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50"/>
  </p:notesMasterIdLst>
  <p:handoutMasterIdLst>
    <p:handoutMasterId r:id="rId51"/>
  </p:handoutMasterIdLst>
  <p:sldIdLst>
    <p:sldId id="257" r:id="rId2"/>
    <p:sldId id="508" r:id="rId3"/>
    <p:sldId id="511" r:id="rId4"/>
    <p:sldId id="512" r:id="rId5"/>
    <p:sldId id="509" r:id="rId6"/>
    <p:sldId id="260" r:id="rId7"/>
    <p:sldId id="428" r:id="rId8"/>
    <p:sldId id="429" r:id="rId9"/>
    <p:sldId id="446" r:id="rId10"/>
    <p:sldId id="447" r:id="rId11"/>
    <p:sldId id="430" r:id="rId12"/>
    <p:sldId id="317" r:id="rId13"/>
    <p:sldId id="436" r:id="rId14"/>
    <p:sldId id="352" r:id="rId15"/>
    <p:sldId id="355" r:id="rId16"/>
    <p:sldId id="357" r:id="rId17"/>
    <p:sldId id="358" r:id="rId18"/>
    <p:sldId id="359" r:id="rId19"/>
    <p:sldId id="360" r:id="rId20"/>
    <p:sldId id="361" r:id="rId21"/>
    <p:sldId id="362" r:id="rId22"/>
    <p:sldId id="363" r:id="rId23"/>
    <p:sldId id="365" r:id="rId24"/>
    <p:sldId id="367" r:id="rId25"/>
    <p:sldId id="368" r:id="rId26"/>
    <p:sldId id="369" r:id="rId27"/>
    <p:sldId id="371" r:id="rId28"/>
    <p:sldId id="489" r:id="rId29"/>
    <p:sldId id="490" r:id="rId30"/>
    <p:sldId id="491" r:id="rId31"/>
    <p:sldId id="492" r:id="rId32"/>
    <p:sldId id="493" r:id="rId33"/>
    <p:sldId id="494" r:id="rId34"/>
    <p:sldId id="495" r:id="rId35"/>
    <p:sldId id="496" r:id="rId36"/>
    <p:sldId id="502" r:id="rId37"/>
    <p:sldId id="503" r:id="rId38"/>
    <p:sldId id="497" r:id="rId39"/>
    <p:sldId id="501" r:id="rId40"/>
    <p:sldId id="498" r:id="rId41"/>
    <p:sldId id="476" r:id="rId42"/>
    <p:sldId id="499" r:id="rId43"/>
    <p:sldId id="477" r:id="rId44"/>
    <p:sldId id="504" r:id="rId45"/>
    <p:sldId id="505" r:id="rId46"/>
    <p:sldId id="506" r:id="rId47"/>
    <p:sldId id="507" r:id="rId48"/>
    <p:sldId id="500" r:id="rId49"/>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6AD"/>
    <a:srgbClr val="D9FCD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344" autoAdjust="0"/>
    <p:restoredTop sz="99029" autoAdjust="0"/>
  </p:normalViewPr>
  <p:slideViewPr>
    <p:cSldViewPr>
      <p:cViewPr varScale="1">
        <p:scale>
          <a:sx n="74" d="100"/>
          <a:sy n="74" d="100"/>
        </p:scale>
        <p:origin x="-468" y="-90"/>
      </p:cViewPr>
      <p:guideLst>
        <p:guide orient="horz" pos="2160"/>
        <p:guide pos="2880"/>
      </p:guideLst>
    </p:cSldViewPr>
  </p:slideViewPr>
  <p:outlineViewPr>
    <p:cViewPr>
      <p:scale>
        <a:sx n="33" d="100"/>
        <a:sy n="33" d="100"/>
      </p:scale>
      <p:origin x="0" y="6768"/>
    </p:cViewPr>
  </p:outlineViewPr>
  <p:notesTextViewPr>
    <p:cViewPr>
      <p:scale>
        <a:sx n="100" d="100"/>
        <a:sy n="100" d="100"/>
      </p:scale>
      <p:origin x="0" y="0"/>
    </p:cViewPr>
  </p:notesTextViewPr>
  <p:sorterViewPr>
    <p:cViewPr>
      <p:scale>
        <a:sx n="75" d="100"/>
        <a:sy n="75" d="100"/>
      </p:scale>
      <p:origin x="0" y="930"/>
    </p:cViewPr>
  </p:sorterViewPr>
  <p:notesViewPr>
    <p:cSldViewPr>
      <p:cViewPr varScale="1">
        <p:scale>
          <a:sx n="76" d="100"/>
          <a:sy n="76" d="100"/>
        </p:scale>
        <p:origin x="-2196" y="-114"/>
      </p:cViewPr>
      <p:guideLst>
        <p:guide orient="horz" pos="3127"/>
        <p:guide pos="210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557E-3"/>
                  <c:y val="-2.314814814814815E-2"/>
                </c:manualLayout>
              </c:layout>
              <c:showVal val="1"/>
              <c:extLst>
                <c:ext xmlns:c15="http://schemas.microsoft.com/office/drawing/2012/chart" uri="{CE6537A1-D6FC-4f65-9D91-7224C49458BB}">
                  <c15:layout/>
                </c:ext>
              </c:extLst>
            </c:dLbl>
            <c:dLbl>
              <c:idx val="1"/>
              <c:layout>
                <c:manualLayout>
                  <c:x val="0"/>
                  <c:y val="-2.314814814814815E-2"/>
                </c:manualLayout>
              </c:layout>
              <c:showVal val="1"/>
              <c:extLst>
                <c:ext xmlns:c15="http://schemas.microsoft.com/office/drawing/2012/chart" uri="{CE6537A1-D6FC-4f65-9D91-7224C49458BB}">
                  <c15:layout/>
                </c:ext>
              </c:extLst>
            </c:dLbl>
            <c:dLbl>
              <c:idx val="2"/>
              <c:layout>
                <c:manualLayout>
                  <c:x val="5.9612518628912557E-3"/>
                  <c:y val="-2.7777777777778692E-2"/>
                </c:manualLayout>
              </c:layout>
              <c:showVal val="1"/>
              <c:extLst>
                <c:ext xmlns:c15="http://schemas.microsoft.com/office/drawing/2012/chart" uri="{CE6537A1-D6FC-4f65-9D91-7224C49458BB}">
                  <c15:layout/>
                </c:ext>
              </c:extLst>
            </c:dLbl>
            <c:dLbl>
              <c:idx val="3"/>
              <c:layout>
                <c:manualLayout>
                  <c:x val="5.9612518628912488E-3"/>
                  <c:y val="-2.7777777777778703E-2"/>
                </c:manualLayout>
              </c:layout>
              <c:showVal val="1"/>
              <c:extLst>
                <c:ext xmlns:c15="http://schemas.microsoft.com/office/drawing/2012/chart" uri="{CE6537A1-D6FC-4f65-9D91-7224C49458BB}">
                  <c15:layout/>
                </c:ext>
              </c:extLst>
            </c:dLbl>
            <c:dLbl>
              <c:idx val="4"/>
              <c:layout>
                <c:manualLayout>
                  <c:x val="0"/>
                  <c:y val="-2.7777777777778692E-2"/>
                </c:manualLayout>
              </c:layout>
              <c:showVal val="1"/>
              <c:extLst>
                <c:ext xmlns:c15="http://schemas.microsoft.com/office/drawing/2012/chart" uri="{CE6537A1-D6FC-4f65-9D91-7224C49458BB}">
                  <c15:layout/>
                </c:ext>
              </c:extLst>
            </c:dLbl>
            <c:dLbl>
              <c:idx val="5"/>
              <c:layout>
                <c:manualLayout>
                  <c:x val="5.9612518628912557E-3"/>
                  <c:y val="-4.1666666666666692E-2"/>
                </c:manualLayout>
              </c:layout>
              <c:showVal val="1"/>
              <c:extLst>
                <c:ext xmlns:c15="http://schemas.microsoft.com/office/drawing/2012/chart" uri="{CE6537A1-D6FC-4f65-9D91-7224C49458BB}">
                  <c15:layout/>
                </c:ext>
              </c:extLst>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extLst>
              <c:ext xmlns:c15="http://schemas.microsoft.com/office/drawing/2012/chart" uri="{CE6537A1-D6FC-4f65-9D91-7224C49458BB}">
                <c15:showLeaderLines val="0"/>
              </c:ext>
            </c:extLst>
          </c:dLbls>
          <c:cat>
            <c:numRef>
              <c:f>Feuil2!$C$3:$H$3</c:f>
              <c:numCache>
                <c:formatCode>_-* #,##0\ _€_-;\-* #,##0\ _€_-;_-* "-"??\ _€_-;_-@_-</c:formatCode>
                <c:ptCount val="6"/>
                <c:pt idx="0">
                  <c:v>2012</c:v>
                </c:pt>
                <c:pt idx="1">
                  <c:v>2013</c:v>
                </c:pt>
                <c:pt idx="2">
                  <c:v>2014</c:v>
                </c:pt>
                <c:pt idx="3">
                  <c:v>2015</c:v>
                </c:pt>
                <c:pt idx="4">
                  <c:v>2016</c:v>
                </c:pt>
                <c:pt idx="5">
                  <c:v>2017</c:v>
                </c:pt>
              </c:numCache>
            </c:numRef>
          </c:cat>
          <c:val>
            <c:numRef>
              <c:f>Feuil2!$C$4:$H$4</c:f>
              <c:numCache>
                <c:formatCode>#,##0</c:formatCode>
                <c:ptCount val="6"/>
                <c:pt idx="0">
                  <c:v>26574.999999999996</c:v>
                </c:pt>
                <c:pt idx="1">
                  <c:v>28154</c:v>
                </c:pt>
                <c:pt idx="2">
                  <c:v>29863.587626680455</c:v>
                </c:pt>
                <c:pt idx="3">
                  <c:v>31772.186011497583</c:v>
                </c:pt>
                <c:pt idx="4">
                  <c:v>33696.246259080013</c:v>
                </c:pt>
                <c:pt idx="5">
                  <c:v>35670.249341068957</c:v>
                </c:pt>
              </c:numCache>
            </c:numRef>
          </c:val>
        </c:ser>
        <c:shape val="box"/>
        <c:axId val="53000064"/>
        <c:axId val="53001600"/>
        <c:axId val="0"/>
      </c:bar3DChart>
      <c:catAx>
        <c:axId val="53000064"/>
        <c:scaling>
          <c:orientation val="minMax"/>
        </c:scaling>
        <c:axPos val="b"/>
        <c:numFmt formatCode="_-* #,##0\ _€_-;\-* #,##0\ _€_-;_-* &quot;-&quot;??\ _€_-;_-@_-" sourceLinked="1"/>
        <c:tickLblPos val="nextTo"/>
        <c:crossAx val="53001600"/>
        <c:crosses val="autoZero"/>
        <c:auto val="1"/>
        <c:lblAlgn val="ctr"/>
        <c:lblOffset val="100"/>
      </c:catAx>
      <c:valAx>
        <c:axId val="53001600"/>
        <c:scaling>
          <c:orientation val="minMax"/>
        </c:scaling>
        <c:axPos val="l"/>
        <c:majorGridlines/>
        <c:numFmt formatCode="#,##0" sourceLinked="1"/>
        <c:tickLblPos val="nextTo"/>
        <c:crossAx val="53000064"/>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extLst>
                <c:ext xmlns:c15="http://schemas.microsoft.com/office/drawing/2012/chart" uri="{CE6537A1-D6FC-4f65-9D91-7224C49458BB}">
                  <c15:layout/>
                </c:ext>
              </c:extLst>
            </c:dLbl>
            <c:dLbl>
              <c:idx val="1"/>
              <c:layout>
                <c:manualLayout>
                  <c:x val="0"/>
                  <c:y val="-2.3148148148148147E-2"/>
                </c:manualLayout>
              </c:layout>
              <c:showVal val="1"/>
              <c:extLst>
                <c:ext xmlns:c15="http://schemas.microsoft.com/office/drawing/2012/chart" uri="{CE6537A1-D6FC-4f65-9D91-7224C49458BB}">
                  <c15:layout/>
                </c:ext>
              </c:extLst>
            </c:dLbl>
            <c:dLbl>
              <c:idx val="2"/>
              <c:layout>
                <c:manualLayout>
                  <c:x val="5.9612518628912124E-3"/>
                  <c:y val="-2.7777777777778585E-2"/>
                </c:manualLayout>
              </c:layout>
              <c:showVal val="1"/>
              <c:extLst>
                <c:ext xmlns:c15="http://schemas.microsoft.com/office/drawing/2012/chart" uri="{CE6537A1-D6FC-4f65-9D91-7224C49458BB}">
                  <c15:layout/>
                </c:ext>
              </c:extLst>
            </c:dLbl>
            <c:dLbl>
              <c:idx val="3"/>
              <c:layout>
                <c:manualLayout>
                  <c:x val="5.9612518628912124E-3"/>
                  <c:y val="-2.7777777777778609E-2"/>
                </c:manualLayout>
              </c:layout>
              <c:showVal val="1"/>
              <c:extLst>
                <c:ext xmlns:c15="http://schemas.microsoft.com/office/drawing/2012/chart" uri="{CE6537A1-D6FC-4f65-9D91-7224C49458BB}">
                  <c15:layout/>
                </c:ext>
              </c:extLst>
            </c:dLbl>
            <c:dLbl>
              <c:idx val="4"/>
              <c:layout>
                <c:manualLayout>
                  <c:x val="0"/>
                  <c:y val="-2.7777777777778585E-2"/>
                </c:manualLayout>
              </c:layout>
              <c:showVal val="1"/>
              <c:extLst>
                <c:ext xmlns:c15="http://schemas.microsoft.com/office/drawing/2012/chart" uri="{CE6537A1-D6FC-4f65-9D91-7224C49458BB}">
                  <c15:layout/>
                </c:ext>
              </c:extLst>
            </c:dLbl>
            <c:dLbl>
              <c:idx val="5"/>
              <c:layout>
                <c:manualLayout>
                  <c:x val="5.9612518628912124E-3"/>
                  <c:y val="-4.1666666666666664E-2"/>
                </c:manualLayout>
              </c:layout>
              <c:showVal val="1"/>
              <c:extLst>
                <c:ext xmlns:c15="http://schemas.microsoft.com/office/drawing/2012/chart" uri="{CE6537A1-D6FC-4f65-9D91-7224C49458BB}">
                  <c15:layout/>
                </c:ext>
              </c:extLst>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extLst>
              <c:ext xmlns:c15="http://schemas.microsoft.com/office/drawing/2012/chart" uri="{CE6537A1-D6FC-4f65-9D91-7224C49458BB}">
                <c15:showLeaderLines val="0"/>
              </c:ext>
            </c:extLst>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30404.052568985491</c:v>
                </c:pt>
                <c:pt idx="4">
                  <c:v>33056.419490345783</c:v>
                </c:pt>
                <c:pt idx="5">
                  <c:v>35792.721405513417</c:v>
                </c:pt>
              </c:numCache>
            </c:numRef>
          </c:val>
        </c:ser>
        <c:shape val="box"/>
        <c:axId val="52656384"/>
        <c:axId val="52924416"/>
        <c:axId val="0"/>
      </c:bar3DChart>
      <c:catAx>
        <c:axId val="52656384"/>
        <c:scaling>
          <c:orientation val="minMax"/>
        </c:scaling>
        <c:axPos val="b"/>
        <c:numFmt formatCode="0" sourceLinked="1"/>
        <c:tickLblPos val="nextTo"/>
        <c:crossAx val="52924416"/>
        <c:crosses val="autoZero"/>
        <c:auto val="1"/>
        <c:lblAlgn val="ctr"/>
        <c:lblOffset val="100"/>
      </c:catAx>
      <c:valAx>
        <c:axId val="52924416"/>
        <c:scaling>
          <c:orientation val="minMax"/>
        </c:scaling>
        <c:axPos val="l"/>
        <c:majorGridlines/>
        <c:numFmt formatCode="_-* #,##0.00\ _€_-;\-* #,##0.00\ _€_-;_-* &quot;-&quot;??\ _€_-;_-@_-" sourceLinked="1"/>
        <c:tickLblPos val="nextTo"/>
        <c:crossAx val="52656384"/>
        <c:crosses val="autoZero"/>
        <c:crossBetween val="between"/>
      </c:valAx>
    </c:plotArea>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17C6312A-FF9C-42D8-A920-5E306B0FAB62}" type="sibTrans" cxnId="{C8159E46-0B4E-469D-BBAC-5F9C4CF730E5}">
      <dgm:prSet/>
      <dgm:spPr/>
      <dgm:t>
        <a:bodyPr/>
        <a:lstStyle/>
        <a:p>
          <a:endParaRPr lang="fr-FR" sz="900"/>
        </a:p>
      </dgm:t>
    </dgm:pt>
    <dgm:pt modelId="{AA6C7629-FC63-4CAD-89C5-B431EDEEDCCF}" type="par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D81B77B1-04F4-4AE1-B350-081BC21E57F3}" type="sibTrans" cxnId="{09A7716F-F3AE-4CE3-9D2F-97B85FA0F551}">
      <dgm:prSet/>
      <dgm:spPr/>
      <dgm:t>
        <a:bodyPr/>
        <a:lstStyle/>
        <a:p>
          <a:endParaRPr lang="fr-FR" sz="900"/>
        </a:p>
      </dgm:t>
    </dgm:pt>
    <dgm:pt modelId="{A0C26A59-BC0D-45C0-B267-143144694C86}" type="parTrans" cxnId="{09A7716F-F3AE-4CE3-9D2F-97B85FA0F551}">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custLinFactNeighborY="-416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6AF5E8C3-13B1-433E-A9B0-0095A4A3819B}" type="presOf" srcId="{34A62B15-40FA-4713-A3FB-CF1E7637F212}" destId="{38DEC0A8-0A39-4DC1-BD95-D81479F8814E}" srcOrd="0" destOrd="0" presId="urn:microsoft.com/office/officeart/2005/8/layout/hProcess9"/>
    <dgm:cxn modelId="{C6746D2F-387F-4255-9D5D-F5D2956E9F40}" type="presOf" srcId="{B4572F37-28EB-475D-A6B1-A5CE33C20CDB}" destId="{2E038615-D61A-4143-99B6-CF98B2E61B11}" srcOrd="0" destOrd="0" presId="urn:microsoft.com/office/officeart/2005/8/layout/hProcess9"/>
    <dgm:cxn modelId="{D1B9CE54-407B-41BA-80AE-5EC3C46BFB69}" type="presOf" srcId="{4057E286-ED29-4EFC-9A1A-189812471C14}" destId="{D8E3167D-74A6-44B5-9106-1BE80B55D262}" srcOrd="0" destOrd="0" presId="urn:microsoft.com/office/officeart/2005/8/layout/hProcess9"/>
    <dgm:cxn modelId="{6AC8C6B6-563C-4C1E-B0B5-C1FC4594AC4A}" type="presOf" srcId="{4D29F50A-A077-40F1-97B1-41DAD58E82C5}" destId="{842DDBEC-0C96-4C3C-AB8A-FF2F9BA38C6B}"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95F68957-826A-43E9-970D-17B06A4CF98A}" type="presOf" srcId="{BCC2EC25-F9B3-49A7-BDB3-401D65E15018}" destId="{5B23AF7B-8EF3-489E-918F-9ED159158583}" srcOrd="0" destOrd="0" presId="urn:microsoft.com/office/officeart/2005/8/layout/hProcess9"/>
    <dgm:cxn modelId="{4915130B-8302-438D-95D8-F61B63BB9764}" type="presOf" srcId="{CA02EB42-582B-417E-8BFA-18725B88891E}" destId="{9A41AD1B-97C1-4938-A63A-7F91351BDB1A}" srcOrd="0" destOrd="0" presId="urn:microsoft.com/office/officeart/2005/8/layout/hProcess9"/>
    <dgm:cxn modelId="{28CFD505-ACA0-40BE-8EB5-2C8432BD51BE}" srcId="{4D29F50A-A077-40F1-97B1-41DAD58E82C5}" destId="{BCC2EC25-F9B3-49A7-BDB3-401D65E15018}" srcOrd="1" destOrd="0" parTransId="{8460D32C-B193-4599-9B42-6EE4B669754C}" sibTransId="{8F3C7F6B-9BAB-49BD-A740-AE63F0144B11}"/>
    <dgm:cxn modelId="{8466072D-8789-48C3-8505-F5D8658342F8}" type="presParOf" srcId="{842DDBEC-0C96-4C3C-AB8A-FF2F9BA38C6B}" destId="{8144E445-F6DE-48B3-A3C5-E53DBE1DB67A}" srcOrd="0" destOrd="0" presId="urn:microsoft.com/office/officeart/2005/8/layout/hProcess9"/>
    <dgm:cxn modelId="{74ED9C88-EC6D-40D7-8578-EB0674A7E248}" type="presParOf" srcId="{842DDBEC-0C96-4C3C-AB8A-FF2F9BA38C6B}" destId="{08064AAB-72E7-45D5-BE77-97CAE2E629F3}" srcOrd="1" destOrd="0" presId="urn:microsoft.com/office/officeart/2005/8/layout/hProcess9"/>
    <dgm:cxn modelId="{3B070E57-06CC-4E13-92BA-62F3F4473F66}" type="presParOf" srcId="{08064AAB-72E7-45D5-BE77-97CAE2E629F3}" destId="{38DEC0A8-0A39-4DC1-BD95-D81479F8814E}" srcOrd="0" destOrd="0" presId="urn:microsoft.com/office/officeart/2005/8/layout/hProcess9"/>
    <dgm:cxn modelId="{D5AEE2CE-891C-4A0F-B7E7-E1590C668132}" type="presParOf" srcId="{08064AAB-72E7-45D5-BE77-97CAE2E629F3}" destId="{99670EFE-4389-4E81-8A75-959108B841E6}" srcOrd="1" destOrd="0" presId="urn:microsoft.com/office/officeart/2005/8/layout/hProcess9"/>
    <dgm:cxn modelId="{DF51EFBD-1E22-4A07-9B7C-17A0FE8DAD77}" type="presParOf" srcId="{08064AAB-72E7-45D5-BE77-97CAE2E629F3}" destId="{5B23AF7B-8EF3-489E-918F-9ED159158583}" srcOrd="2" destOrd="0" presId="urn:microsoft.com/office/officeart/2005/8/layout/hProcess9"/>
    <dgm:cxn modelId="{B2CCC151-1D1F-4D69-B482-A8E305F8682A}" type="presParOf" srcId="{08064AAB-72E7-45D5-BE77-97CAE2E629F3}" destId="{D07E1C07-C1E7-4BC8-8414-A198FA7EF257}" srcOrd="3" destOrd="0" presId="urn:microsoft.com/office/officeart/2005/8/layout/hProcess9"/>
    <dgm:cxn modelId="{7821E865-71B5-4416-B0C0-6AF46AB9DE61}" type="presParOf" srcId="{08064AAB-72E7-45D5-BE77-97CAE2E629F3}" destId="{D8E3167D-74A6-44B5-9106-1BE80B55D262}" srcOrd="4" destOrd="0" presId="urn:microsoft.com/office/officeart/2005/8/layout/hProcess9"/>
    <dgm:cxn modelId="{C39A7BA2-2956-4D55-B26F-C84B026116C5}" type="presParOf" srcId="{08064AAB-72E7-45D5-BE77-97CAE2E629F3}" destId="{F539C9C1-2FF9-4232-8A4E-41D26EA819A5}" srcOrd="5" destOrd="0" presId="urn:microsoft.com/office/officeart/2005/8/layout/hProcess9"/>
    <dgm:cxn modelId="{03E96AA8-142C-4538-BF25-E5B81045637E}" type="presParOf" srcId="{08064AAB-72E7-45D5-BE77-97CAE2E629F3}" destId="{9A41AD1B-97C1-4938-A63A-7F91351BDB1A}" srcOrd="6" destOrd="0" presId="urn:microsoft.com/office/officeart/2005/8/layout/hProcess9"/>
    <dgm:cxn modelId="{5D596D5A-AD50-4F4C-8731-EDDD8CDF04F5}" type="presParOf" srcId="{08064AAB-72E7-45D5-BE77-97CAE2E629F3}" destId="{25944752-ADD5-4580-A6DE-081595807BE2}" srcOrd="7" destOrd="0" presId="urn:microsoft.com/office/officeart/2005/8/layout/hProcess9"/>
    <dgm:cxn modelId="{63B2A6CA-982F-419E-8BDE-663E1928EC95}" type="presParOf" srcId="{08064AAB-72E7-45D5-BE77-97CAE2E629F3}" destId="{2E038615-D61A-4143-99B6-CF98B2E61B11}" srcOrd="8"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02EDED94-CC78-44EE-BD0F-A2BE1732511B}"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fr-FR"/>
        </a:p>
      </dgm:t>
    </dgm:pt>
    <dgm:pt modelId="{FD708F49-CDF1-4B34-B336-A547688470CE}">
      <dgm:prSet/>
      <dgm:spPr/>
      <dgm:t>
        <a:bodyPr/>
        <a:lstStyle/>
        <a:p>
          <a:pPr algn="just" rtl="0"/>
          <a:r>
            <a:rPr lang="fr-FR" b="1" dirty="0" smtClean="0"/>
            <a:t>La séparation des activités GRD Electricité, GRD Gaz et Commercial de manière progressive, ceci en passant par la mise en œuvre  des actions de mise à niveau et d’amélioration de performance et la création de l’entité services.</a:t>
          </a:r>
          <a:endParaRPr lang="fr-FR" b="1" dirty="0"/>
        </a:p>
      </dgm:t>
    </dgm:pt>
    <dgm:pt modelId="{9261275B-45A7-4BE3-A151-B0A9A39B589C}" type="parTrans" cxnId="{1B7CC657-0F8F-420B-BBC8-1DD32C574CF5}">
      <dgm:prSet/>
      <dgm:spPr/>
      <dgm:t>
        <a:bodyPr/>
        <a:lstStyle/>
        <a:p>
          <a:endParaRPr lang="fr-FR"/>
        </a:p>
      </dgm:t>
    </dgm:pt>
    <dgm:pt modelId="{5E99B6A3-9468-4C38-BEE9-6EDA0D1CEF2D}" type="sibTrans" cxnId="{1B7CC657-0F8F-420B-BBC8-1DD32C574CF5}">
      <dgm:prSet/>
      <dgm:spPr/>
      <dgm:t>
        <a:bodyPr/>
        <a:lstStyle/>
        <a:p>
          <a:endParaRPr lang="fr-FR"/>
        </a:p>
      </dgm:t>
    </dgm:pt>
    <dgm:pt modelId="{1A2DE453-95F5-43B7-8F45-48F4C539ACF8}" type="pres">
      <dgm:prSet presAssocID="{02EDED94-CC78-44EE-BD0F-A2BE1732511B}" presName="linear" presStyleCnt="0">
        <dgm:presLayoutVars>
          <dgm:animLvl val="lvl"/>
          <dgm:resizeHandles val="exact"/>
        </dgm:presLayoutVars>
      </dgm:prSet>
      <dgm:spPr/>
      <dgm:t>
        <a:bodyPr/>
        <a:lstStyle/>
        <a:p>
          <a:endParaRPr lang="fr-FR"/>
        </a:p>
      </dgm:t>
    </dgm:pt>
    <dgm:pt modelId="{7500D7A1-5EFF-44F1-BC4A-52CA81D7A811}" type="pres">
      <dgm:prSet presAssocID="{FD708F49-CDF1-4B34-B336-A547688470CE}" presName="parentText" presStyleLbl="node1" presStyleIdx="0" presStyleCnt="1" custScaleY="106645" custLinFactNeighborX="833" custLinFactNeighborY="1556">
        <dgm:presLayoutVars>
          <dgm:chMax val="0"/>
          <dgm:bulletEnabled val="1"/>
        </dgm:presLayoutVars>
      </dgm:prSet>
      <dgm:spPr/>
      <dgm:t>
        <a:bodyPr/>
        <a:lstStyle/>
        <a:p>
          <a:endParaRPr lang="fr-FR"/>
        </a:p>
      </dgm:t>
    </dgm:pt>
  </dgm:ptLst>
  <dgm:cxnLst>
    <dgm:cxn modelId="{7E2BF0D7-B44F-41D2-8321-1CC32ABBB99E}" type="presOf" srcId="{FD708F49-CDF1-4B34-B336-A547688470CE}" destId="{7500D7A1-5EFF-44F1-BC4A-52CA81D7A811}" srcOrd="0" destOrd="0" presId="urn:microsoft.com/office/officeart/2005/8/layout/vList2"/>
    <dgm:cxn modelId="{8BB4D9D2-8F20-46A1-B7A8-5D0071217450}" type="presOf" srcId="{02EDED94-CC78-44EE-BD0F-A2BE1732511B}" destId="{1A2DE453-95F5-43B7-8F45-48F4C539ACF8}" srcOrd="0" destOrd="0" presId="urn:microsoft.com/office/officeart/2005/8/layout/vList2"/>
    <dgm:cxn modelId="{1B7CC657-0F8F-420B-BBC8-1DD32C574CF5}" srcId="{02EDED94-CC78-44EE-BD0F-A2BE1732511B}" destId="{FD708F49-CDF1-4B34-B336-A547688470CE}" srcOrd="0" destOrd="0" parTransId="{9261275B-45A7-4BE3-A151-B0A9A39B589C}" sibTransId="{5E99B6A3-9468-4C38-BEE9-6EDA0D1CEF2D}"/>
    <dgm:cxn modelId="{429A6CE3-51F2-4299-AF78-A2E0A9BD8232}" type="presParOf" srcId="{1A2DE453-95F5-43B7-8F45-48F4C539ACF8}" destId="{7500D7A1-5EFF-44F1-BC4A-52CA81D7A811}"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D7A1-5EFF-44F1-BC4A-52CA81D7A811}">
      <dsp:nvSpPr>
        <dsp:cNvPr id="0" name=""/>
        <dsp:cNvSpPr/>
      </dsp:nvSpPr>
      <dsp:spPr>
        <a:xfrm>
          <a:off x="0" y="29570"/>
          <a:ext cx="8572560" cy="2869816"/>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fr-FR" sz="2500" b="1" kern="1200" dirty="0" smtClean="0"/>
            <a:t>La séparation des activités GRD Electricité, GRD Gaz et Commercial de manière progressive, ceci en passant par la mise en œuvre  des actions de mise à niveau et d’amélioration de performance et la création de l’entité services.</a:t>
          </a:r>
          <a:endParaRPr lang="fr-FR" sz="2500" b="1" kern="1200" dirty="0"/>
        </a:p>
      </dsp:txBody>
      <dsp:txXfrm>
        <a:off x="140093" y="169663"/>
        <a:ext cx="8292374" cy="25896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2A4952B4-7ABD-46DB-AAC6-B1A023FF189C}" type="datetimeFigureOut">
              <a:rPr lang="fr-FR" smtClean="0"/>
              <a:pPr/>
              <a:t>30/05/2013</a:t>
            </a:fld>
            <a:endParaRPr lang="fr-FR"/>
          </a:p>
        </p:txBody>
      </p:sp>
      <p:sp>
        <p:nvSpPr>
          <p:cNvPr id="4" name="Espace réservé du pied de page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9DF62134-845D-4603-B244-BA3A6D59C83E}" type="slidenum">
              <a:rPr lang="fr-FR" smtClean="0"/>
              <a:pPr/>
              <a:t>‹N°›</a:t>
            </a:fld>
            <a:endParaRPr lang="fr-FR"/>
          </a:p>
        </p:txBody>
      </p:sp>
    </p:spTree>
    <p:extLst>
      <p:ext uri="{BB962C8B-B14F-4D97-AF65-F5344CB8AC3E}">
        <p14:creationId xmlns="" xmlns:p14="http://schemas.microsoft.com/office/powerpoint/2010/main" val="29742291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30/05/2013</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 xmlns:p14="http://schemas.microsoft.com/office/powerpoint/2010/main" val="1604129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1</a:t>
            </a:fld>
            <a:endParaRPr lang="fr-FR"/>
          </a:p>
        </p:txBody>
      </p:sp>
    </p:spTree>
    <p:extLst>
      <p:ext uri="{BB962C8B-B14F-4D97-AF65-F5344CB8AC3E}">
        <p14:creationId xmlns="" xmlns:p14="http://schemas.microsoft.com/office/powerpoint/2010/main" val="240745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extLst>
      <p:ext uri="{BB962C8B-B14F-4D97-AF65-F5344CB8AC3E}">
        <p14:creationId xmlns="" xmlns:p14="http://schemas.microsoft.com/office/powerpoint/2010/main" val="376712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14</a:t>
            </a:fld>
            <a:endParaRPr lang="fr-FR"/>
          </a:p>
        </p:txBody>
      </p:sp>
    </p:spTree>
    <p:extLst>
      <p:ext uri="{BB962C8B-B14F-4D97-AF65-F5344CB8AC3E}">
        <p14:creationId xmlns="" xmlns:p14="http://schemas.microsoft.com/office/powerpoint/2010/main" val="412347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29</a:t>
            </a:fld>
            <a:endParaRPr lang="fr-FR"/>
          </a:p>
        </p:txBody>
      </p:sp>
    </p:spTree>
    <p:extLst>
      <p:ext uri="{BB962C8B-B14F-4D97-AF65-F5344CB8AC3E}">
        <p14:creationId xmlns="" xmlns:p14="http://schemas.microsoft.com/office/powerpoint/2010/main" val="415128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30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1B5B5125-82CD-4815-AC69-5C6C1C58F487}" type="datetime1">
              <a:rPr lang="fr-FR" smtClean="0"/>
              <a:pPr/>
              <a:t>30/05/2013</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97FC0CC-A727-43AC-87DE-BCD5246C5A7F}" type="datetime1">
              <a:rPr lang="fr-FR" smtClean="0"/>
              <a:pPr/>
              <a:t>30/05/2013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E33E0E4-028A-4F82-9738-EF2047CD83CC}" type="datetime1">
              <a:rPr lang="fr-FR" smtClean="0"/>
              <a:pPr/>
              <a:t>30/05/2013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77A97BA1-642E-4898-81E4-8441EA4AB003}" type="datetime1">
              <a:rPr lang="fr-FR" smtClean="0"/>
              <a:pPr/>
              <a:t>30/05/2013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B9E5F500-5ECB-4EC4-B905-6A27D2CFBAE8}" type="datetime1">
              <a:rPr lang="fr-FR" smtClean="0"/>
              <a:pPr/>
              <a:t>30/05/2013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66FCC0-49E8-44FB-8C65-FA9793A5A764}" type="datetime1">
              <a:rPr lang="fr-FR" smtClean="0"/>
              <a:pPr/>
              <a:t>30/05/2013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12976BF8-B126-4DFC-8806-283735AE1343}" type="datetime1">
              <a:rPr lang="fr-FR" smtClean="0"/>
              <a:pPr/>
              <a:t>30/05/2013</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992C89B-6DA9-4B14-8284-CAE28B09B191}" type="datetime1">
              <a:rPr lang="fr-FR" smtClean="0"/>
              <a:pPr/>
              <a:t>30/05/2013</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76CBF17E-C568-4FB1-8A3F-50128400E01F}" type="datetime1">
              <a:rPr lang="fr-FR" smtClean="0"/>
              <a:pPr/>
              <a:t>30/05/2013</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E40F7D5D-D486-49C0-97BE-03CDD65C6408}" type="datetime1">
              <a:rPr lang="fr-FR" smtClean="0"/>
              <a:pPr/>
              <a:t>30/05/2013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EB04CA32-723D-47D8-A35A-0D88722462DC}" type="datetime1">
              <a:rPr lang="fr-FR" smtClean="0"/>
              <a:pPr/>
              <a:t>30/05/2013</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31F505-35C1-4E6A-A117-E9F666D4E8B1}" type="datetime1">
              <a:rPr lang="fr-FR" smtClean="0"/>
              <a:pPr/>
              <a:t>30/05/2013</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Vive%20la%20performanc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3"/>
          <a:srcRect/>
          <a:stretch>
            <a:fillRect/>
          </a:stretch>
        </p:blipFill>
        <p:spPr bwMode="auto">
          <a:xfrm>
            <a:off x="214282" y="228584"/>
            <a:ext cx="8715436" cy="1128714"/>
          </a:xfrm>
          <a:prstGeom prst="rect">
            <a:avLst/>
          </a:prstGeom>
          <a:noFill/>
          <a:ln w="9525">
            <a:noFill/>
            <a:miter lim="800000"/>
            <a:headEnd/>
            <a:tailEnd/>
          </a:ln>
        </p:spPr>
      </p:pic>
      <p:sp>
        <p:nvSpPr>
          <p:cNvPr id="44097" name="Rectangle 6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44098" name="Rectangle 66"/>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457200" y="274638"/>
            <a:ext cx="8229600" cy="461665"/>
          </a:xfrm>
        </p:spPr>
        <p:txBody>
          <a:bodyPr wrap="square">
            <a:spAutoFit/>
          </a:bodyPr>
          <a:lstStyle/>
          <a:p>
            <a:pPr marL="457200" indent="-457200"/>
            <a:r>
              <a:rPr lang="fr-FR" sz="2400" u="sng" dirty="0" smtClean="0">
                <a:solidFill>
                  <a:srgbClr val="0070C0"/>
                </a:solidFill>
                <a:effectLst/>
                <a:latin typeface="+mn-lt"/>
                <a:ea typeface="+mn-ea"/>
                <a:cs typeface="+mn-cs"/>
              </a:rPr>
              <a:t>Enjeux segment « Services » :</a:t>
            </a:r>
            <a:endParaRPr lang="fr-FR" sz="2400" u="sng" dirty="0">
              <a:solidFill>
                <a:srgbClr val="0070C0"/>
              </a:solidFill>
              <a:effectLst/>
              <a:latin typeface="+mn-lt"/>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a:t>
            </a:fld>
            <a:endParaRPr lang="fr-FR"/>
          </a:p>
        </p:txBody>
      </p:sp>
      <p:sp>
        <p:nvSpPr>
          <p:cNvPr id="8" name="Espace réservé du contenu 7"/>
          <p:cNvSpPr>
            <a:spLocks noGrp="1"/>
          </p:cNvSpPr>
          <p:nvPr>
            <p:ph sz="quarter" idx="1"/>
          </p:nvPr>
        </p:nvSpPr>
        <p:spPr>
          <a:xfrm>
            <a:off x="457200" y="857232"/>
            <a:ext cx="8229600" cy="5150059"/>
          </a:xfrm>
        </p:spPr>
        <p:txBody>
          <a:bodyPr>
            <a:noAutofit/>
          </a:bodyPr>
          <a:lstStyle/>
          <a:p>
            <a:r>
              <a:rPr lang="fr-FR" sz="1800" b="1" dirty="0" smtClean="0"/>
              <a:t>S’organiser pour pénétrer ce marché :</a:t>
            </a:r>
          </a:p>
          <a:p>
            <a:pPr lvl="2"/>
            <a:endParaRPr lang="fr-FR" sz="1800" dirty="0" smtClean="0"/>
          </a:p>
          <a:p>
            <a:pPr lvl="2"/>
            <a:r>
              <a:rPr lang="fr-FR" sz="1800" dirty="0" smtClean="0"/>
              <a:t>Créer une entité pour la prise en charge de ce segment,</a:t>
            </a:r>
          </a:p>
          <a:p>
            <a:pPr lvl="2"/>
            <a:r>
              <a:rPr lang="fr-FR" sz="1800" dirty="0" smtClean="0"/>
              <a:t>Donner à cette entité les moyens de se développer sur ce marché.</a:t>
            </a:r>
          </a:p>
          <a:p>
            <a:pPr lvl="1"/>
            <a:endParaRPr lang="fr-FR" sz="1800" dirty="0" smtClean="0"/>
          </a:p>
          <a:p>
            <a:r>
              <a:rPr lang="fr-FR" sz="1800" b="1" dirty="0" smtClean="0"/>
              <a:t>Regrouper les compétences au service des industriels :</a:t>
            </a:r>
          </a:p>
          <a:p>
            <a:endParaRPr lang="fr-FR" sz="1800" dirty="0" smtClean="0"/>
          </a:p>
          <a:p>
            <a:pPr lvl="2"/>
            <a:r>
              <a:rPr lang="fr-FR" sz="1800" dirty="0" smtClean="0"/>
              <a:t>Assistance et conseil : audit énergétique, contrôle de conformité des installations intérieures…etc.</a:t>
            </a:r>
          </a:p>
          <a:p>
            <a:pPr lvl="2"/>
            <a:r>
              <a:rPr lang="fr-FR" sz="1800" dirty="0" smtClean="0"/>
              <a:t>Services techniques : maintenance préventive et curative…etc.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285860"/>
            <a:ext cx="8229600" cy="4525963"/>
          </a:xfrm>
        </p:spPr>
        <p:txBody>
          <a:bodyPr/>
          <a:lstStyle/>
          <a:p>
            <a:pPr algn="just">
              <a:buFont typeface="Wingdings" pitchFamily="2" charset="2"/>
              <a:buChar char="§"/>
            </a:pPr>
            <a:r>
              <a:rPr lang="fr-FR" dirty="0" smtClean="0"/>
              <a:t>Dans cette phase, cinq scénarios possibles  pour le développement de SDA ont été étudiés. Ils ont été identifiés en prenant compte des variables déterminantes à savoir :</a:t>
            </a:r>
          </a:p>
          <a:p>
            <a:pPr>
              <a:buFont typeface="Wingdings" pitchFamily="2" charset="2"/>
              <a:buChar char="§"/>
            </a:pPr>
            <a:endParaRPr lang="fr-FR" dirty="0" smtClean="0"/>
          </a:p>
          <a:p>
            <a:pPr lvl="1">
              <a:buFont typeface="Wingdings" pitchFamily="2" charset="2"/>
              <a:buChar char="Ø"/>
            </a:pPr>
            <a:r>
              <a:rPr lang="fr-FR" sz="2400" b="1" dirty="0" smtClean="0"/>
              <a:t>La concurrence sur les concessions,</a:t>
            </a:r>
          </a:p>
          <a:p>
            <a:pPr lvl="1">
              <a:buFont typeface="Wingdings" pitchFamily="2" charset="2"/>
              <a:buChar char="Ø"/>
            </a:pPr>
            <a:r>
              <a:rPr lang="fr-FR" sz="2400" b="1" dirty="0" smtClean="0"/>
              <a:t>La séparation des activités commercial et technique,</a:t>
            </a:r>
          </a:p>
          <a:p>
            <a:pPr lvl="1">
              <a:buFont typeface="Wingdings" pitchFamily="2" charset="2"/>
              <a:buChar char="Ø"/>
            </a:pPr>
            <a:r>
              <a:rPr lang="fr-FR" sz="2400" b="1" dirty="0" smtClean="0"/>
              <a:t>Le développement des services.</a:t>
            </a:r>
            <a:endParaRPr lang="fr-FR" dirty="0"/>
          </a:p>
        </p:txBody>
      </p:sp>
      <p:sp>
        <p:nvSpPr>
          <p:cNvPr id="6" name="ZoneTexte 5"/>
          <p:cNvSpPr txBox="1"/>
          <p:nvPr/>
        </p:nvSpPr>
        <p:spPr>
          <a:xfrm>
            <a:off x="571472" y="500042"/>
            <a:ext cx="4714908"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514350" indent="-514350" algn="ctr" fontAlgn="auto">
              <a:spcBef>
                <a:spcPts val="0"/>
              </a:spcBef>
              <a:spcAft>
                <a:spcPts val="0"/>
              </a:spcAft>
              <a:buFont typeface="+mj-lt"/>
              <a:buAutoNum type="romanUcPeriod" startAt="2"/>
              <a:defRPr/>
            </a:pPr>
            <a:r>
              <a:rPr lang="fr-FR" sz="2000" dirty="0" smtClean="0">
                <a:solidFill>
                  <a:srgbClr val="FFFF00"/>
                </a:solidFill>
              </a:rPr>
              <a:t>Scénarisation stratégique</a:t>
            </a:r>
            <a:endParaRPr lang="fr-FR" sz="2000" dirty="0">
              <a:solidFill>
                <a:srgbClr val="FFFF00"/>
              </a:solidFill>
            </a:endParaRPr>
          </a:p>
        </p:txBody>
      </p:sp>
      <p:sp>
        <p:nvSpPr>
          <p:cNvPr id="4" name="Espace réservé du numéro de diapositive 3"/>
          <p:cNvSpPr>
            <a:spLocks noGrp="1"/>
          </p:cNvSpPr>
          <p:nvPr>
            <p:ph type="sldNum" sz="quarter" idx="12"/>
          </p:nvPr>
        </p:nvSpPr>
        <p:spPr/>
        <p:txBody>
          <a:bodyPr/>
          <a:lstStyle/>
          <a:p>
            <a:fld id="{96ADBFE6-8ACB-40B7-9AAA-3AFCED20F350}"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85720" y="642918"/>
            <a:ext cx="8472832" cy="5572164"/>
          </a:xfrm>
        </p:spPr>
        <p:txBody>
          <a:bodyPr>
            <a:noAutofit/>
          </a:bodyPr>
          <a:lstStyle/>
          <a:p>
            <a:pPr marL="0" indent="-446088" algn="just">
              <a:spcBef>
                <a:spcPct val="0"/>
              </a:spcBef>
              <a:buNone/>
              <a:defRPr/>
            </a:pPr>
            <a:r>
              <a:rPr lang="fr-FR" sz="1300" b="1" dirty="0" smtClean="0">
                <a:ln w="1905"/>
                <a:solidFill>
                  <a:srgbClr val="00B0F0"/>
                </a:solidFill>
                <a:effectLst>
                  <a:innerShdw blurRad="69850" dist="43180" dir="5400000">
                    <a:srgbClr val="000000">
                      <a:alpha val="65000"/>
                    </a:srgbClr>
                  </a:innerShdw>
                </a:effectLst>
              </a:rPr>
              <a:t>S1: Continuité :</a:t>
            </a:r>
          </a:p>
          <a:p>
            <a:pPr algn="just"/>
            <a:r>
              <a:rPr lang="fr-FR" sz="1300" dirty="0" smtClean="0"/>
              <a:t>Ce scénario consiste à poursuivre le développement avec la même tendance actuelle (mise à niveau des moyens humains et matériels, réduction des pertes, etc.).</a:t>
            </a:r>
          </a:p>
          <a:p>
            <a:pPr algn="just">
              <a:buNone/>
            </a:pPr>
            <a:endParaRPr lang="fr-FR" sz="700" dirty="0" smtClean="0"/>
          </a:p>
          <a:p>
            <a:pPr marL="0" indent="-446088" algn="just">
              <a:spcBef>
                <a:spcPct val="0"/>
              </a:spcBef>
              <a:buNone/>
              <a:defRPr/>
            </a:pPr>
            <a:r>
              <a:rPr lang="fr-FR" sz="1300" b="1" dirty="0" smtClean="0">
                <a:ln w="1905"/>
                <a:solidFill>
                  <a:srgbClr val="00B0F0"/>
                </a:solidFill>
                <a:effectLst>
                  <a:innerShdw blurRad="69850" dist="43180" dir="5400000">
                    <a:srgbClr val="000000">
                      <a:alpha val="65000"/>
                    </a:srgbClr>
                  </a:innerShdw>
                </a:effectLst>
              </a:rPr>
              <a:t>S2: Tendanciel + entité dédiée services :</a:t>
            </a:r>
          </a:p>
          <a:p>
            <a:pPr algn="just"/>
            <a:r>
              <a:rPr lang="fr-FR" sz="1300" dirty="0" smtClean="0"/>
              <a:t>Consiste à mettre en place les actions du scénario Continuité + la création d’une entité services énergétiques aux industriels à moyen terme, dotée d’un personnel et moyens dédiés. </a:t>
            </a:r>
          </a:p>
          <a:p>
            <a:pPr algn="just"/>
            <a:endParaRPr lang="fr-FR" sz="700" dirty="0" smtClean="0"/>
          </a:p>
          <a:p>
            <a:pPr marL="0" indent="-446088" algn="just">
              <a:spcBef>
                <a:spcPct val="0"/>
              </a:spcBef>
              <a:buNone/>
              <a:defRPr/>
            </a:pPr>
            <a:r>
              <a:rPr lang="fr-FR" sz="1300" b="1" dirty="0" smtClean="0">
                <a:ln w="1905"/>
                <a:solidFill>
                  <a:srgbClr val="00B0F0"/>
                </a:solidFill>
                <a:effectLst>
                  <a:innerShdw blurRad="69850" dist="43180" dir="5400000">
                    <a:srgbClr val="000000">
                      <a:alpha val="65000"/>
                    </a:srgbClr>
                  </a:innerShdw>
                </a:effectLst>
              </a:rPr>
              <a:t>S3: Séparation GRD/COMMERCIAL :</a:t>
            </a:r>
          </a:p>
          <a:p>
            <a:pPr algn="just"/>
            <a:r>
              <a:rPr lang="fr-FR" sz="1300" dirty="0" smtClean="0"/>
              <a:t>Ce scénario consiste à séparer les fonctions gestion des réseaux électricité, gaz et commercialisation par la création des entités dédiées, dotées d’organisations spécifiques et la création d’une entité services énergétiques aux industriels à moyen terme, dotée d’un personnel et moyens dédiés.</a:t>
            </a:r>
          </a:p>
          <a:p>
            <a:pPr algn="just"/>
            <a:endParaRPr lang="fr-FR" sz="700" dirty="0" smtClean="0"/>
          </a:p>
          <a:p>
            <a:pPr marL="0" indent="-446088" algn="just">
              <a:spcBef>
                <a:spcPct val="0"/>
              </a:spcBef>
              <a:buNone/>
              <a:defRPr/>
            </a:pPr>
            <a:r>
              <a:rPr lang="fr-FR" sz="1300" b="1" dirty="0" smtClean="0">
                <a:ln w="1905"/>
                <a:solidFill>
                  <a:srgbClr val="00B0F0"/>
                </a:solidFill>
                <a:effectLst>
                  <a:innerShdw blurRad="69850" dist="43180" dir="5400000">
                    <a:srgbClr val="000000">
                      <a:alpha val="65000"/>
                    </a:srgbClr>
                  </a:innerShdw>
                </a:effectLst>
              </a:rPr>
              <a:t>S4: Ecrémage Proactif :</a:t>
            </a:r>
          </a:p>
          <a:p>
            <a:pPr algn="just"/>
            <a:r>
              <a:rPr lang="fr-FR" sz="1300" dirty="0" smtClean="0"/>
              <a:t>Ce scénario suppose que la concurrence (privée, publique ou étrangère) a pu accéder a une partie des concessions de SDA. Mais la société aurait suffisamment anticipé en développant ses concessions les plus rentables (les grandes villes) en priorité, donc ces dernières ne seraient pas mises en concurrence. Dans ce contexte, les concessions d’Alger seraient maintenues dans le portefeuille de SDA. Ce scénario implique que SDA aurait avancé dans la réalisation des plans de développements et l’amélioration des processus de management.</a:t>
            </a:r>
          </a:p>
          <a:p>
            <a:pPr algn="just"/>
            <a:endParaRPr lang="fr-FR" sz="700" dirty="0" smtClean="0"/>
          </a:p>
          <a:p>
            <a:pPr marL="0" indent="-446088" algn="just">
              <a:spcBef>
                <a:spcPct val="0"/>
              </a:spcBef>
              <a:buNone/>
              <a:defRPr/>
            </a:pPr>
            <a:r>
              <a:rPr lang="fr-FR" sz="1300" b="1" dirty="0" smtClean="0">
                <a:ln w="1905"/>
                <a:solidFill>
                  <a:srgbClr val="00B0F0"/>
                </a:solidFill>
                <a:effectLst>
                  <a:innerShdw blurRad="69850" dist="43180" dir="5400000">
                    <a:srgbClr val="000000">
                      <a:alpha val="65000"/>
                    </a:srgbClr>
                  </a:innerShdw>
                </a:effectLst>
              </a:rPr>
              <a:t>S1: Ecrémage Subit :</a:t>
            </a:r>
          </a:p>
          <a:p>
            <a:pPr algn="just"/>
            <a:r>
              <a:rPr lang="fr-FR" sz="1300" dirty="0" smtClean="0"/>
              <a:t>Ce scénario suppose que la concurrence (privée, publique ou étrangère) a pu accéder a une partie des concessions suivi de perte des concessions rentables de SDA mises en concurrence (donc perte de Alger). Peu probable dans l’horizon du plan.</a:t>
            </a:r>
          </a:p>
          <a:p>
            <a:pPr marL="0" indent="-446088" algn="just">
              <a:spcBef>
                <a:spcPct val="0"/>
              </a:spcBef>
              <a:buFont typeface="Wingdings 3"/>
              <a:buNone/>
              <a:defRPr/>
            </a:pPr>
            <a:endParaRPr lang="fr-FR" sz="1300" b="1" dirty="0" smtClean="0">
              <a:ln w="1905"/>
              <a:solidFill>
                <a:srgbClr val="00B0F0"/>
              </a:solidFill>
              <a:effectLst>
                <a:innerShdw blurRad="69850" dist="43180" dir="5400000">
                  <a:srgbClr val="000000">
                    <a:alpha val="65000"/>
                  </a:srgbClr>
                </a:innerShdw>
              </a:effectLst>
            </a:endParaRPr>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12</a:t>
            </a:fld>
            <a:endParaRPr lang="fr-FR"/>
          </a:p>
        </p:txBody>
      </p:sp>
      <p:sp>
        <p:nvSpPr>
          <p:cNvPr id="8" name="Titre 1"/>
          <p:cNvSpPr txBox="1">
            <a:spLocks/>
          </p:cNvSpPr>
          <p:nvPr/>
        </p:nvSpPr>
        <p:spPr>
          <a:xfrm>
            <a:off x="428596" y="181253"/>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 calcmode="lin" valueType="num">
                                      <p:cBhvr additive="base">
                                        <p:cTn id="7"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
                                            <p:txEl>
                                              <p:pRg st="1" end="1"/>
                                            </p:txEl>
                                          </p:spTgt>
                                        </p:tgtEl>
                                        <p:attrNameLst>
                                          <p:attrName>style.visibility</p:attrName>
                                        </p:attrNameLst>
                                      </p:cBhvr>
                                      <p:to>
                                        <p:strVal val="visible"/>
                                      </p:to>
                                    </p:set>
                                    <p:anim calcmode="lin" valueType="num">
                                      <p:cBhvr additive="base">
                                        <p:cTn id="13"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anim calcmode="lin" valueType="num">
                                      <p:cBhvr additive="base">
                                        <p:cTn id="19"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
                                            <p:txEl>
                                              <p:pRg st="4" end="4"/>
                                            </p:txEl>
                                          </p:spTgt>
                                        </p:tgtEl>
                                        <p:attrNameLst>
                                          <p:attrName>style.visibility</p:attrName>
                                        </p:attrNameLst>
                                      </p:cBhvr>
                                      <p:to>
                                        <p:strVal val="visible"/>
                                      </p:to>
                                    </p:set>
                                    <p:anim calcmode="lin" valueType="num">
                                      <p:cBhvr additive="base">
                                        <p:cTn id="25"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anim calcmode="lin" valueType="num">
                                      <p:cBhvr additive="base">
                                        <p:cTn id="31" dur="500" fill="hold"/>
                                        <p:tgtEl>
                                          <p:spTgt spid="7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
                                            <p:txEl>
                                              <p:pRg st="7" end="7"/>
                                            </p:txEl>
                                          </p:spTgt>
                                        </p:tgtEl>
                                        <p:attrNameLst>
                                          <p:attrName>style.visibility</p:attrName>
                                        </p:attrNameLst>
                                      </p:cBhvr>
                                      <p:to>
                                        <p:strVal val="visible"/>
                                      </p:to>
                                    </p:set>
                                    <p:anim calcmode="lin" valueType="num">
                                      <p:cBhvr additive="base">
                                        <p:cTn id="37" dur="500" fill="hold"/>
                                        <p:tgtEl>
                                          <p:spTgt spid="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5">
                                            <p:txEl>
                                              <p:pRg st="9" end="9"/>
                                            </p:txEl>
                                          </p:spTgt>
                                        </p:tgtEl>
                                        <p:attrNameLst>
                                          <p:attrName>style.visibility</p:attrName>
                                        </p:attrNameLst>
                                      </p:cBhvr>
                                      <p:to>
                                        <p:strVal val="visible"/>
                                      </p:to>
                                    </p:set>
                                    <p:anim calcmode="lin" valueType="num">
                                      <p:cBhvr additive="base">
                                        <p:cTn id="43" dur="500" fill="hold"/>
                                        <p:tgtEl>
                                          <p:spTgt spid="7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5">
                                            <p:txEl>
                                              <p:pRg st="10" end="10"/>
                                            </p:txEl>
                                          </p:spTgt>
                                        </p:tgtEl>
                                        <p:attrNameLst>
                                          <p:attrName>style.visibility</p:attrName>
                                        </p:attrNameLst>
                                      </p:cBhvr>
                                      <p:to>
                                        <p:strVal val="visible"/>
                                      </p:to>
                                    </p:set>
                                    <p:anim calcmode="lin" valueType="num">
                                      <p:cBhvr additive="base">
                                        <p:cTn id="49" dur="500" fill="hold"/>
                                        <p:tgtEl>
                                          <p:spTgt spid="7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5">
                                            <p:txEl>
                                              <p:pRg st="12" end="12"/>
                                            </p:txEl>
                                          </p:spTgt>
                                        </p:tgtEl>
                                        <p:attrNameLst>
                                          <p:attrName>style.visibility</p:attrName>
                                        </p:attrNameLst>
                                      </p:cBhvr>
                                      <p:to>
                                        <p:strVal val="visible"/>
                                      </p:to>
                                    </p:set>
                                    <p:anim calcmode="lin" valueType="num">
                                      <p:cBhvr additive="base">
                                        <p:cTn id="55" dur="500" fill="hold"/>
                                        <p:tgtEl>
                                          <p:spTgt spid="7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5">
                                            <p:txEl>
                                              <p:pRg st="13" end="13"/>
                                            </p:txEl>
                                          </p:spTgt>
                                        </p:tgtEl>
                                        <p:attrNameLst>
                                          <p:attrName>style.visibility</p:attrName>
                                        </p:attrNameLst>
                                      </p:cBhvr>
                                      <p:to>
                                        <p:strVal val="visible"/>
                                      </p:to>
                                    </p:set>
                                    <p:anim calcmode="lin" valueType="num">
                                      <p:cBhvr additive="base">
                                        <p:cTn id="61" dur="500" fill="hold"/>
                                        <p:tgtEl>
                                          <p:spTgt spid="75">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13</a:t>
            </a:fld>
            <a:endParaRPr lang="fr-FR"/>
          </a:p>
        </p:txBody>
      </p:sp>
      <p:sp>
        <p:nvSpPr>
          <p:cNvPr id="7" name="Titre 6"/>
          <p:cNvSpPr>
            <a:spLocks noGrp="1"/>
          </p:cNvSpPr>
          <p:nvPr>
            <p:ph type="title"/>
          </p:nvPr>
        </p:nvSpPr>
        <p:spPr>
          <a:xfrm>
            <a:off x="357158" y="142852"/>
            <a:ext cx="8258204" cy="582594"/>
          </a:xfrm>
        </p:spPr>
        <p:txBody>
          <a:bodyPr>
            <a:noAutofit/>
          </a:bodyPr>
          <a:lstStyle/>
          <a:p>
            <a:r>
              <a:rPr lang="fr-FR" sz="2400" u="sng" dirty="0" smtClean="0">
                <a:solidFill>
                  <a:srgbClr val="0070C0"/>
                </a:solidFill>
                <a:effectLst/>
              </a:rPr>
              <a:t>Choix du scénario de référence :</a:t>
            </a:r>
            <a:endParaRPr lang="fr-FR" sz="2400" u="sng" dirty="0">
              <a:solidFill>
                <a:srgbClr val="0070C0"/>
              </a:solidFill>
              <a:effectLst/>
            </a:endParaRPr>
          </a:p>
        </p:txBody>
      </p:sp>
      <p:graphicFrame>
        <p:nvGraphicFramePr>
          <p:cNvPr id="12" name="Diagramme 11"/>
          <p:cNvGraphicFramePr/>
          <p:nvPr/>
        </p:nvGraphicFramePr>
        <p:xfrm>
          <a:off x="285720" y="2571744"/>
          <a:ext cx="8572560" cy="2928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23528" y="995306"/>
            <a:ext cx="8534752" cy="923330"/>
          </a:xfrm>
          <a:prstGeom prst="rect">
            <a:avLst/>
          </a:prstGeom>
        </p:spPr>
        <p:txBody>
          <a:bodyPr wrap="square">
            <a:spAutoFit/>
          </a:bodyPr>
          <a:lstStyle/>
          <a:p>
            <a:pPr algn="just"/>
            <a:r>
              <a:rPr lang="fr-FR" dirty="0" smtClean="0"/>
              <a:t>Après évaluation des scénarios par rapport à leur attrait et faisabilité, et tenant compte des finalité et enjeux des parties prenantes de SDA ainsi que des résultats du diagnostic, le scénario de référence consiste en :</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sz="quarter" idx="1"/>
          </p:nvPr>
        </p:nvSpPr>
        <p:spPr/>
        <p:txBody>
          <a:bodyPr anchor="t">
            <a:normAutofit/>
          </a:bodyPr>
          <a:lstStyle/>
          <a:p>
            <a:pPr algn="just">
              <a:buSzPct val="80000"/>
              <a:buNone/>
            </a:pPr>
            <a:r>
              <a:rPr lang="fr-FR" sz="2400" b="1" dirty="0" smtClean="0">
                <a:solidFill>
                  <a:srgbClr val="0070C0"/>
                </a:solidFill>
              </a:rPr>
              <a:t>Enjeux Stratégiques du scénario de référence</a:t>
            </a:r>
          </a:p>
          <a:p>
            <a:pPr algn="just">
              <a:buSzPct val="80000"/>
              <a:buNone/>
            </a:pPr>
            <a:endParaRPr lang="fr-FR" sz="2200" b="0" cap="none" spc="0" dirty="0" smtClean="0">
              <a:cs typeface="Arial" charset="0"/>
            </a:endParaRPr>
          </a:p>
          <a:p>
            <a:pPr lvl="1" algn="just">
              <a:buSzPct val="80000"/>
              <a:buBlip>
                <a:blip r:embed="rId3"/>
              </a:buBlip>
            </a:pPr>
            <a:r>
              <a:rPr lang="fr-FR" sz="2000" b="0" cap="none" spc="0" dirty="0" smtClean="0">
                <a:cs typeface="Arial" charset="0"/>
              </a:rPr>
              <a:t>La poursuite de la logique de mise à niveau des concessions,</a:t>
            </a:r>
          </a:p>
          <a:p>
            <a:pPr lvl="1" algn="just">
              <a:buSzPct val="80000"/>
              <a:buBlip>
                <a:blip r:embed="rId3"/>
              </a:buBlip>
            </a:pPr>
            <a:r>
              <a:rPr lang="fr-FR" sz="2000" dirty="0" smtClean="0">
                <a:cs typeface="Arial" charset="0"/>
              </a:rPr>
              <a:t>L</a:t>
            </a:r>
            <a:r>
              <a:rPr lang="fr-FR" sz="2000" b="0" cap="none" spc="0" dirty="0" smtClean="0">
                <a:cs typeface="Arial" charset="0"/>
              </a:rPr>
              <a:t>e parachèvement de  la séparation des fonctions techniques électricité, gaz et commerciales,</a:t>
            </a:r>
          </a:p>
          <a:p>
            <a:pPr lvl="1" algn="just">
              <a:buSzPct val="80000"/>
              <a:buBlip>
                <a:blip r:embed="rId3"/>
              </a:buBlip>
            </a:pPr>
            <a:r>
              <a:rPr lang="fr-FR" sz="2000" b="0" cap="none" spc="0" dirty="0" smtClean="0">
                <a:cs typeface="Arial" charset="0"/>
              </a:rPr>
              <a:t>La </a:t>
            </a:r>
            <a:r>
              <a:rPr lang="fr-FR" sz="2000" dirty="0" smtClean="0">
                <a:cs typeface="Arial" charset="0"/>
              </a:rPr>
              <a:t>protection des revenues</a:t>
            </a:r>
            <a:r>
              <a:rPr lang="fr-FR" sz="2000" b="0" cap="none" spc="0" dirty="0" smtClean="0">
                <a:cs typeface="Arial" charset="0"/>
              </a:rPr>
              <a:t>, </a:t>
            </a:r>
            <a:endParaRPr lang="fr-FR" sz="2000" b="0" cap="none" spc="0" dirty="0" smtClean="0">
              <a:solidFill>
                <a:srgbClr val="FF0000"/>
              </a:solidFill>
              <a:cs typeface="Arial" charset="0"/>
            </a:endParaRPr>
          </a:p>
          <a:p>
            <a:pPr lvl="1" algn="just">
              <a:buSzPct val="80000"/>
              <a:buBlip>
                <a:blip r:embed="rId3"/>
              </a:buBlip>
            </a:pPr>
            <a:r>
              <a:rPr lang="fr-FR" sz="2000" b="0" cap="none" spc="0" dirty="0" smtClean="0">
                <a:cs typeface="Arial" charset="0"/>
              </a:rPr>
              <a:t>Le passage  d’une culture d’usager à celle de client pour  le  fidéliser, </a:t>
            </a:r>
          </a:p>
          <a:p>
            <a:pPr lvl="1" algn="just">
              <a:buSzPct val="80000"/>
              <a:buBlip>
                <a:blip r:embed="rId3"/>
              </a:buBlip>
            </a:pPr>
            <a:r>
              <a:rPr lang="fr-FR" sz="2000" b="0" cap="none" spc="0" dirty="0" smtClean="0">
                <a:cs typeface="Arial" charset="0"/>
              </a:rPr>
              <a:t>La prospection et proposition de services énergétiques.</a:t>
            </a:r>
          </a:p>
        </p:txBody>
      </p:sp>
      <p:sp>
        <p:nvSpPr>
          <p:cNvPr id="4" name="Espace réservé du numéro de diapositive 3"/>
          <p:cNvSpPr>
            <a:spLocks noGrp="1"/>
          </p:cNvSpPr>
          <p:nvPr>
            <p:ph type="sldNum" sz="quarter" idx="12"/>
          </p:nvPr>
        </p:nvSpPr>
        <p:spPr>
          <a:xfrm>
            <a:off x="8647272" y="6500834"/>
            <a:ext cx="365760" cy="272235"/>
          </a:xfrm>
        </p:spPr>
        <p:txBody>
          <a:bodyPr/>
          <a:lstStyle/>
          <a:p>
            <a:fld id="{0E2CAE94-80FD-440D-89D0-51F5150E77D6}" type="slidenum">
              <a:rPr lang="fr-FR" smtClean="0"/>
              <a:pPr/>
              <a:t>14</a:t>
            </a:fld>
            <a:endParaRPr lang="fr-FR"/>
          </a:p>
        </p:txBody>
      </p:sp>
      <p:sp>
        <p:nvSpPr>
          <p:cNvPr id="5" name="ZoneTexte 4"/>
          <p:cNvSpPr txBox="1"/>
          <p:nvPr/>
        </p:nvSpPr>
        <p:spPr>
          <a:xfrm>
            <a:off x="714348" y="500042"/>
            <a:ext cx="4786346"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514350" indent="-514350" algn="ctr" fontAlgn="auto">
              <a:spcBef>
                <a:spcPts val="0"/>
              </a:spcBef>
              <a:spcAft>
                <a:spcPts val="0"/>
              </a:spcAft>
              <a:buFont typeface="+mj-lt"/>
              <a:buAutoNum type="romanUcPeriod" startAt="3"/>
              <a:defRPr/>
            </a:pPr>
            <a:r>
              <a:rPr lang="fr-FR" sz="2000" dirty="0" smtClean="0">
                <a:solidFill>
                  <a:srgbClr val="FFFF00"/>
                </a:solidFill>
              </a:rPr>
              <a:t>Plan d’actions stratégique</a:t>
            </a:r>
            <a:endParaRPr lang="fr-FR"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42852"/>
            <a:ext cx="8229600" cy="633394"/>
          </a:xfrm>
        </p:spPr>
        <p:txBody>
          <a:bodyPr>
            <a:normAutofit/>
          </a:bodyPr>
          <a:lstStyle/>
          <a:p>
            <a:r>
              <a:rPr lang="fr-FR" sz="2800" u="sng" dirty="0" smtClean="0">
                <a:solidFill>
                  <a:srgbClr val="00B0F0"/>
                </a:solidFill>
                <a:effectLst/>
              </a:rPr>
              <a:t>Axes et actions Stratégique </a:t>
            </a:r>
            <a:r>
              <a:rPr lang="fr-FR" sz="2800" dirty="0" smtClean="0">
                <a:solidFill>
                  <a:srgbClr val="00B0F0"/>
                </a:solidFill>
                <a:effectLst/>
              </a:rPr>
              <a:t>:</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15</a:t>
            </a:fld>
            <a:endParaRPr lang="fr-FR"/>
          </a:p>
        </p:txBody>
      </p:sp>
      <p:sp>
        <p:nvSpPr>
          <p:cNvPr id="11" name="Espace réservé du contenu 10"/>
          <p:cNvSpPr>
            <a:spLocks noGrp="1"/>
          </p:cNvSpPr>
          <p:nvPr>
            <p:ph sz="quarter" idx="1"/>
          </p:nvPr>
        </p:nvSpPr>
        <p:spPr>
          <a:xfrm>
            <a:off x="428596" y="714356"/>
            <a:ext cx="8229600" cy="5286412"/>
          </a:xfrm>
        </p:spPr>
        <p:txBody>
          <a:bodyPr>
            <a:noAutofit/>
            <a:scene3d>
              <a:camera prst="orthographicFront"/>
              <a:lightRig rig="threePt" dir="t"/>
            </a:scene3d>
            <a:sp3d prstMaterial="plastic"/>
          </a:bodyPr>
          <a:lstStyle/>
          <a:p>
            <a:pPr marL="450850" indent="-450850">
              <a:buNone/>
            </a:pPr>
            <a:r>
              <a:rPr lang="fr-FR" sz="1600" dirty="0" smtClean="0"/>
              <a:t>Les actions stratégiques pour répondre aux enjeux du scénario de référence de SDA ont été définis autours de quatre axes stratégiques :</a:t>
            </a:r>
          </a:p>
          <a:p>
            <a:pPr marL="450850" indent="-450850">
              <a:spcAft>
                <a:spcPts val="600"/>
              </a:spcAft>
              <a:buClr>
                <a:schemeClr val="tx1"/>
              </a:buClr>
              <a:buNone/>
            </a:pPr>
            <a:endParaRPr lang="fr-FR" sz="200" b="1" u="sng" dirty="0" smtClean="0">
              <a:solidFill>
                <a:srgbClr val="00B0F0"/>
              </a:solidFill>
              <a:latin typeface="+mj-lt"/>
              <a:ea typeface="+mj-ea"/>
              <a:cs typeface="+mj-cs"/>
            </a:endParaRPr>
          </a:p>
          <a:p>
            <a:pPr marL="450850" indent="-450850">
              <a:spcAft>
                <a:spcPts val="600"/>
              </a:spcAft>
              <a:buClr>
                <a:schemeClr val="tx1"/>
              </a:buClr>
              <a:buNone/>
            </a:pPr>
            <a:r>
              <a:rPr lang="fr-FR" sz="1800" b="1" u="sng" dirty="0" smtClean="0">
                <a:solidFill>
                  <a:srgbClr val="00B0F0"/>
                </a:solidFill>
                <a:latin typeface="+mj-lt"/>
                <a:ea typeface="+mj-ea"/>
                <a:cs typeface="+mj-cs"/>
              </a:rPr>
              <a:t>AXE N°1 </a:t>
            </a:r>
            <a:r>
              <a:rPr lang="fr-FR" sz="1800" dirty="0" smtClean="0">
                <a:solidFill>
                  <a:srgbClr val="00B0F0"/>
                </a:solidFill>
                <a:latin typeface="+mj-lt"/>
                <a:ea typeface="+mj-ea"/>
                <a:cs typeface="+mj-cs"/>
              </a:rPr>
              <a:t>: </a:t>
            </a:r>
            <a:r>
              <a:rPr lang="fr-FR" sz="1600" b="1" dirty="0" smtClean="0"/>
              <a:t>Le maintien des concessions de SDA : </a:t>
            </a:r>
          </a:p>
          <a:p>
            <a:pPr marL="534988" lvl="1" indent="-261938">
              <a:buClr>
                <a:schemeClr val="tx1"/>
              </a:buClr>
              <a:buNone/>
            </a:pPr>
            <a:r>
              <a:rPr lang="fr-FR" sz="1600" dirty="0" smtClean="0"/>
              <a:t>1</a:t>
            </a:r>
            <a:r>
              <a:rPr lang="fr-FR" sz="1600" baseline="30000" dirty="0" smtClean="0"/>
              <a:t>ère</a:t>
            </a:r>
            <a:r>
              <a:rPr lang="fr-FR" sz="1600" dirty="0" smtClean="0"/>
              <a:t>  Action stratégique : Protection des revenus (PDR)</a:t>
            </a:r>
          </a:p>
          <a:p>
            <a:pPr marL="534988" lvl="1" indent="-261938">
              <a:buClr>
                <a:schemeClr val="tx1"/>
              </a:buClr>
              <a:buNone/>
            </a:pPr>
            <a:r>
              <a:rPr lang="fr-FR" sz="1600" dirty="0" smtClean="0"/>
              <a:t>2</a:t>
            </a:r>
            <a:r>
              <a:rPr lang="fr-FR" sz="1600" baseline="30000" dirty="0" smtClean="0"/>
              <a:t>ème</a:t>
            </a:r>
            <a:r>
              <a:rPr lang="fr-FR" sz="1600" dirty="0" smtClean="0"/>
              <a:t> Action stratégique : Développement de la ressource humaine</a:t>
            </a:r>
          </a:p>
          <a:p>
            <a:pPr marL="534988" lvl="1" indent="-261938">
              <a:buClr>
                <a:schemeClr val="tx1"/>
              </a:buClr>
              <a:buNone/>
            </a:pPr>
            <a:r>
              <a:rPr lang="fr-FR" sz="1600" dirty="0" smtClean="0"/>
              <a:t>3</a:t>
            </a:r>
            <a:r>
              <a:rPr lang="fr-FR" sz="1600" baseline="30000" dirty="0" smtClean="0"/>
              <a:t>ème</a:t>
            </a:r>
            <a:r>
              <a:rPr lang="fr-FR" sz="1600" dirty="0" smtClean="0"/>
              <a:t> Action stratégique : Maitrise des coûts et des dépenses</a:t>
            </a:r>
          </a:p>
          <a:p>
            <a:pPr marL="534988" lvl="1" indent="-261938">
              <a:buClr>
                <a:schemeClr val="tx1"/>
              </a:buClr>
              <a:buNone/>
            </a:pPr>
            <a:r>
              <a:rPr lang="fr-FR" sz="1600" dirty="0" smtClean="0"/>
              <a:t>4</a:t>
            </a:r>
            <a:r>
              <a:rPr lang="fr-FR" sz="1600" baseline="30000" dirty="0" smtClean="0"/>
              <a:t>ème</a:t>
            </a:r>
            <a:r>
              <a:rPr lang="fr-FR" sz="1600" dirty="0" smtClean="0"/>
              <a:t> Action stratégique : Développement  des Systèmes d’information</a:t>
            </a:r>
          </a:p>
          <a:p>
            <a:pPr marL="534988" lvl="1" indent="-261938">
              <a:buClr>
                <a:schemeClr val="tx1"/>
              </a:buClr>
              <a:buFont typeface="+mj-lt"/>
              <a:buAutoNum type="arabicPeriod"/>
            </a:pPr>
            <a:endParaRPr lang="fr-FR" sz="600" dirty="0" smtClean="0"/>
          </a:p>
          <a:p>
            <a:pPr marL="450850" indent="-450850">
              <a:spcAft>
                <a:spcPts val="600"/>
              </a:spcAft>
              <a:buClr>
                <a:schemeClr val="tx1"/>
              </a:buClr>
              <a:buNone/>
            </a:pPr>
            <a:r>
              <a:rPr lang="fr-FR" sz="1600" b="1" u="sng" dirty="0" smtClean="0">
                <a:solidFill>
                  <a:srgbClr val="00B0F0"/>
                </a:solidFill>
              </a:rPr>
              <a:t>AXE N°2 </a:t>
            </a:r>
            <a:r>
              <a:rPr lang="fr-FR" sz="1800" dirty="0" smtClean="0">
                <a:solidFill>
                  <a:srgbClr val="00B0F0"/>
                </a:solidFill>
              </a:rPr>
              <a:t>:</a:t>
            </a:r>
            <a:r>
              <a:rPr lang="fr-FR" sz="1600" b="1" dirty="0" smtClean="0">
                <a:solidFill>
                  <a:srgbClr val="00B0F0"/>
                </a:solidFill>
              </a:rPr>
              <a:t> </a:t>
            </a:r>
            <a:r>
              <a:rPr lang="fr-FR" sz="1600" b="1" dirty="0" smtClean="0"/>
              <a:t>la séparation des fonctions technique électricité, technique gaz et commerciale </a:t>
            </a:r>
          </a:p>
          <a:p>
            <a:pPr marL="450850" indent="-450850">
              <a:spcAft>
                <a:spcPts val="600"/>
              </a:spcAft>
              <a:buClr>
                <a:schemeClr val="tx1"/>
              </a:buClr>
              <a:buNone/>
            </a:pPr>
            <a:r>
              <a:rPr lang="fr-FR" sz="1600" b="1" u="sng" dirty="0" smtClean="0">
                <a:solidFill>
                  <a:srgbClr val="00B0F0"/>
                </a:solidFill>
              </a:rPr>
              <a:t>AXE N°3 </a:t>
            </a:r>
            <a:r>
              <a:rPr lang="fr-FR" sz="1800" dirty="0" smtClean="0">
                <a:solidFill>
                  <a:srgbClr val="00B0F0"/>
                </a:solidFill>
              </a:rPr>
              <a:t>:</a:t>
            </a:r>
            <a:r>
              <a:rPr lang="fr-FR" sz="1600" b="1" dirty="0" smtClean="0">
                <a:solidFill>
                  <a:srgbClr val="00B0F0"/>
                </a:solidFill>
              </a:rPr>
              <a:t> </a:t>
            </a:r>
            <a:r>
              <a:rPr lang="fr-FR" sz="1600" b="1" dirty="0" smtClean="0"/>
              <a:t>le développement du segment « Services »</a:t>
            </a:r>
          </a:p>
          <a:p>
            <a:pPr marL="534988" lvl="1" indent="-261938" algn="just">
              <a:buClr>
                <a:schemeClr val="tx1"/>
              </a:buClr>
              <a:buNone/>
            </a:pPr>
            <a:r>
              <a:rPr lang="fr-FR" sz="1600" dirty="0" smtClean="0"/>
              <a:t>1</a:t>
            </a:r>
            <a:r>
              <a:rPr lang="fr-FR" sz="1600" baseline="30000" dirty="0" smtClean="0"/>
              <a:t>ère</a:t>
            </a:r>
            <a:r>
              <a:rPr lang="fr-FR" sz="1600" dirty="0" smtClean="0"/>
              <a:t>  Action stratégique 	:  Création </a:t>
            </a:r>
            <a:r>
              <a:rPr lang="fr-FR" sz="1600" dirty="0"/>
              <a:t>et développement de l’entité </a:t>
            </a:r>
            <a:r>
              <a:rPr lang="fr-FR" sz="1600" dirty="0" smtClean="0"/>
              <a:t>«Services»</a:t>
            </a:r>
          </a:p>
          <a:p>
            <a:pPr marL="534988" lvl="1" indent="-261938" algn="just">
              <a:buClr>
                <a:schemeClr val="tx1"/>
              </a:buClr>
              <a:buNone/>
            </a:pPr>
            <a:r>
              <a:rPr lang="fr-FR" sz="1600" dirty="0" smtClean="0"/>
              <a:t>2</a:t>
            </a:r>
            <a:r>
              <a:rPr lang="fr-FR" sz="1600" baseline="30000" dirty="0" smtClean="0"/>
              <a:t>ème</a:t>
            </a:r>
            <a:r>
              <a:rPr lang="fr-FR" sz="1600" dirty="0" smtClean="0"/>
              <a:t> Action stratégique	: Passage d’une culture d’USAGER à une culture 			   CLIENT</a:t>
            </a:r>
          </a:p>
          <a:p>
            <a:pPr marL="534988" lvl="1" indent="-261938" algn="just">
              <a:buClr>
                <a:schemeClr val="tx1"/>
              </a:buClr>
              <a:buNone/>
            </a:pPr>
            <a:r>
              <a:rPr lang="fr-FR" sz="1600" dirty="0" smtClean="0"/>
              <a:t>3</a:t>
            </a:r>
            <a:r>
              <a:rPr lang="fr-FR" sz="1600" baseline="30000" dirty="0" smtClean="0"/>
              <a:t>ème</a:t>
            </a:r>
            <a:r>
              <a:rPr lang="fr-FR" sz="1600" dirty="0" smtClean="0"/>
              <a:t> Action stratégique 	:  Organisation de la </a:t>
            </a:r>
            <a:r>
              <a:rPr lang="fr-FR" sz="1600" dirty="0"/>
              <a:t>gestion des </a:t>
            </a:r>
            <a:r>
              <a:rPr lang="fr-FR" sz="1600" dirty="0" smtClean="0"/>
              <a:t>éligibles</a:t>
            </a:r>
          </a:p>
          <a:p>
            <a:pPr marL="534988" lvl="1" indent="-261938" algn="just">
              <a:buClr>
                <a:schemeClr val="tx1"/>
              </a:buClr>
              <a:buFont typeface="+mj-lt"/>
              <a:buAutoNum type="arabicPeriod"/>
            </a:pPr>
            <a:endParaRPr lang="fr-FR" sz="800" dirty="0" smtClean="0"/>
          </a:p>
          <a:p>
            <a:pPr marL="450850" indent="-450850" algn="just">
              <a:buClr>
                <a:schemeClr val="tx1"/>
              </a:buClr>
              <a:buNone/>
            </a:pPr>
            <a:r>
              <a:rPr lang="fr-FR" sz="1600" b="1" u="sng" dirty="0" smtClean="0">
                <a:solidFill>
                  <a:srgbClr val="00B0F0"/>
                </a:solidFill>
              </a:rPr>
              <a:t>AXE N°4 </a:t>
            </a:r>
            <a:r>
              <a:rPr lang="fr-FR" sz="1800" dirty="0" smtClean="0">
                <a:solidFill>
                  <a:srgbClr val="00B0F0"/>
                </a:solidFill>
              </a:rPr>
              <a:t>:</a:t>
            </a:r>
            <a:r>
              <a:rPr lang="fr-FR" sz="1600" b="1" dirty="0" smtClean="0">
                <a:solidFill>
                  <a:srgbClr val="00B0F0"/>
                </a:solidFill>
              </a:rPr>
              <a:t> </a:t>
            </a:r>
            <a:r>
              <a:rPr lang="fr-FR" sz="1600" b="1" dirty="0" smtClean="0"/>
              <a:t>Le développement </a:t>
            </a:r>
            <a:r>
              <a:rPr lang="fr-FR" sz="1600" b="1" dirty="0"/>
              <a:t>de la fonction stratégie au niveau de </a:t>
            </a:r>
            <a:r>
              <a:rPr lang="fr-FR" sz="1600" b="1" dirty="0" smtClean="0"/>
              <a:t>SDA</a:t>
            </a:r>
          </a:p>
          <a:p>
            <a:pPr marL="450850" indent="-450850">
              <a:buClr>
                <a:schemeClr val="tx1"/>
              </a:buClr>
              <a:buFont typeface="+mj-lt"/>
              <a:buAutoNum type="romanUcPeriod"/>
            </a:pPr>
            <a:endParaRPr lang="fr-FR" sz="1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142908" y="571480"/>
            <a:ext cx="8001056" cy="785818"/>
          </a:xfrm>
        </p:spPr>
        <p:txBody>
          <a:bodyPr>
            <a:noAutofit/>
          </a:bodyPr>
          <a:lstStyle/>
          <a:p>
            <a:pPr marL="365760" lvl="1" indent="-256032" algn="ctr" rtl="0">
              <a:spcBef>
                <a:spcPts val="400"/>
              </a:spcBef>
              <a:buClr>
                <a:schemeClr val="accent1"/>
              </a:buClr>
              <a:buSzPct val="80000"/>
            </a:pPr>
            <a:r>
              <a:rPr lang="fr-FR" sz="2400" kern="1200" dirty="0" smtClean="0">
                <a:solidFill>
                  <a:srgbClr val="0070C0"/>
                </a:solidFill>
                <a:latin typeface="+mn-lt"/>
                <a:ea typeface="+mn-ea"/>
                <a:cs typeface="+mn-cs"/>
              </a:rPr>
              <a:t>Axe N° 1 : Maintien des concessions de SDA </a:t>
            </a:r>
            <a:br>
              <a:rPr lang="fr-FR" sz="2400" kern="1200" dirty="0" smtClean="0">
                <a:solidFill>
                  <a:srgbClr val="0070C0"/>
                </a:solidFill>
                <a:latin typeface="+mn-lt"/>
                <a:ea typeface="+mn-ea"/>
                <a:cs typeface="+mn-cs"/>
              </a:rPr>
            </a:br>
            <a:r>
              <a:rPr lang="fr-FR" sz="2000" kern="1200" dirty="0" smtClean="0">
                <a:solidFill>
                  <a:srgbClr val="0070C0"/>
                </a:solidFill>
                <a:latin typeface="+mn-lt"/>
                <a:ea typeface="+mn-ea"/>
                <a:cs typeface="+mn-cs"/>
              </a:rPr>
              <a:t>Action stratégique 01: Protection des revenus PDR</a:t>
            </a:r>
            <a:br>
              <a:rPr lang="fr-FR" sz="2000" kern="1200" dirty="0" smtClean="0">
                <a:solidFill>
                  <a:srgbClr val="0070C0"/>
                </a:solidFill>
                <a:latin typeface="+mn-lt"/>
                <a:ea typeface="+mn-ea"/>
                <a:cs typeface="+mn-cs"/>
              </a:rPr>
            </a:br>
            <a:r>
              <a:rPr lang="fr-FR" sz="2000" kern="1200" dirty="0" smtClean="0">
                <a:solidFill>
                  <a:srgbClr val="0070C0"/>
                </a:solidFill>
                <a:latin typeface="+mn-lt"/>
                <a:ea typeface="+mn-ea"/>
                <a:cs typeface="+mn-cs"/>
              </a:rPr>
              <a:t>	</a:t>
            </a:r>
            <a:r>
              <a:rPr lang="fr-FR" sz="2000" dirty="0" smtClean="0"/>
              <a:t>Actions stratégiques pour l’activité « Communication »</a:t>
            </a:r>
            <a:br>
              <a:rPr lang="fr-FR" sz="2000" dirty="0" smtClean="0"/>
            </a:br>
            <a:r>
              <a:rPr lang="fr-FR" sz="2400" kern="1200" dirty="0" smtClean="0">
                <a:solidFill>
                  <a:srgbClr val="0070C0"/>
                </a:solidFill>
                <a:latin typeface="+mn-lt"/>
                <a:ea typeface="+mn-ea"/>
                <a:cs typeface="+mn-cs"/>
              </a:rPr>
              <a:t/>
            </a:r>
            <a:br>
              <a:rPr lang="fr-FR" sz="2400" kern="1200" dirty="0" smtClean="0">
                <a:solidFill>
                  <a:srgbClr val="0070C0"/>
                </a:solidFill>
                <a:latin typeface="+mn-lt"/>
                <a:ea typeface="+mn-ea"/>
                <a:cs typeface="+mn-cs"/>
              </a:rPr>
            </a:br>
            <a:endParaRPr lang="fr-FR" sz="2400" kern="1200" dirty="0">
              <a:solidFill>
                <a:srgbClr val="0070C0"/>
              </a:solidFill>
              <a:latin typeface="+mn-lt"/>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17</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774728304"/>
              </p:ext>
            </p:extLst>
          </p:nvPr>
        </p:nvGraphicFramePr>
        <p:xfrm>
          <a:off x="71406" y="620688"/>
          <a:ext cx="8929750" cy="5639164"/>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1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réhabiliter les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du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71438"/>
            <a:ext cx="8229600" cy="1000108"/>
          </a:xfrm>
        </p:spPr>
        <p:txBody>
          <a:bodyPr>
            <a:noAutofit/>
          </a:bodyPr>
          <a:lstStyle/>
          <a:p>
            <a:pPr lvl="1" algn="l" rtl="0">
              <a:spcBef>
                <a:spcPct val="0"/>
              </a:spcBef>
            </a:pPr>
            <a:r>
              <a:rPr lang="fr-FR" sz="2000" dirty="0" smtClean="0">
                <a:solidFill>
                  <a:srgbClr val="00B0F0"/>
                </a:solidFill>
              </a:rPr>
              <a:t>Action </a:t>
            </a:r>
            <a:r>
              <a:rPr lang="fr-FR" sz="2000" dirty="0">
                <a:solidFill>
                  <a:srgbClr val="00B0F0"/>
                </a:solidFill>
              </a:rPr>
              <a:t>stratégique 01: Protection des revenus </a:t>
            </a:r>
            <a:r>
              <a:rPr lang="fr-FR" sz="2000" dirty="0" smtClean="0">
                <a:solidFill>
                  <a:srgbClr val="00B0F0"/>
                </a:solidFill>
              </a:rPr>
              <a:t>PDR</a:t>
            </a:r>
            <a:r>
              <a:rPr lang="fr-FR" sz="2000" dirty="0" smtClean="0"/>
              <a:t/>
            </a:r>
            <a:br>
              <a:rPr lang="fr-FR" sz="2000" dirty="0" smtClean="0"/>
            </a:br>
            <a:r>
              <a:rPr lang="fr-FR" sz="2000" dirty="0" smtClean="0"/>
              <a:t>	</a:t>
            </a:r>
            <a:r>
              <a:rPr lang="fr-FR" sz="2000" dirty="0" smtClean="0">
                <a:solidFill>
                  <a:schemeClr val="tx1"/>
                </a:solidFill>
              </a:rPr>
              <a:t>Actions stratégiques pour l’activité « Technique électricité »</a:t>
            </a:r>
            <a:br>
              <a:rPr lang="fr-FR" sz="2000" dirty="0" smtClean="0">
                <a:solidFill>
                  <a:schemeClr val="tx1"/>
                </a:solidFill>
              </a:rPr>
            </a:br>
            <a:r>
              <a:rPr lang="fr-FR" sz="2000" dirty="0"/>
              <a:t/>
            </a:r>
            <a:br>
              <a:rPr lang="fr-FR" sz="2000" dirty="0"/>
            </a:br>
            <a:endParaRPr lang="fr-FR"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255680831"/>
              </p:ext>
            </p:extLst>
          </p:nvPr>
        </p:nvGraphicFramePr>
        <p:xfrm>
          <a:off x="71406" y="1284640"/>
          <a:ext cx="8929754" cy="5134606"/>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9411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RH spécialisée</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du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Se préparer aux nouvelles techniques</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000" kern="1200" dirty="0">
                <a:solidFill>
                  <a:srgbClr val="00B0F0"/>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18</a:t>
            </a:fld>
            <a:endParaRPr lang="fr-FR"/>
          </a:p>
        </p:txBody>
      </p:sp>
      <p:sp>
        <p:nvSpPr>
          <p:cNvPr id="13" name="ZoneTexte 12"/>
          <p:cNvSpPr txBox="1"/>
          <p:nvPr/>
        </p:nvSpPr>
        <p:spPr>
          <a:xfrm>
            <a:off x="500034" y="611396"/>
            <a:ext cx="7429552" cy="400110"/>
          </a:xfrm>
          <a:prstGeom prst="rect">
            <a:avLst/>
          </a:prstGeom>
          <a:noFill/>
        </p:spPr>
        <p:txBody>
          <a:bodyPr wrap="square" rtlCol="0">
            <a:spAutoFit/>
          </a:bodyPr>
          <a:lstStyle/>
          <a:p>
            <a:pPr marL="285750" indent="-285750"/>
            <a:r>
              <a:rPr lang="fr-FR" dirty="0" smtClean="0"/>
              <a:t>	</a:t>
            </a:r>
            <a:r>
              <a:rPr lang="fr-FR" sz="2000" dirty="0" smtClean="0"/>
              <a:t>Actions stratégiques pour l’activité « Technique gaz »</a:t>
            </a:r>
            <a:endParaRPr lang="fr-FR"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100862131"/>
              </p:ext>
            </p:extLst>
          </p:nvPr>
        </p:nvGraphicFramePr>
        <p:xfrm>
          <a:off x="142846" y="1142984"/>
          <a:ext cx="8858315" cy="4951497"/>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 </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Satisfaire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 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par des compteurs électroniques(BT),</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i="0" dirty="0" smtClean="0">
                          <a:solidFill>
                            <a:schemeClr val="tx1"/>
                          </a:solidFill>
                        </a:rPr>
                        <a:t>Sécuriser le parc comptage.</a:t>
                      </a:r>
                      <a:endPar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 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0" u="none" strike="noStrike" kern="1200" cap="none" normalizeH="0" baseline="0" dirty="0" smtClean="0">
                          <a:ln>
                            <a:noFill/>
                          </a:ln>
                          <a:solidFill>
                            <a:schemeClr val="tx1"/>
                          </a:solidFill>
                          <a:effectLst/>
                          <a:latin typeface="+mn-lt"/>
                          <a:ea typeface="Times" pitchFamily="18" charset="0"/>
                          <a:cs typeface="Times New Roman" pitchFamily="18" charset="0"/>
                        </a:rPr>
                        <a:t> 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i="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0"/>
            <a:ext cx="8229600" cy="785794"/>
          </a:xfrm>
        </p:spPr>
        <p:txBody>
          <a:bodyPr>
            <a:noAutofit/>
          </a:bodyPr>
          <a:lstStyle/>
          <a:p>
            <a:pPr lvl="1" algn="l" rtl="0">
              <a:spcBef>
                <a:spcPct val="0"/>
              </a:spcBef>
            </a:pPr>
            <a:r>
              <a:rPr lang="fr-FR" sz="2000" kern="1200" dirty="0">
                <a:solidFill>
                  <a:srgbClr val="00B0F0"/>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19</a:t>
            </a:fld>
            <a:endParaRPr lang="fr-FR"/>
          </a:p>
        </p:txBody>
      </p:sp>
      <p:sp>
        <p:nvSpPr>
          <p:cNvPr id="13" name="ZoneTexte 12"/>
          <p:cNvSpPr txBox="1"/>
          <p:nvPr/>
        </p:nvSpPr>
        <p:spPr>
          <a:xfrm>
            <a:off x="571472" y="642918"/>
            <a:ext cx="6858048" cy="400110"/>
          </a:xfrm>
          <a:prstGeom prst="rect">
            <a:avLst/>
          </a:prstGeom>
          <a:noFill/>
        </p:spPr>
        <p:txBody>
          <a:bodyPr wrap="square" rtlCol="0">
            <a:spAutoFit/>
          </a:bodyPr>
          <a:lstStyle/>
          <a:p>
            <a:r>
              <a:rPr lang="fr-FR" sz="2000" dirty="0" smtClean="0"/>
              <a:t>Actions stratégiques pour l’activité « Commerciale»</a:t>
            </a:r>
            <a:endParaRPr lang="fr-F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96ADBFE6-8ACB-40B7-9AAA-3AFCED20F350}" type="slidenum">
              <a:rPr lang="fr-FR" smtClean="0"/>
              <a:pPr/>
              <a:t>2</a:t>
            </a:fld>
            <a:endParaRPr lang="fr-FR"/>
          </a:p>
        </p:txBody>
      </p:sp>
      <p:sp>
        <p:nvSpPr>
          <p:cNvPr id="3" name="Titre 2"/>
          <p:cNvSpPr txBox="1">
            <a:spLocks/>
          </p:cNvSpPr>
          <p:nvPr/>
        </p:nvSpPr>
        <p:spPr>
          <a:xfrm>
            <a:off x="457200" y="274638"/>
            <a:ext cx="8229600" cy="36828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600" b="1" i="0" u="none" strike="noStrike" kern="1200" cap="none" spc="0" normalizeH="0" baseline="0" noProof="0" dirty="0" smtClean="0">
                <a:ln>
                  <a:noFill/>
                </a:ln>
                <a:solidFill>
                  <a:srgbClr val="0070C0"/>
                </a:solidFill>
                <a:uLnTx/>
                <a:uFillTx/>
                <a:latin typeface="+mj-lt"/>
                <a:ea typeface="+mj-ea"/>
                <a:cs typeface="+mj-cs"/>
              </a:rPr>
              <a:t>Sommaire</a:t>
            </a:r>
            <a:endParaRPr kumimoji="0" lang="fr-FR" sz="3600" b="1" i="0" u="none" strike="noStrike" kern="1200" cap="none" spc="0" normalizeH="0" baseline="0" noProof="0" dirty="0">
              <a:ln>
                <a:noFill/>
              </a:ln>
              <a:solidFill>
                <a:srgbClr val="0070C0"/>
              </a:solidFill>
              <a:uLnTx/>
              <a:uFillTx/>
              <a:latin typeface="+mj-lt"/>
              <a:ea typeface="+mj-ea"/>
              <a:cs typeface="+mj-cs"/>
            </a:endParaRPr>
          </a:p>
        </p:txBody>
      </p:sp>
      <p:sp>
        <p:nvSpPr>
          <p:cNvPr id="4" name="Espace réservé du contenu 1"/>
          <p:cNvSpPr txBox="1">
            <a:spLocks/>
          </p:cNvSpPr>
          <p:nvPr/>
        </p:nvSpPr>
        <p:spPr>
          <a:xfrm>
            <a:off x="425669" y="928670"/>
            <a:ext cx="8355723" cy="5409068"/>
          </a:xfrm>
          <a:prstGeom prst="rect">
            <a:avLst/>
          </a:prstGeom>
        </p:spPr>
        <p:txBody>
          <a:bodyPr/>
          <a:lstStyle/>
          <a:p>
            <a:pPr marL="728663" marR="0" lvl="0" indent="-3175" algn="l" defTabSz="914400" rtl="0" eaLnBrk="1" fontAlgn="auto" latinLnBrk="0" hangingPunct="1">
              <a:lnSpc>
                <a:spcPct val="200000"/>
              </a:lnSpc>
              <a:spcBef>
                <a:spcPts val="400"/>
              </a:spcBef>
              <a:spcAft>
                <a:spcPts val="0"/>
              </a:spcAft>
              <a:buClr>
                <a:schemeClr val="accent1"/>
              </a:buClr>
              <a:buSzPct val="68000"/>
              <a:buFont typeface="Wingdings 3" pitchFamily="18" charset="2"/>
              <a:buNone/>
              <a:tabLst/>
              <a:defRPr/>
            </a:pPr>
            <a:r>
              <a:rPr kumimoji="0" lang="fr-FR" b="0" i="0" u="none" strike="noStrike" kern="1200" cap="none" spc="0" normalizeH="0" baseline="0" noProof="0" dirty="0" smtClean="0">
                <a:ln>
                  <a:noFill/>
                </a:ln>
                <a:solidFill>
                  <a:schemeClr val="tx1"/>
                </a:solidFill>
                <a:effectLst/>
                <a:uLnTx/>
                <a:uFillTx/>
                <a:latin typeface="+mn-lt"/>
                <a:ea typeface="+mn-ea"/>
                <a:cs typeface="+mn-cs"/>
              </a:rPr>
              <a:t>Introduction</a:t>
            </a:r>
          </a:p>
          <a:p>
            <a:pPr marL="681037" marR="0" lvl="0" indent="-571500" algn="l" defTabSz="914400" rtl="0" eaLnBrk="1" fontAlgn="auto" latinLnBrk="0" hangingPunct="1">
              <a:lnSpc>
                <a:spcPct val="200000"/>
              </a:lnSpc>
              <a:spcBef>
                <a:spcPts val="400"/>
              </a:spcBef>
              <a:spcAft>
                <a:spcPts val="0"/>
              </a:spcAft>
              <a:buClr>
                <a:srgbClr val="0070C0"/>
              </a:buClr>
              <a:buSzPct val="68000"/>
              <a:buFont typeface="+mj-lt"/>
              <a:buAutoNum type="romanUcPeriod"/>
              <a:tabLst/>
              <a:defRPr/>
            </a:pPr>
            <a:r>
              <a:rPr kumimoji="0" lang="fr-FR" b="0" i="0" u="none" strike="noStrike" kern="1200" cap="none" spc="0" normalizeH="0" baseline="0" noProof="0" dirty="0" smtClean="0">
                <a:ln>
                  <a:noFill/>
                </a:ln>
                <a:solidFill>
                  <a:schemeClr val="tx1"/>
                </a:solidFill>
                <a:effectLst/>
                <a:uLnTx/>
                <a:uFillTx/>
                <a:latin typeface="+mn-lt"/>
                <a:ea typeface="+mn-ea"/>
                <a:cs typeface="+mn-cs"/>
              </a:rPr>
              <a:t>Diagnostic stratégique</a:t>
            </a:r>
          </a:p>
          <a:p>
            <a:pPr marL="681037" marR="0" lvl="0" indent="-571500" algn="l" defTabSz="914400" rtl="0" eaLnBrk="1" fontAlgn="auto" latinLnBrk="0" hangingPunct="1">
              <a:lnSpc>
                <a:spcPct val="200000"/>
              </a:lnSpc>
              <a:spcBef>
                <a:spcPts val="400"/>
              </a:spcBef>
              <a:spcAft>
                <a:spcPts val="0"/>
              </a:spcAft>
              <a:buClr>
                <a:srgbClr val="0070C0"/>
              </a:buClr>
              <a:buSzPct val="68000"/>
              <a:buFont typeface="Wingdings 3" pitchFamily="18" charset="2"/>
              <a:buAutoNum type="romanUcPeriod" startAt="2"/>
              <a:tabLst/>
              <a:defRPr/>
            </a:pPr>
            <a:r>
              <a:rPr kumimoji="0" lang="fr-FR" b="0" i="0" u="none" strike="noStrike" kern="1200" cap="none" spc="0" normalizeH="0" baseline="0" noProof="0" dirty="0" smtClean="0">
                <a:ln>
                  <a:noFill/>
                </a:ln>
                <a:solidFill>
                  <a:schemeClr val="tx1"/>
                </a:solidFill>
                <a:effectLst/>
                <a:uLnTx/>
                <a:uFillTx/>
                <a:latin typeface="+mn-lt"/>
                <a:ea typeface="+mn-ea"/>
                <a:cs typeface="+mn-cs"/>
              </a:rPr>
              <a:t>Scénarisation stratégique</a:t>
            </a:r>
          </a:p>
          <a:p>
            <a:pPr marL="681037" marR="0" lvl="0" indent="-571500" algn="l" defTabSz="914400" rtl="0" eaLnBrk="1" fontAlgn="auto" latinLnBrk="0" hangingPunct="1">
              <a:lnSpc>
                <a:spcPct val="200000"/>
              </a:lnSpc>
              <a:spcBef>
                <a:spcPts val="400"/>
              </a:spcBef>
              <a:spcAft>
                <a:spcPts val="0"/>
              </a:spcAft>
              <a:buClr>
                <a:srgbClr val="0070C0"/>
              </a:buClr>
              <a:buSzPct val="68000"/>
              <a:buFont typeface="Wingdings 3" pitchFamily="18" charset="2"/>
              <a:buAutoNum type="romanUcPeriod" startAt="2"/>
              <a:tabLst/>
              <a:defRPr/>
            </a:pPr>
            <a:r>
              <a:rPr lang="fr-FR" dirty="0" smtClean="0"/>
              <a:t>Plan d’actions stratégiques</a:t>
            </a:r>
          </a:p>
          <a:p>
            <a:pPr marL="681037" marR="0" lvl="0" indent="-571500" algn="l" defTabSz="914400" rtl="0" eaLnBrk="1" fontAlgn="auto" latinLnBrk="0" hangingPunct="1">
              <a:lnSpc>
                <a:spcPct val="200000"/>
              </a:lnSpc>
              <a:spcBef>
                <a:spcPts val="400"/>
              </a:spcBef>
              <a:spcAft>
                <a:spcPts val="0"/>
              </a:spcAft>
              <a:buClr>
                <a:srgbClr val="0070C0"/>
              </a:buClr>
              <a:buSzPct val="68000"/>
              <a:buFont typeface="Wingdings 3" pitchFamily="18" charset="2"/>
              <a:buAutoNum type="romanUcPeriod" startAt="2"/>
              <a:tabLst/>
              <a:defRPr/>
            </a:pPr>
            <a:r>
              <a:rPr kumimoji="0" lang="fr-FR" b="0" i="0" u="none" strike="noStrike" kern="1200" cap="none" spc="0" normalizeH="0" baseline="0" noProof="0" dirty="0" smtClean="0">
                <a:ln>
                  <a:noFill/>
                </a:ln>
                <a:solidFill>
                  <a:schemeClr val="tx1"/>
                </a:solidFill>
                <a:effectLst/>
                <a:uLnTx/>
                <a:uFillTx/>
                <a:latin typeface="+mn-lt"/>
                <a:ea typeface="+mn-ea"/>
                <a:cs typeface="+mn-cs"/>
              </a:rPr>
              <a:t>Business plan </a:t>
            </a:r>
          </a:p>
          <a:p>
            <a:pPr marL="681037" marR="0" lvl="3" indent="-571500" algn="l" defTabSz="914400" rtl="0" eaLnBrk="1" fontAlgn="auto" latinLnBrk="0" hangingPunct="1">
              <a:lnSpc>
                <a:spcPct val="200000"/>
              </a:lnSpc>
              <a:spcBef>
                <a:spcPts val="400"/>
              </a:spcBef>
              <a:spcAft>
                <a:spcPts val="0"/>
              </a:spcAft>
              <a:buClr>
                <a:srgbClr val="0070C0"/>
              </a:buClr>
              <a:buSzPct val="68000"/>
              <a:buFont typeface="+mj-lt"/>
              <a:buAutoNum type="romanUcPeriod" startAt="3"/>
              <a:tabLst/>
              <a:defRPr/>
            </a:pPr>
            <a:r>
              <a:rPr kumimoji="0" lang="fr-FR" b="0" i="0" u="none" strike="noStrike" kern="1200" cap="none" spc="0" normalizeH="0" baseline="0" noProof="0" dirty="0" smtClean="0">
                <a:ln>
                  <a:noFill/>
                </a:ln>
                <a:solidFill>
                  <a:schemeClr val="tx1"/>
                </a:solidFill>
                <a:effectLst/>
                <a:uLnTx/>
                <a:uFillTx/>
                <a:latin typeface="+mn-lt"/>
                <a:ea typeface="+mn-ea"/>
                <a:cs typeface="+mn-cs"/>
              </a:rPr>
              <a:t>Déploiement</a:t>
            </a:r>
            <a:r>
              <a:rPr kumimoji="0" lang="fr-FR" b="0" i="0" u="none" strike="noStrike" kern="1200" cap="none" spc="0" normalizeH="0" noProof="0" dirty="0" smtClean="0">
                <a:ln>
                  <a:noFill/>
                </a:ln>
                <a:solidFill>
                  <a:schemeClr val="tx1"/>
                </a:solidFill>
                <a:effectLst/>
                <a:uLnTx/>
                <a:uFillTx/>
                <a:latin typeface="+mn-lt"/>
                <a:ea typeface="+mn-ea"/>
                <a:cs typeface="+mn-cs"/>
              </a:rPr>
              <a:t> stratégique</a:t>
            </a:r>
          </a:p>
          <a:p>
            <a:pPr marL="1458912" lvl="3" indent="-571500">
              <a:lnSpc>
                <a:spcPct val="200000"/>
              </a:lnSpc>
              <a:spcBef>
                <a:spcPts val="350"/>
              </a:spcBef>
              <a:buClr>
                <a:srgbClr val="0070C0"/>
              </a:buClr>
              <a:buFont typeface="+mj-lt"/>
              <a:buAutoNum type="arabicPeriod"/>
              <a:defRPr/>
            </a:pPr>
            <a:r>
              <a:rPr lang="fr-FR" dirty="0" smtClean="0"/>
              <a:t>Dispositif de pilotage du plan d’actions stratégiques,</a:t>
            </a:r>
          </a:p>
          <a:p>
            <a:pPr marL="1458912" lvl="3" indent="-571500">
              <a:lnSpc>
                <a:spcPct val="200000"/>
              </a:lnSpc>
              <a:spcBef>
                <a:spcPts val="350"/>
              </a:spcBef>
              <a:buClr>
                <a:srgbClr val="0070C0"/>
              </a:buClr>
              <a:buFont typeface="+mj-lt"/>
              <a:buAutoNum type="arabicPeriod"/>
              <a:defRPr/>
            </a:pPr>
            <a:r>
              <a:rPr lang="fr-FR" dirty="0" smtClean="0"/>
              <a:t>Les perspectives stratégiques de SDA.  </a:t>
            </a:r>
          </a:p>
          <a:p>
            <a:pPr marL="1458912" lvl="3" indent="-571500">
              <a:lnSpc>
                <a:spcPct val="200000"/>
              </a:lnSpc>
              <a:spcBef>
                <a:spcPts val="350"/>
              </a:spcBef>
              <a:buClr>
                <a:schemeClr val="accent2"/>
              </a:buClr>
              <a:defRPr/>
            </a:pPr>
            <a:r>
              <a:rPr lang="fr-FR" u="sng" dirty="0" smtClean="0">
                <a:solidFill>
                  <a:srgbClr val="0070C0"/>
                </a:solidFill>
              </a:rPr>
              <a:t/>
            </a:r>
            <a:br>
              <a:rPr lang="fr-FR" u="sng" dirty="0" smtClean="0">
                <a:solidFill>
                  <a:srgbClr val="0070C0"/>
                </a:solidFill>
              </a:rPr>
            </a:br>
            <a:endParaRPr kumimoji="0" lang="fr-FR"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87994936"/>
              </p:ext>
            </p:extLst>
          </p:nvPr>
        </p:nvGraphicFramePr>
        <p:xfrm>
          <a:off x="142844" y="785794"/>
          <a:ext cx="8858313" cy="5225296"/>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 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le</a:t>
                      </a:r>
                      <a:r>
                        <a:rPr lang="fr-FR" sz="1200" kern="1200" baseline="0" dirty="0" smtClean="0">
                          <a:solidFill>
                            <a:schemeClr val="tx1"/>
                          </a:solidFill>
                          <a:latin typeface="+mn-lt"/>
                          <a:ea typeface="+mn-ea"/>
                          <a:cs typeface="+mn-cs"/>
                        </a:rPr>
                        <a:t> processus de </a:t>
                      </a:r>
                      <a:r>
                        <a:rPr lang="fr-FR" sz="1200" kern="1200" dirty="0" smtClean="0">
                          <a:solidFill>
                            <a:schemeClr val="tx1"/>
                          </a:solidFill>
                          <a:latin typeface="+mn-lt"/>
                          <a:ea typeface="+mn-ea"/>
                          <a:cs typeface="+mn-cs"/>
                        </a:rPr>
                        <a:t>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 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Intégrer les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Élaborer</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Former le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 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 Mettre en place 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 Développement :</a:t>
                      </a:r>
                    </a:p>
                    <a:p>
                      <a:pPr marL="87313" lvl="0" indent="-87313">
                        <a:buFont typeface="Arial" pitchFamily="34" charset="0"/>
                        <a:buChar char="•"/>
                      </a:pPr>
                      <a:r>
                        <a:rPr lang="fr-FR" sz="1200" kern="1200" dirty="0" smtClean="0">
                          <a:solidFill>
                            <a:schemeClr val="tx1"/>
                          </a:solidFill>
                          <a:latin typeface="+mn-lt"/>
                          <a:ea typeface="+mn-ea"/>
                          <a:cs typeface="+mn-cs"/>
                        </a:rPr>
                        <a:t>Motiver continuellement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142844" y="274638"/>
            <a:ext cx="8543956" cy="296842"/>
          </a:xfrm>
        </p:spPr>
        <p:txBody>
          <a:bodyPr>
            <a:noAutofit/>
          </a:bodyPr>
          <a:lstStyle/>
          <a:p>
            <a:pPr lvl="1" algn="l" rtl="0">
              <a:spcBef>
                <a:spcPct val="0"/>
              </a:spcBef>
            </a:pPr>
            <a:r>
              <a:rPr lang="fr-FR" sz="2000" kern="1200" dirty="0" smtClean="0">
                <a:solidFill>
                  <a:srgbClr val="00B0F0"/>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989346379"/>
              </p:ext>
            </p:extLst>
          </p:nvPr>
        </p:nvGraphicFramePr>
        <p:xfrm>
          <a:off x="323528" y="1000108"/>
          <a:ext cx="8644000" cy="4827016"/>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Contrôler les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Mettre à jour les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11156"/>
          </a:xfrm>
        </p:spPr>
        <p:txBody>
          <a:bodyPr>
            <a:noAutofit/>
          </a:bodyPr>
          <a:lstStyle/>
          <a:p>
            <a:pPr lvl="1" algn="l" rtl="0">
              <a:spcBef>
                <a:spcPct val="0"/>
              </a:spcBef>
            </a:pPr>
            <a:r>
              <a:rPr lang="fr-FR" sz="2000" kern="1200" dirty="0" smtClean="0">
                <a:solidFill>
                  <a:srgbClr val="00B0F0"/>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86720972"/>
              </p:ext>
            </p:extLst>
          </p:nvPr>
        </p:nvGraphicFramePr>
        <p:xfrm>
          <a:off x="285720" y="908720"/>
          <a:ext cx="8715438" cy="4946362"/>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systèmes d’information de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 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Conduire le changement  et le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000" kern="1200" dirty="0" smtClean="0">
                <a:solidFill>
                  <a:srgbClr val="00B0F0"/>
                </a:solidFill>
                <a:latin typeface="+mj-lt"/>
                <a:ea typeface="+mj-ea"/>
                <a:cs typeface="+mj-cs"/>
              </a:rPr>
              <a:t>Action stratégique n°04 : Développement des Systèmes d’information</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980290208"/>
              </p:ext>
            </p:extLst>
          </p:nvPr>
        </p:nvGraphicFramePr>
        <p:xfrm>
          <a:off x="214282" y="1357298"/>
          <a:ext cx="8786874" cy="3517594"/>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créer) les infrastructures nécessaires devant héberger séparément les activités techniques et commerciales.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les procédures de 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fld id="{0E2CAE94-80FD-440D-89D0-51F5150E77D6}" type="slidenum">
              <a:rPr lang="fr-FR" smtClean="0"/>
              <a:pPr/>
              <a:t>23</a:t>
            </a:fld>
            <a:endParaRPr lang="fr-FR"/>
          </a:p>
        </p:txBody>
      </p:sp>
      <p:sp>
        <p:nvSpPr>
          <p:cNvPr id="6" name="Espace réservé du texte 2"/>
          <p:cNvSpPr>
            <a:spLocks noGrp="1"/>
          </p:cNvSpPr>
          <p:nvPr>
            <p:ph type="title"/>
          </p:nvPr>
        </p:nvSpPr>
        <p:spPr>
          <a:xfrm>
            <a:off x="142844" y="274638"/>
            <a:ext cx="8858312" cy="725470"/>
          </a:xfrm>
        </p:spPr>
        <p:txBody>
          <a:bodyPr>
            <a:noAutofit/>
          </a:bodyPr>
          <a:lstStyle/>
          <a:p>
            <a:pPr algn="l"/>
            <a:r>
              <a:rPr lang="fr-FR" sz="2400" dirty="0" smtClean="0">
                <a:solidFill>
                  <a:srgbClr val="0070C0"/>
                </a:solidFill>
                <a:effectLst/>
              </a:rPr>
              <a:t>Axe n°2 : Séparation des fonctions techniques et commerciale</a:t>
            </a:r>
            <a:endParaRPr lang="fr-FR" sz="2400" dirty="0">
              <a:solidFill>
                <a:srgbClr val="0070C0"/>
              </a:solidFill>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444982284"/>
              </p:ext>
            </p:extLst>
          </p:nvPr>
        </p:nvGraphicFramePr>
        <p:xfrm>
          <a:off x="142844" y="1071546"/>
          <a:ext cx="8858315" cy="5006848"/>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coûts,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fld id="{0E2CAE94-80FD-440D-89D0-51F5150E77D6}" type="slidenum">
              <a:rPr lang="fr-FR" smtClean="0"/>
              <a:pPr/>
              <a:t>24</a:t>
            </a:fld>
            <a:endParaRPr lang="fr-FR"/>
          </a:p>
        </p:txBody>
      </p:sp>
      <p:sp>
        <p:nvSpPr>
          <p:cNvPr id="5" name="Espace réservé du texte 2"/>
          <p:cNvSpPr txBox="1">
            <a:spLocks/>
          </p:cNvSpPr>
          <p:nvPr/>
        </p:nvSpPr>
        <p:spPr>
          <a:xfrm>
            <a:off x="285720" y="214290"/>
            <a:ext cx="8643998" cy="714380"/>
          </a:xfrm>
          <a:prstGeom prst="rect">
            <a:avLst/>
          </a:prstGeom>
        </p:spPr>
        <p:txBody>
          <a:bodyPr vert="horz" anchor="b">
            <a:normAutofit fontScale="250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9600" b="1" i="0" u="none" strike="noStrike" kern="1200" cap="none" spc="0" normalizeH="0" baseline="0" noProof="0" dirty="0" smtClean="0">
                <a:ln>
                  <a:noFill/>
                </a:ln>
                <a:solidFill>
                  <a:srgbClr val="0070C0"/>
                </a:solidFill>
                <a:effectLst/>
                <a:uLnTx/>
                <a:uFillTx/>
                <a:latin typeface="+mj-lt"/>
                <a:ea typeface="+mj-ea"/>
                <a:cs typeface="+mj-cs"/>
              </a:rPr>
              <a:t>Axe n°3 : Développement du segment « Service »</a:t>
            </a:r>
          </a:p>
          <a:p>
            <a:pPr lvl="1">
              <a:spcBef>
                <a:spcPct val="0"/>
              </a:spcBef>
            </a:pPr>
            <a:r>
              <a:rPr lang="fr-FR" sz="8000" dirty="0" smtClean="0">
                <a:solidFill>
                  <a:srgbClr val="00B0F0"/>
                </a:solidFill>
              </a:rPr>
              <a:t>Action stratégique 01 : Création et Développement de l’entité « Services »</a:t>
            </a:r>
            <a:endParaRPr kumimoji="0" lang="fr-FR" sz="80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22444039"/>
              </p:ext>
            </p:extLst>
          </p:nvPr>
        </p:nvGraphicFramePr>
        <p:xfrm>
          <a:off x="71407" y="2014328"/>
          <a:ext cx="8929753" cy="3565144"/>
        </p:xfrm>
        <a:graphic>
          <a:graphicData uri="http://schemas.openxmlformats.org/drawingml/2006/table">
            <a:tbl>
              <a:tblPr/>
              <a:tblGrid>
                <a:gridCol w="4357717"/>
                <a:gridCol w="928694"/>
                <a:gridCol w="1357322"/>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maintenance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rgbClr val="00B0F0"/>
                </a:solidFill>
                <a:latin typeface="+mn-lt"/>
                <a:ea typeface="+mn-ea"/>
                <a:cs typeface="+mn-cs"/>
              </a:rPr>
              <a:t>Action stratégique 02: 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807036908"/>
              </p:ext>
            </p:extLst>
          </p:nvPr>
        </p:nvGraphicFramePr>
        <p:xfrm>
          <a:off x="142845" y="1643632"/>
          <a:ext cx="8786874" cy="1929384"/>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privilégiées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clients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rgbClr val="00B0F0"/>
                </a:solidFill>
                <a:latin typeface="+mn-lt"/>
                <a:ea typeface="+mn-ea"/>
                <a:cs typeface="+mn-cs"/>
              </a:rPr>
              <a:t>Action stratégique 03 :  Organiser la gestion des clients éligibles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26</a:t>
            </a:fld>
            <a:endParaRPr lang="fr-FR"/>
          </a:p>
        </p:txBody>
      </p:sp>
    </p:spTree>
    <p:extLst>
      <p:ext uri="{BB962C8B-B14F-4D97-AF65-F5344CB8AC3E}">
        <p14:creationId xmlns="" xmlns:p14="http://schemas.microsoft.com/office/powerpoint/2010/main" val="728188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238249231"/>
              </p:ext>
            </p:extLst>
          </p:nvPr>
        </p:nvGraphicFramePr>
        <p:xfrm>
          <a:off x="108678" y="1844824"/>
          <a:ext cx="8892478" cy="3209544"/>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Mettre en place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Former les managers de SDA pour leur permettre d’approfondir leurs connaissances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fld id="{0E2CAE94-80FD-440D-89D0-51F5150E77D6}" type="slidenum">
              <a:rPr lang="fr-FR" smtClean="0"/>
              <a:pPr/>
              <a:t>27</a:t>
            </a:fld>
            <a:endParaRPr lang="fr-FR"/>
          </a:p>
        </p:txBody>
      </p:sp>
      <p:sp>
        <p:nvSpPr>
          <p:cNvPr id="6" name="Titre 10"/>
          <p:cNvSpPr txBox="1">
            <a:spLocks/>
          </p:cNvSpPr>
          <p:nvPr/>
        </p:nvSpPr>
        <p:spPr>
          <a:xfrm>
            <a:off x="0" y="285728"/>
            <a:ext cx="8715404" cy="1000132"/>
          </a:xfrm>
          <a:prstGeom prst="rect">
            <a:avLst/>
          </a:prstGeom>
        </p:spPr>
        <p:txBody>
          <a:bodyPr vert="horz" rtlCol="0" anchor="ctr">
            <a:noAutofit/>
            <a:scene3d>
              <a:camera prst="orthographicFront"/>
              <a:lightRig rig="soft" dir="t"/>
            </a:scene3d>
            <a:sp3d prstMaterial="softEdge">
              <a:bevelT w="25400" h="25400"/>
            </a:sp3d>
          </a:bodyPr>
          <a:lstStyle/>
          <a:p>
            <a:pPr marL="365760" marR="0" lvl="1" indent="-256032" defTabSz="914400" rtl="0" eaLnBrk="1" fontAlgn="auto" latinLnBrk="0" hangingPunct="1">
              <a:lnSpc>
                <a:spcPct val="100000"/>
              </a:lnSpc>
              <a:spcBef>
                <a:spcPts val="400"/>
              </a:spcBef>
              <a:spcAft>
                <a:spcPts val="0"/>
              </a:spcAft>
              <a:buClr>
                <a:schemeClr val="accent1"/>
              </a:buClr>
              <a:buSzPct val="80000"/>
              <a:buFontTx/>
              <a:buNone/>
              <a:tabLst/>
              <a:defRPr/>
            </a:pPr>
            <a:r>
              <a:rPr lang="fr-FR" sz="2400" b="1" dirty="0" smtClean="0">
                <a:solidFill>
                  <a:srgbClr val="0070C0"/>
                </a:solidFill>
              </a:rPr>
              <a:t>   Axe stratégique N° 4 : Développement de la fonction stratégie au niveau de SDA</a:t>
            </a:r>
            <a:r>
              <a:rPr lang="fr-FR" sz="2800" b="1" dirty="0" smtClean="0">
                <a:solidFill>
                  <a:srgbClr val="0070C0"/>
                </a:solidFill>
              </a:rPr>
              <a:t/>
            </a:r>
            <a:br>
              <a:rPr lang="fr-FR" sz="2800" b="1" dirty="0" smtClean="0">
                <a:solidFill>
                  <a:srgbClr val="0070C0"/>
                </a:solidFill>
              </a:rPr>
            </a:br>
            <a:endParaRPr lang="fr-FR" sz="2800" b="1" dirty="0">
              <a:solidFill>
                <a:srgbClr val="0070C0"/>
              </a:solidFill>
            </a:endParaRPr>
          </a:p>
        </p:txBody>
      </p:sp>
    </p:spTree>
    <p:extLst>
      <p:ext uri="{BB962C8B-B14F-4D97-AF65-F5344CB8AC3E}">
        <p14:creationId xmlns="" xmlns:p14="http://schemas.microsoft.com/office/powerpoint/2010/main" val="4109815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857232"/>
            <a:ext cx="8329642" cy="5150059"/>
          </a:xfrm>
        </p:spPr>
        <p:txBody>
          <a:bodyPr>
            <a:normAutofit/>
          </a:bodyPr>
          <a:lstStyle/>
          <a:p>
            <a:pPr marL="566928" indent="-457200">
              <a:buAutoNum type="arabicPeriod"/>
            </a:pPr>
            <a:r>
              <a:rPr lang="fr-FR" sz="2400" b="1" u="sng" dirty="0" smtClean="0">
                <a:solidFill>
                  <a:schemeClr val="bg2">
                    <a:lumMod val="50000"/>
                  </a:schemeClr>
                </a:solidFill>
              </a:rPr>
              <a:t>Définition :</a:t>
            </a:r>
          </a:p>
          <a:p>
            <a:pPr marL="566928" indent="-457200">
              <a:buAutoNum type="arabicPeriod"/>
            </a:pPr>
            <a:endParaRPr lang="fr-FR" sz="2400" b="1" u="sng" dirty="0" smtClean="0"/>
          </a:p>
          <a:p>
            <a:pPr algn="just">
              <a:buNone/>
            </a:pPr>
            <a:r>
              <a:rPr lang="fr-FR" sz="2400" dirty="0" smtClean="0"/>
              <a:t>Le business plan est la traduction financière du diagnostic (pour l’existant) et du Plan d’Action Stratégique (pour l’avenir). </a:t>
            </a:r>
          </a:p>
          <a:p>
            <a:pPr algn="just">
              <a:buNone/>
            </a:pPr>
            <a:endParaRPr lang="fr-FR" sz="2400" dirty="0" smtClean="0"/>
          </a:p>
          <a:p>
            <a:pPr algn="just">
              <a:buNone/>
            </a:pPr>
            <a:r>
              <a:rPr lang="fr-FR" sz="2400" dirty="0" smtClean="0"/>
              <a:t>Il doit indiquer les ordres de grandeur des données financières induites par le projet de plan stratégique 2013-2017 afin d’anticiper les conséquences de certaines des actions préconisées.</a:t>
            </a:r>
          </a:p>
          <a:p>
            <a:pPr>
              <a:buNone/>
            </a:pPr>
            <a:endParaRPr lang="fr-FR" sz="2400" dirty="0" smtClean="0">
              <a:solidFill>
                <a:srgbClr val="FF0000"/>
              </a:solidFill>
            </a:endParaRPr>
          </a:p>
          <a:p>
            <a:endParaRPr lang="fr-FR" dirty="0">
              <a:solidFill>
                <a:srgbClr val="FF0000"/>
              </a:solidFill>
            </a:endParaRPr>
          </a:p>
        </p:txBody>
      </p:sp>
      <p:sp>
        <p:nvSpPr>
          <p:cNvPr id="4" name="ZoneTexte 3"/>
          <p:cNvSpPr txBox="1"/>
          <p:nvPr/>
        </p:nvSpPr>
        <p:spPr>
          <a:xfrm>
            <a:off x="500034" y="214290"/>
            <a:ext cx="2739154"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514350" indent="-514350" algn="ctr" fontAlgn="auto">
              <a:spcBef>
                <a:spcPts val="0"/>
              </a:spcBef>
              <a:spcAft>
                <a:spcPts val="0"/>
              </a:spcAft>
              <a:buFont typeface="+mj-lt"/>
              <a:buAutoNum type="romanUcPeriod" startAt="4"/>
              <a:defRPr/>
            </a:pPr>
            <a:r>
              <a:rPr lang="fr-FR" sz="2000" dirty="0" smtClean="0">
                <a:solidFill>
                  <a:srgbClr val="FFFF00"/>
                </a:solidFill>
              </a:rPr>
              <a:t>Business plan </a:t>
            </a:r>
            <a:endParaRPr lang="fr-FR" sz="2000" b="1" dirty="0"/>
          </a:p>
        </p:txBody>
      </p:sp>
      <p:sp>
        <p:nvSpPr>
          <p:cNvPr id="5" name="Espace réservé du numéro de diapositive 4"/>
          <p:cNvSpPr>
            <a:spLocks noGrp="1"/>
          </p:cNvSpPr>
          <p:nvPr>
            <p:ph type="sldNum" sz="quarter" idx="12"/>
          </p:nvPr>
        </p:nvSpPr>
        <p:spPr>
          <a:xfrm>
            <a:off x="8647272" y="6286520"/>
            <a:ext cx="365760" cy="365125"/>
          </a:xfrm>
        </p:spPr>
        <p:txBody>
          <a:bodyPr/>
          <a:lstStyle/>
          <a:p>
            <a:fld id="{96ADBFE6-8ACB-40B7-9AAA-3AFCED20F350}"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2900"/>
            <a:ext cx="8229600" cy="5715040"/>
          </a:xfrm>
        </p:spPr>
        <p:txBody>
          <a:bodyPr>
            <a:noAutofit/>
          </a:bodyPr>
          <a:lstStyle/>
          <a:p>
            <a:pPr>
              <a:buNone/>
            </a:pPr>
            <a:r>
              <a:rPr lang="fr-FR" sz="1300" b="1" dirty="0" smtClean="0"/>
              <a:t> </a:t>
            </a:r>
            <a:endParaRPr lang="fr-FR" sz="1300" dirty="0" smtClean="0"/>
          </a:p>
          <a:p>
            <a:pPr>
              <a:lnSpc>
                <a:spcPct val="90000"/>
              </a:lnSpc>
              <a:buNone/>
            </a:pPr>
            <a:r>
              <a:rPr lang="fr-FR" sz="2000" b="1" u="sng" dirty="0" smtClean="0">
                <a:solidFill>
                  <a:srgbClr val="00B0F0"/>
                </a:solidFill>
              </a:rPr>
              <a:t>2. Compte de résultats :</a:t>
            </a:r>
          </a:p>
          <a:p>
            <a:pPr>
              <a:lnSpc>
                <a:spcPct val="90000"/>
              </a:lnSpc>
              <a:buNone/>
            </a:pPr>
            <a:endParaRPr lang="fr-FR" sz="1100" dirty="0" smtClean="0">
              <a:solidFill>
                <a:srgbClr val="00B0F0"/>
              </a:solidFill>
            </a:endParaRPr>
          </a:p>
          <a:p>
            <a:pPr algn="just">
              <a:buFont typeface="Wingdings 3"/>
              <a:buNone/>
            </a:pPr>
            <a:r>
              <a:rPr lang="fr-FR" sz="1300" dirty="0" smtClean="0"/>
              <a:t>Le compte de résultats est un état récapitulatif des charges et des produits réalisés par l’entité au cours de l’exercice. Il ne tient pas compte de la date d’encaissement ou de décaissement. Il fait apparaitre, par différence, le résultat net de l’exercice : bénéfice/profit ou perte.</a:t>
            </a:r>
          </a:p>
          <a:p>
            <a:pPr algn="just">
              <a:buFont typeface="Wingdings 3"/>
              <a:buNone/>
            </a:pPr>
            <a:endParaRPr lang="fr-FR" sz="1400" dirty="0" smtClean="0"/>
          </a:p>
          <a:p>
            <a:pPr lvl="0" algn="just">
              <a:buFont typeface="Wingdings 3"/>
              <a:buNone/>
            </a:pPr>
            <a:r>
              <a:rPr lang="fr-FR" sz="1300" b="1" dirty="0" smtClean="0">
                <a:solidFill>
                  <a:srgbClr val="00B0F0"/>
                </a:solidFill>
              </a:rPr>
              <a:t>Hypothèses de modélisation </a:t>
            </a:r>
            <a:r>
              <a:rPr lang="fr-FR" sz="1300" dirty="0" smtClean="0"/>
              <a:t>:</a:t>
            </a:r>
          </a:p>
          <a:p>
            <a:pPr algn="just">
              <a:buFont typeface="Wingdings 3"/>
              <a:buNone/>
            </a:pPr>
            <a:r>
              <a:rPr lang="fr-FR" sz="1300" dirty="0" smtClean="0"/>
              <a:t> </a:t>
            </a:r>
          </a:p>
          <a:p>
            <a:pPr lvl="0" algn="just">
              <a:buFont typeface="Wingdings" pitchFamily="2" charset="2"/>
              <a:buChar char="q"/>
            </a:pPr>
            <a:r>
              <a:rPr lang="fr-FR" sz="1300" dirty="0" smtClean="0"/>
              <a:t>Prix de vente de l’électricité : </a:t>
            </a:r>
          </a:p>
          <a:p>
            <a:pPr lvl="1" algn="just">
              <a:buSzPct val="110000"/>
              <a:buFont typeface="Wingdings" pitchFamily="2" charset="2"/>
              <a:buChar char="§"/>
            </a:pPr>
            <a:r>
              <a:rPr lang="fr-FR" sz="1300" dirty="0" smtClean="0"/>
              <a:t>2012/2013 : BT 3,958, MT 3,307 &amp; HT 2,189 (Réf Note d’orientations budgétaires 2013)</a:t>
            </a:r>
          </a:p>
          <a:p>
            <a:pPr lvl="1" algn="just">
              <a:buSzPct val="110000"/>
              <a:buFont typeface="Wingdings" pitchFamily="2" charset="2"/>
              <a:buChar char="§"/>
            </a:pPr>
            <a:r>
              <a:rPr lang="fr-FR" sz="1300" dirty="0" smtClean="0"/>
              <a:t>De 2014 à 2017 : Prix de vente moyen pondéré  (année 2013) :  3.554 DA</a:t>
            </a:r>
          </a:p>
          <a:p>
            <a:pPr lvl="0" algn="just">
              <a:buFont typeface="Wingdings" pitchFamily="2" charset="2"/>
              <a:buChar char="q"/>
            </a:pPr>
            <a:r>
              <a:rPr lang="fr-FR" sz="1300" dirty="0" smtClean="0"/>
              <a:t>Prix de vente du gaz : </a:t>
            </a:r>
          </a:p>
          <a:p>
            <a:pPr lvl="1" algn="just">
              <a:buFont typeface="Wingdings" pitchFamily="2" charset="2"/>
              <a:buChar char="§"/>
            </a:pPr>
            <a:r>
              <a:rPr lang="fr-FR" sz="1300" dirty="0" smtClean="0"/>
              <a:t>2012/2013 : BP  0,320, MP 0,330 &amp; HP  0,164 (Réf Note d’orientations budgétaires 2013)</a:t>
            </a:r>
          </a:p>
          <a:p>
            <a:pPr lvl="1" algn="just">
              <a:buFont typeface="Wingdings" pitchFamily="2" charset="2"/>
              <a:buChar char="§"/>
            </a:pPr>
            <a:r>
              <a:rPr lang="fr-FR" sz="1300" dirty="0" smtClean="0"/>
              <a:t>De 2014 à 2017 : Prix de vente moyen pondéré  (année 2013) :  0,298 DA</a:t>
            </a:r>
          </a:p>
          <a:p>
            <a:pPr lvl="0" algn="just">
              <a:buFont typeface="Wingdings" pitchFamily="2" charset="2"/>
              <a:buChar char="q"/>
            </a:pPr>
            <a:r>
              <a:rPr lang="fr-FR" sz="1300" dirty="0" smtClean="0"/>
              <a:t>Prix d’achat à SPE  (2012-2017) : </a:t>
            </a:r>
            <a:r>
              <a:rPr lang="fr-FR" sz="1300" b="1" dirty="0" smtClean="0"/>
              <a:t>1.725 DA;</a:t>
            </a:r>
          </a:p>
          <a:p>
            <a:pPr lvl="0" algn="just">
              <a:buFont typeface="Wingdings" pitchFamily="2" charset="2"/>
              <a:buChar char="q"/>
            </a:pPr>
            <a:r>
              <a:rPr lang="fr-FR" sz="1300" dirty="0" smtClean="0"/>
              <a:t>Évolution des prix d’achat Electricité aux tiers de 6.7% annuellement :  ( Réf TE 2012/2011) ;</a:t>
            </a:r>
          </a:p>
          <a:p>
            <a:pPr algn="just">
              <a:buFont typeface="Wingdings" pitchFamily="2" charset="2"/>
              <a:buChar char="q"/>
            </a:pPr>
            <a:r>
              <a:rPr lang="fr-FR" sz="1300" dirty="0" smtClean="0"/>
              <a:t> Achat Gaz pour  les IPP  : </a:t>
            </a:r>
            <a:r>
              <a:rPr lang="fr-FR" sz="1300" b="1" dirty="0" smtClean="0"/>
              <a:t>2012 : 6929 </a:t>
            </a:r>
            <a:r>
              <a:rPr lang="fr-FR" sz="1300" b="1" dirty="0" err="1" smtClean="0"/>
              <a:t>MTh</a:t>
            </a:r>
            <a:r>
              <a:rPr lang="fr-FR" sz="1300" b="1" dirty="0" smtClean="0"/>
              <a:t>  </a:t>
            </a:r>
            <a:r>
              <a:rPr lang="fr-FR" sz="1300" dirty="0" smtClean="0"/>
              <a:t>&amp; de </a:t>
            </a:r>
            <a:r>
              <a:rPr lang="fr-FR" sz="1300" b="1" dirty="0" smtClean="0"/>
              <a:t>2013 à 2017 : 9254 </a:t>
            </a:r>
            <a:r>
              <a:rPr lang="fr-FR" sz="1300" b="1" dirty="0" err="1" smtClean="0"/>
              <a:t>MTh</a:t>
            </a:r>
            <a:r>
              <a:rPr lang="fr-FR" sz="1300" dirty="0" smtClean="0"/>
              <a:t>;</a:t>
            </a:r>
          </a:p>
          <a:p>
            <a:pPr lvl="0" algn="just">
              <a:buFont typeface="Wingdings" pitchFamily="2" charset="2"/>
              <a:buChar char="q"/>
            </a:pPr>
            <a:r>
              <a:rPr lang="fr-FR" sz="1300" dirty="0" smtClean="0"/>
              <a:t>Consommation des matières et matériels  : </a:t>
            </a:r>
            <a:r>
              <a:rPr lang="fr-FR" sz="1300" b="1" dirty="0" smtClean="0"/>
              <a:t>400 MDA</a:t>
            </a:r>
            <a:r>
              <a:rPr lang="fr-FR" sz="1300" dirty="0" smtClean="0"/>
              <a:t> de 2012 à 2017;</a:t>
            </a:r>
          </a:p>
          <a:p>
            <a:pPr lvl="0" algn="just">
              <a:buFont typeface="Wingdings" pitchFamily="2" charset="2"/>
              <a:buChar char="q"/>
            </a:pPr>
            <a:r>
              <a:rPr lang="fr-FR" sz="1300" dirty="0" smtClean="0"/>
              <a:t>Coût de transit Électricité/Gaz (2012-2017) :  Electricité : 0.66 DA / Gaz : 0,04 DA</a:t>
            </a:r>
          </a:p>
          <a:p>
            <a:pPr lvl="0" algn="just">
              <a:buNone/>
            </a:pPr>
            <a:endParaRPr lang="fr-FR" sz="1400" dirty="0" smtClean="0"/>
          </a:p>
          <a:p>
            <a:pPr lvl="0" algn="just">
              <a:buFont typeface="Wingdings 3"/>
              <a:buNone/>
            </a:pPr>
            <a:r>
              <a:rPr lang="fr-FR" sz="1300" b="1" dirty="0" smtClean="0">
                <a:solidFill>
                  <a:srgbClr val="00B0F0"/>
                </a:solidFill>
              </a:rPr>
              <a:t>Le résultat de l’exercice pour la période 2012 à 2017 :</a:t>
            </a:r>
          </a:p>
          <a:p>
            <a:pPr algn="just">
              <a:buFont typeface="Wingdings 3"/>
              <a:buNone/>
            </a:pPr>
            <a:r>
              <a:rPr lang="fr-FR" sz="1300" dirty="0" smtClean="0"/>
              <a:t>Le tableau des comptes de résultats (2012-2017) de la SDA fait ressortir des résultats nets déficitaires qui se présentent comme suit : </a:t>
            </a:r>
          </a:p>
          <a:p>
            <a:pPr>
              <a:buNone/>
            </a:pPr>
            <a:r>
              <a:rPr lang="fr-FR" sz="1300" dirty="0" smtClean="0"/>
              <a:t> </a:t>
            </a:r>
          </a:p>
          <a:p>
            <a:pPr>
              <a:buNone/>
            </a:pPr>
            <a:r>
              <a:rPr lang="fr-FR" sz="1300" dirty="0" smtClean="0"/>
              <a:t> </a:t>
            </a:r>
          </a:p>
          <a:p>
            <a:pPr algn="r">
              <a:buNone/>
            </a:pPr>
            <a:endParaRPr lang="fr-FR" sz="1300" dirty="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285720" y="857232"/>
            <a:ext cx="8433654" cy="4962540"/>
          </a:xfrm>
        </p:spPr>
        <p:txBody>
          <a:bodyPr rtlCol="0">
            <a:normAutofit/>
          </a:bodyPr>
          <a:lstStyle/>
          <a:p>
            <a:pPr algn="justLow" eaLnBrk="1" fontAlgn="auto" hangingPunct="1">
              <a:spcAft>
                <a:spcPts val="0"/>
              </a:spcAft>
              <a:buNone/>
              <a:defRPr/>
            </a:pPr>
            <a:r>
              <a:rPr lang="fr-FR" sz="2000" dirty="0" smtClean="0"/>
              <a:t>Le plan stratégique de la SDA est conçu de façon à répondre aux grands impératifs et aux tendances émergentes qui influent sur le secteur de la distribution de l’électricité et du gaz.</a:t>
            </a:r>
          </a:p>
          <a:p>
            <a:pPr algn="justLow" eaLnBrk="1" fontAlgn="auto" hangingPunct="1">
              <a:spcAft>
                <a:spcPts val="0"/>
              </a:spcAft>
              <a:buNone/>
              <a:defRPr/>
            </a:pPr>
            <a:endParaRPr lang="fr-FR" sz="1000" dirty="0" smtClean="0"/>
          </a:p>
          <a:p>
            <a:pPr algn="just" eaLnBrk="1" fontAlgn="auto" hangingPunct="1">
              <a:spcAft>
                <a:spcPts val="0"/>
              </a:spcAft>
              <a:buNone/>
              <a:defRPr/>
            </a:pPr>
            <a:r>
              <a:rPr lang="fr-FR" sz="2000" dirty="0" smtClean="0"/>
              <a:t>L’objectif du présent plan est de construire une stratégie à 5 ans 2013-2017 en cohérence avec le cadrage et la vision de la maison mère synthétisés comme suit :</a:t>
            </a:r>
          </a:p>
          <a:p>
            <a:pPr algn="justLow">
              <a:buFont typeface="Wingdings" pitchFamily="2" charset="2"/>
              <a:buChar char="§"/>
              <a:defRPr/>
            </a:pPr>
            <a:endParaRPr lang="fr-FR" sz="1000" dirty="0" smtClean="0"/>
          </a:p>
          <a:p>
            <a:pPr lvl="2" algn="justLow">
              <a:buClr>
                <a:schemeClr val="accent4"/>
              </a:buClr>
              <a:buFont typeface="Wingdings" pitchFamily="2" charset="2"/>
              <a:buChar char="§"/>
              <a:defRPr/>
            </a:pPr>
            <a:r>
              <a:rPr lang="fr-FR" sz="1600" dirty="0" smtClean="0"/>
              <a:t>Une attitude offensive sur les concessions par l’amélioration continue du service et la qualité rendus à la clientèle,</a:t>
            </a:r>
          </a:p>
          <a:p>
            <a:pPr lvl="2" algn="justLow">
              <a:buClr>
                <a:schemeClr val="accent4"/>
              </a:buClr>
              <a:buFont typeface="Wingdings" pitchFamily="2" charset="2"/>
              <a:buChar char="§"/>
              <a:defRPr/>
            </a:pPr>
            <a:r>
              <a:rPr lang="fr-FR" sz="1600" dirty="0" smtClean="0"/>
              <a:t>La maitrise des pertes d’énergie (PDR),</a:t>
            </a:r>
          </a:p>
          <a:p>
            <a:pPr lvl="2" algn="justLow">
              <a:buClr>
                <a:schemeClr val="accent4"/>
              </a:buClr>
              <a:buFont typeface="Wingdings" pitchFamily="2" charset="2"/>
              <a:buChar char="§"/>
              <a:defRPr/>
            </a:pPr>
            <a:r>
              <a:rPr lang="fr-FR" sz="1600" dirty="0" smtClean="0"/>
              <a:t>La séparation des fonctions techniques et commerciale,</a:t>
            </a:r>
          </a:p>
          <a:p>
            <a:pPr lvl="2" algn="justLow">
              <a:buClr>
                <a:schemeClr val="accent4"/>
              </a:buClr>
              <a:buFont typeface="Wingdings" pitchFamily="2" charset="2"/>
              <a:buChar char="§"/>
              <a:defRPr/>
            </a:pPr>
            <a:r>
              <a:rPr lang="fr-FR" sz="1600" dirty="0" smtClean="0"/>
              <a:t>Le développement des services spécifiques offerts aux clients, </a:t>
            </a:r>
          </a:p>
          <a:p>
            <a:pPr lvl="2" algn="justLow">
              <a:buClr>
                <a:schemeClr val="accent4"/>
              </a:buClr>
              <a:buFont typeface="Wingdings" pitchFamily="2" charset="2"/>
              <a:buChar char="§"/>
              <a:defRPr/>
            </a:pPr>
            <a:r>
              <a:rPr lang="fr-FR" sz="1600" dirty="0" smtClean="0"/>
              <a:t>La redéfinition du rôle et de l’organisation du réseau commercial.</a:t>
            </a:r>
          </a:p>
          <a:p>
            <a:pPr lvl="1" algn="justLow">
              <a:buClr>
                <a:schemeClr val="accent4"/>
              </a:buClr>
              <a:buFont typeface="Wingdings" pitchFamily="2" charset="2"/>
              <a:buChar char="§"/>
              <a:defRPr/>
            </a:pPr>
            <a:endParaRPr lang="fr-FR" sz="1600" dirty="0" smtClean="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3</a:t>
            </a:fld>
            <a:endParaRPr lang="en-US" smtClean="0"/>
          </a:p>
        </p:txBody>
      </p:sp>
      <p:sp>
        <p:nvSpPr>
          <p:cNvPr id="3" name="Titre 2"/>
          <p:cNvSpPr>
            <a:spLocks noGrp="1"/>
          </p:cNvSpPr>
          <p:nvPr>
            <p:ph type="title"/>
          </p:nvPr>
        </p:nvSpPr>
        <p:spPr>
          <a:xfrm>
            <a:off x="285720" y="71414"/>
            <a:ext cx="8229600" cy="582594"/>
          </a:xfrm>
        </p:spPr>
        <p:txBody>
          <a:bodyPr>
            <a:normAutofit/>
          </a:bodyPr>
          <a:lstStyle/>
          <a:p>
            <a:pPr>
              <a:defRPr/>
            </a:pPr>
            <a:r>
              <a:rPr lang="fr-FR" sz="2400" b="0" u="sng" dirty="0" smtClean="0">
                <a:solidFill>
                  <a:srgbClr val="0070C0"/>
                </a:solidFill>
                <a:effectLst/>
                <a:latin typeface="MyriadPro-Semibold"/>
                <a:ea typeface="Times New Roman"/>
                <a:cs typeface="MyriadPro-Semibold"/>
              </a:rPr>
              <a:t>Introduction :</a:t>
            </a:r>
            <a:endParaRPr lang="fr-FR" sz="2400" b="0" u="sng"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428604"/>
          <a:ext cx="8229599" cy="857885"/>
        </p:xfrm>
        <a:graphic>
          <a:graphicData uri="http://schemas.openxmlformats.org/drawingml/2006/table">
            <a:tbl>
              <a:tblPr firstRow="1" bandRow="1">
                <a:tableStyleId>{5C22544A-7EE6-4342-B048-85BDC9FD1C3A}</a:tableStyleId>
              </a:tblPr>
              <a:tblGrid>
                <a:gridCol w="1471594"/>
                <a:gridCol w="879720"/>
                <a:gridCol w="1175657"/>
                <a:gridCol w="1175657"/>
                <a:gridCol w="1175657"/>
                <a:gridCol w="1175657"/>
                <a:gridCol w="1175657"/>
              </a:tblGrid>
              <a:tr h="334651">
                <a:tc>
                  <a:txBody>
                    <a:bodyPr/>
                    <a:lstStyle/>
                    <a:p>
                      <a:r>
                        <a:rPr lang="fr-FR" sz="1600" dirty="0" smtClean="0"/>
                        <a:t>ANNEE</a:t>
                      </a:r>
                      <a:endParaRPr lang="fr-FR" sz="1600" dirty="0"/>
                    </a:p>
                  </a:txBody>
                  <a:tcPr/>
                </a:tc>
                <a:tc>
                  <a:txBody>
                    <a:bodyPr/>
                    <a:lstStyle/>
                    <a:p>
                      <a:pPr algn="ctr"/>
                      <a:r>
                        <a:rPr lang="fr-FR" sz="1600" dirty="0" smtClean="0"/>
                        <a:t>2012</a:t>
                      </a:r>
                      <a:endParaRPr lang="fr-FR" sz="1600" dirty="0"/>
                    </a:p>
                  </a:txBody>
                  <a:tcPr/>
                </a:tc>
                <a:tc>
                  <a:txBody>
                    <a:bodyPr/>
                    <a:lstStyle/>
                    <a:p>
                      <a:pPr algn="ctr"/>
                      <a:r>
                        <a:rPr lang="fr-FR" sz="1600" dirty="0" smtClean="0"/>
                        <a:t>2013</a:t>
                      </a:r>
                      <a:endParaRPr lang="fr-FR" sz="1600" dirty="0"/>
                    </a:p>
                  </a:txBody>
                  <a:tcPr/>
                </a:tc>
                <a:tc>
                  <a:txBody>
                    <a:bodyPr/>
                    <a:lstStyle/>
                    <a:p>
                      <a:pPr algn="ctr"/>
                      <a:r>
                        <a:rPr lang="fr-FR" sz="1600" dirty="0" smtClean="0"/>
                        <a:t>2014</a:t>
                      </a:r>
                      <a:endParaRPr lang="fr-FR" sz="1600" dirty="0"/>
                    </a:p>
                  </a:txBody>
                  <a:tcPr/>
                </a:tc>
                <a:tc>
                  <a:txBody>
                    <a:bodyPr/>
                    <a:lstStyle/>
                    <a:p>
                      <a:pPr algn="ctr"/>
                      <a:r>
                        <a:rPr lang="fr-FR" sz="1600" dirty="0" smtClean="0"/>
                        <a:t>2015</a:t>
                      </a:r>
                      <a:endParaRPr lang="fr-FR" sz="1600" dirty="0"/>
                    </a:p>
                  </a:txBody>
                  <a:tcPr/>
                </a:tc>
                <a:tc>
                  <a:txBody>
                    <a:bodyPr/>
                    <a:lstStyle/>
                    <a:p>
                      <a:pPr algn="ctr"/>
                      <a:r>
                        <a:rPr lang="fr-FR" sz="1600" dirty="0" smtClean="0"/>
                        <a:t>2016</a:t>
                      </a:r>
                      <a:endParaRPr lang="fr-FR" sz="1600" dirty="0"/>
                    </a:p>
                  </a:txBody>
                  <a:tcPr/>
                </a:tc>
                <a:tc>
                  <a:txBody>
                    <a:bodyPr/>
                    <a:lstStyle/>
                    <a:p>
                      <a:pPr algn="ctr"/>
                      <a:r>
                        <a:rPr lang="fr-FR" sz="1600" dirty="0" smtClean="0"/>
                        <a:t>2017</a:t>
                      </a:r>
                      <a:endParaRPr lang="fr-FR" sz="1600" dirty="0"/>
                    </a:p>
                  </a:txBody>
                  <a:tcPr/>
                </a:tc>
              </a:tr>
              <a:tr h="522605">
                <a:tc>
                  <a:txBody>
                    <a:bodyPr/>
                    <a:lstStyle/>
                    <a:p>
                      <a:r>
                        <a:rPr lang="fr-FR" sz="1200" dirty="0" smtClean="0"/>
                        <a:t>RT NET DE L’EXERCICE</a:t>
                      </a:r>
                      <a:endParaRPr lang="fr-FR" sz="1200" dirty="0"/>
                    </a:p>
                  </a:txBody>
                  <a:tcPr/>
                </a:tc>
                <a:tc>
                  <a:txBody>
                    <a:bodyPr/>
                    <a:lstStyle/>
                    <a:p>
                      <a:pPr algn="ctr" fontAlgn="b"/>
                      <a:r>
                        <a:rPr kumimoji="0" lang="fr-FR" sz="1600" b="1" kern="1200" dirty="0" smtClean="0">
                          <a:solidFill>
                            <a:schemeClr val="tx1"/>
                          </a:solidFill>
                          <a:latin typeface="+mn-lt"/>
                          <a:ea typeface="+mn-ea"/>
                          <a:cs typeface="+mn-cs"/>
                        </a:rPr>
                        <a:t>-4896</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-5763</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-4947</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-4788</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-5231</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-5563</a:t>
                      </a:r>
                    </a:p>
                  </a:txBody>
                  <a:tcPr marL="9525" marR="9525" marT="9525" marB="0" anchor="b"/>
                </a:tc>
              </a:tr>
            </a:tbl>
          </a:graphicData>
        </a:graphic>
      </p:graphicFrame>
      <p:sp>
        <p:nvSpPr>
          <p:cNvPr id="6" name="ZoneTexte 5"/>
          <p:cNvSpPr txBox="1"/>
          <p:nvPr/>
        </p:nvSpPr>
        <p:spPr>
          <a:xfrm>
            <a:off x="571472" y="1500174"/>
            <a:ext cx="8143932" cy="3801041"/>
          </a:xfrm>
          <a:prstGeom prst="rect">
            <a:avLst/>
          </a:prstGeom>
          <a:noFill/>
        </p:spPr>
        <p:txBody>
          <a:bodyPr wrap="square" rtlCol="0">
            <a:spAutoFit/>
          </a:bodyPr>
          <a:lstStyle/>
          <a:p>
            <a:pPr lvl="0" algn="just"/>
            <a:r>
              <a:rPr lang="fr-FR" dirty="0" smtClean="0"/>
              <a:t>Il est important de noter que la tendance haussière du déficit s’explique notamment par  :</a:t>
            </a:r>
          </a:p>
          <a:p>
            <a:pPr lvl="0">
              <a:buFont typeface="Wingdings" pitchFamily="2" charset="2"/>
              <a:buChar char="q"/>
            </a:pPr>
            <a:endParaRPr lang="fr-FR" dirty="0" smtClean="0"/>
          </a:p>
          <a:p>
            <a:pPr lvl="1" algn="just">
              <a:buClr>
                <a:srgbClr val="00B0F0"/>
              </a:buClr>
              <a:buBlip>
                <a:blip r:embed="rId3"/>
              </a:buBlip>
            </a:pPr>
            <a:r>
              <a:rPr lang="fr-FR" sz="1700" dirty="0" smtClean="0"/>
              <a:t> Faible croissance de la production de l’exercice due au  maintien des prix de vente de l’électricité et du gaz (de 2012 à 2017), avec une augmentation du niveau des consommations (achats consommées et services)</a:t>
            </a:r>
          </a:p>
          <a:p>
            <a:pPr lvl="1">
              <a:buBlip>
                <a:blip r:embed="rId3"/>
              </a:buBlip>
            </a:pPr>
            <a:endParaRPr lang="fr-FR" sz="1700" dirty="0" smtClean="0">
              <a:solidFill>
                <a:srgbClr val="0070C0"/>
              </a:solidFill>
            </a:endParaRPr>
          </a:p>
          <a:p>
            <a:pPr lvl="1" algn="just">
              <a:buClr>
                <a:srgbClr val="00B0F0"/>
              </a:buClr>
              <a:buBlip>
                <a:blip r:embed="rId3"/>
              </a:buBlip>
            </a:pPr>
            <a:r>
              <a:rPr lang="fr-FR" sz="1700" dirty="0" smtClean="0">
                <a:solidFill>
                  <a:srgbClr val="0070C0"/>
                </a:solidFill>
              </a:rPr>
              <a:t> </a:t>
            </a:r>
            <a:r>
              <a:rPr lang="fr-FR" sz="1700" dirty="0" smtClean="0"/>
              <a:t>Augmentation des charges du personnel liée principalement au recrutement massif du personnel et aux augmentations des salaires.</a:t>
            </a:r>
          </a:p>
          <a:p>
            <a:pPr lvl="1" algn="just">
              <a:buClr>
                <a:srgbClr val="00B0F0"/>
              </a:buClr>
              <a:buBlip>
                <a:blip r:embed="rId3"/>
              </a:buBlip>
            </a:pPr>
            <a:endParaRPr lang="fr-FR" sz="1700" dirty="0" smtClean="0"/>
          </a:p>
          <a:p>
            <a:pPr lvl="1" algn="just">
              <a:buClr>
                <a:srgbClr val="00B0F0"/>
              </a:buClr>
              <a:buBlip>
                <a:blip r:embed="rId3"/>
              </a:buBlip>
            </a:pPr>
            <a:r>
              <a:rPr lang="fr-FR" sz="1700" dirty="0" smtClean="0"/>
              <a:t> Un manque à gagner  (moins value)  généré par les pertes d’énergies qui impactent négativement les recettes (CA). </a:t>
            </a:r>
          </a:p>
          <a:p>
            <a:pPr lvl="1" algn="just">
              <a:buClr>
                <a:srgbClr val="00B0F0"/>
              </a:buClr>
              <a:buBlip>
                <a:blip r:embed="rId3"/>
              </a:buBlip>
            </a:pPr>
            <a:endParaRPr lang="fr-FR" sz="1700" dirty="0" smtClean="0"/>
          </a:p>
        </p:txBody>
      </p:sp>
      <p:sp>
        <p:nvSpPr>
          <p:cNvPr id="5" name="Espace réservé du numéro de diapositive 4"/>
          <p:cNvSpPr>
            <a:spLocks noGrp="1"/>
          </p:cNvSpPr>
          <p:nvPr>
            <p:ph type="sldNum" sz="quarter" idx="12"/>
          </p:nvPr>
        </p:nvSpPr>
        <p:spPr/>
        <p:txBody>
          <a:bodyPr/>
          <a:lstStyle/>
          <a:p>
            <a:fld id="{96ADBFE6-8ACB-40B7-9AAA-3AFCED20F350}"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1" fontAlgn="base" latinLnBrk="0" hangingPunct="1">
              <a:lnSpc>
                <a:spcPct val="100000"/>
              </a:lnSpc>
              <a:spcBef>
                <a:spcPct val="0"/>
              </a:spcBef>
              <a:spcAft>
                <a:spcPct val="0"/>
              </a:spcAft>
              <a:buClrTx/>
              <a:buSzTx/>
              <a:tabLst/>
            </a:pPr>
            <a:endParaRPr lang="fr-FR" sz="1300" b="1" dirty="0" smtClean="0">
              <a:solidFill>
                <a:srgbClr val="00B0F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357158" y="3786190"/>
            <a:ext cx="7786742"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just"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Graphique 5"/>
          <p:cNvGraphicFramePr/>
          <p:nvPr/>
        </p:nvGraphicFramePr>
        <p:xfrm>
          <a:off x="500034" y="642918"/>
          <a:ext cx="7572428" cy="3000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au 6"/>
          <p:cNvGraphicFramePr>
            <a:graphicFrameLocks noGrp="1"/>
          </p:cNvGraphicFramePr>
          <p:nvPr/>
        </p:nvGraphicFramePr>
        <p:xfrm>
          <a:off x="857225" y="4929198"/>
          <a:ext cx="6858049" cy="1143008"/>
        </p:xfrm>
        <a:graphic>
          <a:graphicData uri="http://schemas.openxmlformats.org/drawingml/2006/table">
            <a:tbl>
              <a:tblPr/>
              <a:tblGrid>
                <a:gridCol w="1823303"/>
                <a:gridCol w="820268"/>
                <a:gridCol w="728885"/>
                <a:gridCol w="910925"/>
                <a:gridCol w="911650"/>
                <a:gridCol w="910925"/>
                <a:gridCol w="752093"/>
              </a:tblGrid>
              <a:tr h="359232">
                <a:tc>
                  <a:txBody>
                    <a:bodyPr/>
                    <a:lstStyle/>
                    <a:p>
                      <a:endParaRPr lang="fr-FR" sz="1100" dirty="0">
                        <a:latin typeface="Calibri"/>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2 012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2 013</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2 014</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2 015</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2 017</a:t>
                      </a:r>
                      <a:endParaRPr lang="fr-FR" sz="14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91888">
                <a:tc>
                  <a:txBody>
                    <a:bodyPr/>
                    <a:lstStyle/>
                    <a:p>
                      <a:pPr>
                        <a:lnSpc>
                          <a:spcPct val="115000"/>
                        </a:lnSpc>
                        <a:spcAft>
                          <a:spcPts val="0"/>
                        </a:spcAft>
                      </a:pPr>
                      <a:r>
                        <a:rPr lang="fr-FR" sz="1200" b="1">
                          <a:latin typeface="Times New Roman"/>
                          <a:ea typeface="Times New Roman"/>
                          <a:cs typeface="Arial"/>
                        </a:rPr>
                        <a:t>VENTE ELEC </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21 722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23 123</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24 556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26 203</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27 855</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29 534</a:t>
                      </a:r>
                      <a:endParaRPr lang="fr-FR" sz="14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8">
                <a:tc>
                  <a:txBody>
                    <a:bodyPr/>
                    <a:lstStyle/>
                    <a:p>
                      <a:pPr>
                        <a:lnSpc>
                          <a:spcPct val="115000"/>
                        </a:lnSpc>
                        <a:spcAft>
                          <a:spcPts val="0"/>
                        </a:spcAft>
                      </a:pPr>
                      <a:r>
                        <a:rPr lang="fr-FR" sz="1200" b="1">
                          <a:latin typeface="Times New Roman"/>
                          <a:ea typeface="Times New Roman"/>
                          <a:cs typeface="Arial"/>
                        </a:rPr>
                        <a:t>VENTE GAZ</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3 086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3 158</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3 322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3 464</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3 609</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3 769</a:t>
                      </a:r>
                      <a:endParaRPr lang="fr-FR" sz="1400" dirty="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Espace réservé du numéro de diapositive 7"/>
          <p:cNvSpPr>
            <a:spLocks noGrp="1"/>
          </p:cNvSpPr>
          <p:nvPr>
            <p:ph type="sldNum" sz="quarter" idx="12"/>
          </p:nvPr>
        </p:nvSpPr>
        <p:spPr/>
        <p:txBody>
          <a:bodyPr/>
          <a:lstStyle/>
          <a:p>
            <a:fld id="{96ADBFE6-8ACB-40B7-9AAA-3AFCED20F350}"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8286808" cy="1281785"/>
        </p:xfrm>
        <a:graphic>
          <a:graphicData uri="http://schemas.openxmlformats.org/drawingml/2006/table">
            <a:tbl>
              <a:tblPr/>
              <a:tblGrid>
                <a:gridCol w="1405690"/>
                <a:gridCol w="808888"/>
                <a:gridCol w="1000132"/>
                <a:gridCol w="1143008"/>
                <a:gridCol w="1285884"/>
                <a:gridCol w="1285884"/>
                <a:gridCol w="1357322"/>
              </a:tblGrid>
              <a:tr h="465775">
                <a:tc>
                  <a:txBody>
                    <a:bodyPr/>
                    <a:lstStyle/>
                    <a:p>
                      <a:pPr algn="ctr">
                        <a:lnSpc>
                          <a:spcPct val="115000"/>
                        </a:lnSpc>
                        <a:spcAft>
                          <a:spcPts val="0"/>
                        </a:spcAft>
                      </a:pPr>
                      <a:r>
                        <a:rPr lang="fr-FR" sz="1400" b="1" dirty="0">
                          <a:solidFill>
                            <a:srgbClr val="FFFFFF"/>
                          </a:solidFill>
                          <a:latin typeface="Times New Roman"/>
                          <a:ea typeface="Times New Roman"/>
                          <a:cs typeface="Arial"/>
                        </a:rPr>
                        <a:t>Achat Électricité</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2012</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2013</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2014</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2015</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2016</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2017</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400" b="1" dirty="0">
                          <a:solidFill>
                            <a:srgbClr val="000000"/>
                          </a:solidFill>
                          <a:latin typeface="Times New Roman"/>
                          <a:ea typeface="Times New Roman"/>
                          <a:cs typeface="Arial"/>
                        </a:rPr>
                        <a:t>Achat à </a:t>
                      </a:r>
                      <a:r>
                        <a:rPr lang="fr-FR" sz="1400" b="1" dirty="0" smtClean="0">
                          <a:solidFill>
                            <a:srgbClr val="000000"/>
                          </a:solidFill>
                          <a:latin typeface="Times New Roman"/>
                          <a:ea typeface="Times New Roman"/>
                          <a:cs typeface="Arial"/>
                        </a:rPr>
                        <a:t>SPE </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latin typeface="Times New Roman"/>
                          <a:ea typeface="Calibri"/>
                          <a:cs typeface="Arial"/>
                        </a:rPr>
                        <a:t>6 960</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5 131</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153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377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699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6 </a:t>
                      </a:r>
                      <a:r>
                        <a:rPr lang="fr-FR" sz="1400" dirty="0" smtClean="0">
                          <a:latin typeface="Times New Roman"/>
                          <a:ea typeface="Calibri"/>
                          <a:cs typeface="Arial"/>
                        </a:rPr>
                        <a:t>029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400" b="1">
                          <a:solidFill>
                            <a:srgbClr val="000000"/>
                          </a:solidFill>
                          <a:latin typeface="Times New Roman"/>
                          <a:ea typeface="Times New Roman"/>
                          <a:cs typeface="Arial"/>
                        </a:rPr>
                        <a:t>Achat aux tiers</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latin typeface="Times New Roman"/>
                          <a:ea typeface="Calibri"/>
                          <a:cs typeface="Arial"/>
                        </a:rPr>
                        <a:t>8 284</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11 830</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12 </a:t>
                      </a:r>
                      <a:r>
                        <a:rPr lang="fr-FR" sz="1400" dirty="0" smtClean="0">
                          <a:latin typeface="Times New Roman"/>
                          <a:ea typeface="Calibri"/>
                          <a:cs typeface="Arial"/>
                        </a:rPr>
                        <a:t>373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13 </a:t>
                      </a:r>
                      <a:r>
                        <a:rPr lang="fr-FR" sz="1400" dirty="0" smtClean="0">
                          <a:latin typeface="Times New Roman"/>
                          <a:ea typeface="Calibri"/>
                          <a:cs typeface="Arial"/>
                        </a:rPr>
                        <a:t>743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15 </a:t>
                      </a:r>
                      <a:r>
                        <a:rPr lang="fr-FR" sz="1400" dirty="0" smtClean="0">
                          <a:latin typeface="Times New Roman"/>
                          <a:ea typeface="Calibri"/>
                          <a:cs typeface="Arial"/>
                        </a:rPr>
                        <a:t>564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17 </a:t>
                      </a:r>
                      <a:r>
                        <a:rPr lang="fr-FR" sz="1400" dirty="0" smtClean="0">
                          <a:latin typeface="Times New Roman"/>
                          <a:ea typeface="Calibri"/>
                          <a:cs typeface="Arial"/>
                        </a:rPr>
                        <a:t>523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fr-FR" sz="1600" dirty="0" smtClean="0">
                <a:latin typeface="Times New Roman" pitchFamily="18" charset="0"/>
                <a:ea typeface="Times New Roman" pitchFamily="18" charset="0"/>
                <a:cs typeface="Times New Roman" pitchFamily="18" charset="0"/>
              </a:rPr>
              <a:t>Le niveau global des consommations va augmenter de 9% annuellement, cette évolution s’explique essentiellement par l’augmentation des achats de gaz et d’électricité :</a:t>
            </a:r>
          </a:p>
          <a:p>
            <a:pPr marR="0" indent="0" eaLnBrk="0" fontAlgn="base" hangingPunct="0">
              <a:lnSpc>
                <a:spcPct val="100000"/>
              </a:lnSpc>
              <a:spcBef>
                <a:spcPct val="0"/>
              </a:spcBef>
              <a:spcAft>
                <a:spcPct val="0"/>
              </a:spcAft>
              <a:buClrTx/>
              <a:buSzTx/>
              <a:buFontTx/>
              <a:buChar char="•"/>
              <a:tabLst/>
            </a:pPr>
            <a:r>
              <a:rPr lang="fr-FR" sz="1600" dirty="0" smtClean="0">
                <a:latin typeface="Times New Roman" pitchFamily="18" charset="0"/>
                <a:ea typeface="Times New Roman" pitchFamily="18" charset="0"/>
                <a:cs typeface="Times New Roman" pitchFamily="18" charset="0"/>
              </a:rPr>
              <a:t> </a:t>
            </a:r>
            <a:r>
              <a:rPr lang="fr-FR" sz="1400" b="1" u="sng" dirty="0" smtClean="0">
                <a:solidFill>
                  <a:prstClr val="black"/>
                </a:solidFill>
                <a:latin typeface="Times New Roman" pitchFamily="18" charset="0"/>
                <a:ea typeface="Calibri" pitchFamily="34" charset="0"/>
                <a:cs typeface="Times New Roman" pitchFamily="18" charset="0"/>
              </a:rPr>
              <a:t>Détail des achats :</a:t>
            </a:r>
          </a:p>
          <a:p>
            <a:pPr lvl="1" indent="-228600" eaLnBrk="0" fontAlgn="base" hangingPunct="0">
              <a:spcBef>
                <a:spcPct val="0"/>
              </a:spcBef>
              <a:spcAft>
                <a:spcPct val="0"/>
              </a:spcAft>
              <a:buFont typeface="+mj-lt"/>
              <a:buAutoNum type="arabicPeriod"/>
            </a:pPr>
            <a:r>
              <a:rPr lang="fr-FR" sz="1200" b="1" u="sng" dirty="0" smtClean="0">
                <a:solidFill>
                  <a:prstClr val="black"/>
                </a:solidFill>
                <a:latin typeface="Times New Roman" pitchFamily="18" charset="0"/>
                <a:ea typeface="Calibri" pitchFamily="34" charset="0"/>
                <a:cs typeface="Times New Roman" pitchFamily="18" charset="0"/>
              </a:rPr>
              <a:t>ELECTRICITE:                  </a:t>
            </a:r>
          </a:p>
        </p:txBody>
      </p:sp>
      <p:sp>
        <p:nvSpPr>
          <p:cNvPr id="8" name="Rectangle 7"/>
          <p:cNvSpPr/>
          <p:nvPr/>
        </p:nvSpPr>
        <p:spPr>
          <a:xfrm>
            <a:off x="5286380" y="4071942"/>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
        <p:nvSpPr>
          <p:cNvPr id="7" name="Espace réservé du numéro de diapositive 6"/>
          <p:cNvSpPr>
            <a:spLocks noGrp="1"/>
          </p:cNvSpPr>
          <p:nvPr>
            <p:ph type="sldNum" sz="quarter" idx="12"/>
          </p:nvPr>
        </p:nvSpPr>
        <p:spPr/>
        <p:txBody>
          <a:bodyPr/>
          <a:lstStyle/>
          <a:p>
            <a:fld id="{96ADBFE6-8ACB-40B7-9AAA-3AFCED20F350}"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8572561" cy="745164"/>
        </p:xfrm>
        <a:graphic>
          <a:graphicData uri="http://schemas.openxmlformats.org/drawingml/2006/table">
            <a:tbl>
              <a:tblPr/>
              <a:tblGrid>
                <a:gridCol w="1746263"/>
                <a:gridCol w="763283"/>
                <a:gridCol w="1123984"/>
                <a:gridCol w="1152816"/>
                <a:gridCol w="1214446"/>
                <a:gridCol w="1285884"/>
                <a:gridCol w="1285885"/>
              </a:tblGrid>
              <a:tr h="214580">
                <a:tc>
                  <a:txBody>
                    <a:bodyPr/>
                    <a:lstStyle/>
                    <a:p>
                      <a:pPr algn="ctr">
                        <a:lnSpc>
                          <a:spcPct val="115000"/>
                        </a:lnSpc>
                        <a:spcAft>
                          <a:spcPts val="0"/>
                        </a:spcAft>
                      </a:pPr>
                      <a:r>
                        <a:rPr lang="fr-FR" sz="1400" b="1" dirty="0">
                          <a:solidFill>
                            <a:srgbClr val="FFFFFF"/>
                          </a:solidFill>
                          <a:latin typeface="Times New Roman"/>
                          <a:ea typeface="Times New Roman"/>
                          <a:cs typeface="Arial"/>
                        </a:rPr>
                        <a:t>GAZ</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2012</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2013</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2014</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2015</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2016</a:t>
                      </a:r>
                      <a:endParaRPr lang="fr-FR" sz="14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2017</a:t>
                      </a:r>
                      <a:endParaRPr lang="fr-FR" sz="14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99800">
                <a:tc>
                  <a:txBody>
                    <a:bodyPr/>
                    <a:lstStyle/>
                    <a:p>
                      <a:pPr algn="ctr">
                        <a:lnSpc>
                          <a:spcPct val="115000"/>
                        </a:lnSpc>
                        <a:spcAft>
                          <a:spcPts val="0"/>
                        </a:spcAft>
                      </a:pPr>
                      <a:r>
                        <a:rPr lang="fr-FR" sz="1400" b="1" dirty="0">
                          <a:solidFill>
                            <a:srgbClr val="000000"/>
                          </a:solidFill>
                          <a:latin typeface="Times New Roman"/>
                          <a:ea typeface="Times New Roman"/>
                          <a:cs typeface="Arial"/>
                        </a:rPr>
                        <a:t>SONATRACH</a:t>
                      </a:r>
                      <a:endParaRPr lang="fr-FR" sz="14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r">
                        <a:lnSpc>
                          <a:spcPct val="115000"/>
                        </a:lnSpc>
                        <a:spcAft>
                          <a:spcPts val="1000"/>
                        </a:spcAft>
                      </a:pPr>
                      <a:r>
                        <a:rPr lang="fr-FR" sz="1400" dirty="0">
                          <a:solidFill>
                            <a:srgbClr val="000000"/>
                          </a:solidFill>
                          <a:latin typeface="Times New Roman"/>
                          <a:ea typeface="Calibri"/>
                          <a:cs typeface="Arial"/>
                        </a:rPr>
                        <a:t>2 273,54</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r">
                        <a:lnSpc>
                          <a:spcPct val="115000"/>
                        </a:lnSpc>
                        <a:spcAft>
                          <a:spcPts val="1000"/>
                        </a:spcAft>
                      </a:pPr>
                      <a:r>
                        <a:rPr lang="fr-FR" sz="1400" dirty="0">
                          <a:solidFill>
                            <a:srgbClr val="000000"/>
                          </a:solidFill>
                          <a:latin typeface="Times New Roman"/>
                          <a:ea typeface="Calibri"/>
                          <a:cs typeface="Arial"/>
                        </a:rPr>
                        <a:t>2 361,05</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r">
                        <a:lnSpc>
                          <a:spcPct val="115000"/>
                        </a:lnSpc>
                        <a:spcAft>
                          <a:spcPts val="1000"/>
                        </a:spcAft>
                      </a:pPr>
                      <a:r>
                        <a:rPr lang="fr-FR" sz="1400" dirty="0">
                          <a:solidFill>
                            <a:srgbClr val="000000"/>
                          </a:solidFill>
                          <a:latin typeface="Times New Roman"/>
                          <a:ea typeface="Calibri"/>
                          <a:cs typeface="Arial"/>
                        </a:rPr>
                        <a:t>         2 236,64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r">
                        <a:lnSpc>
                          <a:spcPct val="115000"/>
                        </a:lnSpc>
                        <a:spcAft>
                          <a:spcPts val="1000"/>
                        </a:spcAft>
                      </a:pPr>
                      <a:r>
                        <a:rPr lang="fr-FR" sz="1400" dirty="0">
                          <a:solidFill>
                            <a:srgbClr val="000000"/>
                          </a:solidFill>
                          <a:latin typeface="Times New Roman"/>
                          <a:ea typeface="Calibri"/>
                          <a:cs typeface="Arial"/>
                        </a:rPr>
                        <a:t>        2 278,03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r">
                        <a:lnSpc>
                          <a:spcPct val="115000"/>
                        </a:lnSpc>
                        <a:spcAft>
                          <a:spcPts val="1000"/>
                        </a:spcAft>
                      </a:pPr>
                      <a:r>
                        <a:rPr lang="fr-FR" sz="1400" dirty="0">
                          <a:solidFill>
                            <a:srgbClr val="000000"/>
                          </a:solidFill>
                          <a:latin typeface="Times New Roman"/>
                          <a:ea typeface="Calibri"/>
                          <a:cs typeface="Arial"/>
                        </a:rPr>
                        <a:t>           2 400,76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r">
                        <a:lnSpc>
                          <a:spcPct val="115000"/>
                        </a:lnSpc>
                        <a:spcAft>
                          <a:spcPts val="1000"/>
                        </a:spcAft>
                      </a:pPr>
                      <a:r>
                        <a:rPr lang="fr-FR" sz="1400" dirty="0">
                          <a:solidFill>
                            <a:srgbClr val="000000"/>
                          </a:solidFill>
                          <a:latin typeface="Times New Roman"/>
                          <a:ea typeface="Calibri"/>
                          <a:cs typeface="Arial"/>
                        </a:rPr>
                        <a:t>         2 448,43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571612"/>
            <a:ext cx="871543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(auprès de SONATRACH) et d’électricité auprès de SPE et des producteurs indépendants, qui évoluent en moyenne de 10%.</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de 2% annuellement et une diminution des frais divers de 21% annuellement, cependant, les autres services (Transit Electricité/Gaz)  évolueront de 4,9% .</a:t>
            </a: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prévue comme suit :</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285728"/>
            <a:ext cx="2209259" cy="307777"/>
          </a:xfrm>
          <a:prstGeom prst="rect">
            <a:avLst/>
          </a:prstGeom>
        </p:spPr>
        <p:txBody>
          <a:bodyPr wrap="squar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a:t>
            </a:r>
            <a:r>
              <a:rPr lang="fr-FR" sz="1400" b="1" dirty="0" smtClean="0">
                <a:latin typeface="Arial" pitchFamily="34" charset="0"/>
                <a:ea typeface="Times New Roman" pitchFamily="18" charset="0"/>
                <a:cs typeface="Arial" pitchFamily="34" charset="0"/>
              </a:rPr>
              <a:t>GAZ :                 </a:t>
            </a:r>
          </a:p>
        </p:txBody>
      </p:sp>
      <p:graphicFrame>
        <p:nvGraphicFramePr>
          <p:cNvPr id="8" name="Tableau 7"/>
          <p:cNvGraphicFramePr>
            <a:graphicFrameLocks noGrp="1"/>
          </p:cNvGraphicFramePr>
          <p:nvPr/>
        </p:nvGraphicFramePr>
        <p:xfrm>
          <a:off x="500034" y="3520789"/>
          <a:ext cx="8215370" cy="2122789"/>
        </p:xfrm>
        <a:graphic>
          <a:graphicData uri="http://schemas.openxmlformats.org/drawingml/2006/table">
            <a:tbl>
              <a:tblPr/>
              <a:tblGrid>
                <a:gridCol w="928694"/>
                <a:gridCol w="1143008"/>
                <a:gridCol w="1656102"/>
                <a:gridCol w="1183430"/>
                <a:gridCol w="1183430"/>
                <a:gridCol w="1060353"/>
                <a:gridCol w="1060353"/>
              </a:tblGrid>
              <a:tr h="253909">
                <a:tc rowSpan="2">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GSP</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rowSpan="2">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Effectif prévisionnel 2012</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gridSpan="5">
                  <a:txBody>
                    <a:bodyPr/>
                    <a:lstStyle/>
                    <a:p>
                      <a:pPr algn="ctr">
                        <a:lnSpc>
                          <a:spcPct val="115000"/>
                        </a:lnSpc>
                        <a:spcBef>
                          <a:spcPts val="1000"/>
                        </a:spcBef>
                        <a:spcAft>
                          <a:spcPts val="0"/>
                        </a:spcAft>
                      </a:pPr>
                      <a:r>
                        <a:rPr lang="fr-FR" sz="1400" b="1" dirty="0">
                          <a:solidFill>
                            <a:srgbClr val="000000"/>
                          </a:solidFill>
                          <a:latin typeface="Arial Narrow"/>
                          <a:ea typeface="Times New Roman"/>
                          <a:cs typeface="Arial"/>
                        </a:rPr>
                        <a:t>Effectifs prévisionnels</a:t>
                      </a:r>
                      <a:endParaRPr lang="fr-FR" sz="14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53408">
                <a:tc vMerge="1">
                  <a:txBody>
                    <a:bodyPr/>
                    <a:lstStyle/>
                    <a:p>
                      <a:endParaRPr lang="fr-FR"/>
                    </a:p>
                  </a:txBody>
                  <a:tcPr/>
                </a:tc>
                <a:tc vMerge="1">
                  <a:txBody>
                    <a:bodyPr/>
                    <a:lstStyle/>
                    <a:p>
                      <a:endParaRPr lang="fr-FR"/>
                    </a:p>
                  </a:txBody>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2013</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2014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2015</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2016</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2017</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868">
                <a:tc>
                  <a:txBody>
                    <a:bodyPr/>
                    <a:lstStyle/>
                    <a:p>
                      <a:pPr algn="l">
                        <a:lnSpc>
                          <a:spcPct val="115000"/>
                        </a:lnSpc>
                        <a:spcBef>
                          <a:spcPts val="1000"/>
                        </a:spcBef>
                        <a:spcAft>
                          <a:spcPts val="0"/>
                        </a:spcAft>
                      </a:pPr>
                      <a:r>
                        <a:rPr lang="fr-FR" sz="1300" dirty="0" smtClean="0">
                          <a:solidFill>
                            <a:srgbClr val="000000"/>
                          </a:solidFill>
                          <a:latin typeface="Arial Narrow"/>
                          <a:ea typeface="Times New Roman"/>
                          <a:cs typeface="Arial"/>
                        </a:rPr>
                        <a:t>Cadres</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748</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839</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943</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1 002</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1046</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a:solidFill>
                            <a:srgbClr val="000000"/>
                          </a:solidFill>
                          <a:latin typeface="Arial Narrow"/>
                          <a:ea typeface="Times New Roman"/>
                          <a:cs typeface="Arial"/>
                        </a:rPr>
                        <a:t>1080</a:t>
                      </a:r>
                      <a:endParaRPr lang="fr-FR" sz="1300" b="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868">
                <a:tc>
                  <a:txBody>
                    <a:bodyPr/>
                    <a:lstStyle/>
                    <a:p>
                      <a:pPr algn="l">
                        <a:lnSpc>
                          <a:spcPct val="115000"/>
                        </a:lnSpc>
                        <a:spcBef>
                          <a:spcPts val="1000"/>
                        </a:spcBef>
                        <a:spcAft>
                          <a:spcPts val="0"/>
                        </a:spcAft>
                      </a:pPr>
                      <a:r>
                        <a:rPr lang="fr-FR" sz="1300" dirty="0" smtClean="0">
                          <a:solidFill>
                            <a:srgbClr val="000000"/>
                          </a:solidFill>
                          <a:latin typeface="Arial Narrow"/>
                          <a:ea typeface="Times New Roman"/>
                          <a:cs typeface="Arial"/>
                        </a:rPr>
                        <a:t>Maitrises</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1 724</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1 758</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1 867</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1 914</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2006</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2139</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868">
                <a:tc>
                  <a:txBody>
                    <a:bodyPr/>
                    <a:lstStyle/>
                    <a:p>
                      <a:pPr algn="l">
                        <a:lnSpc>
                          <a:spcPct val="115000"/>
                        </a:lnSpc>
                        <a:spcBef>
                          <a:spcPts val="1000"/>
                        </a:spcBef>
                        <a:spcAft>
                          <a:spcPts val="0"/>
                        </a:spcAft>
                      </a:pPr>
                      <a:r>
                        <a:rPr lang="fr-FR" sz="1300" dirty="0" smtClean="0">
                          <a:solidFill>
                            <a:srgbClr val="000000"/>
                          </a:solidFill>
                          <a:latin typeface="Arial Narrow"/>
                          <a:ea typeface="Times New Roman"/>
                          <a:cs typeface="Arial"/>
                        </a:rPr>
                        <a:t>Exécutions</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a:solidFill>
                            <a:srgbClr val="000000"/>
                          </a:solidFill>
                          <a:latin typeface="Arial Narrow"/>
                          <a:ea typeface="Times New Roman"/>
                          <a:cs typeface="Arial"/>
                        </a:rPr>
                        <a:t>784</a:t>
                      </a:r>
                      <a:endParaRPr lang="fr-FR" sz="1300" b="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857</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873</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893</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a:solidFill>
                            <a:srgbClr val="000000"/>
                          </a:solidFill>
                          <a:latin typeface="Arial Narrow"/>
                          <a:ea typeface="Times New Roman"/>
                          <a:cs typeface="Arial"/>
                        </a:rPr>
                        <a:t>895</a:t>
                      </a:r>
                      <a:endParaRPr lang="fr-FR" sz="1300" b="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0" dirty="0">
                          <a:solidFill>
                            <a:srgbClr val="000000"/>
                          </a:solidFill>
                          <a:latin typeface="Arial Narrow"/>
                          <a:ea typeface="Times New Roman"/>
                          <a:cs typeface="Arial"/>
                        </a:rPr>
                        <a:t>893</a:t>
                      </a:r>
                      <a:endParaRPr lang="fr-FR" sz="1300" b="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868">
                <a:tc>
                  <a:txBody>
                    <a:bodyPr/>
                    <a:lstStyle/>
                    <a:p>
                      <a:pPr algn="l">
                        <a:lnSpc>
                          <a:spcPct val="115000"/>
                        </a:lnSpc>
                        <a:spcBef>
                          <a:spcPts val="1000"/>
                        </a:spcBef>
                        <a:spcAft>
                          <a:spcPts val="0"/>
                        </a:spcAft>
                      </a:pPr>
                      <a:r>
                        <a:rPr lang="fr-FR" sz="1300" b="1" dirty="0">
                          <a:solidFill>
                            <a:srgbClr val="000000"/>
                          </a:solidFill>
                          <a:latin typeface="Arial Narrow"/>
                          <a:ea typeface="Times New Roman"/>
                          <a:cs typeface="Arial"/>
                        </a:rPr>
                        <a:t>Total</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3 256</a:t>
                      </a:r>
                      <a:endParaRPr lang="fr-FR" sz="1300" b="1">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3 454</a:t>
                      </a:r>
                      <a:endParaRPr lang="fr-FR" sz="1300" b="1"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3 683</a:t>
                      </a:r>
                      <a:endParaRPr lang="fr-FR" sz="1300" b="1"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3 809</a:t>
                      </a:r>
                      <a:endParaRPr lang="fr-FR" sz="1300" b="1"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3947</a:t>
                      </a:r>
                      <a:endParaRPr lang="fr-FR" sz="1300" b="1"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4112</a:t>
                      </a:r>
                      <a:endParaRPr lang="fr-FR" sz="1300" b="1"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bl>
          </a:graphicData>
        </a:graphic>
      </p:graphicFrame>
      <p:sp>
        <p:nvSpPr>
          <p:cNvPr id="7" name="Espace réservé du numéro de diapositive 6"/>
          <p:cNvSpPr>
            <a:spLocks noGrp="1"/>
          </p:cNvSpPr>
          <p:nvPr>
            <p:ph type="sldNum" sz="quarter" idx="12"/>
          </p:nvPr>
        </p:nvSpPr>
        <p:spPr/>
        <p:txBody>
          <a:bodyPr/>
          <a:lstStyle/>
          <a:p>
            <a:fld id="{96ADBFE6-8ACB-40B7-9AAA-3AFCED20F350}"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graphicFrame>
        <p:nvGraphicFramePr>
          <p:cNvPr id="8" name="Tableau 7"/>
          <p:cNvGraphicFramePr>
            <a:graphicFrameLocks noGrp="1"/>
          </p:cNvGraphicFramePr>
          <p:nvPr/>
        </p:nvGraphicFramePr>
        <p:xfrm>
          <a:off x="357158" y="214290"/>
          <a:ext cx="8572560" cy="5949455"/>
        </p:xfrm>
        <a:graphic>
          <a:graphicData uri="http://schemas.openxmlformats.org/drawingml/2006/table">
            <a:tbl>
              <a:tblPr/>
              <a:tblGrid>
                <a:gridCol w="2861373"/>
                <a:gridCol w="277055"/>
                <a:gridCol w="676736"/>
                <a:gridCol w="163199"/>
                <a:gridCol w="790593"/>
                <a:gridCol w="197262"/>
                <a:gridCol w="738759"/>
                <a:gridCol w="936021"/>
                <a:gridCol w="471194"/>
                <a:gridCol w="506577"/>
                <a:gridCol w="953791"/>
              </a:tblGrid>
              <a:tr h="630115">
                <a:tc>
                  <a:txBody>
                    <a:bodyPr/>
                    <a:lstStyle/>
                    <a:p>
                      <a:pPr indent="450215" algn="ctr">
                        <a:lnSpc>
                          <a:spcPct val="115000"/>
                        </a:lnSpc>
                        <a:spcBef>
                          <a:spcPts val="1000"/>
                        </a:spcBef>
                        <a:spcAft>
                          <a:spcPts val="0"/>
                        </a:spcAft>
                      </a:pPr>
                      <a:endParaRPr lang="fr-FR" sz="1000" dirty="0">
                        <a:solidFill>
                          <a:srgbClr val="000000"/>
                        </a:solidFill>
                        <a:latin typeface="Cambria"/>
                        <a:ea typeface="Times New Roman"/>
                        <a:cs typeface="Arial"/>
                      </a:endParaRPr>
                    </a:p>
                  </a:txBody>
                  <a:tcPr marL="14023" marR="14023" marT="0" marB="0" anchor="ctr">
                    <a:lnL>
                      <a:noFill/>
                    </a:lnL>
                    <a:lnR>
                      <a:noFill/>
                    </a:lnR>
                    <a:lnT>
                      <a:noFill/>
                    </a:lnT>
                    <a:lnB>
                      <a:noFill/>
                    </a:lnB>
                  </a:tcPr>
                </a:tc>
                <a:tc gridSpan="10">
                  <a:txBody>
                    <a:bodyPr/>
                    <a:lstStyle/>
                    <a:p>
                      <a:pPr marL="0" marR="0" indent="0" algn="l" defTabSz="914400" rtl="0" eaLnBrk="1" fontAlgn="auto" latinLnBrk="0" hangingPunct="1">
                        <a:lnSpc>
                          <a:spcPct val="115000"/>
                        </a:lnSpc>
                        <a:spcBef>
                          <a:spcPts val="1000"/>
                        </a:spcBef>
                        <a:spcAft>
                          <a:spcPts val="1000"/>
                        </a:spcAft>
                        <a:buClrTx/>
                        <a:buSzTx/>
                        <a:buFontTx/>
                        <a:buNone/>
                        <a:tabLst/>
                        <a:defRPr/>
                      </a:pPr>
                      <a:r>
                        <a:rPr lang="fr-FR" sz="1400" b="1" u="sng" dirty="0" smtClean="0">
                          <a:solidFill>
                            <a:srgbClr val="000000"/>
                          </a:solidFill>
                          <a:latin typeface="Times New Roman"/>
                          <a:ea typeface="Times New Roman"/>
                          <a:cs typeface="Arial"/>
                        </a:rPr>
                        <a:t>COMPTES DE RESULTAT 2012/2017</a:t>
                      </a:r>
                      <a:endParaRPr lang="fr-FR" sz="1400" dirty="0" smtClean="0">
                        <a:solidFill>
                          <a:srgbClr val="000000"/>
                        </a:solidFill>
                        <a:latin typeface="Cambria"/>
                        <a:ea typeface="Times New Roman"/>
                        <a:cs typeface="Arial"/>
                      </a:endParaRPr>
                    </a:p>
                    <a:p>
                      <a:pPr algn="ctr">
                        <a:lnSpc>
                          <a:spcPct val="115000"/>
                        </a:lnSpc>
                        <a:spcBef>
                          <a:spcPts val="1000"/>
                        </a:spcBef>
                        <a:spcAft>
                          <a:spcPts val="1000"/>
                        </a:spcAft>
                      </a:pPr>
                      <a:r>
                        <a:rPr lang="fr-FR" sz="1000" dirty="0">
                          <a:solidFill>
                            <a:srgbClr val="000000"/>
                          </a:solidFill>
                          <a:latin typeface="Cambria"/>
                          <a:ea typeface="Times New Roman"/>
                          <a:cs typeface="Arial"/>
                        </a:rPr>
                        <a:t> </a:t>
                      </a:r>
                    </a:p>
                  </a:txBody>
                  <a:tcPr marL="0" marR="0"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7400">
                <a:tc>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fr-FR" sz="1000" dirty="0">
                        <a:latin typeface="Calibri"/>
                      </a:endParaRPr>
                    </a:p>
                  </a:txBody>
                  <a:tcPr marL="14023" marR="14023" marT="0" marB="0" anchor="b">
                    <a:lnL>
                      <a:noFill/>
                    </a:lnL>
                    <a:lnR>
                      <a:noFill/>
                    </a:lnR>
                    <a:lnT>
                      <a:noFill/>
                    </a:lnT>
                    <a:lnB w="12700" cap="flat" cmpd="sng" algn="ctr">
                      <a:solidFill>
                        <a:schemeClr val="tx1"/>
                      </a:solidFill>
                      <a:prstDash val="solid"/>
                      <a:round/>
                      <a:headEnd type="none" w="med" len="med"/>
                      <a:tailEnd type="none" w="med" len="med"/>
                    </a:lnB>
                  </a:tcPr>
                </a:tc>
                <a:tc gridSpan="2">
                  <a:txBody>
                    <a:bodyPr/>
                    <a:lstStyle/>
                    <a:p>
                      <a:pPr>
                        <a:lnSpc>
                          <a:spcPct val="115000"/>
                        </a:lnSpc>
                      </a:pPr>
                      <a:endParaRPr lang="fr-FR" sz="1000" dirty="0">
                        <a:latin typeface="Calibri"/>
                      </a:endParaRPr>
                    </a:p>
                  </a:txBody>
                  <a:tcPr marL="14023" marR="14023" marT="0"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fr-FR"/>
                    </a:p>
                  </a:txBody>
                  <a:tcPr/>
                </a:tc>
                <a:tc gridSpan="2">
                  <a:txBody>
                    <a:bodyPr/>
                    <a:lstStyle/>
                    <a:p>
                      <a:pPr>
                        <a:lnSpc>
                          <a:spcPct val="115000"/>
                        </a:lnSpc>
                      </a:pPr>
                      <a:endParaRPr lang="fr-FR" sz="1000" dirty="0">
                        <a:latin typeface="Calibri"/>
                      </a:endParaRPr>
                    </a:p>
                  </a:txBody>
                  <a:tcPr marL="14023" marR="14023" marT="0"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fr-FR"/>
                    </a:p>
                  </a:txBody>
                  <a:tcPr/>
                </a:tc>
                <a:tc>
                  <a:txBody>
                    <a:bodyPr/>
                    <a:lstStyle/>
                    <a:p>
                      <a:pPr>
                        <a:lnSpc>
                          <a:spcPct val="115000"/>
                        </a:lnSpc>
                      </a:pPr>
                      <a:endParaRPr lang="fr-FR" sz="1000" dirty="0">
                        <a:latin typeface="Calibri"/>
                      </a:endParaRPr>
                    </a:p>
                  </a:txBody>
                  <a:tcPr marL="14023" marR="14023" marT="0" marB="0" anchor="b">
                    <a:lnL>
                      <a:noFill/>
                    </a:lnL>
                    <a:lnR>
                      <a:noFill/>
                    </a:lnR>
                    <a:lnT>
                      <a:noFill/>
                    </a:lnT>
                    <a:lnB w="12700" cap="flat" cmpd="sng" algn="ctr">
                      <a:solidFill>
                        <a:schemeClr val="tx1"/>
                      </a:solidFill>
                      <a:prstDash val="solid"/>
                      <a:round/>
                      <a:headEnd type="none" w="med" len="med"/>
                      <a:tailEnd type="none" w="med" len="med"/>
                    </a:lnB>
                  </a:tcPr>
                </a:tc>
                <a:tc gridSpan="2">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fr-FR"/>
                    </a:p>
                  </a:txBody>
                  <a:tcPr/>
                </a:tc>
              </a:tr>
              <a:tr h="153814">
                <a:tc rowSpan="2">
                  <a:txBody>
                    <a:bodyPr/>
                    <a:lstStyle/>
                    <a:p>
                      <a:pPr indent="450215" algn="ctr">
                        <a:lnSpc>
                          <a:spcPct val="115000"/>
                        </a:lnSpc>
                        <a:spcBef>
                          <a:spcPts val="1000"/>
                        </a:spcBef>
                        <a:spcAft>
                          <a:spcPts val="0"/>
                        </a:spcAft>
                      </a:pPr>
                      <a:r>
                        <a:rPr lang="fr-FR" sz="1000" b="1" dirty="0">
                          <a:solidFill>
                            <a:srgbClr val="FFFFFF"/>
                          </a:solidFill>
                          <a:latin typeface="Times New Roman"/>
                          <a:ea typeface="Times New Roman"/>
                          <a:cs typeface="Arial"/>
                        </a:rPr>
                        <a:t>LIBELLE</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10">
                  <a:txBody>
                    <a:bodyPr/>
                    <a:lstStyle/>
                    <a:p>
                      <a:pPr indent="450215" algn="ctr">
                        <a:lnSpc>
                          <a:spcPct val="115000"/>
                        </a:lnSpc>
                        <a:spcBef>
                          <a:spcPts val="1000"/>
                        </a:spcBef>
                        <a:spcAft>
                          <a:spcPts val="0"/>
                        </a:spcAft>
                      </a:pPr>
                      <a:r>
                        <a:rPr lang="fr-FR" sz="1000" b="1" dirty="0">
                          <a:solidFill>
                            <a:srgbClr val="FFFFFF"/>
                          </a:solidFill>
                          <a:latin typeface="Times New Roman"/>
                          <a:ea typeface="Times New Roman"/>
                          <a:cs typeface="Arial"/>
                        </a:rPr>
                        <a:t>SDA</a:t>
                      </a:r>
                      <a:endParaRPr lang="fr-FR" sz="1000" dirty="0">
                        <a:solidFill>
                          <a:srgbClr val="000000"/>
                        </a:solidFill>
                        <a:latin typeface="Cambria"/>
                        <a:ea typeface="Times New Roman"/>
                        <a:cs typeface="Arial"/>
                      </a:endParaRPr>
                    </a:p>
                  </a:txBody>
                  <a:tcPr marL="14023" marR="1402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53814">
                <a:tc v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2 012</a:t>
                      </a:r>
                      <a:endParaRPr lang="fr-FR" sz="1000" dirty="0">
                        <a:solidFill>
                          <a:srgbClr val="000000"/>
                        </a:solidFill>
                        <a:latin typeface="Cambria"/>
                        <a:ea typeface="Times New Roman"/>
                        <a:cs typeface="Arial"/>
                      </a:endParaRPr>
                    </a:p>
                  </a:txBody>
                  <a:tcPr marL="14023" marR="14023"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2 013</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pPr indent="450215" algn="r">
                        <a:lnSpc>
                          <a:spcPct val="115000"/>
                        </a:lnSpc>
                        <a:spcBef>
                          <a:spcPts val="1000"/>
                        </a:spcBef>
                        <a:spcAft>
                          <a:spcPts val="0"/>
                        </a:spcAft>
                      </a:pP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2 014</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2 015</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2 016</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algn="r">
                        <a:lnSpc>
                          <a:spcPct val="115000"/>
                        </a:lnSpc>
                        <a:spcBef>
                          <a:spcPts val="1000"/>
                        </a:spcBef>
                        <a:spcAft>
                          <a:spcPts val="0"/>
                        </a:spcAft>
                      </a:pPr>
                      <a:r>
                        <a:rPr lang="fr-FR" sz="1000" b="1" dirty="0">
                          <a:solidFill>
                            <a:srgbClr val="FFFFFF"/>
                          </a:solidFill>
                          <a:latin typeface="Times New Roman"/>
                          <a:ea typeface="Times New Roman"/>
                          <a:cs typeface="Arial"/>
                        </a:rPr>
                        <a:t>2 017</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r h="333353">
                <a:tc>
                  <a:txBody>
                    <a:bodyPr/>
                    <a:lstStyle/>
                    <a:p>
                      <a:pPr indent="450215" algn="l">
                        <a:lnSpc>
                          <a:spcPct val="115000"/>
                        </a:lnSpc>
                        <a:spcBef>
                          <a:spcPts val="1000"/>
                        </a:spcBef>
                        <a:spcAft>
                          <a:spcPts val="0"/>
                        </a:spcAft>
                      </a:pPr>
                      <a:r>
                        <a:rPr lang="fr-FR" sz="1200" b="1" dirty="0" smtClean="0">
                          <a:solidFill>
                            <a:srgbClr val="000000"/>
                          </a:solidFill>
                          <a:latin typeface="Times New Roman"/>
                          <a:ea typeface="Times New Roman"/>
                          <a:cs typeface="Arial"/>
                        </a:rPr>
                        <a:t>Ventes </a:t>
                      </a:r>
                      <a:r>
                        <a:rPr lang="fr-FR" sz="1200" b="1" dirty="0">
                          <a:solidFill>
                            <a:srgbClr val="000000"/>
                          </a:solidFill>
                          <a:latin typeface="Times New Roman"/>
                          <a:ea typeface="Times New Roman"/>
                          <a:cs typeface="Arial"/>
                        </a:rPr>
                        <a:t>et produits annexes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26 575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28 154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29 864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31 772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35 670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353">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Dont:               Electricité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21 722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23 123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24 556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26 203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27 855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29 534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gn="l">
                        <a:lnSpc>
                          <a:spcPct val="115000"/>
                        </a:lnSpc>
                        <a:spcBef>
                          <a:spcPts val="1000"/>
                        </a:spcBef>
                        <a:spcAft>
                          <a:spcPts val="0"/>
                        </a:spcAft>
                      </a:pPr>
                      <a:r>
                        <a:rPr lang="fr-FR" sz="1200" dirty="0" smtClean="0">
                          <a:solidFill>
                            <a:srgbClr val="000000"/>
                          </a:solidFill>
                          <a:latin typeface="Times New Roman"/>
                          <a:ea typeface="Times New Roman"/>
                          <a:cs typeface="Arial"/>
                        </a:rPr>
                        <a:t>Gaz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3 086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3 158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3 322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3 464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3 609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3 769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TPR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967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1 015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1 065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1 118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1 174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1 232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Divers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920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987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1 058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1 135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444">
                <a:tc>
                  <a:txBody>
                    <a:bodyPr/>
                    <a:lstStyle/>
                    <a:p>
                      <a:pPr indent="450215" algn="l">
                        <a:lnSpc>
                          <a:spcPct val="115000"/>
                        </a:lnSpc>
                        <a:spcBef>
                          <a:spcPts val="1000"/>
                        </a:spcBef>
                        <a:spcAft>
                          <a:spcPts val="0"/>
                        </a:spcAft>
                      </a:pPr>
                      <a:r>
                        <a:rPr lang="fr-FR" sz="1200" dirty="0" smtClean="0">
                          <a:solidFill>
                            <a:srgbClr val="000000"/>
                          </a:solidFill>
                          <a:latin typeface="Times New Roman"/>
                          <a:ea typeface="Times New Roman"/>
                          <a:cs typeface="Arial"/>
                        </a:rPr>
                        <a:t>Variation </a:t>
                      </a:r>
                      <a:r>
                        <a:rPr lang="fr-FR" sz="1200" dirty="0">
                          <a:solidFill>
                            <a:srgbClr val="000000"/>
                          </a:solidFill>
                          <a:latin typeface="Times New Roman"/>
                          <a:ea typeface="Times New Roman"/>
                          <a:cs typeface="Arial"/>
                        </a:rPr>
                        <a:t>stocks produits finis et en </a:t>
                      </a:r>
                      <a:r>
                        <a:rPr lang="fr-FR" sz="1200" dirty="0" smtClean="0">
                          <a:solidFill>
                            <a:srgbClr val="000000"/>
                          </a:solidFill>
                          <a:latin typeface="Times New Roman"/>
                          <a:ea typeface="Times New Roman"/>
                          <a:cs typeface="Arial"/>
                        </a:rPr>
                        <a:t>cours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Production immobilisée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Subventions d'exploitation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FF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 </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444">
                <a:tc>
                  <a:txBody>
                    <a:bodyPr/>
                    <a:lstStyle/>
                    <a:p>
                      <a:pPr lvl="0" indent="450215" algn="l">
                        <a:lnSpc>
                          <a:spcPct val="115000"/>
                        </a:lnSpc>
                        <a:spcBef>
                          <a:spcPts val="1000"/>
                        </a:spcBef>
                        <a:spcAft>
                          <a:spcPts val="0"/>
                        </a:spcAft>
                      </a:pPr>
                      <a:r>
                        <a:rPr lang="fr-FR" sz="1200" b="1" dirty="0">
                          <a:solidFill>
                            <a:srgbClr val="000000"/>
                          </a:solidFill>
                          <a:latin typeface="Times New Roman"/>
                          <a:ea typeface="Times New Roman"/>
                          <a:cs typeface="Arial"/>
                        </a:rPr>
                        <a:t> I-PRODUCTION DE L'EXERCICE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26 575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28 154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29 864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31 772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35 670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88841">
                <a:tc>
                  <a:txBody>
                    <a:bodyPr/>
                    <a:lstStyle/>
                    <a:p>
                      <a:pPr indent="450215">
                        <a:lnSpc>
                          <a:spcPct val="115000"/>
                        </a:lnSpc>
                        <a:spcBef>
                          <a:spcPts val="1000"/>
                        </a:spcBef>
                        <a:spcAft>
                          <a:spcPts val="0"/>
                        </a:spcAft>
                      </a:pPr>
                      <a:r>
                        <a:rPr lang="fr-FR" sz="1200" b="1" dirty="0">
                          <a:solidFill>
                            <a:srgbClr val="000000"/>
                          </a:solidFill>
                          <a:latin typeface="Times New Roman"/>
                          <a:ea typeface="Times New Roman"/>
                          <a:cs typeface="Arial"/>
                        </a:rPr>
                        <a:t> Achats consommés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-17 491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-19 461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-20 162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-21 797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-24 064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450215" algn="r" rtl="0" eaLnBrk="1" latinLnBrk="0" hangingPunct="1">
                        <a:lnSpc>
                          <a:spcPct val="115000"/>
                        </a:lnSpc>
                        <a:spcBef>
                          <a:spcPts val="1000"/>
                        </a:spcBef>
                        <a:spcAft>
                          <a:spcPts val="0"/>
                        </a:spcAft>
                      </a:pPr>
                      <a:r>
                        <a:rPr kumimoji="0" lang="fr-FR" sz="1200" b="1" kern="1200" dirty="0">
                          <a:solidFill>
                            <a:srgbClr val="000000"/>
                          </a:solidFill>
                          <a:latin typeface="Calibri"/>
                          <a:ea typeface="Times New Roman"/>
                          <a:cs typeface="Arial"/>
                        </a:rPr>
                        <a:t>-</a:t>
                      </a:r>
                      <a:r>
                        <a:rPr kumimoji="0" lang="fr-FR" sz="1200" b="1" kern="1200" dirty="0" smtClean="0">
                          <a:solidFill>
                            <a:srgbClr val="000000"/>
                          </a:solidFill>
                          <a:latin typeface="Calibri"/>
                          <a:ea typeface="Times New Roman"/>
                          <a:cs typeface="Arial"/>
                        </a:rPr>
                        <a:t>26 400</a:t>
                      </a:r>
                      <a:endParaRPr kumimoji="0" lang="fr-FR" sz="1200" b="1" kern="1200" dirty="0">
                        <a:solidFill>
                          <a:srgbClr val="000000"/>
                        </a:solidFill>
                        <a:latin typeface="Calibri"/>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Consommations mat et matériels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-400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29">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Achat gaz (DP+Clients HP+IPP)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-1 847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-2 100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-2 237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-2 278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-2 401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-2 448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à SPE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-6 960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-5 131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-5 153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-5 377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-5 699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-6 029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1">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Achat d'</a:t>
                      </a:r>
                      <a:r>
                        <a:rPr lang="fr-FR" sz="1200" dirty="0" err="1">
                          <a:solidFill>
                            <a:srgbClr val="000000"/>
                          </a:solidFill>
                          <a:latin typeface="Times New Roman"/>
                          <a:ea typeface="Times New Roman"/>
                          <a:cs typeface="Arial"/>
                        </a:rPr>
                        <a:t>élect</a:t>
                      </a:r>
                      <a:r>
                        <a:rPr lang="fr-FR" sz="1200" dirty="0">
                          <a:solidFill>
                            <a:srgbClr val="000000"/>
                          </a:solidFill>
                          <a:latin typeface="Times New Roman"/>
                          <a:ea typeface="Times New Roman"/>
                          <a:cs typeface="Arial"/>
                        </a:rPr>
                        <a:t> aux tiers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-8 284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-11 830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-12 373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-13 743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-15 564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-17 523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94">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Régularisation inter SD+ONE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444">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Services extérieurs et autres </a:t>
                      </a:r>
                      <a:r>
                        <a:rPr lang="fr-FR" sz="1200" dirty="0" smtClean="0">
                          <a:solidFill>
                            <a:srgbClr val="000000"/>
                          </a:solidFill>
                          <a:latin typeface="Times New Roman"/>
                          <a:ea typeface="Times New Roman"/>
                          <a:cs typeface="Arial"/>
                        </a:rPr>
                        <a:t>      consommations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-7 858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-8 249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-8 329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-8 607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-8 993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-9 392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Espace réservé du numéro de diapositive 4"/>
          <p:cNvSpPr>
            <a:spLocks noGrp="1"/>
          </p:cNvSpPr>
          <p:nvPr>
            <p:ph type="sldNum" sz="quarter" idx="12"/>
          </p:nvPr>
        </p:nvSpPr>
        <p:spPr/>
        <p:txBody>
          <a:bodyPr/>
          <a:lstStyle/>
          <a:p>
            <a:fld id="{96ADBFE6-8ACB-40B7-9AAA-3AFCED20F350}"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graphicFrame>
        <p:nvGraphicFramePr>
          <p:cNvPr id="6" name="Tableau 5"/>
          <p:cNvGraphicFramePr>
            <a:graphicFrameLocks noGrp="1"/>
          </p:cNvGraphicFramePr>
          <p:nvPr/>
        </p:nvGraphicFramePr>
        <p:xfrm>
          <a:off x="142844" y="500042"/>
          <a:ext cx="8929750" cy="5481953"/>
        </p:xfrm>
        <a:graphic>
          <a:graphicData uri="http://schemas.openxmlformats.org/drawingml/2006/table">
            <a:tbl>
              <a:tblPr/>
              <a:tblGrid>
                <a:gridCol w="3433538"/>
                <a:gridCol w="933731"/>
                <a:gridCol w="910330"/>
                <a:gridCol w="966321"/>
                <a:gridCol w="891989"/>
                <a:gridCol w="936584"/>
                <a:gridCol w="857257"/>
              </a:tblGrid>
              <a:tr h="20764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II-CONSOMMATION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25349</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-27 710</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2491</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a:solidFill>
                            <a:srgbClr val="000000"/>
                          </a:solidFill>
                          <a:latin typeface="Calibri"/>
                          <a:ea typeface="Times New Roman"/>
                          <a:cs typeface="Arial"/>
                        </a:rPr>
                        <a:t>-</a:t>
                      </a:r>
                      <a:r>
                        <a:rPr kumimoji="0" lang="fr-FR" sz="1000" b="1" kern="1200" dirty="0" smtClean="0">
                          <a:solidFill>
                            <a:srgbClr val="000000"/>
                          </a:solidFill>
                          <a:latin typeface="Calibri"/>
                          <a:ea typeface="Times New Roman"/>
                          <a:cs typeface="Arial"/>
                        </a:rPr>
                        <a:t>30404</a:t>
                      </a:r>
                      <a:endParaRPr kumimoji="0" lang="fr-FR" sz="1000" b="1" kern="1200" dirty="0">
                        <a:solidFill>
                          <a:srgbClr val="000000"/>
                        </a:solidFill>
                        <a:latin typeface="Calibri"/>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33056</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-35 793</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469310">
                <a:tc>
                  <a:txBody>
                    <a:bodyPr/>
                    <a:lstStyle/>
                    <a:p>
                      <a:pP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nSpc>
                          <a:spcPct val="115000"/>
                        </a:lnSpc>
                        <a:spcBef>
                          <a:spcPts val="1000"/>
                        </a:spcBef>
                        <a:spcAft>
                          <a:spcPts val="0"/>
                        </a:spcAft>
                      </a:pPr>
                      <a:r>
                        <a:rPr lang="fr-FR" sz="1000" b="1" dirty="0">
                          <a:solidFill>
                            <a:srgbClr val="000000"/>
                          </a:solidFill>
                          <a:latin typeface="Times New Roman"/>
                          <a:ea typeface="Times New Roman"/>
                          <a:cs typeface="Arial"/>
                        </a:rPr>
                        <a:t>III-VALEUR AJOUTEE D'EXPLOITATION (I-II)</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algn="r">
                        <a:lnSpc>
                          <a:spcPct val="115000"/>
                        </a:lnSpc>
                        <a:spcBef>
                          <a:spcPts val="1000"/>
                        </a:spcBef>
                        <a:spcAft>
                          <a:spcPts val="0"/>
                        </a:spcAft>
                      </a:pPr>
                      <a:r>
                        <a:rPr lang="fr-FR" sz="1000" b="1" dirty="0">
                          <a:solidFill>
                            <a:srgbClr val="000000"/>
                          </a:solidFill>
                          <a:latin typeface="Calibri"/>
                          <a:ea typeface="Times New Roman"/>
                          <a:cs typeface="Arial"/>
                        </a:rPr>
                        <a:t>1 226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gn="r">
                        <a:lnSpc>
                          <a:spcPct val="115000"/>
                        </a:lnSpc>
                        <a:spcBef>
                          <a:spcPts val="1000"/>
                        </a:spcBef>
                        <a:spcAft>
                          <a:spcPts val="0"/>
                        </a:spcAft>
                      </a:pPr>
                      <a:r>
                        <a:rPr lang="fr-FR" sz="1000" b="1" dirty="0">
                          <a:solidFill>
                            <a:srgbClr val="000000"/>
                          </a:solidFill>
                          <a:latin typeface="Calibri"/>
                          <a:ea typeface="Times New Roman"/>
                          <a:cs typeface="Arial"/>
                        </a:rPr>
                        <a:t>444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1 372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640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de personnel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-3 358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-3 711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-4 190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-4 517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-4 881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000">
                          <a:solidFill>
                            <a:srgbClr val="000000"/>
                          </a:solidFill>
                          <a:latin typeface="Calibri"/>
                          <a:ea typeface="Times New Roman"/>
                          <a:cs typeface="Arial"/>
                        </a:rPr>
                        <a:t>-5 298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taxes et versements assimilés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-532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-597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-635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-713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IV-EXCEDENT BRUT D'EXPLOITATION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-2 664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-3 830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-3 415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-3 784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-4 915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-6 134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produits opérationnels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1 320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1 659</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2 623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3 297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charges opérationnelles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448">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Dotations aux amortissements, provisions et pertes de valeurs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-3 800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-3 950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-4 106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-4 268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-4 436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-4 612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Reprise sur pertes de valeur et provisions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1 200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1 440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1 728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2 488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 RESULTAT OPERATIONNEL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-4 574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5425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-4 592</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-4 414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-5 147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Produits financiers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financières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-327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-348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-370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-419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-446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VI-RESULTAT FINANCIER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-338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-355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-416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39086">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VII-RESULTAT ORDINAIRE AVANT IMPOTS</a:t>
                      </a:r>
                      <a:endParaRPr lang="fr-FR" sz="1000" dirty="0">
                        <a:solidFill>
                          <a:srgbClr val="000000"/>
                        </a:solidFill>
                        <a:latin typeface="Cambria"/>
                        <a:ea typeface="Times New Roman"/>
                        <a:cs typeface="Arial"/>
                      </a:endParaRPr>
                    </a:p>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(V+VI)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exigibles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différés (Variations)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1">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PRODUITS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28 630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30684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32978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35 606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38 417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41 486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CHARGES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33526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-36 447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smtClean="0">
                          <a:solidFill>
                            <a:srgbClr val="000000"/>
                          </a:solidFill>
                          <a:latin typeface="Calibri"/>
                          <a:ea typeface="Times New Roman"/>
                          <a:cs typeface="Arial"/>
                        </a:rPr>
                        <a:t>-37925</a:t>
                      </a:r>
                      <a:endParaRPr kumimoji="0" lang="fr-FR" sz="1000" b="1" kern="1200" dirty="0">
                        <a:solidFill>
                          <a:srgbClr val="000000"/>
                        </a:solidFill>
                        <a:latin typeface="Calibri"/>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-40394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43648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-47 049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a:solidFill>
                            <a:srgbClr val="000000"/>
                          </a:solidFill>
                          <a:latin typeface="Times New Roman"/>
                          <a:ea typeface="Times New Roman"/>
                          <a:cs typeface="Arial"/>
                        </a:rPr>
                        <a:t>VIII-RESULTAT NET DES ACTIVITES ORDINAIRES</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(produits)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(charges)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a:solidFill>
                            <a:srgbClr val="000000"/>
                          </a:solidFill>
                          <a:latin typeface="Times New Roman"/>
                          <a:ea typeface="Times New Roman"/>
                          <a:cs typeface="Arial"/>
                        </a:rPr>
                        <a:t> IX-RESULTAT EXTRAORDINAIRE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88289">
                <a:tc>
                  <a:txBody>
                    <a:bodyPr/>
                    <a:lstStyle/>
                    <a:p>
                      <a:pPr indent="450215" algn="just">
                        <a:lnSpc>
                          <a:spcPct val="115000"/>
                        </a:lnSpc>
                        <a:spcBef>
                          <a:spcPts val="1000"/>
                        </a:spcBef>
                        <a:spcAft>
                          <a:spcPts val="0"/>
                        </a:spcAft>
                      </a:pPr>
                      <a:r>
                        <a:rPr lang="fr-FR" sz="1000" b="1" dirty="0">
                          <a:solidFill>
                            <a:srgbClr val="FFFFFF"/>
                          </a:solidFill>
                          <a:latin typeface="Times New Roman"/>
                          <a:ea typeface="Times New Roman"/>
                          <a:cs typeface="Arial"/>
                        </a:rPr>
                        <a:t> X-RESULTAT NET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-4 788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-5 231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5563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bl>
          </a:graphicData>
        </a:graphic>
      </p:graphicFrame>
      <p:sp>
        <p:nvSpPr>
          <p:cNvPr id="4" name="Espace réservé du numéro de diapositive 3"/>
          <p:cNvSpPr>
            <a:spLocks noGrp="1"/>
          </p:cNvSpPr>
          <p:nvPr>
            <p:ph type="sldNum" sz="quarter" idx="12"/>
          </p:nvPr>
        </p:nvSpPr>
        <p:spPr/>
        <p:txBody>
          <a:bodyPr/>
          <a:lstStyle/>
          <a:p>
            <a:fld id="{96ADBFE6-8ACB-40B7-9AAA-3AFCED20F350}" type="slidenum">
              <a:rPr lang="fr-FR" smtClean="0"/>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Autofit/>
          </a:bodyPr>
          <a:lstStyle/>
          <a:p>
            <a:pPr algn="just"/>
            <a:r>
              <a:rPr lang="fr-FR" sz="1500" dirty="0" smtClean="0"/>
              <a:t>Les comptes de résultats prévisionnels ci-dessus   affichent,  selon les hypothèses adoptées dans notre analyse,  des déficits continuels qui persistent  jusqu’à  l’année 2017 dont le montant de la perte serait de (5 563) MDA, soit un taux d’évolution de 14% environ par rapport au probable 2012.</a:t>
            </a:r>
          </a:p>
          <a:p>
            <a:pPr algn="just">
              <a:buNone/>
            </a:pPr>
            <a:endParaRPr lang="fr-FR" sz="1100" dirty="0" smtClean="0"/>
          </a:p>
          <a:p>
            <a:pPr algn="just"/>
            <a:r>
              <a:rPr lang="fr-FR" sz="1500" dirty="0" smtClean="0"/>
              <a:t>Cette situation difficile qui a engendré des difficultés financières depuis 2008, se traduit par l’augmentation importante et progressive des dépenses d’exploitation notamment les achats consommés ainsi que les services qui connaîtront une évolution très importante de 41% par rapport à 2012.</a:t>
            </a:r>
          </a:p>
          <a:p>
            <a:pPr algn="just">
              <a:buNone/>
            </a:pPr>
            <a:endParaRPr lang="fr-FR" sz="1100" dirty="0" smtClean="0"/>
          </a:p>
          <a:p>
            <a:pPr algn="just"/>
            <a:r>
              <a:rPr lang="fr-FR" sz="1500" dirty="0" smtClean="0"/>
              <a:t>On sait que l’équilibre financier de l’entreprise est apprécié à travers sa capacité à couvrir ses engagements exigibles par ses actifs liquides qui sont générés par l’accroissement du chiffre d’affaires qui doit en principe couvrir le coût de revient.</a:t>
            </a:r>
          </a:p>
          <a:p>
            <a:pPr algn="just"/>
            <a:endParaRPr lang="fr-FR" sz="1100" dirty="0" smtClean="0"/>
          </a:p>
          <a:p>
            <a:pPr algn="just"/>
            <a:r>
              <a:rPr lang="fr-FR" sz="1500" dirty="0" smtClean="0"/>
              <a:t>Néanmoins, les prix de vente de l’électricité en vigueur actuellement au sein de  la société, ne permettent pas, l’absorption des déficits envisagés car sans la révision des tarifs l’équilibre financier s’aggravera et pourrait même remettre en cause la mise en œuvre du plan stratégique.</a:t>
            </a:r>
          </a:p>
          <a:p>
            <a:pPr algn="just"/>
            <a:endParaRPr lang="fr-FR" sz="1100" dirty="0" smtClean="0"/>
          </a:p>
          <a:p>
            <a:pPr algn="just"/>
            <a:r>
              <a:rPr lang="fr-FR" sz="1500" dirty="0" smtClean="0"/>
              <a:t>En effet, pour atteindre les équilibres financiers à l’horizon du plan,  des augmentations des prix de vente  sont adoptées dans note analyse selon les hypothèses ci-dessous :</a:t>
            </a:r>
          </a:p>
          <a:p>
            <a:pPr algn="just"/>
            <a:endParaRPr lang="fr-FR" sz="1500" dirty="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36</a:t>
            </a:fld>
            <a:endParaRPr lang="fr-FR"/>
          </a:p>
        </p:txBody>
      </p:sp>
      <p:sp>
        <p:nvSpPr>
          <p:cNvPr id="4" name="Titre 3"/>
          <p:cNvSpPr>
            <a:spLocks noGrp="1"/>
          </p:cNvSpPr>
          <p:nvPr>
            <p:ph type="title"/>
          </p:nvPr>
        </p:nvSpPr>
        <p:spPr>
          <a:xfrm>
            <a:off x="457200" y="274638"/>
            <a:ext cx="8229600" cy="511156"/>
          </a:xfrm>
        </p:spPr>
        <p:txBody>
          <a:bodyPr>
            <a:noAutofit/>
          </a:bodyPr>
          <a:lstStyle/>
          <a:p>
            <a:r>
              <a:rPr lang="fr-FR" sz="1600" u="sng" cap="all" dirty="0" smtClean="0">
                <a:solidFill>
                  <a:srgbClr val="00B0F0"/>
                </a:solidFill>
                <a:effectLst/>
              </a:rPr>
              <a:t>Stratégie d’équilibre financier :</a:t>
            </a:r>
            <a:r>
              <a:rPr lang="fr-FR" sz="1600" u="sng" cap="all" dirty="0" smtClean="0"/>
              <a:t/>
            </a:r>
            <a:br>
              <a:rPr lang="fr-FR" sz="1600" u="sng" cap="all" dirty="0" smtClean="0"/>
            </a:br>
            <a:endParaRPr lang="fr-FR" sz="1600" u="sng"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96ADBFE6-8ACB-40B7-9AAA-3AFCED20F350}" type="slidenum">
              <a:rPr lang="fr-FR" smtClean="0"/>
              <a:pPr/>
              <a:t>37</a:t>
            </a:fld>
            <a:endParaRPr lang="fr-FR"/>
          </a:p>
        </p:txBody>
      </p:sp>
      <p:graphicFrame>
        <p:nvGraphicFramePr>
          <p:cNvPr id="4" name="Tableau 3"/>
          <p:cNvGraphicFramePr>
            <a:graphicFrameLocks noGrp="1"/>
          </p:cNvGraphicFramePr>
          <p:nvPr>
            <p:extLst>
              <p:ext uri="{D42A27DB-BD31-4B8C-83A1-F6EECF244321}">
                <p14:modId xmlns="" xmlns:p14="http://schemas.microsoft.com/office/powerpoint/2010/main" val="1579835976"/>
              </p:ext>
            </p:extLst>
          </p:nvPr>
        </p:nvGraphicFramePr>
        <p:xfrm>
          <a:off x="285720" y="487686"/>
          <a:ext cx="8531685" cy="5091312"/>
        </p:xfrm>
        <a:graphic>
          <a:graphicData uri="http://schemas.openxmlformats.org/drawingml/2006/table">
            <a:tbl>
              <a:tblPr firstRow="1" firstCol="1" bandRow="1">
                <a:tableStyleId>{BC89EF96-8CEA-46FF-86C4-4CE0E7609802}</a:tableStyleId>
              </a:tblPr>
              <a:tblGrid>
                <a:gridCol w="2106148"/>
                <a:gridCol w="833438"/>
                <a:gridCol w="736243"/>
                <a:gridCol w="812484"/>
                <a:gridCol w="1223963"/>
                <a:gridCol w="1462088"/>
                <a:gridCol w="1357321"/>
              </a:tblGrid>
              <a:tr h="279089">
                <a:tc>
                  <a:txBody>
                    <a:bodyPr/>
                    <a:lstStyle/>
                    <a:p>
                      <a:pPr>
                        <a:lnSpc>
                          <a:spcPct val="115000"/>
                        </a:lnSpc>
                        <a:spcBef>
                          <a:spcPts val="1000"/>
                        </a:spcBef>
                        <a:spcAft>
                          <a:spcPts val="0"/>
                        </a:spcAft>
                      </a:pPr>
                      <a:r>
                        <a:rPr lang="fr-FR" sz="1200" dirty="0">
                          <a:effectLst/>
                        </a:rPr>
                        <a:t>Libellé</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2012</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2013</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2 014</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2 015</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2 016</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2 017</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r>
              <a:tr h="566523">
                <a:tc>
                  <a:txBody>
                    <a:bodyPr/>
                    <a:lstStyle/>
                    <a:p>
                      <a:pPr>
                        <a:lnSpc>
                          <a:spcPct val="115000"/>
                        </a:lnSpc>
                        <a:spcBef>
                          <a:spcPts val="1000"/>
                        </a:spcBef>
                        <a:spcAft>
                          <a:spcPts val="0"/>
                        </a:spcAft>
                      </a:pPr>
                      <a:r>
                        <a:rPr lang="fr-FR" sz="1200">
                          <a:effectLst/>
                        </a:rPr>
                        <a:t>Prix de vente  initial Electricité</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15000"/>
                        </a:lnSpc>
                        <a:spcBef>
                          <a:spcPts val="1000"/>
                        </a:spcBef>
                        <a:spcAft>
                          <a:spcPts val="0"/>
                        </a:spcAft>
                      </a:pPr>
                      <a:r>
                        <a:rPr lang="fr-FR" sz="1200" dirty="0">
                          <a:effectLst/>
                        </a:rPr>
                        <a:t>BT 3,958</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rowSpan="3">
                  <a:txBody>
                    <a:bodyPr/>
                    <a:lstStyle/>
                    <a:p>
                      <a:pPr algn="r">
                        <a:lnSpc>
                          <a:spcPct val="115000"/>
                        </a:lnSpc>
                        <a:spcBef>
                          <a:spcPts val="1000"/>
                        </a:spcBef>
                        <a:spcAft>
                          <a:spcPts val="0"/>
                        </a:spcAft>
                      </a:pPr>
                      <a:r>
                        <a:rPr lang="fr-FR" sz="1200" dirty="0">
                          <a:effectLst/>
                        </a:rPr>
                        <a:t>3,554</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rowSpan="3">
                  <a:txBody>
                    <a:bodyPr/>
                    <a:lstStyle/>
                    <a:p>
                      <a:pPr algn="r">
                        <a:lnSpc>
                          <a:spcPct val="115000"/>
                        </a:lnSpc>
                        <a:spcBef>
                          <a:spcPts val="1000"/>
                        </a:spcBef>
                        <a:spcAft>
                          <a:spcPts val="0"/>
                        </a:spcAft>
                      </a:pPr>
                      <a:r>
                        <a:rPr lang="fr-FR" sz="1200" dirty="0">
                          <a:effectLst/>
                        </a:rPr>
                        <a:t>3,554</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rowSpan="3">
                  <a:txBody>
                    <a:bodyPr/>
                    <a:lstStyle/>
                    <a:p>
                      <a:pPr algn="r">
                        <a:lnSpc>
                          <a:spcPct val="115000"/>
                        </a:lnSpc>
                        <a:spcBef>
                          <a:spcPts val="1000"/>
                        </a:spcBef>
                        <a:spcAft>
                          <a:spcPts val="0"/>
                        </a:spcAft>
                      </a:pPr>
                      <a:r>
                        <a:rPr lang="fr-FR" sz="1200" dirty="0">
                          <a:effectLst/>
                        </a:rPr>
                        <a:t>3,554</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rowSpan="3">
                  <a:txBody>
                    <a:bodyPr/>
                    <a:lstStyle/>
                    <a:p>
                      <a:pPr algn="r">
                        <a:lnSpc>
                          <a:spcPct val="115000"/>
                        </a:lnSpc>
                        <a:spcBef>
                          <a:spcPts val="1000"/>
                        </a:spcBef>
                        <a:spcAft>
                          <a:spcPts val="0"/>
                        </a:spcAft>
                      </a:pPr>
                      <a:r>
                        <a:rPr lang="fr-FR" sz="1200" dirty="0">
                          <a:effectLst/>
                        </a:rPr>
                        <a:t>3,554</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rowSpan="3">
                  <a:txBody>
                    <a:bodyPr/>
                    <a:lstStyle/>
                    <a:p>
                      <a:pPr algn="r">
                        <a:lnSpc>
                          <a:spcPct val="115000"/>
                        </a:lnSpc>
                        <a:spcBef>
                          <a:spcPts val="1000"/>
                        </a:spcBef>
                        <a:spcAft>
                          <a:spcPts val="0"/>
                        </a:spcAft>
                      </a:pPr>
                      <a:r>
                        <a:rPr lang="fr-FR" sz="1200">
                          <a:effectLst/>
                        </a:rPr>
                        <a:t>3,554</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r>
              <a:tr h="279089">
                <a:tc>
                  <a:txBody>
                    <a:bodyPr/>
                    <a:lstStyle/>
                    <a:p>
                      <a:pPr>
                        <a:lnSpc>
                          <a:spcPct val="115000"/>
                        </a:lnSpc>
                        <a:spcBef>
                          <a:spcPts val="1000"/>
                        </a:spcBef>
                        <a:spcAft>
                          <a:spcPts val="0"/>
                        </a:spcAft>
                      </a:pPr>
                      <a:r>
                        <a:rPr lang="fr-FR" sz="1200">
                          <a:effectLst/>
                        </a:rPr>
                        <a:t>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15000"/>
                        </a:lnSpc>
                        <a:spcBef>
                          <a:spcPts val="1000"/>
                        </a:spcBef>
                        <a:spcAft>
                          <a:spcPts val="0"/>
                        </a:spcAft>
                      </a:pPr>
                      <a:r>
                        <a:rPr lang="fr-FR" sz="1200" dirty="0">
                          <a:effectLst/>
                        </a:rPr>
                        <a:t>MT 3,307</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279089">
                <a:tc>
                  <a:txBody>
                    <a:bodyPr/>
                    <a:lstStyle/>
                    <a:p>
                      <a:pPr>
                        <a:lnSpc>
                          <a:spcPct val="115000"/>
                        </a:lnSpc>
                        <a:spcBef>
                          <a:spcPts val="1000"/>
                        </a:spcBef>
                        <a:spcAft>
                          <a:spcPts val="0"/>
                        </a:spcAft>
                      </a:pPr>
                      <a:r>
                        <a:rPr lang="fr-FR" sz="1200">
                          <a:effectLst/>
                        </a:rPr>
                        <a:t>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15000"/>
                        </a:lnSpc>
                        <a:spcBef>
                          <a:spcPts val="1000"/>
                        </a:spcBef>
                        <a:spcAft>
                          <a:spcPts val="0"/>
                        </a:spcAft>
                      </a:pPr>
                      <a:r>
                        <a:rPr lang="fr-FR" sz="1200" dirty="0">
                          <a:effectLst/>
                        </a:rPr>
                        <a:t>HT 2,189</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566523">
                <a:tc>
                  <a:txBody>
                    <a:bodyPr/>
                    <a:lstStyle/>
                    <a:p>
                      <a:pPr>
                        <a:lnSpc>
                          <a:spcPct val="115000"/>
                        </a:lnSpc>
                        <a:spcBef>
                          <a:spcPts val="1000"/>
                        </a:spcBef>
                        <a:spcAft>
                          <a:spcPts val="0"/>
                        </a:spcAft>
                      </a:pPr>
                      <a:r>
                        <a:rPr lang="fr-FR" sz="1200" dirty="0">
                          <a:effectLst/>
                        </a:rPr>
                        <a:t>Majoration 20,56% en 2014, 1% Après</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0</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0</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baseline="0" dirty="0" smtClean="0">
                          <a:effectLst/>
                        </a:rPr>
                        <a:t>      </a:t>
                      </a:r>
                      <a:r>
                        <a:rPr lang="fr-FR" sz="1200" dirty="0" smtClean="0">
                          <a:effectLst/>
                        </a:rPr>
                        <a:t>4,285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nSpc>
                          <a:spcPct val="115000"/>
                        </a:lnSpc>
                        <a:spcBef>
                          <a:spcPts val="1000"/>
                        </a:spcBef>
                        <a:spcAft>
                          <a:spcPts val="0"/>
                        </a:spcAft>
                      </a:pPr>
                      <a:r>
                        <a:rPr lang="fr-FR" sz="1200" dirty="0">
                          <a:effectLst/>
                        </a:rPr>
                        <a:t>           4,327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4,371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4,414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r>
              <a:tr h="756687">
                <a:tc>
                  <a:txBody>
                    <a:bodyPr/>
                    <a:lstStyle/>
                    <a:p>
                      <a:pPr>
                        <a:lnSpc>
                          <a:spcPct val="115000"/>
                        </a:lnSpc>
                        <a:spcBef>
                          <a:spcPts val="1000"/>
                        </a:spcBef>
                        <a:spcAft>
                          <a:spcPts val="0"/>
                        </a:spcAft>
                      </a:pPr>
                      <a:r>
                        <a:rPr lang="fr-FR" sz="1200">
                          <a:effectLst/>
                        </a:rPr>
                        <a:t>Vente physique Electricité</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marL="0" algn="r" rtl="0" eaLnBrk="1" latinLnBrk="0" hangingPunct="1">
                        <a:lnSpc>
                          <a:spcPct val="115000"/>
                        </a:lnSpc>
                        <a:spcBef>
                          <a:spcPts val="1000"/>
                        </a:spcBef>
                        <a:spcAft>
                          <a:spcPts val="0"/>
                        </a:spcAft>
                      </a:pPr>
                      <a:endParaRPr kumimoji="0" lang="fr-FR" sz="1200" kern="1200" dirty="0" smtClean="0">
                        <a:effectLst/>
                      </a:endParaRPr>
                    </a:p>
                    <a:p>
                      <a:pPr marL="0" algn="r" rtl="0" eaLnBrk="1" latinLnBrk="0" hangingPunct="1">
                        <a:lnSpc>
                          <a:spcPct val="115000"/>
                        </a:lnSpc>
                        <a:spcBef>
                          <a:spcPts val="1000"/>
                        </a:spcBef>
                        <a:spcAft>
                          <a:spcPts val="0"/>
                        </a:spcAft>
                      </a:pPr>
                      <a:r>
                        <a:rPr kumimoji="0" lang="fr-FR" sz="1200" kern="1200" dirty="0" smtClean="0">
                          <a:effectLst/>
                        </a:rPr>
                        <a:t>6119</a:t>
                      </a:r>
                    </a:p>
                    <a:p>
                      <a:pPr marL="0" algn="r" rtl="0" eaLnBrk="1" latinLnBrk="0" hangingPunct="1">
                        <a:lnSpc>
                          <a:spcPct val="115000"/>
                        </a:lnSpc>
                        <a:spcBef>
                          <a:spcPts val="1000"/>
                        </a:spcBef>
                        <a:spcAft>
                          <a:spcPts val="0"/>
                        </a:spcAft>
                      </a:pPr>
                      <a:endParaRPr kumimoji="0" lang="fr-FR" sz="1200" b="1" kern="1200" dirty="0">
                        <a:solidFill>
                          <a:schemeClr val="bg1"/>
                        </a:solidFill>
                        <a:effectLst/>
                        <a:latin typeface="+mn-lt"/>
                        <a:ea typeface="+mn-ea"/>
                        <a:cs typeface="+mn-cs"/>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6506</a:t>
                      </a:r>
                      <a:endParaRPr kumimoji="0" lang="fr-FR" sz="1200" b="1" kern="1200" dirty="0">
                        <a:solidFill>
                          <a:schemeClr val="bg1"/>
                        </a:solidFill>
                        <a:effectLst/>
                        <a:latin typeface="+mn-lt"/>
                        <a:ea typeface="+mn-ea"/>
                        <a:cs typeface="+mn-cs"/>
                      </a:endParaRPr>
                    </a:p>
                  </a:txBody>
                  <a:tcPr marL="44450" marR="44450" marT="0" marB="0" anchor="ctr"/>
                </a:tc>
                <a:tc>
                  <a:txBody>
                    <a:bodyPr/>
                    <a:lstStyle/>
                    <a:p>
                      <a:pPr marL="0" algn="r" rtl="0" eaLnBrk="1" latinLnBrk="0" hangingPunct="1">
                        <a:lnSpc>
                          <a:spcPct val="115000"/>
                        </a:lnSpc>
                        <a:spcBef>
                          <a:spcPts val="1000"/>
                        </a:spcBef>
                        <a:spcAft>
                          <a:spcPts val="0"/>
                        </a:spcAft>
                      </a:pPr>
                      <a:r>
                        <a:rPr kumimoji="0" lang="fr-FR" sz="1200" kern="1200" dirty="0">
                          <a:effectLst/>
                        </a:rPr>
                        <a:t> 6 910   </a:t>
                      </a:r>
                      <a:endParaRPr kumimoji="0" lang="fr-FR" sz="1200" b="1" kern="1200" dirty="0">
                        <a:solidFill>
                          <a:schemeClr val="bg1"/>
                        </a:solidFill>
                        <a:effectLst/>
                        <a:latin typeface="+mn-lt"/>
                        <a:ea typeface="+mn-ea"/>
                        <a:cs typeface="+mn-cs"/>
                      </a:endParaRPr>
                    </a:p>
                  </a:txBody>
                  <a:tcPr marL="44450" marR="44450" marT="0" marB="0" anchor="ctr"/>
                </a:tc>
                <a:tc>
                  <a:txBody>
                    <a:bodyPr/>
                    <a:lstStyle/>
                    <a:p>
                      <a:pPr marL="0" algn="r" rtl="0" eaLnBrk="1" latinLnBrk="0" hangingPunct="1">
                        <a:lnSpc>
                          <a:spcPct val="115000"/>
                        </a:lnSpc>
                        <a:spcBef>
                          <a:spcPts val="1000"/>
                        </a:spcBef>
                        <a:spcAft>
                          <a:spcPts val="0"/>
                        </a:spcAft>
                      </a:pPr>
                      <a:r>
                        <a:rPr kumimoji="0" lang="fr-FR" sz="1200" kern="1200" dirty="0">
                          <a:effectLst/>
                        </a:rPr>
                        <a:t>      7 373   </a:t>
                      </a:r>
                      <a:endParaRPr kumimoji="0" lang="fr-FR" sz="1200" b="1" kern="1200" dirty="0">
                        <a:solidFill>
                          <a:schemeClr val="bg1"/>
                        </a:solidFill>
                        <a:effectLst/>
                        <a:latin typeface="+mn-lt"/>
                        <a:ea typeface="+mn-ea"/>
                        <a:cs typeface="+mn-cs"/>
                      </a:endParaRPr>
                    </a:p>
                  </a:txBody>
                  <a:tcPr marL="44450" marR="44450" marT="0" marB="0" anchor="ctr"/>
                </a:tc>
                <a:tc>
                  <a:txBody>
                    <a:bodyPr/>
                    <a:lstStyle/>
                    <a:p>
                      <a:pPr marL="0" algn="r" rtl="0" eaLnBrk="1" latinLnBrk="0" hangingPunct="1">
                        <a:lnSpc>
                          <a:spcPct val="115000"/>
                        </a:lnSpc>
                        <a:spcBef>
                          <a:spcPts val="1000"/>
                        </a:spcBef>
                        <a:spcAft>
                          <a:spcPts val="0"/>
                        </a:spcAft>
                      </a:pPr>
                      <a:r>
                        <a:rPr kumimoji="0" lang="fr-FR" sz="1200" kern="1200" dirty="0">
                          <a:effectLst/>
                        </a:rPr>
                        <a:t> 7 838   </a:t>
                      </a:r>
                      <a:endParaRPr kumimoji="0" lang="fr-FR" sz="1200" b="1" kern="1200" dirty="0">
                        <a:solidFill>
                          <a:schemeClr val="bg1"/>
                        </a:solidFill>
                        <a:effectLst/>
                        <a:latin typeface="+mn-lt"/>
                        <a:ea typeface="+mn-ea"/>
                        <a:cs typeface="+mn-cs"/>
                      </a:endParaRPr>
                    </a:p>
                  </a:txBody>
                  <a:tcPr marL="44450" marR="44450" marT="0" marB="0" anchor="ctr"/>
                </a:tc>
                <a:tc>
                  <a:txBody>
                    <a:bodyPr/>
                    <a:lstStyle/>
                    <a:p>
                      <a:pPr marL="0" algn="r" rtl="0" eaLnBrk="1" latinLnBrk="0" hangingPunct="1">
                        <a:lnSpc>
                          <a:spcPct val="115000"/>
                        </a:lnSpc>
                        <a:spcBef>
                          <a:spcPts val="1000"/>
                        </a:spcBef>
                        <a:spcAft>
                          <a:spcPts val="0"/>
                        </a:spcAft>
                      </a:pPr>
                      <a:r>
                        <a:rPr kumimoji="0" lang="fr-FR" sz="1200" kern="1200" dirty="0">
                          <a:effectLst/>
                        </a:rPr>
                        <a:t>               8 </a:t>
                      </a:r>
                      <a:r>
                        <a:rPr kumimoji="0" lang="fr-FR" sz="1200" kern="1200" dirty="0" smtClean="0">
                          <a:effectLst/>
                        </a:rPr>
                        <a:t>310   </a:t>
                      </a:r>
                      <a:endParaRPr kumimoji="0" lang="fr-FR" sz="1200" b="1" kern="1200" dirty="0">
                        <a:solidFill>
                          <a:schemeClr val="bg1"/>
                        </a:solidFill>
                        <a:effectLst/>
                        <a:latin typeface="+mn-lt"/>
                        <a:ea typeface="+mn-ea"/>
                        <a:cs typeface="+mn-cs"/>
                      </a:endParaRPr>
                    </a:p>
                  </a:txBody>
                  <a:tcPr marL="44450" marR="44450" marT="0" marB="0" anchor="ctr"/>
                </a:tc>
              </a:tr>
              <a:tr h="566523">
                <a:tc>
                  <a:txBody>
                    <a:bodyPr/>
                    <a:lstStyle/>
                    <a:p>
                      <a:pPr>
                        <a:lnSpc>
                          <a:spcPct val="115000"/>
                        </a:lnSpc>
                        <a:spcBef>
                          <a:spcPts val="1000"/>
                        </a:spcBef>
                        <a:spcAft>
                          <a:spcPts val="0"/>
                        </a:spcAft>
                      </a:pPr>
                      <a:r>
                        <a:rPr lang="fr-FR" sz="1200">
                          <a:effectLst/>
                        </a:rPr>
                        <a:t>CA avec majoration</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0</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0</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    29 604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        31 905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   34 256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36 684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r>
              <a:tr h="566523">
                <a:tc>
                  <a:txBody>
                    <a:bodyPr/>
                    <a:lstStyle/>
                    <a:p>
                      <a:pPr>
                        <a:lnSpc>
                          <a:spcPct val="115000"/>
                        </a:lnSpc>
                        <a:spcBef>
                          <a:spcPts val="1000"/>
                        </a:spcBef>
                        <a:spcAft>
                          <a:spcPts val="0"/>
                        </a:spcAft>
                      </a:pPr>
                      <a:r>
                        <a:rPr lang="fr-FR" sz="1200">
                          <a:effectLst/>
                        </a:rPr>
                        <a:t>CA Electricité avant majoration</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21721</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23123</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a:t>
                      </a:r>
                      <a:r>
                        <a:rPr lang="fr-FR" sz="1200" dirty="0" smtClean="0">
                          <a:effectLst/>
                        </a:rPr>
                        <a:t> </a:t>
                      </a:r>
                      <a:r>
                        <a:rPr lang="fr-FR" sz="1200" dirty="0">
                          <a:effectLst/>
                        </a:rPr>
                        <a:t>24 556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26 203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27 855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29 534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r>
              <a:tr h="566523">
                <a:tc>
                  <a:txBody>
                    <a:bodyPr/>
                    <a:lstStyle/>
                    <a:p>
                      <a:pPr>
                        <a:lnSpc>
                          <a:spcPct val="115000"/>
                        </a:lnSpc>
                        <a:spcBef>
                          <a:spcPts val="1000"/>
                        </a:spcBef>
                        <a:spcAft>
                          <a:spcPts val="0"/>
                        </a:spcAft>
                      </a:pPr>
                      <a:r>
                        <a:rPr lang="fr-FR" sz="1200">
                          <a:effectLst/>
                        </a:rPr>
                        <a:t>Ecart (plus value)</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0</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0</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      5 048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         5 702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a:effectLst/>
                        </a:rPr>
                        <a:t>               6 401   </a:t>
                      </a:r>
                      <a:endParaRPr lang="fr-FR" sz="1200" b="1">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c>
                  <a:txBody>
                    <a:bodyPr/>
                    <a:lstStyle/>
                    <a:p>
                      <a:pPr algn="r">
                        <a:lnSpc>
                          <a:spcPct val="115000"/>
                        </a:lnSpc>
                        <a:spcBef>
                          <a:spcPts val="1000"/>
                        </a:spcBef>
                        <a:spcAft>
                          <a:spcPts val="0"/>
                        </a:spcAft>
                      </a:pPr>
                      <a:r>
                        <a:rPr lang="fr-FR" sz="1200" dirty="0">
                          <a:effectLst/>
                        </a:rPr>
                        <a:t>               7 150   </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ctr"/>
                </a:tc>
              </a:tr>
              <a:tr h="107866">
                <a:tc>
                  <a:txBody>
                    <a:bodyPr/>
                    <a:lstStyle/>
                    <a:p>
                      <a:pPr>
                        <a:lnSpc>
                          <a:spcPct val="115000"/>
                        </a:lnSpc>
                      </a:pPr>
                      <a:endParaRPr lang="fr-FR" sz="1100" b="1">
                        <a:solidFill>
                          <a:schemeClr val="bg1"/>
                        </a:solidFill>
                        <a:effectLst/>
                        <a:latin typeface="Calibri" panose="020F0502020204030204" pitchFamily="34" charset="0"/>
                      </a:endParaRPr>
                    </a:p>
                  </a:txBody>
                  <a:tcPr marL="44450" marR="44450" marT="0" marB="0" anchor="b"/>
                </a:tc>
                <a:tc>
                  <a:txBody>
                    <a:bodyPr/>
                    <a:lstStyle/>
                    <a:p>
                      <a:pPr>
                        <a:lnSpc>
                          <a:spcPct val="115000"/>
                        </a:lnSpc>
                      </a:pPr>
                      <a:endParaRPr lang="fr-FR" sz="1100" b="1">
                        <a:solidFill>
                          <a:schemeClr val="bg1"/>
                        </a:solidFill>
                        <a:effectLst/>
                        <a:latin typeface="Calibri" panose="020F0502020204030204" pitchFamily="34" charset="0"/>
                      </a:endParaRPr>
                    </a:p>
                  </a:txBody>
                  <a:tcPr marL="44450" marR="44450" marT="0" marB="0" anchor="b"/>
                </a:tc>
                <a:tc>
                  <a:txBody>
                    <a:bodyPr/>
                    <a:lstStyle/>
                    <a:p>
                      <a:pPr>
                        <a:lnSpc>
                          <a:spcPct val="115000"/>
                        </a:lnSpc>
                      </a:pPr>
                      <a:endParaRPr lang="fr-FR" sz="1100" b="1">
                        <a:solidFill>
                          <a:schemeClr val="bg1"/>
                        </a:solidFill>
                        <a:effectLst/>
                        <a:latin typeface="Calibri" panose="020F0502020204030204" pitchFamily="34" charset="0"/>
                      </a:endParaRPr>
                    </a:p>
                  </a:txBody>
                  <a:tcPr marL="44450" marR="44450" marT="0" marB="0" anchor="b"/>
                </a:tc>
                <a:tc>
                  <a:txBody>
                    <a:bodyPr/>
                    <a:lstStyle/>
                    <a:p>
                      <a:pPr>
                        <a:lnSpc>
                          <a:spcPct val="115000"/>
                        </a:lnSpc>
                      </a:pPr>
                      <a:endParaRPr lang="fr-FR" sz="1100" b="1">
                        <a:solidFill>
                          <a:schemeClr val="bg1"/>
                        </a:solidFill>
                        <a:effectLst/>
                        <a:latin typeface="Calibri" panose="020F0502020204030204" pitchFamily="34" charset="0"/>
                      </a:endParaRPr>
                    </a:p>
                  </a:txBody>
                  <a:tcPr marL="44450" marR="44450" marT="0" marB="0" anchor="b"/>
                </a:tc>
                <a:tc>
                  <a:txBody>
                    <a:bodyPr/>
                    <a:lstStyle/>
                    <a:p>
                      <a:pPr>
                        <a:lnSpc>
                          <a:spcPct val="115000"/>
                        </a:lnSpc>
                      </a:pPr>
                      <a:endParaRPr lang="fr-FR" sz="1100" b="1" dirty="0">
                        <a:solidFill>
                          <a:schemeClr val="bg1"/>
                        </a:solidFill>
                        <a:effectLst/>
                        <a:latin typeface="Calibri" panose="020F0502020204030204" pitchFamily="34" charset="0"/>
                      </a:endParaRPr>
                    </a:p>
                  </a:txBody>
                  <a:tcPr marL="44450" marR="44450" marT="0" marB="0" anchor="b"/>
                </a:tc>
                <a:tc>
                  <a:txBody>
                    <a:bodyPr/>
                    <a:lstStyle/>
                    <a:p>
                      <a:pPr>
                        <a:lnSpc>
                          <a:spcPct val="115000"/>
                        </a:lnSpc>
                      </a:pPr>
                      <a:endParaRPr lang="fr-FR" sz="1100" b="1">
                        <a:solidFill>
                          <a:schemeClr val="bg1"/>
                        </a:solidFill>
                        <a:effectLst/>
                        <a:latin typeface="Calibri" panose="020F0502020204030204" pitchFamily="34" charset="0"/>
                      </a:endParaRPr>
                    </a:p>
                  </a:txBody>
                  <a:tcPr marL="44450" marR="44450" marT="0" marB="0" anchor="b"/>
                </a:tc>
                <a:tc>
                  <a:txBody>
                    <a:bodyPr/>
                    <a:lstStyle/>
                    <a:p>
                      <a:pPr>
                        <a:lnSpc>
                          <a:spcPct val="115000"/>
                        </a:lnSpc>
                      </a:pPr>
                      <a:endParaRPr lang="fr-FR" sz="1100" b="1" dirty="0">
                        <a:solidFill>
                          <a:schemeClr val="bg1"/>
                        </a:solidFill>
                        <a:effectLst/>
                        <a:latin typeface="Calibri" panose="020F0502020204030204" pitchFamily="34" charset="0"/>
                      </a:endParaRPr>
                    </a:p>
                  </a:txBody>
                  <a:tcPr marL="44450" marR="44450" marT="0" marB="0" anchor="b"/>
                </a:tc>
              </a:tr>
              <a:tr h="343708">
                <a:tc>
                  <a:txBody>
                    <a:bodyPr/>
                    <a:lstStyle/>
                    <a:p>
                      <a:pPr algn="l">
                        <a:lnSpc>
                          <a:spcPct val="115000"/>
                        </a:lnSpc>
                        <a:spcBef>
                          <a:spcPts val="1000"/>
                        </a:spcBef>
                        <a:spcAft>
                          <a:spcPts val="0"/>
                        </a:spcAft>
                      </a:pPr>
                      <a:r>
                        <a:rPr lang="fr-FR" sz="1200" dirty="0">
                          <a:effectLst/>
                        </a:rPr>
                        <a:t>Résultat de l'exercice</a:t>
                      </a:r>
                      <a:endParaRPr lang="fr-FR" sz="1200" b="1" dirty="0">
                        <a:solidFill>
                          <a:schemeClr val="bg1"/>
                        </a:solidFill>
                        <a:effectLst/>
                        <a:latin typeface="Cambria" panose="02040503050406030204" pitchFamily="18" charset="0"/>
                        <a:ea typeface="Times New Roman" panose="02020603050405020304" pitchFamily="18" charset="0"/>
                        <a:cs typeface="Arial" panose="020B0604020202020204" pitchFamily="34" charset="0"/>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-4 896</a:t>
                      </a:r>
                      <a:endParaRPr kumimoji="0" lang="fr-FR" sz="1200" b="1" kern="1200" dirty="0">
                        <a:solidFill>
                          <a:schemeClr val="bg1"/>
                        </a:solidFill>
                        <a:effectLst/>
                        <a:latin typeface="+mn-lt"/>
                        <a:ea typeface="+mn-ea"/>
                        <a:cs typeface="+mn-cs"/>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-5 763</a:t>
                      </a:r>
                      <a:endParaRPr kumimoji="0" lang="fr-FR" sz="1200" b="1" kern="1200" dirty="0">
                        <a:solidFill>
                          <a:schemeClr val="bg1"/>
                        </a:solidFill>
                        <a:effectLst/>
                        <a:latin typeface="+mn-lt"/>
                        <a:ea typeface="+mn-ea"/>
                        <a:cs typeface="+mn-cs"/>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0</a:t>
                      </a:r>
                      <a:endParaRPr kumimoji="0" lang="fr-FR" sz="1200" b="1" kern="1200" dirty="0">
                        <a:solidFill>
                          <a:schemeClr val="bg1"/>
                        </a:solidFill>
                        <a:effectLst/>
                        <a:latin typeface="+mn-lt"/>
                        <a:ea typeface="+mn-ea"/>
                        <a:cs typeface="+mn-cs"/>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800</a:t>
                      </a:r>
                      <a:endParaRPr kumimoji="0" lang="fr-FR" sz="1200" b="1" kern="1200" dirty="0">
                        <a:solidFill>
                          <a:schemeClr val="bg1"/>
                        </a:solidFill>
                        <a:effectLst/>
                        <a:latin typeface="+mn-lt"/>
                        <a:ea typeface="+mn-ea"/>
                        <a:cs typeface="+mn-cs"/>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1 042</a:t>
                      </a:r>
                      <a:endParaRPr kumimoji="0" lang="fr-FR" sz="1200" b="1" kern="1200" dirty="0">
                        <a:solidFill>
                          <a:schemeClr val="bg1"/>
                        </a:solidFill>
                        <a:effectLst/>
                        <a:latin typeface="+mn-lt"/>
                        <a:ea typeface="+mn-ea"/>
                        <a:cs typeface="+mn-cs"/>
                      </a:endParaRPr>
                    </a:p>
                  </a:txBody>
                  <a:tcPr marL="44450" marR="44450" marT="0" marB="0" anchor="b"/>
                </a:tc>
                <a:tc>
                  <a:txBody>
                    <a:bodyPr/>
                    <a:lstStyle/>
                    <a:p>
                      <a:pPr marL="0" algn="r" rtl="0" eaLnBrk="1" latinLnBrk="0" hangingPunct="1">
                        <a:lnSpc>
                          <a:spcPct val="115000"/>
                        </a:lnSpc>
                        <a:spcBef>
                          <a:spcPts val="1000"/>
                        </a:spcBef>
                        <a:spcAft>
                          <a:spcPts val="0"/>
                        </a:spcAft>
                      </a:pPr>
                      <a:r>
                        <a:rPr kumimoji="0" lang="fr-FR" sz="1200" kern="1200" dirty="0">
                          <a:effectLst/>
                        </a:rPr>
                        <a:t>1 444</a:t>
                      </a:r>
                      <a:endParaRPr kumimoji="0" lang="fr-FR" sz="1200" b="1" kern="1200" dirty="0">
                        <a:solidFill>
                          <a:schemeClr val="bg1"/>
                        </a:solidFill>
                        <a:effectLst/>
                        <a:latin typeface="+mn-lt"/>
                        <a:ea typeface="+mn-ea"/>
                        <a:cs typeface="+mn-cs"/>
                      </a:endParaRPr>
                    </a:p>
                  </a:txBody>
                  <a:tcPr marL="44450" marR="44450" marT="0" marB="0" anchor="b"/>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142852"/>
            <a:ext cx="8229600" cy="5650125"/>
          </a:xfrm>
        </p:spPr>
        <p:txBody>
          <a:bodyPr>
            <a:normAutofit/>
          </a:bodyPr>
          <a:lstStyle/>
          <a:p>
            <a:pPr>
              <a:buNone/>
            </a:pPr>
            <a:r>
              <a:rPr lang="fr-FR" sz="1200" dirty="0" smtClean="0"/>
              <a:t> </a:t>
            </a:r>
          </a:p>
          <a:p>
            <a:pPr algn="just">
              <a:buNone/>
            </a:pPr>
            <a:r>
              <a:rPr lang="fr-FR" sz="2200" b="1" u="sng" dirty="0" smtClean="0">
                <a:solidFill>
                  <a:srgbClr val="00B0F0"/>
                </a:solidFill>
              </a:rPr>
              <a:t>3. Plan d'investissements </a:t>
            </a:r>
            <a:r>
              <a:rPr lang="fr-FR" sz="2200" b="1" dirty="0" smtClean="0">
                <a:solidFill>
                  <a:srgbClr val="00B0F0"/>
                </a:solidFill>
              </a:rPr>
              <a:t>:</a:t>
            </a:r>
          </a:p>
          <a:p>
            <a:pPr algn="just">
              <a:buNone/>
            </a:pPr>
            <a:endParaRPr lang="fr-FR" sz="2200" dirty="0" smtClean="0"/>
          </a:p>
          <a:p>
            <a:pPr algn="just">
              <a:buNone/>
            </a:pPr>
            <a:r>
              <a:rPr lang="fr-FR" sz="1800" dirty="0" smtClean="0"/>
              <a:t>Le plan de développement moyen terme relatif aux réseaux et aux infrastructures de la Société sur la période 2013-2017 nécessite une enveloppe de </a:t>
            </a:r>
            <a:r>
              <a:rPr lang="fr-FR" sz="1800" b="1" dirty="0" smtClean="0"/>
              <a:t>75 546 MDA</a:t>
            </a:r>
            <a:r>
              <a:rPr lang="fr-FR" sz="1800" dirty="0" smtClean="0"/>
              <a:t>. </a:t>
            </a:r>
          </a:p>
          <a:p>
            <a:pPr algn="just">
              <a:buNone/>
            </a:pPr>
            <a:endParaRPr lang="fr-FR" sz="1800" dirty="0" smtClean="0"/>
          </a:p>
          <a:p>
            <a:pPr algn="just">
              <a:buNone/>
            </a:pPr>
            <a:r>
              <a:rPr lang="fr-FR" sz="1800" dirty="0" smtClean="0"/>
              <a:t>Il permettra, en matière d’électricité, la réalisation de </a:t>
            </a:r>
            <a:r>
              <a:rPr lang="fr-FR" sz="1800" b="1" dirty="0" smtClean="0"/>
              <a:t>8 218 Kms </a:t>
            </a:r>
            <a:r>
              <a:rPr lang="fr-FR" sz="1800" dirty="0" smtClean="0"/>
              <a:t>de réseaux,  </a:t>
            </a:r>
            <a:r>
              <a:rPr lang="fr-FR" sz="1800" b="1" dirty="0" smtClean="0"/>
              <a:t>2 292 postes</a:t>
            </a:r>
            <a:r>
              <a:rPr lang="fr-FR" sz="1800" dirty="0" smtClean="0"/>
              <a:t>   et  </a:t>
            </a:r>
            <a:r>
              <a:rPr lang="fr-FR" sz="1800" b="1" dirty="0" smtClean="0"/>
              <a:t>261 919 branchements</a:t>
            </a:r>
            <a:r>
              <a:rPr lang="fr-FR" sz="1800" dirty="0" smtClean="0"/>
              <a:t> pour un montant de </a:t>
            </a:r>
            <a:r>
              <a:rPr lang="fr-FR" sz="1800" b="1" dirty="0" smtClean="0"/>
              <a:t>28 098 MDA.</a:t>
            </a:r>
            <a:endParaRPr lang="fr-FR" sz="1800" dirty="0" smtClean="0"/>
          </a:p>
          <a:p>
            <a:pPr algn="just">
              <a:buNone/>
            </a:pPr>
            <a:r>
              <a:rPr lang="fr-FR" sz="1800" dirty="0" smtClean="0"/>
              <a:t> </a:t>
            </a:r>
          </a:p>
          <a:p>
            <a:pPr algn="just">
              <a:buNone/>
            </a:pPr>
            <a:r>
              <a:rPr lang="fr-FR" sz="1800" dirty="0" smtClean="0"/>
              <a:t>Pour le gaz, la réalisation de </a:t>
            </a:r>
            <a:r>
              <a:rPr lang="fr-FR" sz="1800" b="1" dirty="0" smtClean="0"/>
              <a:t>7 909 Kms</a:t>
            </a:r>
            <a:r>
              <a:rPr lang="fr-FR" sz="1800" dirty="0" smtClean="0"/>
              <a:t> de réseau gaz, </a:t>
            </a:r>
            <a:r>
              <a:rPr lang="fr-FR" sz="1800" b="1" dirty="0" smtClean="0"/>
              <a:t>183 196 branchements </a:t>
            </a:r>
            <a:r>
              <a:rPr lang="fr-FR" sz="1800" dirty="0" smtClean="0"/>
              <a:t>en gaz, pour un montant de </a:t>
            </a:r>
            <a:r>
              <a:rPr lang="fr-FR" sz="1800" b="1" dirty="0" smtClean="0"/>
              <a:t>12 150 MDA.</a:t>
            </a:r>
            <a:endParaRPr lang="fr-FR" sz="1800" dirty="0" smtClean="0"/>
          </a:p>
          <a:p>
            <a:pPr algn="just">
              <a:buNone/>
            </a:pPr>
            <a:r>
              <a:rPr lang="fr-FR" sz="1800" dirty="0" smtClean="0"/>
              <a:t> </a:t>
            </a:r>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38</a:t>
            </a:fld>
            <a:endParaRPr 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142852"/>
            <a:ext cx="8229600" cy="5650125"/>
          </a:xfrm>
        </p:spPr>
        <p:txBody>
          <a:bodyPr>
            <a:normAutofit/>
          </a:bodyPr>
          <a:lstStyle/>
          <a:p>
            <a:pPr>
              <a:buNone/>
            </a:pPr>
            <a:r>
              <a:rPr lang="fr-FR" sz="1200" dirty="0" smtClean="0"/>
              <a:t> </a:t>
            </a:r>
          </a:p>
          <a:p>
            <a:pPr algn="just">
              <a:buNone/>
            </a:pPr>
            <a:r>
              <a:rPr lang="fr-FR" sz="16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endParaRPr lang="fr-FR" sz="1600" b="1" dirty="0" smtClean="0"/>
          </a:p>
          <a:p>
            <a:pPr lvl="0" algn="just">
              <a:buBlip>
                <a:blip r:embed="rId2"/>
              </a:buBlip>
            </a:pPr>
            <a:r>
              <a:rPr lang="fr-FR" sz="1600" b="1" dirty="0" smtClean="0"/>
              <a:t>28 660 MDA</a:t>
            </a:r>
            <a:r>
              <a:rPr lang="fr-FR" sz="1600" dirty="0" smtClean="0"/>
              <a:t> (</a:t>
            </a:r>
            <a:r>
              <a:rPr lang="fr-FR" sz="1600" b="1" dirty="0" smtClean="0"/>
              <a:t>38</a:t>
            </a:r>
            <a:r>
              <a:rPr lang="fr-FR" sz="1600" dirty="0" smtClean="0"/>
              <a:t> </a:t>
            </a:r>
            <a:r>
              <a:rPr lang="fr-FR" sz="1600" b="1" dirty="0" smtClean="0"/>
              <a:t>%</a:t>
            </a:r>
            <a:r>
              <a:rPr lang="fr-FR" sz="1600" dirty="0" smtClean="0"/>
              <a:t> du montant global) pour les équipements électricité (besoins d’exploitation et de fonctionnement). Ces équipements, concernent l’extension du BCC d’Alger, la télé relève de 8 979 compteurs HTA, la numérisation de la cartographie, l’acquisition de transformateurs HTA/BT et le changement des compteurs BT en électronique « compteurs intelligents ». </a:t>
            </a:r>
          </a:p>
          <a:p>
            <a:pPr algn="just">
              <a:buNone/>
            </a:pPr>
            <a:endParaRPr lang="fr-FR" sz="1600" dirty="0" smtClean="0"/>
          </a:p>
          <a:p>
            <a:pPr algn="just">
              <a:buBlip>
                <a:blip r:embed="rId2"/>
              </a:buBlip>
            </a:pPr>
            <a:r>
              <a:rPr lang="fr-FR" sz="1600" b="1" dirty="0" smtClean="0"/>
              <a:t>304 MDA</a:t>
            </a:r>
            <a:r>
              <a:rPr lang="fr-FR" sz="1600" dirty="0" smtClean="0"/>
              <a:t> (</a:t>
            </a:r>
            <a:r>
              <a:rPr lang="fr-FR" sz="1600" b="1" dirty="0" smtClean="0"/>
              <a:t>0,4%</a:t>
            </a:r>
            <a:r>
              <a:rPr lang="fr-FR" sz="16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lvl="0" algn="just">
              <a:buBlip>
                <a:blip r:embed="rId2"/>
              </a:buBlip>
            </a:pPr>
            <a:endParaRPr lang="fr-FR" sz="1600" dirty="0" smtClean="0"/>
          </a:p>
          <a:p>
            <a:pPr algn="just">
              <a:buBlip>
                <a:blip r:embed="rId2"/>
              </a:buBlip>
            </a:pPr>
            <a:r>
              <a:rPr lang="fr-FR" sz="1600" b="1" dirty="0" smtClean="0"/>
              <a:t>6 334 MDA </a:t>
            </a:r>
            <a:r>
              <a:rPr lang="fr-FR" sz="1600" dirty="0" smtClean="0"/>
              <a:t>(</a:t>
            </a:r>
            <a:r>
              <a:rPr lang="fr-FR" sz="1600" b="1" dirty="0" smtClean="0"/>
              <a:t>8,38%</a:t>
            </a:r>
            <a:r>
              <a:rPr lang="fr-FR" sz="16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600" dirty="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14290"/>
            <a:ext cx="8401080" cy="6007291"/>
          </a:xfrm>
        </p:spPr>
        <p:txBody>
          <a:bodyPr>
            <a:normAutofit fontScale="85000" lnSpcReduction="20000"/>
          </a:bodyPr>
          <a:lstStyle/>
          <a:p>
            <a:pPr algn="just">
              <a:buNone/>
              <a:defRPr/>
            </a:pPr>
            <a:r>
              <a:rPr lang="fr-FR" sz="2000" dirty="0" smtClean="0"/>
              <a:t> </a:t>
            </a:r>
            <a:r>
              <a:rPr lang="fr-FR" sz="2400" dirty="0" smtClean="0"/>
              <a:t>Pour disposer de son propre plan stratégique, la SDA s’est appuyé d’une part, sur sa ressource humaine interne avec la création d’un groupe de travail et d’autre part, sur le pilotage actif des cadres de la DGSP. Leur accompagnement consiste à :</a:t>
            </a:r>
          </a:p>
          <a:p>
            <a:pPr algn="just">
              <a:buNone/>
              <a:defRPr/>
            </a:pPr>
            <a:endParaRPr lang="fr-FR" sz="1900" dirty="0" smtClean="0"/>
          </a:p>
          <a:p>
            <a:pPr lvl="2" algn="just">
              <a:buClr>
                <a:srgbClr val="0070C0"/>
              </a:buClr>
              <a:buFont typeface="Wingdings" pitchFamily="2" charset="2"/>
              <a:buChar char="§"/>
              <a:defRPr/>
            </a:pPr>
            <a:r>
              <a:rPr lang="fr-FR" sz="1900" dirty="0" smtClean="0"/>
              <a:t>Dispenser une formation adéquate pour la réalisation de chaque phase du projet en faveur des membres de l’équipe projet et ce, à l’effet de s’approprier rapidement des démarches et outils méthodologiques pour la réalisation du PPS,</a:t>
            </a:r>
          </a:p>
          <a:p>
            <a:pPr lvl="2" algn="just">
              <a:buClr>
                <a:srgbClr val="0070C0"/>
              </a:buClr>
              <a:buFont typeface="Wingdings" pitchFamily="2" charset="2"/>
              <a:buChar char="§"/>
              <a:defRPr/>
            </a:pPr>
            <a:r>
              <a:rPr lang="fr-FR" sz="1900" dirty="0" smtClean="0"/>
              <a:t>Assister l’équipe SDA, en cas de besoin et, éventuellement, dans l’animation des ateliers de travail.</a:t>
            </a:r>
          </a:p>
          <a:p>
            <a:pPr>
              <a:buNone/>
              <a:defRPr/>
            </a:pPr>
            <a:endParaRPr lang="fr-FR" sz="2000" dirty="0" smtClean="0"/>
          </a:p>
          <a:p>
            <a:pPr algn="just">
              <a:buNone/>
              <a:defRPr/>
            </a:pPr>
            <a:r>
              <a:rPr lang="fr-FR" sz="2400" dirty="0" smtClean="0"/>
              <a:t>Toutefois, l’élaboration du plan stratégique, exige la mobilisation et l’implication de tous les acteurs internes et externes qui impacteront la stratégie de la société. Il s’agit : </a:t>
            </a:r>
          </a:p>
          <a:p>
            <a:pPr>
              <a:buNone/>
              <a:defRPr/>
            </a:pPr>
            <a:r>
              <a:rPr lang="fr-FR" sz="2000" dirty="0" smtClean="0"/>
              <a:t> </a:t>
            </a:r>
          </a:p>
          <a:p>
            <a:pPr lvl="2">
              <a:buClr>
                <a:srgbClr val="0070C0"/>
              </a:buClr>
              <a:buFont typeface="Wingdings" pitchFamily="2" charset="2"/>
              <a:buChar char="§"/>
              <a:defRPr/>
            </a:pPr>
            <a:r>
              <a:rPr lang="fr-FR" sz="1900" dirty="0" smtClean="0"/>
              <a:t>Des dirigeants et actionnaires de la SDA,</a:t>
            </a:r>
          </a:p>
          <a:p>
            <a:pPr lvl="2">
              <a:buClr>
                <a:srgbClr val="0070C0"/>
              </a:buClr>
              <a:buFont typeface="Wingdings" pitchFamily="2" charset="2"/>
              <a:buChar char="§"/>
              <a:defRPr/>
            </a:pPr>
            <a:r>
              <a:rPr lang="fr-FR" sz="1900" dirty="0" smtClean="0"/>
              <a:t>Des principaux responsables des sociétés,</a:t>
            </a:r>
          </a:p>
          <a:p>
            <a:pPr lvl="2">
              <a:buClr>
                <a:srgbClr val="0070C0"/>
              </a:buClr>
              <a:buFont typeface="Wingdings" pitchFamily="2" charset="2"/>
              <a:buChar char="§"/>
              <a:defRPr/>
            </a:pPr>
            <a:r>
              <a:rPr lang="fr-FR" sz="1900" dirty="0" smtClean="0"/>
              <a:t>Des clients, pour recueillir leurs attentes en matière de qualité de service et d’écoute,</a:t>
            </a:r>
          </a:p>
          <a:p>
            <a:pPr lvl="2">
              <a:buClr>
                <a:srgbClr val="0070C0"/>
              </a:buClr>
              <a:buFont typeface="Wingdings" pitchFamily="2" charset="2"/>
              <a:buChar char="§"/>
              <a:defRPr/>
            </a:pPr>
            <a:r>
              <a:rPr lang="fr-FR" sz="1900" dirty="0" smtClean="0"/>
              <a:t>Des représentants de la CREG, </a:t>
            </a:r>
          </a:p>
          <a:p>
            <a:pPr lvl="2">
              <a:buClr>
                <a:srgbClr val="0070C0"/>
              </a:buClr>
              <a:buFont typeface="Wingdings" pitchFamily="2" charset="2"/>
              <a:buChar char="§"/>
              <a:defRPr/>
            </a:pPr>
            <a:r>
              <a:rPr lang="fr-FR" sz="1900" dirty="0" smtClean="0"/>
              <a:t>Des représentants du personnel, pour obtenir leur adhésion dans la mise en œuvre du plan stratégique,</a:t>
            </a:r>
          </a:p>
          <a:p>
            <a:pPr lvl="2">
              <a:buClr>
                <a:srgbClr val="0070C0"/>
              </a:buClr>
              <a:buFont typeface="Wingdings" pitchFamily="2" charset="2"/>
              <a:buChar char="§"/>
              <a:defRPr/>
            </a:pPr>
            <a:endParaRPr lang="fr-FR" sz="1900" dirty="0" smtClean="0"/>
          </a:p>
          <a:p>
            <a:pPr lvl="2">
              <a:buClr>
                <a:srgbClr val="0070C0"/>
              </a:buClr>
              <a:buNone/>
            </a:pPr>
            <a:endParaRPr lang="fr-FR" sz="900" dirty="0" smtClean="0"/>
          </a:p>
          <a:p>
            <a:pPr>
              <a:buNone/>
            </a:pPr>
            <a:endParaRPr lang="fr-FR" sz="1000" dirty="0" smtClean="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graphicFrame>
        <p:nvGraphicFramePr>
          <p:cNvPr id="5" name="Tableau 4"/>
          <p:cNvGraphicFramePr>
            <a:graphicFrameLocks noGrp="1"/>
          </p:cNvGraphicFramePr>
          <p:nvPr/>
        </p:nvGraphicFramePr>
        <p:xfrm>
          <a:off x="285720" y="928670"/>
          <a:ext cx="8429684" cy="4786344"/>
        </p:xfrm>
        <a:graphic>
          <a:graphicData uri="http://schemas.openxmlformats.org/drawingml/2006/table">
            <a:tbl>
              <a:tblPr>
                <a:tableStyleId>{284E427A-3D55-4303-BF80-6455036E1DE7}</a:tableStyleId>
              </a:tblPr>
              <a:tblGrid>
                <a:gridCol w="2613189"/>
                <a:gridCol w="970005"/>
                <a:gridCol w="970005"/>
                <a:gridCol w="966470"/>
                <a:gridCol w="970005"/>
                <a:gridCol w="970005"/>
                <a:gridCol w="970005"/>
              </a:tblGrid>
              <a:tr h="598293">
                <a:tc>
                  <a:txBody>
                    <a:bodyPr/>
                    <a:lstStyle/>
                    <a:p>
                      <a:pPr>
                        <a:lnSpc>
                          <a:spcPct val="115000"/>
                        </a:lnSpc>
                        <a:spcBef>
                          <a:spcPts val="1000"/>
                        </a:spcBef>
                        <a:spcAft>
                          <a:spcPts val="0"/>
                        </a:spcAft>
                      </a:pPr>
                      <a:r>
                        <a:rPr lang="fr-FR" sz="1200" dirty="0"/>
                        <a:t> </a:t>
                      </a:r>
                      <a:endParaRPr lang="fr-FR" sz="1200" dirty="0">
                        <a:solidFill>
                          <a:srgbClr val="000000"/>
                        </a:solidFill>
                        <a:latin typeface="Cambria"/>
                        <a:ea typeface="Times New Roman"/>
                        <a:cs typeface="Arial"/>
                      </a:endParaRPr>
                    </a:p>
                  </a:txBody>
                  <a:tcPr marL="61301" marR="61301" marT="0" marB="0">
                    <a:solidFill>
                      <a:schemeClr val="bg1"/>
                    </a:solidFill>
                  </a:tcPr>
                </a:tc>
                <a:tc>
                  <a:txBody>
                    <a:bodyPr/>
                    <a:lstStyle/>
                    <a:p>
                      <a:pPr algn="ctr">
                        <a:lnSpc>
                          <a:spcPct val="115000"/>
                        </a:lnSpc>
                        <a:spcBef>
                          <a:spcPts val="1000"/>
                        </a:spcBef>
                        <a:spcAft>
                          <a:spcPts val="0"/>
                        </a:spcAft>
                      </a:pPr>
                      <a:r>
                        <a:rPr lang="fr-FR" sz="1800" dirty="0"/>
                        <a:t>2013</a:t>
                      </a:r>
                      <a:endParaRPr lang="fr-FR" sz="1800" dirty="0">
                        <a:solidFill>
                          <a:srgbClr val="000000"/>
                        </a:solidFill>
                        <a:latin typeface="Cambria"/>
                        <a:ea typeface="Times New Roman"/>
                        <a:cs typeface="Arial"/>
                      </a:endParaRPr>
                    </a:p>
                  </a:txBody>
                  <a:tcPr marL="61301" marR="61301" marT="0" marB="0">
                    <a:solidFill>
                      <a:schemeClr val="bg1">
                        <a:lumMod val="95000"/>
                      </a:schemeClr>
                    </a:solidFill>
                  </a:tcPr>
                </a:tc>
                <a:tc>
                  <a:txBody>
                    <a:bodyPr/>
                    <a:lstStyle/>
                    <a:p>
                      <a:pPr algn="ctr">
                        <a:lnSpc>
                          <a:spcPct val="115000"/>
                        </a:lnSpc>
                        <a:spcBef>
                          <a:spcPts val="1000"/>
                        </a:spcBef>
                        <a:spcAft>
                          <a:spcPts val="0"/>
                        </a:spcAft>
                      </a:pPr>
                      <a:r>
                        <a:rPr lang="fr-FR" sz="1800" dirty="0"/>
                        <a:t>2014</a:t>
                      </a:r>
                      <a:endParaRPr lang="fr-FR" sz="1800" dirty="0">
                        <a:solidFill>
                          <a:srgbClr val="000000"/>
                        </a:solidFill>
                        <a:latin typeface="Cambria"/>
                        <a:ea typeface="Times New Roman"/>
                        <a:cs typeface="Arial"/>
                      </a:endParaRPr>
                    </a:p>
                  </a:txBody>
                  <a:tcPr marL="61301" marR="61301" marT="0" marB="0">
                    <a:solidFill>
                      <a:schemeClr val="bg1">
                        <a:lumMod val="95000"/>
                      </a:schemeClr>
                    </a:solidFill>
                  </a:tcPr>
                </a:tc>
                <a:tc>
                  <a:txBody>
                    <a:bodyPr/>
                    <a:lstStyle/>
                    <a:p>
                      <a:pPr algn="ctr">
                        <a:lnSpc>
                          <a:spcPct val="115000"/>
                        </a:lnSpc>
                        <a:spcBef>
                          <a:spcPts val="1000"/>
                        </a:spcBef>
                        <a:spcAft>
                          <a:spcPts val="0"/>
                        </a:spcAft>
                      </a:pPr>
                      <a:r>
                        <a:rPr lang="fr-FR" sz="1800" dirty="0"/>
                        <a:t>2015</a:t>
                      </a:r>
                      <a:endParaRPr lang="fr-FR" sz="1800" dirty="0">
                        <a:solidFill>
                          <a:srgbClr val="000000"/>
                        </a:solidFill>
                        <a:latin typeface="Cambria"/>
                        <a:ea typeface="Times New Roman"/>
                        <a:cs typeface="Arial"/>
                      </a:endParaRPr>
                    </a:p>
                  </a:txBody>
                  <a:tcPr marL="61301" marR="61301" marT="0" marB="0">
                    <a:solidFill>
                      <a:schemeClr val="bg1">
                        <a:lumMod val="95000"/>
                      </a:schemeClr>
                    </a:solidFill>
                  </a:tcPr>
                </a:tc>
                <a:tc>
                  <a:txBody>
                    <a:bodyPr/>
                    <a:lstStyle/>
                    <a:p>
                      <a:pPr algn="ctr">
                        <a:lnSpc>
                          <a:spcPct val="115000"/>
                        </a:lnSpc>
                        <a:spcBef>
                          <a:spcPts val="1000"/>
                        </a:spcBef>
                        <a:spcAft>
                          <a:spcPts val="0"/>
                        </a:spcAft>
                      </a:pPr>
                      <a:r>
                        <a:rPr lang="fr-FR" sz="1800" dirty="0"/>
                        <a:t>2016</a:t>
                      </a:r>
                      <a:endParaRPr lang="fr-FR" sz="1800" dirty="0">
                        <a:solidFill>
                          <a:srgbClr val="000000"/>
                        </a:solidFill>
                        <a:latin typeface="Cambria"/>
                        <a:ea typeface="Times New Roman"/>
                        <a:cs typeface="Arial"/>
                      </a:endParaRPr>
                    </a:p>
                  </a:txBody>
                  <a:tcPr marL="61301" marR="61301" marT="0" marB="0">
                    <a:solidFill>
                      <a:schemeClr val="bg1">
                        <a:lumMod val="95000"/>
                      </a:schemeClr>
                    </a:solidFill>
                  </a:tcPr>
                </a:tc>
                <a:tc>
                  <a:txBody>
                    <a:bodyPr/>
                    <a:lstStyle/>
                    <a:p>
                      <a:pPr algn="ctr">
                        <a:lnSpc>
                          <a:spcPct val="115000"/>
                        </a:lnSpc>
                        <a:spcBef>
                          <a:spcPts val="1000"/>
                        </a:spcBef>
                        <a:spcAft>
                          <a:spcPts val="0"/>
                        </a:spcAft>
                      </a:pPr>
                      <a:r>
                        <a:rPr lang="fr-FR" sz="1800" dirty="0"/>
                        <a:t>2017</a:t>
                      </a:r>
                      <a:endParaRPr lang="fr-FR" sz="1800" dirty="0">
                        <a:solidFill>
                          <a:srgbClr val="000000"/>
                        </a:solidFill>
                        <a:latin typeface="Cambria"/>
                        <a:ea typeface="Times New Roman"/>
                        <a:cs typeface="Arial"/>
                      </a:endParaRPr>
                    </a:p>
                  </a:txBody>
                  <a:tcPr marL="61301" marR="61301" marT="0" marB="0">
                    <a:solidFill>
                      <a:schemeClr val="bg1">
                        <a:lumMod val="95000"/>
                      </a:schemeClr>
                    </a:solidFill>
                  </a:tcPr>
                </a:tc>
                <a:tc>
                  <a:txBody>
                    <a:bodyPr/>
                    <a:lstStyle/>
                    <a:p>
                      <a:pPr algn="ctr">
                        <a:lnSpc>
                          <a:spcPct val="115000"/>
                        </a:lnSpc>
                        <a:spcBef>
                          <a:spcPts val="1000"/>
                        </a:spcBef>
                        <a:spcAft>
                          <a:spcPts val="0"/>
                        </a:spcAft>
                      </a:pPr>
                      <a:r>
                        <a:rPr lang="fr-FR" sz="1800" dirty="0"/>
                        <a:t>Total</a:t>
                      </a:r>
                      <a:endParaRPr lang="fr-FR" sz="1800" dirty="0">
                        <a:solidFill>
                          <a:srgbClr val="000000"/>
                        </a:solidFill>
                        <a:latin typeface="Cambria"/>
                        <a:ea typeface="Times New Roman"/>
                        <a:cs typeface="Arial"/>
                      </a:endParaRPr>
                    </a:p>
                  </a:txBody>
                  <a:tcPr marL="61301" marR="61301" marT="0" marB="0">
                    <a:solidFill>
                      <a:schemeClr val="bg1">
                        <a:lumMod val="95000"/>
                      </a:schemeClr>
                    </a:solidFill>
                  </a:tcPr>
                </a:tc>
              </a:tr>
              <a:tr h="598293">
                <a:tc>
                  <a:txBody>
                    <a:bodyPr/>
                    <a:lstStyle/>
                    <a:p>
                      <a:pPr>
                        <a:lnSpc>
                          <a:spcPct val="115000"/>
                        </a:lnSpc>
                        <a:spcBef>
                          <a:spcPts val="1000"/>
                        </a:spcBef>
                        <a:spcAft>
                          <a:spcPts val="0"/>
                        </a:spcAft>
                      </a:pPr>
                      <a:r>
                        <a:rPr lang="fr-FR" sz="1400" dirty="0"/>
                        <a:t>Électricité</a:t>
                      </a:r>
                      <a:endParaRPr lang="fr-FR" sz="14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5 335</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5 449</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5 636</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5 768</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5 910</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28 098</a:t>
                      </a:r>
                      <a:endParaRPr lang="fr-FR" sz="1600" dirty="0">
                        <a:solidFill>
                          <a:srgbClr val="000000"/>
                        </a:solidFill>
                        <a:latin typeface="Cambria"/>
                        <a:ea typeface="Times New Roman"/>
                        <a:cs typeface="Arial"/>
                      </a:endParaRPr>
                    </a:p>
                  </a:txBody>
                  <a:tcPr marL="61301" marR="61301" marT="0" marB="0" anchor="ctr">
                    <a:solidFill>
                      <a:schemeClr val="bg1"/>
                    </a:solidFill>
                  </a:tcPr>
                </a:tc>
              </a:tr>
              <a:tr h="598293">
                <a:tc>
                  <a:txBody>
                    <a:bodyPr/>
                    <a:lstStyle/>
                    <a:p>
                      <a:pPr>
                        <a:lnSpc>
                          <a:spcPct val="115000"/>
                        </a:lnSpc>
                        <a:spcBef>
                          <a:spcPts val="1000"/>
                        </a:spcBef>
                        <a:spcAft>
                          <a:spcPts val="0"/>
                        </a:spcAft>
                      </a:pPr>
                      <a:r>
                        <a:rPr lang="fr-FR" sz="1400" dirty="0"/>
                        <a:t>Gaz</a:t>
                      </a:r>
                      <a:endParaRPr lang="fr-FR" sz="14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2 286</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2 121</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2 366</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2 657</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2 720</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12 150</a:t>
                      </a:r>
                      <a:endParaRPr lang="fr-FR" sz="1600">
                        <a:solidFill>
                          <a:srgbClr val="000000"/>
                        </a:solidFill>
                        <a:latin typeface="Cambria"/>
                        <a:ea typeface="Times New Roman"/>
                        <a:cs typeface="Arial"/>
                      </a:endParaRPr>
                    </a:p>
                  </a:txBody>
                  <a:tcPr marL="61301" marR="61301" marT="0" marB="0" anchor="ctr">
                    <a:solidFill>
                      <a:schemeClr val="bg1"/>
                    </a:solidFill>
                  </a:tcPr>
                </a:tc>
              </a:tr>
              <a:tr h="598293">
                <a:tc>
                  <a:txBody>
                    <a:bodyPr/>
                    <a:lstStyle/>
                    <a:p>
                      <a:pPr>
                        <a:lnSpc>
                          <a:spcPct val="115000"/>
                        </a:lnSpc>
                        <a:spcBef>
                          <a:spcPts val="1000"/>
                        </a:spcBef>
                        <a:spcAft>
                          <a:spcPts val="0"/>
                        </a:spcAft>
                      </a:pPr>
                      <a:r>
                        <a:rPr lang="fr-FR" sz="1400" dirty="0"/>
                        <a:t>Équipements spécifiques </a:t>
                      </a:r>
                      <a:r>
                        <a:rPr lang="fr-FR" sz="1400" dirty="0" smtClean="0"/>
                        <a:t>Electricité</a:t>
                      </a:r>
                      <a:endParaRPr lang="fr-FR" sz="14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5 285</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5 000</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6 125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6 125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6 125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28 660</a:t>
                      </a:r>
                      <a:endParaRPr lang="fr-FR" sz="1600">
                        <a:solidFill>
                          <a:srgbClr val="000000"/>
                        </a:solidFill>
                        <a:latin typeface="Cambria"/>
                        <a:ea typeface="Times New Roman"/>
                        <a:cs typeface="Arial"/>
                      </a:endParaRPr>
                    </a:p>
                  </a:txBody>
                  <a:tcPr marL="61301" marR="61301" marT="0" marB="0" anchor="ctr">
                    <a:solidFill>
                      <a:schemeClr val="bg1"/>
                    </a:solidFill>
                  </a:tcPr>
                </a:tc>
              </a:tr>
              <a:tr h="598293">
                <a:tc>
                  <a:txBody>
                    <a:bodyPr/>
                    <a:lstStyle/>
                    <a:p>
                      <a:pPr>
                        <a:lnSpc>
                          <a:spcPct val="115000"/>
                        </a:lnSpc>
                        <a:spcBef>
                          <a:spcPts val="1000"/>
                        </a:spcBef>
                        <a:spcAft>
                          <a:spcPts val="0"/>
                        </a:spcAft>
                      </a:pPr>
                      <a:r>
                        <a:rPr lang="fr-FR" sz="1400" dirty="0"/>
                        <a:t>Équipements spécifiques Gaz</a:t>
                      </a:r>
                      <a:endParaRPr lang="fr-FR" sz="14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0</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207</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0</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0</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97</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304</a:t>
                      </a:r>
                      <a:endParaRPr lang="fr-FR" sz="1600">
                        <a:solidFill>
                          <a:srgbClr val="000000"/>
                        </a:solidFill>
                        <a:latin typeface="Cambria"/>
                        <a:ea typeface="Times New Roman"/>
                        <a:cs typeface="Arial"/>
                      </a:endParaRPr>
                    </a:p>
                  </a:txBody>
                  <a:tcPr marL="61301" marR="61301" marT="0" marB="0" anchor="ctr">
                    <a:solidFill>
                      <a:schemeClr val="bg1"/>
                    </a:solidFill>
                  </a:tcPr>
                </a:tc>
              </a:tr>
              <a:tr h="598293">
                <a:tc>
                  <a:txBody>
                    <a:bodyPr/>
                    <a:lstStyle/>
                    <a:p>
                      <a:pPr>
                        <a:lnSpc>
                          <a:spcPct val="115000"/>
                        </a:lnSpc>
                        <a:spcBef>
                          <a:spcPts val="1000"/>
                        </a:spcBef>
                        <a:spcAft>
                          <a:spcPts val="0"/>
                        </a:spcAft>
                      </a:pPr>
                      <a:r>
                        <a:rPr lang="fr-FR" sz="1400" dirty="0"/>
                        <a:t>Total Équipements spécifiques</a:t>
                      </a:r>
                      <a:endParaRPr lang="fr-FR" sz="14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5 285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5 207</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6 125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6 125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6 222</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28 964</a:t>
                      </a:r>
                      <a:endParaRPr lang="fr-FR" sz="1600">
                        <a:solidFill>
                          <a:srgbClr val="000000"/>
                        </a:solidFill>
                        <a:latin typeface="Cambria"/>
                        <a:ea typeface="Times New Roman"/>
                        <a:cs typeface="Arial"/>
                      </a:endParaRPr>
                    </a:p>
                  </a:txBody>
                  <a:tcPr marL="61301" marR="61301" marT="0" marB="0" anchor="ctr">
                    <a:solidFill>
                      <a:schemeClr val="bg1"/>
                    </a:solidFill>
                  </a:tcPr>
                </a:tc>
              </a:tr>
              <a:tr h="598293">
                <a:tc>
                  <a:txBody>
                    <a:bodyPr/>
                    <a:lstStyle/>
                    <a:p>
                      <a:pPr>
                        <a:lnSpc>
                          <a:spcPct val="115000"/>
                        </a:lnSpc>
                        <a:spcBef>
                          <a:spcPts val="1000"/>
                        </a:spcBef>
                        <a:spcAft>
                          <a:spcPts val="0"/>
                        </a:spcAft>
                      </a:pPr>
                      <a:r>
                        <a:rPr lang="fr-FR" sz="1400" dirty="0"/>
                        <a:t>Infrastructures</a:t>
                      </a:r>
                      <a:endParaRPr lang="fr-FR" sz="14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1 815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1 322</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982</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1 170</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1 045</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6 334</a:t>
                      </a:r>
                      <a:endParaRPr lang="fr-FR" sz="1600">
                        <a:solidFill>
                          <a:srgbClr val="000000"/>
                        </a:solidFill>
                        <a:latin typeface="Cambria"/>
                        <a:ea typeface="Times New Roman"/>
                        <a:cs typeface="Arial"/>
                      </a:endParaRPr>
                    </a:p>
                  </a:txBody>
                  <a:tcPr marL="61301" marR="61301" marT="0" marB="0" anchor="ctr">
                    <a:solidFill>
                      <a:schemeClr val="bg1"/>
                    </a:solidFill>
                  </a:tcPr>
                </a:tc>
              </a:tr>
              <a:tr h="598293">
                <a:tc>
                  <a:txBody>
                    <a:bodyPr/>
                    <a:lstStyle/>
                    <a:p>
                      <a:pPr>
                        <a:lnSpc>
                          <a:spcPct val="115000"/>
                        </a:lnSpc>
                        <a:spcBef>
                          <a:spcPts val="1000"/>
                        </a:spcBef>
                        <a:spcAft>
                          <a:spcPts val="0"/>
                        </a:spcAft>
                      </a:pPr>
                      <a:r>
                        <a:rPr lang="fr-FR" sz="1400" b="1" dirty="0"/>
                        <a:t>Total Général</a:t>
                      </a:r>
                      <a:endParaRPr lang="fr-FR" sz="1400" b="1"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14 721</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14 099</a:t>
                      </a:r>
                      <a:endParaRPr lang="fr-FR" sz="1600" dirty="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15 109</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15 720</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a:t>15 897</a:t>
                      </a:r>
                      <a:endParaRPr lang="fr-FR" sz="1600">
                        <a:solidFill>
                          <a:srgbClr val="000000"/>
                        </a:solidFill>
                        <a:latin typeface="Cambria"/>
                        <a:ea typeface="Times New Roman"/>
                        <a:cs typeface="Arial"/>
                      </a:endParaRPr>
                    </a:p>
                  </a:txBody>
                  <a:tcPr marL="61301" marR="61301" marT="0" marB="0" anchor="ctr">
                    <a:solidFill>
                      <a:schemeClr val="bg1"/>
                    </a:solidFill>
                  </a:tcPr>
                </a:tc>
                <a:tc>
                  <a:txBody>
                    <a:bodyPr/>
                    <a:lstStyle/>
                    <a:p>
                      <a:pPr algn="r">
                        <a:lnSpc>
                          <a:spcPct val="115000"/>
                        </a:lnSpc>
                        <a:spcBef>
                          <a:spcPts val="1000"/>
                        </a:spcBef>
                        <a:spcAft>
                          <a:spcPts val="0"/>
                        </a:spcAft>
                      </a:pPr>
                      <a:r>
                        <a:rPr lang="fr-FR" sz="1600" dirty="0"/>
                        <a:t>75 546</a:t>
                      </a:r>
                      <a:endParaRPr lang="fr-FR" sz="1600" dirty="0">
                        <a:solidFill>
                          <a:srgbClr val="000000"/>
                        </a:solidFill>
                        <a:latin typeface="Cambria"/>
                        <a:ea typeface="Times New Roman"/>
                        <a:cs typeface="Arial"/>
                      </a:endParaRPr>
                    </a:p>
                  </a:txBody>
                  <a:tcPr marL="61301" marR="61301" marT="0" marB="0" anchor="ctr">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fld id="{96ADBFE6-8ACB-40B7-9AAA-3AFCED20F350}" type="slidenum">
              <a:rPr lang="fr-FR" smtClean="0"/>
              <a:pPr/>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1928802"/>
            <a:ext cx="8358246" cy="4143404"/>
          </a:xfrm>
        </p:spPr>
        <p:txBody>
          <a:bodyPr>
            <a:normAutofit/>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endParaRPr lang="fr-FR" dirty="0"/>
          </a:p>
        </p:txBody>
      </p:sp>
      <p:sp>
        <p:nvSpPr>
          <p:cNvPr id="3" name="Titre 2"/>
          <p:cNvSpPr>
            <a:spLocks noGrp="1"/>
          </p:cNvSpPr>
          <p:nvPr>
            <p:ph type="title"/>
          </p:nvPr>
        </p:nvSpPr>
        <p:spPr>
          <a:xfrm>
            <a:off x="285720" y="1143008"/>
            <a:ext cx="8229600" cy="642918"/>
          </a:xfrm>
        </p:spPr>
        <p:txBody>
          <a:bodyPr>
            <a:normAutofit fontScale="90000"/>
          </a:bodyPr>
          <a:lstStyle/>
          <a:p>
            <a:pPr lvl="2"/>
            <a:r>
              <a:rPr lang="fr-FR" sz="2400" b="1" dirty="0" smtClean="0"/>
              <a:t/>
            </a:r>
            <a:br>
              <a:rPr lang="fr-FR" sz="2400" b="1" dirty="0" smtClean="0"/>
            </a:br>
            <a:r>
              <a:rPr lang="fr-FR" sz="2700" dirty="0" smtClean="0">
                <a:solidFill>
                  <a:srgbClr val="0070C0"/>
                </a:solidFill>
                <a:latin typeface="Myrianod"/>
              </a:rPr>
              <a:t>Dispositif de pilotage du plan d’actions stratégiques :</a:t>
            </a:r>
            <a:r>
              <a:rPr lang="fr-FR" sz="2700" u="sng" dirty="0" smtClean="0">
                <a:solidFill>
                  <a:srgbClr val="0070C0"/>
                </a:solidFill>
              </a:rPr>
              <a:t/>
            </a:r>
            <a:br>
              <a:rPr lang="fr-FR" sz="2700" u="sng" dirty="0" smtClean="0">
                <a:solidFill>
                  <a:srgbClr val="0070C0"/>
                </a:solidFill>
              </a:rPr>
            </a:br>
            <a:r>
              <a:rPr lang="fr-FR" sz="27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41</a:t>
            </a:fld>
            <a:endParaRPr lang="fr-FR" dirty="0"/>
          </a:p>
        </p:txBody>
      </p:sp>
      <p:sp>
        <p:nvSpPr>
          <p:cNvPr id="5" name="ZoneTexte 4"/>
          <p:cNvSpPr txBox="1"/>
          <p:nvPr/>
        </p:nvSpPr>
        <p:spPr>
          <a:xfrm>
            <a:off x="500034" y="214290"/>
            <a:ext cx="2739154"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514350" indent="-514350" algn="ctr" fontAlgn="auto">
              <a:spcBef>
                <a:spcPts val="0"/>
              </a:spcBef>
              <a:spcAft>
                <a:spcPts val="0"/>
              </a:spcAft>
              <a:buFont typeface="+mj-lt"/>
              <a:buAutoNum type="romanUcPeriod" startAt="5"/>
              <a:defRPr/>
            </a:pPr>
            <a:r>
              <a:rPr lang="fr-FR" sz="2000" dirty="0" smtClean="0">
                <a:solidFill>
                  <a:srgbClr val="FFFF00"/>
                </a:solidFill>
              </a:rPr>
              <a:t>Déploiement  </a:t>
            </a:r>
            <a:endParaRPr lang="fr-FR"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142852"/>
            <a:ext cx="8358246" cy="6143668"/>
          </a:xfrm>
        </p:spPr>
        <p:txBody>
          <a:bodyPr>
            <a:normAutofit fontScale="92500"/>
          </a:bodyPr>
          <a:lstStyle/>
          <a:p>
            <a:pPr algn="just">
              <a:buNone/>
            </a:pPr>
            <a:r>
              <a:rPr lang="fr-FR" sz="2800" dirty="0" smtClean="0"/>
              <a:t> Ce dispositif repose sur :</a:t>
            </a:r>
          </a:p>
          <a:p>
            <a:pPr algn="just">
              <a:buNone/>
            </a:pPr>
            <a:endParaRPr lang="fr-FR" sz="2400" dirty="0" smtClean="0"/>
          </a:p>
          <a:p>
            <a:pPr lvl="0" algn="just">
              <a:buFont typeface="Wingdings" pitchFamily="2" charset="2"/>
              <a:buChar char="§"/>
            </a:pPr>
            <a:r>
              <a:rPr lang="fr-FR" sz="2400" dirty="0" smtClean="0"/>
              <a:t>Le comité de pilotage du déploiement du plan d’actions stratégiques, à mettre en place au niveau de la Société pour assurer le suivi de la réalisation du plan stratégique une fois approuvé par le CA/SDA et CEPS/</a:t>
            </a:r>
            <a:r>
              <a:rPr lang="fr-FR" sz="2400" dirty="0" err="1" smtClean="0"/>
              <a:t>Sonelgaz</a:t>
            </a:r>
            <a:r>
              <a:rPr lang="fr-FR" sz="2400" dirty="0" smtClean="0"/>
              <a:t>; </a:t>
            </a:r>
          </a:p>
          <a:p>
            <a:pPr lvl="0" algn="just">
              <a:buFont typeface="Wingdings" pitchFamily="2" charset="2"/>
              <a:buChar char="§"/>
            </a:pPr>
            <a:endParaRPr lang="fr-FR" sz="2400" dirty="0" smtClean="0"/>
          </a:p>
          <a:p>
            <a:pPr lvl="0" algn="just">
              <a:buFont typeface="Wingdings" pitchFamily="2" charset="2"/>
              <a:buChar char="§"/>
            </a:pPr>
            <a:r>
              <a:rPr lang="fr-FR" sz="2400" dirty="0" smtClean="0"/>
              <a:t>Les différents pilotes des actions stratégiques identifiés, dont :</a:t>
            </a:r>
          </a:p>
          <a:p>
            <a:pPr lvl="2" algn="just">
              <a:buClr>
                <a:srgbClr val="0070C0"/>
              </a:buClr>
            </a:pPr>
            <a:r>
              <a:rPr lang="fr-FR" sz="2200" dirty="0" smtClean="0"/>
              <a:t>La nouvelle direction prospective, organisation et systèmes d’information pour le pilotage des projets nouveaux liés au développement de la société, </a:t>
            </a:r>
          </a:p>
          <a:p>
            <a:pPr lvl="2" algn="just">
              <a:buClr>
                <a:srgbClr val="0070C0"/>
              </a:buClr>
            </a:pPr>
            <a:r>
              <a:rPr lang="fr-FR" sz="2200" dirty="0" smtClean="0"/>
              <a:t>Les directeurs centraux de la SDA,  pour piloter les actions stratégiques relevant de leurs domaines d’activités.</a:t>
            </a:r>
          </a:p>
          <a:p>
            <a:pPr lvl="2" algn="just">
              <a:buClr>
                <a:srgbClr val="0070C0"/>
              </a:buClr>
            </a:pPr>
            <a:r>
              <a:rPr lang="fr-FR" sz="22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42</a:t>
            </a:fld>
            <a:endParaRPr lang="fr-F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428604"/>
            <a:ext cx="8258204" cy="5715040"/>
          </a:xfrm>
        </p:spPr>
        <p:txBody>
          <a:bodyPr>
            <a:noAutofit/>
          </a:bodyPr>
          <a:lstStyle/>
          <a:p>
            <a:pPr algn="just">
              <a:buNone/>
            </a:pPr>
            <a:r>
              <a:rPr lang="fr-FR" sz="2400" dirty="0" smtClean="0"/>
              <a:t>Ce processus de pilotage se déroulera sur plusieurs phases : </a:t>
            </a:r>
          </a:p>
          <a:p>
            <a:pPr algn="just">
              <a:buNone/>
            </a:pPr>
            <a:endParaRPr lang="fr-FR" sz="1200" dirty="0" smtClean="0"/>
          </a:p>
          <a:p>
            <a:pPr lvl="1"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susciter leur adhésion autour du plan ;</a:t>
            </a:r>
          </a:p>
          <a:p>
            <a:pPr lvl="1" algn="just">
              <a:buFont typeface="Wingdings" pitchFamily="2" charset="2"/>
              <a:buChar char="§"/>
            </a:pPr>
            <a:endParaRPr lang="fr-FR" sz="2000" dirty="0" smtClean="0"/>
          </a:p>
          <a:p>
            <a:pPr lvl="1" algn="just">
              <a:buFont typeface="Wingdings" pitchFamily="2" charset="2"/>
              <a:buChar char="§"/>
            </a:pPr>
            <a:r>
              <a:rPr lang="fr-FR" sz="2000" dirty="0" smtClean="0"/>
              <a:t>Ensuite, il s’agira de contractualiser les actions avec les principaux pilotes et les mettre en œuvre;</a:t>
            </a:r>
          </a:p>
          <a:p>
            <a:pPr lvl="1" algn="just">
              <a:buFont typeface="Wingdings" pitchFamily="2" charset="2"/>
              <a:buChar char="§"/>
            </a:pPr>
            <a:endParaRPr lang="fr-FR" sz="2000" dirty="0" smtClean="0"/>
          </a:p>
          <a:p>
            <a:pPr lvl="1"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1600" b="1" i="1" dirty="0" smtClean="0"/>
              <a:t> </a:t>
            </a:r>
            <a:endParaRPr lang="fr-FR" sz="1600" dirty="0" smtClean="0"/>
          </a:p>
          <a:p>
            <a:pPr>
              <a:buFont typeface="Wingdings" pitchFamily="2" charset="2"/>
              <a:buChar char="§"/>
            </a:pPr>
            <a:endParaRPr lang="fr-FR" sz="2400" dirty="0" smtClean="0"/>
          </a:p>
          <a:p>
            <a:endParaRPr lang="fr-FR" sz="24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43</a:t>
            </a:fld>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42844" y="1000108"/>
            <a:ext cx="8543956" cy="5007183"/>
          </a:xfrm>
        </p:spPr>
        <p:txBody>
          <a:bodyPr>
            <a:noAutofit/>
          </a:bodyPr>
          <a:lstStyle/>
          <a:p>
            <a:pPr algn="just">
              <a:buNone/>
            </a:pPr>
            <a:r>
              <a:rPr lang="fr-FR" sz="2400" dirty="0" smtClean="0"/>
              <a:t>   L’amélioration permanente de la qualité et continuité de service demeure l’engagement prioritaire de la société sur la base des perspectives stratégiques arrêtées comme suit : </a:t>
            </a:r>
          </a:p>
          <a:p>
            <a:pPr algn="just">
              <a:buNone/>
            </a:pPr>
            <a:endParaRPr lang="fr-FR" sz="2400" dirty="0" smtClean="0"/>
          </a:p>
          <a:p>
            <a:pPr lvl="1" algn="just">
              <a:buFont typeface="Wingdings" pitchFamily="2" charset="2"/>
              <a:buChar char="§"/>
            </a:pPr>
            <a:r>
              <a:rPr lang="fr-FR" sz="2000" dirty="0" smtClean="0"/>
              <a:t>Pénétrer le marché des services de sorte à générer une plus value conséquente.</a:t>
            </a:r>
          </a:p>
          <a:p>
            <a:pPr algn="just">
              <a:buNone/>
            </a:pPr>
            <a:endParaRPr lang="fr-FR" sz="800" dirty="0" smtClean="0"/>
          </a:p>
          <a:p>
            <a:pPr lvl="1" algn="just">
              <a:buFont typeface="Wingdings" pitchFamily="2" charset="2"/>
              <a:buChar char="§"/>
            </a:pPr>
            <a:r>
              <a:rPr lang="fr-FR" sz="2000" dirty="0" smtClean="0"/>
              <a:t>Séparer les activités techniques et commerciales :</a:t>
            </a:r>
          </a:p>
          <a:p>
            <a:pPr lvl="1" algn="just">
              <a:buFont typeface="Wingdings" pitchFamily="2" charset="2"/>
              <a:buChar char="§"/>
            </a:pPr>
            <a:endParaRPr lang="fr-FR" sz="1000" dirty="0" smtClean="0"/>
          </a:p>
          <a:p>
            <a:pPr lvl="2" algn="just">
              <a:buClr>
                <a:srgbClr val="0070C0"/>
              </a:buClr>
              <a:buFont typeface="Wingdings" pitchFamily="2" charset="2"/>
              <a:buChar char="ü"/>
            </a:pPr>
            <a:r>
              <a:rPr lang="fr-FR" sz="1800" dirty="0" smtClean="0"/>
              <a:t>Se doter d’une meilleure visibilité sur les activités,</a:t>
            </a:r>
          </a:p>
          <a:p>
            <a:pPr lvl="2" algn="just">
              <a:buClr>
                <a:srgbClr val="0070C0"/>
              </a:buClr>
              <a:buFont typeface="Wingdings" pitchFamily="2" charset="2"/>
              <a:buChar char="ü"/>
            </a:pPr>
            <a:r>
              <a:rPr lang="fr-FR" sz="1800" dirty="0" smtClean="0"/>
              <a:t>faciliter l’analyse et l’arbitrage, </a:t>
            </a:r>
          </a:p>
          <a:p>
            <a:pPr lvl="2" algn="just">
              <a:buClr>
                <a:srgbClr val="0070C0"/>
              </a:buClr>
              <a:buFont typeface="Wingdings" pitchFamily="2" charset="2"/>
              <a:buChar char="ü"/>
            </a:pPr>
            <a:r>
              <a:rPr lang="fr-FR" sz="1800" dirty="0" smtClean="0"/>
              <a:t>Améliorer la gestion, le professionnalisme  et l’expertise.</a:t>
            </a:r>
          </a:p>
          <a:p>
            <a:pPr algn="just">
              <a:buNone/>
            </a:pPr>
            <a:endParaRPr lang="fr-FR" sz="2400" dirty="0" smtClean="0"/>
          </a:p>
          <a:p>
            <a:pPr algn="just">
              <a:buNone/>
            </a:pPr>
            <a:endParaRPr lang="fr-FR" sz="2400" dirty="0" smtClean="0"/>
          </a:p>
          <a:p>
            <a:pPr algn="just">
              <a:buFont typeface="Wingdings" pitchFamily="2" charset="2"/>
              <a:buChar char="§"/>
            </a:pPr>
            <a:endParaRPr lang="fr-FR" sz="2400" dirty="0" smtClean="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44</a:t>
            </a:fld>
            <a:endParaRPr lang="fr-FR"/>
          </a:p>
        </p:txBody>
      </p:sp>
      <p:sp>
        <p:nvSpPr>
          <p:cNvPr id="4" name="Titre 3"/>
          <p:cNvSpPr>
            <a:spLocks noGrp="1"/>
          </p:cNvSpPr>
          <p:nvPr>
            <p:ph type="title"/>
          </p:nvPr>
        </p:nvSpPr>
        <p:spPr>
          <a:xfrm>
            <a:off x="214282" y="-24"/>
            <a:ext cx="8229600" cy="785818"/>
          </a:xfrm>
        </p:spPr>
        <p:txBody>
          <a:bodyPr>
            <a:normAutofit/>
          </a:bodyPr>
          <a:lstStyle/>
          <a:p>
            <a:pPr lvl="0"/>
            <a:r>
              <a:rPr lang="fr-FR" sz="2700" b="0" u="sng" dirty="0" smtClean="0">
                <a:solidFill>
                  <a:srgbClr val="0070C0"/>
                </a:solidFill>
                <a:effectLst/>
                <a:latin typeface="Myrianod"/>
              </a:rPr>
              <a:t>Les perspectives stratégiques de SDA : </a:t>
            </a:r>
            <a:endParaRPr lang="fr-FR" u="sng" dirty="0">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a:bodyPr>
          <a:lstStyle/>
          <a:p>
            <a:pPr algn="just">
              <a:buFont typeface="Wingdings" pitchFamily="2" charset="2"/>
              <a:buChar char="§"/>
            </a:pPr>
            <a:r>
              <a:rPr lang="fr-FR" sz="2400" dirty="0" smtClean="0"/>
              <a:t>Assurer la continuité et la qualité de service :</a:t>
            </a:r>
          </a:p>
          <a:p>
            <a:pPr algn="just">
              <a:buFont typeface="Wingdings" pitchFamily="2" charset="2"/>
              <a:buChar char="§"/>
            </a:pPr>
            <a:endParaRPr lang="fr-FR" sz="1000" dirty="0" smtClean="0"/>
          </a:p>
          <a:p>
            <a:pPr lvl="2" algn="just">
              <a:buClr>
                <a:srgbClr val="0070C0"/>
              </a:buClr>
              <a:buFont typeface="Wingdings" pitchFamily="2" charset="2"/>
              <a:buChar char="ü"/>
            </a:pPr>
            <a:r>
              <a:rPr lang="fr-FR" sz="1800" dirty="0" smtClean="0"/>
              <a:t>Protection des revenus,</a:t>
            </a:r>
          </a:p>
          <a:p>
            <a:pPr lvl="2" algn="just">
              <a:buClr>
                <a:srgbClr val="0070C0"/>
              </a:buClr>
              <a:buFont typeface="Wingdings" pitchFamily="2" charset="2"/>
              <a:buChar char="ü"/>
            </a:pPr>
            <a:r>
              <a:rPr lang="fr-FR" sz="1800" dirty="0" smtClean="0"/>
              <a:t>Achever pour les agences commerciales le recrutement  et la formation de juristes pour le recouvrement des créances, les atteintes tiers  et la lutte anti-fraude,</a:t>
            </a:r>
          </a:p>
          <a:p>
            <a:pPr lvl="2" algn="just">
              <a:buClr>
                <a:srgbClr val="0070C0"/>
              </a:buClr>
              <a:buFont typeface="Wingdings" pitchFamily="2" charset="2"/>
              <a:buChar char="ü"/>
            </a:pPr>
            <a:r>
              <a:rPr lang="fr-FR" sz="1800" dirty="0" smtClean="0"/>
              <a:t>Fidéliser les clients éligibles potentiels,</a:t>
            </a:r>
          </a:p>
          <a:p>
            <a:pPr lvl="2" algn="just">
              <a:buClr>
                <a:srgbClr val="0070C0"/>
              </a:buClr>
              <a:buFont typeface="Wingdings" pitchFamily="2" charset="2"/>
              <a:buChar char="ü"/>
            </a:pPr>
            <a:r>
              <a:rPr lang="fr-FR" sz="1800" dirty="0" smtClean="0"/>
              <a:t>La concrétisation du transfert du réseau 60kV en électricité et 16 Bars (MPC) en gaz est le nouveau challenge de la société de distribution</a:t>
            </a:r>
            <a:r>
              <a:rPr lang="fr-FR" sz="2000" dirty="0" smtClean="0"/>
              <a:t>.</a:t>
            </a:r>
          </a:p>
          <a:p>
            <a:pPr lvl="1" algn="just">
              <a:buNone/>
            </a:pPr>
            <a:endParaRPr lang="fr-FR" sz="2200" dirty="0" smtClean="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45</a:t>
            </a:fld>
            <a:endParaRPr lang="fr-F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0667"/>
            <a:ext cx="8229600" cy="6007291"/>
          </a:xfrm>
        </p:spPr>
        <p:txBody>
          <a:bodyPr>
            <a:noAutofit/>
          </a:bodyPr>
          <a:lstStyle/>
          <a:p>
            <a:pPr lvl="1" algn="just">
              <a:buFont typeface="Wingdings" pitchFamily="2" charset="2"/>
              <a:buChar char="§"/>
            </a:pPr>
            <a:r>
              <a:rPr lang="fr-FR" sz="2000" dirty="0" smtClean="0"/>
              <a:t>Introduction des nouvelles techniques :</a:t>
            </a:r>
          </a:p>
          <a:p>
            <a:pPr lvl="1" algn="just">
              <a:buFont typeface="Wingdings" pitchFamily="2" charset="2"/>
              <a:buChar char="§"/>
            </a:pPr>
            <a:endParaRPr lang="fr-FR" sz="1000" dirty="0" smtClean="0"/>
          </a:p>
          <a:p>
            <a:pPr lvl="2" algn="just">
              <a:buClr>
                <a:srgbClr val="0070C0"/>
              </a:buClr>
              <a:buFont typeface="Wingdings" pitchFamily="2" charset="2"/>
              <a:buChar char="ü"/>
            </a:pPr>
            <a:r>
              <a:rPr lang="fr-FR" sz="1800" dirty="0" smtClean="0"/>
              <a:t>Étendre la télé relève des postes MT à tous les postes DP,</a:t>
            </a:r>
          </a:p>
          <a:p>
            <a:pPr lvl="2" algn="just">
              <a:buClr>
                <a:srgbClr val="0070C0"/>
              </a:buClr>
              <a:buFont typeface="Wingdings" pitchFamily="2" charset="2"/>
              <a:buChar char="ü"/>
            </a:pPr>
            <a:r>
              <a:rPr lang="fr-FR" sz="1800" dirty="0" smtClean="0"/>
              <a:t>Introduire un système de télégestion des clients BT et Smart </a:t>
            </a:r>
            <a:r>
              <a:rPr lang="fr-FR" sz="1800" dirty="0" err="1" smtClean="0"/>
              <a:t>Grid</a:t>
            </a:r>
            <a:r>
              <a:rPr lang="fr-FR" sz="1800" dirty="0" smtClean="0"/>
              <a:t>,</a:t>
            </a:r>
          </a:p>
          <a:p>
            <a:pPr lvl="2" algn="just">
              <a:buClr>
                <a:srgbClr val="0070C0"/>
              </a:buClr>
              <a:buFont typeface="Wingdings" pitchFamily="2" charset="2"/>
              <a:buChar char="ü"/>
            </a:pPr>
            <a:r>
              <a:rPr lang="fr-FR" sz="1800" dirty="0" smtClean="0"/>
              <a:t>Achever le renouvellement du réseau BP en MP,</a:t>
            </a:r>
          </a:p>
          <a:p>
            <a:pPr lvl="2" algn="just">
              <a:buClr>
                <a:srgbClr val="0070C0"/>
              </a:buClr>
              <a:buFont typeface="Wingdings" pitchFamily="2" charset="2"/>
              <a:buChar char="ü"/>
            </a:pPr>
            <a:r>
              <a:rPr lang="fr-FR" sz="1800" dirty="0" smtClean="0"/>
              <a:t>Introduire un call center au niveau de la métropole. </a:t>
            </a:r>
          </a:p>
          <a:p>
            <a:pPr lvl="2" algn="just">
              <a:buNone/>
            </a:pPr>
            <a:endParaRPr lang="fr-FR" sz="2000" dirty="0" smtClean="0"/>
          </a:p>
          <a:p>
            <a:pPr lvl="1" algn="just">
              <a:buFont typeface="Wingdings" pitchFamily="2" charset="2"/>
              <a:buChar char="§"/>
            </a:pPr>
            <a:r>
              <a:rPr lang="fr-FR" sz="2000" dirty="0" smtClean="0"/>
              <a:t> Montée en puissance des compétences :</a:t>
            </a:r>
          </a:p>
          <a:p>
            <a:pPr lvl="1" algn="just">
              <a:buFont typeface="Wingdings" pitchFamily="2" charset="2"/>
              <a:buChar char="§"/>
            </a:pPr>
            <a:endParaRPr lang="fr-FR" sz="1000" dirty="0" smtClean="0"/>
          </a:p>
          <a:p>
            <a:pPr lvl="2" algn="just">
              <a:buClr>
                <a:srgbClr val="0070C0"/>
              </a:buClr>
              <a:buFont typeface="Wingdings" pitchFamily="2" charset="2"/>
              <a:buChar char="ü"/>
            </a:pPr>
            <a:r>
              <a:rPr lang="fr-FR" sz="1800" dirty="0" smtClean="0"/>
              <a:t>La mise en place d’un plan de préparation et gestion de la relève pour les différentes activités et pour tous les postes générateurs de valeur ajoutée (du chef d’équipe au top manager),</a:t>
            </a:r>
          </a:p>
          <a:p>
            <a:pPr lvl="2" algn="just">
              <a:buClr>
                <a:srgbClr val="0070C0"/>
              </a:buClr>
              <a:buFont typeface="Wingdings" pitchFamily="2" charset="2"/>
              <a:buChar char="ü"/>
            </a:pPr>
            <a:r>
              <a:rPr lang="fr-FR" sz="1800" dirty="0" smtClean="0"/>
              <a:t>Détection de talents et préparation des cadres à haut potentiel,</a:t>
            </a:r>
          </a:p>
          <a:p>
            <a:pPr lvl="2" algn="just">
              <a:buClr>
                <a:srgbClr val="0070C0"/>
              </a:buClr>
              <a:buFont typeface="Wingdings" pitchFamily="2" charset="2"/>
              <a:buChar char="ü"/>
            </a:pPr>
            <a:r>
              <a:rPr lang="fr-FR" sz="1800" dirty="0" smtClean="0"/>
              <a:t>La motivation continue de la ressource humaine par la mise en place d’un système de rétribution par les résultats.</a:t>
            </a:r>
          </a:p>
          <a:p>
            <a:pPr indent="-228600" algn="just">
              <a:buNone/>
            </a:pPr>
            <a:endParaRPr lang="fr-FR" sz="1800" dirty="0" smtClean="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46</a:t>
            </a:fld>
            <a:endParaRPr lang="fr-F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571480"/>
            <a:ext cx="8229600" cy="5435811"/>
          </a:xfrm>
        </p:spPr>
        <p:txBody>
          <a:bodyPr>
            <a:normAutofit/>
          </a:bodyPr>
          <a:lstStyle/>
          <a:p>
            <a:pPr lvl="1">
              <a:buFont typeface="Wingdings" pitchFamily="2" charset="2"/>
              <a:buChar char="§"/>
            </a:pPr>
            <a:r>
              <a:rPr lang="fr-FR" sz="2000" dirty="0" smtClean="0"/>
              <a:t>Amélioration des paramètres clés de performance à l’horizon 2017 :</a:t>
            </a:r>
          </a:p>
          <a:p>
            <a:pPr lvl="1">
              <a:buFont typeface="Wingdings" pitchFamily="2" charset="2"/>
              <a:buChar char="§"/>
            </a:pPr>
            <a:endParaRPr lang="fr-FR" sz="1000" dirty="0" smtClean="0"/>
          </a:p>
          <a:p>
            <a:pPr lvl="2" algn="just">
              <a:buClr>
                <a:srgbClr val="0070C0"/>
              </a:buClr>
              <a:buFont typeface="Wingdings" pitchFamily="2" charset="2"/>
              <a:buChar char="ü"/>
            </a:pPr>
            <a:r>
              <a:rPr lang="fr-FR" sz="1800" dirty="0" smtClean="0"/>
              <a:t>Taux de diminution des cas de fraude et agressions des ouvrages à 50%,   </a:t>
            </a:r>
          </a:p>
          <a:p>
            <a:pPr lvl="2" algn="just">
              <a:buClr>
                <a:srgbClr val="0070C0"/>
              </a:buClr>
              <a:buFont typeface="Wingdings" pitchFamily="2" charset="2"/>
              <a:buChar char="ü"/>
            </a:pPr>
            <a:r>
              <a:rPr lang="fr-FR" sz="1800" dirty="0" smtClean="0"/>
              <a:t>Réduction de 50% du taux de  perte électricité à 15.5 %, </a:t>
            </a:r>
          </a:p>
          <a:p>
            <a:pPr lvl="2" algn="just">
              <a:buClr>
                <a:srgbClr val="0070C0"/>
              </a:buClr>
              <a:buFont typeface="Wingdings" pitchFamily="2" charset="2"/>
              <a:buChar char="ü"/>
            </a:pPr>
            <a:r>
              <a:rPr lang="fr-FR" sz="1800" dirty="0" smtClean="0"/>
              <a:t>Réduction de 50% du taux de  perte gaz à 4 %,</a:t>
            </a:r>
          </a:p>
          <a:p>
            <a:pPr lvl="2" algn="just">
              <a:buClr>
                <a:srgbClr val="0070C0"/>
              </a:buClr>
              <a:buFont typeface="Wingdings" pitchFamily="2" charset="2"/>
              <a:buChar char="ü"/>
            </a:pPr>
            <a:r>
              <a:rPr lang="fr-FR" sz="1800" dirty="0" smtClean="0"/>
              <a:t>Recouvrement des créances à de 50%,   </a:t>
            </a:r>
          </a:p>
          <a:p>
            <a:pPr lvl="2" algn="just">
              <a:buClr>
                <a:srgbClr val="0070C0"/>
              </a:buClr>
              <a:buFont typeface="Wingdings" pitchFamily="2" charset="2"/>
              <a:buChar char="ü"/>
            </a:pPr>
            <a:r>
              <a:rPr lang="fr-FR" sz="1800" dirty="0" smtClean="0"/>
              <a:t>Taux de pénétration gaz à 60% et 80 % sans les DD de Tipasa et </a:t>
            </a:r>
            <a:r>
              <a:rPr lang="fr-FR" sz="1800" dirty="0" err="1" smtClean="0"/>
              <a:t>Boumerdès</a:t>
            </a:r>
            <a:r>
              <a:rPr lang="fr-FR" sz="1800" dirty="0" smtClean="0"/>
              <a:t>.</a:t>
            </a:r>
          </a:p>
          <a:p>
            <a:pPr>
              <a:buNone/>
            </a:pPr>
            <a:endParaRPr lang="fr-FR" dirty="0" smtClean="0"/>
          </a:p>
          <a:p>
            <a:pPr lvl="1" algn="just">
              <a:buFont typeface="Wingdings" pitchFamily="2" charset="2"/>
              <a:buChar char="§"/>
            </a:pPr>
            <a:r>
              <a:rPr lang="fr-FR" sz="2000" dirty="0" smtClean="0"/>
              <a:t>Disposer d’un Système d’information cohérent avec l’organisation actuel et future qui permet la Conduite de changement  et respect des règles en vigueur. </a:t>
            </a:r>
          </a:p>
          <a:p>
            <a:pPr>
              <a:buNone/>
            </a:pPr>
            <a:endParaRPr lang="fr-FR" dirty="0"/>
          </a:p>
        </p:txBody>
      </p:sp>
      <p:sp>
        <p:nvSpPr>
          <p:cNvPr id="3" name="Espace réservé du numéro de diapositive 2"/>
          <p:cNvSpPr>
            <a:spLocks noGrp="1"/>
          </p:cNvSpPr>
          <p:nvPr>
            <p:ph type="sldNum" sz="quarter" idx="12"/>
          </p:nvPr>
        </p:nvSpPr>
        <p:spPr/>
        <p:txBody>
          <a:bodyPr/>
          <a:lstStyle/>
          <a:p>
            <a:fld id="{96ADBFE6-8ACB-40B7-9AAA-3AFCED20F350}" type="slidenum">
              <a:rPr lang="fr-FR" smtClean="0"/>
              <a:pPr/>
              <a:t>47</a:t>
            </a:fld>
            <a:endParaRPr lang="fr-F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96ADBFE6-8ACB-40B7-9AAA-3AFCED20F350}" type="slidenum">
              <a:rPr lang="fr-FR" smtClean="0"/>
              <a:pPr/>
              <a:t>48</a:t>
            </a:fld>
            <a:endParaRPr lang="fr-FR"/>
          </a:p>
        </p:txBody>
      </p:sp>
      <p:sp>
        <p:nvSpPr>
          <p:cNvPr id="5" name="WordArt 2">
            <a:hlinkClick r:id="rId2" action="ppaction://hlinkfile"/>
          </p:cNvPr>
          <p:cNvSpPr>
            <a:spLocks noGrp="1" noChangeArrowheads="1" noChangeShapeType="1"/>
          </p:cNvSpPr>
          <p:nvPr>
            <p:ph idx="1"/>
          </p:nvPr>
        </p:nvSpPr>
        <p:spPr bwMode="auto">
          <a:xfrm>
            <a:off x="457200" y="2643182"/>
            <a:ext cx="8229600" cy="1025519"/>
          </a:xfrm>
          <a:prstGeom prst="rect">
            <a:avLst/>
          </a:prstGeom>
        </p:spPr>
        <p:txBody>
          <a:bodyPr wrap="none" fromWordArt="1">
            <a:prstTxWarp prst="textPlain">
              <a:avLst>
                <a:gd name="adj" fmla="val 49556"/>
              </a:avLst>
            </a:prstTxWarp>
          </a:bodyPr>
          <a:lstStyle/>
          <a:p>
            <a:pPr algn="ctr">
              <a:buNone/>
            </a:pPr>
            <a:r>
              <a:rPr lang="fr-FR" sz="2800" i="1" kern="10" dirty="0">
                <a:ln w="9525">
                  <a:noFill/>
                  <a:round/>
                  <a:headEnd/>
                  <a:tailEnd/>
                </a:ln>
                <a:solidFill>
                  <a:srgbClr val="FFC000"/>
                </a:solidFill>
                <a:effectLst>
                  <a:outerShdw dist="35921" dir="2700000" algn="ctr" rotWithShape="0">
                    <a:srgbClr val="808080"/>
                  </a:outerShdw>
                </a:effectLst>
                <a:latin typeface="+mj-lt"/>
                <a:ea typeface="Verdana"/>
                <a:cs typeface="FrankRuehl" pitchFamily="2" charset="-79"/>
              </a:rPr>
              <a:t>Merci pour votre attention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42844" y="1000109"/>
            <a:ext cx="8858312" cy="5000660"/>
          </a:xfrm>
        </p:spPr>
        <p:txBody>
          <a:bodyPr>
            <a:normAutofit/>
          </a:bodyPr>
          <a:lstStyle/>
          <a:p>
            <a:pPr>
              <a:buNone/>
            </a:pPr>
            <a:endParaRPr lang="fr-FR" dirty="0" smtClean="0"/>
          </a:p>
          <a:p>
            <a:pPr>
              <a:buNone/>
            </a:pPr>
            <a:endParaRPr lang="fr-FR" dirty="0"/>
          </a:p>
        </p:txBody>
      </p:sp>
      <p:sp>
        <p:nvSpPr>
          <p:cNvPr id="3" name="Titre 2"/>
          <p:cNvSpPr>
            <a:spLocks noGrp="1"/>
          </p:cNvSpPr>
          <p:nvPr>
            <p:ph type="title"/>
          </p:nvPr>
        </p:nvSpPr>
        <p:spPr>
          <a:xfrm>
            <a:off x="457200" y="357174"/>
            <a:ext cx="8229600" cy="642934"/>
          </a:xfrm>
        </p:spPr>
        <p:txBody>
          <a:bodyPr>
            <a:noAutofit/>
          </a:bodyPr>
          <a:lstStyle/>
          <a:p>
            <a:r>
              <a:rPr lang="fr-FR" sz="1800" b="0" dirty="0" smtClean="0">
                <a:solidFill>
                  <a:schemeClr val="tx1"/>
                </a:solidFill>
                <a:effectLst/>
                <a:latin typeface="Calibri"/>
                <a:ea typeface="Times New Roman"/>
                <a:cs typeface="Arial"/>
              </a:rPr>
              <a:t/>
            </a:r>
            <a:br>
              <a:rPr lang="fr-FR" sz="1800" b="0" dirty="0" smtClean="0">
                <a:solidFill>
                  <a:schemeClr val="tx1"/>
                </a:solidFill>
                <a:effectLst/>
                <a:latin typeface="Calibri"/>
                <a:ea typeface="Times New Roman"/>
                <a:cs typeface="Arial"/>
              </a:rPr>
            </a:br>
            <a:r>
              <a:rPr lang="fr-FR" sz="1800" b="0" dirty="0" smtClean="0">
                <a:solidFill>
                  <a:schemeClr val="tx1"/>
                </a:solidFill>
                <a:effectLst/>
                <a:latin typeface="Calibri"/>
                <a:ea typeface="Times New Roman"/>
                <a:cs typeface="Arial"/>
              </a:rPr>
              <a:t/>
            </a:r>
            <a:br>
              <a:rPr lang="fr-FR" sz="1800" b="0" dirty="0" smtClean="0">
                <a:solidFill>
                  <a:schemeClr val="tx1"/>
                </a:solidFill>
                <a:effectLst/>
                <a:latin typeface="Calibri"/>
                <a:ea typeface="Times New Roman"/>
                <a:cs typeface="Arial"/>
              </a:rPr>
            </a:br>
            <a:r>
              <a:rPr lang="fr-FR" sz="1800" b="0" dirty="0" smtClean="0">
                <a:solidFill>
                  <a:schemeClr val="tx1"/>
                </a:solidFill>
                <a:effectLst/>
                <a:latin typeface="Calibri"/>
                <a:ea typeface="Times New Roman"/>
                <a:cs typeface="Arial"/>
              </a:rPr>
              <a:t/>
            </a:r>
            <a:br>
              <a:rPr lang="fr-FR" sz="1800" b="0" dirty="0" smtClean="0">
                <a:solidFill>
                  <a:schemeClr val="tx1"/>
                </a:solidFill>
                <a:effectLst/>
                <a:latin typeface="Calibri"/>
                <a:ea typeface="Times New Roman"/>
                <a:cs typeface="Arial"/>
              </a:rPr>
            </a:br>
            <a:r>
              <a:rPr lang="fr-FR" sz="1800" b="0" dirty="0" smtClean="0">
                <a:effectLst/>
                <a:latin typeface="Calibri"/>
                <a:ea typeface="Times New Roman"/>
                <a:cs typeface="Arial"/>
              </a:rPr>
              <a:t>Le plan stratégique de SDA a été réalisé en suivant les cinq  étapes ci-dessous  :</a:t>
            </a:r>
            <a:r>
              <a:rPr lang="fr-FR" sz="1800" b="0" dirty="0" smtClean="0">
                <a:effectLst/>
                <a:latin typeface="Georgia"/>
                <a:ea typeface="Times New Roman"/>
                <a:cs typeface="Arial"/>
              </a:rPr>
              <a:t>  </a:t>
            </a:r>
            <a:br>
              <a:rPr lang="fr-FR" sz="1800" b="0" dirty="0" smtClean="0">
                <a:effectLst/>
                <a:latin typeface="Georgia"/>
                <a:ea typeface="Times New Roman"/>
                <a:cs typeface="Arial"/>
              </a:rPr>
            </a:br>
            <a:endParaRPr lang="fr-FR" sz="1800" b="0" dirty="0">
              <a:solidFill>
                <a:schemeClr val="tx1"/>
              </a:solidFill>
              <a:effectLst/>
              <a:latin typeface="Calibri"/>
              <a:ea typeface="Times New Roman"/>
              <a:cs typeface="Arial"/>
            </a:endParaRPr>
          </a:p>
        </p:txBody>
      </p:sp>
      <p:graphicFrame>
        <p:nvGraphicFramePr>
          <p:cNvPr id="4" name="Diagramme 3"/>
          <p:cNvGraphicFramePr/>
          <p:nvPr/>
        </p:nvGraphicFramePr>
        <p:xfrm>
          <a:off x="214282" y="1214422"/>
          <a:ext cx="871540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Box 26"/>
          <p:cNvSpPr txBox="1">
            <a:spLocks noChangeArrowheads="1"/>
          </p:cNvSpPr>
          <p:nvPr/>
        </p:nvSpPr>
        <p:spPr bwMode="auto">
          <a:xfrm>
            <a:off x="28557" y="2857496"/>
            <a:ext cx="1971675" cy="774700"/>
          </a:xfrm>
          <a:prstGeom prst="rect">
            <a:avLst/>
          </a:prstGeom>
          <a:noFill/>
          <a:ln w="9525" algn="ctr">
            <a:noFill/>
            <a:miter lim="800000"/>
            <a:headEnd/>
            <a:tailEnd/>
          </a:ln>
        </p:spPr>
        <p:txBody>
          <a:bodyPr lIns="18000" tIns="18000" rIns="18000" bIns="18000">
            <a:spAutoFit/>
          </a:bodyPr>
          <a:lstStyle/>
          <a:p>
            <a:pPr marL="180975" indent="-180975">
              <a:buFont typeface="Wingdings" pitchFamily="2" charset="2"/>
              <a:buChar char="§"/>
            </a:pPr>
            <a:r>
              <a:rPr lang="fr-FR" sz="1200" b="1" dirty="0"/>
              <a:t>Détermination de la maturité et de la capacité de création de </a:t>
            </a:r>
            <a:r>
              <a:rPr lang="fr-FR" sz="1200" b="1" dirty="0" smtClean="0"/>
              <a:t>valeur </a:t>
            </a:r>
            <a:endParaRPr lang="fr-FR" sz="1200" b="1" dirty="0"/>
          </a:p>
        </p:txBody>
      </p:sp>
      <p:sp>
        <p:nvSpPr>
          <p:cNvPr id="6" name="Text Box 8"/>
          <p:cNvSpPr txBox="1">
            <a:spLocks noChangeArrowheads="1"/>
          </p:cNvSpPr>
          <p:nvPr/>
        </p:nvSpPr>
        <p:spPr bwMode="auto">
          <a:xfrm>
            <a:off x="1898650" y="3500438"/>
            <a:ext cx="1717675" cy="1329013"/>
          </a:xfrm>
          <a:prstGeom prst="rect">
            <a:avLst/>
          </a:prstGeom>
          <a:noFill/>
          <a:ln w="9525" algn="ctr">
            <a:noFill/>
            <a:miter lim="800000"/>
            <a:headEnd/>
            <a:tailEnd/>
          </a:ln>
        </p:spPr>
        <p:txBody>
          <a:bodyPr lIns="18000" tIns="18000" rIns="18000" bIns="18000">
            <a:spAutoFit/>
          </a:bodyPr>
          <a:lstStyle/>
          <a:p>
            <a:pPr marL="180975" lvl="0" indent="-180975">
              <a:buFont typeface="Wingdings" pitchFamily="2" charset="2"/>
              <a:buChar char="§"/>
            </a:pPr>
            <a:r>
              <a:rPr lang="fr-FR" sz="1200" b="1" dirty="0" smtClean="0"/>
              <a:t>Choi x du scénario de référence à partir des enjeux majeurs et la vision des parties prenantes de la société.</a:t>
            </a:r>
            <a:endParaRPr lang="fr-FR" sz="1200" b="1" dirty="0"/>
          </a:p>
        </p:txBody>
      </p:sp>
      <p:sp>
        <p:nvSpPr>
          <p:cNvPr id="7" name="Text Box 9"/>
          <p:cNvSpPr txBox="1">
            <a:spLocks noChangeArrowheads="1"/>
          </p:cNvSpPr>
          <p:nvPr/>
        </p:nvSpPr>
        <p:spPr bwMode="auto">
          <a:xfrm>
            <a:off x="3762379" y="2928934"/>
            <a:ext cx="1381125" cy="406400"/>
          </a:xfrm>
          <a:prstGeom prst="rect">
            <a:avLst/>
          </a:prstGeom>
          <a:noFill/>
          <a:ln w="9525" algn="ctr">
            <a:noFill/>
            <a:miter lim="800000"/>
            <a:headEnd/>
            <a:tailEnd/>
          </a:ln>
        </p:spPr>
        <p:txBody>
          <a:bodyPr lIns="18000" tIns="18000" rIns="18000" bIns="18000">
            <a:spAutoFit/>
          </a:bodyPr>
          <a:lstStyle/>
          <a:p>
            <a:pPr marL="180975" indent="-180975">
              <a:buFont typeface="Wingdings" pitchFamily="2" charset="2"/>
              <a:buChar char="§"/>
            </a:pPr>
            <a:r>
              <a:rPr lang="fr-FR" sz="1200" b="1" dirty="0"/>
              <a:t>Orientation et Plan </a:t>
            </a:r>
            <a:r>
              <a:rPr lang="fr-FR" sz="1200" b="1" dirty="0" smtClean="0"/>
              <a:t>d’actions</a:t>
            </a:r>
            <a:endParaRPr lang="fr-FR" sz="1200" b="1" dirty="0"/>
          </a:p>
        </p:txBody>
      </p:sp>
      <p:sp>
        <p:nvSpPr>
          <p:cNvPr id="8" name="Text Box 8"/>
          <p:cNvSpPr txBox="1">
            <a:spLocks noChangeArrowheads="1"/>
          </p:cNvSpPr>
          <p:nvPr/>
        </p:nvSpPr>
        <p:spPr bwMode="auto">
          <a:xfrm>
            <a:off x="5294332" y="3643314"/>
            <a:ext cx="2063750" cy="1144587"/>
          </a:xfrm>
          <a:prstGeom prst="rect">
            <a:avLst/>
          </a:prstGeom>
          <a:noFill/>
          <a:ln w="9525" algn="ctr">
            <a:noFill/>
            <a:miter lim="800000"/>
            <a:headEnd/>
            <a:tailEnd/>
          </a:ln>
        </p:spPr>
        <p:txBody>
          <a:bodyPr wrap="square" lIns="18000" tIns="18000" rIns="18000" bIns="18000">
            <a:spAutoFit/>
          </a:bodyPr>
          <a:lstStyle/>
          <a:p>
            <a:pPr marL="180975" indent="-180975">
              <a:buFont typeface="Wingdings" pitchFamily="2" charset="2"/>
              <a:buChar char="§"/>
            </a:pPr>
            <a:r>
              <a:rPr lang="fr-FR" sz="1200" b="1" dirty="0"/>
              <a:t>Estimation des investissements</a:t>
            </a:r>
          </a:p>
          <a:p>
            <a:pPr marL="180975" indent="-180975">
              <a:buFont typeface="Wingdings" pitchFamily="2" charset="2"/>
              <a:buChar char="§"/>
            </a:pPr>
            <a:r>
              <a:rPr lang="fr-FR" sz="1200" b="1" dirty="0"/>
              <a:t> Estimation des </a:t>
            </a:r>
            <a:endParaRPr lang="fr-FR" sz="1200" b="1" dirty="0" smtClean="0"/>
          </a:p>
          <a:p>
            <a:pPr marL="180975" indent="-180975"/>
            <a:r>
              <a:rPr lang="fr-FR" sz="1200" b="1" dirty="0" smtClean="0"/>
              <a:t>    flux </a:t>
            </a:r>
            <a:r>
              <a:rPr lang="fr-FR" sz="1200" b="1" dirty="0"/>
              <a:t>de trésorerie</a:t>
            </a:r>
          </a:p>
          <a:p>
            <a:pPr marL="180975" indent="-180975">
              <a:buFont typeface="Wingdings" pitchFamily="2" charset="2"/>
              <a:buChar char="§"/>
            </a:pPr>
            <a:r>
              <a:rPr lang="fr-FR" sz="1200" b="1" dirty="0" smtClean="0"/>
              <a:t>Calcul </a:t>
            </a:r>
            <a:r>
              <a:rPr lang="fr-FR" sz="1200" b="1" dirty="0"/>
              <a:t>de rentabilité globale</a:t>
            </a:r>
          </a:p>
        </p:txBody>
      </p:sp>
      <p:sp>
        <p:nvSpPr>
          <p:cNvPr id="9" name="Text Box 8"/>
          <p:cNvSpPr txBox="1">
            <a:spLocks noChangeArrowheads="1"/>
          </p:cNvSpPr>
          <p:nvPr/>
        </p:nvSpPr>
        <p:spPr bwMode="auto">
          <a:xfrm>
            <a:off x="6786578" y="2928934"/>
            <a:ext cx="2284412" cy="775015"/>
          </a:xfrm>
          <a:prstGeom prst="rect">
            <a:avLst/>
          </a:prstGeom>
          <a:noFill/>
          <a:ln w="9525" algn="ctr">
            <a:noFill/>
            <a:miter lim="800000"/>
            <a:headEnd/>
            <a:tailEnd/>
          </a:ln>
        </p:spPr>
        <p:txBody>
          <a:bodyPr wrap="square" lIns="18000" tIns="18000" rIns="18000" bIns="18000">
            <a:spAutoFit/>
          </a:bodyPr>
          <a:lstStyle/>
          <a:p>
            <a:pPr marL="180975" indent="-180975">
              <a:buFont typeface="Wingdings" pitchFamily="2" charset="2"/>
              <a:buChar char="§"/>
            </a:pPr>
            <a:r>
              <a:rPr lang="fr-FR" sz="1200" b="1" dirty="0"/>
              <a:t> Elaboration d’un dispositif de </a:t>
            </a:r>
            <a:r>
              <a:rPr lang="fr-FR" sz="1200" b="1" dirty="0" smtClean="0"/>
              <a:t>déploiement du </a:t>
            </a:r>
            <a:r>
              <a:rPr lang="fr-FR" sz="1200" b="1" dirty="0"/>
              <a:t>plan stratégique</a:t>
            </a:r>
          </a:p>
          <a:p>
            <a:pPr marL="180975" indent="-180975">
              <a:buFont typeface="Wingdings" pitchFamily="2" charset="2"/>
              <a:buChar char="§"/>
            </a:pPr>
            <a:endParaRPr lang="fr-FR" sz="1200" b="1" dirty="0"/>
          </a:p>
        </p:txBody>
      </p:sp>
      <p:cxnSp>
        <p:nvCxnSpPr>
          <p:cNvPr id="10" name="Connecteur droit avec flèche 9"/>
          <p:cNvCxnSpPr/>
          <p:nvPr/>
        </p:nvCxnSpPr>
        <p:spPr bwMode="auto">
          <a:xfrm>
            <a:off x="571529" y="5500702"/>
            <a:ext cx="8072437"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11" name="ZoneTexte 14"/>
          <p:cNvSpPr txBox="1">
            <a:spLocks noChangeArrowheads="1"/>
          </p:cNvSpPr>
          <p:nvPr/>
        </p:nvSpPr>
        <p:spPr bwMode="auto">
          <a:xfrm>
            <a:off x="571472" y="5214950"/>
            <a:ext cx="2071701" cy="261610"/>
          </a:xfrm>
          <a:prstGeom prst="rect">
            <a:avLst/>
          </a:prstGeom>
          <a:noFill/>
          <a:ln w="9525">
            <a:noFill/>
            <a:miter lim="800000"/>
            <a:headEnd/>
            <a:tailEnd/>
          </a:ln>
        </p:spPr>
        <p:txBody>
          <a:bodyPr wrap="square">
            <a:spAutoFit/>
          </a:bodyPr>
          <a:lstStyle/>
          <a:p>
            <a:r>
              <a:rPr lang="fr-FR" sz="1100" b="1" dirty="0"/>
              <a:t>Début : </a:t>
            </a:r>
            <a:r>
              <a:rPr lang="fr-FR" sz="1100" b="1" dirty="0" smtClean="0"/>
              <a:t>Mai. 2012</a:t>
            </a:r>
            <a:endParaRPr lang="fr-FR" sz="1100" b="1" dirty="0"/>
          </a:p>
        </p:txBody>
      </p:sp>
      <p:sp>
        <p:nvSpPr>
          <p:cNvPr id="13" name="ZoneTexte 14"/>
          <p:cNvSpPr txBox="1">
            <a:spLocks noChangeArrowheads="1"/>
          </p:cNvSpPr>
          <p:nvPr/>
        </p:nvSpPr>
        <p:spPr bwMode="auto">
          <a:xfrm>
            <a:off x="6929455" y="5286388"/>
            <a:ext cx="2071701" cy="261610"/>
          </a:xfrm>
          <a:prstGeom prst="rect">
            <a:avLst/>
          </a:prstGeom>
          <a:noFill/>
          <a:ln w="9525">
            <a:noFill/>
            <a:miter lim="800000"/>
            <a:headEnd/>
            <a:tailEnd/>
          </a:ln>
        </p:spPr>
        <p:txBody>
          <a:bodyPr wrap="square">
            <a:spAutoFit/>
          </a:bodyPr>
          <a:lstStyle/>
          <a:p>
            <a:r>
              <a:rPr lang="fr-FR" sz="1100" b="1" dirty="0"/>
              <a:t>Début : </a:t>
            </a:r>
            <a:r>
              <a:rPr lang="fr-FR" sz="1100" b="1" dirty="0" smtClean="0"/>
              <a:t>Déc. 2012</a:t>
            </a:r>
            <a:endParaRPr lang="fr-FR" sz="1100" b="1" dirty="0"/>
          </a:p>
        </p:txBody>
      </p:sp>
      <p:sp>
        <p:nvSpPr>
          <p:cNvPr id="14" name="Espace réservé du numéro de diapositive 13"/>
          <p:cNvSpPr>
            <a:spLocks noGrp="1"/>
          </p:cNvSpPr>
          <p:nvPr>
            <p:ph type="sldNum" sz="quarter" idx="12"/>
          </p:nvPr>
        </p:nvSpPr>
        <p:spPr/>
        <p:txBody>
          <a:bodyPr/>
          <a:lstStyle/>
          <a:p>
            <a:fld id="{96ADBFE6-8ACB-40B7-9AAA-3AFCED20F350}" type="slidenum">
              <a:rPr lang="fr-FR" smtClean="0"/>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681170"/>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 :</a:t>
            </a:r>
          </a:p>
          <a:p>
            <a:pPr algn="just" eaLnBrk="1" fontAlgn="auto" hangingPunct="1">
              <a:spcAft>
                <a:spcPts val="0"/>
              </a:spcAft>
              <a:buNone/>
              <a:defRPr/>
            </a:pPr>
            <a:endParaRPr lang="fr-FR" sz="800" dirty="0" smtClean="0"/>
          </a:p>
          <a:p>
            <a:pPr marL="1088136" lvl="2" indent="-457200" algn="just">
              <a:buClr>
                <a:srgbClr val="0070C0"/>
              </a:buClr>
              <a:buFont typeface="+mj-lt"/>
              <a:buAutoNum type="arabicPeriod"/>
              <a:defRPr/>
            </a:pPr>
            <a:r>
              <a:rPr lang="fr-FR" sz="2000" dirty="0" smtClean="0"/>
              <a:t>Concession électricité</a:t>
            </a:r>
          </a:p>
          <a:p>
            <a:pPr marL="1088136" lvl="2" indent="-457200" algn="just">
              <a:buClr>
                <a:srgbClr val="0070C0"/>
              </a:buClr>
              <a:buFont typeface="+mj-lt"/>
              <a:buAutoNum type="arabicPeriod"/>
              <a:defRPr/>
            </a:pPr>
            <a:r>
              <a:rPr lang="fr-FR" sz="2000" dirty="0" smtClean="0"/>
              <a:t>Concession gaz</a:t>
            </a:r>
          </a:p>
          <a:p>
            <a:pPr marL="1088136" lvl="2" indent="-457200" algn="just">
              <a:buClr>
                <a:srgbClr val="0070C0"/>
              </a:buClr>
              <a:buFont typeface="+mj-lt"/>
              <a:buAutoNum type="arabicPeriod"/>
              <a:defRPr/>
            </a:pPr>
            <a:r>
              <a:rPr lang="fr-FR" sz="2000" dirty="0" smtClean="0"/>
              <a:t>Clients éligibles électricité</a:t>
            </a:r>
          </a:p>
          <a:p>
            <a:pPr marL="1088136" lvl="2" indent="-457200" algn="just">
              <a:buClr>
                <a:srgbClr val="0070C0"/>
              </a:buClr>
              <a:buFont typeface="+mj-lt"/>
              <a:buAutoNum type="arabicPeriod"/>
              <a:defRPr/>
            </a:pPr>
            <a:r>
              <a:rPr lang="fr-FR" sz="2000" dirty="0" smtClean="0"/>
              <a:t>Clients éligibles gaz</a:t>
            </a:r>
          </a:p>
          <a:p>
            <a:pPr marL="1088136" lvl="2" indent="-457200" algn="just">
              <a:buClr>
                <a:srgbClr val="0070C0"/>
              </a:buClr>
              <a:buFont typeface="+mj-lt"/>
              <a:buAutoNum type="arabicPeriod"/>
              <a:defRPr/>
            </a:pPr>
            <a:r>
              <a:rPr lang="fr-FR" sz="2000" dirty="0" smtClean="0"/>
              <a:t>Services « in-situ »</a:t>
            </a:r>
            <a:endParaRPr lang="fr-FR" sz="2000" dirty="0"/>
          </a:p>
          <a:p>
            <a:pPr marL="0" lvl="2" indent="0" algn="just">
              <a:buNone/>
              <a:defRPr/>
            </a:pPr>
            <a:endParaRPr lang="fr-FR" sz="2000" dirty="0" smtClean="0"/>
          </a:p>
          <a:p>
            <a:pPr marL="0" lvl="2" indent="0" algn="just">
              <a:buNone/>
              <a:defRPr/>
            </a:pPr>
            <a:r>
              <a:rPr lang="fr-FR" sz="2000" dirty="0" smtClean="0"/>
              <a:t>L’analyse de la capacité de création de valeur, ainsi que le degré de maturité de chacun de ces segments a permis de les placer dans la matrice suivante :</a:t>
            </a:r>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6</a:t>
            </a:fld>
            <a:endParaRPr lang="en-US" smtClean="0"/>
          </a:p>
        </p:txBody>
      </p:sp>
      <p:sp>
        <p:nvSpPr>
          <p:cNvPr id="3" name="Titre 2"/>
          <p:cNvSpPr>
            <a:spLocks noGrp="1"/>
          </p:cNvSpPr>
          <p:nvPr>
            <p:ph type="title"/>
          </p:nvPr>
        </p:nvSpPr>
        <p:spPr>
          <a:xfrm>
            <a:off x="457200" y="1060456"/>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Segmentation stratégique</a:t>
            </a:r>
            <a:endParaRPr lang="fr-FR" sz="2400" b="0" dirty="0">
              <a:solidFill>
                <a:srgbClr val="0070C0"/>
              </a:solidFill>
              <a:effectLst/>
              <a:latin typeface="MyriadPro-Semibold"/>
              <a:ea typeface="Times New Roman"/>
              <a:cs typeface="MyriadPro-Semibold"/>
            </a:endParaRPr>
          </a:p>
        </p:txBody>
      </p:sp>
      <p:sp>
        <p:nvSpPr>
          <p:cNvPr id="6" name="ZoneTexte 5"/>
          <p:cNvSpPr txBox="1"/>
          <p:nvPr/>
        </p:nvSpPr>
        <p:spPr>
          <a:xfrm>
            <a:off x="500034" y="357166"/>
            <a:ext cx="4071966"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514350" indent="-514350" algn="ctr" fontAlgn="auto">
              <a:spcBef>
                <a:spcPts val="0"/>
              </a:spcBef>
              <a:spcAft>
                <a:spcPts val="0"/>
              </a:spcAft>
              <a:buFont typeface="+mj-lt"/>
              <a:buAutoNum type="romanUcPeriod"/>
              <a:defRPr/>
            </a:pPr>
            <a:r>
              <a:rPr lang="fr-FR" sz="2000" dirty="0" smtClean="0">
                <a:solidFill>
                  <a:srgbClr val="FFFF00"/>
                </a:solidFill>
              </a:rPr>
              <a:t>Diagnostic Stratégique</a:t>
            </a:r>
            <a:r>
              <a:rPr lang="fr-FR" sz="2000" b="1" dirty="0" smtClean="0"/>
              <a:t> </a:t>
            </a:r>
            <a:endParaRPr lang="fr-FR"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643182"/>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72140"/>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43372" y="3571876"/>
            <a:ext cx="790567" cy="831856"/>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714744"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572000" y="3214686"/>
            <a:ext cx="923192" cy="784226"/>
            <a:chOff x="3141" y="2411"/>
            <a:chExt cx="630"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610" cy="253"/>
            </a:xfrm>
            <a:prstGeom prst="rect">
              <a:avLst/>
            </a:prstGeom>
            <a:noFill/>
            <a:ln w="9525" algn="ctr">
              <a:noFill/>
              <a:miter lim="800000"/>
              <a:headEnd/>
              <a:tailEnd/>
            </a:ln>
          </p:spPr>
          <p:txBody>
            <a:bodyPr wrap="none" lIns="90000" tIns="46800" rIns="90000" bIns="46800">
              <a:spAutoFit/>
            </a:bodyPr>
            <a:lstStyle/>
            <a:p>
              <a:pPr algn="ctr"/>
              <a:r>
                <a:rPr lang="fr-FR" sz="1000" b="1" dirty="0" smtClean="0"/>
                <a:t>Concession</a:t>
              </a:r>
              <a:r>
                <a:rPr lang="fr-FR" sz="1000" b="1" dirty="0"/>
                <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7</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978806" y="4157674"/>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8010556" y="4276737"/>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783543" y="4922849"/>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285193" y="4300549"/>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280431" y="4452949"/>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323293" y="3960824"/>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715220" y="5214950"/>
            <a:ext cx="1428780" cy="1297046"/>
          </a:xfrm>
          <a:prstGeom prst="rect">
            <a:avLst/>
          </a:prstGeom>
          <a:noFill/>
          <a:ln w="9525">
            <a:noFill/>
            <a:miter lim="800000"/>
            <a:headEnd/>
            <a:tailEnd/>
          </a:ln>
        </p:spPr>
        <p:txBody>
          <a:bodyPr wrap="square" lIns="95781" tIns="47891" rIns="95781" bIns="47891">
            <a:spAutoFit/>
          </a:bodyPr>
          <a:lstStyle/>
          <a:p>
            <a:pPr defTabSz="957263">
              <a:spcBef>
                <a:spcPct val="50000"/>
              </a:spcBef>
            </a:pPr>
            <a:r>
              <a:rPr lang="fr-FR" sz="1200" i="1" dirty="0"/>
              <a:t>Surface proportionnelle à  </a:t>
            </a:r>
            <a:r>
              <a:rPr lang="fr-FR" sz="1200" i="1" dirty="0" smtClean="0"/>
              <a:t>la valeur </a:t>
            </a:r>
            <a:r>
              <a:rPr lang="fr-FR" sz="1200" i="1" dirty="0"/>
              <a:t>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a:t>
            </a:r>
          </a:p>
          <a:p>
            <a:pPr algn="ctr">
              <a:lnSpc>
                <a:spcPct val="120000"/>
              </a:lnSpc>
            </a:pPr>
            <a:r>
              <a:rPr lang="fr-FR" sz="1000" b="1" dirty="0" smtClean="0"/>
              <a:t>Electricité</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de SDA :</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642918"/>
          <a:ext cx="8572560" cy="5242560"/>
        </p:xfrm>
        <a:graphic>
          <a:graphicData uri="http://schemas.openxmlformats.org/drawingml/2006/table">
            <a:tbl>
              <a:tblPr firstRow="1" bandRow="1">
                <a:tableStyleId>{5940675A-B579-460E-94D1-54222C63F5DA}</a:tableStyleId>
              </a:tblPr>
              <a:tblGrid>
                <a:gridCol w="1389221"/>
                <a:gridCol w="1571636"/>
                <a:gridCol w="5611703"/>
              </a:tblGrid>
              <a:tr h="428628">
                <a:tc>
                  <a:txBody>
                    <a:bodyPr/>
                    <a:lstStyle/>
                    <a:p>
                      <a:pPr algn="ctr"/>
                      <a:r>
                        <a:rPr lang="fr-FR" sz="1400" b="1" dirty="0" smtClean="0">
                          <a:solidFill>
                            <a:schemeClr val="bg1"/>
                          </a:solidFill>
                        </a:rPr>
                        <a:t>Segments</a:t>
                      </a:r>
                      <a:endParaRPr lang="fr-FR" sz="1400" b="1" dirty="0">
                        <a:solidFill>
                          <a:schemeClr val="bg1"/>
                        </a:solidFill>
                      </a:endParaRPr>
                    </a:p>
                  </a:txBody>
                  <a:tcPr anchor="ctr">
                    <a:solidFill>
                      <a:schemeClr val="accent3"/>
                    </a:solidFill>
                  </a:tcPr>
                </a:tc>
                <a:tc>
                  <a:txBody>
                    <a:bodyPr/>
                    <a:lstStyle/>
                    <a:p>
                      <a:pPr algn="ctr"/>
                      <a:r>
                        <a:rPr lang="fr-FR" sz="1400" b="1" dirty="0" smtClean="0">
                          <a:solidFill>
                            <a:schemeClr val="bg1"/>
                          </a:solidFill>
                        </a:rPr>
                        <a:t>Résultat</a:t>
                      </a:r>
                      <a:r>
                        <a:rPr lang="fr-FR" sz="1400" b="1" baseline="0" dirty="0" smtClean="0">
                          <a:solidFill>
                            <a:schemeClr val="bg1"/>
                          </a:solidFill>
                        </a:rPr>
                        <a:t> Diagnostic</a:t>
                      </a:r>
                      <a:endParaRPr lang="fr-FR" sz="1400" b="1" dirty="0">
                        <a:solidFill>
                          <a:schemeClr val="bg1"/>
                        </a:solidFill>
                      </a:endParaRPr>
                    </a:p>
                  </a:txBody>
                  <a:tcPr anchor="ctr">
                    <a:solidFill>
                      <a:schemeClr val="accent3"/>
                    </a:solidFill>
                  </a:tcPr>
                </a:tc>
                <a:tc>
                  <a:txBody>
                    <a:bodyPr/>
                    <a:lstStyle/>
                    <a:p>
                      <a:pPr algn="ctr"/>
                      <a:r>
                        <a:rPr lang="fr-FR" sz="1400" b="1" dirty="0" smtClean="0">
                          <a:solidFill>
                            <a:schemeClr val="bg1"/>
                          </a:solidFill>
                        </a:rPr>
                        <a:t>Commentaires / Enjeux du segment</a:t>
                      </a:r>
                      <a:endParaRPr lang="fr-FR" sz="1400" b="1" dirty="0">
                        <a:solidFill>
                          <a:schemeClr val="bg1"/>
                        </a:solidFill>
                      </a:endParaRPr>
                    </a:p>
                  </a:txBody>
                  <a:tcPr anchor="ctr">
                    <a:solidFill>
                      <a:schemeClr val="accent3"/>
                    </a:solidFill>
                  </a:tcPr>
                </a:tc>
              </a:tr>
              <a:tr h="370840">
                <a:tc>
                  <a:txBody>
                    <a:bodyPr/>
                    <a:lstStyle/>
                    <a:p>
                      <a:r>
                        <a:rPr lang="fr-FR" sz="1400" b="1" dirty="0" smtClean="0"/>
                        <a:t>Concessions électricité</a:t>
                      </a:r>
                      <a:endParaRPr lang="fr-FR" sz="1400" b="1" dirty="0">
                        <a:solidFill>
                          <a:srgbClr val="0070C0"/>
                        </a:solidFill>
                      </a:endParaRPr>
                    </a:p>
                  </a:txBody>
                  <a:tcPr anchor="ctr">
                    <a:solidFill>
                      <a:schemeClr val="bg1"/>
                    </a:solidFill>
                  </a:tcPr>
                </a:tc>
                <a:tc>
                  <a:txBody>
                    <a:bodyPr/>
                    <a:lstStyle/>
                    <a:p>
                      <a:r>
                        <a:rPr lang="fr-FR" sz="1400" dirty="0" smtClean="0"/>
                        <a:t>Développement sélectif</a:t>
                      </a:r>
                      <a:endParaRPr lang="fr-FR" sz="1400" b="1" dirty="0">
                        <a:solidFill>
                          <a:srgbClr val="0070C0"/>
                        </a:solidFill>
                      </a:endParaRPr>
                    </a:p>
                  </a:txBody>
                  <a:tcPr anchor="ctr">
                    <a:solidFill>
                      <a:schemeClr val="bg1"/>
                    </a:solidFill>
                  </a:tcPr>
                </a:tc>
                <a:tc>
                  <a:txBody>
                    <a:bodyPr/>
                    <a:lstStyle/>
                    <a:p>
                      <a:pPr algn="just"/>
                      <a:r>
                        <a:rPr lang="fr-FR" sz="1400" dirty="0" smtClean="0"/>
                        <a:t>Ce segment est en position critique, étant donné qu’il est</a:t>
                      </a:r>
                      <a:r>
                        <a:rPr lang="fr-FR" sz="1400" baseline="0" dirty="0" smtClean="0"/>
                        <a:t> le métier de base de SDA et générant le plus grand taux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RH…etc.</a:t>
                      </a:r>
                      <a:endParaRPr lang="fr-FR" sz="1400" b="1" dirty="0">
                        <a:solidFill>
                          <a:srgbClr val="0070C0"/>
                        </a:solidFill>
                      </a:endParaRPr>
                    </a:p>
                  </a:txBody>
                  <a:tcPr anchor="ctr">
                    <a:solidFill>
                      <a:schemeClr val="bg1"/>
                    </a:solidFill>
                  </a:tcPr>
                </a:tc>
              </a:tr>
              <a:tr h="370840">
                <a:tc>
                  <a:txBody>
                    <a:bodyPr/>
                    <a:lstStyle/>
                    <a:p>
                      <a:r>
                        <a:rPr lang="fr-FR" sz="1400" b="1" dirty="0" smtClean="0"/>
                        <a:t>Concessions</a:t>
                      </a:r>
                      <a:r>
                        <a:rPr lang="fr-FR" sz="1400" b="1" baseline="0" dirty="0" smtClean="0"/>
                        <a:t> Gaz</a:t>
                      </a:r>
                      <a:endParaRPr lang="fr-FR" sz="1400" b="1" dirty="0">
                        <a:solidFill>
                          <a:srgbClr val="0070C0"/>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solidFill>
                      <a:schemeClr val="bg1"/>
                    </a:solidFill>
                  </a:tcPr>
                </a:tc>
                <a:tc>
                  <a:txBody>
                    <a:bodyPr/>
                    <a:lstStyle/>
                    <a:p>
                      <a:pPr algn="just"/>
                      <a:r>
                        <a:rPr kumimoji="0" lang="fr-FR" sz="1400" kern="1200" baseline="0" dirty="0" smtClean="0">
                          <a:solidFill>
                            <a:schemeClr val="tx1"/>
                          </a:solidFill>
                          <a:latin typeface="+mn-lt"/>
                          <a:ea typeface="+mn-ea"/>
                          <a:cs typeface="+mn-cs"/>
                        </a:rPr>
                        <a:t>Les concessions gaz doivent aussi être mises à niveau, pour améliorer  les FCS, notamment la finalisation  du renouvellement réseau, le contrôle et la surveillance des travaux, la rentabilisation des DP…etc.</a:t>
                      </a:r>
                      <a:endParaRPr kumimoji="0" lang="fr-FR" sz="1400" kern="1200" baseline="0" dirty="0">
                        <a:solidFill>
                          <a:schemeClr val="tx1"/>
                        </a:solidFill>
                        <a:latin typeface="+mn-lt"/>
                        <a:ea typeface="+mn-ea"/>
                        <a:cs typeface="+mn-cs"/>
                      </a:endParaRPr>
                    </a:p>
                  </a:txBody>
                  <a:tcPr anchor="ctr">
                    <a:solidFill>
                      <a:schemeClr val="bg1"/>
                    </a:solidFill>
                  </a:tcPr>
                </a:tc>
              </a:tr>
              <a:tr h="370840">
                <a:tc>
                  <a:txBody>
                    <a:bodyPr/>
                    <a:lstStyle/>
                    <a:p>
                      <a:r>
                        <a:rPr lang="fr-FR" sz="1400" b="1" dirty="0" smtClean="0"/>
                        <a:t>Clients</a:t>
                      </a:r>
                      <a:r>
                        <a:rPr lang="fr-FR" sz="1400" b="1" baseline="0" dirty="0" smtClean="0"/>
                        <a:t> é</a:t>
                      </a:r>
                      <a:r>
                        <a:rPr lang="fr-FR" sz="1400" b="1" dirty="0" smtClean="0"/>
                        <a:t>ligibles électricité</a:t>
                      </a:r>
                      <a:endParaRPr lang="fr-FR" sz="1400" b="1" dirty="0">
                        <a:solidFill>
                          <a:srgbClr val="0070C0"/>
                        </a:solidFill>
                      </a:endParaRPr>
                    </a:p>
                  </a:txBody>
                  <a:tcPr anchor="ctr">
                    <a:solidFill>
                      <a:schemeClr val="bg1"/>
                    </a:solidFill>
                  </a:tcPr>
                </a:tc>
                <a:tc rowSpan="2">
                  <a:txBody>
                    <a:bodyPr/>
                    <a:lstStyle/>
                    <a:p>
                      <a:endParaRPr lang="fr-FR" sz="1400" b="1" dirty="0">
                        <a:solidFill>
                          <a:srgbClr val="0070C0"/>
                        </a:solidFill>
                      </a:endParaRPr>
                    </a:p>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row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solidFill>
                      <a:schemeClr val="bg1"/>
                    </a:solidFill>
                  </a:tcPr>
                </a:tc>
              </a:tr>
              <a:tr h="370840">
                <a:tc>
                  <a:txBody>
                    <a:bodyPr/>
                    <a:lstStyle/>
                    <a:p>
                      <a:r>
                        <a:rPr lang="fr-FR" sz="1400" b="1" dirty="0" smtClean="0"/>
                        <a:t>Clients éligibles gaz</a:t>
                      </a:r>
                      <a:endParaRPr lang="fr-FR" sz="1400" b="1" dirty="0">
                        <a:solidFill>
                          <a:srgbClr val="0070C0"/>
                        </a:solidFill>
                      </a:endParaRPr>
                    </a:p>
                  </a:txBody>
                  <a:tcPr anchor="ctr">
                    <a:solidFill>
                      <a:schemeClr val="bg1"/>
                    </a:solidFill>
                  </a:tcPr>
                </a:tc>
                <a:tc vMerge="1">
                  <a:txBody>
                    <a:bodyPr/>
                    <a:lstStyle/>
                    <a:p>
                      <a:endParaRPr lang="fr-FR" sz="1400" b="1" dirty="0">
                        <a:solidFill>
                          <a:srgbClr val="0070C0"/>
                        </a:solidFill>
                      </a:endParaRPr>
                    </a:p>
                  </a:txBody>
                  <a:tcPr anchor="ctr">
                    <a:lnT w="12700" cap="flat" cmpd="sng" algn="ctr">
                      <a:solidFill>
                        <a:schemeClr val="tx1"/>
                      </a:solidFill>
                      <a:prstDash val="solid"/>
                      <a:round/>
                      <a:headEnd type="none" w="med" len="med"/>
                      <a:tailEnd type="none" w="med" len="med"/>
                    </a:lnT>
                    <a:solidFill>
                      <a:schemeClr val="bg1"/>
                    </a:solidFill>
                  </a:tcPr>
                </a:tc>
                <a:tc vMerge="1">
                  <a:txBody>
                    <a:bodyPr/>
                    <a:lstStyle/>
                    <a:p>
                      <a:endParaRPr lang="fr-FR" dirty="0"/>
                    </a:p>
                  </a:txBody>
                  <a:tcPr anchor="ctr"/>
                </a:tc>
              </a:tr>
              <a:tr h="370840">
                <a:tc>
                  <a:txBody>
                    <a:bodyPr/>
                    <a:lstStyle/>
                    <a:p>
                      <a:r>
                        <a:rPr lang="fr-FR" sz="1400" b="1" dirty="0" smtClean="0"/>
                        <a:t>Services</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a:txBody>
                    <a:bodyPr/>
                    <a:lstStyle/>
                    <a:p>
                      <a:pPr algn="just"/>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solidFill>
                      <a:schemeClr val="bg1"/>
                    </a:solid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8</a:t>
            </a:fld>
            <a:endParaRPr lang="fr-FR"/>
          </a:p>
        </p:txBody>
      </p:sp>
      <p:sp>
        <p:nvSpPr>
          <p:cNvPr id="6" name="Titre 1"/>
          <p:cNvSpPr txBox="1">
            <a:spLocks/>
          </p:cNvSpPr>
          <p:nvPr/>
        </p:nvSpPr>
        <p:spPr>
          <a:xfrm>
            <a:off x="185766" y="142852"/>
            <a:ext cx="8458200" cy="369332"/>
          </a:xfrm>
          <a:prstGeom prst="rect">
            <a:avLst/>
          </a:prstGeom>
        </p:spPr>
        <p:txBody>
          <a:bodyPr wrap="square">
            <a:spAutoFit/>
          </a:bodyPr>
          <a:lstStyle/>
          <a:p>
            <a:pPr marL="457200" indent="-457200">
              <a:spcBef>
                <a:spcPct val="0"/>
              </a:spcBef>
              <a:defRPr/>
            </a:pPr>
            <a:r>
              <a:rPr lang="fr-FR" b="1" dirty="0" smtClean="0">
                <a:solidFill>
                  <a:schemeClr val="bg2">
                    <a:lumMod val="50000"/>
                  </a:schemeClr>
                </a:solidFill>
                <a:latin typeface="Verdana" pitchFamily="34" charset="0"/>
                <a:cs typeface="Lucida Sans Unicode" pitchFamily="34" charset="0"/>
              </a:rPr>
              <a:t>Synthèse des principaux résultats et enjeux</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57200" y="142852"/>
            <a:ext cx="8229600" cy="461665"/>
          </a:xfrm>
        </p:spPr>
        <p:txBody>
          <a:bodyPr wrap="square">
            <a:spAutoFit/>
          </a:bodyPr>
          <a:lstStyle/>
          <a:p>
            <a:pPr marL="457200" lvl="0" indent="-457200"/>
            <a:r>
              <a:rPr lang="fr-FR" sz="2400" u="sng" dirty="0" smtClean="0">
                <a:solidFill>
                  <a:srgbClr val="0070C0"/>
                </a:solidFill>
                <a:effectLst/>
                <a:latin typeface="+mn-lt"/>
                <a:ea typeface="+mn-ea"/>
                <a:cs typeface="+mn-cs"/>
              </a:rPr>
              <a:t>Enjeux des segments concessions Électricité et Gaz : </a:t>
            </a:r>
            <a:endParaRPr lang="fr-FR" sz="2400" u="sng" dirty="0">
              <a:solidFill>
                <a:srgbClr val="0070C0"/>
              </a:solidFill>
              <a:effectLst/>
              <a:latin typeface="+mn-lt"/>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a:t>
            </a:fld>
            <a:endParaRPr lang="fr-FR"/>
          </a:p>
        </p:txBody>
      </p:sp>
      <p:sp>
        <p:nvSpPr>
          <p:cNvPr id="7" name="Espace réservé du contenu 6"/>
          <p:cNvSpPr>
            <a:spLocks noGrp="1"/>
          </p:cNvSpPr>
          <p:nvPr>
            <p:ph sz="quarter" idx="1"/>
          </p:nvPr>
        </p:nvSpPr>
        <p:spPr>
          <a:xfrm>
            <a:off x="142844" y="714356"/>
            <a:ext cx="8643998" cy="5292935"/>
          </a:xfrm>
        </p:spPr>
        <p:txBody>
          <a:bodyPr>
            <a:noAutofit/>
          </a:bodyPr>
          <a:lstStyle/>
          <a:p>
            <a:r>
              <a:rPr lang="fr-FR" sz="1800" b="1" dirty="0" smtClean="0"/>
              <a:t>Rattrapage opérationnel :</a:t>
            </a:r>
          </a:p>
          <a:p>
            <a:pPr marL="820039" lvl="3" algn="just"/>
            <a:r>
              <a:rPr lang="fr-FR" sz="1600" dirty="0" smtClean="0"/>
              <a:t>Poursuivre le déploiement de la télégestion en MT et sa généralisation à la  BT,</a:t>
            </a:r>
          </a:p>
          <a:p>
            <a:pPr marL="820039" lvl="3" algn="just"/>
            <a:r>
              <a:rPr lang="fr-FR" sz="1600" dirty="0" smtClean="0"/>
              <a:t>Tenir les délais sur la mise à niveau et restructuration des réseaux électriques (en collaboration avec GRTE), </a:t>
            </a:r>
          </a:p>
          <a:p>
            <a:pPr marL="820039" lvl="3" algn="just"/>
            <a:r>
              <a:rPr lang="fr-FR" sz="1600" dirty="0" smtClean="0"/>
              <a:t>Finaliser le plan de recrutement / formation de personnel en ingénierie, maintenance, exploitation,</a:t>
            </a:r>
          </a:p>
          <a:p>
            <a:pPr marL="820039" lvl="3" algn="just"/>
            <a:r>
              <a:rPr lang="fr-FR" sz="1600" dirty="0" smtClean="0"/>
              <a:t>Favoriser la montée en compétences des sous-traitants (travaux de réalisation),</a:t>
            </a:r>
          </a:p>
          <a:p>
            <a:pPr marL="820039" lvl="3" algn="just"/>
            <a:endParaRPr lang="fr-FR" sz="1600" dirty="0" smtClean="0"/>
          </a:p>
          <a:p>
            <a:pPr algn="just"/>
            <a:r>
              <a:rPr lang="fr-FR" sz="1800" b="1" dirty="0" smtClean="0"/>
              <a:t>Capter le maximum de valeur du client et augmenter la compétitivité pour les échéances de mise en concurrence des concessions :</a:t>
            </a:r>
          </a:p>
          <a:p>
            <a:pPr marL="820039" lvl="3" algn="just"/>
            <a:r>
              <a:rPr lang="fr-FR" sz="1600" dirty="0" smtClean="0"/>
              <a:t>Affiner la politique tarifaire,</a:t>
            </a:r>
          </a:p>
          <a:p>
            <a:pPr marL="820039" lvl="3" algn="just"/>
            <a:r>
              <a:rPr lang="fr-FR" sz="1600" dirty="0" smtClean="0"/>
              <a:t>Concrétiser la séparation des fonctions techniques et commerciale,</a:t>
            </a:r>
          </a:p>
          <a:p>
            <a:pPr marL="820039" lvl="3" algn="just"/>
            <a:r>
              <a:rPr lang="fr-FR" sz="1600" dirty="0" smtClean="0"/>
              <a:t>Développer des solutions énergie chez les clients (Offre efficacité énergétique, Packages technico-financiers, Conseil &amp; Assistance).</a:t>
            </a:r>
          </a:p>
          <a:p>
            <a:endParaRPr lang="fr-FR"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9579</TotalTime>
  <Words>4908</Words>
  <Application>Microsoft Office PowerPoint</Application>
  <PresentationFormat>Affichage à l'écran (4:3)</PresentationFormat>
  <Paragraphs>1345</Paragraphs>
  <Slides>48</Slides>
  <Notes>5</Notes>
  <HiddenSlides>0</HiddenSlides>
  <MMClips>0</MMClip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Rotonde</vt:lpstr>
      <vt:lpstr>Diapositive 1</vt:lpstr>
      <vt:lpstr>Diapositive 2</vt:lpstr>
      <vt:lpstr>Introduction :</vt:lpstr>
      <vt:lpstr>Diapositive 4</vt:lpstr>
      <vt:lpstr>   Le plan stratégique de SDA a été réalisé en suivant les cinq  étapes ci-dessous  :   </vt:lpstr>
      <vt:lpstr>Segmentation stratégique</vt:lpstr>
      <vt:lpstr>Diapositive 7</vt:lpstr>
      <vt:lpstr>Diapositive 8</vt:lpstr>
      <vt:lpstr>Enjeux des segments concessions Électricité et Gaz : </vt:lpstr>
      <vt:lpstr>Enjeux segment « Services » :</vt:lpstr>
      <vt:lpstr>Diapositive 11</vt:lpstr>
      <vt:lpstr>Diapositive 12</vt:lpstr>
      <vt:lpstr>Choix du scénario de référence :</vt:lpstr>
      <vt:lpstr>Diapositive 14</vt:lpstr>
      <vt:lpstr>Axes et actions Stratégique :</vt:lpstr>
      <vt:lpstr>Axe N° 1 : Maintien des concessions de SDA  Action stratégique 01: Protection des revenus PDR  Actions stratégiques pour l’activité « Communication »  </vt:lpstr>
      <vt:lpstr>Action stratégique 01: Protection des revenus PDR  Actions stratégiques pour l’activité « Technique électricité »  </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Systèmes d’information</vt:lpstr>
      <vt:lpstr>Axe n°2 : Séparation des fonctions techniques et commerciale</vt:lpstr>
      <vt:lpstr>Diapositive 24</vt:lpstr>
      <vt:lpstr>Action stratégique 02: Passer d’une culture d’USAGER à une culture CLIENT pour capter le maximum de valeur</vt:lpstr>
      <vt:lpstr>Action stratégique 03 :  Organiser la gestion des clients éligibles </vt:lpstr>
      <vt:lpstr>Diapositive 27</vt:lpstr>
      <vt:lpstr>Diapositive 28</vt:lpstr>
      <vt:lpstr>Diapositive 29</vt:lpstr>
      <vt:lpstr>Diapositive 30</vt:lpstr>
      <vt:lpstr>Diapositive 31</vt:lpstr>
      <vt:lpstr>Diapositive 32</vt:lpstr>
      <vt:lpstr>Diapositive 33</vt:lpstr>
      <vt:lpstr>Diapositive 34</vt:lpstr>
      <vt:lpstr>Diapositive 35</vt:lpstr>
      <vt:lpstr>Stratégie d’équilibre financier : </vt:lpstr>
      <vt:lpstr>Diapositive 37</vt:lpstr>
      <vt:lpstr>Diapositive 38</vt:lpstr>
      <vt:lpstr>Diapositive 39</vt:lpstr>
      <vt:lpstr>Diapositive 40</vt:lpstr>
      <vt:lpstr> Dispositif de pilotage du plan d’actions stratégiques :   </vt:lpstr>
      <vt:lpstr>Diapositive 42</vt:lpstr>
      <vt:lpstr>Diapositive 43</vt:lpstr>
      <vt:lpstr>Les perspectives stratégiques de SDA : </vt:lpstr>
      <vt:lpstr>Diapositive 45</vt:lpstr>
      <vt:lpstr>Diapositive 46</vt:lpstr>
      <vt:lpstr>Diapositive 47</vt:lpstr>
      <vt:lpstr>Diapositive 48</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330</cp:revision>
  <dcterms:created xsi:type="dcterms:W3CDTF">2012-05-29T13:29:10Z</dcterms:created>
  <dcterms:modified xsi:type="dcterms:W3CDTF">2013-05-30T06:51:37Z</dcterms:modified>
</cp:coreProperties>
</file>