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864" r:id="rId1"/>
  </p:sldMasterIdLst>
  <p:notesMasterIdLst>
    <p:notesMasterId r:id="rId52"/>
  </p:notesMasterIdLst>
  <p:sldIdLst>
    <p:sldId id="257" r:id="rId2"/>
    <p:sldId id="415" r:id="rId3"/>
    <p:sldId id="326" r:id="rId4"/>
    <p:sldId id="260" r:id="rId5"/>
    <p:sldId id="470" r:id="rId6"/>
    <p:sldId id="474" r:id="rId7"/>
    <p:sldId id="473" r:id="rId8"/>
    <p:sldId id="472" r:id="rId9"/>
    <p:sldId id="471" r:id="rId10"/>
    <p:sldId id="428" r:id="rId11"/>
    <p:sldId id="429" r:id="rId12"/>
    <p:sldId id="446" r:id="rId13"/>
    <p:sldId id="447" r:id="rId14"/>
    <p:sldId id="328" r:id="rId15"/>
    <p:sldId id="430" r:id="rId16"/>
    <p:sldId id="316" r:id="rId17"/>
    <p:sldId id="317" r:id="rId18"/>
    <p:sldId id="436" r:id="rId19"/>
    <p:sldId id="329" r:id="rId20"/>
    <p:sldId id="352" r:id="rId21"/>
    <p:sldId id="355" r:id="rId22"/>
    <p:sldId id="356" r:id="rId23"/>
    <p:sldId id="357" r:id="rId24"/>
    <p:sldId id="358" r:id="rId25"/>
    <p:sldId id="359" r:id="rId26"/>
    <p:sldId id="360" r:id="rId27"/>
    <p:sldId id="361" r:id="rId28"/>
    <p:sldId id="362" r:id="rId29"/>
    <p:sldId id="363" r:id="rId30"/>
    <p:sldId id="364" r:id="rId31"/>
    <p:sldId id="365" r:id="rId32"/>
    <p:sldId id="366" r:id="rId33"/>
    <p:sldId id="367" r:id="rId34"/>
    <p:sldId id="368" r:id="rId35"/>
    <p:sldId id="369" r:id="rId36"/>
    <p:sldId id="370" r:id="rId37"/>
    <p:sldId id="371" r:id="rId38"/>
    <p:sldId id="372" r:id="rId39"/>
    <p:sldId id="478" r:id="rId40"/>
    <p:sldId id="479" r:id="rId41"/>
    <p:sldId id="480" r:id="rId42"/>
    <p:sldId id="482" r:id="rId43"/>
    <p:sldId id="483" r:id="rId44"/>
    <p:sldId id="484" r:id="rId45"/>
    <p:sldId id="485" r:id="rId46"/>
    <p:sldId id="486" r:id="rId47"/>
    <p:sldId id="487" r:id="rId48"/>
    <p:sldId id="488" r:id="rId49"/>
    <p:sldId id="476" r:id="rId50"/>
    <p:sldId id="477" r:id="rId51"/>
  </p:sldIdLst>
  <p:sldSz cx="9144000" cy="6858000" type="screen4x3"/>
  <p:notesSz cx="6669088" cy="9928225"/>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FCD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Style à thème 2 - Accentuation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Style à thème 2 - Accentuation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Style à thème 2 - Accentuation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Style à thème 2 - Accentuation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Style léger 1 - Accentuation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Style léger 1 - Accentuation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Style léger 1 - Accentuation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FECB4D8-DB02-4DC6-A0A2-4F2EBAE1DC90}" styleName="Style moyen 1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327F97BB-C833-4FB7-BDE5-3F7075034690}" styleName="Style à thème 2 - Accentuation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3344" autoAdjust="0"/>
    <p:restoredTop sz="94673" autoAdjust="0"/>
  </p:normalViewPr>
  <p:slideViewPr>
    <p:cSldViewPr>
      <p:cViewPr varScale="1">
        <p:scale>
          <a:sx n="74" d="100"/>
          <a:sy n="74" d="100"/>
        </p:scale>
        <p:origin x="-69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Classeur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G:\Plan%20strat&#233;gique%202012-2017\D&#233;tails%20tableaux%20C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fr-FR"/>
  <c:chart>
    <c:view3D>
      <c:rAngAx val="1"/>
    </c:view3D>
    <c:plotArea>
      <c:layout/>
      <c:bar3DChart>
        <c:barDir val="col"/>
        <c:grouping val="clustered"/>
        <c:ser>
          <c:idx val="0"/>
          <c:order val="0"/>
          <c:spPr>
            <a:gradFill flip="none" rotWithShape="1">
              <a:gsLst>
                <a:gs pos="0">
                  <a:srgbClr val="03D4A8"/>
                </a:gs>
                <a:gs pos="25000">
                  <a:srgbClr val="21D6E0"/>
                </a:gs>
                <a:gs pos="75000">
                  <a:srgbClr val="0087E6"/>
                </a:gs>
                <a:gs pos="100000">
                  <a:srgbClr val="005CBF"/>
                </a:gs>
              </a:gsLst>
              <a:lin ang="8100000" scaled="1"/>
              <a:tileRect/>
            </a:gradFill>
            <a:scene3d>
              <a:camera prst="orthographicFront"/>
              <a:lightRig rig="threePt" dir="t"/>
            </a:scene3d>
            <a:sp3d prstMaterial="plastic">
              <a:bevelT/>
              <a:bevelB w="152400" h="50800" prst="softRound"/>
            </a:sp3d>
          </c:spPr>
          <c:dPt>
            <c:idx val="0"/>
            <c:spPr>
              <a:gradFill flip="none" rotWithShape="1">
                <a:gsLst>
                  <a:gs pos="0">
                    <a:srgbClr val="03D4A8"/>
                  </a:gs>
                  <a:gs pos="25000">
                    <a:srgbClr val="21D6E0"/>
                  </a:gs>
                  <a:gs pos="75000">
                    <a:srgbClr val="0087E6"/>
                  </a:gs>
                  <a:gs pos="100000">
                    <a:srgbClr val="005CBF"/>
                  </a:gs>
                </a:gsLst>
                <a:lin ang="8100000" scaled="1"/>
                <a:tileRect/>
              </a:gradFill>
              <a:ln w="6350"/>
              <a:effectLst>
                <a:innerShdw blurRad="114300">
                  <a:schemeClr val="accent4">
                    <a:lumMod val="60000"/>
                    <a:lumOff val="40000"/>
                  </a:schemeClr>
                </a:innerShdw>
              </a:effectLst>
              <a:scene3d>
                <a:camera prst="orthographicFront"/>
                <a:lightRig rig="threePt" dir="t"/>
              </a:scene3d>
              <a:sp3d prstMaterial="plastic">
                <a:bevelT/>
                <a:bevelB w="152400" h="50800" prst="softRound"/>
              </a:sp3d>
            </c:spPr>
          </c:dPt>
          <c:dLbls>
            <c:dLbl>
              <c:idx val="0"/>
              <c:layout>
                <c:manualLayout>
                  <c:x val="5.9612518628912132E-3"/>
                  <c:y val="-2.3148148148148147E-2"/>
                </c:manualLayout>
              </c:layout>
              <c:showVal val="1"/>
            </c:dLbl>
            <c:dLbl>
              <c:idx val="1"/>
              <c:layout>
                <c:manualLayout>
                  <c:x val="0"/>
                  <c:y val="-2.3148148148148147E-2"/>
                </c:manualLayout>
              </c:layout>
              <c:showVal val="1"/>
            </c:dLbl>
            <c:dLbl>
              <c:idx val="2"/>
              <c:layout>
                <c:manualLayout>
                  <c:x val="5.9612518628912132E-3"/>
                  <c:y val="-2.7777777777778269E-2"/>
                </c:manualLayout>
              </c:layout>
              <c:showVal val="1"/>
            </c:dLbl>
            <c:dLbl>
              <c:idx val="3"/>
              <c:layout>
                <c:manualLayout>
                  <c:x val="5.9612518628912019E-3"/>
                  <c:y val="-2.7777777777778283E-2"/>
                </c:manualLayout>
              </c:layout>
              <c:showVal val="1"/>
            </c:dLbl>
            <c:dLbl>
              <c:idx val="4"/>
              <c:layout>
                <c:manualLayout>
                  <c:x val="0"/>
                  <c:y val="-2.7777777777778269E-2"/>
                </c:manualLayout>
              </c:layout>
              <c:showVal val="1"/>
            </c:dLbl>
            <c:dLbl>
              <c:idx val="5"/>
              <c:layout>
                <c:manualLayout>
                  <c:x val="5.9612518628912132E-3"/>
                  <c:y val="-4.1666666666666692E-2"/>
                </c:manualLayout>
              </c:layout>
              <c:showVal val="1"/>
            </c:dLbl>
            <c:spPr>
              <a:gradFill flip="none" rotWithShape="1">
                <a:gsLst>
                  <a:gs pos="0">
                    <a:srgbClr val="FFEFD1"/>
                  </a:gs>
                  <a:gs pos="64999">
                    <a:srgbClr val="F0EBD5"/>
                  </a:gs>
                  <a:gs pos="100000">
                    <a:srgbClr val="D1C39F"/>
                  </a:gs>
                </a:gsLst>
                <a:lin ang="11400000" scaled="0"/>
                <a:tileRect/>
              </a:gradFill>
              <a:ln cmpd="dbl"/>
              <a:effectLst/>
              <a:scene3d>
                <a:camera prst="orthographicFront"/>
                <a:lightRig rig="threePt" dir="t"/>
              </a:scene3d>
              <a:sp3d prstMaterial="flat">
                <a:bevelT w="152400" h="50800" prst="softRound"/>
                <a:bevelB w="152400" h="50800" prst="softRound"/>
              </a:sp3d>
            </c:spPr>
            <c:txPr>
              <a:bodyPr/>
              <a:lstStyle/>
              <a:p>
                <a:pPr>
                  <a:defRPr b="1"/>
                </a:pPr>
                <a:endParaRPr lang="fr-FR"/>
              </a:p>
            </c:txPr>
            <c:showVal val="1"/>
          </c:dLbls>
          <c:cat>
            <c:numRef>
              <c:f>Feuil2!$C$3:$H$3</c:f>
              <c:numCache>
                <c:formatCode>_-* #,##0\ _€_-;\-* #,##0\ _€_-;_-* "-"??\ _€_-;_-@_-</c:formatCode>
                <c:ptCount val="6"/>
                <c:pt idx="0">
                  <c:v>2012</c:v>
                </c:pt>
                <c:pt idx="1">
                  <c:v>2013</c:v>
                </c:pt>
                <c:pt idx="2">
                  <c:v>2014</c:v>
                </c:pt>
                <c:pt idx="3">
                  <c:v>2015</c:v>
                </c:pt>
                <c:pt idx="4">
                  <c:v>2016</c:v>
                </c:pt>
                <c:pt idx="5">
                  <c:v>2017</c:v>
                </c:pt>
              </c:numCache>
            </c:numRef>
          </c:cat>
          <c:val>
            <c:numRef>
              <c:f>Feuil2!$C$4:$H$4</c:f>
              <c:numCache>
                <c:formatCode>#,##0</c:formatCode>
                <c:ptCount val="6"/>
                <c:pt idx="0">
                  <c:v>26574.999999999996</c:v>
                </c:pt>
                <c:pt idx="1">
                  <c:v>28154</c:v>
                </c:pt>
                <c:pt idx="2">
                  <c:v>29863.587626680455</c:v>
                </c:pt>
                <c:pt idx="3">
                  <c:v>31772.186011497583</c:v>
                </c:pt>
                <c:pt idx="4">
                  <c:v>33696.246259080013</c:v>
                </c:pt>
                <c:pt idx="5">
                  <c:v>35670.249341068957</c:v>
                </c:pt>
              </c:numCache>
            </c:numRef>
          </c:val>
        </c:ser>
        <c:shape val="box"/>
        <c:axId val="53122176"/>
        <c:axId val="53123712"/>
        <c:axId val="0"/>
      </c:bar3DChart>
      <c:catAx>
        <c:axId val="53122176"/>
        <c:scaling>
          <c:orientation val="minMax"/>
        </c:scaling>
        <c:axPos val="b"/>
        <c:numFmt formatCode="_-* #,##0\ _€_-;\-* #,##0\ _€_-;_-* &quot;-&quot;??\ _€_-;_-@_-" sourceLinked="1"/>
        <c:tickLblPos val="nextTo"/>
        <c:crossAx val="53123712"/>
        <c:crosses val="autoZero"/>
        <c:auto val="1"/>
        <c:lblAlgn val="ctr"/>
        <c:lblOffset val="100"/>
      </c:catAx>
      <c:valAx>
        <c:axId val="53123712"/>
        <c:scaling>
          <c:orientation val="minMax"/>
        </c:scaling>
        <c:axPos val="l"/>
        <c:majorGridlines/>
        <c:numFmt formatCode="#,##0" sourceLinked="1"/>
        <c:tickLblPos val="nextTo"/>
        <c:crossAx val="53122176"/>
        <c:crosses val="autoZero"/>
        <c:crossBetween val="between"/>
      </c:valAx>
    </c:plotArea>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fr-FR"/>
  <c:chart>
    <c:view3D>
      <c:rAngAx val="1"/>
    </c:view3D>
    <c:plotArea>
      <c:layout/>
      <c:bar3DChart>
        <c:barDir val="col"/>
        <c:grouping val="clustered"/>
        <c:ser>
          <c:idx val="0"/>
          <c:order val="0"/>
          <c:spPr>
            <a:gradFill flip="none" rotWithShape="1">
              <a:gsLst>
                <a:gs pos="0">
                  <a:srgbClr val="03D4A8"/>
                </a:gs>
                <a:gs pos="25000">
                  <a:srgbClr val="21D6E0"/>
                </a:gs>
                <a:gs pos="75000">
                  <a:srgbClr val="0087E6"/>
                </a:gs>
                <a:gs pos="100000">
                  <a:srgbClr val="005CBF"/>
                </a:gs>
              </a:gsLst>
              <a:lin ang="8100000" scaled="1"/>
              <a:tileRect/>
            </a:gradFill>
            <a:scene3d>
              <a:camera prst="orthographicFront"/>
              <a:lightRig rig="threePt" dir="t"/>
            </a:scene3d>
            <a:sp3d prstMaterial="plastic">
              <a:bevelT/>
              <a:bevelB w="152400" h="50800" prst="softRound"/>
            </a:sp3d>
          </c:spPr>
          <c:dPt>
            <c:idx val="0"/>
            <c:spPr>
              <a:gradFill flip="none" rotWithShape="1">
                <a:gsLst>
                  <a:gs pos="0">
                    <a:srgbClr val="03D4A8"/>
                  </a:gs>
                  <a:gs pos="25000">
                    <a:srgbClr val="21D6E0"/>
                  </a:gs>
                  <a:gs pos="75000">
                    <a:srgbClr val="0087E6"/>
                  </a:gs>
                  <a:gs pos="100000">
                    <a:srgbClr val="005CBF"/>
                  </a:gs>
                </a:gsLst>
                <a:lin ang="8100000" scaled="1"/>
                <a:tileRect/>
              </a:gradFill>
              <a:ln w="6350"/>
              <a:effectLst>
                <a:innerShdw blurRad="114300">
                  <a:schemeClr val="accent4">
                    <a:lumMod val="60000"/>
                    <a:lumOff val="40000"/>
                  </a:schemeClr>
                </a:innerShdw>
              </a:effectLst>
              <a:scene3d>
                <a:camera prst="orthographicFront"/>
                <a:lightRig rig="threePt" dir="t"/>
              </a:scene3d>
              <a:sp3d prstMaterial="plastic">
                <a:bevelT/>
                <a:bevelB w="152400" h="50800" prst="softRound"/>
              </a:sp3d>
            </c:spPr>
          </c:dPt>
          <c:dLbls>
            <c:dLbl>
              <c:idx val="0"/>
              <c:layout>
                <c:manualLayout>
                  <c:x val="5.9612518628912124E-3"/>
                  <c:y val="-2.3148148148148147E-2"/>
                </c:manualLayout>
              </c:layout>
              <c:showVal val="1"/>
            </c:dLbl>
            <c:dLbl>
              <c:idx val="1"/>
              <c:layout>
                <c:manualLayout>
                  <c:x val="0"/>
                  <c:y val="-2.3148148148148147E-2"/>
                </c:manualLayout>
              </c:layout>
              <c:showVal val="1"/>
            </c:dLbl>
            <c:dLbl>
              <c:idx val="2"/>
              <c:layout>
                <c:manualLayout>
                  <c:x val="5.9612518628912124E-3"/>
                  <c:y val="-2.7777777777778213E-2"/>
                </c:manualLayout>
              </c:layout>
              <c:showVal val="1"/>
            </c:dLbl>
            <c:dLbl>
              <c:idx val="3"/>
              <c:layout>
                <c:manualLayout>
                  <c:x val="5.9612518628911959E-3"/>
                  <c:y val="-2.7777777777778238E-2"/>
                </c:manualLayout>
              </c:layout>
              <c:showVal val="1"/>
            </c:dLbl>
            <c:dLbl>
              <c:idx val="4"/>
              <c:layout>
                <c:manualLayout>
                  <c:x val="0"/>
                  <c:y val="-2.7777777777778213E-2"/>
                </c:manualLayout>
              </c:layout>
              <c:showVal val="1"/>
            </c:dLbl>
            <c:dLbl>
              <c:idx val="5"/>
              <c:layout>
                <c:manualLayout>
                  <c:x val="5.9612518628912124E-3"/>
                  <c:y val="-4.1666666666666664E-2"/>
                </c:manualLayout>
              </c:layout>
              <c:showVal val="1"/>
            </c:dLbl>
            <c:spPr>
              <a:gradFill flip="none" rotWithShape="1">
                <a:gsLst>
                  <a:gs pos="0">
                    <a:srgbClr val="FFEFD1"/>
                  </a:gs>
                  <a:gs pos="64999">
                    <a:srgbClr val="F0EBD5"/>
                  </a:gs>
                  <a:gs pos="100000">
                    <a:srgbClr val="D1C39F"/>
                  </a:gs>
                </a:gsLst>
                <a:lin ang="11400000" scaled="0"/>
                <a:tileRect/>
              </a:gradFill>
              <a:ln cmpd="dbl"/>
              <a:effectLst/>
              <a:scene3d>
                <a:camera prst="orthographicFront"/>
                <a:lightRig rig="threePt" dir="t"/>
              </a:scene3d>
              <a:sp3d prstMaterial="flat">
                <a:bevelT w="152400" h="50800" prst="softRound"/>
                <a:bevelB w="152400" h="50800" prst="softRound"/>
              </a:sp3d>
            </c:spPr>
            <c:txPr>
              <a:bodyPr/>
              <a:lstStyle/>
              <a:p>
                <a:pPr>
                  <a:defRPr b="1"/>
                </a:pPr>
                <a:endParaRPr lang="fr-FR"/>
              </a:p>
            </c:txPr>
            <c:showVal val="1"/>
          </c:dLbls>
          <c:cat>
            <c:numRef>
              <c:f>'achat Gaz'!$D$4:$I$4</c:f>
              <c:numCache>
                <c:formatCode>0</c:formatCode>
                <c:ptCount val="6"/>
                <c:pt idx="0">
                  <c:v>2012</c:v>
                </c:pt>
                <c:pt idx="1">
                  <c:v>2013</c:v>
                </c:pt>
                <c:pt idx="2">
                  <c:v>2014</c:v>
                </c:pt>
                <c:pt idx="3">
                  <c:v>2015</c:v>
                </c:pt>
                <c:pt idx="4">
                  <c:v>2016</c:v>
                </c:pt>
                <c:pt idx="5">
                  <c:v>2017</c:v>
                </c:pt>
              </c:numCache>
            </c:numRef>
          </c:cat>
          <c:val>
            <c:numRef>
              <c:f>'achat Gaz'!$B$52:$G$52</c:f>
              <c:numCache>
                <c:formatCode>_-* #,##0.00\ _€_-;\-* #,##0.00\ _€_-;_-* "-"??\ _€_-;_-@_-</c:formatCode>
                <c:ptCount val="6"/>
                <c:pt idx="0">
                  <c:v>25349.031383000001</c:v>
                </c:pt>
                <c:pt idx="1">
                  <c:v>27710.042331999997</c:v>
                </c:pt>
                <c:pt idx="2">
                  <c:v>28491.279561061816</c:v>
                </c:pt>
                <c:pt idx="3">
                  <c:v>30404.05256898575</c:v>
                </c:pt>
                <c:pt idx="4">
                  <c:v>33056.419490345783</c:v>
                </c:pt>
                <c:pt idx="5">
                  <c:v>35792.721405514007</c:v>
                </c:pt>
              </c:numCache>
            </c:numRef>
          </c:val>
        </c:ser>
        <c:shape val="box"/>
        <c:axId val="53829632"/>
        <c:axId val="53832704"/>
        <c:axId val="0"/>
      </c:bar3DChart>
      <c:catAx>
        <c:axId val="53829632"/>
        <c:scaling>
          <c:orientation val="minMax"/>
        </c:scaling>
        <c:axPos val="b"/>
        <c:numFmt formatCode="0" sourceLinked="1"/>
        <c:tickLblPos val="nextTo"/>
        <c:crossAx val="53832704"/>
        <c:crosses val="autoZero"/>
        <c:auto val="1"/>
        <c:lblAlgn val="ctr"/>
        <c:lblOffset val="100"/>
      </c:catAx>
      <c:valAx>
        <c:axId val="53832704"/>
        <c:scaling>
          <c:orientation val="minMax"/>
        </c:scaling>
        <c:axPos val="l"/>
        <c:majorGridlines/>
        <c:numFmt formatCode="_-* #,##0.00\ _€_-;\-* #,##0.00\ _€_-;_-* &quot;-&quot;??\ _€_-;_-@_-" sourceLinked="1"/>
        <c:tickLblPos val="nextTo"/>
        <c:crossAx val="53829632"/>
        <c:crosses val="autoZero"/>
        <c:crossBetween val="between"/>
      </c:valAx>
    </c:plotArea>
    <c:plotVisOnly val="1"/>
  </c:chart>
  <c:externalData r:id="rId1"/>
</c:chartSpac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29F50A-A077-40F1-97B1-41DAD58E82C5}" type="doc">
      <dgm:prSet loTypeId="urn:microsoft.com/office/officeart/2005/8/layout/hProcess9" loCatId="process" qsTypeId="urn:microsoft.com/office/officeart/2005/8/quickstyle/simple5" qsCatId="simple" csTypeId="urn:microsoft.com/office/officeart/2005/8/colors/colorful3" csCatId="colorful" phldr="1"/>
      <dgm:spPr/>
      <dgm:t>
        <a:bodyPr/>
        <a:lstStyle/>
        <a:p>
          <a:endParaRPr lang="fr-FR"/>
        </a:p>
      </dgm:t>
    </dgm:pt>
    <dgm:pt modelId="{34A62B15-40FA-4713-A3FB-CF1E7637F212}">
      <dgm:prSet phldrT="[Texte]" custT="1"/>
      <dgm:spPr/>
      <dgm:t>
        <a:bodyPr/>
        <a:lstStyle/>
        <a:p>
          <a:r>
            <a:rPr lang="fr-FR" sz="1200" b="1" dirty="0" smtClean="0"/>
            <a:t>Diagnostic</a:t>
          </a:r>
          <a:endParaRPr lang="fr-FR" sz="1200" b="1" dirty="0"/>
        </a:p>
      </dgm:t>
    </dgm:pt>
    <dgm:pt modelId="{071215CB-C6B7-4D0E-B5E2-FFFA193C81CF}" type="parTrans" cxnId="{57AF8F68-846E-4CD0-B37F-62CE0FA5C44B}">
      <dgm:prSet/>
      <dgm:spPr/>
      <dgm:t>
        <a:bodyPr/>
        <a:lstStyle/>
        <a:p>
          <a:endParaRPr lang="fr-FR" sz="900"/>
        </a:p>
      </dgm:t>
    </dgm:pt>
    <dgm:pt modelId="{6E5C05AF-5A9B-41ED-9591-29B133C0A2C1}" type="sibTrans" cxnId="{57AF8F68-846E-4CD0-B37F-62CE0FA5C44B}">
      <dgm:prSet/>
      <dgm:spPr/>
      <dgm:t>
        <a:bodyPr/>
        <a:lstStyle/>
        <a:p>
          <a:endParaRPr lang="fr-FR" sz="900"/>
        </a:p>
      </dgm:t>
    </dgm:pt>
    <dgm:pt modelId="{BCC2EC25-F9B3-49A7-BDB3-401D65E15018}">
      <dgm:prSet phldrT="[Texte]" custT="1"/>
      <dgm:spPr/>
      <dgm:t>
        <a:bodyPr/>
        <a:lstStyle/>
        <a:p>
          <a:r>
            <a:rPr lang="fr-FR" sz="1200" b="1" dirty="0" smtClean="0"/>
            <a:t>Scénarii</a:t>
          </a:r>
        </a:p>
      </dgm:t>
    </dgm:pt>
    <dgm:pt modelId="{8460D32C-B193-4599-9B42-6EE4B669754C}" type="parTrans" cxnId="{28CFD505-ACA0-40BE-8EB5-2C8432BD51BE}">
      <dgm:prSet/>
      <dgm:spPr/>
      <dgm:t>
        <a:bodyPr/>
        <a:lstStyle/>
        <a:p>
          <a:endParaRPr lang="fr-FR" sz="900"/>
        </a:p>
      </dgm:t>
    </dgm:pt>
    <dgm:pt modelId="{8F3C7F6B-9BAB-49BD-A740-AE63F0144B11}" type="sibTrans" cxnId="{28CFD505-ACA0-40BE-8EB5-2C8432BD51BE}">
      <dgm:prSet/>
      <dgm:spPr/>
      <dgm:t>
        <a:bodyPr/>
        <a:lstStyle/>
        <a:p>
          <a:endParaRPr lang="fr-FR" sz="900"/>
        </a:p>
      </dgm:t>
    </dgm:pt>
    <dgm:pt modelId="{4057E286-ED29-4EFC-9A1A-189812471C14}">
      <dgm:prSet phldrT="[Texte]" custT="1"/>
      <dgm:spPr/>
      <dgm:t>
        <a:bodyPr/>
        <a:lstStyle/>
        <a:p>
          <a:pPr algn="ctr"/>
          <a:r>
            <a:rPr lang="fr-FR" sz="1200" b="1" dirty="0" smtClean="0"/>
            <a:t>Plan d’actions    stratégiques</a:t>
          </a:r>
          <a:r>
            <a:rPr lang="fr-FR" sz="1200" dirty="0" smtClean="0"/>
            <a:t>	</a:t>
          </a:r>
          <a:endParaRPr lang="fr-FR" sz="1200" dirty="0"/>
        </a:p>
      </dgm:t>
    </dgm:pt>
    <dgm:pt modelId="{AA6C7629-FC63-4CAD-89C5-B431EDEEDCCF}" type="parTrans" cxnId="{C8159E46-0B4E-469D-BBAC-5F9C4CF730E5}">
      <dgm:prSet/>
      <dgm:spPr/>
      <dgm:t>
        <a:bodyPr/>
        <a:lstStyle/>
        <a:p>
          <a:endParaRPr lang="fr-FR" sz="900"/>
        </a:p>
      </dgm:t>
    </dgm:pt>
    <dgm:pt modelId="{17C6312A-FF9C-42D8-A920-5E306B0FAB62}" type="sibTrans" cxnId="{C8159E46-0B4E-469D-BBAC-5F9C4CF730E5}">
      <dgm:prSet/>
      <dgm:spPr/>
      <dgm:t>
        <a:bodyPr/>
        <a:lstStyle/>
        <a:p>
          <a:endParaRPr lang="fr-FR" sz="900"/>
        </a:p>
      </dgm:t>
    </dgm:pt>
    <dgm:pt modelId="{CA02EB42-582B-417E-8BFA-18725B88891E}">
      <dgm:prSet phldrT="[Texte]" custT="1"/>
      <dgm:spPr/>
      <dgm:t>
        <a:bodyPr/>
        <a:lstStyle/>
        <a:p>
          <a:r>
            <a:rPr lang="fr-FR" sz="1200" b="1" dirty="0" smtClean="0"/>
            <a:t>Business plan </a:t>
          </a:r>
        </a:p>
      </dgm:t>
    </dgm:pt>
    <dgm:pt modelId="{A0C26A59-BC0D-45C0-B267-143144694C86}" type="parTrans" cxnId="{09A7716F-F3AE-4CE3-9D2F-97B85FA0F551}">
      <dgm:prSet/>
      <dgm:spPr/>
      <dgm:t>
        <a:bodyPr/>
        <a:lstStyle/>
        <a:p>
          <a:endParaRPr lang="fr-FR" sz="900"/>
        </a:p>
      </dgm:t>
    </dgm:pt>
    <dgm:pt modelId="{D81B77B1-04F4-4AE1-B350-081BC21E57F3}" type="sibTrans" cxnId="{09A7716F-F3AE-4CE3-9D2F-97B85FA0F551}">
      <dgm:prSet/>
      <dgm:spPr/>
      <dgm:t>
        <a:bodyPr/>
        <a:lstStyle/>
        <a:p>
          <a:endParaRPr lang="fr-FR" sz="900"/>
        </a:p>
      </dgm:t>
    </dgm:pt>
    <dgm:pt modelId="{B4572F37-28EB-475D-A6B1-A5CE33C20CDB}">
      <dgm:prSet phldrT="[Texte]" custT="1"/>
      <dgm:spPr/>
      <dgm:t>
        <a:bodyPr/>
        <a:lstStyle/>
        <a:p>
          <a:r>
            <a:rPr lang="fr-FR" sz="1200" b="1" dirty="0" smtClean="0"/>
            <a:t>Déploiement </a:t>
          </a:r>
        </a:p>
      </dgm:t>
    </dgm:pt>
    <dgm:pt modelId="{99FF65AF-3DF8-46E3-9BDE-ABDC5AF2BEB7}" type="parTrans" cxnId="{B46BC9AB-AA31-4A83-98F5-D338DAE3A0FE}">
      <dgm:prSet/>
      <dgm:spPr/>
      <dgm:t>
        <a:bodyPr/>
        <a:lstStyle/>
        <a:p>
          <a:endParaRPr lang="fr-FR" sz="900"/>
        </a:p>
      </dgm:t>
    </dgm:pt>
    <dgm:pt modelId="{D5C58F02-F7B0-43F3-9D04-56E45B5A51C8}" type="sibTrans" cxnId="{B46BC9AB-AA31-4A83-98F5-D338DAE3A0FE}">
      <dgm:prSet/>
      <dgm:spPr/>
      <dgm:t>
        <a:bodyPr/>
        <a:lstStyle/>
        <a:p>
          <a:endParaRPr lang="fr-FR" sz="900"/>
        </a:p>
      </dgm:t>
    </dgm:pt>
    <dgm:pt modelId="{842DDBEC-0C96-4C3C-AB8A-FF2F9BA38C6B}" type="pres">
      <dgm:prSet presAssocID="{4D29F50A-A077-40F1-97B1-41DAD58E82C5}" presName="CompostProcess" presStyleCnt="0">
        <dgm:presLayoutVars>
          <dgm:dir/>
          <dgm:resizeHandles val="exact"/>
        </dgm:presLayoutVars>
      </dgm:prSet>
      <dgm:spPr/>
      <dgm:t>
        <a:bodyPr/>
        <a:lstStyle/>
        <a:p>
          <a:endParaRPr lang="fr-FR"/>
        </a:p>
      </dgm:t>
    </dgm:pt>
    <dgm:pt modelId="{8144E445-F6DE-48B3-A3C5-E53DBE1DB67A}" type="pres">
      <dgm:prSet presAssocID="{4D29F50A-A077-40F1-97B1-41DAD58E82C5}" presName="arrow" presStyleLbl="bgShp" presStyleIdx="0" presStyleCnt="1" custScaleX="114787"/>
      <dgm:spPr/>
      <dgm:t>
        <a:bodyPr/>
        <a:lstStyle/>
        <a:p>
          <a:endParaRPr lang="fr-FR"/>
        </a:p>
      </dgm:t>
    </dgm:pt>
    <dgm:pt modelId="{08064AAB-72E7-45D5-BE77-97CAE2E629F3}" type="pres">
      <dgm:prSet presAssocID="{4D29F50A-A077-40F1-97B1-41DAD58E82C5}" presName="linearProcess" presStyleCnt="0"/>
      <dgm:spPr/>
      <dgm:t>
        <a:bodyPr/>
        <a:lstStyle/>
        <a:p>
          <a:endParaRPr lang="fr-FR"/>
        </a:p>
      </dgm:t>
    </dgm:pt>
    <dgm:pt modelId="{38DEC0A8-0A39-4DC1-BD95-D81479F8814E}" type="pres">
      <dgm:prSet presAssocID="{34A62B15-40FA-4713-A3FB-CF1E7637F212}" presName="textNode" presStyleLbl="node1" presStyleIdx="0" presStyleCnt="5">
        <dgm:presLayoutVars>
          <dgm:bulletEnabled val="1"/>
        </dgm:presLayoutVars>
      </dgm:prSet>
      <dgm:spPr/>
      <dgm:t>
        <a:bodyPr/>
        <a:lstStyle/>
        <a:p>
          <a:endParaRPr lang="fr-FR"/>
        </a:p>
      </dgm:t>
    </dgm:pt>
    <dgm:pt modelId="{99670EFE-4389-4E81-8A75-959108B841E6}" type="pres">
      <dgm:prSet presAssocID="{6E5C05AF-5A9B-41ED-9591-29B133C0A2C1}" presName="sibTrans" presStyleCnt="0"/>
      <dgm:spPr/>
      <dgm:t>
        <a:bodyPr/>
        <a:lstStyle/>
        <a:p>
          <a:endParaRPr lang="fr-FR"/>
        </a:p>
      </dgm:t>
    </dgm:pt>
    <dgm:pt modelId="{5B23AF7B-8EF3-489E-918F-9ED159158583}" type="pres">
      <dgm:prSet presAssocID="{BCC2EC25-F9B3-49A7-BDB3-401D65E15018}" presName="textNode" presStyleLbl="node1" presStyleIdx="1" presStyleCnt="5">
        <dgm:presLayoutVars>
          <dgm:bulletEnabled val="1"/>
        </dgm:presLayoutVars>
      </dgm:prSet>
      <dgm:spPr/>
      <dgm:t>
        <a:bodyPr/>
        <a:lstStyle/>
        <a:p>
          <a:endParaRPr lang="fr-FR"/>
        </a:p>
      </dgm:t>
    </dgm:pt>
    <dgm:pt modelId="{D07E1C07-C1E7-4BC8-8414-A198FA7EF257}" type="pres">
      <dgm:prSet presAssocID="{8F3C7F6B-9BAB-49BD-A740-AE63F0144B11}" presName="sibTrans" presStyleCnt="0"/>
      <dgm:spPr/>
      <dgm:t>
        <a:bodyPr/>
        <a:lstStyle/>
        <a:p>
          <a:endParaRPr lang="fr-FR"/>
        </a:p>
      </dgm:t>
    </dgm:pt>
    <dgm:pt modelId="{D8E3167D-74A6-44B5-9106-1BE80B55D262}" type="pres">
      <dgm:prSet presAssocID="{4057E286-ED29-4EFC-9A1A-189812471C14}" presName="textNode" presStyleLbl="node1" presStyleIdx="2" presStyleCnt="5">
        <dgm:presLayoutVars>
          <dgm:bulletEnabled val="1"/>
        </dgm:presLayoutVars>
      </dgm:prSet>
      <dgm:spPr/>
      <dgm:t>
        <a:bodyPr/>
        <a:lstStyle/>
        <a:p>
          <a:endParaRPr lang="fr-FR"/>
        </a:p>
      </dgm:t>
    </dgm:pt>
    <dgm:pt modelId="{F539C9C1-2FF9-4232-8A4E-41D26EA819A5}" type="pres">
      <dgm:prSet presAssocID="{17C6312A-FF9C-42D8-A920-5E306B0FAB62}" presName="sibTrans" presStyleCnt="0"/>
      <dgm:spPr/>
      <dgm:t>
        <a:bodyPr/>
        <a:lstStyle/>
        <a:p>
          <a:endParaRPr lang="fr-FR"/>
        </a:p>
      </dgm:t>
    </dgm:pt>
    <dgm:pt modelId="{9A41AD1B-97C1-4938-A63A-7F91351BDB1A}" type="pres">
      <dgm:prSet presAssocID="{CA02EB42-582B-417E-8BFA-18725B88891E}" presName="textNode" presStyleLbl="node1" presStyleIdx="3" presStyleCnt="5">
        <dgm:presLayoutVars>
          <dgm:bulletEnabled val="1"/>
        </dgm:presLayoutVars>
      </dgm:prSet>
      <dgm:spPr/>
      <dgm:t>
        <a:bodyPr/>
        <a:lstStyle/>
        <a:p>
          <a:endParaRPr lang="fr-FR"/>
        </a:p>
      </dgm:t>
    </dgm:pt>
    <dgm:pt modelId="{25944752-ADD5-4580-A6DE-081595807BE2}" type="pres">
      <dgm:prSet presAssocID="{D81B77B1-04F4-4AE1-B350-081BC21E57F3}" presName="sibTrans" presStyleCnt="0"/>
      <dgm:spPr/>
      <dgm:t>
        <a:bodyPr/>
        <a:lstStyle/>
        <a:p>
          <a:endParaRPr lang="fr-FR"/>
        </a:p>
      </dgm:t>
    </dgm:pt>
    <dgm:pt modelId="{2E038615-D61A-4143-99B6-CF98B2E61B11}" type="pres">
      <dgm:prSet presAssocID="{B4572F37-28EB-475D-A6B1-A5CE33C20CDB}" presName="textNode" presStyleLbl="node1" presStyleIdx="4" presStyleCnt="5" custScaleX="106175" custLinFactNeighborX="-48528">
        <dgm:presLayoutVars>
          <dgm:bulletEnabled val="1"/>
        </dgm:presLayoutVars>
      </dgm:prSet>
      <dgm:spPr/>
      <dgm:t>
        <a:bodyPr/>
        <a:lstStyle/>
        <a:p>
          <a:endParaRPr lang="fr-FR"/>
        </a:p>
      </dgm:t>
    </dgm:pt>
  </dgm:ptLst>
  <dgm:cxnLst>
    <dgm:cxn modelId="{E23FEEEC-6E15-400C-A76B-93721ABB9FF6}" type="presOf" srcId="{CA02EB42-582B-417E-8BFA-18725B88891E}" destId="{9A41AD1B-97C1-4938-A63A-7F91351BDB1A}" srcOrd="0" destOrd="0" presId="urn:microsoft.com/office/officeart/2005/8/layout/hProcess9"/>
    <dgm:cxn modelId="{C4380C6E-7E8A-48B2-A994-9DCC048E1260}" type="presOf" srcId="{4057E286-ED29-4EFC-9A1A-189812471C14}" destId="{D8E3167D-74A6-44B5-9106-1BE80B55D262}" srcOrd="0" destOrd="0" presId="urn:microsoft.com/office/officeart/2005/8/layout/hProcess9"/>
    <dgm:cxn modelId="{7121A4D9-D7A4-42C7-80E6-82F9A28A094A}" type="presOf" srcId="{B4572F37-28EB-475D-A6B1-A5CE33C20CDB}" destId="{2E038615-D61A-4143-99B6-CF98B2E61B11}" srcOrd="0" destOrd="0" presId="urn:microsoft.com/office/officeart/2005/8/layout/hProcess9"/>
    <dgm:cxn modelId="{09A7716F-F3AE-4CE3-9D2F-97B85FA0F551}" srcId="{4D29F50A-A077-40F1-97B1-41DAD58E82C5}" destId="{CA02EB42-582B-417E-8BFA-18725B88891E}" srcOrd="3" destOrd="0" parTransId="{A0C26A59-BC0D-45C0-B267-143144694C86}" sibTransId="{D81B77B1-04F4-4AE1-B350-081BC21E57F3}"/>
    <dgm:cxn modelId="{697E96AC-520F-47E4-AAE2-3F168DA2DEFC}" type="presOf" srcId="{4D29F50A-A077-40F1-97B1-41DAD58E82C5}" destId="{842DDBEC-0C96-4C3C-AB8A-FF2F9BA38C6B}" srcOrd="0" destOrd="0" presId="urn:microsoft.com/office/officeart/2005/8/layout/hProcess9"/>
    <dgm:cxn modelId="{5BD9A702-9FA4-4774-A9A3-808ACD15C116}" type="presOf" srcId="{BCC2EC25-F9B3-49A7-BDB3-401D65E15018}" destId="{5B23AF7B-8EF3-489E-918F-9ED159158583}" srcOrd="0" destOrd="0" presId="urn:microsoft.com/office/officeart/2005/8/layout/hProcess9"/>
    <dgm:cxn modelId="{C8159E46-0B4E-469D-BBAC-5F9C4CF730E5}" srcId="{4D29F50A-A077-40F1-97B1-41DAD58E82C5}" destId="{4057E286-ED29-4EFC-9A1A-189812471C14}" srcOrd="2" destOrd="0" parTransId="{AA6C7629-FC63-4CAD-89C5-B431EDEEDCCF}" sibTransId="{17C6312A-FF9C-42D8-A920-5E306B0FAB62}"/>
    <dgm:cxn modelId="{57AF8F68-846E-4CD0-B37F-62CE0FA5C44B}" srcId="{4D29F50A-A077-40F1-97B1-41DAD58E82C5}" destId="{34A62B15-40FA-4713-A3FB-CF1E7637F212}" srcOrd="0" destOrd="0" parTransId="{071215CB-C6B7-4D0E-B5E2-FFFA193C81CF}" sibTransId="{6E5C05AF-5A9B-41ED-9591-29B133C0A2C1}"/>
    <dgm:cxn modelId="{B46BC9AB-AA31-4A83-98F5-D338DAE3A0FE}" srcId="{4D29F50A-A077-40F1-97B1-41DAD58E82C5}" destId="{B4572F37-28EB-475D-A6B1-A5CE33C20CDB}" srcOrd="4" destOrd="0" parTransId="{99FF65AF-3DF8-46E3-9BDE-ABDC5AF2BEB7}" sibTransId="{D5C58F02-F7B0-43F3-9D04-56E45B5A51C8}"/>
    <dgm:cxn modelId="{28CFD505-ACA0-40BE-8EB5-2C8432BD51BE}" srcId="{4D29F50A-A077-40F1-97B1-41DAD58E82C5}" destId="{BCC2EC25-F9B3-49A7-BDB3-401D65E15018}" srcOrd="1" destOrd="0" parTransId="{8460D32C-B193-4599-9B42-6EE4B669754C}" sibTransId="{8F3C7F6B-9BAB-49BD-A740-AE63F0144B11}"/>
    <dgm:cxn modelId="{6763BBFB-68B6-4110-90C5-B41B8DD4C11E}" type="presOf" srcId="{34A62B15-40FA-4713-A3FB-CF1E7637F212}" destId="{38DEC0A8-0A39-4DC1-BD95-D81479F8814E}" srcOrd="0" destOrd="0" presId="urn:microsoft.com/office/officeart/2005/8/layout/hProcess9"/>
    <dgm:cxn modelId="{38BF0560-719B-4DCA-A3CC-DE7DE1D9A401}" type="presParOf" srcId="{842DDBEC-0C96-4C3C-AB8A-FF2F9BA38C6B}" destId="{8144E445-F6DE-48B3-A3C5-E53DBE1DB67A}" srcOrd="0" destOrd="0" presId="urn:microsoft.com/office/officeart/2005/8/layout/hProcess9"/>
    <dgm:cxn modelId="{2FD3549A-E332-4983-9880-C76DADF06A2A}" type="presParOf" srcId="{842DDBEC-0C96-4C3C-AB8A-FF2F9BA38C6B}" destId="{08064AAB-72E7-45D5-BE77-97CAE2E629F3}" srcOrd="1" destOrd="0" presId="urn:microsoft.com/office/officeart/2005/8/layout/hProcess9"/>
    <dgm:cxn modelId="{4C5A3773-5E36-44A9-8DE8-B15FAB74B588}" type="presParOf" srcId="{08064AAB-72E7-45D5-BE77-97CAE2E629F3}" destId="{38DEC0A8-0A39-4DC1-BD95-D81479F8814E}" srcOrd="0" destOrd="0" presId="urn:microsoft.com/office/officeart/2005/8/layout/hProcess9"/>
    <dgm:cxn modelId="{EADF4359-2A61-48B0-B15E-7BB54289A5AD}" type="presParOf" srcId="{08064AAB-72E7-45D5-BE77-97CAE2E629F3}" destId="{99670EFE-4389-4E81-8A75-959108B841E6}" srcOrd="1" destOrd="0" presId="urn:microsoft.com/office/officeart/2005/8/layout/hProcess9"/>
    <dgm:cxn modelId="{851687B9-CF01-47C4-BF5B-37DE91C479BF}" type="presParOf" srcId="{08064AAB-72E7-45D5-BE77-97CAE2E629F3}" destId="{5B23AF7B-8EF3-489E-918F-9ED159158583}" srcOrd="2" destOrd="0" presId="urn:microsoft.com/office/officeart/2005/8/layout/hProcess9"/>
    <dgm:cxn modelId="{3D5B0A69-4CE1-4F20-82B4-FF99FAE3991B}" type="presParOf" srcId="{08064AAB-72E7-45D5-BE77-97CAE2E629F3}" destId="{D07E1C07-C1E7-4BC8-8414-A198FA7EF257}" srcOrd="3" destOrd="0" presId="urn:microsoft.com/office/officeart/2005/8/layout/hProcess9"/>
    <dgm:cxn modelId="{E3D149BF-6E42-439A-A653-69E8CC5F62D5}" type="presParOf" srcId="{08064AAB-72E7-45D5-BE77-97CAE2E629F3}" destId="{D8E3167D-74A6-44B5-9106-1BE80B55D262}" srcOrd="4" destOrd="0" presId="urn:microsoft.com/office/officeart/2005/8/layout/hProcess9"/>
    <dgm:cxn modelId="{90AEC400-EEA7-4155-AFF8-43EF7E3F515E}" type="presParOf" srcId="{08064AAB-72E7-45D5-BE77-97CAE2E629F3}" destId="{F539C9C1-2FF9-4232-8A4E-41D26EA819A5}" srcOrd="5" destOrd="0" presId="urn:microsoft.com/office/officeart/2005/8/layout/hProcess9"/>
    <dgm:cxn modelId="{85756D38-056F-423A-B4A1-33DE697C2B47}" type="presParOf" srcId="{08064AAB-72E7-45D5-BE77-97CAE2E629F3}" destId="{9A41AD1B-97C1-4938-A63A-7F91351BDB1A}" srcOrd="6" destOrd="0" presId="urn:microsoft.com/office/officeart/2005/8/layout/hProcess9"/>
    <dgm:cxn modelId="{BA9038B6-95EF-4AF3-BEB4-3BC6BE51FF51}" type="presParOf" srcId="{08064AAB-72E7-45D5-BE77-97CAE2E629F3}" destId="{25944752-ADD5-4580-A6DE-081595807BE2}" srcOrd="7" destOrd="0" presId="urn:microsoft.com/office/officeart/2005/8/layout/hProcess9"/>
    <dgm:cxn modelId="{F29C7346-8493-42E6-9B93-4F55DB82844D}" type="presParOf" srcId="{08064AAB-72E7-45D5-BE77-97CAE2E629F3}" destId="{2E038615-D61A-4143-99B6-CF98B2E61B11}" srcOrd="8" destOrd="0" presId="urn:microsoft.com/office/officeart/2005/8/layout/hProcess9"/>
  </dgm:cxnLst>
  <dgm:bg/>
  <dgm:whole/>
</dgm:dataModel>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08FE8FE7-7CD1-4A2B-B17B-A93D42F747B1}" type="datetimeFigureOut">
              <a:rPr lang="fr-FR" smtClean="0"/>
              <a:pPr/>
              <a:t>06/12/2012</a:t>
            </a:fld>
            <a:endParaRPr lang="fr-FR"/>
          </a:p>
        </p:txBody>
      </p:sp>
      <p:sp>
        <p:nvSpPr>
          <p:cNvPr id="4" name="Espace réservé de l'image des diapositives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66909" y="4715907"/>
            <a:ext cx="5335270" cy="4467701"/>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A1B1F539-8984-4E6C-9EFB-F966BE7B89BD}" type="slidenum">
              <a:rPr lang="fr-FR" smtClean="0"/>
              <a:pPr/>
              <a:t>‹N°›</a:t>
            </a:fld>
            <a:endParaRPr lang="fr-FR"/>
          </a:p>
        </p:txBody>
      </p:sp>
    </p:spTree>
    <p:extLst>
      <p:ext uri="{BB962C8B-B14F-4D97-AF65-F5344CB8AC3E}">
        <p14:creationId xmlns:p14="http://schemas.microsoft.com/office/powerpoint/2010/main" xmlns="" val="1604129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407" tIns="45702" rIns="91407" bIns="45702" anchor="b"/>
          <a:lstStyle/>
          <a:p>
            <a:pPr algn="r"/>
            <a:fld id="{8F1C0642-25D8-412C-A449-9E7DF5662AF1}" type="slidenum">
              <a:rPr lang="ar-SA">
                <a:latin typeface="Times New Roman" pitchFamily="18" charset="0"/>
                <a:cs typeface="Times New Roman" pitchFamily="18" charset="0"/>
              </a:rPr>
              <a:pPr algn="r"/>
              <a:t>5</a:t>
            </a:fld>
            <a:endParaRPr lang="fr-FR">
              <a:latin typeface="Times New Roman" pitchFamily="18" charset="0"/>
            </a:endParaRPr>
          </a:p>
        </p:txBody>
      </p:sp>
      <p:sp>
        <p:nvSpPr>
          <p:cNvPr id="63491"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63492" name="Rectangle 3"/>
          <p:cNvSpPr>
            <a:spLocks noGrp="1" noChangeArrowheads="1"/>
          </p:cNvSpPr>
          <p:nvPr>
            <p:ph type="body" idx="1"/>
          </p:nvPr>
        </p:nvSpPr>
        <p:spPr bwMode="auto">
          <a:xfrm>
            <a:off x="889004" y="4715311"/>
            <a:ext cx="4891081" cy="4467304"/>
          </a:xfrm>
          <a:noFill/>
        </p:spPr>
        <p:txBody>
          <a:bodyPr wrap="square" lIns="91407" tIns="45702" rIns="91407" bIns="45702" numCol="1" anchor="t" anchorCtr="0" compatLnSpc="1">
            <a:prstTxWarp prst="textNoShape">
              <a:avLst/>
            </a:prstTxWarp>
          </a:bodyPr>
          <a:lstStyle/>
          <a:p>
            <a:pPr eaLnBrk="1" hangingPunct="1"/>
            <a:endParaRPr lang="fr-FR"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407" tIns="45702" rIns="91407" bIns="45702" anchor="b"/>
          <a:lstStyle/>
          <a:p>
            <a:pPr algn="r"/>
            <a:fld id="{8F1C0642-25D8-412C-A449-9E7DF5662AF1}" type="slidenum">
              <a:rPr lang="ar-SA">
                <a:latin typeface="Times New Roman" pitchFamily="18" charset="0"/>
                <a:cs typeface="Times New Roman" pitchFamily="18" charset="0"/>
              </a:rPr>
              <a:pPr algn="r"/>
              <a:t>6</a:t>
            </a:fld>
            <a:endParaRPr lang="fr-FR">
              <a:latin typeface="Times New Roman" pitchFamily="18" charset="0"/>
            </a:endParaRPr>
          </a:p>
        </p:txBody>
      </p:sp>
      <p:sp>
        <p:nvSpPr>
          <p:cNvPr id="63491"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63492" name="Rectangle 3"/>
          <p:cNvSpPr>
            <a:spLocks noGrp="1" noChangeArrowheads="1"/>
          </p:cNvSpPr>
          <p:nvPr>
            <p:ph type="body" idx="1"/>
          </p:nvPr>
        </p:nvSpPr>
        <p:spPr bwMode="auto">
          <a:xfrm>
            <a:off x="889004" y="4715311"/>
            <a:ext cx="4891081" cy="4467304"/>
          </a:xfrm>
          <a:noFill/>
        </p:spPr>
        <p:txBody>
          <a:bodyPr wrap="square" lIns="91407" tIns="45702" rIns="91407" bIns="45702" numCol="1" anchor="t" anchorCtr="0" compatLnSpc="1">
            <a:prstTxWarp prst="textNoShape">
              <a:avLst/>
            </a:prstTxWarp>
          </a:bodyPr>
          <a:lstStyle/>
          <a:p>
            <a:pPr eaLnBrk="1" hangingPunct="1"/>
            <a:endParaRPr lang="fr-F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407" tIns="45702" rIns="91407" bIns="45702" anchor="b"/>
          <a:lstStyle/>
          <a:p>
            <a:pPr algn="r"/>
            <a:fld id="{8F1C0642-25D8-412C-A449-9E7DF5662AF1}" type="slidenum">
              <a:rPr lang="ar-SA">
                <a:latin typeface="Times New Roman" pitchFamily="18" charset="0"/>
                <a:cs typeface="Times New Roman" pitchFamily="18" charset="0"/>
              </a:rPr>
              <a:pPr algn="r"/>
              <a:t>7</a:t>
            </a:fld>
            <a:endParaRPr lang="fr-FR">
              <a:latin typeface="Times New Roman" pitchFamily="18" charset="0"/>
            </a:endParaRPr>
          </a:p>
        </p:txBody>
      </p:sp>
      <p:sp>
        <p:nvSpPr>
          <p:cNvPr id="63491"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63492" name="Rectangle 3"/>
          <p:cNvSpPr>
            <a:spLocks noGrp="1" noChangeArrowheads="1"/>
          </p:cNvSpPr>
          <p:nvPr>
            <p:ph type="body" idx="1"/>
          </p:nvPr>
        </p:nvSpPr>
        <p:spPr bwMode="auto">
          <a:xfrm>
            <a:off x="889004" y="4715311"/>
            <a:ext cx="4891081" cy="4467304"/>
          </a:xfrm>
          <a:noFill/>
        </p:spPr>
        <p:txBody>
          <a:bodyPr wrap="square" lIns="91407" tIns="45702" rIns="91407" bIns="45702" numCol="1" anchor="t" anchorCtr="0" compatLnSpc="1">
            <a:prstTxWarp prst="textNoShape">
              <a:avLst/>
            </a:prstTxWarp>
          </a:bodyPr>
          <a:lstStyle/>
          <a:p>
            <a:pPr eaLnBrk="1" hangingPunct="1"/>
            <a:endParaRPr lang="fr-F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407" tIns="45702" rIns="91407" bIns="45702" anchor="b"/>
          <a:lstStyle/>
          <a:p>
            <a:pPr algn="r"/>
            <a:fld id="{8F1C0642-25D8-412C-A449-9E7DF5662AF1}" type="slidenum">
              <a:rPr lang="ar-SA">
                <a:latin typeface="Times New Roman" pitchFamily="18" charset="0"/>
                <a:cs typeface="Times New Roman" pitchFamily="18" charset="0"/>
              </a:rPr>
              <a:pPr algn="r"/>
              <a:t>8</a:t>
            </a:fld>
            <a:endParaRPr lang="fr-FR">
              <a:latin typeface="Times New Roman" pitchFamily="18" charset="0"/>
            </a:endParaRPr>
          </a:p>
        </p:txBody>
      </p:sp>
      <p:sp>
        <p:nvSpPr>
          <p:cNvPr id="63491"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63492" name="Rectangle 3"/>
          <p:cNvSpPr>
            <a:spLocks noGrp="1" noChangeArrowheads="1"/>
          </p:cNvSpPr>
          <p:nvPr>
            <p:ph type="body" idx="1"/>
          </p:nvPr>
        </p:nvSpPr>
        <p:spPr bwMode="auto">
          <a:xfrm>
            <a:off x="889004" y="4715311"/>
            <a:ext cx="4891081" cy="4467304"/>
          </a:xfrm>
          <a:noFill/>
        </p:spPr>
        <p:txBody>
          <a:bodyPr wrap="square" lIns="91407" tIns="45702" rIns="91407" bIns="45702" numCol="1" anchor="t" anchorCtr="0" compatLnSpc="1">
            <a:prstTxWarp prst="textNoShape">
              <a:avLst/>
            </a:prstTxWarp>
          </a:bodyPr>
          <a:lstStyle/>
          <a:p>
            <a:pPr eaLnBrk="1" hangingPunct="1"/>
            <a:endParaRPr lang="fr-F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407" tIns="45702" rIns="91407" bIns="45702" anchor="b"/>
          <a:lstStyle/>
          <a:p>
            <a:pPr algn="r"/>
            <a:fld id="{8F1C0642-25D8-412C-A449-9E7DF5662AF1}" type="slidenum">
              <a:rPr lang="ar-SA">
                <a:latin typeface="Times New Roman" pitchFamily="18" charset="0"/>
                <a:cs typeface="Times New Roman" pitchFamily="18" charset="0"/>
              </a:rPr>
              <a:pPr algn="r"/>
              <a:t>9</a:t>
            </a:fld>
            <a:endParaRPr lang="fr-FR">
              <a:latin typeface="Times New Roman" pitchFamily="18" charset="0"/>
            </a:endParaRPr>
          </a:p>
        </p:txBody>
      </p:sp>
      <p:sp>
        <p:nvSpPr>
          <p:cNvPr id="63491"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63492" name="Rectangle 3"/>
          <p:cNvSpPr>
            <a:spLocks noGrp="1" noChangeArrowheads="1"/>
          </p:cNvSpPr>
          <p:nvPr>
            <p:ph type="body" idx="1"/>
          </p:nvPr>
        </p:nvSpPr>
        <p:spPr bwMode="auto">
          <a:xfrm>
            <a:off x="889004" y="4715311"/>
            <a:ext cx="4891081" cy="4467304"/>
          </a:xfrm>
          <a:noFill/>
        </p:spPr>
        <p:txBody>
          <a:bodyPr wrap="square" lIns="91407" tIns="45702" rIns="91407" bIns="45702" numCol="1" anchor="t" anchorCtr="0" compatLnSpc="1">
            <a:prstTxWarp prst="textNoShape">
              <a:avLst/>
            </a:prstTxWarp>
          </a:bodyPr>
          <a:lstStyle/>
          <a:p>
            <a:pPr eaLnBrk="1" hangingPunct="1"/>
            <a:endParaRPr lang="fr-F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407" tIns="45702" rIns="91407" bIns="45702" anchor="b"/>
          <a:lstStyle/>
          <a:p>
            <a:pPr algn="r"/>
            <a:fld id="{8F1C0642-25D8-412C-A449-9E7DF5662AF1}" type="slidenum">
              <a:rPr lang="ar-SA">
                <a:latin typeface="Times New Roman" pitchFamily="18" charset="0"/>
                <a:cs typeface="Times New Roman" pitchFamily="18" charset="0"/>
              </a:rPr>
              <a:pPr algn="r"/>
              <a:t>10</a:t>
            </a:fld>
            <a:endParaRPr lang="fr-FR">
              <a:latin typeface="Times New Roman" pitchFamily="18" charset="0"/>
            </a:endParaRPr>
          </a:p>
        </p:txBody>
      </p:sp>
      <p:sp>
        <p:nvSpPr>
          <p:cNvPr id="63491"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63492" name="Rectangle 3"/>
          <p:cNvSpPr>
            <a:spLocks noGrp="1" noChangeArrowheads="1"/>
          </p:cNvSpPr>
          <p:nvPr>
            <p:ph type="body" idx="1"/>
          </p:nvPr>
        </p:nvSpPr>
        <p:spPr bwMode="auto">
          <a:xfrm>
            <a:off x="889004" y="4715311"/>
            <a:ext cx="4891081" cy="4467304"/>
          </a:xfrm>
          <a:noFill/>
        </p:spPr>
        <p:txBody>
          <a:bodyPr wrap="square" lIns="91407" tIns="45702" rIns="91407" bIns="45702" numCol="1" anchor="t" anchorCtr="0" compatLnSpc="1">
            <a:prstTxWarp prst="textNoShape">
              <a:avLst/>
            </a:prstTxWarp>
          </a:bodyPr>
          <a:lstStyle/>
          <a:p>
            <a:pPr eaLnBrk="1" hangingPunct="1"/>
            <a:endParaRPr lang="fr-F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1B1F539-8984-4E6C-9EFB-F966BE7B89BD}" type="slidenum">
              <a:rPr lang="fr-FR" smtClean="0"/>
              <a:pPr/>
              <a:t>40</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17" name="Sous-titr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grpSp>
        <p:nvGrpSpPr>
          <p:cNvPr id="2" name="Groupe 1"/>
          <p:cNvGrpSpPr/>
          <p:nvPr/>
        </p:nvGrpSpPr>
        <p:grpSpPr>
          <a:xfrm>
            <a:off x="-3765" y="4953000"/>
            <a:ext cx="9147765"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3251E2E2-D2A3-484A-A385-C162A85ABEAC}" type="datetimeFigureOut">
              <a:rPr lang="fr-FR" smtClean="0"/>
              <a:pPr/>
              <a:t>06/12/2012</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96ADBFE6-8ACB-40B7-9AAA-3AFCED20F350}"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251E2E2-D2A3-484A-A385-C162A85ABEAC}" type="datetimeFigureOut">
              <a:rPr lang="fr-FR" smtClean="0"/>
              <a:pPr/>
              <a:t>06/12/2012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44013" y="274640"/>
            <a:ext cx="1777470" cy="5592761"/>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251E2E2-D2A3-484A-A385-C162A85ABEAC}" type="datetimeFigureOut">
              <a:rPr lang="fr-FR" smtClean="0"/>
              <a:pPr/>
              <a:t>06/12/2012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251E2E2-D2A3-484A-A385-C162A85ABEAC}" type="datetimeFigureOut">
              <a:rPr lang="fr-FR" smtClean="0"/>
              <a:pPr/>
              <a:t>06/12/2012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6ADBFE6-8ACB-40B7-9AAA-3AFCED20F350}" type="slidenum">
              <a:rPr lang="fr-FR" smtClean="0"/>
              <a:pPr/>
              <a:t>‹N°›</a:t>
            </a:fld>
            <a:endParaRPr lang="fr-FR"/>
          </a:p>
        </p:txBody>
      </p:sp>
      <p:sp>
        <p:nvSpPr>
          <p:cNvPr id="7" name="Titre 6"/>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3251E2E2-D2A3-484A-A385-C162A85ABEAC}" type="datetimeFigureOut">
              <a:rPr lang="fr-FR" smtClean="0"/>
              <a:pPr/>
              <a:t>06/12/2012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2">
        <a:schemeClr val="bg1"/>
      </p:bgRef>
    </p:bg>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3251E2E2-D2A3-484A-A385-C162A85ABEAC}" type="datetimeFigureOut">
              <a:rPr lang="fr-FR" smtClean="0"/>
              <a:pPr/>
              <a:t>06/12/2012</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96ADBFE6-8ACB-40B7-9AAA-3AFCED20F350}" type="slidenum">
              <a:rPr lang="fr-FR" smtClean="0"/>
              <a:pPr/>
              <a:t>‹N°›</a:t>
            </a:fld>
            <a:endParaRPr lang="fr-FR"/>
          </a:p>
        </p:txBody>
      </p:sp>
      <p:sp>
        <p:nvSpPr>
          <p:cNvPr id="8" name="Titre 7"/>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3251E2E2-D2A3-484A-A385-C162A85ABEAC}" type="datetimeFigureOut">
              <a:rPr lang="fr-FR" smtClean="0"/>
              <a:pPr/>
              <a:t>06/12/2012</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bg>
      <p:bgRef idx="1002">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3251E2E2-D2A3-484A-A385-C162A85ABEAC}" type="datetimeFigureOut">
              <a:rPr lang="fr-FR" smtClean="0"/>
              <a:pPr/>
              <a:t>06/12/2012</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96ADBFE6-8ACB-40B7-9AAA-3AFCED20F350}" type="slidenum">
              <a:rPr lang="fr-FR" smtClean="0"/>
              <a:pPr/>
              <a:t>‹N°›</a:t>
            </a:fld>
            <a:endParaRPr lang="fr-FR"/>
          </a:p>
        </p:txBody>
      </p:sp>
      <p:sp>
        <p:nvSpPr>
          <p:cNvPr id="6" name="Titre 5"/>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3251E2E2-D2A3-484A-A385-C162A85ABEAC}" type="datetimeFigureOut">
              <a:rPr lang="fr-FR" smtClean="0"/>
              <a:pPr/>
              <a:t>06/12/2012</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727032" y="6407944"/>
            <a:ext cx="1920240" cy="365760"/>
          </a:xfrm>
        </p:spPr>
        <p:txBody>
          <a:bodyPr/>
          <a:lstStyle>
            <a:extLst/>
          </a:lstStyle>
          <a:p>
            <a:fld id="{3251E2E2-D2A3-484A-A385-C162A85ABEAC}" type="datetimeFigureOut">
              <a:rPr lang="fr-FR" smtClean="0"/>
              <a:pPr/>
              <a:t>06/12/2012</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1"/>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3" name="Espace réservé pour une imag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3251E2E2-D2A3-484A-A385-C162A85ABEAC}" type="datetimeFigureOut">
              <a:rPr lang="fr-FR" smtClean="0"/>
              <a:pPr/>
              <a:t>06/12/2012</a:t>
            </a:fld>
            <a:endParaRPr lang="fr-FR"/>
          </a:p>
        </p:txBody>
      </p:sp>
      <p:sp>
        <p:nvSpPr>
          <p:cNvPr id="6" name="Espace réservé du pied de page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96ADBFE6-8ACB-40B7-9AAA-3AFCED20F350}" type="slidenum">
              <a:rPr lang="fr-FR" smtClean="0"/>
              <a:pPr/>
              <a:t>‹N°›</a:t>
            </a:fld>
            <a:endParaRPr lang="fr-FR"/>
          </a:p>
        </p:txBody>
      </p:sp>
      <p:sp>
        <p:nvSpPr>
          <p:cNvPr id="2" name="Titr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Cliquez pour modifier le style du titre</a:t>
            </a:r>
            <a:endParaRPr kumimoji="0" lang="en-US"/>
          </a:p>
        </p:txBody>
      </p:sp>
      <p:sp>
        <p:nvSpPr>
          <p:cNvPr id="8" name="Forme libre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e libre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251E2E2-D2A3-484A-A385-C162A85ABEAC}" type="datetimeFigureOut">
              <a:rPr lang="fr-FR" smtClean="0"/>
              <a:pPr/>
              <a:t>06/12/2012</a:t>
            </a:fld>
            <a:endParaRPr lang="fr-FR"/>
          </a:p>
        </p:txBody>
      </p:sp>
      <p:sp>
        <p:nvSpPr>
          <p:cNvPr id="22" name="Espace réservé du pied de page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6ADBFE6-8ACB-40B7-9AAA-3AFCED20F350}"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142976" y="2534189"/>
            <a:ext cx="6500858" cy="1323439"/>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fontAlgn="auto">
              <a:spcBef>
                <a:spcPts val="0"/>
              </a:spcBef>
              <a:spcAft>
                <a:spcPts val="0"/>
              </a:spcAft>
              <a:defRPr/>
            </a:pPr>
            <a:r>
              <a:rPr lang="fr-FR" sz="4000" b="1" dirty="0" smtClean="0">
                <a:ln w="1905"/>
                <a:solidFill>
                  <a:srgbClr val="FFFF00"/>
                </a:solidFill>
                <a:effectLst>
                  <a:innerShdw blurRad="69850" dist="43180" dir="5400000">
                    <a:srgbClr val="000000">
                      <a:alpha val="65000"/>
                    </a:srgbClr>
                  </a:innerShdw>
                </a:effectLst>
                <a:latin typeface="Bell MT" pitchFamily="18" charset="0"/>
                <a:cs typeface="+mn-cs"/>
              </a:rPr>
              <a:t>Plan </a:t>
            </a:r>
            <a:r>
              <a:rPr lang="fr-FR" sz="4000" b="1" dirty="0">
                <a:ln w="1905"/>
                <a:solidFill>
                  <a:srgbClr val="FFFF00"/>
                </a:solidFill>
                <a:effectLst>
                  <a:innerShdw blurRad="69850" dist="43180" dir="5400000">
                    <a:srgbClr val="000000">
                      <a:alpha val="65000"/>
                    </a:srgbClr>
                  </a:innerShdw>
                </a:effectLst>
                <a:latin typeface="Bell MT" pitchFamily="18" charset="0"/>
                <a:cs typeface="+mn-cs"/>
              </a:rPr>
              <a:t>Stratégique de </a:t>
            </a:r>
            <a:r>
              <a:rPr lang="fr-FR" sz="4000" b="1" dirty="0" smtClean="0">
                <a:ln w="1905"/>
                <a:solidFill>
                  <a:srgbClr val="FFFF00"/>
                </a:solidFill>
                <a:effectLst>
                  <a:innerShdw blurRad="69850" dist="43180" dir="5400000">
                    <a:srgbClr val="000000">
                      <a:alpha val="65000"/>
                    </a:srgbClr>
                  </a:innerShdw>
                </a:effectLst>
                <a:latin typeface="Bell MT" pitchFamily="18" charset="0"/>
                <a:cs typeface="+mn-cs"/>
              </a:rPr>
              <a:t>SDA </a:t>
            </a:r>
          </a:p>
          <a:p>
            <a:pPr algn="ctr" fontAlgn="auto">
              <a:spcBef>
                <a:spcPts val="0"/>
              </a:spcBef>
              <a:spcAft>
                <a:spcPts val="0"/>
              </a:spcAft>
              <a:defRPr/>
            </a:pPr>
            <a:r>
              <a:rPr lang="fr-FR" sz="4000" b="1" dirty="0" smtClean="0">
                <a:ln w="1905"/>
                <a:solidFill>
                  <a:srgbClr val="FFFF00"/>
                </a:solidFill>
                <a:effectLst>
                  <a:innerShdw blurRad="69850" dist="43180" dir="5400000">
                    <a:srgbClr val="000000">
                      <a:alpha val="65000"/>
                    </a:srgbClr>
                  </a:innerShdw>
                </a:effectLst>
                <a:latin typeface="Bell MT" pitchFamily="18" charset="0"/>
                <a:cs typeface="+mn-cs"/>
              </a:rPr>
              <a:t>2013 - 2017</a:t>
            </a:r>
            <a:endParaRPr lang="fr-FR" sz="4000" b="1" dirty="0">
              <a:ln w="1905"/>
              <a:solidFill>
                <a:srgbClr val="FFFF00"/>
              </a:solidFill>
              <a:effectLst>
                <a:innerShdw blurRad="69850" dist="43180" dir="5400000">
                  <a:srgbClr val="000000">
                    <a:alpha val="65000"/>
                  </a:srgbClr>
                </a:innerShdw>
              </a:effectLst>
              <a:latin typeface="Bell MT" pitchFamily="18" charset="0"/>
              <a:cs typeface="+mn-cs"/>
            </a:endParaRPr>
          </a:p>
        </p:txBody>
      </p:sp>
      <p:sp>
        <p:nvSpPr>
          <p:cNvPr id="14" name="ZoneTexte 13"/>
          <p:cNvSpPr txBox="1"/>
          <p:nvPr/>
        </p:nvSpPr>
        <p:spPr>
          <a:xfrm>
            <a:off x="857250" y="6205538"/>
            <a:ext cx="7500938" cy="400050"/>
          </a:xfrm>
          <a:prstGeom prst="rect">
            <a:avLst/>
          </a:prstGeom>
          <a:noFill/>
        </p:spPr>
        <p:txBody>
          <a:bodyPr>
            <a:spAutoFit/>
          </a:bodyPr>
          <a:lstStyle/>
          <a:p>
            <a:pPr algn="r" fontAlgn="auto">
              <a:spcBef>
                <a:spcPts val="0"/>
              </a:spcBef>
              <a:spcAft>
                <a:spcPts val="0"/>
              </a:spcAft>
              <a:defRPr/>
            </a:pPr>
            <a:r>
              <a:rPr lang="fr-FR" sz="2000" b="1" dirty="0">
                <a:solidFill>
                  <a:schemeClr val="accent1">
                    <a:lumMod val="75000"/>
                  </a:schemeClr>
                </a:solidFill>
                <a:latin typeface="Bell MT" pitchFamily="18" charset="0"/>
                <a:cs typeface="Arial" pitchFamily="34" charset="0"/>
              </a:rPr>
              <a:t> </a:t>
            </a:r>
            <a:r>
              <a:rPr lang="fr-FR" sz="2000" b="1" dirty="0" smtClean="0">
                <a:solidFill>
                  <a:schemeClr val="accent1">
                    <a:lumMod val="75000"/>
                  </a:schemeClr>
                </a:solidFill>
                <a:latin typeface="Bell MT" pitchFamily="18" charset="0"/>
                <a:cs typeface="Arial" pitchFamily="34" charset="0"/>
              </a:rPr>
              <a:t> </a:t>
            </a:r>
            <a:endParaRPr lang="fr-FR" sz="2000" b="1" dirty="0">
              <a:solidFill>
                <a:schemeClr val="accent1">
                  <a:lumMod val="75000"/>
                </a:schemeClr>
              </a:solidFill>
              <a:latin typeface="Bell MT" pitchFamily="18" charset="0"/>
              <a:cs typeface="Arial" pitchFamily="34" charset="0"/>
            </a:endParaRPr>
          </a:p>
        </p:txBody>
      </p:sp>
      <p:sp>
        <p:nvSpPr>
          <p:cNvPr id="4103" name="Espace réservé du numéro de diapositive 6"/>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D71FA835-18E2-4172-BBB0-2FB22E98B871}" type="slidenum">
              <a:rPr lang="en-US" smtClean="0"/>
              <a:pPr fontAlgn="base">
                <a:spcBef>
                  <a:spcPct val="0"/>
                </a:spcBef>
                <a:spcAft>
                  <a:spcPct val="0"/>
                </a:spcAft>
                <a:defRPr/>
              </a:pPr>
              <a:t>1</a:t>
            </a:fld>
            <a:endParaRPr lang="en-US" smtClean="0"/>
          </a:p>
        </p:txBody>
      </p:sp>
      <p:pic>
        <p:nvPicPr>
          <p:cNvPr id="7175" name="Image 7"/>
          <p:cNvPicPr>
            <a:picLocks noChangeAspect="1" noChangeArrowheads="1"/>
          </p:cNvPicPr>
          <p:nvPr/>
        </p:nvPicPr>
        <p:blipFill>
          <a:blip r:embed="rId2"/>
          <a:srcRect/>
          <a:stretch>
            <a:fillRect/>
          </a:stretch>
        </p:blipFill>
        <p:spPr bwMode="auto">
          <a:xfrm>
            <a:off x="0" y="228584"/>
            <a:ext cx="8929718" cy="112871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4"/>
          <p:cNvSpPr>
            <a:spLocks noChangeShapeType="1"/>
          </p:cNvSpPr>
          <p:nvPr/>
        </p:nvSpPr>
        <p:spPr bwMode="auto">
          <a:xfrm flipV="1">
            <a:off x="1863725" y="1743075"/>
            <a:ext cx="0" cy="4194175"/>
          </a:xfrm>
          <a:prstGeom prst="line">
            <a:avLst/>
          </a:prstGeom>
          <a:noFill/>
          <a:ln w="9525">
            <a:solidFill>
              <a:schemeClr val="accent1"/>
            </a:solidFill>
            <a:round/>
            <a:headEnd/>
            <a:tailEnd/>
          </a:ln>
        </p:spPr>
        <p:txBody>
          <a:bodyPr wrap="none" anchor="ctr"/>
          <a:lstStyle/>
          <a:p>
            <a:endParaRPr lang="fr-FR"/>
          </a:p>
        </p:txBody>
      </p:sp>
      <p:sp>
        <p:nvSpPr>
          <p:cNvPr id="38915" name="Line 5"/>
          <p:cNvSpPr>
            <a:spLocks noChangeShapeType="1"/>
          </p:cNvSpPr>
          <p:nvPr/>
        </p:nvSpPr>
        <p:spPr bwMode="auto">
          <a:xfrm>
            <a:off x="1863725" y="5103813"/>
            <a:ext cx="5638800" cy="0"/>
          </a:xfrm>
          <a:prstGeom prst="line">
            <a:avLst/>
          </a:prstGeom>
          <a:noFill/>
          <a:ln w="9525">
            <a:solidFill>
              <a:schemeClr val="accent1"/>
            </a:solidFill>
            <a:round/>
            <a:headEnd/>
            <a:tailEnd/>
          </a:ln>
        </p:spPr>
        <p:txBody>
          <a:bodyPr wrap="none" anchor="ctr"/>
          <a:lstStyle/>
          <a:p>
            <a:endParaRPr lang="fr-FR"/>
          </a:p>
        </p:txBody>
      </p:sp>
      <p:sp>
        <p:nvSpPr>
          <p:cNvPr id="38916" name="Line 6"/>
          <p:cNvSpPr>
            <a:spLocks noChangeShapeType="1"/>
          </p:cNvSpPr>
          <p:nvPr/>
        </p:nvSpPr>
        <p:spPr bwMode="auto">
          <a:xfrm>
            <a:off x="1863725" y="2546350"/>
            <a:ext cx="5638800" cy="0"/>
          </a:xfrm>
          <a:prstGeom prst="line">
            <a:avLst/>
          </a:prstGeom>
          <a:noFill/>
          <a:ln w="9525">
            <a:solidFill>
              <a:schemeClr val="accent1"/>
            </a:solidFill>
            <a:round/>
            <a:headEnd/>
            <a:tailEnd/>
          </a:ln>
        </p:spPr>
        <p:txBody>
          <a:bodyPr wrap="none" anchor="ctr"/>
          <a:lstStyle/>
          <a:p>
            <a:endParaRPr lang="fr-FR"/>
          </a:p>
        </p:txBody>
      </p:sp>
      <p:sp>
        <p:nvSpPr>
          <p:cNvPr id="38917" name="Line 7"/>
          <p:cNvSpPr>
            <a:spLocks noChangeShapeType="1"/>
          </p:cNvSpPr>
          <p:nvPr/>
        </p:nvSpPr>
        <p:spPr bwMode="auto">
          <a:xfrm>
            <a:off x="1863725" y="1746250"/>
            <a:ext cx="5638800" cy="0"/>
          </a:xfrm>
          <a:prstGeom prst="line">
            <a:avLst/>
          </a:prstGeom>
          <a:noFill/>
          <a:ln w="9525">
            <a:solidFill>
              <a:schemeClr val="accent1"/>
            </a:solidFill>
            <a:round/>
            <a:headEnd/>
            <a:tailEnd/>
          </a:ln>
        </p:spPr>
        <p:txBody>
          <a:bodyPr wrap="none" anchor="ctr"/>
          <a:lstStyle/>
          <a:p>
            <a:endParaRPr lang="fr-FR"/>
          </a:p>
        </p:txBody>
      </p:sp>
      <p:sp>
        <p:nvSpPr>
          <p:cNvPr id="38918" name="Line 8"/>
          <p:cNvSpPr>
            <a:spLocks noChangeShapeType="1"/>
          </p:cNvSpPr>
          <p:nvPr/>
        </p:nvSpPr>
        <p:spPr bwMode="auto">
          <a:xfrm flipV="1">
            <a:off x="3209925" y="1746250"/>
            <a:ext cx="0" cy="4191000"/>
          </a:xfrm>
          <a:prstGeom prst="line">
            <a:avLst/>
          </a:prstGeom>
          <a:noFill/>
          <a:ln w="9525">
            <a:solidFill>
              <a:schemeClr val="accent1"/>
            </a:solidFill>
            <a:round/>
            <a:headEnd/>
            <a:tailEnd/>
          </a:ln>
        </p:spPr>
        <p:txBody>
          <a:bodyPr wrap="none" anchor="ctr"/>
          <a:lstStyle/>
          <a:p>
            <a:endParaRPr lang="fr-FR"/>
          </a:p>
        </p:txBody>
      </p:sp>
      <p:sp>
        <p:nvSpPr>
          <p:cNvPr id="38919" name="Line 9"/>
          <p:cNvSpPr>
            <a:spLocks noChangeShapeType="1"/>
          </p:cNvSpPr>
          <p:nvPr/>
        </p:nvSpPr>
        <p:spPr bwMode="auto">
          <a:xfrm flipV="1">
            <a:off x="7502525" y="1746250"/>
            <a:ext cx="0" cy="4191000"/>
          </a:xfrm>
          <a:prstGeom prst="line">
            <a:avLst/>
          </a:prstGeom>
          <a:noFill/>
          <a:ln w="9525">
            <a:solidFill>
              <a:schemeClr val="accent1"/>
            </a:solidFill>
            <a:round/>
            <a:headEnd/>
            <a:tailEnd/>
          </a:ln>
        </p:spPr>
        <p:txBody>
          <a:bodyPr wrap="none" anchor="ctr"/>
          <a:lstStyle/>
          <a:p>
            <a:endParaRPr lang="fr-FR"/>
          </a:p>
        </p:txBody>
      </p:sp>
      <p:sp>
        <p:nvSpPr>
          <p:cNvPr id="38920" name="Line 10"/>
          <p:cNvSpPr>
            <a:spLocks noChangeShapeType="1"/>
          </p:cNvSpPr>
          <p:nvPr/>
        </p:nvSpPr>
        <p:spPr bwMode="auto">
          <a:xfrm>
            <a:off x="1868488" y="4264025"/>
            <a:ext cx="5608637" cy="0"/>
          </a:xfrm>
          <a:prstGeom prst="line">
            <a:avLst/>
          </a:prstGeom>
          <a:noFill/>
          <a:ln w="9525">
            <a:solidFill>
              <a:schemeClr val="accent1"/>
            </a:solidFill>
            <a:round/>
            <a:headEnd/>
            <a:tailEnd/>
          </a:ln>
        </p:spPr>
        <p:txBody>
          <a:bodyPr wrap="none" anchor="ctr"/>
          <a:lstStyle/>
          <a:p>
            <a:endParaRPr lang="fr-FR"/>
          </a:p>
        </p:txBody>
      </p:sp>
      <p:sp>
        <p:nvSpPr>
          <p:cNvPr id="38921" name="Line 11"/>
          <p:cNvSpPr>
            <a:spLocks noChangeShapeType="1"/>
          </p:cNvSpPr>
          <p:nvPr/>
        </p:nvSpPr>
        <p:spPr bwMode="auto">
          <a:xfrm>
            <a:off x="1868488" y="3424238"/>
            <a:ext cx="5581650" cy="0"/>
          </a:xfrm>
          <a:prstGeom prst="line">
            <a:avLst/>
          </a:prstGeom>
          <a:noFill/>
          <a:ln w="9525">
            <a:solidFill>
              <a:schemeClr val="accent1"/>
            </a:solidFill>
            <a:round/>
            <a:headEnd/>
            <a:tailEnd/>
          </a:ln>
        </p:spPr>
        <p:txBody>
          <a:bodyPr wrap="none" anchor="ctr"/>
          <a:lstStyle/>
          <a:p>
            <a:endParaRPr lang="fr-FR"/>
          </a:p>
        </p:txBody>
      </p:sp>
      <p:sp>
        <p:nvSpPr>
          <p:cNvPr id="38922" name="Line 12"/>
          <p:cNvSpPr>
            <a:spLocks noChangeShapeType="1"/>
          </p:cNvSpPr>
          <p:nvPr/>
        </p:nvSpPr>
        <p:spPr bwMode="auto">
          <a:xfrm flipV="1">
            <a:off x="4591050" y="1754188"/>
            <a:ext cx="0" cy="4191000"/>
          </a:xfrm>
          <a:prstGeom prst="line">
            <a:avLst/>
          </a:prstGeom>
          <a:noFill/>
          <a:ln w="9525">
            <a:solidFill>
              <a:schemeClr val="accent1"/>
            </a:solidFill>
            <a:round/>
            <a:headEnd/>
            <a:tailEnd/>
          </a:ln>
        </p:spPr>
        <p:txBody>
          <a:bodyPr wrap="none" anchor="ctr"/>
          <a:lstStyle/>
          <a:p>
            <a:endParaRPr lang="fr-FR"/>
          </a:p>
        </p:txBody>
      </p:sp>
      <p:sp>
        <p:nvSpPr>
          <p:cNvPr id="38923" name="Line 13"/>
          <p:cNvSpPr>
            <a:spLocks noChangeShapeType="1"/>
          </p:cNvSpPr>
          <p:nvPr/>
        </p:nvSpPr>
        <p:spPr bwMode="auto">
          <a:xfrm flipV="1">
            <a:off x="6042025" y="1744663"/>
            <a:ext cx="0" cy="4200525"/>
          </a:xfrm>
          <a:prstGeom prst="line">
            <a:avLst/>
          </a:prstGeom>
          <a:noFill/>
          <a:ln w="9525">
            <a:solidFill>
              <a:schemeClr val="accent1"/>
            </a:solidFill>
            <a:round/>
            <a:headEnd/>
            <a:tailEnd/>
          </a:ln>
        </p:spPr>
        <p:txBody>
          <a:bodyPr wrap="none" anchor="ctr"/>
          <a:lstStyle/>
          <a:p>
            <a:endParaRPr lang="fr-FR"/>
          </a:p>
        </p:txBody>
      </p:sp>
      <p:sp>
        <p:nvSpPr>
          <p:cNvPr id="38924" name="Line 14"/>
          <p:cNvSpPr>
            <a:spLocks noChangeShapeType="1"/>
          </p:cNvSpPr>
          <p:nvPr/>
        </p:nvSpPr>
        <p:spPr bwMode="auto">
          <a:xfrm>
            <a:off x="1871663" y="5943600"/>
            <a:ext cx="5641975" cy="0"/>
          </a:xfrm>
          <a:prstGeom prst="line">
            <a:avLst/>
          </a:prstGeom>
          <a:noFill/>
          <a:ln w="9525">
            <a:solidFill>
              <a:schemeClr val="accent1"/>
            </a:solidFill>
            <a:round/>
            <a:headEnd/>
            <a:tailEnd/>
          </a:ln>
        </p:spPr>
        <p:txBody>
          <a:bodyPr wrap="none" anchor="ctr"/>
          <a:lstStyle/>
          <a:p>
            <a:endParaRPr lang="fr-FR"/>
          </a:p>
        </p:txBody>
      </p:sp>
      <p:sp>
        <p:nvSpPr>
          <p:cNvPr id="38925" name="Text Box 15"/>
          <p:cNvSpPr txBox="1">
            <a:spLocks noChangeArrowheads="1"/>
          </p:cNvSpPr>
          <p:nvPr/>
        </p:nvSpPr>
        <p:spPr bwMode="auto">
          <a:xfrm rot="-5400000">
            <a:off x="-1554955" y="3648850"/>
            <a:ext cx="4202112" cy="342937"/>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600" b="1" dirty="0">
                <a:solidFill>
                  <a:srgbClr val="000000"/>
                </a:solidFill>
              </a:rPr>
              <a:t>Potentiel de création de valeur de SDA</a:t>
            </a:r>
          </a:p>
        </p:txBody>
      </p:sp>
      <p:sp>
        <p:nvSpPr>
          <p:cNvPr id="38926" name="Text Box 16"/>
          <p:cNvSpPr txBox="1">
            <a:spLocks noChangeArrowheads="1"/>
          </p:cNvSpPr>
          <p:nvPr/>
        </p:nvSpPr>
        <p:spPr bwMode="auto">
          <a:xfrm>
            <a:off x="2057400"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Emergence</a:t>
            </a:r>
          </a:p>
        </p:txBody>
      </p:sp>
      <p:sp>
        <p:nvSpPr>
          <p:cNvPr id="38927" name="Text Box 17"/>
          <p:cNvSpPr txBox="1">
            <a:spLocks noChangeArrowheads="1"/>
          </p:cNvSpPr>
          <p:nvPr/>
        </p:nvSpPr>
        <p:spPr bwMode="auto">
          <a:xfrm>
            <a:off x="3402013"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Croissance </a:t>
            </a:r>
          </a:p>
        </p:txBody>
      </p:sp>
      <p:sp>
        <p:nvSpPr>
          <p:cNvPr id="38928" name="Text Box 18"/>
          <p:cNvSpPr txBox="1">
            <a:spLocks noChangeArrowheads="1"/>
          </p:cNvSpPr>
          <p:nvPr/>
        </p:nvSpPr>
        <p:spPr bwMode="auto">
          <a:xfrm>
            <a:off x="4808538"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Maturité </a:t>
            </a:r>
          </a:p>
        </p:txBody>
      </p:sp>
      <p:sp>
        <p:nvSpPr>
          <p:cNvPr id="38929" name="Text Box 19"/>
          <p:cNvSpPr txBox="1">
            <a:spLocks noChangeArrowheads="1"/>
          </p:cNvSpPr>
          <p:nvPr/>
        </p:nvSpPr>
        <p:spPr bwMode="auto">
          <a:xfrm>
            <a:off x="6245225" y="1441450"/>
            <a:ext cx="1184295" cy="250604"/>
          </a:xfrm>
          <a:prstGeom prst="rect">
            <a:avLst/>
          </a:prstGeom>
          <a:noFill/>
          <a:ln w="9525">
            <a:noFill/>
            <a:miter lim="800000"/>
            <a:headEnd/>
            <a:tailEnd/>
          </a:ln>
        </p:spPr>
        <p:txBody>
          <a:bodyPr wrap="square" lIns="95777" tIns="47890" rIns="95777" bIns="47890">
            <a:spAutoFit/>
          </a:bodyPr>
          <a:lstStyle/>
          <a:p>
            <a:pPr algn="ctr" defTabSz="957263">
              <a:spcBef>
                <a:spcPct val="50000"/>
              </a:spcBef>
            </a:pPr>
            <a:r>
              <a:rPr lang="fr-FR" sz="1000" b="1" dirty="0">
                <a:solidFill>
                  <a:srgbClr val="000000"/>
                </a:solidFill>
              </a:rPr>
              <a:t>Décroissance</a:t>
            </a:r>
          </a:p>
        </p:txBody>
      </p:sp>
      <p:sp>
        <p:nvSpPr>
          <p:cNvPr id="38930" name="Text Box 20"/>
          <p:cNvSpPr txBox="1">
            <a:spLocks noChangeArrowheads="1"/>
          </p:cNvSpPr>
          <p:nvPr/>
        </p:nvSpPr>
        <p:spPr bwMode="auto">
          <a:xfrm>
            <a:off x="34448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Exceptionnel </a:t>
            </a:r>
          </a:p>
        </p:txBody>
      </p:sp>
      <p:sp>
        <p:nvSpPr>
          <p:cNvPr id="38931" name="Text Box 21"/>
          <p:cNvSpPr txBox="1">
            <a:spLocks noChangeArrowheads="1"/>
          </p:cNvSpPr>
          <p:nvPr/>
        </p:nvSpPr>
        <p:spPr bwMode="auto">
          <a:xfrm>
            <a:off x="34448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Faible </a:t>
            </a:r>
          </a:p>
        </p:txBody>
      </p:sp>
      <p:sp>
        <p:nvSpPr>
          <p:cNvPr id="38932" name="Text Box 22"/>
          <p:cNvSpPr txBox="1">
            <a:spLocks noChangeArrowheads="1"/>
          </p:cNvSpPr>
          <p:nvPr/>
        </p:nvSpPr>
        <p:spPr bwMode="auto">
          <a:xfrm>
            <a:off x="34448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Très faible</a:t>
            </a:r>
          </a:p>
        </p:txBody>
      </p:sp>
      <p:sp>
        <p:nvSpPr>
          <p:cNvPr id="38933" name="Text Box 23"/>
          <p:cNvSpPr txBox="1">
            <a:spLocks noChangeArrowheads="1"/>
          </p:cNvSpPr>
          <p:nvPr/>
        </p:nvSpPr>
        <p:spPr bwMode="auto">
          <a:xfrm>
            <a:off x="34448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Moyen </a:t>
            </a:r>
          </a:p>
        </p:txBody>
      </p:sp>
      <p:sp>
        <p:nvSpPr>
          <p:cNvPr id="38934" name="Text Box 24"/>
          <p:cNvSpPr txBox="1">
            <a:spLocks noChangeArrowheads="1"/>
          </p:cNvSpPr>
          <p:nvPr/>
        </p:nvSpPr>
        <p:spPr bwMode="auto">
          <a:xfrm>
            <a:off x="323850"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Fort </a:t>
            </a:r>
          </a:p>
        </p:txBody>
      </p:sp>
      <p:sp>
        <p:nvSpPr>
          <p:cNvPr id="38935" name="Line 25"/>
          <p:cNvSpPr>
            <a:spLocks noChangeShapeType="1"/>
          </p:cNvSpPr>
          <p:nvPr/>
        </p:nvSpPr>
        <p:spPr bwMode="auto">
          <a:xfrm flipV="1">
            <a:off x="3189288"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38936" name="Line 26"/>
          <p:cNvSpPr>
            <a:spLocks noChangeShapeType="1"/>
          </p:cNvSpPr>
          <p:nvPr/>
        </p:nvSpPr>
        <p:spPr bwMode="auto">
          <a:xfrm flipV="1">
            <a:off x="1870075"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38937" name="Line 27"/>
          <p:cNvSpPr>
            <a:spLocks noChangeShapeType="1"/>
          </p:cNvSpPr>
          <p:nvPr/>
        </p:nvSpPr>
        <p:spPr bwMode="auto">
          <a:xfrm flipV="1">
            <a:off x="5607050"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38938" name="Line 28"/>
          <p:cNvSpPr>
            <a:spLocks noChangeShapeType="1"/>
          </p:cNvSpPr>
          <p:nvPr/>
        </p:nvSpPr>
        <p:spPr bwMode="auto">
          <a:xfrm flipV="1">
            <a:off x="3243263"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38939" name="Line 29"/>
          <p:cNvSpPr>
            <a:spLocks noChangeShapeType="1"/>
          </p:cNvSpPr>
          <p:nvPr/>
        </p:nvSpPr>
        <p:spPr bwMode="auto">
          <a:xfrm flipV="1">
            <a:off x="1889125"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38940" name="Line 30"/>
          <p:cNvSpPr>
            <a:spLocks noChangeShapeType="1"/>
          </p:cNvSpPr>
          <p:nvPr/>
        </p:nvSpPr>
        <p:spPr bwMode="auto">
          <a:xfrm flipV="1">
            <a:off x="3195638"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38941" name="Text Box 31"/>
          <p:cNvSpPr txBox="1">
            <a:spLocks noChangeArrowheads="1"/>
          </p:cNvSpPr>
          <p:nvPr/>
        </p:nvSpPr>
        <p:spPr bwMode="auto">
          <a:xfrm>
            <a:off x="6143636" y="5550911"/>
            <a:ext cx="1295400" cy="307771"/>
          </a:xfrm>
          <a:prstGeom prst="rect">
            <a:avLst/>
          </a:prstGeom>
          <a:noFill/>
          <a:ln w="9525">
            <a:noFill/>
            <a:miter lim="800000"/>
            <a:headEnd/>
            <a:tailEnd/>
          </a:ln>
        </p:spPr>
        <p:txBody>
          <a:bodyPr lIns="91432" tIns="45717" rIns="91432" bIns="45717">
            <a:spAutoFit/>
          </a:bodyPr>
          <a:lstStyle/>
          <a:p>
            <a:pPr>
              <a:spcBef>
                <a:spcPct val="50000"/>
              </a:spcBef>
            </a:pPr>
            <a:r>
              <a:rPr lang="fr-FR" sz="1400" b="1" dirty="0">
                <a:solidFill>
                  <a:srgbClr val="FF0000"/>
                </a:solidFill>
              </a:rPr>
              <a:t>RETRAIT </a:t>
            </a:r>
            <a:endParaRPr lang="fr-FR" sz="1400" b="1" dirty="0"/>
          </a:p>
        </p:txBody>
      </p:sp>
      <p:sp>
        <p:nvSpPr>
          <p:cNvPr id="38942" name="Text Box 32"/>
          <p:cNvSpPr txBox="1">
            <a:spLocks noChangeArrowheads="1"/>
          </p:cNvSpPr>
          <p:nvPr/>
        </p:nvSpPr>
        <p:spPr bwMode="auto">
          <a:xfrm>
            <a:off x="6143636" y="4152139"/>
            <a:ext cx="1428760" cy="276993"/>
          </a:xfrm>
          <a:prstGeom prst="rect">
            <a:avLst/>
          </a:prstGeom>
          <a:noFill/>
          <a:ln w="9525">
            <a:noFill/>
            <a:miter lim="800000"/>
            <a:headEnd/>
            <a:tailEnd/>
          </a:ln>
        </p:spPr>
        <p:txBody>
          <a:bodyPr wrap="square" lIns="91432" tIns="45717" rIns="91432" bIns="45717">
            <a:spAutoFit/>
          </a:bodyPr>
          <a:lstStyle/>
          <a:p>
            <a:pPr>
              <a:spcBef>
                <a:spcPct val="50000"/>
              </a:spcBef>
            </a:pPr>
            <a:r>
              <a:rPr lang="fr-FR" sz="1200" b="1" dirty="0">
                <a:solidFill>
                  <a:srgbClr val="FF9933"/>
                </a:solidFill>
              </a:rPr>
              <a:t>RÉORIENTATION</a:t>
            </a:r>
            <a:endParaRPr lang="fr-FR" sz="1200" b="1" dirty="0"/>
          </a:p>
        </p:txBody>
      </p:sp>
      <p:sp>
        <p:nvSpPr>
          <p:cNvPr id="38943" name="Text Box 34"/>
          <p:cNvSpPr txBox="1">
            <a:spLocks noChangeArrowheads="1"/>
          </p:cNvSpPr>
          <p:nvPr/>
        </p:nvSpPr>
        <p:spPr bwMode="auto">
          <a:xfrm>
            <a:off x="6143636" y="1984786"/>
            <a:ext cx="1357322" cy="515520"/>
          </a:xfrm>
          <a:prstGeom prst="rect">
            <a:avLst/>
          </a:prstGeom>
          <a:noFill/>
          <a:ln w="9525">
            <a:noFill/>
            <a:miter lim="800000"/>
            <a:headEnd/>
            <a:tailEnd/>
          </a:ln>
        </p:spPr>
        <p:txBody>
          <a:bodyPr wrap="square" lIns="91432" tIns="45717" rIns="91432" bIns="45717">
            <a:spAutoFit/>
          </a:bodyPr>
          <a:lstStyle/>
          <a:p>
            <a:pPr>
              <a:spcBef>
                <a:spcPct val="50000"/>
              </a:spcBef>
            </a:pPr>
            <a:r>
              <a:rPr lang="fr-FR" sz="1100" b="1" dirty="0">
                <a:solidFill>
                  <a:srgbClr val="0033CC"/>
                </a:solidFill>
              </a:rPr>
              <a:t>DÉVELOPPEMENT</a:t>
            </a:r>
          </a:p>
          <a:p>
            <a:pPr>
              <a:spcBef>
                <a:spcPct val="50000"/>
              </a:spcBef>
            </a:pPr>
            <a:r>
              <a:rPr lang="fr-FR" sz="1100" b="1" dirty="0">
                <a:solidFill>
                  <a:srgbClr val="0033CC"/>
                </a:solidFill>
              </a:rPr>
              <a:t>PRIORITAIRE </a:t>
            </a:r>
          </a:p>
        </p:txBody>
      </p:sp>
      <p:sp>
        <p:nvSpPr>
          <p:cNvPr id="38944" name="Oval 35"/>
          <p:cNvSpPr>
            <a:spLocks noChangeArrowheads="1"/>
          </p:cNvSpPr>
          <p:nvPr/>
        </p:nvSpPr>
        <p:spPr bwMode="auto">
          <a:xfrm>
            <a:off x="4071934" y="3575058"/>
            <a:ext cx="995362" cy="99695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5" name="Oval 36"/>
          <p:cNvSpPr>
            <a:spLocks noChangeArrowheads="1"/>
          </p:cNvSpPr>
          <p:nvPr/>
        </p:nvSpPr>
        <p:spPr bwMode="auto">
          <a:xfrm>
            <a:off x="4138623" y="3646496"/>
            <a:ext cx="830262" cy="900112"/>
          </a:xfrm>
          <a:prstGeom prst="ellipse">
            <a:avLst/>
          </a:prstGeom>
          <a:solidFill>
            <a:srgbClr val="008000"/>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a:solidFill>
                <a:schemeClr val="bg1"/>
              </a:solidFill>
            </a:endParaRPr>
          </a:p>
        </p:txBody>
      </p:sp>
      <p:sp>
        <p:nvSpPr>
          <p:cNvPr id="38946" name="Oval 38"/>
          <p:cNvSpPr>
            <a:spLocks noChangeArrowheads="1"/>
          </p:cNvSpPr>
          <p:nvPr/>
        </p:nvSpPr>
        <p:spPr bwMode="auto">
          <a:xfrm>
            <a:off x="3040053" y="3571876"/>
            <a:ext cx="174625" cy="196850"/>
          </a:xfrm>
          <a:prstGeom prst="ellipse">
            <a:avLst/>
          </a:prstGeom>
          <a:solidFill>
            <a:srgbClr val="0033CC"/>
          </a:solidFill>
          <a:ln w="9525" algn="ctr">
            <a:solidFill>
              <a:schemeClr val="tx1"/>
            </a:solidFill>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a:p>
        </p:txBody>
      </p:sp>
      <p:sp>
        <p:nvSpPr>
          <p:cNvPr id="38948" name="Oval 41"/>
          <p:cNvSpPr>
            <a:spLocks noChangeArrowheads="1"/>
          </p:cNvSpPr>
          <p:nvPr/>
        </p:nvSpPr>
        <p:spPr bwMode="auto">
          <a:xfrm>
            <a:off x="3643306" y="3643315"/>
            <a:ext cx="428628" cy="428628"/>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9" name="Oval 42"/>
          <p:cNvSpPr>
            <a:spLocks noChangeArrowheads="1"/>
          </p:cNvSpPr>
          <p:nvPr/>
        </p:nvSpPr>
        <p:spPr bwMode="auto">
          <a:xfrm>
            <a:off x="3663946" y="3714752"/>
            <a:ext cx="407988" cy="357191"/>
          </a:xfrm>
          <a:prstGeom prst="ellipse">
            <a:avLst/>
          </a:prstGeom>
          <a:solidFill>
            <a:srgbClr val="0033CC">
              <a:alpha val="39999"/>
            </a:srgb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0" name="Rectangle 2"/>
          <p:cNvSpPr>
            <a:spLocks noChangeArrowheads="1"/>
          </p:cNvSpPr>
          <p:nvPr/>
        </p:nvSpPr>
        <p:spPr bwMode="auto">
          <a:xfrm>
            <a:off x="214313" y="198438"/>
            <a:ext cx="7285037" cy="838200"/>
          </a:xfrm>
          <a:prstGeom prst="rect">
            <a:avLst/>
          </a:prstGeom>
          <a:noFill/>
          <a:ln w="9525">
            <a:noFill/>
            <a:miter lim="800000"/>
            <a:headEnd/>
            <a:tailEnd/>
          </a:ln>
        </p:spPr>
        <p:txBody>
          <a:bodyPr anchor="ctr"/>
          <a:lstStyle/>
          <a:p>
            <a:endParaRPr lang="fr-FR" sz="2000">
              <a:solidFill>
                <a:srgbClr val="000000"/>
              </a:solidFill>
            </a:endParaRPr>
          </a:p>
        </p:txBody>
      </p:sp>
      <p:sp>
        <p:nvSpPr>
          <p:cNvPr id="38952" name="Rectangle 45"/>
          <p:cNvSpPr>
            <a:spLocks noChangeArrowheads="1"/>
          </p:cNvSpPr>
          <p:nvPr/>
        </p:nvSpPr>
        <p:spPr bwMode="auto">
          <a:xfrm>
            <a:off x="1214457"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sz="1400" b="1" dirty="0"/>
              <a:t>Maturité stratégique des segments</a:t>
            </a:r>
          </a:p>
        </p:txBody>
      </p:sp>
      <p:sp>
        <p:nvSpPr>
          <p:cNvPr id="38953" name="Text Box 35"/>
          <p:cNvSpPr txBox="1">
            <a:spLocks noChangeArrowheads="1"/>
          </p:cNvSpPr>
          <p:nvPr/>
        </p:nvSpPr>
        <p:spPr bwMode="auto">
          <a:xfrm>
            <a:off x="6143636" y="3043156"/>
            <a:ext cx="1500198" cy="600158"/>
          </a:xfrm>
          <a:prstGeom prst="rect">
            <a:avLst/>
          </a:prstGeom>
          <a:noFill/>
          <a:ln w="9525">
            <a:noFill/>
            <a:miter lim="800000"/>
            <a:headEnd/>
            <a:tailEnd/>
          </a:ln>
        </p:spPr>
        <p:txBody>
          <a:bodyPr wrap="square" lIns="91432" tIns="45717" rIns="91432" bIns="45717">
            <a:spAutoFit/>
          </a:bodyPr>
          <a:lstStyle/>
          <a:p>
            <a:r>
              <a:rPr lang="fr-FR" sz="1100" b="1" dirty="0">
                <a:solidFill>
                  <a:srgbClr val="339933"/>
                </a:solidFill>
              </a:rPr>
              <a:t>RATTRAPAGE </a:t>
            </a:r>
          </a:p>
          <a:p>
            <a:r>
              <a:rPr lang="fr-FR" sz="1100" b="1" dirty="0">
                <a:solidFill>
                  <a:srgbClr val="339933"/>
                </a:solidFill>
              </a:rPr>
              <a:t>OU RISQUE DE CANTONNEMENT</a:t>
            </a:r>
          </a:p>
        </p:txBody>
      </p:sp>
      <p:sp>
        <p:nvSpPr>
          <p:cNvPr id="38954" name="Oval 2"/>
          <p:cNvSpPr>
            <a:spLocks noChangeArrowheads="1"/>
          </p:cNvSpPr>
          <p:nvPr/>
        </p:nvSpPr>
        <p:spPr bwMode="auto">
          <a:xfrm>
            <a:off x="3786182" y="3357562"/>
            <a:ext cx="647700" cy="64770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55" name="Oval 39"/>
          <p:cNvSpPr>
            <a:spLocks noChangeArrowheads="1"/>
          </p:cNvSpPr>
          <p:nvPr/>
        </p:nvSpPr>
        <p:spPr bwMode="auto">
          <a:xfrm>
            <a:off x="3857620" y="3500438"/>
            <a:ext cx="468312" cy="468312"/>
          </a:xfrm>
          <a:prstGeom prst="ellipse">
            <a:avLst/>
          </a:prstGeom>
          <a:solidFill>
            <a:schemeClr val="accent2">
              <a:lumMod val="75000"/>
              <a:alpha val="39999"/>
            </a:scheme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6" name="Rectangle 46"/>
          <p:cNvSpPr>
            <a:spLocks noChangeArrowheads="1"/>
          </p:cNvSpPr>
          <p:nvPr/>
        </p:nvSpPr>
        <p:spPr bwMode="auto">
          <a:xfrm>
            <a:off x="3571868" y="3000372"/>
            <a:ext cx="914400"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Electricité</a:t>
            </a:r>
          </a:p>
        </p:txBody>
      </p:sp>
      <p:grpSp>
        <p:nvGrpSpPr>
          <p:cNvPr id="2" name="Group 47"/>
          <p:cNvGrpSpPr>
            <a:grpSpLocks/>
          </p:cNvGrpSpPr>
          <p:nvPr/>
        </p:nvGrpSpPr>
        <p:grpSpPr bwMode="auto">
          <a:xfrm>
            <a:off x="4644168" y="3170229"/>
            <a:ext cx="857250" cy="784226"/>
            <a:chOff x="3141" y="2411"/>
            <a:chExt cx="585" cy="494"/>
          </a:xfrm>
        </p:grpSpPr>
        <p:grpSp>
          <p:nvGrpSpPr>
            <p:cNvPr id="3" name="Group 48"/>
            <p:cNvGrpSpPr>
              <a:grpSpLocks/>
            </p:cNvGrpSpPr>
            <p:nvPr/>
          </p:nvGrpSpPr>
          <p:grpSpPr bwMode="auto">
            <a:xfrm>
              <a:off x="3141" y="2574"/>
              <a:ext cx="341" cy="331"/>
              <a:chOff x="3043" y="2574"/>
              <a:chExt cx="341" cy="331"/>
            </a:xfrm>
          </p:grpSpPr>
          <p:sp>
            <p:nvSpPr>
              <p:cNvPr id="38972" name="Oval 3"/>
              <p:cNvSpPr>
                <a:spLocks noChangeArrowheads="1"/>
              </p:cNvSpPr>
              <p:nvPr/>
            </p:nvSpPr>
            <p:spPr bwMode="auto">
              <a:xfrm>
                <a:off x="3043" y="2574"/>
                <a:ext cx="341" cy="331"/>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73" name="Oval 37"/>
              <p:cNvSpPr>
                <a:spLocks noChangeArrowheads="1"/>
              </p:cNvSpPr>
              <p:nvPr/>
            </p:nvSpPr>
            <p:spPr bwMode="auto">
              <a:xfrm>
                <a:off x="3056" y="2636"/>
                <a:ext cx="299" cy="254"/>
              </a:xfrm>
              <a:prstGeom prst="ellipse">
                <a:avLst/>
              </a:prstGeom>
              <a:solidFill>
                <a:schemeClr val="accent3">
                  <a:lumMod val="50000"/>
                </a:schemeClr>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a:solidFill>
                    <a:sysClr val="windowText" lastClr="000000"/>
                  </a:solidFill>
                </a:endParaRPr>
              </a:p>
            </p:txBody>
          </p:sp>
        </p:grpSp>
        <p:sp>
          <p:nvSpPr>
            <p:cNvPr id="38971" name="Rectangle 51"/>
            <p:cNvSpPr>
              <a:spLocks noChangeArrowheads="1"/>
            </p:cNvSpPr>
            <p:nvPr/>
          </p:nvSpPr>
          <p:spPr bwMode="auto">
            <a:xfrm>
              <a:off x="3161" y="2411"/>
              <a:ext cx="565" cy="253"/>
            </a:xfrm>
            <a:prstGeom prst="rect">
              <a:avLst/>
            </a:prstGeom>
            <a:noFill/>
            <a:ln w="9525" algn="ctr">
              <a:noFill/>
              <a:miter lim="800000"/>
              <a:headEnd/>
              <a:tailEnd/>
            </a:ln>
          </p:spPr>
          <p:txBody>
            <a:bodyPr wrap="none" lIns="90000" tIns="46800" rIns="90000" bIns="46800">
              <a:spAutoFit/>
            </a:bodyPr>
            <a:lstStyle/>
            <a:p>
              <a:pPr algn="ctr"/>
              <a:r>
                <a:rPr lang="fr-FR" sz="1000" b="1" dirty="0"/>
                <a:t>Concessions</a:t>
              </a:r>
              <a:br>
                <a:rPr lang="fr-FR" sz="1000" b="1" dirty="0"/>
              </a:br>
              <a:r>
                <a:rPr lang="fr-FR" sz="1000" b="1" dirty="0"/>
                <a:t>Gaz</a:t>
              </a:r>
            </a:p>
          </p:txBody>
        </p:sp>
      </p:grpSp>
      <p:sp>
        <p:nvSpPr>
          <p:cNvPr id="38969" name="Espace réservé du numéro de diapositive 62"/>
          <p:cNvSpPr>
            <a:spLocks noGrp="1"/>
          </p:cNvSpPr>
          <p:nvPr>
            <p:ph type="sldNum" sz="quarter" idx="12"/>
          </p:nvPr>
        </p:nvSpPr>
        <p:spPr bwMode="auto">
          <a:noFill/>
          <a:ln>
            <a:round/>
            <a:headEnd/>
            <a:tailEnd/>
          </a:ln>
        </p:spPr>
        <p:txBody>
          <a:bodyPr wrap="square" numCol="1" anchorCtr="0" compatLnSpc="1">
            <a:prstTxWarp prst="textNoShape">
              <a:avLst/>
            </a:prstTxWarp>
          </a:bodyPr>
          <a:lstStyle/>
          <a:p>
            <a:fld id="{F3629F95-893C-4DB7-9FF9-1600EE5657F6}" type="slidenum">
              <a:rPr lang="fr-FR" smtClean="0"/>
              <a:pPr/>
              <a:t>10</a:t>
            </a:fld>
            <a:endParaRPr lang="fr-FR" smtClean="0"/>
          </a:p>
        </p:txBody>
      </p:sp>
      <p:sp>
        <p:nvSpPr>
          <p:cNvPr id="38960" name="Rectangle 56"/>
          <p:cNvSpPr>
            <a:spLocks noChangeArrowheads="1"/>
          </p:cNvSpPr>
          <p:nvPr/>
        </p:nvSpPr>
        <p:spPr bwMode="auto">
          <a:xfrm>
            <a:off x="2214546" y="3429000"/>
            <a:ext cx="735013" cy="649287"/>
          </a:xfrm>
          <a:prstGeom prst="rect">
            <a:avLst/>
          </a:prstGeom>
          <a:solidFill>
            <a:schemeClr val="bg1"/>
          </a:solidFill>
          <a:ln w="9525" algn="ctr">
            <a:noFill/>
            <a:miter lim="800000"/>
            <a:headEnd/>
            <a:tailEnd/>
          </a:ln>
        </p:spPr>
        <p:txBody>
          <a:bodyPr lIns="90000" tIns="46800" rIns="90000" bIns="46800">
            <a:spAutoFit/>
          </a:bodyPr>
          <a:lstStyle/>
          <a:p>
            <a:pPr algn="ctr">
              <a:lnSpc>
                <a:spcPct val="120000"/>
              </a:lnSpc>
            </a:pPr>
            <a:r>
              <a:rPr lang="fr-FR" sz="1000" b="1" dirty="0"/>
              <a:t>Services </a:t>
            </a:r>
          </a:p>
          <a:p>
            <a:pPr algn="ctr">
              <a:lnSpc>
                <a:spcPct val="120000"/>
              </a:lnSpc>
            </a:pPr>
            <a:r>
              <a:rPr lang="fr-FR" sz="1000" b="1" dirty="0"/>
              <a:t>énergie </a:t>
            </a:r>
          </a:p>
          <a:p>
            <a:pPr algn="ctr">
              <a:lnSpc>
                <a:spcPct val="120000"/>
              </a:lnSpc>
            </a:pPr>
            <a:r>
              <a:rPr lang="fr-FR" sz="1000" b="1" dirty="0"/>
              <a:t>in-situ</a:t>
            </a:r>
          </a:p>
        </p:txBody>
      </p:sp>
      <p:sp>
        <p:nvSpPr>
          <p:cNvPr id="38961" name="Rectangle 58"/>
          <p:cNvSpPr>
            <a:spLocks noChangeArrowheads="1"/>
          </p:cNvSpPr>
          <p:nvPr/>
        </p:nvSpPr>
        <p:spPr bwMode="auto">
          <a:xfrm>
            <a:off x="3170233" y="3300413"/>
            <a:ext cx="830263"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Gaz</a:t>
            </a:r>
          </a:p>
        </p:txBody>
      </p:sp>
      <p:sp>
        <p:nvSpPr>
          <p:cNvPr id="38962" name="Oval 38"/>
          <p:cNvSpPr>
            <a:spLocks noChangeArrowheads="1"/>
          </p:cNvSpPr>
          <p:nvPr/>
        </p:nvSpPr>
        <p:spPr bwMode="auto">
          <a:xfrm>
            <a:off x="7978806" y="4157674"/>
            <a:ext cx="692150" cy="749300"/>
          </a:xfrm>
          <a:prstGeom prst="ellipse">
            <a:avLst/>
          </a:prstGeom>
          <a:noFill/>
          <a:ln w="9525" algn="ctr">
            <a:solidFill>
              <a:schemeClr val="accent1"/>
            </a:solidFill>
            <a:prstDash val="dash"/>
            <a:round/>
            <a:headEnd/>
            <a:tailEnd/>
          </a:ln>
        </p:spPr>
        <p:txBody>
          <a:bodyPr wrap="none" lIns="18000" tIns="18000" rIns="18000" bIns="18000" anchor="ctr"/>
          <a:lstStyle/>
          <a:p>
            <a:endParaRPr lang="fr-FR" sz="1200"/>
          </a:p>
        </p:txBody>
      </p:sp>
      <p:sp>
        <p:nvSpPr>
          <p:cNvPr id="38963" name="Oval 39"/>
          <p:cNvSpPr>
            <a:spLocks noChangeArrowheads="1"/>
          </p:cNvSpPr>
          <p:nvPr/>
        </p:nvSpPr>
        <p:spPr bwMode="auto">
          <a:xfrm>
            <a:off x="8010556" y="4276737"/>
            <a:ext cx="571500" cy="619125"/>
          </a:xfrm>
          <a:prstGeom prst="ellipse">
            <a:avLst/>
          </a:prstGeom>
          <a:solidFill>
            <a:schemeClr val="accent2"/>
          </a:solidFill>
          <a:ln w="9525" algn="ctr">
            <a:solidFill>
              <a:schemeClr val="tx1"/>
            </a:solidFill>
            <a:round/>
            <a:headEnd/>
            <a:tailEnd/>
          </a:ln>
        </p:spPr>
        <p:txBody>
          <a:bodyPr wrap="none" lIns="18000" tIns="18000" rIns="18000" bIns="18000" anchor="ctr"/>
          <a:lstStyle/>
          <a:p>
            <a:endParaRPr lang="fr-FR" sz="1200"/>
          </a:p>
        </p:txBody>
      </p:sp>
      <p:sp>
        <p:nvSpPr>
          <p:cNvPr id="38964" name="Text Box 40"/>
          <p:cNvSpPr txBox="1">
            <a:spLocks noChangeArrowheads="1"/>
          </p:cNvSpPr>
          <p:nvPr/>
        </p:nvSpPr>
        <p:spPr bwMode="auto">
          <a:xfrm>
            <a:off x="7783543" y="4922849"/>
            <a:ext cx="604838"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dirty="0" smtClean="0"/>
              <a:t>2013</a:t>
            </a:r>
            <a:endParaRPr lang="fr-FR" sz="1200" dirty="0"/>
          </a:p>
        </p:txBody>
      </p:sp>
      <p:sp>
        <p:nvSpPr>
          <p:cNvPr id="38965" name="Line 43"/>
          <p:cNvSpPr>
            <a:spLocks noChangeShapeType="1"/>
          </p:cNvSpPr>
          <p:nvPr/>
        </p:nvSpPr>
        <p:spPr bwMode="auto">
          <a:xfrm flipH="1">
            <a:off x="8285193" y="4300549"/>
            <a:ext cx="11113" cy="304800"/>
          </a:xfrm>
          <a:prstGeom prst="line">
            <a:avLst/>
          </a:prstGeom>
          <a:noFill/>
          <a:ln w="9525">
            <a:solidFill>
              <a:schemeClr val="tx1"/>
            </a:solidFill>
            <a:round/>
            <a:headEnd/>
            <a:tailEnd/>
          </a:ln>
        </p:spPr>
        <p:txBody>
          <a:bodyPr wrap="none" lIns="18000" tIns="18000" rIns="18000" bIns="18000" anchor="ctr"/>
          <a:lstStyle/>
          <a:p>
            <a:endParaRPr lang="fr-FR"/>
          </a:p>
        </p:txBody>
      </p:sp>
      <p:sp>
        <p:nvSpPr>
          <p:cNvPr id="38966" name="Line 44"/>
          <p:cNvSpPr>
            <a:spLocks noChangeShapeType="1"/>
          </p:cNvSpPr>
          <p:nvPr/>
        </p:nvSpPr>
        <p:spPr bwMode="auto">
          <a:xfrm flipH="1">
            <a:off x="8280431" y="4452949"/>
            <a:ext cx="227012" cy="165100"/>
          </a:xfrm>
          <a:prstGeom prst="line">
            <a:avLst/>
          </a:prstGeom>
          <a:noFill/>
          <a:ln w="9525">
            <a:solidFill>
              <a:schemeClr val="tx1"/>
            </a:solidFill>
            <a:round/>
            <a:headEnd/>
            <a:tailEnd/>
          </a:ln>
        </p:spPr>
        <p:txBody>
          <a:bodyPr wrap="none" lIns="18000" tIns="18000" rIns="18000" bIns="18000" anchor="ctr"/>
          <a:lstStyle/>
          <a:p>
            <a:endParaRPr lang="fr-FR"/>
          </a:p>
        </p:txBody>
      </p:sp>
      <p:sp>
        <p:nvSpPr>
          <p:cNvPr id="38967" name="Text Box 45"/>
          <p:cNvSpPr txBox="1">
            <a:spLocks noChangeArrowheads="1"/>
          </p:cNvSpPr>
          <p:nvPr/>
        </p:nvSpPr>
        <p:spPr bwMode="auto">
          <a:xfrm>
            <a:off x="8323293" y="3960824"/>
            <a:ext cx="606425"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dirty="0" smtClean="0"/>
              <a:t>2017</a:t>
            </a:r>
            <a:endParaRPr lang="fr-FR" sz="1200" dirty="0"/>
          </a:p>
        </p:txBody>
      </p:sp>
      <p:sp>
        <p:nvSpPr>
          <p:cNvPr id="38968" name="Text Box 37"/>
          <p:cNvSpPr txBox="1">
            <a:spLocks noChangeArrowheads="1"/>
          </p:cNvSpPr>
          <p:nvPr/>
        </p:nvSpPr>
        <p:spPr bwMode="auto">
          <a:xfrm>
            <a:off x="7715220" y="5214950"/>
            <a:ext cx="1428780" cy="1297046"/>
          </a:xfrm>
          <a:prstGeom prst="rect">
            <a:avLst/>
          </a:prstGeom>
          <a:noFill/>
          <a:ln w="9525">
            <a:noFill/>
            <a:miter lim="800000"/>
            <a:headEnd/>
            <a:tailEnd/>
          </a:ln>
        </p:spPr>
        <p:txBody>
          <a:bodyPr wrap="square" lIns="95781" tIns="47891" rIns="95781" bIns="47891">
            <a:spAutoFit/>
          </a:bodyPr>
          <a:lstStyle/>
          <a:p>
            <a:pPr defTabSz="957263">
              <a:spcBef>
                <a:spcPct val="50000"/>
              </a:spcBef>
            </a:pPr>
            <a:r>
              <a:rPr lang="fr-FR" sz="1200" i="1" dirty="0"/>
              <a:t>Surface proportionnelle à  </a:t>
            </a:r>
            <a:r>
              <a:rPr lang="fr-FR" sz="1200" i="1" dirty="0" smtClean="0"/>
              <a:t>la valeur </a:t>
            </a:r>
            <a:r>
              <a:rPr lang="fr-FR" sz="1200" i="1" dirty="0"/>
              <a:t>du marché</a:t>
            </a:r>
          </a:p>
          <a:p>
            <a:pPr defTabSz="957263">
              <a:spcBef>
                <a:spcPct val="50000"/>
              </a:spcBef>
            </a:pPr>
            <a:r>
              <a:rPr lang="fr-FR" sz="1200" i="1" dirty="0"/>
              <a:t>Portion: part de marché de </a:t>
            </a:r>
            <a:r>
              <a:rPr lang="fr-FR" sz="1200" i="1" dirty="0" smtClean="0"/>
              <a:t>SDA</a:t>
            </a:r>
            <a:endParaRPr lang="fr-FR" sz="1200" i="1" dirty="0"/>
          </a:p>
        </p:txBody>
      </p:sp>
      <p:sp>
        <p:nvSpPr>
          <p:cNvPr id="59" name="Rectangle 58"/>
          <p:cNvSpPr/>
          <p:nvPr/>
        </p:nvSpPr>
        <p:spPr>
          <a:xfrm>
            <a:off x="4572000" y="4286256"/>
            <a:ext cx="1428760" cy="461665"/>
          </a:xfrm>
          <a:prstGeom prst="rect">
            <a:avLst/>
          </a:prstGeom>
        </p:spPr>
        <p:txBody>
          <a:bodyPr wrap="square">
            <a:spAutoFit/>
          </a:bodyPr>
          <a:lstStyle/>
          <a:p>
            <a:pPr algn="ctr">
              <a:lnSpc>
                <a:spcPct val="120000"/>
              </a:lnSpc>
            </a:pPr>
            <a:r>
              <a:rPr lang="fr-FR" sz="1000" b="1" dirty="0" smtClean="0"/>
              <a:t>Concessions </a:t>
            </a:r>
          </a:p>
          <a:p>
            <a:pPr algn="ctr">
              <a:lnSpc>
                <a:spcPct val="120000"/>
              </a:lnSpc>
            </a:pPr>
            <a:r>
              <a:rPr lang="fr-FR" sz="1000" b="1" dirty="0" smtClean="0"/>
              <a:t>Electriques</a:t>
            </a:r>
            <a:endParaRPr lang="fr-FR" sz="1000" b="1" dirty="0"/>
          </a:p>
        </p:txBody>
      </p:sp>
      <p:sp>
        <p:nvSpPr>
          <p:cNvPr id="60" name="Rectangle 59"/>
          <p:cNvSpPr/>
          <p:nvPr/>
        </p:nvSpPr>
        <p:spPr>
          <a:xfrm>
            <a:off x="428596" y="285728"/>
            <a:ext cx="7929618" cy="369332"/>
          </a:xfrm>
          <a:prstGeom prst="rect">
            <a:avLst/>
          </a:prstGeom>
        </p:spPr>
        <p:txBody>
          <a:bodyPr wrap="square">
            <a:spAutoFit/>
          </a:bodyPr>
          <a:lstStyle/>
          <a:p>
            <a:pPr marL="457200" indent="-457200"/>
            <a:r>
              <a:rPr lang="fr-FR" b="1" dirty="0" smtClean="0">
                <a:solidFill>
                  <a:schemeClr val="bg2">
                    <a:lumMod val="50000"/>
                  </a:schemeClr>
                </a:solidFill>
                <a:latin typeface="Verdana" pitchFamily="34" charset="0"/>
              </a:rPr>
              <a:t>Résultat du Diagnostic stratégique de SDA :</a:t>
            </a:r>
            <a:endParaRPr lang="fr-FR" b="1" dirty="0">
              <a:solidFill>
                <a:schemeClr val="bg2">
                  <a:lumMod val="50000"/>
                </a:schemeClr>
              </a:solidFill>
              <a:latin typeface="Verdana" pitchFamily="34"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p:cNvGraphicFramePr>
            <a:graphicFrameLocks noGrp="1"/>
          </p:cNvGraphicFramePr>
          <p:nvPr/>
        </p:nvGraphicFramePr>
        <p:xfrm>
          <a:off x="253821" y="850602"/>
          <a:ext cx="8572560" cy="5364480"/>
        </p:xfrm>
        <a:graphic>
          <a:graphicData uri="http://schemas.openxmlformats.org/drawingml/2006/table">
            <a:tbl>
              <a:tblPr firstRow="1" bandRow="1">
                <a:tableStyleId>{5940675A-B579-460E-94D1-54222C63F5DA}</a:tableStyleId>
              </a:tblPr>
              <a:tblGrid>
                <a:gridCol w="1317783"/>
                <a:gridCol w="1571636"/>
                <a:gridCol w="5683141"/>
              </a:tblGrid>
              <a:tr h="428628">
                <a:tc>
                  <a:txBody>
                    <a:bodyPr/>
                    <a:lstStyle/>
                    <a:p>
                      <a:pPr algn="ctr"/>
                      <a:r>
                        <a:rPr lang="fr-FR" dirty="0" smtClean="0"/>
                        <a:t>Segments</a:t>
                      </a:r>
                      <a:endParaRPr lang="fr-FR" b="1" dirty="0">
                        <a:solidFill>
                          <a:srgbClr val="0070C0"/>
                        </a:solidFill>
                      </a:endParaRPr>
                    </a:p>
                  </a:txBody>
                  <a:tcPr anchor="ctr">
                    <a:solidFill>
                      <a:schemeClr val="accent3"/>
                    </a:solidFill>
                  </a:tcPr>
                </a:tc>
                <a:tc>
                  <a:txBody>
                    <a:bodyPr/>
                    <a:lstStyle/>
                    <a:p>
                      <a:pPr algn="ctr"/>
                      <a:r>
                        <a:rPr lang="fr-FR" dirty="0" smtClean="0"/>
                        <a:t>Résultat</a:t>
                      </a:r>
                      <a:r>
                        <a:rPr lang="fr-FR" baseline="0" dirty="0" smtClean="0"/>
                        <a:t> Diagnostic</a:t>
                      </a:r>
                      <a:endParaRPr lang="fr-FR" b="1" dirty="0">
                        <a:solidFill>
                          <a:srgbClr val="0070C0"/>
                        </a:solidFill>
                      </a:endParaRPr>
                    </a:p>
                  </a:txBody>
                  <a:tcPr anchor="ctr">
                    <a:solidFill>
                      <a:schemeClr val="accent3"/>
                    </a:solidFill>
                  </a:tcPr>
                </a:tc>
                <a:tc>
                  <a:txBody>
                    <a:bodyPr/>
                    <a:lstStyle/>
                    <a:p>
                      <a:pPr algn="ctr"/>
                      <a:r>
                        <a:rPr lang="fr-FR" dirty="0" smtClean="0"/>
                        <a:t>Commentaires / Enjeux du segment</a:t>
                      </a:r>
                      <a:endParaRPr lang="fr-FR" b="1" dirty="0">
                        <a:solidFill>
                          <a:srgbClr val="0070C0"/>
                        </a:solidFill>
                      </a:endParaRPr>
                    </a:p>
                  </a:txBody>
                  <a:tcPr anchor="ctr">
                    <a:solidFill>
                      <a:schemeClr val="accent3"/>
                    </a:solidFill>
                  </a:tcPr>
                </a:tc>
              </a:tr>
              <a:tr h="370840">
                <a:tc>
                  <a:txBody>
                    <a:bodyPr/>
                    <a:lstStyle/>
                    <a:p>
                      <a:r>
                        <a:rPr lang="fr-FR" sz="1400" dirty="0" smtClean="0"/>
                        <a:t>Concessions électricité</a:t>
                      </a:r>
                      <a:endParaRPr lang="fr-FR" sz="1400" b="1" dirty="0">
                        <a:solidFill>
                          <a:srgbClr val="0070C0"/>
                        </a:solidFill>
                      </a:endParaRPr>
                    </a:p>
                  </a:txBody>
                  <a:tcPr anchor="ctr">
                    <a:solidFill>
                      <a:schemeClr val="bg1"/>
                    </a:solidFill>
                  </a:tcPr>
                </a:tc>
                <a:tc>
                  <a:txBody>
                    <a:bodyPr/>
                    <a:lstStyle/>
                    <a:p>
                      <a:r>
                        <a:rPr lang="fr-FR" sz="1400" dirty="0" smtClean="0"/>
                        <a:t>Développement sélectif</a:t>
                      </a:r>
                      <a:endParaRPr lang="fr-FR" sz="1400" b="1" dirty="0">
                        <a:solidFill>
                          <a:srgbClr val="0070C0"/>
                        </a:solidFill>
                      </a:endParaRPr>
                    </a:p>
                  </a:txBody>
                  <a:tcPr anchor="ctr">
                    <a:solidFill>
                      <a:schemeClr val="bg1"/>
                    </a:solidFill>
                  </a:tcPr>
                </a:tc>
                <a:tc>
                  <a:txBody>
                    <a:bodyPr/>
                    <a:lstStyle/>
                    <a:p>
                      <a:r>
                        <a:rPr lang="fr-FR" sz="1400" dirty="0" smtClean="0"/>
                        <a:t>Ce segment est en position critique, étant donné qu’il est</a:t>
                      </a:r>
                      <a:r>
                        <a:rPr lang="fr-FR" sz="1400" baseline="0" dirty="0" smtClean="0"/>
                        <a:t> le métier de base de SDA et générant le plus grand taux de son CA. Des actions devront être mise en œuvre en urgence pour améliorer la maitrise des FCS notamment la poursuite de la restructuration du réseau,  la maitrise des coûts, la capacité de maitrise d’œuvre, contrôle des travaux, le réseau commercial et développement de la RH tout en prenant compte de la dimension sociale.</a:t>
                      </a:r>
                      <a:endParaRPr lang="fr-FR" sz="1400" b="1" dirty="0">
                        <a:solidFill>
                          <a:srgbClr val="0070C0"/>
                        </a:solidFill>
                      </a:endParaRPr>
                    </a:p>
                  </a:txBody>
                  <a:tcPr anchor="ctr">
                    <a:solidFill>
                      <a:schemeClr val="bg1"/>
                    </a:solidFill>
                  </a:tcPr>
                </a:tc>
              </a:tr>
              <a:tr h="370840">
                <a:tc>
                  <a:txBody>
                    <a:bodyPr/>
                    <a:lstStyle/>
                    <a:p>
                      <a:r>
                        <a:rPr lang="fr-FR" sz="1400" dirty="0" smtClean="0"/>
                        <a:t>Concessions</a:t>
                      </a:r>
                      <a:r>
                        <a:rPr lang="fr-FR" sz="1400" baseline="0" dirty="0" smtClean="0"/>
                        <a:t> Gaz</a:t>
                      </a:r>
                      <a:endParaRPr lang="fr-FR" sz="1400" b="1" dirty="0">
                        <a:solidFill>
                          <a:srgbClr val="0070C0"/>
                        </a:solidFill>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Développement sélectif</a:t>
                      </a:r>
                      <a:endParaRPr lang="fr-FR" sz="1400" b="1" dirty="0" smtClean="0">
                        <a:solidFill>
                          <a:srgbClr val="0070C0"/>
                        </a:solidFill>
                      </a:endParaRPr>
                    </a:p>
                  </a:txBody>
                  <a:tcPr anchor="ctr">
                    <a:solidFill>
                      <a:schemeClr val="bg1"/>
                    </a:solidFill>
                  </a:tcPr>
                </a:tc>
                <a:tc>
                  <a:txBody>
                    <a:bodyPr/>
                    <a:lstStyle/>
                    <a:p>
                      <a:r>
                        <a:rPr lang="fr-FR" sz="1400" dirty="0" smtClean="0"/>
                        <a:t>Les concessions gaz doivent aussi être mises à niveau,</a:t>
                      </a:r>
                      <a:r>
                        <a:rPr lang="fr-FR" sz="1400" baseline="0" dirty="0" smtClean="0"/>
                        <a:t> en intégrant les nouvelles contraintes de la métropole telles que la gestion des courants vagabonds dus au projet du métro d’Alger.</a:t>
                      </a:r>
                      <a:endParaRPr lang="fr-FR" sz="1400" b="1" dirty="0">
                        <a:solidFill>
                          <a:srgbClr val="0070C0"/>
                        </a:solidFill>
                      </a:endParaRPr>
                    </a:p>
                  </a:txBody>
                  <a:tcPr anchor="ctr">
                    <a:solidFill>
                      <a:schemeClr val="bg1"/>
                    </a:solidFill>
                  </a:tcPr>
                </a:tc>
              </a:tr>
              <a:tr h="370840">
                <a:tc>
                  <a:txBody>
                    <a:bodyPr/>
                    <a:lstStyle/>
                    <a:p>
                      <a:r>
                        <a:rPr lang="fr-FR" sz="1400" dirty="0" smtClean="0"/>
                        <a:t>Éligibles électricité</a:t>
                      </a:r>
                      <a:endParaRPr lang="fr-FR" sz="1400" b="1" dirty="0">
                        <a:solidFill>
                          <a:srgbClr val="0070C0"/>
                        </a:solidFill>
                      </a:endParaRPr>
                    </a:p>
                  </a:txBody>
                  <a:tcPr anchor="ctr">
                    <a:solidFill>
                      <a:schemeClr val="bg1"/>
                    </a:solidFill>
                  </a:tcPr>
                </a:tc>
                <a:tc>
                  <a:txBody>
                    <a:bodyPr/>
                    <a:lstStyle/>
                    <a:p>
                      <a:r>
                        <a:rPr lang="fr-FR" sz="1400" dirty="0" smtClean="0"/>
                        <a:t>Développement</a:t>
                      </a:r>
                      <a:r>
                        <a:rPr lang="fr-FR" sz="1400" baseline="0" dirty="0" smtClean="0"/>
                        <a:t> prioritaire</a:t>
                      </a:r>
                      <a:endParaRPr lang="fr-FR" sz="1400" b="1" dirty="0">
                        <a:solidFill>
                          <a:srgbClr val="0070C0"/>
                        </a:solidFill>
                      </a:endParaRPr>
                    </a:p>
                  </a:txBody>
                  <a:tcPr anchor="ctr">
                    <a:solidFill>
                      <a:schemeClr val="bg1"/>
                    </a:solidFill>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Vu</a:t>
                      </a:r>
                      <a:r>
                        <a:rPr lang="fr-FR" sz="1400" baseline="0" dirty="0" smtClean="0"/>
                        <a:t> le positionnement favorable dans ces deux segments, il y a lieu de valoriser le savoir faire de SDA et la connaissance de ces clients pour améliorer leur gestion.</a:t>
                      </a:r>
                      <a:endParaRPr lang="fr-FR" sz="1400" b="1" dirty="0" smtClean="0">
                        <a:solidFill>
                          <a:srgbClr val="0070C0"/>
                        </a:solidFill>
                      </a:endParaRPr>
                    </a:p>
                  </a:txBody>
                  <a:tcPr anchor="ctr">
                    <a:solidFill>
                      <a:schemeClr val="bg1"/>
                    </a:solidFill>
                  </a:tcPr>
                </a:tc>
              </a:tr>
              <a:tr h="370840">
                <a:tc>
                  <a:txBody>
                    <a:bodyPr/>
                    <a:lstStyle/>
                    <a:p>
                      <a:r>
                        <a:rPr lang="fr-FR" sz="1400" dirty="0" smtClean="0"/>
                        <a:t>Éligibles gaz</a:t>
                      </a:r>
                      <a:endParaRPr lang="fr-FR" sz="1400" b="1" dirty="0">
                        <a:solidFill>
                          <a:srgbClr val="0070C0"/>
                        </a:solidFill>
                      </a:endParaRPr>
                    </a:p>
                  </a:txBody>
                  <a:tcPr anchor="ctr">
                    <a:solidFill>
                      <a:schemeClr val="bg1"/>
                    </a:solidFill>
                  </a:tcPr>
                </a:tc>
                <a:tc>
                  <a:txBody>
                    <a:bodyPr/>
                    <a:lstStyle/>
                    <a:p>
                      <a:r>
                        <a:rPr lang="fr-FR" sz="1400" dirty="0" smtClean="0"/>
                        <a:t>Développement</a:t>
                      </a:r>
                      <a:r>
                        <a:rPr lang="fr-FR" sz="1400" baseline="0" dirty="0" smtClean="0"/>
                        <a:t> prioritaire</a:t>
                      </a:r>
                      <a:endParaRPr lang="fr-FR" sz="1400" b="1" dirty="0">
                        <a:solidFill>
                          <a:srgbClr val="0070C0"/>
                        </a:solidFill>
                      </a:endParaRPr>
                    </a:p>
                  </a:txBody>
                  <a:tcPr anchor="ctr">
                    <a:solidFill>
                      <a:schemeClr val="bg1"/>
                    </a:solidFill>
                  </a:tcPr>
                </a:tc>
                <a:tc vMerge="1">
                  <a:txBody>
                    <a:bodyPr/>
                    <a:lstStyle/>
                    <a:p>
                      <a:endParaRPr lang="fr-FR" dirty="0"/>
                    </a:p>
                  </a:txBody>
                  <a:tcPr anchor="ctr"/>
                </a:tc>
              </a:tr>
              <a:tr h="370840">
                <a:tc>
                  <a:txBody>
                    <a:bodyPr/>
                    <a:lstStyle/>
                    <a:p>
                      <a:r>
                        <a:rPr lang="fr-FR" sz="1400" dirty="0" smtClean="0"/>
                        <a:t>Services</a:t>
                      </a:r>
                      <a:endParaRPr lang="fr-FR" sz="1400" b="1" dirty="0">
                        <a:solidFill>
                          <a:srgbClr val="0070C0"/>
                        </a:solidFill>
                      </a:endParaRPr>
                    </a:p>
                  </a:txBody>
                  <a:tcPr anchor="ctr">
                    <a:solidFill>
                      <a:schemeClr val="bg1"/>
                    </a:solidFill>
                  </a:tcPr>
                </a:tc>
                <a:tc>
                  <a:txBody>
                    <a:bodyPr/>
                    <a:lstStyle/>
                    <a:p>
                      <a:r>
                        <a:rPr lang="fr-FR" sz="1400" dirty="0" smtClean="0"/>
                        <a:t>Développement</a:t>
                      </a:r>
                      <a:r>
                        <a:rPr lang="fr-FR" sz="1400" baseline="0" dirty="0" smtClean="0"/>
                        <a:t> prioritaire</a:t>
                      </a:r>
                      <a:endParaRPr lang="fr-FR" sz="1400" b="1" dirty="0">
                        <a:solidFill>
                          <a:srgbClr val="0070C0"/>
                        </a:solidFill>
                      </a:endParaRPr>
                    </a:p>
                  </a:txBody>
                  <a:tcPr anchor="ctr">
                    <a:solidFill>
                      <a:schemeClr val="bg1"/>
                    </a:solidFill>
                  </a:tcPr>
                </a:tc>
                <a:tc>
                  <a:txBody>
                    <a:bodyPr/>
                    <a:lstStyle/>
                    <a:p>
                      <a:r>
                        <a:rPr lang="fr-FR" sz="1400" dirty="0" smtClean="0"/>
                        <a:t>Ce segment pourrait être exploité</a:t>
                      </a:r>
                      <a:r>
                        <a:rPr lang="fr-FR" sz="1400" baseline="0" dirty="0" smtClean="0"/>
                        <a:t> dans l’optique d’améliorer l’image de SDA vis-à-vis de ses clients (notamment les industriels) et pourrait </a:t>
                      </a:r>
                      <a:r>
                        <a:rPr lang="fr-FR" sz="1400" dirty="0" smtClean="0"/>
                        <a:t>présenter à terme un relais de croissance à valoriser.</a:t>
                      </a:r>
                      <a:endParaRPr lang="fr-FR" sz="1400" b="1" dirty="0">
                        <a:solidFill>
                          <a:srgbClr val="0070C0"/>
                        </a:solidFill>
                      </a:endParaRPr>
                    </a:p>
                  </a:txBody>
                  <a:tcPr anchor="ctr">
                    <a:solidFill>
                      <a:schemeClr val="bg1"/>
                    </a:solidFill>
                  </a:tcPr>
                </a:tc>
              </a:tr>
            </a:tbl>
          </a:graphicData>
        </a:graphic>
      </p:graphicFrame>
      <p:sp>
        <p:nvSpPr>
          <p:cNvPr id="5" name="Espace réservé du numéro de diapositive 4"/>
          <p:cNvSpPr>
            <a:spLocks noGrp="1"/>
          </p:cNvSpPr>
          <p:nvPr>
            <p:ph type="sldNum" sz="quarter" idx="12"/>
          </p:nvPr>
        </p:nvSpPr>
        <p:spPr/>
        <p:txBody>
          <a:bodyPr/>
          <a:lstStyle/>
          <a:p>
            <a:pPr>
              <a:defRPr/>
            </a:pPr>
            <a:fld id="{4B94C728-A482-4EA6-8093-71725AC11759}" type="slidenum">
              <a:rPr lang="fr-FR" smtClean="0"/>
              <a:pPr>
                <a:defRPr/>
              </a:pPr>
              <a:t>11</a:t>
            </a:fld>
            <a:endParaRPr lang="fr-FR"/>
          </a:p>
        </p:txBody>
      </p:sp>
      <p:sp>
        <p:nvSpPr>
          <p:cNvPr id="6" name="Titre 1"/>
          <p:cNvSpPr txBox="1">
            <a:spLocks/>
          </p:cNvSpPr>
          <p:nvPr/>
        </p:nvSpPr>
        <p:spPr>
          <a:xfrm>
            <a:off x="185766" y="142852"/>
            <a:ext cx="8458200" cy="369332"/>
          </a:xfrm>
          <a:prstGeom prst="rect">
            <a:avLst/>
          </a:prstGeom>
        </p:spPr>
        <p:txBody>
          <a:bodyPr wrap="square">
            <a:spAutoFit/>
          </a:bodyPr>
          <a:lstStyle/>
          <a:p>
            <a:pPr marL="457200" indent="-457200">
              <a:spcBef>
                <a:spcPct val="0"/>
              </a:spcBef>
              <a:defRPr/>
            </a:pPr>
            <a:r>
              <a:rPr lang="fr-FR" b="1" dirty="0" smtClean="0">
                <a:solidFill>
                  <a:schemeClr val="bg2">
                    <a:lumMod val="50000"/>
                  </a:schemeClr>
                </a:solidFill>
                <a:latin typeface="Verdana" pitchFamily="34" charset="0"/>
              </a:rPr>
              <a:t>Synthèse des principaux résultats et enjeux</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457200" y="274638"/>
            <a:ext cx="8229600" cy="369332"/>
          </a:xfrm>
        </p:spPr>
        <p:txBody>
          <a:bodyPr wrap="square">
            <a:spAutoFit/>
          </a:bodyPr>
          <a:lstStyle/>
          <a:p>
            <a:pPr marL="457200" lvl="0" indent="-457200"/>
            <a:r>
              <a:rPr lang="fr-FR" sz="1800" dirty="0" smtClean="0">
                <a:solidFill>
                  <a:schemeClr val="bg2">
                    <a:lumMod val="50000"/>
                  </a:schemeClr>
                </a:solidFill>
                <a:latin typeface="Verdana" pitchFamily="34" charset="0"/>
                <a:ea typeface="+mn-ea"/>
                <a:cs typeface="+mn-cs"/>
              </a:rPr>
              <a:t>Enjeux des Segments Concessions Électricité et Gaz </a:t>
            </a:r>
            <a:endParaRPr lang="fr-FR" sz="1800" dirty="0">
              <a:solidFill>
                <a:schemeClr val="bg2">
                  <a:lumMod val="50000"/>
                </a:schemeClr>
              </a:solidFill>
              <a:latin typeface="Verdana" pitchFamily="34" charset="0"/>
              <a:ea typeface="+mn-ea"/>
              <a:cs typeface="+mn-cs"/>
            </a:endParaRP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12</a:t>
            </a:fld>
            <a:endParaRPr lang="fr-FR"/>
          </a:p>
        </p:txBody>
      </p:sp>
      <p:sp>
        <p:nvSpPr>
          <p:cNvPr id="7" name="Espace réservé du contenu 6"/>
          <p:cNvSpPr>
            <a:spLocks noGrp="1"/>
          </p:cNvSpPr>
          <p:nvPr>
            <p:ph sz="quarter" idx="1"/>
          </p:nvPr>
        </p:nvSpPr>
        <p:spPr>
          <a:xfrm>
            <a:off x="0" y="714356"/>
            <a:ext cx="9144000" cy="5292935"/>
          </a:xfrm>
        </p:spPr>
        <p:txBody>
          <a:bodyPr>
            <a:noAutofit/>
          </a:bodyPr>
          <a:lstStyle/>
          <a:p>
            <a:r>
              <a:rPr lang="fr-FR" sz="2000" dirty="0" smtClean="0"/>
              <a:t>Rattrapage opérationnel:</a:t>
            </a:r>
          </a:p>
          <a:p>
            <a:pPr marL="536575" lvl="2" algn="just"/>
            <a:r>
              <a:rPr lang="fr-FR" sz="2000" dirty="0" smtClean="0"/>
              <a:t>Finaliser le plan de recrutement / formation de personnel en ingénierie, maintenance, exploitation</a:t>
            </a:r>
          </a:p>
          <a:p>
            <a:pPr marL="536575" lvl="2" algn="just"/>
            <a:r>
              <a:rPr lang="fr-FR" sz="2000" dirty="0" smtClean="0"/>
              <a:t>Favoriser la montée en compétences des sous-traitants (travaux de réalisation),</a:t>
            </a:r>
          </a:p>
          <a:p>
            <a:pPr marL="536575" lvl="2" algn="just"/>
            <a:r>
              <a:rPr lang="fr-FR" sz="2000" dirty="0" smtClean="0"/>
              <a:t>Poursuivre le déploiement de la télégestion en MT et sa généralisation à la  BT</a:t>
            </a:r>
          </a:p>
          <a:p>
            <a:pPr marL="536575" lvl="2" algn="just"/>
            <a:r>
              <a:rPr lang="fr-FR" sz="2000" dirty="0" smtClean="0"/>
              <a:t>Tenir les délais sur la mise à niveau et restructuration des réseaux électriques (en collaboration avec GRTE),</a:t>
            </a:r>
          </a:p>
          <a:p>
            <a:pPr algn="just"/>
            <a:r>
              <a:rPr lang="fr-FR" sz="2000" dirty="0" smtClean="0"/>
              <a:t>Capter le maximum de valeur du client et augmenter la compétitivité pour les échéances de mise en concurrence des concessions :</a:t>
            </a:r>
          </a:p>
          <a:p>
            <a:pPr marL="536575" lvl="2" algn="just"/>
            <a:r>
              <a:rPr lang="fr-FR" sz="2000" dirty="0" smtClean="0"/>
              <a:t>Affiner la politique tarifaire,</a:t>
            </a:r>
          </a:p>
          <a:p>
            <a:pPr marL="536575" lvl="2" algn="just"/>
            <a:r>
              <a:rPr lang="fr-FR" sz="2000" dirty="0" smtClean="0"/>
              <a:t>Concrétiser la séparation des fonctions technique et commerciale,</a:t>
            </a:r>
          </a:p>
          <a:p>
            <a:pPr marL="536575" lvl="2" algn="just"/>
            <a:r>
              <a:rPr lang="fr-FR" sz="2000" dirty="0" smtClean="0"/>
              <a:t>Développer des solutions énergie chez les clients par des politiques R&amp;D et marketing (Offre efficacité énergétique, Packages technico-financiers, Conseil &amp; Assistance)</a:t>
            </a:r>
          </a:p>
          <a:p>
            <a:endParaRPr lang="fr-FR"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457200" y="274638"/>
            <a:ext cx="8229600" cy="369332"/>
          </a:xfrm>
        </p:spPr>
        <p:txBody>
          <a:bodyPr wrap="square">
            <a:spAutoFit/>
          </a:bodyPr>
          <a:lstStyle/>
          <a:p>
            <a:pPr marL="457200" indent="-457200"/>
            <a:r>
              <a:rPr lang="fr-FR" sz="1800" dirty="0" smtClean="0">
                <a:solidFill>
                  <a:schemeClr val="bg2">
                    <a:lumMod val="50000"/>
                  </a:schemeClr>
                </a:solidFill>
                <a:latin typeface="Verdana" pitchFamily="34" charset="0"/>
                <a:ea typeface="+mn-ea"/>
                <a:cs typeface="+mn-cs"/>
              </a:rPr>
              <a:t>Enjeux segment « Services »</a:t>
            </a:r>
            <a:endParaRPr lang="fr-FR" sz="1800" dirty="0">
              <a:solidFill>
                <a:schemeClr val="bg2">
                  <a:lumMod val="50000"/>
                </a:schemeClr>
              </a:solidFill>
              <a:latin typeface="Verdana" pitchFamily="34" charset="0"/>
              <a:ea typeface="+mn-ea"/>
              <a:cs typeface="+mn-cs"/>
            </a:endParaRP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13</a:t>
            </a:fld>
            <a:endParaRPr lang="fr-FR"/>
          </a:p>
        </p:txBody>
      </p:sp>
      <p:sp>
        <p:nvSpPr>
          <p:cNvPr id="8" name="Espace réservé du contenu 7"/>
          <p:cNvSpPr>
            <a:spLocks noGrp="1"/>
          </p:cNvSpPr>
          <p:nvPr>
            <p:ph sz="quarter" idx="1"/>
          </p:nvPr>
        </p:nvSpPr>
        <p:spPr>
          <a:xfrm>
            <a:off x="457200" y="857232"/>
            <a:ext cx="8229600" cy="5150059"/>
          </a:xfrm>
        </p:spPr>
        <p:txBody>
          <a:bodyPr>
            <a:noAutofit/>
          </a:bodyPr>
          <a:lstStyle/>
          <a:p>
            <a:r>
              <a:rPr lang="fr-FR" sz="2200" dirty="0" smtClean="0"/>
              <a:t>S’organiser pour pénétrer ce marché :</a:t>
            </a:r>
          </a:p>
          <a:p>
            <a:pPr lvl="2"/>
            <a:endParaRPr lang="fr-FR" sz="2200" dirty="0" smtClean="0"/>
          </a:p>
          <a:p>
            <a:pPr lvl="2"/>
            <a:r>
              <a:rPr lang="fr-FR" sz="2200" dirty="0" smtClean="0"/>
              <a:t>Créer une entité pour la prise en charge de ce segment,</a:t>
            </a:r>
          </a:p>
          <a:p>
            <a:pPr lvl="2"/>
            <a:r>
              <a:rPr lang="fr-FR" sz="2200" dirty="0" smtClean="0"/>
              <a:t>Donner à cette entité les moyens de se développer sur ce marché.</a:t>
            </a:r>
          </a:p>
          <a:p>
            <a:pPr lvl="1"/>
            <a:endParaRPr lang="fr-FR" sz="2200" dirty="0" smtClean="0"/>
          </a:p>
          <a:p>
            <a:r>
              <a:rPr lang="fr-FR" sz="2200" dirty="0" smtClean="0"/>
              <a:t>Regrouper les compétences au service des industriels :</a:t>
            </a:r>
          </a:p>
          <a:p>
            <a:endParaRPr lang="fr-FR" sz="2200" dirty="0" smtClean="0"/>
          </a:p>
          <a:p>
            <a:pPr lvl="2"/>
            <a:r>
              <a:rPr lang="fr-FR" sz="2200" dirty="0" smtClean="0"/>
              <a:t>Conseil : efficacité énergétique, lissage de pointe etc.</a:t>
            </a:r>
          </a:p>
          <a:p>
            <a:pPr lvl="2"/>
            <a:r>
              <a:rPr lang="fr-FR" sz="2200" dirty="0" smtClean="0"/>
              <a:t>Services distribution électricité (MT, BT).</a:t>
            </a:r>
          </a:p>
          <a:p>
            <a:pPr lvl="2"/>
            <a:r>
              <a:rPr lang="fr-FR" sz="2200" dirty="0" smtClean="0"/>
              <a:t>Services distribution gaz (MP, BP).</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547664" y="2773179"/>
            <a:ext cx="6429420" cy="132343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fontAlgn="auto">
              <a:spcBef>
                <a:spcPts val="0"/>
              </a:spcBef>
              <a:spcAft>
                <a:spcPts val="0"/>
              </a:spcAft>
              <a:defRPr/>
            </a:pPr>
            <a:endParaRPr lang="fr-FR" sz="2400" dirty="0" smtClean="0"/>
          </a:p>
          <a:p>
            <a:pPr algn="ctr" fontAlgn="auto">
              <a:spcBef>
                <a:spcPts val="0"/>
              </a:spcBef>
              <a:spcAft>
                <a:spcPts val="0"/>
              </a:spcAft>
              <a:defRPr/>
            </a:pPr>
            <a:r>
              <a:rPr lang="fr-FR" sz="3200" dirty="0" smtClean="0">
                <a:solidFill>
                  <a:srgbClr val="FFFF00"/>
                </a:solidFill>
              </a:rPr>
              <a:t>2</a:t>
            </a:r>
            <a:r>
              <a:rPr lang="fr-FR" sz="3200" baseline="30000" dirty="0" smtClean="0">
                <a:solidFill>
                  <a:srgbClr val="FFFF00"/>
                </a:solidFill>
              </a:rPr>
              <a:t>ème</a:t>
            </a:r>
            <a:r>
              <a:rPr lang="fr-FR" sz="3200" dirty="0" smtClean="0">
                <a:solidFill>
                  <a:srgbClr val="FFFF00"/>
                </a:solidFill>
              </a:rPr>
              <a:t> Phase </a:t>
            </a:r>
            <a:r>
              <a:rPr lang="fr-FR" sz="3200" dirty="0">
                <a:solidFill>
                  <a:srgbClr val="FFFF00"/>
                </a:solidFill>
              </a:rPr>
              <a:t>: </a:t>
            </a:r>
            <a:r>
              <a:rPr lang="fr-FR" sz="3200" dirty="0" smtClean="0">
                <a:solidFill>
                  <a:srgbClr val="FFFF00"/>
                </a:solidFill>
              </a:rPr>
              <a:t>Scénarisation</a:t>
            </a:r>
            <a:endParaRPr lang="fr-FR" sz="3200" dirty="0">
              <a:solidFill>
                <a:srgbClr val="FFFF00"/>
              </a:solidFill>
            </a:endParaRPr>
          </a:p>
          <a:p>
            <a:pPr algn="ctr" fontAlgn="auto">
              <a:spcBef>
                <a:spcPts val="0"/>
              </a:spcBef>
              <a:spcAft>
                <a:spcPts val="0"/>
              </a:spcAft>
              <a:defRPr/>
            </a:pPr>
            <a:r>
              <a:rPr lang="fr-FR" sz="2400" b="1" dirty="0" smtClean="0"/>
              <a:t> </a:t>
            </a:r>
            <a:endParaRPr lang="fr-FR" sz="24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buFont typeface="Wingdings" pitchFamily="2" charset="2"/>
              <a:buChar char="§"/>
            </a:pPr>
            <a:r>
              <a:rPr lang="fr-FR" dirty="0" smtClean="0"/>
              <a:t>Dans cette phase, cinq scénarios possible pour le développement de SDA ont été étudiés. Ils ont été identifiés en prenant compte des variables déterminants à savoir :</a:t>
            </a:r>
          </a:p>
          <a:p>
            <a:pPr lvl="1">
              <a:buFont typeface="Wingdings" pitchFamily="2" charset="2"/>
              <a:buChar char="Ø"/>
            </a:pPr>
            <a:r>
              <a:rPr lang="fr-FR" sz="2400" b="1" i="1" dirty="0" smtClean="0"/>
              <a:t>concurrence sur les concessions</a:t>
            </a:r>
          </a:p>
          <a:p>
            <a:pPr lvl="1">
              <a:buFont typeface="Wingdings" pitchFamily="2" charset="2"/>
              <a:buChar char="Ø"/>
            </a:pPr>
            <a:r>
              <a:rPr lang="fr-FR" sz="2400" b="1" i="1" dirty="0" smtClean="0"/>
              <a:t>Séparation des activités commercial et technique</a:t>
            </a:r>
          </a:p>
          <a:p>
            <a:pPr lvl="1">
              <a:buFont typeface="Wingdings" pitchFamily="2" charset="2"/>
              <a:buChar char="Ø"/>
            </a:pPr>
            <a:r>
              <a:rPr lang="fr-FR" sz="2400" b="1" i="1" dirty="0" smtClean="0"/>
              <a:t>Développement des services</a:t>
            </a:r>
            <a:endParaRPr lang="fr-FR" dirty="0"/>
          </a:p>
        </p:txBody>
      </p:sp>
      <p:sp>
        <p:nvSpPr>
          <p:cNvPr id="4" name="Titre 3"/>
          <p:cNvSpPr>
            <a:spLocks noGrp="1"/>
          </p:cNvSpPr>
          <p:nvPr>
            <p:ph type="title"/>
          </p:nvPr>
        </p:nvSpPr>
        <p:spPr/>
        <p:txBody>
          <a:bodyPr>
            <a:normAutofit/>
          </a:bodyPr>
          <a:lstStyle/>
          <a:p>
            <a:r>
              <a:rPr lang="fr-FR" sz="2800" dirty="0" smtClean="0">
                <a:solidFill>
                  <a:srgbClr val="0070C0"/>
                </a:solidFill>
              </a:rPr>
              <a:t>Scénarisation :</a:t>
            </a:r>
            <a:endParaRPr lang="fr-FR" sz="2800" dirty="0">
              <a:solidFill>
                <a:srgbClr val="0070C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Espace réservé du numéro de diapositive 60"/>
          <p:cNvSpPr>
            <a:spLocks noGrp="1"/>
          </p:cNvSpPr>
          <p:nvPr>
            <p:ph type="sldNum" sz="quarter" idx="12"/>
          </p:nvPr>
        </p:nvSpPr>
        <p:spPr>
          <a:xfrm>
            <a:off x="217742" y="5941636"/>
            <a:ext cx="457200" cy="457200"/>
          </a:xfrm>
        </p:spPr>
        <p:txBody>
          <a:bodyPr/>
          <a:lstStyle/>
          <a:p>
            <a:pPr>
              <a:defRPr/>
            </a:pPr>
            <a:fld id="{B5049B5E-5D87-4A30-B59B-AE213679D0A5}" type="slidenum">
              <a:rPr lang="fr-FR" smtClean="0"/>
              <a:pPr>
                <a:defRPr/>
              </a:pPr>
              <a:t>16</a:t>
            </a:fld>
            <a:endParaRPr lang="fr-FR"/>
          </a:p>
        </p:txBody>
      </p:sp>
      <p:sp>
        <p:nvSpPr>
          <p:cNvPr id="31" name="Rectangle 29"/>
          <p:cNvSpPr>
            <a:spLocks noChangeArrowheads="1"/>
          </p:cNvSpPr>
          <p:nvPr/>
        </p:nvSpPr>
        <p:spPr bwMode="auto">
          <a:xfrm>
            <a:off x="214282" y="642918"/>
            <a:ext cx="8094836" cy="5940000"/>
          </a:xfrm>
          <a:prstGeom prst="rect">
            <a:avLst/>
          </a:prstGeom>
          <a:solidFill>
            <a:schemeClr val="bg1"/>
          </a:solidFill>
          <a:ln w="19050" algn="ctr">
            <a:solidFill>
              <a:schemeClr val="accent1"/>
            </a:solidFill>
            <a:miter lim="800000"/>
            <a:headEnd/>
            <a:tailEnd/>
          </a:ln>
        </p:spPr>
        <p:txBody>
          <a:bodyPr wrap="none" lIns="18000" tIns="18000" rIns="18000" bIns="18000" anchor="ctr"/>
          <a:lstStyle/>
          <a:p>
            <a:endParaRPr lang="fr-FR" sz="1400" dirty="0"/>
          </a:p>
        </p:txBody>
      </p:sp>
      <p:sp>
        <p:nvSpPr>
          <p:cNvPr id="64" name="ZoneTexte 63"/>
          <p:cNvSpPr txBox="1"/>
          <p:nvPr/>
        </p:nvSpPr>
        <p:spPr>
          <a:xfrm>
            <a:off x="642910" y="142852"/>
            <a:ext cx="7858180" cy="461665"/>
          </a:xfrm>
          <a:prstGeom prst="rect">
            <a:avLst/>
          </a:prstGeom>
          <a:noFill/>
        </p:spPr>
        <p:txBody>
          <a:bodyPr wrap="square" rtlCol="0">
            <a:spAutoFit/>
          </a:bodyPr>
          <a:lstStyle/>
          <a:p>
            <a:r>
              <a:rPr lang="fr-FR" sz="2400" b="1" dirty="0" smtClean="0">
                <a:ln w="1905"/>
                <a:solidFill>
                  <a:srgbClr val="00B0F0"/>
                </a:solidFill>
                <a:effectLst>
                  <a:innerShdw blurRad="69850" dist="43180" dir="5400000">
                    <a:srgbClr val="000000">
                      <a:alpha val="65000"/>
                    </a:srgbClr>
                  </a:innerShdw>
                </a:effectLst>
              </a:rPr>
              <a:t>a. Matrice de Scénarios</a:t>
            </a:r>
          </a:p>
        </p:txBody>
      </p:sp>
      <p:sp>
        <p:nvSpPr>
          <p:cNvPr id="6" name="Text Box 3"/>
          <p:cNvSpPr txBox="1">
            <a:spLocks noChangeArrowheads="1"/>
          </p:cNvSpPr>
          <p:nvPr/>
        </p:nvSpPr>
        <p:spPr bwMode="auto">
          <a:xfrm>
            <a:off x="892983" y="2267147"/>
            <a:ext cx="2124000" cy="682682"/>
          </a:xfrm>
          <a:prstGeom prst="rect">
            <a:avLst/>
          </a:prstGeom>
          <a:noFill/>
          <a:ln w="9525" algn="ctr">
            <a:solidFill>
              <a:schemeClr val="accent1"/>
            </a:solidFill>
            <a:miter lim="800000"/>
            <a:headEnd/>
            <a:tailEnd/>
          </a:ln>
        </p:spPr>
        <p:txBody>
          <a:bodyPr lIns="18000" tIns="18000" rIns="18000" bIns="18000">
            <a:spAutoFit/>
          </a:bodyPr>
          <a:lstStyle/>
          <a:p>
            <a:pPr algn="ctr"/>
            <a:r>
              <a:rPr lang="fr-FR" sz="1400" dirty="0" smtClean="0"/>
              <a:t>Pas de concurrence (SDA Monopole sur Alger)</a:t>
            </a:r>
            <a:endParaRPr lang="fr-FR" sz="1400" dirty="0"/>
          </a:p>
        </p:txBody>
      </p:sp>
      <p:sp>
        <p:nvSpPr>
          <p:cNvPr id="7" name="Text Box 4"/>
          <p:cNvSpPr txBox="1">
            <a:spLocks noChangeArrowheads="1"/>
          </p:cNvSpPr>
          <p:nvPr/>
        </p:nvSpPr>
        <p:spPr bwMode="auto">
          <a:xfrm>
            <a:off x="892983" y="5150926"/>
            <a:ext cx="2124000" cy="682682"/>
          </a:xfrm>
          <a:prstGeom prst="rect">
            <a:avLst/>
          </a:prstGeom>
          <a:noFill/>
          <a:ln w="9525" algn="ctr">
            <a:solidFill>
              <a:schemeClr val="accent1"/>
            </a:solidFill>
            <a:miter lim="800000"/>
            <a:headEnd/>
            <a:tailEnd/>
          </a:ln>
        </p:spPr>
        <p:txBody>
          <a:bodyPr lIns="18000" tIns="18000" rIns="18000" bIns="18000">
            <a:spAutoFit/>
          </a:bodyPr>
          <a:lstStyle/>
          <a:p>
            <a:pPr algn="ctr"/>
            <a:r>
              <a:rPr lang="fr-FR" sz="1400" dirty="0" smtClean="0"/>
              <a:t>Écrémage subit: Perte concessions rentables mises en concurrence.</a:t>
            </a:r>
            <a:endParaRPr lang="fr-FR" sz="1400" dirty="0"/>
          </a:p>
        </p:txBody>
      </p:sp>
      <p:cxnSp>
        <p:nvCxnSpPr>
          <p:cNvPr id="10" name="AutoShape 7"/>
          <p:cNvCxnSpPr>
            <a:cxnSpLocks noChangeShapeType="1"/>
            <a:stCxn id="6" idx="3"/>
            <a:endCxn id="40" idx="1"/>
          </p:cNvCxnSpPr>
          <p:nvPr/>
        </p:nvCxnSpPr>
        <p:spPr bwMode="auto">
          <a:xfrm flipV="1">
            <a:off x="3016983" y="1955664"/>
            <a:ext cx="387750" cy="652824"/>
          </a:xfrm>
          <a:prstGeom prst="bentConnector3">
            <a:avLst>
              <a:gd name="adj1" fmla="val 50000"/>
            </a:avLst>
          </a:prstGeom>
          <a:noFill/>
          <a:ln w="9525">
            <a:solidFill>
              <a:schemeClr val="accent1"/>
            </a:solidFill>
            <a:miter lim="800000"/>
            <a:headEnd/>
            <a:tailEnd type="triangle" w="med" len="med"/>
          </a:ln>
        </p:spPr>
      </p:cxnSp>
      <p:cxnSp>
        <p:nvCxnSpPr>
          <p:cNvPr id="11" name="AutoShape 8"/>
          <p:cNvCxnSpPr>
            <a:cxnSpLocks noChangeShapeType="1"/>
            <a:stCxn id="6" idx="3"/>
            <a:endCxn id="42" idx="1"/>
          </p:cNvCxnSpPr>
          <p:nvPr/>
        </p:nvCxnSpPr>
        <p:spPr bwMode="auto">
          <a:xfrm>
            <a:off x="3016983" y="2608488"/>
            <a:ext cx="387750" cy="508819"/>
          </a:xfrm>
          <a:prstGeom prst="bentConnector3">
            <a:avLst>
              <a:gd name="adj1" fmla="val 50000"/>
            </a:avLst>
          </a:prstGeom>
          <a:noFill/>
          <a:ln w="9525">
            <a:solidFill>
              <a:schemeClr val="accent1"/>
            </a:solidFill>
            <a:miter lim="800000"/>
            <a:headEnd/>
            <a:tailEnd type="triangle" w="med" len="med"/>
          </a:ln>
        </p:spPr>
      </p:cxnSp>
      <p:sp>
        <p:nvSpPr>
          <p:cNvPr id="12" name="Text Box 9"/>
          <p:cNvSpPr txBox="1">
            <a:spLocks noChangeArrowheads="1"/>
          </p:cNvSpPr>
          <p:nvPr/>
        </p:nvSpPr>
        <p:spPr bwMode="auto">
          <a:xfrm>
            <a:off x="1058599" y="785794"/>
            <a:ext cx="1798889" cy="467239"/>
          </a:xfrm>
          <a:prstGeom prst="rect">
            <a:avLst/>
          </a:prstGeom>
          <a:noFill/>
          <a:ln w="9525" algn="ctr">
            <a:noFill/>
            <a:miter lim="800000"/>
            <a:headEnd/>
            <a:tailEnd/>
          </a:ln>
        </p:spPr>
        <p:txBody>
          <a:bodyPr wrap="square" lIns="18000" tIns="18000" rIns="18000" bIns="18000">
            <a:spAutoFit/>
          </a:bodyPr>
          <a:lstStyle/>
          <a:p>
            <a:pPr algn="ctr"/>
            <a:r>
              <a:rPr lang="fr-FR" sz="1400" b="1" i="1" dirty="0" smtClean="0"/>
              <a:t>concurrence sur les concessions</a:t>
            </a:r>
            <a:endParaRPr lang="fr-FR" sz="1400" b="1" i="1" dirty="0"/>
          </a:p>
        </p:txBody>
      </p:sp>
      <p:sp>
        <p:nvSpPr>
          <p:cNvPr id="14" name="Text Box 12"/>
          <p:cNvSpPr txBox="1">
            <a:spLocks noChangeArrowheads="1"/>
          </p:cNvSpPr>
          <p:nvPr/>
        </p:nvSpPr>
        <p:spPr bwMode="auto">
          <a:xfrm>
            <a:off x="6072138" y="857233"/>
            <a:ext cx="1571696" cy="467239"/>
          </a:xfrm>
          <a:prstGeom prst="rect">
            <a:avLst/>
          </a:prstGeom>
          <a:noFill/>
          <a:ln w="9525" algn="ctr">
            <a:noFill/>
            <a:miter lim="800000"/>
            <a:headEnd/>
            <a:tailEnd/>
          </a:ln>
        </p:spPr>
        <p:txBody>
          <a:bodyPr wrap="square" lIns="18000" tIns="18000" rIns="18000" bIns="18000">
            <a:spAutoFit/>
          </a:bodyPr>
          <a:lstStyle/>
          <a:p>
            <a:pPr algn="ctr"/>
            <a:r>
              <a:rPr lang="fr-FR" sz="1400" b="1" i="1" dirty="0" smtClean="0"/>
              <a:t>Développement </a:t>
            </a:r>
            <a:r>
              <a:rPr lang="fr-FR" sz="1400" b="1" i="1" dirty="0"/>
              <a:t>des services</a:t>
            </a:r>
          </a:p>
        </p:txBody>
      </p:sp>
      <p:sp>
        <p:nvSpPr>
          <p:cNvPr id="15" name="Text Box 13"/>
          <p:cNvSpPr txBox="1">
            <a:spLocks noChangeArrowheads="1"/>
          </p:cNvSpPr>
          <p:nvPr/>
        </p:nvSpPr>
        <p:spPr bwMode="auto">
          <a:xfrm>
            <a:off x="5715009" y="1500174"/>
            <a:ext cx="2189422" cy="251795"/>
          </a:xfrm>
          <a:prstGeom prst="rect">
            <a:avLst/>
          </a:prstGeom>
          <a:noFill/>
          <a:ln w="9525" algn="ctr">
            <a:solidFill>
              <a:schemeClr val="accent1"/>
            </a:solidFill>
            <a:miter lim="800000"/>
            <a:headEnd/>
            <a:tailEnd/>
          </a:ln>
        </p:spPr>
        <p:txBody>
          <a:bodyPr wrap="square" lIns="18000" tIns="18000" rIns="18000" bIns="18000">
            <a:spAutoFit/>
          </a:bodyPr>
          <a:lstStyle/>
          <a:p>
            <a:pPr algn="ctr"/>
            <a:r>
              <a:rPr lang="fr-FR" sz="1400" dirty="0" smtClean="0"/>
              <a:t>Pas de développement</a:t>
            </a:r>
            <a:endParaRPr lang="fr-FR" sz="1400" dirty="0"/>
          </a:p>
        </p:txBody>
      </p:sp>
      <p:sp>
        <p:nvSpPr>
          <p:cNvPr id="16" name="Text Box 14"/>
          <p:cNvSpPr txBox="1">
            <a:spLocks noChangeArrowheads="1"/>
          </p:cNvSpPr>
          <p:nvPr/>
        </p:nvSpPr>
        <p:spPr bwMode="auto">
          <a:xfrm>
            <a:off x="5715008" y="1909957"/>
            <a:ext cx="2214578" cy="467239"/>
          </a:xfrm>
          <a:prstGeom prst="rect">
            <a:avLst/>
          </a:prstGeom>
          <a:noFill/>
          <a:ln w="9525" algn="ctr">
            <a:solidFill>
              <a:schemeClr val="accent1"/>
            </a:solidFill>
            <a:miter lim="800000"/>
            <a:headEnd/>
            <a:tailEnd/>
          </a:ln>
        </p:spPr>
        <p:txBody>
          <a:bodyPr wrap="square" lIns="18000" tIns="18000" rIns="18000" bIns="18000">
            <a:spAutoFit/>
          </a:bodyPr>
          <a:lstStyle/>
          <a:p>
            <a:pPr algn="ctr"/>
            <a:r>
              <a:rPr lang="fr-FR" sz="1400" dirty="0" smtClean="0"/>
              <a:t>Entités </a:t>
            </a:r>
            <a:r>
              <a:rPr lang="fr-FR" sz="1400" dirty="0"/>
              <a:t>services </a:t>
            </a:r>
            <a:r>
              <a:rPr lang="fr-FR" sz="1400" dirty="0" smtClean="0"/>
              <a:t>dédiés (</a:t>
            </a:r>
            <a:r>
              <a:rPr lang="fr-FR" sz="1400" dirty="0" err="1" smtClean="0"/>
              <a:t>élec</a:t>
            </a:r>
            <a:r>
              <a:rPr lang="fr-FR" sz="1400" dirty="0" smtClean="0"/>
              <a:t> et gaz)</a:t>
            </a:r>
            <a:endParaRPr lang="fr-FR" sz="1400" dirty="0"/>
          </a:p>
        </p:txBody>
      </p:sp>
      <p:sp>
        <p:nvSpPr>
          <p:cNvPr id="17" name="Text Box 15"/>
          <p:cNvSpPr txBox="1">
            <a:spLocks noChangeArrowheads="1"/>
          </p:cNvSpPr>
          <p:nvPr/>
        </p:nvSpPr>
        <p:spPr bwMode="auto">
          <a:xfrm>
            <a:off x="5715008" y="2571744"/>
            <a:ext cx="2302583" cy="251795"/>
          </a:xfrm>
          <a:prstGeom prst="rect">
            <a:avLst/>
          </a:prstGeom>
          <a:noFill/>
          <a:ln w="9525" algn="ctr">
            <a:solidFill>
              <a:schemeClr val="bg1">
                <a:lumMod val="75000"/>
              </a:schemeClr>
            </a:solidFill>
            <a:miter lim="800000"/>
            <a:headEnd/>
            <a:tailEnd/>
          </a:ln>
        </p:spPr>
        <p:txBody>
          <a:bodyPr wrap="square" lIns="18000" tIns="18000" rIns="18000" bIns="18000">
            <a:spAutoFit/>
          </a:bodyPr>
          <a:lstStyle/>
          <a:p>
            <a:pPr algn="ctr"/>
            <a:r>
              <a:rPr lang="fr-FR" sz="1400" dirty="0" smtClean="0">
                <a:solidFill>
                  <a:schemeClr val="bg1">
                    <a:lumMod val="65000"/>
                  </a:schemeClr>
                </a:solidFill>
              </a:rPr>
              <a:t>Pas de développement</a:t>
            </a:r>
          </a:p>
        </p:txBody>
      </p:sp>
      <p:sp>
        <p:nvSpPr>
          <p:cNvPr id="18" name="Text Box 16"/>
          <p:cNvSpPr txBox="1">
            <a:spLocks noChangeArrowheads="1"/>
          </p:cNvSpPr>
          <p:nvPr/>
        </p:nvSpPr>
        <p:spPr bwMode="auto">
          <a:xfrm>
            <a:off x="5748193" y="2981527"/>
            <a:ext cx="2197959" cy="528794"/>
          </a:xfrm>
          <a:prstGeom prst="rect">
            <a:avLst/>
          </a:prstGeom>
          <a:noFill/>
          <a:ln w="9525" algn="ctr">
            <a:solidFill>
              <a:schemeClr val="accent1"/>
            </a:solidFill>
            <a:miter lim="800000"/>
            <a:headEnd/>
            <a:tailEnd/>
          </a:ln>
        </p:spPr>
        <p:txBody>
          <a:bodyPr wrap="square" lIns="18000" tIns="18000" rIns="18000" bIns="18000">
            <a:spAutoFit/>
          </a:bodyPr>
          <a:lstStyle/>
          <a:p>
            <a:pPr algn="ctr"/>
            <a:r>
              <a:rPr lang="fr-FR" sz="1400" dirty="0" smtClean="0"/>
              <a:t>Entités services dédiés (</a:t>
            </a:r>
            <a:r>
              <a:rPr lang="fr-FR" sz="1400" dirty="0" err="1" smtClean="0"/>
              <a:t>élec</a:t>
            </a:r>
            <a:r>
              <a:rPr lang="fr-FR" sz="1400" dirty="0" smtClean="0"/>
              <a:t> et gaz</a:t>
            </a:r>
            <a:r>
              <a:rPr lang="fr-FR" dirty="0" smtClean="0"/>
              <a:t>)</a:t>
            </a:r>
            <a:endParaRPr lang="fr-FR" dirty="0"/>
          </a:p>
        </p:txBody>
      </p:sp>
      <p:cxnSp>
        <p:nvCxnSpPr>
          <p:cNvPr id="19" name="AutoShape 17"/>
          <p:cNvCxnSpPr>
            <a:cxnSpLocks noChangeShapeType="1"/>
            <a:stCxn id="40" idx="3"/>
            <a:endCxn id="15" idx="1"/>
          </p:cNvCxnSpPr>
          <p:nvPr/>
        </p:nvCxnSpPr>
        <p:spPr bwMode="auto">
          <a:xfrm flipV="1">
            <a:off x="5333559" y="1626072"/>
            <a:ext cx="381450" cy="329592"/>
          </a:xfrm>
          <a:prstGeom prst="bentConnector3">
            <a:avLst>
              <a:gd name="adj1" fmla="val 50000"/>
            </a:avLst>
          </a:prstGeom>
          <a:noFill/>
          <a:ln w="9525">
            <a:solidFill>
              <a:schemeClr val="accent1"/>
            </a:solidFill>
            <a:miter lim="800000"/>
            <a:headEnd/>
            <a:tailEnd type="triangle" w="med" len="med"/>
          </a:ln>
        </p:spPr>
      </p:cxnSp>
      <p:cxnSp>
        <p:nvCxnSpPr>
          <p:cNvPr id="20" name="AutoShape 18"/>
          <p:cNvCxnSpPr>
            <a:cxnSpLocks noChangeShapeType="1"/>
            <a:stCxn id="40" idx="3"/>
            <a:endCxn id="16" idx="1"/>
          </p:cNvCxnSpPr>
          <p:nvPr/>
        </p:nvCxnSpPr>
        <p:spPr bwMode="auto">
          <a:xfrm>
            <a:off x="5333559" y="1955664"/>
            <a:ext cx="381449" cy="187913"/>
          </a:xfrm>
          <a:prstGeom prst="bentConnector3">
            <a:avLst>
              <a:gd name="adj1" fmla="val 50000"/>
            </a:avLst>
          </a:prstGeom>
          <a:noFill/>
          <a:ln w="9525">
            <a:solidFill>
              <a:schemeClr val="accent1"/>
            </a:solidFill>
            <a:miter lim="800000"/>
            <a:headEnd/>
            <a:tailEnd type="triangle" w="med" len="med"/>
          </a:ln>
        </p:spPr>
      </p:cxnSp>
      <p:cxnSp>
        <p:nvCxnSpPr>
          <p:cNvPr id="21" name="AutoShape 19"/>
          <p:cNvCxnSpPr>
            <a:cxnSpLocks noChangeShapeType="1"/>
            <a:stCxn id="42" idx="3"/>
            <a:endCxn id="17" idx="1"/>
          </p:cNvCxnSpPr>
          <p:nvPr/>
        </p:nvCxnSpPr>
        <p:spPr bwMode="auto">
          <a:xfrm flipV="1">
            <a:off x="5333559" y="2697642"/>
            <a:ext cx="381449" cy="419665"/>
          </a:xfrm>
          <a:prstGeom prst="bentConnector3">
            <a:avLst>
              <a:gd name="adj1" fmla="val 50000"/>
            </a:avLst>
          </a:prstGeom>
          <a:noFill/>
          <a:ln w="9525">
            <a:solidFill>
              <a:schemeClr val="accent1"/>
            </a:solidFill>
            <a:miter lim="800000"/>
            <a:headEnd/>
            <a:tailEnd type="triangle" w="med" len="med"/>
          </a:ln>
        </p:spPr>
      </p:cxnSp>
      <p:cxnSp>
        <p:nvCxnSpPr>
          <p:cNvPr id="22" name="AutoShape 20"/>
          <p:cNvCxnSpPr>
            <a:cxnSpLocks noChangeShapeType="1"/>
            <a:stCxn id="42" idx="3"/>
            <a:endCxn id="18" idx="1"/>
          </p:cNvCxnSpPr>
          <p:nvPr/>
        </p:nvCxnSpPr>
        <p:spPr bwMode="auto">
          <a:xfrm>
            <a:off x="5333559" y="3117307"/>
            <a:ext cx="414634" cy="128617"/>
          </a:xfrm>
          <a:prstGeom prst="bentConnector3">
            <a:avLst>
              <a:gd name="adj1" fmla="val 50000"/>
            </a:avLst>
          </a:prstGeom>
          <a:noFill/>
          <a:ln w="9525">
            <a:solidFill>
              <a:schemeClr val="accent1"/>
            </a:solidFill>
            <a:miter lim="800000"/>
            <a:headEnd/>
            <a:tailEnd type="triangle" w="med" len="med"/>
          </a:ln>
        </p:spPr>
      </p:cxnSp>
      <p:sp>
        <p:nvSpPr>
          <p:cNvPr id="34" name="Line 32"/>
          <p:cNvSpPr>
            <a:spLocks noChangeShapeType="1"/>
          </p:cNvSpPr>
          <p:nvPr/>
        </p:nvSpPr>
        <p:spPr bwMode="auto">
          <a:xfrm>
            <a:off x="179512" y="1469614"/>
            <a:ext cx="8096400" cy="0"/>
          </a:xfrm>
          <a:prstGeom prst="line">
            <a:avLst/>
          </a:prstGeom>
          <a:noFill/>
          <a:ln w="9525">
            <a:solidFill>
              <a:schemeClr val="accent1"/>
            </a:solidFill>
            <a:round/>
            <a:headEnd/>
            <a:tailEnd/>
          </a:ln>
        </p:spPr>
        <p:txBody>
          <a:bodyPr wrap="none" lIns="18000" tIns="18000" rIns="18000" bIns="18000" anchor="ctr"/>
          <a:lstStyle/>
          <a:p>
            <a:endParaRPr lang="fr-FR"/>
          </a:p>
        </p:txBody>
      </p:sp>
      <p:sp>
        <p:nvSpPr>
          <p:cNvPr id="33" name="Line 31"/>
          <p:cNvSpPr>
            <a:spLocks noChangeShapeType="1"/>
          </p:cNvSpPr>
          <p:nvPr/>
        </p:nvSpPr>
        <p:spPr bwMode="auto">
          <a:xfrm flipH="1">
            <a:off x="5588751" y="714356"/>
            <a:ext cx="0" cy="5940000"/>
          </a:xfrm>
          <a:prstGeom prst="line">
            <a:avLst/>
          </a:prstGeom>
          <a:noFill/>
          <a:ln w="9525">
            <a:solidFill>
              <a:schemeClr val="accent1"/>
            </a:solidFill>
            <a:prstDash val="dash"/>
            <a:round/>
            <a:headEnd/>
            <a:tailEnd/>
          </a:ln>
        </p:spPr>
        <p:txBody>
          <a:bodyPr wrap="none" lIns="18000" tIns="18000" rIns="18000" bIns="18000" anchor="ctr"/>
          <a:lstStyle/>
          <a:p>
            <a:endParaRPr lang="fr-FR"/>
          </a:p>
        </p:txBody>
      </p:sp>
      <p:grpSp>
        <p:nvGrpSpPr>
          <p:cNvPr id="2" name="Groupe 48"/>
          <p:cNvGrpSpPr/>
          <p:nvPr/>
        </p:nvGrpSpPr>
        <p:grpSpPr>
          <a:xfrm>
            <a:off x="7500958" y="1428736"/>
            <a:ext cx="1650881" cy="503237"/>
            <a:chOff x="7531966" y="1887924"/>
            <a:chExt cx="1436567" cy="503237"/>
          </a:xfrm>
        </p:grpSpPr>
        <p:sp>
          <p:nvSpPr>
            <p:cNvPr id="27" name="Oval 25"/>
            <p:cNvSpPr>
              <a:spLocks noChangeArrowheads="1"/>
            </p:cNvSpPr>
            <p:nvPr/>
          </p:nvSpPr>
          <p:spPr bwMode="auto">
            <a:xfrm>
              <a:off x="7531966" y="1887924"/>
              <a:ext cx="1381125" cy="503237"/>
            </a:xfrm>
            <a:prstGeom prst="ellipse">
              <a:avLst/>
            </a:prstGeom>
            <a:solidFill>
              <a:schemeClr val="bg1"/>
            </a:solidFill>
            <a:ln w="9525" algn="ctr">
              <a:solidFill>
                <a:srgbClr val="FF3300"/>
              </a:solidFill>
              <a:round/>
              <a:headEnd/>
              <a:tailEnd/>
            </a:ln>
          </p:spPr>
          <p:txBody>
            <a:bodyPr wrap="none" lIns="18000" tIns="18000" rIns="18000" bIns="18000" anchor="ctr"/>
            <a:lstStyle/>
            <a:p>
              <a:endParaRPr lang="fr-FR"/>
            </a:p>
          </p:txBody>
        </p:sp>
        <p:sp>
          <p:nvSpPr>
            <p:cNvPr id="23" name="Text Box 21"/>
            <p:cNvSpPr txBox="1">
              <a:spLocks noChangeArrowheads="1"/>
            </p:cNvSpPr>
            <p:nvPr/>
          </p:nvSpPr>
          <p:spPr bwMode="auto">
            <a:xfrm>
              <a:off x="7670618" y="2020166"/>
              <a:ext cx="1297915" cy="282573"/>
            </a:xfrm>
            <a:prstGeom prst="rect">
              <a:avLst/>
            </a:prstGeom>
            <a:noFill/>
            <a:ln w="9525" algn="ctr">
              <a:noFill/>
              <a:miter lim="800000"/>
              <a:headEnd/>
              <a:tailEnd/>
            </a:ln>
          </p:spPr>
          <p:txBody>
            <a:bodyPr wrap="none" lIns="18000" tIns="18000" rIns="18000" bIns="18000">
              <a:spAutoFit/>
            </a:bodyPr>
            <a:lstStyle/>
            <a:p>
              <a:r>
                <a:rPr lang="fr-FR" sz="1600" b="1" dirty="0" smtClean="0">
                  <a:solidFill>
                    <a:srgbClr val="FF3300"/>
                  </a:solidFill>
                </a:rPr>
                <a:t>S1</a:t>
              </a:r>
              <a:r>
                <a:rPr lang="fr-FR" sz="1400" b="1" dirty="0" smtClean="0">
                  <a:solidFill>
                    <a:srgbClr val="FF3300"/>
                  </a:solidFill>
                </a:rPr>
                <a:t>:</a:t>
              </a:r>
              <a:r>
                <a:rPr lang="fr-FR" sz="1400" dirty="0" smtClean="0">
                  <a:solidFill>
                    <a:srgbClr val="FF3300"/>
                  </a:solidFill>
                </a:rPr>
                <a:t> </a:t>
              </a:r>
              <a:r>
                <a:rPr lang="fr-FR" sz="1400" b="1" dirty="0" smtClean="0">
                  <a:solidFill>
                    <a:srgbClr val="FF3300"/>
                  </a:solidFill>
                </a:rPr>
                <a:t>Continuité</a:t>
              </a:r>
              <a:endParaRPr lang="fr-FR" sz="1400" b="1" dirty="0">
                <a:solidFill>
                  <a:srgbClr val="FF3300"/>
                </a:solidFill>
              </a:endParaRPr>
            </a:p>
          </p:txBody>
        </p:sp>
      </p:grpSp>
      <p:grpSp>
        <p:nvGrpSpPr>
          <p:cNvPr id="3" name="Groupe 46"/>
          <p:cNvGrpSpPr/>
          <p:nvPr/>
        </p:nvGrpSpPr>
        <p:grpSpPr>
          <a:xfrm>
            <a:off x="7500958" y="3000162"/>
            <a:ext cx="1500198" cy="1204564"/>
            <a:chOff x="7385060" y="3673664"/>
            <a:chExt cx="1500198" cy="1204564"/>
          </a:xfrm>
        </p:grpSpPr>
        <p:sp>
          <p:nvSpPr>
            <p:cNvPr id="30" name="Oval 28"/>
            <p:cNvSpPr>
              <a:spLocks noChangeArrowheads="1"/>
            </p:cNvSpPr>
            <p:nvPr/>
          </p:nvSpPr>
          <p:spPr bwMode="auto">
            <a:xfrm>
              <a:off x="7385060" y="3673874"/>
              <a:ext cx="1500198" cy="1204354"/>
            </a:xfrm>
            <a:prstGeom prst="ellipse">
              <a:avLst/>
            </a:prstGeom>
            <a:solidFill>
              <a:schemeClr val="bg1"/>
            </a:solidFill>
            <a:ln w="9525" algn="ctr">
              <a:solidFill>
                <a:srgbClr val="FF3300"/>
              </a:solidFill>
              <a:round/>
              <a:headEnd/>
              <a:tailEnd/>
            </a:ln>
          </p:spPr>
          <p:txBody>
            <a:bodyPr wrap="none" lIns="18000" tIns="18000" rIns="18000" bIns="18000" anchor="ctr"/>
            <a:lstStyle/>
            <a:p>
              <a:endParaRPr lang="fr-FR"/>
            </a:p>
          </p:txBody>
        </p:sp>
        <p:sp>
          <p:nvSpPr>
            <p:cNvPr id="25" name="Text Box 23"/>
            <p:cNvSpPr txBox="1">
              <a:spLocks noChangeArrowheads="1"/>
            </p:cNvSpPr>
            <p:nvPr/>
          </p:nvSpPr>
          <p:spPr bwMode="auto">
            <a:xfrm>
              <a:off x="7665132" y="3673664"/>
              <a:ext cx="1220126" cy="928904"/>
            </a:xfrm>
            <a:prstGeom prst="rect">
              <a:avLst/>
            </a:prstGeom>
            <a:noFill/>
            <a:ln w="9525" algn="ctr">
              <a:noFill/>
              <a:miter lim="800000"/>
              <a:headEnd/>
              <a:tailEnd/>
            </a:ln>
          </p:spPr>
          <p:txBody>
            <a:bodyPr wrap="square" lIns="18000" tIns="18000" rIns="18000" bIns="18000">
              <a:spAutoFit/>
            </a:bodyPr>
            <a:lstStyle/>
            <a:p>
              <a:r>
                <a:rPr lang="fr-FR" sz="1400" dirty="0">
                  <a:solidFill>
                    <a:srgbClr val="FF3300"/>
                  </a:solidFill>
                </a:rPr>
                <a:t>       </a:t>
              </a:r>
              <a:r>
                <a:rPr lang="fr-FR" sz="1600" b="1" dirty="0" smtClean="0">
                  <a:solidFill>
                    <a:srgbClr val="FF3300"/>
                  </a:solidFill>
                </a:rPr>
                <a:t>S3:</a:t>
              </a:r>
              <a:r>
                <a:rPr lang="fr-FR" sz="1400" dirty="0" smtClean="0">
                  <a:solidFill>
                    <a:srgbClr val="FF3300"/>
                  </a:solidFill>
                </a:rPr>
                <a:t> </a:t>
              </a:r>
              <a:endParaRPr lang="fr-FR" sz="1400" dirty="0">
                <a:solidFill>
                  <a:srgbClr val="FF3300"/>
                </a:solidFill>
              </a:endParaRPr>
            </a:p>
            <a:p>
              <a:r>
                <a:rPr lang="fr-FR" sz="1400" b="1" dirty="0">
                  <a:solidFill>
                    <a:srgbClr val="FF3300"/>
                  </a:solidFill>
                </a:rPr>
                <a:t>Séparation </a:t>
              </a:r>
              <a:br>
                <a:rPr lang="fr-FR" sz="1400" b="1" dirty="0">
                  <a:solidFill>
                    <a:srgbClr val="FF3300"/>
                  </a:solidFill>
                </a:rPr>
              </a:br>
              <a:r>
                <a:rPr lang="fr-FR" sz="1400" b="1" dirty="0" smtClean="0">
                  <a:solidFill>
                    <a:srgbClr val="FF3300"/>
                  </a:solidFill>
                </a:rPr>
                <a:t>GRD/Com +    Entité Services</a:t>
              </a:r>
              <a:r>
                <a:rPr lang="fr-FR" sz="1400" dirty="0" smtClean="0">
                  <a:solidFill>
                    <a:srgbClr val="FF3300"/>
                  </a:solidFill>
                </a:rPr>
                <a:t> </a:t>
              </a:r>
              <a:endParaRPr lang="fr-FR" sz="1400" b="1" dirty="0">
                <a:solidFill>
                  <a:srgbClr val="FF3300"/>
                </a:solidFill>
              </a:endParaRPr>
            </a:p>
          </p:txBody>
        </p:sp>
      </p:grpSp>
      <p:grpSp>
        <p:nvGrpSpPr>
          <p:cNvPr id="4" name="Groupe 47"/>
          <p:cNvGrpSpPr/>
          <p:nvPr/>
        </p:nvGrpSpPr>
        <p:grpSpPr>
          <a:xfrm>
            <a:off x="7715304" y="1857364"/>
            <a:ext cx="1428728" cy="928694"/>
            <a:chOff x="7596220" y="2530866"/>
            <a:chExt cx="1428728" cy="928694"/>
          </a:xfrm>
        </p:grpSpPr>
        <p:sp>
          <p:nvSpPr>
            <p:cNvPr id="28" name="Oval 26"/>
            <p:cNvSpPr>
              <a:spLocks noChangeArrowheads="1"/>
            </p:cNvSpPr>
            <p:nvPr/>
          </p:nvSpPr>
          <p:spPr bwMode="auto">
            <a:xfrm>
              <a:off x="7596220" y="2530866"/>
              <a:ext cx="1428728" cy="928694"/>
            </a:xfrm>
            <a:prstGeom prst="ellipse">
              <a:avLst/>
            </a:prstGeom>
            <a:solidFill>
              <a:schemeClr val="bg1"/>
            </a:solidFill>
            <a:ln w="9525" algn="ctr">
              <a:solidFill>
                <a:srgbClr val="FF3300"/>
              </a:solidFill>
              <a:round/>
              <a:headEnd/>
              <a:tailEnd/>
            </a:ln>
          </p:spPr>
          <p:txBody>
            <a:bodyPr wrap="none" lIns="18000" tIns="18000" rIns="18000" bIns="18000" anchor="ctr"/>
            <a:lstStyle/>
            <a:p>
              <a:endParaRPr lang="fr-FR" sz="1400"/>
            </a:p>
          </p:txBody>
        </p:sp>
        <p:sp>
          <p:nvSpPr>
            <p:cNvPr id="26" name="Text Box 24"/>
            <p:cNvSpPr txBox="1">
              <a:spLocks noChangeArrowheads="1"/>
            </p:cNvSpPr>
            <p:nvPr/>
          </p:nvSpPr>
          <p:spPr bwMode="auto">
            <a:xfrm>
              <a:off x="7648481" y="2608648"/>
              <a:ext cx="1357322" cy="713460"/>
            </a:xfrm>
            <a:prstGeom prst="rect">
              <a:avLst/>
            </a:prstGeom>
            <a:noFill/>
            <a:ln w="9525" algn="ctr">
              <a:noFill/>
              <a:miter lim="800000"/>
              <a:headEnd/>
              <a:tailEnd/>
            </a:ln>
          </p:spPr>
          <p:txBody>
            <a:bodyPr wrap="square" lIns="18000" tIns="18000" rIns="18000" bIns="18000">
              <a:spAutoFit/>
            </a:bodyPr>
            <a:lstStyle/>
            <a:p>
              <a:r>
                <a:rPr lang="fr-FR" sz="1400" b="1" dirty="0">
                  <a:solidFill>
                    <a:srgbClr val="FF3300"/>
                  </a:solidFill>
                </a:rPr>
                <a:t>            </a:t>
              </a:r>
              <a:r>
                <a:rPr lang="fr-FR" sz="1600" b="1" dirty="0" smtClean="0">
                  <a:solidFill>
                    <a:srgbClr val="FF3300"/>
                  </a:solidFill>
                </a:rPr>
                <a:t>S2:</a:t>
              </a:r>
              <a:endParaRPr lang="fr-FR" sz="1600" b="1" dirty="0">
                <a:solidFill>
                  <a:srgbClr val="FF3300"/>
                </a:solidFill>
              </a:endParaRPr>
            </a:p>
            <a:p>
              <a:pPr algn="ctr"/>
              <a:r>
                <a:rPr lang="fr-FR" sz="1400" b="1" dirty="0">
                  <a:solidFill>
                    <a:srgbClr val="FF3300"/>
                  </a:solidFill>
                </a:rPr>
                <a:t>   </a:t>
              </a:r>
              <a:r>
                <a:rPr lang="fr-FR" sz="1400" b="1" dirty="0" smtClean="0">
                  <a:solidFill>
                    <a:srgbClr val="FF3300"/>
                  </a:solidFill>
                </a:rPr>
                <a:t>Tendanciel </a:t>
              </a:r>
              <a:r>
                <a:rPr lang="fr-FR" sz="1400" b="1" dirty="0">
                  <a:solidFill>
                    <a:srgbClr val="FF3300"/>
                  </a:solidFill>
                </a:rPr>
                <a:t>+    Entité Services</a:t>
              </a:r>
              <a:r>
                <a:rPr lang="fr-FR" sz="1400" dirty="0">
                  <a:solidFill>
                    <a:srgbClr val="FF3300"/>
                  </a:solidFill>
                </a:rPr>
                <a:t> </a:t>
              </a:r>
            </a:p>
          </p:txBody>
        </p:sp>
      </p:grpSp>
      <p:sp>
        <p:nvSpPr>
          <p:cNvPr id="32" name="Line 30"/>
          <p:cNvSpPr>
            <a:spLocks noChangeShapeType="1"/>
          </p:cNvSpPr>
          <p:nvPr/>
        </p:nvSpPr>
        <p:spPr bwMode="auto">
          <a:xfrm flipH="1">
            <a:off x="3118511" y="714356"/>
            <a:ext cx="0" cy="5940000"/>
          </a:xfrm>
          <a:prstGeom prst="line">
            <a:avLst/>
          </a:prstGeom>
          <a:noFill/>
          <a:ln w="9525">
            <a:solidFill>
              <a:schemeClr val="accent1"/>
            </a:solidFill>
            <a:prstDash val="dash"/>
            <a:round/>
            <a:headEnd/>
            <a:tailEnd/>
          </a:ln>
        </p:spPr>
        <p:txBody>
          <a:bodyPr wrap="none" lIns="18000" tIns="18000" rIns="18000" bIns="18000" anchor="ctr"/>
          <a:lstStyle/>
          <a:p>
            <a:endParaRPr lang="fr-FR"/>
          </a:p>
        </p:txBody>
      </p:sp>
      <p:sp>
        <p:nvSpPr>
          <p:cNvPr id="35" name="Line 33"/>
          <p:cNvSpPr>
            <a:spLocks noChangeShapeType="1"/>
          </p:cNvSpPr>
          <p:nvPr/>
        </p:nvSpPr>
        <p:spPr bwMode="auto">
          <a:xfrm>
            <a:off x="818308" y="714356"/>
            <a:ext cx="0" cy="5940000"/>
          </a:xfrm>
          <a:prstGeom prst="line">
            <a:avLst/>
          </a:prstGeom>
          <a:solidFill>
            <a:schemeClr val="bg1"/>
          </a:solidFill>
          <a:ln w="19050" algn="ctr">
            <a:solidFill>
              <a:schemeClr val="accent1"/>
            </a:solidFill>
            <a:miter lim="800000"/>
            <a:headEnd/>
            <a:tailEnd/>
          </a:ln>
        </p:spPr>
        <p:txBody>
          <a:bodyPr wrap="none" lIns="18000" tIns="18000" rIns="18000" bIns="18000" anchor="ctr"/>
          <a:lstStyle/>
          <a:p>
            <a:endParaRPr lang="fr-FR"/>
          </a:p>
        </p:txBody>
      </p:sp>
      <p:sp>
        <p:nvSpPr>
          <p:cNvPr id="36" name="Text Box 34"/>
          <p:cNvSpPr txBox="1">
            <a:spLocks noChangeArrowheads="1"/>
          </p:cNvSpPr>
          <p:nvPr/>
        </p:nvSpPr>
        <p:spPr bwMode="auto">
          <a:xfrm rot="-5400000">
            <a:off x="306614" y="971018"/>
            <a:ext cx="632862" cy="282573"/>
          </a:xfrm>
          <a:prstGeom prst="rect">
            <a:avLst/>
          </a:prstGeom>
          <a:noFill/>
          <a:ln w="9525" algn="ctr">
            <a:noFill/>
            <a:miter lim="800000"/>
            <a:headEnd/>
            <a:tailEnd/>
          </a:ln>
        </p:spPr>
        <p:txBody>
          <a:bodyPr wrap="none" lIns="18000" tIns="18000" rIns="18000" bIns="18000">
            <a:spAutoFit/>
          </a:bodyPr>
          <a:lstStyle/>
          <a:p>
            <a:pPr algn="ctr"/>
            <a:r>
              <a:rPr lang="fr-FR" sz="1600" dirty="0"/>
              <a:t>Variable</a:t>
            </a:r>
          </a:p>
        </p:txBody>
      </p:sp>
      <p:sp>
        <p:nvSpPr>
          <p:cNvPr id="37" name="Text Box 35"/>
          <p:cNvSpPr txBox="1">
            <a:spLocks noChangeArrowheads="1"/>
          </p:cNvSpPr>
          <p:nvPr/>
        </p:nvSpPr>
        <p:spPr bwMode="auto">
          <a:xfrm rot="-5400000">
            <a:off x="266652" y="2380431"/>
            <a:ext cx="722312" cy="279400"/>
          </a:xfrm>
          <a:prstGeom prst="rect">
            <a:avLst/>
          </a:prstGeom>
          <a:noFill/>
          <a:ln w="9525" algn="ctr">
            <a:noFill/>
            <a:miter lim="800000"/>
            <a:headEnd/>
            <a:tailEnd/>
          </a:ln>
        </p:spPr>
        <p:txBody>
          <a:bodyPr wrap="none" lIns="18000" tIns="18000" rIns="18000" bIns="18000">
            <a:spAutoFit/>
          </a:bodyPr>
          <a:lstStyle/>
          <a:p>
            <a:r>
              <a:rPr lang="fr-FR" sz="1600" dirty="0"/>
              <a:t>Valeurs</a:t>
            </a:r>
          </a:p>
        </p:txBody>
      </p:sp>
      <p:sp>
        <p:nvSpPr>
          <p:cNvPr id="39" name="Text Box 9"/>
          <p:cNvSpPr txBox="1">
            <a:spLocks noChangeArrowheads="1"/>
          </p:cNvSpPr>
          <p:nvPr/>
        </p:nvSpPr>
        <p:spPr bwMode="auto">
          <a:xfrm>
            <a:off x="3302735" y="747183"/>
            <a:ext cx="2000264" cy="467239"/>
          </a:xfrm>
          <a:prstGeom prst="rect">
            <a:avLst/>
          </a:prstGeom>
          <a:noFill/>
          <a:ln w="9525" algn="ctr">
            <a:noFill/>
            <a:miter lim="800000"/>
            <a:headEnd/>
            <a:tailEnd/>
          </a:ln>
        </p:spPr>
        <p:txBody>
          <a:bodyPr wrap="square" lIns="18000" tIns="18000" rIns="18000" bIns="18000">
            <a:spAutoFit/>
          </a:bodyPr>
          <a:lstStyle/>
          <a:p>
            <a:pPr algn="ctr"/>
            <a:r>
              <a:rPr lang="fr-FR" sz="1400" b="1" i="1" dirty="0" smtClean="0"/>
              <a:t>Séparation des activités commercial et technique</a:t>
            </a:r>
            <a:endParaRPr lang="fr-FR" sz="1400" b="1" i="1" dirty="0"/>
          </a:p>
        </p:txBody>
      </p:sp>
      <p:sp>
        <p:nvSpPr>
          <p:cNvPr id="40" name="Text Box 3"/>
          <p:cNvSpPr txBox="1">
            <a:spLocks noChangeArrowheads="1"/>
          </p:cNvSpPr>
          <p:nvPr/>
        </p:nvSpPr>
        <p:spPr bwMode="auto">
          <a:xfrm>
            <a:off x="3404733" y="1829766"/>
            <a:ext cx="1928826" cy="251795"/>
          </a:xfrm>
          <a:prstGeom prst="rect">
            <a:avLst/>
          </a:prstGeom>
          <a:noFill/>
          <a:ln w="9525" algn="ctr">
            <a:solidFill>
              <a:schemeClr val="accent1"/>
            </a:solidFill>
            <a:miter lim="800000"/>
            <a:headEnd/>
            <a:tailEnd/>
          </a:ln>
        </p:spPr>
        <p:txBody>
          <a:bodyPr wrap="square" lIns="18000" tIns="18000" rIns="18000" bIns="18000">
            <a:spAutoFit/>
          </a:bodyPr>
          <a:lstStyle/>
          <a:p>
            <a:pPr algn="ctr"/>
            <a:r>
              <a:rPr lang="fr-FR" sz="1400" dirty="0" smtClean="0"/>
              <a:t>Pas de séparation</a:t>
            </a:r>
            <a:endParaRPr lang="fr-FR" sz="1400" dirty="0"/>
          </a:p>
        </p:txBody>
      </p:sp>
      <p:sp>
        <p:nvSpPr>
          <p:cNvPr id="42" name="Text Box 3"/>
          <p:cNvSpPr txBox="1">
            <a:spLocks noChangeArrowheads="1"/>
          </p:cNvSpPr>
          <p:nvPr/>
        </p:nvSpPr>
        <p:spPr bwMode="auto">
          <a:xfrm>
            <a:off x="3404733" y="2775966"/>
            <a:ext cx="1928826" cy="682682"/>
          </a:xfrm>
          <a:prstGeom prst="rect">
            <a:avLst/>
          </a:prstGeom>
          <a:noFill/>
          <a:ln w="9525" algn="ctr">
            <a:solidFill>
              <a:schemeClr val="accent1"/>
            </a:solidFill>
            <a:miter lim="800000"/>
            <a:headEnd/>
            <a:tailEnd/>
          </a:ln>
        </p:spPr>
        <p:txBody>
          <a:bodyPr wrap="square" lIns="18000" tIns="18000" rIns="18000" bIns="18000">
            <a:spAutoFit/>
          </a:bodyPr>
          <a:lstStyle/>
          <a:p>
            <a:pPr algn="ctr"/>
            <a:r>
              <a:rPr lang="fr-FR" sz="1400" dirty="0" smtClean="0"/>
              <a:t>Séparation des activités technique et commercial</a:t>
            </a:r>
            <a:endParaRPr lang="fr-FR" sz="1400" dirty="0"/>
          </a:p>
        </p:txBody>
      </p:sp>
      <p:sp>
        <p:nvSpPr>
          <p:cNvPr id="58" name="Text Box 4"/>
          <p:cNvSpPr txBox="1">
            <a:spLocks noChangeArrowheads="1"/>
          </p:cNvSpPr>
          <p:nvPr/>
        </p:nvSpPr>
        <p:spPr bwMode="auto">
          <a:xfrm>
            <a:off x="873843" y="4204726"/>
            <a:ext cx="2124000" cy="682682"/>
          </a:xfrm>
          <a:prstGeom prst="rect">
            <a:avLst/>
          </a:prstGeom>
          <a:noFill/>
          <a:ln w="9525" algn="ctr">
            <a:solidFill>
              <a:schemeClr val="accent1"/>
            </a:solidFill>
            <a:miter lim="800000"/>
            <a:headEnd/>
            <a:tailEnd/>
          </a:ln>
        </p:spPr>
        <p:txBody>
          <a:bodyPr lIns="18000" tIns="18000" rIns="18000" bIns="18000">
            <a:spAutoFit/>
          </a:bodyPr>
          <a:lstStyle/>
          <a:p>
            <a:pPr algn="ctr"/>
            <a:r>
              <a:rPr lang="fr-FR" sz="1400" dirty="0" smtClean="0"/>
              <a:t>Écrémage offensif: maintien des concessions rentables</a:t>
            </a:r>
            <a:endParaRPr lang="fr-FR" sz="1400" dirty="0"/>
          </a:p>
        </p:txBody>
      </p:sp>
      <p:grpSp>
        <p:nvGrpSpPr>
          <p:cNvPr id="5" name="Groupe 45"/>
          <p:cNvGrpSpPr/>
          <p:nvPr/>
        </p:nvGrpSpPr>
        <p:grpSpPr>
          <a:xfrm>
            <a:off x="3071802" y="4246717"/>
            <a:ext cx="1293814" cy="753919"/>
            <a:chOff x="5000628" y="4491591"/>
            <a:chExt cx="1293814" cy="753919"/>
          </a:xfrm>
        </p:grpSpPr>
        <p:sp>
          <p:nvSpPr>
            <p:cNvPr id="63" name="Oval 27"/>
            <p:cNvSpPr>
              <a:spLocks noChangeArrowheads="1"/>
            </p:cNvSpPr>
            <p:nvPr/>
          </p:nvSpPr>
          <p:spPr bwMode="auto">
            <a:xfrm>
              <a:off x="5000628" y="4502560"/>
              <a:ext cx="1293814" cy="742950"/>
            </a:xfrm>
            <a:prstGeom prst="ellipse">
              <a:avLst/>
            </a:prstGeom>
            <a:solidFill>
              <a:schemeClr val="bg1"/>
            </a:solidFill>
            <a:ln w="9525" algn="ctr">
              <a:solidFill>
                <a:srgbClr val="FF3300"/>
              </a:solidFill>
              <a:round/>
              <a:headEnd/>
              <a:tailEnd/>
            </a:ln>
          </p:spPr>
          <p:txBody>
            <a:bodyPr wrap="none" lIns="18000" tIns="18000" rIns="18000" bIns="18000" anchor="ctr"/>
            <a:lstStyle/>
            <a:p>
              <a:endParaRPr lang="fr-FR"/>
            </a:p>
          </p:txBody>
        </p:sp>
        <p:sp>
          <p:nvSpPr>
            <p:cNvPr id="24" name="Text Box 22"/>
            <p:cNvSpPr txBox="1">
              <a:spLocks noChangeArrowheads="1"/>
            </p:cNvSpPr>
            <p:nvPr/>
          </p:nvSpPr>
          <p:spPr bwMode="auto">
            <a:xfrm>
              <a:off x="5286380" y="4491591"/>
              <a:ext cx="883643" cy="713460"/>
            </a:xfrm>
            <a:prstGeom prst="rect">
              <a:avLst/>
            </a:prstGeom>
            <a:noFill/>
            <a:ln w="9525" algn="ctr">
              <a:noFill/>
              <a:miter lim="800000"/>
              <a:headEnd/>
              <a:tailEnd/>
            </a:ln>
          </p:spPr>
          <p:txBody>
            <a:bodyPr wrap="square" lIns="18000" tIns="18000" rIns="18000" bIns="18000">
              <a:spAutoFit/>
            </a:bodyPr>
            <a:lstStyle/>
            <a:p>
              <a:pPr algn="ctr"/>
              <a:r>
                <a:rPr lang="fr-FR" sz="1600" b="1" dirty="0" smtClean="0">
                  <a:solidFill>
                    <a:srgbClr val="FF3300"/>
                  </a:solidFill>
                </a:rPr>
                <a:t>S4:</a:t>
              </a:r>
              <a:endParaRPr lang="fr-FR" sz="1600" b="1" dirty="0">
                <a:solidFill>
                  <a:srgbClr val="FF3300"/>
                </a:solidFill>
              </a:endParaRPr>
            </a:p>
            <a:p>
              <a:pPr algn="ctr"/>
              <a:r>
                <a:rPr lang="fr-FR" sz="1400" b="1" dirty="0" smtClean="0">
                  <a:solidFill>
                    <a:srgbClr val="FF3300"/>
                  </a:solidFill>
                </a:rPr>
                <a:t>Ecrémage Proactif</a:t>
              </a:r>
              <a:endParaRPr lang="fr-FR" sz="1400" b="1" dirty="0">
                <a:solidFill>
                  <a:srgbClr val="FF3300"/>
                </a:solidFill>
              </a:endParaRPr>
            </a:p>
          </p:txBody>
        </p:sp>
      </p:grpSp>
      <p:grpSp>
        <p:nvGrpSpPr>
          <p:cNvPr id="8" name="Groupe 44"/>
          <p:cNvGrpSpPr/>
          <p:nvPr/>
        </p:nvGrpSpPr>
        <p:grpSpPr>
          <a:xfrm>
            <a:off x="3071802" y="5472132"/>
            <a:ext cx="1150938" cy="750006"/>
            <a:chOff x="2857488" y="5359816"/>
            <a:chExt cx="1150938" cy="750006"/>
          </a:xfrm>
        </p:grpSpPr>
        <p:sp>
          <p:nvSpPr>
            <p:cNvPr id="29" name="Oval 27"/>
            <p:cNvSpPr>
              <a:spLocks noChangeArrowheads="1"/>
            </p:cNvSpPr>
            <p:nvPr/>
          </p:nvSpPr>
          <p:spPr bwMode="auto">
            <a:xfrm>
              <a:off x="2857488" y="5359816"/>
              <a:ext cx="1150938" cy="742950"/>
            </a:xfrm>
            <a:prstGeom prst="ellipse">
              <a:avLst/>
            </a:prstGeom>
            <a:solidFill>
              <a:schemeClr val="bg1"/>
            </a:solidFill>
            <a:ln w="9525" algn="ctr">
              <a:solidFill>
                <a:srgbClr val="FF3300"/>
              </a:solidFill>
              <a:round/>
              <a:headEnd/>
              <a:tailEnd/>
            </a:ln>
          </p:spPr>
          <p:txBody>
            <a:bodyPr wrap="none" lIns="18000" tIns="18000" rIns="18000" bIns="18000" anchor="ctr"/>
            <a:lstStyle/>
            <a:p>
              <a:endParaRPr lang="fr-FR"/>
            </a:p>
          </p:txBody>
        </p:sp>
        <p:sp>
          <p:nvSpPr>
            <p:cNvPr id="65" name="Text Box 22"/>
            <p:cNvSpPr txBox="1">
              <a:spLocks noChangeArrowheads="1"/>
            </p:cNvSpPr>
            <p:nvPr/>
          </p:nvSpPr>
          <p:spPr bwMode="auto">
            <a:xfrm>
              <a:off x="2971458" y="5396362"/>
              <a:ext cx="910949" cy="713460"/>
            </a:xfrm>
            <a:prstGeom prst="rect">
              <a:avLst/>
            </a:prstGeom>
            <a:noFill/>
            <a:ln w="9525" algn="ctr">
              <a:noFill/>
              <a:miter lim="800000"/>
              <a:headEnd/>
              <a:tailEnd/>
            </a:ln>
          </p:spPr>
          <p:txBody>
            <a:bodyPr wrap="square" lIns="18000" tIns="18000" rIns="18000" bIns="18000">
              <a:spAutoFit/>
            </a:bodyPr>
            <a:lstStyle/>
            <a:p>
              <a:pPr algn="ctr"/>
              <a:r>
                <a:rPr lang="fr-FR" sz="1600" b="1" dirty="0" smtClean="0">
                  <a:solidFill>
                    <a:srgbClr val="FF3300"/>
                  </a:solidFill>
                </a:rPr>
                <a:t>S5: </a:t>
              </a:r>
              <a:r>
                <a:rPr lang="fr-FR" sz="1400" b="1" dirty="0" smtClean="0">
                  <a:solidFill>
                    <a:srgbClr val="FF3300"/>
                  </a:solidFill>
                </a:rPr>
                <a:t>Écrémage </a:t>
              </a:r>
            </a:p>
            <a:p>
              <a:pPr algn="ctr"/>
              <a:r>
                <a:rPr lang="fr-FR" sz="1400" b="1" dirty="0" smtClean="0">
                  <a:solidFill>
                    <a:srgbClr val="FF3300"/>
                  </a:solidFill>
                </a:rPr>
                <a:t>Subit</a:t>
              </a:r>
              <a:endParaRPr lang="fr-FR" sz="1400" b="1" dirty="0">
                <a:solidFill>
                  <a:srgbClr val="FF3300"/>
                </a:solidFill>
              </a:endParaRPr>
            </a:p>
          </p:txBody>
        </p:sp>
      </p:grpSp>
      <p:cxnSp>
        <p:nvCxnSpPr>
          <p:cNvPr id="57" name="Connecteur droit avec flèche 56"/>
          <p:cNvCxnSpPr>
            <a:stCxn id="54" idx="0"/>
            <a:endCxn id="29" idx="5"/>
          </p:cNvCxnSpPr>
          <p:nvPr/>
        </p:nvCxnSpPr>
        <p:spPr>
          <a:xfrm flipH="1" flipV="1">
            <a:off x="4054189" y="6106279"/>
            <a:ext cx="1782796" cy="183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ZoneTexte 53"/>
          <p:cNvSpPr txBox="1"/>
          <p:nvPr/>
        </p:nvSpPr>
        <p:spPr>
          <a:xfrm>
            <a:off x="3933618" y="6289575"/>
            <a:ext cx="3806734" cy="307777"/>
          </a:xfrm>
          <a:prstGeom prst="rect">
            <a:avLst/>
          </a:prstGeom>
          <a:solidFill>
            <a:schemeClr val="bg1"/>
          </a:solidFill>
        </p:spPr>
        <p:txBody>
          <a:bodyPr wrap="square" rtlCol="0">
            <a:spAutoFit/>
          </a:bodyPr>
          <a:lstStyle/>
          <a:p>
            <a:r>
              <a:rPr lang="fr-FR" sz="1400" dirty="0" smtClean="0">
                <a:solidFill>
                  <a:schemeClr val="accent1">
                    <a:lumMod val="50000"/>
                  </a:schemeClr>
                </a:solidFill>
              </a:rPr>
              <a:t>Peu probable dans l’horizon du plan</a:t>
            </a:r>
            <a:endParaRPr lang="fr-FR" sz="1400" dirty="0">
              <a:solidFill>
                <a:schemeClr val="accent1">
                  <a:lumMod val="50000"/>
                </a:schemeClr>
              </a:solidFill>
            </a:endParaRPr>
          </a:p>
        </p:txBody>
      </p:sp>
      <p:cxnSp>
        <p:nvCxnSpPr>
          <p:cNvPr id="75" name="Connecteur droit 74"/>
          <p:cNvCxnSpPr/>
          <p:nvPr/>
        </p:nvCxnSpPr>
        <p:spPr>
          <a:xfrm>
            <a:off x="179512" y="3929066"/>
            <a:ext cx="8096400" cy="1588"/>
          </a:xfrm>
          <a:prstGeom prst="line">
            <a:avLst/>
          </a:prstGeom>
          <a:noFill/>
          <a:ln w="9525">
            <a:solidFill>
              <a:schemeClr val="accent1"/>
            </a:solidFill>
            <a:prstDash val="dash"/>
            <a:round/>
            <a:headEnd/>
            <a:tailEnd/>
          </a:ln>
        </p:spPr>
      </p:cxnSp>
      <p:sp>
        <p:nvSpPr>
          <p:cNvPr id="77" name="ZoneTexte 76"/>
          <p:cNvSpPr txBox="1"/>
          <p:nvPr/>
        </p:nvSpPr>
        <p:spPr>
          <a:xfrm>
            <a:off x="4786314" y="4357694"/>
            <a:ext cx="1857388" cy="738664"/>
          </a:xfrm>
          <a:prstGeom prst="rect">
            <a:avLst/>
          </a:prstGeom>
          <a:solidFill>
            <a:schemeClr val="bg1"/>
          </a:solidFill>
        </p:spPr>
        <p:txBody>
          <a:bodyPr wrap="square" rtlCol="0">
            <a:spAutoFit/>
          </a:bodyPr>
          <a:lstStyle/>
          <a:p>
            <a:r>
              <a:rPr lang="fr-FR" sz="1400" dirty="0" smtClean="0">
                <a:solidFill>
                  <a:schemeClr val="accent1">
                    <a:lumMod val="50000"/>
                  </a:schemeClr>
                </a:solidFill>
              </a:rPr>
              <a:t>Probable au-delà de l’horizon du plan</a:t>
            </a:r>
            <a:endParaRPr lang="fr-FR" sz="1400" dirty="0">
              <a:solidFill>
                <a:schemeClr val="accent1">
                  <a:lumMod val="50000"/>
                </a:schemeClr>
              </a:solidFill>
            </a:endParaRPr>
          </a:p>
        </p:txBody>
      </p:sp>
      <p:cxnSp>
        <p:nvCxnSpPr>
          <p:cNvPr id="79" name="Connecteur droit avec flèche 78"/>
          <p:cNvCxnSpPr>
            <a:stCxn id="77" idx="1"/>
            <a:endCxn id="63" idx="6"/>
          </p:cNvCxnSpPr>
          <p:nvPr/>
        </p:nvCxnSpPr>
        <p:spPr>
          <a:xfrm rot="10800000">
            <a:off x="4365616" y="4629162"/>
            <a:ext cx="420698" cy="97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Espace réservé du contenu 74"/>
          <p:cNvSpPr>
            <a:spLocks noGrp="1"/>
          </p:cNvSpPr>
          <p:nvPr>
            <p:ph idx="1"/>
          </p:nvPr>
        </p:nvSpPr>
        <p:spPr>
          <a:xfrm>
            <a:off x="214282" y="857232"/>
            <a:ext cx="8472832" cy="4950882"/>
          </a:xfrm>
        </p:spPr>
        <p:txBody>
          <a:bodyPr>
            <a:normAutofit fontScale="77500" lnSpcReduction="20000"/>
          </a:bodyPr>
          <a:lstStyle/>
          <a:p>
            <a:pPr marL="0" indent="-446088">
              <a:spcBef>
                <a:spcPct val="0"/>
              </a:spcBef>
              <a:buNone/>
              <a:defRPr/>
            </a:pPr>
            <a:r>
              <a:rPr lang="fr-FR" sz="2600" b="1" dirty="0" smtClean="0">
                <a:ln w="1905"/>
                <a:solidFill>
                  <a:srgbClr val="00B0F0"/>
                </a:solidFill>
                <a:effectLst>
                  <a:innerShdw blurRad="69850" dist="43180" dir="5400000">
                    <a:srgbClr val="000000">
                      <a:alpha val="65000"/>
                    </a:srgbClr>
                  </a:innerShdw>
                </a:effectLst>
              </a:rPr>
              <a:t>S1: Continuité :</a:t>
            </a:r>
          </a:p>
          <a:p>
            <a:r>
              <a:rPr lang="fr-FR" sz="2200" dirty="0" smtClean="0"/>
              <a:t>Ce scénario consiste à poursuivre le développement actuel (mise à niveau des moyens humains et matériels, réduction des pertes, etc.).</a:t>
            </a:r>
          </a:p>
          <a:p>
            <a:pPr marL="0" indent="-446088">
              <a:spcBef>
                <a:spcPct val="0"/>
              </a:spcBef>
              <a:buNone/>
              <a:defRPr/>
            </a:pPr>
            <a:r>
              <a:rPr lang="fr-FR" sz="2600" b="1" dirty="0" smtClean="0">
                <a:ln w="1905"/>
                <a:solidFill>
                  <a:srgbClr val="00B0F0"/>
                </a:solidFill>
                <a:effectLst>
                  <a:innerShdw blurRad="69850" dist="43180" dir="5400000">
                    <a:srgbClr val="000000">
                      <a:alpha val="65000"/>
                    </a:srgbClr>
                  </a:innerShdw>
                </a:effectLst>
              </a:rPr>
              <a:t>S2: tendanciel + entité dédiée services :</a:t>
            </a:r>
          </a:p>
          <a:p>
            <a:r>
              <a:rPr lang="fr-FR" sz="2200" dirty="0" smtClean="0"/>
              <a:t>Consiste à mettre en place les actions du scénario Continuité + la création d’une entité services énergétiques aux industriels à moyen terme, dotée d’un personnel et moyens dédiés </a:t>
            </a:r>
          </a:p>
          <a:p>
            <a:pPr marL="0" indent="-446088">
              <a:spcBef>
                <a:spcPct val="0"/>
              </a:spcBef>
              <a:buNone/>
              <a:defRPr/>
            </a:pPr>
            <a:r>
              <a:rPr lang="fr-FR" sz="2600" b="1" dirty="0" smtClean="0">
                <a:ln w="1905"/>
                <a:solidFill>
                  <a:srgbClr val="00B0F0"/>
                </a:solidFill>
                <a:effectLst>
                  <a:innerShdw blurRad="69850" dist="43180" dir="5400000">
                    <a:srgbClr val="000000">
                      <a:alpha val="65000"/>
                    </a:srgbClr>
                  </a:innerShdw>
                </a:effectLst>
              </a:rPr>
              <a:t>S3: Séparation GRD/COMMERCIAL :</a:t>
            </a:r>
          </a:p>
          <a:p>
            <a:r>
              <a:rPr lang="fr-FR" sz="2200" dirty="0" smtClean="0"/>
              <a:t>Ce scénario consiste à séparer les fonctions gestion des réseaux électricité et gaz et commercialisation par la création des entités dédiées, dotées d’organisations spécifiques+ la création d’une entité services énergétiques aux industriels à moyen terme, dotée d’un personnel et moyens dédiés</a:t>
            </a:r>
          </a:p>
          <a:p>
            <a:pPr marL="0" indent="-446088">
              <a:spcBef>
                <a:spcPct val="0"/>
              </a:spcBef>
              <a:buNone/>
              <a:defRPr/>
            </a:pPr>
            <a:r>
              <a:rPr lang="fr-FR" sz="2600" b="1" dirty="0" smtClean="0">
                <a:ln w="1905"/>
                <a:solidFill>
                  <a:srgbClr val="00B0F0"/>
                </a:solidFill>
                <a:effectLst>
                  <a:innerShdw blurRad="69850" dist="43180" dir="5400000">
                    <a:srgbClr val="000000">
                      <a:alpha val="65000"/>
                    </a:srgbClr>
                  </a:innerShdw>
                </a:effectLst>
              </a:rPr>
              <a:t>S4: Ecrémage Proactif :</a:t>
            </a:r>
          </a:p>
          <a:p>
            <a:r>
              <a:rPr lang="fr-FR" sz="2200" dirty="0" smtClean="0"/>
              <a:t>Ce scénario suppose que la concurrence (privée, publique ou étrangère) a pu accéder a une partie des concessions de SONELGAZ. Mais SONELGAZ aurait suffisamment anticipé en développant ses concessions les plus rentables (les grandes villes) en priorité, donc ces dernières ne seraient pas mises en concurrence. Dans ce contexte, les concessions d’Alger seraient maintenues dans le portefeuille de SONELGAZ. Ce scénario implique que SDA aurait avancé dans la réalisation des plans de développements et l’amélioration des processus de management.</a:t>
            </a:r>
          </a:p>
          <a:p>
            <a:endParaRPr lang="fr-FR" sz="2200" dirty="0" smtClean="0"/>
          </a:p>
        </p:txBody>
      </p:sp>
      <p:sp>
        <p:nvSpPr>
          <p:cNvPr id="5" name="Espace réservé du numéro de diapositive 4"/>
          <p:cNvSpPr>
            <a:spLocks noGrp="1"/>
          </p:cNvSpPr>
          <p:nvPr>
            <p:ph type="sldNum" sz="quarter" idx="12"/>
          </p:nvPr>
        </p:nvSpPr>
        <p:spPr/>
        <p:txBody>
          <a:bodyPr/>
          <a:lstStyle/>
          <a:p>
            <a:pPr>
              <a:defRPr/>
            </a:pPr>
            <a:fld id="{4B94C728-A482-4EA6-8093-71725AC11759}" type="slidenum">
              <a:rPr lang="fr-FR" smtClean="0"/>
              <a:pPr>
                <a:defRPr/>
              </a:pPr>
              <a:t>17</a:t>
            </a:fld>
            <a:endParaRPr lang="fr-FR"/>
          </a:p>
        </p:txBody>
      </p:sp>
      <p:sp>
        <p:nvSpPr>
          <p:cNvPr id="8" name="Titre 1"/>
          <p:cNvSpPr txBox="1">
            <a:spLocks/>
          </p:cNvSpPr>
          <p:nvPr/>
        </p:nvSpPr>
        <p:spPr>
          <a:xfrm>
            <a:off x="428596" y="181253"/>
            <a:ext cx="7772400" cy="461665"/>
          </a:xfrm>
          <a:prstGeom prst="rect">
            <a:avLst/>
          </a:prstGeom>
          <a:noFill/>
        </p:spPr>
        <p:txBody>
          <a:bodyPr wrap="square" rtlCol="0">
            <a:spAutoFit/>
          </a:bodyPr>
          <a:lstStyle/>
          <a:p>
            <a:pPr indent="-446088">
              <a:spcBef>
                <a:spcPct val="0"/>
              </a:spcBef>
              <a:defRPr/>
            </a:pPr>
            <a:r>
              <a:rPr lang="fr-FR" sz="2400" b="1" dirty="0" smtClean="0">
                <a:ln w="1905"/>
                <a:solidFill>
                  <a:srgbClr val="00B0F0"/>
                </a:solidFill>
                <a:effectLst>
                  <a:innerShdw blurRad="69850" dist="43180" dir="5400000">
                    <a:srgbClr val="000000">
                      <a:alpha val="65000"/>
                    </a:srgbClr>
                  </a:innerShdw>
                </a:effectLst>
              </a:rPr>
              <a:t>Description des Scénarios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18</a:t>
            </a:fld>
            <a:endParaRPr lang="fr-FR"/>
          </a:p>
        </p:txBody>
      </p:sp>
      <p:sp>
        <p:nvSpPr>
          <p:cNvPr id="7" name="Titre 6"/>
          <p:cNvSpPr>
            <a:spLocks noGrp="1"/>
          </p:cNvSpPr>
          <p:nvPr>
            <p:ph type="title"/>
          </p:nvPr>
        </p:nvSpPr>
        <p:spPr>
          <a:xfrm>
            <a:off x="357158" y="142852"/>
            <a:ext cx="8258204" cy="582594"/>
          </a:xfrm>
        </p:spPr>
        <p:txBody>
          <a:bodyPr>
            <a:noAutofit/>
          </a:bodyPr>
          <a:lstStyle/>
          <a:p>
            <a:pPr algn="ctr"/>
            <a:r>
              <a:rPr lang="fr-FR" sz="2400" dirty="0" smtClean="0">
                <a:solidFill>
                  <a:srgbClr val="0070C0"/>
                </a:solidFill>
                <a:effectLst/>
              </a:rPr>
              <a:t>Choix du scénario de référence</a:t>
            </a:r>
            <a:endParaRPr lang="fr-FR" sz="2400" dirty="0">
              <a:solidFill>
                <a:srgbClr val="0070C0"/>
              </a:solidFill>
              <a:effectLst/>
            </a:endParaRPr>
          </a:p>
        </p:txBody>
      </p:sp>
      <p:sp>
        <p:nvSpPr>
          <p:cNvPr id="14" name="ZoneTexte 13"/>
          <p:cNvSpPr txBox="1"/>
          <p:nvPr/>
        </p:nvSpPr>
        <p:spPr>
          <a:xfrm>
            <a:off x="857224" y="2571744"/>
            <a:ext cx="7429552" cy="1938992"/>
          </a:xfrm>
          <a:prstGeom prst="rect">
            <a:avLst/>
          </a:prstGeom>
          <a:effectLst>
            <a:outerShdw blurRad="50800" dist="38100" algn="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fr-FR" sz="2400" b="1" i="1" dirty="0" smtClean="0">
                <a:solidFill>
                  <a:schemeClr val="accent2"/>
                </a:solidFill>
              </a:rPr>
              <a:t>La séparation des activités GRD (Electricité et gaz) et Commercial de manière progressive, ceci en passant par la mise en œuvre  des actions de mise à niveau et d’amélioration de performance et la création de l’entité services.</a:t>
            </a:r>
          </a:p>
        </p:txBody>
      </p:sp>
      <p:sp>
        <p:nvSpPr>
          <p:cNvPr id="6" name="Rectangle 5"/>
          <p:cNvSpPr/>
          <p:nvPr/>
        </p:nvSpPr>
        <p:spPr>
          <a:xfrm>
            <a:off x="323528" y="995306"/>
            <a:ext cx="8534752" cy="923330"/>
          </a:xfrm>
          <a:prstGeom prst="rect">
            <a:avLst/>
          </a:prstGeom>
        </p:spPr>
        <p:txBody>
          <a:bodyPr wrap="square">
            <a:spAutoFit/>
          </a:bodyPr>
          <a:lstStyle/>
          <a:p>
            <a:pPr algn="just"/>
            <a:r>
              <a:rPr lang="fr-FR" dirty="0" smtClean="0"/>
              <a:t>Après évaluation des scénarios par rapport à leur attrait et faisabilité, et tenant compte des finalité et enjeux des parties prenantes de SDA ainsi que des résultats du diagnostic, le scénario de référence consiste en :</a:t>
            </a:r>
            <a:endParaRPr lang="fr-F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547664" y="2204864"/>
            <a:ext cx="6429420" cy="1446550"/>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fontAlgn="auto">
              <a:spcBef>
                <a:spcPts val="0"/>
              </a:spcBef>
              <a:spcAft>
                <a:spcPts val="0"/>
              </a:spcAft>
              <a:defRPr/>
            </a:pPr>
            <a:endParaRPr lang="fr-FR" sz="2400" dirty="0" smtClean="0"/>
          </a:p>
          <a:p>
            <a:pPr algn="ctr" fontAlgn="auto">
              <a:spcBef>
                <a:spcPts val="0"/>
              </a:spcBef>
              <a:spcAft>
                <a:spcPts val="0"/>
              </a:spcAft>
              <a:defRPr/>
            </a:pPr>
            <a:r>
              <a:rPr lang="fr-FR" sz="3200" dirty="0" smtClean="0">
                <a:solidFill>
                  <a:srgbClr val="FFFF00"/>
                </a:solidFill>
              </a:rPr>
              <a:t>3</a:t>
            </a:r>
            <a:r>
              <a:rPr lang="fr-FR" sz="3200" baseline="30000" dirty="0" smtClean="0">
                <a:solidFill>
                  <a:srgbClr val="FFFF00"/>
                </a:solidFill>
              </a:rPr>
              <a:t>ème</a:t>
            </a:r>
            <a:r>
              <a:rPr lang="fr-FR" sz="3200" dirty="0" smtClean="0">
                <a:solidFill>
                  <a:srgbClr val="FFFF00"/>
                </a:solidFill>
              </a:rPr>
              <a:t> Phase </a:t>
            </a:r>
            <a:r>
              <a:rPr lang="fr-FR" sz="3200" dirty="0">
                <a:solidFill>
                  <a:srgbClr val="FFFF00"/>
                </a:solidFill>
              </a:rPr>
              <a:t>: </a:t>
            </a:r>
            <a:r>
              <a:rPr lang="fr-FR" sz="3200" dirty="0" smtClean="0">
                <a:solidFill>
                  <a:srgbClr val="FFFF00"/>
                </a:solidFill>
              </a:rPr>
              <a:t>Plan d’actions stratégique</a:t>
            </a:r>
            <a:endParaRPr lang="fr-FR"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marL="0" indent="14288" algn="just">
              <a:lnSpc>
                <a:spcPct val="115000"/>
              </a:lnSpc>
              <a:buNone/>
            </a:pPr>
            <a:r>
              <a:rPr lang="fr-FR" sz="2800" dirty="0" smtClean="0">
                <a:latin typeface="Calibri"/>
                <a:ea typeface="Times New Roman"/>
                <a:cs typeface="Arial"/>
              </a:rPr>
              <a:t>Le plan stratégique de SDA a été réalisé en suivant les cinq  étapes suivantes :</a:t>
            </a:r>
            <a:r>
              <a:rPr lang="fr-FR" sz="2800" dirty="0" smtClean="0">
                <a:latin typeface="Georgia"/>
                <a:ea typeface="Times New Roman"/>
                <a:cs typeface="Arial"/>
              </a:rPr>
              <a:t>  </a:t>
            </a:r>
            <a:endParaRPr lang="fr-FR" sz="2400" dirty="0" smtClean="0">
              <a:latin typeface="Georgia"/>
              <a:ea typeface="Times New Roman"/>
              <a:cs typeface="Arial"/>
            </a:endParaRPr>
          </a:p>
          <a:p>
            <a:pPr>
              <a:buNone/>
            </a:pPr>
            <a:endParaRPr lang="fr-FR" dirty="0" smtClean="0"/>
          </a:p>
          <a:p>
            <a:pPr>
              <a:buNone/>
            </a:pPr>
            <a:endParaRPr lang="fr-FR" dirty="0"/>
          </a:p>
        </p:txBody>
      </p:sp>
      <p:sp>
        <p:nvSpPr>
          <p:cNvPr id="3" name="Titre 2"/>
          <p:cNvSpPr>
            <a:spLocks noGrp="1"/>
          </p:cNvSpPr>
          <p:nvPr>
            <p:ph type="title"/>
          </p:nvPr>
        </p:nvSpPr>
        <p:spPr/>
        <p:txBody>
          <a:bodyPr>
            <a:noAutofit/>
          </a:bodyPr>
          <a:lstStyle/>
          <a:p>
            <a:r>
              <a:rPr lang="fr-FR" sz="2400" b="0" dirty="0" smtClean="0">
                <a:solidFill>
                  <a:srgbClr val="0070C0"/>
                </a:solidFill>
                <a:effectLst/>
                <a:latin typeface="MyriadPro-Semibold"/>
                <a:ea typeface="Times New Roman"/>
                <a:cs typeface="MyriadPro-Semibold"/>
              </a:rPr>
              <a:t>Introduction :</a:t>
            </a:r>
            <a:r>
              <a:rPr lang="fr-FR" sz="2400" b="0" dirty="0" smtClean="0">
                <a:effectLst/>
                <a:latin typeface="Georgia"/>
                <a:ea typeface="Times New Roman"/>
                <a:cs typeface="Arial"/>
              </a:rPr>
              <a:t/>
            </a:r>
            <a:br>
              <a:rPr lang="fr-FR" sz="2400" b="0" dirty="0" smtClean="0">
                <a:effectLst/>
                <a:latin typeface="Georgia"/>
                <a:ea typeface="Times New Roman"/>
                <a:cs typeface="Arial"/>
              </a:rPr>
            </a:br>
            <a:endParaRPr lang="fr-FR" sz="2400" b="0" dirty="0">
              <a:effectLst/>
            </a:endParaRPr>
          </a:p>
        </p:txBody>
      </p:sp>
      <p:graphicFrame>
        <p:nvGraphicFramePr>
          <p:cNvPr id="4" name="Diagramme 3"/>
          <p:cNvGraphicFramePr/>
          <p:nvPr/>
        </p:nvGraphicFramePr>
        <p:xfrm>
          <a:off x="714348" y="2857496"/>
          <a:ext cx="8072494" cy="1714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57200" y="152400"/>
            <a:ext cx="8472518" cy="990600"/>
          </a:xfrm>
        </p:spPr>
        <p:txBody>
          <a:bodyPr>
            <a:normAutofit/>
          </a:bodyPr>
          <a:lstStyle/>
          <a:p>
            <a:r>
              <a:rPr lang="fr-FR" sz="2800" dirty="0" smtClean="0">
                <a:solidFill>
                  <a:srgbClr val="0070C0"/>
                </a:solidFill>
                <a:effectLst/>
              </a:rPr>
              <a:t>Plan d’actions stratégique :</a:t>
            </a:r>
            <a:endParaRPr lang="fr-FR" sz="2800" dirty="0">
              <a:solidFill>
                <a:srgbClr val="0070C0"/>
              </a:solidFill>
              <a:effectLst/>
            </a:endParaRPr>
          </a:p>
        </p:txBody>
      </p:sp>
      <p:sp>
        <p:nvSpPr>
          <p:cNvPr id="2" name="Espace réservé du texte 1"/>
          <p:cNvSpPr>
            <a:spLocks noGrp="1"/>
          </p:cNvSpPr>
          <p:nvPr>
            <p:ph sz="quarter" idx="1"/>
          </p:nvPr>
        </p:nvSpPr>
        <p:spPr/>
        <p:txBody>
          <a:bodyPr anchor="t">
            <a:normAutofit/>
          </a:bodyPr>
          <a:lstStyle/>
          <a:p>
            <a:pPr algn="just">
              <a:buSzPct val="80000"/>
              <a:buNone/>
            </a:pPr>
            <a:r>
              <a:rPr lang="fr-FR" sz="2400" dirty="0" smtClean="0">
                <a:solidFill>
                  <a:srgbClr val="0070C0"/>
                </a:solidFill>
              </a:rPr>
              <a:t>Enjeux Stratégiques du scénario de référence</a:t>
            </a:r>
            <a:endParaRPr lang="fr-FR" sz="2200" b="0" cap="none" spc="0" dirty="0" smtClean="0">
              <a:cs typeface="Arial" charset="0"/>
            </a:endParaRPr>
          </a:p>
          <a:p>
            <a:pPr algn="just">
              <a:buSzPct val="80000"/>
              <a:buBlip>
                <a:blip r:embed="rId2"/>
              </a:buBlip>
            </a:pPr>
            <a:r>
              <a:rPr lang="fr-FR" sz="2200" b="0" cap="none" spc="0" dirty="0" smtClean="0">
                <a:cs typeface="Arial" charset="0"/>
              </a:rPr>
              <a:t>La poursuite de la logique de mise à niveau des concessions,</a:t>
            </a:r>
          </a:p>
          <a:p>
            <a:pPr algn="just">
              <a:buSzPct val="80000"/>
              <a:buBlip>
                <a:blip r:embed="rId2"/>
              </a:buBlip>
            </a:pPr>
            <a:r>
              <a:rPr lang="fr-FR" sz="2200" dirty="0" smtClean="0">
                <a:cs typeface="Arial" charset="0"/>
              </a:rPr>
              <a:t>L</a:t>
            </a:r>
            <a:r>
              <a:rPr lang="fr-FR" sz="2200" b="0" cap="none" spc="0" dirty="0" smtClean="0">
                <a:cs typeface="Arial" charset="0"/>
              </a:rPr>
              <a:t>e parachèvement de  la séparation des fonctions techniques et commerciales,</a:t>
            </a:r>
          </a:p>
          <a:p>
            <a:pPr algn="just">
              <a:buSzPct val="80000"/>
              <a:buBlip>
                <a:blip r:embed="rId2"/>
              </a:buBlip>
            </a:pPr>
            <a:r>
              <a:rPr lang="fr-FR" sz="2200" b="0" cap="none" spc="0" dirty="0" smtClean="0">
                <a:cs typeface="Arial" charset="0"/>
              </a:rPr>
              <a:t>La réduction des pertes  électricité,</a:t>
            </a:r>
            <a:endParaRPr lang="fr-FR" sz="2200" b="0" cap="none" spc="0" dirty="0" smtClean="0">
              <a:solidFill>
                <a:srgbClr val="FF0000"/>
              </a:solidFill>
              <a:cs typeface="Arial" charset="0"/>
            </a:endParaRPr>
          </a:p>
          <a:p>
            <a:pPr algn="just">
              <a:buSzPct val="80000"/>
              <a:buBlip>
                <a:blip r:embed="rId2"/>
              </a:buBlip>
            </a:pPr>
            <a:r>
              <a:rPr lang="fr-FR" sz="2200" b="0" cap="none" spc="0" dirty="0" smtClean="0">
                <a:cs typeface="Arial" charset="0"/>
              </a:rPr>
              <a:t>Le passage  d’une culture d’usager à celle de client pour  le  fidéliser, </a:t>
            </a:r>
          </a:p>
          <a:p>
            <a:pPr algn="just">
              <a:buSzPct val="80000"/>
              <a:buBlip>
                <a:blip r:embed="rId2"/>
              </a:buBlip>
            </a:pPr>
            <a:r>
              <a:rPr lang="fr-FR" sz="2200" b="0" cap="none" spc="0" dirty="0" smtClean="0">
                <a:cs typeface="Arial" charset="0"/>
              </a:rPr>
              <a:t>La prospection et proposition de services énergétiques.</a:t>
            </a:r>
            <a:endParaRPr lang="fr-FR" sz="1400" b="0" cap="none" spc="0" dirty="0" smtClean="0">
              <a:cs typeface="Arial" charset="0"/>
            </a:endParaRP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20</a:t>
            </a:fld>
            <a:endParaRPr lang="fr-F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a:spLocks noGrp="1"/>
          </p:cNvSpPr>
          <p:nvPr>
            <p:ph type="title"/>
          </p:nvPr>
        </p:nvSpPr>
        <p:spPr>
          <a:xfrm>
            <a:off x="457200" y="152400"/>
            <a:ext cx="8229600" cy="633394"/>
          </a:xfrm>
        </p:spPr>
        <p:txBody>
          <a:bodyPr>
            <a:normAutofit/>
          </a:bodyPr>
          <a:lstStyle/>
          <a:p>
            <a:r>
              <a:rPr lang="fr-FR" sz="2800" dirty="0" smtClean="0">
                <a:solidFill>
                  <a:srgbClr val="00B0F0"/>
                </a:solidFill>
                <a:effectLst/>
              </a:rPr>
              <a:t>Axes et actions Stratégique</a:t>
            </a:r>
            <a:endParaRPr lang="fr-FR" sz="2800" dirty="0">
              <a:solidFill>
                <a:srgbClr val="00B0F0"/>
              </a:solidFill>
              <a:effectLst/>
            </a:endParaRPr>
          </a:p>
        </p:txBody>
      </p:sp>
      <p:sp>
        <p:nvSpPr>
          <p:cNvPr id="5" name="Espace réservé du numéro de diapositive 4"/>
          <p:cNvSpPr>
            <a:spLocks noGrp="1"/>
          </p:cNvSpPr>
          <p:nvPr>
            <p:ph type="sldNum" sz="quarter" idx="12"/>
          </p:nvPr>
        </p:nvSpPr>
        <p:spPr/>
        <p:txBody>
          <a:bodyPr/>
          <a:lstStyle/>
          <a:p>
            <a:fld id="{0E2CAE94-80FD-440D-89D0-51F5150E77D6}" type="slidenum">
              <a:rPr lang="fr-FR" smtClean="0"/>
              <a:pPr/>
              <a:t>21</a:t>
            </a:fld>
            <a:endParaRPr lang="fr-FR"/>
          </a:p>
        </p:txBody>
      </p:sp>
      <p:sp>
        <p:nvSpPr>
          <p:cNvPr id="11" name="Espace réservé du contenu 10"/>
          <p:cNvSpPr>
            <a:spLocks noGrp="1"/>
          </p:cNvSpPr>
          <p:nvPr>
            <p:ph sz="quarter" idx="1"/>
          </p:nvPr>
        </p:nvSpPr>
        <p:spPr>
          <a:xfrm>
            <a:off x="428596" y="1000108"/>
            <a:ext cx="8229600" cy="4525963"/>
          </a:xfrm>
        </p:spPr>
        <p:txBody>
          <a:bodyPr>
            <a:normAutofit fontScale="55000" lnSpcReduction="20000"/>
          </a:bodyPr>
          <a:lstStyle/>
          <a:p>
            <a:pPr marL="450850" indent="-450850">
              <a:buNone/>
            </a:pPr>
            <a:r>
              <a:rPr lang="fr-FR" sz="2900" dirty="0" smtClean="0"/>
              <a:t>Les actions stratégiques pour répondre aux enjeux du scénario de référence de SDA ont été définis autours de quatre axes stratégiques :</a:t>
            </a:r>
          </a:p>
          <a:p>
            <a:pPr marL="450850" indent="-450850">
              <a:buNone/>
            </a:pPr>
            <a:endParaRPr lang="fr-FR" dirty="0" smtClean="0"/>
          </a:p>
          <a:p>
            <a:pPr marL="450850" indent="-450850">
              <a:spcAft>
                <a:spcPts val="600"/>
              </a:spcAft>
              <a:buClr>
                <a:schemeClr val="tx1"/>
              </a:buClr>
              <a:buFont typeface="+mj-lt"/>
              <a:buAutoNum type="romanUcPeriod"/>
            </a:pPr>
            <a:r>
              <a:rPr lang="fr-FR" sz="2900" b="1" dirty="0" smtClean="0"/>
              <a:t>Maintien des concessions de SDA : </a:t>
            </a:r>
          </a:p>
          <a:p>
            <a:pPr marL="534988" lvl="1" indent="-261938">
              <a:buClr>
                <a:schemeClr val="tx1"/>
              </a:buClr>
              <a:buFont typeface="+mj-lt"/>
              <a:buAutoNum type="arabicPeriod"/>
            </a:pPr>
            <a:r>
              <a:rPr lang="fr-FR" dirty="0" smtClean="0"/>
              <a:t>Action stratégique 01: Protection des revenus PDR</a:t>
            </a:r>
          </a:p>
          <a:p>
            <a:pPr marL="534988" lvl="1" indent="-261938">
              <a:buClr>
                <a:schemeClr val="tx1"/>
              </a:buClr>
              <a:buFont typeface="+mj-lt"/>
              <a:buAutoNum type="arabicPeriod"/>
            </a:pPr>
            <a:r>
              <a:rPr lang="fr-FR" dirty="0" smtClean="0"/>
              <a:t>Action stratégique 02: Développement de la ressource humaine</a:t>
            </a:r>
          </a:p>
          <a:p>
            <a:pPr marL="534988" lvl="1" indent="-261938">
              <a:buClr>
                <a:schemeClr val="tx1"/>
              </a:buClr>
              <a:buFont typeface="+mj-lt"/>
              <a:buAutoNum type="arabicPeriod"/>
            </a:pPr>
            <a:r>
              <a:rPr lang="fr-FR" dirty="0" smtClean="0"/>
              <a:t>Action stratégique 03: Maitrise des coûts et des dépenses</a:t>
            </a:r>
          </a:p>
          <a:p>
            <a:pPr marL="534988" lvl="1" indent="-261938">
              <a:buClr>
                <a:schemeClr val="tx1"/>
              </a:buClr>
              <a:buFont typeface="+mj-lt"/>
              <a:buAutoNum type="arabicPeriod"/>
            </a:pPr>
            <a:r>
              <a:rPr lang="fr-FR" dirty="0" smtClean="0"/>
              <a:t>Action stratégique 04: Développer les SI</a:t>
            </a:r>
          </a:p>
          <a:p>
            <a:pPr marL="534988" lvl="1" indent="-261938">
              <a:buClr>
                <a:schemeClr val="tx1"/>
              </a:buClr>
              <a:buFont typeface="+mj-lt"/>
              <a:buAutoNum type="arabicPeriod"/>
            </a:pPr>
            <a:endParaRPr lang="fr-FR" dirty="0" smtClean="0"/>
          </a:p>
          <a:p>
            <a:pPr marL="450850" indent="-450850">
              <a:spcAft>
                <a:spcPts val="600"/>
              </a:spcAft>
              <a:buClr>
                <a:schemeClr val="tx1"/>
              </a:buClr>
              <a:buFont typeface="+mj-lt"/>
              <a:buAutoNum type="romanUcPeriod"/>
            </a:pPr>
            <a:r>
              <a:rPr lang="fr-FR" sz="2900" b="1" dirty="0" smtClean="0"/>
              <a:t>Séparation des fonctions technique électricité, technique gaz et commerciale (la redéfinition des rôles et la rédaction des procédures de travail adaptées)</a:t>
            </a:r>
          </a:p>
          <a:p>
            <a:pPr marL="450850" indent="-450850">
              <a:spcAft>
                <a:spcPts val="600"/>
              </a:spcAft>
              <a:buClr>
                <a:schemeClr val="tx1"/>
              </a:buClr>
              <a:buFont typeface="+mj-lt"/>
              <a:buAutoNum type="romanUcPeriod"/>
            </a:pPr>
            <a:r>
              <a:rPr lang="fr-FR" sz="2900" b="1" dirty="0" smtClean="0"/>
              <a:t>Développement du segment « Services »</a:t>
            </a:r>
          </a:p>
          <a:p>
            <a:pPr marL="534988" lvl="1" indent="-261938">
              <a:buClr>
                <a:schemeClr val="tx1"/>
              </a:buClr>
              <a:buFont typeface="+mj-lt"/>
              <a:buAutoNum type="arabicPeriod"/>
            </a:pPr>
            <a:r>
              <a:rPr lang="fr-FR" dirty="0" smtClean="0"/>
              <a:t>Action </a:t>
            </a:r>
            <a:r>
              <a:rPr lang="fr-FR" dirty="0"/>
              <a:t>stratégique 01 : Création et développement de l’entité </a:t>
            </a:r>
            <a:r>
              <a:rPr lang="fr-FR" dirty="0" smtClean="0"/>
              <a:t>«Services»</a:t>
            </a:r>
          </a:p>
          <a:p>
            <a:pPr marL="534988" lvl="1" indent="-261938">
              <a:buClr>
                <a:schemeClr val="tx1"/>
              </a:buClr>
              <a:buFont typeface="+mj-lt"/>
              <a:buAutoNum type="arabicPeriod"/>
            </a:pPr>
            <a:r>
              <a:rPr lang="fr-FR" dirty="0" smtClean="0"/>
              <a:t>Action stratégique 02: Passer d’une culture d’USAGER à une culture CLIENT pour capter le maximum de valeur</a:t>
            </a:r>
          </a:p>
          <a:p>
            <a:pPr marL="534988" lvl="1" indent="-261938">
              <a:buClr>
                <a:schemeClr val="tx1"/>
              </a:buClr>
              <a:buFont typeface="+mj-lt"/>
              <a:buAutoNum type="arabicPeriod"/>
            </a:pPr>
            <a:r>
              <a:rPr lang="fr-FR" dirty="0"/>
              <a:t>Action stratégique </a:t>
            </a:r>
            <a:r>
              <a:rPr lang="fr-FR" dirty="0" smtClean="0"/>
              <a:t>03 </a:t>
            </a:r>
            <a:r>
              <a:rPr lang="fr-FR" dirty="0"/>
              <a:t>:  Organiser la gestion des </a:t>
            </a:r>
            <a:r>
              <a:rPr lang="fr-FR" dirty="0" smtClean="0"/>
              <a:t>éligibles</a:t>
            </a:r>
          </a:p>
          <a:p>
            <a:pPr marL="534988" lvl="1" indent="-261938">
              <a:buClr>
                <a:schemeClr val="tx1"/>
              </a:buClr>
              <a:buFont typeface="+mj-lt"/>
              <a:buAutoNum type="arabicPeriod"/>
            </a:pPr>
            <a:endParaRPr lang="fr-FR" dirty="0"/>
          </a:p>
          <a:p>
            <a:pPr marL="450850" indent="-450850">
              <a:buClr>
                <a:schemeClr val="tx1"/>
              </a:buClr>
              <a:buFont typeface="+mj-lt"/>
              <a:buAutoNum type="romanUcPeriod"/>
            </a:pPr>
            <a:r>
              <a:rPr lang="fr-FR" dirty="0" smtClean="0">
                <a:solidFill>
                  <a:srgbClr val="FF0000"/>
                </a:solidFill>
              </a:rPr>
              <a:t> </a:t>
            </a:r>
            <a:r>
              <a:rPr lang="fr-FR" sz="2900" b="1" dirty="0"/>
              <a:t>Développement de la fonction stratégie au niveau de SDA</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pPr algn="l"/>
            <a:r>
              <a:rPr lang="fr-FR" sz="3600" dirty="0" smtClean="0">
                <a:latin typeface="Arial"/>
                <a:cs typeface="Arial" charset="0"/>
              </a:rPr>
              <a:t>Maintien des concessions de SDA</a:t>
            </a:r>
            <a:endParaRPr lang="fr-FR" sz="3600" dirty="0"/>
          </a:p>
        </p:txBody>
      </p:sp>
      <p:sp>
        <p:nvSpPr>
          <p:cNvPr id="3" name="Espace réservé du texte 2"/>
          <p:cNvSpPr>
            <a:spLocks noGrp="1"/>
          </p:cNvSpPr>
          <p:nvPr>
            <p:ph type="subTitle" idx="1"/>
          </p:nvPr>
        </p:nvSpPr>
        <p:spPr>
          <a:xfrm>
            <a:off x="685800" y="1500174"/>
            <a:ext cx="7772400" cy="1199704"/>
          </a:xfrm>
        </p:spPr>
        <p:txBody>
          <a:bodyPr>
            <a:normAutofit fontScale="92500" lnSpcReduction="20000"/>
          </a:bodyPr>
          <a:lstStyle/>
          <a:p>
            <a:pPr algn="l"/>
            <a:endParaRPr lang="fr-FR" sz="2800" dirty="0" smtClean="0">
              <a:solidFill>
                <a:srgbClr val="000000"/>
              </a:solidFill>
              <a:latin typeface="Arial"/>
              <a:cs typeface="Arial" charset="0"/>
            </a:endParaRPr>
          </a:p>
          <a:p>
            <a:pPr algn="l"/>
            <a:endParaRPr lang="fr-FR" sz="2800" dirty="0" smtClean="0">
              <a:solidFill>
                <a:srgbClr val="000000"/>
              </a:solidFill>
              <a:latin typeface="Arial"/>
              <a:cs typeface="Arial" charset="0"/>
            </a:endParaRPr>
          </a:p>
          <a:p>
            <a:pPr algn="l"/>
            <a:r>
              <a:rPr lang="fr-FR" sz="2800" dirty="0" smtClean="0">
                <a:solidFill>
                  <a:srgbClr val="000000"/>
                </a:solidFill>
                <a:latin typeface="Arial"/>
                <a:cs typeface="Arial" charset="0"/>
              </a:rPr>
              <a:t>Axe n°1:</a:t>
            </a:r>
            <a:endParaRPr lang="fr-FR" sz="2800" dirty="0"/>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22</a:t>
            </a:fld>
            <a:endParaRPr lang="fr-F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359486686"/>
              </p:ext>
            </p:extLst>
          </p:nvPr>
        </p:nvGraphicFramePr>
        <p:xfrm>
          <a:off x="214282" y="1428736"/>
          <a:ext cx="8786876" cy="4286281"/>
        </p:xfrm>
        <a:graphic>
          <a:graphicData uri="http://schemas.openxmlformats.org/drawingml/2006/table">
            <a:tbl>
              <a:tblPr/>
              <a:tblGrid>
                <a:gridCol w="3061574"/>
                <a:gridCol w="1512168"/>
                <a:gridCol w="1641364"/>
                <a:gridCol w="514354"/>
                <a:gridCol w="514354"/>
                <a:gridCol w="514354"/>
                <a:gridCol w="514354"/>
                <a:gridCol w="514354"/>
              </a:tblGrid>
              <a:tr h="578789">
                <a:tc>
                  <a:txBody>
                    <a:bodyPr/>
                    <a:lstStyle/>
                    <a:p>
                      <a:pPr algn="ctr">
                        <a:lnSpc>
                          <a:spcPct val="130000"/>
                        </a:lnSpc>
                        <a:spcAft>
                          <a:spcPts val="800"/>
                        </a:spcAft>
                      </a:pPr>
                      <a:r>
                        <a:rPr lang="fr-FR" sz="1400" b="0" dirty="0" smtClean="0">
                          <a:solidFill>
                            <a:schemeClr val="tx1"/>
                          </a:solidFill>
                          <a:latin typeface="+mn-lt"/>
                          <a:ea typeface="Times"/>
                          <a:cs typeface="Times New Roman"/>
                        </a:rPr>
                        <a:t>Actions</a:t>
                      </a:r>
                      <a:endParaRPr lang="fr-FR" sz="1800" b="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b="0" dirty="0">
                          <a:solidFill>
                            <a:schemeClr val="tx1"/>
                          </a:solidFill>
                          <a:latin typeface="+mn-lt"/>
                          <a:ea typeface="Times"/>
                          <a:cs typeface="Times New Roman"/>
                        </a:rPr>
                        <a:t>Objectifs</a:t>
                      </a:r>
                      <a:endParaRPr lang="fr-FR" sz="1800" b="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b="0" dirty="0">
                          <a:solidFill>
                            <a:schemeClr val="tx1"/>
                          </a:solidFill>
                          <a:latin typeface="+mn-lt"/>
                          <a:ea typeface="Times"/>
                          <a:cs typeface="Times New Roman"/>
                        </a:rPr>
                        <a:t>Ressources nécessaires</a:t>
                      </a:r>
                      <a:endParaRPr lang="fr-FR" sz="1800" b="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solidFill>
                            <a:schemeClr val="tx1"/>
                          </a:solidFill>
                          <a:latin typeface="+mn-lt"/>
                          <a:ea typeface="Times"/>
                          <a:cs typeface="Times New Roman"/>
                        </a:rPr>
                        <a:t>2013</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solidFill>
                            <a:schemeClr val="tx1"/>
                          </a:solidFill>
                          <a:latin typeface="+mn-lt"/>
                          <a:ea typeface="Times"/>
                          <a:cs typeface="Times New Roman"/>
                        </a:rPr>
                        <a:t>2014</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solidFill>
                            <a:schemeClr val="tx1"/>
                          </a:solidFill>
                          <a:latin typeface="+mn-lt"/>
                          <a:ea typeface="Times"/>
                          <a:cs typeface="Times New Roman"/>
                        </a:rPr>
                        <a:t>2015</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solidFill>
                            <a:schemeClr val="tx1"/>
                          </a:solidFill>
                          <a:latin typeface="+mn-lt"/>
                          <a:ea typeface="Times"/>
                          <a:cs typeface="Times New Roman"/>
                        </a:rPr>
                        <a:t>2016</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solidFill>
                            <a:schemeClr val="tx1"/>
                          </a:solidFill>
                          <a:latin typeface="+mn-lt"/>
                          <a:ea typeface="Times"/>
                          <a:cs typeface="Times New Roman"/>
                        </a:rPr>
                        <a:t>2017</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611737">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600" kern="1200" dirty="0" smtClean="0">
                          <a:solidFill>
                            <a:schemeClr val="tx1"/>
                          </a:solidFill>
                          <a:latin typeface="+mn-lt"/>
                          <a:ea typeface="+mn-ea"/>
                          <a:cs typeface="+mn-cs"/>
                        </a:rPr>
                        <a:t>Définir un plan de communication dynamique qui s’adaptera au fur à mesure à l’évolution du contexte national.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Optimiser les actions</a:t>
                      </a:r>
                      <a:r>
                        <a:rPr lang="fr-FR" sz="1400" baseline="0" dirty="0" smtClean="0">
                          <a:solidFill>
                            <a:schemeClr val="tx1"/>
                          </a:solidFill>
                          <a:latin typeface="+mn-lt"/>
                          <a:ea typeface="Times"/>
                          <a:cs typeface="Times New Roman"/>
                        </a:rPr>
                        <a:t> de communication</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96838" indent="-96838">
                        <a:lnSpc>
                          <a:spcPct val="130000"/>
                        </a:lnSpc>
                        <a:spcAft>
                          <a:spcPts val="800"/>
                        </a:spcAft>
                        <a:buFont typeface="Arial" pitchFamily="34" charset="0"/>
                        <a:buChar char="•"/>
                        <a:tabLst/>
                      </a:pPr>
                      <a:r>
                        <a:rPr kumimoji="0" lang="fr-FR" sz="1400" kern="1200" dirty="0" smtClean="0">
                          <a:solidFill>
                            <a:schemeClr val="tx1"/>
                          </a:solidFill>
                          <a:latin typeface="+mn-lt"/>
                          <a:ea typeface="Times"/>
                          <a:cs typeface="Times New Roman"/>
                        </a:rPr>
                        <a:t>Chargé de la communication</a:t>
                      </a:r>
                    </a:p>
                    <a:p>
                      <a:pPr marL="96838" indent="-96838">
                        <a:lnSpc>
                          <a:spcPct val="130000"/>
                        </a:lnSpc>
                        <a:spcAft>
                          <a:spcPts val="800"/>
                        </a:spcAft>
                        <a:buFont typeface="Arial" pitchFamily="34" charset="0"/>
                        <a:buChar char="•"/>
                        <a:tabLst/>
                      </a:pPr>
                      <a:r>
                        <a:rPr kumimoji="0" lang="fr-FR" sz="1400" kern="1200" dirty="0" smtClean="0">
                          <a:solidFill>
                            <a:schemeClr val="tx1"/>
                          </a:solidFill>
                          <a:latin typeface="+mn-lt"/>
                          <a:ea typeface="Times"/>
                          <a:cs typeface="Times New Roman"/>
                        </a:rPr>
                        <a:t>RH concernée par l’action</a:t>
                      </a:r>
                    </a:p>
                    <a:p>
                      <a:pPr marL="96838" indent="-96838">
                        <a:lnSpc>
                          <a:spcPct val="130000"/>
                        </a:lnSpc>
                        <a:spcAft>
                          <a:spcPts val="800"/>
                        </a:spcAft>
                        <a:buFont typeface="Arial" pitchFamily="34" charset="0"/>
                        <a:buChar char="•"/>
                        <a:tabLst/>
                      </a:pPr>
                      <a:r>
                        <a:rPr kumimoji="0" lang="fr-FR" sz="1400" kern="1200" dirty="0" smtClean="0">
                          <a:solidFill>
                            <a:schemeClr val="tx1"/>
                          </a:solidFill>
                          <a:latin typeface="+mn-lt"/>
                          <a:ea typeface="Times"/>
                          <a:cs typeface="Times New Roman"/>
                        </a:rPr>
                        <a:t>Outils de communication</a:t>
                      </a:r>
                      <a:endParaRPr kumimoji="0" lang="fr-FR" sz="1400"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095755">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kern="1200" dirty="0" smtClean="0">
                          <a:solidFill>
                            <a:schemeClr val="tx1"/>
                          </a:solidFill>
                          <a:latin typeface="+mn-lt"/>
                          <a:ea typeface="+mn-ea"/>
                          <a:cs typeface="+mn-cs"/>
                        </a:rPr>
                        <a:t>L’intensification des actions de communication via les média, portes</a:t>
                      </a:r>
                      <a:r>
                        <a:rPr kumimoji="0" lang="fr-FR" sz="1600" kern="1200" baseline="0" dirty="0" smtClean="0">
                          <a:solidFill>
                            <a:schemeClr val="tx1"/>
                          </a:solidFill>
                          <a:latin typeface="+mn-lt"/>
                          <a:ea typeface="+mn-ea"/>
                          <a:cs typeface="+mn-cs"/>
                        </a:rPr>
                        <a:t> ouvertes, internet, etc.</a:t>
                      </a:r>
                      <a:r>
                        <a:rPr kumimoji="0" lang="fr-FR" sz="1600" kern="1200" dirty="0" smtClean="0">
                          <a:solidFill>
                            <a:schemeClr val="tx1"/>
                          </a:solidFill>
                          <a:latin typeface="+mn-lt"/>
                          <a:ea typeface="+mn-ea"/>
                          <a:cs typeface="+mn-cs"/>
                        </a:rPr>
                        <a:t>, notamment  sur le phénomène de la fraude et l’agression des réseaux et</a:t>
                      </a:r>
                      <a:r>
                        <a:rPr kumimoji="0" lang="fr-FR" sz="1600" kern="1200" baseline="0" dirty="0" smtClean="0">
                          <a:solidFill>
                            <a:schemeClr val="tx1"/>
                          </a:solidFill>
                          <a:latin typeface="+mn-lt"/>
                          <a:ea typeface="+mn-ea"/>
                          <a:cs typeface="+mn-cs"/>
                        </a:rPr>
                        <a:t> la rationalisation de la consommation d’énergie.</a:t>
                      </a:r>
                      <a:endParaRPr kumimoji="0" lang="fr-FR" sz="16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indent="0">
                        <a:lnSpc>
                          <a:spcPct val="130000"/>
                        </a:lnSpc>
                        <a:spcAft>
                          <a:spcPts val="800"/>
                        </a:spcAft>
                        <a:buFont typeface="Arial" pitchFamily="34" charset="0"/>
                        <a:buNone/>
                      </a:pPr>
                      <a:r>
                        <a:rPr lang="fr-FR" sz="1400" dirty="0" smtClean="0">
                          <a:solidFill>
                            <a:schemeClr val="tx1"/>
                          </a:solidFill>
                          <a:latin typeface="+mn-lt"/>
                          <a:ea typeface="Times"/>
                          <a:cs typeface="Times New Roman"/>
                        </a:rPr>
                        <a:t>Changement du comportement du citoyen</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11" name="Titre 10"/>
          <p:cNvSpPr>
            <a:spLocks noGrp="1"/>
          </p:cNvSpPr>
          <p:nvPr>
            <p:ph type="title"/>
          </p:nvPr>
        </p:nvSpPr>
        <p:spPr>
          <a:xfrm>
            <a:off x="457200" y="-71462"/>
            <a:ext cx="8229600" cy="1143000"/>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23</a:t>
            </a:fld>
            <a:endParaRPr lang="fr-FR"/>
          </a:p>
        </p:txBody>
      </p:sp>
      <p:sp>
        <p:nvSpPr>
          <p:cNvPr id="13" name="ZoneTexte 12"/>
          <p:cNvSpPr txBox="1"/>
          <p:nvPr/>
        </p:nvSpPr>
        <p:spPr>
          <a:xfrm>
            <a:off x="467544" y="857232"/>
            <a:ext cx="7459192" cy="369332"/>
          </a:xfrm>
          <a:prstGeom prst="rect">
            <a:avLst/>
          </a:prstGeom>
          <a:noFill/>
        </p:spPr>
        <p:txBody>
          <a:bodyPr wrap="square" rtlCol="0">
            <a:spAutoFit/>
          </a:bodyPr>
          <a:lstStyle/>
          <a:p>
            <a:pPr>
              <a:buFont typeface="Wingdings" pitchFamily="2" charset="2"/>
              <a:buChar char="ü"/>
            </a:pPr>
            <a:r>
              <a:rPr lang="fr-FR" dirty="0" smtClean="0"/>
              <a:t>Actions stratégiques pour l’activité « Communication »</a:t>
            </a:r>
            <a:endParaRPr lang="fr-F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0E2CAE94-80FD-440D-89D0-51F5150E77D6}" type="slidenum">
              <a:rPr lang="fr-FR" smtClean="0"/>
              <a:pPr/>
              <a:t>24</a:t>
            </a:fld>
            <a:endParaRPr lang="fr-FR" dirty="0"/>
          </a:p>
        </p:txBody>
      </p:sp>
      <p:graphicFrame>
        <p:nvGraphicFramePr>
          <p:cNvPr id="3" name="Tableau 2"/>
          <p:cNvGraphicFramePr>
            <a:graphicFrameLocks noGrp="1"/>
          </p:cNvGraphicFramePr>
          <p:nvPr>
            <p:extLst>
              <p:ext uri="{D42A27DB-BD31-4B8C-83A1-F6EECF244321}">
                <p14:modId xmlns:p14="http://schemas.microsoft.com/office/powerpoint/2010/main" xmlns="" val="3774728304"/>
              </p:ext>
            </p:extLst>
          </p:nvPr>
        </p:nvGraphicFramePr>
        <p:xfrm>
          <a:off x="71406" y="620688"/>
          <a:ext cx="8929750" cy="6065884"/>
        </p:xfrm>
        <a:graphic>
          <a:graphicData uri="http://schemas.openxmlformats.org/drawingml/2006/table">
            <a:tbl>
              <a:tblPr/>
              <a:tblGrid>
                <a:gridCol w="4860634"/>
                <a:gridCol w="1008112"/>
                <a:gridCol w="936104"/>
                <a:gridCol w="424980"/>
                <a:gridCol w="424980"/>
                <a:gridCol w="424980"/>
                <a:gridCol w="424980"/>
                <a:gridCol w="424980"/>
              </a:tblGrid>
              <a:tr h="214314">
                <a:tc>
                  <a:txBody>
                    <a:bodyPr/>
                    <a:lstStyle/>
                    <a:p>
                      <a:pPr algn="ctr">
                        <a:lnSpc>
                          <a:spcPct val="130000"/>
                        </a:lnSpc>
                        <a:spcAft>
                          <a:spcPts val="800"/>
                        </a:spcAft>
                      </a:pPr>
                      <a:r>
                        <a:rPr lang="fr-FR" sz="1100" b="1"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smtClean="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smtClean="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349081">
                <a:tc>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Développement du réseau:</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Disposer d’une base de données ouvrages (HTA/BT) complète et fiable</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Acquisition de nouveaux logiciels d’études et planification des réseaux MT et BT pour optimiser les solutions technico-commerciales pour tout développement de réseau, exemple:</a:t>
                      </a:r>
                    </a:p>
                    <a:p>
                      <a:pPr marL="269875" marR="0" lvl="3"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La Création des postes HTB/HTA pour réduire la longueur des réseaux HTA ;</a:t>
                      </a:r>
                    </a:p>
                    <a:p>
                      <a:pPr marL="269875" marR="0" lvl="3"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Approvisionnement et installation de batteries de condensateurs dans les postes maçonnés DP  de grosses puissances.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indent="-96838">
                        <a:lnSpc>
                          <a:spcPct val="130000"/>
                        </a:lnSpc>
                        <a:spcAft>
                          <a:spcPts val="800"/>
                        </a:spcAft>
                        <a:buFont typeface="Arial" pitchFamily="34" charset="0"/>
                        <a:buChar char="•"/>
                      </a:pPr>
                      <a:r>
                        <a:rPr lang="fr-FR" sz="1200" dirty="0" smtClean="0">
                          <a:solidFill>
                            <a:schemeClr val="tx1"/>
                          </a:solidFill>
                          <a:latin typeface="+mn-lt"/>
                          <a:ea typeface="Times"/>
                          <a:cs typeface="Times New Roman"/>
                        </a:rPr>
                        <a:t>Disposer</a:t>
                      </a:r>
                      <a:r>
                        <a:rPr lang="fr-FR" sz="1200" baseline="0" dirty="0" smtClean="0">
                          <a:solidFill>
                            <a:schemeClr val="tx1"/>
                          </a:solidFill>
                          <a:latin typeface="+mn-lt"/>
                          <a:ea typeface="Times"/>
                          <a:cs typeface="Times New Roman"/>
                        </a:rPr>
                        <a:t> d’un réseau fiable et normalisé</a:t>
                      </a:r>
                      <a:endParaRPr lang="fr-FR" sz="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6">
                  <a:txBody>
                    <a:bodyPr/>
                    <a:lstStyle/>
                    <a:p>
                      <a:pPr marL="96838" indent="-96838" algn="ctr" rtl="0" eaLnBrk="1" latinLnBrk="0" hangingPunct="1">
                        <a:lnSpc>
                          <a:spcPct val="130000"/>
                        </a:lnSpc>
                        <a:spcAft>
                          <a:spcPts val="800"/>
                        </a:spcAft>
                        <a:buFont typeface="Arial" pitchFamily="34" charset="0"/>
                        <a:buChar char="•"/>
                      </a:pPr>
                      <a:r>
                        <a:rPr kumimoji="0" lang="fr-FR" sz="1200" kern="1200" dirty="0" smtClean="0">
                          <a:solidFill>
                            <a:schemeClr val="tx1"/>
                          </a:solidFill>
                          <a:latin typeface="+mn-lt"/>
                          <a:ea typeface="Times"/>
                          <a:cs typeface="Times New Roman"/>
                        </a:rPr>
                        <a:t>RH spécialisée</a:t>
                      </a:r>
                    </a:p>
                    <a:p>
                      <a:pPr marL="96838" indent="-96838" algn="ctr" rtl="0" eaLnBrk="1" latinLnBrk="0" hangingPunct="1">
                        <a:lnSpc>
                          <a:spcPct val="130000"/>
                        </a:lnSpc>
                        <a:spcAft>
                          <a:spcPts val="800"/>
                        </a:spcAft>
                        <a:buFont typeface="Arial" pitchFamily="34" charset="0"/>
                        <a:buChar char="•"/>
                      </a:pPr>
                      <a:r>
                        <a:rPr kumimoji="0" lang="fr-FR" sz="1200" kern="1200" dirty="0" smtClean="0">
                          <a:solidFill>
                            <a:schemeClr val="tx1"/>
                          </a:solidFill>
                          <a:latin typeface="+mn-lt"/>
                          <a:ea typeface="Times"/>
                          <a:cs typeface="Times New Roman"/>
                        </a:rPr>
                        <a:t>Investissement pluriannuel</a:t>
                      </a:r>
                      <a:endParaRPr kumimoji="0" lang="fr-FR" sz="1200" kern="1200" dirty="0">
                        <a:solidFill>
                          <a:schemeClr val="tx1"/>
                        </a:solidFill>
                        <a:latin typeface="+mn-lt"/>
                        <a:ea typeface="Times"/>
                        <a:cs typeface="Times New Roman"/>
                      </a:endParaRPr>
                    </a:p>
                  </a:txBody>
                  <a:tcPr marL="0" marR="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lang="fr-FR" sz="14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10704">
                <a:tc>
                  <a:txBody>
                    <a:bodyPr/>
                    <a:lstStyle/>
                    <a:p>
                      <a:pPr marL="0" lvl="2" indent="0">
                        <a:buFont typeface="Arial" pitchFamily="34" charset="0"/>
                        <a:buNone/>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Continuité et qualité de service:</a:t>
                      </a:r>
                    </a:p>
                    <a:p>
                      <a:pPr marL="85725" lvl="2" indent="-85725" algn="l" rtl="0" eaLnBrk="1" latinLnBrk="0" hangingPunct="1">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la réhabilitation des réseaux électrique pour leur normalisation (par exemple: remplacement des réseaux classiques par du torsadés)</a:t>
                      </a:r>
                    </a:p>
                    <a:p>
                      <a:pPr marL="85725" lvl="2" indent="-85725" algn="l" rtl="0" eaLnBrk="1" latinLnBrk="0" hangingPunct="1">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la maitrise de l’entretien préventif </a:t>
                      </a:r>
                    </a:p>
                    <a:p>
                      <a:pPr marL="85725" lvl="2" indent="-85725" algn="l" rtl="0" eaLnBrk="1" latinLnBrk="0" hangingPunct="1">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les mesures et l’entretien ciblé sur les réseaux (agir en priorité sur les réseaux les plus perturbés)</a:t>
                      </a:r>
                    </a:p>
                    <a:p>
                      <a:pPr marL="85725" lvl="2" indent="-85725">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Encourager le client à l’entretien (voire le remplacement) de ses postes (cas des installations vétustes) </a:t>
                      </a:r>
                    </a:p>
                    <a:p>
                      <a:pPr marL="85725" lvl="2" indent="-85725">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Réagir efficacement aux atteintes tiers avec un plan d’actions de l’amont à l’aval (prévention, communication, réglementation, assurances, etc.)</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la maitrise de la sous-traitance travaux de réalisation</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l’expertise matériel</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Calibrer les disjoncteurs BT installés chez les abonnés.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indent="-96838" algn="l" rtl="0" eaLnBrk="1" latinLnBrk="0" hangingPunct="1">
                        <a:lnSpc>
                          <a:spcPct val="130000"/>
                        </a:lnSpc>
                        <a:spcAft>
                          <a:spcPts val="800"/>
                        </a:spcAft>
                        <a:buFont typeface="Arial" pitchFamily="34" charset="0"/>
                        <a:buChar char="•"/>
                      </a:pPr>
                      <a:r>
                        <a:rPr kumimoji="0" lang="fr-FR" sz="1200" kern="1200" dirty="0" smtClean="0">
                          <a:solidFill>
                            <a:schemeClr val="tx1"/>
                          </a:solidFill>
                          <a:latin typeface="+mn-lt"/>
                          <a:ea typeface="Times"/>
                          <a:cs typeface="Times New Roman"/>
                        </a:rPr>
                        <a:t>Assurer la continuité et la qualité de service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26856">
                <a:tc>
                  <a:txBody>
                    <a:bodyPr/>
                    <a:lstStyle/>
                    <a:p>
                      <a:pPr marL="0" lvl="2" indent="0">
                        <a:buFont typeface="Arial" pitchFamily="34" charset="0"/>
                        <a:buNone/>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Introduction des nouvelles techniques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rowSpan="4">
                  <a:txBody>
                    <a:bodyPr/>
                    <a:lstStyle/>
                    <a:p>
                      <a:pPr marL="96838" indent="-96838" algn="l" rtl="0" eaLnBrk="1" latinLnBrk="0" hangingPunct="1">
                        <a:lnSpc>
                          <a:spcPct val="130000"/>
                        </a:lnSpc>
                        <a:spcAft>
                          <a:spcPts val="800"/>
                        </a:spcAft>
                        <a:buFont typeface="Arial" pitchFamily="34" charset="0"/>
                        <a:buChar char="•"/>
                      </a:pPr>
                      <a:r>
                        <a:rPr kumimoji="0" lang="fr-FR" sz="1200" kern="1200" dirty="0" smtClean="0">
                          <a:solidFill>
                            <a:schemeClr val="tx1"/>
                          </a:solidFill>
                          <a:latin typeface="+mn-lt"/>
                          <a:ea typeface="Times"/>
                          <a:cs typeface="Times New Roman"/>
                        </a:rPr>
                        <a:t>Réduire les pertes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a:txBody>
                    <a:bodyPr/>
                    <a:lstStyle/>
                    <a:p>
                      <a:endParaRPr lang="fr-F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endParaRPr lang="fr-F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endParaRPr lang="fr-F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endParaRPr lang="fr-FR"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endParaRPr lang="fr-F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r>
              <a:tr h="233184">
                <a:tc>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Étendre la télé relève des postes MT à tous les postes DP</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pPr marL="96838" indent="-96838" algn="l" rtl="0" eaLnBrk="1" latinLnBrk="0" hangingPunct="1">
                        <a:lnSpc>
                          <a:spcPct val="130000"/>
                        </a:lnSpc>
                        <a:spcAft>
                          <a:spcPts val="800"/>
                        </a:spcAft>
                        <a:buFont typeface="Arial" pitchFamily="34" charset="0"/>
                        <a:buChar char="•"/>
                      </a:pPr>
                      <a:endParaRPr kumimoji="0" lang="fr-FR" sz="1200"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row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rowSpan="2">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rowSpan="2">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rowSpan="2">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r>
              <a:tr h="90268">
                <a:tc rowSpan="2">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L’introduction d’un système de télégestion des clients BT et Smart </a:t>
                      </a:r>
                      <a:r>
                        <a:rPr kumimoji="0" lang="fr-FR" sz="1200" b="0" i="0" u="none" strike="noStrike" kern="1200" cap="none" normalizeH="0" baseline="0" dirty="0" err="1" smtClean="0">
                          <a:ln>
                            <a:noFill/>
                          </a:ln>
                          <a:solidFill>
                            <a:schemeClr val="tx1"/>
                          </a:solidFill>
                          <a:effectLst/>
                          <a:latin typeface="+mn-lt"/>
                          <a:ea typeface="Times" pitchFamily="18" charset="0"/>
                          <a:cs typeface="Times New Roman" pitchFamily="18" charset="0"/>
                        </a:rPr>
                        <a:t>Grid</a:t>
                      </a: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pPr marL="96838" indent="-96838" algn="l" rtl="0" eaLnBrk="1" latinLnBrk="0" hangingPunct="1">
                        <a:lnSpc>
                          <a:spcPct val="130000"/>
                        </a:lnSpc>
                        <a:spcAft>
                          <a:spcPts val="800"/>
                        </a:spcAft>
                        <a:buFont typeface="Arial" pitchFamily="34" charset="0"/>
                        <a:buChar char="•"/>
                      </a:pPr>
                      <a:endParaRPr kumimoji="0" lang="fr-FR" sz="1200"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r>
              <a:tr h="117349">
                <a:tc vMerge="1">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pPr marL="96838" indent="-96838" algn="l" rtl="0" eaLnBrk="1" latinLnBrk="0" hangingPunct="1">
                        <a:lnSpc>
                          <a:spcPct val="130000"/>
                        </a:lnSpc>
                        <a:spcAft>
                          <a:spcPts val="800"/>
                        </a:spcAft>
                        <a:buFont typeface="Arial" pitchFamily="34" charset="0"/>
                        <a:buChar char="•"/>
                      </a:pPr>
                      <a:endParaRPr kumimoji="0" lang="fr-FR" sz="1200"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8384"/>
            <a:ext cx="8229600" cy="324272"/>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13" name="ZoneTexte 12"/>
          <p:cNvSpPr txBox="1"/>
          <p:nvPr/>
        </p:nvSpPr>
        <p:spPr>
          <a:xfrm>
            <a:off x="571472" y="260648"/>
            <a:ext cx="7286676" cy="369332"/>
          </a:xfrm>
          <a:prstGeom prst="rect">
            <a:avLst/>
          </a:prstGeom>
          <a:noFill/>
        </p:spPr>
        <p:txBody>
          <a:bodyPr wrap="square" rtlCol="0">
            <a:spAutoFit/>
          </a:bodyPr>
          <a:lstStyle/>
          <a:p>
            <a:pPr>
              <a:buFont typeface="Wingdings" pitchFamily="2" charset="2"/>
              <a:buChar char="ü"/>
            </a:pPr>
            <a:r>
              <a:rPr lang="fr-FR" dirty="0" smtClean="0"/>
              <a:t>Actions stratégiques pour l’activité « Technique électricité »</a:t>
            </a:r>
            <a:endParaRPr lang="fr-F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1255680831"/>
              </p:ext>
            </p:extLst>
          </p:nvPr>
        </p:nvGraphicFramePr>
        <p:xfrm>
          <a:off x="71406" y="1284640"/>
          <a:ext cx="8929754" cy="5246424"/>
        </p:xfrm>
        <a:graphic>
          <a:graphicData uri="http://schemas.openxmlformats.org/drawingml/2006/table">
            <a:tbl>
              <a:tblPr/>
              <a:tblGrid>
                <a:gridCol w="4140554"/>
                <a:gridCol w="1224136"/>
                <a:gridCol w="1279044"/>
                <a:gridCol w="457204"/>
                <a:gridCol w="457204"/>
                <a:gridCol w="457204"/>
                <a:gridCol w="457204"/>
                <a:gridCol w="457204"/>
              </a:tblGrid>
              <a:tr h="402210">
                <a:tc>
                  <a:txBody>
                    <a:bodyPr/>
                    <a:lstStyle/>
                    <a:p>
                      <a:pPr algn="ctr">
                        <a:lnSpc>
                          <a:spcPct val="130000"/>
                        </a:lnSpc>
                        <a:spcAft>
                          <a:spcPts val="800"/>
                        </a:spcAft>
                      </a:pPr>
                      <a:r>
                        <a:rPr lang="fr-FR" sz="1100" b="1" dirty="0" smtClean="0">
                          <a:solidFill>
                            <a:schemeClr val="tx1"/>
                          </a:solidFill>
                          <a:latin typeface="+mn-lt"/>
                          <a:ea typeface="Times"/>
                          <a:cs typeface="Times New Roman"/>
                        </a:rPr>
                        <a:t>Actions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solidFill>
                            <a:schemeClr val="tx1"/>
                          </a:solidFill>
                          <a:latin typeface="+mn-lt"/>
                          <a:ea typeface="Times"/>
                          <a:cs typeface="Times New Roman"/>
                        </a:rPr>
                        <a:t>Objectifs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solidFill>
                            <a:schemeClr val="tx1"/>
                          </a:solidFill>
                          <a:latin typeface="+mn-lt"/>
                          <a:ea typeface="Times"/>
                          <a:cs typeface="Times New Roman"/>
                        </a:rPr>
                        <a:t>Ressources nécessaires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105934">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Promouvoir la  pénétration du gaz naturel : inciter les citoyens , à consommer le gaz (trouver des solutions pour le financement des installations intérieures,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Substituer la consommation de l’électricité par le gaz </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Chargé de la communication</a:t>
                      </a:r>
                    </a:p>
                    <a:p>
                      <a:pPr marL="0" marR="0" lvl="0" indent="0" algn="l" defTabSz="914400" rtl="0" eaLnBrk="0" fontAlgn="base" latinLnBrk="0" hangingPunct="0">
                        <a:lnSpc>
                          <a:spcPct val="100000"/>
                        </a:lnSpc>
                        <a:spcBef>
                          <a:spcPct val="0"/>
                        </a:spcBef>
                        <a:spcAft>
                          <a:spcPct val="0"/>
                        </a:spcAft>
                        <a:buClrTx/>
                        <a:buSzTx/>
                        <a:buFont typeface="Symbol" pitchFamily="18" charset="2"/>
                        <a:buNone/>
                        <a:tabLst/>
                        <a:defRPr/>
                      </a:pP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52988">
                <a:tc>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Développement du réseau:</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Acquérir de nouveaux logiciels d’études et planification des réseaux MP pour optimiser les solutions technico-commerciales pour tout développement de réseau</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la fiabilité des études </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Optimiser et développer le réseau </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90488" indent="-4763" algn="l" rtl="0" eaLnBrk="1" latinLnBrk="0" hangingPunct="1">
                        <a:lnSpc>
                          <a:spcPct val="130000"/>
                        </a:lnSpc>
                        <a:spcAft>
                          <a:spcPts val="800"/>
                        </a:spcAft>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RH spécialisée</a:t>
                      </a:r>
                    </a:p>
                    <a:p>
                      <a:pPr marL="90488" indent="-4763" algn="l" rtl="0" eaLnBrk="1" latinLnBrk="0" hangingPunct="1">
                        <a:lnSpc>
                          <a:spcPct val="130000"/>
                        </a:lnSpc>
                        <a:spcAft>
                          <a:spcPts val="800"/>
                        </a:spcAft>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Investissement pluriannuel </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214446">
                <a:tc>
                  <a:txBody>
                    <a:bodyPr/>
                    <a:lstStyle/>
                    <a:p>
                      <a:pPr marL="0" lvl="2" indent="0">
                        <a:buFont typeface="Arial" pitchFamily="34" charset="0"/>
                        <a:buNone/>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Continuité et qualité de service:</a:t>
                      </a:r>
                    </a:p>
                    <a:p>
                      <a:pPr marL="92075" lvl="2" indent="-92075" algn="l" rtl="0" eaLnBrk="1" latinLnBrk="0" hangingPunct="1">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Poursuivre le renouvellement du réseau BP en MP</a:t>
                      </a:r>
                    </a:p>
                    <a:p>
                      <a:pPr marL="92075" lvl="2" indent="-92075">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l’entretien ciblé des réseaux (agir en priorité sur les réseaux les plus perturbés)</a:t>
                      </a:r>
                    </a:p>
                    <a:p>
                      <a:pPr marL="85725" lvl="2" indent="-85725">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Réagir efficacement aux atteintes tiers avec un plan d’actions de l’amont à l’aval (prévention, communication, réglementation, assurances, etc.)</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la maitrise de la sous-traitance travaux de réalisation</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l’expertise matériel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Continuité et qualité de service</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78546">
                <a:tc>
                  <a:txBody>
                    <a:bodyPr/>
                    <a:lstStyle/>
                    <a:p>
                      <a:pPr marL="0" lvl="2" indent="0">
                        <a:buFont typeface="Arial" pitchFamily="34" charset="0"/>
                        <a:buNone/>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Introduction des nouvelles techniques:</a:t>
                      </a:r>
                    </a:p>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Introduire la télé exploitation des réseaux gaz</a:t>
                      </a:r>
                    </a:p>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L’introduire un système de télégestion des clients BP et Smart </a:t>
                      </a:r>
                      <a:r>
                        <a:rPr kumimoji="0" lang="fr-FR" sz="1200" b="0" i="0" u="none" strike="noStrike" kern="1200" cap="none" normalizeH="0" baseline="0" dirty="0" err="1" smtClean="0">
                          <a:ln>
                            <a:noFill/>
                          </a:ln>
                          <a:solidFill>
                            <a:schemeClr val="tx1"/>
                          </a:solidFill>
                          <a:effectLst/>
                          <a:latin typeface="+mn-lt"/>
                          <a:ea typeface="Times" pitchFamily="18" charset="0"/>
                          <a:cs typeface="Times New Roman" pitchFamily="18" charset="0"/>
                        </a:rPr>
                        <a:t>Grid</a:t>
                      </a: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le rendement  énergétique  </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152400"/>
            <a:ext cx="8229600" cy="540296"/>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25</a:t>
            </a:fld>
            <a:endParaRPr lang="fr-FR"/>
          </a:p>
        </p:txBody>
      </p:sp>
      <p:sp>
        <p:nvSpPr>
          <p:cNvPr id="13" name="ZoneTexte 12"/>
          <p:cNvSpPr txBox="1"/>
          <p:nvPr/>
        </p:nvSpPr>
        <p:spPr>
          <a:xfrm>
            <a:off x="500034" y="611396"/>
            <a:ext cx="6786610" cy="369332"/>
          </a:xfrm>
          <a:prstGeom prst="rect">
            <a:avLst/>
          </a:prstGeom>
          <a:noFill/>
        </p:spPr>
        <p:txBody>
          <a:bodyPr wrap="square" rtlCol="0">
            <a:spAutoFit/>
          </a:bodyPr>
          <a:lstStyle/>
          <a:p>
            <a:pPr marL="285750" indent="-285750">
              <a:buFont typeface="Wingdings" pitchFamily="2" charset="2"/>
              <a:buChar char="ü"/>
            </a:pPr>
            <a:r>
              <a:rPr lang="fr-FR" dirty="0" smtClean="0"/>
              <a:t>Actions stratégiques pour l’activité « Technique gaz »</a:t>
            </a:r>
            <a:endParaRPr lang="fr-F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3100862131"/>
              </p:ext>
            </p:extLst>
          </p:nvPr>
        </p:nvGraphicFramePr>
        <p:xfrm>
          <a:off x="142846" y="1142984"/>
          <a:ext cx="8858315" cy="4951497"/>
        </p:xfrm>
        <a:graphic>
          <a:graphicData uri="http://schemas.openxmlformats.org/drawingml/2006/table">
            <a:tbl>
              <a:tblPr/>
              <a:tblGrid>
                <a:gridCol w="4000526"/>
                <a:gridCol w="1285884"/>
                <a:gridCol w="1428760"/>
                <a:gridCol w="428629"/>
                <a:gridCol w="428629"/>
                <a:gridCol w="428629"/>
                <a:gridCol w="428629"/>
                <a:gridCol w="428629"/>
              </a:tblGrid>
              <a:tr h="429088">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100082">
                <a:tc>
                  <a:txBody>
                    <a:bodyPr/>
                    <a:lstStyle/>
                    <a:p>
                      <a:pPr marL="0" marR="0" lvl="2" indent="0" algn="l" defTabSz="914400" rtl="0" eaLnBrk="1" fontAlgn="auto" latinLnBrk="0" hangingPunct="1">
                        <a:lnSpc>
                          <a:spcPct val="100000"/>
                        </a:lnSpc>
                        <a:spcBef>
                          <a:spcPts val="0"/>
                        </a:spcBef>
                        <a:spcAft>
                          <a:spcPts val="0"/>
                        </a:spcAft>
                        <a:buClrTx/>
                        <a:buSzTx/>
                        <a:buFont typeface="Wingdings" pitchFamily="2" charset="2"/>
                        <a:buNone/>
                        <a:tabLst/>
                        <a:defRPr/>
                      </a:pPr>
                      <a:r>
                        <a:rPr kumimoji="0" lang="fr-FR" sz="1200" b="1" i="1"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 Ingénierie sociale :</a:t>
                      </a:r>
                    </a:p>
                    <a:p>
                      <a:pPr marL="95250" marR="0" lvl="2" indent="-952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 Agir, avec le soutien de la Maison Mère et le MEM, pour la mise en application de la règlementation en vigueur relative à l’agression des  ouvrages, au vol d’énergie et le recouvrement des créances.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Réduire les pertes</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le résultat de SDA</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Satisfaction de la clientèle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Compétences managériales</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Compétences RH</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Nouveau Système de gestion commercial</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Création/mise à niveau des agences commerciales</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Télégestion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985573">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defRPr/>
                      </a:pPr>
                      <a:r>
                        <a:rPr kumimoji="0" lang="fr-FR" sz="1200" b="1" i="1"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La relève :</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Améliorer la relève et la prise en charge rapide des signalés</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Achèvement du remplacement des compteurs électromécaniques (BT) par des compteurs électroniques,</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lang="fr-FR" sz="1200" dirty="0" smtClean="0">
                          <a:solidFill>
                            <a:schemeClr val="tx1"/>
                          </a:solidFill>
                        </a:rPr>
                        <a:t>Sécuriser le parc comptage.</a:t>
                      </a:r>
                      <a:endPar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193256">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tab pos="96838" algn="l"/>
                          <a:tab pos="457200" algn="l"/>
                        </a:tabLst>
                        <a:defRPr/>
                      </a:pPr>
                      <a:r>
                        <a:rPr kumimoji="0" lang="fr-FR" sz="1200" b="1" i="1"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Facturation :</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Améliorer la gestion du processus de facturation,</a:t>
                      </a: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La Gestion et  prise en charge des réclamations clients par  la conception et le déploiement d’un système de suivi des réclamation,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0">
                <a:tc rowSpan="2">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tab pos="96838" algn="l"/>
                          <a:tab pos="457200" algn="l"/>
                        </a:tabLst>
                        <a:defRPr/>
                      </a:pPr>
                      <a:r>
                        <a:rPr kumimoji="0" lang="fr-FR" sz="1200" b="1" i="1"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Recouvrement :</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Améliorer la gestion du processus de recouvrement,</a:t>
                      </a: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Renforcer les agences commerciales par le recrutement  et la formation de  juristes  pour le recouvrement des créances et la lutte anti fraude.</a:t>
                      </a:r>
                      <a:endParaRPr lang="fr-FR" sz="1200" dirty="0" smtClean="0">
                        <a:solidFill>
                          <a:schemeClr val="tx1"/>
                        </a:solidFil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r>
              <a:tr h="916735">
                <a:tc vMerge="1">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tab pos="96838" algn="l"/>
                          <a:tab pos="457200" algn="l"/>
                        </a:tabLst>
                        <a:defRPr/>
                      </a:pPr>
                      <a:endParaRPr lang="fr-FR" sz="1200" dirty="0" smtClean="0">
                        <a:solidFill>
                          <a:schemeClr val="tx2"/>
                        </a:solidFil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214338"/>
            <a:ext cx="8229600" cy="1143000"/>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26</a:t>
            </a:fld>
            <a:endParaRPr lang="fr-FR"/>
          </a:p>
        </p:txBody>
      </p:sp>
      <p:sp>
        <p:nvSpPr>
          <p:cNvPr id="13" name="ZoneTexte 12"/>
          <p:cNvSpPr txBox="1"/>
          <p:nvPr/>
        </p:nvSpPr>
        <p:spPr>
          <a:xfrm>
            <a:off x="571472" y="642918"/>
            <a:ext cx="6858048" cy="369332"/>
          </a:xfrm>
          <a:prstGeom prst="rect">
            <a:avLst/>
          </a:prstGeom>
          <a:noFill/>
        </p:spPr>
        <p:txBody>
          <a:bodyPr wrap="square" rtlCol="0">
            <a:spAutoFit/>
          </a:bodyPr>
          <a:lstStyle/>
          <a:p>
            <a:r>
              <a:rPr lang="fr-FR" dirty="0" smtClean="0"/>
              <a:t>Actions stratégiques pour l’activité « Commerciale»</a:t>
            </a:r>
            <a:endParaRPr lang="fr-F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287994936"/>
              </p:ext>
            </p:extLst>
          </p:nvPr>
        </p:nvGraphicFramePr>
        <p:xfrm>
          <a:off x="142844" y="785794"/>
          <a:ext cx="8858313" cy="5408176"/>
        </p:xfrm>
        <a:graphic>
          <a:graphicData uri="http://schemas.openxmlformats.org/drawingml/2006/table">
            <a:tbl>
              <a:tblPr/>
              <a:tblGrid>
                <a:gridCol w="3925099"/>
                <a:gridCol w="1296144"/>
                <a:gridCol w="1279615"/>
                <a:gridCol w="471491"/>
                <a:gridCol w="471491"/>
                <a:gridCol w="471491"/>
                <a:gridCol w="471491"/>
                <a:gridCol w="471491"/>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707144">
                <a:tc>
                  <a:txBody>
                    <a:bodyPr/>
                    <a:lstStyle/>
                    <a:p>
                      <a:pPr lvl="0" rtl="0">
                        <a:buFont typeface="Arial" pitchFamily="34" charset="0"/>
                        <a:buNone/>
                      </a:pPr>
                      <a:r>
                        <a:rPr lang="fr-FR" sz="1200" b="1" kern="1200" dirty="0" smtClean="0">
                          <a:solidFill>
                            <a:schemeClr val="tx1"/>
                          </a:solidFill>
                          <a:latin typeface="+mn-lt"/>
                          <a:ea typeface="+mn-ea"/>
                          <a:cs typeface="+mn-cs"/>
                        </a:rPr>
                        <a:t>Recrutement :</a:t>
                      </a:r>
                    </a:p>
                    <a:p>
                      <a:pPr marL="87313" lvl="0" indent="-87313" rtl="0">
                        <a:buFont typeface="Arial" pitchFamily="34" charset="0"/>
                        <a:buChar char="•"/>
                      </a:pPr>
                      <a:r>
                        <a:rPr lang="fr-FR" sz="1200" kern="1200" dirty="0" smtClean="0">
                          <a:solidFill>
                            <a:schemeClr val="tx1"/>
                          </a:solidFill>
                          <a:latin typeface="+mn-lt"/>
                          <a:ea typeface="+mn-ea"/>
                          <a:cs typeface="+mn-cs"/>
                        </a:rPr>
                        <a:t>Développer l’acte du recrutement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4">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kern="1200" dirty="0" smtClean="0">
                          <a:solidFill>
                            <a:schemeClr val="tx1"/>
                          </a:solidFill>
                          <a:latin typeface="+mn-lt"/>
                          <a:ea typeface="+mn-ea"/>
                          <a:cs typeface="+mn-cs"/>
                        </a:rPr>
                        <a:t>Montée en puissance des compétences</a:t>
                      </a:r>
                    </a:p>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kern="1200" dirty="0" smtClean="0">
                          <a:solidFill>
                            <a:schemeClr val="tx1"/>
                          </a:solidFill>
                          <a:latin typeface="+mn-lt"/>
                          <a:ea typeface="+mn-ea"/>
                          <a:cs typeface="+mn-cs"/>
                        </a:rPr>
                        <a:t>Détection de talents et préparation des cadres à haut potentiel </a:t>
                      </a:r>
                      <a:endParaRPr kumimoji="0" lang="fr-FR" sz="12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4">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kern="1200" dirty="0" smtClean="0">
                          <a:solidFill>
                            <a:schemeClr val="tx1"/>
                          </a:solidFill>
                          <a:latin typeface="+mn-lt"/>
                          <a:ea typeface="+mn-ea"/>
                          <a:cs typeface="+mn-cs"/>
                        </a:rPr>
                        <a:t> Compétences RH dans le domaine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71504">
                <a:tc>
                  <a:txBody>
                    <a:bodyPr/>
                    <a:lstStyle/>
                    <a:p>
                      <a:pPr lvl="0" rtl="0">
                        <a:buFont typeface="Arial" pitchFamily="34" charset="0"/>
                        <a:buNone/>
                      </a:pPr>
                      <a:r>
                        <a:rPr lang="fr-FR" sz="1200" b="1" kern="1200" dirty="0" smtClean="0">
                          <a:solidFill>
                            <a:schemeClr val="tx1"/>
                          </a:solidFill>
                          <a:latin typeface="+mn-lt"/>
                          <a:ea typeface="+mn-ea"/>
                          <a:cs typeface="+mn-cs"/>
                        </a:rPr>
                        <a:t>Formation </a:t>
                      </a:r>
                      <a:r>
                        <a:rPr lang="fr-FR" sz="1200" kern="1200" dirty="0" smtClean="0">
                          <a:solidFill>
                            <a:schemeClr val="tx1"/>
                          </a:solidFill>
                          <a:latin typeface="+mn-lt"/>
                          <a:ea typeface="+mn-ea"/>
                          <a:cs typeface="+mn-cs"/>
                        </a:rPr>
                        <a:t>:</a:t>
                      </a:r>
                    </a:p>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Intégration des nouvelles recrues à travers la formation en milieu professionnel,  en encourageant le parrainage en vue d’une meilleure  immersion dans le milieu de travail.   </a:t>
                      </a:r>
                    </a:p>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Élaboration</a:t>
                      </a:r>
                      <a:r>
                        <a:rPr lang="fr-FR" sz="1200" kern="1200" baseline="0" dirty="0" smtClean="0">
                          <a:solidFill>
                            <a:schemeClr val="tx1"/>
                          </a:solidFill>
                          <a:latin typeface="+mn-lt"/>
                          <a:ea typeface="+mn-ea"/>
                          <a:cs typeface="+mn-cs"/>
                        </a:rPr>
                        <a:t> d’</a:t>
                      </a:r>
                      <a:r>
                        <a:rPr lang="fr-FR" sz="1200" kern="1200" dirty="0" smtClean="0">
                          <a:solidFill>
                            <a:schemeClr val="tx1"/>
                          </a:solidFill>
                          <a:latin typeface="+mn-lt"/>
                          <a:ea typeface="+mn-ea"/>
                          <a:cs typeface="+mn-cs"/>
                        </a:rPr>
                        <a:t>un plan de formations adapté aux besoins des activités de la société et en adéquation avec les évolutions  techniques et technologiques.  </a:t>
                      </a:r>
                    </a:p>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La formation du middle management aux techniques managériales et à la gestion des risques. </a:t>
                      </a:r>
                    </a:p>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Développer l’expertise et la professionnalisme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rgbClr val="FF0000"/>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kumimoji="0" lang="fr-FR" sz="1400" kern="1200" dirty="0" smtClean="0">
                          <a:solidFill>
                            <a:schemeClr val="tx1"/>
                          </a:solidFill>
                          <a:latin typeface="+mn-lt"/>
                          <a:ea typeface="Times"/>
                          <a:cs typeface="Times New Roman"/>
                        </a:rPr>
                        <a:t> </a:t>
                      </a:r>
                      <a:r>
                        <a:rPr lang="fr-FR" sz="1400" dirty="0" smtClean="0">
                          <a:solidFill>
                            <a:schemeClr val="tx1"/>
                          </a:solidFill>
                          <a:latin typeface="+mn-lt"/>
                          <a:ea typeface="Times"/>
                          <a:cs typeface="Times New Roman"/>
                        </a:rPr>
                        <a:t>X</a:t>
                      </a:r>
                    </a:p>
                    <a:p>
                      <a:pPr marL="85725">
                        <a:lnSpc>
                          <a:spcPct val="130000"/>
                        </a:lnSpc>
                        <a:spcAft>
                          <a:spcPts val="800"/>
                        </a:spcAft>
                      </a:pPr>
                      <a:endParaRPr lang="fr-FR" sz="14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71504">
                <a:tc>
                  <a:txBody>
                    <a:bodyPr/>
                    <a:lstStyle/>
                    <a:p>
                      <a:pPr lvl="0" rtl="0">
                        <a:buFont typeface="Arial" pitchFamily="34" charset="0"/>
                        <a:buNone/>
                      </a:pPr>
                      <a:r>
                        <a:rPr lang="fr-FR" sz="1200" b="1" kern="1200" dirty="0" smtClean="0">
                          <a:solidFill>
                            <a:schemeClr val="tx1"/>
                          </a:solidFill>
                          <a:latin typeface="+mn-lt"/>
                          <a:ea typeface="+mn-ea"/>
                          <a:cs typeface="+mn-cs"/>
                        </a:rPr>
                        <a:t>Gestion</a:t>
                      </a:r>
                      <a:r>
                        <a:rPr lang="fr-FR" sz="1200" b="1" kern="1200" baseline="0" dirty="0" smtClean="0">
                          <a:solidFill>
                            <a:schemeClr val="tx1"/>
                          </a:solidFill>
                          <a:latin typeface="+mn-lt"/>
                          <a:ea typeface="+mn-ea"/>
                          <a:cs typeface="+mn-cs"/>
                        </a:rPr>
                        <a:t> </a:t>
                      </a:r>
                      <a:r>
                        <a:rPr lang="fr-FR" sz="1200" b="1" kern="1200" dirty="0" smtClean="0">
                          <a:solidFill>
                            <a:schemeClr val="tx1"/>
                          </a:solidFill>
                          <a:latin typeface="+mn-lt"/>
                          <a:ea typeface="+mn-ea"/>
                          <a:cs typeface="+mn-cs"/>
                        </a:rPr>
                        <a:t>de la relève :</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La mise en place d’un plan de préparation et gestion de la relève pour les différentes activités et pour tous les postes générateurs de valeur ajoutée (du chef d’équipe au top manager),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kumimoji="0" lang="fr-FR" sz="1400" kern="1200" dirty="0" smtClean="0">
                          <a:solidFill>
                            <a:schemeClr val="tx1"/>
                          </a:solidFill>
                          <a:latin typeface="+mn-lt"/>
                          <a:ea typeface="Times"/>
                          <a:cs typeface="Times New Roman"/>
                        </a:rPr>
                        <a:t> </a:t>
                      </a:r>
                      <a:endParaRPr lang="fr-FR" sz="1400" dirty="0" smtClean="0">
                        <a:solidFill>
                          <a:schemeClr val="tx1"/>
                        </a:solidFill>
                        <a:latin typeface="+mn-lt"/>
                        <a:ea typeface="Times"/>
                        <a:cs typeface="Times New Roman"/>
                      </a:endParaRPr>
                    </a:p>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71504">
                <a:tc>
                  <a:txBody>
                    <a:bodyPr/>
                    <a:lstStyle/>
                    <a:p>
                      <a:pPr lvl="0" rtl="0">
                        <a:buFont typeface="Arial" pitchFamily="34" charset="0"/>
                        <a:buNone/>
                      </a:pPr>
                      <a:r>
                        <a:rPr lang="fr-FR" sz="1200" b="1" kern="1200" dirty="0" smtClean="0">
                          <a:solidFill>
                            <a:schemeClr val="tx1"/>
                          </a:solidFill>
                          <a:latin typeface="+mn-lt"/>
                          <a:ea typeface="+mn-ea"/>
                          <a:cs typeface="+mn-cs"/>
                        </a:rPr>
                        <a:t>Développement :</a:t>
                      </a:r>
                    </a:p>
                    <a:p>
                      <a:pPr marL="87313" lvl="0" indent="-87313">
                        <a:buFont typeface="Arial" pitchFamily="34" charset="0"/>
                        <a:buChar char="•"/>
                      </a:pPr>
                      <a:r>
                        <a:rPr lang="fr-FR" sz="1200" kern="1200" dirty="0" smtClean="0">
                          <a:solidFill>
                            <a:schemeClr val="tx1"/>
                          </a:solidFill>
                          <a:latin typeface="+mn-lt"/>
                          <a:ea typeface="+mn-ea"/>
                          <a:cs typeface="+mn-cs"/>
                        </a:rPr>
                        <a:t>La motivation continue de la ressource humaine par la mise en place d’un système de rétribution par les résultats.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kumimoji="0" lang="fr-FR" sz="1400" kern="1200" dirty="0" smtClean="0">
                          <a:solidFill>
                            <a:schemeClr val="tx1"/>
                          </a:solidFill>
                          <a:latin typeface="+mn-lt"/>
                          <a:ea typeface="Times"/>
                          <a:cs typeface="Times New Roman"/>
                        </a:rPr>
                        <a:t> </a:t>
                      </a:r>
                      <a:r>
                        <a:rPr lang="fr-FR" sz="1400" dirty="0" smtClean="0">
                          <a:solidFill>
                            <a:schemeClr val="tx1"/>
                          </a:solidFill>
                          <a:latin typeface="+mn-lt"/>
                          <a:ea typeface="Times"/>
                          <a:cs typeface="Times New Roman"/>
                        </a:rPr>
                        <a:t>X</a:t>
                      </a:r>
                    </a:p>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274638"/>
            <a:ext cx="8229600" cy="296842"/>
          </a:xfrm>
        </p:spPr>
        <p:txBody>
          <a:bodyPr>
            <a:noAutofit/>
          </a:bodyPr>
          <a:lstStyle/>
          <a:p>
            <a:pPr lvl="1" algn="l" rtl="0">
              <a:spcBef>
                <a:spcPct val="0"/>
              </a:spcBef>
            </a:pPr>
            <a:r>
              <a:rPr lang="fr-FR" sz="2400" kern="1200" dirty="0" smtClean="0">
                <a:solidFill>
                  <a:schemeClr val="tx2"/>
                </a:solidFill>
                <a:latin typeface="+mj-lt"/>
                <a:ea typeface="+mj-ea"/>
                <a:cs typeface="+mj-cs"/>
              </a:rPr>
              <a:t>Action stratégique n°02: Développement de la ressource humaine</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27</a:t>
            </a:fld>
            <a:endParaRPr lang="fr-F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1989346379"/>
              </p:ext>
            </p:extLst>
          </p:nvPr>
        </p:nvGraphicFramePr>
        <p:xfrm>
          <a:off x="323528" y="1412776"/>
          <a:ext cx="8644000" cy="4827016"/>
        </p:xfrm>
        <a:graphic>
          <a:graphicData uri="http://schemas.openxmlformats.org/drawingml/2006/table">
            <a:tbl>
              <a:tblPr/>
              <a:tblGrid>
                <a:gridCol w="3421044"/>
                <a:gridCol w="1584176"/>
                <a:gridCol w="1425915"/>
                <a:gridCol w="442573"/>
                <a:gridCol w="442573"/>
                <a:gridCol w="442573"/>
                <a:gridCol w="442573"/>
                <a:gridCol w="442573"/>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564268">
                <a:tc>
                  <a:txBody>
                    <a:bodyPr/>
                    <a:lstStyle/>
                    <a:p>
                      <a:pPr marL="92075" lvl="0" indent="-92075" rtl="0">
                        <a:buFont typeface="Arial" pitchFamily="34" charset="0"/>
                        <a:buChar char="•"/>
                      </a:pPr>
                      <a:r>
                        <a:rPr lang="fr-FR" sz="1600" kern="1200" dirty="0" smtClean="0">
                          <a:solidFill>
                            <a:schemeClr val="tx1"/>
                          </a:solidFill>
                          <a:latin typeface="+mn-lt"/>
                          <a:ea typeface="+mn-ea"/>
                          <a:cs typeface="+mn-cs"/>
                        </a:rPr>
                        <a:t>Développer la fonction inspection et contrôle de gestion et redéfinir ses missions  pour assister les gestionnaires.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lvl="0" indent="-92075" algn="l" rtl="0" eaLnBrk="1" latinLnBrk="0" hangingPunct="1">
                        <a:lnSpc>
                          <a:spcPct val="130000"/>
                        </a:lnSpc>
                        <a:spcAft>
                          <a:spcPts val="800"/>
                        </a:spcAft>
                        <a:buFont typeface="Arial" pitchFamily="34" charset="0"/>
                        <a:buChar char="•"/>
                      </a:pPr>
                      <a:r>
                        <a:rPr kumimoji="0" lang="fr-FR" sz="1600" kern="1200" dirty="0" smtClean="0">
                          <a:solidFill>
                            <a:schemeClr val="tx1"/>
                          </a:solidFill>
                          <a:latin typeface="+mn-lt"/>
                          <a:ea typeface="+mn-ea"/>
                          <a:cs typeface="+mn-cs"/>
                        </a:rPr>
                        <a:t>Améliorer le système de gestion</a:t>
                      </a:r>
                      <a:endParaRPr kumimoji="0" lang="fr-FR" sz="16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92075" lvl="0" indent="-92075" algn="l" rtl="0" eaLnBrk="1" latinLnBrk="0" hangingPunct="1">
                        <a:lnSpc>
                          <a:spcPct val="130000"/>
                        </a:lnSpc>
                        <a:spcAft>
                          <a:spcPts val="800"/>
                        </a:spcAft>
                        <a:buFont typeface="Arial" pitchFamily="34" charset="0"/>
                        <a:buChar char="•"/>
                      </a:pPr>
                      <a:r>
                        <a:rPr kumimoji="0" lang="fr-FR" sz="1600" kern="1200" dirty="0" smtClean="0">
                          <a:solidFill>
                            <a:schemeClr val="tx1"/>
                          </a:solidFill>
                          <a:latin typeface="+mn-lt"/>
                          <a:ea typeface="+mn-ea"/>
                          <a:cs typeface="+mn-cs"/>
                        </a:rPr>
                        <a:t>Compétence </a:t>
                      </a:r>
                    </a:p>
                    <a:p>
                      <a:pPr marL="92075" lvl="0" indent="-92075" algn="l" rtl="0" eaLnBrk="1" latinLnBrk="0" hangingPunct="1">
                        <a:lnSpc>
                          <a:spcPct val="130000"/>
                        </a:lnSpc>
                        <a:spcAft>
                          <a:spcPts val="800"/>
                        </a:spcAft>
                        <a:buFont typeface="Arial" pitchFamily="34" charset="0"/>
                        <a:buChar char="•"/>
                      </a:pPr>
                      <a:r>
                        <a:rPr kumimoji="0" lang="fr-FR" sz="1600" kern="1200" dirty="0" smtClean="0">
                          <a:solidFill>
                            <a:schemeClr val="tx1"/>
                          </a:solidFill>
                          <a:latin typeface="+mn-lt"/>
                          <a:ea typeface="+mn-ea"/>
                          <a:cs typeface="+mn-cs"/>
                        </a:rPr>
                        <a:t>dans le domaine</a:t>
                      </a:r>
                      <a:endParaRPr kumimoji="0" lang="fr-FR" sz="16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kumimoji="0" lang="fr-FR" sz="1400" kern="1200" dirty="0" smtClean="0">
                          <a:solidFill>
                            <a:schemeClr val="tx1"/>
                          </a:solidFill>
                          <a:latin typeface="+mn-lt"/>
                          <a:ea typeface="Times"/>
                          <a:cs typeface="Times New Roman"/>
                        </a:rPr>
                        <a:t> </a:t>
                      </a:r>
                      <a:r>
                        <a:rPr lang="fr-FR" sz="1400" dirty="0" smtClean="0">
                          <a:solidFill>
                            <a:schemeClr val="tx1"/>
                          </a:solidFill>
                          <a:latin typeface="+mn-lt"/>
                          <a:ea typeface="Times"/>
                          <a:cs typeface="Times New Roman"/>
                        </a:rPr>
                        <a:t> </a:t>
                      </a:r>
                    </a:p>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10960">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spc="0" normalizeH="0" baseline="0" noProof="0" dirty="0" smtClean="0">
                          <a:ln>
                            <a:noFill/>
                          </a:ln>
                          <a:solidFill>
                            <a:prstClr val="black"/>
                          </a:solidFill>
                          <a:effectLst/>
                          <a:uLnTx/>
                          <a:uFillTx/>
                          <a:latin typeface="+mn-lt"/>
                          <a:ea typeface="+mn-ea"/>
                          <a:cs typeface="+mn-cs"/>
                        </a:rPr>
                        <a:t>Développer l’analyse de la comptabilité analytique et son rapprochement systématique avec la comptabilité générale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lvl="0" indent="-92075" algn="l" rtl="0" eaLnBrk="1" latinLnBrk="0" hangingPunct="1">
                        <a:lnSpc>
                          <a:spcPct val="130000"/>
                        </a:lnSpc>
                        <a:spcAft>
                          <a:spcPts val="800"/>
                        </a:spcAft>
                        <a:buFont typeface="Arial" pitchFamily="34" charset="0"/>
                        <a:buChar char="•"/>
                      </a:pPr>
                      <a:r>
                        <a:rPr kumimoji="0" lang="fr-FR" sz="1600" kern="1200" dirty="0" smtClean="0">
                          <a:solidFill>
                            <a:schemeClr val="tx1"/>
                          </a:solidFill>
                          <a:latin typeface="+mn-lt"/>
                          <a:ea typeface="+mn-ea"/>
                          <a:cs typeface="+mn-cs"/>
                        </a:rPr>
                        <a:t>Améliorer la détermination des coûts de revient par énergie</a:t>
                      </a:r>
                    </a:p>
                    <a:p>
                      <a:pPr marL="92075" lvl="0" indent="-92075" algn="l" rtl="0" eaLnBrk="1" latinLnBrk="0" hangingPunct="1">
                        <a:lnSpc>
                          <a:spcPct val="130000"/>
                        </a:lnSpc>
                        <a:spcAft>
                          <a:spcPts val="800"/>
                        </a:spcAft>
                        <a:buFont typeface="Arial" pitchFamily="34" charset="0"/>
                        <a:buChar char="•"/>
                      </a:pPr>
                      <a:r>
                        <a:rPr kumimoji="0" lang="fr-FR" sz="1600" kern="1200" dirty="0" smtClean="0">
                          <a:solidFill>
                            <a:schemeClr val="tx1"/>
                          </a:solidFill>
                          <a:latin typeface="+mn-lt"/>
                          <a:ea typeface="+mn-ea"/>
                          <a:cs typeface="+mn-cs"/>
                        </a:rPr>
                        <a:t>Contrôle des dépenses</a:t>
                      </a:r>
                      <a:endParaRPr kumimoji="0" lang="fr-FR" sz="16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rgbClr val="FF0000"/>
                          </a:solidFill>
                          <a:latin typeface="+mn-lt"/>
                          <a:ea typeface="Times"/>
                          <a:cs typeface="Times New Roman"/>
                        </a:rPr>
                        <a:t>  </a:t>
                      </a: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rgbClr val="FF0000"/>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kumimoji="0" lang="fr-FR" sz="1400" kern="1200" dirty="0" smtClean="0">
                          <a:solidFill>
                            <a:srgbClr val="FF0000"/>
                          </a:solidFill>
                          <a:latin typeface="+mn-lt"/>
                          <a:ea typeface="Times"/>
                          <a:cs typeface="Times New Roman"/>
                        </a:rPr>
                        <a:t> </a:t>
                      </a:r>
                      <a:r>
                        <a:rPr lang="fr-FR" sz="1400" dirty="0" smtClean="0">
                          <a:solidFill>
                            <a:srgbClr val="FF0000"/>
                          </a:solidFill>
                          <a:latin typeface="+mn-lt"/>
                          <a:ea typeface="Times"/>
                          <a:cs typeface="Times New Roman"/>
                        </a:rPr>
                        <a:t> </a:t>
                      </a:r>
                    </a:p>
                    <a:p>
                      <a:pPr marL="85725">
                        <a:lnSpc>
                          <a:spcPct val="130000"/>
                        </a:lnSpc>
                        <a:spcAft>
                          <a:spcPts val="800"/>
                        </a:spcAft>
                      </a:pPr>
                      <a:endParaRPr lang="fr-FR" sz="1400" dirty="0" smtClean="0">
                        <a:solidFill>
                          <a:srgbClr val="FF0000"/>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48072">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spc="0" normalizeH="0" baseline="0" noProof="0" dirty="0" smtClean="0">
                          <a:ln>
                            <a:noFill/>
                          </a:ln>
                          <a:solidFill>
                            <a:prstClr val="black"/>
                          </a:solidFill>
                          <a:effectLst/>
                          <a:uLnTx/>
                          <a:uFillTx/>
                          <a:latin typeface="+mn-lt"/>
                          <a:ea typeface="+mn-ea"/>
                          <a:cs typeface="+mn-cs"/>
                        </a:rPr>
                        <a:t>Mise à jour des libellés du dictionnaire des immobilisations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lvl="0" indent="-92075" algn="l" rtl="0" eaLnBrk="1" latinLnBrk="0" hangingPunct="1">
                        <a:lnSpc>
                          <a:spcPct val="130000"/>
                        </a:lnSpc>
                        <a:spcAft>
                          <a:spcPts val="800"/>
                        </a:spcAft>
                        <a:buFont typeface="Arial" pitchFamily="34" charset="0"/>
                        <a:buChar char="•"/>
                      </a:pPr>
                      <a:r>
                        <a:rPr kumimoji="0" lang="fr-FR" sz="1600" kern="1200" dirty="0" smtClean="0">
                          <a:solidFill>
                            <a:schemeClr val="tx1"/>
                          </a:solidFill>
                          <a:latin typeface="+mn-lt"/>
                          <a:ea typeface="+mn-ea"/>
                          <a:cs typeface="+mn-cs"/>
                        </a:rPr>
                        <a:t>Fiabiliser le fichier du patrimoine</a:t>
                      </a:r>
                      <a:endParaRPr kumimoji="0" lang="fr-FR" sz="16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kumimoji="0" lang="fr-FR" sz="1400" kern="1200" dirty="0" smtClean="0">
                          <a:solidFill>
                            <a:schemeClr val="tx1"/>
                          </a:solidFill>
                          <a:latin typeface="+mn-lt"/>
                          <a:ea typeface="Times"/>
                          <a:cs typeface="Times New Roman"/>
                        </a:rPr>
                        <a:t> </a:t>
                      </a:r>
                      <a:r>
                        <a:rPr lang="fr-FR" sz="1400" dirty="0" smtClean="0">
                          <a:solidFill>
                            <a:schemeClr val="tx1"/>
                          </a:solidFill>
                          <a:latin typeface="+mn-lt"/>
                          <a:ea typeface="Times"/>
                          <a:cs typeface="Times New Roman"/>
                        </a:rPr>
                        <a:t>X</a:t>
                      </a:r>
                    </a:p>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p:txBody>
          <a:bodyPr>
            <a:noAutofit/>
          </a:bodyPr>
          <a:lstStyle/>
          <a:p>
            <a:pPr lvl="1" algn="l" rtl="0">
              <a:spcBef>
                <a:spcPct val="0"/>
              </a:spcBef>
            </a:pPr>
            <a:r>
              <a:rPr lang="fr-FR" sz="2400" kern="1200" dirty="0" smtClean="0">
                <a:solidFill>
                  <a:schemeClr val="tx2"/>
                </a:solidFill>
                <a:latin typeface="+mj-lt"/>
                <a:ea typeface="+mj-ea"/>
                <a:cs typeface="+mj-cs"/>
              </a:rPr>
              <a:t>Action stratégique n°03 : Maitrise des coûts et des dépenses</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28</a:t>
            </a:fld>
            <a:endParaRPr lang="fr-F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86720972"/>
              </p:ext>
            </p:extLst>
          </p:nvPr>
        </p:nvGraphicFramePr>
        <p:xfrm>
          <a:off x="285720" y="908720"/>
          <a:ext cx="8715438" cy="4946362"/>
        </p:xfrm>
        <a:graphic>
          <a:graphicData uri="http://schemas.openxmlformats.org/drawingml/2006/table">
            <a:tbl>
              <a:tblPr/>
              <a:tblGrid>
                <a:gridCol w="3926240"/>
                <a:gridCol w="1503048"/>
                <a:gridCol w="928695"/>
                <a:gridCol w="471491"/>
                <a:gridCol w="471491"/>
                <a:gridCol w="471491"/>
                <a:gridCol w="471491"/>
                <a:gridCol w="471491"/>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0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275228">
                <a:tc>
                  <a:txBody>
                    <a:bodyPr/>
                    <a:lstStyle/>
                    <a:p>
                      <a:pPr marL="269875"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Achever </a:t>
                      </a:r>
                      <a:r>
                        <a:rPr lang="fr-FR" sz="1400" kern="1200" baseline="0" dirty="0" smtClean="0">
                          <a:solidFill>
                            <a:schemeClr val="tx1"/>
                          </a:solidFill>
                          <a:latin typeface="+mn-lt"/>
                          <a:ea typeface="+mn-ea"/>
                          <a:cs typeface="+mn-cs"/>
                        </a:rPr>
                        <a:t>la mise en place de la direction transverse maitre d’ouvrage système d’information distribution </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85738"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Favoriser la mise en œuvre du schéma directeur informatique Distribution</a:t>
                      </a:r>
                      <a:endParaRPr kumimoji="0" lang="fr-FR" sz="14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marL="85725">
                        <a:lnSpc>
                          <a:spcPct val="130000"/>
                        </a:lnSpc>
                        <a:spcAft>
                          <a:spcPts val="800"/>
                        </a:spcAft>
                      </a:pPr>
                      <a:r>
                        <a:rPr lang="fr-FR" sz="1400" dirty="0" smtClean="0">
                          <a:solidFill>
                            <a:schemeClr val="tx1"/>
                          </a:solidFill>
                          <a:latin typeface="+mn-lt"/>
                          <a:ea typeface="Times"/>
                          <a:cs typeface="Times New Roman"/>
                        </a:rPr>
                        <a:t>Experts métiers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77577">
                <a:tc>
                  <a:txBody>
                    <a:bodyPr/>
                    <a:lstStyle/>
                    <a:p>
                      <a:pPr marL="269875" lvl="0" indent="-182563">
                        <a:buFont typeface="Arial" pitchFamily="34" charset="0"/>
                        <a:buChar char="•"/>
                      </a:pPr>
                      <a:r>
                        <a:rPr lang="fr-FR" sz="1400" kern="1200" dirty="0" smtClean="0">
                          <a:solidFill>
                            <a:schemeClr val="tx1"/>
                          </a:solidFill>
                          <a:latin typeface="+mn-lt"/>
                          <a:ea typeface="+mn-ea"/>
                          <a:cs typeface="+mn-cs"/>
                        </a:rPr>
                        <a:t>Accélérer la mise en œuvre d’un </a:t>
                      </a:r>
                      <a:r>
                        <a:rPr lang="fr-FR" sz="1400" kern="1200" dirty="0" err="1" smtClean="0">
                          <a:solidFill>
                            <a:schemeClr val="tx1"/>
                          </a:solidFill>
                          <a:latin typeface="+mn-lt"/>
                          <a:ea typeface="+mn-ea"/>
                          <a:cs typeface="+mn-cs"/>
                        </a:rPr>
                        <a:t>reporting</a:t>
                      </a:r>
                      <a:r>
                        <a:rPr lang="fr-FR" sz="1400" kern="1200" dirty="0" smtClean="0">
                          <a:solidFill>
                            <a:schemeClr val="tx1"/>
                          </a:solidFill>
                          <a:latin typeface="+mn-lt"/>
                          <a:ea typeface="+mn-ea"/>
                          <a:cs typeface="+mn-cs"/>
                        </a:rPr>
                        <a:t> décisionnel pour tous les niveaux de gestion (agences</a:t>
                      </a:r>
                      <a:r>
                        <a:rPr lang="fr-FR" sz="1400" kern="1200" baseline="0" dirty="0" smtClean="0">
                          <a:solidFill>
                            <a:schemeClr val="tx1"/>
                          </a:solidFill>
                          <a:latin typeface="+mn-lt"/>
                          <a:ea typeface="+mn-ea"/>
                          <a:cs typeface="+mn-cs"/>
                        </a:rPr>
                        <a:t> commerciales</a:t>
                      </a:r>
                      <a:r>
                        <a:rPr lang="fr-FR" sz="1400" kern="1200" dirty="0" smtClean="0">
                          <a:solidFill>
                            <a:schemeClr val="tx1"/>
                          </a:solidFill>
                          <a:latin typeface="+mn-lt"/>
                          <a:ea typeface="+mn-ea"/>
                          <a:cs typeface="+mn-cs"/>
                        </a:rPr>
                        <a:t>, districts, DD, SDA, Groupe)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85738"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Disposer d’un outil d’aide à la décision </a:t>
                      </a:r>
                      <a:endParaRPr kumimoji="0" lang="fr-FR" sz="14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41410">
                <a:tc>
                  <a:txBody>
                    <a:bodyPr/>
                    <a:lstStyle/>
                    <a:p>
                      <a:pPr marL="269875"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Maintenir</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et</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améliorer les applications existantes</a:t>
                      </a:r>
                      <a:r>
                        <a:rPr lang="fr-FR" sz="1400" kern="1200" baseline="0" dirty="0" smtClean="0">
                          <a:solidFill>
                            <a:schemeClr val="tx1"/>
                          </a:solidFill>
                          <a:latin typeface="+mn-lt"/>
                          <a:ea typeface="+mn-ea"/>
                          <a:cs typeface="+mn-cs"/>
                        </a:rPr>
                        <a:t> </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85738"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Adapter les applications </a:t>
                      </a:r>
                      <a:endParaRPr kumimoji="0" lang="fr-FR" sz="14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68688">
                <a:tc>
                  <a:txBody>
                    <a:bodyPr/>
                    <a:lstStyle/>
                    <a:p>
                      <a:pPr marL="269875"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baseline="0" dirty="0" smtClean="0">
                          <a:solidFill>
                            <a:schemeClr val="tx1"/>
                          </a:solidFill>
                          <a:latin typeface="+mn-lt"/>
                          <a:ea typeface="+mn-ea"/>
                          <a:cs typeface="+mn-cs"/>
                        </a:rPr>
                        <a:t>Mettre à jour des procédures de gestion en cohérence avec la nouvelle organisation (système d’information)</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85738"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Disposer d’un SI cohérent avec l’organisation</a:t>
                      </a:r>
                      <a:endParaRPr kumimoji="0" lang="fr-FR" sz="14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 </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 </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68688">
                <a:tc>
                  <a:txBody>
                    <a:bodyPr/>
                    <a:lstStyle/>
                    <a:p>
                      <a:pPr marL="269875"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Accompagner le déploiement des nouvelles applications et</a:t>
                      </a:r>
                      <a:r>
                        <a:rPr lang="fr-FR" sz="1400" kern="1200" baseline="0" dirty="0" smtClean="0">
                          <a:solidFill>
                            <a:schemeClr val="tx1"/>
                          </a:solidFill>
                          <a:latin typeface="+mn-lt"/>
                          <a:ea typeface="+mn-ea"/>
                          <a:cs typeface="+mn-cs"/>
                        </a:rPr>
                        <a:t> veiller à leur bonne utilisation  </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85738"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Conduite de changement  et respect des règles en vigueur</a:t>
                      </a:r>
                      <a:endParaRPr kumimoji="0" lang="fr-FR" sz="14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152400"/>
            <a:ext cx="8229600" cy="612304"/>
          </a:xfrm>
        </p:spPr>
        <p:txBody>
          <a:bodyPr>
            <a:noAutofit/>
          </a:bodyPr>
          <a:lstStyle/>
          <a:p>
            <a:pPr lvl="1" algn="l" rtl="0">
              <a:spcBef>
                <a:spcPct val="0"/>
              </a:spcBef>
            </a:pPr>
            <a:r>
              <a:rPr lang="fr-FR" sz="2400" kern="1200" dirty="0" smtClean="0">
                <a:solidFill>
                  <a:schemeClr val="tx2"/>
                </a:solidFill>
                <a:latin typeface="+mj-lt"/>
                <a:ea typeface="+mj-ea"/>
                <a:cs typeface="+mj-cs"/>
              </a:rPr>
              <a:t>Action stratégique n°04 : Développement des SI</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29</a:t>
            </a:fld>
            <a:endParaRPr lang="fr-F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000100" y="2571744"/>
            <a:ext cx="7429552" cy="132343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fontAlgn="auto">
              <a:spcBef>
                <a:spcPts val="0"/>
              </a:spcBef>
              <a:spcAft>
                <a:spcPts val="0"/>
              </a:spcAft>
              <a:defRPr/>
            </a:pPr>
            <a:endParaRPr lang="fr-FR" sz="2400" dirty="0" smtClean="0"/>
          </a:p>
          <a:p>
            <a:pPr algn="ctr" fontAlgn="auto">
              <a:spcBef>
                <a:spcPts val="0"/>
              </a:spcBef>
              <a:spcAft>
                <a:spcPts val="0"/>
              </a:spcAft>
              <a:defRPr/>
            </a:pPr>
            <a:r>
              <a:rPr lang="fr-FR" sz="3200" dirty="0" smtClean="0">
                <a:solidFill>
                  <a:srgbClr val="FFFF00"/>
                </a:solidFill>
              </a:rPr>
              <a:t>1</a:t>
            </a:r>
            <a:r>
              <a:rPr lang="fr-FR" sz="3200" baseline="30000" dirty="0" smtClean="0">
                <a:solidFill>
                  <a:srgbClr val="FFFF00"/>
                </a:solidFill>
              </a:rPr>
              <a:t>ère</a:t>
            </a:r>
            <a:r>
              <a:rPr lang="fr-FR" sz="3200" dirty="0" smtClean="0">
                <a:solidFill>
                  <a:srgbClr val="FFFF00"/>
                </a:solidFill>
              </a:rPr>
              <a:t> </a:t>
            </a:r>
            <a:r>
              <a:rPr lang="fr-FR" sz="3200" dirty="0">
                <a:solidFill>
                  <a:srgbClr val="FFFF00"/>
                </a:solidFill>
              </a:rPr>
              <a:t>Phase : Diagnostic Stratégique</a:t>
            </a:r>
          </a:p>
          <a:p>
            <a:pPr algn="ctr" fontAlgn="auto">
              <a:spcBef>
                <a:spcPts val="0"/>
              </a:spcBef>
              <a:spcAft>
                <a:spcPts val="0"/>
              </a:spcAft>
              <a:defRPr/>
            </a:pPr>
            <a:r>
              <a:rPr lang="fr-FR" sz="2400" b="1" dirty="0" smtClean="0"/>
              <a:t> </a:t>
            </a:r>
            <a:endParaRPr lang="fr-FR" sz="2400"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85786" y="1785926"/>
            <a:ext cx="7772400" cy="1829761"/>
          </a:xfrm>
        </p:spPr>
        <p:txBody>
          <a:bodyPr>
            <a:normAutofit/>
          </a:bodyPr>
          <a:lstStyle/>
          <a:p>
            <a:pPr algn="l"/>
            <a:r>
              <a:rPr lang="fr-FR" sz="3600" dirty="0" smtClean="0"/>
              <a:t>Séparation des fonctions techniques et commerciale</a:t>
            </a:r>
            <a:endParaRPr lang="fr-FR" sz="3600" dirty="0"/>
          </a:p>
        </p:txBody>
      </p:sp>
      <p:sp>
        <p:nvSpPr>
          <p:cNvPr id="3" name="Espace réservé du texte 2"/>
          <p:cNvSpPr>
            <a:spLocks noGrp="1"/>
          </p:cNvSpPr>
          <p:nvPr>
            <p:ph type="subTitle" idx="1"/>
          </p:nvPr>
        </p:nvSpPr>
        <p:spPr>
          <a:xfrm>
            <a:off x="685800" y="1714488"/>
            <a:ext cx="7772400" cy="1199704"/>
          </a:xfrm>
        </p:spPr>
        <p:txBody>
          <a:bodyPr>
            <a:normAutofit/>
          </a:bodyPr>
          <a:lstStyle/>
          <a:p>
            <a:pPr algn="l"/>
            <a:r>
              <a:rPr lang="fr-FR" sz="2800" dirty="0" smtClean="0">
                <a:solidFill>
                  <a:srgbClr val="000000"/>
                </a:solidFill>
                <a:latin typeface="Arial"/>
                <a:cs typeface="Arial" charset="0"/>
              </a:rPr>
              <a:t>Axe n°2 :</a:t>
            </a:r>
            <a:endParaRPr lang="fr-FR" sz="2800" dirty="0"/>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30</a:t>
            </a:fld>
            <a:endParaRPr lang="fr-F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980290208"/>
              </p:ext>
            </p:extLst>
          </p:nvPr>
        </p:nvGraphicFramePr>
        <p:xfrm>
          <a:off x="214282" y="1357298"/>
          <a:ext cx="8786874" cy="3724854"/>
        </p:xfrm>
        <a:graphic>
          <a:graphicData uri="http://schemas.openxmlformats.org/drawingml/2006/table">
            <a:tbl>
              <a:tblPr/>
              <a:tblGrid>
                <a:gridCol w="3786214"/>
                <a:gridCol w="1428760"/>
                <a:gridCol w="1428760"/>
                <a:gridCol w="428628"/>
                <a:gridCol w="428628"/>
                <a:gridCol w="428628"/>
                <a:gridCol w="428628"/>
                <a:gridCol w="428628"/>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453970">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baseline="0" dirty="0" smtClean="0">
                          <a:solidFill>
                            <a:schemeClr val="tx1"/>
                          </a:solidFill>
                          <a:latin typeface="+mn-lt"/>
                          <a:ea typeface="+mn-ea"/>
                          <a:cs typeface="+mn-cs"/>
                        </a:rPr>
                        <a:t>Se faire accompagner par un organisme spécialisé pour définir le nouveau schéma d’organisation</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6">
                  <a:txBody>
                    <a:bodyPr/>
                    <a:lstStyle/>
                    <a:p>
                      <a:pPr marL="95250" indent="-95250">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Améliorer la</a:t>
                      </a:r>
                      <a:r>
                        <a:rPr lang="fr-FR" sz="1400" baseline="0" dirty="0" smtClean="0">
                          <a:solidFill>
                            <a:schemeClr val="tx1"/>
                          </a:solidFill>
                          <a:latin typeface="+mn-lt"/>
                          <a:ea typeface="Times"/>
                          <a:cs typeface="Times New Roman"/>
                        </a:rPr>
                        <a:t> gestion, le professionnalisme  et l’expertise</a:t>
                      </a:r>
                    </a:p>
                    <a:p>
                      <a:pPr marL="95250" indent="-95250">
                        <a:lnSpc>
                          <a:spcPct val="130000"/>
                        </a:lnSpc>
                        <a:spcAft>
                          <a:spcPts val="800"/>
                        </a:spcAft>
                        <a:buFont typeface="Arial" pitchFamily="34" charset="0"/>
                        <a:buChar char="•"/>
                      </a:pPr>
                      <a:r>
                        <a:rPr lang="fr-FR" sz="1400" baseline="0" dirty="0" smtClean="0">
                          <a:solidFill>
                            <a:schemeClr val="tx1"/>
                          </a:solidFill>
                          <a:latin typeface="+mn-lt"/>
                          <a:ea typeface="Times"/>
                          <a:cs typeface="Times New Roman"/>
                        </a:rPr>
                        <a:t>Améliorer la qualité de service</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6">
                  <a:txBody>
                    <a:bodyPr/>
                    <a:lstStyle/>
                    <a:p>
                      <a:pPr marL="95250" indent="-95250" algn="l" rtl="0" eaLnBrk="1" latinLnBrk="0" hangingPunct="1">
                        <a:lnSpc>
                          <a:spcPct val="130000"/>
                        </a:lnSpc>
                        <a:spcAft>
                          <a:spcPts val="800"/>
                        </a:spcAft>
                        <a:buFont typeface="Arial" pitchFamily="34" charset="0"/>
                        <a:buChar char="•"/>
                      </a:pPr>
                      <a:r>
                        <a:rPr kumimoji="0" lang="fr-FR" sz="1400" kern="1200" dirty="0" smtClean="0">
                          <a:solidFill>
                            <a:schemeClr val="tx1"/>
                          </a:solidFill>
                          <a:latin typeface="+mn-lt"/>
                          <a:ea typeface="Times"/>
                          <a:cs typeface="Times New Roman"/>
                        </a:rPr>
                        <a:t>Compétences dans le domaine d’activité</a:t>
                      </a:r>
                    </a:p>
                    <a:p>
                      <a:pPr marL="95250" indent="-95250" algn="l" rtl="0" eaLnBrk="1" latinLnBrk="0" hangingPunct="1">
                        <a:lnSpc>
                          <a:spcPct val="130000"/>
                        </a:lnSpc>
                        <a:spcAft>
                          <a:spcPts val="800"/>
                        </a:spcAft>
                        <a:buFont typeface="Arial" pitchFamily="34" charset="0"/>
                        <a:buChar char="•"/>
                      </a:pPr>
                      <a:r>
                        <a:rPr kumimoji="0" lang="fr-FR" sz="1400" kern="1200" dirty="0" smtClean="0">
                          <a:solidFill>
                            <a:schemeClr val="tx1"/>
                          </a:solidFill>
                          <a:latin typeface="+mn-lt"/>
                          <a:ea typeface="Times"/>
                          <a:cs typeface="Times New Roman"/>
                        </a:rPr>
                        <a:t>Investissement en infrastructures</a:t>
                      </a:r>
                      <a:endParaRPr kumimoji="0" lang="fr-FR" sz="1400"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53970">
                <a:tc rowSpan="2">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Redéployer le personnel existant (et/ou</a:t>
                      </a:r>
                      <a:r>
                        <a:rPr lang="fr-FR" sz="1400" kern="1200" baseline="0" dirty="0" smtClean="0">
                          <a:solidFill>
                            <a:schemeClr val="tx1"/>
                          </a:solidFill>
                          <a:latin typeface="+mn-lt"/>
                          <a:ea typeface="+mn-ea"/>
                          <a:cs typeface="+mn-cs"/>
                        </a:rPr>
                        <a:t> recrutement/formation selon besoin)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4956">
                <a:tc vMerge="1">
                  <a:txBody>
                    <a:bodyPr/>
                    <a:lstStyle/>
                    <a:p>
                      <a:pPr marL="85725" lvl="0" indent="-85725">
                        <a:buFont typeface="Arial" pitchFamily="34" charset="0"/>
                        <a:buChar char="•"/>
                      </a:pP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46180">
                <a:tc>
                  <a:txBody>
                    <a:bodyPr/>
                    <a:lstStyle/>
                    <a:p>
                      <a:pPr marL="85725" lvl="0" indent="-85725">
                        <a:buFont typeface="Arial" pitchFamily="34" charset="0"/>
                        <a:buChar char="•"/>
                      </a:pPr>
                      <a:r>
                        <a:rPr lang="fr-FR" sz="1400" kern="1200" baseline="0" dirty="0" smtClean="0">
                          <a:solidFill>
                            <a:schemeClr val="tx1"/>
                          </a:solidFill>
                          <a:latin typeface="+mn-lt"/>
                          <a:ea typeface="+mn-ea"/>
                          <a:cs typeface="+mn-cs"/>
                        </a:rPr>
                        <a:t>Aménager</a:t>
                      </a:r>
                      <a:r>
                        <a:rPr lang="fr-FR" sz="1400" kern="1200" dirty="0" smtClean="0">
                          <a:solidFill>
                            <a:schemeClr val="tx1"/>
                          </a:solidFill>
                          <a:latin typeface="+mn-lt"/>
                          <a:ea typeface="+mn-ea"/>
                          <a:cs typeface="+mn-cs"/>
                        </a:rPr>
                        <a:t> (et/ou</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création) les infrastructures nécessaires devant héberger séparément les activités  techniques et commerciales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r>
              <a:tr h="733998">
                <a:tc>
                  <a:txBody>
                    <a:bodyPr/>
                    <a:lstStyle/>
                    <a:p>
                      <a:pPr marL="87313" lvl="1" indent="-80963">
                        <a:buFont typeface="Arial" pitchFamily="34" charset="0"/>
                        <a:buChar char="•"/>
                      </a:pPr>
                      <a:r>
                        <a:rPr lang="fr-FR" sz="1400" kern="1200" dirty="0" smtClean="0">
                          <a:solidFill>
                            <a:schemeClr val="tx1"/>
                          </a:solidFill>
                          <a:latin typeface="+mn-lt"/>
                          <a:ea typeface="+mn-ea"/>
                          <a:cs typeface="+mn-cs"/>
                        </a:rPr>
                        <a:t>Définir les missions et délimiter les responsabilités  en adaptant</a:t>
                      </a:r>
                      <a:r>
                        <a:rPr lang="fr-FR" sz="1400" kern="1200" baseline="0" dirty="0" smtClean="0">
                          <a:solidFill>
                            <a:schemeClr val="tx1"/>
                          </a:solidFill>
                          <a:latin typeface="+mn-lt"/>
                          <a:ea typeface="+mn-ea"/>
                          <a:cs typeface="+mn-cs"/>
                        </a:rPr>
                        <a:t> et en </a:t>
                      </a:r>
                      <a:r>
                        <a:rPr lang="fr-FR" sz="1400" kern="1200" dirty="0" smtClean="0">
                          <a:solidFill>
                            <a:schemeClr val="tx1"/>
                          </a:solidFill>
                          <a:latin typeface="+mn-lt"/>
                          <a:ea typeface="+mn-ea"/>
                          <a:cs typeface="+mn-cs"/>
                        </a:rPr>
                        <a:t>mettant à jour des procédures de gestion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22546">
                <a:tc>
                  <a:txBody>
                    <a:bodyPr/>
                    <a:lstStyle/>
                    <a:p>
                      <a:pPr marL="87313" marR="0" lvl="1"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Adapter la comptabilité analytique à la nouvelle organisation.</a:t>
                      </a:r>
                      <a:endPar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152400"/>
            <a:ext cx="8543956" cy="990600"/>
          </a:xfrm>
        </p:spPr>
        <p:txBody>
          <a:bodyPr>
            <a:noAutofit/>
          </a:bodyPr>
          <a:lstStyle/>
          <a:p>
            <a:pPr lvl="1" algn="l" rtl="0">
              <a:spcBef>
                <a:spcPct val="0"/>
              </a:spcBef>
            </a:pPr>
            <a:r>
              <a:rPr lang="fr-FR" kern="1200" dirty="0" smtClean="0">
                <a:solidFill>
                  <a:schemeClr val="tx2"/>
                </a:solidFill>
                <a:latin typeface="+mj-lt"/>
                <a:ea typeface="+mj-ea"/>
                <a:cs typeface="+mj-cs"/>
              </a:rPr>
              <a:t>Axe n°02 : Séparation des fonctions technique électricité, technique gaz et commerciale</a:t>
            </a:r>
            <a:endParaRPr lang="fr-FR" sz="1400" kern="1200" dirty="0" smtClean="0">
              <a:solidFill>
                <a:schemeClr val="tx2"/>
              </a:solidFill>
              <a:latin typeface="+mj-lt"/>
              <a:ea typeface="+mj-ea"/>
              <a:cs typeface="+mj-cs"/>
            </a:endParaRP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31</a:t>
            </a:fld>
            <a:endParaRPr lang="fr-F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pPr algn="l"/>
            <a:r>
              <a:rPr lang="fr-FR" sz="3600" dirty="0" smtClean="0"/>
              <a:t>Développement du segment «Services»</a:t>
            </a:r>
          </a:p>
        </p:txBody>
      </p:sp>
      <p:sp>
        <p:nvSpPr>
          <p:cNvPr id="3" name="Espace réservé du texte 2"/>
          <p:cNvSpPr>
            <a:spLocks noGrp="1"/>
          </p:cNvSpPr>
          <p:nvPr>
            <p:ph type="subTitle" idx="1"/>
          </p:nvPr>
        </p:nvSpPr>
        <p:spPr>
          <a:xfrm>
            <a:off x="685800" y="1500174"/>
            <a:ext cx="7772400" cy="1199704"/>
          </a:xfrm>
        </p:spPr>
        <p:txBody>
          <a:bodyPr>
            <a:normAutofit/>
          </a:bodyPr>
          <a:lstStyle/>
          <a:p>
            <a:pPr algn="l"/>
            <a:r>
              <a:rPr lang="fr-FR" sz="2800" dirty="0" smtClean="0">
                <a:solidFill>
                  <a:srgbClr val="000000"/>
                </a:solidFill>
                <a:latin typeface="Arial"/>
                <a:cs typeface="Arial" charset="0"/>
              </a:rPr>
              <a:t>Axe n°3:</a:t>
            </a:r>
            <a:endParaRPr lang="fr-FR" sz="2800" dirty="0"/>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32</a:t>
            </a:fld>
            <a:endParaRPr lang="fr-F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3444982284"/>
              </p:ext>
            </p:extLst>
          </p:nvPr>
        </p:nvGraphicFramePr>
        <p:xfrm>
          <a:off x="142844" y="1340768"/>
          <a:ext cx="8858315" cy="5006848"/>
        </p:xfrm>
        <a:graphic>
          <a:graphicData uri="http://schemas.openxmlformats.org/drawingml/2006/table">
            <a:tbl>
              <a:tblPr/>
              <a:tblGrid>
                <a:gridCol w="3857652"/>
                <a:gridCol w="1428760"/>
                <a:gridCol w="1289886"/>
                <a:gridCol w="456403"/>
                <a:gridCol w="228202"/>
                <a:gridCol w="228202"/>
                <a:gridCol w="440514"/>
                <a:gridCol w="472293"/>
                <a:gridCol w="456403"/>
              </a:tblGrid>
              <a:tr h="462280">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gridSpan="2">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hMerge="1">
                  <a:txBody>
                    <a:bodyPr/>
                    <a:lstStyle/>
                    <a:p>
                      <a:endParaRPr lang="fr-FR"/>
                    </a:p>
                  </a:txBody>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213360">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400" kern="1200" dirty="0" smtClean="0">
                          <a:solidFill>
                            <a:schemeClr val="tx1"/>
                          </a:solidFill>
                          <a:latin typeface="+mn-lt"/>
                          <a:ea typeface="+mn-ea"/>
                          <a:cs typeface="+mn-cs"/>
                        </a:rPr>
                        <a:t>Réaliser</a:t>
                      </a:r>
                      <a:r>
                        <a:rPr kumimoji="0" lang="fr-FR" sz="1400" kern="1200" baseline="0" dirty="0" smtClean="0">
                          <a:solidFill>
                            <a:schemeClr val="tx1"/>
                          </a:solidFill>
                          <a:latin typeface="+mn-lt"/>
                          <a:ea typeface="+mn-ea"/>
                          <a:cs typeface="+mn-cs"/>
                        </a:rPr>
                        <a:t> une étude de marché (demande, concurrence, créneaux porteurs,  estimation des couts, etc.)</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10">
                  <a:txBody>
                    <a:bodyPr/>
                    <a:lstStyle/>
                    <a:p>
                      <a:pPr marL="95250" indent="-95250">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Pénétrer le marché des services</a:t>
                      </a:r>
                    </a:p>
                    <a:p>
                      <a:pPr marL="95250" indent="-95250">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Réaliser un CA services (% du CA global à définir)</a:t>
                      </a:r>
                    </a:p>
                    <a:p>
                      <a:pPr marL="95250" indent="-95250">
                        <a:lnSpc>
                          <a:spcPct val="130000"/>
                        </a:lnSpc>
                        <a:spcAft>
                          <a:spcPts val="800"/>
                        </a:spcAft>
                        <a:buFont typeface="Arial" pitchFamily="34" charset="0"/>
                        <a:buChar cha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10">
                  <a:txBody>
                    <a:bodyPr/>
                    <a:lstStyle/>
                    <a:p>
                      <a:pPr marL="95250" indent="-95250">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RH</a:t>
                      </a:r>
                      <a:r>
                        <a:rPr lang="fr-FR" sz="1400" baseline="0" dirty="0" smtClean="0">
                          <a:solidFill>
                            <a:schemeClr val="tx1"/>
                          </a:solidFill>
                          <a:latin typeface="+mn-lt"/>
                          <a:ea typeface="Times"/>
                          <a:cs typeface="Times New Roman"/>
                        </a:rPr>
                        <a:t> spécialisée (technique et marketing)</a:t>
                      </a:r>
                    </a:p>
                    <a:p>
                      <a:pPr marL="95250" indent="-95250">
                        <a:lnSpc>
                          <a:spcPct val="130000"/>
                        </a:lnSpc>
                        <a:spcAft>
                          <a:spcPts val="800"/>
                        </a:spcAft>
                        <a:buFont typeface="Arial" pitchFamily="34" charset="0"/>
                        <a:buChar char="•"/>
                      </a:pPr>
                      <a:r>
                        <a:rPr lang="fr-FR" sz="1400" baseline="0" dirty="0" smtClean="0">
                          <a:solidFill>
                            <a:schemeClr val="tx1"/>
                          </a:solidFill>
                          <a:latin typeface="+mn-lt"/>
                          <a:ea typeface="Times"/>
                          <a:cs typeface="Times New Roman"/>
                        </a:rPr>
                        <a:t>Equipements adéquats </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fr-FR" sz="1400" dirty="0" smtClean="0"/>
                        <a:t>X</a:t>
                      </a: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fr-FR" sz="1400" dirty="0" smtClean="0"/>
                        <a:t>X</a:t>
                      </a: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13414">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400" kern="1200" dirty="0" smtClean="0">
                          <a:solidFill>
                            <a:schemeClr val="tx1"/>
                          </a:solidFill>
                          <a:latin typeface="+mn-lt"/>
                          <a:ea typeface="+mn-ea"/>
                          <a:cs typeface="+mn-cs"/>
                        </a:rPr>
                        <a:t>Définir les missions et attributions de la nouvelle entité services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a:txBody>
                    <a:bodyPr/>
                    <a:lstStyle/>
                    <a:p>
                      <a:pPr algn="ct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400" dirty="0" smtClean="0"/>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algn="ct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fr-FR" sz="140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fr-FR" sz="140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26720">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400" kern="1200" dirty="0" smtClean="0">
                          <a:solidFill>
                            <a:schemeClr val="tx1"/>
                          </a:solidFill>
                          <a:latin typeface="+mn-lt"/>
                          <a:ea typeface="+mn-ea"/>
                          <a:cs typeface="+mn-cs"/>
                        </a:rPr>
                        <a:t>Préparer  les procédures de travail pour le  développement des services.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400" dirty="0" smtClean="0"/>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fr-FR" sz="140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pPr>
                      <a:r>
                        <a:rPr kumimoji="0" lang="fr-FR" sz="1400" kern="1200" dirty="0" smtClean="0">
                          <a:solidFill>
                            <a:schemeClr val="tx1"/>
                          </a:solidFill>
                          <a:latin typeface="+mn-lt"/>
                          <a:ea typeface="+mn-ea"/>
                          <a:cs typeface="+mn-cs"/>
                        </a:rPr>
                        <a:t>Définir le périmètre des services proposés / package des offres</a:t>
                      </a:r>
                      <a:r>
                        <a:rPr kumimoji="0" lang="fr-FR" sz="1400" kern="1200" baseline="0" dirty="0" smtClean="0">
                          <a:solidFill>
                            <a:schemeClr val="tx1"/>
                          </a:solidFill>
                          <a:latin typeface="+mn-lt"/>
                          <a:ea typeface="+mn-ea"/>
                          <a:cs typeface="+mn-cs"/>
                        </a:rPr>
                        <a:t> / prix</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Mettre en place,</a:t>
                      </a:r>
                      <a:r>
                        <a:rPr kumimoji="0" lang="fr-FR" sz="1400" kern="1200" baseline="0" dirty="0" smtClean="0">
                          <a:solidFill>
                            <a:schemeClr val="tx1"/>
                          </a:solidFill>
                          <a:latin typeface="+mn-lt"/>
                          <a:ea typeface="+mn-ea"/>
                          <a:cs typeface="+mn-cs"/>
                        </a:rPr>
                        <a:t> au fur et à mesure, </a:t>
                      </a:r>
                      <a:r>
                        <a:rPr kumimoji="0" lang="fr-FR" sz="1400" kern="1200" dirty="0" smtClean="0">
                          <a:solidFill>
                            <a:schemeClr val="tx1"/>
                          </a:solidFill>
                          <a:latin typeface="+mn-lt"/>
                          <a:ea typeface="+mn-ea"/>
                          <a:cs typeface="+mn-cs"/>
                        </a:rPr>
                        <a:t>la ressource humaine dédiée et la former,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Envisager et développer le partenariat avec des fournisseurs d’équipements (transformateurs, etc.)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Proposer des solutions d’optimisation énergétique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Développer le travail de proximité clients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Formaliser l’assistance aux clients en maintenance préventive et curative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Instaurer</a:t>
                      </a:r>
                      <a:r>
                        <a:rPr kumimoji="0" lang="fr-FR" sz="1400" kern="1200" baseline="0" dirty="0" smtClean="0">
                          <a:solidFill>
                            <a:schemeClr val="tx1"/>
                          </a:solidFill>
                          <a:latin typeface="+mn-lt"/>
                          <a:ea typeface="+mn-ea"/>
                          <a:cs typeface="+mn-cs"/>
                        </a:rPr>
                        <a:t> la veille stratégique et technologique</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95250" indent="-95250">
                        <a:lnSpc>
                          <a:spcPct val="130000"/>
                        </a:lnSpc>
                        <a:spcAft>
                          <a:spcPts val="800"/>
                        </a:spcAft>
                        <a:buFont typeface="Arial" pitchFamily="34" charset="0"/>
                        <a:buChar cha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95250" indent="-95250">
                        <a:lnSpc>
                          <a:spcPct val="130000"/>
                        </a:lnSpc>
                        <a:spcAft>
                          <a:spcPts val="800"/>
                        </a:spcAft>
                        <a:buFont typeface="Arial" pitchFamily="34" charset="0"/>
                        <a:buChar char="•"/>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152400"/>
            <a:ext cx="8401080" cy="990600"/>
          </a:xfrm>
        </p:spPr>
        <p:txBody>
          <a:bodyPr>
            <a:noAutofit/>
          </a:bodyPr>
          <a:lstStyle/>
          <a:p>
            <a:pPr lvl="1" algn="l" rtl="0">
              <a:spcBef>
                <a:spcPct val="0"/>
              </a:spcBef>
            </a:pPr>
            <a:r>
              <a:rPr lang="fr-FR" sz="2400" kern="1200" dirty="0" smtClean="0">
                <a:solidFill>
                  <a:schemeClr val="tx2"/>
                </a:solidFill>
                <a:latin typeface="+mj-lt"/>
                <a:ea typeface="+mj-ea"/>
                <a:cs typeface="+mj-cs"/>
              </a:rPr>
              <a:t>Action stratégique 01 : Création et Développement de l’entité « Services »</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33</a:t>
            </a:fld>
            <a:endParaRPr lang="fr-F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122444039"/>
              </p:ext>
            </p:extLst>
          </p:nvPr>
        </p:nvGraphicFramePr>
        <p:xfrm>
          <a:off x="71407" y="2014328"/>
          <a:ext cx="8929753" cy="3565144"/>
        </p:xfrm>
        <a:graphic>
          <a:graphicData uri="http://schemas.openxmlformats.org/drawingml/2006/table">
            <a:tbl>
              <a:tblPr/>
              <a:tblGrid>
                <a:gridCol w="4357717"/>
                <a:gridCol w="1143008"/>
                <a:gridCol w="1143008"/>
                <a:gridCol w="457204"/>
                <a:gridCol w="457204"/>
                <a:gridCol w="457204"/>
                <a:gridCol w="457204"/>
                <a:gridCol w="457204"/>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782320">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Développer des actions marketing : offres efficacité énergétique, packages technico-commerciales, conseil, assistance,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indent="-85725">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Satisfaire et fidéliser</a:t>
                      </a:r>
                      <a:r>
                        <a:rPr lang="fr-FR" sz="1400" baseline="0" dirty="0" smtClean="0">
                          <a:solidFill>
                            <a:schemeClr val="tx1"/>
                          </a:solidFill>
                          <a:latin typeface="+mn-lt"/>
                          <a:ea typeface="Times"/>
                          <a:cs typeface="Times New Roman"/>
                        </a:rPr>
                        <a:t> les clients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indent="-85725" algn="l" rtl="0" eaLnBrk="1" latinLnBrk="0" hangingPunct="1">
                        <a:lnSpc>
                          <a:spcPct val="130000"/>
                        </a:lnSpc>
                        <a:spcAft>
                          <a:spcPts val="800"/>
                        </a:spcAft>
                        <a:buFont typeface="Arial" pitchFamily="34" charset="0"/>
                        <a:buChar char="•"/>
                      </a:pPr>
                      <a:r>
                        <a:rPr kumimoji="0" lang="fr-FR" sz="1400" kern="1200" dirty="0" smtClean="0">
                          <a:solidFill>
                            <a:schemeClr val="tx1"/>
                          </a:solidFill>
                          <a:latin typeface="+mn-lt"/>
                          <a:ea typeface="Times"/>
                          <a:cs typeface="Times New Roman"/>
                        </a:rPr>
                        <a:t>Compétences en technique et marketing</a:t>
                      </a:r>
                      <a:endParaRPr kumimoji="0" lang="fr-FR" sz="1400"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564640">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Redéfinir le rôle et l’organisation du réseau commercial:</a:t>
                      </a:r>
                    </a:p>
                    <a:p>
                      <a:pPr marL="457200" marR="0" lvl="1" indent="-1841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fr-FR" sz="1400" kern="1200" dirty="0" smtClean="0">
                          <a:solidFill>
                            <a:schemeClr val="tx1"/>
                          </a:solidFill>
                          <a:latin typeface="+mn-lt"/>
                          <a:ea typeface="+mn-ea"/>
                          <a:cs typeface="+mn-cs"/>
                        </a:rPr>
                        <a:t>Développer la communication</a:t>
                      </a:r>
                      <a:r>
                        <a:rPr lang="fr-FR" sz="1400" kern="1200" baseline="0" dirty="0" smtClean="0">
                          <a:solidFill>
                            <a:schemeClr val="tx1"/>
                          </a:solidFill>
                          <a:latin typeface="+mn-lt"/>
                          <a:ea typeface="+mn-ea"/>
                          <a:cs typeface="+mn-cs"/>
                        </a:rPr>
                        <a:t> au</a:t>
                      </a:r>
                      <a:r>
                        <a:rPr lang="fr-FR" sz="1400" kern="1200" dirty="0" smtClean="0">
                          <a:solidFill>
                            <a:schemeClr val="tx1"/>
                          </a:solidFill>
                          <a:latin typeface="+mn-lt"/>
                          <a:ea typeface="+mn-ea"/>
                          <a:cs typeface="+mn-cs"/>
                        </a:rPr>
                        <a:t> client sur les aspects de sécurité et maitrise d’énergie </a:t>
                      </a:r>
                    </a:p>
                    <a:p>
                      <a:pPr marL="457200" marR="0" lvl="1" indent="-1841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fr-FR" sz="1400" kern="1200" dirty="0" smtClean="0">
                          <a:solidFill>
                            <a:schemeClr val="tx1"/>
                          </a:solidFill>
                          <a:latin typeface="+mn-lt"/>
                          <a:ea typeface="+mn-ea"/>
                          <a:cs typeface="+mn-cs"/>
                        </a:rPr>
                        <a:t>Former les agents à l’orientation client;</a:t>
                      </a:r>
                    </a:p>
                    <a:p>
                      <a:pPr marL="457200" marR="0" lvl="1" indent="-1841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fr-FR" sz="1400" kern="1200" dirty="0" smtClean="0">
                          <a:solidFill>
                            <a:schemeClr val="tx1"/>
                          </a:solidFill>
                          <a:latin typeface="+mn-lt"/>
                          <a:ea typeface="+mn-ea"/>
                          <a:cs typeface="+mn-cs"/>
                        </a:rPr>
                        <a:t>Respecter les délais d’intervention (raccordement,</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dépannages,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r>
              <a:tr h="782320">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Conseil technico-commercial</a:t>
                      </a:r>
                      <a:r>
                        <a:rPr lang="fr-FR" sz="1400" kern="1200" baseline="0" dirty="0" smtClean="0">
                          <a:solidFill>
                            <a:schemeClr val="tx1"/>
                          </a:solidFill>
                          <a:latin typeface="+mn-lt"/>
                          <a:ea typeface="+mn-ea"/>
                          <a:cs typeface="+mn-cs"/>
                        </a:rPr>
                        <a:t> offert </a:t>
                      </a:r>
                      <a:r>
                        <a:rPr lang="fr-FR" sz="1400" kern="1200" dirty="0" smtClean="0">
                          <a:solidFill>
                            <a:schemeClr val="tx1"/>
                          </a:solidFill>
                          <a:latin typeface="+mn-lt"/>
                          <a:ea typeface="+mn-ea"/>
                          <a:cs typeface="+mn-cs"/>
                        </a:rPr>
                        <a:t>au client (bilan énergétique,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r>
            </a:tbl>
          </a:graphicData>
        </a:graphic>
      </p:graphicFrame>
      <p:sp>
        <p:nvSpPr>
          <p:cNvPr id="11" name="Titre 10"/>
          <p:cNvSpPr>
            <a:spLocks noGrp="1"/>
          </p:cNvSpPr>
          <p:nvPr>
            <p:ph type="title"/>
          </p:nvPr>
        </p:nvSpPr>
        <p:spPr/>
        <p:txBody>
          <a:bodyPr vert="horz" anchor="b" anchorCtr="0">
            <a:noAutofit/>
          </a:bodyPr>
          <a:lstStyle/>
          <a:p>
            <a:pPr lvl="1" algn="l" rtl="0">
              <a:spcBef>
                <a:spcPct val="0"/>
              </a:spcBef>
            </a:pPr>
            <a:r>
              <a:rPr lang="fr-FR" sz="2000" kern="1200" dirty="0">
                <a:solidFill>
                  <a:schemeClr val="tx2"/>
                </a:solidFill>
                <a:latin typeface="+mj-lt"/>
                <a:ea typeface="+mj-ea"/>
                <a:cs typeface="+mj-cs"/>
              </a:rPr>
              <a:t>Action stratégique </a:t>
            </a:r>
            <a:r>
              <a:rPr lang="fr-FR" sz="2000" kern="1200" dirty="0" smtClean="0">
                <a:solidFill>
                  <a:schemeClr val="tx2"/>
                </a:solidFill>
                <a:latin typeface="+mj-lt"/>
                <a:ea typeface="+mj-ea"/>
                <a:cs typeface="+mj-cs"/>
              </a:rPr>
              <a:t>02: </a:t>
            </a:r>
            <a:r>
              <a:rPr lang="fr-FR" sz="2000" kern="1200" dirty="0">
                <a:solidFill>
                  <a:schemeClr val="tx2"/>
                </a:solidFill>
                <a:latin typeface="+mj-lt"/>
                <a:ea typeface="+mj-ea"/>
                <a:cs typeface="+mj-cs"/>
              </a:rPr>
              <a:t>Passer d’une culture d’USAGER à une culture CLIENT pour capter le maximum de valeur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34</a:t>
            </a:fld>
            <a:endParaRPr lang="fr-F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2807036908"/>
              </p:ext>
            </p:extLst>
          </p:nvPr>
        </p:nvGraphicFramePr>
        <p:xfrm>
          <a:off x="142845" y="1643632"/>
          <a:ext cx="8786874" cy="1929384"/>
        </p:xfrm>
        <a:graphic>
          <a:graphicData uri="http://schemas.openxmlformats.org/drawingml/2006/table">
            <a:tbl>
              <a:tblPr/>
              <a:tblGrid>
                <a:gridCol w="3857651"/>
                <a:gridCol w="1143008"/>
                <a:gridCol w="1466480"/>
                <a:gridCol w="463947"/>
                <a:gridCol w="463947"/>
                <a:gridCol w="463947"/>
                <a:gridCol w="463947"/>
                <a:gridCol w="463947"/>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421524">
                <a:tc>
                  <a:txBody>
                    <a:bodyPr/>
                    <a:lstStyle/>
                    <a:p>
                      <a:pPr marL="45720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400" u="none" strike="noStrike" cap="none" normalizeH="0" baseline="0" dirty="0" smtClean="0">
                        <a:ln>
                          <a:noFill/>
                        </a:ln>
                        <a:effectLst/>
                      </a:endParaRPr>
                    </a:p>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Développer des relations privilégies avec les clients éligibles : </a:t>
                      </a:r>
                    </a:p>
                    <a:p>
                      <a:pPr marL="546100" marR="0" lvl="1" indent="-8890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interlocuteur unique, </a:t>
                      </a:r>
                    </a:p>
                    <a:p>
                      <a:pPr marL="546100" marR="0" lvl="1" indent="-8890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démarchage des clients, </a:t>
                      </a:r>
                    </a:p>
                    <a:p>
                      <a:pPr marL="546100" marR="0" lvl="1" indent="-8890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suivi du portefeuille des clients éligibles,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indent="-85725">
                        <a:lnSpc>
                          <a:spcPct val="130000"/>
                        </a:lnSpc>
                        <a:spcAft>
                          <a:spcPts val="800"/>
                        </a:spcAft>
                        <a:buFont typeface="Arial" pitchFamily="34" charset="0"/>
                        <a:buChar char="•"/>
                      </a:pPr>
                      <a:r>
                        <a:rPr kumimoji="0" lang="fr-FR" sz="1400" kern="1200" dirty="0" smtClean="0">
                          <a:solidFill>
                            <a:schemeClr val="tx1"/>
                          </a:solidFill>
                          <a:latin typeface="+mn-lt"/>
                          <a:ea typeface="+mn-ea"/>
                          <a:cs typeface="+mn-cs"/>
                        </a:rPr>
                        <a:t>Fidéliser les éligibles potentiels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indent="-85725">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Compétences en marketing</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p:txBody>
          <a:bodyPr vert="horz" anchor="b" anchorCtr="0">
            <a:noAutofit/>
          </a:bodyPr>
          <a:lstStyle/>
          <a:p>
            <a:pPr lvl="1" algn="l" rtl="0">
              <a:spcBef>
                <a:spcPct val="0"/>
              </a:spcBef>
            </a:pPr>
            <a:r>
              <a:rPr lang="fr-FR" sz="2000" kern="1200" dirty="0" smtClean="0">
                <a:solidFill>
                  <a:schemeClr val="tx2"/>
                </a:solidFill>
                <a:latin typeface="+mj-lt"/>
                <a:ea typeface="+mj-ea"/>
                <a:cs typeface="+mj-cs"/>
              </a:rPr>
              <a:t>Action stratégique 03 :  Organiser la gestion des clients éligibles </a:t>
            </a:r>
            <a:endParaRPr lang="fr-FR" sz="2000" kern="1200" dirty="0">
              <a:solidFill>
                <a:schemeClr val="tx2"/>
              </a:solidFill>
              <a:latin typeface="+mj-lt"/>
              <a:ea typeface="+mj-ea"/>
              <a:cs typeface="+mj-cs"/>
            </a:endParaRP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35</a:t>
            </a:fld>
            <a:endParaRPr lang="fr-FR"/>
          </a:p>
        </p:txBody>
      </p:sp>
    </p:spTree>
    <p:extLst>
      <p:ext uri="{BB962C8B-B14F-4D97-AF65-F5344CB8AC3E}">
        <p14:creationId xmlns:p14="http://schemas.microsoft.com/office/powerpoint/2010/main" xmlns="" val="7281887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pPr algn="l"/>
            <a:r>
              <a:rPr lang="fr-FR" sz="2900" dirty="0"/>
              <a:t>Développement de la fonction stratégie au niveau de SDA</a:t>
            </a:r>
          </a:p>
        </p:txBody>
      </p:sp>
      <p:sp>
        <p:nvSpPr>
          <p:cNvPr id="3" name="Espace réservé du texte 2"/>
          <p:cNvSpPr>
            <a:spLocks noGrp="1"/>
          </p:cNvSpPr>
          <p:nvPr>
            <p:ph type="subTitle" idx="1"/>
          </p:nvPr>
        </p:nvSpPr>
        <p:spPr>
          <a:xfrm>
            <a:off x="685800" y="2086420"/>
            <a:ext cx="7772400" cy="1199704"/>
          </a:xfrm>
        </p:spPr>
        <p:txBody>
          <a:bodyPr>
            <a:normAutofit/>
          </a:bodyPr>
          <a:lstStyle/>
          <a:p>
            <a:pPr algn="l"/>
            <a:r>
              <a:rPr lang="fr-FR" sz="2800" dirty="0" smtClean="0">
                <a:solidFill>
                  <a:srgbClr val="000000"/>
                </a:solidFill>
                <a:latin typeface="Arial"/>
                <a:cs typeface="Arial" charset="0"/>
              </a:rPr>
              <a:t>Axe n°4:</a:t>
            </a:r>
            <a:endParaRPr lang="fr-FR" sz="2800" dirty="0"/>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36</a:t>
            </a:fld>
            <a:endParaRPr lang="fr-FR"/>
          </a:p>
        </p:txBody>
      </p:sp>
    </p:spTree>
    <p:extLst>
      <p:ext uri="{BB962C8B-B14F-4D97-AF65-F5344CB8AC3E}">
        <p14:creationId xmlns:p14="http://schemas.microsoft.com/office/powerpoint/2010/main" xmlns="" val="32779818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2238249231"/>
              </p:ext>
            </p:extLst>
          </p:nvPr>
        </p:nvGraphicFramePr>
        <p:xfrm>
          <a:off x="108678" y="1844824"/>
          <a:ext cx="8892478" cy="3422904"/>
        </p:xfrm>
        <a:graphic>
          <a:graphicData uri="http://schemas.openxmlformats.org/drawingml/2006/table">
            <a:tbl>
              <a:tblPr/>
              <a:tblGrid>
                <a:gridCol w="3936355"/>
                <a:gridCol w="1405561"/>
                <a:gridCol w="1465072"/>
                <a:gridCol w="417098"/>
                <a:gridCol w="417098"/>
                <a:gridCol w="417098"/>
                <a:gridCol w="417098"/>
                <a:gridCol w="417098"/>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915188">
                <a:tc>
                  <a:txBody>
                    <a:bodyPr/>
                    <a:lstStyle/>
                    <a:p>
                      <a:pPr marL="88900" indent="-88900" algn="just">
                        <a:lnSpc>
                          <a:spcPct val="100000"/>
                        </a:lnSpc>
                        <a:spcBef>
                          <a:spcPts val="0"/>
                        </a:spcBef>
                        <a:spcAft>
                          <a:spcPts val="0"/>
                        </a:spcAft>
                        <a:buFont typeface="Arial" pitchFamily="34" charset="0"/>
                        <a:buChar char="•"/>
                        <a:tabLs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Mise en place de la fonction Stratégie :</a:t>
                      </a:r>
                    </a:p>
                    <a:p>
                      <a:pPr marL="365125" marR="0" lvl="1" indent="-182563" algn="just" defTabSz="914400" rtl="0" eaLnBrk="1" fontAlgn="auto" latinLnBrk="0" hangingPunct="1">
                        <a:lnSpc>
                          <a:spcPct val="100000"/>
                        </a:lnSpc>
                        <a:spcBef>
                          <a:spcPts val="0"/>
                        </a:spcBef>
                        <a:spcAft>
                          <a:spcPts val="0"/>
                        </a:spcAft>
                        <a:buClrTx/>
                        <a:buSzTx/>
                        <a:buFont typeface="Wingdings"/>
                        <a:buChar char=""/>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Définir les missions de la fonction stratégie</a:t>
                      </a:r>
                    </a:p>
                    <a:p>
                      <a:pPr marL="365125" marR="0" lvl="1" indent="-182563" algn="just" defTabSz="823913" rtl="0" eaLnBrk="1" fontAlgn="auto" latinLnBrk="0" hangingPunct="1">
                        <a:lnSpc>
                          <a:spcPct val="100000"/>
                        </a:lnSpc>
                        <a:spcBef>
                          <a:spcPts val="0"/>
                        </a:spcBef>
                        <a:spcAft>
                          <a:spcPts val="0"/>
                        </a:spcAft>
                        <a:buClrTx/>
                        <a:buSzTx/>
                        <a:buFont typeface="Wingdings"/>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Recruter et former la RH dédiée aux concepts </a:t>
                      </a:r>
                    </a:p>
                    <a:p>
                      <a:pPr marL="361950" marR="0" lvl="1" indent="0" algn="just" defTabSz="823913" rtl="0" eaLnBrk="1" fontAlgn="auto" latinLnBrk="0" hangingPunct="1">
                        <a:lnSpc>
                          <a:spcPct val="100000"/>
                        </a:lnSpc>
                        <a:spcBef>
                          <a:spcPts val="0"/>
                        </a:spcBef>
                        <a:spcAft>
                          <a:spcPts val="0"/>
                        </a:spcAft>
                        <a:buClrTx/>
                        <a:buSzTx/>
                        <a:buFont typeface="Wingdings"/>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et outils de la stratégie</a:t>
                      </a:r>
                      <a:r>
                        <a:rPr lang="fr-FR" sz="1400" dirty="0" smtClean="0">
                          <a:effectLst/>
                          <a:latin typeface="Arial"/>
                          <a:ea typeface="Calibri"/>
                          <a:cs typeface="Times New Roman"/>
                        </a:rPr>
                        <a:t>.</a:t>
                      </a:r>
                      <a:endParaRPr lang="fr-FR" sz="1000" dirty="0" smtClean="0">
                        <a:effectLst/>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8900" indent="-88900" algn="l" rtl="0" eaLnBrk="1" latinLnBrk="0" hangingPunct="1">
                        <a:lnSpc>
                          <a:spcPct val="100000"/>
                        </a:lnSpc>
                        <a:spcBef>
                          <a:spcPts val="0"/>
                        </a:spcBef>
                        <a:spcAft>
                          <a:spcPts val="0"/>
                        </a:spcAft>
                        <a:buFont typeface="Arial" pitchFamily="34" charset="0"/>
                        <a:buChar char="•"/>
                        <a:tabLs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Lancer la fonction stratégie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rowSpan="3">
                  <a:txBody>
                    <a:bodyPr/>
                    <a:lstStyle/>
                    <a:p>
                      <a:pPr marL="88900" indent="-88900" algn="l" rtl="0" eaLnBrk="1" latinLnBrk="0" hangingPunct="1">
                        <a:lnSpc>
                          <a:spcPct val="100000"/>
                        </a:lnSpc>
                        <a:spcBef>
                          <a:spcPts val="0"/>
                        </a:spcBef>
                        <a:spcAft>
                          <a:spcPts val="0"/>
                        </a:spcAft>
                        <a:buFont typeface="Arial" pitchFamily="34" charset="0"/>
                        <a:buChar char="•"/>
                        <a:tabLs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Compétence en stratégie</a:t>
                      </a:r>
                    </a:p>
                    <a:p>
                      <a:pPr marL="88900" indent="-88900" algn="l" rtl="0" eaLnBrk="1" latinLnBrk="0" hangingPunct="1">
                        <a:lnSpc>
                          <a:spcPct val="100000"/>
                        </a:lnSpc>
                        <a:spcBef>
                          <a:spcPts val="0"/>
                        </a:spcBef>
                        <a:spcAft>
                          <a:spcPts val="0"/>
                        </a:spcAft>
                        <a:buFont typeface="Arial" pitchFamily="34" charset="0"/>
                        <a:buChar char="•"/>
                        <a:tabLst/>
                      </a:pPr>
                      <a:endPar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p>
                      <a:pPr marL="88900" indent="-88900" algn="l" rtl="0" eaLnBrk="1" latinLnBrk="0" hangingPunct="1">
                        <a:lnSpc>
                          <a:spcPct val="100000"/>
                        </a:lnSpc>
                        <a:spcBef>
                          <a:spcPts val="0"/>
                        </a:spcBef>
                        <a:spcAft>
                          <a:spcPts val="0"/>
                        </a:spcAft>
                        <a:buFont typeface="Arial" pitchFamily="34" charset="0"/>
                        <a:buChar char="•"/>
                        <a:tabLs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Compétence en négociation </a:t>
                      </a:r>
                      <a:endParaRPr kumimoji="0" lang="fr-FR" sz="14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r>
              <a:tr h="465216">
                <a:tc>
                  <a:txBody>
                    <a:bodyPr/>
                    <a:lstStyle/>
                    <a:p>
                      <a:pPr marL="88900" marR="0" lvl="0" indent="-88900" algn="just"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La formation des managers de SDA pour leur permettre d’approfondir leur connaissance de l’activité de la société et son environnement  interne et externe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8900" indent="-88900" algn="l" rtl="0" eaLnBrk="1" latinLnBrk="0" hangingPunct="1">
                        <a:lnSpc>
                          <a:spcPct val="100000"/>
                        </a:lnSpc>
                        <a:spcBef>
                          <a:spcPts val="0"/>
                        </a:spcBef>
                        <a:spcAft>
                          <a:spcPts val="0"/>
                        </a:spcAft>
                        <a:buFont typeface="Arial" pitchFamily="34" charset="0"/>
                        <a:buChar char="•"/>
                        <a:tabLs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S’approprier l’outil d’élaboration du PS </a:t>
                      </a:r>
                      <a:endParaRPr kumimoji="0" lang="fr-FR" sz="14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r>
              <a:tr h="531812">
                <a:tc>
                  <a:txBody>
                    <a:bodyPr/>
                    <a:lstStyle/>
                    <a:p>
                      <a:pPr marL="88900" marR="0" lvl="0" indent="-88900" algn="just"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Piloter le déploiement du plan stratégique et procéder à son évaluation continue et mise à jour annuelle.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Assurer la  maitrise de la fonction stratégie</a:t>
                      </a:r>
                      <a:endParaRPr kumimoji="0" lang="fr-FR" sz="14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r>
            </a:tbl>
          </a:graphicData>
        </a:graphic>
      </p:graphicFrame>
      <p:sp>
        <p:nvSpPr>
          <p:cNvPr id="11" name="Titre 10"/>
          <p:cNvSpPr>
            <a:spLocks noGrp="1"/>
          </p:cNvSpPr>
          <p:nvPr>
            <p:ph type="title"/>
          </p:nvPr>
        </p:nvSpPr>
        <p:spPr/>
        <p:txBody>
          <a:bodyPr vert="horz" anchor="b" anchorCtr="0">
            <a:noAutofit/>
          </a:bodyPr>
          <a:lstStyle/>
          <a:p>
            <a:pPr lvl="1" algn="l" rtl="0">
              <a:spcBef>
                <a:spcPct val="0"/>
              </a:spcBef>
            </a:pPr>
            <a:r>
              <a:rPr lang="fr-FR" sz="2000" kern="1200" dirty="0" smtClean="0">
                <a:solidFill>
                  <a:schemeClr val="tx2"/>
                </a:solidFill>
                <a:latin typeface="+mj-lt"/>
                <a:ea typeface="+mj-ea"/>
                <a:cs typeface="+mj-cs"/>
              </a:rPr>
              <a:t>Axe stratégique n°04 :  Développement de la fonction stratégie au niveau de SDA</a:t>
            </a:r>
            <a:endParaRPr lang="fr-FR" sz="2000" kern="1200" dirty="0">
              <a:solidFill>
                <a:schemeClr val="tx2"/>
              </a:solidFill>
              <a:latin typeface="+mj-lt"/>
              <a:ea typeface="+mj-ea"/>
              <a:cs typeface="+mj-cs"/>
            </a:endParaRP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37</a:t>
            </a:fld>
            <a:endParaRPr lang="fr-FR"/>
          </a:p>
        </p:txBody>
      </p:sp>
    </p:spTree>
    <p:extLst>
      <p:ext uri="{BB962C8B-B14F-4D97-AF65-F5344CB8AC3E}">
        <p14:creationId xmlns:p14="http://schemas.microsoft.com/office/powerpoint/2010/main" xmlns="" val="41098159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475656" y="2492896"/>
            <a:ext cx="6429420" cy="954107"/>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fontAlgn="auto">
              <a:spcBef>
                <a:spcPts val="0"/>
              </a:spcBef>
              <a:spcAft>
                <a:spcPts val="0"/>
              </a:spcAft>
              <a:defRPr/>
            </a:pPr>
            <a:endParaRPr lang="fr-FR" sz="2400" dirty="0" smtClean="0"/>
          </a:p>
          <a:p>
            <a:pPr algn="ctr" fontAlgn="auto">
              <a:spcBef>
                <a:spcPts val="0"/>
              </a:spcBef>
              <a:spcAft>
                <a:spcPts val="0"/>
              </a:spcAft>
              <a:defRPr/>
            </a:pPr>
            <a:r>
              <a:rPr lang="fr-FR" sz="3200" dirty="0" smtClean="0">
                <a:solidFill>
                  <a:srgbClr val="FFFF00"/>
                </a:solidFill>
              </a:rPr>
              <a:t>4</a:t>
            </a:r>
            <a:r>
              <a:rPr lang="fr-FR" sz="3200" baseline="30000" dirty="0" smtClean="0">
                <a:solidFill>
                  <a:srgbClr val="FFFF00"/>
                </a:solidFill>
              </a:rPr>
              <a:t>ème</a:t>
            </a:r>
            <a:r>
              <a:rPr lang="fr-FR" sz="3200" dirty="0" smtClean="0">
                <a:solidFill>
                  <a:srgbClr val="FFFF00"/>
                </a:solidFill>
              </a:rPr>
              <a:t> Phase </a:t>
            </a:r>
            <a:r>
              <a:rPr lang="fr-FR" sz="3200" dirty="0">
                <a:solidFill>
                  <a:srgbClr val="FFFF00"/>
                </a:solidFill>
              </a:rPr>
              <a:t>: </a:t>
            </a:r>
            <a:r>
              <a:rPr lang="fr-FR" sz="3200" dirty="0" smtClean="0">
                <a:solidFill>
                  <a:srgbClr val="FFFF00"/>
                </a:solidFill>
              </a:rPr>
              <a:t>Business plan </a:t>
            </a:r>
            <a:endParaRPr lang="fr-FR" sz="2400"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57158" y="1136461"/>
            <a:ext cx="8329642" cy="5150059"/>
          </a:xfrm>
        </p:spPr>
        <p:txBody>
          <a:bodyPr>
            <a:normAutofit fontScale="85000" lnSpcReduction="10000"/>
          </a:bodyPr>
          <a:lstStyle/>
          <a:p>
            <a:pPr>
              <a:buNone/>
            </a:pPr>
            <a:r>
              <a:rPr lang="fr-FR" sz="2400" dirty="0" smtClean="0"/>
              <a:t>Le business plan est la traduction financière du Plan d’Actions Stratégiques défini lors de la 3ème phase du plan stratégique. </a:t>
            </a:r>
          </a:p>
          <a:p>
            <a:pPr>
              <a:buNone/>
            </a:pPr>
            <a:r>
              <a:rPr lang="fr-FR" sz="2400" dirty="0" smtClean="0"/>
              <a:t>Il doit indiquer les ordres de grandeur des données financières induites par le plan stratégique 2013-2017 afin d’anticiper les conséquences de certaines des actions préconisées.</a:t>
            </a:r>
          </a:p>
          <a:p>
            <a:pPr>
              <a:buNone/>
            </a:pPr>
            <a:endParaRPr lang="fr-FR" sz="2400" dirty="0" smtClean="0"/>
          </a:p>
          <a:p>
            <a:pPr>
              <a:buNone/>
            </a:pPr>
            <a:r>
              <a:rPr lang="fr-FR" sz="2400" dirty="0" smtClean="0"/>
              <a:t>Le business plan se compose de deux parties :</a:t>
            </a:r>
          </a:p>
          <a:p>
            <a:pPr marL="880110" lvl="1" indent="-514350">
              <a:buFont typeface="+mj-lt"/>
              <a:buAutoNum type="arabicPeriod"/>
            </a:pPr>
            <a:r>
              <a:rPr lang="fr-FR" sz="2400" dirty="0" smtClean="0"/>
              <a:t>Une première partie relative aux projections financières en vu de déterminer les résultats des exercices compris dans la période du plan stratégique et de dégager le cash flow devant couvrir, éventuellement, une partie de l’autofinancement du plan d’investissement engendré par le plan stratégique; </a:t>
            </a:r>
          </a:p>
          <a:p>
            <a:pPr marL="880110" lvl="1" indent="-514350">
              <a:buFont typeface="+mj-lt"/>
              <a:buAutoNum type="arabicPeriod"/>
            </a:pPr>
            <a:r>
              <a:rPr lang="fr-FR" sz="2400" dirty="0" smtClean="0"/>
              <a:t>Une deuxième partie portant sur le plan de financement devant soutenir les dépenses d’investissements prévues sur la période. </a:t>
            </a:r>
          </a:p>
          <a:p>
            <a:endParaRPr lang="fr-FR" sz="2800" dirty="0" smtClean="0"/>
          </a:p>
          <a:p>
            <a:endParaRPr lang="fr-FR" dirty="0"/>
          </a:p>
        </p:txBody>
      </p:sp>
      <p:sp>
        <p:nvSpPr>
          <p:cNvPr id="3" name="Titre 2"/>
          <p:cNvSpPr>
            <a:spLocks noGrp="1"/>
          </p:cNvSpPr>
          <p:nvPr>
            <p:ph type="title"/>
          </p:nvPr>
        </p:nvSpPr>
        <p:spPr>
          <a:xfrm>
            <a:off x="457200" y="214314"/>
            <a:ext cx="8229600" cy="714356"/>
          </a:xfrm>
        </p:spPr>
        <p:txBody>
          <a:bodyPr>
            <a:normAutofit fontScale="90000"/>
          </a:bodyPr>
          <a:lstStyle/>
          <a:p>
            <a:pPr lvl="2" algn="l" rtl="0">
              <a:spcBef>
                <a:spcPct val="0"/>
              </a:spcBef>
            </a:pPr>
            <a:r>
              <a:rPr lang="fr-FR" sz="2400" dirty="0" smtClean="0">
                <a:solidFill>
                  <a:srgbClr val="00B0F0"/>
                </a:solidFill>
              </a:rPr>
              <a:t/>
            </a:r>
            <a:br>
              <a:rPr lang="fr-FR" sz="2400" dirty="0" smtClean="0">
                <a:solidFill>
                  <a:srgbClr val="00B0F0"/>
                </a:solidFill>
              </a:rPr>
            </a:br>
            <a:r>
              <a:rPr lang="fr-FR" sz="2400" dirty="0" smtClean="0">
                <a:solidFill>
                  <a:srgbClr val="00B0F0"/>
                </a:solidFill>
              </a:rPr>
              <a:t>3.5. Business plan :</a:t>
            </a:r>
            <a:br>
              <a:rPr lang="fr-FR" sz="2400" dirty="0" smtClean="0">
                <a:solidFill>
                  <a:srgbClr val="00B0F0"/>
                </a:solidFill>
              </a:rPr>
            </a:br>
            <a:r>
              <a:rPr lang="fr-FR" sz="2400" dirty="0" smtClean="0">
                <a:solidFill>
                  <a:srgbClr val="00B0F0"/>
                </a:solidFill>
              </a:rPr>
              <a:t> </a:t>
            </a:r>
            <a:br>
              <a:rPr lang="fr-FR" sz="2400" dirty="0" smtClean="0">
                <a:solidFill>
                  <a:srgbClr val="00B0F0"/>
                </a:solidFill>
              </a:rPr>
            </a:br>
            <a:r>
              <a:rPr lang="fr-FR" sz="2400" dirty="0" smtClean="0">
                <a:solidFill>
                  <a:srgbClr val="00B0F0"/>
                </a:solidFill>
              </a:rPr>
              <a:t>3.5.1. Définition :</a:t>
            </a:r>
            <a:r>
              <a:rPr lang="fr-FR" sz="1800" u="sng" dirty="0" smtClean="0">
                <a:solidFill>
                  <a:srgbClr val="00B0F0"/>
                </a:solidFill>
              </a:rPr>
              <a:t/>
            </a:r>
            <a:br>
              <a:rPr lang="fr-FR" sz="1800" u="sng" dirty="0" smtClean="0">
                <a:solidFill>
                  <a:srgbClr val="00B0F0"/>
                </a:solidFill>
              </a:rPr>
            </a:br>
            <a:endParaRPr lang="fr-FR" dirty="0">
              <a:solidFill>
                <a:srgbClr val="00B0F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a:xfrm>
            <a:off x="500034" y="1142984"/>
            <a:ext cx="8219340" cy="4962540"/>
          </a:xfrm>
        </p:spPr>
        <p:txBody>
          <a:bodyPr rtlCol="0">
            <a:normAutofit/>
          </a:bodyPr>
          <a:lstStyle/>
          <a:p>
            <a:pPr algn="justLow" eaLnBrk="1" fontAlgn="auto" hangingPunct="1">
              <a:spcAft>
                <a:spcPts val="0"/>
              </a:spcAft>
              <a:buNone/>
              <a:defRPr/>
            </a:pPr>
            <a:r>
              <a:rPr lang="fr-FR" sz="2000" dirty="0" smtClean="0"/>
              <a:t>Le diagnostic stratégique de SDA a été conduit en analysant</a:t>
            </a:r>
          </a:p>
          <a:p>
            <a:pPr algn="justLow" eaLnBrk="1" fontAlgn="auto" hangingPunct="1">
              <a:spcAft>
                <a:spcPts val="0"/>
              </a:spcAft>
              <a:buNone/>
              <a:defRPr/>
            </a:pPr>
            <a:r>
              <a:rPr lang="fr-FR" sz="2000" dirty="0" smtClean="0"/>
              <a:t>cinq segments stratégiques :</a:t>
            </a:r>
          </a:p>
          <a:p>
            <a:pPr algn="just" eaLnBrk="1" fontAlgn="auto" hangingPunct="1">
              <a:spcAft>
                <a:spcPts val="0"/>
              </a:spcAft>
              <a:buNone/>
              <a:defRPr/>
            </a:pPr>
            <a:endParaRPr lang="fr-FR" sz="800" dirty="0" smtClean="0"/>
          </a:p>
          <a:p>
            <a:pPr marL="1088136" lvl="2" indent="-457200" algn="just">
              <a:buFont typeface="+mj-lt"/>
              <a:buAutoNum type="arabicPeriod"/>
              <a:defRPr/>
            </a:pPr>
            <a:r>
              <a:rPr lang="fr-FR" sz="2000" dirty="0" smtClean="0"/>
              <a:t>Concession électricité</a:t>
            </a:r>
          </a:p>
          <a:p>
            <a:pPr marL="1088136" lvl="2" indent="-457200" algn="just">
              <a:buFont typeface="+mj-lt"/>
              <a:buAutoNum type="arabicPeriod"/>
              <a:defRPr/>
            </a:pPr>
            <a:r>
              <a:rPr lang="fr-FR" sz="2000" dirty="0" smtClean="0"/>
              <a:t>Concession gaz</a:t>
            </a:r>
          </a:p>
          <a:p>
            <a:pPr marL="1088136" lvl="2" indent="-457200" algn="just">
              <a:buFont typeface="+mj-lt"/>
              <a:buAutoNum type="arabicPeriod"/>
              <a:defRPr/>
            </a:pPr>
            <a:r>
              <a:rPr lang="fr-FR" sz="2000" dirty="0" smtClean="0"/>
              <a:t>Clients éligibles électricité</a:t>
            </a:r>
          </a:p>
          <a:p>
            <a:pPr marL="1088136" lvl="2" indent="-457200" algn="just">
              <a:buFont typeface="+mj-lt"/>
              <a:buAutoNum type="arabicPeriod"/>
              <a:defRPr/>
            </a:pPr>
            <a:r>
              <a:rPr lang="fr-FR" sz="2000" dirty="0" smtClean="0"/>
              <a:t>Clients éligibles gaz</a:t>
            </a:r>
          </a:p>
          <a:p>
            <a:pPr marL="1088136" lvl="2" indent="-457200" algn="just">
              <a:buFont typeface="+mj-lt"/>
              <a:buAutoNum type="arabicPeriod"/>
              <a:defRPr/>
            </a:pPr>
            <a:r>
              <a:rPr lang="fr-FR" sz="2000" dirty="0" smtClean="0"/>
              <a:t>Services</a:t>
            </a:r>
            <a:endParaRPr lang="fr-FR" sz="2000" dirty="0"/>
          </a:p>
          <a:p>
            <a:pPr marL="0" lvl="2" indent="0" algn="just">
              <a:buNone/>
              <a:defRPr/>
            </a:pPr>
            <a:endParaRPr lang="fr-FR" sz="2000" dirty="0" smtClean="0"/>
          </a:p>
          <a:p>
            <a:pPr marL="0" lvl="2" indent="0" algn="just">
              <a:buNone/>
              <a:defRPr/>
            </a:pPr>
            <a:r>
              <a:rPr lang="fr-FR" sz="2000" dirty="0" smtClean="0"/>
              <a:t>L’analyse de la capacité de création de valeur de SDA ainsi que le degré de maturité de chacun de ces segments a permis de les placer dans la matrice suivante :</a:t>
            </a:r>
          </a:p>
        </p:txBody>
      </p:sp>
      <p:sp>
        <p:nvSpPr>
          <p:cNvPr id="7172" name="Espace réservé du numéro de diapositive 1"/>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6BEC8956-4522-4596-B1A9-36529BEFE1CE}" type="slidenum">
              <a:rPr lang="en-US" smtClean="0"/>
              <a:pPr fontAlgn="base">
                <a:spcBef>
                  <a:spcPct val="0"/>
                </a:spcBef>
                <a:spcAft>
                  <a:spcPct val="0"/>
                </a:spcAft>
                <a:defRPr/>
              </a:pPr>
              <a:t>4</a:t>
            </a:fld>
            <a:endParaRPr lang="en-US" smtClean="0"/>
          </a:p>
        </p:txBody>
      </p:sp>
      <p:sp>
        <p:nvSpPr>
          <p:cNvPr id="3" name="Titre 2"/>
          <p:cNvSpPr>
            <a:spLocks noGrp="1"/>
          </p:cNvSpPr>
          <p:nvPr>
            <p:ph type="title"/>
          </p:nvPr>
        </p:nvSpPr>
        <p:spPr>
          <a:xfrm>
            <a:off x="457200" y="274638"/>
            <a:ext cx="8229600" cy="582594"/>
          </a:xfrm>
        </p:spPr>
        <p:txBody>
          <a:bodyPr>
            <a:normAutofit/>
          </a:bodyPr>
          <a:lstStyle/>
          <a:p>
            <a:pPr>
              <a:defRPr/>
            </a:pPr>
            <a:r>
              <a:rPr lang="fr-FR" sz="2400" b="0" dirty="0" smtClean="0">
                <a:solidFill>
                  <a:srgbClr val="0070C0"/>
                </a:solidFill>
                <a:effectLst/>
                <a:latin typeface="MyriadPro-Semibold"/>
                <a:ea typeface="Times New Roman"/>
                <a:cs typeface="MyriadPro-Semibold"/>
              </a:rPr>
              <a:t>Segmentation stratégique</a:t>
            </a:r>
            <a:endParaRPr lang="fr-FR" sz="2400" b="0" dirty="0">
              <a:solidFill>
                <a:srgbClr val="0070C0"/>
              </a:solidFill>
              <a:effectLst/>
              <a:latin typeface="MyriadPro-Semibold"/>
              <a:ea typeface="Times New Roman"/>
              <a:cs typeface="MyriadPro-Semibold"/>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357166"/>
            <a:ext cx="8229600" cy="5292935"/>
          </a:xfrm>
        </p:spPr>
        <p:txBody>
          <a:bodyPr>
            <a:normAutofit fontScale="25000" lnSpcReduction="20000"/>
          </a:bodyPr>
          <a:lstStyle/>
          <a:p>
            <a:pPr>
              <a:buNone/>
            </a:pPr>
            <a:r>
              <a:rPr lang="fr-FR" b="1" dirty="0" smtClean="0"/>
              <a:t> </a:t>
            </a:r>
            <a:endParaRPr lang="fr-FR" dirty="0" smtClean="0"/>
          </a:p>
          <a:p>
            <a:pPr algn="just">
              <a:buFont typeface="Wingdings 3"/>
              <a:buNone/>
            </a:pPr>
            <a:r>
              <a:rPr lang="fr-FR" sz="5600" dirty="0" smtClean="0"/>
              <a:t>Le compte de résultats est un état récapitulatif des charges et des produits réalisés par l’entité au cours de l’exercice. Il ne tient pas compte de la date d’encaissement ou de décaissement. Il fait apparaitre, par différence, le résultat net de l’exercice : bénéfice/profit ou perte.</a:t>
            </a:r>
          </a:p>
          <a:p>
            <a:pPr algn="just">
              <a:buFont typeface="Wingdings 3"/>
              <a:buNone/>
            </a:pPr>
            <a:endParaRPr lang="fr-FR" sz="5600" dirty="0" smtClean="0"/>
          </a:p>
          <a:p>
            <a:pPr lvl="0" algn="just">
              <a:buFont typeface="Wingdings 3"/>
              <a:buNone/>
            </a:pPr>
            <a:r>
              <a:rPr lang="fr-FR" sz="5600" b="1" dirty="0" smtClean="0">
                <a:solidFill>
                  <a:srgbClr val="00B0F0"/>
                </a:solidFill>
              </a:rPr>
              <a:t>Hypothèses de modélisation </a:t>
            </a:r>
            <a:r>
              <a:rPr lang="fr-FR" sz="5600" dirty="0" smtClean="0"/>
              <a:t>:</a:t>
            </a:r>
          </a:p>
          <a:p>
            <a:pPr algn="just">
              <a:buFont typeface="Wingdings 3"/>
              <a:buNone/>
            </a:pPr>
            <a:r>
              <a:rPr lang="fr-FR" sz="5600" dirty="0" smtClean="0"/>
              <a:t> </a:t>
            </a:r>
          </a:p>
          <a:p>
            <a:pPr lvl="0" algn="just">
              <a:buFont typeface="Wingdings" pitchFamily="2" charset="2"/>
              <a:buChar char="q"/>
            </a:pPr>
            <a:r>
              <a:rPr lang="fr-FR" sz="5600" dirty="0" smtClean="0"/>
              <a:t>Prix de vente de l’électricité : </a:t>
            </a:r>
            <a:endParaRPr lang="fr-FR" sz="5600" dirty="0" smtClean="0"/>
          </a:p>
          <a:p>
            <a:pPr lvl="1" algn="just">
              <a:buSzPct val="110000"/>
              <a:buFont typeface="Wingdings" pitchFamily="2" charset="2"/>
              <a:buChar char="§"/>
            </a:pPr>
            <a:r>
              <a:rPr lang="fr-FR" sz="5200" dirty="0" smtClean="0">
                <a:solidFill>
                  <a:srgbClr val="00B050"/>
                </a:solidFill>
              </a:rPr>
              <a:t>2012/2013 : BT 3,958, MT 3,307 &amp; HT 2,189 (</a:t>
            </a:r>
            <a:r>
              <a:rPr lang="fr-FR" sz="5200" dirty="0" err="1" smtClean="0">
                <a:solidFill>
                  <a:srgbClr val="00B050"/>
                </a:solidFill>
              </a:rPr>
              <a:t>Rf</a:t>
            </a:r>
            <a:r>
              <a:rPr lang="fr-FR" sz="5200" dirty="0" smtClean="0">
                <a:solidFill>
                  <a:srgbClr val="00B050"/>
                </a:solidFill>
              </a:rPr>
              <a:t> Note d’orientations budgétaires 2013</a:t>
            </a:r>
            <a:r>
              <a:rPr lang="fr-FR" sz="5200" dirty="0" smtClean="0"/>
              <a:t>)</a:t>
            </a:r>
          </a:p>
          <a:p>
            <a:pPr lvl="1" algn="just">
              <a:buSzPct val="110000"/>
              <a:buFont typeface="Wingdings" pitchFamily="2" charset="2"/>
              <a:buChar char="§"/>
            </a:pPr>
            <a:r>
              <a:rPr lang="fr-FR" sz="5200" dirty="0" smtClean="0">
                <a:solidFill>
                  <a:srgbClr val="00B050"/>
                </a:solidFill>
              </a:rPr>
              <a:t>De 2014 à 2017 : Prix de vente moyen pondéré  (année 2013) :  3.554 DA</a:t>
            </a:r>
          </a:p>
          <a:p>
            <a:pPr lvl="0" algn="just">
              <a:buFont typeface="Wingdings" pitchFamily="2" charset="2"/>
              <a:buChar char="q"/>
            </a:pPr>
            <a:r>
              <a:rPr lang="fr-FR" sz="5200" dirty="0" smtClean="0">
                <a:solidFill>
                  <a:srgbClr val="00B050"/>
                </a:solidFill>
              </a:rPr>
              <a:t>Prix de vente du gaz : </a:t>
            </a:r>
          </a:p>
          <a:p>
            <a:pPr lvl="1" algn="just">
              <a:buFont typeface="Wingdings" pitchFamily="2" charset="2"/>
              <a:buChar char="§"/>
            </a:pPr>
            <a:r>
              <a:rPr lang="fr-FR" sz="5200" dirty="0" smtClean="0">
                <a:solidFill>
                  <a:srgbClr val="00B050"/>
                </a:solidFill>
              </a:rPr>
              <a:t>2012/2013 : </a:t>
            </a:r>
            <a:r>
              <a:rPr lang="fr-FR" sz="5200" dirty="0" smtClean="0">
                <a:solidFill>
                  <a:srgbClr val="00B050"/>
                </a:solidFill>
              </a:rPr>
              <a:t>BP  0,320, MP 0,330 </a:t>
            </a:r>
            <a:r>
              <a:rPr lang="fr-FR" sz="5200" dirty="0" smtClean="0">
                <a:solidFill>
                  <a:srgbClr val="00B050"/>
                </a:solidFill>
              </a:rPr>
              <a:t>&amp; </a:t>
            </a:r>
            <a:r>
              <a:rPr lang="fr-FR" sz="5200" dirty="0" smtClean="0">
                <a:solidFill>
                  <a:srgbClr val="00B050"/>
                </a:solidFill>
              </a:rPr>
              <a:t>HP  0,164 </a:t>
            </a:r>
            <a:r>
              <a:rPr lang="fr-FR" sz="5200" dirty="0" smtClean="0">
                <a:solidFill>
                  <a:srgbClr val="00B050"/>
                </a:solidFill>
              </a:rPr>
              <a:t>(</a:t>
            </a:r>
            <a:r>
              <a:rPr lang="fr-FR" sz="5200" dirty="0" err="1" smtClean="0">
                <a:solidFill>
                  <a:srgbClr val="00B050"/>
                </a:solidFill>
              </a:rPr>
              <a:t>Rf</a:t>
            </a:r>
            <a:r>
              <a:rPr lang="fr-FR" sz="5200" dirty="0" smtClean="0">
                <a:solidFill>
                  <a:srgbClr val="00B050"/>
                </a:solidFill>
              </a:rPr>
              <a:t> Note d’orientations budgétaires 2013</a:t>
            </a:r>
            <a:r>
              <a:rPr lang="fr-FR" sz="5200" dirty="0" smtClean="0"/>
              <a:t>)</a:t>
            </a:r>
          </a:p>
          <a:p>
            <a:pPr lvl="1" algn="just">
              <a:buFont typeface="Wingdings" pitchFamily="2" charset="2"/>
              <a:buChar char="§"/>
            </a:pPr>
            <a:r>
              <a:rPr lang="fr-FR" sz="5200" dirty="0" smtClean="0">
                <a:solidFill>
                  <a:srgbClr val="00B050"/>
                </a:solidFill>
              </a:rPr>
              <a:t>De </a:t>
            </a:r>
            <a:r>
              <a:rPr lang="fr-FR" sz="5200" dirty="0" smtClean="0">
                <a:solidFill>
                  <a:srgbClr val="00B050"/>
                </a:solidFill>
              </a:rPr>
              <a:t>2014 à 2017 : Prix de vente moyen pondéré  (année 2013) :  </a:t>
            </a:r>
            <a:r>
              <a:rPr lang="fr-FR" sz="5200" dirty="0" smtClean="0">
                <a:solidFill>
                  <a:srgbClr val="00B050"/>
                </a:solidFill>
              </a:rPr>
              <a:t>0,298 DA</a:t>
            </a:r>
            <a:endParaRPr lang="fr-FR" sz="5200" dirty="0" smtClean="0">
              <a:solidFill>
                <a:srgbClr val="00B050"/>
              </a:solidFill>
            </a:endParaRPr>
          </a:p>
          <a:p>
            <a:pPr lvl="0" algn="just">
              <a:buFont typeface="Wingdings" pitchFamily="2" charset="2"/>
              <a:buChar char="q"/>
            </a:pPr>
            <a:r>
              <a:rPr lang="fr-FR" sz="5600" dirty="0" smtClean="0"/>
              <a:t>Prix </a:t>
            </a:r>
            <a:r>
              <a:rPr lang="fr-FR" sz="5600" dirty="0" smtClean="0"/>
              <a:t>d’achat à SPE </a:t>
            </a:r>
            <a:r>
              <a:rPr lang="fr-FR" sz="5600" dirty="0" smtClean="0"/>
              <a:t> (2012-2017) : </a:t>
            </a:r>
            <a:r>
              <a:rPr lang="fr-FR" sz="5600" b="1" dirty="0" smtClean="0"/>
              <a:t>1.725 DA;</a:t>
            </a:r>
            <a:endParaRPr lang="fr-FR" sz="5600" b="1" dirty="0" smtClean="0"/>
          </a:p>
          <a:p>
            <a:pPr lvl="0" algn="just">
              <a:buFont typeface="Wingdings" pitchFamily="2" charset="2"/>
              <a:buChar char="q"/>
            </a:pPr>
            <a:r>
              <a:rPr lang="fr-FR" sz="5600" dirty="0" smtClean="0"/>
              <a:t>Évolution des prix d’achat </a:t>
            </a:r>
            <a:r>
              <a:rPr lang="fr-FR" sz="5600" dirty="0" err="1" smtClean="0"/>
              <a:t>Elec</a:t>
            </a:r>
            <a:r>
              <a:rPr lang="fr-FR" sz="5600" dirty="0" smtClean="0"/>
              <a:t>  </a:t>
            </a:r>
            <a:r>
              <a:rPr lang="fr-FR" sz="5600" dirty="0" smtClean="0"/>
              <a:t>aux tiers de 6.7% annuellement : </a:t>
            </a:r>
            <a:r>
              <a:rPr lang="fr-FR" sz="5600" dirty="0" smtClean="0"/>
              <a:t> ( </a:t>
            </a:r>
            <a:r>
              <a:rPr lang="fr-FR" sz="5600" dirty="0" err="1" smtClean="0"/>
              <a:t>Rf</a:t>
            </a:r>
            <a:r>
              <a:rPr lang="fr-FR" sz="5600" dirty="0" smtClean="0"/>
              <a:t> TE 2012/2011)</a:t>
            </a:r>
            <a:r>
              <a:rPr lang="fr-FR" sz="5600" dirty="0" smtClean="0"/>
              <a:t> </a:t>
            </a:r>
            <a:r>
              <a:rPr lang="fr-FR" sz="5600" dirty="0" smtClean="0"/>
              <a:t>;</a:t>
            </a:r>
          </a:p>
          <a:p>
            <a:pPr algn="just">
              <a:buFont typeface="Wingdings" pitchFamily="2" charset="2"/>
              <a:buChar char="q"/>
            </a:pPr>
            <a:r>
              <a:rPr lang="fr-FR" sz="5600" dirty="0" smtClean="0"/>
              <a:t> Achat Gaz pour  les </a:t>
            </a:r>
            <a:r>
              <a:rPr lang="fr-FR" sz="5600" dirty="0" smtClean="0"/>
              <a:t>IPP  : </a:t>
            </a:r>
            <a:r>
              <a:rPr lang="fr-FR" sz="5600" b="1" dirty="0" smtClean="0"/>
              <a:t>2012 : 6929 </a:t>
            </a:r>
            <a:r>
              <a:rPr lang="fr-FR" sz="5600" b="1" dirty="0" err="1" smtClean="0"/>
              <a:t>MTh</a:t>
            </a:r>
            <a:r>
              <a:rPr lang="fr-FR" sz="5600" b="1" dirty="0" smtClean="0"/>
              <a:t>  </a:t>
            </a:r>
            <a:r>
              <a:rPr lang="fr-FR" sz="5600" dirty="0" smtClean="0"/>
              <a:t>&amp; de </a:t>
            </a:r>
            <a:r>
              <a:rPr lang="fr-FR" sz="5600" b="1" dirty="0" smtClean="0"/>
              <a:t>2013 à 2017 : 9254 </a:t>
            </a:r>
            <a:r>
              <a:rPr lang="fr-FR" sz="5600" b="1" dirty="0" err="1" smtClean="0"/>
              <a:t>MTh</a:t>
            </a:r>
            <a:r>
              <a:rPr lang="fr-FR" sz="5600" b="1" dirty="0" smtClean="0"/>
              <a:t> </a:t>
            </a:r>
            <a:r>
              <a:rPr lang="fr-FR" sz="5600" dirty="0" smtClean="0"/>
              <a:t>;</a:t>
            </a:r>
            <a:endParaRPr lang="fr-FR" sz="5600" dirty="0" smtClean="0"/>
          </a:p>
          <a:p>
            <a:pPr lvl="0" algn="just">
              <a:buFont typeface="Wingdings" pitchFamily="2" charset="2"/>
              <a:buChar char="q"/>
            </a:pPr>
            <a:r>
              <a:rPr lang="fr-FR" sz="5600" dirty="0" smtClean="0"/>
              <a:t>Consommation </a:t>
            </a:r>
            <a:r>
              <a:rPr lang="fr-FR" sz="5600" dirty="0" smtClean="0"/>
              <a:t>des matières et </a:t>
            </a:r>
            <a:r>
              <a:rPr lang="fr-FR" sz="5600" dirty="0" smtClean="0"/>
              <a:t>matériels  : </a:t>
            </a:r>
            <a:r>
              <a:rPr lang="fr-FR" sz="5600" b="1" dirty="0" smtClean="0"/>
              <a:t>400 MDA</a:t>
            </a:r>
            <a:r>
              <a:rPr lang="fr-FR" sz="5600" dirty="0" smtClean="0"/>
              <a:t> de 2012à 2017;</a:t>
            </a:r>
            <a:endParaRPr lang="fr-FR" sz="5600" dirty="0" smtClean="0"/>
          </a:p>
          <a:p>
            <a:pPr lvl="0" algn="just">
              <a:buFont typeface="Wingdings" pitchFamily="2" charset="2"/>
              <a:buChar char="q"/>
            </a:pPr>
            <a:r>
              <a:rPr lang="fr-FR" sz="5600" dirty="0" smtClean="0"/>
              <a:t>Coût </a:t>
            </a:r>
            <a:r>
              <a:rPr lang="fr-FR" sz="5600" dirty="0" smtClean="0"/>
              <a:t>de transit </a:t>
            </a:r>
            <a:r>
              <a:rPr lang="fr-FR" sz="5600" dirty="0" err="1" smtClean="0"/>
              <a:t>Élec</a:t>
            </a:r>
            <a:r>
              <a:rPr lang="fr-FR" sz="5600" dirty="0" smtClean="0"/>
              <a:t>/Gaz (2012-2017) :  Electricité : </a:t>
            </a:r>
            <a:r>
              <a:rPr lang="fr-FR" sz="5600" dirty="0" smtClean="0"/>
              <a:t>0.66 </a:t>
            </a:r>
            <a:r>
              <a:rPr lang="fr-FR" sz="5600" dirty="0" smtClean="0"/>
              <a:t>DA / Gaz : 0,04 DA</a:t>
            </a:r>
            <a:endParaRPr lang="fr-FR" sz="5600" dirty="0" smtClean="0"/>
          </a:p>
          <a:p>
            <a:pPr lvl="0" algn="just">
              <a:buNone/>
            </a:pPr>
            <a:endParaRPr lang="fr-FR" sz="5600" dirty="0" smtClean="0"/>
          </a:p>
          <a:p>
            <a:pPr lvl="0" algn="just">
              <a:buFont typeface="Wingdings 3"/>
              <a:buNone/>
            </a:pPr>
            <a:r>
              <a:rPr lang="fr-FR" sz="5600" b="1" dirty="0" smtClean="0">
                <a:solidFill>
                  <a:srgbClr val="00B0F0"/>
                </a:solidFill>
              </a:rPr>
              <a:t>Résultat de l’exercice 2012 à 2017 :</a:t>
            </a:r>
          </a:p>
          <a:p>
            <a:pPr algn="just">
              <a:buFont typeface="Wingdings 3"/>
              <a:buNone/>
            </a:pPr>
            <a:r>
              <a:rPr lang="fr-FR" sz="5600" dirty="0" smtClean="0"/>
              <a:t>Le tableau des comptes de résultats (2012-2017) de la SDA fait ressortir des résultats nets déficitaires qui se présentent comme suit : </a:t>
            </a:r>
          </a:p>
          <a:p>
            <a:pPr>
              <a:buNone/>
            </a:pPr>
            <a:r>
              <a:rPr lang="fr-FR" sz="5600" dirty="0" smtClean="0"/>
              <a:t> </a:t>
            </a:r>
          </a:p>
          <a:p>
            <a:pPr>
              <a:buNone/>
            </a:pPr>
            <a:r>
              <a:rPr lang="fr-FR" sz="5600" dirty="0" smtClean="0"/>
              <a:t> </a:t>
            </a:r>
          </a:p>
          <a:p>
            <a:endParaRPr lang="fr-FR" sz="4800" dirty="0"/>
          </a:p>
        </p:txBody>
      </p:sp>
      <p:sp>
        <p:nvSpPr>
          <p:cNvPr id="3" name="Titre 2"/>
          <p:cNvSpPr>
            <a:spLocks noGrp="1"/>
          </p:cNvSpPr>
          <p:nvPr>
            <p:ph type="title"/>
          </p:nvPr>
        </p:nvSpPr>
        <p:spPr>
          <a:xfrm>
            <a:off x="457200" y="71414"/>
            <a:ext cx="8229600" cy="439718"/>
          </a:xfrm>
        </p:spPr>
        <p:txBody>
          <a:bodyPr>
            <a:noAutofit/>
          </a:bodyPr>
          <a:lstStyle/>
          <a:p>
            <a:r>
              <a:rPr lang="fr-FR" sz="2400" dirty="0" smtClean="0">
                <a:solidFill>
                  <a:srgbClr val="00B0F0"/>
                </a:solidFill>
                <a:effectLst/>
              </a:rPr>
              <a:t>3.5.2. Compte de résultats :</a:t>
            </a:r>
            <a:endParaRPr lang="fr-FR" sz="2400" dirty="0">
              <a:solidFill>
                <a:srgbClr val="00B0F0"/>
              </a:solidFill>
              <a:effectLs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457200" y="714356"/>
          <a:ext cx="8229599" cy="914400"/>
        </p:xfrm>
        <a:graphic>
          <a:graphicData uri="http://schemas.openxmlformats.org/drawingml/2006/table">
            <a:tbl>
              <a:tblPr firstRow="1" bandRow="1">
                <a:tableStyleId>{5C22544A-7EE6-4342-B048-85BDC9FD1C3A}</a:tableStyleId>
              </a:tblPr>
              <a:tblGrid>
                <a:gridCol w="1471594"/>
                <a:gridCol w="879720"/>
                <a:gridCol w="1175657"/>
                <a:gridCol w="1175657"/>
                <a:gridCol w="1175657"/>
                <a:gridCol w="1175657"/>
                <a:gridCol w="1175657"/>
              </a:tblGrid>
              <a:tr h="334651">
                <a:tc>
                  <a:txBody>
                    <a:bodyPr/>
                    <a:lstStyle/>
                    <a:p>
                      <a:r>
                        <a:rPr lang="fr-FR" sz="1600" dirty="0" smtClean="0"/>
                        <a:t>ANNEE</a:t>
                      </a:r>
                      <a:endParaRPr lang="fr-FR" sz="1600" dirty="0"/>
                    </a:p>
                  </a:txBody>
                  <a:tcPr/>
                </a:tc>
                <a:tc>
                  <a:txBody>
                    <a:bodyPr/>
                    <a:lstStyle/>
                    <a:p>
                      <a:r>
                        <a:rPr lang="fr-FR" sz="1600" dirty="0" smtClean="0"/>
                        <a:t>2012</a:t>
                      </a:r>
                      <a:endParaRPr lang="fr-FR" sz="1600" dirty="0"/>
                    </a:p>
                  </a:txBody>
                  <a:tcPr/>
                </a:tc>
                <a:tc>
                  <a:txBody>
                    <a:bodyPr/>
                    <a:lstStyle/>
                    <a:p>
                      <a:r>
                        <a:rPr lang="fr-FR" sz="1600" dirty="0" smtClean="0"/>
                        <a:t>2013</a:t>
                      </a:r>
                      <a:endParaRPr lang="fr-FR" sz="1600" dirty="0"/>
                    </a:p>
                  </a:txBody>
                  <a:tcPr/>
                </a:tc>
                <a:tc>
                  <a:txBody>
                    <a:bodyPr/>
                    <a:lstStyle/>
                    <a:p>
                      <a:r>
                        <a:rPr lang="fr-FR" sz="1600" dirty="0" smtClean="0"/>
                        <a:t>2014</a:t>
                      </a:r>
                      <a:endParaRPr lang="fr-FR" sz="1600" dirty="0"/>
                    </a:p>
                  </a:txBody>
                  <a:tcPr/>
                </a:tc>
                <a:tc>
                  <a:txBody>
                    <a:bodyPr/>
                    <a:lstStyle/>
                    <a:p>
                      <a:r>
                        <a:rPr lang="fr-FR" sz="1600" dirty="0" smtClean="0"/>
                        <a:t>2015</a:t>
                      </a:r>
                      <a:endParaRPr lang="fr-FR" sz="1600" dirty="0"/>
                    </a:p>
                  </a:txBody>
                  <a:tcPr/>
                </a:tc>
                <a:tc>
                  <a:txBody>
                    <a:bodyPr/>
                    <a:lstStyle/>
                    <a:p>
                      <a:r>
                        <a:rPr lang="fr-FR" sz="1600" dirty="0" smtClean="0"/>
                        <a:t>2016</a:t>
                      </a:r>
                      <a:endParaRPr lang="fr-FR" sz="1600" dirty="0"/>
                    </a:p>
                  </a:txBody>
                  <a:tcPr/>
                </a:tc>
                <a:tc>
                  <a:txBody>
                    <a:bodyPr/>
                    <a:lstStyle/>
                    <a:p>
                      <a:r>
                        <a:rPr lang="fr-FR" sz="1600" dirty="0" smtClean="0"/>
                        <a:t>2017</a:t>
                      </a:r>
                      <a:endParaRPr lang="fr-FR" sz="1600" dirty="0"/>
                    </a:p>
                  </a:txBody>
                  <a:tcPr/>
                </a:tc>
              </a:tr>
              <a:tr h="522605">
                <a:tc>
                  <a:txBody>
                    <a:bodyPr/>
                    <a:lstStyle/>
                    <a:p>
                      <a:r>
                        <a:rPr lang="fr-FR" sz="1600" dirty="0" smtClean="0"/>
                        <a:t>RT NET DE L’EXERCICE</a:t>
                      </a:r>
                      <a:endParaRPr lang="fr-FR" sz="1600" dirty="0"/>
                    </a:p>
                  </a:txBody>
                  <a:tcPr/>
                </a:tc>
                <a:tc>
                  <a:txBody>
                    <a:bodyPr/>
                    <a:lstStyle/>
                    <a:p>
                      <a:pPr algn="ctr" fontAlgn="b"/>
                      <a:r>
                        <a:rPr kumimoji="0" lang="fr-FR" sz="1600" b="1" kern="1200" dirty="0" smtClean="0">
                          <a:solidFill>
                            <a:schemeClr val="tx1"/>
                          </a:solidFill>
                          <a:latin typeface="+mn-lt"/>
                          <a:ea typeface="+mn-ea"/>
                          <a:cs typeface="+mn-cs"/>
                        </a:rPr>
                        <a:t>-4896</a:t>
                      </a:r>
                    </a:p>
                  </a:txBody>
                  <a:tcPr marL="9525" marR="9525" marT="9525" marB="0" anchor="b"/>
                </a:tc>
                <a:tc>
                  <a:txBody>
                    <a:bodyPr/>
                    <a:lstStyle/>
                    <a:p>
                      <a:pPr algn="ctr" fontAlgn="b"/>
                      <a:r>
                        <a:rPr kumimoji="0" lang="fr-FR" sz="1600" b="1" kern="1200" dirty="0" smtClean="0">
                          <a:solidFill>
                            <a:schemeClr val="tx1"/>
                          </a:solidFill>
                          <a:latin typeface="+mn-lt"/>
                          <a:ea typeface="+mn-ea"/>
                          <a:cs typeface="+mn-cs"/>
                        </a:rPr>
                        <a:t>-5763</a:t>
                      </a:r>
                    </a:p>
                  </a:txBody>
                  <a:tcPr marL="9525" marR="9525" marT="9525" marB="0" anchor="b"/>
                </a:tc>
                <a:tc>
                  <a:txBody>
                    <a:bodyPr/>
                    <a:lstStyle/>
                    <a:p>
                      <a:pPr algn="ctr" fontAlgn="b"/>
                      <a:r>
                        <a:rPr kumimoji="0" lang="fr-FR" sz="1600" b="1" kern="1200" dirty="0" smtClean="0">
                          <a:solidFill>
                            <a:schemeClr val="tx1"/>
                          </a:solidFill>
                          <a:latin typeface="+mn-lt"/>
                          <a:ea typeface="+mn-ea"/>
                          <a:cs typeface="+mn-cs"/>
                        </a:rPr>
                        <a:t>-4947</a:t>
                      </a:r>
                    </a:p>
                  </a:txBody>
                  <a:tcPr marL="9525" marR="9525" marT="9525" marB="0" anchor="b"/>
                </a:tc>
                <a:tc>
                  <a:txBody>
                    <a:bodyPr/>
                    <a:lstStyle/>
                    <a:p>
                      <a:pPr algn="ctr" fontAlgn="b"/>
                      <a:r>
                        <a:rPr kumimoji="0" lang="fr-FR" sz="1600" b="1" kern="1200" dirty="0" smtClean="0">
                          <a:solidFill>
                            <a:schemeClr val="tx1"/>
                          </a:solidFill>
                          <a:latin typeface="+mn-lt"/>
                          <a:ea typeface="+mn-ea"/>
                          <a:cs typeface="+mn-cs"/>
                        </a:rPr>
                        <a:t>-4788</a:t>
                      </a:r>
                    </a:p>
                  </a:txBody>
                  <a:tcPr marL="9525" marR="9525" marT="9525" marB="0" anchor="b"/>
                </a:tc>
                <a:tc>
                  <a:txBody>
                    <a:bodyPr/>
                    <a:lstStyle/>
                    <a:p>
                      <a:pPr algn="ctr" fontAlgn="b"/>
                      <a:r>
                        <a:rPr kumimoji="0" lang="fr-FR" sz="1600" b="1" kern="1200" dirty="0" smtClean="0">
                          <a:solidFill>
                            <a:schemeClr val="tx1"/>
                          </a:solidFill>
                          <a:latin typeface="+mn-lt"/>
                          <a:ea typeface="+mn-ea"/>
                          <a:cs typeface="+mn-cs"/>
                        </a:rPr>
                        <a:t>-5231</a:t>
                      </a:r>
                    </a:p>
                  </a:txBody>
                  <a:tcPr marL="9525" marR="9525" marT="9525" marB="0" anchor="b"/>
                </a:tc>
                <a:tc>
                  <a:txBody>
                    <a:bodyPr/>
                    <a:lstStyle/>
                    <a:p>
                      <a:pPr algn="ctr" fontAlgn="b"/>
                      <a:r>
                        <a:rPr kumimoji="0" lang="fr-FR" sz="1600" b="1" kern="1200" dirty="0" smtClean="0">
                          <a:solidFill>
                            <a:schemeClr val="tx1"/>
                          </a:solidFill>
                          <a:latin typeface="+mn-lt"/>
                          <a:ea typeface="+mn-ea"/>
                          <a:cs typeface="+mn-cs"/>
                        </a:rPr>
                        <a:t>-5563</a:t>
                      </a:r>
                    </a:p>
                  </a:txBody>
                  <a:tcPr marL="9525" marR="9525" marT="9525" marB="0" anchor="b"/>
                </a:tc>
              </a:tr>
            </a:tbl>
          </a:graphicData>
        </a:graphic>
      </p:graphicFrame>
      <p:sp>
        <p:nvSpPr>
          <p:cNvPr id="6" name="ZoneTexte 5"/>
          <p:cNvSpPr txBox="1"/>
          <p:nvPr/>
        </p:nvSpPr>
        <p:spPr>
          <a:xfrm>
            <a:off x="571472" y="1928802"/>
            <a:ext cx="8143932" cy="4524315"/>
          </a:xfrm>
          <a:prstGeom prst="rect">
            <a:avLst/>
          </a:prstGeom>
          <a:noFill/>
        </p:spPr>
        <p:txBody>
          <a:bodyPr wrap="square" rtlCol="0">
            <a:spAutoFit/>
          </a:bodyPr>
          <a:lstStyle/>
          <a:p>
            <a:pPr lvl="0"/>
            <a:r>
              <a:rPr lang="fr-FR" dirty="0" smtClean="0"/>
              <a:t>Il est important de noter que la tendance haussière du déficit peut être expliqué notamment par  :</a:t>
            </a:r>
          </a:p>
          <a:p>
            <a:pPr lvl="0">
              <a:buFont typeface="Wingdings" pitchFamily="2" charset="2"/>
              <a:buChar char="q"/>
            </a:pPr>
            <a:endParaRPr lang="fr-FR" dirty="0" smtClean="0"/>
          </a:p>
          <a:p>
            <a:pPr lvl="0" algn="just">
              <a:buClr>
                <a:srgbClr val="00B0F0"/>
              </a:buClr>
              <a:buFont typeface="Wingdings" pitchFamily="2" charset="2"/>
              <a:buChar char="q"/>
            </a:pPr>
            <a:r>
              <a:rPr lang="fr-FR" dirty="0" smtClean="0"/>
              <a:t> Faible </a:t>
            </a:r>
            <a:r>
              <a:rPr lang="fr-FR" dirty="0" smtClean="0"/>
              <a:t>croissance de la production de l’exercice </a:t>
            </a:r>
            <a:r>
              <a:rPr lang="fr-FR" dirty="0" smtClean="0"/>
              <a:t>due au  </a:t>
            </a:r>
            <a:r>
              <a:rPr lang="fr-FR" dirty="0" smtClean="0"/>
              <a:t>maintien des prix de vente de l’électricité et du </a:t>
            </a:r>
            <a:r>
              <a:rPr lang="fr-FR" dirty="0" smtClean="0"/>
              <a:t>gaz (de 2012 à 2017), </a:t>
            </a:r>
            <a:r>
              <a:rPr lang="fr-FR" dirty="0" smtClean="0"/>
              <a:t>avec une augmentation du niveau des </a:t>
            </a:r>
            <a:r>
              <a:rPr lang="fr-FR" dirty="0" smtClean="0"/>
              <a:t>consommations (achats consommées et services)</a:t>
            </a:r>
            <a:endParaRPr lang="fr-FR" dirty="0" smtClean="0"/>
          </a:p>
          <a:p>
            <a:pPr lvl="0"/>
            <a:endParaRPr lang="fr-FR" dirty="0" smtClean="0">
              <a:solidFill>
                <a:srgbClr val="0070C0"/>
              </a:solidFill>
            </a:endParaRPr>
          </a:p>
          <a:p>
            <a:pPr lvl="0" algn="just">
              <a:buClr>
                <a:srgbClr val="00B0F0"/>
              </a:buClr>
              <a:buFont typeface="Wingdings" pitchFamily="2" charset="2"/>
              <a:buChar char="q"/>
            </a:pPr>
            <a:r>
              <a:rPr lang="fr-FR" dirty="0" smtClean="0">
                <a:solidFill>
                  <a:srgbClr val="0070C0"/>
                </a:solidFill>
              </a:rPr>
              <a:t> </a:t>
            </a:r>
            <a:r>
              <a:rPr lang="fr-FR" dirty="0" smtClean="0"/>
              <a:t>Augmentation des charges du personnel </a:t>
            </a:r>
            <a:r>
              <a:rPr lang="fr-FR" dirty="0" smtClean="0"/>
              <a:t>liée </a:t>
            </a:r>
            <a:r>
              <a:rPr lang="fr-FR" dirty="0" smtClean="0"/>
              <a:t>principalement au recrutement du personnel et aux augmentations des salaires</a:t>
            </a:r>
            <a:r>
              <a:rPr lang="fr-FR" dirty="0" smtClean="0"/>
              <a:t>.</a:t>
            </a:r>
          </a:p>
          <a:p>
            <a:pPr lvl="0" algn="just">
              <a:buClr>
                <a:srgbClr val="00B0F0"/>
              </a:buClr>
              <a:buFont typeface="Wingdings" pitchFamily="2" charset="2"/>
              <a:buChar char="q"/>
            </a:pPr>
            <a:endParaRPr lang="fr-FR" dirty="0" smtClean="0"/>
          </a:p>
          <a:p>
            <a:pPr lvl="0" algn="just">
              <a:buClr>
                <a:srgbClr val="00B0F0"/>
              </a:buClr>
              <a:buFont typeface="Wingdings" pitchFamily="2" charset="2"/>
              <a:buChar char="q"/>
            </a:pPr>
            <a:r>
              <a:rPr lang="fr-FR" dirty="0" smtClean="0"/>
              <a:t>  Un manque à gagner  (moins value)  généré par les pertes d’énergies qui impactent négativement les recettes (CA). </a:t>
            </a:r>
          </a:p>
          <a:p>
            <a:pPr lvl="0" algn="just">
              <a:buClr>
                <a:srgbClr val="00B0F0"/>
              </a:buClr>
              <a:buFont typeface="Wingdings" pitchFamily="2" charset="2"/>
              <a:buChar char="q"/>
            </a:pPr>
            <a:endParaRPr lang="fr-FR" dirty="0" smtClean="0"/>
          </a:p>
          <a:p>
            <a:pPr lvl="0" algn="just">
              <a:buClr>
                <a:srgbClr val="00B0F0"/>
              </a:buClr>
            </a:pPr>
            <a:r>
              <a:rPr lang="fr-FR" dirty="0" smtClean="0"/>
              <a:t>L’évolution des produits et des charges sur la période de 2012 à 2017 se présente comme suit :</a:t>
            </a:r>
            <a:endParaRPr lang="fr-FR"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214282" y="142852"/>
            <a:ext cx="5929354" cy="5693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lang="fr-FR" sz="1300" b="1" dirty="0" smtClean="0">
                <a:solidFill>
                  <a:srgbClr val="00B0F0"/>
                </a:solidFill>
              </a:rPr>
              <a:t>Évolution du chiffre d’affaires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7891" name="Rectangle 3"/>
          <p:cNvSpPr>
            <a:spLocks noChangeArrowheads="1"/>
          </p:cNvSpPr>
          <p:nvPr/>
        </p:nvSpPr>
        <p:spPr bwMode="auto">
          <a:xfrm>
            <a:off x="357158" y="3786190"/>
            <a:ext cx="7786742"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defTabSz="914400" rtl="0" eaLnBrk="1" fontAlgn="base" latinLnBrk="0" hangingPunct="1">
              <a:lnSpc>
                <a:spcPct val="100000"/>
              </a:lnSpc>
              <a:spcBef>
                <a:spcPct val="0"/>
              </a:spcBef>
              <a:spcAft>
                <a:spcPct val="0"/>
              </a:spcAft>
              <a:buClrTx/>
              <a:buSzTx/>
              <a:buFontTx/>
              <a:buNone/>
              <a:tabLst/>
            </a:pPr>
            <a:r>
              <a:rPr kumimoji="0" lang="fr-FR"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 chiffre d</a:t>
            </a:r>
            <a:r>
              <a:rPr kumimoji="0" lang="fr-FR" sz="1600" b="0" i="0" u="none" strike="noStrike" cap="none" normalizeH="0" baseline="0" dirty="0" smtClean="0">
                <a:ln>
                  <a:noFill/>
                </a:ln>
                <a:solidFill>
                  <a:schemeClr val="tx1"/>
                </a:solidFill>
                <a:effectLst/>
                <a:latin typeface="Cambria"/>
                <a:ea typeface="Times New Roman" pitchFamily="18" charset="0"/>
                <a:cs typeface="Times New Roman" pitchFamily="18" charset="0"/>
              </a:rPr>
              <a:t>’</a:t>
            </a:r>
            <a:r>
              <a:rPr kumimoji="0" lang="fr-FR"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affaire de la SDA </a:t>
            </a:r>
            <a:r>
              <a:rPr kumimoji="0" lang="fr-FR" sz="1600" b="0" i="0" u="none" strike="noStrike" cap="none" normalizeH="0" baseline="0" dirty="0" smtClean="0">
                <a:ln>
                  <a:noFill/>
                </a:ln>
                <a:solidFill>
                  <a:schemeClr val="tx1"/>
                </a:solidFill>
                <a:effectLst/>
                <a:latin typeface="Cambria"/>
                <a:ea typeface="Times New Roman" pitchFamily="18" charset="0"/>
                <a:cs typeface="Times New Roman" pitchFamily="18" charset="0"/>
              </a:rPr>
              <a:t>é</a:t>
            </a:r>
            <a:r>
              <a:rPr kumimoji="0" lang="fr-FR"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voluera en moyenne de 6% annuellement </a:t>
            </a:r>
            <a:r>
              <a:rPr kumimoji="0" lang="fr-FR" sz="1600" b="0" i="0" u="none" strike="noStrike" cap="none" normalizeH="0" baseline="0" dirty="0" smtClean="0">
                <a:ln>
                  <a:noFill/>
                </a:ln>
                <a:solidFill>
                  <a:schemeClr val="tx1"/>
                </a:solidFill>
                <a:effectLst/>
                <a:latin typeface="Cambria"/>
                <a:ea typeface="Times New Roman" pitchFamily="18" charset="0"/>
                <a:cs typeface="Times New Roman" pitchFamily="18" charset="0"/>
              </a:rPr>
              <a:t>à</a:t>
            </a:r>
            <a:r>
              <a:rPr kumimoji="0" lang="fr-FR"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partir de l</a:t>
            </a:r>
            <a:r>
              <a:rPr kumimoji="0" lang="fr-FR" sz="1600" b="0" i="0" u="none" strike="noStrike" cap="none" normalizeH="0" baseline="0" dirty="0" smtClean="0">
                <a:ln>
                  <a:noFill/>
                </a:ln>
                <a:solidFill>
                  <a:schemeClr val="tx1"/>
                </a:solidFill>
                <a:effectLst/>
                <a:latin typeface="Cambria"/>
                <a:ea typeface="Times New Roman" pitchFamily="18" charset="0"/>
                <a:cs typeface="Times New Roman" pitchFamily="18" charset="0"/>
              </a:rPr>
              <a:t>’</a:t>
            </a:r>
            <a:r>
              <a:rPr kumimoji="0" lang="fr-FR"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exercice 2012, cette </a:t>
            </a:r>
            <a:r>
              <a:rPr kumimoji="0" lang="fr-FR" sz="1600" b="0" i="0" u="none" strike="noStrike" cap="none" normalizeH="0" baseline="0" dirty="0" smtClean="0">
                <a:ln>
                  <a:noFill/>
                </a:ln>
                <a:solidFill>
                  <a:schemeClr val="tx1"/>
                </a:solidFill>
                <a:effectLst/>
                <a:latin typeface="Cambria"/>
                <a:ea typeface="Times New Roman" pitchFamily="18" charset="0"/>
                <a:cs typeface="Times New Roman" pitchFamily="18" charset="0"/>
              </a:rPr>
              <a:t>é</a:t>
            </a:r>
            <a:r>
              <a:rPr kumimoji="0" lang="fr-FR"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volution est expliqu</a:t>
            </a:r>
            <a:r>
              <a:rPr kumimoji="0" lang="fr-FR" sz="1600" b="0" i="0" u="none" strike="noStrike" cap="none" normalizeH="0" baseline="0" dirty="0" smtClean="0">
                <a:ln>
                  <a:noFill/>
                </a:ln>
                <a:solidFill>
                  <a:schemeClr val="tx1"/>
                </a:solidFill>
                <a:effectLst/>
                <a:latin typeface="Cambria"/>
                <a:ea typeface="Times New Roman" pitchFamily="18" charset="0"/>
                <a:cs typeface="Times New Roman" pitchFamily="18" charset="0"/>
              </a:rPr>
              <a:t>é</a:t>
            </a:r>
            <a:r>
              <a:rPr kumimoji="0" lang="fr-FR"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 par l</a:t>
            </a:r>
            <a:r>
              <a:rPr kumimoji="0" lang="fr-FR" sz="1600" b="0" i="0" u="none" strike="noStrike" cap="none" normalizeH="0" baseline="0" dirty="0" smtClean="0">
                <a:ln>
                  <a:noFill/>
                </a:ln>
                <a:solidFill>
                  <a:schemeClr val="tx1"/>
                </a:solidFill>
                <a:effectLst/>
                <a:latin typeface="Cambria"/>
                <a:ea typeface="Times New Roman" pitchFamily="18" charset="0"/>
                <a:cs typeface="Times New Roman" pitchFamily="18" charset="0"/>
              </a:rPr>
              <a:t>’é</a:t>
            </a:r>
            <a:r>
              <a:rPr kumimoji="0" lang="fr-FR"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volution des ventes de l</a:t>
            </a:r>
            <a:r>
              <a:rPr kumimoji="0" lang="fr-FR" sz="1600" b="0" i="0" u="none" strike="noStrike" cap="none" normalizeH="0" baseline="0" dirty="0" smtClean="0">
                <a:ln>
                  <a:noFill/>
                </a:ln>
                <a:solidFill>
                  <a:schemeClr val="tx1"/>
                </a:solidFill>
                <a:effectLst/>
                <a:latin typeface="Cambria"/>
                <a:ea typeface="Times New Roman" pitchFamily="18" charset="0"/>
                <a:cs typeface="Times New Roman" pitchFamily="18" charset="0"/>
              </a:rPr>
              <a:t>’é</a:t>
            </a:r>
            <a:r>
              <a:rPr kumimoji="0" lang="fr-FR"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lectricit</a:t>
            </a:r>
            <a:r>
              <a:rPr kumimoji="0" lang="fr-FR" sz="1600" b="0" i="0" u="none" strike="noStrike" cap="none" normalizeH="0" baseline="0" dirty="0" smtClean="0">
                <a:ln>
                  <a:noFill/>
                </a:ln>
                <a:solidFill>
                  <a:schemeClr val="tx1"/>
                </a:solidFill>
                <a:effectLst/>
                <a:latin typeface="Cambria"/>
                <a:ea typeface="Times New Roman" pitchFamily="18" charset="0"/>
                <a:cs typeface="Times New Roman" pitchFamily="18" charset="0"/>
              </a:rPr>
              <a:t>é</a:t>
            </a:r>
            <a:r>
              <a:rPr kumimoji="0" lang="fr-FR"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et du gaz</a:t>
            </a:r>
            <a:r>
              <a:rPr kumimoji="0" lang="fr-FR" sz="1600" b="0" i="0" u="none" strike="noStrike" cap="none" normalizeH="0" baseline="0" dirty="0" smtClean="0">
                <a:ln>
                  <a:noFill/>
                </a:ln>
                <a:solidFill>
                  <a:schemeClr val="tx1"/>
                </a:solidFill>
                <a:effectLst/>
                <a:latin typeface="Cambria"/>
                <a:ea typeface="Times New Roman" pitchFamily="18" charset="0"/>
                <a:cs typeface="Times New Roman" pitchFamily="18" charset="0"/>
              </a:rPr>
              <a:t> </a:t>
            </a:r>
            <a:r>
              <a:rPr kumimoji="0" lang="fr-FR"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fr-FR"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6" name="Graphique 5"/>
          <p:cNvGraphicFramePr/>
          <p:nvPr/>
        </p:nvGraphicFramePr>
        <p:xfrm>
          <a:off x="500034" y="642918"/>
          <a:ext cx="7572428" cy="30003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au 6"/>
          <p:cNvGraphicFramePr>
            <a:graphicFrameLocks noGrp="1"/>
          </p:cNvGraphicFramePr>
          <p:nvPr/>
        </p:nvGraphicFramePr>
        <p:xfrm>
          <a:off x="928661" y="4929198"/>
          <a:ext cx="6786611" cy="1143008"/>
        </p:xfrm>
        <a:graphic>
          <a:graphicData uri="http://schemas.openxmlformats.org/drawingml/2006/table">
            <a:tbl>
              <a:tblPr/>
              <a:tblGrid>
                <a:gridCol w="1804309"/>
                <a:gridCol w="811724"/>
                <a:gridCol w="721293"/>
                <a:gridCol w="901436"/>
                <a:gridCol w="902154"/>
                <a:gridCol w="901436"/>
                <a:gridCol w="744259"/>
              </a:tblGrid>
              <a:tr h="359232">
                <a:tc>
                  <a:txBody>
                    <a:bodyPr/>
                    <a:lstStyle/>
                    <a:p>
                      <a:endParaRPr lang="fr-FR" sz="1100" dirty="0">
                        <a:latin typeface="Calibri"/>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15000"/>
                        </a:lnSpc>
                        <a:spcAft>
                          <a:spcPts val="0"/>
                        </a:spcAft>
                      </a:pPr>
                      <a:r>
                        <a:rPr lang="fr-FR" sz="1400" b="1" dirty="0">
                          <a:solidFill>
                            <a:srgbClr val="FFFFFF"/>
                          </a:solidFill>
                          <a:latin typeface="Times New Roman"/>
                          <a:ea typeface="Times New Roman"/>
                          <a:cs typeface="Arial"/>
                        </a:rPr>
                        <a:t>2 012</a:t>
                      </a:r>
                      <a:endParaRPr lang="fr-FR" sz="1400" dirty="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15000"/>
                        </a:lnSpc>
                        <a:spcAft>
                          <a:spcPts val="0"/>
                        </a:spcAft>
                      </a:pPr>
                      <a:r>
                        <a:rPr lang="fr-FR" sz="1400" b="1">
                          <a:solidFill>
                            <a:srgbClr val="FFFFFF"/>
                          </a:solidFill>
                          <a:latin typeface="Times New Roman"/>
                          <a:ea typeface="Times New Roman"/>
                          <a:cs typeface="Arial"/>
                        </a:rPr>
                        <a:t>2 013</a:t>
                      </a:r>
                      <a:endParaRPr lang="fr-FR" sz="14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15000"/>
                        </a:lnSpc>
                        <a:spcAft>
                          <a:spcPts val="0"/>
                        </a:spcAft>
                      </a:pPr>
                      <a:r>
                        <a:rPr lang="fr-FR" sz="1400" b="1">
                          <a:solidFill>
                            <a:srgbClr val="FFFFFF"/>
                          </a:solidFill>
                          <a:latin typeface="Times New Roman"/>
                          <a:ea typeface="Times New Roman"/>
                          <a:cs typeface="Arial"/>
                        </a:rPr>
                        <a:t>2 014</a:t>
                      </a:r>
                      <a:endParaRPr lang="fr-FR" sz="14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15000"/>
                        </a:lnSpc>
                        <a:spcAft>
                          <a:spcPts val="0"/>
                        </a:spcAft>
                      </a:pPr>
                      <a:r>
                        <a:rPr lang="fr-FR" sz="1400" b="1">
                          <a:solidFill>
                            <a:srgbClr val="FFFFFF"/>
                          </a:solidFill>
                          <a:latin typeface="Times New Roman"/>
                          <a:ea typeface="Times New Roman"/>
                          <a:cs typeface="Arial"/>
                        </a:rPr>
                        <a:t>2 015</a:t>
                      </a:r>
                      <a:endParaRPr lang="fr-FR" sz="14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15000"/>
                        </a:lnSpc>
                        <a:spcAft>
                          <a:spcPts val="0"/>
                        </a:spcAft>
                      </a:pPr>
                      <a:r>
                        <a:rPr lang="fr-FR" sz="1400" b="1">
                          <a:solidFill>
                            <a:srgbClr val="FFFFFF"/>
                          </a:solidFill>
                          <a:latin typeface="Times New Roman"/>
                          <a:ea typeface="Times New Roman"/>
                          <a:cs typeface="Arial"/>
                        </a:rPr>
                        <a:t>2 016</a:t>
                      </a:r>
                      <a:endParaRPr lang="fr-FR" sz="14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15000"/>
                        </a:lnSpc>
                        <a:spcAft>
                          <a:spcPts val="0"/>
                        </a:spcAft>
                      </a:pPr>
                      <a:r>
                        <a:rPr lang="fr-FR" sz="1400" b="1">
                          <a:solidFill>
                            <a:srgbClr val="FFFFFF"/>
                          </a:solidFill>
                          <a:latin typeface="Times New Roman"/>
                          <a:ea typeface="Times New Roman"/>
                          <a:cs typeface="Arial"/>
                        </a:rPr>
                        <a:t>2 017</a:t>
                      </a:r>
                      <a:endParaRPr lang="fr-FR" sz="1400">
                        <a:latin typeface="Calibri"/>
                        <a:ea typeface="Calibri"/>
                        <a:cs typeface="Arial"/>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391888">
                <a:tc>
                  <a:txBody>
                    <a:bodyPr/>
                    <a:lstStyle/>
                    <a:p>
                      <a:pPr>
                        <a:lnSpc>
                          <a:spcPct val="115000"/>
                        </a:lnSpc>
                        <a:spcAft>
                          <a:spcPts val="0"/>
                        </a:spcAft>
                      </a:pPr>
                      <a:r>
                        <a:rPr lang="fr-FR" sz="1200" b="1">
                          <a:latin typeface="Times New Roman"/>
                          <a:ea typeface="Times New Roman"/>
                          <a:cs typeface="Arial"/>
                        </a:rPr>
                        <a:t>VENTE ELEC </a:t>
                      </a:r>
                      <a:endParaRPr lang="fr-FR"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400" dirty="0">
                          <a:latin typeface="Times New Roman"/>
                          <a:ea typeface="Calibri"/>
                          <a:cs typeface="Arial"/>
                        </a:rPr>
                        <a:t>21 722</a:t>
                      </a:r>
                      <a:endParaRPr lang="fr-FR" sz="1400" dirty="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400" dirty="0">
                          <a:latin typeface="Times New Roman"/>
                          <a:ea typeface="Calibri"/>
                          <a:cs typeface="Arial"/>
                        </a:rPr>
                        <a:t>23 123</a:t>
                      </a:r>
                      <a:endParaRPr lang="fr-FR" sz="1400" dirty="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400">
                          <a:latin typeface="Times New Roman"/>
                          <a:ea typeface="Calibri"/>
                          <a:cs typeface="Arial"/>
                        </a:rPr>
                        <a:t>24 556</a:t>
                      </a:r>
                      <a:endParaRPr lang="fr-FR" sz="14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400">
                          <a:latin typeface="Times New Roman"/>
                          <a:ea typeface="Calibri"/>
                          <a:cs typeface="Arial"/>
                        </a:rPr>
                        <a:t>26 203</a:t>
                      </a:r>
                      <a:endParaRPr lang="fr-FR" sz="14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400">
                          <a:latin typeface="Times New Roman"/>
                          <a:ea typeface="Calibri"/>
                          <a:cs typeface="Arial"/>
                        </a:rPr>
                        <a:t>27 855</a:t>
                      </a:r>
                      <a:endParaRPr lang="fr-FR" sz="14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400">
                          <a:latin typeface="Times New Roman"/>
                          <a:ea typeface="Calibri"/>
                          <a:cs typeface="Arial"/>
                        </a:rPr>
                        <a:t>29 534</a:t>
                      </a:r>
                      <a:endParaRPr lang="fr-FR" sz="1400">
                        <a:latin typeface="Calibri"/>
                        <a:ea typeface="Calibri"/>
                        <a:cs typeface="Arial"/>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1888">
                <a:tc>
                  <a:txBody>
                    <a:bodyPr/>
                    <a:lstStyle/>
                    <a:p>
                      <a:pPr>
                        <a:lnSpc>
                          <a:spcPct val="115000"/>
                        </a:lnSpc>
                        <a:spcAft>
                          <a:spcPts val="0"/>
                        </a:spcAft>
                      </a:pPr>
                      <a:r>
                        <a:rPr lang="fr-FR" sz="1200" b="1">
                          <a:latin typeface="Times New Roman"/>
                          <a:ea typeface="Times New Roman"/>
                          <a:cs typeface="Arial"/>
                        </a:rPr>
                        <a:t>VENTE GAZ</a:t>
                      </a:r>
                      <a:endParaRPr lang="fr-FR"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400">
                          <a:latin typeface="Times New Roman"/>
                          <a:ea typeface="Calibri"/>
                          <a:cs typeface="Arial"/>
                        </a:rPr>
                        <a:t>3 086</a:t>
                      </a:r>
                      <a:endParaRPr lang="fr-FR" sz="14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400">
                          <a:latin typeface="Times New Roman"/>
                          <a:ea typeface="Calibri"/>
                          <a:cs typeface="Arial"/>
                        </a:rPr>
                        <a:t>3 158</a:t>
                      </a:r>
                      <a:endParaRPr lang="fr-FR" sz="14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400" dirty="0">
                          <a:latin typeface="Times New Roman"/>
                          <a:ea typeface="Calibri"/>
                          <a:cs typeface="Arial"/>
                        </a:rPr>
                        <a:t>3 322</a:t>
                      </a:r>
                      <a:endParaRPr lang="fr-FR" sz="1400" dirty="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400" dirty="0">
                          <a:latin typeface="Times New Roman"/>
                          <a:ea typeface="Calibri"/>
                          <a:cs typeface="Arial"/>
                        </a:rPr>
                        <a:t>3 464</a:t>
                      </a:r>
                      <a:endParaRPr lang="fr-FR" sz="1400" dirty="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400" dirty="0">
                          <a:latin typeface="Times New Roman"/>
                          <a:ea typeface="Calibri"/>
                          <a:cs typeface="Arial"/>
                        </a:rPr>
                        <a:t>3 609</a:t>
                      </a:r>
                      <a:endParaRPr lang="fr-FR" sz="1400" dirty="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400" dirty="0">
                          <a:latin typeface="Times New Roman"/>
                          <a:ea typeface="Calibri"/>
                          <a:cs typeface="Arial"/>
                        </a:rPr>
                        <a:t>3 769</a:t>
                      </a:r>
                      <a:endParaRPr lang="fr-FR" sz="1400" dirty="0">
                        <a:latin typeface="Calibri"/>
                        <a:ea typeface="Calibri"/>
                        <a:cs typeface="Arial"/>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1"/>
          <p:cNvSpPr>
            <a:spLocks noChangeArrowheads="1"/>
          </p:cNvSpPr>
          <p:nvPr/>
        </p:nvSpPr>
        <p:spPr bwMode="auto">
          <a:xfrm>
            <a:off x="214282" y="142852"/>
            <a:ext cx="5929354"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kumimoji="0" lang="fr-FR" sz="1600" b="1" i="0" strike="noStrike" cap="none" normalizeH="0" baseline="0" dirty="0" smtClean="0">
                <a:ln>
                  <a:noFill/>
                </a:ln>
                <a:solidFill>
                  <a:srgbClr val="0070C0"/>
                </a:solidFill>
                <a:effectLst/>
                <a:latin typeface="Cambria"/>
                <a:ea typeface="Times New Roman" pitchFamily="18" charset="0"/>
                <a:cs typeface="Times New Roman" pitchFamily="18" charset="0"/>
              </a:rPr>
              <a:t> </a:t>
            </a:r>
            <a:r>
              <a:rPr lang="fr-FR" sz="1300" b="1" dirty="0" smtClean="0">
                <a:solidFill>
                  <a:srgbClr val="00B0F0"/>
                </a:solidFill>
              </a:rPr>
              <a:t>Évolution de la consommation de l’exercice :</a:t>
            </a:r>
          </a:p>
        </p:txBody>
      </p:sp>
      <p:graphicFrame>
        <p:nvGraphicFramePr>
          <p:cNvPr id="5" name="Graphique 4"/>
          <p:cNvGraphicFramePr/>
          <p:nvPr/>
        </p:nvGraphicFramePr>
        <p:xfrm>
          <a:off x="500034" y="500042"/>
          <a:ext cx="6500858" cy="292895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au 5"/>
          <p:cNvGraphicFramePr>
            <a:graphicFrameLocks noGrp="1"/>
          </p:cNvGraphicFramePr>
          <p:nvPr/>
        </p:nvGraphicFramePr>
        <p:xfrm>
          <a:off x="571472" y="4576107"/>
          <a:ext cx="8286808" cy="1281785"/>
        </p:xfrm>
        <a:graphic>
          <a:graphicData uri="http://schemas.openxmlformats.org/drawingml/2006/table">
            <a:tbl>
              <a:tblPr/>
              <a:tblGrid>
                <a:gridCol w="1405690"/>
                <a:gridCol w="808888"/>
                <a:gridCol w="928694"/>
                <a:gridCol w="1214446"/>
                <a:gridCol w="1285884"/>
                <a:gridCol w="1285884"/>
                <a:gridCol w="1357322"/>
              </a:tblGrid>
              <a:tr h="465775">
                <a:tc>
                  <a:txBody>
                    <a:bodyPr/>
                    <a:lstStyle/>
                    <a:p>
                      <a:pPr algn="ctr">
                        <a:lnSpc>
                          <a:spcPct val="115000"/>
                        </a:lnSpc>
                        <a:spcAft>
                          <a:spcPts val="0"/>
                        </a:spcAft>
                      </a:pPr>
                      <a:r>
                        <a:rPr lang="fr-FR" sz="1400" b="1" dirty="0">
                          <a:solidFill>
                            <a:srgbClr val="FFFFFF"/>
                          </a:solidFill>
                          <a:latin typeface="Times New Roman"/>
                          <a:ea typeface="Times New Roman"/>
                          <a:cs typeface="Arial"/>
                        </a:rPr>
                        <a:t>Achat Électricité</a:t>
                      </a:r>
                      <a:endParaRPr lang="fr-FR" sz="1400" dirty="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a:noFill/>
                    </a:lnB>
                    <a:solidFill>
                      <a:srgbClr val="7598D9"/>
                    </a:solidFill>
                  </a:tcPr>
                </a:tc>
                <a:tc>
                  <a:txBody>
                    <a:bodyPr/>
                    <a:lstStyle/>
                    <a:p>
                      <a:pPr algn="ctr">
                        <a:lnSpc>
                          <a:spcPct val="115000"/>
                        </a:lnSpc>
                        <a:spcAft>
                          <a:spcPts val="0"/>
                        </a:spcAft>
                      </a:pPr>
                      <a:r>
                        <a:rPr lang="fr-FR" sz="1400" b="1">
                          <a:solidFill>
                            <a:srgbClr val="FFFFFF"/>
                          </a:solidFill>
                          <a:latin typeface="Times New Roman"/>
                          <a:ea typeface="Times New Roman"/>
                          <a:cs typeface="Arial"/>
                        </a:rPr>
                        <a:t>2012</a:t>
                      </a:r>
                      <a:endParaRPr lang="fr-FR" sz="140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400" b="1">
                          <a:solidFill>
                            <a:srgbClr val="FFFFFF"/>
                          </a:solidFill>
                          <a:latin typeface="Times New Roman"/>
                          <a:ea typeface="Times New Roman"/>
                          <a:cs typeface="Arial"/>
                        </a:rPr>
                        <a:t>2013</a:t>
                      </a:r>
                      <a:endParaRPr lang="fr-FR" sz="140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400" b="1">
                          <a:solidFill>
                            <a:srgbClr val="FFFFFF"/>
                          </a:solidFill>
                          <a:latin typeface="Times New Roman"/>
                          <a:ea typeface="Times New Roman"/>
                          <a:cs typeface="Arial"/>
                        </a:rPr>
                        <a:t>2014</a:t>
                      </a:r>
                      <a:endParaRPr lang="fr-FR" sz="140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400" b="1" dirty="0">
                          <a:solidFill>
                            <a:srgbClr val="FFFFFF"/>
                          </a:solidFill>
                          <a:latin typeface="Times New Roman"/>
                          <a:ea typeface="Times New Roman"/>
                          <a:cs typeface="Arial"/>
                        </a:rPr>
                        <a:t>2015</a:t>
                      </a:r>
                      <a:endParaRPr lang="fr-FR" sz="1400" dirty="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400" b="1" dirty="0">
                          <a:solidFill>
                            <a:srgbClr val="FFFFFF"/>
                          </a:solidFill>
                          <a:latin typeface="Times New Roman"/>
                          <a:ea typeface="Times New Roman"/>
                          <a:cs typeface="Arial"/>
                        </a:rPr>
                        <a:t>2016</a:t>
                      </a:r>
                      <a:endParaRPr lang="fr-FR" sz="1400" dirty="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a:noFill/>
                    </a:lnB>
                    <a:solidFill>
                      <a:srgbClr val="7598D9"/>
                    </a:solidFill>
                  </a:tcPr>
                </a:tc>
                <a:tc>
                  <a:txBody>
                    <a:bodyPr/>
                    <a:lstStyle/>
                    <a:p>
                      <a:pPr algn="ctr">
                        <a:lnSpc>
                          <a:spcPct val="115000"/>
                        </a:lnSpc>
                        <a:spcAft>
                          <a:spcPts val="0"/>
                        </a:spcAft>
                      </a:pPr>
                      <a:r>
                        <a:rPr lang="fr-FR" sz="1400" b="1">
                          <a:solidFill>
                            <a:srgbClr val="FFFFFF"/>
                          </a:solidFill>
                          <a:latin typeface="Times New Roman"/>
                          <a:ea typeface="Times New Roman"/>
                          <a:cs typeface="Arial"/>
                        </a:rPr>
                        <a:t>2017</a:t>
                      </a:r>
                      <a:endParaRPr lang="fr-FR" sz="140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7598D9"/>
                    </a:solidFill>
                  </a:tcPr>
                </a:tc>
              </a:tr>
              <a:tr h="439899">
                <a:tc>
                  <a:txBody>
                    <a:bodyPr/>
                    <a:lstStyle/>
                    <a:p>
                      <a:pPr algn="just">
                        <a:lnSpc>
                          <a:spcPct val="115000"/>
                        </a:lnSpc>
                        <a:spcAft>
                          <a:spcPts val="0"/>
                        </a:spcAft>
                      </a:pPr>
                      <a:r>
                        <a:rPr lang="fr-FR" sz="1400" b="1" dirty="0">
                          <a:solidFill>
                            <a:srgbClr val="000000"/>
                          </a:solidFill>
                          <a:latin typeface="Times New Roman"/>
                          <a:ea typeface="Times New Roman"/>
                          <a:cs typeface="Arial"/>
                        </a:rPr>
                        <a:t>Achat à SPE</a:t>
                      </a:r>
                      <a:endParaRPr lang="fr-FR" sz="1400" dirty="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tcPr>
                </a:tc>
                <a:tc>
                  <a:txBody>
                    <a:bodyPr/>
                    <a:lstStyle/>
                    <a:p>
                      <a:pPr algn="ctr">
                        <a:lnSpc>
                          <a:spcPct val="115000"/>
                        </a:lnSpc>
                        <a:spcAft>
                          <a:spcPts val="1000"/>
                        </a:spcAft>
                      </a:pPr>
                      <a:r>
                        <a:rPr lang="fr-FR" sz="1400" dirty="0">
                          <a:latin typeface="Times New Roman"/>
                          <a:ea typeface="Calibri"/>
                          <a:cs typeface="Arial"/>
                        </a:rPr>
                        <a:t>6 960</a:t>
                      </a:r>
                      <a:endParaRPr lang="fr-FR" sz="1400" dirty="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400">
                          <a:latin typeface="Times New Roman"/>
                          <a:ea typeface="Calibri"/>
                          <a:cs typeface="Arial"/>
                        </a:rPr>
                        <a:t>5 131</a:t>
                      </a:r>
                      <a:endParaRPr lang="fr-FR" sz="140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400" dirty="0">
                          <a:latin typeface="Times New Roman"/>
                          <a:ea typeface="Calibri"/>
                          <a:cs typeface="Arial"/>
                        </a:rPr>
                        <a:t>      5 </a:t>
                      </a:r>
                      <a:r>
                        <a:rPr lang="fr-FR" sz="1400" dirty="0" smtClean="0">
                          <a:latin typeface="Times New Roman"/>
                          <a:ea typeface="Calibri"/>
                          <a:cs typeface="Arial"/>
                        </a:rPr>
                        <a:t>153   </a:t>
                      </a:r>
                      <a:endParaRPr lang="fr-FR" sz="1400" dirty="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400" dirty="0">
                          <a:latin typeface="Times New Roman"/>
                          <a:ea typeface="Calibri"/>
                          <a:cs typeface="Arial"/>
                        </a:rPr>
                        <a:t>      5 </a:t>
                      </a:r>
                      <a:r>
                        <a:rPr lang="fr-FR" sz="1400" dirty="0" smtClean="0">
                          <a:latin typeface="Times New Roman"/>
                          <a:ea typeface="Calibri"/>
                          <a:cs typeface="Arial"/>
                        </a:rPr>
                        <a:t>377   </a:t>
                      </a:r>
                      <a:endParaRPr lang="fr-FR" sz="1400" dirty="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400" dirty="0">
                          <a:latin typeface="Times New Roman"/>
                          <a:ea typeface="Calibri"/>
                          <a:cs typeface="Arial"/>
                        </a:rPr>
                        <a:t>          5 </a:t>
                      </a:r>
                      <a:r>
                        <a:rPr lang="fr-FR" sz="1400" dirty="0" smtClean="0">
                          <a:latin typeface="Times New Roman"/>
                          <a:ea typeface="Calibri"/>
                          <a:cs typeface="Arial"/>
                        </a:rPr>
                        <a:t>699   </a:t>
                      </a:r>
                      <a:endParaRPr lang="fr-FR" sz="1400" dirty="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400" dirty="0">
                          <a:latin typeface="Times New Roman"/>
                          <a:ea typeface="Calibri"/>
                          <a:cs typeface="Arial"/>
                        </a:rPr>
                        <a:t>      6 </a:t>
                      </a:r>
                      <a:r>
                        <a:rPr lang="fr-FR" sz="1400" dirty="0" smtClean="0">
                          <a:latin typeface="Times New Roman"/>
                          <a:ea typeface="Calibri"/>
                          <a:cs typeface="Arial"/>
                        </a:rPr>
                        <a:t>029   </a:t>
                      </a:r>
                      <a:endParaRPr lang="fr-FR" sz="1400" dirty="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r>
              <a:tr h="376111">
                <a:tc>
                  <a:txBody>
                    <a:bodyPr/>
                    <a:lstStyle/>
                    <a:p>
                      <a:pPr algn="just">
                        <a:lnSpc>
                          <a:spcPct val="115000"/>
                        </a:lnSpc>
                        <a:spcAft>
                          <a:spcPts val="0"/>
                        </a:spcAft>
                      </a:pPr>
                      <a:r>
                        <a:rPr lang="fr-FR" sz="1400" b="1">
                          <a:solidFill>
                            <a:srgbClr val="000000"/>
                          </a:solidFill>
                          <a:latin typeface="Times New Roman"/>
                          <a:ea typeface="Times New Roman"/>
                          <a:cs typeface="Arial"/>
                        </a:rPr>
                        <a:t>Achat aux tiers</a:t>
                      </a:r>
                      <a:endParaRPr lang="fr-FR" sz="140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tcPr>
                </a:tc>
                <a:tc>
                  <a:txBody>
                    <a:bodyPr/>
                    <a:lstStyle/>
                    <a:p>
                      <a:pPr algn="ctr">
                        <a:lnSpc>
                          <a:spcPct val="115000"/>
                        </a:lnSpc>
                        <a:spcAft>
                          <a:spcPts val="1000"/>
                        </a:spcAft>
                      </a:pPr>
                      <a:r>
                        <a:rPr lang="fr-FR" sz="1400" dirty="0">
                          <a:latin typeface="Times New Roman"/>
                          <a:ea typeface="Calibri"/>
                          <a:cs typeface="Arial"/>
                        </a:rPr>
                        <a:t>8 284</a:t>
                      </a:r>
                      <a:endParaRPr lang="fr-FR" sz="1400" dirty="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400" dirty="0">
                          <a:latin typeface="Times New Roman"/>
                          <a:ea typeface="Calibri"/>
                          <a:cs typeface="Arial"/>
                        </a:rPr>
                        <a:t>11 830</a:t>
                      </a:r>
                      <a:endParaRPr lang="fr-FR" sz="1400" dirty="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400" dirty="0">
                          <a:latin typeface="Times New Roman"/>
                          <a:ea typeface="Calibri"/>
                          <a:cs typeface="Arial"/>
                        </a:rPr>
                        <a:t>    12 </a:t>
                      </a:r>
                      <a:r>
                        <a:rPr lang="fr-FR" sz="1400" dirty="0" smtClean="0">
                          <a:latin typeface="Times New Roman"/>
                          <a:ea typeface="Calibri"/>
                          <a:cs typeface="Arial"/>
                        </a:rPr>
                        <a:t>373   </a:t>
                      </a:r>
                      <a:endParaRPr lang="fr-FR" sz="1400" dirty="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400" dirty="0">
                          <a:latin typeface="Times New Roman"/>
                          <a:ea typeface="Calibri"/>
                          <a:cs typeface="Arial"/>
                        </a:rPr>
                        <a:t>    13 </a:t>
                      </a:r>
                      <a:r>
                        <a:rPr lang="fr-FR" sz="1400" dirty="0" smtClean="0">
                          <a:latin typeface="Times New Roman"/>
                          <a:ea typeface="Calibri"/>
                          <a:cs typeface="Arial"/>
                        </a:rPr>
                        <a:t>743   </a:t>
                      </a:r>
                      <a:endParaRPr lang="fr-FR" sz="1400" dirty="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400" dirty="0">
                          <a:latin typeface="Times New Roman"/>
                          <a:ea typeface="Calibri"/>
                          <a:cs typeface="Arial"/>
                        </a:rPr>
                        <a:t>        15 </a:t>
                      </a:r>
                      <a:r>
                        <a:rPr lang="fr-FR" sz="1400" dirty="0" smtClean="0">
                          <a:latin typeface="Times New Roman"/>
                          <a:ea typeface="Calibri"/>
                          <a:cs typeface="Arial"/>
                        </a:rPr>
                        <a:t>564   </a:t>
                      </a:r>
                      <a:endParaRPr lang="fr-FR" sz="1400" dirty="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400" dirty="0">
                          <a:latin typeface="Times New Roman"/>
                          <a:ea typeface="Calibri"/>
                          <a:cs typeface="Arial"/>
                        </a:rPr>
                        <a:t>    17 </a:t>
                      </a:r>
                      <a:r>
                        <a:rPr lang="fr-FR" sz="1400" dirty="0" smtClean="0">
                          <a:latin typeface="Times New Roman"/>
                          <a:ea typeface="Calibri"/>
                          <a:cs typeface="Arial"/>
                        </a:rPr>
                        <a:t>523   </a:t>
                      </a:r>
                      <a:endParaRPr lang="fr-FR" sz="1400" dirty="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r>
            </a:tbl>
          </a:graphicData>
        </a:graphic>
      </p:graphicFrame>
      <p:sp>
        <p:nvSpPr>
          <p:cNvPr id="173058" name="Rectangle 2"/>
          <p:cNvSpPr>
            <a:spLocks noChangeArrowheads="1"/>
          </p:cNvSpPr>
          <p:nvPr/>
        </p:nvSpPr>
        <p:spPr bwMode="auto">
          <a:xfrm>
            <a:off x="500034" y="3429000"/>
            <a:ext cx="7715304" cy="10926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tabLst/>
            </a:pPr>
            <a:r>
              <a:rPr kumimoji="0" lang="fr-FR"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 niveau global des consommations va augmenter de 9% annuellement, cette évolution s’explique essentiellement par l’augmentation des achats de gaz et d’électricité :</a:t>
            </a:r>
          </a:p>
          <a:p>
            <a:pPr marL="0" marR="0" lvl="0" indent="0" defTabSz="914400" rtl="0" eaLnBrk="1" fontAlgn="base" latinLnBrk="0" hangingPunct="1">
              <a:lnSpc>
                <a:spcPct val="100000"/>
              </a:lnSpc>
              <a:spcBef>
                <a:spcPct val="0"/>
              </a:spcBef>
              <a:spcAft>
                <a:spcPct val="0"/>
              </a:spcAft>
              <a:buClrTx/>
              <a:buSzTx/>
              <a:buFontTx/>
              <a:buChar char="•"/>
              <a:tabLst/>
            </a:pP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Wingdings" pitchFamily="2" charset="2"/>
              <a:buChar char="q"/>
              <a:tabLst/>
            </a:pPr>
            <a:r>
              <a:rPr kumimoji="0" lang="fr-FR" sz="1400" b="1" i="0" u="sng" strike="noStrike" cap="none" normalizeH="0" baseline="0" dirty="0" smtClean="0">
                <a:ln>
                  <a:noFill/>
                </a:ln>
                <a:solidFill>
                  <a:schemeClr val="tx1"/>
                </a:solidFill>
                <a:effectLst/>
                <a:latin typeface="Arial" pitchFamily="34" charset="0"/>
                <a:ea typeface="Times New Roman" pitchFamily="18" charset="0"/>
                <a:cs typeface="Arial" pitchFamily="34" charset="0"/>
              </a:rPr>
              <a:t> Détail </a:t>
            </a:r>
            <a:r>
              <a:rPr kumimoji="0" lang="fr-FR" sz="1400" b="1" i="0" u="sng" strike="noStrike" cap="none" normalizeH="0" baseline="0" dirty="0" smtClean="0">
                <a:ln>
                  <a:noFill/>
                </a:ln>
                <a:solidFill>
                  <a:schemeClr val="tx1"/>
                </a:solidFill>
                <a:effectLst/>
                <a:latin typeface="Arial" pitchFamily="34" charset="0"/>
                <a:ea typeface="Times New Roman" pitchFamily="18" charset="0"/>
                <a:cs typeface="Arial" pitchFamily="34" charset="0"/>
              </a:rPr>
              <a:t>des achats</a:t>
            </a:r>
            <a:r>
              <a:rPr kumimoji="0" lang="fr-FR" sz="1400" b="1" i="0" u="sng"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a:p>
            <a:pPr marL="685800" lvl="1" indent="-228600" eaLnBrk="0" fontAlgn="base" hangingPunct="0">
              <a:spcBef>
                <a:spcPct val="0"/>
              </a:spcBef>
              <a:spcAft>
                <a:spcPct val="0"/>
              </a:spcAft>
              <a:buFont typeface="+mj-lt"/>
              <a:buAutoNum type="arabicPeriod"/>
            </a:pPr>
            <a:r>
              <a:rPr kumimoji="0" lang="fr-FR"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ELECTRICITE</a:t>
            </a:r>
            <a:r>
              <a:rPr kumimoji="0" lang="fr-FR"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r>
              <a:rPr lang="fr-FR" sz="1400" dirty="0" smtClean="0">
                <a:latin typeface="Arial" pitchFamily="34" charset="0"/>
                <a:ea typeface="Times New Roman" pitchFamily="18" charset="0"/>
                <a:cs typeface="Arial" pitchFamily="34" charset="0"/>
              </a:rPr>
              <a:t>                 </a:t>
            </a:r>
            <a:r>
              <a:rPr kumimoji="0" lang="fr-FR" sz="1400" b="1" i="0" u="sng" strike="noStrike" cap="none" normalizeH="0" baseline="0" dirty="0" smtClean="0">
                <a:ln>
                  <a:noFill/>
                </a:ln>
                <a:solidFill>
                  <a:schemeClr val="tx1"/>
                </a:solidFill>
                <a:effectLst/>
                <a:latin typeface="Arial" pitchFamily="34" charset="0"/>
                <a:ea typeface="Calibri" pitchFamily="34" charset="0"/>
                <a:cs typeface="Arial" pitchFamily="34" charset="0"/>
              </a:rPr>
              <a:t> </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7"/>
          <p:cNvSpPr/>
          <p:nvPr/>
        </p:nvSpPr>
        <p:spPr>
          <a:xfrm>
            <a:off x="5286380" y="4071942"/>
            <a:ext cx="1571637" cy="276999"/>
          </a:xfrm>
          <a:prstGeom prst="rect">
            <a:avLst/>
          </a:prstGeom>
        </p:spPr>
        <p:txBody>
          <a:bodyPr wrap="square">
            <a:spAutoFit/>
          </a:bodyPr>
          <a:lstStyle/>
          <a:p>
            <a:pPr lvl="0" eaLnBrk="0" fontAlgn="base" hangingPunct="0">
              <a:spcBef>
                <a:spcPct val="0"/>
              </a:spcBef>
              <a:spcAft>
                <a:spcPct val="0"/>
              </a:spcAft>
              <a:buFontTx/>
              <a:buChar char="•"/>
            </a:pPr>
            <a:r>
              <a:rPr lang="fr-FR" sz="1200" b="1" u="sng" dirty="0" smtClean="0">
                <a:solidFill>
                  <a:prstClr val="black"/>
                </a:solidFill>
                <a:latin typeface="Times New Roman" pitchFamily="18" charset="0"/>
                <a:ea typeface="Calibri" pitchFamily="34" charset="0"/>
                <a:cs typeface="Times New Roman" pitchFamily="18" charset="0"/>
              </a:rPr>
              <a:t>Unit</a:t>
            </a:r>
            <a:r>
              <a:rPr lang="fr-FR" sz="1200" b="1" u="sng" dirty="0" smtClean="0">
                <a:solidFill>
                  <a:prstClr val="black"/>
                </a:solidFill>
                <a:latin typeface="Calibri"/>
                <a:ea typeface="Calibri" pitchFamily="34" charset="0"/>
                <a:cs typeface="Times New Roman" pitchFamily="18" charset="0"/>
              </a:rPr>
              <a:t>é</a:t>
            </a:r>
            <a:r>
              <a:rPr lang="fr-FR" sz="1200" dirty="0" smtClean="0">
                <a:solidFill>
                  <a:prstClr val="black"/>
                </a:solidFill>
                <a:latin typeface="Calibri"/>
                <a:ea typeface="Calibri" pitchFamily="34" charset="0"/>
                <a:cs typeface="Times New Roman" pitchFamily="18" charset="0"/>
              </a:rPr>
              <a:t> </a:t>
            </a:r>
            <a:r>
              <a:rPr lang="fr-FR" sz="1200" dirty="0" smtClean="0">
                <a:solidFill>
                  <a:prstClr val="black"/>
                </a:solidFill>
                <a:latin typeface="Times New Roman" pitchFamily="18" charset="0"/>
                <a:ea typeface="Calibri" pitchFamily="34" charset="0"/>
                <a:cs typeface="Times New Roman" pitchFamily="18" charset="0"/>
              </a:rPr>
              <a:t>: MDA</a:t>
            </a:r>
            <a:endParaRPr lang="fr-FR" dirty="0" smtClean="0">
              <a:solidFill>
                <a:prstClr val="black"/>
              </a:solidFill>
              <a:latin typeface="Arial" pitchFamily="34" charset="0"/>
              <a:cs typeface="Arial"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nvGraphicFramePr>
        <p:xfrm>
          <a:off x="285720" y="642918"/>
          <a:ext cx="8572561" cy="745164"/>
        </p:xfrm>
        <a:graphic>
          <a:graphicData uri="http://schemas.openxmlformats.org/drawingml/2006/table">
            <a:tbl>
              <a:tblPr/>
              <a:tblGrid>
                <a:gridCol w="1746263"/>
                <a:gridCol w="763283"/>
                <a:gridCol w="1123984"/>
                <a:gridCol w="1152816"/>
                <a:gridCol w="1214446"/>
                <a:gridCol w="1285884"/>
                <a:gridCol w="1285885"/>
              </a:tblGrid>
              <a:tr h="214580">
                <a:tc>
                  <a:txBody>
                    <a:bodyPr/>
                    <a:lstStyle/>
                    <a:p>
                      <a:pPr algn="ctr">
                        <a:lnSpc>
                          <a:spcPct val="115000"/>
                        </a:lnSpc>
                        <a:spcAft>
                          <a:spcPts val="0"/>
                        </a:spcAft>
                      </a:pPr>
                      <a:r>
                        <a:rPr lang="fr-FR" sz="1400" b="1" dirty="0">
                          <a:solidFill>
                            <a:srgbClr val="FFFFFF"/>
                          </a:solidFill>
                          <a:latin typeface="Times New Roman"/>
                          <a:ea typeface="Times New Roman"/>
                          <a:cs typeface="Arial"/>
                        </a:rPr>
                        <a:t>GAZ</a:t>
                      </a:r>
                      <a:endParaRPr lang="fr-FR" sz="1400" dirty="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400" b="1">
                          <a:solidFill>
                            <a:srgbClr val="FFFFFF"/>
                          </a:solidFill>
                          <a:latin typeface="Times New Roman"/>
                          <a:ea typeface="Times New Roman"/>
                          <a:cs typeface="Arial"/>
                        </a:rPr>
                        <a:t>2012</a:t>
                      </a:r>
                      <a:endParaRPr lang="fr-FR" sz="1400">
                        <a:latin typeface="Calibri"/>
                        <a:ea typeface="Calibri"/>
                        <a:cs typeface="Arial"/>
                      </a:endParaRPr>
                    </a:p>
                  </a:txBody>
                  <a:tcPr marL="39434" marR="3943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400" b="1">
                          <a:solidFill>
                            <a:srgbClr val="FFFFFF"/>
                          </a:solidFill>
                          <a:latin typeface="Times New Roman"/>
                          <a:ea typeface="Times New Roman"/>
                          <a:cs typeface="Arial"/>
                        </a:rPr>
                        <a:t>2013</a:t>
                      </a:r>
                      <a:endParaRPr lang="fr-FR" sz="1400">
                        <a:latin typeface="Calibri"/>
                        <a:ea typeface="Calibri"/>
                        <a:cs typeface="Arial"/>
                      </a:endParaRPr>
                    </a:p>
                  </a:txBody>
                  <a:tcPr marL="39434" marR="3943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400" b="1">
                          <a:solidFill>
                            <a:srgbClr val="FFFFFF"/>
                          </a:solidFill>
                          <a:latin typeface="Times New Roman"/>
                          <a:ea typeface="Times New Roman"/>
                          <a:cs typeface="Arial"/>
                        </a:rPr>
                        <a:t>2014</a:t>
                      </a:r>
                      <a:endParaRPr lang="fr-FR" sz="1400">
                        <a:latin typeface="Calibri"/>
                        <a:ea typeface="Calibri"/>
                        <a:cs typeface="Arial"/>
                      </a:endParaRPr>
                    </a:p>
                  </a:txBody>
                  <a:tcPr marL="39434" marR="3943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400" b="1">
                          <a:solidFill>
                            <a:srgbClr val="FFFFFF"/>
                          </a:solidFill>
                          <a:latin typeface="Times New Roman"/>
                          <a:ea typeface="Times New Roman"/>
                          <a:cs typeface="Arial"/>
                        </a:rPr>
                        <a:t>2015</a:t>
                      </a:r>
                      <a:endParaRPr lang="fr-FR" sz="1400">
                        <a:latin typeface="Calibri"/>
                        <a:ea typeface="Calibri"/>
                        <a:cs typeface="Arial"/>
                      </a:endParaRPr>
                    </a:p>
                  </a:txBody>
                  <a:tcPr marL="39434" marR="39434" marT="0" marB="0" anchor="ctr">
                    <a:lnL w="12700" cap="flat" cmpd="sng" algn="ctr">
                      <a:solidFill>
                        <a:srgbClr val="FE8637"/>
                      </a:solidFill>
                      <a:prstDash val="solid"/>
                      <a:round/>
                      <a:headEnd type="none" w="med" len="med"/>
                      <a:tailEnd type="none" w="med" len="med"/>
                    </a:lnL>
                    <a:lnR>
                      <a:noFill/>
                    </a:lnR>
                    <a:lnT>
                      <a:noFill/>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400" b="1" dirty="0">
                          <a:solidFill>
                            <a:srgbClr val="FFFFFF"/>
                          </a:solidFill>
                          <a:latin typeface="Times New Roman"/>
                          <a:ea typeface="Times New Roman"/>
                          <a:cs typeface="Arial"/>
                        </a:rPr>
                        <a:t>2016</a:t>
                      </a:r>
                      <a:endParaRPr lang="fr-FR" sz="1400" dirty="0">
                        <a:latin typeface="Calibri"/>
                        <a:ea typeface="Calibri"/>
                        <a:cs typeface="Arial"/>
                      </a:endParaRPr>
                    </a:p>
                  </a:txBody>
                  <a:tcPr marL="39434" marR="39434" marT="0" marB="0" anchor="ctr">
                    <a:lnL>
                      <a:noFill/>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400" b="1" dirty="0">
                          <a:solidFill>
                            <a:srgbClr val="FFFFFF"/>
                          </a:solidFill>
                          <a:latin typeface="Times New Roman"/>
                          <a:ea typeface="Times New Roman"/>
                          <a:cs typeface="Arial"/>
                        </a:rPr>
                        <a:t>2017</a:t>
                      </a:r>
                      <a:endParaRPr lang="fr-FR" sz="1400" dirty="0">
                        <a:latin typeface="Calibri"/>
                        <a:ea typeface="Calibri"/>
                        <a:cs typeface="Arial"/>
                      </a:endParaRPr>
                    </a:p>
                  </a:txBody>
                  <a:tcPr marL="39434" marR="3943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7598D9"/>
                    </a:solidFill>
                  </a:tcPr>
                </a:tc>
              </a:tr>
              <a:tr h="499800">
                <a:tc>
                  <a:txBody>
                    <a:bodyPr/>
                    <a:lstStyle/>
                    <a:p>
                      <a:pPr algn="ctr">
                        <a:lnSpc>
                          <a:spcPct val="115000"/>
                        </a:lnSpc>
                        <a:spcAft>
                          <a:spcPts val="0"/>
                        </a:spcAft>
                      </a:pPr>
                      <a:r>
                        <a:rPr lang="fr-FR" sz="1400" b="1" dirty="0">
                          <a:solidFill>
                            <a:srgbClr val="000000"/>
                          </a:solidFill>
                          <a:latin typeface="Times New Roman"/>
                          <a:ea typeface="Times New Roman"/>
                          <a:cs typeface="Arial"/>
                        </a:rPr>
                        <a:t>SONATRACH</a:t>
                      </a:r>
                      <a:endParaRPr lang="fr-FR" sz="1400" dirty="0">
                        <a:latin typeface="Calibri"/>
                        <a:ea typeface="Calibri"/>
                        <a:cs typeface="Arial"/>
                      </a:endParaRPr>
                    </a:p>
                  </a:txBody>
                  <a:tcPr marL="39434" marR="3943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tcPr>
                </a:tc>
                <a:tc>
                  <a:txBody>
                    <a:bodyPr/>
                    <a:lstStyle/>
                    <a:p>
                      <a:pPr algn="ctr">
                        <a:lnSpc>
                          <a:spcPct val="115000"/>
                        </a:lnSpc>
                        <a:spcAft>
                          <a:spcPts val="1000"/>
                        </a:spcAft>
                      </a:pPr>
                      <a:r>
                        <a:rPr lang="fr-FR" sz="1400" dirty="0">
                          <a:solidFill>
                            <a:srgbClr val="000000"/>
                          </a:solidFill>
                          <a:latin typeface="Times New Roman"/>
                          <a:ea typeface="Calibri"/>
                          <a:cs typeface="Arial"/>
                        </a:rPr>
                        <a:t>2 273,54</a:t>
                      </a:r>
                      <a:endParaRPr lang="fr-FR" sz="1400" dirty="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400" dirty="0">
                          <a:solidFill>
                            <a:srgbClr val="000000"/>
                          </a:solidFill>
                          <a:latin typeface="Times New Roman"/>
                          <a:ea typeface="Calibri"/>
                          <a:cs typeface="Arial"/>
                        </a:rPr>
                        <a:t>2 361,05</a:t>
                      </a:r>
                      <a:endParaRPr lang="fr-FR" sz="1400" dirty="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nSpc>
                          <a:spcPct val="115000"/>
                        </a:lnSpc>
                        <a:spcAft>
                          <a:spcPts val="1000"/>
                        </a:spcAft>
                      </a:pPr>
                      <a:r>
                        <a:rPr lang="fr-FR" sz="1400" dirty="0">
                          <a:solidFill>
                            <a:srgbClr val="000000"/>
                          </a:solidFill>
                          <a:latin typeface="Times New Roman"/>
                          <a:ea typeface="Calibri"/>
                          <a:cs typeface="Arial"/>
                        </a:rPr>
                        <a:t>         2 236,64   </a:t>
                      </a:r>
                      <a:endParaRPr lang="fr-FR" sz="1400" dirty="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nSpc>
                          <a:spcPct val="115000"/>
                        </a:lnSpc>
                        <a:spcAft>
                          <a:spcPts val="1000"/>
                        </a:spcAft>
                      </a:pPr>
                      <a:r>
                        <a:rPr lang="fr-FR" sz="1400" dirty="0">
                          <a:solidFill>
                            <a:srgbClr val="000000"/>
                          </a:solidFill>
                          <a:latin typeface="Times New Roman"/>
                          <a:ea typeface="Calibri"/>
                          <a:cs typeface="Arial"/>
                        </a:rPr>
                        <a:t>        2 278,03   </a:t>
                      </a:r>
                      <a:endParaRPr lang="fr-FR" sz="1400" dirty="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nSpc>
                          <a:spcPct val="115000"/>
                        </a:lnSpc>
                        <a:spcAft>
                          <a:spcPts val="1000"/>
                        </a:spcAft>
                      </a:pPr>
                      <a:r>
                        <a:rPr lang="fr-FR" sz="1400" dirty="0">
                          <a:solidFill>
                            <a:srgbClr val="000000"/>
                          </a:solidFill>
                          <a:latin typeface="Times New Roman"/>
                          <a:ea typeface="Calibri"/>
                          <a:cs typeface="Arial"/>
                        </a:rPr>
                        <a:t>           2 400,76   </a:t>
                      </a:r>
                      <a:endParaRPr lang="fr-FR" sz="1400" dirty="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nSpc>
                          <a:spcPct val="115000"/>
                        </a:lnSpc>
                        <a:spcAft>
                          <a:spcPts val="1000"/>
                        </a:spcAft>
                      </a:pPr>
                      <a:r>
                        <a:rPr lang="fr-FR" sz="1400" dirty="0">
                          <a:solidFill>
                            <a:srgbClr val="000000"/>
                          </a:solidFill>
                          <a:latin typeface="Times New Roman"/>
                          <a:ea typeface="Calibri"/>
                          <a:cs typeface="Arial"/>
                        </a:rPr>
                        <a:t>         2 448,43   </a:t>
                      </a:r>
                      <a:endParaRPr lang="fr-FR" sz="1400" dirty="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r>
            </a:tbl>
          </a:graphicData>
        </a:graphic>
      </p:graphicFrame>
      <p:sp>
        <p:nvSpPr>
          <p:cNvPr id="174081" name="Rectangle 1"/>
          <p:cNvSpPr>
            <a:spLocks noChangeArrowheads="1"/>
          </p:cNvSpPr>
          <p:nvPr/>
        </p:nvSpPr>
        <p:spPr bwMode="auto">
          <a:xfrm>
            <a:off x="142844" y="1571612"/>
            <a:ext cx="8715436"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L’augmentation des achats de l’électricité et du gaz est expliquée principalement par  l’augmentation des achats du gaz auprès de SONATRACH et d’électricité, auprès de SPE et des producteurs indépendants, qui évoluent en moyenne de 10% avec l’hypothèse du maintien du coût d’achat à SPE à 1,725 DA/KWH à l’horizon de 2017.</a:t>
            </a:r>
          </a:p>
          <a:p>
            <a:pPr marL="0" marR="0" lvl="0" indent="0" algn="justLow" defTabSz="914400" rtl="0" eaLnBrk="0" fontAlgn="base" latinLnBrk="0" hangingPunct="0">
              <a:lnSpc>
                <a:spcPct val="100000"/>
              </a:lnSpc>
              <a:spcBef>
                <a:spcPct val="0"/>
              </a:spcBef>
              <a:spcAft>
                <a:spcPct val="0"/>
              </a:spcAft>
              <a:buClrTx/>
              <a:buSzTx/>
              <a:buFontTx/>
              <a:buNone/>
              <a:tabLst/>
            </a:pPr>
            <a:endParaRPr kumimoji="0" lang="fr-F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Low" defTabSz="914400" rtl="0" eaLnBrk="0" fontAlgn="base" latinLnBrk="0" hangingPunct="0">
              <a:lnSpc>
                <a:spcPct val="100000"/>
              </a:lnSpc>
              <a:spcBef>
                <a:spcPct val="0"/>
              </a:spcBef>
              <a:spcAft>
                <a:spcPct val="0"/>
              </a:spcAft>
              <a:buClrTx/>
              <a:buSzTx/>
              <a:buFont typeface="Wingdings" pitchFamily="2" charset="2"/>
              <a:buChar char="q"/>
              <a:tabLst/>
            </a:pPr>
            <a:r>
              <a:rPr kumimoji="0" lang="fr-FR"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Les </a:t>
            </a:r>
            <a:r>
              <a:rPr kumimoji="0" lang="fr-FR"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services extérieurs et les autres consommations </a:t>
            </a:r>
            <a:r>
              <a:rPr kumimoji="0" lang="fr-F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Les services extérieurs et les autres consommations vont évoluer annuellement de 4%, avec une augmentation des services </a:t>
            </a:r>
            <a:r>
              <a:rPr kumimoji="0" lang="fr-F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de </a:t>
            </a:r>
            <a:r>
              <a:rPr kumimoji="0" lang="fr-F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2% annuellement et une diminution des frais divers de 21% </a:t>
            </a:r>
            <a:r>
              <a:rPr kumimoji="0" lang="fr-F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annuellement, cependant, les autres services (Transit </a:t>
            </a:r>
            <a:r>
              <a:rPr kumimoji="0" lang="fr-FR" sz="12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Elec</a:t>
            </a:r>
            <a:r>
              <a:rPr kumimoji="0" lang="fr-F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/Gaz)  évolueront de 4,9% .</a:t>
            </a:r>
            <a:endParaRPr kumimoji="0" lang="fr-F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Low" defTabSz="914400" rtl="0" eaLnBrk="0" fontAlgn="base" latinLnBrk="0" hangingPunct="0">
              <a:lnSpc>
                <a:spcPct val="100000"/>
              </a:lnSpc>
              <a:spcBef>
                <a:spcPct val="0"/>
              </a:spcBef>
              <a:spcAft>
                <a:spcPct val="0"/>
              </a:spcAft>
              <a:buClrTx/>
              <a:buSzTx/>
              <a:buFont typeface="Wingdings" pitchFamily="2" charset="2"/>
              <a:buChar char="q"/>
              <a:tabLst/>
            </a:pPr>
            <a:endParaRPr kumimoji="0" lang="fr-FR"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Low" defTabSz="914400" rtl="0" eaLnBrk="0" fontAlgn="base" latinLnBrk="0" hangingPunct="0">
              <a:lnSpc>
                <a:spcPct val="100000"/>
              </a:lnSpc>
              <a:spcBef>
                <a:spcPct val="0"/>
              </a:spcBef>
              <a:spcAft>
                <a:spcPct val="0"/>
              </a:spcAft>
              <a:buClrTx/>
              <a:buSzTx/>
              <a:buFont typeface="Wingdings" pitchFamily="2" charset="2"/>
              <a:buChar char="q"/>
              <a:tabLst/>
            </a:pPr>
            <a:r>
              <a:rPr kumimoji="0" lang="fr-FR"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Les </a:t>
            </a:r>
            <a:r>
              <a:rPr kumimoji="0" lang="fr-FR"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charges de personnel </a:t>
            </a:r>
            <a:r>
              <a:rPr kumimoji="0" lang="fr-F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vont évoluer de 8 % annuellement compte tenu de l’augmentation de l’effectif comme suit :</a:t>
            </a:r>
            <a:endParaRPr kumimoji="0" lang="fr-FR"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9"/>
          <p:cNvSpPr/>
          <p:nvPr/>
        </p:nvSpPr>
        <p:spPr>
          <a:xfrm>
            <a:off x="500034" y="-24"/>
            <a:ext cx="6215106" cy="553998"/>
          </a:xfrm>
          <a:prstGeom prst="rect">
            <a:avLst/>
          </a:prstGeom>
        </p:spPr>
        <p:txBody>
          <a:bodyPr wrap="square">
            <a:spAutoFit/>
          </a:bodyPr>
          <a:lstStyle/>
          <a:p>
            <a:pPr marL="685800" lvl="1" indent="-228600" eaLnBrk="0" fontAlgn="base" hangingPunct="0">
              <a:spcBef>
                <a:spcPct val="0"/>
              </a:spcBef>
              <a:spcAft>
                <a:spcPct val="0"/>
              </a:spcAft>
              <a:buFont typeface="+mj-lt"/>
              <a:buAutoNum type="arabicPeriod"/>
            </a:pPr>
            <a:endParaRPr lang="fr-FR" dirty="0" smtClean="0">
              <a:latin typeface="Arial" pitchFamily="34" charset="0"/>
              <a:cs typeface="Arial" pitchFamily="34" charset="0"/>
            </a:endParaRPr>
          </a:p>
          <a:p>
            <a:pPr lvl="4" algn="justLow" eaLnBrk="0" fontAlgn="base" hangingPunct="0">
              <a:spcBef>
                <a:spcPct val="0"/>
              </a:spcBef>
              <a:spcAft>
                <a:spcPct val="0"/>
              </a:spcAft>
            </a:pPr>
            <a:r>
              <a:rPr lang="fr-FR" sz="1200" b="1" u="sng" dirty="0" smtClean="0">
                <a:solidFill>
                  <a:schemeClr val="bg1"/>
                </a:solidFill>
                <a:latin typeface="Times New Roman" pitchFamily="18" charset="0"/>
                <a:ea typeface="Times New Roman" pitchFamily="18" charset="0"/>
                <a:cs typeface="Times New Roman" pitchFamily="18" charset="0"/>
              </a:rPr>
              <a:t>			</a:t>
            </a:r>
            <a:r>
              <a:rPr lang="fr-FR" sz="1200" b="1" u="sng" dirty="0" smtClean="0">
                <a:latin typeface="Times New Roman" pitchFamily="18" charset="0"/>
                <a:ea typeface="Times New Roman" pitchFamily="18" charset="0"/>
                <a:cs typeface="Times New Roman" pitchFamily="18" charset="0"/>
              </a:rPr>
              <a:t>Unit</a:t>
            </a:r>
            <a:r>
              <a:rPr lang="fr-FR" sz="1200" b="1" u="sng" dirty="0" smtClean="0">
                <a:latin typeface="Cambria"/>
                <a:ea typeface="Times New Roman" pitchFamily="18" charset="0"/>
                <a:cs typeface="Times New Roman" pitchFamily="18" charset="0"/>
              </a:rPr>
              <a:t>é</a:t>
            </a:r>
            <a:r>
              <a:rPr lang="fr-FR" sz="1200" dirty="0" smtClean="0">
                <a:latin typeface="Cambria"/>
                <a:ea typeface="Times New Roman" pitchFamily="18" charset="0"/>
                <a:cs typeface="Times New Roman" pitchFamily="18" charset="0"/>
              </a:rPr>
              <a:t> </a:t>
            </a:r>
            <a:r>
              <a:rPr lang="fr-FR" sz="1200" dirty="0" smtClean="0">
                <a:latin typeface="Times New Roman" pitchFamily="18" charset="0"/>
                <a:ea typeface="Times New Roman" pitchFamily="18" charset="0"/>
                <a:cs typeface="Times New Roman" pitchFamily="18" charset="0"/>
              </a:rPr>
              <a:t>: MDA</a:t>
            </a:r>
            <a:endParaRPr lang="fr-FR" sz="900" dirty="0" smtClean="0">
              <a:latin typeface="Arial" pitchFamily="34" charset="0"/>
              <a:cs typeface="Arial" pitchFamily="34" charset="0"/>
            </a:endParaRPr>
          </a:p>
        </p:txBody>
      </p:sp>
      <p:sp>
        <p:nvSpPr>
          <p:cNvPr id="11" name="Rectangle 10"/>
          <p:cNvSpPr/>
          <p:nvPr/>
        </p:nvSpPr>
        <p:spPr>
          <a:xfrm>
            <a:off x="714348" y="166994"/>
            <a:ext cx="2209259" cy="307777"/>
          </a:xfrm>
          <a:prstGeom prst="rect">
            <a:avLst/>
          </a:prstGeom>
        </p:spPr>
        <p:txBody>
          <a:bodyPr wrap="none">
            <a:spAutoFit/>
          </a:bodyPr>
          <a:lstStyle/>
          <a:p>
            <a:pPr marL="685800" lvl="1" indent="-228600" eaLnBrk="0" fontAlgn="base" hangingPunct="0">
              <a:spcBef>
                <a:spcPct val="0"/>
              </a:spcBef>
              <a:spcAft>
                <a:spcPct val="0"/>
              </a:spcAft>
            </a:pPr>
            <a:r>
              <a:rPr lang="fr-FR" sz="1100" b="1" dirty="0" smtClean="0">
                <a:solidFill>
                  <a:prstClr val="black"/>
                </a:solidFill>
                <a:latin typeface="Cambria" pitchFamily="18" charset="0"/>
                <a:ea typeface="Times New Roman" pitchFamily="18" charset="0"/>
                <a:cs typeface="Times New Roman" pitchFamily="18" charset="0"/>
              </a:rPr>
              <a:t>2.	</a:t>
            </a:r>
            <a:r>
              <a:rPr lang="fr-FR" sz="1400" b="1" dirty="0" smtClean="0">
                <a:latin typeface="Arial" pitchFamily="34" charset="0"/>
                <a:ea typeface="Times New Roman" pitchFamily="18" charset="0"/>
                <a:cs typeface="Arial" pitchFamily="34" charset="0"/>
              </a:rPr>
              <a:t>GAZ :                 </a:t>
            </a:r>
          </a:p>
        </p:txBody>
      </p:sp>
      <p:graphicFrame>
        <p:nvGraphicFramePr>
          <p:cNvPr id="8" name="Tableau 7"/>
          <p:cNvGraphicFramePr>
            <a:graphicFrameLocks noGrp="1"/>
          </p:cNvGraphicFramePr>
          <p:nvPr/>
        </p:nvGraphicFramePr>
        <p:xfrm>
          <a:off x="500034" y="3428998"/>
          <a:ext cx="8215370" cy="1928829"/>
        </p:xfrm>
        <a:graphic>
          <a:graphicData uri="http://schemas.openxmlformats.org/drawingml/2006/table">
            <a:tbl>
              <a:tblPr/>
              <a:tblGrid>
                <a:gridCol w="1183430"/>
                <a:gridCol w="1360944"/>
                <a:gridCol w="1183430"/>
                <a:gridCol w="1183430"/>
                <a:gridCol w="1183430"/>
                <a:gridCol w="1060353"/>
                <a:gridCol w="1060353"/>
              </a:tblGrid>
              <a:tr h="219029">
                <a:tc rowSpan="2">
                  <a:txBody>
                    <a:bodyPr/>
                    <a:lstStyle/>
                    <a:p>
                      <a:pPr algn="ctr">
                        <a:lnSpc>
                          <a:spcPct val="115000"/>
                        </a:lnSpc>
                        <a:spcBef>
                          <a:spcPts val="1000"/>
                        </a:spcBef>
                        <a:spcAft>
                          <a:spcPts val="0"/>
                        </a:spcAft>
                      </a:pPr>
                      <a:r>
                        <a:rPr lang="fr-FR" sz="1300" b="1" dirty="0">
                          <a:solidFill>
                            <a:srgbClr val="000000"/>
                          </a:solidFill>
                          <a:latin typeface="Arial Narrow"/>
                          <a:ea typeface="Times New Roman"/>
                          <a:cs typeface="Arial"/>
                        </a:rPr>
                        <a:t>GSP</a:t>
                      </a:r>
                      <a:endParaRPr lang="fr-FR" sz="1300" dirty="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DBE5F1"/>
                    </a:solidFill>
                  </a:tcPr>
                </a:tc>
                <a:tc rowSpan="2">
                  <a:txBody>
                    <a:bodyPr/>
                    <a:lstStyle/>
                    <a:p>
                      <a:pPr algn="ctr">
                        <a:lnSpc>
                          <a:spcPct val="115000"/>
                        </a:lnSpc>
                        <a:spcBef>
                          <a:spcPts val="1000"/>
                        </a:spcBef>
                        <a:spcAft>
                          <a:spcPts val="0"/>
                        </a:spcAft>
                      </a:pPr>
                      <a:r>
                        <a:rPr lang="fr-FR" sz="1300" b="1" dirty="0">
                          <a:solidFill>
                            <a:srgbClr val="000000"/>
                          </a:solidFill>
                          <a:latin typeface="Arial Narrow"/>
                          <a:ea typeface="Times New Roman"/>
                          <a:cs typeface="Arial"/>
                        </a:rPr>
                        <a:t>Effectif prévisionnel 2012</a:t>
                      </a:r>
                      <a:endParaRPr lang="fr-FR" sz="1300" dirty="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DBE5F1"/>
                    </a:solidFill>
                  </a:tcPr>
                </a:tc>
                <a:tc gridSpan="5">
                  <a:txBody>
                    <a:bodyPr/>
                    <a:lstStyle/>
                    <a:p>
                      <a:pPr algn="ctr">
                        <a:lnSpc>
                          <a:spcPct val="115000"/>
                        </a:lnSpc>
                        <a:spcBef>
                          <a:spcPts val="1000"/>
                        </a:spcBef>
                        <a:spcAft>
                          <a:spcPts val="0"/>
                        </a:spcAft>
                      </a:pPr>
                      <a:r>
                        <a:rPr lang="fr-FR" sz="1000" b="1">
                          <a:solidFill>
                            <a:srgbClr val="000000"/>
                          </a:solidFill>
                          <a:latin typeface="Arial Narrow"/>
                          <a:ea typeface="Times New Roman"/>
                          <a:cs typeface="Arial"/>
                        </a:rPr>
                        <a:t>Effectifs prévisionnels</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341960">
                <a:tc vMerge="1">
                  <a:txBody>
                    <a:bodyPr/>
                    <a:lstStyle/>
                    <a:p>
                      <a:endParaRPr lang="fr-FR"/>
                    </a:p>
                  </a:txBody>
                  <a:tcPr/>
                </a:tc>
                <a:tc vMerge="1">
                  <a:txBody>
                    <a:bodyPr/>
                    <a:lstStyle/>
                    <a:p>
                      <a:endParaRPr lang="fr-FR"/>
                    </a:p>
                  </a:txBody>
                  <a:tcPr/>
                </a:tc>
                <a:tc>
                  <a:txBody>
                    <a:bodyPr/>
                    <a:lstStyle/>
                    <a:p>
                      <a:pPr algn="ctr">
                        <a:lnSpc>
                          <a:spcPct val="115000"/>
                        </a:lnSpc>
                        <a:spcBef>
                          <a:spcPts val="1000"/>
                        </a:spcBef>
                        <a:spcAft>
                          <a:spcPts val="0"/>
                        </a:spcAft>
                      </a:pPr>
                      <a:r>
                        <a:rPr lang="fr-FR" sz="1300" b="1">
                          <a:solidFill>
                            <a:srgbClr val="000000"/>
                          </a:solidFill>
                          <a:latin typeface="Arial Narrow"/>
                          <a:ea typeface="Times New Roman"/>
                          <a:cs typeface="Arial"/>
                        </a:rPr>
                        <a:t>2013</a:t>
                      </a:r>
                      <a:endParaRPr lang="fr-FR" sz="13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b="1" dirty="0">
                          <a:solidFill>
                            <a:srgbClr val="000000"/>
                          </a:solidFill>
                          <a:latin typeface="Arial Narrow"/>
                          <a:ea typeface="Times New Roman"/>
                          <a:cs typeface="Arial"/>
                        </a:rPr>
                        <a:t>2014</a:t>
                      </a:r>
                      <a:endParaRPr lang="fr-FR" sz="1300" dirty="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b="1">
                          <a:solidFill>
                            <a:srgbClr val="000000"/>
                          </a:solidFill>
                          <a:latin typeface="Arial Narrow"/>
                          <a:ea typeface="Times New Roman"/>
                          <a:cs typeface="Arial"/>
                        </a:rPr>
                        <a:t>2015</a:t>
                      </a:r>
                      <a:endParaRPr lang="fr-FR" sz="13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b="1">
                          <a:solidFill>
                            <a:srgbClr val="000000"/>
                          </a:solidFill>
                          <a:latin typeface="Arial Narrow"/>
                          <a:ea typeface="Times New Roman"/>
                          <a:cs typeface="Arial"/>
                        </a:rPr>
                        <a:t>2016</a:t>
                      </a:r>
                      <a:endParaRPr lang="fr-FR" sz="130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b="1">
                          <a:solidFill>
                            <a:srgbClr val="000000"/>
                          </a:solidFill>
                          <a:latin typeface="Arial Narrow"/>
                          <a:ea typeface="Times New Roman"/>
                          <a:cs typeface="Arial"/>
                        </a:rPr>
                        <a:t>2017</a:t>
                      </a:r>
                      <a:endParaRPr lang="fr-FR" sz="130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960">
                <a:tc>
                  <a:txBody>
                    <a:bodyPr/>
                    <a:lstStyle/>
                    <a:p>
                      <a:pPr algn="ctr">
                        <a:lnSpc>
                          <a:spcPct val="115000"/>
                        </a:lnSpc>
                        <a:spcBef>
                          <a:spcPts val="1000"/>
                        </a:spcBef>
                        <a:spcAft>
                          <a:spcPts val="0"/>
                        </a:spcAft>
                      </a:pPr>
                      <a:r>
                        <a:rPr lang="fr-FR" sz="1300" dirty="0">
                          <a:solidFill>
                            <a:srgbClr val="000000"/>
                          </a:solidFill>
                          <a:latin typeface="Arial Narrow"/>
                          <a:ea typeface="Times New Roman"/>
                          <a:cs typeface="Arial"/>
                        </a:rPr>
                        <a:t>Cadre</a:t>
                      </a:r>
                      <a:endParaRPr lang="fr-FR" sz="1300" dirty="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dirty="0">
                          <a:solidFill>
                            <a:srgbClr val="000000"/>
                          </a:solidFill>
                          <a:latin typeface="Arial Narrow"/>
                          <a:ea typeface="Times New Roman"/>
                          <a:cs typeface="Arial"/>
                        </a:rPr>
                        <a:t>748</a:t>
                      </a:r>
                      <a:endParaRPr lang="fr-FR" sz="1300" dirty="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a:solidFill>
                            <a:srgbClr val="000000"/>
                          </a:solidFill>
                          <a:latin typeface="Arial Narrow"/>
                          <a:ea typeface="Times New Roman"/>
                          <a:cs typeface="Arial"/>
                        </a:rPr>
                        <a:t>839</a:t>
                      </a:r>
                      <a:endParaRPr lang="fr-FR" sz="13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a:solidFill>
                            <a:srgbClr val="000000"/>
                          </a:solidFill>
                          <a:latin typeface="Arial Narrow"/>
                          <a:ea typeface="Times New Roman"/>
                          <a:cs typeface="Arial"/>
                        </a:rPr>
                        <a:t>943</a:t>
                      </a:r>
                      <a:endParaRPr lang="fr-FR" sz="13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a:solidFill>
                            <a:srgbClr val="000000"/>
                          </a:solidFill>
                          <a:latin typeface="Arial Narrow"/>
                          <a:ea typeface="Times New Roman"/>
                          <a:cs typeface="Arial"/>
                        </a:rPr>
                        <a:t>1 002</a:t>
                      </a:r>
                      <a:endParaRPr lang="fr-FR" sz="13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b="1">
                          <a:solidFill>
                            <a:srgbClr val="000000"/>
                          </a:solidFill>
                          <a:latin typeface="Arial Narrow"/>
                          <a:ea typeface="Times New Roman"/>
                          <a:cs typeface="Arial"/>
                        </a:rPr>
                        <a:t>1046</a:t>
                      </a:r>
                      <a:endParaRPr lang="fr-FR" sz="130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b="1">
                          <a:solidFill>
                            <a:srgbClr val="000000"/>
                          </a:solidFill>
                          <a:latin typeface="Arial Narrow"/>
                          <a:ea typeface="Times New Roman"/>
                          <a:cs typeface="Arial"/>
                        </a:rPr>
                        <a:t>1080</a:t>
                      </a:r>
                      <a:endParaRPr lang="fr-FR" sz="130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960">
                <a:tc>
                  <a:txBody>
                    <a:bodyPr/>
                    <a:lstStyle/>
                    <a:p>
                      <a:pPr algn="ctr">
                        <a:lnSpc>
                          <a:spcPct val="115000"/>
                        </a:lnSpc>
                        <a:spcBef>
                          <a:spcPts val="1000"/>
                        </a:spcBef>
                        <a:spcAft>
                          <a:spcPts val="0"/>
                        </a:spcAft>
                      </a:pPr>
                      <a:r>
                        <a:rPr lang="fr-FR" sz="1300">
                          <a:solidFill>
                            <a:srgbClr val="000000"/>
                          </a:solidFill>
                          <a:latin typeface="Arial Narrow"/>
                          <a:ea typeface="Times New Roman"/>
                          <a:cs typeface="Arial"/>
                        </a:rPr>
                        <a:t>Maitrise</a:t>
                      </a:r>
                      <a:endParaRPr lang="fr-FR" sz="13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dirty="0">
                          <a:solidFill>
                            <a:srgbClr val="000000"/>
                          </a:solidFill>
                          <a:latin typeface="Arial Narrow"/>
                          <a:ea typeface="Times New Roman"/>
                          <a:cs typeface="Arial"/>
                        </a:rPr>
                        <a:t>1 724</a:t>
                      </a:r>
                      <a:endParaRPr lang="fr-FR" sz="1300" dirty="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dirty="0">
                          <a:solidFill>
                            <a:srgbClr val="000000"/>
                          </a:solidFill>
                          <a:latin typeface="Arial Narrow"/>
                          <a:ea typeface="Times New Roman"/>
                          <a:cs typeface="Arial"/>
                        </a:rPr>
                        <a:t>1 758</a:t>
                      </a:r>
                      <a:endParaRPr lang="fr-FR" sz="1300" dirty="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a:solidFill>
                            <a:srgbClr val="000000"/>
                          </a:solidFill>
                          <a:latin typeface="Arial Narrow"/>
                          <a:ea typeface="Times New Roman"/>
                          <a:cs typeface="Arial"/>
                        </a:rPr>
                        <a:t>1 867</a:t>
                      </a:r>
                      <a:endParaRPr lang="fr-FR" sz="13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a:solidFill>
                            <a:srgbClr val="000000"/>
                          </a:solidFill>
                          <a:latin typeface="Arial Narrow"/>
                          <a:ea typeface="Times New Roman"/>
                          <a:cs typeface="Arial"/>
                        </a:rPr>
                        <a:t>1 914</a:t>
                      </a:r>
                      <a:endParaRPr lang="fr-FR" sz="13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b="1">
                          <a:solidFill>
                            <a:srgbClr val="000000"/>
                          </a:solidFill>
                          <a:latin typeface="Arial Narrow"/>
                          <a:ea typeface="Times New Roman"/>
                          <a:cs typeface="Arial"/>
                        </a:rPr>
                        <a:t>2006</a:t>
                      </a:r>
                      <a:endParaRPr lang="fr-FR" sz="130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b="1">
                          <a:solidFill>
                            <a:srgbClr val="000000"/>
                          </a:solidFill>
                          <a:latin typeface="Arial Narrow"/>
                          <a:ea typeface="Times New Roman"/>
                          <a:cs typeface="Arial"/>
                        </a:rPr>
                        <a:t>2139</a:t>
                      </a:r>
                      <a:endParaRPr lang="fr-FR" sz="130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960">
                <a:tc>
                  <a:txBody>
                    <a:bodyPr/>
                    <a:lstStyle/>
                    <a:p>
                      <a:pPr algn="ctr">
                        <a:lnSpc>
                          <a:spcPct val="115000"/>
                        </a:lnSpc>
                        <a:spcBef>
                          <a:spcPts val="1000"/>
                        </a:spcBef>
                        <a:spcAft>
                          <a:spcPts val="0"/>
                        </a:spcAft>
                      </a:pPr>
                      <a:r>
                        <a:rPr lang="fr-FR" sz="1300">
                          <a:solidFill>
                            <a:srgbClr val="000000"/>
                          </a:solidFill>
                          <a:latin typeface="Arial Narrow"/>
                          <a:ea typeface="Times New Roman"/>
                          <a:cs typeface="Arial"/>
                        </a:rPr>
                        <a:t>Exécution</a:t>
                      </a:r>
                      <a:endParaRPr lang="fr-FR" sz="13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a:solidFill>
                            <a:srgbClr val="000000"/>
                          </a:solidFill>
                          <a:latin typeface="Arial Narrow"/>
                          <a:ea typeface="Times New Roman"/>
                          <a:cs typeface="Arial"/>
                        </a:rPr>
                        <a:t>784</a:t>
                      </a:r>
                      <a:endParaRPr lang="fr-FR" sz="13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dirty="0">
                          <a:solidFill>
                            <a:srgbClr val="000000"/>
                          </a:solidFill>
                          <a:latin typeface="Arial Narrow"/>
                          <a:ea typeface="Times New Roman"/>
                          <a:cs typeface="Arial"/>
                        </a:rPr>
                        <a:t>857</a:t>
                      </a:r>
                      <a:endParaRPr lang="fr-FR" sz="1300" dirty="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dirty="0">
                          <a:solidFill>
                            <a:srgbClr val="000000"/>
                          </a:solidFill>
                          <a:latin typeface="Arial Narrow"/>
                          <a:ea typeface="Times New Roman"/>
                          <a:cs typeface="Arial"/>
                        </a:rPr>
                        <a:t>873</a:t>
                      </a:r>
                      <a:endParaRPr lang="fr-FR" sz="1300" dirty="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dirty="0">
                          <a:solidFill>
                            <a:srgbClr val="000000"/>
                          </a:solidFill>
                          <a:latin typeface="Arial Narrow"/>
                          <a:ea typeface="Times New Roman"/>
                          <a:cs typeface="Arial"/>
                        </a:rPr>
                        <a:t>893</a:t>
                      </a:r>
                      <a:endParaRPr lang="fr-FR" sz="1300" dirty="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b="1">
                          <a:solidFill>
                            <a:srgbClr val="000000"/>
                          </a:solidFill>
                          <a:latin typeface="Arial Narrow"/>
                          <a:ea typeface="Times New Roman"/>
                          <a:cs typeface="Arial"/>
                        </a:rPr>
                        <a:t>895</a:t>
                      </a:r>
                      <a:endParaRPr lang="fr-FR" sz="130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1000"/>
                        </a:spcBef>
                        <a:spcAft>
                          <a:spcPts val="0"/>
                        </a:spcAft>
                      </a:pPr>
                      <a:r>
                        <a:rPr lang="fr-FR" sz="1300" b="1">
                          <a:solidFill>
                            <a:srgbClr val="000000"/>
                          </a:solidFill>
                          <a:latin typeface="Arial Narrow"/>
                          <a:ea typeface="Times New Roman"/>
                          <a:cs typeface="Arial"/>
                        </a:rPr>
                        <a:t>893</a:t>
                      </a:r>
                      <a:endParaRPr lang="fr-FR" sz="130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960">
                <a:tc>
                  <a:txBody>
                    <a:bodyPr/>
                    <a:lstStyle/>
                    <a:p>
                      <a:pPr algn="ctr">
                        <a:lnSpc>
                          <a:spcPct val="115000"/>
                        </a:lnSpc>
                        <a:spcBef>
                          <a:spcPts val="1000"/>
                        </a:spcBef>
                        <a:spcAft>
                          <a:spcPts val="0"/>
                        </a:spcAft>
                      </a:pPr>
                      <a:r>
                        <a:rPr lang="fr-FR" sz="1300" b="1">
                          <a:solidFill>
                            <a:srgbClr val="000000"/>
                          </a:solidFill>
                          <a:latin typeface="Arial Narrow"/>
                          <a:ea typeface="Times New Roman"/>
                          <a:cs typeface="Arial"/>
                        </a:rPr>
                        <a:t>Total</a:t>
                      </a:r>
                      <a:endParaRPr lang="fr-FR" sz="13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300" b="1">
                          <a:solidFill>
                            <a:srgbClr val="000000"/>
                          </a:solidFill>
                          <a:latin typeface="Arial Narrow"/>
                          <a:ea typeface="Times New Roman"/>
                          <a:cs typeface="Arial"/>
                        </a:rPr>
                        <a:t>3 256</a:t>
                      </a:r>
                      <a:endParaRPr lang="fr-FR" sz="13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300" b="1" dirty="0">
                          <a:solidFill>
                            <a:srgbClr val="000000"/>
                          </a:solidFill>
                          <a:latin typeface="Arial Narrow"/>
                          <a:ea typeface="Times New Roman"/>
                          <a:cs typeface="Arial"/>
                        </a:rPr>
                        <a:t>3 454</a:t>
                      </a:r>
                      <a:endParaRPr lang="fr-FR" sz="1300" dirty="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300" b="1" dirty="0">
                          <a:solidFill>
                            <a:srgbClr val="000000"/>
                          </a:solidFill>
                          <a:latin typeface="Arial Narrow"/>
                          <a:ea typeface="Times New Roman"/>
                          <a:cs typeface="Arial"/>
                        </a:rPr>
                        <a:t>3 683</a:t>
                      </a:r>
                      <a:endParaRPr lang="fr-FR" sz="1300" dirty="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300" b="1" dirty="0">
                          <a:solidFill>
                            <a:srgbClr val="000000"/>
                          </a:solidFill>
                          <a:latin typeface="Arial Narrow"/>
                          <a:ea typeface="Times New Roman"/>
                          <a:cs typeface="Arial"/>
                        </a:rPr>
                        <a:t>3 809</a:t>
                      </a:r>
                      <a:endParaRPr lang="fr-FR" sz="1300" dirty="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300" b="1" dirty="0">
                          <a:solidFill>
                            <a:srgbClr val="000000"/>
                          </a:solidFill>
                          <a:latin typeface="Arial Narrow"/>
                          <a:ea typeface="Times New Roman"/>
                          <a:cs typeface="Arial"/>
                        </a:rPr>
                        <a:t>3947</a:t>
                      </a:r>
                      <a:endParaRPr lang="fr-FR" sz="1300" dirty="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300" b="1" dirty="0">
                          <a:solidFill>
                            <a:srgbClr val="000000"/>
                          </a:solidFill>
                          <a:latin typeface="Arial Narrow"/>
                          <a:ea typeface="Times New Roman"/>
                          <a:cs typeface="Arial"/>
                        </a:rPr>
                        <a:t>4112</a:t>
                      </a:r>
                      <a:endParaRPr lang="fr-FR" sz="1300" dirty="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285852" y="1142984"/>
            <a:ext cx="184731" cy="369332"/>
          </a:xfrm>
          <a:prstGeom prst="rect">
            <a:avLst/>
          </a:prstGeom>
          <a:noFill/>
        </p:spPr>
        <p:txBody>
          <a:bodyPr wrap="none" rtlCol="0">
            <a:spAutoFit/>
          </a:bodyPr>
          <a:lstStyle/>
          <a:p>
            <a:endParaRPr lang="fr-FR" dirty="0"/>
          </a:p>
        </p:txBody>
      </p:sp>
      <p:graphicFrame>
        <p:nvGraphicFramePr>
          <p:cNvPr id="8" name="Tableau 7"/>
          <p:cNvGraphicFramePr>
            <a:graphicFrameLocks noGrp="1"/>
          </p:cNvGraphicFramePr>
          <p:nvPr/>
        </p:nvGraphicFramePr>
        <p:xfrm>
          <a:off x="71406" y="85030"/>
          <a:ext cx="9001154" cy="5879735"/>
        </p:xfrm>
        <a:graphic>
          <a:graphicData uri="http://schemas.openxmlformats.org/drawingml/2006/table">
            <a:tbl>
              <a:tblPr/>
              <a:tblGrid>
                <a:gridCol w="3148948"/>
                <a:gridCol w="141964"/>
                <a:gridCol w="880744"/>
                <a:gridCol w="957196"/>
                <a:gridCol w="78655"/>
                <a:gridCol w="878541"/>
                <a:gridCol w="746855"/>
                <a:gridCol w="217515"/>
                <a:gridCol w="276573"/>
                <a:gridCol w="768464"/>
                <a:gridCol w="905699"/>
              </a:tblGrid>
              <a:tr h="622843">
                <a:tc>
                  <a:txBody>
                    <a:bodyPr/>
                    <a:lstStyle/>
                    <a:p>
                      <a:pPr indent="450215" algn="ctr">
                        <a:lnSpc>
                          <a:spcPct val="115000"/>
                        </a:lnSpc>
                        <a:spcBef>
                          <a:spcPts val="1000"/>
                        </a:spcBef>
                        <a:spcAft>
                          <a:spcPts val="0"/>
                        </a:spcAft>
                      </a:pPr>
                      <a:endParaRPr lang="fr-FR" sz="1000" dirty="0">
                        <a:solidFill>
                          <a:srgbClr val="000000"/>
                        </a:solidFill>
                        <a:latin typeface="Cambria"/>
                        <a:ea typeface="Times New Roman"/>
                        <a:cs typeface="Arial"/>
                      </a:endParaRPr>
                    </a:p>
                  </a:txBody>
                  <a:tcPr marL="14023" marR="14023" marT="0" marB="0" anchor="ctr">
                    <a:lnL>
                      <a:noFill/>
                    </a:lnL>
                    <a:lnR>
                      <a:noFill/>
                    </a:lnR>
                    <a:lnT>
                      <a:noFill/>
                    </a:lnT>
                    <a:lnB>
                      <a:noFill/>
                    </a:lnB>
                  </a:tcPr>
                </a:tc>
                <a:tc gridSpan="10">
                  <a:txBody>
                    <a:bodyPr/>
                    <a:lstStyle/>
                    <a:p>
                      <a:pPr marL="0" marR="0" indent="0" algn="l" defTabSz="914400" rtl="0" eaLnBrk="1" fontAlgn="auto" latinLnBrk="0" hangingPunct="1">
                        <a:lnSpc>
                          <a:spcPct val="115000"/>
                        </a:lnSpc>
                        <a:spcBef>
                          <a:spcPts val="1000"/>
                        </a:spcBef>
                        <a:spcAft>
                          <a:spcPts val="1000"/>
                        </a:spcAft>
                        <a:buClrTx/>
                        <a:buSzTx/>
                        <a:buFontTx/>
                        <a:buNone/>
                        <a:tabLst/>
                        <a:defRPr/>
                      </a:pPr>
                      <a:r>
                        <a:rPr lang="fr-FR" sz="1400" b="1" u="sng" dirty="0" smtClean="0">
                          <a:solidFill>
                            <a:srgbClr val="000000"/>
                          </a:solidFill>
                          <a:latin typeface="Times New Roman"/>
                          <a:ea typeface="Times New Roman"/>
                          <a:cs typeface="Arial"/>
                        </a:rPr>
                        <a:t>COMPTES DE RESULTAT 2012/2017</a:t>
                      </a:r>
                      <a:endParaRPr lang="fr-FR" sz="1400" dirty="0" smtClean="0">
                        <a:solidFill>
                          <a:srgbClr val="000000"/>
                        </a:solidFill>
                        <a:latin typeface="Cambria"/>
                        <a:ea typeface="Times New Roman"/>
                        <a:cs typeface="Arial"/>
                      </a:endParaRPr>
                    </a:p>
                    <a:p>
                      <a:pPr algn="ctr">
                        <a:lnSpc>
                          <a:spcPct val="115000"/>
                        </a:lnSpc>
                        <a:spcBef>
                          <a:spcPts val="1000"/>
                        </a:spcBef>
                        <a:spcAft>
                          <a:spcPts val="1000"/>
                        </a:spcAft>
                      </a:pPr>
                      <a:r>
                        <a:rPr lang="fr-FR" sz="1000" dirty="0">
                          <a:solidFill>
                            <a:srgbClr val="000000"/>
                          </a:solidFill>
                          <a:latin typeface="Cambria"/>
                          <a:ea typeface="Times New Roman"/>
                          <a:cs typeface="Arial"/>
                        </a:rPr>
                        <a:t> </a:t>
                      </a:r>
                    </a:p>
                  </a:txBody>
                  <a:tcPr marL="0" marR="0" marT="0" marB="0" anchor="ctr">
                    <a:lnL>
                      <a:noFill/>
                    </a:lnL>
                    <a:lnR>
                      <a:noFill/>
                    </a:lnR>
                    <a:lnT>
                      <a:noFill/>
                    </a:lnT>
                    <a:lnB>
                      <a:noFill/>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165468">
                <a:tc>
                  <a:txBody>
                    <a:bodyPr/>
                    <a:lstStyle/>
                    <a:p>
                      <a:pPr>
                        <a:lnSpc>
                          <a:spcPct val="115000"/>
                        </a:lnSpc>
                      </a:pPr>
                      <a:endParaRPr lang="fr-FR" sz="1000">
                        <a:latin typeface="Calibri"/>
                      </a:endParaRPr>
                    </a:p>
                  </a:txBody>
                  <a:tcPr marL="14023" marR="14023"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pPr>
                      <a:endParaRPr lang="fr-FR" sz="1000">
                        <a:latin typeface="Calibri"/>
                      </a:endParaRPr>
                    </a:p>
                  </a:txBody>
                  <a:tcPr marL="14023" marR="14023" marT="0" marB="0" anchor="b">
                    <a:lnL>
                      <a:noFill/>
                    </a:lnL>
                    <a:lnR>
                      <a:noFill/>
                    </a:lnR>
                    <a:lnT>
                      <a:noFill/>
                    </a:lnT>
                    <a:lnB>
                      <a:noFill/>
                    </a:lnB>
                  </a:tcPr>
                </a:tc>
                <a:tc>
                  <a:txBody>
                    <a:bodyPr/>
                    <a:lstStyle/>
                    <a:p>
                      <a:pPr>
                        <a:lnSpc>
                          <a:spcPct val="115000"/>
                        </a:lnSpc>
                      </a:pPr>
                      <a:endParaRPr lang="fr-FR" sz="1000" dirty="0">
                        <a:latin typeface="Calibri"/>
                      </a:endParaRPr>
                    </a:p>
                  </a:txBody>
                  <a:tcPr marL="14023" marR="14023" marT="0" marB="0" anchor="b">
                    <a:lnL>
                      <a:noFill/>
                    </a:lnL>
                    <a:lnR>
                      <a:noFill/>
                    </a:lnR>
                    <a:lnT>
                      <a:noFill/>
                    </a:lnT>
                    <a:lnB>
                      <a:noFill/>
                    </a:lnB>
                  </a:tcPr>
                </a:tc>
                <a:tc gridSpan="2">
                  <a:txBody>
                    <a:bodyPr/>
                    <a:lstStyle/>
                    <a:p>
                      <a:pPr>
                        <a:lnSpc>
                          <a:spcPct val="115000"/>
                        </a:lnSpc>
                      </a:pPr>
                      <a:endParaRPr lang="fr-FR" sz="1000">
                        <a:latin typeface="Calibri"/>
                      </a:endParaRPr>
                    </a:p>
                  </a:txBody>
                  <a:tcPr marL="14023" marR="14023" marT="0" marB="0" anchor="b">
                    <a:lnL>
                      <a:noFill/>
                    </a:lnL>
                    <a:lnR>
                      <a:noFill/>
                    </a:lnR>
                    <a:lnT>
                      <a:noFill/>
                    </a:lnT>
                    <a:lnB>
                      <a:noFill/>
                    </a:lnB>
                  </a:tcPr>
                </a:tc>
                <a:tc hMerge="1">
                  <a:txBody>
                    <a:bodyPr/>
                    <a:lstStyle/>
                    <a:p>
                      <a:endParaRPr lang="fr-FR"/>
                    </a:p>
                  </a:txBody>
                  <a:tcPr/>
                </a:tc>
                <a:tc gridSpan="2">
                  <a:txBody>
                    <a:bodyPr/>
                    <a:lstStyle/>
                    <a:p>
                      <a:pPr>
                        <a:lnSpc>
                          <a:spcPct val="115000"/>
                        </a:lnSpc>
                      </a:pPr>
                      <a:endParaRPr lang="fr-FR" sz="1000">
                        <a:latin typeface="Calibri"/>
                      </a:endParaRPr>
                    </a:p>
                  </a:txBody>
                  <a:tcPr marL="14023" marR="14023" marT="0" marB="0" anchor="b">
                    <a:lnL>
                      <a:noFill/>
                    </a:lnL>
                    <a:lnR>
                      <a:noFill/>
                    </a:lnR>
                    <a:lnT>
                      <a:noFill/>
                    </a:lnT>
                    <a:lnB>
                      <a:noFill/>
                    </a:lnB>
                  </a:tcPr>
                </a:tc>
                <a:tc hMerge="1">
                  <a:txBody>
                    <a:bodyPr/>
                    <a:lstStyle/>
                    <a:p>
                      <a:endParaRPr lang="fr-FR"/>
                    </a:p>
                  </a:txBody>
                  <a:tcPr/>
                </a:tc>
                <a:tc gridSpan="2">
                  <a:txBody>
                    <a:bodyPr/>
                    <a:lstStyle/>
                    <a:p>
                      <a:pPr>
                        <a:lnSpc>
                          <a:spcPct val="115000"/>
                        </a:lnSpc>
                      </a:pPr>
                      <a:endParaRPr lang="fr-FR" sz="1000">
                        <a:latin typeface="Calibri"/>
                      </a:endParaRPr>
                    </a:p>
                  </a:txBody>
                  <a:tcPr marL="14023" marR="14023" marT="0" marB="0" anchor="b">
                    <a:lnL>
                      <a:noFill/>
                    </a:lnL>
                    <a:lnR>
                      <a:noFill/>
                    </a:lnR>
                    <a:lnT>
                      <a:noFill/>
                    </a:lnT>
                    <a:lnB>
                      <a:noFill/>
                    </a:lnB>
                  </a:tcPr>
                </a:tc>
                <a:tc hMerge="1">
                  <a:txBody>
                    <a:bodyPr/>
                    <a:lstStyle/>
                    <a:p>
                      <a:endParaRPr lang="fr-FR"/>
                    </a:p>
                  </a:txBody>
                  <a:tcPr/>
                </a:tc>
                <a:tc gridSpan="2">
                  <a:txBody>
                    <a:bodyPr/>
                    <a:lstStyle/>
                    <a:p>
                      <a:pPr>
                        <a:lnSpc>
                          <a:spcPct val="115000"/>
                        </a:lnSpc>
                      </a:pPr>
                      <a:endParaRPr lang="fr-FR" sz="1000">
                        <a:latin typeface="Calibri"/>
                      </a:endParaRPr>
                    </a:p>
                  </a:txBody>
                  <a:tcPr marL="14023" marR="14023" marT="0" marB="0" anchor="b">
                    <a:lnL>
                      <a:noFill/>
                    </a:lnL>
                    <a:lnR>
                      <a:noFill/>
                    </a:lnR>
                    <a:lnT>
                      <a:noFill/>
                    </a:lnT>
                    <a:lnB>
                      <a:noFill/>
                    </a:lnB>
                  </a:tcPr>
                </a:tc>
                <a:tc hMerge="1">
                  <a:txBody>
                    <a:bodyPr/>
                    <a:lstStyle/>
                    <a:p>
                      <a:endParaRPr lang="fr-FR"/>
                    </a:p>
                  </a:txBody>
                  <a:tcPr/>
                </a:tc>
              </a:tr>
              <a:tr h="160126">
                <a:tc rowSpan="2">
                  <a:txBody>
                    <a:bodyPr/>
                    <a:lstStyle/>
                    <a:p>
                      <a:pPr indent="450215" algn="ctr">
                        <a:lnSpc>
                          <a:spcPct val="115000"/>
                        </a:lnSpc>
                        <a:spcBef>
                          <a:spcPts val="1000"/>
                        </a:spcBef>
                        <a:spcAft>
                          <a:spcPts val="0"/>
                        </a:spcAft>
                      </a:pPr>
                      <a:r>
                        <a:rPr lang="fr-FR" sz="1000" b="1">
                          <a:solidFill>
                            <a:srgbClr val="FFFFFF"/>
                          </a:solidFill>
                          <a:latin typeface="Times New Roman"/>
                          <a:ea typeface="Times New Roman"/>
                          <a:cs typeface="Arial"/>
                        </a:rPr>
                        <a:t>LIBELLE</a:t>
                      </a:r>
                      <a:endParaRPr lang="fr-FR" sz="10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gridSpan="10">
                  <a:txBody>
                    <a:bodyPr/>
                    <a:lstStyle/>
                    <a:p>
                      <a:pPr indent="450215" algn="ctr">
                        <a:lnSpc>
                          <a:spcPct val="115000"/>
                        </a:lnSpc>
                        <a:spcBef>
                          <a:spcPts val="1000"/>
                        </a:spcBef>
                        <a:spcAft>
                          <a:spcPts val="0"/>
                        </a:spcAft>
                      </a:pPr>
                      <a:r>
                        <a:rPr lang="fr-FR" sz="1000" b="1" dirty="0">
                          <a:solidFill>
                            <a:srgbClr val="FFFFFF"/>
                          </a:solidFill>
                          <a:latin typeface="Times New Roman"/>
                          <a:ea typeface="Times New Roman"/>
                          <a:cs typeface="Arial"/>
                        </a:rPr>
                        <a:t>SDA</a:t>
                      </a:r>
                      <a:endParaRPr lang="fr-FR" sz="1000" dirty="0">
                        <a:solidFill>
                          <a:srgbClr val="000000"/>
                        </a:solidFill>
                        <a:latin typeface="Cambria"/>
                        <a:ea typeface="Times New Roman"/>
                        <a:cs typeface="Arial"/>
                      </a:endParaRPr>
                    </a:p>
                  </a:txBody>
                  <a:tcPr marL="14023" marR="14023" marT="0" marB="0" anchor="b">
                    <a:lnL>
                      <a:noFill/>
                    </a:lnL>
                    <a:lnR>
                      <a:noFill/>
                    </a:lnR>
                    <a:lnT>
                      <a:noFill/>
                    </a:lnT>
                    <a:lnB w="12700" cap="flat" cmpd="sng" algn="ctr">
                      <a:solidFill>
                        <a:srgbClr val="000000"/>
                      </a:solidFill>
                      <a:prstDash val="solid"/>
                      <a:round/>
                      <a:headEnd type="none" w="med" len="med"/>
                      <a:tailEnd type="none" w="med" len="med"/>
                    </a:lnB>
                    <a:solidFill>
                      <a:srgbClr val="31849B"/>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160126">
                <a:tc vMerge="1">
                  <a:txBody>
                    <a:bodyPr/>
                    <a:lstStyle/>
                    <a:p>
                      <a:endParaRPr lang="fr-FR"/>
                    </a:p>
                  </a:txBody>
                  <a:tcPr/>
                </a:tc>
                <a:tc gridSpan="2">
                  <a:txBody>
                    <a:bodyPr/>
                    <a:lstStyle/>
                    <a:p>
                      <a:pPr indent="450215" algn="r">
                        <a:lnSpc>
                          <a:spcPct val="115000"/>
                        </a:lnSpc>
                        <a:spcBef>
                          <a:spcPts val="1000"/>
                        </a:spcBef>
                        <a:spcAft>
                          <a:spcPts val="0"/>
                        </a:spcAft>
                      </a:pPr>
                      <a:r>
                        <a:rPr lang="fr-FR" sz="1000" b="1" dirty="0">
                          <a:solidFill>
                            <a:srgbClr val="FFFFFF"/>
                          </a:solidFill>
                          <a:latin typeface="Times New Roman"/>
                          <a:ea typeface="Times New Roman"/>
                          <a:cs typeface="Arial"/>
                        </a:rPr>
                        <a:t>2 012</a:t>
                      </a:r>
                      <a:endParaRPr lang="fr-FR" sz="10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hMerge="1">
                  <a:txBody>
                    <a:bodyPr/>
                    <a:lstStyle/>
                    <a:p>
                      <a:endParaRPr lang="fr-FR"/>
                    </a:p>
                  </a:txBody>
                  <a:tcPr/>
                </a:tc>
                <a:tc>
                  <a:txBody>
                    <a:bodyPr/>
                    <a:lstStyle/>
                    <a:p>
                      <a:pPr indent="450215" algn="r">
                        <a:lnSpc>
                          <a:spcPct val="115000"/>
                        </a:lnSpc>
                        <a:spcBef>
                          <a:spcPts val="1000"/>
                        </a:spcBef>
                        <a:spcAft>
                          <a:spcPts val="0"/>
                        </a:spcAft>
                      </a:pPr>
                      <a:r>
                        <a:rPr lang="fr-FR" sz="1000" b="1" dirty="0">
                          <a:solidFill>
                            <a:srgbClr val="FFFFFF"/>
                          </a:solidFill>
                          <a:latin typeface="Times New Roman"/>
                          <a:ea typeface="Times New Roman"/>
                          <a:cs typeface="Arial"/>
                        </a:rPr>
                        <a:t>2 013</a:t>
                      </a:r>
                      <a:endParaRPr lang="fr-FR" sz="10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gridSpan="2">
                  <a:txBody>
                    <a:bodyPr/>
                    <a:lstStyle/>
                    <a:p>
                      <a:pPr indent="450215" algn="r">
                        <a:lnSpc>
                          <a:spcPct val="115000"/>
                        </a:lnSpc>
                        <a:spcBef>
                          <a:spcPts val="1000"/>
                        </a:spcBef>
                        <a:spcAft>
                          <a:spcPts val="0"/>
                        </a:spcAft>
                      </a:pPr>
                      <a:r>
                        <a:rPr lang="fr-FR" sz="1000" b="1">
                          <a:solidFill>
                            <a:srgbClr val="FFFFFF"/>
                          </a:solidFill>
                          <a:latin typeface="Times New Roman"/>
                          <a:ea typeface="Times New Roman"/>
                          <a:cs typeface="Arial"/>
                        </a:rPr>
                        <a:t>2 014</a:t>
                      </a:r>
                      <a:endParaRPr lang="fr-FR" sz="10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hMerge="1">
                  <a:txBody>
                    <a:bodyPr/>
                    <a:lstStyle/>
                    <a:p>
                      <a:endParaRPr lang="fr-FR"/>
                    </a:p>
                  </a:txBody>
                  <a:tcPr/>
                </a:tc>
                <a:tc gridSpan="2">
                  <a:txBody>
                    <a:bodyPr/>
                    <a:lstStyle/>
                    <a:p>
                      <a:pPr indent="450215" algn="r">
                        <a:lnSpc>
                          <a:spcPct val="115000"/>
                        </a:lnSpc>
                        <a:spcBef>
                          <a:spcPts val="1000"/>
                        </a:spcBef>
                        <a:spcAft>
                          <a:spcPts val="0"/>
                        </a:spcAft>
                      </a:pPr>
                      <a:r>
                        <a:rPr lang="fr-FR" sz="1000" b="1" dirty="0">
                          <a:solidFill>
                            <a:srgbClr val="FFFFFF"/>
                          </a:solidFill>
                          <a:latin typeface="Times New Roman"/>
                          <a:ea typeface="Times New Roman"/>
                          <a:cs typeface="Arial"/>
                        </a:rPr>
                        <a:t>2 015</a:t>
                      </a:r>
                      <a:endParaRPr lang="fr-FR" sz="10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hMerge="1">
                  <a:txBody>
                    <a:bodyPr/>
                    <a:lstStyle/>
                    <a:p>
                      <a:endParaRPr lang="fr-FR"/>
                    </a:p>
                  </a:txBody>
                  <a:tcPr/>
                </a:tc>
                <a:tc gridSpan="2">
                  <a:txBody>
                    <a:bodyPr/>
                    <a:lstStyle/>
                    <a:p>
                      <a:pPr indent="450215" algn="r">
                        <a:lnSpc>
                          <a:spcPct val="115000"/>
                        </a:lnSpc>
                        <a:spcBef>
                          <a:spcPts val="1000"/>
                        </a:spcBef>
                        <a:spcAft>
                          <a:spcPts val="0"/>
                        </a:spcAft>
                      </a:pPr>
                      <a:r>
                        <a:rPr lang="fr-FR" sz="1000" b="1" dirty="0">
                          <a:solidFill>
                            <a:srgbClr val="FFFFFF"/>
                          </a:solidFill>
                          <a:latin typeface="Times New Roman"/>
                          <a:ea typeface="Times New Roman"/>
                          <a:cs typeface="Arial"/>
                        </a:rPr>
                        <a:t>2 016</a:t>
                      </a:r>
                      <a:endParaRPr lang="fr-FR" sz="10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hMerge="1">
                  <a:txBody>
                    <a:bodyPr/>
                    <a:lstStyle/>
                    <a:p>
                      <a:pPr indent="450215" algn="r">
                        <a:lnSpc>
                          <a:spcPct val="115000"/>
                        </a:lnSpc>
                        <a:spcBef>
                          <a:spcPts val="1000"/>
                        </a:spcBef>
                        <a:spcAft>
                          <a:spcPts val="0"/>
                        </a:spcAft>
                      </a:pPr>
                      <a:endParaRPr lang="fr-FR" sz="10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a:txBody>
                    <a:bodyPr/>
                    <a:lstStyle/>
                    <a:p>
                      <a:pPr algn="r">
                        <a:lnSpc>
                          <a:spcPct val="115000"/>
                        </a:lnSpc>
                        <a:spcBef>
                          <a:spcPts val="1000"/>
                        </a:spcBef>
                        <a:spcAft>
                          <a:spcPts val="0"/>
                        </a:spcAft>
                      </a:pPr>
                      <a:r>
                        <a:rPr lang="fr-FR" sz="1000" b="1" dirty="0">
                          <a:solidFill>
                            <a:srgbClr val="FFFFFF"/>
                          </a:solidFill>
                          <a:latin typeface="Times New Roman"/>
                          <a:ea typeface="Times New Roman"/>
                          <a:cs typeface="Arial"/>
                        </a:rPr>
                        <a:t>2 017</a:t>
                      </a:r>
                      <a:endParaRPr lang="fr-FR" sz="10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r>
              <a:tr h="384353">
                <a:tc>
                  <a:txBody>
                    <a:bodyPr/>
                    <a:lstStyle/>
                    <a:p>
                      <a:pPr indent="450215">
                        <a:lnSpc>
                          <a:spcPct val="115000"/>
                        </a:lnSpc>
                        <a:spcBef>
                          <a:spcPts val="1000"/>
                        </a:spcBef>
                        <a:spcAft>
                          <a:spcPts val="0"/>
                        </a:spcAft>
                      </a:pPr>
                      <a:r>
                        <a:rPr lang="fr-FR" sz="1200" b="1" dirty="0" smtClean="0">
                          <a:solidFill>
                            <a:srgbClr val="000000"/>
                          </a:solidFill>
                          <a:latin typeface="Times New Roman"/>
                          <a:ea typeface="Times New Roman"/>
                          <a:cs typeface="Arial"/>
                        </a:rPr>
                        <a:t>Ventes </a:t>
                      </a:r>
                      <a:r>
                        <a:rPr lang="fr-FR" sz="1200" b="1" dirty="0">
                          <a:solidFill>
                            <a:srgbClr val="000000"/>
                          </a:solidFill>
                          <a:latin typeface="Times New Roman"/>
                          <a:ea typeface="Times New Roman"/>
                          <a:cs typeface="Arial"/>
                        </a:rPr>
                        <a:t>et produits annexes </a:t>
                      </a:r>
                      <a:endParaRPr lang="fr-FR" sz="1200" dirty="0">
                        <a:solidFill>
                          <a:srgbClr val="000000"/>
                        </a:solidFill>
                        <a:latin typeface="Cambria"/>
                        <a:ea typeface="Times New Roman"/>
                        <a:cs typeface="Arial"/>
                      </a:endParaRPr>
                    </a:p>
                  </a:txBody>
                  <a:tcPr marL="14023" marR="140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b="1" dirty="0">
                          <a:solidFill>
                            <a:srgbClr val="000000"/>
                          </a:solidFill>
                          <a:latin typeface="Calibri"/>
                          <a:ea typeface="Times New Roman"/>
                          <a:cs typeface="Arial"/>
                        </a:rPr>
                        <a:t>26 575</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b="1" dirty="0">
                          <a:solidFill>
                            <a:srgbClr val="000000"/>
                          </a:solidFill>
                          <a:latin typeface="Calibri"/>
                          <a:ea typeface="Times New Roman"/>
                          <a:cs typeface="Arial"/>
                        </a:rPr>
                        <a:t>28 154</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b="1" dirty="0">
                          <a:solidFill>
                            <a:srgbClr val="000000"/>
                          </a:solidFill>
                          <a:latin typeface="Calibri"/>
                          <a:ea typeface="Times New Roman"/>
                          <a:cs typeface="Arial"/>
                        </a:rPr>
                        <a:t>29 864</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b="1" dirty="0">
                          <a:solidFill>
                            <a:srgbClr val="000000"/>
                          </a:solidFill>
                          <a:latin typeface="Calibri"/>
                          <a:ea typeface="Times New Roman"/>
                          <a:cs typeface="Arial"/>
                        </a:rPr>
                        <a:t>31 772</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b="1" dirty="0">
                          <a:solidFill>
                            <a:srgbClr val="000000"/>
                          </a:solidFill>
                          <a:latin typeface="Calibri"/>
                          <a:ea typeface="Times New Roman"/>
                          <a:cs typeface="Arial"/>
                        </a:rPr>
                        <a:t>33 696</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35 670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4353">
                <a:tc>
                  <a:txBody>
                    <a:bodyPr/>
                    <a:lstStyle/>
                    <a:p>
                      <a:pPr indent="450215">
                        <a:lnSpc>
                          <a:spcPct val="115000"/>
                        </a:lnSpc>
                        <a:spcBef>
                          <a:spcPts val="1000"/>
                        </a:spcBef>
                        <a:spcAft>
                          <a:spcPts val="0"/>
                        </a:spcAft>
                      </a:pPr>
                      <a:r>
                        <a:rPr lang="fr-FR" sz="1200" dirty="0">
                          <a:solidFill>
                            <a:srgbClr val="000000"/>
                          </a:solidFill>
                          <a:latin typeface="Times New Roman"/>
                          <a:ea typeface="Times New Roman"/>
                          <a:cs typeface="Arial"/>
                        </a:rPr>
                        <a:t> Dont:               Electricité </a:t>
                      </a:r>
                      <a:endParaRPr lang="fr-FR" sz="1200" dirty="0">
                        <a:solidFill>
                          <a:srgbClr val="000000"/>
                        </a:solidFill>
                        <a:latin typeface="Cambria"/>
                        <a:ea typeface="Times New Roman"/>
                        <a:cs typeface="Arial"/>
                      </a:endParaRPr>
                    </a:p>
                  </a:txBody>
                  <a:tcPr marL="14023" marR="140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21 722</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23 123</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24 556</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26 203</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27 855</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29 534</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440">
                <a:tc>
                  <a:txBody>
                    <a:bodyPr/>
                    <a:lstStyle/>
                    <a:p>
                      <a:pPr indent="450215" algn="l">
                        <a:lnSpc>
                          <a:spcPct val="115000"/>
                        </a:lnSpc>
                        <a:spcBef>
                          <a:spcPts val="1000"/>
                        </a:spcBef>
                        <a:spcAft>
                          <a:spcPts val="0"/>
                        </a:spcAft>
                      </a:pPr>
                      <a:r>
                        <a:rPr lang="fr-FR" sz="1200" dirty="0" smtClean="0">
                          <a:solidFill>
                            <a:srgbClr val="000000"/>
                          </a:solidFill>
                          <a:latin typeface="Times New Roman"/>
                          <a:ea typeface="Times New Roman"/>
                          <a:cs typeface="Arial"/>
                        </a:rPr>
                        <a:t>Gaz </a:t>
                      </a:r>
                      <a:endParaRPr lang="fr-FR" sz="1200" dirty="0">
                        <a:solidFill>
                          <a:srgbClr val="000000"/>
                        </a:solidFill>
                        <a:latin typeface="Cambria"/>
                        <a:ea typeface="Times New Roman"/>
                        <a:cs typeface="Arial"/>
                      </a:endParaRPr>
                    </a:p>
                  </a:txBody>
                  <a:tcPr marL="14023" marR="140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3 086</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3 158</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3 322</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3 464</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3 609</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3 769</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440">
                <a:tc>
                  <a:txBody>
                    <a:bodyPr/>
                    <a:lstStyle/>
                    <a:p>
                      <a:pPr indent="450215" algn="l">
                        <a:lnSpc>
                          <a:spcPct val="115000"/>
                        </a:lnSpc>
                        <a:spcBef>
                          <a:spcPts val="1000"/>
                        </a:spcBef>
                        <a:spcAft>
                          <a:spcPts val="0"/>
                        </a:spcAft>
                      </a:pPr>
                      <a:r>
                        <a:rPr lang="fr-FR" sz="1200" dirty="0">
                          <a:solidFill>
                            <a:srgbClr val="000000"/>
                          </a:solidFill>
                          <a:latin typeface="Times New Roman"/>
                          <a:ea typeface="Times New Roman"/>
                          <a:cs typeface="Arial"/>
                        </a:rPr>
                        <a:t>                          TPR </a:t>
                      </a:r>
                      <a:endParaRPr lang="fr-FR" sz="1200" dirty="0">
                        <a:solidFill>
                          <a:srgbClr val="000000"/>
                        </a:solidFill>
                        <a:latin typeface="Cambria"/>
                        <a:ea typeface="Times New Roman"/>
                        <a:cs typeface="Arial"/>
                      </a:endParaRPr>
                    </a:p>
                  </a:txBody>
                  <a:tcPr marL="14023" marR="140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967</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1 015</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1 065</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1 118</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1 174</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1 232</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440">
                <a:tc>
                  <a:txBody>
                    <a:bodyPr/>
                    <a:lstStyle/>
                    <a:p>
                      <a:pPr indent="450215" algn="l">
                        <a:lnSpc>
                          <a:spcPct val="115000"/>
                        </a:lnSpc>
                        <a:spcBef>
                          <a:spcPts val="1000"/>
                        </a:spcBef>
                        <a:spcAft>
                          <a:spcPts val="0"/>
                        </a:spcAft>
                      </a:pPr>
                      <a:r>
                        <a:rPr lang="fr-FR" sz="1200" dirty="0">
                          <a:solidFill>
                            <a:srgbClr val="000000"/>
                          </a:solidFill>
                          <a:latin typeface="Times New Roman"/>
                          <a:ea typeface="Times New Roman"/>
                          <a:cs typeface="Arial"/>
                        </a:rPr>
                        <a:t>                          Divers </a:t>
                      </a:r>
                      <a:endParaRPr lang="fr-FR" sz="1200" dirty="0">
                        <a:solidFill>
                          <a:srgbClr val="000000"/>
                        </a:solidFill>
                        <a:latin typeface="Cambria"/>
                        <a:ea typeface="Times New Roman"/>
                        <a:cs typeface="Arial"/>
                      </a:endParaRPr>
                    </a:p>
                  </a:txBody>
                  <a:tcPr marL="14023" marR="140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800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858</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920</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987</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1 058</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1 135</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440">
                <a:tc>
                  <a:txBody>
                    <a:bodyPr/>
                    <a:lstStyle/>
                    <a:p>
                      <a:pPr indent="450215">
                        <a:lnSpc>
                          <a:spcPct val="115000"/>
                        </a:lnSpc>
                        <a:spcBef>
                          <a:spcPts val="1000"/>
                        </a:spcBef>
                        <a:spcAft>
                          <a:spcPts val="0"/>
                        </a:spcAft>
                      </a:pPr>
                      <a:r>
                        <a:rPr lang="fr-FR" sz="1200" dirty="0" smtClean="0">
                          <a:solidFill>
                            <a:srgbClr val="000000"/>
                          </a:solidFill>
                          <a:latin typeface="Times New Roman"/>
                          <a:ea typeface="Times New Roman"/>
                          <a:cs typeface="Arial"/>
                        </a:rPr>
                        <a:t>Variation </a:t>
                      </a:r>
                      <a:r>
                        <a:rPr lang="fr-FR" sz="1200" dirty="0">
                          <a:solidFill>
                            <a:srgbClr val="000000"/>
                          </a:solidFill>
                          <a:latin typeface="Times New Roman"/>
                          <a:ea typeface="Times New Roman"/>
                          <a:cs typeface="Arial"/>
                        </a:rPr>
                        <a:t>stocks produits finis et en cours </a:t>
                      </a:r>
                      <a:endParaRPr lang="fr-FR" sz="1200" dirty="0">
                        <a:solidFill>
                          <a:srgbClr val="000000"/>
                        </a:solidFill>
                        <a:latin typeface="Cambria"/>
                        <a:ea typeface="Times New Roman"/>
                        <a:cs typeface="Arial"/>
                      </a:endParaRPr>
                    </a:p>
                  </a:txBody>
                  <a:tcPr marL="14023" marR="140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mbria"/>
                          <a:ea typeface="Times New Roman"/>
                          <a:cs typeface="Arial"/>
                        </a:rPr>
                        <a:t>0</a:t>
                      </a: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mbria"/>
                          <a:ea typeface="Times New Roman"/>
                          <a:cs typeface="Arial"/>
                        </a:rPr>
                        <a:t>0</a:t>
                      </a: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dirty="0">
                          <a:solidFill>
                            <a:srgbClr val="000000"/>
                          </a:solidFill>
                          <a:latin typeface="Cambria"/>
                          <a:ea typeface="Times New Roman"/>
                          <a:cs typeface="Arial"/>
                        </a:rPr>
                        <a:t>0</a:t>
                      </a: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mbria"/>
                          <a:ea typeface="Times New Roman"/>
                          <a:cs typeface="Arial"/>
                        </a:rPr>
                        <a:t>0</a:t>
                      </a: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mbria"/>
                          <a:ea typeface="Times New Roman"/>
                          <a:cs typeface="Arial"/>
                        </a:rPr>
                        <a:t>0</a:t>
                      </a: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a:solidFill>
                            <a:srgbClr val="000000"/>
                          </a:solidFill>
                          <a:latin typeface="Cambria"/>
                          <a:ea typeface="Times New Roman"/>
                          <a:cs typeface="Arial"/>
                        </a:rPr>
                        <a:t>0</a:t>
                      </a: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440">
                <a:tc>
                  <a:txBody>
                    <a:bodyPr/>
                    <a:lstStyle/>
                    <a:p>
                      <a:pPr indent="450215">
                        <a:lnSpc>
                          <a:spcPct val="115000"/>
                        </a:lnSpc>
                        <a:spcBef>
                          <a:spcPts val="1000"/>
                        </a:spcBef>
                        <a:spcAft>
                          <a:spcPts val="0"/>
                        </a:spcAft>
                      </a:pPr>
                      <a:r>
                        <a:rPr lang="fr-FR" sz="1200">
                          <a:solidFill>
                            <a:srgbClr val="000000"/>
                          </a:solidFill>
                          <a:latin typeface="Times New Roman"/>
                          <a:ea typeface="Times New Roman"/>
                          <a:cs typeface="Arial"/>
                        </a:rPr>
                        <a:t> Production immobilisée </a:t>
                      </a:r>
                      <a:endParaRPr lang="fr-FR" sz="1200">
                        <a:solidFill>
                          <a:srgbClr val="000000"/>
                        </a:solidFill>
                        <a:latin typeface="Cambria"/>
                        <a:ea typeface="Times New Roman"/>
                        <a:cs typeface="Arial"/>
                      </a:endParaRPr>
                    </a:p>
                  </a:txBody>
                  <a:tcPr marL="14023" marR="140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0</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440">
                <a:tc>
                  <a:txBody>
                    <a:bodyPr/>
                    <a:lstStyle/>
                    <a:p>
                      <a:pPr indent="450215">
                        <a:lnSpc>
                          <a:spcPct val="115000"/>
                        </a:lnSpc>
                        <a:spcBef>
                          <a:spcPts val="1000"/>
                        </a:spcBef>
                        <a:spcAft>
                          <a:spcPts val="0"/>
                        </a:spcAft>
                      </a:pPr>
                      <a:r>
                        <a:rPr lang="fr-FR" sz="1200">
                          <a:solidFill>
                            <a:srgbClr val="000000"/>
                          </a:solidFill>
                          <a:latin typeface="Times New Roman"/>
                          <a:ea typeface="Times New Roman"/>
                          <a:cs typeface="Arial"/>
                        </a:rPr>
                        <a:t> Subventions d'exploitation </a:t>
                      </a:r>
                      <a:endParaRPr lang="fr-FR" sz="1200">
                        <a:solidFill>
                          <a:srgbClr val="000000"/>
                        </a:solidFill>
                        <a:latin typeface="Cambria"/>
                        <a:ea typeface="Times New Roman"/>
                        <a:cs typeface="Arial"/>
                      </a:endParaRPr>
                    </a:p>
                  </a:txBody>
                  <a:tcPr marL="14023" marR="140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FF0000"/>
                          </a:solidFill>
                          <a:latin typeface="Calibri"/>
                          <a:ea typeface="Times New Roman"/>
                          <a:cs typeface="Arial"/>
                        </a:rPr>
                        <a:t> </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mbria"/>
                          <a:ea typeface="Times New Roman"/>
                          <a:cs typeface="Arial"/>
                        </a:rPr>
                        <a:t> </a:t>
                      </a: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 </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 </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 </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 </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4353">
                <a:tc>
                  <a:txBody>
                    <a:bodyPr/>
                    <a:lstStyle/>
                    <a:p>
                      <a:pPr indent="450215" algn="l">
                        <a:lnSpc>
                          <a:spcPct val="115000"/>
                        </a:lnSpc>
                        <a:spcBef>
                          <a:spcPts val="1000"/>
                        </a:spcBef>
                        <a:spcAft>
                          <a:spcPts val="0"/>
                        </a:spcAft>
                      </a:pPr>
                      <a:r>
                        <a:rPr lang="fr-FR" sz="1200" b="1" dirty="0">
                          <a:solidFill>
                            <a:srgbClr val="000000"/>
                          </a:solidFill>
                          <a:latin typeface="Times New Roman"/>
                          <a:ea typeface="Times New Roman"/>
                          <a:cs typeface="Arial"/>
                        </a:rPr>
                        <a:t> I-PRODUCTION DE L'EXERCICE </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gridSpan="2">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26 575</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hMerge="1">
                  <a:txBody>
                    <a:bodyPr/>
                    <a:lstStyle/>
                    <a:p>
                      <a:endParaRPr lang="fr-FR"/>
                    </a:p>
                  </a:txBody>
                  <a:tcPr/>
                </a:tc>
                <a:tc>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28 154</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gridSpan="2">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29 864</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31 772</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b="1" dirty="0">
                          <a:solidFill>
                            <a:srgbClr val="000000"/>
                          </a:solidFill>
                          <a:latin typeface="Calibri"/>
                          <a:ea typeface="Times New Roman"/>
                          <a:cs typeface="Arial"/>
                        </a:rPr>
                        <a:t>33 696</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35 670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384353">
                <a:tc>
                  <a:txBody>
                    <a:bodyPr/>
                    <a:lstStyle/>
                    <a:p>
                      <a:pPr indent="450215">
                        <a:lnSpc>
                          <a:spcPct val="115000"/>
                        </a:lnSpc>
                        <a:spcBef>
                          <a:spcPts val="1000"/>
                        </a:spcBef>
                        <a:spcAft>
                          <a:spcPts val="0"/>
                        </a:spcAft>
                      </a:pPr>
                      <a:r>
                        <a:rPr lang="fr-FR" sz="1200" b="1" dirty="0">
                          <a:solidFill>
                            <a:srgbClr val="000000"/>
                          </a:solidFill>
                          <a:latin typeface="Times New Roman"/>
                          <a:ea typeface="Times New Roman"/>
                          <a:cs typeface="Arial"/>
                        </a:rPr>
                        <a:t> Achats consommés </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-17 491</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b="1" dirty="0">
                          <a:solidFill>
                            <a:srgbClr val="000000"/>
                          </a:solidFill>
                          <a:latin typeface="Calibri"/>
                          <a:ea typeface="Times New Roman"/>
                          <a:cs typeface="Arial"/>
                        </a:rPr>
                        <a:t>-19 461</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-20 162</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-21 797</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b="1" dirty="0">
                          <a:solidFill>
                            <a:srgbClr val="000000"/>
                          </a:solidFill>
                          <a:latin typeface="Calibri"/>
                          <a:ea typeface="Times New Roman"/>
                          <a:cs typeface="Arial"/>
                        </a:rPr>
                        <a:t>-24 064</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-26 400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440">
                <a:tc>
                  <a:txBody>
                    <a:bodyPr/>
                    <a:lstStyle/>
                    <a:p>
                      <a:pPr indent="450215">
                        <a:lnSpc>
                          <a:spcPct val="115000"/>
                        </a:lnSpc>
                        <a:spcBef>
                          <a:spcPts val="1000"/>
                        </a:spcBef>
                        <a:spcAft>
                          <a:spcPts val="0"/>
                        </a:spcAft>
                      </a:pPr>
                      <a:r>
                        <a:rPr lang="fr-FR" sz="1200" dirty="0">
                          <a:solidFill>
                            <a:srgbClr val="000000"/>
                          </a:solidFill>
                          <a:latin typeface="Times New Roman"/>
                          <a:ea typeface="Times New Roman"/>
                          <a:cs typeface="Arial"/>
                        </a:rPr>
                        <a:t> Consommations mat et matériels </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-400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-400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-400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-400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-400</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-400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440">
                <a:tc>
                  <a:txBody>
                    <a:bodyPr/>
                    <a:lstStyle/>
                    <a:p>
                      <a:pPr indent="450215">
                        <a:lnSpc>
                          <a:spcPct val="115000"/>
                        </a:lnSpc>
                        <a:spcBef>
                          <a:spcPts val="1000"/>
                        </a:spcBef>
                        <a:spcAft>
                          <a:spcPts val="0"/>
                        </a:spcAft>
                      </a:pPr>
                      <a:r>
                        <a:rPr lang="fr-FR" sz="1200">
                          <a:solidFill>
                            <a:srgbClr val="000000"/>
                          </a:solidFill>
                          <a:latin typeface="Times New Roman"/>
                          <a:ea typeface="Times New Roman"/>
                          <a:cs typeface="Arial"/>
                        </a:rPr>
                        <a:t> Achat gaz (DP+Clients HP+IPP) </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-1 847</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-2 100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-2 237</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-2 278</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-2 401</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-2 448</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440">
                <a:tc>
                  <a:txBody>
                    <a:bodyPr/>
                    <a:lstStyle/>
                    <a:p>
                      <a:pPr indent="450215">
                        <a:lnSpc>
                          <a:spcPct val="115000"/>
                        </a:lnSpc>
                        <a:spcBef>
                          <a:spcPts val="1000"/>
                        </a:spcBef>
                        <a:spcAft>
                          <a:spcPts val="0"/>
                        </a:spcAft>
                      </a:pPr>
                      <a:r>
                        <a:rPr lang="fr-FR" sz="1200">
                          <a:solidFill>
                            <a:srgbClr val="000000"/>
                          </a:solidFill>
                          <a:latin typeface="Times New Roman"/>
                          <a:ea typeface="Times New Roman"/>
                          <a:cs typeface="Arial"/>
                        </a:rPr>
                        <a:t> Achat d'élect à SPE </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-6 960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-5 131</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-5 153</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-5 377</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-5 699</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-6 029</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4353">
                <a:tc>
                  <a:txBody>
                    <a:bodyPr/>
                    <a:lstStyle/>
                    <a:p>
                      <a:pPr indent="450215">
                        <a:lnSpc>
                          <a:spcPct val="115000"/>
                        </a:lnSpc>
                        <a:spcBef>
                          <a:spcPts val="1000"/>
                        </a:spcBef>
                        <a:spcAft>
                          <a:spcPts val="0"/>
                        </a:spcAft>
                      </a:pPr>
                      <a:r>
                        <a:rPr lang="fr-FR" sz="1200">
                          <a:solidFill>
                            <a:srgbClr val="000000"/>
                          </a:solidFill>
                          <a:latin typeface="Times New Roman"/>
                          <a:ea typeface="Times New Roman"/>
                          <a:cs typeface="Arial"/>
                        </a:rPr>
                        <a:t> Achat d'élect aux tiers </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-8 284</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-11 830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-12 373</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-13 743</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-15 564</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-17 523</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440">
                <a:tc>
                  <a:txBody>
                    <a:bodyPr/>
                    <a:lstStyle/>
                    <a:p>
                      <a:pPr indent="450215">
                        <a:lnSpc>
                          <a:spcPct val="115000"/>
                        </a:lnSpc>
                        <a:spcBef>
                          <a:spcPts val="1000"/>
                        </a:spcBef>
                        <a:spcAft>
                          <a:spcPts val="0"/>
                        </a:spcAft>
                      </a:pPr>
                      <a:r>
                        <a:rPr lang="fr-FR" sz="1200" dirty="0">
                          <a:solidFill>
                            <a:srgbClr val="000000"/>
                          </a:solidFill>
                          <a:latin typeface="Times New Roman"/>
                          <a:ea typeface="Times New Roman"/>
                          <a:cs typeface="Arial"/>
                        </a:rPr>
                        <a:t> Régularisation inter SD+ONE </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0</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0</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0</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4303">
                <a:tc>
                  <a:txBody>
                    <a:bodyPr/>
                    <a:lstStyle/>
                    <a:p>
                      <a:pPr indent="450215">
                        <a:lnSpc>
                          <a:spcPct val="115000"/>
                        </a:lnSpc>
                        <a:spcBef>
                          <a:spcPts val="1000"/>
                        </a:spcBef>
                        <a:spcAft>
                          <a:spcPts val="0"/>
                        </a:spcAft>
                      </a:pPr>
                      <a:r>
                        <a:rPr lang="fr-FR" sz="1200" dirty="0">
                          <a:solidFill>
                            <a:srgbClr val="000000"/>
                          </a:solidFill>
                          <a:latin typeface="Times New Roman"/>
                          <a:ea typeface="Times New Roman"/>
                          <a:cs typeface="Arial"/>
                        </a:rPr>
                        <a:t> Services extérieurs et autres consommations </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-7 858</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-8 249</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-8 329</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-8 607</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-8 993</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-9 392</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51975" y="142852"/>
            <a:ext cx="3491661" cy="276999"/>
          </a:xfrm>
          <a:prstGeom prst="rect">
            <a:avLst/>
          </a:prstGeom>
        </p:spPr>
        <p:txBody>
          <a:bodyPr wrap="none">
            <a:spAutoFit/>
          </a:bodyPr>
          <a:lstStyle/>
          <a:p>
            <a:pPr algn="ctr"/>
            <a:r>
              <a:rPr lang="fr-FR" sz="1200" b="1" u="sng" dirty="0" smtClean="0"/>
              <a:t>COMPTES DE RESULTAT 2012/2017 (suite)</a:t>
            </a:r>
            <a:endParaRPr lang="fr-FR" sz="1200" dirty="0"/>
          </a:p>
        </p:txBody>
      </p:sp>
      <p:graphicFrame>
        <p:nvGraphicFramePr>
          <p:cNvPr id="6" name="Tableau 5"/>
          <p:cNvGraphicFramePr>
            <a:graphicFrameLocks noGrp="1"/>
          </p:cNvGraphicFramePr>
          <p:nvPr/>
        </p:nvGraphicFramePr>
        <p:xfrm>
          <a:off x="142844" y="500042"/>
          <a:ext cx="8858278" cy="5894704"/>
        </p:xfrm>
        <a:graphic>
          <a:graphicData uri="http://schemas.openxmlformats.org/drawingml/2006/table">
            <a:tbl>
              <a:tblPr/>
              <a:tblGrid>
                <a:gridCol w="3433538"/>
                <a:gridCol w="933731"/>
                <a:gridCol w="910330"/>
                <a:gridCol w="966321"/>
                <a:gridCol w="891989"/>
                <a:gridCol w="936584"/>
                <a:gridCol w="785785"/>
              </a:tblGrid>
              <a:tr h="207644">
                <a:tc>
                  <a:txBody>
                    <a:bodyPr/>
                    <a:lstStyle/>
                    <a:p>
                      <a:pPr indent="450215" algn="just">
                        <a:lnSpc>
                          <a:spcPct val="115000"/>
                        </a:lnSpc>
                        <a:spcBef>
                          <a:spcPts val="1000"/>
                        </a:spcBef>
                        <a:spcAft>
                          <a:spcPts val="0"/>
                        </a:spcAft>
                      </a:pPr>
                      <a:r>
                        <a:rPr lang="fr-FR" sz="1000" b="1" dirty="0">
                          <a:solidFill>
                            <a:srgbClr val="000000"/>
                          </a:solidFill>
                          <a:latin typeface="Times New Roman"/>
                          <a:ea typeface="Times New Roman"/>
                          <a:cs typeface="Arial"/>
                        </a:rPr>
                        <a:t> II-CONSOMMATION DE L'EXERCICE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a:t>
                      </a:r>
                      <a:r>
                        <a:rPr lang="fr-FR" sz="1000" b="1" dirty="0" smtClean="0">
                          <a:solidFill>
                            <a:srgbClr val="000000"/>
                          </a:solidFill>
                          <a:latin typeface="Calibri"/>
                          <a:ea typeface="Times New Roman"/>
                          <a:cs typeface="Arial"/>
                        </a:rPr>
                        <a:t>25349</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000" b="1" dirty="0">
                          <a:solidFill>
                            <a:srgbClr val="000000"/>
                          </a:solidFill>
                          <a:latin typeface="Calibri"/>
                          <a:ea typeface="Times New Roman"/>
                          <a:cs typeface="Arial"/>
                        </a:rPr>
                        <a:t>-27 710</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a:t>
                      </a:r>
                      <a:r>
                        <a:rPr lang="fr-FR" sz="1000" b="1" dirty="0" smtClean="0">
                          <a:solidFill>
                            <a:srgbClr val="000000"/>
                          </a:solidFill>
                          <a:latin typeface="Calibri"/>
                          <a:ea typeface="Times New Roman"/>
                          <a:cs typeface="Arial"/>
                        </a:rPr>
                        <a:t>2491</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marL="0" indent="450215" algn="r" rtl="0" eaLnBrk="1" latinLnBrk="0" hangingPunct="1">
                        <a:lnSpc>
                          <a:spcPct val="115000"/>
                        </a:lnSpc>
                        <a:spcBef>
                          <a:spcPts val="1000"/>
                        </a:spcBef>
                        <a:spcAft>
                          <a:spcPts val="0"/>
                        </a:spcAft>
                      </a:pPr>
                      <a:r>
                        <a:rPr kumimoji="0" lang="fr-FR" sz="1000" b="1" kern="1200" dirty="0">
                          <a:solidFill>
                            <a:srgbClr val="000000"/>
                          </a:solidFill>
                          <a:latin typeface="Calibri"/>
                          <a:ea typeface="Times New Roman"/>
                          <a:cs typeface="Arial"/>
                        </a:rPr>
                        <a:t>-</a:t>
                      </a:r>
                      <a:r>
                        <a:rPr kumimoji="0" lang="fr-FR" sz="1000" b="1" kern="1200" dirty="0" smtClean="0">
                          <a:solidFill>
                            <a:srgbClr val="000000"/>
                          </a:solidFill>
                          <a:latin typeface="Calibri"/>
                          <a:ea typeface="Times New Roman"/>
                          <a:cs typeface="Arial"/>
                        </a:rPr>
                        <a:t>30404</a:t>
                      </a:r>
                      <a:endParaRPr kumimoji="0" lang="fr-FR" sz="1000" b="1" kern="1200" dirty="0">
                        <a:solidFill>
                          <a:srgbClr val="000000"/>
                        </a:solidFill>
                        <a:latin typeface="Calibri"/>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a:t>
                      </a:r>
                      <a:r>
                        <a:rPr lang="fr-FR" sz="1000" b="1" dirty="0" smtClean="0">
                          <a:solidFill>
                            <a:srgbClr val="000000"/>
                          </a:solidFill>
                          <a:latin typeface="Calibri"/>
                          <a:ea typeface="Times New Roman"/>
                          <a:cs typeface="Arial"/>
                        </a:rPr>
                        <a:t>33056</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000" b="1" dirty="0">
                          <a:solidFill>
                            <a:srgbClr val="000000"/>
                          </a:solidFill>
                          <a:latin typeface="Calibri"/>
                          <a:ea typeface="Times New Roman"/>
                          <a:cs typeface="Arial"/>
                        </a:rPr>
                        <a:t>-35 793</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469310">
                <a:tc>
                  <a:txBody>
                    <a:bodyPr/>
                    <a:lstStyle/>
                    <a:p>
                      <a:pPr>
                        <a:lnSpc>
                          <a:spcPct val="115000"/>
                        </a:lnSpc>
                        <a:spcBef>
                          <a:spcPts val="1000"/>
                        </a:spcBef>
                        <a:spcAft>
                          <a:spcPts val="0"/>
                        </a:spcAft>
                      </a:pPr>
                      <a:endParaRPr lang="fr-FR" sz="1000" dirty="0">
                        <a:solidFill>
                          <a:srgbClr val="000000"/>
                        </a:solidFill>
                        <a:latin typeface="Cambria"/>
                        <a:ea typeface="Times New Roman"/>
                        <a:cs typeface="Arial"/>
                      </a:endParaRPr>
                    </a:p>
                    <a:p>
                      <a:pPr indent="450215">
                        <a:lnSpc>
                          <a:spcPct val="115000"/>
                        </a:lnSpc>
                        <a:spcBef>
                          <a:spcPts val="1000"/>
                        </a:spcBef>
                        <a:spcAft>
                          <a:spcPts val="0"/>
                        </a:spcAft>
                      </a:pPr>
                      <a:r>
                        <a:rPr lang="fr-FR" sz="1000" b="1" dirty="0">
                          <a:solidFill>
                            <a:srgbClr val="000000"/>
                          </a:solidFill>
                          <a:latin typeface="Times New Roman"/>
                          <a:ea typeface="Times New Roman"/>
                          <a:cs typeface="Arial"/>
                        </a:rPr>
                        <a:t>III-VALEUR AJOUTEE D'EXPLOITATION (I-II)</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endParaRPr lang="fr-FR" sz="1000" dirty="0">
                        <a:solidFill>
                          <a:srgbClr val="000000"/>
                        </a:solidFill>
                        <a:latin typeface="Cambria"/>
                        <a:ea typeface="Times New Roman"/>
                        <a:cs typeface="Arial"/>
                      </a:endParaRPr>
                    </a:p>
                    <a:p>
                      <a:pPr algn="r">
                        <a:lnSpc>
                          <a:spcPct val="115000"/>
                        </a:lnSpc>
                        <a:spcBef>
                          <a:spcPts val="1000"/>
                        </a:spcBef>
                        <a:spcAft>
                          <a:spcPts val="0"/>
                        </a:spcAft>
                      </a:pPr>
                      <a:r>
                        <a:rPr lang="fr-FR" sz="1000" b="1" dirty="0">
                          <a:solidFill>
                            <a:srgbClr val="000000"/>
                          </a:solidFill>
                          <a:latin typeface="Calibri"/>
                          <a:ea typeface="Times New Roman"/>
                          <a:cs typeface="Arial"/>
                        </a:rPr>
                        <a:t>1 226</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endParaRPr lang="fr-FR" sz="1000" dirty="0">
                        <a:solidFill>
                          <a:srgbClr val="000000"/>
                        </a:solidFill>
                        <a:latin typeface="Cambria"/>
                        <a:ea typeface="Times New Roman"/>
                        <a:cs typeface="Arial"/>
                      </a:endParaRPr>
                    </a:p>
                    <a:p>
                      <a:pPr indent="450215" algn="r">
                        <a:lnSpc>
                          <a:spcPct val="115000"/>
                        </a:lnSpc>
                        <a:spcBef>
                          <a:spcPts val="1000"/>
                        </a:spcBef>
                        <a:spcAft>
                          <a:spcPts val="0"/>
                        </a:spcAft>
                      </a:pPr>
                      <a:r>
                        <a:rPr lang="fr-FR" sz="1000" b="1" dirty="0">
                          <a:solidFill>
                            <a:srgbClr val="000000"/>
                          </a:solidFill>
                          <a:latin typeface="Calibri"/>
                          <a:ea typeface="Times New Roman"/>
                          <a:cs typeface="Arial"/>
                        </a:rPr>
                        <a:t>444</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endParaRPr lang="fr-FR" sz="1000">
                        <a:solidFill>
                          <a:srgbClr val="000000"/>
                        </a:solidFill>
                        <a:latin typeface="Cambria"/>
                        <a:ea typeface="Times New Roman"/>
                        <a:cs typeface="Arial"/>
                      </a:endParaRPr>
                    </a:p>
                    <a:p>
                      <a:pPr indent="450215" algn="r">
                        <a:lnSpc>
                          <a:spcPct val="115000"/>
                        </a:lnSpc>
                        <a:spcBef>
                          <a:spcPts val="1000"/>
                        </a:spcBef>
                        <a:spcAft>
                          <a:spcPts val="0"/>
                        </a:spcAft>
                      </a:pPr>
                      <a:r>
                        <a:rPr lang="fr-FR" sz="1000" b="1">
                          <a:solidFill>
                            <a:srgbClr val="000000"/>
                          </a:solidFill>
                          <a:latin typeface="Calibri"/>
                          <a:ea typeface="Times New Roman"/>
                          <a:cs typeface="Arial"/>
                        </a:rPr>
                        <a:t>1 372</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endParaRPr lang="fr-FR" sz="1000">
                        <a:solidFill>
                          <a:srgbClr val="000000"/>
                        </a:solidFill>
                        <a:latin typeface="Cambria"/>
                        <a:ea typeface="Times New Roman"/>
                        <a:cs typeface="Arial"/>
                      </a:endParaRPr>
                    </a:p>
                    <a:p>
                      <a:pPr indent="450215" algn="r">
                        <a:lnSpc>
                          <a:spcPct val="115000"/>
                        </a:lnSpc>
                        <a:spcBef>
                          <a:spcPts val="1000"/>
                        </a:spcBef>
                        <a:spcAft>
                          <a:spcPts val="0"/>
                        </a:spcAft>
                      </a:pPr>
                      <a:r>
                        <a:rPr lang="fr-FR" sz="1000" b="1">
                          <a:solidFill>
                            <a:srgbClr val="000000"/>
                          </a:solidFill>
                          <a:latin typeface="Calibri"/>
                          <a:ea typeface="Times New Roman"/>
                          <a:cs typeface="Arial"/>
                        </a:rPr>
                        <a:t>1 368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endParaRPr lang="fr-FR" sz="1000">
                        <a:solidFill>
                          <a:srgbClr val="000000"/>
                        </a:solidFill>
                        <a:latin typeface="Cambria"/>
                        <a:ea typeface="Times New Roman"/>
                        <a:cs typeface="Arial"/>
                      </a:endParaRPr>
                    </a:p>
                    <a:p>
                      <a:pPr indent="450215" algn="r">
                        <a:lnSpc>
                          <a:spcPct val="115000"/>
                        </a:lnSpc>
                        <a:spcBef>
                          <a:spcPts val="1000"/>
                        </a:spcBef>
                        <a:spcAft>
                          <a:spcPts val="0"/>
                        </a:spcAft>
                      </a:pPr>
                      <a:r>
                        <a:rPr lang="fr-FR" sz="1000" b="1">
                          <a:solidFill>
                            <a:srgbClr val="000000"/>
                          </a:solidFill>
                          <a:latin typeface="Calibri"/>
                          <a:ea typeface="Times New Roman"/>
                          <a:cs typeface="Arial"/>
                        </a:rPr>
                        <a:t>640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endParaRPr lang="fr-FR" sz="1000">
                        <a:solidFill>
                          <a:srgbClr val="000000"/>
                        </a:solidFill>
                        <a:latin typeface="Cambria"/>
                        <a:ea typeface="Times New Roman"/>
                        <a:cs typeface="Arial"/>
                      </a:endParaRPr>
                    </a:p>
                    <a:p>
                      <a:pPr indent="450215" algn="r">
                        <a:lnSpc>
                          <a:spcPct val="115000"/>
                        </a:lnSpc>
                        <a:spcBef>
                          <a:spcPts val="1000"/>
                        </a:spcBef>
                        <a:spcAft>
                          <a:spcPts val="0"/>
                        </a:spcAft>
                      </a:pPr>
                      <a:r>
                        <a:rPr lang="fr-FR" sz="1000" b="1">
                          <a:solidFill>
                            <a:srgbClr val="000000"/>
                          </a:solidFill>
                          <a:latin typeface="Calibri"/>
                          <a:ea typeface="Times New Roman"/>
                          <a:cs typeface="Arial"/>
                        </a:rPr>
                        <a:t>-122</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130224">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Charges de personnel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-3 358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-3 711</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-4 190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-4 517</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-4 881</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000">
                          <a:solidFill>
                            <a:srgbClr val="000000"/>
                          </a:solidFill>
                          <a:latin typeface="Calibri"/>
                          <a:ea typeface="Times New Roman"/>
                          <a:cs typeface="Arial"/>
                        </a:rPr>
                        <a:t>-5 298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Impôts, taxes et versements assimilés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-532</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-563</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-597</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-635</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-674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-713</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b="1" dirty="0">
                          <a:solidFill>
                            <a:srgbClr val="000000"/>
                          </a:solidFill>
                          <a:latin typeface="Times New Roman"/>
                          <a:ea typeface="Times New Roman"/>
                          <a:cs typeface="Arial"/>
                        </a:rPr>
                        <a:t> IV-EXCEDENT BRUT D'EXPLOITATION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-2 664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-3 830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-3 415</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-3 784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-4 915</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000" b="1">
                          <a:solidFill>
                            <a:srgbClr val="000000"/>
                          </a:solidFill>
                          <a:latin typeface="Calibri"/>
                          <a:ea typeface="Times New Roman"/>
                          <a:cs typeface="Arial"/>
                        </a:rPr>
                        <a:t>-6 134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130224">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Autres produits opérationnels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1 050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1 320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1 659</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2 086</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2 623</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3 297</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Autres charges opérationnelles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-160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-165</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-170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-175</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-181</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-187</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0448">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Dotations aux amortissements, provisions et pertes de valeurs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-3 800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-3 950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-4 106</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-4 268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-4 436</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-4 612</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Reprise sur pertes de valeur et provisions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1 000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1 200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1 440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1 728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2 074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2 488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b="1" dirty="0">
                          <a:solidFill>
                            <a:srgbClr val="000000"/>
                          </a:solidFill>
                          <a:latin typeface="Times New Roman"/>
                          <a:ea typeface="Times New Roman"/>
                          <a:cs typeface="Arial"/>
                        </a:rPr>
                        <a:t> V- RESULTAT OPERATIONNEL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-4 574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a:t>
                      </a:r>
                      <a:r>
                        <a:rPr lang="fr-FR" sz="1000" b="1" dirty="0" smtClean="0">
                          <a:solidFill>
                            <a:srgbClr val="000000"/>
                          </a:solidFill>
                          <a:latin typeface="Calibri"/>
                          <a:ea typeface="Times New Roman"/>
                          <a:cs typeface="Arial"/>
                        </a:rPr>
                        <a:t>5425</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-4 592</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-4 414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-4 836</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000" b="1">
                          <a:solidFill>
                            <a:srgbClr val="000000"/>
                          </a:solidFill>
                          <a:latin typeface="Calibri"/>
                          <a:ea typeface="Times New Roman"/>
                          <a:cs typeface="Arial"/>
                        </a:rPr>
                        <a:t>-5 147</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130224">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Produits financiers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5</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15</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20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25</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30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Charges financières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-327</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-348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-370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-394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-419</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-446</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b="1" dirty="0">
                          <a:solidFill>
                            <a:srgbClr val="000000"/>
                          </a:solidFill>
                          <a:latin typeface="Times New Roman"/>
                          <a:ea typeface="Times New Roman"/>
                          <a:cs typeface="Arial"/>
                        </a:rPr>
                        <a:t> VI-RESULTAT FINANCIER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-322</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-338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-355</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-374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-394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-416</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339086">
                <a:tc>
                  <a:txBody>
                    <a:bodyPr/>
                    <a:lstStyle/>
                    <a:p>
                      <a:pPr indent="450215" algn="just">
                        <a:lnSpc>
                          <a:spcPct val="115000"/>
                        </a:lnSpc>
                        <a:spcBef>
                          <a:spcPts val="1000"/>
                        </a:spcBef>
                        <a:spcAft>
                          <a:spcPts val="0"/>
                        </a:spcAft>
                      </a:pPr>
                      <a:r>
                        <a:rPr lang="fr-FR" sz="1000" b="1" dirty="0">
                          <a:solidFill>
                            <a:srgbClr val="000000"/>
                          </a:solidFill>
                          <a:latin typeface="Times New Roman"/>
                          <a:ea typeface="Times New Roman"/>
                          <a:cs typeface="Arial"/>
                        </a:rPr>
                        <a:t>VII-RESULTAT ORDINAIRE AVANT IMPOTS</a:t>
                      </a:r>
                      <a:endParaRPr lang="fr-FR" sz="1000" dirty="0">
                        <a:solidFill>
                          <a:srgbClr val="000000"/>
                        </a:solidFill>
                        <a:latin typeface="Cambria"/>
                        <a:ea typeface="Times New Roman"/>
                        <a:cs typeface="Arial"/>
                      </a:endParaRPr>
                    </a:p>
                    <a:p>
                      <a:pPr indent="450215" algn="just">
                        <a:lnSpc>
                          <a:spcPct val="115000"/>
                        </a:lnSpc>
                        <a:spcBef>
                          <a:spcPts val="1000"/>
                        </a:spcBef>
                        <a:spcAft>
                          <a:spcPts val="0"/>
                        </a:spcAft>
                      </a:pPr>
                      <a:r>
                        <a:rPr lang="fr-FR" sz="1000" b="1" dirty="0">
                          <a:solidFill>
                            <a:srgbClr val="000000"/>
                          </a:solidFill>
                          <a:latin typeface="Times New Roman"/>
                          <a:ea typeface="Times New Roman"/>
                          <a:cs typeface="Arial"/>
                        </a:rPr>
                        <a:t>(V+VI)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-4 896</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a:t>
                      </a:r>
                      <a:r>
                        <a:rPr lang="fr-FR" sz="1000" b="1" dirty="0" smtClean="0">
                          <a:solidFill>
                            <a:srgbClr val="000000"/>
                          </a:solidFill>
                          <a:latin typeface="Calibri"/>
                          <a:ea typeface="Times New Roman"/>
                          <a:cs typeface="Arial"/>
                        </a:rPr>
                        <a:t>5763</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-4 947</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-4 788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-5 231</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000" b="1">
                          <a:solidFill>
                            <a:srgbClr val="000000"/>
                          </a:solidFill>
                          <a:latin typeface="Calibri"/>
                          <a:ea typeface="Times New Roman"/>
                          <a:cs typeface="Arial"/>
                        </a:rPr>
                        <a:t>-5 563</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130224">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Impôts exigibles sur résultats ordinaires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mbria"/>
                          <a:ea typeface="Times New Roman"/>
                          <a:cs typeface="Arial"/>
                        </a:rPr>
                        <a:t>0</a:t>
                      </a: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mbria"/>
                          <a:ea typeface="Times New Roman"/>
                          <a:cs typeface="Arial"/>
                        </a:rPr>
                        <a:t>0</a:t>
                      </a: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mbria"/>
                          <a:ea typeface="Times New Roman"/>
                          <a:cs typeface="Arial"/>
                        </a:rPr>
                        <a:t>0</a:t>
                      </a: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mbria"/>
                          <a:ea typeface="Times New Roman"/>
                          <a:cs typeface="Arial"/>
                        </a:rPr>
                        <a:t>0</a:t>
                      </a: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mbria"/>
                          <a:ea typeface="Times New Roman"/>
                          <a:cs typeface="Arial"/>
                        </a:rPr>
                        <a:t>0</a:t>
                      </a: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mbria"/>
                          <a:ea typeface="Times New Roman"/>
                          <a:cs typeface="Arial"/>
                        </a:rPr>
                        <a:t>0</a:t>
                      </a: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Impôts différés (Variations) sur résultats ordinaires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541">
                <a:tc>
                  <a:txBody>
                    <a:bodyPr/>
                    <a:lstStyle/>
                    <a:p>
                      <a:pPr indent="450215" algn="ctr">
                        <a:lnSpc>
                          <a:spcPct val="115000"/>
                        </a:lnSpc>
                        <a:spcBef>
                          <a:spcPts val="1000"/>
                        </a:spcBef>
                        <a:spcAft>
                          <a:spcPts val="0"/>
                        </a:spcAft>
                      </a:pPr>
                      <a:r>
                        <a:rPr lang="fr-FR" sz="1000" b="1" dirty="0">
                          <a:solidFill>
                            <a:srgbClr val="000000"/>
                          </a:solidFill>
                          <a:latin typeface="Times New Roman"/>
                          <a:ea typeface="Times New Roman"/>
                          <a:cs typeface="Arial"/>
                        </a:rPr>
                        <a:t>TOTAL DES PRODUITS DES ACTIVITES ORDINAIRES</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28 630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smtClean="0">
                          <a:solidFill>
                            <a:srgbClr val="000000"/>
                          </a:solidFill>
                          <a:latin typeface="Calibri"/>
                          <a:ea typeface="Times New Roman"/>
                          <a:cs typeface="Arial"/>
                        </a:rPr>
                        <a:t>30684</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smtClean="0">
                          <a:solidFill>
                            <a:srgbClr val="000000"/>
                          </a:solidFill>
                          <a:latin typeface="Calibri"/>
                          <a:ea typeface="Times New Roman"/>
                          <a:cs typeface="Arial"/>
                        </a:rPr>
                        <a:t>32978</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35 606</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38 417</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000" b="1">
                          <a:solidFill>
                            <a:srgbClr val="000000"/>
                          </a:solidFill>
                          <a:latin typeface="Calibri"/>
                          <a:ea typeface="Times New Roman"/>
                          <a:cs typeface="Arial"/>
                        </a:rPr>
                        <a:t>41 486</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260448">
                <a:tc>
                  <a:txBody>
                    <a:bodyPr/>
                    <a:lstStyle/>
                    <a:p>
                      <a:pPr indent="450215" algn="ctr">
                        <a:lnSpc>
                          <a:spcPct val="115000"/>
                        </a:lnSpc>
                        <a:spcBef>
                          <a:spcPts val="1000"/>
                        </a:spcBef>
                        <a:spcAft>
                          <a:spcPts val="0"/>
                        </a:spcAft>
                      </a:pPr>
                      <a:r>
                        <a:rPr lang="fr-FR" sz="1000" b="1" dirty="0">
                          <a:solidFill>
                            <a:srgbClr val="000000"/>
                          </a:solidFill>
                          <a:latin typeface="Times New Roman"/>
                          <a:ea typeface="Times New Roman"/>
                          <a:cs typeface="Arial"/>
                        </a:rPr>
                        <a:t>TOTAL DES CHARGES DES ACTIVITES ORDINAIRES</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a:t>
                      </a:r>
                      <a:r>
                        <a:rPr lang="fr-FR" sz="1000" b="1" dirty="0" smtClean="0">
                          <a:solidFill>
                            <a:srgbClr val="000000"/>
                          </a:solidFill>
                          <a:latin typeface="Calibri"/>
                          <a:ea typeface="Times New Roman"/>
                          <a:cs typeface="Arial"/>
                        </a:rPr>
                        <a:t>33526</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000" b="1" dirty="0">
                          <a:solidFill>
                            <a:srgbClr val="000000"/>
                          </a:solidFill>
                          <a:latin typeface="Calibri"/>
                          <a:ea typeface="Times New Roman"/>
                          <a:cs typeface="Arial"/>
                        </a:rPr>
                        <a:t>-36 447</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marL="0" indent="450215" algn="r" rtl="0" eaLnBrk="1" latinLnBrk="0" hangingPunct="1">
                        <a:lnSpc>
                          <a:spcPct val="115000"/>
                        </a:lnSpc>
                        <a:spcBef>
                          <a:spcPts val="1000"/>
                        </a:spcBef>
                        <a:spcAft>
                          <a:spcPts val="0"/>
                        </a:spcAft>
                      </a:pPr>
                      <a:r>
                        <a:rPr kumimoji="0" lang="fr-FR" sz="1000" b="1" kern="1200" dirty="0" smtClean="0">
                          <a:solidFill>
                            <a:srgbClr val="000000"/>
                          </a:solidFill>
                          <a:latin typeface="Calibri"/>
                          <a:ea typeface="Times New Roman"/>
                          <a:cs typeface="Arial"/>
                        </a:rPr>
                        <a:t>-37925</a:t>
                      </a:r>
                      <a:endParaRPr kumimoji="0" lang="fr-FR" sz="1000" b="1" kern="1200" dirty="0">
                        <a:solidFill>
                          <a:srgbClr val="000000"/>
                        </a:solidFill>
                        <a:latin typeface="Calibri"/>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smtClean="0">
                          <a:solidFill>
                            <a:srgbClr val="000000"/>
                          </a:solidFill>
                          <a:latin typeface="Calibri"/>
                          <a:ea typeface="Times New Roman"/>
                          <a:cs typeface="Arial"/>
                        </a:rPr>
                        <a:t>-40394</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a:t>
                      </a:r>
                      <a:r>
                        <a:rPr lang="fr-FR" sz="1000" b="1" dirty="0" smtClean="0">
                          <a:solidFill>
                            <a:srgbClr val="000000"/>
                          </a:solidFill>
                          <a:latin typeface="Calibri"/>
                          <a:ea typeface="Times New Roman"/>
                          <a:cs typeface="Arial"/>
                        </a:rPr>
                        <a:t>43648</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000" b="1">
                          <a:solidFill>
                            <a:srgbClr val="000000"/>
                          </a:solidFill>
                          <a:latin typeface="Calibri"/>
                          <a:ea typeface="Times New Roman"/>
                          <a:cs typeface="Arial"/>
                        </a:rPr>
                        <a:t>-47 049</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260448">
                <a:tc>
                  <a:txBody>
                    <a:bodyPr/>
                    <a:lstStyle/>
                    <a:p>
                      <a:pPr indent="450215" algn="ctr">
                        <a:lnSpc>
                          <a:spcPct val="115000"/>
                        </a:lnSpc>
                        <a:spcBef>
                          <a:spcPts val="1000"/>
                        </a:spcBef>
                        <a:spcAft>
                          <a:spcPts val="0"/>
                        </a:spcAft>
                      </a:pPr>
                      <a:r>
                        <a:rPr lang="fr-FR" sz="1000" b="1">
                          <a:solidFill>
                            <a:srgbClr val="000000"/>
                          </a:solidFill>
                          <a:latin typeface="Times New Roman"/>
                          <a:ea typeface="Times New Roman"/>
                          <a:cs typeface="Arial"/>
                        </a:rPr>
                        <a:t>VIII-RESULTAT NET DES ACTIVITES ORDINAIRES</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-4 896</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a:t>
                      </a:r>
                      <a:r>
                        <a:rPr lang="fr-FR" sz="1000" b="1" dirty="0" smtClean="0">
                          <a:solidFill>
                            <a:srgbClr val="000000"/>
                          </a:solidFill>
                          <a:latin typeface="Calibri"/>
                          <a:ea typeface="Times New Roman"/>
                          <a:cs typeface="Arial"/>
                        </a:rPr>
                        <a:t>5763</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-4 947</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-4 788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-5 231</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000" b="1">
                          <a:solidFill>
                            <a:srgbClr val="000000"/>
                          </a:solidFill>
                          <a:latin typeface="Calibri"/>
                          <a:ea typeface="Times New Roman"/>
                          <a:cs typeface="Arial"/>
                        </a:rPr>
                        <a:t>-5 563</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130224">
                <a:tc>
                  <a:txBody>
                    <a:bodyPr/>
                    <a:lstStyle/>
                    <a:p>
                      <a:pPr indent="450215" algn="just">
                        <a:lnSpc>
                          <a:spcPct val="115000"/>
                        </a:lnSpc>
                        <a:spcBef>
                          <a:spcPts val="1000"/>
                        </a:spcBef>
                        <a:spcAft>
                          <a:spcPts val="0"/>
                        </a:spcAft>
                      </a:pPr>
                      <a:r>
                        <a:rPr lang="fr-FR" sz="1000">
                          <a:solidFill>
                            <a:srgbClr val="000000"/>
                          </a:solidFill>
                          <a:latin typeface="Times New Roman"/>
                          <a:ea typeface="Times New Roman"/>
                          <a:cs typeface="Arial"/>
                        </a:rPr>
                        <a:t> Eléments extraordinaires (produits) (à préciser) </a:t>
                      </a:r>
                      <a:endParaRPr lang="fr-FR" sz="100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a:solidFill>
                            <a:srgbClr val="000000"/>
                          </a:solidFill>
                          <a:latin typeface="Times New Roman"/>
                          <a:ea typeface="Times New Roman"/>
                          <a:cs typeface="Arial"/>
                        </a:rPr>
                        <a:t> Eléments extraordinaires (charges) (à préciser) </a:t>
                      </a:r>
                      <a:endParaRPr lang="fr-FR" sz="100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b="1">
                          <a:solidFill>
                            <a:srgbClr val="000000"/>
                          </a:solidFill>
                          <a:latin typeface="Times New Roman"/>
                          <a:ea typeface="Times New Roman"/>
                          <a:cs typeface="Arial"/>
                        </a:rPr>
                        <a:t> IX-RESULTAT EXTRAORDINAIRE </a:t>
                      </a:r>
                      <a:endParaRPr lang="fr-FR" sz="100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288289">
                <a:tc>
                  <a:txBody>
                    <a:bodyPr/>
                    <a:lstStyle/>
                    <a:p>
                      <a:pPr indent="450215" algn="just">
                        <a:lnSpc>
                          <a:spcPct val="115000"/>
                        </a:lnSpc>
                        <a:spcBef>
                          <a:spcPts val="1000"/>
                        </a:spcBef>
                        <a:spcAft>
                          <a:spcPts val="0"/>
                        </a:spcAft>
                      </a:pPr>
                      <a:r>
                        <a:rPr lang="fr-FR" sz="1000" b="1" dirty="0">
                          <a:solidFill>
                            <a:srgbClr val="FFFFFF"/>
                          </a:solidFill>
                          <a:latin typeface="Times New Roman"/>
                          <a:ea typeface="Times New Roman"/>
                          <a:cs typeface="Arial"/>
                        </a:rPr>
                        <a:t> X-RESULTAT NET DE L'EXERCICE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a:txBody>
                    <a:bodyPr/>
                    <a:lstStyle/>
                    <a:p>
                      <a:pPr indent="450215" algn="r">
                        <a:lnSpc>
                          <a:spcPct val="115000"/>
                        </a:lnSpc>
                        <a:spcBef>
                          <a:spcPts val="1000"/>
                        </a:spcBef>
                        <a:spcAft>
                          <a:spcPts val="0"/>
                        </a:spcAft>
                      </a:pPr>
                      <a:r>
                        <a:rPr lang="fr-FR" sz="1000" b="1" dirty="0">
                          <a:solidFill>
                            <a:srgbClr val="FFFFFF"/>
                          </a:solidFill>
                          <a:latin typeface="Calibri"/>
                          <a:ea typeface="Times New Roman"/>
                          <a:cs typeface="Arial"/>
                        </a:rPr>
                        <a:t>-4 896</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a:txBody>
                    <a:bodyPr/>
                    <a:lstStyle/>
                    <a:p>
                      <a:pPr indent="450215" algn="r">
                        <a:lnSpc>
                          <a:spcPct val="115000"/>
                        </a:lnSpc>
                        <a:spcBef>
                          <a:spcPts val="1000"/>
                        </a:spcBef>
                        <a:spcAft>
                          <a:spcPts val="0"/>
                        </a:spcAft>
                      </a:pPr>
                      <a:r>
                        <a:rPr lang="fr-FR" sz="1000" b="1" dirty="0">
                          <a:solidFill>
                            <a:srgbClr val="FFFFFF"/>
                          </a:solidFill>
                          <a:latin typeface="Calibri"/>
                          <a:ea typeface="Times New Roman"/>
                          <a:cs typeface="Arial"/>
                        </a:rPr>
                        <a:t>-</a:t>
                      </a:r>
                      <a:r>
                        <a:rPr lang="fr-FR" sz="1000" b="1" dirty="0" smtClean="0">
                          <a:solidFill>
                            <a:srgbClr val="FFFFFF"/>
                          </a:solidFill>
                          <a:latin typeface="Calibri"/>
                          <a:ea typeface="Times New Roman"/>
                          <a:cs typeface="Arial"/>
                        </a:rPr>
                        <a:t>5763</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a:txBody>
                    <a:bodyPr/>
                    <a:lstStyle/>
                    <a:p>
                      <a:pPr indent="450215" algn="r">
                        <a:lnSpc>
                          <a:spcPct val="115000"/>
                        </a:lnSpc>
                        <a:spcBef>
                          <a:spcPts val="1000"/>
                        </a:spcBef>
                        <a:spcAft>
                          <a:spcPts val="0"/>
                        </a:spcAft>
                      </a:pPr>
                      <a:r>
                        <a:rPr lang="fr-FR" sz="1000" b="1" dirty="0">
                          <a:solidFill>
                            <a:srgbClr val="FFFFFF"/>
                          </a:solidFill>
                          <a:latin typeface="Calibri"/>
                          <a:ea typeface="Times New Roman"/>
                          <a:cs typeface="Arial"/>
                        </a:rPr>
                        <a:t>-4 947</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a:txBody>
                    <a:bodyPr/>
                    <a:lstStyle/>
                    <a:p>
                      <a:pPr indent="450215" algn="r">
                        <a:lnSpc>
                          <a:spcPct val="115000"/>
                        </a:lnSpc>
                        <a:spcBef>
                          <a:spcPts val="1000"/>
                        </a:spcBef>
                        <a:spcAft>
                          <a:spcPts val="0"/>
                        </a:spcAft>
                      </a:pPr>
                      <a:r>
                        <a:rPr lang="fr-FR" sz="1000" b="1" dirty="0">
                          <a:solidFill>
                            <a:srgbClr val="FFFFFF"/>
                          </a:solidFill>
                          <a:latin typeface="Calibri"/>
                          <a:ea typeface="Times New Roman"/>
                          <a:cs typeface="Arial"/>
                        </a:rPr>
                        <a:t>-4 788</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a:txBody>
                    <a:bodyPr/>
                    <a:lstStyle/>
                    <a:p>
                      <a:pPr indent="450215" algn="r">
                        <a:lnSpc>
                          <a:spcPct val="115000"/>
                        </a:lnSpc>
                        <a:spcBef>
                          <a:spcPts val="1000"/>
                        </a:spcBef>
                        <a:spcAft>
                          <a:spcPts val="0"/>
                        </a:spcAft>
                      </a:pPr>
                      <a:r>
                        <a:rPr lang="fr-FR" sz="1000" b="1" dirty="0">
                          <a:solidFill>
                            <a:srgbClr val="FFFFFF"/>
                          </a:solidFill>
                          <a:latin typeface="Calibri"/>
                          <a:ea typeface="Times New Roman"/>
                          <a:cs typeface="Arial"/>
                        </a:rPr>
                        <a:t>-5 231</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a:txBody>
                    <a:bodyPr/>
                    <a:lstStyle/>
                    <a:p>
                      <a:pPr indent="450215" algn="r">
                        <a:lnSpc>
                          <a:spcPct val="115000"/>
                        </a:lnSpc>
                        <a:spcBef>
                          <a:spcPts val="1000"/>
                        </a:spcBef>
                        <a:spcAft>
                          <a:spcPts val="0"/>
                        </a:spcAft>
                      </a:pPr>
                      <a:r>
                        <a:rPr lang="fr-FR" sz="1000" b="1" dirty="0">
                          <a:solidFill>
                            <a:srgbClr val="FFFFFF"/>
                          </a:solidFill>
                          <a:latin typeface="Calibri"/>
                          <a:ea typeface="Times New Roman"/>
                          <a:cs typeface="Arial"/>
                        </a:rPr>
                        <a:t>-</a:t>
                      </a:r>
                      <a:r>
                        <a:rPr lang="fr-FR" sz="1000" b="1" dirty="0" smtClean="0">
                          <a:solidFill>
                            <a:srgbClr val="FFFFFF"/>
                          </a:solidFill>
                          <a:latin typeface="Calibri"/>
                          <a:ea typeface="Times New Roman"/>
                          <a:cs typeface="Arial"/>
                        </a:rPr>
                        <a:t>5563</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457200" y="928670"/>
            <a:ext cx="8229600" cy="5078621"/>
          </a:xfrm>
        </p:spPr>
        <p:txBody>
          <a:bodyPr>
            <a:normAutofit fontScale="92500" lnSpcReduction="20000"/>
          </a:bodyPr>
          <a:lstStyle/>
          <a:p>
            <a:pPr>
              <a:buNone/>
            </a:pPr>
            <a:r>
              <a:rPr lang="fr-FR" sz="1200" dirty="0" smtClean="0"/>
              <a:t> </a:t>
            </a:r>
          </a:p>
          <a:p>
            <a:pPr algn="just">
              <a:buNone/>
            </a:pPr>
            <a:r>
              <a:rPr lang="fr-FR" sz="1400" dirty="0" smtClean="0"/>
              <a:t>Le plan de développement moyen terme relatif aux réseaux et aux infrastructures de la Société de Distribution de l’Electricité et du Gaz d’Alger sur la période 2013-2017 nécessite une enveloppe de </a:t>
            </a:r>
            <a:r>
              <a:rPr lang="fr-FR" sz="1400" b="1" dirty="0" smtClean="0"/>
              <a:t>75546 MDA</a:t>
            </a:r>
            <a:r>
              <a:rPr lang="fr-FR" sz="1400" dirty="0" smtClean="0"/>
              <a:t>. </a:t>
            </a:r>
          </a:p>
          <a:p>
            <a:pPr algn="just">
              <a:buNone/>
            </a:pPr>
            <a:r>
              <a:rPr lang="fr-FR" sz="1400" dirty="0" smtClean="0"/>
              <a:t>Il permettra, en matière d’électricité, la réalisation de </a:t>
            </a:r>
            <a:r>
              <a:rPr lang="fr-FR" sz="1400" b="1" dirty="0" smtClean="0"/>
              <a:t>8218 Kms </a:t>
            </a:r>
            <a:r>
              <a:rPr lang="fr-FR" sz="1400" dirty="0" smtClean="0"/>
              <a:t>de réseau,  </a:t>
            </a:r>
            <a:r>
              <a:rPr lang="fr-FR" sz="1400" b="1" dirty="0" smtClean="0"/>
              <a:t>2292 postes</a:t>
            </a:r>
            <a:r>
              <a:rPr lang="fr-FR" sz="1400" dirty="0" smtClean="0"/>
              <a:t>   et  </a:t>
            </a:r>
            <a:r>
              <a:rPr lang="fr-FR" sz="1400" b="1" dirty="0" smtClean="0"/>
              <a:t>261919 branchements</a:t>
            </a:r>
            <a:r>
              <a:rPr lang="fr-FR" sz="1400" dirty="0" smtClean="0"/>
              <a:t> pour un montant de </a:t>
            </a:r>
            <a:r>
              <a:rPr lang="fr-FR" sz="1400" b="1" dirty="0" smtClean="0"/>
              <a:t>28098 MDA.</a:t>
            </a:r>
            <a:endParaRPr lang="fr-FR" sz="1400" dirty="0" smtClean="0"/>
          </a:p>
          <a:p>
            <a:pPr algn="just">
              <a:buNone/>
            </a:pPr>
            <a:r>
              <a:rPr lang="fr-FR" sz="1400" dirty="0" smtClean="0"/>
              <a:t> </a:t>
            </a:r>
          </a:p>
          <a:p>
            <a:pPr algn="just">
              <a:buNone/>
            </a:pPr>
            <a:r>
              <a:rPr lang="fr-FR" sz="1400" dirty="0" smtClean="0"/>
              <a:t>Pour le gaz, la réalisation de </a:t>
            </a:r>
            <a:r>
              <a:rPr lang="fr-FR" sz="1400" b="1" dirty="0" smtClean="0"/>
              <a:t>7909 Kms</a:t>
            </a:r>
            <a:r>
              <a:rPr lang="fr-FR" sz="1400" dirty="0" smtClean="0"/>
              <a:t> de réseau gaz, </a:t>
            </a:r>
            <a:r>
              <a:rPr lang="fr-FR" sz="1400" b="1" dirty="0" smtClean="0"/>
              <a:t>183196 branchements </a:t>
            </a:r>
            <a:r>
              <a:rPr lang="fr-FR" sz="1400" dirty="0" smtClean="0"/>
              <a:t>en gaz, pour un montant de </a:t>
            </a:r>
            <a:r>
              <a:rPr lang="fr-FR" sz="1400" b="1" dirty="0" smtClean="0"/>
              <a:t>12150 MDA.</a:t>
            </a:r>
            <a:endParaRPr lang="fr-FR" sz="1400" dirty="0" smtClean="0"/>
          </a:p>
          <a:p>
            <a:pPr algn="just">
              <a:buNone/>
            </a:pPr>
            <a:r>
              <a:rPr lang="fr-FR" sz="1400" dirty="0" smtClean="0"/>
              <a:t> </a:t>
            </a:r>
          </a:p>
          <a:p>
            <a:pPr algn="just">
              <a:buNone/>
            </a:pPr>
            <a:r>
              <a:rPr lang="fr-FR" sz="1400" dirty="0" smtClean="0"/>
              <a:t>Additivement aux investissements réseaux électricité et gaz, les investissements relatifs aux équipements spécifiques et aux infrastructures d’accompagnement, représentent un montant de :</a:t>
            </a:r>
          </a:p>
          <a:p>
            <a:pPr lvl="0" algn="just">
              <a:buBlip>
                <a:blip r:embed="rId2"/>
              </a:buBlip>
            </a:pPr>
            <a:r>
              <a:rPr lang="fr-FR" sz="1400" b="1" dirty="0" smtClean="0"/>
              <a:t>28660 MDA</a:t>
            </a:r>
            <a:r>
              <a:rPr lang="fr-FR" sz="1400" dirty="0" smtClean="0"/>
              <a:t> (</a:t>
            </a:r>
            <a:r>
              <a:rPr lang="fr-FR" sz="1400" b="1" dirty="0" smtClean="0"/>
              <a:t>38</a:t>
            </a:r>
            <a:r>
              <a:rPr lang="fr-FR" sz="1400" dirty="0" smtClean="0"/>
              <a:t> </a:t>
            </a:r>
            <a:r>
              <a:rPr lang="fr-FR" sz="1400" b="1" dirty="0" smtClean="0"/>
              <a:t>%</a:t>
            </a:r>
            <a:r>
              <a:rPr lang="fr-FR" sz="1400" dirty="0" smtClean="0"/>
              <a:t> du montant global) pour les équipements électricité (besoins d’exploitation et de fonctionnement). Ces équipements, concernent l’extension du BCC d’Alger, la télé relève de 8 979 compteurs HTA, la numérisation de la cartographie, l’acquisition de transformateurs HTA/BT et le changement des BT en électronique « compteurs intelligents ». </a:t>
            </a:r>
          </a:p>
          <a:p>
            <a:pPr algn="just">
              <a:buNone/>
            </a:pPr>
            <a:endParaRPr lang="fr-FR" sz="1400" dirty="0" smtClean="0"/>
          </a:p>
          <a:p>
            <a:pPr algn="just">
              <a:buBlip>
                <a:blip r:embed="rId2"/>
              </a:buBlip>
            </a:pPr>
            <a:r>
              <a:rPr lang="fr-FR" sz="1400" b="1" dirty="0" smtClean="0"/>
              <a:t>304 MDA</a:t>
            </a:r>
            <a:r>
              <a:rPr lang="fr-FR" sz="1400" dirty="0" smtClean="0"/>
              <a:t> (</a:t>
            </a:r>
            <a:r>
              <a:rPr lang="fr-FR" sz="1400" b="1" dirty="0" smtClean="0"/>
              <a:t>0,4%</a:t>
            </a:r>
            <a:r>
              <a:rPr lang="fr-FR" sz="1400" dirty="0" smtClean="0"/>
              <a:t> du montant global), pour les équipements spécifiques au réseau gaz, qui concernent essentiellement la numérisation de la cartographie et l’achat d’appareils de recherche et localisation de fuites du gaz ainsi que des matériels d’exploitation gaz.</a:t>
            </a:r>
          </a:p>
          <a:p>
            <a:pPr lvl="0" algn="just">
              <a:buBlip>
                <a:blip r:embed="rId2"/>
              </a:buBlip>
            </a:pPr>
            <a:endParaRPr lang="fr-FR" sz="1400" dirty="0" smtClean="0"/>
          </a:p>
          <a:p>
            <a:pPr algn="just">
              <a:buBlip>
                <a:blip r:embed="rId2"/>
              </a:buBlip>
            </a:pPr>
            <a:r>
              <a:rPr lang="fr-FR" sz="1400" b="1" dirty="0" smtClean="0"/>
              <a:t>6334 MDA </a:t>
            </a:r>
            <a:r>
              <a:rPr lang="fr-FR" sz="1400" dirty="0" smtClean="0"/>
              <a:t>(</a:t>
            </a:r>
            <a:r>
              <a:rPr lang="fr-FR" sz="1400" b="1" dirty="0" smtClean="0"/>
              <a:t>8,38%</a:t>
            </a:r>
            <a:r>
              <a:rPr lang="fr-FR" sz="1400" dirty="0" smtClean="0"/>
              <a:t> du montant global), pour les infrastructures. Les infrastructures concernent la construction de nouveaux sièges de Districts électricité/gaz, des agences commerciales, de bureaux pour la Direction de la distribution du Gué de Constantine ainsi que l’acquisition de nouveaux locaux et l’extension du siège de la SDA.</a:t>
            </a:r>
          </a:p>
          <a:p>
            <a:pPr>
              <a:buNone/>
            </a:pPr>
            <a:endParaRPr lang="fr-FR" sz="1400" dirty="0"/>
          </a:p>
        </p:txBody>
      </p:sp>
      <p:sp>
        <p:nvSpPr>
          <p:cNvPr id="7" name="Titre 6"/>
          <p:cNvSpPr>
            <a:spLocks noGrp="1"/>
          </p:cNvSpPr>
          <p:nvPr>
            <p:ph type="title"/>
          </p:nvPr>
        </p:nvSpPr>
        <p:spPr>
          <a:xfrm>
            <a:off x="457200" y="274638"/>
            <a:ext cx="8229600" cy="582594"/>
          </a:xfrm>
        </p:spPr>
        <p:txBody>
          <a:bodyPr>
            <a:normAutofit fontScale="90000"/>
          </a:bodyPr>
          <a:lstStyle/>
          <a:p>
            <a:r>
              <a:rPr lang="fr-FR" sz="2200" dirty="0" smtClean="0">
                <a:solidFill>
                  <a:srgbClr val="00B0F0"/>
                </a:solidFill>
                <a:effectLst/>
              </a:rPr>
              <a:t>3.5.3. Plan d'investissements :</a:t>
            </a:r>
            <a:r>
              <a:rPr lang="fr-FR" sz="2800" dirty="0" smtClean="0">
                <a:solidFill>
                  <a:srgbClr val="0070C0"/>
                </a:solidFill>
                <a:effectLst/>
              </a:rPr>
              <a:t/>
            </a:r>
            <a:br>
              <a:rPr lang="fr-FR" sz="2800" dirty="0" smtClean="0">
                <a:solidFill>
                  <a:srgbClr val="0070C0"/>
                </a:solidFill>
                <a:effectLst/>
              </a:rPr>
            </a:br>
            <a:endParaRPr lang="fr-FR" sz="2800" dirty="0">
              <a:solidFill>
                <a:srgbClr val="0070C0"/>
              </a:solidFill>
              <a:effectLs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42844" y="285728"/>
            <a:ext cx="8286808"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1" i="0" u="none" strike="noStrike" cap="none" normalizeH="0" baseline="0" dirty="0" smtClean="0">
                <a:ln>
                  <a:noFill/>
                </a:ln>
                <a:solidFill>
                  <a:srgbClr val="0070C0"/>
                </a:solidFill>
                <a:effectLst/>
                <a:latin typeface="+mj-lt"/>
                <a:ea typeface="Calibri" pitchFamily="34" charset="0"/>
                <a:cs typeface="Arial" pitchFamily="34" charset="0"/>
              </a:rPr>
              <a:t>Evolution des dépenses d'investissements en MDA</a:t>
            </a:r>
            <a:endParaRPr kumimoji="0" lang="fr-FR" sz="2400" b="0" i="0" u="none" strike="noStrike" cap="none" normalizeH="0" baseline="0" dirty="0" smtClean="0">
              <a:ln>
                <a:noFill/>
              </a:ln>
              <a:solidFill>
                <a:srgbClr val="0070C0"/>
              </a:solidFill>
              <a:effectLst/>
              <a:latin typeface="+mj-lt"/>
              <a:cs typeface="Arial" pitchFamily="34" charset="0"/>
            </a:endParaRPr>
          </a:p>
        </p:txBody>
      </p:sp>
      <p:graphicFrame>
        <p:nvGraphicFramePr>
          <p:cNvPr id="5" name="Tableau 4"/>
          <p:cNvGraphicFramePr>
            <a:graphicFrameLocks noGrp="1"/>
          </p:cNvGraphicFramePr>
          <p:nvPr/>
        </p:nvGraphicFramePr>
        <p:xfrm>
          <a:off x="642909" y="1214424"/>
          <a:ext cx="7929618" cy="4429152"/>
        </p:xfrm>
        <a:graphic>
          <a:graphicData uri="http://schemas.openxmlformats.org/drawingml/2006/table">
            <a:tbl>
              <a:tblPr/>
              <a:tblGrid>
                <a:gridCol w="2504402"/>
                <a:gridCol w="755307"/>
                <a:gridCol w="730204"/>
                <a:gridCol w="834307"/>
                <a:gridCol w="771551"/>
                <a:gridCol w="689596"/>
                <a:gridCol w="730204"/>
                <a:gridCol w="914047"/>
              </a:tblGrid>
              <a:tr h="553644">
                <a:tc>
                  <a:txBody>
                    <a:bodyPr/>
                    <a:lstStyle/>
                    <a:p>
                      <a:pPr>
                        <a:lnSpc>
                          <a:spcPct val="115000"/>
                        </a:lnSpc>
                        <a:spcBef>
                          <a:spcPts val="1000"/>
                        </a:spcBef>
                        <a:spcAft>
                          <a:spcPts val="0"/>
                        </a:spcAft>
                      </a:pPr>
                      <a:r>
                        <a:rPr lang="fr-FR" sz="1200" dirty="0">
                          <a:solidFill>
                            <a:srgbClr val="000000"/>
                          </a:solidFill>
                          <a:latin typeface="Times New Roman"/>
                          <a:ea typeface="Times New Roman"/>
                          <a:cs typeface="Arial"/>
                        </a:rPr>
                        <a:t> </a:t>
                      </a:r>
                      <a:endParaRPr lang="fr-FR" sz="1200" dirty="0">
                        <a:solidFill>
                          <a:srgbClr val="000000"/>
                        </a:solidFill>
                        <a:latin typeface="Cambria"/>
                        <a:ea typeface="Times New Roman"/>
                        <a:cs typeface="Arial"/>
                      </a:endParaRPr>
                    </a:p>
                  </a:txBody>
                  <a:tcPr marL="61301" marR="613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1000"/>
                        </a:spcBef>
                        <a:spcAft>
                          <a:spcPts val="0"/>
                        </a:spcAft>
                      </a:pPr>
                      <a:r>
                        <a:rPr lang="fr-FR" sz="1200" b="1" dirty="0">
                          <a:solidFill>
                            <a:srgbClr val="000000"/>
                          </a:solidFill>
                          <a:latin typeface="Times New Roman"/>
                          <a:ea typeface="Times New Roman"/>
                          <a:cs typeface="Arial"/>
                        </a:rPr>
                        <a:t>2013</a:t>
                      </a:r>
                      <a:endParaRPr lang="fr-FR" sz="1200" dirty="0">
                        <a:solidFill>
                          <a:srgbClr val="000000"/>
                        </a:solidFill>
                        <a:latin typeface="Cambria"/>
                        <a:ea typeface="Times New Roman"/>
                        <a:cs typeface="Arial"/>
                      </a:endParaRPr>
                    </a:p>
                  </a:txBody>
                  <a:tcPr marL="61301" marR="613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200" b="1">
                          <a:solidFill>
                            <a:srgbClr val="000000"/>
                          </a:solidFill>
                          <a:latin typeface="Times New Roman"/>
                          <a:ea typeface="Times New Roman"/>
                          <a:cs typeface="Arial"/>
                        </a:rPr>
                        <a:t>2014</a:t>
                      </a:r>
                      <a:endParaRPr lang="fr-FR" sz="1200">
                        <a:solidFill>
                          <a:srgbClr val="000000"/>
                        </a:solidFill>
                        <a:latin typeface="Cambria"/>
                        <a:ea typeface="Times New Roman"/>
                        <a:cs typeface="Arial"/>
                      </a:endParaRPr>
                    </a:p>
                  </a:txBody>
                  <a:tcPr marL="61301" marR="613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200" b="1">
                          <a:solidFill>
                            <a:srgbClr val="000000"/>
                          </a:solidFill>
                          <a:latin typeface="Times New Roman"/>
                          <a:ea typeface="Times New Roman"/>
                          <a:cs typeface="Arial"/>
                        </a:rPr>
                        <a:t>2015</a:t>
                      </a:r>
                      <a:endParaRPr lang="fr-FR" sz="1200">
                        <a:solidFill>
                          <a:srgbClr val="000000"/>
                        </a:solidFill>
                        <a:latin typeface="Cambria"/>
                        <a:ea typeface="Times New Roman"/>
                        <a:cs typeface="Arial"/>
                      </a:endParaRPr>
                    </a:p>
                  </a:txBody>
                  <a:tcPr marL="61301" marR="613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200" b="1">
                          <a:solidFill>
                            <a:srgbClr val="000000"/>
                          </a:solidFill>
                          <a:latin typeface="Times New Roman"/>
                          <a:ea typeface="Times New Roman"/>
                          <a:cs typeface="Arial"/>
                        </a:rPr>
                        <a:t>2016</a:t>
                      </a:r>
                      <a:endParaRPr lang="fr-FR" sz="1200">
                        <a:solidFill>
                          <a:srgbClr val="000000"/>
                        </a:solidFill>
                        <a:latin typeface="Cambria"/>
                        <a:ea typeface="Times New Roman"/>
                        <a:cs typeface="Arial"/>
                      </a:endParaRPr>
                    </a:p>
                  </a:txBody>
                  <a:tcPr marL="61301" marR="613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200" b="1">
                          <a:solidFill>
                            <a:srgbClr val="000000"/>
                          </a:solidFill>
                          <a:latin typeface="Times New Roman"/>
                          <a:ea typeface="Times New Roman"/>
                          <a:cs typeface="Arial"/>
                        </a:rPr>
                        <a:t>2017</a:t>
                      </a:r>
                      <a:endParaRPr lang="fr-FR" sz="1200">
                        <a:solidFill>
                          <a:srgbClr val="000000"/>
                        </a:solidFill>
                        <a:latin typeface="Cambria"/>
                        <a:ea typeface="Times New Roman"/>
                        <a:cs typeface="Arial"/>
                      </a:endParaRPr>
                    </a:p>
                  </a:txBody>
                  <a:tcPr marL="61301" marR="613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200" b="1">
                          <a:solidFill>
                            <a:srgbClr val="000000"/>
                          </a:solidFill>
                          <a:latin typeface="Times New Roman"/>
                          <a:ea typeface="Times New Roman"/>
                          <a:cs typeface="Arial"/>
                        </a:rPr>
                        <a:t>Total</a:t>
                      </a:r>
                      <a:endParaRPr lang="fr-FR" sz="1200">
                        <a:solidFill>
                          <a:srgbClr val="000000"/>
                        </a:solidFill>
                        <a:latin typeface="Cambria"/>
                        <a:ea typeface="Times New Roman"/>
                        <a:cs typeface="Arial"/>
                      </a:endParaRPr>
                    </a:p>
                  </a:txBody>
                  <a:tcPr marL="61301" marR="613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200" b="1">
                          <a:solidFill>
                            <a:srgbClr val="000000"/>
                          </a:solidFill>
                          <a:latin typeface="Times New Roman"/>
                          <a:ea typeface="Times New Roman"/>
                          <a:cs typeface="Arial"/>
                        </a:rPr>
                        <a:t>Poids (%)</a:t>
                      </a:r>
                      <a:endParaRPr lang="fr-FR" sz="1200">
                        <a:solidFill>
                          <a:srgbClr val="000000"/>
                        </a:solidFill>
                        <a:latin typeface="Cambria"/>
                        <a:ea typeface="Times New Roman"/>
                        <a:cs typeface="Arial"/>
                      </a:endParaRPr>
                    </a:p>
                  </a:txBody>
                  <a:tcPr marL="61301" marR="613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r>
              <a:tr h="553644">
                <a:tc>
                  <a:txBody>
                    <a:bodyPr/>
                    <a:lstStyle/>
                    <a:p>
                      <a:pPr>
                        <a:lnSpc>
                          <a:spcPct val="115000"/>
                        </a:lnSpc>
                        <a:spcBef>
                          <a:spcPts val="1000"/>
                        </a:spcBef>
                        <a:spcAft>
                          <a:spcPts val="0"/>
                        </a:spcAft>
                      </a:pPr>
                      <a:r>
                        <a:rPr lang="fr-FR" sz="1200" b="1">
                          <a:solidFill>
                            <a:srgbClr val="000000"/>
                          </a:solidFill>
                          <a:latin typeface="Times New Roman"/>
                          <a:ea typeface="Times New Roman"/>
                          <a:cs typeface="Arial"/>
                        </a:rPr>
                        <a:t>Électricité</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5 335</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5 449</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5 636</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5 768</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5 910</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28 098</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Cambria"/>
                          <a:ea typeface="Times New Roman"/>
                          <a:cs typeface="Arial"/>
                        </a:rPr>
                        <a:t>37%</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3644">
                <a:tc>
                  <a:txBody>
                    <a:bodyPr/>
                    <a:lstStyle/>
                    <a:p>
                      <a:pPr>
                        <a:lnSpc>
                          <a:spcPct val="115000"/>
                        </a:lnSpc>
                        <a:spcBef>
                          <a:spcPts val="1000"/>
                        </a:spcBef>
                        <a:spcAft>
                          <a:spcPts val="0"/>
                        </a:spcAft>
                      </a:pPr>
                      <a:r>
                        <a:rPr lang="fr-FR" sz="1200" b="1">
                          <a:solidFill>
                            <a:srgbClr val="000000"/>
                          </a:solidFill>
                          <a:latin typeface="Times New Roman"/>
                          <a:ea typeface="Times New Roman"/>
                          <a:cs typeface="Arial"/>
                        </a:rPr>
                        <a:t>Gaz</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2 286</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2 121</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2 366</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2 657</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2 720</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12 150</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Cambria"/>
                          <a:ea typeface="Times New Roman"/>
                          <a:cs typeface="Arial"/>
                        </a:rPr>
                        <a:t>16%</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3644">
                <a:tc>
                  <a:txBody>
                    <a:bodyPr/>
                    <a:lstStyle/>
                    <a:p>
                      <a:pPr>
                        <a:lnSpc>
                          <a:spcPct val="115000"/>
                        </a:lnSpc>
                        <a:spcBef>
                          <a:spcPts val="1000"/>
                        </a:spcBef>
                        <a:spcAft>
                          <a:spcPts val="0"/>
                        </a:spcAft>
                      </a:pPr>
                      <a:r>
                        <a:rPr lang="fr-FR" sz="1200">
                          <a:solidFill>
                            <a:srgbClr val="000000"/>
                          </a:solidFill>
                          <a:latin typeface="Times New Roman"/>
                          <a:ea typeface="Times New Roman"/>
                          <a:cs typeface="Arial"/>
                        </a:rPr>
                        <a:t>Équipements spécifiques Elec</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r">
                        <a:lnSpc>
                          <a:spcPct val="115000"/>
                        </a:lnSpc>
                        <a:spcBef>
                          <a:spcPts val="1000"/>
                        </a:spcBef>
                        <a:spcAft>
                          <a:spcPts val="0"/>
                        </a:spcAft>
                      </a:pPr>
                      <a:r>
                        <a:rPr lang="fr-FR" sz="1200">
                          <a:solidFill>
                            <a:srgbClr val="000000"/>
                          </a:solidFill>
                          <a:latin typeface="Times New Roman"/>
                          <a:ea typeface="Times New Roman"/>
                          <a:cs typeface="Arial"/>
                        </a:rPr>
                        <a:t>5 285</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a:solidFill>
                            <a:srgbClr val="000000"/>
                          </a:solidFill>
                          <a:latin typeface="Times New Roman"/>
                          <a:ea typeface="Times New Roman"/>
                          <a:cs typeface="Arial"/>
                        </a:rPr>
                        <a:t>5 000</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a:solidFill>
                            <a:srgbClr val="000000"/>
                          </a:solidFill>
                          <a:latin typeface="Times New Roman"/>
                          <a:ea typeface="Times New Roman"/>
                          <a:cs typeface="Arial"/>
                        </a:rPr>
                        <a:t>6 125</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a:solidFill>
                            <a:srgbClr val="000000"/>
                          </a:solidFill>
                          <a:latin typeface="Times New Roman"/>
                          <a:ea typeface="Times New Roman"/>
                          <a:cs typeface="Arial"/>
                        </a:rPr>
                        <a:t>6 125</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a:solidFill>
                            <a:srgbClr val="000000"/>
                          </a:solidFill>
                          <a:latin typeface="Times New Roman"/>
                          <a:ea typeface="Times New Roman"/>
                          <a:cs typeface="Arial"/>
                        </a:rPr>
                        <a:t>6 125</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a:solidFill>
                            <a:srgbClr val="000000"/>
                          </a:solidFill>
                          <a:latin typeface="Times New Roman"/>
                          <a:ea typeface="Times New Roman"/>
                          <a:cs typeface="Arial"/>
                        </a:rPr>
                        <a:t>28 660</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Cambria"/>
                          <a:ea typeface="Times New Roman"/>
                          <a:cs typeface="Arial"/>
                        </a:rPr>
                        <a:t>38%</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3644">
                <a:tc>
                  <a:txBody>
                    <a:bodyPr/>
                    <a:lstStyle/>
                    <a:p>
                      <a:pPr>
                        <a:lnSpc>
                          <a:spcPct val="115000"/>
                        </a:lnSpc>
                        <a:spcBef>
                          <a:spcPts val="1000"/>
                        </a:spcBef>
                        <a:spcAft>
                          <a:spcPts val="0"/>
                        </a:spcAft>
                      </a:pPr>
                      <a:r>
                        <a:rPr lang="fr-FR" sz="1200">
                          <a:solidFill>
                            <a:srgbClr val="000000"/>
                          </a:solidFill>
                          <a:latin typeface="Times New Roman"/>
                          <a:ea typeface="Times New Roman"/>
                          <a:cs typeface="Arial"/>
                        </a:rPr>
                        <a:t>Équipements spécifiques Gaz</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r">
                        <a:lnSpc>
                          <a:spcPct val="115000"/>
                        </a:lnSpc>
                        <a:spcBef>
                          <a:spcPts val="1000"/>
                        </a:spcBef>
                        <a:spcAft>
                          <a:spcPts val="0"/>
                        </a:spcAft>
                      </a:pPr>
                      <a:r>
                        <a:rPr lang="fr-FR" sz="1200">
                          <a:solidFill>
                            <a:srgbClr val="000000"/>
                          </a:solidFill>
                          <a:latin typeface="Times New Roman"/>
                          <a:ea typeface="Times New Roman"/>
                          <a:cs typeface="Arial"/>
                        </a:rPr>
                        <a:t>0</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a:solidFill>
                            <a:srgbClr val="000000"/>
                          </a:solidFill>
                          <a:latin typeface="Times New Roman"/>
                          <a:ea typeface="Times New Roman"/>
                          <a:cs typeface="Arial"/>
                        </a:rPr>
                        <a:t>207</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a:solidFill>
                            <a:srgbClr val="000000"/>
                          </a:solidFill>
                          <a:latin typeface="Times New Roman"/>
                          <a:ea typeface="Times New Roman"/>
                          <a:cs typeface="Arial"/>
                        </a:rPr>
                        <a:t>0</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a:solidFill>
                            <a:srgbClr val="000000"/>
                          </a:solidFill>
                          <a:latin typeface="Times New Roman"/>
                          <a:ea typeface="Times New Roman"/>
                          <a:cs typeface="Arial"/>
                        </a:rPr>
                        <a:t>0</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a:solidFill>
                            <a:srgbClr val="000000"/>
                          </a:solidFill>
                          <a:latin typeface="Times New Roman"/>
                          <a:ea typeface="Times New Roman"/>
                          <a:cs typeface="Arial"/>
                        </a:rPr>
                        <a:t>97</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a:solidFill>
                            <a:srgbClr val="000000"/>
                          </a:solidFill>
                          <a:latin typeface="Times New Roman"/>
                          <a:ea typeface="Times New Roman"/>
                          <a:cs typeface="Arial"/>
                        </a:rPr>
                        <a:t>304</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Cambria"/>
                          <a:ea typeface="Times New Roman"/>
                          <a:cs typeface="Arial"/>
                        </a:rPr>
                        <a:t>0%</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3644">
                <a:tc>
                  <a:txBody>
                    <a:bodyPr/>
                    <a:lstStyle/>
                    <a:p>
                      <a:pPr>
                        <a:lnSpc>
                          <a:spcPct val="115000"/>
                        </a:lnSpc>
                        <a:spcBef>
                          <a:spcPts val="1000"/>
                        </a:spcBef>
                        <a:spcAft>
                          <a:spcPts val="0"/>
                        </a:spcAft>
                      </a:pPr>
                      <a:r>
                        <a:rPr lang="fr-FR" sz="1200" b="1">
                          <a:solidFill>
                            <a:srgbClr val="000000"/>
                          </a:solidFill>
                          <a:latin typeface="Times New Roman"/>
                          <a:ea typeface="Times New Roman"/>
                          <a:cs typeface="Arial"/>
                        </a:rPr>
                        <a:t>Total Équipements spécifiques</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5 285</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5 207</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6 125</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6 125</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6 222</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28 964</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Cambria"/>
                          <a:ea typeface="Times New Roman"/>
                          <a:cs typeface="Arial"/>
                        </a:rPr>
                        <a:t>38%</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3644">
                <a:tc>
                  <a:txBody>
                    <a:bodyPr/>
                    <a:lstStyle/>
                    <a:p>
                      <a:pPr>
                        <a:lnSpc>
                          <a:spcPct val="115000"/>
                        </a:lnSpc>
                        <a:spcBef>
                          <a:spcPts val="1000"/>
                        </a:spcBef>
                        <a:spcAft>
                          <a:spcPts val="0"/>
                        </a:spcAft>
                      </a:pPr>
                      <a:r>
                        <a:rPr lang="fr-FR" sz="1200" b="1">
                          <a:solidFill>
                            <a:srgbClr val="000000"/>
                          </a:solidFill>
                          <a:latin typeface="Times New Roman"/>
                          <a:ea typeface="Times New Roman"/>
                          <a:cs typeface="Arial"/>
                        </a:rPr>
                        <a:t>Infrastructures</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1 815</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1 322</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982</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1 170</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1 045</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6 334</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Cambria"/>
                          <a:ea typeface="Times New Roman"/>
                          <a:cs typeface="Arial"/>
                        </a:rPr>
                        <a:t>8%</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3644">
                <a:tc>
                  <a:txBody>
                    <a:bodyPr/>
                    <a:lstStyle/>
                    <a:p>
                      <a:pPr>
                        <a:lnSpc>
                          <a:spcPct val="115000"/>
                        </a:lnSpc>
                        <a:spcBef>
                          <a:spcPts val="1000"/>
                        </a:spcBef>
                        <a:spcAft>
                          <a:spcPts val="0"/>
                        </a:spcAft>
                      </a:pPr>
                      <a:r>
                        <a:rPr lang="fr-FR" sz="1200" b="1">
                          <a:solidFill>
                            <a:srgbClr val="000000"/>
                          </a:solidFill>
                          <a:latin typeface="Times New Roman"/>
                          <a:ea typeface="Times New Roman"/>
                          <a:cs typeface="Arial"/>
                        </a:rPr>
                        <a:t>Total Général</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200" b="1" dirty="0">
                          <a:solidFill>
                            <a:srgbClr val="000000"/>
                          </a:solidFill>
                          <a:latin typeface="Times New Roman"/>
                          <a:ea typeface="Times New Roman"/>
                          <a:cs typeface="Arial"/>
                        </a:rPr>
                        <a:t>14 721</a:t>
                      </a:r>
                      <a:endParaRPr lang="fr-FR" sz="1200" dirty="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200" b="1" dirty="0">
                          <a:solidFill>
                            <a:srgbClr val="000000"/>
                          </a:solidFill>
                          <a:latin typeface="Times New Roman"/>
                          <a:ea typeface="Times New Roman"/>
                          <a:cs typeface="Arial"/>
                        </a:rPr>
                        <a:t>14 099</a:t>
                      </a:r>
                      <a:endParaRPr lang="fr-FR" sz="1200" dirty="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15 109</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15 720</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15 897</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75 546</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200" b="1" dirty="0">
                          <a:solidFill>
                            <a:srgbClr val="000000"/>
                          </a:solidFill>
                          <a:latin typeface="Cambria"/>
                          <a:ea typeface="Times New Roman"/>
                          <a:cs typeface="Arial"/>
                        </a:rPr>
                        <a:t>100%</a:t>
                      </a:r>
                      <a:endParaRPr lang="fr-FR" sz="1200" dirty="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28596" y="785794"/>
            <a:ext cx="8358246" cy="5500726"/>
          </a:xfrm>
        </p:spPr>
        <p:txBody>
          <a:bodyPr>
            <a:normAutofit fontScale="70000" lnSpcReduction="20000"/>
          </a:bodyPr>
          <a:lstStyle/>
          <a:p>
            <a:pPr algn="just">
              <a:buNone/>
            </a:pPr>
            <a:r>
              <a:rPr lang="fr-FR" sz="2800" dirty="0" smtClean="0"/>
              <a:t>En attendant la mise en place d’une structure devant prendre en charge la fonction stratégie de la SDA, il est indispensable de d’élaborer un dispositif de pilotage permettant le suivi de la mise en œuvre du plan d’actions stratégiques et son actualisation.</a:t>
            </a:r>
          </a:p>
          <a:p>
            <a:pPr algn="just">
              <a:buNone/>
            </a:pPr>
            <a:r>
              <a:rPr lang="fr-FR" sz="2800" dirty="0" smtClean="0"/>
              <a:t> </a:t>
            </a:r>
            <a:endParaRPr lang="fr-FR" sz="2400" dirty="0" smtClean="0"/>
          </a:p>
          <a:p>
            <a:pPr algn="just">
              <a:buNone/>
            </a:pPr>
            <a:r>
              <a:rPr lang="fr-FR" sz="2800" dirty="0" smtClean="0"/>
              <a:t>Ce dispositif repose sur :</a:t>
            </a:r>
          </a:p>
          <a:p>
            <a:pPr algn="just">
              <a:buNone/>
            </a:pPr>
            <a:endParaRPr lang="fr-FR" sz="2400" dirty="0" smtClean="0"/>
          </a:p>
          <a:p>
            <a:pPr lvl="0" algn="just">
              <a:buFont typeface="Wingdings" pitchFamily="2" charset="2"/>
              <a:buChar char="§"/>
            </a:pPr>
            <a:r>
              <a:rPr lang="fr-FR" sz="2800" dirty="0" smtClean="0"/>
              <a:t>Le comité de pilotage du déploiement du plan d’actions stratégiques, à mettre en place au niveau de la Société pour assurer le suivi de la réalisation du plan stratégique une fois approuvé par le CA/SDA et CEPS/</a:t>
            </a:r>
            <a:r>
              <a:rPr lang="fr-FR" sz="2800" dirty="0" err="1" smtClean="0"/>
              <a:t>Sonelgaz</a:t>
            </a:r>
            <a:r>
              <a:rPr lang="fr-FR" sz="2800" dirty="0" smtClean="0"/>
              <a:t>; </a:t>
            </a:r>
            <a:endParaRPr lang="fr-FR" sz="2400" dirty="0" smtClean="0"/>
          </a:p>
          <a:p>
            <a:pPr lvl="0" algn="just">
              <a:buFont typeface="Wingdings" pitchFamily="2" charset="2"/>
              <a:buChar char="§"/>
            </a:pPr>
            <a:r>
              <a:rPr lang="fr-FR" sz="2800" dirty="0" smtClean="0"/>
              <a:t>Les différents pilotes des actions stratégiques identifiés, dont :</a:t>
            </a:r>
            <a:endParaRPr lang="fr-FR" sz="2400" dirty="0" smtClean="0"/>
          </a:p>
          <a:p>
            <a:pPr lvl="2" algn="just"/>
            <a:r>
              <a:rPr lang="fr-FR" sz="2400" dirty="0" smtClean="0"/>
              <a:t>La nouvelle direction prospective, organisation et systèmes d’information pour le pilotage des projets nouveaux liés au développement de la société, </a:t>
            </a:r>
            <a:endParaRPr lang="fr-FR" sz="2000" dirty="0" smtClean="0"/>
          </a:p>
          <a:p>
            <a:pPr lvl="2" algn="just"/>
            <a:r>
              <a:rPr lang="fr-FR" sz="2400" dirty="0" smtClean="0"/>
              <a:t>Les directeurs centraux de la SDA,  pour piloter les actions stratégiques relevant de leurs domaines d’activités.</a:t>
            </a:r>
            <a:endParaRPr lang="fr-FR" sz="2000" dirty="0" smtClean="0"/>
          </a:p>
          <a:p>
            <a:pPr lvl="2" algn="just"/>
            <a:r>
              <a:rPr lang="fr-FR" sz="2400" dirty="0" smtClean="0"/>
              <a:t>Les directeurs de Distribution pour le pilotage des actions spécifiques liées au développement de leurs structures.  </a:t>
            </a:r>
          </a:p>
          <a:p>
            <a:pPr lvl="2" algn="just"/>
            <a:endParaRPr lang="fr-FR" sz="2000" dirty="0" smtClean="0"/>
          </a:p>
          <a:p>
            <a:endParaRPr lang="fr-FR" dirty="0"/>
          </a:p>
        </p:txBody>
      </p:sp>
      <p:sp>
        <p:nvSpPr>
          <p:cNvPr id="3" name="Titre 2"/>
          <p:cNvSpPr>
            <a:spLocks noGrp="1"/>
          </p:cNvSpPr>
          <p:nvPr>
            <p:ph type="title"/>
          </p:nvPr>
        </p:nvSpPr>
        <p:spPr>
          <a:xfrm>
            <a:off x="457200" y="214314"/>
            <a:ext cx="8229600" cy="642918"/>
          </a:xfrm>
        </p:spPr>
        <p:txBody>
          <a:bodyPr>
            <a:normAutofit fontScale="90000"/>
          </a:bodyPr>
          <a:lstStyle/>
          <a:p>
            <a:pPr lvl="2"/>
            <a:r>
              <a:rPr lang="fr-FR" sz="2400" b="1" dirty="0" smtClean="0"/>
              <a:t/>
            </a:r>
            <a:br>
              <a:rPr lang="fr-FR" sz="2400" b="1" dirty="0" smtClean="0"/>
            </a:br>
            <a:r>
              <a:rPr lang="fr-FR" sz="2400" dirty="0" smtClean="0">
                <a:solidFill>
                  <a:srgbClr val="0070C0"/>
                </a:solidFill>
                <a:latin typeface="Myrianod"/>
              </a:rPr>
              <a:t>Dispositif de pilotage du plan d’actions stratégiques :</a:t>
            </a:r>
            <a:r>
              <a:rPr lang="fr-FR" sz="1800" u="sng" dirty="0" smtClean="0">
                <a:solidFill>
                  <a:srgbClr val="0070C0"/>
                </a:solidFill>
              </a:rPr>
              <a:t/>
            </a:r>
            <a:br>
              <a:rPr lang="fr-FR" sz="1800" u="sng" dirty="0" smtClean="0">
                <a:solidFill>
                  <a:srgbClr val="0070C0"/>
                </a:solidFill>
              </a:rPr>
            </a:br>
            <a:r>
              <a:rPr lang="fr-FR" sz="2800" dirty="0" smtClean="0"/>
              <a:t> </a:t>
            </a:r>
            <a:r>
              <a:rPr lang="fr-FR" sz="2400" dirty="0" smtClean="0"/>
              <a:t/>
            </a:r>
            <a:br>
              <a:rPr lang="fr-FR" sz="2400" dirty="0" smtClean="0"/>
            </a:br>
            <a:endParaRPr lang="fr-FR" dirty="0"/>
          </a:p>
        </p:txBody>
      </p:sp>
      <p:sp>
        <p:nvSpPr>
          <p:cNvPr id="4" name="Espace réservé du numéro de diapositive 2"/>
          <p:cNvSpPr>
            <a:spLocks noGrp="1"/>
          </p:cNvSpPr>
          <p:nvPr>
            <p:ph type="sldNum" sz="quarter" idx="12"/>
          </p:nvPr>
        </p:nvSpPr>
        <p:spPr>
          <a:xfrm>
            <a:off x="8429652" y="6407944"/>
            <a:ext cx="583380" cy="365125"/>
          </a:xfrm>
        </p:spPr>
        <p:txBody>
          <a:bodyPr/>
          <a:lstStyle/>
          <a:p>
            <a:fld id="{0E2CAE94-80FD-440D-89D0-51F5150E77D6}" type="slidenum">
              <a:rPr lang="fr-FR" smtClean="0"/>
              <a:pPr/>
              <a:t>49</a:t>
            </a:fld>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4"/>
          <p:cNvSpPr>
            <a:spLocks noChangeShapeType="1"/>
          </p:cNvSpPr>
          <p:nvPr/>
        </p:nvSpPr>
        <p:spPr bwMode="auto">
          <a:xfrm flipV="1">
            <a:off x="1162302" y="1743075"/>
            <a:ext cx="0" cy="4194175"/>
          </a:xfrm>
          <a:prstGeom prst="line">
            <a:avLst/>
          </a:prstGeom>
          <a:noFill/>
          <a:ln w="9525">
            <a:solidFill>
              <a:schemeClr val="accent1"/>
            </a:solidFill>
            <a:round/>
            <a:headEnd/>
            <a:tailEnd/>
          </a:ln>
        </p:spPr>
        <p:txBody>
          <a:bodyPr wrap="none" anchor="ctr"/>
          <a:lstStyle/>
          <a:p>
            <a:endParaRPr lang="fr-FR"/>
          </a:p>
        </p:txBody>
      </p:sp>
      <p:sp>
        <p:nvSpPr>
          <p:cNvPr id="38915" name="Line 5"/>
          <p:cNvSpPr>
            <a:spLocks noChangeShapeType="1"/>
          </p:cNvSpPr>
          <p:nvPr/>
        </p:nvSpPr>
        <p:spPr bwMode="auto">
          <a:xfrm>
            <a:off x="1162302" y="5103813"/>
            <a:ext cx="5638800" cy="0"/>
          </a:xfrm>
          <a:prstGeom prst="line">
            <a:avLst/>
          </a:prstGeom>
          <a:noFill/>
          <a:ln w="9525">
            <a:solidFill>
              <a:schemeClr val="accent1"/>
            </a:solidFill>
            <a:round/>
            <a:headEnd/>
            <a:tailEnd/>
          </a:ln>
        </p:spPr>
        <p:txBody>
          <a:bodyPr wrap="none" anchor="ctr"/>
          <a:lstStyle/>
          <a:p>
            <a:endParaRPr lang="fr-FR"/>
          </a:p>
        </p:txBody>
      </p:sp>
      <p:sp>
        <p:nvSpPr>
          <p:cNvPr id="38916" name="Line 6"/>
          <p:cNvSpPr>
            <a:spLocks noChangeShapeType="1"/>
          </p:cNvSpPr>
          <p:nvPr/>
        </p:nvSpPr>
        <p:spPr bwMode="auto">
          <a:xfrm>
            <a:off x="1162302" y="2546350"/>
            <a:ext cx="5638800" cy="0"/>
          </a:xfrm>
          <a:prstGeom prst="line">
            <a:avLst/>
          </a:prstGeom>
          <a:noFill/>
          <a:ln w="9525">
            <a:solidFill>
              <a:schemeClr val="accent1"/>
            </a:solidFill>
            <a:round/>
            <a:headEnd/>
            <a:tailEnd/>
          </a:ln>
        </p:spPr>
        <p:txBody>
          <a:bodyPr wrap="none" anchor="ctr"/>
          <a:lstStyle/>
          <a:p>
            <a:endParaRPr lang="fr-FR"/>
          </a:p>
        </p:txBody>
      </p:sp>
      <p:sp>
        <p:nvSpPr>
          <p:cNvPr id="38917" name="Line 7"/>
          <p:cNvSpPr>
            <a:spLocks noChangeShapeType="1"/>
          </p:cNvSpPr>
          <p:nvPr/>
        </p:nvSpPr>
        <p:spPr bwMode="auto">
          <a:xfrm>
            <a:off x="1162302" y="1746250"/>
            <a:ext cx="5638800" cy="0"/>
          </a:xfrm>
          <a:prstGeom prst="line">
            <a:avLst/>
          </a:prstGeom>
          <a:noFill/>
          <a:ln w="9525">
            <a:solidFill>
              <a:schemeClr val="accent1"/>
            </a:solidFill>
            <a:round/>
            <a:headEnd/>
            <a:tailEnd/>
          </a:ln>
        </p:spPr>
        <p:txBody>
          <a:bodyPr wrap="none" anchor="ctr"/>
          <a:lstStyle/>
          <a:p>
            <a:endParaRPr lang="fr-FR"/>
          </a:p>
        </p:txBody>
      </p:sp>
      <p:sp>
        <p:nvSpPr>
          <p:cNvPr id="38918" name="Line 8"/>
          <p:cNvSpPr>
            <a:spLocks noChangeShapeType="1"/>
          </p:cNvSpPr>
          <p:nvPr/>
        </p:nvSpPr>
        <p:spPr bwMode="auto">
          <a:xfrm flipV="1">
            <a:off x="2508502" y="1746250"/>
            <a:ext cx="0" cy="4191000"/>
          </a:xfrm>
          <a:prstGeom prst="line">
            <a:avLst/>
          </a:prstGeom>
          <a:noFill/>
          <a:ln w="9525">
            <a:solidFill>
              <a:schemeClr val="accent1"/>
            </a:solidFill>
            <a:round/>
            <a:headEnd/>
            <a:tailEnd/>
          </a:ln>
        </p:spPr>
        <p:txBody>
          <a:bodyPr wrap="none" anchor="ctr"/>
          <a:lstStyle/>
          <a:p>
            <a:endParaRPr lang="fr-FR"/>
          </a:p>
        </p:txBody>
      </p:sp>
      <p:sp>
        <p:nvSpPr>
          <p:cNvPr id="38919" name="Line 9"/>
          <p:cNvSpPr>
            <a:spLocks noChangeShapeType="1"/>
          </p:cNvSpPr>
          <p:nvPr/>
        </p:nvSpPr>
        <p:spPr bwMode="auto">
          <a:xfrm flipV="1">
            <a:off x="6801102" y="1746250"/>
            <a:ext cx="0" cy="4191000"/>
          </a:xfrm>
          <a:prstGeom prst="line">
            <a:avLst/>
          </a:prstGeom>
          <a:noFill/>
          <a:ln w="9525">
            <a:solidFill>
              <a:schemeClr val="accent1"/>
            </a:solidFill>
            <a:round/>
            <a:headEnd/>
            <a:tailEnd/>
          </a:ln>
        </p:spPr>
        <p:txBody>
          <a:bodyPr wrap="none" anchor="ctr"/>
          <a:lstStyle/>
          <a:p>
            <a:endParaRPr lang="fr-FR"/>
          </a:p>
        </p:txBody>
      </p:sp>
      <p:sp>
        <p:nvSpPr>
          <p:cNvPr id="38920" name="Line 10"/>
          <p:cNvSpPr>
            <a:spLocks noChangeShapeType="1"/>
          </p:cNvSpPr>
          <p:nvPr/>
        </p:nvSpPr>
        <p:spPr bwMode="auto">
          <a:xfrm>
            <a:off x="1167065" y="4264025"/>
            <a:ext cx="5608637" cy="0"/>
          </a:xfrm>
          <a:prstGeom prst="line">
            <a:avLst/>
          </a:prstGeom>
          <a:noFill/>
          <a:ln w="9525">
            <a:solidFill>
              <a:schemeClr val="accent1"/>
            </a:solidFill>
            <a:round/>
            <a:headEnd/>
            <a:tailEnd/>
          </a:ln>
        </p:spPr>
        <p:txBody>
          <a:bodyPr wrap="none" anchor="ctr"/>
          <a:lstStyle/>
          <a:p>
            <a:endParaRPr lang="fr-FR"/>
          </a:p>
        </p:txBody>
      </p:sp>
      <p:sp>
        <p:nvSpPr>
          <p:cNvPr id="38921" name="Line 11"/>
          <p:cNvSpPr>
            <a:spLocks noChangeShapeType="1"/>
          </p:cNvSpPr>
          <p:nvPr/>
        </p:nvSpPr>
        <p:spPr bwMode="auto">
          <a:xfrm>
            <a:off x="1167065" y="3424238"/>
            <a:ext cx="5581650" cy="0"/>
          </a:xfrm>
          <a:prstGeom prst="line">
            <a:avLst/>
          </a:prstGeom>
          <a:noFill/>
          <a:ln w="9525">
            <a:solidFill>
              <a:schemeClr val="accent1"/>
            </a:solidFill>
            <a:round/>
            <a:headEnd/>
            <a:tailEnd/>
          </a:ln>
        </p:spPr>
        <p:txBody>
          <a:bodyPr wrap="none" anchor="ctr"/>
          <a:lstStyle/>
          <a:p>
            <a:endParaRPr lang="fr-FR"/>
          </a:p>
        </p:txBody>
      </p:sp>
      <p:sp>
        <p:nvSpPr>
          <p:cNvPr id="38922" name="Line 12"/>
          <p:cNvSpPr>
            <a:spLocks noChangeShapeType="1"/>
          </p:cNvSpPr>
          <p:nvPr/>
        </p:nvSpPr>
        <p:spPr bwMode="auto">
          <a:xfrm flipV="1">
            <a:off x="3889627" y="1754188"/>
            <a:ext cx="0" cy="4191000"/>
          </a:xfrm>
          <a:prstGeom prst="line">
            <a:avLst/>
          </a:prstGeom>
          <a:noFill/>
          <a:ln w="9525">
            <a:solidFill>
              <a:schemeClr val="accent1"/>
            </a:solidFill>
            <a:round/>
            <a:headEnd/>
            <a:tailEnd/>
          </a:ln>
        </p:spPr>
        <p:txBody>
          <a:bodyPr wrap="none" anchor="ctr"/>
          <a:lstStyle/>
          <a:p>
            <a:endParaRPr lang="fr-FR"/>
          </a:p>
        </p:txBody>
      </p:sp>
      <p:sp>
        <p:nvSpPr>
          <p:cNvPr id="38923" name="Line 13"/>
          <p:cNvSpPr>
            <a:spLocks noChangeShapeType="1"/>
          </p:cNvSpPr>
          <p:nvPr/>
        </p:nvSpPr>
        <p:spPr bwMode="auto">
          <a:xfrm flipV="1">
            <a:off x="5340602" y="1744663"/>
            <a:ext cx="0" cy="4200525"/>
          </a:xfrm>
          <a:prstGeom prst="line">
            <a:avLst/>
          </a:prstGeom>
          <a:noFill/>
          <a:ln w="9525">
            <a:solidFill>
              <a:schemeClr val="accent1"/>
            </a:solidFill>
            <a:round/>
            <a:headEnd/>
            <a:tailEnd/>
          </a:ln>
        </p:spPr>
        <p:txBody>
          <a:bodyPr wrap="none" anchor="ctr"/>
          <a:lstStyle/>
          <a:p>
            <a:endParaRPr lang="fr-FR"/>
          </a:p>
        </p:txBody>
      </p:sp>
      <p:sp>
        <p:nvSpPr>
          <p:cNvPr id="38924" name="Line 14"/>
          <p:cNvSpPr>
            <a:spLocks noChangeShapeType="1"/>
          </p:cNvSpPr>
          <p:nvPr/>
        </p:nvSpPr>
        <p:spPr bwMode="auto">
          <a:xfrm>
            <a:off x="1170240" y="5943600"/>
            <a:ext cx="5641975" cy="0"/>
          </a:xfrm>
          <a:prstGeom prst="line">
            <a:avLst/>
          </a:prstGeom>
          <a:noFill/>
          <a:ln w="9525">
            <a:solidFill>
              <a:schemeClr val="accent1"/>
            </a:solidFill>
            <a:round/>
            <a:headEnd/>
            <a:tailEnd/>
          </a:ln>
        </p:spPr>
        <p:txBody>
          <a:bodyPr wrap="none" anchor="ctr"/>
          <a:lstStyle/>
          <a:p>
            <a:endParaRPr lang="fr-FR"/>
          </a:p>
        </p:txBody>
      </p:sp>
      <p:sp>
        <p:nvSpPr>
          <p:cNvPr id="38925" name="Text Box 15"/>
          <p:cNvSpPr txBox="1">
            <a:spLocks noChangeArrowheads="1"/>
          </p:cNvSpPr>
          <p:nvPr/>
        </p:nvSpPr>
        <p:spPr bwMode="auto">
          <a:xfrm rot="-5400000">
            <a:off x="-1892693" y="3648850"/>
            <a:ext cx="4202112" cy="342937"/>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600" b="1" dirty="0">
                <a:solidFill>
                  <a:srgbClr val="000000"/>
                </a:solidFill>
              </a:rPr>
              <a:t>Potentiel de création de valeur de SDA</a:t>
            </a:r>
          </a:p>
        </p:txBody>
      </p:sp>
      <p:sp>
        <p:nvSpPr>
          <p:cNvPr id="38926" name="Text Box 16"/>
          <p:cNvSpPr txBox="1">
            <a:spLocks noChangeArrowheads="1"/>
          </p:cNvSpPr>
          <p:nvPr/>
        </p:nvSpPr>
        <p:spPr bwMode="auto">
          <a:xfrm>
            <a:off x="1355977"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dirty="0">
                <a:solidFill>
                  <a:srgbClr val="000000"/>
                </a:solidFill>
              </a:rPr>
              <a:t>Emergence</a:t>
            </a:r>
          </a:p>
        </p:txBody>
      </p:sp>
      <p:sp>
        <p:nvSpPr>
          <p:cNvPr id="38927" name="Text Box 17"/>
          <p:cNvSpPr txBox="1">
            <a:spLocks noChangeArrowheads="1"/>
          </p:cNvSpPr>
          <p:nvPr/>
        </p:nvSpPr>
        <p:spPr bwMode="auto">
          <a:xfrm>
            <a:off x="2700590"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dirty="0">
                <a:solidFill>
                  <a:srgbClr val="000000"/>
                </a:solidFill>
              </a:rPr>
              <a:t>Croissance </a:t>
            </a:r>
          </a:p>
        </p:txBody>
      </p:sp>
      <p:sp>
        <p:nvSpPr>
          <p:cNvPr id="38928" name="Text Box 18"/>
          <p:cNvSpPr txBox="1">
            <a:spLocks noChangeArrowheads="1"/>
          </p:cNvSpPr>
          <p:nvPr/>
        </p:nvSpPr>
        <p:spPr bwMode="auto">
          <a:xfrm>
            <a:off x="4107115"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dirty="0">
                <a:solidFill>
                  <a:srgbClr val="000000"/>
                </a:solidFill>
              </a:rPr>
              <a:t>Maturité </a:t>
            </a:r>
          </a:p>
        </p:txBody>
      </p:sp>
      <p:sp>
        <p:nvSpPr>
          <p:cNvPr id="38929" name="Text Box 19"/>
          <p:cNvSpPr txBox="1">
            <a:spLocks noChangeArrowheads="1"/>
          </p:cNvSpPr>
          <p:nvPr/>
        </p:nvSpPr>
        <p:spPr bwMode="auto">
          <a:xfrm>
            <a:off x="5543802" y="1441450"/>
            <a:ext cx="1184295" cy="250604"/>
          </a:xfrm>
          <a:prstGeom prst="rect">
            <a:avLst/>
          </a:prstGeom>
          <a:noFill/>
          <a:ln w="9525">
            <a:noFill/>
            <a:miter lim="800000"/>
            <a:headEnd/>
            <a:tailEnd/>
          </a:ln>
        </p:spPr>
        <p:txBody>
          <a:bodyPr wrap="square" lIns="95777" tIns="47890" rIns="95777" bIns="47890">
            <a:spAutoFit/>
          </a:bodyPr>
          <a:lstStyle/>
          <a:p>
            <a:pPr algn="ctr" defTabSz="957263">
              <a:spcBef>
                <a:spcPct val="50000"/>
              </a:spcBef>
            </a:pPr>
            <a:r>
              <a:rPr lang="fr-FR" sz="1000" b="1" dirty="0">
                <a:solidFill>
                  <a:srgbClr val="000000"/>
                </a:solidFill>
              </a:rPr>
              <a:t>Décroissance</a:t>
            </a:r>
          </a:p>
        </p:txBody>
      </p:sp>
      <p:sp>
        <p:nvSpPr>
          <p:cNvPr id="38930" name="Text Box 20"/>
          <p:cNvSpPr txBox="1">
            <a:spLocks noChangeArrowheads="1"/>
          </p:cNvSpPr>
          <p:nvPr/>
        </p:nvSpPr>
        <p:spPr bwMode="auto">
          <a:xfrm>
            <a:off x="-28419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rPr>
              <a:t>Exceptionnel </a:t>
            </a:r>
          </a:p>
        </p:txBody>
      </p:sp>
      <p:sp>
        <p:nvSpPr>
          <p:cNvPr id="38931" name="Text Box 21"/>
          <p:cNvSpPr txBox="1">
            <a:spLocks noChangeArrowheads="1"/>
          </p:cNvSpPr>
          <p:nvPr/>
        </p:nvSpPr>
        <p:spPr bwMode="auto">
          <a:xfrm>
            <a:off x="-28419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rPr>
              <a:t>Faible </a:t>
            </a:r>
          </a:p>
        </p:txBody>
      </p:sp>
      <p:sp>
        <p:nvSpPr>
          <p:cNvPr id="38932" name="Text Box 22"/>
          <p:cNvSpPr txBox="1">
            <a:spLocks noChangeArrowheads="1"/>
          </p:cNvSpPr>
          <p:nvPr/>
        </p:nvSpPr>
        <p:spPr bwMode="auto">
          <a:xfrm>
            <a:off x="-28419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rPr>
              <a:t>Très faible</a:t>
            </a:r>
          </a:p>
        </p:txBody>
      </p:sp>
      <p:sp>
        <p:nvSpPr>
          <p:cNvPr id="38933" name="Text Box 23"/>
          <p:cNvSpPr txBox="1">
            <a:spLocks noChangeArrowheads="1"/>
          </p:cNvSpPr>
          <p:nvPr/>
        </p:nvSpPr>
        <p:spPr bwMode="auto">
          <a:xfrm>
            <a:off x="-28419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rPr>
              <a:t>Moyen </a:t>
            </a:r>
          </a:p>
        </p:txBody>
      </p:sp>
      <p:sp>
        <p:nvSpPr>
          <p:cNvPr id="38934" name="Text Box 24"/>
          <p:cNvSpPr txBox="1">
            <a:spLocks noChangeArrowheads="1"/>
          </p:cNvSpPr>
          <p:nvPr/>
        </p:nvSpPr>
        <p:spPr bwMode="auto">
          <a:xfrm>
            <a:off x="-304836"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rPr>
              <a:t>Fort </a:t>
            </a:r>
          </a:p>
        </p:txBody>
      </p:sp>
      <p:sp>
        <p:nvSpPr>
          <p:cNvPr id="38935" name="Line 25"/>
          <p:cNvSpPr>
            <a:spLocks noChangeShapeType="1"/>
          </p:cNvSpPr>
          <p:nvPr/>
        </p:nvSpPr>
        <p:spPr bwMode="auto">
          <a:xfrm flipV="1">
            <a:off x="2487865"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38936" name="Line 26"/>
          <p:cNvSpPr>
            <a:spLocks noChangeShapeType="1"/>
          </p:cNvSpPr>
          <p:nvPr/>
        </p:nvSpPr>
        <p:spPr bwMode="auto">
          <a:xfrm flipV="1">
            <a:off x="1168652"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38937" name="Line 27"/>
          <p:cNvSpPr>
            <a:spLocks noChangeShapeType="1"/>
          </p:cNvSpPr>
          <p:nvPr/>
        </p:nvSpPr>
        <p:spPr bwMode="auto">
          <a:xfrm flipV="1">
            <a:off x="4905627"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38938" name="Line 28"/>
          <p:cNvSpPr>
            <a:spLocks noChangeShapeType="1"/>
          </p:cNvSpPr>
          <p:nvPr/>
        </p:nvSpPr>
        <p:spPr bwMode="auto">
          <a:xfrm flipV="1">
            <a:off x="2541840"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38939" name="Line 29"/>
          <p:cNvSpPr>
            <a:spLocks noChangeShapeType="1"/>
          </p:cNvSpPr>
          <p:nvPr/>
        </p:nvSpPr>
        <p:spPr bwMode="auto">
          <a:xfrm flipV="1">
            <a:off x="1187702"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38940" name="Line 30"/>
          <p:cNvSpPr>
            <a:spLocks noChangeShapeType="1"/>
          </p:cNvSpPr>
          <p:nvPr/>
        </p:nvSpPr>
        <p:spPr bwMode="auto">
          <a:xfrm flipV="1">
            <a:off x="2494215"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38941" name="Text Box 31"/>
          <p:cNvSpPr txBox="1">
            <a:spLocks noChangeArrowheads="1"/>
          </p:cNvSpPr>
          <p:nvPr/>
        </p:nvSpPr>
        <p:spPr bwMode="auto">
          <a:xfrm>
            <a:off x="5442213" y="5550911"/>
            <a:ext cx="1295400" cy="307771"/>
          </a:xfrm>
          <a:prstGeom prst="rect">
            <a:avLst/>
          </a:prstGeom>
          <a:noFill/>
          <a:ln w="9525">
            <a:noFill/>
            <a:miter lim="800000"/>
            <a:headEnd/>
            <a:tailEnd/>
          </a:ln>
        </p:spPr>
        <p:txBody>
          <a:bodyPr lIns="91432" tIns="45717" rIns="91432" bIns="45717">
            <a:spAutoFit/>
          </a:bodyPr>
          <a:lstStyle/>
          <a:p>
            <a:pPr>
              <a:spcBef>
                <a:spcPct val="50000"/>
              </a:spcBef>
            </a:pPr>
            <a:r>
              <a:rPr lang="fr-FR" sz="1400" b="1" dirty="0">
                <a:solidFill>
                  <a:srgbClr val="FF0000"/>
                </a:solidFill>
              </a:rPr>
              <a:t>RETRAIT </a:t>
            </a:r>
            <a:endParaRPr lang="fr-FR" sz="1400" b="1" dirty="0"/>
          </a:p>
        </p:txBody>
      </p:sp>
      <p:sp>
        <p:nvSpPr>
          <p:cNvPr id="38942" name="Text Box 32"/>
          <p:cNvSpPr txBox="1">
            <a:spLocks noChangeArrowheads="1"/>
          </p:cNvSpPr>
          <p:nvPr/>
        </p:nvSpPr>
        <p:spPr bwMode="auto">
          <a:xfrm>
            <a:off x="5442213" y="4152139"/>
            <a:ext cx="1428760" cy="276993"/>
          </a:xfrm>
          <a:prstGeom prst="rect">
            <a:avLst/>
          </a:prstGeom>
          <a:noFill/>
          <a:ln w="9525">
            <a:noFill/>
            <a:miter lim="800000"/>
            <a:headEnd/>
            <a:tailEnd/>
          </a:ln>
        </p:spPr>
        <p:txBody>
          <a:bodyPr wrap="square" lIns="91432" tIns="45717" rIns="91432" bIns="45717">
            <a:spAutoFit/>
          </a:bodyPr>
          <a:lstStyle/>
          <a:p>
            <a:pPr>
              <a:spcBef>
                <a:spcPct val="50000"/>
              </a:spcBef>
            </a:pPr>
            <a:r>
              <a:rPr lang="fr-FR" sz="1200" b="1" dirty="0">
                <a:solidFill>
                  <a:srgbClr val="FF9933"/>
                </a:solidFill>
              </a:rPr>
              <a:t>RÉORIENTATION</a:t>
            </a:r>
            <a:endParaRPr lang="fr-FR" sz="1200" b="1" dirty="0"/>
          </a:p>
        </p:txBody>
      </p:sp>
      <p:sp>
        <p:nvSpPr>
          <p:cNvPr id="38943" name="Text Box 34"/>
          <p:cNvSpPr txBox="1">
            <a:spLocks noChangeArrowheads="1"/>
          </p:cNvSpPr>
          <p:nvPr/>
        </p:nvSpPr>
        <p:spPr bwMode="auto">
          <a:xfrm>
            <a:off x="5442213" y="1984786"/>
            <a:ext cx="1357322" cy="515520"/>
          </a:xfrm>
          <a:prstGeom prst="rect">
            <a:avLst/>
          </a:prstGeom>
          <a:noFill/>
          <a:ln w="9525">
            <a:noFill/>
            <a:miter lim="800000"/>
            <a:headEnd/>
            <a:tailEnd/>
          </a:ln>
        </p:spPr>
        <p:txBody>
          <a:bodyPr wrap="square" lIns="91432" tIns="45717" rIns="91432" bIns="45717">
            <a:spAutoFit/>
          </a:bodyPr>
          <a:lstStyle/>
          <a:p>
            <a:pPr>
              <a:spcBef>
                <a:spcPct val="50000"/>
              </a:spcBef>
            </a:pPr>
            <a:r>
              <a:rPr lang="fr-FR" sz="1100" b="1" dirty="0">
                <a:solidFill>
                  <a:srgbClr val="0033CC"/>
                </a:solidFill>
              </a:rPr>
              <a:t>DÉVELOPPEMENT</a:t>
            </a:r>
          </a:p>
          <a:p>
            <a:pPr>
              <a:spcBef>
                <a:spcPct val="50000"/>
              </a:spcBef>
            </a:pPr>
            <a:r>
              <a:rPr lang="fr-FR" sz="1100" b="1" dirty="0">
                <a:solidFill>
                  <a:srgbClr val="0033CC"/>
                </a:solidFill>
              </a:rPr>
              <a:t>PRIORITAIRE </a:t>
            </a:r>
          </a:p>
        </p:txBody>
      </p:sp>
      <p:sp>
        <p:nvSpPr>
          <p:cNvPr id="38944" name="Oval 35"/>
          <p:cNvSpPr>
            <a:spLocks noChangeArrowheads="1"/>
          </p:cNvSpPr>
          <p:nvPr/>
        </p:nvSpPr>
        <p:spPr bwMode="auto">
          <a:xfrm>
            <a:off x="3370511" y="3575058"/>
            <a:ext cx="995362" cy="99695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5" name="Oval 36"/>
          <p:cNvSpPr>
            <a:spLocks noChangeArrowheads="1"/>
          </p:cNvSpPr>
          <p:nvPr/>
        </p:nvSpPr>
        <p:spPr bwMode="auto">
          <a:xfrm>
            <a:off x="3437200" y="3646496"/>
            <a:ext cx="830262" cy="900112"/>
          </a:xfrm>
          <a:prstGeom prst="ellipse">
            <a:avLst/>
          </a:prstGeom>
          <a:solidFill>
            <a:srgbClr val="008000"/>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a:solidFill>
                <a:schemeClr val="bg1"/>
              </a:solidFill>
            </a:endParaRPr>
          </a:p>
        </p:txBody>
      </p:sp>
      <p:sp>
        <p:nvSpPr>
          <p:cNvPr id="38946" name="Oval 38"/>
          <p:cNvSpPr>
            <a:spLocks noChangeArrowheads="1"/>
          </p:cNvSpPr>
          <p:nvPr/>
        </p:nvSpPr>
        <p:spPr bwMode="auto">
          <a:xfrm>
            <a:off x="2338630" y="3571876"/>
            <a:ext cx="174625" cy="196850"/>
          </a:xfrm>
          <a:prstGeom prst="ellipse">
            <a:avLst/>
          </a:prstGeom>
          <a:solidFill>
            <a:srgbClr val="0033CC"/>
          </a:solidFill>
          <a:ln w="9525" algn="ctr">
            <a:solidFill>
              <a:schemeClr val="tx1"/>
            </a:solidFill>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a:p>
        </p:txBody>
      </p:sp>
      <p:sp>
        <p:nvSpPr>
          <p:cNvPr id="38948" name="Oval 41"/>
          <p:cNvSpPr>
            <a:spLocks noChangeArrowheads="1"/>
          </p:cNvSpPr>
          <p:nvPr/>
        </p:nvSpPr>
        <p:spPr bwMode="auto">
          <a:xfrm>
            <a:off x="2941883" y="3643315"/>
            <a:ext cx="428628" cy="428628"/>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9" name="Oval 42"/>
          <p:cNvSpPr>
            <a:spLocks noChangeArrowheads="1"/>
          </p:cNvSpPr>
          <p:nvPr/>
        </p:nvSpPr>
        <p:spPr bwMode="auto">
          <a:xfrm>
            <a:off x="2962523" y="3714752"/>
            <a:ext cx="407988" cy="357191"/>
          </a:xfrm>
          <a:prstGeom prst="ellipse">
            <a:avLst/>
          </a:prstGeom>
          <a:solidFill>
            <a:srgbClr val="0033CC">
              <a:alpha val="39999"/>
            </a:srgb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0" name="Rectangle 2"/>
          <p:cNvSpPr>
            <a:spLocks noChangeArrowheads="1"/>
          </p:cNvSpPr>
          <p:nvPr/>
        </p:nvSpPr>
        <p:spPr bwMode="auto">
          <a:xfrm>
            <a:off x="-71470" y="198438"/>
            <a:ext cx="7285037" cy="838200"/>
          </a:xfrm>
          <a:prstGeom prst="rect">
            <a:avLst/>
          </a:prstGeom>
          <a:noFill/>
          <a:ln w="9525">
            <a:noFill/>
            <a:miter lim="800000"/>
            <a:headEnd/>
            <a:tailEnd/>
          </a:ln>
        </p:spPr>
        <p:txBody>
          <a:bodyPr anchor="ctr"/>
          <a:lstStyle/>
          <a:p>
            <a:endParaRPr lang="fr-FR" sz="2000">
              <a:solidFill>
                <a:srgbClr val="000000"/>
              </a:solidFill>
            </a:endParaRPr>
          </a:p>
        </p:txBody>
      </p:sp>
      <p:sp>
        <p:nvSpPr>
          <p:cNvPr id="38952" name="Rectangle 45"/>
          <p:cNvSpPr>
            <a:spLocks noChangeArrowheads="1"/>
          </p:cNvSpPr>
          <p:nvPr/>
        </p:nvSpPr>
        <p:spPr bwMode="auto">
          <a:xfrm>
            <a:off x="513034"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sz="1400" b="1" dirty="0"/>
              <a:t>Maturité stratégique des segments</a:t>
            </a:r>
          </a:p>
        </p:txBody>
      </p:sp>
      <p:sp>
        <p:nvSpPr>
          <p:cNvPr id="38953" name="Text Box 35"/>
          <p:cNvSpPr txBox="1">
            <a:spLocks noChangeArrowheads="1"/>
          </p:cNvSpPr>
          <p:nvPr/>
        </p:nvSpPr>
        <p:spPr bwMode="auto">
          <a:xfrm>
            <a:off x="5442213" y="3043156"/>
            <a:ext cx="1500198" cy="600158"/>
          </a:xfrm>
          <a:prstGeom prst="rect">
            <a:avLst/>
          </a:prstGeom>
          <a:noFill/>
          <a:ln w="9525">
            <a:noFill/>
            <a:miter lim="800000"/>
            <a:headEnd/>
            <a:tailEnd/>
          </a:ln>
        </p:spPr>
        <p:txBody>
          <a:bodyPr wrap="square" lIns="91432" tIns="45717" rIns="91432" bIns="45717">
            <a:spAutoFit/>
          </a:bodyPr>
          <a:lstStyle/>
          <a:p>
            <a:r>
              <a:rPr lang="fr-FR" sz="1100" b="1" dirty="0">
                <a:solidFill>
                  <a:srgbClr val="339933"/>
                </a:solidFill>
              </a:rPr>
              <a:t>RATTRAPAGE </a:t>
            </a:r>
          </a:p>
          <a:p>
            <a:r>
              <a:rPr lang="fr-FR" sz="1100" b="1" dirty="0">
                <a:solidFill>
                  <a:srgbClr val="339933"/>
                </a:solidFill>
              </a:rPr>
              <a:t>OU RISQUE DE CANTONNEMENT</a:t>
            </a:r>
          </a:p>
        </p:txBody>
      </p:sp>
      <p:sp>
        <p:nvSpPr>
          <p:cNvPr id="38954" name="Oval 2"/>
          <p:cNvSpPr>
            <a:spLocks noChangeArrowheads="1"/>
          </p:cNvSpPr>
          <p:nvPr/>
        </p:nvSpPr>
        <p:spPr bwMode="auto">
          <a:xfrm>
            <a:off x="3084759" y="3357562"/>
            <a:ext cx="647700" cy="64770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55" name="Oval 39"/>
          <p:cNvSpPr>
            <a:spLocks noChangeArrowheads="1"/>
          </p:cNvSpPr>
          <p:nvPr/>
        </p:nvSpPr>
        <p:spPr bwMode="auto">
          <a:xfrm>
            <a:off x="3156197" y="3500438"/>
            <a:ext cx="468312" cy="468312"/>
          </a:xfrm>
          <a:prstGeom prst="ellipse">
            <a:avLst/>
          </a:prstGeom>
          <a:solidFill>
            <a:schemeClr val="accent2">
              <a:lumMod val="75000"/>
              <a:alpha val="39999"/>
            </a:scheme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6" name="Rectangle 46"/>
          <p:cNvSpPr>
            <a:spLocks noChangeArrowheads="1"/>
          </p:cNvSpPr>
          <p:nvPr/>
        </p:nvSpPr>
        <p:spPr bwMode="auto">
          <a:xfrm>
            <a:off x="2870445" y="3000372"/>
            <a:ext cx="914400"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Electricité</a:t>
            </a:r>
          </a:p>
        </p:txBody>
      </p:sp>
      <p:grpSp>
        <p:nvGrpSpPr>
          <p:cNvPr id="2" name="Group 47"/>
          <p:cNvGrpSpPr>
            <a:grpSpLocks/>
          </p:cNvGrpSpPr>
          <p:nvPr/>
        </p:nvGrpSpPr>
        <p:grpSpPr bwMode="auto">
          <a:xfrm>
            <a:off x="3727331" y="3000372"/>
            <a:ext cx="827942" cy="954090"/>
            <a:chOff x="2994" y="2304"/>
            <a:chExt cx="565" cy="601"/>
          </a:xfrm>
        </p:grpSpPr>
        <p:grpSp>
          <p:nvGrpSpPr>
            <p:cNvPr id="3" name="Group 48"/>
            <p:cNvGrpSpPr>
              <a:grpSpLocks/>
            </p:cNvGrpSpPr>
            <p:nvPr/>
          </p:nvGrpSpPr>
          <p:grpSpPr bwMode="auto">
            <a:xfrm>
              <a:off x="3141" y="2574"/>
              <a:ext cx="341" cy="331"/>
              <a:chOff x="3043" y="2574"/>
              <a:chExt cx="341" cy="331"/>
            </a:xfrm>
          </p:grpSpPr>
          <p:sp>
            <p:nvSpPr>
              <p:cNvPr id="38972" name="Oval 3"/>
              <p:cNvSpPr>
                <a:spLocks noChangeArrowheads="1"/>
              </p:cNvSpPr>
              <p:nvPr/>
            </p:nvSpPr>
            <p:spPr bwMode="auto">
              <a:xfrm>
                <a:off x="3043" y="2574"/>
                <a:ext cx="341" cy="331"/>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73" name="Oval 37"/>
              <p:cNvSpPr>
                <a:spLocks noChangeArrowheads="1"/>
              </p:cNvSpPr>
              <p:nvPr/>
            </p:nvSpPr>
            <p:spPr bwMode="auto">
              <a:xfrm>
                <a:off x="3056" y="2636"/>
                <a:ext cx="299" cy="254"/>
              </a:xfrm>
              <a:prstGeom prst="ellipse">
                <a:avLst/>
              </a:prstGeom>
              <a:solidFill>
                <a:schemeClr val="accent3">
                  <a:lumMod val="50000"/>
                </a:schemeClr>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a:solidFill>
                    <a:sysClr val="windowText" lastClr="000000"/>
                  </a:solidFill>
                </a:endParaRPr>
              </a:p>
            </p:txBody>
          </p:sp>
        </p:grpSp>
        <p:sp>
          <p:nvSpPr>
            <p:cNvPr id="38971" name="Rectangle 51"/>
            <p:cNvSpPr>
              <a:spLocks noChangeArrowheads="1"/>
            </p:cNvSpPr>
            <p:nvPr/>
          </p:nvSpPr>
          <p:spPr bwMode="auto">
            <a:xfrm>
              <a:off x="2994" y="2304"/>
              <a:ext cx="565" cy="253"/>
            </a:xfrm>
            <a:prstGeom prst="rect">
              <a:avLst/>
            </a:prstGeom>
            <a:noFill/>
            <a:ln w="9525" algn="ctr">
              <a:noFill/>
              <a:miter lim="800000"/>
              <a:headEnd/>
              <a:tailEnd/>
            </a:ln>
          </p:spPr>
          <p:txBody>
            <a:bodyPr wrap="none" lIns="90000" tIns="46800" rIns="90000" bIns="46800">
              <a:spAutoFit/>
            </a:bodyPr>
            <a:lstStyle/>
            <a:p>
              <a:pPr algn="ctr"/>
              <a:r>
                <a:rPr lang="fr-FR" sz="1000" b="1" dirty="0"/>
                <a:t>Concessions</a:t>
              </a:r>
              <a:br>
                <a:rPr lang="fr-FR" sz="1000" b="1" dirty="0"/>
              </a:br>
              <a:r>
                <a:rPr lang="fr-FR" sz="1000" b="1" dirty="0"/>
                <a:t>Gaz</a:t>
              </a:r>
            </a:p>
          </p:txBody>
        </p:sp>
      </p:grpSp>
      <p:sp>
        <p:nvSpPr>
          <p:cNvPr id="38969" name="Espace réservé du numéro de diapositive 62"/>
          <p:cNvSpPr>
            <a:spLocks noGrp="1"/>
          </p:cNvSpPr>
          <p:nvPr>
            <p:ph type="sldNum" sz="quarter" idx="12"/>
          </p:nvPr>
        </p:nvSpPr>
        <p:spPr bwMode="auto">
          <a:noFill/>
          <a:ln>
            <a:round/>
            <a:headEnd/>
            <a:tailEnd/>
          </a:ln>
        </p:spPr>
        <p:txBody>
          <a:bodyPr wrap="square" numCol="1" anchorCtr="0" compatLnSpc="1">
            <a:prstTxWarp prst="textNoShape">
              <a:avLst/>
            </a:prstTxWarp>
          </a:bodyPr>
          <a:lstStyle/>
          <a:p>
            <a:fld id="{F3629F95-893C-4DB7-9FF9-1600EE5657F6}" type="slidenum">
              <a:rPr lang="fr-FR" smtClean="0"/>
              <a:pPr/>
              <a:t>5</a:t>
            </a:fld>
            <a:endParaRPr lang="fr-FR" smtClean="0"/>
          </a:p>
        </p:txBody>
      </p:sp>
      <p:sp>
        <p:nvSpPr>
          <p:cNvPr id="38960" name="Rectangle 56"/>
          <p:cNvSpPr>
            <a:spLocks noChangeArrowheads="1"/>
          </p:cNvSpPr>
          <p:nvPr/>
        </p:nvSpPr>
        <p:spPr bwMode="auto">
          <a:xfrm>
            <a:off x="1513123" y="3429000"/>
            <a:ext cx="735013" cy="649287"/>
          </a:xfrm>
          <a:prstGeom prst="rect">
            <a:avLst/>
          </a:prstGeom>
          <a:solidFill>
            <a:schemeClr val="bg1"/>
          </a:solidFill>
          <a:ln w="9525" algn="ctr">
            <a:noFill/>
            <a:miter lim="800000"/>
            <a:headEnd/>
            <a:tailEnd/>
          </a:ln>
        </p:spPr>
        <p:txBody>
          <a:bodyPr lIns="90000" tIns="46800" rIns="90000" bIns="46800">
            <a:spAutoFit/>
          </a:bodyPr>
          <a:lstStyle/>
          <a:p>
            <a:pPr algn="ctr">
              <a:lnSpc>
                <a:spcPct val="120000"/>
              </a:lnSpc>
            </a:pPr>
            <a:r>
              <a:rPr lang="fr-FR" sz="1000" b="1" dirty="0"/>
              <a:t>Services </a:t>
            </a:r>
          </a:p>
          <a:p>
            <a:pPr algn="ctr">
              <a:lnSpc>
                <a:spcPct val="120000"/>
              </a:lnSpc>
            </a:pPr>
            <a:r>
              <a:rPr lang="fr-FR" sz="1000" b="1" dirty="0"/>
              <a:t>énergie </a:t>
            </a:r>
          </a:p>
          <a:p>
            <a:pPr algn="ctr">
              <a:lnSpc>
                <a:spcPct val="120000"/>
              </a:lnSpc>
            </a:pPr>
            <a:r>
              <a:rPr lang="fr-FR" sz="1000" b="1" dirty="0"/>
              <a:t>in-situ</a:t>
            </a:r>
          </a:p>
        </p:txBody>
      </p:sp>
      <p:sp>
        <p:nvSpPr>
          <p:cNvPr id="38961" name="Rectangle 58"/>
          <p:cNvSpPr>
            <a:spLocks noChangeArrowheads="1"/>
          </p:cNvSpPr>
          <p:nvPr/>
        </p:nvSpPr>
        <p:spPr bwMode="auto">
          <a:xfrm>
            <a:off x="2468810" y="3300413"/>
            <a:ext cx="830263"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Gaz</a:t>
            </a:r>
          </a:p>
        </p:txBody>
      </p:sp>
      <p:sp>
        <p:nvSpPr>
          <p:cNvPr id="60" name="Rectangle 59"/>
          <p:cNvSpPr/>
          <p:nvPr/>
        </p:nvSpPr>
        <p:spPr>
          <a:xfrm>
            <a:off x="142813" y="285728"/>
            <a:ext cx="7929618" cy="369332"/>
          </a:xfrm>
          <a:prstGeom prst="rect">
            <a:avLst/>
          </a:prstGeom>
        </p:spPr>
        <p:txBody>
          <a:bodyPr wrap="square">
            <a:spAutoFit/>
          </a:bodyPr>
          <a:lstStyle/>
          <a:p>
            <a:pPr marL="457200" indent="-457200"/>
            <a:r>
              <a:rPr lang="fr-FR" b="1" dirty="0" smtClean="0">
                <a:solidFill>
                  <a:schemeClr val="bg2">
                    <a:lumMod val="50000"/>
                  </a:schemeClr>
                </a:solidFill>
                <a:latin typeface="Verdana" pitchFamily="34" charset="0"/>
              </a:rPr>
              <a:t>Résultat du Diagnostic stratégique :</a:t>
            </a:r>
            <a:endParaRPr lang="fr-FR" b="1" dirty="0">
              <a:solidFill>
                <a:schemeClr val="bg2">
                  <a:lumMod val="50000"/>
                </a:schemeClr>
              </a:solidFill>
              <a:latin typeface="Verdana" pitchFamily="34" charset="0"/>
            </a:endParaRPr>
          </a:p>
        </p:txBody>
      </p:sp>
      <p:graphicFrame>
        <p:nvGraphicFramePr>
          <p:cNvPr id="61" name="Tableau 60"/>
          <p:cNvGraphicFramePr>
            <a:graphicFrameLocks noGrp="1"/>
          </p:cNvGraphicFramePr>
          <p:nvPr/>
        </p:nvGraphicFramePr>
        <p:xfrm>
          <a:off x="357158" y="5786454"/>
          <a:ext cx="4000528" cy="618483"/>
        </p:xfrm>
        <a:graphic>
          <a:graphicData uri="http://schemas.openxmlformats.org/drawingml/2006/table">
            <a:tbl>
              <a:tblPr firstRow="1" bandRow="1">
                <a:tableStyleId>{F5AB1C69-6EDB-4FF4-983F-18BD219EF322}</a:tableStyleId>
              </a:tblPr>
              <a:tblGrid>
                <a:gridCol w="1923331"/>
                <a:gridCol w="2077197"/>
              </a:tblGrid>
              <a:tr h="257821">
                <a:tc>
                  <a:txBody>
                    <a:bodyPr/>
                    <a:lstStyle/>
                    <a:p>
                      <a:pPr algn="ctr"/>
                      <a:r>
                        <a:rPr lang="fr-FR" sz="1400" dirty="0" smtClean="0"/>
                        <a:t>CA /2013</a:t>
                      </a:r>
                      <a:endParaRPr lang="fr-FR" sz="1400" dirty="0"/>
                    </a:p>
                  </a:txBody>
                  <a:tcPr anchor="ctr"/>
                </a:tc>
                <a:tc>
                  <a:txBody>
                    <a:bodyPr/>
                    <a:lstStyle/>
                    <a:p>
                      <a:pPr algn="ctr"/>
                      <a:r>
                        <a:rPr lang="fr-FR" sz="1400" dirty="0" smtClean="0"/>
                        <a:t>CA /2017</a:t>
                      </a:r>
                      <a:endParaRPr lang="fr-FR" sz="1400" dirty="0"/>
                    </a:p>
                  </a:txBody>
                  <a:tcPr anchor="ctr"/>
                </a:tc>
              </a:tr>
              <a:tr h="3136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dirty="0" smtClean="0"/>
                        <a:t> </a:t>
                      </a:r>
                      <a:r>
                        <a:rPr kumimoji="0" lang="fr-FR" sz="1400" b="1" i="0" u="none" strike="noStrike" kern="1200" dirty="0" smtClean="0">
                          <a:solidFill>
                            <a:schemeClr val="tx1"/>
                          </a:solidFill>
                          <a:latin typeface="Arial"/>
                          <a:ea typeface="+mn-ea"/>
                          <a:cs typeface="+mn-cs"/>
                        </a:rPr>
                        <a:t>18 489,25 </a:t>
                      </a:r>
                      <a:r>
                        <a:rPr lang="fr-FR" sz="1400" b="1" baseline="0" dirty="0" smtClean="0"/>
                        <a:t>MDA</a:t>
                      </a:r>
                      <a:endParaRPr lang="fr-FR" sz="1400"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dirty="0" smtClean="0">
                          <a:solidFill>
                            <a:schemeClr val="tx1"/>
                          </a:solidFill>
                          <a:latin typeface="Arial"/>
                          <a:ea typeface="+mn-ea"/>
                          <a:cs typeface="+mn-cs"/>
                        </a:rPr>
                        <a:t>21 822 </a:t>
                      </a:r>
                      <a:r>
                        <a:rPr lang="fr-FR" sz="1400" b="1" baseline="0" dirty="0" smtClean="0"/>
                        <a:t>MDA</a:t>
                      </a:r>
                      <a:endParaRPr lang="fr-FR" sz="1400" b="1" dirty="0" smtClean="0"/>
                    </a:p>
                  </a:txBody>
                  <a:tcPr/>
                </a:tc>
              </a:tr>
            </a:tbl>
          </a:graphicData>
        </a:graphic>
      </p:graphicFrame>
      <p:sp>
        <p:nvSpPr>
          <p:cNvPr id="59" name="Rectangle 58"/>
          <p:cNvSpPr/>
          <p:nvPr/>
        </p:nvSpPr>
        <p:spPr>
          <a:xfrm>
            <a:off x="3000364" y="4000504"/>
            <a:ext cx="1428760" cy="461665"/>
          </a:xfrm>
          <a:prstGeom prst="rect">
            <a:avLst/>
          </a:prstGeom>
        </p:spPr>
        <p:txBody>
          <a:bodyPr wrap="square">
            <a:spAutoFit/>
          </a:bodyPr>
          <a:lstStyle/>
          <a:p>
            <a:pPr algn="ctr">
              <a:lnSpc>
                <a:spcPct val="120000"/>
              </a:lnSpc>
            </a:pPr>
            <a:r>
              <a:rPr lang="fr-FR" sz="1000" b="1" dirty="0" smtClean="0"/>
              <a:t>Concessions </a:t>
            </a:r>
          </a:p>
          <a:p>
            <a:pPr algn="ctr">
              <a:lnSpc>
                <a:spcPct val="120000"/>
              </a:lnSpc>
            </a:pPr>
            <a:r>
              <a:rPr lang="fr-FR" sz="1000" b="1" dirty="0" smtClean="0"/>
              <a:t>Electriques</a:t>
            </a:r>
            <a:endParaRPr lang="fr-FR" sz="1000" b="1" dirty="0"/>
          </a:p>
        </p:txBody>
      </p:sp>
      <p:sp>
        <p:nvSpPr>
          <p:cNvPr id="62" name="Rectangle 61"/>
          <p:cNvSpPr/>
          <p:nvPr/>
        </p:nvSpPr>
        <p:spPr>
          <a:xfrm>
            <a:off x="4429124" y="214290"/>
            <a:ext cx="4714876" cy="6500858"/>
          </a:xfrm>
          <a:prstGeom prst="wedgeRectCallout">
            <a:avLst>
              <a:gd name="adj1" fmla="val -54139"/>
              <a:gd name="adj2" fmla="val 12775"/>
            </a:avLst>
          </a:prstGeom>
        </p:spPr>
        <p:style>
          <a:lnRef idx="1">
            <a:schemeClr val="accent3"/>
          </a:lnRef>
          <a:fillRef idx="2">
            <a:schemeClr val="accent3"/>
          </a:fillRef>
          <a:effectRef idx="1">
            <a:schemeClr val="accent3"/>
          </a:effectRef>
          <a:fontRef idx="minor">
            <a:schemeClr val="dk1"/>
          </a:fontRef>
        </p:style>
        <p:txBody>
          <a:bodyPr rtlCol="0" anchor="t"/>
          <a:lstStyle/>
          <a:p>
            <a:pPr eaLnBrk="0" fontAlgn="base" hangingPunct="0">
              <a:buFont typeface="Wingdings" pitchFamily="2" charset="2"/>
              <a:buChar char="C"/>
            </a:pPr>
            <a:r>
              <a:rPr lang="fr-FR" sz="1200" dirty="0" smtClean="0"/>
              <a:t>+ Restructuration du réseau en cours</a:t>
            </a:r>
          </a:p>
          <a:p>
            <a:pPr eaLnBrk="0" fontAlgn="base" hangingPunct="0">
              <a:buFont typeface="Wingdings" pitchFamily="2" charset="2"/>
              <a:buChar char="C"/>
            </a:pPr>
            <a:r>
              <a:rPr lang="fr-FR" sz="1200" dirty="0" smtClean="0"/>
              <a:t>+Capacité de réhabilitation des réseaux, connaissance de l’historique des évolutions.</a:t>
            </a:r>
          </a:p>
          <a:p>
            <a:pPr eaLnBrk="0" fontAlgn="base" hangingPunct="0">
              <a:buFont typeface="Wingdings" pitchFamily="2" charset="2"/>
              <a:buChar char="C"/>
            </a:pPr>
            <a:r>
              <a:rPr lang="fr-FR" sz="1200" dirty="0" smtClean="0"/>
              <a:t>+ diversification des modes de payement; </a:t>
            </a:r>
          </a:p>
          <a:p>
            <a:pPr eaLnBrk="0" fontAlgn="base" hangingPunct="0">
              <a:buFont typeface="Wingdings" pitchFamily="2" charset="2"/>
              <a:buChar char="C"/>
            </a:pPr>
            <a:r>
              <a:rPr lang="fr-FR" sz="1200" dirty="0" smtClean="0"/>
              <a:t>+- BCC en exploitation et activités TST MT restent à réactiver (passer aux techniques nouvelles). </a:t>
            </a:r>
            <a:r>
              <a:rPr lang="fr-FR" sz="1200" dirty="0" err="1" smtClean="0"/>
              <a:t>Télérelève</a:t>
            </a:r>
            <a:r>
              <a:rPr lang="fr-FR" sz="1200" dirty="0" smtClean="0"/>
              <a:t> : BT: en projet/  MT: site pilote (DD de </a:t>
            </a:r>
            <a:r>
              <a:rPr lang="fr-FR" sz="1200" dirty="0" err="1" smtClean="0"/>
              <a:t>Bologhine</a:t>
            </a:r>
            <a:r>
              <a:rPr lang="fr-FR" sz="1200" dirty="0" smtClean="0"/>
              <a:t>)</a:t>
            </a:r>
          </a:p>
          <a:p>
            <a:pPr eaLnBrk="0" fontAlgn="base" hangingPunct="0">
              <a:buFont typeface="Wingdings" pitchFamily="2" charset="2"/>
              <a:buChar char="D"/>
            </a:pPr>
            <a:r>
              <a:rPr lang="fr-FR" sz="1200" dirty="0" smtClean="0"/>
              <a:t>- Problématique de disponibilité de matériel et dotation d’équipement pour l’exécution de la maintenance, </a:t>
            </a:r>
          </a:p>
          <a:p>
            <a:pPr eaLnBrk="0" fontAlgn="base" hangingPunct="0">
              <a:buFont typeface="Wingdings" pitchFamily="2" charset="2"/>
              <a:buChar char="D"/>
            </a:pPr>
            <a:r>
              <a:rPr lang="fr-FR" sz="1200" dirty="0" smtClean="0"/>
              <a:t>- Déficit  en opérateurs et absence de doctrine de maîtrise d’œuvre de la maintenance; </a:t>
            </a:r>
          </a:p>
          <a:p>
            <a:pPr eaLnBrk="0" fontAlgn="base" hangingPunct="0">
              <a:buFont typeface="Wingdings" pitchFamily="2" charset="2"/>
              <a:buChar char="D"/>
            </a:pPr>
            <a:r>
              <a:rPr lang="fr-FR" sz="1200" dirty="0" smtClean="0"/>
              <a:t>- Non Maitrise de la maintenance préventive</a:t>
            </a:r>
          </a:p>
          <a:p>
            <a:pPr eaLnBrk="0" fontAlgn="base" hangingPunct="0">
              <a:buFont typeface="Wingdings" pitchFamily="2" charset="2"/>
              <a:buChar char="D"/>
            </a:pPr>
            <a:r>
              <a:rPr lang="fr-FR" sz="1200" dirty="0" smtClean="0"/>
              <a:t>- Absence de politique de communication et de lobbying envers les autorités publiques pour faire face aux vols d’énergie sur les réseaux et aux agressions réseaux .</a:t>
            </a:r>
          </a:p>
          <a:p>
            <a:pPr eaLnBrk="0" fontAlgn="base" hangingPunct="0">
              <a:buFont typeface="Wingdings" pitchFamily="2" charset="2"/>
              <a:buChar char="D"/>
            </a:pPr>
            <a:r>
              <a:rPr lang="fr-FR" sz="1200" dirty="0" smtClean="0"/>
              <a:t>- Le SI distribution actuel ne couvre pas tous les besoins</a:t>
            </a:r>
          </a:p>
          <a:p>
            <a:pPr eaLnBrk="0" fontAlgn="base" hangingPunct="0">
              <a:buFont typeface="Wingdings" pitchFamily="2" charset="2"/>
              <a:buChar char="D"/>
            </a:pPr>
            <a:r>
              <a:rPr lang="fr-FR" sz="1200" dirty="0" smtClean="0"/>
              <a:t>- Comptabilité analytique  centralisée  (non exploitée par les DD)</a:t>
            </a:r>
          </a:p>
          <a:p>
            <a:pPr eaLnBrk="0" fontAlgn="base" hangingPunct="0">
              <a:buFont typeface="Wingdings" pitchFamily="2" charset="2"/>
              <a:buChar char="D"/>
            </a:pPr>
            <a:r>
              <a:rPr lang="fr-FR" sz="1200" dirty="0" smtClean="0"/>
              <a:t>- Absence de révision tarifaire</a:t>
            </a:r>
          </a:p>
          <a:p>
            <a:pPr eaLnBrk="0" fontAlgn="base" hangingPunct="0">
              <a:buFont typeface="Wingdings" pitchFamily="2" charset="2"/>
              <a:buChar char="D"/>
            </a:pPr>
            <a:r>
              <a:rPr lang="fr-FR" sz="1200" dirty="0" smtClean="0"/>
              <a:t>- Non maitrise des charges d’investissements et d’exploitation</a:t>
            </a:r>
          </a:p>
          <a:p>
            <a:pPr eaLnBrk="0" fontAlgn="base" hangingPunct="0">
              <a:buFont typeface="Wingdings" pitchFamily="2" charset="2"/>
              <a:buChar char="D"/>
            </a:pPr>
            <a:r>
              <a:rPr lang="fr-FR" sz="1200" dirty="0" smtClean="0"/>
              <a:t>- Faible adaptation de l’organisation commerciale aux  exigences du métier</a:t>
            </a:r>
          </a:p>
          <a:p>
            <a:pPr eaLnBrk="0" fontAlgn="base" hangingPunct="0">
              <a:buFont typeface="Wingdings" pitchFamily="2" charset="2"/>
              <a:buChar char="D"/>
            </a:pPr>
            <a:r>
              <a:rPr lang="fr-FR" sz="1200" dirty="0" smtClean="0"/>
              <a:t>- Insuffisance dans le traitement des réclamations</a:t>
            </a:r>
          </a:p>
          <a:p>
            <a:pPr eaLnBrk="0" fontAlgn="base" hangingPunct="0">
              <a:buFont typeface="Wingdings" pitchFamily="2" charset="2"/>
              <a:buChar char="D"/>
            </a:pPr>
            <a:r>
              <a:rPr lang="fr-FR" sz="1200" dirty="0" smtClean="0"/>
              <a:t>- Déperdition de la ressource qualifiée et non préparation de la relève</a:t>
            </a:r>
          </a:p>
          <a:p>
            <a:pPr eaLnBrk="0" fontAlgn="base" hangingPunct="0">
              <a:buFont typeface="Wingdings" pitchFamily="2" charset="2"/>
              <a:buChar char="D"/>
            </a:pPr>
            <a:r>
              <a:rPr lang="fr-FR" sz="1200" dirty="0" smtClean="0"/>
              <a:t>- Non réalisation de formation (qualifiante) pour certains métiers et faiblesse en formation management pour l’encadrement</a:t>
            </a:r>
          </a:p>
          <a:p>
            <a:pPr eaLnBrk="0" fontAlgn="base" hangingPunct="0">
              <a:buFont typeface="Wingdings" pitchFamily="2" charset="2"/>
              <a:buChar char="D"/>
            </a:pPr>
            <a:r>
              <a:rPr lang="fr-FR" sz="1200" dirty="0" smtClean="0"/>
              <a:t>- Problème d’expertise de matériels (contrefaçon). </a:t>
            </a:r>
          </a:p>
          <a:p>
            <a:pPr eaLnBrk="0" fontAlgn="base" hangingPunct="0">
              <a:buFont typeface="Wingdings" pitchFamily="2" charset="2"/>
              <a:buChar char="D"/>
            </a:pPr>
            <a:r>
              <a:rPr lang="fr-FR" sz="1200" dirty="0" smtClean="0"/>
              <a:t>Insuffisance de la formation des techniciens</a:t>
            </a:r>
          </a:p>
          <a:p>
            <a:pPr eaLnBrk="0" fontAlgn="base" hangingPunct="0">
              <a:buFont typeface="Wingdings" pitchFamily="2" charset="2"/>
              <a:buChar char="D"/>
            </a:pPr>
            <a:r>
              <a:rPr lang="fr-FR" sz="1200" dirty="0" smtClean="0"/>
              <a:t>- Faiblesse dans la capitalisation du savoir et de l’expertise</a:t>
            </a:r>
          </a:p>
          <a:p>
            <a:pPr eaLnBrk="0" fontAlgn="base" hangingPunct="0">
              <a:buFont typeface="Wingdings" pitchFamily="2" charset="2"/>
              <a:buChar char="D"/>
            </a:pPr>
            <a:r>
              <a:rPr lang="fr-FR" sz="1200" dirty="0" smtClean="0"/>
              <a:t>- Capital expérience insuffisamment valorisé</a:t>
            </a:r>
          </a:p>
          <a:p>
            <a:pPr eaLnBrk="0" fontAlgn="base" hangingPunct="0">
              <a:buFont typeface="Arial" pitchFamily="34" charset="0"/>
              <a:buChar char="•"/>
            </a:pPr>
            <a:r>
              <a:rPr lang="fr-FR" sz="1200" dirty="0" smtClean="0"/>
              <a:t>Nécessité de mise à jour des procédures de travail, </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714356"/>
            <a:ext cx="8229600" cy="5292935"/>
          </a:xfrm>
        </p:spPr>
        <p:txBody>
          <a:bodyPr>
            <a:normAutofit/>
          </a:bodyPr>
          <a:lstStyle/>
          <a:p>
            <a:pPr>
              <a:buNone/>
            </a:pPr>
            <a:r>
              <a:rPr lang="fr-FR" sz="2000" dirty="0" smtClean="0"/>
              <a:t>Ce processus de pilotage se déroulera sur plusieurs phases :</a:t>
            </a:r>
          </a:p>
          <a:p>
            <a:pPr>
              <a:buNone/>
            </a:pPr>
            <a:r>
              <a:rPr lang="fr-FR" sz="2000" dirty="0" smtClean="0"/>
              <a:t> </a:t>
            </a:r>
          </a:p>
          <a:p>
            <a:pPr lvl="0" algn="just">
              <a:buFont typeface="Wingdings" pitchFamily="2" charset="2"/>
              <a:buChar char="§"/>
            </a:pPr>
            <a:r>
              <a:rPr lang="fr-FR" sz="2000" dirty="0" smtClean="0"/>
              <a:t>La première consiste à définir et mettre en œuvre des actions de communication en direction de l’ensemble des parties prenantes de la Société pour les informer et les mobiliser autour du plan ;</a:t>
            </a:r>
          </a:p>
          <a:p>
            <a:pPr lvl="0" algn="just">
              <a:buFont typeface="Wingdings" pitchFamily="2" charset="2"/>
              <a:buChar char="§"/>
            </a:pPr>
            <a:endParaRPr lang="fr-FR" sz="2000" dirty="0" smtClean="0"/>
          </a:p>
          <a:p>
            <a:pPr lvl="0" algn="just">
              <a:buFont typeface="Wingdings" pitchFamily="2" charset="2"/>
              <a:buChar char="§"/>
            </a:pPr>
            <a:r>
              <a:rPr lang="fr-FR" sz="2000" dirty="0" smtClean="0"/>
              <a:t>Ensuite, il s’agira de contractualiser les actions avec les principaux pilotes et les mettre en œuvre;</a:t>
            </a:r>
          </a:p>
          <a:p>
            <a:pPr lvl="0" algn="just">
              <a:buFont typeface="Wingdings" pitchFamily="2" charset="2"/>
              <a:buChar char="§"/>
            </a:pPr>
            <a:endParaRPr lang="fr-FR" sz="2000" dirty="0" smtClean="0"/>
          </a:p>
          <a:p>
            <a:pPr lvl="0" algn="just">
              <a:buFont typeface="Wingdings" pitchFamily="2" charset="2"/>
              <a:buChar char="§"/>
            </a:pPr>
            <a:r>
              <a:rPr lang="fr-FR" sz="2000" dirty="0" smtClean="0"/>
              <a:t>Enfin, suivre le déroulement des actions trimestriellement, les évaluer et apporter les ajustements nécessaires au plan d’actions en fin d’exercice</a:t>
            </a:r>
            <a:r>
              <a:rPr lang="fr-FR" sz="2400" dirty="0" smtClean="0"/>
              <a:t>.</a:t>
            </a:r>
            <a:r>
              <a:rPr lang="fr-FR" sz="2400" b="1" i="1" dirty="0" smtClean="0"/>
              <a:t> </a:t>
            </a:r>
            <a:endParaRPr lang="fr-FR" sz="2400" dirty="0" smtClean="0"/>
          </a:p>
          <a:p>
            <a:pPr>
              <a:buFont typeface="Wingdings" pitchFamily="2" charset="2"/>
              <a:buChar char="§"/>
            </a:pPr>
            <a:endParaRPr lang="fr-FR" sz="1800" dirty="0" smtClean="0"/>
          </a:p>
          <a:p>
            <a:endParaRPr lang="fr-FR" dirty="0"/>
          </a:p>
        </p:txBody>
      </p:sp>
      <p:sp>
        <p:nvSpPr>
          <p:cNvPr id="3" name="Espace réservé du numéro de diapositive 2"/>
          <p:cNvSpPr>
            <a:spLocks noGrp="1"/>
          </p:cNvSpPr>
          <p:nvPr>
            <p:ph type="sldNum" sz="quarter" idx="12"/>
          </p:nvPr>
        </p:nvSpPr>
        <p:spPr>
          <a:xfrm>
            <a:off x="8429652" y="6407944"/>
            <a:ext cx="583380" cy="365125"/>
          </a:xfrm>
        </p:spPr>
        <p:txBody>
          <a:bodyPr/>
          <a:lstStyle/>
          <a:p>
            <a:fld id="{0E2CAE94-80FD-440D-89D0-51F5150E77D6}" type="slidenum">
              <a:rPr lang="fr-FR" smtClean="0"/>
              <a:pPr/>
              <a:t>50</a:t>
            </a:fld>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3870577" y="4286256"/>
            <a:ext cx="1428760" cy="461665"/>
          </a:xfrm>
          <a:prstGeom prst="rect">
            <a:avLst/>
          </a:prstGeom>
        </p:spPr>
        <p:txBody>
          <a:bodyPr wrap="square">
            <a:spAutoFit/>
          </a:bodyPr>
          <a:lstStyle/>
          <a:p>
            <a:pPr algn="ctr">
              <a:lnSpc>
                <a:spcPct val="120000"/>
              </a:lnSpc>
            </a:pPr>
            <a:r>
              <a:rPr lang="fr-FR" sz="1000" b="1" dirty="0" smtClean="0"/>
              <a:t>Concessions </a:t>
            </a:r>
          </a:p>
          <a:p>
            <a:pPr algn="ctr">
              <a:lnSpc>
                <a:spcPct val="120000"/>
              </a:lnSpc>
            </a:pPr>
            <a:r>
              <a:rPr lang="fr-FR" sz="1000" b="1" dirty="0" smtClean="0"/>
              <a:t>Electriques</a:t>
            </a:r>
            <a:endParaRPr lang="fr-FR" sz="1000" b="1" dirty="0"/>
          </a:p>
        </p:txBody>
      </p:sp>
      <p:sp>
        <p:nvSpPr>
          <p:cNvPr id="38914" name="Line 4"/>
          <p:cNvSpPr>
            <a:spLocks noChangeShapeType="1"/>
          </p:cNvSpPr>
          <p:nvPr/>
        </p:nvSpPr>
        <p:spPr bwMode="auto">
          <a:xfrm flipV="1">
            <a:off x="1162302" y="1743075"/>
            <a:ext cx="0" cy="4194175"/>
          </a:xfrm>
          <a:prstGeom prst="line">
            <a:avLst/>
          </a:prstGeom>
          <a:noFill/>
          <a:ln w="9525">
            <a:solidFill>
              <a:schemeClr val="accent1"/>
            </a:solidFill>
            <a:round/>
            <a:headEnd/>
            <a:tailEnd/>
          </a:ln>
        </p:spPr>
        <p:txBody>
          <a:bodyPr wrap="none" anchor="ctr"/>
          <a:lstStyle/>
          <a:p>
            <a:endParaRPr lang="fr-FR"/>
          </a:p>
        </p:txBody>
      </p:sp>
      <p:sp>
        <p:nvSpPr>
          <p:cNvPr id="38915" name="Line 5"/>
          <p:cNvSpPr>
            <a:spLocks noChangeShapeType="1"/>
          </p:cNvSpPr>
          <p:nvPr/>
        </p:nvSpPr>
        <p:spPr bwMode="auto">
          <a:xfrm>
            <a:off x="1162302" y="5103813"/>
            <a:ext cx="5638800" cy="0"/>
          </a:xfrm>
          <a:prstGeom prst="line">
            <a:avLst/>
          </a:prstGeom>
          <a:noFill/>
          <a:ln w="9525">
            <a:solidFill>
              <a:schemeClr val="accent1"/>
            </a:solidFill>
            <a:round/>
            <a:headEnd/>
            <a:tailEnd/>
          </a:ln>
        </p:spPr>
        <p:txBody>
          <a:bodyPr wrap="none" anchor="ctr"/>
          <a:lstStyle/>
          <a:p>
            <a:endParaRPr lang="fr-FR"/>
          </a:p>
        </p:txBody>
      </p:sp>
      <p:sp>
        <p:nvSpPr>
          <p:cNvPr id="38916" name="Line 6"/>
          <p:cNvSpPr>
            <a:spLocks noChangeShapeType="1"/>
          </p:cNvSpPr>
          <p:nvPr/>
        </p:nvSpPr>
        <p:spPr bwMode="auto">
          <a:xfrm>
            <a:off x="1162302" y="2546350"/>
            <a:ext cx="5638800" cy="0"/>
          </a:xfrm>
          <a:prstGeom prst="line">
            <a:avLst/>
          </a:prstGeom>
          <a:noFill/>
          <a:ln w="9525">
            <a:solidFill>
              <a:schemeClr val="accent1"/>
            </a:solidFill>
            <a:round/>
            <a:headEnd/>
            <a:tailEnd/>
          </a:ln>
        </p:spPr>
        <p:txBody>
          <a:bodyPr wrap="none" anchor="ctr"/>
          <a:lstStyle/>
          <a:p>
            <a:endParaRPr lang="fr-FR"/>
          </a:p>
        </p:txBody>
      </p:sp>
      <p:sp>
        <p:nvSpPr>
          <p:cNvPr id="38917" name="Line 7"/>
          <p:cNvSpPr>
            <a:spLocks noChangeShapeType="1"/>
          </p:cNvSpPr>
          <p:nvPr/>
        </p:nvSpPr>
        <p:spPr bwMode="auto">
          <a:xfrm>
            <a:off x="1162302" y="1746250"/>
            <a:ext cx="5638800" cy="0"/>
          </a:xfrm>
          <a:prstGeom prst="line">
            <a:avLst/>
          </a:prstGeom>
          <a:noFill/>
          <a:ln w="9525">
            <a:solidFill>
              <a:schemeClr val="accent1"/>
            </a:solidFill>
            <a:round/>
            <a:headEnd/>
            <a:tailEnd/>
          </a:ln>
        </p:spPr>
        <p:txBody>
          <a:bodyPr wrap="none" anchor="ctr"/>
          <a:lstStyle/>
          <a:p>
            <a:endParaRPr lang="fr-FR"/>
          </a:p>
        </p:txBody>
      </p:sp>
      <p:sp>
        <p:nvSpPr>
          <p:cNvPr id="38918" name="Line 8"/>
          <p:cNvSpPr>
            <a:spLocks noChangeShapeType="1"/>
          </p:cNvSpPr>
          <p:nvPr/>
        </p:nvSpPr>
        <p:spPr bwMode="auto">
          <a:xfrm flipV="1">
            <a:off x="2508502" y="1746250"/>
            <a:ext cx="0" cy="4191000"/>
          </a:xfrm>
          <a:prstGeom prst="line">
            <a:avLst/>
          </a:prstGeom>
          <a:noFill/>
          <a:ln w="9525">
            <a:solidFill>
              <a:schemeClr val="accent1"/>
            </a:solidFill>
            <a:round/>
            <a:headEnd/>
            <a:tailEnd/>
          </a:ln>
        </p:spPr>
        <p:txBody>
          <a:bodyPr wrap="none" anchor="ctr"/>
          <a:lstStyle/>
          <a:p>
            <a:endParaRPr lang="fr-FR"/>
          </a:p>
        </p:txBody>
      </p:sp>
      <p:sp>
        <p:nvSpPr>
          <p:cNvPr id="38919" name="Line 9"/>
          <p:cNvSpPr>
            <a:spLocks noChangeShapeType="1"/>
          </p:cNvSpPr>
          <p:nvPr/>
        </p:nvSpPr>
        <p:spPr bwMode="auto">
          <a:xfrm flipV="1">
            <a:off x="6801102" y="1746250"/>
            <a:ext cx="0" cy="4191000"/>
          </a:xfrm>
          <a:prstGeom prst="line">
            <a:avLst/>
          </a:prstGeom>
          <a:noFill/>
          <a:ln w="9525">
            <a:solidFill>
              <a:schemeClr val="accent1"/>
            </a:solidFill>
            <a:round/>
            <a:headEnd/>
            <a:tailEnd/>
          </a:ln>
        </p:spPr>
        <p:txBody>
          <a:bodyPr wrap="none" anchor="ctr"/>
          <a:lstStyle/>
          <a:p>
            <a:endParaRPr lang="fr-FR"/>
          </a:p>
        </p:txBody>
      </p:sp>
      <p:sp>
        <p:nvSpPr>
          <p:cNvPr id="38920" name="Line 10"/>
          <p:cNvSpPr>
            <a:spLocks noChangeShapeType="1"/>
          </p:cNvSpPr>
          <p:nvPr/>
        </p:nvSpPr>
        <p:spPr bwMode="auto">
          <a:xfrm>
            <a:off x="1167065" y="4264025"/>
            <a:ext cx="5608637" cy="0"/>
          </a:xfrm>
          <a:prstGeom prst="line">
            <a:avLst/>
          </a:prstGeom>
          <a:noFill/>
          <a:ln w="9525">
            <a:solidFill>
              <a:schemeClr val="accent1"/>
            </a:solidFill>
            <a:round/>
            <a:headEnd/>
            <a:tailEnd/>
          </a:ln>
        </p:spPr>
        <p:txBody>
          <a:bodyPr wrap="none" anchor="ctr"/>
          <a:lstStyle/>
          <a:p>
            <a:endParaRPr lang="fr-FR"/>
          </a:p>
        </p:txBody>
      </p:sp>
      <p:sp>
        <p:nvSpPr>
          <p:cNvPr id="38921" name="Line 11"/>
          <p:cNvSpPr>
            <a:spLocks noChangeShapeType="1"/>
          </p:cNvSpPr>
          <p:nvPr/>
        </p:nvSpPr>
        <p:spPr bwMode="auto">
          <a:xfrm>
            <a:off x="1167065" y="3424238"/>
            <a:ext cx="5581650" cy="0"/>
          </a:xfrm>
          <a:prstGeom prst="line">
            <a:avLst/>
          </a:prstGeom>
          <a:noFill/>
          <a:ln w="9525">
            <a:solidFill>
              <a:schemeClr val="accent1"/>
            </a:solidFill>
            <a:round/>
            <a:headEnd/>
            <a:tailEnd/>
          </a:ln>
        </p:spPr>
        <p:txBody>
          <a:bodyPr wrap="none" anchor="ctr"/>
          <a:lstStyle/>
          <a:p>
            <a:endParaRPr lang="fr-FR"/>
          </a:p>
        </p:txBody>
      </p:sp>
      <p:sp>
        <p:nvSpPr>
          <p:cNvPr id="38922" name="Line 12"/>
          <p:cNvSpPr>
            <a:spLocks noChangeShapeType="1"/>
          </p:cNvSpPr>
          <p:nvPr/>
        </p:nvSpPr>
        <p:spPr bwMode="auto">
          <a:xfrm flipV="1">
            <a:off x="3889627" y="1754188"/>
            <a:ext cx="0" cy="4191000"/>
          </a:xfrm>
          <a:prstGeom prst="line">
            <a:avLst/>
          </a:prstGeom>
          <a:noFill/>
          <a:ln w="9525">
            <a:solidFill>
              <a:schemeClr val="accent1"/>
            </a:solidFill>
            <a:round/>
            <a:headEnd/>
            <a:tailEnd/>
          </a:ln>
        </p:spPr>
        <p:txBody>
          <a:bodyPr wrap="none" anchor="ctr"/>
          <a:lstStyle/>
          <a:p>
            <a:endParaRPr lang="fr-FR"/>
          </a:p>
        </p:txBody>
      </p:sp>
      <p:sp>
        <p:nvSpPr>
          <p:cNvPr id="38923" name="Line 13"/>
          <p:cNvSpPr>
            <a:spLocks noChangeShapeType="1"/>
          </p:cNvSpPr>
          <p:nvPr/>
        </p:nvSpPr>
        <p:spPr bwMode="auto">
          <a:xfrm flipV="1">
            <a:off x="5340602" y="1744663"/>
            <a:ext cx="0" cy="4200525"/>
          </a:xfrm>
          <a:prstGeom prst="line">
            <a:avLst/>
          </a:prstGeom>
          <a:noFill/>
          <a:ln w="9525">
            <a:solidFill>
              <a:schemeClr val="accent1"/>
            </a:solidFill>
            <a:round/>
            <a:headEnd/>
            <a:tailEnd/>
          </a:ln>
        </p:spPr>
        <p:txBody>
          <a:bodyPr wrap="none" anchor="ctr"/>
          <a:lstStyle/>
          <a:p>
            <a:endParaRPr lang="fr-FR"/>
          </a:p>
        </p:txBody>
      </p:sp>
      <p:sp>
        <p:nvSpPr>
          <p:cNvPr id="38924" name="Line 14"/>
          <p:cNvSpPr>
            <a:spLocks noChangeShapeType="1"/>
          </p:cNvSpPr>
          <p:nvPr/>
        </p:nvSpPr>
        <p:spPr bwMode="auto">
          <a:xfrm>
            <a:off x="1170240" y="5943600"/>
            <a:ext cx="5641975" cy="0"/>
          </a:xfrm>
          <a:prstGeom prst="line">
            <a:avLst/>
          </a:prstGeom>
          <a:noFill/>
          <a:ln w="9525">
            <a:solidFill>
              <a:schemeClr val="accent1"/>
            </a:solidFill>
            <a:round/>
            <a:headEnd/>
            <a:tailEnd/>
          </a:ln>
        </p:spPr>
        <p:txBody>
          <a:bodyPr wrap="none" anchor="ctr"/>
          <a:lstStyle/>
          <a:p>
            <a:endParaRPr lang="fr-FR"/>
          </a:p>
        </p:txBody>
      </p:sp>
      <p:sp>
        <p:nvSpPr>
          <p:cNvPr id="38925" name="Text Box 15"/>
          <p:cNvSpPr txBox="1">
            <a:spLocks noChangeArrowheads="1"/>
          </p:cNvSpPr>
          <p:nvPr/>
        </p:nvSpPr>
        <p:spPr bwMode="auto">
          <a:xfrm rot="-5400000">
            <a:off x="-1892693" y="3648850"/>
            <a:ext cx="4202112" cy="342937"/>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600" b="1" dirty="0">
                <a:solidFill>
                  <a:srgbClr val="000000"/>
                </a:solidFill>
              </a:rPr>
              <a:t>Potentiel de création de valeur de SDA</a:t>
            </a:r>
          </a:p>
        </p:txBody>
      </p:sp>
      <p:sp>
        <p:nvSpPr>
          <p:cNvPr id="38926" name="Text Box 16"/>
          <p:cNvSpPr txBox="1">
            <a:spLocks noChangeArrowheads="1"/>
          </p:cNvSpPr>
          <p:nvPr/>
        </p:nvSpPr>
        <p:spPr bwMode="auto">
          <a:xfrm>
            <a:off x="1355977"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Emergence</a:t>
            </a:r>
          </a:p>
        </p:txBody>
      </p:sp>
      <p:sp>
        <p:nvSpPr>
          <p:cNvPr id="38927" name="Text Box 17"/>
          <p:cNvSpPr txBox="1">
            <a:spLocks noChangeArrowheads="1"/>
          </p:cNvSpPr>
          <p:nvPr/>
        </p:nvSpPr>
        <p:spPr bwMode="auto">
          <a:xfrm>
            <a:off x="2700590"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Croissance </a:t>
            </a:r>
          </a:p>
        </p:txBody>
      </p:sp>
      <p:sp>
        <p:nvSpPr>
          <p:cNvPr id="38928" name="Text Box 18"/>
          <p:cNvSpPr txBox="1">
            <a:spLocks noChangeArrowheads="1"/>
          </p:cNvSpPr>
          <p:nvPr/>
        </p:nvSpPr>
        <p:spPr bwMode="auto">
          <a:xfrm>
            <a:off x="4107115"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Maturité </a:t>
            </a:r>
          </a:p>
        </p:txBody>
      </p:sp>
      <p:sp>
        <p:nvSpPr>
          <p:cNvPr id="38929" name="Text Box 19"/>
          <p:cNvSpPr txBox="1">
            <a:spLocks noChangeArrowheads="1"/>
          </p:cNvSpPr>
          <p:nvPr/>
        </p:nvSpPr>
        <p:spPr bwMode="auto">
          <a:xfrm>
            <a:off x="5543802" y="1441450"/>
            <a:ext cx="1184295" cy="250604"/>
          </a:xfrm>
          <a:prstGeom prst="rect">
            <a:avLst/>
          </a:prstGeom>
          <a:noFill/>
          <a:ln w="9525">
            <a:noFill/>
            <a:miter lim="800000"/>
            <a:headEnd/>
            <a:tailEnd/>
          </a:ln>
        </p:spPr>
        <p:txBody>
          <a:bodyPr wrap="square" lIns="95777" tIns="47890" rIns="95777" bIns="47890">
            <a:spAutoFit/>
          </a:bodyPr>
          <a:lstStyle/>
          <a:p>
            <a:pPr algn="ctr" defTabSz="957263">
              <a:spcBef>
                <a:spcPct val="50000"/>
              </a:spcBef>
            </a:pPr>
            <a:r>
              <a:rPr lang="fr-FR" sz="1000" b="1" dirty="0">
                <a:solidFill>
                  <a:srgbClr val="000000"/>
                </a:solidFill>
              </a:rPr>
              <a:t>Décroissance</a:t>
            </a:r>
          </a:p>
        </p:txBody>
      </p:sp>
      <p:sp>
        <p:nvSpPr>
          <p:cNvPr id="38930" name="Text Box 20"/>
          <p:cNvSpPr txBox="1">
            <a:spLocks noChangeArrowheads="1"/>
          </p:cNvSpPr>
          <p:nvPr/>
        </p:nvSpPr>
        <p:spPr bwMode="auto">
          <a:xfrm>
            <a:off x="-28419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Exceptionnel </a:t>
            </a:r>
          </a:p>
        </p:txBody>
      </p:sp>
      <p:sp>
        <p:nvSpPr>
          <p:cNvPr id="38931" name="Text Box 21"/>
          <p:cNvSpPr txBox="1">
            <a:spLocks noChangeArrowheads="1"/>
          </p:cNvSpPr>
          <p:nvPr/>
        </p:nvSpPr>
        <p:spPr bwMode="auto">
          <a:xfrm>
            <a:off x="-28419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Faible </a:t>
            </a:r>
          </a:p>
        </p:txBody>
      </p:sp>
      <p:sp>
        <p:nvSpPr>
          <p:cNvPr id="38932" name="Text Box 22"/>
          <p:cNvSpPr txBox="1">
            <a:spLocks noChangeArrowheads="1"/>
          </p:cNvSpPr>
          <p:nvPr/>
        </p:nvSpPr>
        <p:spPr bwMode="auto">
          <a:xfrm>
            <a:off x="-28419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Très faible</a:t>
            </a:r>
          </a:p>
        </p:txBody>
      </p:sp>
      <p:sp>
        <p:nvSpPr>
          <p:cNvPr id="38933" name="Text Box 23"/>
          <p:cNvSpPr txBox="1">
            <a:spLocks noChangeArrowheads="1"/>
          </p:cNvSpPr>
          <p:nvPr/>
        </p:nvSpPr>
        <p:spPr bwMode="auto">
          <a:xfrm>
            <a:off x="-28419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Moyen </a:t>
            </a:r>
          </a:p>
        </p:txBody>
      </p:sp>
      <p:sp>
        <p:nvSpPr>
          <p:cNvPr id="38934" name="Text Box 24"/>
          <p:cNvSpPr txBox="1">
            <a:spLocks noChangeArrowheads="1"/>
          </p:cNvSpPr>
          <p:nvPr/>
        </p:nvSpPr>
        <p:spPr bwMode="auto">
          <a:xfrm>
            <a:off x="-304836"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Fort </a:t>
            </a:r>
          </a:p>
        </p:txBody>
      </p:sp>
      <p:sp>
        <p:nvSpPr>
          <p:cNvPr id="38935" name="Line 25"/>
          <p:cNvSpPr>
            <a:spLocks noChangeShapeType="1"/>
          </p:cNvSpPr>
          <p:nvPr/>
        </p:nvSpPr>
        <p:spPr bwMode="auto">
          <a:xfrm flipV="1">
            <a:off x="2487865"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38936" name="Line 26"/>
          <p:cNvSpPr>
            <a:spLocks noChangeShapeType="1"/>
          </p:cNvSpPr>
          <p:nvPr/>
        </p:nvSpPr>
        <p:spPr bwMode="auto">
          <a:xfrm flipV="1">
            <a:off x="1168652"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38937" name="Line 27"/>
          <p:cNvSpPr>
            <a:spLocks noChangeShapeType="1"/>
          </p:cNvSpPr>
          <p:nvPr/>
        </p:nvSpPr>
        <p:spPr bwMode="auto">
          <a:xfrm flipV="1">
            <a:off x="4905627"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38938" name="Line 28"/>
          <p:cNvSpPr>
            <a:spLocks noChangeShapeType="1"/>
          </p:cNvSpPr>
          <p:nvPr/>
        </p:nvSpPr>
        <p:spPr bwMode="auto">
          <a:xfrm flipV="1">
            <a:off x="2541840"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38939" name="Line 29"/>
          <p:cNvSpPr>
            <a:spLocks noChangeShapeType="1"/>
          </p:cNvSpPr>
          <p:nvPr/>
        </p:nvSpPr>
        <p:spPr bwMode="auto">
          <a:xfrm flipV="1">
            <a:off x="1187702"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38940" name="Line 30"/>
          <p:cNvSpPr>
            <a:spLocks noChangeShapeType="1"/>
          </p:cNvSpPr>
          <p:nvPr/>
        </p:nvSpPr>
        <p:spPr bwMode="auto">
          <a:xfrm flipV="1">
            <a:off x="2494215"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38941" name="Text Box 31"/>
          <p:cNvSpPr txBox="1">
            <a:spLocks noChangeArrowheads="1"/>
          </p:cNvSpPr>
          <p:nvPr/>
        </p:nvSpPr>
        <p:spPr bwMode="auto">
          <a:xfrm>
            <a:off x="5442213" y="5550911"/>
            <a:ext cx="1295400" cy="307771"/>
          </a:xfrm>
          <a:prstGeom prst="rect">
            <a:avLst/>
          </a:prstGeom>
          <a:noFill/>
          <a:ln w="9525">
            <a:noFill/>
            <a:miter lim="800000"/>
            <a:headEnd/>
            <a:tailEnd/>
          </a:ln>
        </p:spPr>
        <p:txBody>
          <a:bodyPr lIns="91432" tIns="45717" rIns="91432" bIns="45717">
            <a:spAutoFit/>
          </a:bodyPr>
          <a:lstStyle/>
          <a:p>
            <a:pPr>
              <a:spcBef>
                <a:spcPct val="50000"/>
              </a:spcBef>
            </a:pPr>
            <a:r>
              <a:rPr lang="fr-FR" sz="1400" b="1" dirty="0">
                <a:solidFill>
                  <a:srgbClr val="FF0000"/>
                </a:solidFill>
              </a:rPr>
              <a:t>RETRAIT </a:t>
            </a:r>
            <a:endParaRPr lang="fr-FR" sz="1400" b="1" dirty="0"/>
          </a:p>
        </p:txBody>
      </p:sp>
      <p:sp>
        <p:nvSpPr>
          <p:cNvPr id="38942" name="Text Box 32"/>
          <p:cNvSpPr txBox="1">
            <a:spLocks noChangeArrowheads="1"/>
          </p:cNvSpPr>
          <p:nvPr/>
        </p:nvSpPr>
        <p:spPr bwMode="auto">
          <a:xfrm>
            <a:off x="5442213" y="4152139"/>
            <a:ext cx="1428760" cy="276993"/>
          </a:xfrm>
          <a:prstGeom prst="rect">
            <a:avLst/>
          </a:prstGeom>
          <a:noFill/>
          <a:ln w="9525">
            <a:noFill/>
            <a:miter lim="800000"/>
            <a:headEnd/>
            <a:tailEnd/>
          </a:ln>
        </p:spPr>
        <p:txBody>
          <a:bodyPr wrap="square" lIns="91432" tIns="45717" rIns="91432" bIns="45717">
            <a:spAutoFit/>
          </a:bodyPr>
          <a:lstStyle/>
          <a:p>
            <a:pPr>
              <a:spcBef>
                <a:spcPct val="50000"/>
              </a:spcBef>
            </a:pPr>
            <a:r>
              <a:rPr lang="fr-FR" sz="1200" b="1" dirty="0">
                <a:solidFill>
                  <a:srgbClr val="FF9933"/>
                </a:solidFill>
              </a:rPr>
              <a:t>RÉORIENTATION</a:t>
            </a:r>
            <a:endParaRPr lang="fr-FR" sz="1200" b="1" dirty="0"/>
          </a:p>
        </p:txBody>
      </p:sp>
      <p:sp>
        <p:nvSpPr>
          <p:cNvPr id="38943" name="Text Box 34"/>
          <p:cNvSpPr txBox="1">
            <a:spLocks noChangeArrowheads="1"/>
          </p:cNvSpPr>
          <p:nvPr/>
        </p:nvSpPr>
        <p:spPr bwMode="auto">
          <a:xfrm>
            <a:off x="5442213" y="1984786"/>
            <a:ext cx="1357322" cy="515520"/>
          </a:xfrm>
          <a:prstGeom prst="rect">
            <a:avLst/>
          </a:prstGeom>
          <a:noFill/>
          <a:ln w="9525">
            <a:noFill/>
            <a:miter lim="800000"/>
            <a:headEnd/>
            <a:tailEnd/>
          </a:ln>
        </p:spPr>
        <p:txBody>
          <a:bodyPr wrap="square" lIns="91432" tIns="45717" rIns="91432" bIns="45717">
            <a:spAutoFit/>
          </a:bodyPr>
          <a:lstStyle/>
          <a:p>
            <a:pPr>
              <a:spcBef>
                <a:spcPct val="50000"/>
              </a:spcBef>
            </a:pPr>
            <a:r>
              <a:rPr lang="fr-FR" sz="1100" b="1" dirty="0">
                <a:solidFill>
                  <a:srgbClr val="0033CC"/>
                </a:solidFill>
              </a:rPr>
              <a:t>DÉVELOPPEMENT</a:t>
            </a:r>
          </a:p>
          <a:p>
            <a:pPr>
              <a:spcBef>
                <a:spcPct val="50000"/>
              </a:spcBef>
            </a:pPr>
            <a:r>
              <a:rPr lang="fr-FR" sz="1100" b="1" dirty="0">
                <a:solidFill>
                  <a:srgbClr val="0033CC"/>
                </a:solidFill>
              </a:rPr>
              <a:t>PRIORITAIRE </a:t>
            </a:r>
          </a:p>
        </p:txBody>
      </p:sp>
      <p:sp>
        <p:nvSpPr>
          <p:cNvPr id="38944" name="Oval 35"/>
          <p:cNvSpPr>
            <a:spLocks noChangeArrowheads="1"/>
          </p:cNvSpPr>
          <p:nvPr/>
        </p:nvSpPr>
        <p:spPr bwMode="auto">
          <a:xfrm>
            <a:off x="3370511" y="3575058"/>
            <a:ext cx="995362" cy="99695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5" name="Oval 36"/>
          <p:cNvSpPr>
            <a:spLocks noChangeArrowheads="1"/>
          </p:cNvSpPr>
          <p:nvPr/>
        </p:nvSpPr>
        <p:spPr bwMode="auto">
          <a:xfrm>
            <a:off x="3437200" y="3646496"/>
            <a:ext cx="830262" cy="900112"/>
          </a:xfrm>
          <a:prstGeom prst="ellipse">
            <a:avLst/>
          </a:prstGeom>
          <a:solidFill>
            <a:srgbClr val="008000"/>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a:solidFill>
                <a:schemeClr val="bg1"/>
              </a:solidFill>
            </a:endParaRPr>
          </a:p>
        </p:txBody>
      </p:sp>
      <p:sp>
        <p:nvSpPr>
          <p:cNvPr id="38946" name="Oval 38"/>
          <p:cNvSpPr>
            <a:spLocks noChangeArrowheads="1"/>
          </p:cNvSpPr>
          <p:nvPr/>
        </p:nvSpPr>
        <p:spPr bwMode="auto">
          <a:xfrm>
            <a:off x="2338630" y="3571876"/>
            <a:ext cx="174625" cy="196850"/>
          </a:xfrm>
          <a:prstGeom prst="ellipse">
            <a:avLst/>
          </a:prstGeom>
          <a:solidFill>
            <a:srgbClr val="0033CC"/>
          </a:solidFill>
          <a:ln w="9525" algn="ctr">
            <a:solidFill>
              <a:schemeClr val="tx1"/>
            </a:solidFill>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a:p>
        </p:txBody>
      </p:sp>
      <p:sp>
        <p:nvSpPr>
          <p:cNvPr id="38948" name="Oval 41"/>
          <p:cNvSpPr>
            <a:spLocks noChangeArrowheads="1"/>
          </p:cNvSpPr>
          <p:nvPr/>
        </p:nvSpPr>
        <p:spPr bwMode="auto">
          <a:xfrm>
            <a:off x="2941883" y="3643315"/>
            <a:ext cx="428628" cy="428628"/>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9" name="Oval 42"/>
          <p:cNvSpPr>
            <a:spLocks noChangeArrowheads="1"/>
          </p:cNvSpPr>
          <p:nvPr/>
        </p:nvSpPr>
        <p:spPr bwMode="auto">
          <a:xfrm>
            <a:off x="2962523" y="3714752"/>
            <a:ext cx="407988" cy="357191"/>
          </a:xfrm>
          <a:prstGeom prst="ellipse">
            <a:avLst/>
          </a:prstGeom>
          <a:solidFill>
            <a:srgbClr val="0033CC">
              <a:alpha val="39999"/>
            </a:srgb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0" name="Rectangle 2"/>
          <p:cNvSpPr>
            <a:spLocks noChangeArrowheads="1"/>
          </p:cNvSpPr>
          <p:nvPr/>
        </p:nvSpPr>
        <p:spPr bwMode="auto">
          <a:xfrm>
            <a:off x="-71470" y="198438"/>
            <a:ext cx="7285037" cy="838200"/>
          </a:xfrm>
          <a:prstGeom prst="rect">
            <a:avLst/>
          </a:prstGeom>
          <a:noFill/>
          <a:ln w="9525">
            <a:noFill/>
            <a:miter lim="800000"/>
            <a:headEnd/>
            <a:tailEnd/>
          </a:ln>
        </p:spPr>
        <p:txBody>
          <a:bodyPr anchor="ctr"/>
          <a:lstStyle/>
          <a:p>
            <a:endParaRPr lang="fr-FR" sz="2000">
              <a:solidFill>
                <a:srgbClr val="000000"/>
              </a:solidFill>
            </a:endParaRPr>
          </a:p>
        </p:txBody>
      </p:sp>
      <p:sp>
        <p:nvSpPr>
          <p:cNvPr id="38952" name="Rectangle 45"/>
          <p:cNvSpPr>
            <a:spLocks noChangeArrowheads="1"/>
          </p:cNvSpPr>
          <p:nvPr/>
        </p:nvSpPr>
        <p:spPr bwMode="auto">
          <a:xfrm>
            <a:off x="513034"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sz="1400" b="1" dirty="0"/>
              <a:t>Maturité stratégique des segments</a:t>
            </a:r>
          </a:p>
        </p:txBody>
      </p:sp>
      <p:sp>
        <p:nvSpPr>
          <p:cNvPr id="38953" name="Text Box 35"/>
          <p:cNvSpPr txBox="1">
            <a:spLocks noChangeArrowheads="1"/>
          </p:cNvSpPr>
          <p:nvPr/>
        </p:nvSpPr>
        <p:spPr bwMode="auto">
          <a:xfrm>
            <a:off x="5442213" y="3043156"/>
            <a:ext cx="1500198" cy="600158"/>
          </a:xfrm>
          <a:prstGeom prst="rect">
            <a:avLst/>
          </a:prstGeom>
          <a:noFill/>
          <a:ln w="9525">
            <a:noFill/>
            <a:miter lim="800000"/>
            <a:headEnd/>
            <a:tailEnd/>
          </a:ln>
        </p:spPr>
        <p:txBody>
          <a:bodyPr wrap="square" lIns="91432" tIns="45717" rIns="91432" bIns="45717">
            <a:spAutoFit/>
          </a:bodyPr>
          <a:lstStyle/>
          <a:p>
            <a:r>
              <a:rPr lang="fr-FR" sz="1100" b="1" dirty="0">
                <a:solidFill>
                  <a:srgbClr val="339933"/>
                </a:solidFill>
              </a:rPr>
              <a:t>RATTRAPAGE </a:t>
            </a:r>
          </a:p>
          <a:p>
            <a:r>
              <a:rPr lang="fr-FR" sz="1100" b="1" dirty="0">
                <a:solidFill>
                  <a:srgbClr val="339933"/>
                </a:solidFill>
              </a:rPr>
              <a:t>OU RISQUE DE CANTONNEMENT</a:t>
            </a:r>
          </a:p>
        </p:txBody>
      </p:sp>
      <p:sp>
        <p:nvSpPr>
          <p:cNvPr id="38954" name="Oval 2"/>
          <p:cNvSpPr>
            <a:spLocks noChangeArrowheads="1"/>
          </p:cNvSpPr>
          <p:nvPr/>
        </p:nvSpPr>
        <p:spPr bwMode="auto">
          <a:xfrm>
            <a:off x="3084759" y="3357562"/>
            <a:ext cx="647700" cy="64770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55" name="Oval 39"/>
          <p:cNvSpPr>
            <a:spLocks noChangeArrowheads="1"/>
          </p:cNvSpPr>
          <p:nvPr/>
        </p:nvSpPr>
        <p:spPr bwMode="auto">
          <a:xfrm>
            <a:off x="3156197" y="3500438"/>
            <a:ext cx="468312" cy="468312"/>
          </a:xfrm>
          <a:prstGeom prst="ellipse">
            <a:avLst/>
          </a:prstGeom>
          <a:solidFill>
            <a:schemeClr val="accent2">
              <a:lumMod val="75000"/>
              <a:alpha val="39999"/>
            </a:scheme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6" name="Rectangle 46"/>
          <p:cNvSpPr>
            <a:spLocks noChangeArrowheads="1"/>
          </p:cNvSpPr>
          <p:nvPr/>
        </p:nvSpPr>
        <p:spPr bwMode="auto">
          <a:xfrm>
            <a:off x="2870445" y="3000372"/>
            <a:ext cx="914400"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Electricité</a:t>
            </a:r>
          </a:p>
        </p:txBody>
      </p:sp>
      <p:grpSp>
        <p:nvGrpSpPr>
          <p:cNvPr id="2" name="Group 47"/>
          <p:cNvGrpSpPr>
            <a:grpSpLocks/>
          </p:cNvGrpSpPr>
          <p:nvPr/>
        </p:nvGrpSpPr>
        <p:grpSpPr bwMode="auto">
          <a:xfrm>
            <a:off x="3727331" y="3000372"/>
            <a:ext cx="827942" cy="954090"/>
            <a:chOff x="2994" y="2304"/>
            <a:chExt cx="565" cy="601"/>
          </a:xfrm>
        </p:grpSpPr>
        <p:grpSp>
          <p:nvGrpSpPr>
            <p:cNvPr id="3" name="Group 48"/>
            <p:cNvGrpSpPr>
              <a:grpSpLocks/>
            </p:cNvGrpSpPr>
            <p:nvPr/>
          </p:nvGrpSpPr>
          <p:grpSpPr bwMode="auto">
            <a:xfrm>
              <a:off x="3141" y="2574"/>
              <a:ext cx="341" cy="331"/>
              <a:chOff x="3043" y="2574"/>
              <a:chExt cx="341" cy="331"/>
            </a:xfrm>
          </p:grpSpPr>
          <p:sp>
            <p:nvSpPr>
              <p:cNvPr id="38972" name="Oval 3"/>
              <p:cNvSpPr>
                <a:spLocks noChangeArrowheads="1"/>
              </p:cNvSpPr>
              <p:nvPr/>
            </p:nvSpPr>
            <p:spPr bwMode="auto">
              <a:xfrm>
                <a:off x="3043" y="2574"/>
                <a:ext cx="341" cy="331"/>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73" name="Oval 37"/>
              <p:cNvSpPr>
                <a:spLocks noChangeArrowheads="1"/>
              </p:cNvSpPr>
              <p:nvPr/>
            </p:nvSpPr>
            <p:spPr bwMode="auto">
              <a:xfrm>
                <a:off x="3056" y="2636"/>
                <a:ext cx="299" cy="254"/>
              </a:xfrm>
              <a:prstGeom prst="ellipse">
                <a:avLst/>
              </a:prstGeom>
              <a:solidFill>
                <a:schemeClr val="accent3">
                  <a:lumMod val="50000"/>
                </a:schemeClr>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a:solidFill>
                    <a:sysClr val="windowText" lastClr="000000"/>
                  </a:solidFill>
                </a:endParaRPr>
              </a:p>
            </p:txBody>
          </p:sp>
        </p:grpSp>
        <p:sp>
          <p:nvSpPr>
            <p:cNvPr id="38971" name="Rectangle 51"/>
            <p:cNvSpPr>
              <a:spLocks noChangeArrowheads="1"/>
            </p:cNvSpPr>
            <p:nvPr/>
          </p:nvSpPr>
          <p:spPr bwMode="auto">
            <a:xfrm>
              <a:off x="2994" y="2304"/>
              <a:ext cx="565" cy="253"/>
            </a:xfrm>
            <a:prstGeom prst="rect">
              <a:avLst/>
            </a:prstGeom>
            <a:noFill/>
            <a:ln w="9525" algn="ctr">
              <a:noFill/>
              <a:miter lim="800000"/>
              <a:headEnd/>
              <a:tailEnd/>
            </a:ln>
          </p:spPr>
          <p:txBody>
            <a:bodyPr wrap="none" lIns="90000" tIns="46800" rIns="90000" bIns="46800">
              <a:spAutoFit/>
            </a:bodyPr>
            <a:lstStyle/>
            <a:p>
              <a:pPr algn="ctr"/>
              <a:r>
                <a:rPr lang="fr-FR" sz="1000" b="1" dirty="0"/>
                <a:t>Concessions</a:t>
              </a:r>
              <a:br>
                <a:rPr lang="fr-FR" sz="1000" b="1" dirty="0"/>
              </a:br>
              <a:r>
                <a:rPr lang="fr-FR" sz="1000" b="1" dirty="0"/>
                <a:t>Gaz</a:t>
              </a:r>
            </a:p>
          </p:txBody>
        </p:sp>
      </p:grpSp>
      <p:sp>
        <p:nvSpPr>
          <p:cNvPr id="38969" name="Espace réservé du numéro de diapositive 62"/>
          <p:cNvSpPr>
            <a:spLocks noGrp="1"/>
          </p:cNvSpPr>
          <p:nvPr>
            <p:ph type="sldNum" sz="quarter" idx="12"/>
          </p:nvPr>
        </p:nvSpPr>
        <p:spPr bwMode="auto">
          <a:noFill/>
          <a:ln>
            <a:round/>
            <a:headEnd/>
            <a:tailEnd/>
          </a:ln>
        </p:spPr>
        <p:txBody>
          <a:bodyPr wrap="square" numCol="1" anchorCtr="0" compatLnSpc="1">
            <a:prstTxWarp prst="textNoShape">
              <a:avLst/>
            </a:prstTxWarp>
          </a:bodyPr>
          <a:lstStyle/>
          <a:p>
            <a:fld id="{F3629F95-893C-4DB7-9FF9-1600EE5657F6}" type="slidenum">
              <a:rPr lang="fr-FR" smtClean="0"/>
              <a:pPr/>
              <a:t>6</a:t>
            </a:fld>
            <a:endParaRPr lang="fr-FR" smtClean="0"/>
          </a:p>
        </p:txBody>
      </p:sp>
      <p:sp>
        <p:nvSpPr>
          <p:cNvPr id="38960" name="Rectangle 56"/>
          <p:cNvSpPr>
            <a:spLocks noChangeArrowheads="1"/>
          </p:cNvSpPr>
          <p:nvPr/>
        </p:nvSpPr>
        <p:spPr bwMode="auto">
          <a:xfrm>
            <a:off x="1513123" y="3429000"/>
            <a:ext cx="735013" cy="649287"/>
          </a:xfrm>
          <a:prstGeom prst="rect">
            <a:avLst/>
          </a:prstGeom>
          <a:solidFill>
            <a:schemeClr val="bg1"/>
          </a:solidFill>
          <a:ln w="9525" algn="ctr">
            <a:noFill/>
            <a:miter lim="800000"/>
            <a:headEnd/>
            <a:tailEnd/>
          </a:ln>
        </p:spPr>
        <p:txBody>
          <a:bodyPr lIns="90000" tIns="46800" rIns="90000" bIns="46800">
            <a:spAutoFit/>
          </a:bodyPr>
          <a:lstStyle/>
          <a:p>
            <a:pPr algn="ctr">
              <a:lnSpc>
                <a:spcPct val="120000"/>
              </a:lnSpc>
            </a:pPr>
            <a:r>
              <a:rPr lang="fr-FR" sz="1000" b="1" dirty="0"/>
              <a:t>Services </a:t>
            </a:r>
          </a:p>
          <a:p>
            <a:pPr algn="ctr">
              <a:lnSpc>
                <a:spcPct val="120000"/>
              </a:lnSpc>
            </a:pPr>
            <a:r>
              <a:rPr lang="fr-FR" sz="1000" b="1" dirty="0"/>
              <a:t>énergie </a:t>
            </a:r>
          </a:p>
          <a:p>
            <a:pPr algn="ctr">
              <a:lnSpc>
                <a:spcPct val="120000"/>
              </a:lnSpc>
            </a:pPr>
            <a:r>
              <a:rPr lang="fr-FR" sz="1000" b="1" dirty="0"/>
              <a:t>in-situ</a:t>
            </a:r>
          </a:p>
        </p:txBody>
      </p:sp>
      <p:sp>
        <p:nvSpPr>
          <p:cNvPr id="38961" name="Rectangle 58"/>
          <p:cNvSpPr>
            <a:spLocks noChangeArrowheads="1"/>
          </p:cNvSpPr>
          <p:nvPr/>
        </p:nvSpPr>
        <p:spPr bwMode="auto">
          <a:xfrm>
            <a:off x="2468810" y="3300413"/>
            <a:ext cx="830263"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Gaz</a:t>
            </a:r>
          </a:p>
        </p:txBody>
      </p:sp>
      <p:sp>
        <p:nvSpPr>
          <p:cNvPr id="60" name="Rectangle 59"/>
          <p:cNvSpPr/>
          <p:nvPr/>
        </p:nvSpPr>
        <p:spPr>
          <a:xfrm>
            <a:off x="142813" y="285728"/>
            <a:ext cx="7929618" cy="369332"/>
          </a:xfrm>
          <a:prstGeom prst="rect">
            <a:avLst/>
          </a:prstGeom>
        </p:spPr>
        <p:txBody>
          <a:bodyPr wrap="square">
            <a:spAutoFit/>
          </a:bodyPr>
          <a:lstStyle/>
          <a:p>
            <a:pPr marL="457200" indent="-457200"/>
            <a:r>
              <a:rPr lang="fr-FR" b="1" dirty="0" smtClean="0">
                <a:solidFill>
                  <a:schemeClr val="bg2">
                    <a:lumMod val="50000"/>
                  </a:schemeClr>
                </a:solidFill>
                <a:latin typeface="Verdana" pitchFamily="34" charset="0"/>
              </a:rPr>
              <a:t>Résultat du Diagnostic stratégique :</a:t>
            </a:r>
            <a:endParaRPr lang="fr-FR" b="1" dirty="0">
              <a:solidFill>
                <a:schemeClr val="bg2">
                  <a:lumMod val="50000"/>
                </a:schemeClr>
              </a:solidFill>
              <a:latin typeface="Verdana" pitchFamily="34" charset="0"/>
            </a:endParaRPr>
          </a:p>
        </p:txBody>
      </p:sp>
      <p:sp>
        <p:nvSpPr>
          <p:cNvPr id="62" name="Rectangle 61"/>
          <p:cNvSpPr/>
          <p:nvPr/>
        </p:nvSpPr>
        <p:spPr>
          <a:xfrm>
            <a:off x="4429124" y="214290"/>
            <a:ext cx="4714876" cy="6500858"/>
          </a:xfrm>
          <a:prstGeom prst="wedgeRectCallout">
            <a:avLst>
              <a:gd name="adj1" fmla="val -53038"/>
              <a:gd name="adj2" fmla="val 2866"/>
            </a:avLst>
          </a:prstGeom>
        </p:spPr>
        <p:style>
          <a:lnRef idx="1">
            <a:schemeClr val="accent3"/>
          </a:lnRef>
          <a:fillRef idx="2">
            <a:schemeClr val="accent3"/>
          </a:fillRef>
          <a:effectRef idx="1">
            <a:schemeClr val="accent3"/>
          </a:effectRef>
          <a:fontRef idx="minor">
            <a:schemeClr val="dk1"/>
          </a:fontRef>
        </p:style>
        <p:txBody>
          <a:bodyPr rtlCol="0" anchor="t"/>
          <a:lstStyle/>
          <a:p>
            <a:pPr eaLnBrk="0" fontAlgn="base" hangingPunct="0">
              <a:buFont typeface="Wingdings" pitchFamily="2" charset="2"/>
              <a:buChar char="C"/>
            </a:pPr>
            <a:r>
              <a:rPr lang="fr-FR" sz="1200" dirty="0" smtClean="0"/>
              <a:t>+réseau en restructuration</a:t>
            </a:r>
          </a:p>
          <a:p>
            <a:pPr eaLnBrk="0" fontAlgn="base" hangingPunct="0">
              <a:buFont typeface="Wingdings" pitchFamily="2" charset="2"/>
              <a:buChar char="C"/>
            </a:pPr>
            <a:r>
              <a:rPr lang="fr-FR" sz="1200" dirty="0" smtClean="0"/>
              <a:t>+ bonne capacité de réhabilitation des réseaux, </a:t>
            </a:r>
          </a:p>
          <a:p>
            <a:pPr eaLnBrk="0" fontAlgn="base" hangingPunct="0">
              <a:buFont typeface="Wingdings" pitchFamily="2" charset="2"/>
              <a:buChar char="C"/>
            </a:pPr>
            <a:r>
              <a:rPr lang="fr-FR" sz="1200" dirty="0" smtClean="0"/>
              <a:t>+ Numérisation de la cartographie réseau encours</a:t>
            </a:r>
          </a:p>
          <a:p>
            <a:pPr eaLnBrk="0" fontAlgn="base" hangingPunct="0">
              <a:buFont typeface="Wingdings" pitchFamily="2" charset="2"/>
              <a:buChar char="D"/>
            </a:pPr>
            <a:r>
              <a:rPr lang="fr-FR" sz="1200" dirty="0" smtClean="0"/>
              <a:t>- Problématique de disponibilité et dotation de matériel et équipement pour l’exécution de la maintenance, </a:t>
            </a:r>
          </a:p>
          <a:p>
            <a:pPr eaLnBrk="0" fontAlgn="base" hangingPunct="0">
              <a:buFont typeface="Wingdings" pitchFamily="2" charset="2"/>
              <a:buChar char="D"/>
            </a:pPr>
            <a:r>
              <a:rPr lang="fr-FR" sz="1200" dirty="0" smtClean="0"/>
              <a:t> - Non maitrise de la maintenance préventive (déficit en formation métier)</a:t>
            </a:r>
          </a:p>
          <a:p>
            <a:pPr eaLnBrk="0" fontAlgn="base" hangingPunct="0">
              <a:buFont typeface="Wingdings" pitchFamily="2" charset="2"/>
              <a:buChar char="D"/>
            </a:pPr>
            <a:r>
              <a:rPr lang="fr-FR" sz="1200" dirty="0" smtClean="0"/>
              <a:t>- Retard dans la conversion du réseau BP en MP, </a:t>
            </a:r>
          </a:p>
          <a:p>
            <a:pPr eaLnBrk="0" fontAlgn="base" hangingPunct="0">
              <a:buFont typeface="Wingdings" pitchFamily="2" charset="2"/>
              <a:buChar char="D"/>
            </a:pPr>
            <a:r>
              <a:rPr lang="fr-FR" sz="1200" dirty="0" smtClean="0"/>
              <a:t>- Inexistence de la télé exploitation, télé-relève, etc.</a:t>
            </a:r>
          </a:p>
          <a:p>
            <a:pPr eaLnBrk="0" fontAlgn="base" hangingPunct="0">
              <a:buFont typeface="Wingdings" pitchFamily="2" charset="2"/>
              <a:buChar char="D"/>
            </a:pPr>
            <a:r>
              <a:rPr lang="fr-FR" sz="1200" dirty="0" smtClean="0"/>
              <a:t>- Déperdition de la ressource qualifiée et non préparation de la relève</a:t>
            </a:r>
          </a:p>
          <a:p>
            <a:pPr eaLnBrk="0" fontAlgn="base" hangingPunct="0">
              <a:buFont typeface="Wingdings" pitchFamily="2" charset="2"/>
              <a:buChar char="D"/>
            </a:pPr>
            <a:r>
              <a:rPr lang="fr-FR" sz="1200" dirty="0" smtClean="0"/>
              <a:t>- Non réalisation de formation (qualifiante) pour certains métiers et faiblesse en formation management pour l’encadrement</a:t>
            </a:r>
          </a:p>
          <a:p>
            <a:pPr eaLnBrk="0" fontAlgn="base" hangingPunct="0">
              <a:buFont typeface="Wingdings" pitchFamily="2" charset="2"/>
              <a:buChar char="D"/>
            </a:pPr>
            <a:r>
              <a:rPr lang="fr-FR" sz="1200" dirty="0" smtClean="0"/>
              <a:t>- Faiblesse de politique de communication et de lobbying envers les autorités publiques pour faire face aux agressions des réseaux</a:t>
            </a:r>
          </a:p>
          <a:p>
            <a:pPr eaLnBrk="0" fontAlgn="base" hangingPunct="0">
              <a:buFont typeface="Wingdings" pitchFamily="2" charset="2"/>
              <a:buChar char="D"/>
            </a:pPr>
            <a:r>
              <a:rPr lang="fr-FR" sz="1200" dirty="0" smtClean="0"/>
              <a:t>- Comptabilité analytique  centralisée</a:t>
            </a:r>
          </a:p>
          <a:p>
            <a:pPr eaLnBrk="0" fontAlgn="base" hangingPunct="0">
              <a:buFont typeface="Wingdings" pitchFamily="2" charset="2"/>
              <a:buChar char="D"/>
            </a:pPr>
            <a:r>
              <a:rPr lang="fr-FR" sz="1200" dirty="0" smtClean="0"/>
              <a:t>- Absence de révision tarifaire</a:t>
            </a:r>
          </a:p>
          <a:p>
            <a:pPr eaLnBrk="0" fontAlgn="base" hangingPunct="0">
              <a:buFont typeface="Wingdings" pitchFamily="2" charset="2"/>
              <a:buChar char="D"/>
            </a:pPr>
            <a:r>
              <a:rPr lang="fr-FR" sz="1200" dirty="0" smtClean="0"/>
              <a:t>- Non maitrise des charges d’investissements et ’exploitation</a:t>
            </a:r>
          </a:p>
          <a:p>
            <a:pPr eaLnBrk="0" fontAlgn="base" hangingPunct="0">
              <a:buFont typeface="Wingdings" pitchFamily="2" charset="2"/>
              <a:buChar char="D"/>
            </a:pPr>
            <a:r>
              <a:rPr lang="fr-FR" sz="1200" dirty="0" smtClean="0"/>
              <a:t>- Le SI distribution actuel insuffisant</a:t>
            </a:r>
          </a:p>
          <a:p>
            <a:pPr eaLnBrk="0" fontAlgn="base" hangingPunct="0">
              <a:buFont typeface="Wingdings" pitchFamily="2" charset="2"/>
              <a:buChar char="D"/>
            </a:pPr>
            <a:r>
              <a:rPr lang="fr-FR" sz="1200" dirty="0" smtClean="0"/>
              <a:t>- Nécessité de mise à jour et maintenance de la GDO gaz.</a:t>
            </a:r>
          </a:p>
          <a:p>
            <a:pPr eaLnBrk="0" fontAlgn="base" hangingPunct="0">
              <a:buFont typeface="Wingdings" pitchFamily="2" charset="2"/>
              <a:buChar char="D"/>
            </a:pPr>
            <a:r>
              <a:rPr lang="fr-FR" sz="1200" dirty="0" smtClean="0"/>
              <a:t>- Faible adaptation de l’organisation commerciale aux  exigences du métier</a:t>
            </a:r>
          </a:p>
          <a:p>
            <a:pPr eaLnBrk="0" fontAlgn="base" hangingPunct="0">
              <a:buFont typeface="Wingdings" pitchFamily="2" charset="2"/>
              <a:buChar char="D"/>
            </a:pPr>
            <a:r>
              <a:rPr lang="fr-FR" sz="1200" dirty="0" smtClean="0"/>
              <a:t>- Insuffisance dans le traitement des réclamations</a:t>
            </a:r>
          </a:p>
          <a:p>
            <a:pPr eaLnBrk="0" fontAlgn="base" hangingPunct="0">
              <a:buFont typeface="Wingdings" pitchFamily="2" charset="2"/>
              <a:buChar char="D"/>
            </a:pPr>
            <a:r>
              <a:rPr lang="fr-FR" sz="1200" dirty="0" smtClean="0"/>
              <a:t>culture commerciale insuffisante.</a:t>
            </a:r>
          </a:p>
          <a:p>
            <a:pPr lvl="0" eaLnBrk="0" fontAlgn="base" hangingPunct="0">
              <a:buFont typeface="Wingdings" pitchFamily="2" charset="2"/>
              <a:buChar char="D"/>
            </a:pPr>
            <a:r>
              <a:rPr lang="fr-FR" sz="1200" dirty="0" smtClean="0"/>
              <a:t>Faible capacité de maîtrise d’œuvre / contrôle des travaux</a:t>
            </a:r>
          </a:p>
          <a:p>
            <a:pPr lvl="0" eaLnBrk="0" fontAlgn="base" hangingPunct="0">
              <a:buFont typeface="Wingdings" pitchFamily="2" charset="2"/>
              <a:buChar char="D"/>
            </a:pPr>
            <a:r>
              <a:rPr lang="fr-FR" sz="1200" dirty="0" smtClean="0"/>
              <a:t>-Faible capitalisation</a:t>
            </a:r>
          </a:p>
          <a:p>
            <a:pPr eaLnBrk="0" fontAlgn="base" hangingPunct="0">
              <a:buFont typeface="Wingdings" pitchFamily="2" charset="2"/>
              <a:buChar char="D"/>
            </a:pPr>
            <a:r>
              <a:rPr lang="fr-FR" sz="1200" dirty="0" smtClean="0"/>
              <a:t>- Non rentabilisation de l’investissement  à cause de la incapacité de certains clients de prendre en charge le coût de l’installation intérieure</a:t>
            </a:r>
          </a:p>
          <a:p>
            <a:pPr eaLnBrk="0" fontAlgn="base" hangingPunct="0">
              <a:buFont typeface="Arial" pitchFamily="34" charset="0"/>
              <a:buChar char="•"/>
            </a:pPr>
            <a:r>
              <a:rPr lang="fr-FR" sz="1200" dirty="0" smtClean="0"/>
              <a:t>Nécessité de mise à jour des procédures de travail </a:t>
            </a:r>
          </a:p>
          <a:p>
            <a:pPr lvl="0" eaLnBrk="0" fontAlgn="base" hangingPunct="0"/>
            <a:endParaRPr lang="fr-FR" sz="1200" dirty="0" smtClean="0"/>
          </a:p>
        </p:txBody>
      </p:sp>
      <p:graphicFrame>
        <p:nvGraphicFramePr>
          <p:cNvPr id="61" name="Tableau 60"/>
          <p:cNvGraphicFramePr>
            <a:graphicFrameLocks noGrp="1"/>
          </p:cNvGraphicFramePr>
          <p:nvPr/>
        </p:nvGraphicFramePr>
        <p:xfrm>
          <a:off x="142844" y="5810913"/>
          <a:ext cx="3500462" cy="618483"/>
        </p:xfrm>
        <a:graphic>
          <a:graphicData uri="http://schemas.openxmlformats.org/drawingml/2006/table">
            <a:tbl>
              <a:tblPr firstRow="1" bandRow="1">
                <a:tableStyleId>{F5AB1C69-6EDB-4FF4-983F-18BD219EF322}</a:tableStyleId>
              </a:tblPr>
              <a:tblGrid>
                <a:gridCol w="1542576"/>
                <a:gridCol w="1957886"/>
              </a:tblGrid>
              <a:tr h="257821">
                <a:tc>
                  <a:txBody>
                    <a:bodyPr/>
                    <a:lstStyle/>
                    <a:p>
                      <a:pPr algn="ctr"/>
                      <a:r>
                        <a:rPr lang="fr-FR" sz="1400" dirty="0" smtClean="0"/>
                        <a:t>2013</a:t>
                      </a:r>
                      <a:endParaRPr lang="fr-FR" sz="1400" dirty="0"/>
                    </a:p>
                  </a:txBody>
                  <a:tcPr anchor="ctr"/>
                </a:tc>
                <a:tc>
                  <a:txBody>
                    <a:bodyPr/>
                    <a:lstStyle/>
                    <a:p>
                      <a:pPr algn="ctr"/>
                      <a:r>
                        <a:rPr lang="fr-FR" sz="1400" dirty="0" smtClean="0"/>
                        <a:t>2017</a:t>
                      </a:r>
                      <a:endParaRPr lang="fr-FR" sz="1400" dirty="0"/>
                    </a:p>
                  </a:txBody>
                  <a:tcPr anchor="ctr"/>
                </a:tc>
              </a:tr>
              <a:tr h="313683">
                <a:tc>
                  <a:txBody>
                    <a:bodyPr/>
                    <a:lstStyle/>
                    <a:p>
                      <a:pPr algn="ctr"/>
                      <a:r>
                        <a:rPr kumimoji="0" lang="fr-FR" sz="1400" b="1" i="0" u="none" strike="noStrike" kern="1200" dirty="0" smtClean="0">
                          <a:solidFill>
                            <a:schemeClr val="tx1"/>
                          </a:solidFill>
                          <a:latin typeface="Arial"/>
                          <a:ea typeface="+mn-ea"/>
                          <a:cs typeface="+mn-cs"/>
                        </a:rPr>
                        <a:t> 3 098,11</a:t>
                      </a:r>
                      <a:r>
                        <a:rPr lang="fr-FR" sz="1400" b="1" baseline="0" dirty="0" smtClean="0"/>
                        <a:t>MDA</a:t>
                      </a:r>
                      <a:endParaRPr lang="fr-FR" sz="1400"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dirty="0" smtClean="0">
                          <a:solidFill>
                            <a:schemeClr val="tx1"/>
                          </a:solidFill>
                          <a:latin typeface="Arial"/>
                          <a:ea typeface="+mn-ea"/>
                          <a:cs typeface="+mn-cs"/>
                        </a:rPr>
                        <a:t>3 534 </a:t>
                      </a:r>
                      <a:r>
                        <a:rPr lang="fr-FR" sz="1400" b="1" baseline="0" dirty="0" smtClean="0"/>
                        <a:t>MDA</a:t>
                      </a:r>
                      <a:endParaRPr lang="fr-FR" sz="1400" b="1" dirty="0" smtClean="0"/>
                    </a:p>
                  </a:txBody>
                  <a:tcPr/>
                </a:tc>
              </a:tr>
            </a:tbl>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4572000" y="4286256"/>
            <a:ext cx="1428760" cy="461665"/>
          </a:xfrm>
          <a:prstGeom prst="rect">
            <a:avLst/>
          </a:prstGeom>
        </p:spPr>
        <p:txBody>
          <a:bodyPr wrap="square">
            <a:spAutoFit/>
          </a:bodyPr>
          <a:lstStyle/>
          <a:p>
            <a:pPr algn="ctr">
              <a:lnSpc>
                <a:spcPct val="120000"/>
              </a:lnSpc>
            </a:pPr>
            <a:r>
              <a:rPr lang="fr-FR" sz="1000" b="1" dirty="0" smtClean="0"/>
              <a:t>Concessions </a:t>
            </a:r>
          </a:p>
          <a:p>
            <a:pPr algn="ctr">
              <a:lnSpc>
                <a:spcPct val="120000"/>
              </a:lnSpc>
            </a:pPr>
            <a:r>
              <a:rPr lang="fr-FR" sz="1000" b="1" dirty="0" smtClean="0"/>
              <a:t>Electriques</a:t>
            </a:r>
            <a:endParaRPr lang="fr-FR" sz="1000" b="1" dirty="0"/>
          </a:p>
        </p:txBody>
      </p:sp>
      <p:sp>
        <p:nvSpPr>
          <p:cNvPr id="38914" name="Line 4"/>
          <p:cNvSpPr>
            <a:spLocks noChangeShapeType="1"/>
          </p:cNvSpPr>
          <p:nvPr/>
        </p:nvSpPr>
        <p:spPr bwMode="auto">
          <a:xfrm flipV="1">
            <a:off x="1863725" y="1743075"/>
            <a:ext cx="0" cy="4194175"/>
          </a:xfrm>
          <a:prstGeom prst="line">
            <a:avLst/>
          </a:prstGeom>
          <a:noFill/>
          <a:ln w="9525">
            <a:solidFill>
              <a:schemeClr val="accent1"/>
            </a:solidFill>
            <a:round/>
            <a:headEnd/>
            <a:tailEnd/>
          </a:ln>
        </p:spPr>
        <p:txBody>
          <a:bodyPr wrap="none" anchor="ctr"/>
          <a:lstStyle/>
          <a:p>
            <a:endParaRPr lang="fr-FR"/>
          </a:p>
        </p:txBody>
      </p:sp>
      <p:sp>
        <p:nvSpPr>
          <p:cNvPr id="38915" name="Line 5"/>
          <p:cNvSpPr>
            <a:spLocks noChangeShapeType="1"/>
          </p:cNvSpPr>
          <p:nvPr/>
        </p:nvSpPr>
        <p:spPr bwMode="auto">
          <a:xfrm>
            <a:off x="1863725" y="5103813"/>
            <a:ext cx="5638800" cy="0"/>
          </a:xfrm>
          <a:prstGeom prst="line">
            <a:avLst/>
          </a:prstGeom>
          <a:noFill/>
          <a:ln w="9525">
            <a:solidFill>
              <a:schemeClr val="accent1"/>
            </a:solidFill>
            <a:round/>
            <a:headEnd/>
            <a:tailEnd/>
          </a:ln>
        </p:spPr>
        <p:txBody>
          <a:bodyPr wrap="none" anchor="ctr"/>
          <a:lstStyle/>
          <a:p>
            <a:endParaRPr lang="fr-FR"/>
          </a:p>
        </p:txBody>
      </p:sp>
      <p:sp>
        <p:nvSpPr>
          <p:cNvPr id="38916" name="Line 6"/>
          <p:cNvSpPr>
            <a:spLocks noChangeShapeType="1"/>
          </p:cNvSpPr>
          <p:nvPr/>
        </p:nvSpPr>
        <p:spPr bwMode="auto">
          <a:xfrm>
            <a:off x="1863725" y="2546350"/>
            <a:ext cx="5638800" cy="0"/>
          </a:xfrm>
          <a:prstGeom prst="line">
            <a:avLst/>
          </a:prstGeom>
          <a:noFill/>
          <a:ln w="9525">
            <a:solidFill>
              <a:schemeClr val="accent1"/>
            </a:solidFill>
            <a:round/>
            <a:headEnd/>
            <a:tailEnd/>
          </a:ln>
        </p:spPr>
        <p:txBody>
          <a:bodyPr wrap="none" anchor="ctr"/>
          <a:lstStyle/>
          <a:p>
            <a:endParaRPr lang="fr-FR"/>
          </a:p>
        </p:txBody>
      </p:sp>
      <p:sp>
        <p:nvSpPr>
          <p:cNvPr id="38917" name="Line 7"/>
          <p:cNvSpPr>
            <a:spLocks noChangeShapeType="1"/>
          </p:cNvSpPr>
          <p:nvPr/>
        </p:nvSpPr>
        <p:spPr bwMode="auto">
          <a:xfrm>
            <a:off x="1863725" y="1746250"/>
            <a:ext cx="5638800" cy="0"/>
          </a:xfrm>
          <a:prstGeom prst="line">
            <a:avLst/>
          </a:prstGeom>
          <a:noFill/>
          <a:ln w="9525">
            <a:solidFill>
              <a:schemeClr val="accent1"/>
            </a:solidFill>
            <a:round/>
            <a:headEnd/>
            <a:tailEnd/>
          </a:ln>
        </p:spPr>
        <p:txBody>
          <a:bodyPr wrap="none" anchor="ctr"/>
          <a:lstStyle/>
          <a:p>
            <a:endParaRPr lang="fr-FR"/>
          </a:p>
        </p:txBody>
      </p:sp>
      <p:sp>
        <p:nvSpPr>
          <p:cNvPr id="38918" name="Line 8"/>
          <p:cNvSpPr>
            <a:spLocks noChangeShapeType="1"/>
          </p:cNvSpPr>
          <p:nvPr/>
        </p:nvSpPr>
        <p:spPr bwMode="auto">
          <a:xfrm flipV="1">
            <a:off x="3209925" y="1746250"/>
            <a:ext cx="0" cy="4191000"/>
          </a:xfrm>
          <a:prstGeom prst="line">
            <a:avLst/>
          </a:prstGeom>
          <a:noFill/>
          <a:ln w="9525">
            <a:solidFill>
              <a:schemeClr val="accent1"/>
            </a:solidFill>
            <a:round/>
            <a:headEnd/>
            <a:tailEnd/>
          </a:ln>
        </p:spPr>
        <p:txBody>
          <a:bodyPr wrap="none" anchor="ctr"/>
          <a:lstStyle/>
          <a:p>
            <a:endParaRPr lang="fr-FR"/>
          </a:p>
        </p:txBody>
      </p:sp>
      <p:sp>
        <p:nvSpPr>
          <p:cNvPr id="38919" name="Line 9"/>
          <p:cNvSpPr>
            <a:spLocks noChangeShapeType="1"/>
          </p:cNvSpPr>
          <p:nvPr/>
        </p:nvSpPr>
        <p:spPr bwMode="auto">
          <a:xfrm flipV="1">
            <a:off x="7502525" y="1746250"/>
            <a:ext cx="0" cy="4191000"/>
          </a:xfrm>
          <a:prstGeom prst="line">
            <a:avLst/>
          </a:prstGeom>
          <a:noFill/>
          <a:ln w="9525">
            <a:solidFill>
              <a:schemeClr val="accent1"/>
            </a:solidFill>
            <a:round/>
            <a:headEnd/>
            <a:tailEnd/>
          </a:ln>
        </p:spPr>
        <p:txBody>
          <a:bodyPr wrap="none" anchor="ctr"/>
          <a:lstStyle/>
          <a:p>
            <a:endParaRPr lang="fr-FR"/>
          </a:p>
        </p:txBody>
      </p:sp>
      <p:sp>
        <p:nvSpPr>
          <p:cNvPr id="38920" name="Line 10"/>
          <p:cNvSpPr>
            <a:spLocks noChangeShapeType="1"/>
          </p:cNvSpPr>
          <p:nvPr/>
        </p:nvSpPr>
        <p:spPr bwMode="auto">
          <a:xfrm>
            <a:off x="1868488" y="4264025"/>
            <a:ext cx="5608637" cy="0"/>
          </a:xfrm>
          <a:prstGeom prst="line">
            <a:avLst/>
          </a:prstGeom>
          <a:noFill/>
          <a:ln w="9525">
            <a:solidFill>
              <a:schemeClr val="accent1"/>
            </a:solidFill>
            <a:round/>
            <a:headEnd/>
            <a:tailEnd/>
          </a:ln>
        </p:spPr>
        <p:txBody>
          <a:bodyPr wrap="none" anchor="ctr"/>
          <a:lstStyle/>
          <a:p>
            <a:endParaRPr lang="fr-FR"/>
          </a:p>
        </p:txBody>
      </p:sp>
      <p:sp>
        <p:nvSpPr>
          <p:cNvPr id="38921" name="Line 11"/>
          <p:cNvSpPr>
            <a:spLocks noChangeShapeType="1"/>
          </p:cNvSpPr>
          <p:nvPr/>
        </p:nvSpPr>
        <p:spPr bwMode="auto">
          <a:xfrm>
            <a:off x="1868488" y="3424238"/>
            <a:ext cx="5581650" cy="0"/>
          </a:xfrm>
          <a:prstGeom prst="line">
            <a:avLst/>
          </a:prstGeom>
          <a:noFill/>
          <a:ln w="9525">
            <a:solidFill>
              <a:schemeClr val="accent1"/>
            </a:solidFill>
            <a:round/>
            <a:headEnd/>
            <a:tailEnd/>
          </a:ln>
        </p:spPr>
        <p:txBody>
          <a:bodyPr wrap="none" anchor="ctr"/>
          <a:lstStyle/>
          <a:p>
            <a:endParaRPr lang="fr-FR"/>
          </a:p>
        </p:txBody>
      </p:sp>
      <p:sp>
        <p:nvSpPr>
          <p:cNvPr id="38922" name="Line 12"/>
          <p:cNvSpPr>
            <a:spLocks noChangeShapeType="1"/>
          </p:cNvSpPr>
          <p:nvPr/>
        </p:nvSpPr>
        <p:spPr bwMode="auto">
          <a:xfrm flipV="1">
            <a:off x="4591050" y="1754188"/>
            <a:ext cx="0" cy="4191000"/>
          </a:xfrm>
          <a:prstGeom prst="line">
            <a:avLst/>
          </a:prstGeom>
          <a:noFill/>
          <a:ln w="9525">
            <a:solidFill>
              <a:schemeClr val="accent1"/>
            </a:solidFill>
            <a:round/>
            <a:headEnd/>
            <a:tailEnd/>
          </a:ln>
        </p:spPr>
        <p:txBody>
          <a:bodyPr wrap="none" anchor="ctr"/>
          <a:lstStyle/>
          <a:p>
            <a:endParaRPr lang="fr-FR"/>
          </a:p>
        </p:txBody>
      </p:sp>
      <p:sp>
        <p:nvSpPr>
          <p:cNvPr id="38923" name="Line 13"/>
          <p:cNvSpPr>
            <a:spLocks noChangeShapeType="1"/>
          </p:cNvSpPr>
          <p:nvPr/>
        </p:nvSpPr>
        <p:spPr bwMode="auto">
          <a:xfrm flipV="1">
            <a:off x="6042025" y="1744663"/>
            <a:ext cx="0" cy="4200525"/>
          </a:xfrm>
          <a:prstGeom prst="line">
            <a:avLst/>
          </a:prstGeom>
          <a:noFill/>
          <a:ln w="9525">
            <a:solidFill>
              <a:schemeClr val="accent1"/>
            </a:solidFill>
            <a:round/>
            <a:headEnd/>
            <a:tailEnd/>
          </a:ln>
        </p:spPr>
        <p:txBody>
          <a:bodyPr wrap="none" anchor="ctr"/>
          <a:lstStyle/>
          <a:p>
            <a:endParaRPr lang="fr-FR"/>
          </a:p>
        </p:txBody>
      </p:sp>
      <p:sp>
        <p:nvSpPr>
          <p:cNvPr id="38924" name="Line 14"/>
          <p:cNvSpPr>
            <a:spLocks noChangeShapeType="1"/>
          </p:cNvSpPr>
          <p:nvPr/>
        </p:nvSpPr>
        <p:spPr bwMode="auto">
          <a:xfrm>
            <a:off x="1871663" y="5943600"/>
            <a:ext cx="5641975" cy="0"/>
          </a:xfrm>
          <a:prstGeom prst="line">
            <a:avLst/>
          </a:prstGeom>
          <a:noFill/>
          <a:ln w="9525">
            <a:solidFill>
              <a:schemeClr val="accent1"/>
            </a:solidFill>
            <a:round/>
            <a:headEnd/>
            <a:tailEnd/>
          </a:ln>
        </p:spPr>
        <p:txBody>
          <a:bodyPr wrap="none" anchor="ctr"/>
          <a:lstStyle/>
          <a:p>
            <a:endParaRPr lang="fr-FR"/>
          </a:p>
        </p:txBody>
      </p:sp>
      <p:sp>
        <p:nvSpPr>
          <p:cNvPr id="38925" name="Text Box 15"/>
          <p:cNvSpPr txBox="1">
            <a:spLocks noChangeArrowheads="1"/>
          </p:cNvSpPr>
          <p:nvPr/>
        </p:nvSpPr>
        <p:spPr bwMode="auto">
          <a:xfrm rot="-5400000">
            <a:off x="-1554955" y="3648850"/>
            <a:ext cx="4202112" cy="342937"/>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600" b="1" dirty="0">
                <a:solidFill>
                  <a:srgbClr val="000000"/>
                </a:solidFill>
              </a:rPr>
              <a:t>Potentiel de création de valeur de SDA</a:t>
            </a:r>
          </a:p>
        </p:txBody>
      </p:sp>
      <p:sp>
        <p:nvSpPr>
          <p:cNvPr id="38926" name="Text Box 16"/>
          <p:cNvSpPr txBox="1">
            <a:spLocks noChangeArrowheads="1"/>
          </p:cNvSpPr>
          <p:nvPr/>
        </p:nvSpPr>
        <p:spPr bwMode="auto">
          <a:xfrm>
            <a:off x="2057400"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Emergence</a:t>
            </a:r>
          </a:p>
        </p:txBody>
      </p:sp>
      <p:sp>
        <p:nvSpPr>
          <p:cNvPr id="38927" name="Text Box 17"/>
          <p:cNvSpPr txBox="1">
            <a:spLocks noChangeArrowheads="1"/>
          </p:cNvSpPr>
          <p:nvPr/>
        </p:nvSpPr>
        <p:spPr bwMode="auto">
          <a:xfrm>
            <a:off x="3402013"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Croissance </a:t>
            </a:r>
          </a:p>
        </p:txBody>
      </p:sp>
      <p:sp>
        <p:nvSpPr>
          <p:cNvPr id="38928" name="Text Box 18"/>
          <p:cNvSpPr txBox="1">
            <a:spLocks noChangeArrowheads="1"/>
          </p:cNvSpPr>
          <p:nvPr/>
        </p:nvSpPr>
        <p:spPr bwMode="auto">
          <a:xfrm>
            <a:off x="4808538"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Maturité </a:t>
            </a:r>
          </a:p>
        </p:txBody>
      </p:sp>
      <p:sp>
        <p:nvSpPr>
          <p:cNvPr id="38929" name="Text Box 19"/>
          <p:cNvSpPr txBox="1">
            <a:spLocks noChangeArrowheads="1"/>
          </p:cNvSpPr>
          <p:nvPr/>
        </p:nvSpPr>
        <p:spPr bwMode="auto">
          <a:xfrm>
            <a:off x="6245225" y="1441450"/>
            <a:ext cx="1184295" cy="250604"/>
          </a:xfrm>
          <a:prstGeom prst="rect">
            <a:avLst/>
          </a:prstGeom>
          <a:noFill/>
          <a:ln w="9525">
            <a:noFill/>
            <a:miter lim="800000"/>
            <a:headEnd/>
            <a:tailEnd/>
          </a:ln>
        </p:spPr>
        <p:txBody>
          <a:bodyPr wrap="square" lIns="95777" tIns="47890" rIns="95777" bIns="47890">
            <a:spAutoFit/>
          </a:bodyPr>
          <a:lstStyle/>
          <a:p>
            <a:pPr algn="ctr" defTabSz="957263">
              <a:spcBef>
                <a:spcPct val="50000"/>
              </a:spcBef>
            </a:pPr>
            <a:r>
              <a:rPr lang="fr-FR" sz="1000" b="1" dirty="0">
                <a:solidFill>
                  <a:srgbClr val="000000"/>
                </a:solidFill>
              </a:rPr>
              <a:t>Décroissance</a:t>
            </a:r>
          </a:p>
        </p:txBody>
      </p:sp>
      <p:sp>
        <p:nvSpPr>
          <p:cNvPr id="38930" name="Text Box 20"/>
          <p:cNvSpPr txBox="1">
            <a:spLocks noChangeArrowheads="1"/>
          </p:cNvSpPr>
          <p:nvPr/>
        </p:nvSpPr>
        <p:spPr bwMode="auto">
          <a:xfrm>
            <a:off x="34448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Exceptionnel </a:t>
            </a:r>
          </a:p>
        </p:txBody>
      </p:sp>
      <p:sp>
        <p:nvSpPr>
          <p:cNvPr id="38931" name="Text Box 21"/>
          <p:cNvSpPr txBox="1">
            <a:spLocks noChangeArrowheads="1"/>
          </p:cNvSpPr>
          <p:nvPr/>
        </p:nvSpPr>
        <p:spPr bwMode="auto">
          <a:xfrm>
            <a:off x="34448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Faible </a:t>
            </a:r>
          </a:p>
        </p:txBody>
      </p:sp>
      <p:sp>
        <p:nvSpPr>
          <p:cNvPr id="38932" name="Text Box 22"/>
          <p:cNvSpPr txBox="1">
            <a:spLocks noChangeArrowheads="1"/>
          </p:cNvSpPr>
          <p:nvPr/>
        </p:nvSpPr>
        <p:spPr bwMode="auto">
          <a:xfrm>
            <a:off x="34448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Très faible</a:t>
            </a:r>
          </a:p>
        </p:txBody>
      </p:sp>
      <p:sp>
        <p:nvSpPr>
          <p:cNvPr id="38933" name="Text Box 23"/>
          <p:cNvSpPr txBox="1">
            <a:spLocks noChangeArrowheads="1"/>
          </p:cNvSpPr>
          <p:nvPr/>
        </p:nvSpPr>
        <p:spPr bwMode="auto">
          <a:xfrm>
            <a:off x="34448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Moyen </a:t>
            </a:r>
          </a:p>
        </p:txBody>
      </p:sp>
      <p:sp>
        <p:nvSpPr>
          <p:cNvPr id="38934" name="Text Box 24"/>
          <p:cNvSpPr txBox="1">
            <a:spLocks noChangeArrowheads="1"/>
          </p:cNvSpPr>
          <p:nvPr/>
        </p:nvSpPr>
        <p:spPr bwMode="auto">
          <a:xfrm>
            <a:off x="323850"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Fort </a:t>
            </a:r>
          </a:p>
        </p:txBody>
      </p:sp>
      <p:sp>
        <p:nvSpPr>
          <p:cNvPr id="38935" name="Line 25"/>
          <p:cNvSpPr>
            <a:spLocks noChangeShapeType="1"/>
          </p:cNvSpPr>
          <p:nvPr/>
        </p:nvSpPr>
        <p:spPr bwMode="auto">
          <a:xfrm flipV="1">
            <a:off x="3189288"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38936" name="Line 26"/>
          <p:cNvSpPr>
            <a:spLocks noChangeShapeType="1"/>
          </p:cNvSpPr>
          <p:nvPr/>
        </p:nvSpPr>
        <p:spPr bwMode="auto">
          <a:xfrm flipV="1">
            <a:off x="1870075"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38937" name="Line 27"/>
          <p:cNvSpPr>
            <a:spLocks noChangeShapeType="1"/>
          </p:cNvSpPr>
          <p:nvPr/>
        </p:nvSpPr>
        <p:spPr bwMode="auto">
          <a:xfrm flipV="1">
            <a:off x="5607050"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38938" name="Line 28"/>
          <p:cNvSpPr>
            <a:spLocks noChangeShapeType="1"/>
          </p:cNvSpPr>
          <p:nvPr/>
        </p:nvSpPr>
        <p:spPr bwMode="auto">
          <a:xfrm flipV="1">
            <a:off x="3243263"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38939" name="Line 29"/>
          <p:cNvSpPr>
            <a:spLocks noChangeShapeType="1"/>
          </p:cNvSpPr>
          <p:nvPr/>
        </p:nvSpPr>
        <p:spPr bwMode="auto">
          <a:xfrm flipV="1">
            <a:off x="1889125"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38940" name="Line 30"/>
          <p:cNvSpPr>
            <a:spLocks noChangeShapeType="1"/>
          </p:cNvSpPr>
          <p:nvPr/>
        </p:nvSpPr>
        <p:spPr bwMode="auto">
          <a:xfrm flipV="1">
            <a:off x="3195638"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38941" name="Text Box 31"/>
          <p:cNvSpPr txBox="1">
            <a:spLocks noChangeArrowheads="1"/>
          </p:cNvSpPr>
          <p:nvPr/>
        </p:nvSpPr>
        <p:spPr bwMode="auto">
          <a:xfrm>
            <a:off x="6143636" y="5550911"/>
            <a:ext cx="1295400" cy="307771"/>
          </a:xfrm>
          <a:prstGeom prst="rect">
            <a:avLst/>
          </a:prstGeom>
          <a:noFill/>
          <a:ln w="9525">
            <a:noFill/>
            <a:miter lim="800000"/>
            <a:headEnd/>
            <a:tailEnd/>
          </a:ln>
        </p:spPr>
        <p:txBody>
          <a:bodyPr lIns="91432" tIns="45717" rIns="91432" bIns="45717">
            <a:spAutoFit/>
          </a:bodyPr>
          <a:lstStyle/>
          <a:p>
            <a:pPr>
              <a:spcBef>
                <a:spcPct val="50000"/>
              </a:spcBef>
            </a:pPr>
            <a:r>
              <a:rPr lang="fr-FR" sz="1400" b="1" dirty="0">
                <a:solidFill>
                  <a:srgbClr val="FF0000"/>
                </a:solidFill>
              </a:rPr>
              <a:t>RETRAIT </a:t>
            </a:r>
            <a:endParaRPr lang="fr-FR" sz="1400" b="1" dirty="0"/>
          </a:p>
        </p:txBody>
      </p:sp>
      <p:sp>
        <p:nvSpPr>
          <p:cNvPr id="38942" name="Text Box 32"/>
          <p:cNvSpPr txBox="1">
            <a:spLocks noChangeArrowheads="1"/>
          </p:cNvSpPr>
          <p:nvPr/>
        </p:nvSpPr>
        <p:spPr bwMode="auto">
          <a:xfrm>
            <a:off x="6143636" y="4152139"/>
            <a:ext cx="1428760" cy="276993"/>
          </a:xfrm>
          <a:prstGeom prst="rect">
            <a:avLst/>
          </a:prstGeom>
          <a:noFill/>
          <a:ln w="9525">
            <a:noFill/>
            <a:miter lim="800000"/>
            <a:headEnd/>
            <a:tailEnd/>
          </a:ln>
        </p:spPr>
        <p:txBody>
          <a:bodyPr wrap="square" lIns="91432" tIns="45717" rIns="91432" bIns="45717">
            <a:spAutoFit/>
          </a:bodyPr>
          <a:lstStyle/>
          <a:p>
            <a:pPr>
              <a:spcBef>
                <a:spcPct val="50000"/>
              </a:spcBef>
            </a:pPr>
            <a:r>
              <a:rPr lang="fr-FR" sz="1200" b="1" dirty="0">
                <a:solidFill>
                  <a:srgbClr val="FF9933"/>
                </a:solidFill>
              </a:rPr>
              <a:t>RÉORIENTATION</a:t>
            </a:r>
            <a:endParaRPr lang="fr-FR" sz="1200" b="1" dirty="0"/>
          </a:p>
        </p:txBody>
      </p:sp>
      <p:sp>
        <p:nvSpPr>
          <p:cNvPr id="38943" name="Text Box 34"/>
          <p:cNvSpPr txBox="1">
            <a:spLocks noChangeArrowheads="1"/>
          </p:cNvSpPr>
          <p:nvPr/>
        </p:nvSpPr>
        <p:spPr bwMode="auto">
          <a:xfrm>
            <a:off x="6143636" y="1984786"/>
            <a:ext cx="1357322" cy="515520"/>
          </a:xfrm>
          <a:prstGeom prst="rect">
            <a:avLst/>
          </a:prstGeom>
          <a:noFill/>
          <a:ln w="9525">
            <a:noFill/>
            <a:miter lim="800000"/>
            <a:headEnd/>
            <a:tailEnd/>
          </a:ln>
        </p:spPr>
        <p:txBody>
          <a:bodyPr wrap="square" lIns="91432" tIns="45717" rIns="91432" bIns="45717">
            <a:spAutoFit/>
          </a:bodyPr>
          <a:lstStyle/>
          <a:p>
            <a:pPr>
              <a:spcBef>
                <a:spcPct val="50000"/>
              </a:spcBef>
            </a:pPr>
            <a:r>
              <a:rPr lang="fr-FR" sz="1100" b="1" dirty="0">
                <a:solidFill>
                  <a:srgbClr val="0033CC"/>
                </a:solidFill>
              </a:rPr>
              <a:t>DÉVELOPPEMENT</a:t>
            </a:r>
          </a:p>
          <a:p>
            <a:pPr>
              <a:spcBef>
                <a:spcPct val="50000"/>
              </a:spcBef>
            </a:pPr>
            <a:r>
              <a:rPr lang="fr-FR" sz="1100" b="1" dirty="0">
                <a:solidFill>
                  <a:srgbClr val="0033CC"/>
                </a:solidFill>
              </a:rPr>
              <a:t>PRIORITAIRE </a:t>
            </a:r>
          </a:p>
        </p:txBody>
      </p:sp>
      <p:sp>
        <p:nvSpPr>
          <p:cNvPr id="38944" name="Oval 35"/>
          <p:cNvSpPr>
            <a:spLocks noChangeArrowheads="1"/>
          </p:cNvSpPr>
          <p:nvPr/>
        </p:nvSpPr>
        <p:spPr bwMode="auto">
          <a:xfrm>
            <a:off x="4071934" y="3575058"/>
            <a:ext cx="995362" cy="99695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5" name="Oval 36"/>
          <p:cNvSpPr>
            <a:spLocks noChangeArrowheads="1"/>
          </p:cNvSpPr>
          <p:nvPr/>
        </p:nvSpPr>
        <p:spPr bwMode="auto">
          <a:xfrm>
            <a:off x="4138623" y="3646496"/>
            <a:ext cx="830262" cy="900112"/>
          </a:xfrm>
          <a:prstGeom prst="ellipse">
            <a:avLst/>
          </a:prstGeom>
          <a:solidFill>
            <a:srgbClr val="008000"/>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a:solidFill>
                <a:schemeClr val="bg1"/>
              </a:solidFill>
            </a:endParaRPr>
          </a:p>
        </p:txBody>
      </p:sp>
      <p:sp>
        <p:nvSpPr>
          <p:cNvPr id="38946" name="Oval 38"/>
          <p:cNvSpPr>
            <a:spLocks noChangeArrowheads="1"/>
          </p:cNvSpPr>
          <p:nvPr/>
        </p:nvSpPr>
        <p:spPr bwMode="auto">
          <a:xfrm>
            <a:off x="3040053" y="3571876"/>
            <a:ext cx="174625" cy="196850"/>
          </a:xfrm>
          <a:prstGeom prst="ellipse">
            <a:avLst/>
          </a:prstGeom>
          <a:solidFill>
            <a:srgbClr val="0033CC"/>
          </a:solidFill>
          <a:ln w="9525" algn="ctr">
            <a:solidFill>
              <a:schemeClr val="tx1"/>
            </a:solidFill>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a:p>
        </p:txBody>
      </p:sp>
      <p:sp>
        <p:nvSpPr>
          <p:cNvPr id="38948" name="Oval 41"/>
          <p:cNvSpPr>
            <a:spLocks noChangeArrowheads="1"/>
          </p:cNvSpPr>
          <p:nvPr/>
        </p:nvSpPr>
        <p:spPr bwMode="auto">
          <a:xfrm>
            <a:off x="3643306" y="3643315"/>
            <a:ext cx="428628" cy="428628"/>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9" name="Oval 42"/>
          <p:cNvSpPr>
            <a:spLocks noChangeArrowheads="1"/>
          </p:cNvSpPr>
          <p:nvPr/>
        </p:nvSpPr>
        <p:spPr bwMode="auto">
          <a:xfrm>
            <a:off x="3663946" y="3714752"/>
            <a:ext cx="407988" cy="357191"/>
          </a:xfrm>
          <a:prstGeom prst="ellipse">
            <a:avLst/>
          </a:prstGeom>
          <a:solidFill>
            <a:srgbClr val="0033CC">
              <a:alpha val="39999"/>
            </a:srgb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0" name="Rectangle 2"/>
          <p:cNvSpPr>
            <a:spLocks noChangeArrowheads="1"/>
          </p:cNvSpPr>
          <p:nvPr/>
        </p:nvSpPr>
        <p:spPr bwMode="auto">
          <a:xfrm>
            <a:off x="214313" y="198438"/>
            <a:ext cx="7285037" cy="838200"/>
          </a:xfrm>
          <a:prstGeom prst="rect">
            <a:avLst/>
          </a:prstGeom>
          <a:noFill/>
          <a:ln w="9525">
            <a:noFill/>
            <a:miter lim="800000"/>
            <a:headEnd/>
            <a:tailEnd/>
          </a:ln>
        </p:spPr>
        <p:txBody>
          <a:bodyPr anchor="ctr"/>
          <a:lstStyle/>
          <a:p>
            <a:endParaRPr lang="fr-FR" sz="2000">
              <a:solidFill>
                <a:srgbClr val="000000"/>
              </a:solidFill>
            </a:endParaRPr>
          </a:p>
        </p:txBody>
      </p:sp>
      <p:sp>
        <p:nvSpPr>
          <p:cNvPr id="38952" name="Rectangle 45"/>
          <p:cNvSpPr>
            <a:spLocks noChangeArrowheads="1"/>
          </p:cNvSpPr>
          <p:nvPr/>
        </p:nvSpPr>
        <p:spPr bwMode="auto">
          <a:xfrm>
            <a:off x="1214457"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sz="1400" b="1" dirty="0"/>
              <a:t>Maturité stratégique des segments</a:t>
            </a:r>
          </a:p>
        </p:txBody>
      </p:sp>
      <p:sp>
        <p:nvSpPr>
          <p:cNvPr id="38953" name="Text Box 35"/>
          <p:cNvSpPr txBox="1">
            <a:spLocks noChangeArrowheads="1"/>
          </p:cNvSpPr>
          <p:nvPr/>
        </p:nvSpPr>
        <p:spPr bwMode="auto">
          <a:xfrm>
            <a:off x="6143636" y="3043156"/>
            <a:ext cx="1500198" cy="600158"/>
          </a:xfrm>
          <a:prstGeom prst="rect">
            <a:avLst/>
          </a:prstGeom>
          <a:noFill/>
          <a:ln w="9525">
            <a:noFill/>
            <a:miter lim="800000"/>
            <a:headEnd/>
            <a:tailEnd/>
          </a:ln>
        </p:spPr>
        <p:txBody>
          <a:bodyPr wrap="square" lIns="91432" tIns="45717" rIns="91432" bIns="45717">
            <a:spAutoFit/>
          </a:bodyPr>
          <a:lstStyle/>
          <a:p>
            <a:r>
              <a:rPr lang="fr-FR" sz="1100" b="1" dirty="0">
                <a:solidFill>
                  <a:srgbClr val="339933"/>
                </a:solidFill>
              </a:rPr>
              <a:t>RATTRAPAGE </a:t>
            </a:r>
          </a:p>
          <a:p>
            <a:r>
              <a:rPr lang="fr-FR" sz="1100" b="1" dirty="0">
                <a:solidFill>
                  <a:srgbClr val="339933"/>
                </a:solidFill>
              </a:rPr>
              <a:t>OU RISQUE DE CANTONNEMENT</a:t>
            </a:r>
          </a:p>
        </p:txBody>
      </p:sp>
      <p:sp>
        <p:nvSpPr>
          <p:cNvPr id="38954" name="Oval 2"/>
          <p:cNvSpPr>
            <a:spLocks noChangeArrowheads="1"/>
          </p:cNvSpPr>
          <p:nvPr/>
        </p:nvSpPr>
        <p:spPr bwMode="auto">
          <a:xfrm>
            <a:off x="3786182" y="3357562"/>
            <a:ext cx="647700" cy="64770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55" name="Oval 39"/>
          <p:cNvSpPr>
            <a:spLocks noChangeArrowheads="1"/>
          </p:cNvSpPr>
          <p:nvPr/>
        </p:nvSpPr>
        <p:spPr bwMode="auto">
          <a:xfrm>
            <a:off x="3857620" y="3500438"/>
            <a:ext cx="468312" cy="468312"/>
          </a:xfrm>
          <a:prstGeom prst="ellipse">
            <a:avLst/>
          </a:prstGeom>
          <a:solidFill>
            <a:schemeClr val="accent2">
              <a:lumMod val="75000"/>
              <a:alpha val="39999"/>
            </a:scheme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6" name="Rectangle 46"/>
          <p:cNvSpPr>
            <a:spLocks noChangeArrowheads="1"/>
          </p:cNvSpPr>
          <p:nvPr/>
        </p:nvSpPr>
        <p:spPr bwMode="auto">
          <a:xfrm>
            <a:off x="3571868" y="3000372"/>
            <a:ext cx="914400"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Electricité</a:t>
            </a:r>
          </a:p>
        </p:txBody>
      </p:sp>
      <p:grpSp>
        <p:nvGrpSpPr>
          <p:cNvPr id="2" name="Group 47"/>
          <p:cNvGrpSpPr>
            <a:grpSpLocks/>
          </p:cNvGrpSpPr>
          <p:nvPr/>
        </p:nvGrpSpPr>
        <p:grpSpPr bwMode="auto">
          <a:xfrm>
            <a:off x="4644168" y="3170229"/>
            <a:ext cx="857250" cy="784226"/>
            <a:chOff x="3141" y="2411"/>
            <a:chExt cx="585" cy="494"/>
          </a:xfrm>
        </p:grpSpPr>
        <p:grpSp>
          <p:nvGrpSpPr>
            <p:cNvPr id="3" name="Group 48"/>
            <p:cNvGrpSpPr>
              <a:grpSpLocks/>
            </p:cNvGrpSpPr>
            <p:nvPr/>
          </p:nvGrpSpPr>
          <p:grpSpPr bwMode="auto">
            <a:xfrm>
              <a:off x="3141" y="2574"/>
              <a:ext cx="341" cy="331"/>
              <a:chOff x="3043" y="2574"/>
              <a:chExt cx="341" cy="331"/>
            </a:xfrm>
          </p:grpSpPr>
          <p:sp>
            <p:nvSpPr>
              <p:cNvPr id="38972" name="Oval 3"/>
              <p:cNvSpPr>
                <a:spLocks noChangeArrowheads="1"/>
              </p:cNvSpPr>
              <p:nvPr/>
            </p:nvSpPr>
            <p:spPr bwMode="auto">
              <a:xfrm>
                <a:off x="3043" y="2574"/>
                <a:ext cx="341" cy="331"/>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73" name="Oval 37"/>
              <p:cNvSpPr>
                <a:spLocks noChangeArrowheads="1"/>
              </p:cNvSpPr>
              <p:nvPr/>
            </p:nvSpPr>
            <p:spPr bwMode="auto">
              <a:xfrm>
                <a:off x="3056" y="2636"/>
                <a:ext cx="299" cy="254"/>
              </a:xfrm>
              <a:prstGeom prst="ellipse">
                <a:avLst/>
              </a:prstGeom>
              <a:solidFill>
                <a:schemeClr val="accent3">
                  <a:lumMod val="50000"/>
                </a:schemeClr>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a:solidFill>
                    <a:sysClr val="windowText" lastClr="000000"/>
                  </a:solidFill>
                </a:endParaRPr>
              </a:p>
            </p:txBody>
          </p:sp>
        </p:grpSp>
        <p:sp>
          <p:nvSpPr>
            <p:cNvPr id="38971" name="Rectangle 51"/>
            <p:cNvSpPr>
              <a:spLocks noChangeArrowheads="1"/>
            </p:cNvSpPr>
            <p:nvPr/>
          </p:nvSpPr>
          <p:spPr bwMode="auto">
            <a:xfrm>
              <a:off x="3161" y="2411"/>
              <a:ext cx="565" cy="253"/>
            </a:xfrm>
            <a:prstGeom prst="rect">
              <a:avLst/>
            </a:prstGeom>
            <a:noFill/>
            <a:ln w="9525" algn="ctr">
              <a:noFill/>
              <a:miter lim="800000"/>
              <a:headEnd/>
              <a:tailEnd/>
            </a:ln>
          </p:spPr>
          <p:txBody>
            <a:bodyPr wrap="none" lIns="90000" tIns="46800" rIns="90000" bIns="46800">
              <a:spAutoFit/>
            </a:bodyPr>
            <a:lstStyle/>
            <a:p>
              <a:pPr algn="ctr"/>
              <a:r>
                <a:rPr lang="fr-FR" sz="1000" b="1" dirty="0"/>
                <a:t>Concessions</a:t>
              </a:r>
              <a:br>
                <a:rPr lang="fr-FR" sz="1000" b="1" dirty="0"/>
              </a:br>
              <a:r>
                <a:rPr lang="fr-FR" sz="1000" b="1" dirty="0"/>
                <a:t>Gaz</a:t>
              </a:r>
            </a:p>
          </p:txBody>
        </p:sp>
      </p:grpSp>
      <p:sp>
        <p:nvSpPr>
          <p:cNvPr id="38969" name="Espace réservé du numéro de diapositive 62"/>
          <p:cNvSpPr>
            <a:spLocks noGrp="1"/>
          </p:cNvSpPr>
          <p:nvPr>
            <p:ph type="sldNum" sz="quarter" idx="12"/>
          </p:nvPr>
        </p:nvSpPr>
        <p:spPr bwMode="auto">
          <a:noFill/>
          <a:ln>
            <a:round/>
            <a:headEnd/>
            <a:tailEnd/>
          </a:ln>
        </p:spPr>
        <p:txBody>
          <a:bodyPr wrap="square" numCol="1" anchorCtr="0" compatLnSpc="1">
            <a:prstTxWarp prst="textNoShape">
              <a:avLst/>
            </a:prstTxWarp>
          </a:bodyPr>
          <a:lstStyle/>
          <a:p>
            <a:fld id="{F3629F95-893C-4DB7-9FF9-1600EE5657F6}" type="slidenum">
              <a:rPr lang="fr-FR" smtClean="0"/>
              <a:pPr/>
              <a:t>7</a:t>
            </a:fld>
            <a:endParaRPr lang="fr-FR" smtClean="0"/>
          </a:p>
        </p:txBody>
      </p:sp>
      <p:sp>
        <p:nvSpPr>
          <p:cNvPr id="38960" name="Rectangle 56"/>
          <p:cNvSpPr>
            <a:spLocks noChangeArrowheads="1"/>
          </p:cNvSpPr>
          <p:nvPr/>
        </p:nvSpPr>
        <p:spPr bwMode="auto">
          <a:xfrm>
            <a:off x="2214546" y="3429000"/>
            <a:ext cx="735013" cy="649287"/>
          </a:xfrm>
          <a:prstGeom prst="rect">
            <a:avLst/>
          </a:prstGeom>
          <a:solidFill>
            <a:schemeClr val="bg1"/>
          </a:solidFill>
          <a:ln w="9525" algn="ctr">
            <a:noFill/>
            <a:miter lim="800000"/>
            <a:headEnd/>
            <a:tailEnd/>
          </a:ln>
        </p:spPr>
        <p:txBody>
          <a:bodyPr lIns="90000" tIns="46800" rIns="90000" bIns="46800">
            <a:spAutoFit/>
          </a:bodyPr>
          <a:lstStyle/>
          <a:p>
            <a:pPr algn="ctr">
              <a:lnSpc>
                <a:spcPct val="120000"/>
              </a:lnSpc>
            </a:pPr>
            <a:r>
              <a:rPr lang="fr-FR" sz="1000" b="1" dirty="0"/>
              <a:t>Services </a:t>
            </a:r>
          </a:p>
          <a:p>
            <a:pPr algn="ctr">
              <a:lnSpc>
                <a:spcPct val="120000"/>
              </a:lnSpc>
            </a:pPr>
            <a:r>
              <a:rPr lang="fr-FR" sz="1000" b="1" dirty="0"/>
              <a:t>énergie </a:t>
            </a:r>
          </a:p>
          <a:p>
            <a:pPr algn="ctr">
              <a:lnSpc>
                <a:spcPct val="120000"/>
              </a:lnSpc>
            </a:pPr>
            <a:r>
              <a:rPr lang="fr-FR" sz="1000" b="1" dirty="0"/>
              <a:t>in-situ</a:t>
            </a:r>
          </a:p>
        </p:txBody>
      </p:sp>
      <p:sp>
        <p:nvSpPr>
          <p:cNvPr id="38961" name="Rectangle 58"/>
          <p:cNvSpPr>
            <a:spLocks noChangeArrowheads="1"/>
          </p:cNvSpPr>
          <p:nvPr/>
        </p:nvSpPr>
        <p:spPr bwMode="auto">
          <a:xfrm>
            <a:off x="3170233" y="3300413"/>
            <a:ext cx="830263"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Gaz</a:t>
            </a:r>
          </a:p>
        </p:txBody>
      </p:sp>
      <p:sp>
        <p:nvSpPr>
          <p:cNvPr id="60" name="Rectangle 59"/>
          <p:cNvSpPr/>
          <p:nvPr/>
        </p:nvSpPr>
        <p:spPr>
          <a:xfrm>
            <a:off x="428596" y="285728"/>
            <a:ext cx="7929618" cy="369332"/>
          </a:xfrm>
          <a:prstGeom prst="rect">
            <a:avLst/>
          </a:prstGeom>
        </p:spPr>
        <p:txBody>
          <a:bodyPr wrap="square">
            <a:spAutoFit/>
          </a:bodyPr>
          <a:lstStyle/>
          <a:p>
            <a:pPr marL="457200" indent="-457200"/>
            <a:r>
              <a:rPr lang="fr-FR" b="1" dirty="0" smtClean="0">
                <a:solidFill>
                  <a:schemeClr val="bg2">
                    <a:lumMod val="50000"/>
                  </a:schemeClr>
                </a:solidFill>
                <a:latin typeface="Verdana" pitchFamily="34" charset="0"/>
              </a:rPr>
              <a:t>Résultat du Diagnostic stratégique :</a:t>
            </a:r>
            <a:endParaRPr lang="fr-FR" b="1" dirty="0">
              <a:solidFill>
                <a:schemeClr val="bg2">
                  <a:lumMod val="50000"/>
                </a:schemeClr>
              </a:solidFill>
              <a:latin typeface="Verdana" pitchFamily="34" charset="0"/>
            </a:endParaRPr>
          </a:p>
        </p:txBody>
      </p:sp>
      <p:sp>
        <p:nvSpPr>
          <p:cNvPr id="62" name="Rectangle 61"/>
          <p:cNvSpPr/>
          <p:nvPr/>
        </p:nvSpPr>
        <p:spPr>
          <a:xfrm>
            <a:off x="4429124" y="2143116"/>
            <a:ext cx="4429156" cy="4429156"/>
          </a:xfrm>
          <a:prstGeom prst="wedgeRectCallout">
            <a:avLst>
              <a:gd name="adj1" fmla="val -57552"/>
              <a:gd name="adj2" fmla="val -16544"/>
            </a:avLst>
          </a:prstGeom>
        </p:spPr>
        <p:style>
          <a:lnRef idx="1">
            <a:schemeClr val="accent3"/>
          </a:lnRef>
          <a:fillRef idx="2">
            <a:schemeClr val="accent3"/>
          </a:fillRef>
          <a:effectRef idx="1">
            <a:schemeClr val="accent3"/>
          </a:effectRef>
          <a:fontRef idx="minor">
            <a:schemeClr val="dk1"/>
          </a:fontRef>
        </p:style>
        <p:txBody>
          <a:bodyPr rtlCol="0" anchor="ctr"/>
          <a:lstStyle/>
          <a:p>
            <a:pPr marL="176213" indent="-176213" eaLnBrk="0" fontAlgn="base" hangingPunct="0">
              <a:buFont typeface="Wingdings" pitchFamily="2" charset="2"/>
              <a:buChar char=""/>
            </a:pPr>
            <a:r>
              <a:rPr lang="fr-FR" sz="1200" dirty="0" smtClean="0"/>
              <a:t>+ BCC couvre toutes les DD et télé relève MT: encours</a:t>
            </a:r>
          </a:p>
          <a:p>
            <a:pPr marL="176213" indent="-176213" eaLnBrk="0" fontAlgn="base" hangingPunct="0">
              <a:buFont typeface="Wingdings" pitchFamily="2" charset="2"/>
              <a:buChar char=""/>
            </a:pPr>
            <a:r>
              <a:rPr lang="fr-FR" sz="1200" dirty="0" smtClean="0"/>
              <a:t>+ Connaissance et expérience des procédures de raccordement</a:t>
            </a:r>
          </a:p>
          <a:p>
            <a:pPr marL="176213" indent="-176213" eaLnBrk="0" fontAlgn="base" hangingPunct="0">
              <a:buFont typeface="Arial" pitchFamily="34" charset="0"/>
              <a:buChar char="•"/>
            </a:pPr>
            <a:r>
              <a:rPr lang="fr-FR" sz="1200" dirty="0" smtClean="0"/>
              <a:t>Les réclamations clients sont prises en charge</a:t>
            </a:r>
          </a:p>
          <a:p>
            <a:pPr marL="176213" indent="-176213" eaLnBrk="0" fontAlgn="base" hangingPunct="0">
              <a:buFont typeface="Arial" pitchFamily="34" charset="0"/>
              <a:buChar char="•"/>
            </a:pPr>
            <a:r>
              <a:rPr lang="fr-FR" sz="1200" dirty="0" smtClean="0"/>
              <a:t>Délais à améliorer</a:t>
            </a:r>
          </a:p>
          <a:p>
            <a:pPr marL="176213" indent="-176213" eaLnBrk="0" fontAlgn="base" hangingPunct="0">
              <a:buFont typeface="Arial" pitchFamily="34" charset="0"/>
              <a:buChar char="•"/>
            </a:pPr>
            <a:r>
              <a:rPr lang="fr-FR" sz="1200" dirty="0" smtClean="0"/>
              <a:t>Qualité de service et prise en charge personnalisée à améliorer,</a:t>
            </a:r>
          </a:p>
          <a:p>
            <a:pPr marL="176213" indent="-176213" eaLnBrk="0" fontAlgn="base" hangingPunct="0">
              <a:buFont typeface="Wingdings" pitchFamily="2" charset="2"/>
              <a:buChar char=""/>
            </a:pPr>
            <a:r>
              <a:rPr lang="fr-FR" sz="1200" dirty="0" smtClean="0"/>
              <a:t>- Information non partagée entre technique et commercial (la gestion technique étant assurée par GRTE pour les clients HT)</a:t>
            </a:r>
          </a:p>
          <a:p>
            <a:pPr marL="176213" indent="-176213" eaLnBrk="0" fontAlgn="base" hangingPunct="0">
              <a:buFont typeface="Wingdings" pitchFamily="2" charset="2"/>
              <a:buChar char=""/>
            </a:pPr>
            <a:r>
              <a:rPr lang="fr-FR" sz="1200" dirty="0" smtClean="0"/>
              <a:t>- Les interfaces et le traitement des informations sont insuffisants pour produire un résultat à forte valeur ajoutée  pour le client</a:t>
            </a:r>
          </a:p>
          <a:p>
            <a:pPr marL="176213" indent="-176213" eaLnBrk="0" fontAlgn="base" hangingPunct="0">
              <a:buFont typeface="Wingdings" pitchFamily="2" charset="2"/>
              <a:buChar char=""/>
            </a:pPr>
            <a:r>
              <a:rPr lang="fr-FR" sz="1200" dirty="0" smtClean="0"/>
              <a:t>- Manque de formations ciblée en marketing et management</a:t>
            </a:r>
          </a:p>
          <a:p>
            <a:pPr marL="176213" indent="-176213" eaLnBrk="0" fontAlgn="base" hangingPunct="0">
              <a:buFont typeface="Wingdings" pitchFamily="2" charset="2"/>
              <a:buChar char=""/>
            </a:pPr>
            <a:r>
              <a:rPr lang="fr-FR" sz="1200" dirty="0" smtClean="0"/>
              <a:t>- Départs anticipés des compétences et perte de qualification,</a:t>
            </a:r>
          </a:p>
          <a:p>
            <a:pPr marL="176213" indent="-176213" eaLnBrk="0" fontAlgn="base" hangingPunct="0">
              <a:buFont typeface="Wingdings" pitchFamily="2" charset="2"/>
              <a:buChar char=""/>
            </a:pPr>
            <a:r>
              <a:rPr lang="fr-FR" sz="1200" dirty="0" smtClean="0"/>
              <a:t>- Structure des coûts non maitrisée, malgré une bonne connaissance de la courbe de charge</a:t>
            </a:r>
          </a:p>
        </p:txBody>
      </p:sp>
      <p:graphicFrame>
        <p:nvGraphicFramePr>
          <p:cNvPr id="61" name="Tableau 60"/>
          <p:cNvGraphicFramePr>
            <a:graphicFrameLocks noGrp="1"/>
          </p:cNvGraphicFramePr>
          <p:nvPr/>
        </p:nvGraphicFramePr>
        <p:xfrm>
          <a:off x="5286380" y="494644"/>
          <a:ext cx="3429024" cy="609600"/>
        </p:xfrm>
        <a:graphic>
          <a:graphicData uri="http://schemas.openxmlformats.org/drawingml/2006/table">
            <a:tbl>
              <a:tblPr firstRow="1" bandRow="1">
                <a:tableStyleId>{F5AB1C69-6EDB-4FF4-983F-18BD219EF322}</a:tableStyleId>
              </a:tblPr>
              <a:tblGrid>
                <a:gridCol w="1714512"/>
                <a:gridCol w="1714512"/>
              </a:tblGrid>
              <a:tr h="266382">
                <a:tc>
                  <a:txBody>
                    <a:bodyPr/>
                    <a:lstStyle/>
                    <a:p>
                      <a:pPr algn="ctr"/>
                      <a:r>
                        <a:rPr lang="fr-FR" sz="1400" dirty="0" smtClean="0"/>
                        <a:t>CA / 2013</a:t>
                      </a:r>
                      <a:endParaRPr lang="fr-FR" sz="1400" dirty="0"/>
                    </a:p>
                  </a:txBody>
                  <a:tcPr anchor="ctr"/>
                </a:tc>
                <a:tc>
                  <a:txBody>
                    <a:bodyPr/>
                    <a:lstStyle/>
                    <a:p>
                      <a:pPr algn="ctr"/>
                      <a:r>
                        <a:rPr lang="fr-FR" sz="1400" dirty="0" smtClean="0"/>
                        <a:t>CA / 2017</a:t>
                      </a:r>
                      <a:endParaRPr lang="fr-FR" sz="1400" dirty="0"/>
                    </a:p>
                  </a:txBody>
                  <a:tcPr anchor="ctr"/>
                </a:tc>
              </a:tr>
              <a:tr h="266382">
                <a:tc>
                  <a:txBody>
                    <a:bodyPr/>
                    <a:lstStyle/>
                    <a:p>
                      <a:pPr algn="ctr"/>
                      <a:r>
                        <a:rPr kumimoji="0" lang="fr-FR" sz="1400" b="1" kern="1200" baseline="0" dirty="0" smtClean="0">
                          <a:solidFill>
                            <a:schemeClr val="dk1"/>
                          </a:solidFill>
                          <a:latin typeface="+mn-lt"/>
                          <a:ea typeface="+mn-ea"/>
                          <a:cs typeface="+mn-cs"/>
                        </a:rPr>
                        <a:t> 4 634,33 MDA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fr-FR" sz="1400" b="1" kern="1200" baseline="0" dirty="0" smtClean="0">
                          <a:solidFill>
                            <a:schemeClr val="dk1"/>
                          </a:solidFill>
                          <a:latin typeface="+mn-lt"/>
                          <a:ea typeface="+mn-ea"/>
                          <a:cs typeface="+mn-cs"/>
                        </a:rPr>
                        <a:t>7 712 MDA</a:t>
                      </a:r>
                    </a:p>
                  </a:txBody>
                  <a:tcPr/>
                </a:tc>
              </a:tr>
            </a:tbl>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4572000" y="4286256"/>
            <a:ext cx="1428760" cy="461665"/>
          </a:xfrm>
          <a:prstGeom prst="rect">
            <a:avLst/>
          </a:prstGeom>
        </p:spPr>
        <p:txBody>
          <a:bodyPr wrap="square">
            <a:spAutoFit/>
          </a:bodyPr>
          <a:lstStyle/>
          <a:p>
            <a:pPr algn="ctr">
              <a:lnSpc>
                <a:spcPct val="120000"/>
              </a:lnSpc>
            </a:pPr>
            <a:r>
              <a:rPr lang="fr-FR" sz="1000" b="1" dirty="0" smtClean="0"/>
              <a:t>Concessions </a:t>
            </a:r>
          </a:p>
          <a:p>
            <a:pPr algn="ctr">
              <a:lnSpc>
                <a:spcPct val="120000"/>
              </a:lnSpc>
            </a:pPr>
            <a:r>
              <a:rPr lang="fr-FR" sz="1000" b="1" dirty="0" smtClean="0"/>
              <a:t>Electriques</a:t>
            </a:r>
            <a:endParaRPr lang="fr-FR" sz="1000" b="1" dirty="0"/>
          </a:p>
        </p:txBody>
      </p:sp>
      <p:sp>
        <p:nvSpPr>
          <p:cNvPr id="38914" name="Line 4"/>
          <p:cNvSpPr>
            <a:spLocks noChangeShapeType="1"/>
          </p:cNvSpPr>
          <p:nvPr/>
        </p:nvSpPr>
        <p:spPr bwMode="auto">
          <a:xfrm flipV="1">
            <a:off x="1863725" y="1743075"/>
            <a:ext cx="0" cy="4194175"/>
          </a:xfrm>
          <a:prstGeom prst="line">
            <a:avLst/>
          </a:prstGeom>
          <a:noFill/>
          <a:ln w="9525">
            <a:solidFill>
              <a:schemeClr val="accent1"/>
            </a:solidFill>
            <a:round/>
            <a:headEnd/>
            <a:tailEnd/>
          </a:ln>
        </p:spPr>
        <p:txBody>
          <a:bodyPr wrap="none" anchor="ctr"/>
          <a:lstStyle/>
          <a:p>
            <a:endParaRPr lang="fr-FR"/>
          </a:p>
        </p:txBody>
      </p:sp>
      <p:sp>
        <p:nvSpPr>
          <p:cNvPr id="38915" name="Line 5"/>
          <p:cNvSpPr>
            <a:spLocks noChangeShapeType="1"/>
          </p:cNvSpPr>
          <p:nvPr/>
        </p:nvSpPr>
        <p:spPr bwMode="auto">
          <a:xfrm>
            <a:off x="1863725" y="5103813"/>
            <a:ext cx="5638800" cy="0"/>
          </a:xfrm>
          <a:prstGeom prst="line">
            <a:avLst/>
          </a:prstGeom>
          <a:noFill/>
          <a:ln w="9525">
            <a:solidFill>
              <a:schemeClr val="accent1"/>
            </a:solidFill>
            <a:round/>
            <a:headEnd/>
            <a:tailEnd/>
          </a:ln>
        </p:spPr>
        <p:txBody>
          <a:bodyPr wrap="none" anchor="ctr"/>
          <a:lstStyle/>
          <a:p>
            <a:endParaRPr lang="fr-FR"/>
          </a:p>
        </p:txBody>
      </p:sp>
      <p:sp>
        <p:nvSpPr>
          <p:cNvPr id="38916" name="Line 6"/>
          <p:cNvSpPr>
            <a:spLocks noChangeShapeType="1"/>
          </p:cNvSpPr>
          <p:nvPr/>
        </p:nvSpPr>
        <p:spPr bwMode="auto">
          <a:xfrm>
            <a:off x="1863725" y="2546350"/>
            <a:ext cx="5638800" cy="0"/>
          </a:xfrm>
          <a:prstGeom prst="line">
            <a:avLst/>
          </a:prstGeom>
          <a:noFill/>
          <a:ln w="9525">
            <a:solidFill>
              <a:schemeClr val="accent1"/>
            </a:solidFill>
            <a:round/>
            <a:headEnd/>
            <a:tailEnd/>
          </a:ln>
        </p:spPr>
        <p:txBody>
          <a:bodyPr wrap="none" anchor="ctr"/>
          <a:lstStyle/>
          <a:p>
            <a:endParaRPr lang="fr-FR"/>
          </a:p>
        </p:txBody>
      </p:sp>
      <p:sp>
        <p:nvSpPr>
          <p:cNvPr id="38917" name="Line 7"/>
          <p:cNvSpPr>
            <a:spLocks noChangeShapeType="1"/>
          </p:cNvSpPr>
          <p:nvPr/>
        </p:nvSpPr>
        <p:spPr bwMode="auto">
          <a:xfrm>
            <a:off x="1863725" y="1746250"/>
            <a:ext cx="5638800" cy="0"/>
          </a:xfrm>
          <a:prstGeom prst="line">
            <a:avLst/>
          </a:prstGeom>
          <a:noFill/>
          <a:ln w="9525">
            <a:solidFill>
              <a:schemeClr val="accent1"/>
            </a:solidFill>
            <a:round/>
            <a:headEnd/>
            <a:tailEnd/>
          </a:ln>
        </p:spPr>
        <p:txBody>
          <a:bodyPr wrap="none" anchor="ctr"/>
          <a:lstStyle/>
          <a:p>
            <a:endParaRPr lang="fr-FR"/>
          </a:p>
        </p:txBody>
      </p:sp>
      <p:sp>
        <p:nvSpPr>
          <p:cNvPr id="38918" name="Line 8"/>
          <p:cNvSpPr>
            <a:spLocks noChangeShapeType="1"/>
          </p:cNvSpPr>
          <p:nvPr/>
        </p:nvSpPr>
        <p:spPr bwMode="auto">
          <a:xfrm flipV="1">
            <a:off x="3209925" y="1746250"/>
            <a:ext cx="0" cy="4191000"/>
          </a:xfrm>
          <a:prstGeom prst="line">
            <a:avLst/>
          </a:prstGeom>
          <a:noFill/>
          <a:ln w="9525">
            <a:solidFill>
              <a:schemeClr val="accent1"/>
            </a:solidFill>
            <a:round/>
            <a:headEnd/>
            <a:tailEnd/>
          </a:ln>
        </p:spPr>
        <p:txBody>
          <a:bodyPr wrap="none" anchor="ctr"/>
          <a:lstStyle/>
          <a:p>
            <a:endParaRPr lang="fr-FR"/>
          </a:p>
        </p:txBody>
      </p:sp>
      <p:sp>
        <p:nvSpPr>
          <p:cNvPr id="38919" name="Line 9"/>
          <p:cNvSpPr>
            <a:spLocks noChangeShapeType="1"/>
          </p:cNvSpPr>
          <p:nvPr/>
        </p:nvSpPr>
        <p:spPr bwMode="auto">
          <a:xfrm flipV="1">
            <a:off x="7502525" y="1746250"/>
            <a:ext cx="0" cy="4191000"/>
          </a:xfrm>
          <a:prstGeom prst="line">
            <a:avLst/>
          </a:prstGeom>
          <a:noFill/>
          <a:ln w="9525">
            <a:solidFill>
              <a:schemeClr val="accent1"/>
            </a:solidFill>
            <a:round/>
            <a:headEnd/>
            <a:tailEnd/>
          </a:ln>
        </p:spPr>
        <p:txBody>
          <a:bodyPr wrap="none" anchor="ctr"/>
          <a:lstStyle/>
          <a:p>
            <a:endParaRPr lang="fr-FR"/>
          </a:p>
        </p:txBody>
      </p:sp>
      <p:sp>
        <p:nvSpPr>
          <p:cNvPr id="38920" name="Line 10"/>
          <p:cNvSpPr>
            <a:spLocks noChangeShapeType="1"/>
          </p:cNvSpPr>
          <p:nvPr/>
        </p:nvSpPr>
        <p:spPr bwMode="auto">
          <a:xfrm>
            <a:off x="1868488" y="4264025"/>
            <a:ext cx="5608637" cy="0"/>
          </a:xfrm>
          <a:prstGeom prst="line">
            <a:avLst/>
          </a:prstGeom>
          <a:noFill/>
          <a:ln w="9525">
            <a:solidFill>
              <a:schemeClr val="accent1"/>
            </a:solidFill>
            <a:round/>
            <a:headEnd/>
            <a:tailEnd/>
          </a:ln>
        </p:spPr>
        <p:txBody>
          <a:bodyPr wrap="none" anchor="ctr"/>
          <a:lstStyle/>
          <a:p>
            <a:endParaRPr lang="fr-FR"/>
          </a:p>
        </p:txBody>
      </p:sp>
      <p:sp>
        <p:nvSpPr>
          <p:cNvPr id="38921" name="Line 11"/>
          <p:cNvSpPr>
            <a:spLocks noChangeShapeType="1"/>
          </p:cNvSpPr>
          <p:nvPr/>
        </p:nvSpPr>
        <p:spPr bwMode="auto">
          <a:xfrm>
            <a:off x="1868488" y="3424238"/>
            <a:ext cx="5581650" cy="0"/>
          </a:xfrm>
          <a:prstGeom prst="line">
            <a:avLst/>
          </a:prstGeom>
          <a:noFill/>
          <a:ln w="9525">
            <a:solidFill>
              <a:schemeClr val="accent1"/>
            </a:solidFill>
            <a:round/>
            <a:headEnd/>
            <a:tailEnd/>
          </a:ln>
        </p:spPr>
        <p:txBody>
          <a:bodyPr wrap="none" anchor="ctr"/>
          <a:lstStyle/>
          <a:p>
            <a:endParaRPr lang="fr-FR"/>
          </a:p>
        </p:txBody>
      </p:sp>
      <p:sp>
        <p:nvSpPr>
          <p:cNvPr id="38922" name="Line 12"/>
          <p:cNvSpPr>
            <a:spLocks noChangeShapeType="1"/>
          </p:cNvSpPr>
          <p:nvPr/>
        </p:nvSpPr>
        <p:spPr bwMode="auto">
          <a:xfrm flipV="1">
            <a:off x="4591050" y="1754188"/>
            <a:ext cx="0" cy="4191000"/>
          </a:xfrm>
          <a:prstGeom prst="line">
            <a:avLst/>
          </a:prstGeom>
          <a:noFill/>
          <a:ln w="9525">
            <a:solidFill>
              <a:schemeClr val="accent1"/>
            </a:solidFill>
            <a:round/>
            <a:headEnd/>
            <a:tailEnd/>
          </a:ln>
        </p:spPr>
        <p:txBody>
          <a:bodyPr wrap="none" anchor="ctr"/>
          <a:lstStyle/>
          <a:p>
            <a:endParaRPr lang="fr-FR"/>
          </a:p>
        </p:txBody>
      </p:sp>
      <p:sp>
        <p:nvSpPr>
          <p:cNvPr id="38923" name="Line 13"/>
          <p:cNvSpPr>
            <a:spLocks noChangeShapeType="1"/>
          </p:cNvSpPr>
          <p:nvPr/>
        </p:nvSpPr>
        <p:spPr bwMode="auto">
          <a:xfrm flipV="1">
            <a:off x="6042025" y="1744663"/>
            <a:ext cx="0" cy="4200525"/>
          </a:xfrm>
          <a:prstGeom prst="line">
            <a:avLst/>
          </a:prstGeom>
          <a:noFill/>
          <a:ln w="9525">
            <a:solidFill>
              <a:schemeClr val="accent1"/>
            </a:solidFill>
            <a:round/>
            <a:headEnd/>
            <a:tailEnd/>
          </a:ln>
        </p:spPr>
        <p:txBody>
          <a:bodyPr wrap="none" anchor="ctr"/>
          <a:lstStyle/>
          <a:p>
            <a:endParaRPr lang="fr-FR"/>
          </a:p>
        </p:txBody>
      </p:sp>
      <p:sp>
        <p:nvSpPr>
          <p:cNvPr id="38924" name="Line 14"/>
          <p:cNvSpPr>
            <a:spLocks noChangeShapeType="1"/>
          </p:cNvSpPr>
          <p:nvPr/>
        </p:nvSpPr>
        <p:spPr bwMode="auto">
          <a:xfrm>
            <a:off x="1871663" y="5943600"/>
            <a:ext cx="5641975" cy="0"/>
          </a:xfrm>
          <a:prstGeom prst="line">
            <a:avLst/>
          </a:prstGeom>
          <a:noFill/>
          <a:ln w="9525">
            <a:solidFill>
              <a:schemeClr val="accent1"/>
            </a:solidFill>
            <a:round/>
            <a:headEnd/>
            <a:tailEnd/>
          </a:ln>
        </p:spPr>
        <p:txBody>
          <a:bodyPr wrap="none" anchor="ctr"/>
          <a:lstStyle/>
          <a:p>
            <a:endParaRPr lang="fr-FR"/>
          </a:p>
        </p:txBody>
      </p:sp>
      <p:sp>
        <p:nvSpPr>
          <p:cNvPr id="38925" name="Text Box 15"/>
          <p:cNvSpPr txBox="1">
            <a:spLocks noChangeArrowheads="1"/>
          </p:cNvSpPr>
          <p:nvPr/>
        </p:nvSpPr>
        <p:spPr bwMode="auto">
          <a:xfrm rot="-5400000">
            <a:off x="-1554955" y="3648850"/>
            <a:ext cx="4202112" cy="342937"/>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600" b="1" dirty="0">
                <a:solidFill>
                  <a:srgbClr val="000000"/>
                </a:solidFill>
              </a:rPr>
              <a:t>Potentiel de création de valeur de SDA</a:t>
            </a:r>
          </a:p>
        </p:txBody>
      </p:sp>
      <p:sp>
        <p:nvSpPr>
          <p:cNvPr id="38926" name="Text Box 16"/>
          <p:cNvSpPr txBox="1">
            <a:spLocks noChangeArrowheads="1"/>
          </p:cNvSpPr>
          <p:nvPr/>
        </p:nvSpPr>
        <p:spPr bwMode="auto">
          <a:xfrm>
            <a:off x="2057400"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Emergence</a:t>
            </a:r>
          </a:p>
        </p:txBody>
      </p:sp>
      <p:sp>
        <p:nvSpPr>
          <p:cNvPr id="38927" name="Text Box 17"/>
          <p:cNvSpPr txBox="1">
            <a:spLocks noChangeArrowheads="1"/>
          </p:cNvSpPr>
          <p:nvPr/>
        </p:nvSpPr>
        <p:spPr bwMode="auto">
          <a:xfrm>
            <a:off x="3402013"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Croissance </a:t>
            </a:r>
          </a:p>
        </p:txBody>
      </p:sp>
      <p:sp>
        <p:nvSpPr>
          <p:cNvPr id="38928" name="Text Box 18"/>
          <p:cNvSpPr txBox="1">
            <a:spLocks noChangeArrowheads="1"/>
          </p:cNvSpPr>
          <p:nvPr/>
        </p:nvSpPr>
        <p:spPr bwMode="auto">
          <a:xfrm>
            <a:off x="4808538"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Maturité </a:t>
            </a:r>
          </a:p>
        </p:txBody>
      </p:sp>
      <p:sp>
        <p:nvSpPr>
          <p:cNvPr id="38929" name="Text Box 19"/>
          <p:cNvSpPr txBox="1">
            <a:spLocks noChangeArrowheads="1"/>
          </p:cNvSpPr>
          <p:nvPr/>
        </p:nvSpPr>
        <p:spPr bwMode="auto">
          <a:xfrm>
            <a:off x="6245225" y="1441450"/>
            <a:ext cx="1184295" cy="250604"/>
          </a:xfrm>
          <a:prstGeom prst="rect">
            <a:avLst/>
          </a:prstGeom>
          <a:noFill/>
          <a:ln w="9525">
            <a:noFill/>
            <a:miter lim="800000"/>
            <a:headEnd/>
            <a:tailEnd/>
          </a:ln>
        </p:spPr>
        <p:txBody>
          <a:bodyPr wrap="square" lIns="95777" tIns="47890" rIns="95777" bIns="47890">
            <a:spAutoFit/>
          </a:bodyPr>
          <a:lstStyle/>
          <a:p>
            <a:pPr algn="ctr" defTabSz="957263">
              <a:spcBef>
                <a:spcPct val="50000"/>
              </a:spcBef>
            </a:pPr>
            <a:r>
              <a:rPr lang="fr-FR" sz="1000" b="1" dirty="0">
                <a:solidFill>
                  <a:srgbClr val="000000"/>
                </a:solidFill>
              </a:rPr>
              <a:t>Décroissance</a:t>
            </a:r>
          </a:p>
        </p:txBody>
      </p:sp>
      <p:sp>
        <p:nvSpPr>
          <p:cNvPr id="38930" name="Text Box 20"/>
          <p:cNvSpPr txBox="1">
            <a:spLocks noChangeArrowheads="1"/>
          </p:cNvSpPr>
          <p:nvPr/>
        </p:nvSpPr>
        <p:spPr bwMode="auto">
          <a:xfrm>
            <a:off x="34448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Exceptionnel </a:t>
            </a:r>
          </a:p>
        </p:txBody>
      </p:sp>
      <p:sp>
        <p:nvSpPr>
          <p:cNvPr id="38931" name="Text Box 21"/>
          <p:cNvSpPr txBox="1">
            <a:spLocks noChangeArrowheads="1"/>
          </p:cNvSpPr>
          <p:nvPr/>
        </p:nvSpPr>
        <p:spPr bwMode="auto">
          <a:xfrm>
            <a:off x="34448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Faible </a:t>
            </a:r>
          </a:p>
        </p:txBody>
      </p:sp>
      <p:sp>
        <p:nvSpPr>
          <p:cNvPr id="38932" name="Text Box 22"/>
          <p:cNvSpPr txBox="1">
            <a:spLocks noChangeArrowheads="1"/>
          </p:cNvSpPr>
          <p:nvPr/>
        </p:nvSpPr>
        <p:spPr bwMode="auto">
          <a:xfrm>
            <a:off x="34448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Très faible</a:t>
            </a:r>
          </a:p>
        </p:txBody>
      </p:sp>
      <p:sp>
        <p:nvSpPr>
          <p:cNvPr id="38933" name="Text Box 23"/>
          <p:cNvSpPr txBox="1">
            <a:spLocks noChangeArrowheads="1"/>
          </p:cNvSpPr>
          <p:nvPr/>
        </p:nvSpPr>
        <p:spPr bwMode="auto">
          <a:xfrm>
            <a:off x="34448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Moyen </a:t>
            </a:r>
          </a:p>
        </p:txBody>
      </p:sp>
      <p:sp>
        <p:nvSpPr>
          <p:cNvPr id="38934" name="Text Box 24"/>
          <p:cNvSpPr txBox="1">
            <a:spLocks noChangeArrowheads="1"/>
          </p:cNvSpPr>
          <p:nvPr/>
        </p:nvSpPr>
        <p:spPr bwMode="auto">
          <a:xfrm>
            <a:off x="323850"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Fort </a:t>
            </a:r>
          </a:p>
        </p:txBody>
      </p:sp>
      <p:sp>
        <p:nvSpPr>
          <p:cNvPr id="38935" name="Line 25"/>
          <p:cNvSpPr>
            <a:spLocks noChangeShapeType="1"/>
          </p:cNvSpPr>
          <p:nvPr/>
        </p:nvSpPr>
        <p:spPr bwMode="auto">
          <a:xfrm flipV="1">
            <a:off x="3189288"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38936" name="Line 26"/>
          <p:cNvSpPr>
            <a:spLocks noChangeShapeType="1"/>
          </p:cNvSpPr>
          <p:nvPr/>
        </p:nvSpPr>
        <p:spPr bwMode="auto">
          <a:xfrm flipV="1">
            <a:off x="1870075"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38937" name="Line 27"/>
          <p:cNvSpPr>
            <a:spLocks noChangeShapeType="1"/>
          </p:cNvSpPr>
          <p:nvPr/>
        </p:nvSpPr>
        <p:spPr bwMode="auto">
          <a:xfrm flipV="1">
            <a:off x="5607050"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38938" name="Line 28"/>
          <p:cNvSpPr>
            <a:spLocks noChangeShapeType="1"/>
          </p:cNvSpPr>
          <p:nvPr/>
        </p:nvSpPr>
        <p:spPr bwMode="auto">
          <a:xfrm flipV="1">
            <a:off x="3243263"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38939" name="Line 29"/>
          <p:cNvSpPr>
            <a:spLocks noChangeShapeType="1"/>
          </p:cNvSpPr>
          <p:nvPr/>
        </p:nvSpPr>
        <p:spPr bwMode="auto">
          <a:xfrm flipV="1">
            <a:off x="1889125"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38940" name="Line 30"/>
          <p:cNvSpPr>
            <a:spLocks noChangeShapeType="1"/>
          </p:cNvSpPr>
          <p:nvPr/>
        </p:nvSpPr>
        <p:spPr bwMode="auto">
          <a:xfrm flipV="1">
            <a:off x="3195638"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38941" name="Text Box 31"/>
          <p:cNvSpPr txBox="1">
            <a:spLocks noChangeArrowheads="1"/>
          </p:cNvSpPr>
          <p:nvPr/>
        </p:nvSpPr>
        <p:spPr bwMode="auto">
          <a:xfrm>
            <a:off x="6143636" y="5550911"/>
            <a:ext cx="1295400" cy="307771"/>
          </a:xfrm>
          <a:prstGeom prst="rect">
            <a:avLst/>
          </a:prstGeom>
          <a:noFill/>
          <a:ln w="9525">
            <a:noFill/>
            <a:miter lim="800000"/>
            <a:headEnd/>
            <a:tailEnd/>
          </a:ln>
        </p:spPr>
        <p:txBody>
          <a:bodyPr lIns="91432" tIns="45717" rIns="91432" bIns="45717">
            <a:spAutoFit/>
          </a:bodyPr>
          <a:lstStyle/>
          <a:p>
            <a:pPr>
              <a:spcBef>
                <a:spcPct val="50000"/>
              </a:spcBef>
            </a:pPr>
            <a:r>
              <a:rPr lang="fr-FR" sz="1400" b="1" dirty="0">
                <a:solidFill>
                  <a:srgbClr val="FF0000"/>
                </a:solidFill>
              </a:rPr>
              <a:t>RETRAIT </a:t>
            </a:r>
            <a:endParaRPr lang="fr-FR" sz="1400" b="1" dirty="0"/>
          </a:p>
        </p:txBody>
      </p:sp>
      <p:sp>
        <p:nvSpPr>
          <p:cNvPr id="38942" name="Text Box 32"/>
          <p:cNvSpPr txBox="1">
            <a:spLocks noChangeArrowheads="1"/>
          </p:cNvSpPr>
          <p:nvPr/>
        </p:nvSpPr>
        <p:spPr bwMode="auto">
          <a:xfrm>
            <a:off x="6143636" y="4152139"/>
            <a:ext cx="1428760" cy="276993"/>
          </a:xfrm>
          <a:prstGeom prst="rect">
            <a:avLst/>
          </a:prstGeom>
          <a:noFill/>
          <a:ln w="9525">
            <a:noFill/>
            <a:miter lim="800000"/>
            <a:headEnd/>
            <a:tailEnd/>
          </a:ln>
        </p:spPr>
        <p:txBody>
          <a:bodyPr wrap="square" lIns="91432" tIns="45717" rIns="91432" bIns="45717">
            <a:spAutoFit/>
          </a:bodyPr>
          <a:lstStyle/>
          <a:p>
            <a:pPr>
              <a:spcBef>
                <a:spcPct val="50000"/>
              </a:spcBef>
            </a:pPr>
            <a:r>
              <a:rPr lang="fr-FR" sz="1200" b="1" dirty="0">
                <a:solidFill>
                  <a:srgbClr val="FF9933"/>
                </a:solidFill>
              </a:rPr>
              <a:t>RÉORIENTATION</a:t>
            </a:r>
            <a:endParaRPr lang="fr-FR" sz="1200" b="1" dirty="0"/>
          </a:p>
        </p:txBody>
      </p:sp>
      <p:sp>
        <p:nvSpPr>
          <p:cNvPr id="38943" name="Text Box 34"/>
          <p:cNvSpPr txBox="1">
            <a:spLocks noChangeArrowheads="1"/>
          </p:cNvSpPr>
          <p:nvPr/>
        </p:nvSpPr>
        <p:spPr bwMode="auto">
          <a:xfrm>
            <a:off x="6143636" y="1984786"/>
            <a:ext cx="1357322" cy="515520"/>
          </a:xfrm>
          <a:prstGeom prst="rect">
            <a:avLst/>
          </a:prstGeom>
          <a:noFill/>
          <a:ln w="9525">
            <a:noFill/>
            <a:miter lim="800000"/>
            <a:headEnd/>
            <a:tailEnd/>
          </a:ln>
        </p:spPr>
        <p:txBody>
          <a:bodyPr wrap="square" lIns="91432" tIns="45717" rIns="91432" bIns="45717">
            <a:spAutoFit/>
          </a:bodyPr>
          <a:lstStyle/>
          <a:p>
            <a:pPr>
              <a:spcBef>
                <a:spcPct val="50000"/>
              </a:spcBef>
            </a:pPr>
            <a:r>
              <a:rPr lang="fr-FR" sz="1100" b="1" dirty="0">
                <a:solidFill>
                  <a:srgbClr val="0033CC"/>
                </a:solidFill>
              </a:rPr>
              <a:t>DÉVELOPPEMENT</a:t>
            </a:r>
          </a:p>
          <a:p>
            <a:pPr>
              <a:spcBef>
                <a:spcPct val="50000"/>
              </a:spcBef>
            </a:pPr>
            <a:r>
              <a:rPr lang="fr-FR" sz="1100" b="1" dirty="0">
                <a:solidFill>
                  <a:srgbClr val="0033CC"/>
                </a:solidFill>
              </a:rPr>
              <a:t>PRIORITAIRE </a:t>
            </a:r>
          </a:p>
        </p:txBody>
      </p:sp>
      <p:sp>
        <p:nvSpPr>
          <p:cNvPr id="38944" name="Oval 35"/>
          <p:cNvSpPr>
            <a:spLocks noChangeArrowheads="1"/>
          </p:cNvSpPr>
          <p:nvPr/>
        </p:nvSpPr>
        <p:spPr bwMode="auto">
          <a:xfrm>
            <a:off x="4071934" y="3575058"/>
            <a:ext cx="995362" cy="99695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5" name="Oval 36"/>
          <p:cNvSpPr>
            <a:spLocks noChangeArrowheads="1"/>
          </p:cNvSpPr>
          <p:nvPr/>
        </p:nvSpPr>
        <p:spPr bwMode="auto">
          <a:xfrm>
            <a:off x="4138623" y="3646496"/>
            <a:ext cx="830262" cy="900112"/>
          </a:xfrm>
          <a:prstGeom prst="ellipse">
            <a:avLst/>
          </a:prstGeom>
          <a:solidFill>
            <a:srgbClr val="008000"/>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a:solidFill>
                <a:schemeClr val="bg1"/>
              </a:solidFill>
            </a:endParaRPr>
          </a:p>
        </p:txBody>
      </p:sp>
      <p:sp>
        <p:nvSpPr>
          <p:cNvPr id="38946" name="Oval 38"/>
          <p:cNvSpPr>
            <a:spLocks noChangeArrowheads="1"/>
          </p:cNvSpPr>
          <p:nvPr/>
        </p:nvSpPr>
        <p:spPr bwMode="auto">
          <a:xfrm>
            <a:off x="3040053" y="3571876"/>
            <a:ext cx="174625" cy="196850"/>
          </a:xfrm>
          <a:prstGeom prst="ellipse">
            <a:avLst/>
          </a:prstGeom>
          <a:solidFill>
            <a:srgbClr val="0033CC"/>
          </a:solidFill>
          <a:ln w="9525" algn="ctr">
            <a:solidFill>
              <a:schemeClr val="tx1"/>
            </a:solidFill>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a:p>
        </p:txBody>
      </p:sp>
      <p:sp>
        <p:nvSpPr>
          <p:cNvPr id="38948" name="Oval 41"/>
          <p:cNvSpPr>
            <a:spLocks noChangeArrowheads="1"/>
          </p:cNvSpPr>
          <p:nvPr/>
        </p:nvSpPr>
        <p:spPr bwMode="auto">
          <a:xfrm>
            <a:off x="3643306" y="3643315"/>
            <a:ext cx="428628" cy="428628"/>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9" name="Oval 42"/>
          <p:cNvSpPr>
            <a:spLocks noChangeArrowheads="1"/>
          </p:cNvSpPr>
          <p:nvPr/>
        </p:nvSpPr>
        <p:spPr bwMode="auto">
          <a:xfrm>
            <a:off x="3663946" y="3714752"/>
            <a:ext cx="407988" cy="357191"/>
          </a:xfrm>
          <a:prstGeom prst="ellipse">
            <a:avLst/>
          </a:prstGeom>
          <a:solidFill>
            <a:srgbClr val="0033CC">
              <a:alpha val="39999"/>
            </a:srgb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0" name="Rectangle 2"/>
          <p:cNvSpPr>
            <a:spLocks noChangeArrowheads="1"/>
          </p:cNvSpPr>
          <p:nvPr/>
        </p:nvSpPr>
        <p:spPr bwMode="auto">
          <a:xfrm>
            <a:off x="214313" y="198438"/>
            <a:ext cx="7285037" cy="838200"/>
          </a:xfrm>
          <a:prstGeom prst="rect">
            <a:avLst/>
          </a:prstGeom>
          <a:noFill/>
          <a:ln w="9525">
            <a:noFill/>
            <a:miter lim="800000"/>
            <a:headEnd/>
            <a:tailEnd/>
          </a:ln>
        </p:spPr>
        <p:txBody>
          <a:bodyPr anchor="ctr"/>
          <a:lstStyle/>
          <a:p>
            <a:endParaRPr lang="fr-FR" sz="2000">
              <a:solidFill>
                <a:srgbClr val="000000"/>
              </a:solidFill>
            </a:endParaRPr>
          </a:p>
        </p:txBody>
      </p:sp>
      <p:sp>
        <p:nvSpPr>
          <p:cNvPr id="38952" name="Rectangle 45"/>
          <p:cNvSpPr>
            <a:spLocks noChangeArrowheads="1"/>
          </p:cNvSpPr>
          <p:nvPr/>
        </p:nvSpPr>
        <p:spPr bwMode="auto">
          <a:xfrm>
            <a:off x="1214457"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sz="1400" b="1" dirty="0"/>
              <a:t>Maturité stratégique des segments</a:t>
            </a:r>
          </a:p>
        </p:txBody>
      </p:sp>
      <p:sp>
        <p:nvSpPr>
          <p:cNvPr id="38953" name="Text Box 35"/>
          <p:cNvSpPr txBox="1">
            <a:spLocks noChangeArrowheads="1"/>
          </p:cNvSpPr>
          <p:nvPr/>
        </p:nvSpPr>
        <p:spPr bwMode="auto">
          <a:xfrm>
            <a:off x="6143636" y="3043156"/>
            <a:ext cx="1500198" cy="600158"/>
          </a:xfrm>
          <a:prstGeom prst="rect">
            <a:avLst/>
          </a:prstGeom>
          <a:noFill/>
          <a:ln w="9525">
            <a:noFill/>
            <a:miter lim="800000"/>
            <a:headEnd/>
            <a:tailEnd/>
          </a:ln>
        </p:spPr>
        <p:txBody>
          <a:bodyPr wrap="square" lIns="91432" tIns="45717" rIns="91432" bIns="45717">
            <a:spAutoFit/>
          </a:bodyPr>
          <a:lstStyle/>
          <a:p>
            <a:r>
              <a:rPr lang="fr-FR" sz="1100" b="1" dirty="0">
                <a:solidFill>
                  <a:srgbClr val="339933"/>
                </a:solidFill>
              </a:rPr>
              <a:t>RATTRAPAGE </a:t>
            </a:r>
          </a:p>
          <a:p>
            <a:r>
              <a:rPr lang="fr-FR" sz="1100" b="1" dirty="0">
                <a:solidFill>
                  <a:srgbClr val="339933"/>
                </a:solidFill>
              </a:rPr>
              <a:t>OU RISQUE DE CANTONNEMENT</a:t>
            </a:r>
          </a:p>
        </p:txBody>
      </p:sp>
      <p:sp>
        <p:nvSpPr>
          <p:cNvPr id="38954" name="Oval 2"/>
          <p:cNvSpPr>
            <a:spLocks noChangeArrowheads="1"/>
          </p:cNvSpPr>
          <p:nvPr/>
        </p:nvSpPr>
        <p:spPr bwMode="auto">
          <a:xfrm>
            <a:off x="3786182" y="3357562"/>
            <a:ext cx="647700" cy="64770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55" name="Oval 39"/>
          <p:cNvSpPr>
            <a:spLocks noChangeArrowheads="1"/>
          </p:cNvSpPr>
          <p:nvPr/>
        </p:nvSpPr>
        <p:spPr bwMode="auto">
          <a:xfrm>
            <a:off x="3857620" y="3500438"/>
            <a:ext cx="468312" cy="468312"/>
          </a:xfrm>
          <a:prstGeom prst="ellipse">
            <a:avLst/>
          </a:prstGeom>
          <a:solidFill>
            <a:schemeClr val="accent2">
              <a:lumMod val="75000"/>
              <a:alpha val="39999"/>
            </a:scheme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6" name="Rectangle 46"/>
          <p:cNvSpPr>
            <a:spLocks noChangeArrowheads="1"/>
          </p:cNvSpPr>
          <p:nvPr/>
        </p:nvSpPr>
        <p:spPr bwMode="auto">
          <a:xfrm>
            <a:off x="3571868" y="3000372"/>
            <a:ext cx="914400"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Electricité</a:t>
            </a:r>
          </a:p>
        </p:txBody>
      </p:sp>
      <p:grpSp>
        <p:nvGrpSpPr>
          <p:cNvPr id="2" name="Group 47"/>
          <p:cNvGrpSpPr>
            <a:grpSpLocks/>
          </p:cNvGrpSpPr>
          <p:nvPr/>
        </p:nvGrpSpPr>
        <p:grpSpPr bwMode="auto">
          <a:xfrm>
            <a:off x="4644168" y="3170229"/>
            <a:ext cx="857250" cy="784226"/>
            <a:chOff x="3141" y="2411"/>
            <a:chExt cx="585" cy="494"/>
          </a:xfrm>
        </p:grpSpPr>
        <p:grpSp>
          <p:nvGrpSpPr>
            <p:cNvPr id="3" name="Group 48"/>
            <p:cNvGrpSpPr>
              <a:grpSpLocks/>
            </p:cNvGrpSpPr>
            <p:nvPr/>
          </p:nvGrpSpPr>
          <p:grpSpPr bwMode="auto">
            <a:xfrm>
              <a:off x="3141" y="2574"/>
              <a:ext cx="341" cy="331"/>
              <a:chOff x="3043" y="2574"/>
              <a:chExt cx="341" cy="331"/>
            </a:xfrm>
          </p:grpSpPr>
          <p:sp>
            <p:nvSpPr>
              <p:cNvPr id="38972" name="Oval 3"/>
              <p:cNvSpPr>
                <a:spLocks noChangeArrowheads="1"/>
              </p:cNvSpPr>
              <p:nvPr/>
            </p:nvSpPr>
            <p:spPr bwMode="auto">
              <a:xfrm>
                <a:off x="3043" y="2574"/>
                <a:ext cx="341" cy="331"/>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73" name="Oval 37"/>
              <p:cNvSpPr>
                <a:spLocks noChangeArrowheads="1"/>
              </p:cNvSpPr>
              <p:nvPr/>
            </p:nvSpPr>
            <p:spPr bwMode="auto">
              <a:xfrm>
                <a:off x="3056" y="2636"/>
                <a:ext cx="299" cy="254"/>
              </a:xfrm>
              <a:prstGeom prst="ellipse">
                <a:avLst/>
              </a:prstGeom>
              <a:solidFill>
                <a:schemeClr val="accent3">
                  <a:lumMod val="50000"/>
                </a:schemeClr>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a:solidFill>
                    <a:sysClr val="windowText" lastClr="000000"/>
                  </a:solidFill>
                </a:endParaRPr>
              </a:p>
            </p:txBody>
          </p:sp>
        </p:grpSp>
        <p:sp>
          <p:nvSpPr>
            <p:cNvPr id="38971" name="Rectangle 51"/>
            <p:cNvSpPr>
              <a:spLocks noChangeArrowheads="1"/>
            </p:cNvSpPr>
            <p:nvPr/>
          </p:nvSpPr>
          <p:spPr bwMode="auto">
            <a:xfrm>
              <a:off x="3161" y="2411"/>
              <a:ext cx="565" cy="253"/>
            </a:xfrm>
            <a:prstGeom prst="rect">
              <a:avLst/>
            </a:prstGeom>
            <a:noFill/>
            <a:ln w="9525" algn="ctr">
              <a:noFill/>
              <a:miter lim="800000"/>
              <a:headEnd/>
              <a:tailEnd/>
            </a:ln>
          </p:spPr>
          <p:txBody>
            <a:bodyPr wrap="none" lIns="90000" tIns="46800" rIns="90000" bIns="46800">
              <a:spAutoFit/>
            </a:bodyPr>
            <a:lstStyle/>
            <a:p>
              <a:pPr algn="ctr"/>
              <a:r>
                <a:rPr lang="fr-FR" sz="1000" b="1" dirty="0"/>
                <a:t>Concessions</a:t>
              </a:r>
              <a:br>
                <a:rPr lang="fr-FR" sz="1000" b="1" dirty="0"/>
              </a:br>
              <a:r>
                <a:rPr lang="fr-FR" sz="1000" b="1" dirty="0"/>
                <a:t>Gaz</a:t>
              </a:r>
            </a:p>
          </p:txBody>
        </p:sp>
      </p:grpSp>
      <p:sp>
        <p:nvSpPr>
          <p:cNvPr id="38969" name="Espace réservé du numéro de diapositive 62"/>
          <p:cNvSpPr>
            <a:spLocks noGrp="1"/>
          </p:cNvSpPr>
          <p:nvPr>
            <p:ph type="sldNum" sz="quarter" idx="12"/>
          </p:nvPr>
        </p:nvSpPr>
        <p:spPr bwMode="auto">
          <a:noFill/>
          <a:ln>
            <a:round/>
            <a:headEnd/>
            <a:tailEnd/>
          </a:ln>
        </p:spPr>
        <p:txBody>
          <a:bodyPr wrap="square" numCol="1" anchorCtr="0" compatLnSpc="1">
            <a:prstTxWarp prst="textNoShape">
              <a:avLst/>
            </a:prstTxWarp>
          </a:bodyPr>
          <a:lstStyle/>
          <a:p>
            <a:fld id="{F3629F95-893C-4DB7-9FF9-1600EE5657F6}" type="slidenum">
              <a:rPr lang="fr-FR" smtClean="0"/>
              <a:pPr/>
              <a:t>8</a:t>
            </a:fld>
            <a:endParaRPr lang="fr-FR" smtClean="0"/>
          </a:p>
        </p:txBody>
      </p:sp>
      <p:sp>
        <p:nvSpPr>
          <p:cNvPr id="38960" name="Rectangle 56"/>
          <p:cNvSpPr>
            <a:spLocks noChangeArrowheads="1"/>
          </p:cNvSpPr>
          <p:nvPr/>
        </p:nvSpPr>
        <p:spPr bwMode="auto">
          <a:xfrm>
            <a:off x="2214546" y="3429000"/>
            <a:ext cx="735013" cy="649287"/>
          </a:xfrm>
          <a:prstGeom prst="rect">
            <a:avLst/>
          </a:prstGeom>
          <a:solidFill>
            <a:schemeClr val="bg1"/>
          </a:solidFill>
          <a:ln w="9525" algn="ctr">
            <a:noFill/>
            <a:miter lim="800000"/>
            <a:headEnd/>
            <a:tailEnd/>
          </a:ln>
        </p:spPr>
        <p:txBody>
          <a:bodyPr lIns="90000" tIns="46800" rIns="90000" bIns="46800">
            <a:spAutoFit/>
          </a:bodyPr>
          <a:lstStyle/>
          <a:p>
            <a:pPr algn="ctr">
              <a:lnSpc>
                <a:spcPct val="120000"/>
              </a:lnSpc>
            </a:pPr>
            <a:r>
              <a:rPr lang="fr-FR" sz="1000" b="1" dirty="0"/>
              <a:t>Services </a:t>
            </a:r>
          </a:p>
          <a:p>
            <a:pPr algn="ctr">
              <a:lnSpc>
                <a:spcPct val="120000"/>
              </a:lnSpc>
            </a:pPr>
            <a:r>
              <a:rPr lang="fr-FR" sz="1000" b="1" dirty="0"/>
              <a:t>énergie </a:t>
            </a:r>
          </a:p>
          <a:p>
            <a:pPr algn="ctr">
              <a:lnSpc>
                <a:spcPct val="120000"/>
              </a:lnSpc>
            </a:pPr>
            <a:r>
              <a:rPr lang="fr-FR" sz="1000" b="1" dirty="0"/>
              <a:t>in-situ</a:t>
            </a:r>
          </a:p>
        </p:txBody>
      </p:sp>
      <p:sp>
        <p:nvSpPr>
          <p:cNvPr id="38961" name="Rectangle 58"/>
          <p:cNvSpPr>
            <a:spLocks noChangeArrowheads="1"/>
          </p:cNvSpPr>
          <p:nvPr/>
        </p:nvSpPr>
        <p:spPr bwMode="auto">
          <a:xfrm>
            <a:off x="3170233" y="3300413"/>
            <a:ext cx="830263"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Gaz</a:t>
            </a:r>
          </a:p>
        </p:txBody>
      </p:sp>
      <p:sp>
        <p:nvSpPr>
          <p:cNvPr id="60" name="Rectangle 59"/>
          <p:cNvSpPr/>
          <p:nvPr/>
        </p:nvSpPr>
        <p:spPr>
          <a:xfrm>
            <a:off x="428596" y="285728"/>
            <a:ext cx="7929618" cy="369332"/>
          </a:xfrm>
          <a:prstGeom prst="rect">
            <a:avLst/>
          </a:prstGeom>
        </p:spPr>
        <p:txBody>
          <a:bodyPr wrap="square">
            <a:spAutoFit/>
          </a:bodyPr>
          <a:lstStyle/>
          <a:p>
            <a:pPr marL="457200" indent="-457200"/>
            <a:r>
              <a:rPr lang="fr-FR" b="1" dirty="0" smtClean="0">
                <a:solidFill>
                  <a:schemeClr val="bg2">
                    <a:lumMod val="50000"/>
                  </a:schemeClr>
                </a:solidFill>
                <a:latin typeface="Verdana" pitchFamily="34" charset="0"/>
              </a:rPr>
              <a:t>Résultat du Diagnostic stratégique :</a:t>
            </a:r>
            <a:endParaRPr lang="fr-FR" b="1" dirty="0">
              <a:solidFill>
                <a:schemeClr val="bg2">
                  <a:lumMod val="50000"/>
                </a:schemeClr>
              </a:solidFill>
              <a:latin typeface="Verdana" pitchFamily="34" charset="0"/>
            </a:endParaRPr>
          </a:p>
        </p:txBody>
      </p:sp>
      <p:sp>
        <p:nvSpPr>
          <p:cNvPr id="62" name="Rectangle 61"/>
          <p:cNvSpPr/>
          <p:nvPr/>
        </p:nvSpPr>
        <p:spPr>
          <a:xfrm>
            <a:off x="4286248" y="2143116"/>
            <a:ext cx="4572032" cy="3857652"/>
          </a:xfrm>
          <a:prstGeom prst="wedgeRectCallout">
            <a:avLst>
              <a:gd name="adj1" fmla="val -60082"/>
              <a:gd name="adj2" fmla="val -4449"/>
            </a:avLst>
          </a:prstGeom>
        </p:spPr>
        <p:style>
          <a:lnRef idx="1">
            <a:schemeClr val="accent3"/>
          </a:lnRef>
          <a:fillRef idx="2">
            <a:schemeClr val="accent3"/>
          </a:fillRef>
          <a:effectRef idx="1">
            <a:schemeClr val="accent3"/>
          </a:effectRef>
          <a:fontRef idx="minor">
            <a:schemeClr val="dk1"/>
          </a:fontRef>
        </p:style>
        <p:txBody>
          <a:bodyPr rtlCol="0" anchor="ctr"/>
          <a:lstStyle/>
          <a:p>
            <a:pPr marL="176213" indent="-176213" eaLnBrk="0" fontAlgn="base" hangingPunct="0">
              <a:buFont typeface="Wingdings" pitchFamily="2" charset="2"/>
              <a:buChar char="C"/>
            </a:pPr>
            <a:r>
              <a:rPr lang="fr-FR" sz="1200" dirty="0" smtClean="0"/>
              <a:t>+ Connaissance et expérience des procédures de raccordement</a:t>
            </a:r>
          </a:p>
          <a:p>
            <a:pPr marL="176213" indent="-176213" eaLnBrk="0" fontAlgn="base" hangingPunct="0">
              <a:buFont typeface="Wingdings" pitchFamily="2" charset="2"/>
              <a:buChar char="C"/>
            </a:pPr>
            <a:r>
              <a:rPr lang="fr-FR" sz="1200" dirty="0" smtClean="0"/>
              <a:t>+ Les réclamations clients sont prises en charge </a:t>
            </a:r>
          </a:p>
          <a:p>
            <a:pPr marL="176213" indent="-176213" eaLnBrk="0" fontAlgn="base" hangingPunct="0">
              <a:buFont typeface="Wingdings" pitchFamily="2" charset="2"/>
              <a:buChar char="D"/>
            </a:pPr>
            <a:r>
              <a:rPr lang="fr-FR" sz="1200" dirty="0" smtClean="0"/>
              <a:t>- Les interfaces et le traitement des informations sont insuffisants pour produire un résultat à forte valeur ajoutée  pour le client</a:t>
            </a:r>
          </a:p>
          <a:p>
            <a:pPr marL="176213" indent="-176213" eaLnBrk="0" fontAlgn="base" hangingPunct="0">
              <a:buFont typeface="Wingdings" pitchFamily="2" charset="2"/>
              <a:buChar char="D"/>
            </a:pPr>
            <a:r>
              <a:rPr lang="fr-FR" sz="1200" dirty="0" smtClean="0"/>
              <a:t>- Information non partagée entre technique et commercial (la gestion technique étant assurée par GRTG pour les clients HP)</a:t>
            </a:r>
          </a:p>
          <a:p>
            <a:pPr marL="176213" indent="-176213" eaLnBrk="0" fontAlgn="base" hangingPunct="0">
              <a:buFont typeface="Wingdings" pitchFamily="2" charset="2"/>
              <a:buChar char="D"/>
            </a:pPr>
            <a:r>
              <a:rPr lang="fr-FR" sz="1200" dirty="0" smtClean="0"/>
              <a:t>- Manque de formations ciblée en marketing et management</a:t>
            </a:r>
          </a:p>
          <a:p>
            <a:pPr marL="176213" indent="-176213" eaLnBrk="0" fontAlgn="base" hangingPunct="0">
              <a:buFont typeface="Wingdings" pitchFamily="2" charset="2"/>
              <a:buChar char="D"/>
            </a:pPr>
            <a:r>
              <a:rPr lang="fr-FR" sz="1200" dirty="0" smtClean="0"/>
              <a:t>- Départs anticipés des compétences et perte de qualification,</a:t>
            </a:r>
          </a:p>
          <a:p>
            <a:pPr marL="176213" indent="-176213" eaLnBrk="0" fontAlgn="base" hangingPunct="0">
              <a:buFont typeface="Wingdings" pitchFamily="2" charset="2"/>
              <a:buChar char="D"/>
            </a:pPr>
            <a:r>
              <a:rPr lang="fr-FR" sz="1200" dirty="0" smtClean="0"/>
              <a:t>- Structure des coûts non maitrisée, malgré une bonne connaissance de la courbe de charge</a:t>
            </a:r>
          </a:p>
          <a:p>
            <a:pPr marL="176213" indent="-176213" eaLnBrk="0" fontAlgn="base" hangingPunct="0">
              <a:buFont typeface="Wingdings" pitchFamily="2" charset="2"/>
              <a:buChar char="D"/>
            </a:pPr>
            <a:r>
              <a:rPr lang="fr-FR" sz="1200" dirty="0" smtClean="0"/>
              <a:t>- comptabilité analytique mal renseignée</a:t>
            </a:r>
          </a:p>
          <a:p>
            <a:pPr marL="176213" indent="-176213" eaLnBrk="0" fontAlgn="base" hangingPunct="0">
              <a:buFont typeface="Wingdings" pitchFamily="2" charset="2"/>
              <a:buChar char="D"/>
            </a:pPr>
            <a:r>
              <a:rPr lang="fr-FR" sz="1200" dirty="0" smtClean="0"/>
              <a:t>Inexistant</a:t>
            </a:r>
          </a:p>
          <a:p>
            <a:pPr marL="176213" indent="-176213" eaLnBrk="0" fontAlgn="base" hangingPunct="0">
              <a:buFont typeface="Wingdings" pitchFamily="2" charset="2"/>
              <a:buChar char="D"/>
            </a:pPr>
            <a:r>
              <a:rPr lang="fr-FR" sz="1200" dirty="0" smtClean="0"/>
              <a:t>- Améliorer les délais de raccordement </a:t>
            </a:r>
          </a:p>
          <a:p>
            <a:pPr marL="176213" indent="-176213" eaLnBrk="0" fontAlgn="base" hangingPunct="0">
              <a:buFont typeface="Wingdings" pitchFamily="2" charset="2"/>
              <a:buChar char="D"/>
            </a:pPr>
            <a:r>
              <a:rPr lang="fr-FR" sz="1200" dirty="0" smtClean="0"/>
              <a:t>- Qualité de service et prise en charge personnalisée à améliorer,</a:t>
            </a:r>
            <a:endParaRPr lang="fr-FR" sz="1200" dirty="0"/>
          </a:p>
        </p:txBody>
      </p:sp>
      <p:graphicFrame>
        <p:nvGraphicFramePr>
          <p:cNvPr id="61" name="Tableau 60"/>
          <p:cNvGraphicFramePr>
            <a:graphicFrameLocks noGrp="1"/>
          </p:cNvGraphicFramePr>
          <p:nvPr/>
        </p:nvGraphicFramePr>
        <p:xfrm>
          <a:off x="5357818" y="500042"/>
          <a:ext cx="3357586" cy="618483"/>
        </p:xfrm>
        <a:graphic>
          <a:graphicData uri="http://schemas.openxmlformats.org/drawingml/2006/table">
            <a:tbl>
              <a:tblPr firstRow="1" bandRow="1">
                <a:tableStyleId>{F5AB1C69-6EDB-4FF4-983F-18BD219EF322}</a:tableStyleId>
              </a:tblPr>
              <a:tblGrid>
                <a:gridCol w="1678793"/>
                <a:gridCol w="1678793"/>
              </a:tblGrid>
              <a:tr h="257821">
                <a:tc>
                  <a:txBody>
                    <a:bodyPr/>
                    <a:lstStyle/>
                    <a:p>
                      <a:pPr algn="ctr"/>
                      <a:r>
                        <a:rPr lang="fr-FR" sz="1400" dirty="0" smtClean="0"/>
                        <a:t>CA / 2013</a:t>
                      </a:r>
                      <a:endParaRPr lang="fr-FR" sz="1400" dirty="0"/>
                    </a:p>
                  </a:txBody>
                  <a:tcPr anchor="ctr"/>
                </a:tc>
                <a:tc>
                  <a:txBody>
                    <a:bodyPr/>
                    <a:lstStyle/>
                    <a:p>
                      <a:pPr algn="ctr"/>
                      <a:r>
                        <a:rPr lang="fr-FR" sz="1400" dirty="0" smtClean="0"/>
                        <a:t>CA / 2017</a:t>
                      </a:r>
                      <a:endParaRPr lang="fr-FR" sz="1400" dirty="0"/>
                    </a:p>
                  </a:txBody>
                  <a:tcPr anchor="ctr"/>
                </a:tc>
              </a:tr>
              <a:tr h="313683">
                <a:tc>
                  <a:txBody>
                    <a:bodyPr/>
                    <a:lstStyle/>
                    <a:p>
                      <a:pPr algn="ctr"/>
                      <a:r>
                        <a:rPr lang="fr-FR" sz="1400" b="1" dirty="0" smtClean="0"/>
                        <a:t>89</a:t>
                      </a:r>
                      <a:r>
                        <a:rPr lang="fr-FR" sz="1400" b="1" baseline="0" dirty="0" smtClean="0"/>
                        <a:t> MDA</a:t>
                      </a:r>
                      <a:endParaRPr lang="fr-FR" sz="1400" b="1" dirty="0" smtClean="0"/>
                    </a:p>
                  </a:txBody>
                  <a:tcPr/>
                </a:tc>
                <a:tc>
                  <a:txBody>
                    <a:bodyPr/>
                    <a:lstStyle/>
                    <a:p>
                      <a:pPr algn="ctr"/>
                      <a:r>
                        <a:rPr lang="fr-FR" sz="1400" b="1" dirty="0" smtClean="0"/>
                        <a:t>235</a:t>
                      </a:r>
                      <a:r>
                        <a:rPr lang="fr-FR" sz="1400" b="1" baseline="0" dirty="0" smtClean="0"/>
                        <a:t> MDA</a:t>
                      </a:r>
                      <a:endParaRPr lang="fr-FR" sz="1400" b="1" dirty="0" smtClean="0"/>
                    </a:p>
                  </a:txBody>
                  <a:tcPr/>
                </a:tc>
              </a:tr>
            </a:tbl>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4572000" y="4286256"/>
            <a:ext cx="1428760" cy="461665"/>
          </a:xfrm>
          <a:prstGeom prst="rect">
            <a:avLst/>
          </a:prstGeom>
        </p:spPr>
        <p:txBody>
          <a:bodyPr wrap="square">
            <a:spAutoFit/>
          </a:bodyPr>
          <a:lstStyle/>
          <a:p>
            <a:pPr algn="ctr">
              <a:lnSpc>
                <a:spcPct val="120000"/>
              </a:lnSpc>
            </a:pPr>
            <a:r>
              <a:rPr lang="fr-FR" sz="1000" b="1" dirty="0" smtClean="0"/>
              <a:t>Concessions </a:t>
            </a:r>
          </a:p>
          <a:p>
            <a:pPr algn="ctr">
              <a:lnSpc>
                <a:spcPct val="120000"/>
              </a:lnSpc>
            </a:pPr>
            <a:r>
              <a:rPr lang="fr-FR" sz="1000" b="1" dirty="0" smtClean="0"/>
              <a:t>Electriques</a:t>
            </a:r>
            <a:endParaRPr lang="fr-FR" sz="1000" b="1" dirty="0"/>
          </a:p>
        </p:txBody>
      </p:sp>
      <p:sp>
        <p:nvSpPr>
          <p:cNvPr id="38914" name="Line 4"/>
          <p:cNvSpPr>
            <a:spLocks noChangeShapeType="1"/>
          </p:cNvSpPr>
          <p:nvPr/>
        </p:nvSpPr>
        <p:spPr bwMode="auto">
          <a:xfrm flipV="1">
            <a:off x="1863725" y="1743075"/>
            <a:ext cx="0" cy="4194175"/>
          </a:xfrm>
          <a:prstGeom prst="line">
            <a:avLst/>
          </a:prstGeom>
          <a:noFill/>
          <a:ln w="9525">
            <a:solidFill>
              <a:schemeClr val="accent1"/>
            </a:solidFill>
            <a:round/>
            <a:headEnd/>
            <a:tailEnd/>
          </a:ln>
        </p:spPr>
        <p:txBody>
          <a:bodyPr wrap="none" anchor="ctr"/>
          <a:lstStyle/>
          <a:p>
            <a:endParaRPr lang="fr-FR"/>
          </a:p>
        </p:txBody>
      </p:sp>
      <p:sp>
        <p:nvSpPr>
          <p:cNvPr id="38915" name="Line 5"/>
          <p:cNvSpPr>
            <a:spLocks noChangeShapeType="1"/>
          </p:cNvSpPr>
          <p:nvPr/>
        </p:nvSpPr>
        <p:spPr bwMode="auto">
          <a:xfrm>
            <a:off x="1863725" y="5103813"/>
            <a:ext cx="5638800" cy="0"/>
          </a:xfrm>
          <a:prstGeom prst="line">
            <a:avLst/>
          </a:prstGeom>
          <a:noFill/>
          <a:ln w="9525">
            <a:solidFill>
              <a:schemeClr val="accent1"/>
            </a:solidFill>
            <a:round/>
            <a:headEnd/>
            <a:tailEnd/>
          </a:ln>
        </p:spPr>
        <p:txBody>
          <a:bodyPr wrap="none" anchor="ctr"/>
          <a:lstStyle/>
          <a:p>
            <a:endParaRPr lang="fr-FR"/>
          </a:p>
        </p:txBody>
      </p:sp>
      <p:sp>
        <p:nvSpPr>
          <p:cNvPr id="38916" name="Line 6"/>
          <p:cNvSpPr>
            <a:spLocks noChangeShapeType="1"/>
          </p:cNvSpPr>
          <p:nvPr/>
        </p:nvSpPr>
        <p:spPr bwMode="auto">
          <a:xfrm>
            <a:off x="1863725" y="2546350"/>
            <a:ext cx="5638800" cy="0"/>
          </a:xfrm>
          <a:prstGeom prst="line">
            <a:avLst/>
          </a:prstGeom>
          <a:noFill/>
          <a:ln w="9525">
            <a:solidFill>
              <a:schemeClr val="accent1"/>
            </a:solidFill>
            <a:round/>
            <a:headEnd/>
            <a:tailEnd/>
          </a:ln>
        </p:spPr>
        <p:txBody>
          <a:bodyPr wrap="none" anchor="ctr"/>
          <a:lstStyle/>
          <a:p>
            <a:endParaRPr lang="fr-FR"/>
          </a:p>
        </p:txBody>
      </p:sp>
      <p:sp>
        <p:nvSpPr>
          <p:cNvPr id="38917" name="Line 7"/>
          <p:cNvSpPr>
            <a:spLocks noChangeShapeType="1"/>
          </p:cNvSpPr>
          <p:nvPr/>
        </p:nvSpPr>
        <p:spPr bwMode="auto">
          <a:xfrm>
            <a:off x="1863725" y="1746250"/>
            <a:ext cx="5638800" cy="0"/>
          </a:xfrm>
          <a:prstGeom prst="line">
            <a:avLst/>
          </a:prstGeom>
          <a:noFill/>
          <a:ln w="9525">
            <a:solidFill>
              <a:schemeClr val="accent1"/>
            </a:solidFill>
            <a:round/>
            <a:headEnd/>
            <a:tailEnd/>
          </a:ln>
        </p:spPr>
        <p:txBody>
          <a:bodyPr wrap="none" anchor="ctr"/>
          <a:lstStyle/>
          <a:p>
            <a:endParaRPr lang="fr-FR"/>
          </a:p>
        </p:txBody>
      </p:sp>
      <p:sp>
        <p:nvSpPr>
          <p:cNvPr id="38918" name="Line 8"/>
          <p:cNvSpPr>
            <a:spLocks noChangeShapeType="1"/>
          </p:cNvSpPr>
          <p:nvPr/>
        </p:nvSpPr>
        <p:spPr bwMode="auto">
          <a:xfrm flipV="1">
            <a:off x="3209925" y="1746250"/>
            <a:ext cx="0" cy="4191000"/>
          </a:xfrm>
          <a:prstGeom prst="line">
            <a:avLst/>
          </a:prstGeom>
          <a:noFill/>
          <a:ln w="9525">
            <a:solidFill>
              <a:schemeClr val="accent1"/>
            </a:solidFill>
            <a:round/>
            <a:headEnd/>
            <a:tailEnd/>
          </a:ln>
        </p:spPr>
        <p:txBody>
          <a:bodyPr wrap="none" anchor="ctr"/>
          <a:lstStyle/>
          <a:p>
            <a:endParaRPr lang="fr-FR"/>
          </a:p>
        </p:txBody>
      </p:sp>
      <p:sp>
        <p:nvSpPr>
          <p:cNvPr id="38919" name="Line 9"/>
          <p:cNvSpPr>
            <a:spLocks noChangeShapeType="1"/>
          </p:cNvSpPr>
          <p:nvPr/>
        </p:nvSpPr>
        <p:spPr bwMode="auto">
          <a:xfrm flipV="1">
            <a:off x="7502525" y="1746250"/>
            <a:ext cx="0" cy="4191000"/>
          </a:xfrm>
          <a:prstGeom prst="line">
            <a:avLst/>
          </a:prstGeom>
          <a:noFill/>
          <a:ln w="9525">
            <a:solidFill>
              <a:schemeClr val="accent1"/>
            </a:solidFill>
            <a:round/>
            <a:headEnd/>
            <a:tailEnd/>
          </a:ln>
        </p:spPr>
        <p:txBody>
          <a:bodyPr wrap="none" anchor="ctr"/>
          <a:lstStyle/>
          <a:p>
            <a:endParaRPr lang="fr-FR"/>
          </a:p>
        </p:txBody>
      </p:sp>
      <p:sp>
        <p:nvSpPr>
          <p:cNvPr id="38920" name="Line 10"/>
          <p:cNvSpPr>
            <a:spLocks noChangeShapeType="1"/>
          </p:cNvSpPr>
          <p:nvPr/>
        </p:nvSpPr>
        <p:spPr bwMode="auto">
          <a:xfrm>
            <a:off x="1868488" y="4264025"/>
            <a:ext cx="5608637" cy="0"/>
          </a:xfrm>
          <a:prstGeom prst="line">
            <a:avLst/>
          </a:prstGeom>
          <a:noFill/>
          <a:ln w="9525">
            <a:solidFill>
              <a:schemeClr val="accent1"/>
            </a:solidFill>
            <a:round/>
            <a:headEnd/>
            <a:tailEnd/>
          </a:ln>
        </p:spPr>
        <p:txBody>
          <a:bodyPr wrap="none" anchor="ctr"/>
          <a:lstStyle/>
          <a:p>
            <a:endParaRPr lang="fr-FR"/>
          </a:p>
        </p:txBody>
      </p:sp>
      <p:sp>
        <p:nvSpPr>
          <p:cNvPr id="38921" name="Line 11"/>
          <p:cNvSpPr>
            <a:spLocks noChangeShapeType="1"/>
          </p:cNvSpPr>
          <p:nvPr/>
        </p:nvSpPr>
        <p:spPr bwMode="auto">
          <a:xfrm>
            <a:off x="1868488" y="3424238"/>
            <a:ext cx="5581650" cy="0"/>
          </a:xfrm>
          <a:prstGeom prst="line">
            <a:avLst/>
          </a:prstGeom>
          <a:noFill/>
          <a:ln w="9525">
            <a:solidFill>
              <a:schemeClr val="accent1"/>
            </a:solidFill>
            <a:round/>
            <a:headEnd/>
            <a:tailEnd/>
          </a:ln>
        </p:spPr>
        <p:txBody>
          <a:bodyPr wrap="none" anchor="ctr"/>
          <a:lstStyle/>
          <a:p>
            <a:endParaRPr lang="fr-FR"/>
          </a:p>
        </p:txBody>
      </p:sp>
      <p:sp>
        <p:nvSpPr>
          <p:cNvPr id="38922" name="Line 12"/>
          <p:cNvSpPr>
            <a:spLocks noChangeShapeType="1"/>
          </p:cNvSpPr>
          <p:nvPr/>
        </p:nvSpPr>
        <p:spPr bwMode="auto">
          <a:xfrm flipV="1">
            <a:off x="4591050" y="1754188"/>
            <a:ext cx="0" cy="4191000"/>
          </a:xfrm>
          <a:prstGeom prst="line">
            <a:avLst/>
          </a:prstGeom>
          <a:noFill/>
          <a:ln w="9525">
            <a:solidFill>
              <a:schemeClr val="accent1"/>
            </a:solidFill>
            <a:round/>
            <a:headEnd/>
            <a:tailEnd/>
          </a:ln>
        </p:spPr>
        <p:txBody>
          <a:bodyPr wrap="none" anchor="ctr"/>
          <a:lstStyle/>
          <a:p>
            <a:endParaRPr lang="fr-FR"/>
          </a:p>
        </p:txBody>
      </p:sp>
      <p:sp>
        <p:nvSpPr>
          <p:cNvPr id="38923" name="Line 13"/>
          <p:cNvSpPr>
            <a:spLocks noChangeShapeType="1"/>
          </p:cNvSpPr>
          <p:nvPr/>
        </p:nvSpPr>
        <p:spPr bwMode="auto">
          <a:xfrm flipV="1">
            <a:off x="6042025" y="1744663"/>
            <a:ext cx="0" cy="4200525"/>
          </a:xfrm>
          <a:prstGeom prst="line">
            <a:avLst/>
          </a:prstGeom>
          <a:noFill/>
          <a:ln w="9525">
            <a:solidFill>
              <a:schemeClr val="accent1"/>
            </a:solidFill>
            <a:round/>
            <a:headEnd/>
            <a:tailEnd/>
          </a:ln>
        </p:spPr>
        <p:txBody>
          <a:bodyPr wrap="none" anchor="ctr"/>
          <a:lstStyle/>
          <a:p>
            <a:endParaRPr lang="fr-FR"/>
          </a:p>
        </p:txBody>
      </p:sp>
      <p:sp>
        <p:nvSpPr>
          <p:cNvPr id="38924" name="Line 14"/>
          <p:cNvSpPr>
            <a:spLocks noChangeShapeType="1"/>
          </p:cNvSpPr>
          <p:nvPr/>
        </p:nvSpPr>
        <p:spPr bwMode="auto">
          <a:xfrm>
            <a:off x="1871663" y="5943600"/>
            <a:ext cx="5641975" cy="0"/>
          </a:xfrm>
          <a:prstGeom prst="line">
            <a:avLst/>
          </a:prstGeom>
          <a:noFill/>
          <a:ln w="9525">
            <a:solidFill>
              <a:schemeClr val="accent1"/>
            </a:solidFill>
            <a:round/>
            <a:headEnd/>
            <a:tailEnd/>
          </a:ln>
        </p:spPr>
        <p:txBody>
          <a:bodyPr wrap="none" anchor="ctr"/>
          <a:lstStyle/>
          <a:p>
            <a:endParaRPr lang="fr-FR"/>
          </a:p>
        </p:txBody>
      </p:sp>
      <p:sp>
        <p:nvSpPr>
          <p:cNvPr id="38925" name="Text Box 15"/>
          <p:cNvSpPr txBox="1">
            <a:spLocks noChangeArrowheads="1"/>
          </p:cNvSpPr>
          <p:nvPr/>
        </p:nvSpPr>
        <p:spPr bwMode="auto">
          <a:xfrm rot="-5400000">
            <a:off x="-1554955" y="3648850"/>
            <a:ext cx="4202112" cy="342937"/>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600" b="1" dirty="0">
                <a:solidFill>
                  <a:srgbClr val="000000"/>
                </a:solidFill>
              </a:rPr>
              <a:t>Potentiel de création de valeur de SDA</a:t>
            </a:r>
          </a:p>
        </p:txBody>
      </p:sp>
      <p:sp>
        <p:nvSpPr>
          <p:cNvPr id="38926" name="Text Box 16"/>
          <p:cNvSpPr txBox="1">
            <a:spLocks noChangeArrowheads="1"/>
          </p:cNvSpPr>
          <p:nvPr/>
        </p:nvSpPr>
        <p:spPr bwMode="auto">
          <a:xfrm>
            <a:off x="2057400"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dirty="0">
                <a:solidFill>
                  <a:srgbClr val="000000"/>
                </a:solidFill>
              </a:rPr>
              <a:t>Emergence</a:t>
            </a:r>
          </a:p>
        </p:txBody>
      </p:sp>
      <p:sp>
        <p:nvSpPr>
          <p:cNvPr id="38927" name="Text Box 17"/>
          <p:cNvSpPr txBox="1">
            <a:spLocks noChangeArrowheads="1"/>
          </p:cNvSpPr>
          <p:nvPr/>
        </p:nvSpPr>
        <p:spPr bwMode="auto">
          <a:xfrm>
            <a:off x="3402013"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dirty="0">
                <a:solidFill>
                  <a:srgbClr val="000000"/>
                </a:solidFill>
              </a:rPr>
              <a:t>Croissance </a:t>
            </a:r>
          </a:p>
        </p:txBody>
      </p:sp>
      <p:sp>
        <p:nvSpPr>
          <p:cNvPr id="38928" name="Text Box 18"/>
          <p:cNvSpPr txBox="1">
            <a:spLocks noChangeArrowheads="1"/>
          </p:cNvSpPr>
          <p:nvPr/>
        </p:nvSpPr>
        <p:spPr bwMode="auto">
          <a:xfrm>
            <a:off x="4808538"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dirty="0">
                <a:solidFill>
                  <a:srgbClr val="000000"/>
                </a:solidFill>
              </a:rPr>
              <a:t>Maturité </a:t>
            </a:r>
          </a:p>
        </p:txBody>
      </p:sp>
      <p:sp>
        <p:nvSpPr>
          <p:cNvPr id="38929" name="Text Box 19"/>
          <p:cNvSpPr txBox="1">
            <a:spLocks noChangeArrowheads="1"/>
          </p:cNvSpPr>
          <p:nvPr/>
        </p:nvSpPr>
        <p:spPr bwMode="auto">
          <a:xfrm>
            <a:off x="6245225" y="1441450"/>
            <a:ext cx="1184295" cy="250604"/>
          </a:xfrm>
          <a:prstGeom prst="rect">
            <a:avLst/>
          </a:prstGeom>
          <a:noFill/>
          <a:ln w="9525">
            <a:noFill/>
            <a:miter lim="800000"/>
            <a:headEnd/>
            <a:tailEnd/>
          </a:ln>
        </p:spPr>
        <p:txBody>
          <a:bodyPr wrap="square" lIns="95777" tIns="47890" rIns="95777" bIns="47890">
            <a:spAutoFit/>
          </a:bodyPr>
          <a:lstStyle/>
          <a:p>
            <a:pPr algn="ctr" defTabSz="957263">
              <a:spcBef>
                <a:spcPct val="50000"/>
              </a:spcBef>
            </a:pPr>
            <a:r>
              <a:rPr lang="fr-FR" sz="1000" b="1" dirty="0">
                <a:solidFill>
                  <a:srgbClr val="000000"/>
                </a:solidFill>
              </a:rPr>
              <a:t>Décroissance</a:t>
            </a:r>
          </a:p>
        </p:txBody>
      </p:sp>
      <p:sp>
        <p:nvSpPr>
          <p:cNvPr id="38930" name="Text Box 20"/>
          <p:cNvSpPr txBox="1">
            <a:spLocks noChangeArrowheads="1"/>
          </p:cNvSpPr>
          <p:nvPr/>
        </p:nvSpPr>
        <p:spPr bwMode="auto">
          <a:xfrm>
            <a:off x="34448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rPr>
              <a:t>Exceptionnel </a:t>
            </a:r>
          </a:p>
        </p:txBody>
      </p:sp>
      <p:sp>
        <p:nvSpPr>
          <p:cNvPr id="38931" name="Text Box 21"/>
          <p:cNvSpPr txBox="1">
            <a:spLocks noChangeArrowheads="1"/>
          </p:cNvSpPr>
          <p:nvPr/>
        </p:nvSpPr>
        <p:spPr bwMode="auto">
          <a:xfrm>
            <a:off x="34448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Faible </a:t>
            </a:r>
          </a:p>
        </p:txBody>
      </p:sp>
      <p:sp>
        <p:nvSpPr>
          <p:cNvPr id="38932" name="Text Box 22"/>
          <p:cNvSpPr txBox="1">
            <a:spLocks noChangeArrowheads="1"/>
          </p:cNvSpPr>
          <p:nvPr/>
        </p:nvSpPr>
        <p:spPr bwMode="auto">
          <a:xfrm>
            <a:off x="34448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Très faible</a:t>
            </a:r>
          </a:p>
        </p:txBody>
      </p:sp>
      <p:sp>
        <p:nvSpPr>
          <p:cNvPr id="38933" name="Text Box 23"/>
          <p:cNvSpPr txBox="1">
            <a:spLocks noChangeArrowheads="1"/>
          </p:cNvSpPr>
          <p:nvPr/>
        </p:nvSpPr>
        <p:spPr bwMode="auto">
          <a:xfrm>
            <a:off x="34448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rPr>
              <a:t>Moyen </a:t>
            </a:r>
          </a:p>
        </p:txBody>
      </p:sp>
      <p:sp>
        <p:nvSpPr>
          <p:cNvPr id="38934" name="Text Box 24"/>
          <p:cNvSpPr txBox="1">
            <a:spLocks noChangeArrowheads="1"/>
          </p:cNvSpPr>
          <p:nvPr/>
        </p:nvSpPr>
        <p:spPr bwMode="auto">
          <a:xfrm>
            <a:off x="323850"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rPr>
              <a:t>Fort </a:t>
            </a:r>
          </a:p>
        </p:txBody>
      </p:sp>
      <p:sp>
        <p:nvSpPr>
          <p:cNvPr id="38935" name="Line 25"/>
          <p:cNvSpPr>
            <a:spLocks noChangeShapeType="1"/>
          </p:cNvSpPr>
          <p:nvPr/>
        </p:nvSpPr>
        <p:spPr bwMode="auto">
          <a:xfrm flipV="1">
            <a:off x="3189288"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38936" name="Line 26"/>
          <p:cNvSpPr>
            <a:spLocks noChangeShapeType="1"/>
          </p:cNvSpPr>
          <p:nvPr/>
        </p:nvSpPr>
        <p:spPr bwMode="auto">
          <a:xfrm flipV="1">
            <a:off x="1870075"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38937" name="Line 27"/>
          <p:cNvSpPr>
            <a:spLocks noChangeShapeType="1"/>
          </p:cNvSpPr>
          <p:nvPr/>
        </p:nvSpPr>
        <p:spPr bwMode="auto">
          <a:xfrm flipV="1">
            <a:off x="5607050"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38938" name="Line 28"/>
          <p:cNvSpPr>
            <a:spLocks noChangeShapeType="1"/>
          </p:cNvSpPr>
          <p:nvPr/>
        </p:nvSpPr>
        <p:spPr bwMode="auto">
          <a:xfrm flipV="1">
            <a:off x="3243263"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38939" name="Line 29"/>
          <p:cNvSpPr>
            <a:spLocks noChangeShapeType="1"/>
          </p:cNvSpPr>
          <p:nvPr/>
        </p:nvSpPr>
        <p:spPr bwMode="auto">
          <a:xfrm flipV="1">
            <a:off x="1889125"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38940" name="Line 30"/>
          <p:cNvSpPr>
            <a:spLocks noChangeShapeType="1"/>
          </p:cNvSpPr>
          <p:nvPr/>
        </p:nvSpPr>
        <p:spPr bwMode="auto">
          <a:xfrm flipV="1">
            <a:off x="3195638"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38941" name="Text Box 31"/>
          <p:cNvSpPr txBox="1">
            <a:spLocks noChangeArrowheads="1"/>
          </p:cNvSpPr>
          <p:nvPr/>
        </p:nvSpPr>
        <p:spPr bwMode="auto">
          <a:xfrm>
            <a:off x="6143636" y="5550911"/>
            <a:ext cx="1295400" cy="307771"/>
          </a:xfrm>
          <a:prstGeom prst="rect">
            <a:avLst/>
          </a:prstGeom>
          <a:noFill/>
          <a:ln w="9525">
            <a:noFill/>
            <a:miter lim="800000"/>
            <a:headEnd/>
            <a:tailEnd/>
          </a:ln>
        </p:spPr>
        <p:txBody>
          <a:bodyPr lIns="91432" tIns="45717" rIns="91432" bIns="45717">
            <a:spAutoFit/>
          </a:bodyPr>
          <a:lstStyle/>
          <a:p>
            <a:pPr>
              <a:spcBef>
                <a:spcPct val="50000"/>
              </a:spcBef>
            </a:pPr>
            <a:r>
              <a:rPr lang="fr-FR" sz="1400" b="1" dirty="0">
                <a:solidFill>
                  <a:srgbClr val="FF0000"/>
                </a:solidFill>
              </a:rPr>
              <a:t>RETRAIT </a:t>
            </a:r>
            <a:endParaRPr lang="fr-FR" sz="1400" b="1" dirty="0"/>
          </a:p>
        </p:txBody>
      </p:sp>
      <p:sp>
        <p:nvSpPr>
          <p:cNvPr id="38942" name="Text Box 32"/>
          <p:cNvSpPr txBox="1">
            <a:spLocks noChangeArrowheads="1"/>
          </p:cNvSpPr>
          <p:nvPr/>
        </p:nvSpPr>
        <p:spPr bwMode="auto">
          <a:xfrm>
            <a:off x="6143636" y="4152139"/>
            <a:ext cx="1428760" cy="276993"/>
          </a:xfrm>
          <a:prstGeom prst="rect">
            <a:avLst/>
          </a:prstGeom>
          <a:noFill/>
          <a:ln w="9525">
            <a:noFill/>
            <a:miter lim="800000"/>
            <a:headEnd/>
            <a:tailEnd/>
          </a:ln>
        </p:spPr>
        <p:txBody>
          <a:bodyPr wrap="square" lIns="91432" tIns="45717" rIns="91432" bIns="45717">
            <a:spAutoFit/>
          </a:bodyPr>
          <a:lstStyle/>
          <a:p>
            <a:pPr>
              <a:spcBef>
                <a:spcPct val="50000"/>
              </a:spcBef>
            </a:pPr>
            <a:r>
              <a:rPr lang="fr-FR" sz="1200" b="1" dirty="0">
                <a:solidFill>
                  <a:srgbClr val="FF9933"/>
                </a:solidFill>
              </a:rPr>
              <a:t>RÉORIENTATION</a:t>
            </a:r>
            <a:endParaRPr lang="fr-FR" sz="1200" b="1" dirty="0"/>
          </a:p>
        </p:txBody>
      </p:sp>
      <p:sp>
        <p:nvSpPr>
          <p:cNvPr id="38943" name="Text Box 34"/>
          <p:cNvSpPr txBox="1">
            <a:spLocks noChangeArrowheads="1"/>
          </p:cNvSpPr>
          <p:nvPr/>
        </p:nvSpPr>
        <p:spPr bwMode="auto">
          <a:xfrm>
            <a:off x="6143636" y="1984786"/>
            <a:ext cx="1357322" cy="515520"/>
          </a:xfrm>
          <a:prstGeom prst="rect">
            <a:avLst/>
          </a:prstGeom>
          <a:noFill/>
          <a:ln w="9525">
            <a:noFill/>
            <a:miter lim="800000"/>
            <a:headEnd/>
            <a:tailEnd/>
          </a:ln>
        </p:spPr>
        <p:txBody>
          <a:bodyPr wrap="square" lIns="91432" tIns="45717" rIns="91432" bIns="45717">
            <a:spAutoFit/>
          </a:bodyPr>
          <a:lstStyle/>
          <a:p>
            <a:pPr>
              <a:spcBef>
                <a:spcPct val="50000"/>
              </a:spcBef>
            </a:pPr>
            <a:r>
              <a:rPr lang="fr-FR" sz="1100" b="1" dirty="0">
                <a:solidFill>
                  <a:srgbClr val="0033CC"/>
                </a:solidFill>
              </a:rPr>
              <a:t>DÉVELOPPEMENT</a:t>
            </a:r>
          </a:p>
          <a:p>
            <a:pPr>
              <a:spcBef>
                <a:spcPct val="50000"/>
              </a:spcBef>
            </a:pPr>
            <a:r>
              <a:rPr lang="fr-FR" sz="1100" b="1" dirty="0">
                <a:solidFill>
                  <a:srgbClr val="0033CC"/>
                </a:solidFill>
              </a:rPr>
              <a:t>PRIORITAIRE </a:t>
            </a:r>
          </a:p>
        </p:txBody>
      </p:sp>
      <p:sp>
        <p:nvSpPr>
          <p:cNvPr id="38944" name="Oval 35"/>
          <p:cNvSpPr>
            <a:spLocks noChangeArrowheads="1"/>
          </p:cNvSpPr>
          <p:nvPr/>
        </p:nvSpPr>
        <p:spPr bwMode="auto">
          <a:xfrm>
            <a:off x="4071934" y="3575058"/>
            <a:ext cx="995362" cy="99695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5" name="Oval 36"/>
          <p:cNvSpPr>
            <a:spLocks noChangeArrowheads="1"/>
          </p:cNvSpPr>
          <p:nvPr/>
        </p:nvSpPr>
        <p:spPr bwMode="auto">
          <a:xfrm>
            <a:off x="4138623" y="3646496"/>
            <a:ext cx="830262" cy="900112"/>
          </a:xfrm>
          <a:prstGeom prst="ellipse">
            <a:avLst/>
          </a:prstGeom>
          <a:solidFill>
            <a:srgbClr val="008000"/>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a:solidFill>
                <a:schemeClr val="bg1"/>
              </a:solidFill>
            </a:endParaRPr>
          </a:p>
        </p:txBody>
      </p:sp>
      <p:sp>
        <p:nvSpPr>
          <p:cNvPr id="38946" name="Oval 38"/>
          <p:cNvSpPr>
            <a:spLocks noChangeArrowheads="1"/>
          </p:cNvSpPr>
          <p:nvPr/>
        </p:nvSpPr>
        <p:spPr bwMode="auto">
          <a:xfrm>
            <a:off x="3040053" y="3571876"/>
            <a:ext cx="174625" cy="196850"/>
          </a:xfrm>
          <a:prstGeom prst="ellipse">
            <a:avLst/>
          </a:prstGeom>
          <a:solidFill>
            <a:srgbClr val="0033CC"/>
          </a:solidFill>
          <a:ln w="9525" algn="ctr">
            <a:solidFill>
              <a:schemeClr val="tx1"/>
            </a:solidFill>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a:p>
        </p:txBody>
      </p:sp>
      <p:sp>
        <p:nvSpPr>
          <p:cNvPr id="38948" name="Oval 41"/>
          <p:cNvSpPr>
            <a:spLocks noChangeArrowheads="1"/>
          </p:cNvSpPr>
          <p:nvPr/>
        </p:nvSpPr>
        <p:spPr bwMode="auto">
          <a:xfrm>
            <a:off x="3643306" y="3643315"/>
            <a:ext cx="428628" cy="428628"/>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9" name="Oval 42"/>
          <p:cNvSpPr>
            <a:spLocks noChangeArrowheads="1"/>
          </p:cNvSpPr>
          <p:nvPr/>
        </p:nvSpPr>
        <p:spPr bwMode="auto">
          <a:xfrm>
            <a:off x="3663946" y="3714752"/>
            <a:ext cx="407988" cy="357191"/>
          </a:xfrm>
          <a:prstGeom prst="ellipse">
            <a:avLst/>
          </a:prstGeom>
          <a:solidFill>
            <a:srgbClr val="0033CC">
              <a:alpha val="39999"/>
            </a:srgb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0" name="Rectangle 2"/>
          <p:cNvSpPr>
            <a:spLocks noChangeArrowheads="1"/>
          </p:cNvSpPr>
          <p:nvPr/>
        </p:nvSpPr>
        <p:spPr bwMode="auto">
          <a:xfrm>
            <a:off x="214313" y="198438"/>
            <a:ext cx="7285037" cy="838200"/>
          </a:xfrm>
          <a:prstGeom prst="rect">
            <a:avLst/>
          </a:prstGeom>
          <a:noFill/>
          <a:ln w="9525">
            <a:noFill/>
            <a:miter lim="800000"/>
            <a:headEnd/>
            <a:tailEnd/>
          </a:ln>
        </p:spPr>
        <p:txBody>
          <a:bodyPr anchor="ctr"/>
          <a:lstStyle/>
          <a:p>
            <a:endParaRPr lang="fr-FR" sz="2000">
              <a:solidFill>
                <a:srgbClr val="000000"/>
              </a:solidFill>
            </a:endParaRPr>
          </a:p>
        </p:txBody>
      </p:sp>
      <p:sp>
        <p:nvSpPr>
          <p:cNvPr id="38952" name="Rectangle 45"/>
          <p:cNvSpPr>
            <a:spLocks noChangeArrowheads="1"/>
          </p:cNvSpPr>
          <p:nvPr/>
        </p:nvSpPr>
        <p:spPr bwMode="auto">
          <a:xfrm>
            <a:off x="1214457"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sz="1400" b="1" dirty="0"/>
              <a:t>Maturité stratégique des segments</a:t>
            </a:r>
          </a:p>
        </p:txBody>
      </p:sp>
      <p:sp>
        <p:nvSpPr>
          <p:cNvPr id="38953" name="Text Box 35"/>
          <p:cNvSpPr txBox="1">
            <a:spLocks noChangeArrowheads="1"/>
          </p:cNvSpPr>
          <p:nvPr/>
        </p:nvSpPr>
        <p:spPr bwMode="auto">
          <a:xfrm>
            <a:off x="6143636" y="3043156"/>
            <a:ext cx="1500198" cy="600158"/>
          </a:xfrm>
          <a:prstGeom prst="rect">
            <a:avLst/>
          </a:prstGeom>
          <a:noFill/>
          <a:ln w="9525">
            <a:noFill/>
            <a:miter lim="800000"/>
            <a:headEnd/>
            <a:tailEnd/>
          </a:ln>
        </p:spPr>
        <p:txBody>
          <a:bodyPr wrap="square" lIns="91432" tIns="45717" rIns="91432" bIns="45717">
            <a:spAutoFit/>
          </a:bodyPr>
          <a:lstStyle/>
          <a:p>
            <a:r>
              <a:rPr lang="fr-FR" sz="1100" b="1" dirty="0">
                <a:solidFill>
                  <a:srgbClr val="339933"/>
                </a:solidFill>
              </a:rPr>
              <a:t>RATTRAPAGE </a:t>
            </a:r>
          </a:p>
          <a:p>
            <a:r>
              <a:rPr lang="fr-FR" sz="1100" b="1" dirty="0">
                <a:solidFill>
                  <a:srgbClr val="339933"/>
                </a:solidFill>
              </a:rPr>
              <a:t>OU RISQUE DE CANTONNEMENT</a:t>
            </a:r>
          </a:p>
        </p:txBody>
      </p:sp>
      <p:sp>
        <p:nvSpPr>
          <p:cNvPr id="38954" name="Oval 2"/>
          <p:cNvSpPr>
            <a:spLocks noChangeArrowheads="1"/>
          </p:cNvSpPr>
          <p:nvPr/>
        </p:nvSpPr>
        <p:spPr bwMode="auto">
          <a:xfrm>
            <a:off x="3786182" y="3357562"/>
            <a:ext cx="647700" cy="64770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55" name="Oval 39"/>
          <p:cNvSpPr>
            <a:spLocks noChangeArrowheads="1"/>
          </p:cNvSpPr>
          <p:nvPr/>
        </p:nvSpPr>
        <p:spPr bwMode="auto">
          <a:xfrm>
            <a:off x="3857620" y="3500438"/>
            <a:ext cx="468312" cy="468312"/>
          </a:xfrm>
          <a:prstGeom prst="ellipse">
            <a:avLst/>
          </a:prstGeom>
          <a:solidFill>
            <a:schemeClr val="accent2">
              <a:lumMod val="75000"/>
              <a:alpha val="39999"/>
            </a:scheme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6" name="Rectangle 46"/>
          <p:cNvSpPr>
            <a:spLocks noChangeArrowheads="1"/>
          </p:cNvSpPr>
          <p:nvPr/>
        </p:nvSpPr>
        <p:spPr bwMode="auto">
          <a:xfrm>
            <a:off x="3571868" y="3000372"/>
            <a:ext cx="914400"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Electricité</a:t>
            </a:r>
          </a:p>
        </p:txBody>
      </p:sp>
      <p:grpSp>
        <p:nvGrpSpPr>
          <p:cNvPr id="2" name="Group 47"/>
          <p:cNvGrpSpPr>
            <a:grpSpLocks/>
          </p:cNvGrpSpPr>
          <p:nvPr/>
        </p:nvGrpSpPr>
        <p:grpSpPr bwMode="auto">
          <a:xfrm>
            <a:off x="4644168" y="3170229"/>
            <a:ext cx="857250" cy="784226"/>
            <a:chOff x="3141" y="2411"/>
            <a:chExt cx="585" cy="494"/>
          </a:xfrm>
        </p:grpSpPr>
        <p:grpSp>
          <p:nvGrpSpPr>
            <p:cNvPr id="3" name="Group 48"/>
            <p:cNvGrpSpPr>
              <a:grpSpLocks/>
            </p:cNvGrpSpPr>
            <p:nvPr/>
          </p:nvGrpSpPr>
          <p:grpSpPr bwMode="auto">
            <a:xfrm>
              <a:off x="3141" y="2574"/>
              <a:ext cx="341" cy="331"/>
              <a:chOff x="3043" y="2574"/>
              <a:chExt cx="341" cy="331"/>
            </a:xfrm>
          </p:grpSpPr>
          <p:sp>
            <p:nvSpPr>
              <p:cNvPr id="38972" name="Oval 3"/>
              <p:cNvSpPr>
                <a:spLocks noChangeArrowheads="1"/>
              </p:cNvSpPr>
              <p:nvPr/>
            </p:nvSpPr>
            <p:spPr bwMode="auto">
              <a:xfrm>
                <a:off x="3043" y="2574"/>
                <a:ext cx="341" cy="331"/>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73" name="Oval 37"/>
              <p:cNvSpPr>
                <a:spLocks noChangeArrowheads="1"/>
              </p:cNvSpPr>
              <p:nvPr/>
            </p:nvSpPr>
            <p:spPr bwMode="auto">
              <a:xfrm>
                <a:off x="3056" y="2636"/>
                <a:ext cx="299" cy="254"/>
              </a:xfrm>
              <a:prstGeom prst="ellipse">
                <a:avLst/>
              </a:prstGeom>
              <a:solidFill>
                <a:schemeClr val="accent3">
                  <a:lumMod val="50000"/>
                </a:schemeClr>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a:solidFill>
                    <a:sysClr val="windowText" lastClr="000000"/>
                  </a:solidFill>
                </a:endParaRPr>
              </a:p>
            </p:txBody>
          </p:sp>
        </p:grpSp>
        <p:sp>
          <p:nvSpPr>
            <p:cNvPr id="38971" name="Rectangle 51"/>
            <p:cNvSpPr>
              <a:spLocks noChangeArrowheads="1"/>
            </p:cNvSpPr>
            <p:nvPr/>
          </p:nvSpPr>
          <p:spPr bwMode="auto">
            <a:xfrm>
              <a:off x="3161" y="2411"/>
              <a:ext cx="565" cy="253"/>
            </a:xfrm>
            <a:prstGeom prst="rect">
              <a:avLst/>
            </a:prstGeom>
            <a:noFill/>
            <a:ln w="9525" algn="ctr">
              <a:noFill/>
              <a:miter lim="800000"/>
              <a:headEnd/>
              <a:tailEnd/>
            </a:ln>
          </p:spPr>
          <p:txBody>
            <a:bodyPr wrap="none" lIns="90000" tIns="46800" rIns="90000" bIns="46800">
              <a:spAutoFit/>
            </a:bodyPr>
            <a:lstStyle/>
            <a:p>
              <a:pPr algn="ctr"/>
              <a:r>
                <a:rPr lang="fr-FR" sz="1000" b="1" dirty="0"/>
                <a:t>Concessions</a:t>
              </a:r>
              <a:br>
                <a:rPr lang="fr-FR" sz="1000" b="1" dirty="0"/>
              </a:br>
              <a:r>
                <a:rPr lang="fr-FR" sz="1000" b="1" dirty="0"/>
                <a:t>Gaz</a:t>
              </a:r>
            </a:p>
          </p:txBody>
        </p:sp>
      </p:grpSp>
      <p:sp>
        <p:nvSpPr>
          <p:cNvPr id="38969" name="Espace réservé du numéro de diapositive 62"/>
          <p:cNvSpPr>
            <a:spLocks noGrp="1"/>
          </p:cNvSpPr>
          <p:nvPr>
            <p:ph type="sldNum" sz="quarter" idx="12"/>
          </p:nvPr>
        </p:nvSpPr>
        <p:spPr bwMode="auto">
          <a:noFill/>
          <a:ln>
            <a:round/>
            <a:headEnd/>
            <a:tailEnd/>
          </a:ln>
        </p:spPr>
        <p:txBody>
          <a:bodyPr wrap="square" numCol="1" anchorCtr="0" compatLnSpc="1">
            <a:prstTxWarp prst="textNoShape">
              <a:avLst/>
            </a:prstTxWarp>
          </a:bodyPr>
          <a:lstStyle/>
          <a:p>
            <a:fld id="{F3629F95-893C-4DB7-9FF9-1600EE5657F6}" type="slidenum">
              <a:rPr lang="fr-FR" smtClean="0"/>
              <a:pPr/>
              <a:t>9</a:t>
            </a:fld>
            <a:endParaRPr lang="fr-FR" smtClean="0"/>
          </a:p>
        </p:txBody>
      </p:sp>
      <p:sp>
        <p:nvSpPr>
          <p:cNvPr id="38960" name="Rectangle 56"/>
          <p:cNvSpPr>
            <a:spLocks noChangeArrowheads="1"/>
          </p:cNvSpPr>
          <p:nvPr/>
        </p:nvSpPr>
        <p:spPr bwMode="auto">
          <a:xfrm>
            <a:off x="2214546" y="3494093"/>
            <a:ext cx="735013" cy="649287"/>
          </a:xfrm>
          <a:prstGeom prst="rect">
            <a:avLst/>
          </a:prstGeom>
          <a:solidFill>
            <a:schemeClr val="bg1"/>
          </a:solidFill>
          <a:ln w="9525" algn="ctr">
            <a:noFill/>
            <a:miter lim="800000"/>
            <a:headEnd/>
            <a:tailEnd/>
          </a:ln>
        </p:spPr>
        <p:txBody>
          <a:bodyPr lIns="90000" tIns="46800" rIns="90000" bIns="46800">
            <a:spAutoFit/>
          </a:bodyPr>
          <a:lstStyle/>
          <a:p>
            <a:pPr algn="ctr">
              <a:lnSpc>
                <a:spcPct val="120000"/>
              </a:lnSpc>
            </a:pPr>
            <a:r>
              <a:rPr lang="fr-FR" sz="1000" b="1" dirty="0"/>
              <a:t>Services </a:t>
            </a:r>
          </a:p>
          <a:p>
            <a:pPr algn="ctr">
              <a:lnSpc>
                <a:spcPct val="120000"/>
              </a:lnSpc>
            </a:pPr>
            <a:r>
              <a:rPr lang="fr-FR" sz="1000" b="1" dirty="0"/>
              <a:t>énergie </a:t>
            </a:r>
          </a:p>
          <a:p>
            <a:pPr algn="ctr">
              <a:lnSpc>
                <a:spcPct val="120000"/>
              </a:lnSpc>
            </a:pPr>
            <a:r>
              <a:rPr lang="fr-FR" sz="1000" b="1" dirty="0"/>
              <a:t>in-situ</a:t>
            </a:r>
          </a:p>
        </p:txBody>
      </p:sp>
      <p:sp>
        <p:nvSpPr>
          <p:cNvPr id="38961" name="Rectangle 58"/>
          <p:cNvSpPr>
            <a:spLocks noChangeArrowheads="1"/>
          </p:cNvSpPr>
          <p:nvPr/>
        </p:nvSpPr>
        <p:spPr bwMode="auto">
          <a:xfrm>
            <a:off x="3170233" y="3300413"/>
            <a:ext cx="830263"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Gaz</a:t>
            </a:r>
          </a:p>
        </p:txBody>
      </p:sp>
      <p:sp>
        <p:nvSpPr>
          <p:cNvPr id="60" name="Rectangle 59"/>
          <p:cNvSpPr/>
          <p:nvPr/>
        </p:nvSpPr>
        <p:spPr>
          <a:xfrm>
            <a:off x="428596" y="285728"/>
            <a:ext cx="7929618" cy="369332"/>
          </a:xfrm>
          <a:prstGeom prst="rect">
            <a:avLst/>
          </a:prstGeom>
        </p:spPr>
        <p:txBody>
          <a:bodyPr wrap="square">
            <a:spAutoFit/>
          </a:bodyPr>
          <a:lstStyle/>
          <a:p>
            <a:pPr marL="457200" indent="-457200"/>
            <a:r>
              <a:rPr lang="fr-FR" b="1" dirty="0" smtClean="0">
                <a:solidFill>
                  <a:schemeClr val="bg2">
                    <a:lumMod val="50000"/>
                  </a:schemeClr>
                </a:solidFill>
                <a:latin typeface="Verdana" pitchFamily="34" charset="0"/>
              </a:rPr>
              <a:t>Résultat du Diagnostic stratégique :</a:t>
            </a:r>
            <a:endParaRPr lang="fr-FR" b="1" dirty="0">
              <a:solidFill>
                <a:schemeClr val="bg2">
                  <a:lumMod val="50000"/>
                </a:schemeClr>
              </a:solidFill>
              <a:latin typeface="Verdana" pitchFamily="34" charset="0"/>
            </a:endParaRPr>
          </a:p>
        </p:txBody>
      </p:sp>
      <p:sp>
        <p:nvSpPr>
          <p:cNvPr id="62" name="Rectangle 61"/>
          <p:cNvSpPr/>
          <p:nvPr/>
        </p:nvSpPr>
        <p:spPr>
          <a:xfrm>
            <a:off x="3643306" y="1928802"/>
            <a:ext cx="5000660" cy="3286148"/>
          </a:xfrm>
          <a:prstGeom prst="wedgeRectCallout">
            <a:avLst>
              <a:gd name="adj1" fmla="val -59529"/>
              <a:gd name="adj2" fmla="val 3248"/>
            </a:avLst>
          </a:prstGeom>
        </p:spPr>
        <p:style>
          <a:lnRef idx="1">
            <a:schemeClr val="accent3"/>
          </a:lnRef>
          <a:fillRef idx="2">
            <a:schemeClr val="accent3"/>
          </a:fillRef>
          <a:effectRef idx="1">
            <a:schemeClr val="accent3"/>
          </a:effectRef>
          <a:fontRef idx="minor">
            <a:schemeClr val="dk1"/>
          </a:fontRef>
        </p:style>
        <p:txBody>
          <a:bodyPr rtlCol="0" anchor="ctr"/>
          <a:lstStyle/>
          <a:p>
            <a:pPr marL="93663" indent="-93663">
              <a:buFont typeface="Wingdings" pitchFamily="2" charset="2"/>
              <a:buChar char="C"/>
            </a:pPr>
            <a:r>
              <a:rPr lang="fr-FR" sz="1200" dirty="0" smtClean="0"/>
              <a:t>++ Bonne image et confiance des clients vue l’appartenance au groupe SONELGAZ</a:t>
            </a:r>
          </a:p>
          <a:p>
            <a:pPr marL="93663" indent="-93663">
              <a:buFont typeface="Wingdings" pitchFamily="2" charset="2"/>
              <a:buChar char="C"/>
            </a:pPr>
            <a:r>
              <a:rPr lang="fr-FR" sz="1200" dirty="0" smtClean="0"/>
              <a:t>++ Meilleure connaissance des installations des clients que les concurrents potentiels (nationaux ou étrangers)</a:t>
            </a:r>
          </a:p>
          <a:p>
            <a:pPr marL="93663" indent="-93663">
              <a:buFont typeface="Wingdings" pitchFamily="2" charset="2"/>
              <a:buChar char="C"/>
            </a:pPr>
            <a:r>
              <a:rPr lang="fr-FR" sz="1200" dirty="0" smtClean="0"/>
              <a:t>+- Compétences existantes mais  insuffisante en matière de technologie de pointe </a:t>
            </a:r>
          </a:p>
          <a:p>
            <a:pPr marL="93663" indent="-93663">
              <a:buFont typeface="Wingdings" pitchFamily="2" charset="2"/>
              <a:buChar char="D"/>
            </a:pPr>
            <a:r>
              <a:rPr lang="fr-FR" sz="1200" dirty="0" smtClean="0"/>
              <a:t>- Indisponibilité de certains articles et matériel spécifique</a:t>
            </a:r>
          </a:p>
          <a:p>
            <a:pPr marL="93663" indent="-93663">
              <a:buFont typeface="Wingdings" pitchFamily="2" charset="2"/>
              <a:buChar char="D"/>
            </a:pPr>
            <a:r>
              <a:rPr lang="fr-FR" sz="1200" dirty="0" smtClean="0"/>
              <a:t>- Lourdeur dans la procédure d’approvisionnement (consommables, outillages, etc.) auprès des fournisseurs et comptoirs homologués </a:t>
            </a:r>
          </a:p>
          <a:p>
            <a:pPr marL="93663" indent="-93663" eaLnBrk="0" fontAlgn="base" hangingPunct="0">
              <a:buFont typeface="Wingdings" pitchFamily="2" charset="2"/>
              <a:buChar char="D"/>
            </a:pPr>
            <a:r>
              <a:rPr lang="fr-FR" sz="1200" dirty="0" smtClean="0"/>
              <a:t>- Pas de gestion de relation de grands comptes (en cours de développement)</a:t>
            </a:r>
          </a:p>
          <a:p>
            <a:pPr marL="93663" indent="-93663" eaLnBrk="0" fontAlgn="base" hangingPunct="0">
              <a:buFont typeface="Wingdings" pitchFamily="2" charset="2"/>
              <a:buChar char="D"/>
            </a:pPr>
            <a:r>
              <a:rPr lang="fr-FR" sz="1200" dirty="0" smtClean="0"/>
              <a:t>- Prix non administré, obéit aux lois du marché </a:t>
            </a:r>
          </a:p>
          <a:p>
            <a:pPr marL="93663" indent="-93663" eaLnBrk="0" fontAlgn="base" hangingPunct="0">
              <a:buFont typeface="Wingdings" pitchFamily="2" charset="2"/>
              <a:buChar char="D"/>
            </a:pPr>
            <a:r>
              <a:rPr lang="fr-FR" sz="1200" dirty="0" smtClean="0"/>
              <a:t>- Pas d’expérience dans le domaine.</a:t>
            </a:r>
          </a:p>
          <a:p>
            <a:pPr marL="93663" indent="-93663" eaLnBrk="0" fontAlgn="base" hangingPunct="0">
              <a:buFont typeface="Wingdings" pitchFamily="2" charset="2"/>
              <a:buChar char="D"/>
            </a:pPr>
            <a:r>
              <a:rPr lang="fr-FR" sz="1200" dirty="0" smtClean="0"/>
              <a:t>-- Inexistence de procédures</a:t>
            </a:r>
          </a:p>
          <a:p>
            <a:pPr marL="93663" indent="-93663" eaLnBrk="0" fontAlgn="base" hangingPunct="0">
              <a:buFont typeface="Wingdings" pitchFamily="2" charset="2"/>
              <a:buChar char="D"/>
            </a:pPr>
            <a:r>
              <a:rPr lang="fr-FR" sz="1200" dirty="0" smtClean="0"/>
              <a:t>Nécessité de maitriser les coûts (adapter les charges aux prix)</a:t>
            </a: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5998</TotalTime>
  <Words>5595</Words>
  <Application>Microsoft Office PowerPoint</Application>
  <PresentationFormat>Affichage à l'écran (4:3)</PresentationFormat>
  <Paragraphs>1509</Paragraphs>
  <Slides>50</Slides>
  <Notes>7</Notes>
  <HiddenSlides>0</HiddenSlides>
  <MMClips>0</MMClips>
  <ScaleCrop>false</ScaleCrop>
  <HeadingPairs>
    <vt:vector size="4" baseType="variant">
      <vt:variant>
        <vt:lpstr>Thème</vt:lpstr>
      </vt:variant>
      <vt:variant>
        <vt:i4>1</vt:i4>
      </vt:variant>
      <vt:variant>
        <vt:lpstr>Titres des diapositives</vt:lpstr>
      </vt:variant>
      <vt:variant>
        <vt:i4>50</vt:i4>
      </vt:variant>
    </vt:vector>
  </HeadingPairs>
  <TitlesOfParts>
    <vt:vector size="51" baseType="lpstr">
      <vt:lpstr>Rotonde</vt:lpstr>
      <vt:lpstr>Diapositive 1</vt:lpstr>
      <vt:lpstr>Introduction : </vt:lpstr>
      <vt:lpstr>Diapositive 3</vt:lpstr>
      <vt:lpstr>Segmentation stratégique</vt:lpstr>
      <vt:lpstr>Diapositive 5</vt:lpstr>
      <vt:lpstr>Diapositive 6</vt:lpstr>
      <vt:lpstr>Diapositive 7</vt:lpstr>
      <vt:lpstr>Diapositive 8</vt:lpstr>
      <vt:lpstr>Diapositive 9</vt:lpstr>
      <vt:lpstr>Diapositive 10</vt:lpstr>
      <vt:lpstr>Diapositive 11</vt:lpstr>
      <vt:lpstr>Enjeux des Segments Concessions Électricité et Gaz </vt:lpstr>
      <vt:lpstr>Enjeux segment « Services »</vt:lpstr>
      <vt:lpstr>Diapositive 14</vt:lpstr>
      <vt:lpstr>Scénarisation :</vt:lpstr>
      <vt:lpstr>Diapositive 16</vt:lpstr>
      <vt:lpstr>Diapositive 17</vt:lpstr>
      <vt:lpstr>Choix du scénario de référence</vt:lpstr>
      <vt:lpstr>Diapositive 19</vt:lpstr>
      <vt:lpstr>Plan d’actions stratégique :</vt:lpstr>
      <vt:lpstr>Axes et actions Stratégique</vt:lpstr>
      <vt:lpstr>Maintien des concessions de SDA</vt:lpstr>
      <vt:lpstr>Action stratégique 01: Protection des revenus PDR</vt:lpstr>
      <vt:lpstr>Action stratégique 01: Protection des revenus PDR</vt:lpstr>
      <vt:lpstr>Action stratégique 01: Protection des revenus PDR</vt:lpstr>
      <vt:lpstr>Action stratégique 01: Protection des revenus PDR</vt:lpstr>
      <vt:lpstr>Action stratégique n°02: Développement de la ressource humaine</vt:lpstr>
      <vt:lpstr>Action stratégique n°03 : Maitrise des coûts et des dépenses</vt:lpstr>
      <vt:lpstr>Action stratégique n°04 : Développement des SI</vt:lpstr>
      <vt:lpstr>Séparation des fonctions techniques et commerciale</vt:lpstr>
      <vt:lpstr>Axe n°02 : Séparation des fonctions technique électricité, technique gaz et commerciale</vt:lpstr>
      <vt:lpstr>Développement du segment «Services»</vt:lpstr>
      <vt:lpstr>Action stratégique 01 : Création et Développement de l’entité « Services »</vt:lpstr>
      <vt:lpstr>Action stratégique 02: Passer d’une culture d’USAGER à une culture CLIENT pour capter le maximum de valeur</vt:lpstr>
      <vt:lpstr>Action stratégique 03 :  Organiser la gestion des clients éligibles </vt:lpstr>
      <vt:lpstr>Développement de la fonction stratégie au niveau de SDA</vt:lpstr>
      <vt:lpstr>Axe stratégique n°04 :  Développement de la fonction stratégie au niveau de SDA</vt:lpstr>
      <vt:lpstr>Diapositive 38</vt:lpstr>
      <vt:lpstr> 3.5. Business plan :   3.5.1. Définition : </vt:lpstr>
      <vt:lpstr>3.5.2. Compte de résultats :</vt:lpstr>
      <vt:lpstr>Diapositive 41</vt:lpstr>
      <vt:lpstr>Diapositive 42</vt:lpstr>
      <vt:lpstr>Diapositive 43</vt:lpstr>
      <vt:lpstr>Diapositive 44</vt:lpstr>
      <vt:lpstr>Diapositive 45</vt:lpstr>
      <vt:lpstr>Diapositive 46</vt:lpstr>
      <vt:lpstr>3.5.3. Plan d'investissements : </vt:lpstr>
      <vt:lpstr>Diapositive 48</vt:lpstr>
      <vt:lpstr> Dispositif de pilotage du plan d’actions stratégiques :   </vt:lpstr>
      <vt:lpstr>Diapositive 50</vt:lpstr>
    </vt:vector>
  </TitlesOfParts>
  <Company>SDA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DCG-SF</dc:creator>
  <cp:lastModifiedBy>bellounes</cp:lastModifiedBy>
  <cp:revision>287</cp:revision>
  <dcterms:created xsi:type="dcterms:W3CDTF">2012-05-29T13:29:10Z</dcterms:created>
  <dcterms:modified xsi:type="dcterms:W3CDTF">2012-12-06T11:07:10Z</dcterms:modified>
</cp:coreProperties>
</file>