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64" r:id="rId1"/>
  </p:sldMasterIdLst>
  <p:notesMasterIdLst>
    <p:notesMasterId r:id="rId52"/>
  </p:notesMasterIdLst>
  <p:sldIdLst>
    <p:sldId id="257" r:id="rId2"/>
    <p:sldId id="415" r:id="rId3"/>
    <p:sldId id="326" r:id="rId4"/>
    <p:sldId id="260" r:id="rId5"/>
    <p:sldId id="470" r:id="rId6"/>
    <p:sldId id="474" r:id="rId7"/>
    <p:sldId id="473" r:id="rId8"/>
    <p:sldId id="472" r:id="rId9"/>
    <p:sldId id="471" r:id="rId10"/>
    <p:sldId id="428" r:id="rId11"/>
    <p:sldId id="429" r:id="rId12"/>
    <p:sldId id="446" r:id="rId13"/>
    <p:sldId id="447" r:id="rId14"/>
    <p:sldId id="328" r:id="rId15"/>
    <p:sldId id="430" r:id="rId16"/>
    <p:sldId id="316" r:id="rId17"/>
    <p:sldId id="317" r:id="rId18"/>
    <p:sldId id="436" r:id="rId19"/>
    <p:sldId id="329" r:id="rId20"/>
    <p:sldId id="352"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478" r:id="rId40"/>
    <p:sldId id="479" r:id="rId41"/>
    <p:sldId id="480" r:id="rId42"/>
    <p:sldId id="482" r:id="rId43"/>
    <p:sldId id="483" r:id="rId44"/>
    <p:sldId id="484" r:id="rId45"/>
    <p:sldId id="485" r:id="rId46"/>
    <p:sldId id="486" r:id="rId47"/>
    <p:sldId id="487" r:id="rId48"/>
    <p:sldId id="488" r:id="rId49"/>
    <p:sldId id="476" r:id="rId50"/>
    <p:sldId id="477" r:id="rId51"/>
  </p:sldIdLst>
  <p:sldSz cx="9144000" cy="6858000" type="screen4x3"/>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CD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3344" autoAdjust="0"/>
    <p:restoredTop sz="94673" autoAdjust="0"/>
  </p:normalViewPr>
  <p:slideViewPr>
    <p:cSldViewPr>
      <p:cViewPr varScale="1">
        <p:scale>
          <a:sx n="74" d="100"/>
          <a:sy n="74" d="100"/>
        </p:scale>
        <p:origin x="-69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Plan%20strat&#233;gique%202012-2017\D&#233;tails%20tableaux%20C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32E-3"/>
                  <c:y val="-2.3148148148148147E-2"/>
                </c:manualLayout>
              </c:layout>
              <c:showVal val="1"/>
            </c:dLbl>
            <c:dLbl>
              <c:idx val="1"/>
              <c:layout>
                <c:manualLayout>
                  <c:x val="0"/>
                  <c:y val="-2.3148148148148147E-2"/>
                </c:manualLayout>
              </c:layout>
              <c:showVal val="1"/>
            </c:dLbl>
            <c:dLbl>
              <c:idx val="2"/>
              <c:layout>
                <c:manualLayout>
                  <c:x val="5.9612518628912132E-3"/>
                  <c:y val="-2.7777777777778269E-2"/>
                </c:manualLayout>
              </c:layout>
              <c:showVal val="1"/>
            </c:dLbl>
            <c:dLbl>
              <c:idx val="3"/>
              <c:layout>
                <c:manualLayout>
                  <c:x val="5.9612518628912019E-3"/>
                  <c:y val="-2.7777777777778283E-2"/>
                </c:manualLayout>
              </c:layout>
              <c:showVal val="1"/>
            </c:dLbl>
            <c:dLbl>
              <c:idx val="4"/>
              <c:layout>
                <c:manualLayout>
                  <c:x val="0"/>
                  <c:y val="-2.7777777777778269E-2"/>
                </c:manualLayout>
              </c:layout>
              <c:showVal val="1"/>
            </c:dLbl>
            <c:dLbl>
              <c:idx val="5"/>
              <c:layout>
                <c:manualLayout>
                  <c:x val="5.9612518628912132E-3"/>
                  <c:y val="-4.1666666666666692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Feuil2!$C$3:$H$3</c:f>
              <c:numCache>
                <c:formatCode>_-* #,##0\ _€_-;\-* #,##0\ _€_-;_-* "-"??\ _€_-;_-@_-</c:formatCode>
                <c:ptCount val="6"/>
                <c:pt idx="0">
                  <c:v>2012</c:v>
                </c:pt>
                <c:pt idx="1">
                  <c:v>2013</c:v>
                </c:pt>
                <c:pt idx="2">
                  <c:v>2014</c:v>
                </c:pt>
                <c:pt idx="3">
                  <c:v>2015</c:v>
                </c:pt>
                <c:pt idx="4">
                  <c:v>2016</c:v>
                </c:pt>
                <c:pt idx="5">
                  <c:v>2017</c:v>
                </c:pt>
              </c:numCache>
            </c:numRef>
          </c:cat>
          <c:val>
            <c:numRef>
              <c:f>Feuil2!$C$4:$H$4</c:f>
              <c:numCache>
                <c:formatCode>#,##0</c:formatCode>
                <c:ptCount val="6"/>
                <c:pt idx="0">
                  <c:v>26574.999999999996</c:v>
                </c:pt>
                <c:pt idx="1">
                  <c:v>28154</c:v>
                </c:pt>
                <c:pt idx="2">
                  <c:v>29863.587626680455</c:v>
                </c:pt>
                <c:pt idx="3">
                  <c:v>31772.186011497583</c:v>
                </c:pt>
                <c:pt idx="4">
                  <c:v>33696.246259080013</c:v>
                </c:pt>
                <c:pt idx="5">
                  <c:v>35670.249341068957</c:v>
                </c:pt>
              </c:numCache>
            </c:numRef>
          </c:val>
        </c:ser>
        <c:shape val="box"/>
        <c:axId val="53122176"/>
        <c:axId val="53123712"/>
        <c:axId val="0"/>
      </c:bar3DChart>
      <c:catAx>
        <c:axId val="53122176"/>
        <c:scaling>
          <c:orientation val="minMax"/>
        </c:scaling>
        <c:axPos val="b"/>
        <c:numFmt formatCode="_-* #,##0\ _€_-;\-* #,##0\ _€_-;_-* &quot;-&quot;??\ _€_-;_-@_-" sourceLinked="1"/>
        <c:tickLblPos val="nextTo"/>
        <c:crossAx val="53123712"/>
        <c:crosses val="autoZero"/>
        <c:auto val="1"/>
        <c:lblAlgn val="ctr"/>
        <c:lblOffset val="100"/>
      </c:catAx>
      <c:valAx>
        <c:axId val="53123712"/>
        <c:scaling>
          <c:orientation val="minMax"/>
        </c:scaling>
        <c:axPos val="l"/>
        <c:majorGridlines/>
        <c:numFmt formatCode="#,##0" sourceLinked="1"/>
        <c:tickLblPos val="nextTo"/>
        <c:crossAx val="53122176"/>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24E-3"/>
                  <c:y val="-2.3148148148148147E-2"/>
                </c:manualLayout>
              </c:layout>
              <c:showVal val="1"/>
            </c:dLbl>
            <c:dLbl>
              <c:idx val="1"/>
              <c:layout>
                <c:manualLayout>
                  <c:x val="0"/>
                  <c:y val="-2.3148148148148147E-2"/>
                </c:manualLayout>
              </c:layout>
              <c:showVal val="1"/>
            </c:dLbl>
            <c:dLbl>
              <c:idx val="2"/>
              <c:layout>
                <c:manualLayout>
                  <c:x val="5.9612518628912124E-3"/>
                  <c:y val="-2.7777777777778213E-2"/>
                </c:manualLayout>
              </c:layout>
              <c:showVal val="1"/>
            </c:dLbl>
            <c:dLbl>
              <c:idx val="3"/>
              <c:layout>
                <c:manualLayout>
                  <c:x val="5.9612518628911959E-3"/>
                  <c:y val="-2.7777777777778238E-2"/>
                </c:manualLayout>
              </c:layout>
              <c:showVal val="1"/>
            </c:dLbl>
            <c:dLbl>
              <c:idx val="4"/>
              <c:layout>
                <c:manualLayout>
                  <c:x val="0"/>
                  <c:y val="-2.7777777777778213E-2"/>
                </c:manualLayout>
              </c:layout>
              <c:showVal val="1"/>
            </c:dLbl>
            <c:dLbl>
              <c:idx val="5"/>
              <c:layout>
                <c:manualLayout>
                  <c:x val="5.9612518628912124E-3"/>
                  <c:y val="-4.1666666666666664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'achat Gaz'!$D$4:$I$4</c:f>
              <c:numCache>
                <c:formatCode>0</c:formatCode>
                <c:ptCount val="6"/>
                <c:pt idx="0">
                  <c:v>2012</c:v>
                </c:pt>
                <c:pt idx="1">
                  <c:v>2013</c:v>
                </c:pt>
                <c:pt idx="2">
                  <c:v>2014</c:v>
                </c:pt>
                <c:pt idx="3">
                  <c:v>2015</c:v>
                </c:pt>
                <c:pt idx="4">
                  <c:v>2016</c:v>
                </c:pt>
                <c:pt idx="5">
                  <c:v>2017</c:v>
                </c:pt>
              </c:numCache>
            </c:numRef>
          </c:cat>
          <c:val>
            <c:numRef>
              <c:f>'achat Gaz'!$B$52:$G$52</c:f>
              <c:numCache>
                <c:formatCode>_-* #,##0.00\ _€_-;\-* #,##0.00\ _€_-;_-* "-"??\ _€_-;_-@_-</c:formatCode>
                <c:ptCount val="6"/>
                <c:pt idx="0">
                  <c:v>25349.031383000001</c:v>
                </c:pt>
                <c:pt idx="1">
                  <c:v>27710.042331999997</c:v>
                </c:pt>
                <c:pt idx="2">
                  <c:v>28491.279561061816</c:v>
                </c:pt>
                <c:pt idx="3">
                  <c:v>30404.05256898575</c:v>
                </c:pt>
                <c:pt idx="4">
                  <c:v>33056.419490345783</c:v>
                </c:pt>
                <c:pt idx="5">
                  <c:v>35792.721405514007</c:v>
                </c:pt>
              </c:numCache>
            </c:numRef>
          </c:val>
        </c:ser>
        <c:shape val="box"/>
        <c:axId val="53829632"/>
        <c:axId val="53832704"/>
        <c:axId val="0"/>
      </c:bar3DChart>
      <c:catAx>
        <c:axId val="53829632"/>
        <c:scaling>
          <c:orientation val="minMax"/>
        </c:scaling>
        <c:axPos val="b"/>
        <c:numFmt formatCode="0" sourceLinked="1"/>
        <c:tickLblPos val="nextTo"/>
        <c:crossAx val="53832704"/>
        <c:crosses val="autoZero"/>
        <c:auto val="1"/>
        <c:lblAlgn val="ctr"/>
        <c:lblOffset val="100"/>
      </c:catAx>
      <c:valAx>
        <c:axId val="53832704"/>
        <c:scaling>
          <c:orientation val="minMax"/>
        </c:scaling>
        <c:axPos val="l"/>
        <c:majorGridlines/>
        <c:numFmt formatCode="_-* #,##0.00\ _€_-;\-* #,##0.00\ _€_-;_-* &quot;-&quot;??\ _€_-;_-@_-" sourceLinked="1"/>
        <c:tickLblPos val="nextTo"/>
        <c:crossAx val="53829632"/>
        <c:crosses val="autoZero"/>
        <c:crossBetween val="between"/>
      </c:valAx>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9F50A-A077-40F1-97B1-41DAD58E82C5}" type="doc">
      <dgm:prSet loTypeId="urn:microsoft.com/office/officeart/2005/8/layout/hProcess9" loCatId="process" qsTypeId="urn:microsoft.com/office/officeart/2005/8/quickstyle/simple5" qsCatId="simple" csTypeId="urn:microsoft.com/office/officeart/2005/8/colors/colorful3" csCatId="colorful" phldr="1"/>
      <dgm:spPr/>
      <dgm:t>
        <a:bodyPr/>
        <a:lstStyle/>
        <a:p>
          <a:endParaRPr lang="fr-FR"/>
        </a:p>
      </dgm:t>
    </dgm:pt>
    <dgm:pt modelId="{34A62B15-40FA-4713-A3FB-CF1E7637F212}">
      <dgm:prSet phldrT="[Texte]" custT="1"/>
      <dgm:spPr/>
      <dgm:t>
        <a:bodyPr/>
        <a:lstStyle/>
        <a:p>
          <a:r>
            <a:rPr lang="fr-FR" sz="1200" b="1" dirty="0" smtClean="0"/>
            <a:t>Diagnostic</a:t>
          </a:r>
          <a:endParaRPr lang="fr-FR" sz="1200" b="1" dirty="0"/>
        </a:p>
      </dgm:t>
    </dgm:pt>
    <dgm:pt modelId="{071215CB-C6B7-4D0E-B5E2-FFFA193C81CF}" type="parTrans" cxnId="{57AF8F68-846E-4CD0-B37F-62CE0FA5C44B}">
      <dgm:prSet/>
      <dgm:spPr/>
      <dgm:t>
        <a:bodyPr/>
        <a:lstStyle/>
        <a:p>
          <a:endParaRPr lang="fr-FR" sz="900"/>
        </a:p>
      </dgm:t>
    </dgm:pt>
    <dgm:pt modelId="{6E5C05AF-5A9B-41ED-9591-29B133C0A2C1}" type="sibTrans" cxnId="{57AF8F68-846E-4CD0-B37F-62CE0FA5C44B}">
      <dgm:prSet/>
      <dgm:spPr/>
      <dgm:t>
        <a:bodyPr/>
        <a:lstStyle/>
        <a:p>
          <a:endParaRPr lang="fr-FR" sz="900"/>
        </a:p>
      </dgm:t>
    </dgm:pt>
    <dgm:pt modelId="{BCC2EC25-F9B3-49A7-BDB3-401D65E15018}">
      <dgm:prSet phldrT="[Texte]" custT="1"/>
      <dgm:spPr/>
      <dgm:t>
        <a:bodyPr/>
        <a:lstStyle/>
        <a:p>
          <a:r>
            <a:rPr lang="fr-FR" sz="1200" b="1" dirty="0" smtClean="0"/>
            <a:t>Scénarii</a:t>
          </a:r>
        </a:p>
      </dgm:t>
    </dgm:pt>
    <dgm:pt modelId="{8460D32C-B193-4599-9B42-6EE4B669754C}" type="parTrans" cxnId="{28CFD505-ACA0-40BE-8EB5-2C8432BD51BE}">
      <dgm:prSet/>
      <dgm:spPr/>
      <dgm:t>
        <a:bodyPr/>
        <a:lstStyle/>
        <a:p>
          <a:endParaRPr lang="fr-FR" sz="900"/>
        </a:p>
      </dgm:t>
    </dgm:pt>
    <dgm:pt modelId="{8F3C7F6B-9BAB-49BD-A740-AE63F0144B11}" type="sibTrans" cxnId="{28CFD505-ACA0-40BE-8EB5-2C8432BD51BE}">
      <dgm:prSet/>
      <dgm:spPr/>
      <dgm:t>
        <a:bodyPr/>
        <a:lstStyle/>
        <a:p>
          <a:endParaRPr lang="fr-FR" sz="900"/>
        </a:p>
      </dgm:t>
    </dgm:pt>
    <dgm:pt modelId="{4057E286-ED29-4EFC-9A1A-189812471C14}">
      <dgm:prSet phldrT="[Texte]" custT="1"/>
      <dgm:spPr/>
      <dgm:t>
        <a:bodyPr/>
        <a:lstStyle/>
        <a:p>
          <a:pPr algn="ctr"/>
          <a:r>
            <a:rPr lang="fr-FR" sz="1200" b="1" dirty="0" smtClean="0"/>
            <a:t>Plan d’actions    stratégiques</a:t>
          </a:r>
          <a:r>
            <a:rPr lang="fr-FR" sz="1200" dirty="0" smtClean="0"/>
            <a:t>	</a:t>
          </a:r>
          <a:endParaRPr lang="fr-FR" sz="1200" dirty="0"/>
        </a:p>
      </dgm:t>
    </dgm:pt>
    <dgm:pt modelId="{AA6C7629-FC63-4CAD-89C5-B431EDEEDCCF}" type="parTrans" cxnId="{C8159E46-0B4E-469D-BBAC-5F9C4CF730E5}">
      <dgm:prSet/>
      <dgm:spPr/>
      <dgm:t>
        <a:bodyPr/>
        <a:lstStyle/>
        <a:p>
          <a:endParaRPr lang="fr-FR" sz="900"/>
        </a:p>
      </dgm:t>
    </dgm:pt>
    <dgm:pt modelId="{17C6312A-FF9C-42D8-A920-5E306B0FAB62}" type="sibTrans" cxnId="{C8159E46-0B4E-469D-BBAC-5F9C4CF730E5}">
      <dgm:prSet/>
      <dgm:spPr/>
      <dgm:t>
        <a:bodyPr/>
        <a:lstStyle/>
        <a:p>
          <a:endParaRPr lang="fr-FR" sz="900"/>
        </a:p>
      </dgm:t>
    </dgm:pt>
    <dgm:pt modelId="{CA02EB42-582B-417E-8BFA-18725B88891E}">
      <dgm:prSet phldrT="[Texte]" custT="1"/>
      <dgm:spPr/>
      <dgm:t>
        <a:bodyPr/>
        <a:lstStyle/>
        <a:p>
          <a:r>
            <a:rPr lang="fr-FR" sz="1200" b="1" dirty="0" smtClean="0"/>
            <a:t>Business plan </a:t>
          </a:r>
        </a:p>
      </dgm:t>
    </dgm:pt>
    <dgm:pt modelId="{A0C26A59-BC0D-45C0-B267-143144694C86}" type="parTrans" cxnId="{09A7716F-F3AE-4CE3-9D2F-97B85FA0F551}">
      <dgm:prSet/>
      <dgm:spPr/>
      <dgm:t>
        <a:bodyPr/>
        <a:lstStyle/>
        <a:p>
          <a:endParaRPr lang="fr-FR" sz="900"/>
        </a:p>
      </dgm:t>
    </dgm:pt>
    <dgm:pt modelId="{D81B77B1-04F4-4AE1-B350-081BC21E57F3}" type="sibTrans" cxnId="{09A7716F-F3AE-4CE3-9D2F-97B85FA0F551}">
      <dgm:prSet/>
      <dgm:spPr/>
      <dgm:t>
        <a:bodyPr/>
        <a:lstStyle/>
        <a:p>
          <a:endParaRPr lang="fr-FR" sz="900"/>
        </a:p>
      </dgm:t>
    </dgm:pt>
    <dgm:pt modelId="{B4572F37-28EB-475D-A6B1-A5CE33C20CDB}">
      <dgm:prSet phldrT="[Texte]" custT="1"/>
      <dgm:spPr/>
      <dgm:t>
        <a:bodyPr/>
        <a:lstStyle/>
        <a:p>
          <a:r>
            <a:rPr lang="fr-FR" sz="1200" b="1" dirty="0" smtClean="0"/>
            <a:t>Déploiement </a:t>
          </a:r>
        </a:p>
      </dgm:t>
    </dgm:pt>
    <dgm:pt modelId="{99FF65AF-3DF8-46E3-9BDE-ABDC5AF2BEB7}" type="parTrans" cxnId="{B46BC9AB-AA31-4A83-98F5-D338DAE3A0FE}">
      <dgm:prSet/>
      <dgm:spPr/>
      <dgm:t>
        <a:bodyPr/>
        <a:lstStyle/>
        <a:p>
          <a:endParaRPr lang="fr-FR" sz="900"/>
        </a:p>
      </dgm:t>
    </dgm:pt>
    <dgm:pt modelId="{D5C58F02-F7B0-43F3-9D04-56E45B5A51C8}" type="sibTrans" cxnId="{B46BC9AB-AA31-4A83-98F5-D338DAE3A0FE}">
      <dgm:prSet/>
      <dgm:spPr/>
      <dgm:t>
        <a:bodyPr/>
        <a:lstStyle/>
        <a:p>
          <a:endParaRPr lang="fr-FR" sz="900"/>
        </a:p>
      </dgm:t>
    </dgm:pt>
    <dgm:pt modelId="{842DDBEC-0C96-4C3C-AB8A-FF2F9BA38C6B}" type="pres">
      <dgm:prSet presAssocID="{4D29F50A-A077-40F1-97B1-41DAD58E82C5}" presName="CompostProcess" presStyleCnt="0">
        <dgm:presLayoutVars>
          <dgm:dir/>
          <dgm:resizeHandles val="exact"/>
        </dgm:presLayoutVars>
      </dgm:prSet>
      <dgm:spPr/>
      <dgm:t>
        <a:bodyPr/>
        <a:lstStyle/>
        <a:p>
          <a:endParaRPr lang="fr-FR"/>
        </a:p>
      </dgm:t>
    </dgm:pt>
    <dgm:pt modelId="{8144E445-F6DE-48B3-A3C5-E53DBE1DB67A}" type="pres">
      <dgm:prSet presAssocID="{4D29F50A-A077-40F1-97B1-41DAD58E82C5}" presName="arrow" presStyleLbl="bgShp" presStyleIdx="0" presStyleCnt="1" custScaleX="114787"/>
      <dgm:spPr/>
      <dgm:t>
        <a:bodyPr/>
        <a:lstStyle/>
        <a:p>
          <a:endParaRPr lang="fr-FR"/>
        </a:p>
      </dgm:t>
    </dgm:pt>
    <dgm:pt modelId="{08064AAB-72E7-45D5-BE77-97CAE2E629F3}" type="pres">
      <dgm:prSet presAssocID="{4D29F50A-A077-40F1-97B1-41DAD58E82C5}" presName="linearProcess" presStyleCnt="0"/>
      <dgm:spPr/>
      <dgm:t>
        <a:bodyPr/>
        <a:lstStyle/>
        <a:p>
          <a:endParaRPr lang="fr-FR"/>
        </a:p>
      </dgm:t>
    </dgm:pt>
    <dgm:pt modelId="{38DEC0A8-0A39-4DC1-BD95-D81479F8814E}" type="pres">
      <dgm:prSet presAssocID="{34A62B15-40FA-4713-A3FB-CF1E7637F212}" presName="textNode" presStyleLbl="node1" presStyleIdx="0" presStyleCnt="5">
        <dgm:presLayoutVars>
          <dgm:bulletEnabled val="1"/>
        </dgm:presLayoutVars>
      </dgm:prSet>
      <dgm:spPr/>
      <dgm:t>
        <a:bodyPr/>
        <a:lstStyle/>
        <a:p>
          <a:endParaRPr lang="fr-FR"/>
        </a:p>
      </dgm:t>
    </dgm:pt>
    <dgm:pt modelId="{99670EFE-4389-4E81-8A75-959108B841E6}" type="pres">
      <dgm:prSet presAssocID="{6E5C05AF-5A9B-41ED-9591-29B133C0A2C1}" presName="sibTrans" presStyleCnt="0"/>
      <dgm:spPr/>
      <dgm:t>
        <a:bodyPr/>
        <a:lstStyle/>
        <a:p>
          <a:endParaRPr lang="fr-FR"/>
        </a:p>
      </dgm:t>
    </dgm:pt>
    <dgm:pt modelId="{5B23AF7B-8EF3-489E-918F-9ED159158583}" type="pres">
      <dgm:prSet presAssocID="{BCC2EC25-F9B3-49A7-BDB3-401D65E15018}" presName="textNode" presStyleLbl="node1" presStyleIdx="1" presStyleCnt="5">
        <dgm:presLayoutVars>
          <dgm:bulletEnabled val="1"/>
        </dgm:presLayoutVars>
      </dgm:prSet>
      <dgm:spPr/>
      <dgm:t>
        <a:bodyPr/>
        <a:lstStyle/>
        <a:p>
          <a:endParaRPr lang="fr-FR"/>
        </a:p>
      </dgm:t>
    </dgm:pt>
    <dgm:pt modelId="{D07E1C07-C1E7-4BC8-8414-A198FA7EF257}" type="pres">
      <dgm:prSet presAssocID="{8F3C7F6B-9BAB-49BD-A740-AE63F0144B11}" presName="sibTrans" presStyleCnt="0"/>
      <dgm:spPr/>
      <dgm:t>
        <a:bodyPr/>
        <a:lstStyle/>
        <a:p>
          <a:endParaRPr lang="fr-FR"/>
        </a:p>
      </dgm:t>
    </dgm:pt>
    <dgm:pt modelId="{D8E3167D-74A6-44B5-9106-1BE80B55D262}" type="pres">
      <dgm:prSet presAssocID="{4057E286-ED29-4EFC-9A1A-189812471C14}" presName="textNode" presStyleLbl="node1" presStyleIdx="2" presStyleCnt="5">
        <dgm:presLayoutVars>
          <dgm:bulletEnabled val="1"/>
        </dgm:presLayoutVars>
      </dgm:prSet>
      <dgm:spPr/>
      <dgm:t>
        <a:bodyPr/>
        <a:lstStyle/>
        <a:p>
          <a:endParaRPr lang="fr-FR"/>
        </a:p>
      </dgm:t>
    </dgm:pt>
    <dgm:pt modelId="{F539C9C1-2FF9-4232-8A4E-41D26EA819A5}" type="pres">
      <dgm:prSet presAssocID="{17C6312A-FF9C-42D8-A920-5E306B0FAB62}" presName="sibTrans" presStyleCnt="0"/>
      <dgm:spPr/>
      <dgm:t>
        <a:bodyPr/>
        <a:lstStyle/>
        <a:p>
          <a:endParaRPr lang="fr-FR"/>
        </a:p>
      </dgm:t>
    </dgm:pt>
    <dgm:pt modelId="{9A41AD1B-97C1-4938-A63A-7F91351BDB1A}" type="pres">
      <dgm:prSet presAssocID="{CA02EB42-582B-417E-8BFA-18725B88891E}" presName="textNode" presStyleLbl="node1" presStyleIdx="3" presStyleCnt="5">
        <dgm:presLayoutVars>
          <dgm:bulletEnabled val="1"/>
        </dgm:presLayoutVars>
      </dgm:prSet>
      <dgm:spPr/>
      <dgm:t>
        <a:bodyPr/>
        <a:lstStyle/>
        <a:p>
          <a:endParaRPr lang="fr-FR"/>
        </a:p>
      </dgm:t>
    </dgm:pt>
    <dgm:pt modelId="{25944752-ADD5-4580-A6DE-081595807BE2}" type="pres">
      <dgm:prSet presAssocID="{D81B77B1-04F4-4AE1-B350-081BC21E57F3}" presName="sibTrans" presStyleCnt="0"/>
      <dgm:spPr/>
      <dgm:t>
        <a:bodyPr/>
        <a:lstStyle/>
        <a:p>
          <a:endParaRPr lang="fr-FR"/>
        </a:p>
      </dgm:t>
    </dgm:pt>
    <dgm:pt modelId="{2E038615-D61A-4143-99B6-CF98B2E61B11}" type="pres">
      <dgm:prSet presAssocID="{B4572F37-28EB-475D-A6B1-A5CE33C20CDB}" presName="textNode" presStyleLbl="node1" presStyleIdx="4" presStyleCnt="5" custScaleX="106175" custLinFactNeighborX="-48528">
        <dgm:presLayoutVars>
          <dgm:bulletEnabled val="1"/>
        </dgm:presLayoutVars>
      </dgm:prSet>
      <dgm:spPr/>
      <dgm:t>
        <a:bodyPr/>
        <a:lstStyle/>
        <a:p>
          <a:endParaRPr lang="fr-FR"/>
        </a:p>
      </dgm:t>
    </dgm:pt>
  </dgm:ptLst>
  <dgm:cxnLst>
    <dgm:cxn modelId="{E23FEEEC-6E15-400C-A76B-93721ABB9FF6}" type="presOf" srcId="{CA02EB42-582B-417E-8BFA-18725B88891E}" destId="{9A41AD1B-97C1-4938-A63A-7F91351BDB1A}" srcOrd="0" destOrd="0" presId="urn:microsoft.com/office/officeart/2005/8/layout/hProcess9"/>
    <dgm:cxn modelId="{C4380C6E-7E8A-48B2-A994-9DCC048E1260}" type="presOf" srcId="{4057E286-ED29-4EFC-9A1A-189812471C14}" destId="{D8E3167D-74A6-44B5-9106-1BE80B55D262}" srcOrd="0" destOrd="0" presId="urn:microsoft.com/office/officeart/2005/8/layout/hProcess9"/>
    <dgm:cxn modelId="{7121A4D9-D7A4-42C7-80E6-82F9A28A094A}" type="presOf" srcId="{B4572F37-28EB-475D-A6B1-A5CE33C20CDB}" destId="{2E038615-D61A-4143-99B6-CF98B2E61B11}" srcOrd="0" destOrd="0" presId="urn:microsoft.com/office/officeart/2005/8/layout/hProcess9"/>
    <dgm:cxn modelId="{09A7716F-F3AE-4CE3-9D2F-97B85FA0F551}" srcId="{4D29F50A-A077-40F1-97B1-41DAD58E82C5}" destId="{CA02EB42-582B-417E-8BFA-18725B88891E}" srcOrd="3" destOrd="0" parTransId="{A0C26A59-BC0D-45C0-B267-143144694C86}" sibTransId="{D81B77B1-04F4-4AE1-B350-081BC21E57F3}"/>
    <dgm:cxn modelId="{697E96AC-520F-47E4-AAE2-3F168DA2DEFC}" type="presOf" srcId="{4D29F50A-A077-40F1-97B1-41DAD58E82C5}" destId="{842DDBEC-0C96-4C3C-AB8A-FF2F9BA38C6B}" srcOrd="0" destOrd="0" presId="urn:microsoft.com/office/officeart/2005/8/layout/hProcess9"/>
    <dgm:cxn modelId="{5BD9A702-9FA4-4774-A9A3-808ACD15C116}" type="presOf" srcId="{BCC2EC25-F9B3-49A7-BDB3-401D65E15018}" destId="{5B23AF7B-8EF3-489E-918F-9ED159158583}" srcOrd="0" destOrd="0" presId="urn:microsoft.com/office/officeart/2005/8/layout/hProcess9"/>
    <dgm:cxn modelId="{C8159E46-0B4E-469D-BBAC-5F9C4CF730E5}" srcId="{4D29F50A-A077-40F1-97B1-41DAD58E82C5}" destId="{4057E286-ED29-4EFC-9A1A-189812471C14}" srcOrd="2" destOrd="0" parTransId="{AA6C7629-FC63-4CAD-89C5-B431EDEEDCCF}" sibTransId="{17C6312A-FF9C-42D8-A920-5E306B0FAB62}"/>
    <dgm:cxn modelId="{57AF8F68-846E-4CD0-B37F-62CE0FA5C44B}" srcId="{4D29F50A-A077-40F1-97B1-41DAD58E82C5}" destId="{34A62B15-40FA-4713-A3FB-CF1E7637F212}" srcOrd="0" destOrd="0" parTransId="{071215CB-C6B7-4D0E-B5E2-FFFA193C81CF}" sibTransId="{6E5C05AF-5A9B-41ED-9591-29B133C0A2C1}"/>
    <dgm:cxn modelId="{B46BC9AB-AA31-4A83-98F5-D338DAE3A0FE}" srcId="{4D29F50A-A077-40F1-97B1-41DAD58E82C5}" destId="{B4572F37-28EB-475D-A6B1-A5CE33C20CDB}" srcOrd="4" destOrd="0" parTransId="{99FF65AF-3DF8-46E3-9BDE-ABDC5AF2BEB7}" sibTransId="{D5C58F02-F7B0-43F3-9D04-56E45B5A51C8}"/>
    <dgm:cxn modelId="{28CFD505-ACA0-40BE-8EB5-2C8432BD51BE}" srcId="{4D29F50A-A077-40F1-97B1-41DAD58E82C5}" destId="{BCC2EC25-F9B3-49A7-BDB3-401D65E15018}" srcOrd="1" destOrd="0" parTransId="{8460D32C-B193-4599-9B42-6EE4B669754C}" sibTransId="{8F3C7F6B-9BAB-49BD-A740-AE63F0144B11}"/>
    <dgm:cxn modelId="{6763BBFB-68B6-4110-90C5-B41B8DD4C11E}" type="presOf" srcId="{34A62B15-40FA-4713-A3FB-CF1E7637F212}" destId="{38DEC0A8-0A39-4DC1-BD95-D81479F8814E}" srcOrd="0" destOrd="0" presId="urn:microsoft.com/office/officeart/2005/8/layout/hProcess9"/>
    <dgm:cxn modelId="{38BF0560-719B-4DCA-A3CC-DE7DE1D9A401}" type="presParOf" srcId="{842DDBEC-0C96-4C3C-AB8A-FF2F9BA38C6B}" destId="{8144E445-F6DE-48B3-A3C5-E53DBE1DB67A}" srcOrd="0" destOrd="0" presId="urn:microsoft.com/office/officeart/2005/8/layout/hProcess9"/>
    <dgm:cxn modelId="{2FD3549A-E332-4983-9880-C76DADF06A2A}" type="presParOf" srcId="{842DDBEC-0C96-4C3C-AB8A-FF2F9BA38C6B}" destId="{08064AAB-72E7-45D5-BE77-97CAE2E629F3}" srcOrd="1" destOrd="0" presId="urn:microsoft.com/office/officeart/2005/8/layout/hProcess9"/>
    <dgm:cxn modelId="{4C5A3773-5E36-44A9-8DE8-B15FAB74B588}" type="presParOf" srcId="{08064AAB-72E7-45D5-BE77-97CAE2E629F3}" destId="{38DEC0A8-0A39-4DC1-BD95-D81479F8814E}" srcOrd="0" destOrd="0" presId="urn:microsoft.com/office/officeart/2005/8/layout/hProcess9"/>
    <dgm:cxn modelId="{EADF4359-2A61-48B0-B15E-7BB54289A5AD}" type="presParOf" srcId="{08064AAB-72E7-45D5-BE77-97CAE2E629F3}" destId="{99670EFE-4389-4E81-8A75-959108B841E6}" srcOrd="1" destOrd="0" presId="urn:microsoft.com/office/officeart/2005/8/layout/hProcess9"/>
    <dgm:cxn modelId="{851687B9-CF01-47C4-BF5B-37DE91C479BF}" type="presParOf" srcId="{08064AAB-72E7-45D5-BE77-97CAE2E629F3}" destId="{5B23AF7B-8EF3-489E-918F-9ED159158583}" srcOrd="2" destOrd="0" presId="urn:microsoft.com/office/officeart/2005/8/layout/hProcess9"/>
    <dgm:cxn modelId="{3D5B0A69-4CE1-4F20-82B4-FF99FAE3991B}" type="presParOf" srcId="{08064AAB-72E7-45D5-BE77-97CAE2E629F3}" destId="{D07E1C07-C1E7-4BC8-8414-A198FA7EF257}" srcOrd="3" destOrd="0" presId="urn:microsoft.com/office/officeart/2005/8/layout/hProcess9"/>
    <dgm:cxn modelId="{E3D149BF-6E42-439A-A653-69E8CC5F62D5}" type="presParOf" srcId="{08064AAB-72E7-45D5-BE77-97CAE2E629F3}" destId="{D8E3167D-74A6-44B5-9106-1BE80B55D262}" srcOrd="4" destOrd="0" presId="urn:microsoft.com/office/officeart/2005/8/layout/hProcess9"/>
    <dgm:cxn modelId="{90AEC400-EEA7-4155-AFF8-43EF7E3F515E}" type="presParOf" srcId="{08064AAB-72E7-45D5-BE77-97CAE2E629F3}" destId="{F539C9C1-2FF9-4232-8A4E-41D26EA819A5}" srcOrd="5" destOrd="0" presId="urn:microsoft.com/office/officeart/2005/8/layout/hProcess9"/>
    <dgm:cxn modelId="{85756D38-056F-423A-B4A1-33DE697C2B47}" type="presParOf" srcId="{08064AAB-72E7-45D5-BE77-97CAE2E629F3}" destId="{9A41AD1B-97C1-4938-A63A-7F91351BDB1A}" srcOrd="6" destOrd="0" presId="urn:microsoft.com/office/officeart/2005/8/layout/hProcess9"/>
    <dgm:cxn modelId="{BA9038B6-95EF-4AF3-BEB4-3BC6BE51FF51}" type="presParOf" srcId="{08064AAB-72E7-45D5-BE77-97CAE2E629F3}" destId="{25944752-ADD5-4580-A6DE-081595807BE2}" srcOrd="7" destOrd="0" presId="urn:microsoft.com/office/officeart/2005/8/layout/hProcess9"/>
    <dgm:cxn modelId="{F29C7346-8493-42E6-9B93-4F55DB82844D}" type="presParOf" srcId="{08064AAB-72E7-45D5-BE77-97CAE2E629F3}" destId="{2E038615-D61A-4143-99B6-CF98B2E61B11}"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8FE8FE7-7CD1-4A2B-B17B-A93D42F747B1}" type="datetimeFigureOut">
              <a:rPr lang="fr-FR" smtClean="0"/>
              <a:pPr/>
              <a:t>06/12/2012</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extLst>
      <p:ext uri="{BB962C8B-B14F-4D97-AF65-F5344CB8AC3E}">
        <p14:creationId xmlns:p14="http://schemas.microsoft.com/office/powerpoint/2010/main" xmlns="" val="160412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5</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6</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7</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8</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9</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10</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40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3251E2E2-D2A3-484A-A385-C162A85ABEAC}" type="datetimeFigureOut">
              <a:rPr lang="fr-FR" smtClean="0"/>
              <a:pPr/>
              <a:t>06/12/2012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6ADBFE6-8ACB-40B7-9AAA-3AFCED20F35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3251E2E2-D2A3-484A-A385-C162A85ABEAC}" type="datetimeFigureOut">
              <a:rPr lang="fr-FR" smtClean="0"/>
              <a:pPr/>
              <a:t>06/12/2012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3251E2E2-D2A3-484A-A385-C162A85ABEAC}" type="datetimeFigureOut">
              <a:rPr lang="fr-FR" smtClean="0"/>
              <a:pPr/>
              <a:t>06/12/2012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96ADBFE6-8ACB-40B7-9AAA-3AFCED20F350}"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51E2E2-D2A3-484A-A385-C162A85ABEAC}" type="datetimeFigureOut">
              <a:rPr lang="fr-FR" smtClean="0"/>
              <a:pPr/>
              <a:t>06/12/2012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ADBFE6-8ACB-40B7-9AAA-3AFCED20F3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42976" y="2534189"/>
            <a:ext cx="6500858"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Plan </a:t>
            </a:r>
            <a:r>
              <a:rPr lang="fr-FR" sz="4000" b="1" dirty="0">
                <a:ln w="1905"/>
                <a:solidFill>
                  <a:srgbClr val="FFFF00"/>
                </a:solidFill>
                <a:effectLst>
                  <a:innerShdw blurRad="69850" dist="43180" dir="5400000">
                    <a:srgbClr val="000000">
                      <a:alpha val="65000"/>
                    </a:srgbClr>
                  </a:innerShdw>
                </a:effectLst>
                <a:latin typeface="Bell MT" pitchFamily="18" charset="0"/>
                <a:cs typeface="+mn-cs"/>
              </a:rPr>
              <a:t>Stratégique de </a:t>
            </a: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SDA </a:t>
            </a:r>
          </a:p>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2013 - 2017</a:t>
            </a:r>
            <a:endParaRPr lang="fr-FR" sz="4000" b="1" dirty="0">
              <a:ln w="1905"/>
              <a:solidFill>
                <a:srgbClr val="FFFF00"/>
              </a:solidFill>
              <a:effectLst>
                <a:innerShdw blurRad="69850" dist="43180" dir="5400000">
                  <a:srgbClr val="000000">
                    <a:alpha val="65000"/>
                  </a:srgbClr>
                </a:innerShdw>
              </a:effectLst>
              <a:latin typeface="Bell MT" pitchFamily="18" charset="0"/>
              <a:cs typeface="+mn-cs"/>
            </a:endParaRPr>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0" y="228584"/>
            <a:ext cx="8929718" cy="11287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10</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978806" y="4157674"/>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8010556" y="4276737"/>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783543" y="4922849"/>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2013</a:t>
            </a:r>
            <a:endParaRPr lang="fr-FR" sz="1200" dirty="0"/>
          </a:p>
        </p:txBody>
      </p:sp>
      <p:sp>
        <p:nvSpPr>
          <p:cNvPr id="38965" name="Line 43"/>
          <p:cNvSpPr>
            <a:spLocks noChangeShapeType="1"/>
          </p:cNvSpPr>
          <p:nvPr/>
        </p:nvSpPr>
        <p:spPr bwMode="auto">
          <a:xfrm flipH="1">
            <a:off x="8285193" y="4300549"/>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280431" y="4452949"/>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323293" y="3960824"/>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2017</a:t>
            </a:r>
            <a:endParaRPr lang="fr-FR" sz="1200" dirty="0"/>
          </a:p>
        </p:txBody>
      </p:sp>
      <p:sp>
        <p:nvSpPr>
          <p:cNvPr id="38968" name="Text Box 37"/>
          <p:cNvSpPr txBox="1">
            <a:spLocks noChangeArrowheads="1"/>
          </p:cNvSpPr>
          <p:nvPr/>
        </p:nvSpPr>
        <p:spPr bwMode="auto">
          <a:xfrm>
            <a:off x="7715220" y="5214950"/>
            <a:ext cx="1428780" cy="1297046"/>
          </a:xfrm>
          <a:prstGeom prst="rect">
            <a:avLst/>
          </a:prstGeom>
          <a:noFill/>
          <a:ln w="9525">
            <a:noFill/>
            <a:miter lim="800000"/>
            <a:headEnd/>
            <a:tailEnd/>
          </a:ln>
        </p:spPr>
        <p:txBody>
          <a:bodyPr wrap="square" lIns="95781" tIns="47891" rIns="95781" bIns="47891">
            <a:spAutoFit/>
          </a:bodyPr>
          <a:lstStyle/>
          <a:p>
            <a:pPr defTabSz="957263">
              <a:spcBef>
                <a:spcPct val="50000"/>
              </a:spcBef>
            </a:pPr>
            <a:r>
              <a:rPr lang="fr-FR" sz="1200" i="1" dirty="0"/>
              <a:t>Surface proportionnelle à  </a:t>
            </a:r>
            <a:r>
              <a:rPr lang="fr-FR" sz="1200" i="1" dirty="0" smtClean="0"/>
              <a:t>la valeur </a:t>
            </a:r>
            <a:r>
              <a:rPr lang="fr-FR" sz="1200" i="1" dirty="0"/>
              <a:t>du marché</a:t>
            </a:r>
          </a:p>
          <a:p>
            <a:pPr defTabSz="957263">
              <a:spcBef>
                <a:spcPct val="50000"/>
              </a:spcBef>
            </a:pPr>
            <a:r>
              <a:rPr lang="fr-FR" sz="1200" i="1" dirty="0"/>
              <a:t>Portion: part de marché de </a:t>
            </a:r>
            <a:r>
              <a:rPr lang="fr-FR" sz="1200" i="1" dirty="0" smtClean="0"/>
              <a:t>SDA</a:t>
            </a:r>
            <a:endParaRPr lang="fr-FR" sz="1200" i="1" dirty="0"/>
          </a:p>
        </p:txBody>
      </p:sp>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de SDA :</a:t>
            </a:r>
            <a:endParaRPr lang="fr-FR" b="1"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p:cNvGraphicFramePr>
            <a:graphicFrameLocks noGrp="1"/>
          </p:cNvGraphicFramePr>
          <p:nvPr/>
        </p:nvGraphicFramePr>
        <p:xfrm>
          <a:off x="253821" y="850602"/>
          <a:ext cx="8572560" cy="5364480"/>
        </p:xfrm>
        <a:graphic>
          <a:graphicData uri="http://schemas.openxmlformats.org/drawingml/2006/table">
            <a:tbl>
              <a:tblPr firstRow="1" bandRow="1">
                <a:tableStyleId>{5940675A-B579-460E-94D1-54222C63F5DA}</a:tableStyleId>
              </a:tblPr>
              <a:tblGrid>
                <a:gridCol w="1317783"/>
                <a:gridCol w="1571636"/>
                <a:gridCol w="5683141"/>
              </a:tblGrid>
              <a:tr h="428628">
                <a:tc>
                  <a:txBody>
                    <a:bodyPr/>
                    <a:lstStyle/>
                    <a:p>
                      <a:pPr algn="ctr"/>
                      <a:r>
                        <a:rPr lang="fr-FR" dirty="0" smtClean="0"/>
                        <a:t>Segments</a:t>
                      </a:r>
                      <a:endParaRPr lang="fr-FR" b="1" dirty="0">
                        <a:solidFill>
                          <a:srgbClr val="0070C0"/>
                        </a:solidFill>
                      </a:endParaRPr>
                    </a:p>
                  </a:txBody>
                  <a:tcPr anchor="ctr">
                    <a:solidFill>
                      <a:schemeClr val="accent3"/>
                    </a:solidFill>
                  </a:tcPr>
                </a:tc>
                <a:tc>
                  <a:txBody>
                    <a:bodyPr/>
                    <a:lstStyle/>
                    <a:p>
                      <a:pPr algn="ctr"/>
                      <a:r>
                        <a:rPr lang="fr-FR" dirty="0" smtClean="0"/>
                        <a:t>Résultat</a:t>
                      </a:r>
                      <a:r>
                        <a:rPr lang="fr-FR" baseline="0" dirty="0" smtClean="0"/>
                        <a:t> Diagnostic</a:t>
                      </a:r>
                      <a:endParaRPr lang="fr-FR" b="1" dirty="0">
                        <a:solidFill>
                          <a:srgbClr val="0070C0"/>
                        </a:solidFill>
                      </a:endParaRPr>
                    </a:p>
                  </a:txBody>
                  <a:tcPr anchor="ctr">
                    <a:solidFill>
                      <a:schemeClr val="accent3"/>
                    </a:solidFill>
                  </a:tcPr>
                </a:tc>
                <a:tc>
                  <a:txBody>
                    <a:bodyPr/>
                    <a:lstStyle/>
                    <a:p>
                      <a:pPr algn="ctr"/>
                      <a:r>
                        <a:rPr lang="fr-FR" dirty="0" smtClean="0"/>
                        <a:t>Commentaires / Enjeux du segment</a:t>
                      </a:r>
                      <a:endParaRPr lang="fr-FR" b="1" dirty="0">
                        <a:solidFill>
                          <a:srgbClr val="0070C0"/>
                        </a:solidFill>
                      </a:endParaRPr>
                    </a:p>
                  </a:txBody>
                  <a:tcPr anchor="ctr">
                    <a:solidFill>
                      <a:schemeClr val="accent3"/>
                    </a:solidFill>
                  </a:tcPr>
                </a:tc>
              </a:tr>
              <a:tr h="370840">
                <a:tc>
                  <a:txBody>
                    <a:bodyPr/>
                    <a:lstStyle/>
                    <a:p>
                      <a:r>
                        <a:rPr lang="fr-FR" sz="1400" dirty="0" smtClean="0"/>
                        <a:t>Concessions électricité</a:t>
                      </a:r>
                      <a:endParaRPr lang="fr-FR" sz="1400" b="1" dirty="0">
                        <a:solidFill>
                          <a:srgbClr val="0070C0"/>
                        </a:solidFill>
                      </a:endParaRPr>
                    </a:p>
                  </a:txBody>
                  <a:tcPr anchor="ctr">
                    <a:solidFill>
                      <a:schemeClr val="bg1"/>
                    </a:solidFill>
                  </a:tcPr>
                </a:tc>
                <a:tc>
                  <a:txBody>
                    <a:bodyPr/>
                    <a:lstStyle/>
                    <a:p>
                      <a:r>
                        <a:rPr lang="fr-FR" sz="1400" dirty="0" smtClean="0"/>
                        <a:t>Développement sélectif</a:t>
                      </a:r>
                      <a:endParaRPr lang="fr-FR" sz="1400" b="1" dirty="0">
                        <a:solidFill>
                          <a:srgbClr val="0070C0"/>
                        </a:solidFill>
                      </a:endParaRPr>
                    </a:p>
                  </a:txBody>
                  <a:tcPr anchor="ctr">
                    <a:solidFill>
                      <a:schemeClr val="bg1"/>
                    </a:solidFill>
                  </a:tcPr>
                </a:tc>
                <a:tc>
                  <a:txBody>
                    <a:bodyPr/>
                    <a:lstStyle/>
                    <a:p>
                      <a:r>
                        <a:rPr lang="fr-FR" sz="1400" dirty="0" smtClean="0"/>
                        <a:t>Ce segment est en position critique, étant donné qu’il est</a:t>
                      </a:r>
                      <a:r>
                        <a:rPr lang="fr-FR" sz="1400" baseline="0" dirty="0" smtClean="0"/>
                        <a:t> le métier de base de SDA et générant le plus grand taux de son CA. Des actions devront être mise en œuvre en urgence pour améliorer la maitrise des FCS notamment la poursuite de la restructuration du réseau,  la maitrise des coûts, la capacité de maitrise d’œuvre, contrôle des travaux, le réseau commercial et développement de la RH tout en prenant compte de la dimension sociale.</a:t>
                      </a:r>
                      <a:endParaRPr lang="fr-FR" sz="1400" b="1" dirty="0">
                        <a:solidFill>
                          <a:srgbClr val="0070C0"/>
                        </a:solidFill>
                      </a:endParaRPr>
                    </a:p>
                  </a:txBody>
                  <a:tcPr anchor="ctr">
                    <a:solidFill>
                      <a:schemeClr val="bg1"/>
                    </a:solidFill>
                  </a:tcPr>
                </a:tc>
              </a:tr>
              <a:tr h="370840">
                <a:tc>
                  <a:txBody>
                    <a:bodyPr/>
                    <a:lstStyle/>
                    <a:p>
                      <a:r>
                        <a:rPr lang="fr-FR" sz="1400" dirty="0" smtClean="0"/>
                        <a:t>Concessions</a:t>
                      </a:r>
                      <a:r>
                        <a:rPr lang="fr-FR" sz="1400" baseline="0" dirty="0" smtClean="0"/>
                        <a:t> Gaz</a:t>
                      </a:r>
                      <a:endParaRPr lang="fr-FR" sz="1400" b="1" dirty="0">
                        <a:solidFill>
                          <a:srgbClr val="0070C0"/>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sélectif</a:t>
                      </a:r>
                      <a:endParaRPr lang="fr-FR" sz="1400" b="1" dirty="0" smtClean="0">
                        <a:solidFill>
                          <a:srgbClr val="0070C0"/>
                        </a:solidFill>
                      </a:endParaRPr>
                    </a:p>
                  </a:txBody>
                  <a:tcPr anchor="ctr">
                    <a:solidFill>
                      <a:schemeClr val="bg1"/>
                    </a:solidFill>
                  </a:tcPr>
                </a:tc>
                <a:tc>
                  <a:txBody>
                    <a:bodyPr/>
                    <a:lstStyle/>
                    <a:p>
                      <a:r>
                        <a:rPr lang="fr-FR" sz="1400" dirty="0" smtClean="0"/>
                        <a:t>Les concessions gaz doivent aussi être mises à niveau,</a:t>
                      </a:r>
                      <a:r>
                        <a:rPr lang="fr-FR" sz="1400" baseline="0" dirty="0" smtClean="0"/>
                        <a:t> en intégrant les nouvelles contraintes de la métropole telles que la gestion des courants vagabonds dus au projet du métro d’Alger.</a:t>
                      </a:r>
                      <a:endParaRPr lang="fr-FR" sz="1400" b="1" dirty="0">
                        <a:solidFill>
                          <a:srgbClr val="0070C0"/>
                        </a:solidFill>
                      </a:endParaRPr>
                    </a:p>
                  </a:txBody>
                  <a:tcPr anchor="ctr">
                    <a:solidFill>
                      <a:schemeClr val="bg1"/>
                    </a:solidFill>
                  </a:tcPr>
                </a:tc>
              </a:tr>
              <a:tr h="370840">
                <a:tc>
                  <a:txBody>
                    <a:bodyPr/>
                    <a:lstStyle/>
                    <a:p>
                      <a:r>
                        <a:rPr lang="fr-FR" sz="1400" dirty="0" smtClean="0"/>
                        <a:t>Éligibles électricité</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Vu</a:t>
                      </a:r>
                      <a:r>
                        <a:rPr lang="fr-FR" sz="1400" baseline="0" dirty="0" smtClean="0"/>
                        <a:t> le positionnement favorable dans ces deux segments, il y a lieu de valoriser le savoir faire de SDA et la connaissance de ces clients pour améliorer leur gestion.</a:t>
                      </a:r>
                      <a:endParaRPr lang="fr-FR" sz="1400" b="1" dirty="0" smtClean="0">
                        <a:solidFill>
                          <a:srgbClr val="0070C0"/>
                        </a:solidFill>
                      </a:endParaRPr>
                    </a:p>
                  </a:txBody>
                  <a:tcPr anchor="ctr">
                    <a:solidFill>
                      <a:schemeClr val="bg1"/>
                    </a:solidFill>
                  </a:tcPr>
                </a:tc>
              </a:tr>
              <a:tr h="370840">
                <a:tc>
                  <a:txBody>
                    <a:bodyPr/>
                    <a:lstStyle/>
                    <a:p>
                      <a:r>
                        <a:rPr lang="fr-FR" sz="1400" dirty="0" smtClean="0"/>
                        <a:t>Éligibles gaz</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vMerge="1">
                  <a:txBody>
                    <a:bodyPr/>
                    <a:lstStyle/>
                    <a:p>
                      <a:endParaRPr lang="fr-FR" dirty="0"/>
                    </a:p>
                  </a:txBody>
                  <a:tcPr anchor="ctr"/>
                </a:tc>
              </a:tr>
              <a:tr h="370840">
                <a:tc>
                  <a:txBody>
                    <a:bodyPr/>
                    <a:lstStyle/>
                    <a:p>
                      <a:r>
                        <a:rPr lang="fr-FR" sz="1400" dirty="0" smtClean="0"/>
                        <a:t>Services</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a:txBody>
                    <a:bodyPr/>
                    <a:lstStyle/>
                    <a:p>
                      <a:r>
                        <a:rPr lang="fr-FR" sz="1400" dirty="0" smtClean="0"/>
                        <a:t>Ce segment pourrait être exploité</a:t>
                      </a:r>
                      <a:r>
                        <a:rPr lang="fr-FR" sz="1400" baseline="0" dirty="0" smtClean="0"/>
                        <a:t> dans l’optique d’améliorer l’image de SDA vis-à-vis de ses clients (notamment les industriels) et pourrait </a:t>
                      </a:r>
                      <a:r>
                        <a:rPr lang="fr-FR" sz="1400" dirty="0" smtClean="0"/>
                        <a:t>présenter à terme un relais de croissance à valoriser.</a:t>
                      </a:r>
                      <a:endParaRPr lang="fr-FR" sz="1400" b="1" dirty="0">
                        <a:solidFill>
                          <a:srgbClr val="0070C0"/>
                        </a:solidFill>
                      </a:endParaRPr>
                    </a:p>
                  </a:txBody>
                  <a:tcPr anchor="ctr">
                    <a:solidFill>
                      <a:schemeClr val="bg1"/>
                    </a:solid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11</a:t>
            </a:fld>
            <a:endParaRPr lang="fr-FR"/>
          </a:p>
        </p:txBody>
      </p:sp>
      <p:sp>
        <p:nvSpPr>
          <p:cNvPr id="6" name="Titre 1"/>
          <p:cNvSpPr txBox="1">
            <a:spLocks/>
          </p:cNvSpPr>
          <p:nvPr/>
        </p:nvSpPr>
        <p:spPr>
          <a:xfrm>
            <a:off x="185766" y="142852"/>
            <a:ext cx="8458200" cy="369332"/>
          </a:xfrm>
          <a:prstGeom prst="rect">
            <a:avLst/>
          </a:prstGeom>
        </p:spPr>
        <p:txBody>
          <a:bodyPr wrap="square">
            <a:spAutoFit/>
          </a:bodyPr>
          <a:lstStyle/>
          <a:p>
            <a:pPr marL="457200" indent="-457200">
              <a:spcBef>
                <a:spcPct val="0"/>
              </a:spcBef>
              <a:defRPr/>
            </a:pPr>
            <a:r>
              <a:rPr lang="fr-FR" b="1" dirty="0" smtClean="0">
                <a:solidFill>
                  <a:schemeClr val="bg2">
                    <a:lumMod val="50000"/>
                  </a:schemeClr>
                </a:solidFill>
                <a:latin typeface="Verdana" pitchFamily="34" charset="0"/>
              </a:rPr>
              <a:t>Synthèse des principaux résultats et enjeux</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57200" y="274638"/>
            <a:ext cx="8229600" cy="369332"/>
          </a:xfrm>
        </p:spPr>
        <p:txBody>
          <a:bodyPr wrap="square">
            <a:spAutoFit/>
          </a:bodyPr>
          <a:lstStyle/>
          <a:p>
            <a:pPr marL="457200" lvl="0" indent="-457200"/>
            <a:r>
              <a:rPr lang="fr-FR" sz="1800" dirty="0" smtClean="0">
                <a:solidFill>
                  <a:schemeClr val="bg2">
                    <a:lumMod val="50000"/>
                  </a:schemeClr>
                </a:solidFill>
                <a:latin typeface="Verdana" pitchFamily="34" charset="0"/>
                <a:ea typeface="+mn-ea"/>
                <a:cs typeface="+mn-cs"/>
              </a:rPr>
              <a:t>Enjeux des Segments Concessions Électricité et Gaz </a:t>
            </a:r>
            <a:endParaRPr lang="fr-FR" sz="1800" dirty="0">
              <a:solidFill>
                <a:schemeClr val="bg2">
                  <a:lumMod val="50000"/>
                </a:schemeClr>
              </a:solidFill>
              <a:latin typeface="Verdana" pitchFamily="34" charset="0"/>
              <a:ea typeface="+mn-ea"/>
              <a:cs typeface="+mn-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12</a:t>
            </a:fld>
            <a:endParaRPr lang="fr-FR"/>
          </a:p>
        </p:txBody>
      </p:sp>
      <p:sp>
        <p:nvSpPr>
          <p:cNvPr id="7" name="Espace réservé du contenu 6"/>
          <p:cNvSpPr>
            <a:spLocks noGrp="1"/>
          </p:cNvSpPr>
          <p:nvPr>
            <p:ph sz="quarter" idx="1"/>
          </p:nvPr>
        </p:nvSpPr>
        <p:spPr>
          <a:xfrm>
            <a:off x="0" y="714356"/>
            <a:ext cx="9144000" cy="5292935"/>
          </a:xfrm>
        </p:spPr>
        <p:txBody>
          <a:bodyPr>
            <a:noAutofit/>
          </a:bodyPr>
          <a:lstStyle/>
          <a:p>
            <a:r>
              <a:rPr lang="fr-FR" sz="2000" dirty="0" smtClean="0"/>
              <a:t>Rattrapage opérationnel:</a:t>
            </a:r>
          </a:p>
          <a:p>
            <a:pPr marL="536575" lvl="2" algn="just"/>
            <a:r>
              <a:rPr lang="fr-FR" sz="2000" dirty="0" smtClean="0"/>
              <a:t>Finaliser le plan de recrutement / formation de personnel en ingénierie, maintenance, exploitation</a:t>
            </a:r>
          </a:p>
          <a:p>
            <a:pPr marL="536575" lvl="2" algn="just"/>
            <a:r>
              <a:rPr lang="fr-FR" sz="2000" dirty="0" smtClean="0"/>
              <a:t>Favoriser la montée en compétences des sous-traitants (travaux de réalisation),</a:t>
            </a:r>
          </a:p>
          <a:p>
            <a:pPr marL="536575" lvl="2" algn="just"/>
            <a:r>
              <a:rPr lang="fr-FR" sz="2000" dirty="0" smtClean="0"/>
              <a:t>Poursuivre le déploiement de la télégestion en MT et sa généralisation à la  BT</a:t>
            </a:r>
          </a:p>
          <a:p>
            <a:pPr marL="536575" lvl="2" algn="just"/>
            <a:r>
              <a:rPr lang="fr-FR" sz="2000" dirty="0" smtClean="0"/>
              <a:t>Tenir les délais sur la mise à niveau et restructuration des réseaux électriques (en collaboration avec GRTE),</a:t>
            </a:r>
          </a:p>
          <a:p>
            <a:pPr algn="just"/>
            <a:r>
              <a:rPr lang="fr-FR" sz="2000" dirty="0" smtClean="0"/>
              <a:t>Capter le maximum de valeur du client et augmenter la compétitivité pour les échéances de mise en concurrence des concessions :</a:t>
            </a:r>
          </a:p>
          <a:p>
            <a:pPr marL="536575" lvl="2" algn="just"/>
            <a:r>
              <a:rPr lang="fr-FR" sz="2000" dirty="0" smtClean="0"/>
              <a:t>Affiner la politique tarifaire,</a:t>
            </a:r>
          </a:p>
          <a:p>
            <a:pPr marL="536575" lvl="2" algn="just"/>
            <a:r>
              <a:rPr lang="fr-FR" sz="2000" dirty="0" smtClean="0"/>
              <a:t>Concrétiser la séparation des fonctions technique et commerciale,</a:t>
            </a:r>
          </a:p>
          <a:p>
            <a:pPr marL="536575" lvl="2" algn="just"/>
            <a:r>
              <a:rPr lang="fr-FR" sz="2000" dirty="0" smtClean="0"/>
              <a:t>Développer des solutions énergie chez les clients par des politiques R&amp;D et marketing (Offre efficacité énergétique, Packages technico-financiers, Conseil &amp; Assistance)</a:t>
            </a:r>
          </a:p>
          <a:p>
            <a:endParaRPr lang="fr-F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457200" y="274638"/>
            <a:ext cx="8229600" cy="369332"/>
          </a:xfrm>
        </p:spPr>
        <p:txBody>
          <a:bodyPr wrap="square">
            <a:spAutoFit/>
          </a:bodyPr>
          <a:lstStyle/>
          <a:p>
            <a:pPr marL="457200" indent="-457200"/>
            <a:r>
              <a:rPr lang="fr-FR" sz="1800" dirty="0" smtClean="0">
                <a:solidFill>
                  <a:schemeClr val="bg2">
                    <a:lumMod val="50000"/>
                  </a:schemeClr>
                </a:solidFill>
                <a:latin typeface="Verdana" pitchFamily="34" charset="0"/>
                <a:ea typeface="+mn-ea"/>
                <a:cs typeface="+mn-cs"/>
              </a:rPr>
              <a:t>Enjeux segment « Services »</a:t>
            </a:r>
            <a:endParaRPr lang="fr-FR" sz="1800" dirty="0">
              <a:solidFill>
                <a:schemeClr val="bg2">
                  <a:lumMod val="50000"/>
                </a:schemeClr>
              </a:solidFill>
              <a:latin typeface="Verdana" pitchFamily="34" charset="0"/>
              <a:ea typeface="+mn-ea"/>
              <a:cs typeface="+mn-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13</a:t>
            </a:fld>
            <a:endParaRPr lang="fr-FR"/>
          </a:p>
        </p:txBody>
      </p:sp>
      <p:sp>
        <p:nvSpPr>
          <p:cNvPr id="8" name="Espace réservé du contenu 7"/>
          <p:cNvSpPr>
            <a:spLocks noGrp="1"/>
          </p:cNvSpPr>
          <p:nvPr>
            <p:ph sz="quarter" idx="1"/>
          </p:nvPr>
        </p:nvSpPr>
        <p:spPr>
          <a:xfrm>
            <a:off x="457200" y="857232"/>
            <a:ext cx="8229600" cy="5150059"/>
          </a:xfrm>
        </p:spPr>
        <p:txBody>
          <a:bodyPr>
            <a:noAutofit/>
          </a:bodyPr>
          <a:lstStyle/>
          <a:p>
            <a:r>
              <a:rPr lang="fr-FR" sz="2200" dirty="0" smtClean="0"/>
              <a:t>S’organiser pour pénétrer ce marché :</a:t>
            </a:r>
          </a:p>
          <a:p>
            <a:pPr lvl="2"/>
            <a:endParaRPr lang="fr-FR" sz="2200" dirty="0" smtClean="0"/>
          </a:p>
          <a:p>
            <a:pPr lvl="2"/>
            <a:r>
              <a:rPr lang="fr-FR" sz="2200" dirty="0" smtClean="0"/>
              <a:t>Créer une entité pour la prise en charge de ce segment,</a:t>
            </a:r>
          </a:p>
          <a:p>
            <a:pPr lvl="2"/>
            <a:r>
              <a:rPr lang="fr-FR" sz="2200" dirty="0" smtClean="0"/>
              <a:t>Donner à cette entité les moyens de se développer sur ce marché.</a:t>
            </a:r>
          </a:p>
          <a:p>
            <a:pPr lvl="1"/>
            <a:endParaRPr lang="fr-FR" sz="2200" dirty="0" smtClean="0"/>
          </a:p>
          <a:p>
            <a:r>
              <a:rPr lang="fr-FR" sz="2200" dirty="0" smtClean="0"/>
              <a:t>Regrouper les compétences au service des industriels :</a:t>
            </a:r>
          </a:p>
          <a:p>
            <a:endParaRPr lang="fr-FR" sz="2200" dirty="0" smtClean="0"/>
          </a:p>
          <a:p>
            <a:pPr lvl="2"/>
            <a:r>
              <a:rPr lang="fr-FR" sz="2200" dirty="0" smtClean="0"/>
              <a:t>Conseil : efficacité énergétique, lissage de pointe etc.</a:t>
            </a:r>
          </a:p>
          <a:p>
            <a:pPr lvl="2"/>
            <a:r>
              <a:rPr lang="fr-FR" sz="2200" dirty="0" smtClean="0"/>
              <a:t>Services distribution électricité (MT, BT).</a:t>
            </a:r>
          </a:p>
          <a:p>
            <a:pPr lvl="2"/>
            <a:r>
              <a:rPr lang="fr-FR" sz="2200" dirty="0" smtClean="0"/>
              <a:t>Services distribution gaz (MP, BP).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773179"/>
            <a:ext cx="6429420"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2</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Scénarisation</a:t>
            </a:r>
            <a:endParaRPr lang="fr-FR" sz="3200" dirty="0">
              <a:solidFill>
                <a:srgbClr val="FFFF00"/>
              </a:solidFill>
            </a:endParaRPr>
          </a:p>
          <a:p>
            <a:pPr algn="ctr" fontAlgn="auto">
              <a:spcBef>
                <a:spcPts val="0"/>
              </a:spcBef>
              <a:spcAft>
                <a:spcPts val="0"/>
              </a:spcAft>
              <a:defRPr/>
            </a:pPr>
            <a:r>
              <a:rPr lang="fr-FR" sz="2400" b="1" dirty="0" smtClean="0"/>
              <a:t> </a:t>
            </a:r>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Font typeface="Wingdings" pitchFamily="2" charset="2"/>
              <a:buChar char="§"/>
            </a:pPr>
            <a:r>
              <a:rPr lang="fr-FR" dirty="0" smtClean="0"/>
              <a:t>Dans cette phase, cinq scénarios possible pour le développement de SDA ont été étudiés. Ils ont été identifiés en prenant compte des variables déterminants à savoir :</a:t>
            </a:r>
          </a:p>
          <a:p>
            <a:pPr lvl="1">
              <a:buFont typeface="Wingdings" pitchFamily="2" charset="2"/>
              <a:buChar char="Ø"/>
            </a:pPr>
            <a:r>
              <a:rPr lang="fr-FR" sz="2400" b="1" i="1" dirty="0" smtClean="0"/>
              <a:t>concurrence sur les concessions</a:t>
            </a:r>
          </a:p>
          <a:p>
            <a:pPr lvl="1">
              <a:buFont typeface="Wingdings" pitchFamily="2" charset="2"/>
              <a:buChar char="Ø"/>
            </a:pPr>
            <a:r>
              <a:rPr lang="fr-FR" sz="2400" b="1" i="1" dirty="0" smtClean="0"/>
              <a:t>Séparation des activités commercial et technique</a:t>
            </a:r>
          </a:p>
          <a:p>
            <a:pPr lvl="1">
              <a:buFont typeface="Wingdings" pitchFamily="2" charset="2"/>
              <a:buChar char="Ø"/>
            </a:pPr>
            <a:r>
              <a:rPr lang="fr-FR" sz="2400" b="1" i="1" dirty="0" smtClean="0"/>
              <a:t>Développement des services</a:t>
            </a:r>
            <a:endParaRPr lang="fr-FR" dirty="0"/>
          </a:p>
        </p:txBody>
      </p:sp>
      <p:sp>
        <p:nvSpPr>
          <p:cNvPr id="4" name="Titre 3"/>
          <p:cNvSpPr>
            <a:spLocks noGrp="1"/>
          </p:cNvSpPr>
          <p:nvPr>
            <p:ph type="title"/>
          </p:nvPr>
        </p:nvSpPr>
        <p:spPr/>
        <p:txBody>
          <a:bodyPr>
            <a:normAutofit/>
          </a:bodyPr>
          <a:lstStyle/>
          <a:p>
            <a:r>
              <a:rPr lang="fr-FR" sz="2800" dirty="0" smtClean="0">
                <a:solidFill>
                  <a:srgbClr val="0070C0"/>
                </a:solidFill>
              </a:rPr>
              <a:t>Scénarisation :</a:t>
            </a:r>
            <a:endParaRPr lang="fr-FR" sz="2800"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a:xfrm>
            <a:off x="217742" y="5941636"/>
            <a:ext cx="457200" cy="457200"/>
          </a:xfrm>
        </p:spPr>
        <p:txBody>
          <a:bodyPr/>
          <a:lstStyle/>
          <a:p>
            <a:pPr>
              <a:defRPr/>
            </a:pPr>
            <a:fld id="{B5049B5E-5D87-4A30-B59B-AE213679D0A5}" type="slidenum">
              <a:rPr lang="fr-FR" smtClean="0"/>
              <a:pPr>
                <a:defRPr/>
              </a:pPr>
              <a:t>16</a:t>
            </a:fld>
            <a:endParaRPr lang="fr-FR"/>
          </a:p>
        </p:txBody>
      </p:sp>
      <p:sp>
        <p:nvSpPr>
          <p:cNvPr id="31" name="Rectangle 29"/>
          <p:cNvSpPr>
            <a:spLocks noChangeArrowheads="1"/>
          </p:cNvSpPr>
          <p:nvPr/>
        </p:nvSpPr>
        <p:spPr bwMode="auto">
          <a:xfrm>
            <a:off x="214282" y="642918"/>
            <a:ext cx="8094836" cy="5940000"/>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sz="1400" dirty="0"/>
          </a:p>
        </p:txBody>
      </p:sp>
      <p:sp>
        <p:nvSpPr>
          <p:cNvPr id="64" name="ZoneTexte 63"/>
          <p:cNvSpPr txBox="1"/>
          <p:nvPr/>
        </p:nvSpPr>
        <p:spPr>
          <a:xfrm>
            <a:off x="642910" y="142852"/>
            <a:ext cx="7858180" cy="461665"/>
          </a:xfrm>
          <a:prstGeom prst="rect">
            <a:avLst/>
          </a:prstGeom>
          <a:noFill/>
        </p:spPr>
        <p:txBody>
          <a:bodyPr wrap="square" rtlCol="0">
            <a:spAutoFit/>
          </a:bodyPr>
          <a:lstStyle/>
          <a:p>
            <a:r>
              <a:rPr lang="fr-FR" sz="2400" b="1" dirty="0" smtClean="0">
                <a:ln w="1905"/>
                <a:solidFill>
                  <a:srgbClr val="00B0F0"/>
                </a:solidFill>
                <a:effectLst>
                  <a:innerShdw blurRad="69850" dist="43180" dir="5400000">
                    <a:srgbClr val="000000">
                      <a:alpha val="65000"/>
                    </a:srgbClr>
                  </a:innerShdw>
                </a:effectLst>
              </a:rPr>
              <a:t>a. Matrice de Scénarios</a:t>
            </a:r>
          </a:p>
        </p:txBody>
      </p:sp>
      <p:sp>
        <p:nvSpPr>
          <p:cNvPr id="6" name="Text Box 3"/>
          <p:cNvSpPr txBox="1">
            <a:spLocks noChangeArrowheads="1"/>
          </p:cNvSpPr>
          <p:nvPr/>
        </p:nvSpPr>
        <p:spPr bwMode="auto">
          <a:xfrm>
            <a:off x="892983" y="2267147"/>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Pas de concurrence (SDA Monopole sur Alger)</a:t>
            </a:r>
            <a:endParaRPr lang="fr-FR" sz="1400" dirty="0"/>
          </a:p>
        </p:txBody>
      </p:sp>
      <p:sp>
        <p:nvSpPr>
          <p:cNvPr id="7" name="Text Box 4"/>
          <p:cNvSpPr txBox="1">
            <a:spLocks noChangeArrowheads="1"/>
          </p:cNvSpPr>
          <p:nvPr/>
        </p:nvSpPr>
        <p:spPr bwMode="auto">
          <a:xfrm>
            <a:off x="892983" y="51509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subit: Perte concessions rentables mises en concurrence.</a:t>
            </a:r>
            <a:endParaRPr lang="fr-FR" sz="1400" dirty="0"/>
          </a:p>
        </p:txBody>
      </p:sp>
      <p:cxnSp>
        <p:nvCxnSpPr>
          <p:cNvPr id="10" name="AutoShape 7"/>
          <p:cNvCxnSpPr>
            <a:cxnSpLocks noChangeShapeType="1"/>
            <a:stCxn id="6" idx="3"/>
            <a:endCxn id="40" idx="1"/>
          </p:cNvCxnSpPr>
          <p:nvPr/>
        </p:nvCxnSpPr>
        <p:spPr bwMode="auto">
          <a:xfrm flipV="1">
            <a:off x="3016983" y="1955664"/>
            <a:ext cx="387750" cy="652824"/>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42" idx="1"/>
          </p:cNvCxnSpPr>
          <p:nvPr/>
        </p:nvCxnSpPr>
        <p:spPr bwMode="auto">
          <a:xfrm>
            <a:off x="3016983" y="2608488"/>
            <a:ext cx="387750" cy="508819"/>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1058599" y="785794"/>
            <a:ext cx="1798889"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concurrence sur les concessions</a:t>
            </a:r>
            <a:endParaRPr lang="fr-FR" sz="1400" b="1" i="1" dirty="0"/>
          </a:p>
        </p:txBody>
      </p:sp>
      <p:sp>
        <p:nvSpPr>
          <p:cNvPr id="14" name="Text Box 12"/>
          <p:cNvSpPr txBox="1">
            <a:spLocks noChangeArrowheads="1"/>
          </p:cNvSpPr>
          <p:nvPr/>
        </p:nvSpPr>
        <p:spPr bwMode="auto">
          <a:xfrm>
            <a:off x="6072138" y="857233"/>
            <a:ext cx="1571696"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Développement </a:t>
            </a:r>
            <a:r>
              <a:rPr lang="fr-FR" sz="1400" b="1" i="1" dirty="0"/>
              <a:t>des services</a:t>
            </a:r>
          </a:p>
        </p:txBody>
      </p:sp>
      <p:sp>
        <p:nvSpPr>
          <p:cNvPr id="15" name="Text Box 13"/>
          <p:cNvSpPr txBox="1">
            <a:spLocks noChangeArrowheads="1"/>
          </p:cNvSpPr>
          <p:nvPr/>
        </p:nvSpPr>
        <p:spPr bwMode="auto">
          <a:xfrm>
            <a:off x="5715009" y="1500174"/>
            <a:ext cx="2189422"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développement</a:t>
            </a:r>
            <a:endParaRPr lang="fr-FR" sz="1400" dirty="0"/>
          </a:p>
        </p:txBody>
      </p:sp>
      <p:sp>
        <p:nvSpPr>
          <p:cNvPr id="16" name="Text Box 14"/>
          <p:cNvSpPr txBox="1">
            <a:spLocks noChangeArrowheads="1"/>
          </p:cNvSpPr>
          <p:nvPr/>
        </p:nvSpPr>
        <p:spPr bwMode="auto">
          <a:xfrm>
            <a:off x="5715008" y="1909957"/>
            <a:ext cx="2214578" cy="467239"/>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a:t>
            </a:r>
            <a:r>
              <a:rPr lang="fr-FR" sz="1400" dirty="0"/>
              <a:t>services </a:t>
            </a:r>
            <a:r>
              <a:rPr lang="fr-FR" sz="1400" dirty="0" smtClean="0"/>
              <a:t>dédiés (</a:t>
            </a:r>
            <a:r>
              <a:rPr lang="fr-FR" sz="1400" dirty="0" err="1" smtClean="0"/>
              <a:t>élec</a:t>
            </a:r>
            <a:r>
              <a:rPr lang="fr-FR" sz="1400" dirty="0" smtClean="0"/>
              <a:t> et gaz)</a:t>
            </a:r>
            <a:endParaRPr lang="fr-FR" sz="1400" dirty="0"/>
          </a:p>
        </p:txBody>
      </p:sp>
      <p:sp>
        <p:nvSpPr>
          <p:cNvPr id="17" name="Text Box 15"/>
          <p:cNvSpPr txBox="1">
            <a:spLocks noChangeArrowheads="1"/>
          </p:cNvSpPr>
          <p:nvPr/>
        </p:nvSpPr>
        <p:spPr bwMode="auto">
          <a:xfrm>
            <a:off x="5715008" y="2571744"/>
            <a:ext cx="2302583" cy="251795"/>
          </a:xfrm>
          <a:prstGeom prst="rect">
            <a:avLst/>
          </a:prstGeom>
          <a:noFill/>
          <a:ln w="9525" algn="ctr">
            <a:solidFill>
              <a:schemeClr val="bg1">
                <a:lumMod val="75000"/>
              </a:schemeClr>
            </a:solidFill>
            <a:miter lim="800000"/>
            <a:headEnd/>
            <a:tailEnd/>
          </a:ln>
        </p:spPr>
        <p:txBody>
          <a:bodyPr wrap="square" lIns="18000" tIns="18000" rIns="18000" bIns="18000">
            <a:spAutoFit/>
          </a:bodyPr>
          <a:lstStyle/>
          <a:p>
            <a:pPr algn="ctr"/>
            <a:r>
              <a:rPr lang="fr-FR" sz="1400" dirty="0" smtClean="0">
                <a:solidFill>
                  <a:schemeClr val="bg1">
                    <a:lumMod val="65000"/>
                  </a:schemeClr>
                </a:solidFill>
              </a:rPr>
              <a:t>Pas de développement</a:t>
            </a:r>
          </a:p>
        </p:txBody>
      </p:sp>
      <p:sp>
        <p:nvSpPr>
          <p:cNvPr id="18" name="Text Box 16"/>
          <p:cNvSpPr txBox="1">
            <a:spLocks noChangeArrowheads="1"/>
          </p:cNvSpPr>
          <p:nvPr/>
        </p:nvSpPr>
        <p:spPr bwMode="auto">
          <a:xfrm>
            <a:off x="5748193" y="2981527"/>
            <a:ext cx="2197959" cy="528794"/>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services dédiés (</a:t>
            </a:r>
            <a:r>
              <a:rPr lang="fr-FR" sz="1400" dirty="0" err="1" smtClean="0"/>
              <a:t>élec</a:t>
            </a:r>
            <a:r>
              <a:rPr lang="fr-FR" sz="1400" dirty="0" smtClean="0"/>
              <a:t> et gaz</a:t>
            </a:r>
            <a:r>
              <a:rPr lang="fr-FR" dirty="0" smtClean="0"/>
              <a:t>)</a:t>
            </a:r>
            <a:endParaRPr lang="fr-FR" dirty="0"/>
          </a:p>
        </p:txBody>
      </p:sp>
      <p:cxnSp>
        <p:nvCxnSpPr>
          <p:cNvPr id="19" name="AutoShape 17"/>
          <p:cNvCxnSpPr>
            <a:cxnSpLocks noChangeShapeType="1"/>
            <a:stCxn id="40" idx="3"/>
            <a:endCxn id="15" idx="1"/>
          </p:cNvCxnSpPr>
          <p:nvPr/>
        </p:nvCxnSpPr>
        <p:spPr bwMode="auto">
          <a:xfrm flipV="1">
            <a:off x="5333559" y="1626072"/>
            <a:ext cx="381450" cy="329592"/>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40" idx="3"/>
            <a:endCxn id="16" idx="1"/>
          </p:cNvCxnSpPr>
          <p:nvPr/>
        </p:nvCxnSpPr>
        <p:spPr bwMode="auto">
          <a:xfrm>
            <a:off x="5333559" y="1955664"/>
            <a:ext cx="381449" cy="187913"/>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42" idx="3"/>
            <a:endCxn id="17" idx="1"/>
          </p:cNvCxnSpPr>
          <p:nvPr/>
        </p:nvCxnSpPr>
        <p:spPr bwMode="auto">
          <a:xfrm flipV="1">
            <a:off x="5333559" y="2697642"/>
            <a:ext cx="381449" cy="419665"/>
          </a:xfrm>
          <a:prstGeom prst="bentConnector3">
            <a:avLst>
              <a:gd name="adj1" fmla="val 50000"/>
            </a:avLst>
          </a:prstGeom>
          <a:noFill/>
          <a:ln w="9525">
            <a:solidFill>
              <a:schemeClr val="accent1"/>
            </a:solidFill>
            <a:miter lim="800000"/>
            <a:headEnd/>
            <a:tailEnd type="triangle" w="med" len="med"/>
          </a:ln>
        </p:spPr>
      </p:cxnSp>
      <p:cxnSp>
        <p:nvCxnSpPr>
          <p:cNvPr id="22" name="AutoShape 20"/>
          <p:cNvCxnSpPr>
            <a:cxnSpLocks noChangeShapeType="1"/>
            <a:stCxn id="42" idx="3"/>
            <a:endCxn id="18" idx="1"/>
          </p:cNvCxnSpPr>
          <p:nvPr/>
        </p:nvCxnSpPr>
        <p:spPr bwMode="auto">
          <a:xfrm>
            <a:off x="5333559" y="3117307"/>
            <a:ext cx="414634" cy="128617"/>
          </a:xfrm>
          <a:prstGeom prst="bentConnector3">
            <a:avLst>
              <a:gd name="adj1" fmla="val 50000"/>
            </a:avLst>
          </a:prstGeom>
          <a:noFill/>
          <a:ln w="9525">
            <a:solidFill>
              <a:schemeClr val="accent1"/>
            </a:solidFill>
            <a:miter lim="800000"/>
            <a:headEnd/>
            <a:tailEnd type="triangle" w="med" len="med"/>
          </a:ln>
        </p:spPr>
      </p:cxnSp>
      <p:sp>
        <p:nvSpPr>
          <p:cNvPr id="34" name="Line 32"/>
          <p:cNvSpPr>
            <a:spLocks noChangeShapeType="1"/>
          </p:cNvSpPr>
          <p:nvPr/>
        </p:nvSpPr>
        <p:spPr bwMode="auto">
          <a:xfrm>
            <a:off x="179512" y="1469614"/>
            <a:ext cx="80964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58875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grpSp>
        <p:nvGrpSpPr>
          <p:cNvPr id="2" name="Groupe 48"/>
          <p:cNvGrpSpPr/>
          <p:nvPr/>
        </p:nvGrpSpPr>
        <p:grpSpPr>
          <a:xfrm>
            <a:off x="7500958" y="1428736"/>
            <a:ext cx="1650881" cy="503237"/>
            <a:chOff x="7531966" y="1887924"/>
            <a:chExt cx="1436567" cy="503237"/>
          </a:xfrm>
        </p:grpSpPr>
        <p:sp>
          <p:nvSpPr>
            <p:cNvPr id="27" name="Oval 25"/>
            <p:cNvSpPr>
              <a:spLocks noChangeArrowheads="1"/>
            </p:cNvSpPr>
            <p:nvPr/>
          </p:nvSpPr>
          <p:spPr bwMode="auto">
            <a:xfrm>
              <a:off x="7531966" y="1887924"/>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670618" y="2020166"/>
              <a:ext cx="1297915" cy="282573"/>
            </a:xfrm>
            <a:prstGeom prst="rect">
              <a:avLst/>
            </a:prstGeom>
            <a:noFill/>
            <a:ln w="9525" algn="ctr">
              <a:noFill/>
              <a:miter lim="800000"/>
              <a:headEnd/>
              <a:tailEnd/>
            </a:ln>
          </p:spPr>
          <p:txBody>
            <a:bodyPr wrap="none" lIns="18000" tIns="18000" rIns="18000" bIns="18000">
              <a:spAutoFit/>
            </a:bodyPr>
            <a:lstStyle/>
            <a:p>
              <a:r>
                <a:rPr lang="fr-FR" sz="1600" b="1" dirty="0" smtClean="0">
                  <a:solidFill>
                    <a:srgbClr val="FF3300"/>
                  </a:solidFill>
                </a:rPr>
                <a:t>S1</a:t>
              </a:r>
              <a:r>
                <a:rPr lang="fr-FR" sz="1400" b="1" dirty="0" smtClean="0">
                  <a:solidFill>
                    <a:srgbClr val="FF3300"/>
                  </a:solidFill>
                </a:rPr>
                <a:t>:</a:t>
              </a:r>
              <a:r>
                <a:rPr lang="fr-FR" sz="1400" dirty="0" smtClean="0">
                  <a:solidFill>
                    <a:srgbClr val="FF3300"/>
                  </a:solidFill>
                </a:rPr>
                <a:t> </a:t>
              </a:r>
              <a:r>
                <a:rPr lang="fr-FR" sz="1400" b="1" dirty="0" smtClean="0">
                  <a:solidFill>
                    <a:srgbClr val="FF3300"/>
                  </a:solidFill>
                </a:rPr>
                <a:t>Continuité</a:t>
              </a:r>
              <a:endParaRPr lang="fr-FR" sz="1400" b="1" dirty="0">
                <a:solidFill>
                  <a:srgbClr val="FF3300"/>
                </a:solidFill>
              </a:endParaRPr>
            </a:p>
          </p:txBody>
        </p:sp>
      </p:grpSp>
      <p:grpSp>
        <p:nvGrpSpPr>
          <p:cNvPr id="3" name="Groupe 46"/>
          <p:cNvGrpSpPr/>
          <p:nvPr/>
        </p:nvGrpSpPr>
        <p:grpSpPr>
          <a:xfrm>
            <a:off x="7500958" y="3000162"/>
            <a:ext cx="1500198" cy="1204564"/>
            <a:chOff x="7385060" y="3673664"/>
            <a:chExt cx="1500198" cy="1204564"/>
          </a:xfrm>
        </p:grpSpPr>
        <p:sp>
          <p:nvSpPr>
            <p:cNvPr id="30" name="Oval 28"/>
            <p:cNvSpPr>
              <a:spLocks noChangeArrowheads="1"/>
            </p:cNvSpPr>
            <p:nvPr/>
          </p:nvSpPr>
          <p:spPr bwMode="auto">
            <a:xfrm>
              <a:off x="7385060" y="3673874"/>
              <a:ext cx="1500198" cy="120435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5" name="Text Box 23"/>
            <p:cNvSpPr txBox="1">
              <a:spLocks noChangeArrowheads="1"/>
            </p:cNvSpPr>
            <p:nvPr/>
          </p:nvSpPr>
          <p:spPr bwMode="auto">
            <a:xfrm>
              <a:off x="7665132" y="3673664"/>
              <a:ext cx="1220126" cy="928904"/>
            </a:xfrm>
            <a:prstGeom prst="rect">
              <a:avLst/>
            </a:prstGeom>
            <a:noFill/>
            <a:ln w="9525" algn="ctr">
              <a:noFill/>
              <a:miter lim="800000"/>
              <a:headEnd/>
              <a:tailEnd/>
            </a:ln>
          </p:spPr>
          <p:txBody>
            <a:bodyPr wrap="square" lIns="18000" tIns="18000" rIns="18000" bIns="18000">
              <a:spAutoFit/>
            </a:bodyPr>
            <a:lstStyle/>
            <a:p>
              <a:r>
                <a:rPr lang="fr-FR" sz="1400" dirty="0">
                  <a:solidFill>
                    <a:srgbClr val="FF3300"/>
                  </a:solidFill>
                </a:rPr>
                <a:t>       </a:t>
              </a:r>
              <a:r>
                <a:rPr lang="fr-FR" sz="1600" b="1" dirty="0" smtClean="0">
                  <a:solidFill>
                    <a:srgbClr val="FF3300"/>
                  </a:solidFill>
                </a:rPr>
                <a:t>S3:</a:t>
              </a:r>
              <a:r>
                <a:rPr lang="fr-FR" sz="1400" dirty="0" smtClean="0">
                  <a:solidFill>
                    <a:srgbClr val="FF3300"/>
                  </a:solidFill>
                </a:rPr>
                <a:t> </a:t>
              </a:r>
              <a:endParaRPr lang="fr-FR" sz="1400" dirty="0">
                <a:solidFill>
                  <a:srgbClr val="FF3300"/>
                </a:solidFill>
              </a:endParaRPr>
            </a:p>
            <a:p>
              <a:r>
                <a:rPr lang="fr-FR" sz="1400" b="1" dirty="0">
                  <a:solidFill>
                    <a:srgbClr val="FF3300"/>
                  </a:solidFill>
                </a:rPr>
                <a:t>Séparation </a:t>
              </a:r>
              <a:br>
                <a:rPr lang="fr-FR" sz="1400" b="1" dirty="0">
                  <a:solidFill>
                    <a:srgbClr val="FF3300"/>
                  </a:solidFill>
                </a:rPr>
              </a:br>
              <a:r>
                <a:rPr lang="fr-FR" sz="1400" b="1" dirty="0" smtClean="0">
                  <a:solidFill>
                    <a:srgbClr val="FF3300"/>
                  </a:solidFill>
                </a:rPr>
                <a:t>GRD/Com +    Entité Services</a:t>
              </a:r>
              <a:r>
                <a:rPr lang="fr-FR" sz="1400" dirty="0" smtClean="0">
                  <a:solidFill>
                    <a:srgbClr val="FF3300"/>
                  </a:solidFill>
                </a:rPr>
                <a:t> </a:t>
              </a:r>
              <a:endParaRPr lang="fr-FR" sz="1400" b="1" dirty="0">
                <a:solidFill>
                  <a:srgbClr val="FF3300"/>
                </a:solidFill>
              </a:endParaRPr>
            </a:p>
          </p:txBody>
        </p:sp>
      </p:grpSp>
      <p:grpSp>
        <p:nvGrpSpPr>
          <p:cNvPr id="4" name="Groupe 47"/>
          <p:cNvGrpSpPr/>
          <p:nvPr/>
        </p:nvGrpSpPr>
        <p:grpSpPr>
          <a:xfrm>
            <a:off x="7715304" y="1857364"/>
            <a:ext cx="1428728" cy="928694"/>
            <a:chOff x="7596220" y="2530866"/>
            <a:chExt cx="1428728" cy="928694"/>
          </a:xfrm>
        </p:grpSpPr>
        <p:sp>
          <p:nvSpPr>
            <p:cNvPr id="28" name="Oval 26"/>
            <p:cNvSpPr>
              <a:spLocks noChangeArrowheads="1"/>
            </p:cNvSpPr>
            <p:nvPr/>
          </p:nvSpPr>
          <p:spPr bwMode="auto">
            <a:xfrm>
              <a:off x="7596220" y="2530866"/>
              <a:ext cx="1428728" cy="92869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648481" y="2608648"/>
              <a:ext cx="1357322" cy="713460"/>
            </a:xfrm>
            <a:prstGeom prst="rect">
              <a:avLst/>
            </a:prstGeom>
            <a:noFill/>
            <a:ln w="9525" algn="ctr">
              <a:noFill/>
              <a:miter lim="800000"/>
              <a:headEnd/>
              <a:tailEnd/>
            </a:ln>
          </p:spPr>
          <p:txBody>
            <a:bodyPr wrap="square" lIns="18000" tIns="18000" rIns="18000" bIns="18000">
              <a:spAutoFit/>
            </a:bodyPr>
            <a:lstStyle/>
            <a:p>
              <a:r>
                <a:rPr lang="fr-FR" sz="1400" b="1" dirty="0">
                  <a:solidFill>
                    <a:srgbClr val="FF3300"/>
                  </a:solidFill>
                </a:rPr>
                <a:t>            </a:t>
              </a:r>
              <a:r>
                <a:rPr lang="fr-FR" sz="1600" b="1" dirty="0" smtClean="0">
                  <a:solidFill>
                    <a:srgbClr val="FF3300"/>
                  </a:solidFill>
                </a:rPr>
                <a:t>S2:</a:t>
              </a:r>
              <a:endParaRPr lang="fr-FR" sz="1600" b="1" dirty="0">
                <a:solidFill>
                  <a:srgbClr val="FF3300"/>
                </a:solidFill>
              </a:endParaRPr>
            </a:p>
            <a:p>
              <a:pPr algn="ctr"/>
              <a:r>
                <a:rPr lang="fr-FR" sz="1400" b="1" dirty="0">
                  <a:solidFill>
                    <a:srgbClr val="FF3300"/>
                  </a:solidFill>
                </a:rPr>
                <a:t>   </a:t>
              </a:r>
              <a:r>
                <a:rPr lang="fr-FR" sz="1400" b="1" dirty="0" smtClean="0">
                  <a:solidFill>
                    <a:srgbClr val="FF3300"/>
                  </a:solidFill>
                </a:rPr>
                <a:t>Tendanciel </a:t>
              </a:r>
              <a:r>
                <a:rPr lang="fr-FR" sz="1400" b="1" dirty="0">
                  <a:solidFill>
                    <a:srgbClr val="FF3300"/>
                  </a:solidFill>
                </a:rPr>
                <a:t>+    Entité Services</a:t>
              </a:r>
              <a:r>
                <a:rPr lang="fr-FR" sz="1400" dirty="0">
                  <a:solidFill>
                    <a:srgbClr val="FF3300"/>
                  </a:solidFill>
                </a:rPr>
                <a:t> </a:t>
              </a:r>
            </a:p>
          </p:txBody>
        </p:sp>
      </p:grpSp>
      <p:sp>
        <p:nvSpPr>
          <p:cNvPr id="32" name="Line 30"/>
          <p:cNvSpPr>
            <a:spLocks noChangeShapeType="1"/>
          </p:cNvSpPr>
          <p:nvPr/>
        </p:nvSpPr>
        <p:spPr bwMode="auto">
          <a:xfrm flipH="1">
            <a:off x="311851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818308" y="714356"/>
            <a:ext cx="0" cy="59400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306614" y="971018"/>
            <a:ext cx="632862" cy="282573"/>
          </a:xfrm>
          <a:prstGeom prst="rect">
            <a:avLst/>
          </a:prstGeom>
          <a:noFill/>
          <a:ln w="9525" algn="ctr">
            <a:noFill/>
            <a:miter lim="800000"/>
            <a:headEnd/>
            <a:tailEnd/>
          </a:ln>
        </p:spPr>
        <p:txBody>
          <a:bodyPr wrap="none" lIns="18000" tIns="18000" rIns="18000" bIns="18000">
            <a:spAutoFit/>
          </a:bodyPr>
          <a:lstStyle/>
          <a:p>
            <a:pPr algn="ctr"/>
            <a:r>
              <a:rPr lang="fr-FR" sz="1600" dirty="0"/>
              <a:t>Variable</a:t>
            </a:r>
          </a:p>
        </p:txBody>
      </p:sp>
      <p:sp>
        <p:nvSpPr>
          <p:cNvPr id="37" name="Text Box 35"/>
          <p:cNvSpPr txBox="1">
            <a:spLocks noChangeArrowheads="1"/>
          </p:cNvSpPr>
          <p:nvPr/>
        </p:nvSpPr>
        <p:spPr bwMode="auto">
          <a:xfrm rot="-5400000">
            <a:off x="266652" y="2380431"/>
            <a:ext cx="722312" cy="279400"/>
          </a:xfrm>
          <a:prstGeom prst="rect">
            <a:avLst/>
          </a:prstGeom>
          <a:noFill/>
          <a:ln w="9525" algn="ctr">
            <a:noFill/>
            <a:miter lim="800000"/>
            <a:headEnd/>
            <a:tailEnd/>
          </a:ln>
        </p:spPr>
        <p:txBody>
          <a:bodyPr wrap="none" lIns="18000" tIns="18000" rIns="18000" bIns="18000">
            <a:spAutoFit/>
          </a:bodyPr>
          <a:lstStyle/>
          <a:p>
            <a:r>
              <a:rPr lang="fr-FR" sz="1600" dirty="0"/>
              <a:t>Valeurs</a:t>
            </a:r>
          </a:p>
        </p:txBody>
      </p:sp>
      <p:sp>
        <p:nvSpPr>
          <p:cNvPr id="39" name="Text Box 9"/>
          <p:cNvSpPr txBox="1">
            <a:spLocks noChangeArrowheads="1"/>
          </p:cNvSpPr>
          <p:nvPr/>
        </p:nvSpPr>
        <p:spPr bwMode="auto">
          <a:xfrm>
            <a:off x="3302735" y="747183"/>
            <a:ext cx="2000264"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Séparation des activités commercial et technique</a:t>
            </a:r>
            <a:endParaRPr lang="fr-FR" sz="1400" b="1" i="1" dirty="0"/>
          </a:p>
        </p:txBody>
      </p:sp>
      <p:sp>
        <p:nvSpPr>
          <p:cNvPr id="40" name="Text Box 3"/>
          <p:cNvSpPr txBox="1">
            <a:spLocks noChangeArrowheads="1"/>
          </p:cNvSpPr>
          <p:nvPr/>
        </p:nvSpPr>
        <p:spPr bwMode="auto">
          <a:xfrm>
            <a:off x="3404733" y="1829766"/>
            <a:ext cx="1928826"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séparation</a:t>
            </a:r>
            <a:endParaRPr lang="fr-FR" sz="1400" dirty="0"/>
          </a:p>
        </p:txBody>
      </p:sp>
      <p:sp>
        <p:nvSpPr>
          <p:cNvPr id="42" name="Text Box 3"/>
          <p:cNvSpPr txBox="1">
            <a:spLocks noChangeArrowheads="1"/>
          </p:cNvSpPr>
          <p:nvPr/>
        </p:nvSpPr>
        <p:spPr bwMode="auto">
          <a:xfrm>
            <a:off x="3404733" y="2775966"/>
            <a:ext cx="1928826" cy="682682"/>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Séparation des activités technique et commercial</a:t>
            </a:r>
            <a:endParaRPr lang="fr-FR" sz="1400" dirty="0"/>
          </a:p>
        </p:txBody>
      </p:sp>
      <p:sp>
        <p:nvSpPr>
          <p:cNvPr id="58" name="Text Box 4"/>
          <p:cNvSpPr txBox="1">
            <a:spLocks noChangeArrowheads="1"/>
          </p:cNvSpPr>
          <p:nvPr/>
        </p:nvSpPr>
        <p:spPr bwMode="auto">
          <a:xfrm>
            <a:off x="873843" y="42047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offensif: maintien des concessions rentables</a:t>
            </a:r>
            <a:endParaRPr lang="fr-FR" sz="1400" dirty="0"/>
          </a:p>
        </p:txBody>
      </p:sp>
      <p:grpSp>
        <p:nvGrpSpPr>
          <p:cNvPr id="5" name="Groupe 45"/>
          <p:cNvGrpSpPr/>
          <p:nvPr/>
        </p:nvGrpSpPr>
        <p:grpSpPr>
          <a:xfrm>
            <a:off x="3071802" y="4246717"/>
            <a:ext cx="1293814" cy="753919"/>
            <a:chOff x="5000628" y="4491591"/>
            <a:chExt cx="1293814" cy="753919"/>
          </a:xfrm>
        </p:grpSpPr>
        <p:sp>
          <p:nvSpPr>
            <p:cNvPr id="63" name="Oval 27"/>
            <p:cNvSpPr>
              <a:spLocks noChangeArrowheads="1"/>
            </p:cNvSpPr>
            <p:nvPr/>
          </p:nvSpPr>
          <p:spPr bwMode="auto">
            <a:xfrm>
              <a:off x="5000628" y="4502560"/>
              <a:ext cx="1293814"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86380" y="4491591"/>
              <a:ext cx="883643"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S4:</a:t>
              </a:r>
              <a:endParaRPr lang="fr-FR" sz="1600" b="1" dirty="0">
                <a:solidFill>
                  <a:srgbClr val="FF3300"/>
                </a:solidFill>
              </a:endParaRPr>
            </a:p>
            <a:p>
              <a:pPr algn="ctr"/>
              <a:r>
                <a:rPr lang="fr-FR" sz="1400" b="1" dirty="0" smtClean="0">
                  <a:solidFill>
                    <a:srgbClr val="FF3300"/>
                  </a:solidFill>
                </a:rPr>
                <a:t>Ecrémage Proactif</a:t>
              </a:r>
              <a:endParaRPr lang="fr-FR" sz="1400" b="1" dirty="0">
                <a:solidFill>
                  <a:srgbClr val="FF3300"/>
                </a:solidFill>
              </a:endParaRPr>
            </a:p>
          </p:txBody>
        </p:sp>
      </p:grpSp>
      <p:grpSp>
        <p:nvGrpSpPr>
          <p:cNvPr id="8" name="Groupe 44"/>
          <p:cNvGrpSpPr/>
          <p:nvPr/>
        </p:nvGrpSpPr>
        <p:grpSpPr>
          <a:xfrm>
            <a:off x="3071802" y="5472132"/>
            <a:ext cx="1150938" cy="750006"/>
            <a:chOff x="2857488" y="5359816"/>
            <a:chExt cx="1150938" cy="750006"/>
          </a:xfrm>
        </p:grpSpPr>
        <p:sp>
          <p:nvSpPr>
            <p:cNvPr id="29" name="Oval 27"/>
            <p:cNvSpPr>
              <a:spLocks noChangeArrowheads="1"/>
            </p:cNvSpPr>
            <p:nvPr/>
          </p:nvSpPr>
          <p:spPr bwMode="auto">
            <a:xfrm>
              <a:off x="2857488" y="5359816"/>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65" name="Text Box 22"/>
            <p:cNvSpPr txBox="1">
              <a:spLocks noChangeArrowheads="1"/>
            </p:cNvSpPr>
            <p:nvPr/>
          </p:nvSpPr>
          <p:spPr bwMode="auto">
            <a:xfrm>
              <a:off x="2971458" y="5396362"/>
              <a:ext cx="910949"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S5: </a:t>
              </a:r>
              <a:r>
                <a:rPr lang="fr-FR" sz="1400" b="1" dirty="0" smtClean="0">
                  <a:solidFill>
                    <a:srgbClr val="FF3300"/>
                  </a:solidFill>
                </a:rPr>
                <a:t>Écrémage </a:t>
              </a:r>
            </a:p>
            <a:p>
              <a:pPr algn="ctr"/>
              <a:r>
                <a:rPr lang="fr-FR" sz="1400" b="1" dirty="0" smtClean="0">
                  <a:solidFill>
                    <a:srgbClr val="FF3300"/>
                  </a:solidFill>
                </a:rPr>
                <a:t>Subit</a:t>
              </a:r>
              <a:endParaRPr lang="fr-FR" sz="1400" b="1" dirty="0">
                <a:solidFill>
                  <a:srgbClr val="FF3300"/>
                </a:solidFill>
              </a:endParaRPr>
            </a:p>
          </p:txBody>
        </p:sp>
      </p:grpSp>
      <p:cxnSp>
        <p:nvCxnSpPr>
          <p:cNvPr id="57" name="Connecteur droit avec flèche 56"/>
          <p:cNvCxnSpPr>
            <a:stCxn id="54" idx="0"/>
            <a:endCxn id="29" idx="5"/>
          </p:cNvCxnSpPr>
          <p:nvPr/>
        </p:nvCxnSpPr>
        <p:spPr>
          <a:xfrm flipH="1" flipV="1">
            <a:off x="4054189" y="6106279"/>
            <a:ext cx="1782796" cy="183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3933618" y="6289575"/>
            <a:ext cx="3806734" cy="307777"/>
          </a:xfrm>
          <a:prstGeom prst="rect">
            <a:avLst/>
          </a:prstGeom>
          <a:solidFill>
            <a:schemeClr val="bg1"/>
          </a:solidFill>
        </p:spPr>
        <p:txBody>
          <a:bodyPr wrap="square" rtlCol="0">
            <a:spAutoFit/>
          </a:bodyPr>
          <a:lstStyle/>
          <a:p>
            <a:r>
              <a:rPr lang="fr-FR" sz="1400" dirty="0" smtClean="0">
                <a:solidFill>
                  <a:schemeClr val="accent1">
                    <a:lumMod val="50000"/>
                  </a:schemeClr>
                </a:solidFill>
              </a:rPr>
              <a:t>Peu probable dans l’horizon du plan</a:t>
            </a:r>
            <a:endParaRPr lang="fr-FR" sz="1400" dirty="0">
              <a:solidFill>
                <a:schemeClr val="accent1">
                  <a:lumMod val="50000"/>
                </a:schemeClr>
              </a:solidFill>
            </a:endParaRPr>
          </a:p>
        </p:txBody>
      </p:sp>
      <p:cxnSp>
        <p:nvCxnSpPr>
          <p:cNvPr id="75" name="Connecteur droit 74"/>
          <p:cNvCxnSpPr/>
          <p:nvPr/>
        </p:nvCxnSpPr>
        <p:spPr>
          <a:xfrm>
            <a:off x="179512" y="3929066"/>
            <a:ext cx="8096400" cy="1588"/>
          </a:xfrm>
          <a:prstGeom prst="line">
            <a:avLst/>
          </a:prstGeom>
          <a:noFill/>
          <a:ln w="9525">
            <a:solidFill>
              <a:schemeClr val="accent1"/>
            </a:solidFill>
            <a:prstDash val="dash"/>
            <a:round/>
            <a:headEnd/>
            <a:tailEnd/>
          </a:ln>
        </p:spPr>
      </p:cxnSp>
      <p:sp>
        <p:nvSpPr>
          <p:cNvPr id="77" name="ZoneTexte 76"/>
          <p:cNvSpPr txBox="1"/>
          <p:nvPr/>
        </p:nvSpPr>
        <p:spPr>
          <a:xfrm>
            <a:off x="4786314" y="4357694"/>
            <a:ext cx="1857388" cy="738664"/>
          </a:xfrm>
          <a:prstGeom prst="rect">
            <a:avLst/>
          </a:prstGeom>
          <a:solidFill>
            <a:schemeClr val="bg1"/>
          </a:solidFill>
        </p:spPr>
        <p:txBody>
          <a:bodyPr wrap="square" rtlCol="0">
            <a:spAutoFit/>
          </a:bodyPr>
          <a:lstStyle/>
          <a:p>
            <a:r>
              <a:rPr lang="fr-FR" sz="1400" dirty="0" smtClean="0">
                <a:solidFill>
                  <a:schemeClr val="accent1">
                    <a:lumMod val="50000"/>
                  </a:schemeClr>
                </a:solidFill>
              </a:rPr>
              <a:t>Probable au-delà de l’horizon du plan</a:t>
            </a:r>
            <a:endParaRPr lang="fr-FR" sz="1400" dirty="0">
              <a:solidFill>
                <a:schemeClr val="accent1">
                  <a:lumMod val="50000"/>
                </a:schemeClr>
              </a:solidFill>
            </a:endParaRPr>
          </a:p>
        </p:txBody>
      </p:sp>
      <p:cxnSp>
        <p:nvCxnSpPr>
          <p:cNvPr id="79" name="Connecteur droit avec flèche 78"/>
          <p:cNvCxnSpPr>
            <a:stCxn id="77" idx="1"/>
            <a:endCxn id="63" idx="6"/>
          </p:cNvCxnSpPr>
          <p:nvPr/>
        </p:nvCxnSpPr>
        <p:spPr>
          <a:xfrm rot="10800000">
            <a:off x="4365616" y="4629162"/>
            <a:ext cx="420698" cy="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Espace réservé du contenu 74"/>
          <p:cNvSpPr>
            <a:spLocks noGrp="1"/>
          </p:cNvSpPr>
          <p:nvPr>
            <p:ph idx="1"/>
          </p:nvPr>
        </p:nvSpPr>
        <p:spPr>
          <a:xfrm>
            <a:off x="214282" y="857232"/>
            <a:ext cx="8472832" cy="4950882"/>
          </a:xfrm>
        </p:spPr>
        <p:txBody>
          <a:bodyPr>
            <a:normAutofit fontScale="77500" lnSpcReduction="20000"/>
          </a:bodyPr>
          <a:lstStyle/>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S1: Continuité :</a:t>
            </a:r>
          </a:p>
          <a:p>
            <a:r>
              <a:rPr lang="fr-FR" sz="2200" dirty="0" smtClean="0"/>
              <a:t>Ce scénario consiste à poursuivre le développement actuel (mise à niveau des moyens humains et matériels, réduction des pertes, etc.).</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S2: tendanciel + entité dédiée services :</a:t>
            </a:r>
          </a:p>
          <a:p>
            <a:r>
              <a:rPr lang="fr-FR" sz="2200" dirty="0" smtClean="0"/>
              <a:t>Consiste à mettre en place les actions du scénario Continuité + la création d’une entité services énergétiques aux industriels à moyen terme, dotée d’un personnel et moyens dédiés </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S3: Séparation GRD/COMMERCIAL :</a:t>
            </a:r>
          </a:p>
          <a:p>
            <a:r>
              <a:rPr lang="fr-FR" sz="2200" dirty="0" smtClean="0"/>
              <a:t>Ce scénario consiste à séparer les fonctions gestion des réseaux électricité et gaz et commercialisation par la création des entités dédiées, dotées d’organisations spécifiques+ la création d’une entité services énergétiques aux industriels à moyen terme, dotée d’un personnel et moyens dédiés</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S4: Ecrémage Proactif :</a:t>
            </a:r>
          </a:p>
          <a:p>
            <a:r>
              <a:rPr lang="fr-FR" sz="2200" dirty="0" smtClean="0"/>
              <a:t>Ce scénario suppose que la concurrence (privée, publique ou étrangère) a pu accéder a une partie des concessions de SONELGAZ. Mais SONELGAZ aurait suffisamment anticipé en développant ses concessions les plus rentables (les grandes villes) en priorité, donc ces dernières ne seraient pas mises en concurrence. Dans ce contexte, les concessions d’Alger seraient maintenues dans le portefeuille de SONELGAZ. Ce scénario implique que SDA aurait avancé dans la réalisation des plans de développements et l’amélioration des processus de management.</a:t>
            </a:r>
          </a:p>
          <a:p>
            <a:endParaRPr lang="fr-FR" sz="2200" dirty="0" smtClean="0"/>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17</a:t>
            </a:fld>
            <a:endParaRPr lang="fr-FR"/>
          </a:p>
        </p:txBody>
      </p:sp>
      <p:sp>
        <p:nvSpPr>
          <p:cNvPr id="8" name="Titre 1"/>
          <p:cNvSpPr txBox="1">
            <a:spLocks/>
          </p:cNvSpPr>
          <p:nvPr/>
        </p:nvSpPr>
        <p:spPr>
          <a:xfrm>
            <a:off x="428596" y="181253"/>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Description des Scénarios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18</a:t>
            </a:fld>
            <a:endParaRPr lang="fr-FR"/>
          </a:p>
        </p:txBody>
      </p:sp>
      <p:sp>
        <p:nvSpPr>
          <p:cNvPr id="7" name="Titre 6"/>
          <p:cNvSpPr>
            <a:spLocks noGrp="1"/>
          </p:cNvSpPr>
          <p:nvPr>
            <p:ph type="title"/>
          </p:nvPr>
        </p:nvSpPr>
        <p:spPr>
          <a:xfrm>
            <a:off x="357158" y="142852"/>
            <a:ext cx="8258204" cy="582594"/>
          </a:xfrm>
        </p:spPr>
        <p:txBody>
          <a:bodyPr>
            <a:noAutofit/>
          </a:bodyPr>
          <a:lstStyle/>
          <a:p>
            <a:pPr algn="ctr"/>
            <a:r>
              <a:rPr lang="fr-FR" sz="2400" dirty="0" smtClean="0">
                <a:solidFill>
                  <a:srgbClr val="0070C0"/>
                </a:solidFill>
                <a:effectLst/>
              </a:rPr>
              <a:t>Choix du scénario de référence</a:t>
            </a:r>
            <a:endParaRPr lang="fr-FR" sz="2400" dirty="0">
              <a:solidFill>
                <a:srgbClr val="0070C0"/>
              </a:solidFill>
              <a:effectLst/>
            </a:endParaRPr>
          </a:p>
        </p:txBody>
      </p:sp>
      <p:sp>
        <p:nvSpPr>
          <p:cNvPr id="14" name="ZoneTexte 13"/>
          <p:cNvSpPr txBox="1"/>
          <p:nvPr/>
        </p:nvSpPr>
        <p:spPr>
          <a:xfrm>
            <a:off x="857224" y="2571744"/>
            <a:ext cx="7429552" cy="1938992"/>
          </a:xfrm>
          <a:prstGeom prst="rect">
            <a:avLst/>
          </a:prstGeom>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sz="2400" b="1" i="1" dirty="0" smtClean="0">
                <a:solidFill>
                  <a:schemeClr val="accent2"/>
                </a:solidFill>
              </a:rPr>
              <a:t>La séparation des activités GRD (Electricité et gaz) et Commercial de manière progressive, ceci en passant par la mise en œuvre  des actions de mise à niveau et d’amélioration de performance et la création de l’entité services.</a:t>
            </a:r>
          </a:p>
        </p:txBody>
      </p:sp>
      <p:sp>
        <p:nvSpPr>
          <p:cNvPr id="6" name="Rectangle 5"/>
          <p:cNvSpPr/>
          <p:nvPr/>
        </p:nvSpPr>
        <p:spPr>
          <a:xfrm>
            <a:off x="323528" y="995306"/>
            <a:ext cx="8534752" cy="923330"/>
          </a:xfrm>
          <a:prstGeom prst="rect">
            <a:avLst/>
          </a:prstGeom>
        </p:spPr>
        <p:txBody>
          <a:bodyPr wrap="square">
            <a:spAutoFit/>
          </a:bodyPr>
          <a:lstStyle/>
          <a:p>
            <a:pPr algn="just"/>
            <a:r>
              <a:rPr lang="fr-FR" dirty="0" smtClean="0"/>
              <a:t>Après évaluation des scénarios par rapport à leur attrait et faisabilité, et tenant compte des finalité et enjeux des parties prenantes de SDA ainsi que des résultats du diagnostic, le scénario de référence consiste en :</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204864"/>
            <a:ext cx="642942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3</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Plan d’actions stratégique</a:t>
            </a:r>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0" indent="14288" algn="just">
              <a:lnSpc>
                <a:spcPct val="115000"/>
              </a:lnSpc>
              <a:buNone/>
            </a:pPr>
            <a:r>
              <a:rPr lang="fr-FR" sz="2800" dirty="0" smtClean="0">
                <a:latin typeface="Calibri"/>
                <a:ea typeface="Times New Roman"/>
                <a:cs typeface="Arial"/>
              </a:rPr>
              <a:t>Le plan stratégique de SDA a été réalisé en suivant les cinq  étapes suivantes :</a:t>
            </a:r>
            <a:r>
              <a:rPr lang="fr-FR" sz="2800" dirty="0" smtClean="0">
                <a:latin typeface="Georgia"/>
                <a:ea typeface="Times New Roman"/>
                <a:cs typeface="Arial"/>
              </a:rPr>
              <a:t>  </a:t>
            </a:r>
            <a:endParaRPr lang="fr-FR" sz="2400" dirty="0" smtClean="0">
              <a:latin typeface="Georgia"/>
              <a:ea typeface="Times New Roman"/>
              <a:cs typeface="Arial"/>
            </a:endParaRPr>
          </a:p>
          <a:p>
            <a:pPr>
              <a:buNone/>
            </a:pPr>
            <a:endParaRPr lang="fr-FR" dirty="0" smtClean="0"/>
          </a:p>
          <a:p>
            <a:pPr>
              <a:buNone/>
            </a:pPr>
            <a:endParaRPr lang="fr-FR" dirty="0"/>
          </a:p>
        </p:txBody>
      </p:sp>
      <p:sp>
        <p:nvSpPr>
          <p:cNvPr id="3" name="Titre 2"/>
          <p:cNvSpPr>
            <a:spLocks noGrp="1"/>
          </p:cNvSpPr>
          <p:nvPr>
            <p:ph type="title"/>
          </p:nvPr>
        </p:nvSpPr>
        <p:spPr/>
        <p:txBody>
          <a:bodyPr>
            <a:noAutofit/>
          </a:bodyPr>
          <a:lstStyle/>
          <a:p>
            <a:r>
              <a:rPr lang="fr-FR" sz="2400" b="0" dirty="0" smtClean="0">
                <a:solidFill>
                  <a:srgbClr val="0070C0"/>
                </a:solidFill>
                <a:effectLst/>
                <a:latin typeface="MyriadPro-Semibold"/>
                <a:ea typeface="Times New Roman"/>
                <a:cs typeface="MyriadPro-Semibold"/>
              </a:rPr>
              <a:t>Introduction :</a:t>
            </a:r>
            <a:r>
              <a:rPr lang="fr-FR" sz="2400" b="0" dirty="0" smtClean="0">
                <a:effectLst/>
                <a:latin typeface="Georgia"/>
                <a:ea typeface="Times New Roman"/>
                <a:cs typeface="Arial"/>
              </a:rPr>
              <a:t/>
            </a:r>
            <a:br>
              <a:rPr lang="fr-FR" sz="2400" b="0" dirty="0" smtClean="0">
                <a:effectLst/>
                <a:latin typeface="Georgia"/>
                <a:ea typeface="Times New Roman"/>
                <a:cs typeface="Arial"/>
              </a:rPr>
            </a:br>
            <a:endParaRPr lang="fr-FR" sz="2400" b="0" dirty="0">
              <a:effectLst/>
            </a:endParaRPr>
          </a:p>
        </p:txBody>
      </p:sp>
      <p:graphicFrame>
        <p:nvGraphicFramePr>
          <p:cNvPr id="4" name="Diagramme 3"/>
          <p:cNvGraphicFramePr/>
          <p:nvPr/>
        </p:nvGraphicFramePr>
        <p:xfrm>
          <a:off x="714348" y="2857496"/>
          <a:ext cx="8072494" cy="171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152400"/>
            <a:ext cx="8472518" cy="990600"/>
          </a:xfrm>
        </p:spPr>
        <p:txBody>
          <a:bodyPr>
            <a:normAutofit/>
          </a:bodyPr>
          <a:lstStyle/>
          <a:p>
            <a:r>
              <a:rPr lang="fr-FR" sz="2800" dirty="0" smtClean="0">
                <a:solidFill>
                  <a:srgbClr val="0070C0"/>
                </a:solidFill>
                <a:effectLst/>
              </a:rPr>
              <a:t>Plan d’actions stratégique :</a:t>
            </a:r>
            <a:endParaRPr lang="fr-FR" sz="2800" dirty="0">
              <a:solidFill>
                <a:srgbClr val="0070C0"/>
              </a:solidFill>
              <a:effectLst/>
            </a:endParaRPr>
          </a:p>
        </p:txBody>
      </p:sp>
      <p:sp>
        <p:nvSpPr>
          <p:cNvPr id="2" name="Espace réservé du texte 1"/>
          <p:cNvSpPr>
            <a:spLocks noGrp="1"/>
          </p:cNvSpPr>
          <p:nvPr>
            <p:ph sz="quarter" idx="1"/>
          </p:nvPr>
        </p:nvSpPr>
        <p:spPr/>
        <p:txBody>
          <a:bodyPr anchor="t">
            <a:normAutofit/>
          </a:bodyPr>
          <a:lstStyle/>
          <a:p>
            <a:pPr algn="just">
              <a:buSzPct val="80000"/>
              <a:buNone/>
            </a:pPr>
            <a:r>
              <a:rPr lang="fr-FR" sz="2400" dirty="0" smtClean="0">
                <a:solidFill>
                  <a:srgbClr val="0070C0"/>
                </a:solidFill>
              </a:rPr>
              <a:t>Enjeux Stratégiques du scénario de référence</a:t>
            </a:r>
            <a:endParaRPr lang="fr-FR" sz="2200" b="0" cap="none" spc="0" dirty="0" smtClean="0">
              <a:cs typeface="Arial" charset="0"/>
            </a:endParaRPr>
          </a:p>
          <a:p>
            <a:pPr algn="just">
              <a:buSzPct val="80000"/>
              <a:buBlip>
                <a:blip r:embed="rId2"/>
              </a:buBlip>
            </a:pPr>
            <a:r>
              <a:rPr lang="fr-FR" sz="2200" b="0" cap="none" spc="0" dirty="0" smtClean="0">
                <a:cs typeface="Arial" charset="0"/>
              </a:rPr>
              <a:t>La poursuite de la logique de mise à niveau des concessions,</a:t>
            </a:r>
          </a:p>
          <a:p>
            <a:pPr algn="just">
              <a:buSzPct val="80000"/>
              <a:buBlip>
                <a:blip r:embed="rId2"/>
              </a:buBlip>
            </a:pPr>
            <a:r>
              <a:rPr lang="fr-FR" sz="2200" dirty="0" smtClean="0">
                <a:cs typeface="Arial" charset="0"/>
              </a:rPr>
              <a:t>L</a:t>
            </a:r>
            <a:r>
              <a:rPr lang="fr-FR" sz="2200" b="0" cap="none" spc="0" dirty="0" smtClean="0">
                <a:cs typeface="Arial" charset="0"/>
              </a:rPr>
              <a:t>e parachèvement de  la séparation des fonctions techniques et commerciales,</a:t>
            </a:r>
          </a:p>
          <a:p>
            <a:pPr algn="just">
              <a:buSzPct val="80000"/>
              <a:buBlip>
                <a:blip r:embed="rId2"/>
              </a:buBlip>
            </a:pPr>
            <a:r>
              <a:rPr lang="fr-FR" sz="2200" b="0" cap="none" spc="0" dirty="0" smtClean="0">
                <a:cs typeface="Arial" charset="0"/>
              </a:rPr>
              <a:t>La réduction des pertes  électricité,</a:t>
            </a:r>
            <a:endParaRPr lang="fr-FR" sz="2200" b="0" cap="none" spc="0" dirty="0" smtClean="0">
              <a:solidFill>
                <a:srgbClr val="FF0000"/>
              </a:solidFill>
              <a:cs typeface="Arial" charset="0"/>
            </a:endParaRPr>
          </a:p>
          <a:p>
            <a:pPr algn="just">
              <a:buSzPct val="80000"/>
              <a:buBlip>
                <a:blip r:embed="rId2"/>
              </a:buBlip>
            </a:pPr>
            <a:r>
              <a:rPr lang="fr-FR" sz="2200" b="0" cap="none" spc="0" dirty="0" smtClean="0">
                <a:cs typeface="Arial" charset="0"/>
              </a:rPr>
              <a:t>Le passage  d’une culture d’usager à celle de client pour  le  fidéliser, </a:t>
            </a:r>
          </a:p>
          <a:p>
            <a:pPr algn="just">
              <a:buSzPct val="80000"/>
              <a:buBlip>
                <a:blip r:embed="rId2"/>
              </a:buBlip>
            </a:pPr>
            <a:r>
              <a:rPr lang="fr-FR" sz="2200" b="0" cap="none" spc="0" dirty="0" smtClean="0">
                <a:cs typeface="Arial" charset="0"/>
              </a:rPr>
              <a:t>La prospection et proposition de services énergétiques.</a:t>
            </a:r>
            <a:endParaRPr lang="fr-FR" sz="1400" b="0" cap="none" spc="0" dirty="0" smtClean="0">
              <a:cs typeface="Arial" charset="0"/>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457200" y="152400"/>
            <a:ext cx="8229600" cy="633394"/>
          </a:xfrm>
        </p:spPr>
        <p:txBody>
          <a:bodyPr>
            <a:normAutofit/>
          </a:bodyPr>
          <a:lstStyle/>
          <a:p>
            <a:r>
              <a:rPr lang="fr-FR" sz="2800" dirty="0" smtClean="0">
                <a:solidFill>
                  <a:srgbClr val="00B0F0"/>
                </a:solidFill>
                <a:effectLst/>
              </a:rPr>
              <a:t>Axes et actions Stratégique</a:t>
            </a:r>
            <a:endParaRPr lang="fr-FR" sz="2800" dirty="0">
              <a:solidFill>
                <a:srgbClr val="00B0F0"/>
              </a:solidFill>
              <a:effectLst/>
            </a:endParaRPr>
          </a:p>
        </p:txBody>
      </p:sp>
      <p:sp>
        <p:nvSpPr>
          <p:cNvPr id="5" name="Espace réservé du numéro de diapositive 4"/>
          <p:cNvSpPr>
            <a:spLocks noGrp="1"/>
          </p:cNvSpPr>
          <p:nvPr>
            <p:ph type="sldNum" sz="quarter" idx="12"/>
          </p:nvPr>
        </p:nvSpPr>
        <p:spPr/>
        <p:txBody>
          <a:bodyPr/>
          <a:lstStyle/>
          <a:p>
            <a:fld id="{0E2CAE94-80FD-440D-89D0-51F5150E77D6}" type="slidenum">
              <a:rPr lang="fr-FR" smtClean="0"/>
              <a:pPr/>
              <a:t>21</a:t>
            </a:fld>
            <a:endParaRPr lang="fr-FR"/>
          </a:p>
        </p:txBody>
      </p:sp>
      <p:sp>
        <p:nvSpPr>
          <p:cNvPr id="11" name="Espace réservé du contenu 10"/>
          <p:cNvSpPr>
            <a:spLocks noGrp="1"/>
          </p:cNvSpPr>
          <p:nvPr>
            <p:ph sz="quarter" idx="1"/>
          </p:nvPr>
        </p:nvSpPr>
        <p:spPr>
          <a:xfrm>
            <a:off x="428596" y="1000108"/>
            <a:ext cx="8229600" cy="4525963"/>
          </a:xfrm>
        </p:spPr>
        <p:txBody>
          <a:bodyPr>
            <a:normAutofit fontScale="55000" lnSpcReduction="20000"/>
          </a:bodyPr>
          <a:lstStyle/>
          <a:p>
            <a:pPr marL="450850" indent="-450850">
              <a:buNone/>
            </a:pPr>
            <a:r>
              <a:rPr lang="fr-FR" sz="2900" dirty="0" smtClean="0"/>
              <a:t>Les actions stratégiques pour répondre aux enjeux du scénario de référence de SDA ont été définis autours de quatre axes stratégiques :</a:t>
            </a:r>
          </a:p>
          <a:p>
            <a:pPr marL="450850" indent="-450850">
              <a:buNone/>
            </a:pPr>
            <a:endParaRPr lang="fr-FR" dirty="0" smtClean="0"/>
          </a:p>
          <a:p>
            <a:pPr marL="450850" indent="-450850">
              <a:spcAft>
                <a:spcPts val="600"/>
              </a:spcAft>
              <a:buClr>
                <a:schemeClr val="tx1"/>
              </a:buClr>
              <a:buFont typeface="+mj-lt"/>
              <a:buAutoNum type="romanUcPeriod"/>
            </a:pPr>
            <a:r>
              <a:rPr lang="fr-FR" sz="2900" b="1" dirty="0" smtClean="0"/>
              <a:t>Maintien des concessions de SDA : </a:t>
            </a:r>
          </a:p>
          <a:p>
            <a:pPr marL="534988" lvl="1" indent="-261938">
              <a:buClr>
                <a:schemeClr val="tx1"/>
              </a:buClr>
              <a:buFont typeface="+mj-lt"/>
              <a:buAutoNum type="arabicPeriod"/>
            </a:pPr>
            <a:r>
              <a:rPr lang="fr-FR" dirty="0" smtClean="0"/>
              <a:t>Action stratégique 01: Protection des revenus PDR</a:t>
            </a:r>
          </a:p>
          <a:p>
            <a:pPr marL="534988" lvl="1" indent="-261938">
              <a:buClr>
                <a:schemeClr val="tx1"/>
              </a:buClr>
              <a:buFont typeface="+mj-lt"/>
              <a:buAutoNum type="arabicPeriod"/>
            </a:pPr>
            <a:r>
              <a:rPr lang="fr-FR" dirty="0" smtClean="0"/>
              <a:t>Action stratégique 02: Développement de la ressource humaine</a:t>
            </a:r>
          </a:p>
          <a:p>
            <a:pPr marL="534988" lvl="1" indent="-261938">
              <a:buClr>
                <a:schemeClr val="tx1"/>
              </a:buClr>
              <a:buFont typeface="+mj-lt"/>
              <a:buAutoNum type="arabicPeriod"/>
            </a:pPr>
            <a:r>
              <a:rPr lang="fr-FR" dirty="0" smtClean="0"/>
              <a:t>Action stratégique 03: Maitrise des coûts et des dépenses</a:t>
            </a:r>
          </a:p>
          <a:p>
            <a:pPr marL="534988" lvl="1" indent="-261938">
              <a:buClr>
                <a:schemeClr val="tx1"/>
              </a:buClr>
              <a:buFont typeface="+mj-lt"/>
              <a:buAutoNum type="arabicPeriod"/>
            </a:pPr>
            <a:r>
              <a:rPr lang="fr-FR" dirty="0" smtClean="0"/>
              <a:t>Action stratégique 04: Développer les SI</a:t>
            </a:r>
          </a:p>
          <a:p>
            <a:pPr marL="534988" lvl="1" indent="-261938">
              <a:buClr>
                <a:schemeClr val="tx1"/>
              </a:buClr>
              <a:buFont typeface="+mj-lt"/>
              <a:buAutoNum type="arabicPeriod"/>
            </a:pPr>
            <a:endParaRPr lang="fr-FR" dirty="0" smtClean="0"/>
          </a:p>
          <a:p>
            <a:pPr marL="450850" indent="-450850">
              <a:spcAft>
                <a:spcPts val="600"/>
              </a:spcAft>
              <a:buClr>
                <a:schemeClr val="tx1"/>
              </a:buClr>
              <a:buFont typeface="+mj-lt"/>
              <a:buAutoNum type="romanUcPeriod"/>
            </a:pPr>
            <a:r>
              <a:rPr lang="fr-FR" sz="2900" b="1" dirty="0" smtClean="0"/>
              <a:t>Séparation des fonctions technique électricité, technique gaz et commerciale (la redéfinition des rôles et la rédaction des procédures de travail adaptées)</a:t>
            </a:r>
          </a:p>
          <a:p>
            <a:pPr marL="450850" indent="-450850">
              <a:spcAft>
                <a:spcPts val="600"/>
              </a:spcAft>
              <a:buClr>
                <a:schemeClr val="tx1"/>
              </a:buClr>
              <a:buFont typeface="+mj-lt"/>
              <a:buAutoNum type="romanUcPeriod"/>
            </a:pPr>
            <a:r>
              <a:rPr lang="fr-FR" sz="2900" b="1" dirty="0" smtClean="0"/>
              <a:t>Développement du segment « Services »</a:t>
            </a:r>
          </a:p>
          <a:p>
            <a:pPr marL="534988" lvl="1" indent="-261938">
              <a:buClr>
                <a:schemeClr val="tx1"/>
              </a:buClr>
              <a:buFont typeface="+mj-lt"/>
              <a:buAutoNum type="arabicPeriod"/>
            </a:pPr>
            <a:r>
              <a:rPr lang="fr-FR" dirty="0" smtClean="0"/>
              <a:t>Action </a:t>
            </a:r>
            <a:r>
              <a:rPr lang="fr-FR" dirty="0"/>
              <a:t>stratégique 01 : Création et développement de l’entité </a:t>
            </a:r>
            <a:r>
              <a:rPr lang="fr-FR" dirty="0" smtClean="0"/>
              <a:t>«Services»</a:t>
            </a:r>
          </a:p>
          <a:p>
            <a:pPr marL="534988" lvl="1" indent="-261938">
              <a:buClr>
                <a:schemeClr val="tx1"/>
              </a:buClr>
              <a:buFont typeface="+mj-lt"/>
              <a:buAutoNum type="arabicPeriod"/>
            </a:pPr>
            <a:r>
              <a:rPr lang="fr-FR" dirty="0" smtClean="0"/>
              <a:t>Action stratégique 02: Passer d’une culture d’USAGER à une culture CLIENT pour capter le maximum de valeur</a:t>
            </a:r>
          </a:p>
          <a:p>
            <a:pPr marL="534988" lvl="1" indent="-261938">
              <a:buClr>
                <a:schemeClr val="tx1"/>
              </a:buClr>
              <a:buFont typeface="+mj-lt"/>
              <a:buAutoNum type="arabicPeriod"/>
            </a:pPr>
            <a:r>
              <a:rPr lang="fr-FR" dirty="0"/>
              <a:t>Action stratégique </a:t>
            </a:r>
            <a:r>
              <a:rPr lang="fr-FR" dirty="0" smtClean="0"/>
              <a:t>03 </a:t>
            </a:r>
            <a:r>
              <a:rPr lang="fr-FR" dirty="0"/>
              <a:t>:  Organiser la gestion des </a:t>
            </a:r>
            <a:r>
              <a:rPr lang="fr-FR" dirty="0" smtClean="0"/>
              <a:t>éligibles</a:t>
            </a:r>
          </a:p>
          <a:p>
            <a:pPr marL="534988" lvl="1" indent="-261938">
              <a:buClr>
                <a:schemeClr val="tx1"/>
              </a:buClr>
              <a:buFont typeface="+mj-lt"/>
              <a:buAutoNum type="arabicPeriod"/>
            </a:pPr>
            <a:endParaRPr lang="fr-FR" dirty="0"/>
          </a:p>
          <a:p>
            <a:pPr marL="450850" indent="-450850">
              <a:buClr>
                <a:schemeClr val="tx1"/>
              </a:buClr>
              <a:buFont typeface="+mj-lt"/>
              <a:buAutoNum type="romanUcPeriod"/>
            </a:pPr>
            <a:r>
              <a:rPr lang="fr-FR" dirty="0" smtClean="0">
                <a:solidFill>
                  <a:srgbClr val="FF0000"/>
                </a:solidFill>
              </a:rPr>
              <a:t> </a:t>
            </a:r>
            <a:r>
              <a:rPr lang="fr-FR" sz="2900" b="1" dirty="0"/>
              <a:t>Développement de la fonction stratégie au niveau de SDA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500174"/>
            <a:ext cx="7772400" cy="1199704"/>
          </a:xfrm>
        </p:spPr>
        <p:txBody>
          <a:bodyPr>
            <a:normAutofit fontScale="9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59486686"/>
              </p:ext>
            </p:extLst>
          </p:nvPr>
        </p:nvGraphicFramePr>
        <p:xfrm>
          <a:off x="214282" y="1428736"/>
          <a:ext cx="8786876" cy="4286281"/>
        </p:xfrm>
        <a:graphic>
          <a:graphicData uri="http://schemas.openxmlformats.org/drawingml/2006/table">
            <a:tbl>
              <a:tblPr/>
              <a:tblGrid>
                <a:gridCol w="3061574"/>
                <a:gridCol w="1512168"/>
                <a:gridCol w="1641364"/>
                <a:gridCol w="514354"/>
                <a:gridCol w="514354"/>
                <a:gridCol w="514354"/>
                <a:gridCol w="514354"/>
                <a:gridCol w="514354"/>
              </a:tblGrid>
              <a:tr h="578789">
                <a:tc>
                  <a:txBody>
                    <a:bodyPr/>
                    <a:lstStyle/>
                    <a:p>
                      <a:pPr algn="ctr">
                        <a:lnSpc>
                          <a:spcPct val="130000"/>
                        </a:lnSpc>
                        <a:spcAft>
                          <a:spcPts val="800"/>
                        </a:spcAft>
                      </a:pPr>
                      <a:r>
                        <a:rPr lang="fr-FR" sz="1400" b="0" dirty="0" smtClean="0">
                          <a:solidFill>
                            <a:schemeClr val="tx1"/>
                          </a:solidFill>
                          <a:latin typeface="+mn-lt"/>
                          <a:ea typeface="Times"/>
                          <a:cs typeface="Times New Roman"/>
                        </a:rPr>
                        <a:t>Actions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Objectifs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Ressources nécessaires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2013</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2014</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2015</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2016</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2017</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611737">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Chargé de la communication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RH concernée par l’action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Outils de communication</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095755">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portes</a:t>
                      </a:r>
                      <a:r>
                        <a:rPr kumimoji="0" lang="fr-FR" sz="1600" kern="1200" baseline="0" dirty="0" smtClean="0">
                          <a:solidFill>
                            <a:schemeClr val="tx1"/>
                          </a:solidFill>
                          <a:latin typeface="+mn-lt"/>
                          <a:ea typeface="+mn-ea"/>
                          <a:cs typeface="+mn-cs"/>
                        </a:rPr>
                        <a:t> ouvertes, internet, etc.</a:t>
                      </a:r>
                      <a:r>
                        <a:rPr kumimoji="0" lang="fr-FR" sz="1600" kern="1200" dirty="0" smtClean="0">
                          <a:solidFill>
                            <a:schemeClr val="tx1"/>
                          </a:solidFill>
                          <a:latin typeface="+mn-lt"/>
                          <a:ea typeface="+mn-ea"/>
                          <a:cs typeface="+mn-cs"/>
                        </a:rPr>
                        <a:t>, notamment  sur le phénomène de la fraude et l’agression des réseaux et</a:t>
                      </a:r>
                      <a:r>
                        <a:rPr kumimoji="0" lang="fr-FR" sz="1600" kern="1200" baseline="0" dirty="0" smtClean="0">
                          <a:solidFill>
                            <a:schemeClr val="tx1"/>
                          </a:solidFill>
                          <a:latin typeface="+mn-lt"/>
                          <a:ea typeface="+mn-ea"/>
                          <a:cs typeface="+mn-cs"/>
                        </a:rPr>
                        <a:t> la rationalisation de la consommation d’énergie.</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1" name="Titre 10"/>
          <p:cNvSpPr>
            <a:spLocks noGrp="1"/>
          </p:cNvSpPr>
          <p:nvPr>
            <p:ph type="title"/>
          </p:nvPr>
        </p:nvSpPr>
        <p:spPr>
          <a:xfrm>
            <a:off x="457200" y="-71462"/>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23</a:t>
            </a:fld>
            <a:endParaRPr lang="fr-FR"/>
          </a:p>
        </p:txBody>
      </p:sp>
      <p:sp>
        <p:nvSpPr>
          <p:cNvPr id="13" name="ZoneTexte 12"/>
          <p:cNvSpPr txBox="1"/>
          <p:nvPr/>
        </p:nvSpPr>
        <p:spPr>
          <a:xfrm>
            <a:off x="467544" y="857232"/>
            <a:ext cx="7459192"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E2CAE94-80FD-440D-89D0-51F5150E77D6}" type="slidenum">
              <a:rPr lang="fr-FR" smtClean="0"/>
              <a:pPr/>
              <a:t>24</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774728304"/>
              </p:ext>
            </p:extLst>
          </p:nvPr>
        </p:nvGraphicFramePr>
        <p:xfrm>
          <a:off x="71406" y="620688"/>
          <a:ext cx="8929750" cy="6065884"/>
        </p:xfrm>
        <a:graphic>
          <a:graphicData uri="http://schemas.openxmlformats.org/drawingml/2006/table">
            <a:tbl>
              <a:tblPr/>
              <a:tblGrid>
                <a:gridCol w="4860634"/>
                <a:gridCol w="1008112"/>
                <a:gridCol w="936104"/>
                <a:gridCol w="424980"/>
                <a:gridCol w="424980"/>
                <a:gridCol w="424980"/>
                <a:gridCol w="424980"/>
                <a:gridCol w="424980"/>
              </a:tblGrid>
              <a:tr h="214314">
                <a:tc>
                  <a:txBody>
                    <a:bodyPr/>
                    <a:lstStyle/>
                    <a:p>
                      <a:pPr algn="ctr">
                        <a:lnSpc>
                          <a:spcPct val="130000"/>
                        </a:lnSpc>
                        <a:spcAft>
                          <a:spcPts val="800"/>
                        </a:spcAft>
                      </a:pPr>
                      <a:r>
                        <a:rPr lang="fr-FR" sz="1100" b="1"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smtClean="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349081">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Disposer d’une base de données ouvrages (HTA/BT) complète et fiable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nSpc>
                          <a:spcPct val="130000"/>
                        </a:lnSpc>
                        <a:spcAft>
                          <a:spcPts val="800"/>
                        </a:spcAft>
                        <a:buFont typeface="Arial" pitchFamily="34" charset="0"/>
                        <a:buChar char="•"/>
                      </a:pPr>
                      <a:r>
                        <a:rPr lang="fr-FR" sz="1200" dirty="0" smtClean="0">
                          <a:solidFill>
                            <a:schemeClr val="tx1"/>
                          </a:solidFill>
                          <a:latin typeface="+mn-lt"/>
                          <a:ea typeface="Times"/>
                          <a:cs typeface="Times New Roman"/>
                        </a:rPr>
                        <a:t>Disposer</a:t>
                      </a:r>
                      <a:r>
                        <a:rPr lang="fr-FR" sz="1200" baseline="0" dirty="0" smtClean="0">
                          <a:solidFill>
                            <a:schemeClr val="tx1"/>
                          </a:solidFill>
                          <a:latin typeface="+mn-lt"/>
                          <a:ea typeface="Times"/>
                          <a:cs typeface="Times New Roman"/>
                        </a:rPr>
                        <a:t> d’un réseau fiable et normalisé</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RH spécialisée</a:t>
                      </a:r>
                    </a:p>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Investissement pluriannuel</a:t>
                      </a:r>
                      <a:endParaRPr kumimoji="0" lang="fr-FR" sz="1200" kern="1200" dirty="0">
                        <a:solidFill>
                          <a:schemeClr val="tx1"/>
                        </a:solidFill>
                        <a:latin typeface="+mn-lt"/>
                        <a:ea typeface="Times"/>
                        <a:cs typeface="Times New Roman"/>
                      </a:endParaRPr>
                    </a:p>
                  </a:txBody>
                  <a:tcPr marL="0" marR="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10704">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réhabilitation des réseaux électrique pour leur normalisation (par exemple: remplacement des réseaux classiques par du torsadés)</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les mesures et l’entretien ciblé sur les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Calibrer les disjoncteurs BT installés chez les abonnés.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685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4">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23318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à tous les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90268">
                <a:tc rowSpan="2">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L’introduction d’un système de télégestion des clients BT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17349">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8384"/>
            <a:ext cx="8229600" cy="324272"/>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13" name="ZoneTexte 12"/>
          <p:cNvSpPr txBox="1"/>
          <p:nvPr/>
        </p:nvSpPr>
        <p:spPr>
          <a:xfrm>
            <a:off x="571472" y="260648"/>
            <a:ext cx="7286676"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55680831"/>
              </p:ext>
            </p:extLst>
          </p:nvPr>
        </p:nvGraphicFramePr>
        <p:xfrm>
          <a:off x="71406" y="1284640"/>
          <a:ext cx="8929754" cy="5246424"/>
        </p:xfrm>
        <a:graphic>
          <a:graphicData uri="http://schemas.openxmlformats.org/drawingml/2006/table">
            <a:tbl>
              <a:tblPr/>
              <a:tblGrid>
                <a:gridCol w="4140554"/>
                <a:gridCol w="1224136"/>
                <a:gridCol w="1279044"/>
                <a:gridCol w="457204"/>
                <a:gridCol w="457204"/>
                <a:gridCol w="457204"/>
                <a:gridCol w="457204"/>
                <a:gridCol w="457204"/>
              </a:tblGrid>
              <a:tr h="40221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5934">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Promouvoir la  pénétration du gaz naturel : inciter les citoyens , à consommer le gaz (trouver des solutions pour le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Chargé de la communication</a:t>
                      </a:r>
                    </a:p>
                    <a:p>
                      <a:pPr marL="0" marR="0" lvl="0" indent="0"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5298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RH spécialisée</a:t>
                      </a:r>
                    </a:p>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Investissement pluriannuel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44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92075" lvl="2" indent="-9207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p>
                      <a:pPr marL="92075" lvl="2" indent="-9207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85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L’introduire un système de télégestion des clients BP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rendement  énergétique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54029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25</a:t>
            </a:fld>
            <a:endParaRPr lang="fr-FR"/>
          </a:p>
        </p:txBody>
      </p:sp>
      <p:sp>
        <p:nvSpPr>
          <p:cNvPr id="13" name="ZoneTexte 12"/>
          <p:cNvSpPr txBox="1"/>
          <p:nvPr/>
        </p:nvSpPr>
        <p:spPr>
          <a:xfrm>
            <a:off x="500034" y="611396"/>
            <a:ext cx="6786610" cy="369332"/>
          </a:xfrm>
          <a:prstGeom prst="rect">
            <a:avLst/>
          </a:prstGeom>
          <a:noFill/>
        </p:spPr>
        <p:txBody>
          <a:bodyPr wrap="square" rtlCol="0">
            <a:spAutoFit/>
          </a:bodyPr>
          <a:lstStyle/>
          <a:p>
            <a:pPr marL="285750" indent="-285750">
              <a:buFont typeface="Wingdings" pitchFamily="2" charset="2"/>
              <a:buChar char="ü"/>
            </a:pPr>
            <a:r>
              <a:rPr lang="fr-FR" dirty="0" smtClean="0"/>
              <a:t>Actions stratégiques pour l’activité « Technique gaz »</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100862131"/>
              </p:ext>
            </p:extLst>
          </p:nvPr>
        </p:nvGraphicFramePr>
        <p:xfrm>
          <a:off x="142846" y="1142984"/>
          <a:ext cx="8858315" cy="4951497"/>
        </p:xfrm>
        <a:graphic>
          <a:graphicData uri="http://schemas.openxmlformats.org/drawingml/2006/table">
            <a:tbl>
              <a:tblPr/>
              <a:tblGrid>
                <a:gridCol w="4000526"/>
                <a:gridCol w="1285884"/>
                <a:gridCol w="1428760"/>
                <a:gridCol w="428629"/>
                <a:gridCol w="428629"/>
                <a:gridCol w="428629"/>
                <a:gridCol w="428629"/>
                <a:gridCol w="428629"/>
              </a:tblGrid>
              <a:tr h="429088">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0082">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 Ingénierie sociale :</a:t>
                      </a:r>
                    </a:p>
                    <a:p>
                      <a:pPr marL="95250" marR="0" lvl="2" indent="-952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Réduire les pertes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résultat de SDA</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Satisfaction de la clientèle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managériales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RH</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Nouveau Système de gestion commercial</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Création/mise à niveau des agences commerciales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Télégestion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85573">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La relève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relève et la prise en charge rapide des signalés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Achèvement du remplacement des compteurs électromécaniques (BT) par des compteurs électroniques,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93256">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Facturation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Recouvrement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916735">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14338"/>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26</a:t>
            </a:fld>
            <a:endParaRPr lang="fr-FR"/>
          </a:p>
        </p:txBody>
      </p:sp>
      <p:sp>
        <p:nvSpPr>
          <p:cNvPr id="13" name="ZoneTexte 12"/>
          <p:cNvSpPr txBox="1"/>
          <p:nvPr/>
        </p:nvSpPr>
        <p:spPr>
          <a:xfrm>
            <a:off x="571472" y="642918"/>
            <a:ext cx="6858048"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7994936"/>
              </p:ext>
            </p:extLst>
          </p:nvPr>
        </p:nvGraphicFramePr>
        <p:xfrm>
          <a:off x="142844" y="785794"/>
          <a:ext cx="8858313" cy="5408176"/>
        </p:xfrm>
        <a:graphic>
          <a:graphicData uri="http://schemas.openxmlformats.org/drawingml/2006/table">
            <a:tbl>
              <a:tblPr/>
              <a:tblGrid>
                <a:gridCol w="3925099"/>
                <a:gridCol w="1296144"/>
                <a:gridCol w="127961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07144">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Montée en puissance des compétences</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Détection de talents et préparation des cadres à haut potentiel </a:t>
                      </a:r>
                      <a:endParaRPr kumimoji="0" lang="fr-FR" sz="12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 Compétences RH dans le domaine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la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endParaRPr lang="fr-FR" sz="1400" dirty="0" smtClean="0">
                        <a:solidFill>
                          <a:schemeClr val="tx1"/>
                        </a:solidFill>
                        <a:latin typeface="+mn-lt"/>
                        <a:ea typeface="Times"/>
                        <a:cs typeface="Times New Roman"/>
                      </a:endParaRP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29684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989346379"/>
              </p:ext>
            </p:extLst>
          </p:nvPr>
        </p:nvGraphicFramePr>
        <p:xfrm>
          <a:off x="323528" y="1412776"/>
          <a:ext cx="8644000" cy="4827016"/>
        </p:xfrm>
        <a:graphic>
          <a:graphicData uri="http://schemas.openxmlformats.org/drawingml/2006/table">
            <a:tbl>
              <a:tblPr/>
              <a:tblGrid>
                <a:gridCol w="3421044"/>
                <a:gridCol w="1584176"/>
                <a:gridCol w="1425915"/>
                <a:gridCol w="442573"/>
                <a:gridCol w="442573"/>
                <a:gridCol w="442573"/>
                <a:gridCol w="442573"/>
                <a:gridCol w="44257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Développer la fonction inspection et contrôle de gestion et redéfinir ses missions  pour assister les gestionnaires.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le système de gestion</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Compétence </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dans le domaine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Développer l’analyse de la comptabilité analytique et son rapprochement systématique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la détermination des coûts de revient par énergie</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Contrôle des dépenses</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rgbClr val="FF0000"/>
                          </a:solidFill>
                          <a:latin typeface="+mn-lt"/>
                          <a:ea typeface="Times"/>
                          <a:cs typeface="Times New Roman"/>
                        </a:rPr>
                        <a:t>  </a:t>
                      </a: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rgbClr val="FF0000"/>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rgbClr val="FF0000"/>
                          </a:solidFill>
                          <a:latin typeface="+mn-lt"/>
                          <a:ea typeface="Times"/>
                          <a:cs typeface="Times New Roman"/>
                        </a:rPr>
                        <a:t> </a:t>
                      </a:r>
                      <a:r>
                        <a:rPr lang="fr-FR" sz="1400" dirty="0" smtClean="0">
                          <a:solidFill>
                            <a:srgbClr val="FF0000"/>
                          </a:solidFill>
                          <a:latin typeface="+mn-lt"/>
                          <a:ea typeface="Times"/>
                          <a:cs typeface="Times New Roman"/>
                        </a:rPr>
                        <a:t> </a:t>
                      </a:r>
                    </a:p>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Mise à jour des 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Fiabiliser le fichier du patrimoine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86720972"/>
              </p:ext>
            </p:extLst>
          </p:nvPr>
        </p:nvGraphicFramePr>
        <p:xfrm>
          <a:off x="285720" y="908720"/>
          <a:ext cx="8715438" cy="4946362"/>
        </p:xfrm>
        <a:graphic>
          <a:graphicData uri="http://schemas.openxmlformats.org/drawingml/2006/table">
            <a:tbl>
              <a:tblPr/>
              <a:tblGrid>
                <a:gridCol w="3926240"/>
                <a:gridCol w="1503048"/>
                <a:gridCol w="92869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0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27522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85725">
                        <a:lnSpc>
                          <a:spcPct val="130000"/>
                        </a:lnSpc>
                        <a:spcAft>
                          <a:spcPts val="800"/>
                        </a:spcAft>
                      </a:pPr>
                      <a:r>
                        <a:rPr lang="fr-FR" sz="1400" dirty="0" smtClean="0">
                          <a:solidFill>
                            <a:schemeClr val="tx1"/>
                          </a:solidFill>
                          <a:latin typeface="+mn-lt"/>
                          <a:ea typeface="Times"/>
                          <a:cs typeface="Times New Roman"/>
                        </a:rPr>
                        <a:t>Experts métiers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outil d’aide à la décision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Adapter les applications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SI cohérent avec l’organisation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Conduite de changement  et respect des règles en vigueur</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61230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00100" y="2571744"/>
            <a:ext cx="7429552"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1</a:t>
            </a:r>
            <a:r>
              <a:rPr lang="fr-FR" sz="3200" baseline="30000" dirty="0" smtClean="0">
                <a:solidFill>
                  <a:srgbClr val="FFFF00"/>
                </a:solidFill>
              </a:rPr>
              <a:t>ère</a:t>
            </a:r>
            <a:r>
              <a:rPr lang="fr-FR" sz="3200" dirty="0" smtClean="0">
                <a:solidFill>
                  <a:srgbClr val="FFFF00"/>
                </a:solidFill>
              </a:rPr>
              <a:t> </a:t>
            </a:r>
            <a:r>
              <a:rPr lang="fr-FR" sz="3200" dirty="0">
                <a:solidFill>
                  <a:srgbClr val="FFFF00"/>
                </a:solidFill>
              </a:rPr>
              <a:t>Phase : Diagnostic Stratégique</a:t>
            </a:r>
          </a:p>
          <a:p>
            <a:pPr algn="ctr" fontAlgn="auto">
              <a:spcBef>
                <a:spcPts val="0"/>
              </a:spcBef>
              <a:spcAft>
                <a:spcPts val="0"/>
              </a:spcAft>
              <a:defRPr/>
            </a:pPr>
            <a:r>
              <a:rPr lang="fr-FR" sz="2400" b="1" dirty="0" smtClean="0"/>
              <a:t> </a:t>
            </a:r>
            <a:endParaRPr lang="fr-FR"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5786" y="1785926"/>
            <a:ext cx="7772400" cy="1829761"/>
          </a:xfrm>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714488"/>
            <a:ext cx="7772400" cy="1199704"/>
          </a:xfrm>
        </p:spPr>
        <p:txBody>
          <a:bodyPr>
            <a:normAutofit/>
          </a:bodyPr>
          <a:lstStyle/>
          <a:p>
            <a:pPr algn="l"/>
            <a:r>
              <a:rPr lang="fr-FR" sz="2800" dirty="0" smtClean="0">
                <a:solidFill>
                  <a:srgbClr val="000000"/>
                </a:solidFill>
                <a:latin typeface="Arial"/>
                <a:cs typeface="Arial" charset="0"/>
              </a:rPr>
              <a:t>Axe n°2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980290208"/>
              </p:ext>
            </p:extLst>
          </p:nvPr>
        </p:nvGraphicFramePr>
        <p:xfrm>
          <a:off x="214282" y="1357298"/>
          <a:ext cx="8786874" cy="3724854"/>
        </p:xfrm>
        <a:graphic>
          <a:graphicData uri="http://schemas.openxmlformats.org/drawingml/2006/table">
            <a:tbl>
              <a:tblPr/>
              <a:tblGrid>
                <a:gridCol w="3786214"/>
                <a:gridCol w="1428760"/>
                <a:gridCol w="1428760"/>
                <a:gridCol w="428628"/>
                <a:gridCol w="428628"/>
                <a:gridCol w="428628"/>
                <a:gridCol w="428628"/>
                <a:gridCol w="42862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5397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Se faire accompagner par un organisme spécialisé pour définir le nouveau schéma d’organisation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dans le domaine d’activité</a:t>
                      </a:r>
                    </a:p>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Investissement en infrastructures</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rowSpan="2">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4956">
                <a:tc vMerge="1">
                  <a:txBody>
                    <a:bodyPr/>
                    <a:lstStyle/>
                    <a:p>
                      <a:pPr marL="85725" lvl="0" indent="-85725">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6180">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33998">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22546">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543956" cy="990600"/>
          </a:xfrm>
        </p:spPr>
        <p:txBody>
          <a:bodyPr>
            <a:noAutofit/>
          </a:bodyPr>
          <a:lstStyle/>
          <a:p>
            <a:pPr lvl="1" algn="l" rtl="0">
              <a:spcBef>
                <a:spcPct val="0"/>
              </a:spcBef>
            </a:pPr>
            <a:r>
              <a:rPr lang="fr-FR" kern="1200" dirty="0" smtClean="0">
                <a:solidFill>
                  <a:schemeClr val="tx2"/>
                </a:solidFill>
                <a:latin typeface="+mj-lt"/>
                <a:ea typeface="+mj-ea"/>
                <a:cs typeface="+mj-cs"/>
              </a:rPr>
              <a:t>Axe n°02 : Séparation des fonctions technique électricité, technique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500174"/>
            <a:ext cx="7772400" cy="1199704"/>
          </a:xfrm>
        </p:spPr>
        <p:txBody>
          <a:bodyPr>
            <a:normAutofit/>
          </a:bodyPr>
          <a:lstStyle/>
          <a:p>
            <a:pPr algn="l"/>
            <a:r>
              <a:rPr lang="fr-FR" sz="2800" dirty="0" smtClean="0">
                <a:solidFill>
                  <a:srgbClr val="000000"/>
                </a:solidFill>
                <a:latin typeface="Arial"/>
                <a:cs typeface="Arial" charset="0"/>
              </a:rPr>
              <a:t>Axe n°3:</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444982284"/>
              </p:ext>
            </p:extLst>
          </p:nvPr>
        </p:nvGraphicFramePr>
        <p:xfrm>
          <a:off x="142844" y="1340768"/>
          <a:ext cx="8858315" cy="5006848"/>
        </p:xfrm>
        <a:graphic>
          <a:graphicData uri="http://schemas.openxmlformats.org/drawingml/2006/table">
            <a:tbl>
              <a:tblPr/>
              <a:tblGrid>
                <a:gridCol w="3857652"/>
                <a:gridCol w="1428760"/>
                <a:gridCol w="1289886"/>
                <a:gridCol w="456403"/>
                <a:gridCol w="228202"/>
                <a:gridCol w="228202"/>
                <a:gridCol w="440514"/>
                <a:gridCol w="472293"/>
                <a:gridCol w="456403"/>
              </a:tblGrid>
              <a:tr h="46228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gridSpan="2">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hMerge="1">
                  <a:txBody>
                    <a:bodyPr/>
                    <a:lstStyle/>
                    <a:p>
                      <a:endParaRPr lang="fr-FR"/>
                    </a:p>
                  </a:txBody>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21336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RH</a:t>
                      </a:r>
                      <a:r>
                        <a:rPr lang="fr-FR" sz="1400" baseline="0" dirty="0" smtClean="0">
                          <a:solidFill>
                            <a:schemeClr val="tx1"/>
                          </a:solidFill>
                          <a:latin typeface="+mn-lt"/>
                          <a:ea typeface="Times"/>
                          <a:cs typeface="Times New Roman"/>
                        </a:rPr>
                        <a:t> spécialisée (technique et marketing)</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Equipements adéquats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3414">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2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pPr>
                      <a:r>
                        <a:rPr kumimoji="0" lang="fr-FR" sz="1400" kern="1200" dirty="0" smtClean="0">
                          <a:solidFill>
                            <a:schemeClr val="tx1"/>
                          </a:solidFill>
                          <a:latin typeface="+mn-lt"/>
                          <a:ea typeface="+mn-ea"/>
                          <a:cs typeface="+mn-cs"/>
                        </a:rPr>
                        <a:t>Définir le périmètre des services proposés / package des offres</a:t>
                      </a:r>
                      <a:r>
                        <a:rPr kumimoji="0" lang="fr-FR" sz="1400" kern="1200" baseline="0" dirty="0" smtClean="0">
                          <a:solidFill>
                            <a:schemeClr val="tx1"/>
                          </a:solidFill>
                          <a:latin typeface="+mn-lt"/>
                          <a:ea typeface="+mn-ea"/>
                          <a:cs typeface="+mn-cs"/>
                        </a:rPr>
                        <a:t> / prix</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Proposer des solutions d’optimisation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Développer le travail de proximité clients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Formaliser l’assistance aux clients en maintenance préventive et curative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401080" cy="990600"/>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33</a:t>
            </a:fld>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2444039"/>
              </p:ext>
            </p:extLst>
          </p:nvPr>
        </p:nvGraphicFramePr>
        <p:xfrm>
          <a:off x="71407" y="2014328"/>
          <a:ext cx="8929753" cy="3565144"/>
        </p:xfrm>
        <a:graphic>
          <a:graphicData uri="http://schemas.openxmlformats.org/drawingml/2006/table">
            <a:tbl>
              <a:tblPr/>
              <a:tblGrid>
                <a:gridCol w="4357717"/>
                <a:gridCol w="1143008"/>
                <a:gridCol w="1143008"/>
                <a:gridCol w="457204"/>
                <a:gridCol w="457204"/>
                <a:gridCol w="457204"/>
                <a:gridCol w="457204"/>
                <a:gridCol w="457204"/>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232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en technique et marketing</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646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Redéfinir le rôle et l’organisation du réseau commercial:</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Former les agents à l’orientation client;</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8232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Conseil technico-commercial</a:t>
                      </a:r>
                      <a:r>
                        <a:rPr lang="fr-FR" sz="1400" kern="1200" baseline="0" dirty="0" smtClean="0">
                          <a:solidFill>
                            <a:schemeClr val="tx1"/>
                          </a:solidFill>
                          <a:latin typeface="+mn-lt"/>
                          <a:ea typeface="+mn-ea"/>
                          <a:cs typeface="+mn-cs"/>
                        </a:rPr>
                        <a:t> offert </a:t>
                      </a:r>
                      <a:r>
                        <a:rPr lang="fr-FR" sz="1400" kern="1200" dirty="0" smtClean="0">
                          <a:solidFill>
                            <a:schemeClr val="tx1"/>
                          </a:solidFill>
                          <a:latin typeface="+mn-lt"/>
                          <a:ea typeface="+mn-ea"/>
                          <a:cs typeface="+mn-cs"/>
                        </a:rPr>
                        <a:t>au client (bilan énergétique,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07036908"/>
              </p:ext>
            </p:extLst>
          </p:nvPr>
        </p:nvGraphicFramePr>
        <p:xfrm>
          <a:off x="142845" y="1643632"/>
          <a:ext cx="8786874" cy="1929384"/>
        </p:xfrm>
        <a:graphic>
          <a:graphicData uri="http://schemas.openxmlformats.org/drawingml/2006/table">
            <a:tbl>
              <a:tblPr/>
              <a:tblGrid>
                <a:gridCol w="3857651"/>
                <a:gridCol w="1143008"/>
                <a:gridCol w="1466480"/>
                <a:gridCol w="463947"/>
                <a:gridCol w="463947"/>
                <a:gridCol w="463947"/>
                <a:gridCol w="463947"/>
                <a:gridCol w="463947"/>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42152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kumimoji="0" lang="fr-FR" sz="1400" kern="1200" dirty="0" smtClean="0">
                          <a:solidFill>
                            <a:schemeClr val="tx1"/>
                          </a:solidFill>
                          <a:latin typeface="+mn-lt"/>
                          <a:ea typeface="+mn-ea"/>
                          <a:cs typeface="+mn-cs"/>
                        </a:rPr>
                        <a:t>Fidéliser les éligibles potentiels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Compétences en marketing</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03 :  Organiser la gestion des clients éligibles </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35</a:t>
            </a:fld>
            <a:endParaRPr lang="fr-FR"/>
          </a:p>
        </p:txBody>
      </p:sp>
    </p:spTree>
    <p:extLst>
      <p:ext uri="{BB962C8B-B14F-4D97-AF65-F5344CB8AC3E}">
        <p14:creationId xmlns:p14="http://schemas.microsoft.com/office/powerpoint/2010/main" xmlns="" val="728188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86420"/>
            <a:ext cx="7772400" cy="1199704"/>
          </a:xfrm>
        </p:spPr>
        <p:txBody>
          <a:bodyPr>
            <a:normAutofit/>
          </a:bodyPr>
          <a:lstStyle/>
          <a:p>
            <a:pPr algn="l"/>
            <a:r>
              <a:rPr lang="fr-FR" sz="2800" dirty="0" smtClean="0">
                <a:solidFill>
                  <a:srgbClr val="000000"/>
                </a:solidFill>
                <a:latin typeface="Arial"/>
                <a:cs typeface="Arial" charset="0"/>
              </a:rPr>
              <a:t>Axe n°4:</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36</a:t>
            </a:fld>
            <a:endParaRPr lang="fr-FR"/>
          </a:p>
        </p:txBody>
      </p:sp>
    </p:spTree>
    <p:extLst>
      <p:ext uri="{BB962C8B-B14F-4D97-AF65-F5344CB8AC3E}">
        <p14:creationId xmlns:p14="http://schemas.microsoft.com/office/powerpoint/2010/main" xmlns="" val="3277981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238249231"/>
              </p:ext>
            </p:extLst>
          </p:nvPr>
        </p:nvGraphicFramePr>
        <p:xfrm>
          <a:off x="108678" y="1844824"/>
          <a:ext cx="8892478" cy="3422904"/>
        </p:xfrm>
        <a:graphic>
          <a:graphicData uri="http://schemas.openxmlformats.org/drawingml/2006/table">
            <a:tbl>
              <a:tblPr/>
              <a:tblGrid>
                <a:gridCol w="3936355"/>
                <a:gridCol w="1405561"/>
                <a:gridCol w="1465072"/>
                <a:gridCol w="417098"/>
                <a:gridCol w="417098"/>
                <a:gridCol w="417098"/>
                <a:gridCol w="417098"/>
                <a:gridCol w="4170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915188">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365125"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365125" marR="0" lvl="1" indent="-182563" algn="just" defTabSz="823913"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a:t>
                      </a:r>
                    </a:p>
                    <a:p>
                      <a:pPr marL="361950" marR="0" lvl="1" indent="0" algn="just" defTabSz="823913" rtl="0" eaLnBrk="1" fontAlgn="auto" latinLnBrk="0" hangingPunct="1">
                        <a:lnSpc>
                          <a:spcPct val="100000"/>
                        </a:lnSpc>
                        <a:spcBef>
                          <a:spcPts val="0"/>
                        </a:spcBef>
                        <a:spcAft>
                          <a:spcPts val="0"/>
                        </a:spcAft>
                        <a:buClrTx/>
                        <a:buSzTx/>
                        <a:buFont typeface="Wingdings"/>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et outils de la stratégie</a:t>
                      </a:r>
                      <a:r>
                        <a:rPr lang="fr-FR" sz="1400" dirty="0" smtClean="0">
                          <a:effectLst/>
                          <a:latin typeface="Arial"/>
                          <a:ea typeface="Calibri"/>
                          <a:cs typeface="Times New Roman"/>
                        </a:rPr>
                        <a:t>.</a:t>
                      </a:r>
                      <a:endParaRPr lang="fr-FR" sz="10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rowSpan="3">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stratégie</a:t>
                      </a:r>
                    </a:p>
                    <a:p>
                      <a:pPr marL="88900" indent="-88900" algn="l" rtl="0" eaLnBrk="1" latinLnBrk="0" hangingPunct="1">
                        <a:lnSpc>
                          <a:spcPct val="100000"/>
                        </a:lnSpc>
                        <a:spcBef>
                          <a:spcPts val="0"/>
                        </a:spcBef>
                        <a:spcAft>
                          <a:spcPts val="0"/>
                        </a:spcAft>
                        <a:buFont typeface="Arial" pitchFamily="34" charset="0"/>
                        <a:buChar char="•"/>
                        <a:tabLst/>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négociation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465216">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pour leur permettre d’approfondir leur connaissance de l’activité de la société et son environnement  interne et externe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531812">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procéder à son évaluation continue et mise à jour annuelle.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37</a:t>
            </a:fld>
            <a:endParaRPr lang="fr-FR"/>
          </a:p>
        </p:txBody>
      </p:sp>
    </p:spTree>
    <p:extLst>
      <p:ext uri="{BB962C8B-B14F-4D97-AF65-F5344CB8AC3E}">
        <p14:creationId xmlns:p14="http://schemas.microsoft.com/office/powerpoint/2010/main" xmlns="" val="4109815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4</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Business plan </a:t>
            </a:r>
            <a:endParaRPr lang="fr-FR" sz="2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1136461"/>
            <a:ext cx="8329642" cy="5150059"/>
          </a:xfrm>
        </p:spPr>
        <p:txBody>
          <a:bodyPr>
            <a:normAutofit fontScale="85000" lnSpcReduction="10000"/>
          </a:bodyPr>
          <a:lstStyle/>
          <a:p>
            <a:pPr>
              <a:buNone/>
            </a:pPr>
            <a:r>
              <a:rPr lang="fr-FR" sz="2400" dirty="0" smtClean="0"/>
              <a:t>Le business plan est la traduction financière du Plan d’Actions Stratégiques défini lors de la 3ème phase du plan stratégique. </a:t>
            </a:r>
          </a:p>
          <a:p>
            <a:pPr>
              <a:buNone/>
            </a:pPr>
            <a:r>
              <a:rPr lang="fr-FR" sz="2400" dirty="0" smtClean="0"/>
              <a:t>Il doit indiquer les ordres de grandeur des données financières induites par le plan stratégique 2013-2017 afin d’anticiper les conséquences de certaines des actions préconisées.</a:t>
            </a:r>
          </a:p>
          <a:p>
            <a:pPr>
              <a:buNone/>
            </a:pPr>
            <a:endParaRPr lang="fr-FR" sz="2400" dirty="0" smtClean="0"/>
          </a:p>
          <a:p>
            <a:pPr>
              <a:buNone/>
            </a:pPr>
            <a:r>
              <a:rPr lang="fr-FR" sz="2400" dirty="0" smtClean="0"/>
              <a:t>Le business plan se compose de deux parties :</a:t>
            </a:r>
          </a:p>
          <a:p>
            <a:pPr marL="880110" lvl="1" indent="-514350">
              <a:buFont typeface="+mj-lt"/>
              <a:buAutoNum type="arabicPeriod"/>
            </a:pPr>
            <a:r>
              <a:rPr lang="fr-FR" sz="2400" dirty="0" smtClean="0"/>
              <a:t>Une première partie relative aux projections financières en vu de déterminer les résultats des exercices compris dans la période du plan stratégique et de dégager le cash flow devant couvrir, éventuellement, une partie de l’autofinancement du plan d’investissement engendré par le plan stratégique; </a:t>
            </a:r>
          </a:p>
          <a:p>
            <a:pPr marL="880110" lvl="1" indent="-514350">
              <a:buFont typeface="+mj-lt"/>
              <a:buAutoNum type="arabicPeriod"/>
            </a:pPr>
            <a:r>
              <a:rPr lang="fr-FR" sz="2400" dirty="0" smtClean="0"/>
              <a:t>Une deuxième partie portant sur le plan de financement devant soutenir les dépenses d’investissements prévues sur la période. </a:t>
            </a:r>
          </a:p>
          <a:p>
            <a:endParaRPr lang="fr-FR" sz="2800" dirty="0" smtClean="0"/>
          </a:p>
          <a:p>
            <a:endParaRPr lang="fr-FR" dirty="0"/>
          </a:p>
        </p:txBody>
      </p:sp>
      <p:sp>
        <p:nvSpPr>
          <p:cNvPr id="3" name="Titre 2"/>
          <p:cNvSpPr>
            <a:spLocks noGrp="1"/>
          </p:cNvSpPr>
          <p:nvPr>
            <p:ph type="title"/>
          </p:nvPr>
        </p:nvSpPr>
        <p:spPr>
          <a:xfrm>
            <a:off x="457200" y="214314"/>
            <a:ext cx="8229600" cy="714356"/>
          </a:xfrm>
        </p:spPr>
        <p:txBody>
          <a:bodyPr>
            <a:normAutofit fontScale="90000"/>
          </a:bodyPr>
          <a:lstStyle/>
          <a:p>
            <a:pPr lvl="2" algn="l" rtl="0">
              <a:spcBef>
                <a:spcPct val="0"/>
              </a:spcBef>
            </a:pPr>
            <a:r>
              <a:rPr lang="fr-FR" sz="2400" dirty="0" smtClean="0">
                <a:solidFill>
                  <a:srgbClr val="00B0F0"/>
                </a:solidFill>
              </a:rPr>
              <a:t/>
            </a:r>
            <a:br>
              <a:rPr lang="fr-FR" sz="2400" dirty="0" smtClean="0">
                <a:solidFill>
                  <a:srgbClr val="00B0F0"/>
                </a:solidFill>
              </a:rPr>
            </a:br>
            <a:r>
              <a:rPr lang="fr-FR" sz="2400" dirty="0" smtClean="0">
                <a:solidFill>
                  <a:srgbClr val="00B0F0"/>
                </a:solidFill>
              </a:rPr>
              <a:t>3.5. Business plan :</a:t>
            </a:r>
            <a:br>
              <a:rPr lang="fr-FR" sz="2400" dirty="0" smtClean="0">
                <a:solidFill>
                  <a:srgbClr val="00B0F0"/>
                </a:solidFill>
              </a:rPr>
            </a:br>
            <a:r>
              <a:rPr lang="fr-FR" sz="2400" dirty="0" smtClean="0">
                <a:solidFill>
                  <a:srgbClr val="00B0F0"/>
                </a:solidFill>
              </a:rPr>
              <a:t> </a:t>
            </a:r>
            <a:br>
              <a:rPr lang="fr-FR" sz="2400" dirty="0" smtClean="0">
                <a:solidFill>
                  <a:srgbClr val="00B0F0"/>
                </a:solidFill>
              </a:rPr>
            </a:br>
            <a:r>
              <a:rPr lang="fr-FR" sz="2400" dirty="0" smtClean="0">
                <a:solidFill>
                  <a:srgbClr val="00B0F0"/>
                </a:solidFill>
              </a:rPr>
              <a:t>3.5.1. Définition :</a:t>
            </a:r>
            <a:r>
              <a:rPr lang="fr-FR" sz="1800" u="sng" dirty="0" smtClean="0">
                <a:solidFill>
                  <a:srgbClr val="00B0F0"/>
                </a:solidFill>
              </a:rPr>
              <a:t/>
            </a:r>
            <a:br>
              <a:rPr lang="fr-FR" sz="1800" u="sng" dirty="0" smtClean="0">
                <a:solidFill>
                  <a:srgbClr val="00B0F0"/>
                </a:solidFill>
              </a:rPr>
            </a:br>
            <a:endParaRPr lang="fr-FR"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500034" y="1142984"/>
            <a:ext cx="8219340" cy="4962540"/>
          </a:xfrm>
        </p:spPr>
        <p:txBody>
          <a:bodyPr rtlCol="0">
            <a:normAutofit/>
          </a:bodyPr>
          <a:lstStyle/>
          <a:p>
            <a:pPr algn="justLow" eaLnBrk="1" fontAlgn="auto" hangingPunct="1">
              <a:spcAft>
                <a:spcPts val="0"/>
              </a:spcAft>
              <a:buNone/>
              <a:defRPr/>
            </a:pPr>
            <a:r>
              <a:rPr lang="fr-FR" sz="2000" dirty="0" smtClean="0"/>
              <a:t>Le diagnostic stratégique de SDA a été conduit en analysant</a:t>
            </a:r>
          </a:p>
          <a:p>
            <a:pPr algn="justLow" eaLnBrk="1" fontAlgn="auto" hangingPunct="1">
              <a:spcAft>
                <a:spcPts val="0"/>
              </a:spcAft>
              <a:buNone/>
              <a:defRPr/>
            </a:pPr>
            <a:r>
              <a:rPr lang="fr-FR" sz="2000" dirty="0" smtClean="0"/>
              <a:t>cinq segments stratégiques :</a:t>
            </a:r>
          </a:p>
          <a:p>
            <a:pPr algn="just" eaLnBrk="1" fontAlgn="auto" hangingPunct="1">
              <a:spcAft>
                <a:spcPts val="0"/>
              </a:spcAft>
              <a:buNone/>
              <a:defRPr/>
            </a:pPr>
            <a:endParaRPr lang="fr-FR" sz="800" dirty="0" smtClean="0"/>
          </a:p>
          <a:p>
            <a:pPr marL="1088136" lvl="2" indent="-457200" algn="just">
              <a:buFont typeface="+mj-lt"/>
              <a:buAutoNum type="arabicPeriod"/>
              <a:defRPr/>
            </a:pPr>
            <a:r>
              <a:rPr lang="fr-FR" sz="2000" dirty="0" smtClean="0"/>
              <a:t>Concession électricité</a:t>
            </a:r>
          </a:p>
          <a:p>
            <a:pPr marL="1088136" lvl="2" indent="-457200" algn="just">
              <a:buFont typeface="+mj-lt"/>
              <a:buAutoNum type="arabicPeriod"/>
              <a:defRPr/>
            </a:pPr>
            <a:r>
              <a:rPr lang="fr-FR" sz="2000" dirty="0" smtClean="0"/>
              <a:t>Concession gaz</a:t>
            </a:r>
          </a:p>
          <a:p>
            <a:pPr marL="1088136" lvl="2" indent="-457200" algn="just">
              <a:buFont typeface="+mj-lt"/>
              <a:buAutoNum type="arabicPeriod"/>
              <a:defRPr/>
            </a:pPr>
            <a:r>
              <a:rPr lang="fr-FR" sz="2000" dirty="0" smtClean="0"/>
              <a:t>Clients éligibles électricité</a:t>
            </a:r>
          </a:p>
          <a:p>
            <a:pPr marL="1088136" lvl="2" indent="-457200" algn="just">
              <a:buFont typeface="+mj-lt"/>
              <a:buAutoNum type="arabicPeriod"/>
              <a:defRPr/>
            </a:pPr>
            <a:r>
              <a:rPr lang="fr-FR" sz="2000" dirty="0" smtClean="0"/>
              <a:t>Clients éligibles gaz</a:t>
            </a:r>
          </a:p>
          <a:p>
            <a:pPr marL="1088136" lvl="2" indent="-457200" algn="just">
              <a:buFont typeface="+mj-lt"/>
              <a:buAutoNum type="arabicPeriod"/>
              <a:defRPr/>
            </a:pPr>
            <a:r>
              <a:rPr lang="fr-FR" sz="2000" dirty="0" smtClean="0"/>
              <a:t>Services</a:t>
            </a:r>
            <a:endParaRPr lang="fr-FR" sz="2000" dirty="0"/>
          </a:p>
          <a:p>
            <a:pPr marL="0" lvl="2" indent="0" algn="just">
              <a:buNone/>
              <a:defRPr/>
            </a:pPr>
            <a:endParaRPr lang="fr-FR" sz="2000" dirty="0" smtClean="0"/>
          </a:p>
          <a:p>
            <a:pPr marL="0" lvl="2" indent="0" algn="just">
              <a:buNone/>
              <a:defRPr/>
            </a:pPr>
            <a:r>
              <a:rPr lang="fr-FR" sz="2000" dirty="0" smtClean="0"/>
              <a:t>L’analyse de la capacité de création de valeur de SDA ainsi que le degré de maturité de chacun de ces segments a permis de les placer dans la matrice suivante :</a:t>
            </a:r>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4</a:t>
            </a:fld>
            <a:endParaRPr lang="en-US" smtClean="0"/>
          </a:p>
        </p:txBody>
      </p:sp>
      <p:sp>
        <p:nvSpPr>
          <p:cNvPr id="3" name="Titre 2"/>
          <p:cNvSpPr>
            <a:spLocks noGrp="1"/>
          </p:cNvSpPr>
          <p:nvPr>
            <p:ph type="title"/>
          </p:nvPr>
        </p:nvSpPr>
        <p:spPr>
          <a:xfrm>
            <a:off x="457200" y="274638"/>
            <a:ext cx="8229600" cy="582594"/>
          </a:xfrm>
        </p:spPr>
        <p:txBody>
          <a:bodyPr>
            <a:normAutofit/>
          </a:bodyPr>
          <a:lstStyle/>
          <a:p>
            <a:pPr>
              <a:defRPr/>
            </a:pPr>
            <a:r>
              <a:rPr lang="fr-FR" sz="2400" b="0" dirty="0" smtClean="0">
                <a:solidFill>
                  <a:srgbClr val="0070C0"/>
                </a:solidFill>
                <a:effectLst/>
                <a:latin typeface="MyriadPro-Semibold"/>
                <a:ea typeface="Times New Roman"/>
                <a:cs typeface="MyriadPro-Semibold"/>
              </a:rPr>
              <a:t>Segmentation stratégique</a:t>
            </a:r>
            <a:endParaRPr lang="fr-FR" sz="2400" b="0" dirty="0">
              <a:solidFill>
                <a:srgbClr val="0070C0"/>
              </a:solidFill>
              <a:effectLst/>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357166"/>
            <a:ext cx="8229600" cy="5292935"/>
          </a:xfrm>
        </p:spPr>
        <p:txBody>
          <a:bodyPr>
            <a:normAutofit fontScale="25000" lnSpcReduction="20000"/>
          </a:bodyPr>
          <a:lstStyle/>
          <a:p>
            <a:pPr>
              <a:buNone/>
            </a:pPr>
            <a:r>
              <a:rPr lang="fr-FR" b="1" dirty="0" smtClean="0"/>
              <a:t> </a:t>
            </a:r>
            <a:endParaRPr lang="fr-FR" dirty="0" smtClean="0"/>
          </a:p>
          <a:p>
            <a:pPr algn="just">
              <a:buFont typeface="Wingdings 3"/>
              <a:buNone/>
            </a:pPr>
            <a:r>
              <a:rPr lang="fr-FR" sz="5600" dirty="0" smtClean="0"/>
              <a:t>Le compte de résultats est un état récapitulatif des charges et des produits réalisés par l’entité au cours de l’exercice. Il ne tient pas compte de la date d’encaissement ou de décaissement. Il fait apparaitre, par différence, le résultat net de l’exercice : bénéfice/profit ou perte.</a:t>
            </a:r>
          </a:p>
          <a:p>
            <a:pPr algn="just">
              <a:buFont typeface="Wingdings 3"/>
              <a:buNone/>
            </a:pPr>
            <a:endParaRPr lang="fr-FR" sz="5600" dirty="0" smtClean="0"/>
          </a:p>
          <a:p>
            <a:pPr lvl="0" algn="just">
              <a:buFont typeface="Wingdings 3"/>
              <a:buNone/>
            </a:pPr>
            <a:r>
              <a:rPr lang="fr-FR" sz="5600" b="1" dirty="0" smtClean="0">
                <a:solidFill>
                  <a:srgbClr val="00B0F0"/>
                </a:solidFill>
              </a:rPr>
              <a:t>Hypothèses de modélisation </a:t>
            </a:r>
            <a:r>
              <a:rPr lang="fr-FR" sz="5600" dirty="0" smtClean="0"/>
              <a:t>:</a:t>
            </a:r>
          </a:p>
          <a:p>
            <a:pPr algn="just">
              <a:buFont typeface="Wingdings 3"/>
              <a:buNone/>
            </a:pPr>
            <a:r>
              <a:rPr lang="fr-FR" sz="5600" dirty="0" smtClean="0"/>
              <a:t> </a:t>
            </a:r>
          </a:p>
          <a:p>
            <a:pPr lvl="0" algn="just">
              <a:buFont typeface="Wingdings" pitchFamily="2" charset="2"/>
              <a:buChar char="q"/>
            </a:pPr>
            <a:r>
              <a:rPr lang="fr-FR" sz="5600" dirty="0" smtClean="0"/>
              <a:t>Prix de vente de l’électricité : </a:t>
            </a:r>
            <a:endParaRPr lang="fr-FR" sz="5600" dirty="0" smtClean="0"/>
          </a:p>
          <a:p>
            <a:pPr lvl="1" algn="just">
              <a:buSzPct val="110000"/>
              <a:buFont typeface="Wingdings" pitchFamily="2" charset="2"/>
              <a:buChar char="§"/>
            </a:pPr>
            <a:r>
              <a:rPr lang="fr-FR" sz="5200" dirty="0" smtClean="0">
                <a:solidFill>
                  <a:srgbClr val="00B050"/>
                </a:solidFill>
              </a:rPr>
              <a:t>2012/2013 : BT 3,958, MT 3,307 &amp; HT 2,189 (</a:t>
            </a:r>
            <a:r>
              <a:rPr lang="fr-FR" sz="5200" dirty="0" err="1" smtClean="0">
                <a:solidFill>
                  <a:srgbClr val="00B050"/>
                </a:solidFill>
              </a:rPr>
              <a:t>Rf</a:t>
            </a:r>
            <a:r>
              <a:rPr lang="fr-FR" sz="5200" dirty="0" smtClean="0">
                <a:solidFill>
                  <a:srgbClr val="00B050"/>
                </a:solidFill>
              </a:rPr>
              <a:t> Note d’orientations budgétaires 2013</a:t>
            </a:r>
            <a:r>
              <a:rPr lang="fr-FR" sz="5200" dirty="0" smtClean="0"/>
              <a:t>)</a:t>
            </a:r>
          </a:p>
          <a:p>
            <a:pPr lvl="1" algn="just">
              <a:buSzPct val="110000"/>
              <a:buFont typeface="Wingdings" pitchFamily="2" charset="2"/>
              <a:buChar char="§"/>
            </a:pPr>
            <a:r>
              <a:rPr lang="fr-FR" sz="5200" dirty="0" smtClean="0">
                <a:solidFill>
                  <a:srgbClr val="00B050"/>
                </a:solidFill>
              </a:rPr>
              <a:t>De 2014 à 2017 : Prix de vente moyen pondéré  (année 2013) :  3.554 DA</a:t>
            </a:r>
          </a:p>
          <a:p>
            <a:pPr lvl="0" algn="just">
              <a:buFont typeface="Wingdings" pitchFamily="2" charset="2"/>
              <a:buChar char="q"/>
            </a:pPr>
            <a:r>
              <a:rPr lang="fr-FR" sz="5200" dirty="0" smtClean="0">
                <a:solidFill>
                  <a:srgbClr val="00B050"/>
                </a:solidFill>
              </a:rPr>
              <a:t>Prix de vente du gaz : </a:t>
            </a:r>
          </a:p>
          <a:p>
            <a:pPr lvl="1" algn="just">
              <a:buFont typeface="Wingdings" pitchFamily="2" charset="2"/>
              <a:buChar char="§"/>
            </a:pPr>
            <a:r>
              <a:rPr lang="fr-FR" sz="5200" dirty="0" smtClean="0">
                <a:solidFill>
                  <a:srgbClr val="00B050"/>
                </a:solidFill>
              </a:rPr>
              <a:t>2012/2013 : </a:t>
            </a:r>
            <a:r>
              <a:rPr lang="fr-FR" sz="5200" dirty="0" smtClean="0">
                <a:solidFill>
                  <a:srgbClr val="00B050"/>
                </a:solidFill>
              </a:rPr>
              <a:t>BP  0,320, MP 0,330 </a:t>
            </a:r>
            <a:r>
              <a:rPr lang="fr-FR" sz="5200" dirty="0" smtClean="0">
                <a:solidFill>
                  <a:srgbClr val="00B050"/>
                </a:solidFill>
              </a:rPr>
              <a:t>&amp; </a:t>
            </a:r>
            <a:r>
              <a:rPr lang="fr-FR" sz="5200" dirty="0" smtClean="0">
                <a:solidFill>
                  <a:srgbClr val="00B050"/>
                </a:solidFill>
              </a:rPr>
              <a:t>HP  0,164 </a:t>
            </a:r>
            <a:r>
              <a:rPr lang="fr-FR" sz="5200" dirty="0" smtClean="0">
                <a:solidFill>
                  <a:srgbClr val="00B050"/>
                </a:solidFill>
              </a:rPr>
              <a:t>(</a:t>
            </a:r>
            <a:r>
              <a:rPr lang="fr-FR" sz="5200" dirty="0" err="1" smtClean="0">
                <a:solidFill>
                  <a:srgbClr val="00B050"/>
                </a:solidFill>
              </a:rPr>
              <a:t>Rf</a:t>
            </a:r>
            <a:r>
              <a:rPr lang="fr-FR" sz="5200" dirty="0" smtClean="0">
                <a:solidFill>
                  <a:srgbClr val="00B050"/>
                </a:solidFill>
              </a:rPr>
              <a:t> Note d’orientations budgétaires 2013</a:t>
            </a:r>
            <a:r>
              <a:rPr lang="fr-FR" sz="5200" dirty="0" smtClean="0"/>
              <a:t>)</a:t>
            </a:r>
          </a:p>
          <a:p>
            <a:pPr lvl="1" algn="just">
              <a:buFont typeface="Wingdings" pitchFamily="2" charset="2"/>
              <a:buChar char="§"/>
            </a:pPr>
            <a:r>
              <a:rPr lang="fr-FR" sz="5200" dirty="0" smtClean="0">
                <a:solidFill>
                  <a:srgbClr val="00B050"/>
                </a:solidFill>
              </a:rPr>
              <a:t>De </a:t>
            </a:r>
            <a:r>
              <a:rPr lang="fr-FR" sz="5200" dirty="0" smtClean="0">
                <a:solidFill>
                  <a:srgbClr val="00B050"/>
                </a:solidFill>
              </a:rPr>
              <a:t>2014 à 2017 : Prix de vente moyen pondéré  (année 2013) :  </a:t>
            </a:r>
            <a:r>
              <a:rPr lang="fr-FR" sz="5200" dirty="0" smtClean="0">
                <a:solidFill>
                  <a:srgbClr val="00B050"/>
                </a:solidFill>
              </a:rPr>
              <a:t>0,298 DA</a:t>
            </a:r>
            <a:endParaRPr lang="fr-FR" sz="5200" dirty="0" smtClean="0">
              <a:solidFill>
                <a:srgbClr val="00B050"/>
              </a:solidFill>
            </a:endParaRPr>
          </a:p>
          <a:p>
            <a:pPr lvl="0" algn="just">
              <a:buFont typeface="Wingdings" pitchFamily="2" charset="2"/>
              <a:buChar char="q"/>
            </a:pPr>
            <a:r>
              <a:rPr lang="fr-FR" sz="5600" dirty="0" smtClean="0"/>
              <a:t>Prix </a:t>
            </a:r>
            <a:r>
              <a:rPr lang="fr-FR" sz="5600" dirty="0" smtClean="0"/>
              <a:t>d’achat à SPE </a:t>
            </a:r>
            <a:r>
              <a:rPr lang="fr-FR" sz="5600" dirty="0" smtClean="0"/>
              <a:t> (2012-2017) : </a:t>
            </a:r>
            <a:r>
              <a:rPr lang="fr-FR" sz="5600" b="1" dirty="0" smtClean="0"/>
              <a:t>1.725 DA;</a:t>
            </a:r>
            <a:endParaRPr lang="fr-FR" sz="5600" b="1" dirty="0" smtClean="0"/>
          </a:p>
          <a:p>
            <a:pPr lvl="0" algn="just">
              <a:buFont typeface="Wingdings" pitchFamily="2" charset="2"/>
              <a:buChar char="q"/>
            </a:pPr>
            <a:r>
              <a:rPr lang="fr-FR" sz="5600" dirty="0" smtClean="0"/>
              <a:t>Évolution des prix d’achat </a:t>
            </a:r>
            <a:r>
              <a:rPr lang="fr-FR" sz="5600" dirty="0" err="1" smtClean="0"/>
              <a:t>Elec</a:t>
            </a:r>
            <a:r>
              <a:rPr lang="fr-FR" sz="5600" dirty="0" smtClean="0"/>
              <a:t>  </a:t>
            </a:r>
            <a:r>
              <a:rPr lang="fr-FR" sz="5600" dirty="0" smtClean="0"/>
              <a:t>aux tiers de 6.7% annuellement : </a:t>
            </a:r>
            <a:r>
              <a:rPr lang="fr-FR" sz="5600" dirty="0" smtClean="0"/>
              <a:t> ( </a:t>
            </a:r>
            <a:r>
              <a:rPr lang="fr-FR" sz="5600" dirty="0" err="1" smtClean="0"/>
              <a:t>Rf</a:t>
            </a:r>
            <a:r>
              <a:rPr lang="fr-FR" sz="5600" dirty="0" smtClean="0"/>
              <a:t> TE 2012/2011)</a:t>
            </a:r>
            <a:r>
              <a:rPr lang="fr-FR" sz="5600" dirty="0" smtClean="0"/>
              <a:t> </a:t>
            </a:r>
            <a:r>
              <a:rPr lang="fr-FR" sz="5600" dirty="0" smtClean="0"/>
              <a:t>;</a:t>
            </a:r>
          </a:p>
          <a:p>
            <a:pPr algn="just">
              <a:buFont typeface="Wingdings" pitchFamily="2" charset="2"/>
              <a:buChar char="q"/>
            </a:pPr>
            <a:r>
              <a:rPr lang="fr-FR" sz="5600" dirty="0" smtClean="0"/>
              <a:t> Achat Gaz pour  les </a:t>
            </a:r>
            <a:r>
              <a:rPr lang="fr-FR" sz="5600" dirty="0" smtClean="0"/>
              <a:t>IPP  : </a:t>
            </a:r>
            <a:r>
              <a:rPr lang="fr-FR" sz="5600" b="1" dirty="0" smtClean="0"/>
              <a:t>2012 : 6929 </a:t>
            </a:r>
            <a:r>
              <a:rPr lang="fr-FR" sz="5600" b="1" dirty="0" err="1" smtClean="0"/>
              <a:t>MTh</a:t>
            </a:r>
            <a:r>
              <a:rPr lang="fr-FR" sz="5600" b="1" dirty="0" smtClean="0"/>
              <a:t>  </a:t>
            </a:r>
            <a:r>
              <a:rPr lang="fr-FR" sz="5600" dirty="0" smtClean="0"/>
              <a:t>&amp; de </a:t>
            </a:r>
            <a:r>
              <a:rPr lang="fr-FR" sz="5600" b="1" dirty="0" smtClean="0"/>
              <a:t>2013 à 2017 : 9254 </a:t>
            </a:r>
            <a:r>
              <a:rPr lang="fr-FR" sz="5600" b="1" dirty="0" err="1" smtClean="0"/>
              <a:t>MTh</a:t>
            </a:r>
            <a:r>
              <a:rPr lang="fr-FR" sz="5600" b="1" dirty="0" smtClean="0"/>
              <a:t> </a:t>
            </a:r>
            <a:r>
              <a:rPr lang="fr-FR" sz="5600" dirty="0" smtClean="0"/>
              <a:t>;</a:t>
            </a:r>
            <a:endParaRPr lang="fr-FR" sz="5600" dirty="0" smtClean="0"/>
          </a:p>
          <a:p>
            <a:pPr lvl="0" algn="just">
              <a:buFont typeface="Wingdings" pitchFamily="2" charset="2"/>
              <a:buChar char="q"/>
            </a:pPr>
            <a:r>
              <a:rPr lang="fr-FR" sz="5600" dirty="0" smtClean="0"/>
              <a:t>Consommation </a:t>
            </a:r>
            <a:r>
              <a:rPr lang="fr-FR" sz="5600" dirty="0" smtClean="0"/>
              <a:t>des matières et </a:t>
            </a:r>
            <a:r>
              <a:rPr lang="fr-FR" sz="5600" dirty="0" smtClean="0"/>
              <a:t>matériels  : </a:t>
            </a:r>
            <a:r>
              <a:rPr lang="fr-FR" sz="5600" b="1" dirty="0" smtClean="0"/>
              <a:t>400 MDA</a:t>
            </a:r>
            <a:r>
              <a:rPr lang="fr-FR" sz="5600" dirty="0" smtClean="0"/>
              <a:t> de 2012à 2017;</a:t>
            </a:r>
            <a:endParaRPr lang="fr-FR" sz="5600" dirty="0" smtClean="0"/>
          </a:p>
          <a:p>
            <a:pPr lvl="0" algn="just">
              <a:buFont typeface="Wingdings" pitchFamily="2" charset="2"/>
              <a:buChar char="q"/>
            </a:pPr>
            <a:r>
              <a:rPr lang="fr-FR" sz="5600" dirty="0" smtClean="0"/>
              <a:t>Coût </a:t>
            </a:r>
            <a:r>
              <a:rPr lang="fr-FR" sz="5600" dirty="0" smtClean="0"/>
              <a:t>de transit </a:t>
            </a:r>
            <a:r>
              <a:rPr lang="fr-FR" sz="5600" dirty="0" err="1" smtClean="0"/>
              <a:t>Élec</a:t>
            </a:r>
            <a:r>
              <a:rPr lang="fr-FR" sz="5600" dirty="0" smtClean="0"/>
              <a:t>/Gaz (2012-2017) :  Electricité : </a:t>
            </a:r>
            <a:r>
              <a:rPr lang="fr-FR" sz="5600" dirty="0" smtClean="0"/>
              <a:t>0.66 </a:t>
            </a:r>
            <a:r>
              <a:rPr lang="fr-FR" sz="5600" dirty="0" smtClean="0"/>
              <a:t>DA / Gaz : 0,04 DA</a:t>
            </a:r>
            <a:endParaRPr lang="fr-FR" sz="5600" dirty="0" smtClean="0"/>
          </a:p>
          <a:p>
            <a:pPr lvl="0" algn="just">
              <a:buNone/>
            </a:pPr>
            <a:endParaRPr lang="fr-FR" sz="5600" dirty="0" smtClean="0"/>
          </a:p>
          <a:p>
            <a:pPr lvl="0" algn="just">
              <a:buFont typeface="Wingdings 3"/>
              <a:buNone/>
            </a:pPr>
            <a:r>
              <a:rPr lang="fr-FR" sz="5600" b="1" dirty="0" smtClean="0">
                <a:solidFill>
                  <a:srgbClr val="00B0F0"/>
                </a:solidFill>
              </a:rPr>
              <a:t>Résultat de l’exercice 2012 à 2017 :</a:t>
            </a:r>
          </a:p>
          <a:p>
            <a:pPr algn="just">
              <a:buFont typeface="Wingdings 3"/>
              <a:buNone/>
            </a:pPr>
            <a:r>
              <a:rPr lang="fr-FR" sz="5600" dirty="0" smtClean="0"/>
              <a:t>Le tableau des comptes de résultats (2012-2017) de la SDA fait ressortir des résultats nets déficitaires qui se présentent comme suit : </a:t>
            </a:r>
          </a:p>
          <a:p>
            <a:pPr>
              <a:buNone/>
            </a:pPr>
            <a:r>
              <a:rPr lang="fr-FR" sz="5600" dirty="0" smtClean="0"/>
              <a:t> </a:t>
            </a:r>
          </a:p>
          <a:p>
            <a:pPr>
              <a:buNone/>
            </a:pPr>
            <a:r>
              <a:rPr lang="fr-FR" sz="5600" dirty="0" smtClean="0"/>
              <a:t> </a:t>
            </a:r>
          </a:p>
          <a:p>
            <a:endParaRPr lang="fr-FR" sz="4800" dirty="0"/>
          </a:p>
        </p:txBody>
      </p:sp>
      <p:sp>
        <p:nvSpPr>
          <p:cNvPr id="3" name="Titre 2"/>
          <p:cNvSpPr>
            <a:spLocks noGrp="1"/>
          </p:cNvSpPr>
          <p:nvPr>
            <p:ph type="title"/>
          </p:nvPr>
        </p:nvSpPr>
        <p:spPr>
          <a:xfrm>
            <a:off x="457200" y="71414"/>
            <a:ext cx="8229600" cy="439718"/>
          </a:xfrm>
        </p:spPr>
        <p:txBody>
          <a:bodyPr>
            <a:noAutofit/>
          </a:bodyPr>
          <a:lstStyle/>
          <a:p>
            <a:r>
              <a:rPr lang="fr-FR" sz="2400" dirty="0" smtClean="0">
                <a:solidFill>
                  <a:srgbClr val="00B0F0"/>
                </a:solidFill>
                <a:effectLst/>
              </a:rPr>
              <a:t>3.5.2. Compte de résultats :</a:t>
            </a:r>
            <a:endParaRPr lang="fr-FR" sz="2400" dirty="0">
              <a:solidFill>
                <a:srgbClr val="00B0F0"/>
              </a:solidFill>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714356"/>
          <a:ext cx="8229599" cy="914400"/>
        </p:xfrm>
        <a:graphic>
          <a:graphicData uri="http://schemas.openxmlformats.org/drawingml/2006/table">
            <a:tbl>
              <a:tblPr firstRow="1" bandRow="1">
                <a:tableStyleId>{5C22544A-7EE6-4342-B048-85BDC9FD1C3A}</a:tableStyleId>
              </a:tblPr>
              <a:tblGrid>
                <a:gridCol w="1471594"/>
                <a:gridCol w="879720"/>
                <a:gridCol w="1175657"/>
                <a:gridCol w="1175657"/>
                <a:gridCol w="1175657"/>
                <a:gridCol w="1175657"/>
                <a:gridCol w="1175657"/>
              </a:tblGrid>
              <a:tr h="334651">
                <a:tc>
                  <a:txBody>
                    <a:bodyPr/>
                    <a:lstStyle/>
                    <a:p>
                      <a:r>
                        <a:rPr lang="fr-FR" sz="1600" dirty="0" smtClean="0"/>
                        <a:t>ANNEE</a:t>
                      </a:r>
                      <a:endParaRPr lang="fr-FR" sz="1600" dirty="0"/>
                    </a:p>
                  </a:txBody>
                  <a:tcPr/>
                </a:tc>
                <a:tc>
                  <a:txBody>
                    <a:bodyPr/>
                    <a:lstStyle/>
                    <a:p>
                      <a:r>
                        <a:rPr lang="fr-FR" sz="1600" dirty="0" smtClean="0"/>
                        <a:t>2012</a:t>
                      </a:r>
                      <a:endParaRPr lang="fr-FR" sz="1600" dirty="0"/>
                    </a:p>
                  </a:txBody>
                  <a:tcPr/>
                </a:tc>
                <a:tc>
                  <a:txBody>
                    <a:bodyPr/>
                    <a:lstStyle/>
                    <a:p>
                      <a:r>
                        <a:rPr lang="fr-FR" sz="1600" dirty="0" smtClean="0"/>
                        <a:t>2013</a:t>
                      </a:r>
                      <a:endParaRPr lang="fr-FR" sz="1600" dirty="0"/>
                    </a:p>
                  </a:txBody>
                  <a:tcPr/>
                </a:tc>
                <a:tc>
                  <a:txBody>
                    <a:bodyPr/>
                    <a:lstStyle/>
                    <a:p>
                      <a:r>
                        <a:rPr lang="fr-FR" sz="1600" dirty="0" smtClean="0"/>
                        <a:t>2014</a:t>
                      </a:r>
                      <a:endParaRPr lang="fr-FR" sz="1600" dirty="0"/>
                    </a:p>
                  </a:txBody>
                  <a:tcPr/>
                </a:tc>
                <a:tc>
                  <a:txBody>
                    <a:bodyPr/>
                    <a:lstStyle/>
                    <a:p>
                      <a:r>
                        <a:rPr lang="fr-FR" sz="1600" dirty="0" smtClean="0"/>
                        <a:t>2015</a:t>
                      </a:r>
                      <a:endParaRPr lang="fr-FR" sz="1600" dirty="0"/>
                    </a:p>
                  </a:txBody>
                  <a:tcPr/>
                </a:tc>
                <a:tc>
                  <a:txBody>
                    <a:bodyPr/>
                    <a:lstStyle/>
                    <a:p>
                      <a:r>
                        <a:rPr lang="fr-FR" sz="1600" dirty="0" smtClean="0"/>
                        <a:t>2016</a:t>
                      </a:r>
                      <a:endParaRPr lang="fr-FR" sz="1600" dirty="0"/>
                    </a:p>
                  </a:txBody>
                  <a:tcPr/>
                </a:tc>
                <a:tc>
                  <a:txBody>
                    <a:bodyPr/>
                    <a:lstStyle/>
                    <a:p>
                      <a:r>
                        <a:rPr lang="fr-FR" sz="1600" dirty="0" smtClean="0"/>
                        <a:t>2017</a:t>
                      </a:r>
                      <a:endParaRPr lang="fr-FR" sz="1600" dirty="0"/>
                    </a:p>
                  </a:txBody>
                  <a:tcPr/>
                </a:tc>
              </a:tr>
              <a:tr h="522605">
                <a:tc>
                  <a:txBody>
                    <a:bodyPr/>
                    <a:lstStyle/>
                    <a:p>
                      <a:r>
                        <a:rPr lang="fr-FR" sz="1600" dirty="0" smtClean="0"/>
                        <a:t>RT NET DE L’EXERCICE</a:t>
                      </a:r>
                      <a:endParaRPr lang="fr-FR" sz="1600" dirty="0"/>
                    </a:p>
                  </a:txBody>
                  <a:tcPr/>
                </a:tc>
                <a:tc>
                  <a:txBody>
                    <a:bodyPr/>
                    <a:lstStyle/>
                    <a:p>
                      <a:pPr algn="ctr" fontAlgn="b"/>
                      <a:r>
                        <a:rPr kumimoji="0" lang="fr-FR" sz="1600" b="1" kern="1200" dirty="0" smtClean="0">
                          <a:solidFill>
                            <a:schemeClr val="tx1"/>
                          </a:solidFill>
                          <a:latin typeface="+mn-lt"/>
                          <a:ea typeface="+mn-ea"/>
                          <a:cs typeface="+mn-cs"/>
                        </a:rPr>
                        <a:t>-4896</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-5763</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-4947</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-4788</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-5231</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-5563</a:t>
                      </a:r>
                    </a:p>
                  </a:txBody>
                  <a:tcPr marL="9525" marR="9525" marT="9525" marB="0" anchor="b"/>
                </a:tc>
              </a:tr>
            </a:tbl>
          </a:graphicData>
        </a:graphic>
      </p:graphicFrame>
      <p:sp>
        <p:nvSpPr>
          <p:cNvPr id="6" name="ZoneTexte 5"/>
          <p:cNvSpPr txBox="1"/>
          <p:nvPr/>
        </p:nvSpPr>
        <p:spPr>
          <a:xfrm>
            <a:off x="571472" y="1928802"/>
            <a:ext cx="8143932" cy="4524315"/>
          </a:xfrm>
          <a:prstGeom prst="rect">
            <a:avLst/>
          </a:prstGeom>
          <a:noFill/>
        </p:spPr>
        <p:txBody>
          <a:bodyPr wrap="square" rtlCol="0">
            <a:spAutoFit/>
          </a:bodyPr>
          <a:lstStyle/>
          <a:p>
            <a:pPr lvl="0"/>
            <a:r>
              <a:rPr lang="fr-FR" dirty="0" smtClean="0"/>
              <a:t>Il est important de noter que la tendance haussière du déficit peut être expliqué notamment par  :</a:t>
            </a:r>
          </a:p>
          <a:p>
            <a:pPr lvl="0">
              <a:buFont typeface="Wingdings" pitchFamily="2" charset="2"/>
              <a:buChar char="q"/>
            </a:pPr>
            <a:endParaRPr lang="fr-FR" dirty="0" smtClean="0"/>
          </a:p>
          <a:p>
            <a:pPr lvl="0" algn="just">
              <a:buClr>
                <a:srgbClr val="00B0F0"/>
              </a:buClr>
              <a:buFont typeface="Wingdings" pitchFamily="2" charset="2"/>
              <a:buChar char="q"/>
            </a:pPr>
            <a:r>
              <a:rPr lang="fr-FR" dirty="0" smtClean="0"/>
              <a:t> Faible </a:t>
            </a:r>
            <a:r>
              <a:rPr lang="fr-FR" dirty="0" smtClean="0"/>
              <a:t>croissance de la production de l’exercice </a:t>
            </a:r>
            <a:r>
              <a:rPr lang="fr-FR" dirty="0" smtClean="0"/>
              <a:t>due au  </a:t>
            </a:r>
            <a:r>
              <a:rPr lang="fr-FR" dirty="0" smtClean="0"/>
              <a:t>maintien des prix de vente de l’électricité et du </a:t>
            </a:r>
            <a:r>
              <a:rPr lang="fr-FR" dirty="0" smtClean="0"/>
              <a:t>gaz (de 2012 à 2017), </a:t>
            </a:r>
            <a:r>
              <a:rPr lang="fr-FR" dirty="0" smtClean="0"/>
              <a:t>avec une augmentation du niveau des </a:t>
            </a:r>
            <a:r>
              <a:rPr lang="fr-FR" dirty="0" smtClean="0"/>
              <a:t>consommations (achats consommées et services)</a:t>
            </a:r>
            <a:endParaRPr lang="fr-FR" dirty="0" smtClean="0"/>
          </a:p>
          <a:p>
            <a:pPr lvl="0"/>
            <a:endParaRPr lang="fr-FR" dirty="0" smtClean="0">
              <a:solidFill>
                <a:srgbClr val="0070C0"/>
              </a:solidFill>
            </a:endParaRPr>
          </a:p>
          <a:p>
            <a:pPr lvl="0" algn="just">
              <a:buClr>
                <a:srgbClr val="00B0F0"/>
              </a:buClr>
              <a:buFont typeface="Wingdings" pitchFamily="2" charset="2"/>
              <a:buChar char="q"/>
            </a:pPr>
            <a:r>
              <a:rPr lang="fr-FR" dirty="0" smtClean="0">
                <a:solidFill>
                  <a:srgbClr val="0070C0"/>
                </a:solidFill>
              </a:rPr>
              <a:t> </a:t>
            </a:r>
            <a:r>
              <a:rPr lang="fr-FR" dirty="0" smtClean="0"/>
              <a:t>Augmentation des charges du personnel </a:t>
            </a:r>
            <a:r>
              <a:rPr lang="fr-FR" dirty="0" smtClean="0"/>
              <a:t>liée </a:t>
            </a:r>
            <a:r>
              <a:rPr lang="fr-FR" dirty="0" smtClean="0"/>
              <a:t>principalement au recrutement du personnel et aux augmentations des salaires</a:t>
            </a:r>
            <a:r>
              <a:rPr lang="fr-FR" dirty="0" smtClean="0"/>
              <a:t>.</a:t>
            </a:r>
          </a:p>
          <a:p>
            <a:pPr lvl="0" algn="just">
              <a:buClr>
                <a:srgbClr val="00B0F0"/>
              </a:buClr>
              <a:buFont typeface="Wingdings" pitchFamily="2" charset="2"/>
              <a:buChar char="q"/>
            </a:pPr>
            <a:endParaRPr lang="fr-FR" dirty="0" smtClean="0"/>
          </a:p>
          <a:p>
            <a:pPr lvl="0" algn="just">
              <a:buClr>
                <a:srgbClr val="00B0F0"/>
              </a:buClr>
              <a:buFont typeface="Wingdings" pitchFamily="2" charset="2"/>
              <a:buChar char="q"/>
            </a:pPr>
            <a:r>
              <a:rPr lang="fr-FR" dirty="0" smtClean="0"/>
              <a:t>  Un manque à gagner  (moins value)  généré par les pertes d’énergies qui impactent négativement les recettes (CA). </a:t>
            </a:r>
          </a:p>
          <a:p>
            <a:pPr lvl="0" algn="just">
              <a:buClr>
                <a:srgbClr val="00B0F0"/>
              </a:buClr>
              <a:buFont typeface="Wingdings" pitchFamily="2" charset="2"/>
              <a:buChar char="q"/>
            </a:pPr>
            <a:endParaRPr lang="fr-FR" dirty="0" smtClean="0"/>
          </a:p>
          <a:p>
            <a:pPr lvl="0" algn="just">
              <a:buClr>
                <a:srgbClr val="00B0F0"/>
              </a:buClr>
            </a:pPr>
            <a:r>
              <a:rPr lang="fr-FR" dirty="0" smtClean="0"/>
              <a:t>L’évolution des produits et des charges sur la période de 2012 à 2017 se présente comme suit :</a:t>
            </a:r>
            <a:endParaRPr lang="fr-FR"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4282" y="142852"/>
            <a:ext cx="5929354"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fr-FR" sz="1300" b="1" dirty="0" smtClean="0">
                <a:solidFill>
                  <a:srgbClr val="00B0F0"/>
                </a:solidFill>
              </a:rPr>
              <a:t>Évolution du chiffre d’affaires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891" name="Rectangle 3"/>
          <p:cNvSpPr>
            <a:spLocks noChangeArrowheads="1"/>
          </p:cNvSpPr>
          <p:nvPr/>
        </p:nvSpPr>
        <p:spPr bwMode="auto">
          <a:xfrm>
            <a:off x="357158" y="3786190"/>
            <a:ext cx="7786742"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 chiffre d</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affaire de la SDA </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voluera en moyenne de 6% annuellement </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à</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partir de l</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exercice 2012, cette </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est expliqu</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par l</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des ventes de l</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lectricit</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et du gaz</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Graphique 5"/>
          <p:cNvGraphicFramePr/>
          <p:nvPr/>
        </p:nvGraphicFramePr>
        <p:xfrm>
          <a:off x="500034" y="642918"/>
          <a:ext cx="7572428" cy="30003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au 6"/>
          <p:cNvGraphicFramePr>
            <a:graphicFrameLocks noGrp="1"/>
          </p:cNvGraphicFramePr>
          <p:nvPr/>
        </p:nvGraphicFramePr>
        <p:xfrm>
          <a:off x="928661" y="4929198"/>
          <a:ext cx="6786611" cy="1143008"/>
        </p:xfrm>
        <a:graphic>
          <a:graphicData uri="http://schemas.openxmlformats.org/drawingml/2006/table">
            <a:tbl>
              <a:tblPr/>
              <a:tblGrid>
                <a:gridCol w="1804309"/>
                <a:gridCol w="811724"/>
                <a:gridCol w="721293"/>
                <a:gridCol w="901436"/>
                <a:gridCol w="902154"/>
                <a:gridCol w="901436"/>
                <a:gridCol w="744259"/>
              </a:tblGrid>
              <a:tr h="359232">
                <a:tc>
                  <a:txBody>
                    <a:bodyPr/>
                    <a:lstStyle/>
                    <a:p>
                      <a:endParaRPr lang="fr-FR" sz="1100" dirty="0">
                        <a:latin typeface="Calibri"/>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2 012</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2 013</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2 014</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2 015</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2 016</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2 017</a:t>
                      </a:r>
                      <a:endParaRPr lang="fr-FR" sz="14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391888">
                <a:tc>
                  <a:txBody>
                    <a:bodyPr/>
                    <a:lstStyle/>
                    <a:p>
                      <a:pPr>
                        <a:lnSpc>
                          <a:spcPct val="115000"/>
                        </a:lnSpc>
                        <a:spcAft>
                          <a:spcPts val="0"/>
                        </a:spcAft>
                      </a:pPr>
                      <a:r>
                        <a:rPr lang="fr-FR" sz="1200" b="1">
                          <a:latin typeface="Times New Roman"/>
                          <a:ea typeface="Times New Roman"/>
                          <a:cs typeface="Arial"/>
                        </a:rPr>
                        <a:t>VENTE ELEC </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21 722</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23 123</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24 556</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26 203</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27 855</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29 534</a:t>
                      </a:r>
                      <a:endParaRPr lang="fr-FR" sz="14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8">
                <a:tc>
                  <a:txBody>
                    <a:bodyPr/>
                    <a:lstStyle/>
                    <a:p>
                      <a:pPr>
                        <a:lnSpc>
                          <a:spcPct val="115000"/>
                        </a:lnSpc>
                        <a:spcAft>
                          <a:spcPts val="0"/>
                        </a:spcAft>
                      </a:pPr>
                      <a:r>
                        <a:rPr lang="fr-FR" sz="1200" b="1">
                          <a:latin typeface="Times New Roman"/>
                          <a:ea typeface="Times New Roman"/>
                          <a:cs typeface="Arial"/>
                        </a:rPr>
                        <a:t>VENTE GAZ</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3 086</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3 158</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3 322</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3 464</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3 609</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3 769</a:t>
                      </a:r>
                      <a:endParaRPr lang="fr-FR" sz="1400" dirty="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p:cNvSpPr>
            <a:spLocks noChangeArrowheads="1"/>
          </p:cNvSpPr>
          <p:nvPr/>
        </p:nvSpPr>
        <p:spPr bwMode="auto">
          <a:xfrm>
            <a:off x="214282" y="142852"/>
            <a:ext cx="5929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fr-FR" sz="1600" b="1" i="0" strike="noStrike" cap="none" normalizeH="0" baseline="0" dirty="0" smtClean="0">
                <a:ln>
                  <a:noFill/>
                </a:ln>
                <a:solidFill>
                  <a:srgbClr val="0070C0"/>
                </a:solidFill>
                <a:effectLst/>
                <a:latin typeface="Cambria"/>
                <a:ea typeface="Times New Roman" pitchFamily="18" charset="0"/>
                <a:cs typeface="Times New Roman" pitchFamily="18" charset="0"/>
              </a:rPr>
              <a:t> </a:t>
            </a:r>
            <a:r>
              <a:rPr lang="fr-FR" sz="1300" b="1" dirty="0" smtClean="0">
                <a:solidFill>
                  <a:srgbClr val="00B0F0"/>
                </a:solidFill>
              </a:rPr>
              <a:t>Évolution de la consommation de l’exercice :</a:t>
            </a:r>
          </a:p>
        </p:txBody>
      </p:sp>
      <p:graphicFrame>
        <p:nvGraphicFramePr>
          <p:cNvPr id="5" name="Graphique 4"/>
          <p:cNvGraphicFramePr/>
          <p:nvPr/>
        </p:nvGraphicFramePr>
        <p:xfrm>
          <a:off x="500034" y="500042"/>
          <a:ext cx="6500858" cy="29289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au 5"/>
          <p:cNvGraphicFramePr>
            <a:graphicFrameLocks noGrp="1"/>
          </p:cNvGraphicFramePr>
          <p:nvPr/>
        </p:nvGraphicFramePr>
        <p:xfrm>
          <a:off x="571472" y="4576107"/>
          <a:ext cx="8286808" cy="1281785"/>
        </p:xfrm>
        <a:graphic>
          <a:graphicData uri="http://schemas.openxmlformats.org/drawingml/2006/table">
            <a:tbl>
              <a:tblPr/>
              <a:tblGrid>
                <a:gridCol w="1405690"/>
                <a:gridCol w="808888"/>
                <a:gridCol w="928694"/>
                <a:gridCol w="1214446"/>
                <a:gridCol w="1285884"/>
                <a:gridCol w="1285884"/>
                <a:gridCol w="1357322"/>
              </a:tblGrid>
              <a:tr h="465775">
                <a:tc>
                  <a:txBody>
                    <a:bodyPr/>
                    <a:lstStyle/>
                    <a:p>
                      <a:pPr algn="ctr">
                        <a:lnSpc>
                          <a:spcPct val="115000"/>
                        </a:lnSpc>
                        <a:spcAft>
                          <a:spcPts val="0"/>
                        </a:spcAft>
                      </a:pPr>
                      <a:r>
                        <a:rPr lang="fr-FR" sz="1400" b="1" dirty="0">
                          <a:solidFill>
                            <a:srgbClr val="FFFFFF"/>
                          </a:solidFill>
                          <a:latin typeface="Times New Roman"/>
                          <a:ea typeface="Times New Roman"/>
                          <a:cs typeface="Arial"/>
                        </a:rPr>
                        <a:t>Achat Électricité</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a:noFill/>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2012</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2013</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2014</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2015</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2016</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a:noFill/>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2017</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39899">
                <a:tc>
                  <a:txBody>
                    <a:bodyPr/>
                    <a:lstStyle/>
                    <a:p>
                      <a:pPr algn="just">
                        <a:lnSpc>
                          <a:spcPct val="115000"/>
                        </a:lnSpc>
                        <a:spcAft>
                          <a:spcPts val="0"/>
                        </a:spcAft>
                      </a:pPr>
                      <a:r>
                        <a:rPr lang="fr-FR" sz="1400" b="1" dirty="0">
                          <a:solidFill>
                            <a:srgbClr val="000000"/>
                          </a:solidFill>
                          <a:latin typeface="Times New Roman"/>
                          <a:ea typeface="Times New Roman"/>
                          <a:cs typeface="Arial"/>
                        </a:rPr>
                        <a:t>Achat à SPE</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400" dirty="0">
                          <a:latin typeface="Times New Roman"/>
                          <a:ea typeface="Calibri"/>
                          <a:cs typeface="Arial"/>
                        </a:rPr>
                        <a:t>6 960</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a:latin typeface="Times New Roman"/>
                          <a:ea typeface="Calibri"/>
                          <a:cs typeface="Arial"/>
                        </a:rPr>
                        <a:t>5 131</a:t>
                      </a:r>
                      <a:endParaRPr lang="fr-FR" sz="14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5 </a:t>
                      </a:r>
                      <a:r>
                        <a:rPr lang="fr-FR" sz="1400" dirty="0" smtClean="0">
                          <a:latin typeface="Times New Roman"/>
                          <a:ea typeface="Calibri"/>
                          <a:cs typeface="Arial"/>
                        </a:rPr>
                        <a:t>153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5 </a:t>
                      </a:r>
                      <a:r>
                        <a:rPr lang="fr-FR" sz="1400" dirty="0" smtClean="0">
                          <a:latin typeface="Times New Roman"/>
                          <a:ea typeface="Calibri"/>
                          <a:cs typeface="Arial"/>
                        </a:rPr>
                        <a:t>377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5 </a:t>
                      </a:r>
                      <a:r>
                        <a:rPr lang="fr-FR" sz="1400" dirty="0" smtClean="0">
                          <a:latin typeface="Times New Roman"/>
                          <a:ea typeface="Calibri"/>
                          <a:cs typeface="Arial"/>
                        </a:rPr>
                        <a:t>699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6 </a:t>
                      </a:r>
                      <a:r>
                        <a:rPr lang="fr-FR" sz="1400" dirty="0" smtClean="0">
                          <a:latin typeface="Times New Roman"/>
                          <a:ea typeface="Calibri"/>
                          <a:cs typeface="Arial"/>
                        </a:rPr>
                        <a:t>029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r h="376111">
                <a:tc>
                  <a:txBody>
                    <a:bodyPr/>
                    <a:lstStyle/>
                    <a:p>
                      <a:pPr algn="just">
                        <a:lnSpc>
                          <a:spcPct val="115000"/>
                        </a:lnSpc>
                        <a:spcAft>
                          <a:spcPts val="0"/>
                        </a:spcAft>
                      </a:pPr>
                      <a:r>
                        <a:rPr lang="fr-FR" sz="1400" b="1">
                          <a:solidFill>
                            <a:srgbClr val="000000"/>
                          </a:solidFill>
                          <a:latin typeface="Times New Roman"/>
                          <a:ea typeface="Times New Roman"/>
                          <a:cs typeface="Arial"/>
                        </a:rPr>
                        <a:t>Achat aux tiers</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400" dirty="0">
                          <a:latin typeface="Times New Roman"/>
                          <a:ea typeface="Calibri"/>
                          <a:cs typeface="Arial"/>
                        </a:rPr>
                        <a:t>8 284</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11 830</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12 </a:t>
                      </a:r>
                      <a:r>
                        <a:rPr lang="fr-FR" sz="1400" dirty="0" smtClean="0">
                          <a:latin typeface="Times New Roman"/>
                          <a:ea typeface="Calibri"/>
                          <a:cs typeface="Arial"/>
                        </a:rPr>
                        <a:t>373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13 </a:t>
                      </a:r>
                      <a:r>
                        <a:rPr lang="fr-FR" sz="1400" dirty="0" smtClean="0">
                          <a:latin typeface="Times New Roman"/>
                          <a:ea typeface="Calibri"/>
                          <a:cs typeface="Arial"/>
                        </a:rPr>
                        <a:t>743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15 </a:t>
                      </a:r>
                      <a:r>
                        <a:rPr lang="fr-FR" sz="1400" dirty="0" smtClean="0">
                          <a:latin typeface="Times New Roman"/>
                          <a:ea typeface="Calibri"/>
                          <a:cs typeface="Arial"/>
                        </a:rPr>
                        <a:t>564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17 </a:t>
                      </a:r>
                      <a:r>
                        <a:rPr lang="fr-FR" sz="1400" dirty="0" smtClean="0">
                          <a:latin typeface="Times New Roman"/>
                          <a:ea typeface="Calibri"/>
                          <a:cs typeface="Arial"/>
                        </a:rPr>
                        <a:t>523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3058" name="Rectangle 2"/>
          <p:cNvSpPr>
            <a:spLocks noChangeArrowheads="1"/>
          </p:cNvSpPr>
          <p:nvPr/>
        </p:nvSpPr>
        <p:spPr bwMode="auto">
          <a:xfrm>
            <a:off x="500034" y="3429000"/>
            <a:ext cx="7715304" cy="10926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tabLst/>
            </a:pPr>
            <a:r>
              <a:rPr kumimoji="0" lang="fr-FR"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niveau global des consommations va augmenter de 9% annuellement, cette évolution s’explique essentiellement par l’augmentation des achats de gaz et d’électricité :</a:t>
            </a:r>
          </a:p>
          <a:p>
            <a:pPr marL="0" marR="0" lvl="0" indent="0" defTabSz="914400" rtl="0" eaLnBrk="1" fontAlgn="base" latinLnBrk="0" hangingPunct="1">
              <a:lnSpc>
                <a:spcPct val="100000"/>
              </a:lnSpc>
              <a:spcBef>
                <a:spcPct val="0"/>
              </a:spcBef>
              <a:spcAft>
                <a:spcPct val="0"/>
              </a:spcAft>
              <a:buClrTx/>
              <a:buSzTx/>
              <a:buFontTx/>
              <a:buChar char="•"/>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 Détail </a:t>
            </a:r>
            <a:r>
              <a:rPr kumimoji="0" lang="fr-FR"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des achats</a:t>
            </a:r>
            <a:r>
              <a:rPr kumimoji="0" lang="fr-FR"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685800" lvl="1" indent="-228600" eaLnBrk="0" fontAlgn="base" hangingPunct="0">
              <a:spcBef>
                <a:spcPct val="0"/>
              </a:spcBef>
              <a:spcAft>
                <a:spcPct val="0"/>
              </a:spcAft>
              <a:buFont typeface="+mj-lt"/>
              <a:buAutoNum type="arabicPeriod"/>
            </a:pPr>
            <a:r>
              <a:rPr kumimoji="0" lang="fr-FR"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ELECTRICITE</a:t>
            </a:r>
            <a:r>
              <a:rPr kumimoji="0" lang="fr-FR"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lang="fr-FR" sz="1400" dirty="0" smtClean="0">
                <a:latin typeface="Arial" pitchFamily="34" charset="0"/>
                <a:ea typeface="Times New Roman" pitchFamily="18" charset="0"/>
                <a:cs typeface="Arial" pitchFamily="34" charset="0"/>
              </a:rPr>
              <a:t>                 </a:t>
            </a:r>
            <a:r>
              <a:rPr kumimoji="0" lang="fr-FR" sz="1400" b="1" i="0" u="sng"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5286380" y="4071942"/>
            <a:ext cx="1571637" cy="276999"/>
          </a:xfrm>
          <a:prstGeom prst="rect">
            <a:avLst/>
          </a:prstGeom>
        </p:spPr>
        <p:txBody>
          <a:bodyPr wrap="square">
            <a:spAutoFit/>
          </a:bodyPr>
          <a:lstStyle/>
          <a:p>
            <a:pPr lvl="0" eaLnBrk="0" fontAlgn="base" hangingPunct="0">
              <a:spcBef>
                <a:spcPct val="0"/>
              </a:spcBef>
              <a:spcAft>
                <a:spcPct val="0"/>
              </a:spcAft>
              <a:buFontTx/>
              <a:buChar char="•"/>
            </a:pPr>
            <a:r>
              <a:rPr lang="fr-FR" sz="1200" b="1" u="sng" dirty="0" smtClean="0">
                <a:solidFill>
                  <a:prstClr val="black"/>
                </a:solidFill>
                <a:latin typeface="Times New Roman" pitchFamily="18" charset="0"/>
                <a:ea typeface="Calibri" pitchFamily="34" charset="0"/>
                <a:cs typeface="Times New Roman" pitchFamily="18" charset="0"/>
              </a:rPr>
              <a:t>Unit</a:t>
            </a:r>
            <a:r>
              <a:rPr lang="fr-FR" sz="1200" b="1" u="sng" dirty="0" smtClean="0">
                <a:solidFill>
                  <a:prstClr val="black"/>
                </a:solidFill>
                <a:latin typeface="Calibri"/>
                <a:ea typeface="Calibri" pitchFamily="34" charset="0"/>
                <a:cs typeface="Times New Roman" pitchFamily="18" charset="0"/>
              </a:rPr>
              <a:t>é</a:t>
            </a:r>
            <a:r>
              <a:rPr lang="fr-FR" sz="1200" dirty="0" smtClean="0">
                <a:solidFill>
                  <a:prstClr val="black"/>
                </a:solidFill>
                <a:latin typeface="Calibri"/>
                <a:ea typeface="Calibri" pitchFamily="34" charset="0"/>
                <a:cs typeface="Times New Roman" pitchFamily="18" charset="0"/>
              </a:rPr>
              <a:t> </a:t>
            </a:r>
            <a:r>
              <a:rPr lang="fr-FR" sz="1200" dirty="0" smtClean="0">
                <a:solidFill>
                  <a:prstClr val="black"/>
                </a:solidFill>
                <a:latin typeface="Times New Roman" pitchFamily="18" charset="0"/>
                <a:ea typeface="Calibri" pitchFamily="34" charset="0"/>
                <a:cs typeface="Times New Roman" pitchFamily="18" charset="0"/>
              </a:rPr>
              <a:t>: MDA</a:t>
            </a:r>
            <a:endParaRPr lang="fr-FR" dirty="0" smtClean="0">
              <a:solidFill>
                <a:prstClr val="black"/>
              </a:solidFill>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285720" y="642918"/>
          <a:ext cx="8572561" cy="745164"/>
        </p:xfrm>
        <a:graphic>
          <a:graphicData uri="http://schemas.openxmlformats.org/drawingml/2006/table">
            <a:tbl>
              <a:tblPr/>
              <a:tblGrid>
                <a:gridCol w="1746263"/>
                <a:gridCol w="763283"/>
                <a:gridCol w="1123984"/>
                <a:gridCol w="1152816"/>
                <a:gridCol w="1214446"/>
                <a:gridCol w="1285884"/>
                <a:gridCol w="1285885"/>
              </a:tblGrid>
              <a:tr h="214580">
                <a:tc>
                  <a:txBody>
                    <a:bodyPr/>
                    <a:lstStyle/>
                    <a:p>
                      <a:pPr algn="ctr">
                        <a:lnSpc>
                          <a:spcPct val="115000"/>
                        </a:lnSpc>
                        <a:spcAft>
                          <a:spcPts val="0"/>
                        </a:spcAft>
                      </a:pPr>
                      <a:r>
                        <a:rPr lang="fr-FR" sz="1400" b="1" dirty="0">
                          <a:solidFill>
                            <a:srgbClr val="FFFFFF"/>
                          </a:solidFill>
                          <a:latin typeface="Times New Roman"/>
                          <a:ea typeface="Times New Roman"/>
                          <a:cs typeface="Arial"/>
                        </a:rPr>
                        <a:t>GAZ</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2012</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2013</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2014</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2015</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a:noFill/>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2016</a:t>
                      </a:r>
                      <a:endParaRPr lang="fr-FR" sz="1400" dirty="0">
                        <a:latin typeface="Calibri"/>
                        <a:ea typeface="Calibri"/>
                        <a:cs typeface="Arial"/>
                      </a:endParaRPr>
                    </a:p>
                  </a:txBody>
                  <a:tcPr marL="39434" marR="39434" marT="0" marB="0" anchor="ctr">
                    <a:lnL>
                      <a:noFill/>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2017</a:t>
                      </a:r>
                      <a:endParaRPr lang="fr-FR" sz="14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99800">
                <a:tc>
                  <a:txBody>
                    <a:bodyPr/>
                    <a:lstStyle/>
                    <a:p>
                      <a:pPr algn="ctr">
                        <a:lnSpc>
                          <a:spcPct val="115000"/>
                        </a:lnSpc>
                        <a:spcAft>
                          <a:spcPts val="0"/>
                        </a:spcAft>
                      </a:pPr>
                      <a:r>
                        <a:rPr lang="fr-FR" sz="1400" b="1" dirty="0">
                          <a:solidFill>
                            <a:srgbClr val="000000"/>
                          </a:solidFill>
                          <a:latin typeface="Times New Roman"/>
                          <a:ea typeface="Times New Roman"/>
                          <a:cs typeface="Arial"/>
                        </a:rPr>
                        <a:t>SONATRACH</a:t>
                      </a:r>
                      <a:endParaRPr lang="fr-FR" sz="14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400" dirty="0">
                          <a:solidFill>
                            <a:srgbClr val="000000"/>
                          </a:solidFill>
                          <a:latin typeface="Times New Roman"/>
                          <a:ea typeface="Calibri"/>
                          <a:cs typeface="Arial"/>
                        </a:rPr>
                        <a:t>2 273,54</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solidFill>
                            <a:srgbClr val="000000"/>
                          </a:solidFill>
                          <a:latin typeface="Times New Roman"/>
                          <a:ea typeface="Calibri"/>
                          <a:cs typeface="Arial"/>
                        </a:rPr>
                        <a:t>2 361,05</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400" dirty="0">
                          <a:solidFill>
                            <a:srgbClr val="000000"/>
                          </a:solidFill>
                          <a:latin typeface="Times New Roman"/>
                          <a:ea typeface="Calibri"/>
                          <a:cs typeface="Arial"/>
                        </a:rPr>
                        <a:t>         2 236,64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400" dirty="0">
                          <a:solidFill>
                            <a:srgbClr val="000000"/>
                          </a:solidFill>
                          <a:latin typeface="Times New Roman"/>
                          <a:ea typeface="Calibri"/>
                          <a:cs typeface="Arial"/>
                        </a:rPr>
                        <a:t>        2 278,03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400" dirty="0">
                          <a:solidFill>
                            <a:srgbClr val="000000"/>
                          </a:solidFill>
                          <a:latin typeface="Times New Roman"/>
                          <a:ea typeface="Calibri"/>
                          <a:cs typeface="Arial"/>
                        </a:rPr>
                        <a:t>           2 400,76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400" dirty="0">
                          <a:solidFill>
                            <a:srgbClr val="000000"/>
                          </a:solidFill>
                          <a:latin typeface="Times New Roman"/>
                          <a:ea typeface="Calibri"/>
                          <a:cs typeface="Arial"/>
                        </a:rPr>
                        <a:t>         2 448,43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4081" name="Rectangle 1"/>
          <p:cNvSpPr>
            <a:spLocks noChangeArrowheads="1"/>
          </p:cNvSpPr>
          <p:nvPr/>
        </p:nvSpPr>
        <p:spPr bwMode="auto">
          <a:xfrm>
            <a:off x="142844" y="1571612"/>
            <a:ext cx="8715436"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L’augmentation des achats de l’électricité et du gaz est expliquée principalement par  l’augmentation des achats du gaz auprès de SONATRACH et d’électricité, auprès de SPE et des producteurs indépendants, qui évoluent en moyenne de 10% avec l’hypothèse du maintien du coût d’achat à SPE à 1,725 DA/KWH à l’horizon de 2017.</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a:t>
            </a: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services extérieurs et les autres consommations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services extérieurs et les autres consommations vont évoluer annuellement de 4%, avec une augmentation des services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de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annuellement et une diminution des frais divers de 21%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annuellement, cependant, les autres services (Transit </a:t>
            </a:r>
            <a:r>
              <a:rPr kumimoji="0" lang="fr-FR"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Elec</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/Gaz)  évolueront de 4,9% .</a:t>
            </a:r>
            <a:endPar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a:t>
            </a: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charges de personnel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vont évoluer de 8 % annuellement compte tenu de l’augmentation de l’effectif comme suit :</a:t>
            </a: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500034" y="-24"/>
            <a:ext cx="6215106" cy="553998"/>
          </a:xfrm>
          <a:prstGeom prst="rect">
            <a:avLst/>
          </a:prstGeom>
        </p:spPr>
        <p:txBody>
          <a:bodyPr wrap="square">
            <a:spAutoFit/>
          </a:bodyPr>
          <a:lstStyle/>
          <a:p>
            <a:pPr marL="685800" lvl="1" indent="-228600" eaLnBrk="0" fontAlgn="base" hangingPunct="0">
              <a:spcBef>
                <a:spcPct val="0"/>
              </a:spcBef>
              <a:spcAft>
                <a:spcPct val="0"/>
              </a:spcAft>
              <a:buFont typeface="+mj-lt"/>
              <a:buAutoNum type="arabicPeriod"/>
            </a:pPr>
            <a:endParaRPr lang="fr-FR" dirty="0" smtClean="0">
              <a:latin typeface="Arial" pitchFamily="34" charset="0"/>
              <a:cs typeface="Arial" pitchFamily="34" charset="0"/>
            </a:endParaRPr>
          </a:p>
          <a:p>
            <a:pPr lvl="4" algn="justLow" eaLnBrk="0" fontAlgn="base" hangingPunct="0">
              <a:spcBef>
                <a:spcPct val="0"/>
              </a:spcBef>
              <a:spcAft>
                <a:spcPct val="0"/>
              </a:spcAft>
            </a:pPr>
            <a:r>
              <a:rPr lang="fr-FR" sz="1200" b="1" u="sng" dirty="0" smtClean="0">
                <a:solidFill>
                  <a:schemeClr val="bg1"/>
                </a:solidFill>
                <a:latin typeface="Times New Roman" pitchFamily="18" charset="0"/>
                <a:ea typeface="Times New Roman" pitchFamily="18" charset="0"/>
                <a:cs typeface="Times New Roman" pitchFamily="18" charset="0"/>
              </a:rPr>
              <a:t>			</a:t>
            </a:r>
            <a:r>
              <a:rPr lang="fr-FR" sz="1200" b="1" u="sng" dirty="0" smtClean="0">
                <a:latin typeface="Times New Roman" pitchFamily="18" charset="0"/>
                <a:ea typeface="Times New Roman" pitchFamily="18" charset="0"/>
                <a:cs typeface="Times New Roman" pitchFamily="18" charset="0"/>
              </a:rPr>
              <a:t>Unit</a:t>
            </a:r>
            <a:r>
              <a:rPr lang="fr-FR" sz="1200" b="1" u="sng" dirty="0" smtClean="0">
                <a:latin typeface="Cambria"/>
                <a:ea typeface="Times New Roman" pitchFamily="18" charset="0"/>
                <a:cs typeface="Times New Roman" pitchFamily="18" charset="0"/>
              </a:rPr>
              <a:t>é</a:t>
            </a:r>
            <a:r>
              <a:rPr lang="fr-FR" sz="1200" dirty="0" smtClean="0">
                <a:latin typeface="Cambria"/>
                <a:ea typeface="Times New Roman" pitchFamily="18" charset="0"/>
                <a:cs typeface="Times New Roman" pitchFamily="18" charset="0"/>
              </a:rPr>
              <a:t> </a:t>
            </a:r>
            <a:r>
              <a:rPr lang="fr-FR" sz="1200" dirty="0" smtClean="0">
                <a:latin typeface="Times New Roman" pitchFamily="18" charset="0"/>
                <a:ea typeface="Times New Roman" pitchFamily="18" charset="0"/>
                <a:cs typeface="Times New Roman" pitchFamily="18" charset="0"/>
              </a:rPr>
              <a:t>: MDA</a:t>
            </a:r>
            <a:endParaRPr lang="fr-FR" sz="900" dirty="0" smtClean="0">
              <a:latin typeface="Arial" pitchFamily="34" charset="0"/>
              <a:cs typeface="Arial" pitchFamily="34" charset="0"/>
            </a:endParaRPr>
          </a:p>
        </p:txBody>
      </p:sp>
      <p:sp>
        <p:nvSpPr>
          <p:cNvPr id="11" name="Rectangle 10"/>
          <p:cNvSpPr/>
          <p:nvPr/>
        </p:nvSpPr>
        <p:spPr>
          <a:xfrm>
            <a:off x="714348" y="166994"/>
            <a:ext cx="2209259" cy="307777"/>
          </a:xfrm>
          <a:prstGeom prst="rect">
            <a:avLst/>
          </a:prstGeom>
        </p:spPr>
        <p:txBody>
          <a:bodyPr wrap="none">
            <a:spAutoFit/>
          </a:bodyPr>
          <a:lstStyle/>
          <a:p>
            <a:pPr marL="685800" lvl="1" indent="-228600" eaLnBrk="0" fontAlgn="base" hangingPunct="0">
              <a:spcBef>
                <a:spcPct val="0"/>
              </a:spcBef>
              <a:spcAft>
                <a:spcPct val="0"/>
              </a:spcAft>
            </a:pPr>
            <a:r>
              <a:rPr lang="fr-FR" sz="1100" b="1" dirty="0" smtClean="0">
                <a:solidFill>
                  <a:prstClr val="black"/>
                </a:solidFill>
                <a:latin typeface="Cambria" pitchFamily="18" charset="0"/>
                <a:ea typeface="Times New Roman" pitchFamily="18" charset="0"/>
                <a:cs typeface="Times New Roman" pitchFamily="18" charset="0"/>
              </a:rPr>
              <a:t>2.	</a:t>
            </a:r>
            <a:r>
              <a:rPr lang="fr-FR" sz="1400" b="1" dirty="0" smtClean="0">
                <a:latin typeface="Arial" pitchFamily="34" charset="0"/>
                <a:ea typeface="Times New Roman" pitchFamily="18" charset="0"/>
                <a:cs typeface="Arial" pitchFamily="34" charset="0"/>
              </a:rPr>
              <a:t>GAZ :                 </a:t>
            </a:r>
          </a:p>
        </p:txBody>
      </p:sp>
      <p:graphicFrame>
        <p:nvGraphicFramePr>
          <p:cNvPr id="8" name="Tableau 7"/>
          <p:cNvGraphicFramePr>
            <a:graphicFrameLocks noGrp="1"/>
          </p:cNvGraphicFramePr>
          <p:nvPr/>
        </p:nvGraphicFramePr>
        <p:xfrm>
          <a:off x="500034" y="3428998"/>
          <a:ext cx="8215370" cy="1928829"/>
        </p:xfrm>
        <a:graphic>
          <a:graphicData uri="http://schemas.openxmlformats.org/drawingml/2006/table">
            <a:tbl>
              <a:tblPr/>
              <a:tblGrid>
                <a:gridCol w="1183430"/>
                <a:gridCol w="1360944"/>
                <a:gridCol w="1183430"/>
                <a:gridCol w="1183430"/>
                <a:gridCol w="1183430"/>
                <a:gridCol w="1060353"/>
                <a:gridCol w="1060353"/>
              </a:tblGrid>
              <a:tr h="219029">
                <a:tc rowSpan="2">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GSP</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rowSpan="2">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Effectif prévisionnel 2012</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gridSpan="5">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Effectifs prévisionnels</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41960">
                <a:tc vMerge="1">
                  <a:txBody>
                    <a:bodyPr/>
                    <a:lstStyle/>
                    <a:p>
                      <a:endParaRPr lang="fr-FR"/>
                    </a:p>
                  </a:txBody>
                  <a:tcPr/>
                </a:tc>
                <a:tc vMerge="1">
                  <a:txBody>
                    <a:bodyPr/>
                    <a:lstStyle/>
                    <a:p>
                      <a:endParaRPr lang="fr-FR"/>
                    </a:p>
                  </a:txBody>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2013</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2014</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2015</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2016</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2017</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60">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Cadre</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748</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839</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943</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1 002</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1046</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1080</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60">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Maitrise</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1 724</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1 758</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1 867</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1 914</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2006</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2139</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60">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Exécution</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784</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857</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873</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893</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895</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893</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60">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Total</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3 256</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3 454</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3 683</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3 809</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3947</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4112</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5852" y="1142984"/>
            <a:ext cx="184731" cy="369332"/>
          </a:xfrm>
          <a:prstGeom prst="rect">
            <a:avLst/>
          </a:prstGeom>
          <a:noFill/>
        </p:spPr>
        <p:txBody>
          <a:bodyPr wrap="none" rtlCol="0">
            <a:spAutoFit/>
          </a:bodyPr>
          <a:lstStyle/>
          <a:p>
            <a:endParaRPr lang="fr-FR" dirty="0"/>
          </a:p>
        </p:txBody>
      </p:sp>
      <p:graphicFrame>
        <p:nvGraphicFramePr>
          <p:cNvPr id="8" name="Tableau 7"/>
          <p:cNvGraphicFramePr>
            <a:graphicFrameLocks noGrp="1"/>
          </p:cNvGraphicFramePr>
          <p:nvPr/>
        </p:nvGraphicFramePr>
        <p:xfrm>
          <a:off x="71406" y="85030"/>
          <a:ext cx="9001154" cy="5879735"/>
        </p:xfrm>
        <a:graphic>
          <a:graphicData uri="http://schemas.openxmlformats.org/drawingml/2006/table">
            <a:tbl>
              <a:tblPr/>
              <a:tblGrid>
                <a:gridCol w="3148948"/>
                <a:gridCol w="141964"/>
                <a:gridCol w="880744"/>
                <a:gridCol w="957196"/>
                <a:gridCol w="78655"/>
                <a:gridCol w="878541"/>
                <a:gridCol w="746855"/>
                <a:gridCol w="217515"/>
                <a:gridCol w="276573"/>
                <a:gridCol w="768464"/>
                <a:gridCol w="905699"/>
              </a:tblGrid>
              <a:tr h="622843">
                <a:tc>
                  <a:txBody>
                    <a:bodyPr/>
                    <a:lstStyle/>
                    <a:p>
                      <a:pPr indent="450215" algn="ctr">
                        <a:lnSpc>
                          <a:spcPct val="115000"/>
                        </a:lnSpc>
                        <a:spcBef>
                          <a:spcPts val="1000"/>
                        </a:spcBef>
                        <a:spcAft>
                          <a:spcPts val="0"/>
                        </a:spcAft>
                      </a:pPr>
                      <a:endParaRPr lang="fr-FR" sz="1000" dirty="0">
                        <a:solidFill>
                          <a:srgbClr val="000000"/>
                        </a:solidFill>
                        <a:latin typeface="Cambria"/>
                        <a:ea typeface="Times New Roman"/>
                        <a:cs typeface="Arial"/>
                      </a:endParaRPr>
                    </a:p>
                  </a:txBody>
                  <a:tcPr marL="14023" marR="14023" marT="0" marB="0" anchor="ctr">
                    <a:lnL>
                      <a:noFill/>
                    </a:lnL>
                    <a:lnR>
                      <a:noFill/>
                    </a:lnR>
                    <a:lnT>
                      <a:noFill/>
                    </a:lnT>
                    <a:lnB>
                      <a:noFill/>
                    </a:lnB>
                  </a:tcPr>
                </a:tc>
                <a:tc gridSpan="10">
                  <a:txBody>
                    <a:bodyPr/>
                    <a:lstStyle/>
                    <a:p>
                      <a:pPr marL="0" marR="0" indent="0" algn="l" defTabSz="914400" rtl="0" eaLnBrk="1" fontAlgn="auto" latinLnBrk="0" hangingPunct="1">
                        <a:lnSpc>
                          <a:spcPct val="115000"/>
                        </a:lnSpc>
                        <a:spcBef>
                          <a:spcPts val="1000"/>
                        </a:spcBef>
                        <a:spcAft>
                          <a:spcPts val="1000"/>
                        </a:spcAft>
                        <a:buClrTx/>
                        <a:buSzTx/>
                        <a:buFontTx/>
                        <a:buNone/>
                        <a:tabLst/>
                        <a:defRPr/>
                      </a:pPr>
                      <a:r>
                        <a:rPr lang="fr-FR" sz="1400" b="1" u="sng" dirty="0" smtClean="0">
                          <a:solidFill>
                            <a:srgbClr val="000000"/>
                          </a:solidFill>
                          <a:latin typeface="Times New Roman"/>
                          <a:ea typeface="Times New Roman"/>
                          <a:cs typeface="Arial"/>
                        </a:rPr>
                        <a:t>COMPTES DE RESULTAT 2012/2017</a:t>
                      </a:r>
                      <a:endParaRPr lang="fr-FR" sz="1400" dirty="0" smtClean="0">
                        <a:solidFill>
                          <a:srgbClr val="000000"/>
                        </a:solidFill>
                        <a:latin typeface="Cambria"/>
                        <a:ea typeface="Times New Roman"/>
                        <a:cs typeface="Arial"/>
                      </a:endParaRPr>
                    </a:p>
                    <a:p>
                      <a:pPr algn="ctr">
                        <a:lnSpc>
                          <a:spcPct val="115000"/>
                        </a:lnSpc>
                        <a:spcBef>
                          <a:spcPts val="1000"/>
                        </a:spcBef>
                        <a:spcAft>
                          <a:spcPts val="1000"/>
                        </a:spcAft>
                      </a:pPr>
                      <a:r>
                        <a:rPr lang="fr-FR" sz="1000" dirty="0">
                          <a:solidFill>
                            <a:srgbClr val="000000"/>
                          </a:solidFill>
                          <a:latin typeface="Cambria"/>
                          <a:ea typeface="Times New Roman"/>
                          <a:cs typeface="Arial"/>
                        </a:rPr>
                        <a:t> </a:t>
                      </a:r>
                    </a:p>
                  </a:txBody>
                  <a:tcPr marL="0" marR="0" marT="0" marB="0" anchor="ctr">
                    <a:lnL>
                      <a:noFill/>
                    </a:lnL>
                    <a:lnR>
                      <a:noFill/>
                    </a:lnR>
                    <a:lnT>
                      <a:noFill/>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65468">
                <a:tc>
                  <a:txBody>
                    <a:bodyPr/>
                    <a:lstStyle/>
                    <a:p>
                      <a:pPr>
                        <a:lnSpc>
                          <a:spcPct val="115000"/>
                        </a:lnSpc>
                      </a:pPr>
                      <a:endParaRPr lang="fr-FR" sz="1000">
                        <a:latin typeface="Calibri"/>
                      </a:endParaRPr>
                    </a:p>
                  </a:txBody>
                  <a:tcPr marL="14023" marR="1402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fr-FR" sz="1000">
                        <a:latin typeface="Calibri"/>
                      </a:endParaRPr>
                    </a:p>
                  </a:txBody>
                  <a:tcPr marL="14023" marR="14023" marT="0" marB="0" anchor="b">
                    <a:lnL>
                      <a:noFill/>
                    </a:lnL>
                    <a:lnR>
                      <a:noFill/>
                    </a:lnR>
                    <a:lnT>
                      <a:noFill/>
                    </a:lnT>
                    <a:lnB>
                      <a:noFill/>
                    </a:lnB>
                  </a:tcPr>
                </a:tc>
                <a:tc>
                  <a:txBody>
                    <a:bodyPr/>
                    <a:lstStyle/>
                    <a:p>
                      <a:pPr>
                        <a:lnSpc>
                          <a:spcPct val="115000"/>
                        </a:lnSpc>
                      </a:pPr>
                      <a:endParaRPr lang="fr-FR" sz="1000" dirty="0">
                        <a:latin typeface="Calibri"/>
                      </a:endParaRPr>
                    </a:p>
                  </a:txBody>
                  <a:tcPr marL="14023" marR="14023" marT="0" marB="0" anchor="b">
                    <a:lnL>
                      <a:noFill/>
                    </a:lnL>
                    <a:lnR>
                      <a:noFill/>
                    </a:lnR>
                    <a:lnT>
                      <a:noFill/>
                    </a:lnT>
                    <a:lnB>
                      <a:noFill/>
                    </a:lnB>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r>
              <a:tr h="160126">
                <a:tc rowSpan="2">
                  <a:txBody>
                    <a:bodyPr/>
                    <a:lstStyle/>
                    <a:p>
                      <a:pPr indent="450215" algn="ctr">
                        <a:lnSpc>
                          <a:spcPct val="115000"/>
                        </a:lnSpc>
                        <a:spcBef>
                          <a:spcPts val="1000"/>
                        </a:spcBef>
                        <a:spcAft>
                          <a:spcPts val="0"/>
                        </a:spcAft>
                      </a:pPr>
                      <a:r>
                        <a:rPr lang="fr-FR" sz="1000" b="1">
                          <a:solidFill>
                            <a:srgbClr val="FFFFFF"/>
                          </a:solidFill>
                          <a:latin typeface="Times New Roman"/>
                          <a:ea typeface="Times New Roman"/>
                          <a:cs typeface="Arial"/>
                        </a:rPr>
                        <a:t>LIBELLE</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10">
                  <a:txBody>
                    <a:bodyPr/>
                    <a:lstStyle/>
                    <a:p>
                      <a:pPr indent="450215" algn="ctr">
                        <a:lnSpc>
                          <a:spcPct val="115000"/>
                        </a:lnSpc>
                        <a:spcBef>
                          <a:spcPts val="1000"/>
                        </a:spcBef>
                        <a:spcAft>
                          <a:spcPts val="0"/>
                        </a:spcAft>
                      </a:pPr>
                      <a:r>
                        <a:rPr lang="fr-FR" sz="1000" b="1" dirty="0">
                          <a:solidFill>
                            <a:srgbClr val="FFFFFF"/>
                          </a:solidFill>
                          <a:latin typeface="Times New Roman"/>
                          <a:ea typeface="Times New Roman"/>
                          <a:cs typeface="Arial"/>
                        </a:rPr>
                        <a:t>SDA</a:t>
                      </a:r>
                      <a:endParaRPr lang="fr-FR" sz="1000" dirty="0">
                        <a:solidFill>
                          <a:srgbClr val="000000"/>
                        </a:solidFill>
                        <a:latin typeface="Cambria"/>
                        <a:ea typeface="Times New Roman"/>
                        <a:cs typeface="Arial"/>
                      </a:endParaRPr>
                    </a:p>
                  </a:txBody>
                  <a:tcPr marL="14023" marR="14023" marT="0" marB="0" anchor="b">
                    <a:lnL>
                      <a:noFill/>
                    </a:lnL>
                    <a:lnR>
                      <a:noFill/>
                    </a:lnR>
                    <a:lnT>
                      <a:noFill/>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60126">
                <a:tc v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2 012</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2 013</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2">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2 014</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2 015</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2 016</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algn="r">
                        <a:lnSpc>
                          <a:spcPct val="115000"/>
                        </a:lnSpc>
                        <a:spcBef>
                          <a:spcPts val="1000"/>
                        </a:spcBef>
                        <a:spcAft>
                          <a:spcPts val="0"/>
                        </a:spcAft>
                      </a:pPr>
                      <a:r>
                        <a:rPr lang="fr-FR" sz="1000" b="1" dirty="0">
                          <a:solidFill>
                            <a:srgbClr val="FFFFFF"/>
                          </a:solidFill>
                          <a:latin typeface="Times New Roman"/>
                          <a:ea typeface="Times New Roman"/>
                          <a:cs typeface="Arial"/>
                        </a:rPr>
                        <a:t>2 017</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r h="384353">
                <a:tc>
                  <a:txBody>
                    <a:bodyPr/>
                    <a:lstStyle/>
                    <a:p>
                      <a:pPr indent="450215">
                        <a:lnSpc>
                          <a:spcPct val="115000"/>
                        </a:lnSpc>
                        <a:spcBef>
                          <a:spcPts val="1000"/>
                        </a:spcBef>
                        <a:spcAft>
                          <a:spcPts val="0"/>
                        </a:spcAft>
                      </a:pPr>
                      <a:r>
                        <a:rPr lang="fr-FR" sz="1200" b="1" dirty="0" smtClean="0">
                          <a:solidFill>
                            <a:srgbClr val="000000"/>
                          </a:solidFill>
                          <a:latin typeface="Times New Roman"/>
                          <a:ea typeface="Times New Roman"/>
                          <a:cs typeface="Arial"/>
                        </a:rPr>
                        <a:t>Ventes </a:t>
                      </a:r>
                      <a:r>
                        <a:rPr lang="fr-FR" sz="1200" b="1" dirty="0">
                          <a:solidFill>
                            <a:srgbClr val="000000"/>
                          </a:solidFill>
                          <a:latin typeface="Times New Roman"/>
                          <a:ea typeface="Times New Roman"/>
                          <a:cs typeface="Arial"/>
                        </a:rPr>
                        <a:t>et produits annexes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26 575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28 154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29 864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31 772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33 696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35 670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Dont:               Electricité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21 722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23 123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24 556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26 203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27 855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29 534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smtClean="0">
                          <a:solidFill>
                            <a:srgbClr val="000000"/>
                          </a:solidFill>
                          <a:latin typeface="Times New Roman"/>
                          <a:ea typeface="Times New Roman"/>
                          <a:cs typeface="Arial"/>
                        </a:rPr>
                        <a:t>Gaz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3 086</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3 158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3 322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3 464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3 609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3 769</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TPR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967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1 015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1 065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1 118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1 174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1 232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Divers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920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987</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1 058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1 135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smtClean="0">
                          <a:solidFill>
                            <a:srgbClr val="000000"/>
                          </a:solidFill>
                          <a:latin typeface="Times New Roman"/>
                          <a:ea typeface="Times New Roman"/>
                          <a:cs typeface="Arial"/>
                        </a:rPr>
                        <a:t>Variation </a:t>
                      </a:r>
                      <a:r>
                        <a:rPr lang="fr-FR" sz="1200" dirty="0">
                          <a:solidFill>
                            <a:srgbClr val="000000"/>
                          </a:solidFill>
                          <a:latin typeface="Times New Roman"/>
                          <a:ea typeface="Times New Roman"/>
                          <a:cs typeface="Arial"/>
                        </a:rPr>
                        <a:t>stocks produits finis et en cours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Production immobilisée </a:t>
                      </a:r>
                      <a:endParaRPr lang="fr-FR" sz="120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Subventions d'exploitation </a:t>
                      </a:r>
                      <a:endParaRPr lang="fr-FR" sz="120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FF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 </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gn="l">
                        <a:lnSpc>
                          <a:spcPct val="115000"/>
                        </a:lnSpc>
                        <a:spcBef>
                          <a:spcPts val="1000"/>
                        </a:spcBef>
                        <a:spcAft>
                          <a:spcPts val="0"/>
                        </a:spcAft>
                      </a:pPr>
                      <a:r>
                        <a:rPr lang="fr-FR" sz="1200" b="1" dirty="0">
                          <a:solidFill>
                            <a:srgbClr val="000000"/>
                          </a:solidFill>
                          <a:latin typeface="Times New Roman"/>
                          <a:ea typeface="Times New Roman"/>
                          <a:cs typeface="Arial"/>
                        </a:rPr>
                        <a:t> I-PRODUCTION DE L'EXERCICE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26 575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28 154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29 864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31 772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33 696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35 670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84353">
                <a:tc>
                  <a:txBody>
                    <a:bodyPr/>
                    <a:lstStyle/>
                    <a:p>
                      <a:pPr indent="450215">
                        <a:lnSpc>
                          <a:spcPct val="115000"/>
                        </a:lnSpc>
                        <a:spcBef>
                          <a:spcPts val="1000"/>
                        </a:spcBef>
                        <a:spcAft>
                          <a:spcPts val="0"/>
                        </a:spcAft>
                      </a:pPr>
                      <a:r>
                        <a:rPr lang="fr-FR" sz="1200" b="1" dirty="0">
                          <a:solidFill>
                            <a:srgbClr val="000000"/>
                          </a:solidFill>
                          <a:latin typeface="Times New Roman"/>
                          <a:ea typeface="Times New Roman"/>
                          <a:cs typeface="Arial"/>
                        </a:rPr>
                        <a:t> Achats consommés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-17 491</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-19 461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-20 162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-21 797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-24 064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-26 400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Consommations mat et matériels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-400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gaz (DP+Clients HP+IPP)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-1 847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-2 100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-2 237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-2 278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-2 401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-2 448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d'élect à SPE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-6 960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-5 131</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-5 153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-5 377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-5 699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-6 029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d'élect aux tiers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-8 284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-11 830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-12 373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-13 743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-15 564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-17 523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Régularisation inter SD+ONE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03">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Services extérieurs et autres consommations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-7 858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-8 249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-8 329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-8 607</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-8 993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-9 392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1975" y="142852"/>
            <a:ext cx="3491661" cy="276999"/>
          </a:xfrm>
          <a:prstGeom prst="rect">
            <a:avLst/>
          </a:prstGeom>
        </p:spPr>
        <p:txBody>
          <a:bodyPr wrap="none">
            <a:spAutoFit/>
          </a:bodyPr>
          <a:lstStyle/>
          <a:p>
            <a:pPr algn="ctr"/>
            <a:r>
              <a:rPr lang="fr-FR" sz="1200" b="1" u="sng" dirty="0" smtClean="0"/>
              <a:t>COMPTES DE RESULTAT 2012/2017 (suite)</a:t>
            </a:r>
            <a:endParaRPr lang="fr-FR" sz="1200" dirty="0"/>
          </a:p>
        </p:txBody>
      </p:sp>
      <p:graphicFrame>
        <p:nvGraphicFramePr>
          <p:cNvPr id="6" name="Tableau 5"/>
          <p:cNvGraphicFramePr>
            <a:graphicFrameLocks noGrp="1"/>
          </p:cNvGraphicFramePr>
          <p:nvPr/>
        </p:nvGraphicFramePr>
        <p:xfrm>
          <a:off x="142844" y="500042"/>
          <a:ext cx="8858278" cy="5894704"/>
        </p:xfrm>
        <a:graphic>
          <a:graphicData uri="http://schemas.openxmlformats.org/drawingml/2006/table">
            <a:tbl>
              <a:tblPr/>
              <a:tblGrid>
                <a:gridCol w="3433538"/>
                <a:gridCol w="933731"/>
                <a:gridCol w="910330"/>
                <a:gridCol w="966321"/>
                <a:gridCol w="891989"/>
                <a:gridCol w="936584"/>
                <a:gridCol w="785785"/>
              </a:tblGrid>
              <a:tr h="20764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II-CONSOMMATION DE L'EXERCICE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25349</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-27 710</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2491</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a:solidFill>
                            <a:srgbClr val="000000"/>
                          </a:solidFill>
                          <a:latin typeface="Calibri"/>
                          <a:ea typeface="Times New Roman"/>
                          <a:cs typeface="Arial"/>
                        </a:rPr>
                        <a:t>-</a:t>
                      </a:r>
                      <a:r>
                        <a:rPr kumimoji="0" lang="fr-FR" sz="1000" b="1" kern="1200" dirty="0" smtClean="0">
                          <a:solidFill>
                            <a:srgbClr val="000000"/>
                          </a:solidFill>
                          <a:latin typeface="Calibri"/>
                          <a:ea typeface="Times New Roman"/>
                          <a:cs typeface="Arial"/>
                        </a:rPr>
                        <a:t>30404</a:t>
                      </a:r>
                      <a:endParaRPr kumimoji="0" lang="fr-FR" sz="1000" b="1" kern="1200" dirty="0">
                        <a:solidFill>
                          <a:srgbClr val="000000"/>
                        </a:solidFill>
                        <a:latin typeface="Calibri"/>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33056</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-35 793</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469310">
                <a:tc>
                  <a:txBody>
                    <a:bodyPr/>
                    <a:lstStyle/>
                    <a:p>
                      <a:pP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nSpc>
                          <a:spcPct val="115000"/>
                        </a:lnSpc>
                        <a:spcBef>
                          <a:spcPts val="1000"/>
                        </a:spcBef>
                        <a:spcAft>
                          <a:spcPts val="0"/>
                        </a:spcAft>
                      </a:pPr>
                      <a:r>
                        <a:rPr lang="fr-FR" sz="1000" b="1" dirty="0">
                          <a:solidFill>
                            <a:srgbClr val="000000"/>
                          </a:solidFill>
                          <a:latin typeface="Times New Roman"/>
                          <a:ea typeface="Times New Roman"/>
                          <a:cs typeface="Arial"/>
                        </a:rPr>
                        <a:t>III-VALEUR AJOUTEE D'EXPLOITATION (I-II)</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algn="r">
                        <a:lnSpc>
                          <a:spcPct val="115000"/>
                        </a:lnSpc>
                        <a:spcBef>
                          <a:spcPts val="1000"/>
                        </a:spcBef>
                        <a:spcAft>
                          <a:spcPts val="0"/>
                        </a:spcAft>
                      </a:pPr>
                      <a:r>
                        <a:rPr lang="fr-FR" sz="1000" b="1" dirty="0">
                          <a:solidFill>
                            <a:srgbClr val="000000"/>
                          </a:solidFill>
                          <a:latin typeface="Calibri"/>
                          <a:ea typeface="Times New Roman"/>
                          <a:cs typeface="Arial"/>
                        </a:rPr>
                        <a:t>1 226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gn="r">
                        <a:lnSpc>
                          <a:spcPct val="115000"/>
                        </a:lnSpc>
                        <a:spcBef>
                          <a:spcPts val="1000"/>
                        </a:spcBef>
                        <a:spcAft>
                          <a:spcPts val="0"/>
                        </a:spcAft>
                      </a:pPr>
                      <a:r>
                        <a:rPr lang="fr-FR" sz="1000" b="1" dirty="0">
                          <a:solidFill>
                            <a:srgbClr val="000000"/>
                          </a:solidFill>
                          <a:latin typeface="Calibri"/>
                          <a:ea typeface="Times New Roman"/>
                          <a:cs typeface="Arial"/>
                        </a:rPr>
                        <a:t>444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1 372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640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de personnel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-3 358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-3 711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-4 190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-4 517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-4 881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000">
                          <a:solidFill>
                            <a:srgbClr val="000000"/>
                          </a:solidFill>
                          <a:latin typeface="Calibri"/>
                          <a:ea typeface="Times New Roman"/>
                          <a:cs typeface="Arial"/>
                        </a:rPr>
                        <a:t>-5 298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taxes et versements assimilés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-532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-597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-635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-713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IV-EXCEDENT BRUT D'EXPLOITATION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-2 664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-3 830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-3 415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-3 784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-4 915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-6 134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produits opérationnels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1 320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1 659</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2 623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3 297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charges opérationnelles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448">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Dotations aux amortissements, provisions et pertes de valeurs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-3 800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-3 950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-4 106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-4 268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-4 436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-4 612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Reprise sur pertes de valeur et provisions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1 200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1 440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1 728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2 488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 RESULTAT OPERATIONNEL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-4 574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5425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-4 592</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-4 414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-5 147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Produits financiers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financières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-327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-348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-370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-419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-446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VI-RESULTAT FINANCIER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-338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-355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-416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39086">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VII-RESULTAT ORDINAIRE AVANT IMPOTS</a:t>
                      </a:r>
                      <a:endParaRPr lang="fr-FR" sz="1000" dirty="0">
                        <a:solidFill>
                          <a:srgbClr val="000000"/>
                        </a:solidFill>
                        <a:latin typeface="Cambria"/>
                        <a:ea typeface="Times New Roman"/>
                        <a:cs typeface="Arial"/>
                      </a:endParaRPr>
                    </a:p>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(V+VI)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-4 896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exigibles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différés (Variations)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1">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PRODUITS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28 630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30684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32978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35 606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38 417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41 486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CHARGES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33526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-36 447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smtClean="0">
                          <a:solidFill>
                            <a:srgbClr val="000000"/>
                          </a:solidFill>
                          <a:latin typeface="Calibri"/>
                          <a:ea typeface="Times New Roman"/>
                          <a:cs typeface="Arial"/>
                        </a:rPr>
                        <a:t>-37925</a:t>
                      </a:r>
                      <a:endParaRPr kumimoji="0" lang="fr-FR" sz="1000" b="1" kern="1200" dirty="0">
                        <a:solidFill>
                          <a:srgbClr val="000000"/>
                        </a:solidFill>
                        <a:latin typeface="Calibri"/>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-40394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43648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-47 049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a:solidFill>
                            <a:srgbClr val="000000"/>
                          </a:solidFill>
                          <a:latin typeface="Times New Roman"/>
                          <a:ea typeface="Times New Roman"/>
                          <a:cs typeface="Arial"/>
                        </a:rPr>
                        <a:t>VIII-RESULTAT NET DES ACTIVITES ORDINAIRES</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-4 896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(produits)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(charges)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a:solidFill>
                            <a:srgbClr val="000000"/>
                          </a:solidFill>
                          <a:latin typeface="Times New Roman"/>
                          <a:ea typeface="Times New Roman"/>
                          <a:cs typeface="Arial"/>
                        </a:rPr>
                        <a:t> IX-RESULTAT EXTRAORDINAIRE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88289">
                <a:tc>
                  <a:txBody>
                    <a:bodyPr/>
                    <a:lstStyle/>
                    <a:p>
                      <a:pPr indent="450215" algn="just">
                        <a:lnSpc>
                          <a:spcPct val="115000"/>
                        </a:lnSpc>
                        <a:spcBef>
                          <a:spcPts val="1000"/>
                        </a:spcBef>
                        <a:spcAft>
                          <a:spcPts val="0"/>
                        </a:spcAft>
                      </a:pPr>
                      <a:r>
                        <a:rPr lang="fr-FR" sz="1000" b="1" dirty="0">
                          <a:solidFill>
                            <a:srgbClr val="FFFFFF"/>
                          </a:solidFill>
                          <a:latin typeface="Times New Roman"/>
                          <a:ea typeface="Times New Roman"/>
                          <a:cs typeface="Arial"/>
                        </a:rPr>
                        <a:t> X-RESULTAT NET DE L'EXERCICE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-4 896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-4 788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-5 231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5563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200" y="928670"/>
            <a:ext cx="8229600" cy="5078621"/>
          </a:xfrm>
        </p:spPr>
        <p:txBody>
          <a:bodyPr>
            <a:normAutofit fontScale="92500" lnSpcReduction="20000"/>
          </a:bodyPr>
          <a:lstStyle/>
          <a:p>
            <a:pPr>
              <a:buNone/>
            </a:pPr>
            <a:r>
              <a:rPr lang="fr-FR" sz="1200" dirty="0" smtClean="0"/>
              <a:t> </a:t>
            </a:r>
          </a:p>
          <a:p>
            <a:pPr algn="just">
              <a:buNone/>
            </a:pPr>
            <a:r>
              <a:rPr lang="fr-FR" sz="1400" dirty="0" smtClean="0"/>
              <a:t>Le plan de développement moyen terme relatif aux réseaux et aux infrastructures de la Société de Distribution de l’Electricité et du Gaz d’Alger sur la période 2013-2017 nécessite une enveloppe de </a:t>
            </a:r>
            <a:r>
              <a:rPr lang="fr-FR" sz="1400" b="1" dirty="0" smtClean="0"/>
              <a:t>75546 MDA</a:t>
            </a:r>
            <a:r>
              <a:rPr lang="fr-FR" sz="1400" dirty="0" smtClean="0"/>
              <a:t>. </a:t>
            </a:r>
          </a:p>
          <a:p>
            <a:pPr algn="just">
              <a:buNone/>
            </a:pPr>
            <a:r>
              <a:rPr lang="fr-FR" sz="1400" dirty="0" smtClean="0"/>
              <a:t>Il permettra, en matière d’électricité, la réalisation de </a:t>
            </a:r>
            <a:r>
              <a:rPr lang="fr-FR" sz="1400" b="1" dirty="0" smtClean="0"/>
              <a:t>8218 Kms </a:t>
            </a:r>
            <a:r>
              <a:rPr lang="fr-FR" sz="1400" dirty="0" smtClean="0"/>
              <a:t>de réseau,  </a:t>
            </a:r>
            <a:r>
              <a:rPr lang="fr-FR" sz="1400" b="1" dirty="0" smtClean="0"/>
              <a:t>2292 postes</a:t>
            </a:r>
            <a:r>
              <a:rPr lang="fr-FR" sz="1400" dirty="0" smtClean="0"/>
              <a:t>   et  </a:t>
            </a:r>
            <a:r>
              <a:rPr lang="fr-FR" sz="1400" b="1" dirty="0" smtClean="0"/>
              <a:t>261919 branchements</a:t>
            </a:r>
            <a:r>
              <a:rPr lang="fr-FR" sz="1400" dirty="0" smtClean="0"/>
              <a:t> pour un montant de </a:t>
            </a:r>
            <a:r>
              <a:rPr lang="fr-FR" sz="1400" b="1" dirty="0" smtClean="0"/>
              <a:t>28098 MDA.</a:t>
            </a:r>
            <a:endParaRPr lang="fr-FR" sz="1400" dirty="0" smtClean="0"/>
          </a:p>
          <a:p>
            <a:pPr algn="just">
              <a:buNone/>
            </a:pPr>
            <a:r>
              <a:rPr lang="fr-FR" sz="1400" dirty="0" smtClean="0"/>
              <a:t> </a:t>
            </a:r>
          </a:p>
          <a:p>
            <a:pPr algn="just">
              <a:buNone/>
            </a:pPr>
            <a:r>
              <a:rPr lang="fr-FR" sz="1400" dirty="0" smtClean="0"/>
              <a:t>Pour le gaz, la réalisation de </a:t>
            </a:r>
            <a:r>
              <a:rPr lang="fr-FR" sz="1400" b="1" dirty="0" smtClean="0"/>
              <a:t>7909 Kms</a:t>
            </a:r>
            <a:r>
              <a:rPr lang="fr-FR" sz="1400" dirty="0" smtClean="0"/>
              <a:t> de réseau gaz, </a:t>
            </a:r>
            <a:r>
              <a:rPr lang="fr-FR" sz="1400" b="1" dirty="0" smtClean="0"/>
              <a:t>183196 branchements </a:t>
            </a:r>
            <a:r>
              <a:rPr lang="fr-FR" sz="1400" dirty="0" smtClean="0"/>
              <a:t>en gaz, pour un montant de </a:t>
            </a:r>
            <a:r>
              <a:rPr lang="fr-FR" sz="1400" b="1" dirty="0" smtClean="0"/>
              <a:t>12150 MDA.</a:t>
            </a:r>
            <a:endParaRPr lang="fr-FR" sz="1400" dirty="0" smtClean="0"/>
          </a:p>
          <a:p>
            <a:pPr algn="just">
              <a:buNone/>
            </a:pPr>
            <a:r>
              <a:rPr lang="fr-FR" sz="1400" dirty="0" smtClean="0"/>
              <a:t> </a:t>
            </a:r>
          </a:p>
          <a:p>
            <a:pPr algn="just">
              <a:buNone/>
            </a:pPr>
            <a:r>
              <a:rPr lang="fr-FR" sz="1400" dirty="0" smtClean="0"/>
              <a:t>Additivement aux investissements réseaux électricité et gaz, les investissements relatifs aux équipements spécifiques et aux infrastructures d’accompagnement, représentent un montant de :</a:t>
            </a:r>
          </a:p>
          <a:p>
            <a:pPr lvl="0" algn="just">
              <a:buBlip>
                <a:blip r:embed="rId2"/>
              </a:buBlip>
            </a:pPr>
            <a:r>
              <a:rPr lang="fr-FR" sz="1400" b="1" dirty="0" smtClean="0"/>
              <a:t>28660 MDA</a:t>
            </a:r>
            <a:r>
              <a:rPr lang="fr-FR" sz="1400" dirty="0" smtClean="0"/>
              <a:t> (</a:t>
            </a:r>
            <a:r>
              <a:rPr lang="fr-FR" sz="1400" b="1" dirty="0" smtClean="0"/>
              <a:t>38</a:t>
            </a:r>
            <a:r>
              <a:rPr lang="fr-FR" sz="1400" dirty="0" smtClean="0"/>
              <a:t> </a:t>
            </a:r>
            <a:r>
              <a:rPr lang="fr-FR" sz="1400" b="1" dirty="0" smtClean="0"/>
              <a:t>%</a:t>
            </a:r>
            <a:r>
              <a:rPr lang="fr-FR" sz="1400" dirty="0" smtClean="0"/>
              <a:t> du montant global) pour les équipements électricité (besoins d’exploitation et de fonctionnement). Ces équipements, concernent l’extension du BCC d’Alger, la télé relève de 8 979 compteurs HTA, la numérisation de la cartographie, l’acquisition de transformateurs HTA/BT et le changement des BT en électronique « compteurs intelligents ». </a:t>
            </a:r>
          </a:p>
          <a:p>
            <a:pPr algn="just">
              <a:buNone/>
            </a:pPr>
            <a:endParaRPr lang="fr-FR" sz="1400" dirty="0" smtClean="0"/>
          </a:p>
          <a:p>
            <a:pPr algn="just">
              <a:buBlip>
                <a:blip r:embed="rId2"/>
              </a:buBlip>
            </a:pPr>
            <a:r>
              <a:rPr lang="fr-FR" sz="1400" b="1" dirty="0" smtClean="0"/>
              <a:t>304 MDA</a:t>
            </a:r>
            <a:r>
              <a:rPr lang="fr-FR" sz="1400" dirty="0" smtClean="0"/>
              <a:t> (</a:t>
            </a:r>
            <a:r>
              <a:rPr lang="fr-FR" sz="1400" b="1" dirty="0" smtClean="0"/>
              <a:t>0,4%</a:t>
            </a:r>
            <a:r>
              <a:rPr lang="fr-FR" sz="1400" dirty="0" smtClean="0"/>
              <a:t> du montant global), pour les équipements spécifiques au réseau gaz, qui concernent essentiellement la numérisation de la cartographie et l’achat d’appareils de recherche et localisation de fuites du gaz ainsi que des matériels d’exploitation gaz.</a:t>
            </a:r>
          </a:p>
          <a:p>
            <a:pPr lvl="0" algn="just">
              <a:buBlip>
                <a:blip r:embed="rId2"/>
              </a:buBlip>
            </a:pPr>
            <a:endParaRPr lang="fr-FR" sz="1400" dirty="0" smtClean="0"/>
          </a:p>
          <a:p>
            <a:pPr algn="just">
              <a:buBlip>
                <a:blip r:embed="rId2"/>
              </a:buBlip>
            </a:pPr>
            <a:r>
              <a:rPr lang="fr-FR" sz="1400" b="1" dirty="0" smtClean="0"/>
              <a:t>6334 MDA </a:t>
            </a:r>
            <a:r>
              <a:rPr lang="fr-FR" sz="1400" dirty="0" smtClean="0"/>
              <a:t>(</a:t>
            </a:r>
            <a:r>
              <a:rPr lang="fr-FR" sz="1400" b="1" dirty="0" smtClean="0"/>
              <a:t>8,38%</a:t>
            </a:r>
            <a:r>
              <a:rPr lang="fr-FR" sz="1400" dirty="0" smtClean="0"/>
              <a:t> du montant global), pour les infrastructures. Les infrastructures concernent la construction de nouveaux sièges de Districts électricité/gaz, des agences commerciales, de bureaux pour la Direction de la distribution du Gué de Constantine ainsi que l’acquisition de nouveaux locaux et l’extension du siège de la SDA.</a:t>
            </a:r>
          </a:p>
          <a:p>
            <a:pPr>
              <a:buNone/>
            </a:pPr>
            <a:endParaRPr lang="fr-FR" sz="1400" dirty="0"/>
          </a:p>
        </p:txBody>
      </p:sp>
      <p:sp>
        <p:nvSpPr>
          <p:cNvPr id="7" name="Titre 6"/>
          <p:cNvSpPr>
            <a:spLocks noGrp="1"/>
          </p:cNvSpPr>
          <p:nvPr>
            <p:ph type="title"/>
          </p:nvPr>
        </p:nvSpPr>
        <p:spPr>
          <a:xfrm>
            <a:off x="457200" y="274638"/>
            <a:ext cx="8229600" cy="582594"/>
          </a:xfrm>
        </p:spPr>
        <p:txBody>
          <a:bodyPr>
            <a:normAutofit fontScale="90000"/>
          </a:bodyPr>
          <a:lstStyle/>
          <a:p>
            <a:r>
              <a:rPr lang="fr-FR" sz="2200" dirty="0" smtClean="0">
                <a:solidFill>
                  <a:srgbClr val="00B0F0"/>
                </a:solidFill>
                <a:effectLst/>
              </a:rPr>
              <a:t>3.5.3. Plan d'investissements :</a:t>
            </a:r>
            <a:r>
              <a:rPr lang="fr-FR" sz="2800" dirty="0" smtClean="0">
                <a:solidFill>
                  <a:srgbClr val="0070C0"/>
                </a:solidFill>
                <a:effectLst/>
              </a:rPr>
              <a:t/>
            </a:r>
            <a:br>
              <a:rPr lang="fr-FR" sz="2800" dirty="0" smtClean="0">
                <a:solidFill>
                  <a:srgbClr val="0070C0"/>
                </a:solidFill>
                <a:effectLst/>
              </a:rPr>
            </a:br>
            <a:endParaRPr lang="fr-FR" sz="2800" dirty="0">
              <a:solidFill>
                <a:srgbClr val="0070C0"/>
              </a:solidFill>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2844" y="285728"/>
            <a:ext cx="82868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0070C0"/>
                </a:solidFill>
                <a:effectLst/>
                <a:latin typeface="+mj-lt"/>
                <a:ea typeface="Calibri" pitchFamily="34" charset="0"/>
                <a:cs typeface="Arial" pitchFamily="34" charset="0"/>
              </a:rPr>
              <a:t>Evolution des dépenses d'investissements en MDA</a:t>
            </a:r>
            <a:endParaRPr kumimoji="0" lang="fr-FR" sz="2400" b="0" i="0" u="none" strike="noStrike" cap="none" normalizeH="0" baseline="0" dirty="0" smtClean="0">
              <a:ln>
                <a:noFill/>
              </a:ln>
              <a:solidFill>
                <a:srgbClr val="0070C0"/>
              </a:solidFill>
              <a:effectLst/>
              <a:latin typeface="+mj-lt"/>
              <a:cs typeface="Arial" pitchFamily="34" charset="0"/>
            </a:endParaRPr>
          </a:p>
        </p:txBody>
      </p:sp>
      <p:graphicFrame>
        <p:nvGraphicFramePr>
          <p:cNvPr id="5" name="Tableau 4"/>
          <p:cNvGraphicFramePr>
            <a:graphicFrameLocks noGrp="1"/>
          </p:cNvGraphicFramePr>
          <p:nvPr/>
        </p:nvGraphicFramePr>
        <p:xfrm>
          <a:off x="642909" y="1214424"/>
          <a:ext cx="7929618" cy="4429152"/>
        </p:xfrm>
        <a:graphic>
          <a:graphicData uri="http://schemas.openxmlformats.org/drawingml/2006/table">
            <a:tbl>
              <a:tblPr/>
              <a:tblGrid>
                <a:gridCol w="2504402"/>
                <a:gridCol w="755307"/>
                <a:gridCol w="730204"/>
                <a:gridCol w="834307"/>
                <a:gridCol w="771551"/>
                <a:gridCol w="689596"/>
                <a:gridCol w="730204"/>
                <a:gridCol w="914047"/>
              </a:tblGrid>
              <a:tr h="553644">
                <a:tc>
                  <a:txBody>
                    <a:bodyPr/>
                    <a:lstStyle/>
                    <a:p>
                      <a:pPr>
                        <a:lnSpc>
                          <a:spcPct val="115000"/>
                        </a:lnSpc>
                        <a:spcBef>
                          <a:spcPts val="1000"/>
                        </a:spcBef>
                        <a:spcAft>
                          <a:spcPts val="0"/>
                        </a:spcAft>
                      </a:pPr>
                      <a:r>
                        <a:rPr lang="fr-FR" sz="1200" dirty="0">
                          <a:solidFill>
                            <a:srgbClr val="000000"/>
                          </a:solidFill>
                          <a:latin typeface="Times New Roman"/>
                          <a:ea typeface="Times New Roman"/>
                          <a:cs typeface="Arial"/>
                        </a:rPr>
                        <a:t> </a:t>
                      </a:r>
                      <a:endParaRPr lang="fr-FR" sz="1200" dirty="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200" b="1" dirty="0">
                          <a:solidFill>
                            <a:srgbClr val="000000"/>
                          </a:solidFill>
                          <a:latin typeface="Times New Roman"/>
                          <a:ea typeface="Times New Roman"/>
                          <a:cs typeface="Arial"/>
                        </a:rPr>
                        <a:t>2013</a:t>
                      </a:r>
                      <a:endParaRPr lang="fr-FR" sz="1200" dirty="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2014</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2015</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2016</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2017</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Total</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Poids (%)</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Électricité</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5 335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5 449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5 636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5 768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5 910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28 098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Gaz</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2 286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2 121</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2 366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2 657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2 720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12 150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16%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a:solidFill>
                            <a:srgbClr val="000000"/>
                          </a:solidFill>
                          <a:latin typeface="Times New Roman"/>
                          <a:ea typeface="Times New Roman"/>
                          <a:cs typeface="Arial"/>
                        </a:rPr>
                        <a:t>Équipements spécifiques Elec</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5 285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5 000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28 660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a:solidFill>
                            <a:srgbClr val="000000"/>
                          </a:solidFill>
                          <a:latin typeface="Times New Roman"/>
                          <a:ea typeface="Times New Roman"/>
                          <a:cs typeface="Arial"/>
                        </a:rPr>
                        <a:t>Équipements spécifiques Gaz</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207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97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304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Total Équipements spécifiques</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5 285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5 207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6 222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28 964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Infrastructures</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1 815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1 322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982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1 170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1 045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6 334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Total Général</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dirty="0">
                          <a:solidFill>
                            <a:srgbClr val="000000"/>
                          </a:solidFill>
                          <a:latin typeface="Times New Roman"/>
                          <a:ea typeface="Times New Roman"/>
                          <a:cs typeface="Arial"/>
                        </a:rPr>
                        <a:t>14 721</a:t>
                      </a:r>
                      <a:endParaRPr lang="fr-FR" sz="1200" dirty="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dirty="0">
                          <a:solidFill>
                            <a:srgbClr val="000000"/>
                          </a:solidFill>
                          <a:latin typeface="Times New Roman"/>
                          <a:ea typeface="Times New Roman"/>
                          <a:cs typeface="Arial"/>
                        </a:rPr>
                        <a:t>14 099</a:t>
                      </a:r>
                      <a:endParaRPr lang="fr-FR" sz="1200" dirty="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15 109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15 720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15 897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75 546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dirty="0">
                          <a:solidFill>
                            <a:srgbClr val="000000"/>
                          </a:solidFill>
                          <a:latin typeface="Cambria"/>
                          <a:ea typeface="Times New Roman"/>
                          <a:cs typeface="Arial"/>
                        </a:rPr>
                        <a:t>100%</a:t>
                      </a:r>
                      <a:endParaRPr lang="fr-FR" sz="1200" dirty="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785794"/>
            <a:ext cx="8358246" cy="5500726"/>
          </a:xfrm>
        </p:spPr>
        <p:txBody>
          <a:bodyPr>
            <a:normAutofit fontScale="70000" lnSpcReduction="20000"/>
          </a:bodyPr>
          <a:lstStyle/>
          <a:p>
            <a:pPr algn="just">
              <a:buNone/>
            </a:pPr>
            <a:r>
              <a:rPr lang="fr-FR" sz="2800" dirty="0" smtClean="0"/>
              <a:t>En attendant la mise en place d’une structure devant prendre en charge la fonction stratégie de la SDA, il est indispensable de d’élaborer un dispositif de pilotage permettant le suivi de la mise en œuvre du plan d’actions stratégiques et son actualisation.</a:t>
            </a:r>
          </a:p>
          <a:p>
            <a:pPr algn="just">
              <a:buNone/>
            </a:pPr>
            <a:r>
              <a:rPr lang="fr-FR" sz="2800" dirty="0" smtClean="0"/>
              <a:t> </a:t>
            </a:r>
            <a:endParaRPr lang="fr-FR" sz="2400" dirty="0" smtClean="0"/>
          </a:p>
          <a:p>
            <a:pPr algn="just">
              <a:buNone/>
            </a:pPr>
            <a:r>
              <a:rPr lang="fr-FR" sz="2800" dirty="0" smtClean="0"/>
              <a:t>Ce dispositif repose sur :</a:t>
            </a:r>
          </a:p>
          <a:p>
            <a:pPr algn="just">
              <a:buNone/>
            </a:pPr>
            <a:endParaRPr lang="fr-FR" sz="2400" dirty="0" smtClean="0"/>
          </a:p>
          <a:p>
            <a:pPr lvl="0" algn="just">
              <a:buFont typeface="Wingdings" pitchFamily="2" charset="2"/>
              <a:buChar char="§"/>
            </a:pPr>
            <a:r>
              <a:rPr lang="fr-FR" sz="2800" dirty="0" smtClean="0"/>
              <a:t>Le comité de pilotage du déploiement du plan d’actions stratégiques, à mettre en place au niveau de la Société pour assurer le suivi de la réalisation du plan stratégique une fois approuvé par le CA/SDA et CEPS/</a:t>
            </a:r>
            <a:r>
              <a:rPr lang="fr-FR" sz="2800" dirty="0" err="1" smtClean="0"/>
              <a:t>Sonelgaz</a:t>
            </a:r>
            <a:r>
              <a:rPr lang="fr-FR" sz="2800" dirty="0" smtClean="0"/>
              <a:t>; </a:t>
            </a:r>
            <a:endParaRPr lang="fr-FR" sz="2400" dirty="0" smtClean="0"/>
          </a:p>
          <a:p>
            <a:pPr lvl="0" algn="just">
              <a:buFont typeface="Wingdings" pitchFamily="2" charset="2"/>
              <a:buChar char="§"/>
            </a:pPr>
            <a:r>
              <a:rPr lang="fr-FR" sz="2800" dirty="0" smtClean="0"/>
              <a:t>Les différents pilotes des actions stratégiques identifiés, dont :</a:t>
            </a:r>
            <a:endParaRPr lang="fr-FR" sz="2400" dirty="0" smtClean="0"/>
          </a:p>
          <a:p>
            <a:pPr lvl="2" algn="just"/>
            <a:r>
              <a:rPr lang="fr-FR" sz="2400" dirty="0" smtClean="0"/>
              <a:t>La nouvelle direction prospective, organisation et systèmes d’information pour le pilotage des projets nouveaux liés au développement de la société, </a:t>
            </a:r>
            <a:endParaRPr lang="fr-FR" sz="2000" dirty="0" smtClean="0"/>
          </a:p>
          <a:p>
            <a:pPr lvl="2" algn="just"/>
            <a:r>
              <a:rPr lang="fr-FR" sz="2400" dirty="0" smtClean="0"/>
              <a:t>Les directeurs centraux de la SDA,  pour piloter les actions stratégiques relevant de leurs domaines d’activités.</a:t>
            </a:r>
            <a:endParaRPr lang="fr-FR" sz="2000" dirty="0" smtClean="0"/>
          </a:p>
          <a:p>
            <a:pPr lvl="2" algn="just"/>
            <a:r>
              <a:rPr lang="fr-FR" sz="2400" dirty="0" smtClean="0"/>
              <a:t>Les directeurs de Distribution pour le pilotage des actions spécifiques liées au développement de leurs structures.  </a:t>
            </a:r>
          </a:p>
          <a:p>
            <a:pPr lvl="2" algn="just"/>
            <a:endParaRPr lang="fr-FR" sz="2000" dirty="0" smtClean="0"/>
          </a:p>
          <a:p>
            <a:endParaRPr lang="fr-FR" dirty="0"/>
          </a:p>
        </p:txBody>
      </p:sp>
      <p:sp>
        <p:nvSpPr>
          <p:cNvPr id="3" name="Titre 2"/>
          <p:cNvSpPr>
            <a:spLocks noGrp="1"/>
          </p:cNvSpPr>
          <p:nvPr>
            <p:ph type="title"/>
          </p:nvPr>
        </p:nvSpPr>
        <p:spPr>
          <a:xfrm>
            <a:off x="457200" y="214314"/>
            <a:ext cx="8229600" cy="642918"/>
          </a:xfrm>
        </p:spPr>
        <p:txBody>
          <a:bodyPr>
            <a:normAutofit fontScale="90000"/>
          </a:bodyPr>
          <a:lstStyle/>
          <a:p>
            <a:pPr lvl="2"/>
            <a:r>
              <a:rPr lang="fr-FR" sz="2400" b="1" dirty="0" smtClean="0"/>
              <a:t/>
            </a:r>
            <a:br>
              <a:rPr lang="fr-FR" sz="2400" b="1" dirty="0" smtClean="0"/>
            </a:br>
            <a:r>
              <a:rPr lang="fr-FR" sz="2400" dirty="0" smtClean="0">
                <a:solidFill>
                  <a:srgbClr val="0070C0"/>
                </a:solidFill>
                <a:latin typeface="Myrianod"/>
              </a:rPr>
              <a:t>Dispositif de pilotage du plan d’actions stratégiques :</a:t>
            </a:r>
            <a:r>
              <a:rPr lang="fr-FR" sz="1800" u="sng" dirty="0" smtClean="0">
                <a:solidFill>
                  <a:srgbClr val="0070C0"/>
                </a:solidFill>
              </a:rPr>
              <a:t/>
            </a:r>
            <a:br>
              <a:rPr lang="fr-FR" sz="1800" u="sng" dirty="0" smtClean="0">
                <a:solidFill>
                  <a:srgbClr val="0070C0"/>
                </a:solidFill>
              </a:rPr>
            </a:br>
            <a:r>
              <a:rPr lang="fr-FR" sz="2800" dirty="0" smtClean="0"/>
              <a:t> </a:t>
            </a:r>
            <a:r>
              <a:rPr lang="fr-FR" sz="2400" dirty="0" smtClean="0"/>
              <a:t/>
            </a:r>
            <a:br>
              <a:rPr lang="fr-FR" sz="2400" dirty="0" smtClean="0"/>
            </a:br>
            <a:endParaRPr lang="fr-FR" dirty="0"/>
          </a:p>
        </p:txBody>
      </p:sp>
      <p:sp>
        <p:nvSpPr>
          <p:cNvPr id="4"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49</a:t>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162302"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162302"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162302"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162302"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2508502"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6801102"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167065"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167065"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3889627"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5340602"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170240"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892693"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1355977"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Emergence</a:t>
            </a:r>
          </a:p>
        </p:txBody>
      </p:sp>
      <p:sp>
        <p:nvSpPr>
          <p:cNvPr id="38927" name="Text Box 17"/>
          <p:cNvSpPr txBox="1">
            <a:spLocks noChangeArrowheads="1"/>
          </p:cNvSpPr>
          <p:nvPr/>
        </p:nvSpPr>
        <p:spPr bwMode="auto">
          <a:xfrm>
            <a:off x="2700590"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Croissance </a:t>
            </a:r>
          </a:p>
        </p:txBody>
      </p:sp>
      <p:sp>
        <p:nvSpPr>
          <p:cNvPr id="38928" name="Text Box 18"/>
          <p:cNvSpPr txBox="1">
            <a:spLocks noChangeArrowheads="1"/>
          </p:cNvSpPr>
          <p:nvPr/>
        </p:nvSpPr>
        <p:spPr bwMode="auto">
          <a:xfrm>
            <a:off x="4107115"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Maturité </a:t>
            </a:r>
          </a:p>
        </p:txBody>
      </p:sp>
      <p:sp>
        <p:nvSpPr>
          <p:cNvPr id="38929" name="Text Box 19"/>
          <p:cNvSpPr txBox="1">
            <a:spLocks noChangeArrowheads="1"/>
          </p:cNvSpPr>
          <p:nvPr/>
        </p:nvSpPr>
        <p:spPr bwMode="auto">
          <a:xfrm>
            <a:off x="5543802"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28419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Exceptionnel </a:t>
            </a:r>
          </a:p>
        </p:txBody>
      </p:sp>
      <p:sp>
        <p:nvSpPr>
          <p:cNvPr id="38931" name="Text Box 21"/>
          <p:cNvSpPr txBox="1">
            <a:spLocks noChangeArrowheads="1"/>
          </p:cNvSpPr>
          <p:nvPr/>
        </p:nvSpPr>
        <p:spPr bwMode="auto">
          <a:xfrm>
            <a:off x="-28419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Faible </a:t>
            </a:r>
          </a:p>
        </p:txBody>
      </p:sp>
      <p:sp>
        <p:nvSpPr>
          <p:cNvPr id="38932" name="Text Box 22"/>
          <p:cNvSpPr txBox="1">
            <a:spLocks noChangeArrowheads="1"/>
          </p:cNvSpPr>
          <p:nvPr/>
        </p:nvSpPr>
        <p:spPr bwMode="auto">
          <a:xfrm>
            <a:off x="-28419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Très faible</a:t>
            </a:r>
          </a:p>
        </p:txBody>
      </p:sp>
      <p:sp>
        <p:nvSpPr>
          <p:cNvPr id="38933" name="Text Box 23"/>
          <p:cNvSpPr txBox="1">
            <a:spLocks noChangeArrowheads="1"/>
          </p:cNvSpPr>
          <p:nvPr/>
        </p:nvSpPr>
        <p:spPr bwMode="auto">
          <a:xfrm>
            <a:off x="-28419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Moyen </a:t>
            </a:r>
          </a:p>
        </p:txBody>
      </p:sp>
      <p:sp>
        <p:nvSpPr>
          <p:cNvPr id="38934" name="Text Box 24"/>
          <p:cNvSpPr txBox="1">
            <a:spLocks noChangeArrowheads="1"/>
          </p:cNvSpPr>
          <p:nvPr/>
        </p:nvSpPr>
        <p:spPr bwMode="auto">
          <a:xfrm>
            <a:off x="-304836"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Fort </a:t>
            </a:r>
          </a:p>
        </p:txBody>
      </p:sp>
      <p:sp>
        <p:nvSpPr>
          <p:cNvPr id="38935" name="Line 25"/>
          <p:cNvSpPr>
            <a:spLocks noChangeShapeType="1"/>
          </p:cNvSpPr>
          <p:nvPr/>
        </p:nvSpPr>
        <p:spPr bwMode="auto">
          <a:xfrm flipV="1">
            <a:off x="2487865"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168652"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4905627"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2541840"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187702"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2494215"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5442213"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5442213"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5442213"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3370511"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3437200"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2338630"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2941883"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2962523"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71470"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513034"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5442213"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084759"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156197"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2870445"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727331" y="3000372"/>
            <a:ext cx="827942" cy="954090"/>
            <a:chOff x="2994" y="2304"/>
            <a:chExt cx="565" cy="601"/>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2994" y="2304"/>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5</a:t>
            </a:fld>
            <a:endParaRPr lang="fr-FR" smtClean="0"/>
          </a:p>
        </p:txBody>
      </p:sp>
      <p:sp>
        <p:nvSpPr>
          <p:cNvPr id="38960" name="Rectangle 56"/>
          <p:cNvSpPr>
            <a:spLocks noChangeArrowheads="1"/>
          </p:cNvSpPr>
          <p:nvPr/>
        </p:nvSpPr>
        <p:spPr bwMode="auto">
          <a:xfrm>
            <a:off x="1513123"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2468810"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142813"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graphicFrame>
        <p:nvGraphicFramePr>
          <p:cNvPr id="61" name="Tableau 60"/>
          <p:cNvGraphicFramePr>
            <a:graphicFrameLocks noGrp="1"/>
          </p:cNvGraphicFramePr>
          <p:nvPr/>
        </p:nvGraphicFramePr>
        <p:xfrm>
          <a:off x="357158" y="5786454"/>
          <a:ext cx="4000528" cy="618483"/>
        </p:xfrm>
        <a:graphic>
          <a:graphicData uri="http://schemas.openxmlformats.org/drawingml/2006/table">
            <a:tbl>
              <a:tblPr firstRow="1" bandRow="1">
                <a:tableStyleId>{F5AB1C69-6EDB-4FF4-983F-18BD219EF322}</a:tableStyleId>
              </a:tblPr>
              <a:tblGrid>
                <a:gridCol w="1923331"/>
                <a:gridCol w="2077197"/>
              </a:tblGrid>
              <a:tr h="257821">
                <a:tc>
                  <a:txBody>
                    <a:bodyPr/>
                    <a:lstStyle/>
                    <a:p>
                      <a:pPr algn="ctr"/>
                      <a:r>
                        <a:rPr lang="fr-FR" sz="1400" dirty="0" smtClean="0"/>
                        <a:t>CA /2013</a:t>
                      </a:r>
                      <a:endParaRPr lang="fr-FR" sz="1400" dirty="0"/>
                    </a:p>
                  </a:txBody>
                  <a:tcPr anchor="ctr"/>
                </a:tc>
                <a:tc>
                  <a:txBody>
                    <a:bodyPr/>
                    <a:lstStyle/>
                    <a:p>
                      <a:pPr algn="ctr"/>
                      <a:r>
                        <a:rPr lang="fr-FR" sz="1400" dirty="0" smtClean="0"/>
                        <a:t>CA /2017</a:t>
                      </a:r>
                      <a:endParaRPr lang="fr-FR" sz="1400" dirty="0"/>
                    </a:p>
                  </a:txBody>
                  <a:tcPr anchor="ctr"/>
                </a:tc>
              </a:tr>
              <a:tr h="313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smtClean="0"/>
                        <a:t> </a:t>
                      </a:r>
                      <a:r>
                        <a:rPr kumimoji="0" lang="fr-FR" sz="1400" b="1" i="0" u="none" strike="noStrike" kern="1200" dirty="0" smtClean="0">
                          <a:solidFill>
                            <a:schemeClr val="tx1"/>
                          </a:solidFill>
                          <a:latin typeface="Arial"/>
                          <a:ea typeface="+mn-ea"/>
                          <a:cs typeface="+mn-cs"/>
                        </a:rPr>
                        <a:t>18 489,25 </a:t>
                      </a:r>
                      <a:r>
                        <a:rPr lang="fr-FR" sz="1400" b="1" baseline="0" dirty="0" smtClean="0"/>
                        <a:t>MDA</a:t>
                      </a:r>
                      <a:endParaRPr lang="fr-FR" sz="14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dirty="0" smtClean="0">
                          <a:solidFill>
                            <a:schemeClr val="tx1"/>
                          </a:solidFill>
                          <a:latin typeface="Arial"/>
                          <a:ea typeface="+mn-ea"/>
                          <a:cs typeface="+mn-cs"/>
                        </a:rPr>
                        <a:t>21 822 </a:t>
                      </a:r>
                      <a:r>
                        <a:rPr lang="fr-FR" sz="1400" b="1" baseline="0" dirty="0" smtClean="0"/>
                        <a:t>MDA</a:t>
                      </a:r>
                      <a:endParaRPr lang="fr-FR" sz="1400" b="1" dirty="0" smtClean="0"/>
                    </a:p>
                  </a:txBody>
                  <a:tcPr/>
                </a:tc>
              </a:tr>
            </a:tbl>
          </a:graphicData>
        </a:graphic>
      </p:graphicFrame>
      <p:sp>
        <p:nvSpPr>
          <p:cNvPr id="59" name="Rectangle 58"/>
          <p:cNvSpPr/>
          <p:nvPr/>
        </p:nvSpPr>
        <p:spPr>
          <a:xfrm>
            <a:off x="3000364" y="4000504"/>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62" name="Rectangle 61"/>
          <p:cNvSpPr/>
          <p:nvPr/>
        </p:nvSpPr>
        <p:spPr>
          <a:xfrm>
            <a:off x="4429124" y="214290"/>
            <a:ext cx="4714876" cy="6500858"/>
          </a:xfrm>
          <a:prstGeom prst="wedgeRectCallout">
            <a:avLst>
              <a:gd name="adj1" fmla="val -54139"/>
              <a:gd name="adj2" fmla="val 12775"/>
            </a:avLst>
          </a:prstGeom>
        </p:spPr>
        <p:style>
          <a:lnRef idx="1">
            <a:schemeClr val="accent3"/>
          </a:lnRef>
          <a:fillRef idx="2">
            <a:schemeClr val="accent3"/>
          </a:fillRef>
          <a:effectRef idx="1">
            <a:schemeClr val="accent3"/>
          </a:effectRef>
          <a:fontRef idx="minor">
            <a:schemeClr val="dk1"/>
          </a:fontRef>
        </p:style>
        <p:txBody>
          <a:bodyPr rtlCol="0" anchor="t"/>
          <a:lstStyle/>
          <a:p>
            <a:pPr eaLnBrk="0" fontAlgn="base" hangingPunct="0">
              <a:buFont typeface="Wingdings" pitchFamily="2" charset="2"/>
              <a:buChar char="C"/>
            </a:pPr>
            <a:r>
              <a:rPr lang="fr-FR" sz="1200" dirty="0" smtClean="0"/>
              <a:t>+ Restructuration du réseau en cours</a:t>
            </a:r>
          </a:p>
          <a:p>
            <a:pPr eaLnBrk="0" fontAlgn="base" hangingPunct="0">
              <a:buFont typeface="Wingdings" pitchFamily="2" charset="2"/>
              <a:buChar char="C"/>
            </a:pPr>
            <a:r>
              <a:rPr lang="fr-FR" sz="1200" dirty="0" smtClean="0"/>
              <a:t>+Capacité de réhabilitation des réseaux, connaissance de l’historique des évolutions.</a:t>
            </a:r>
          </a:p>
          <a:p>
            <a:pPr eaLnBrk="0" fontAlgn="base" hangingPunct="0">
              <a:buFont typeface="Wingdings" pitchFamily="2" charset="2"/>
              <a:buChar char="C"/>
            </a:pPr>
            <a:r>
              <a:rPr lang="fr-FR" sz="1200" dirty="0" smtClean="0"/>
              <a:t>+ diversification des modes de payement; </a:t>
            </a:r>
          </a:p>
          <a:p>
            <a:pPr eaLnBrk="0" fontAlgn="base" hangingPunct="0">
              <a:buFont typeface="Wingdings" pitchFamily="2" charset="2"/>
              <a:buChar char="C"/>
            </a:pPr>
            <a:r>
              <a:rPr lang="fr-FR" sz="1200" dirty="0" smtClean="0"/>
              <a:t>+- BCC en exploitation et activités TST MT restent à réactiver (passer aux techniques nouvelles). </a:t>
            </a:r>
            <a:r>
              <a:rPr lang="fr-FR" sz="1200" dirty="0" err="1" smtClean="0"/>
              <a:t>Télérelève</a:t>
            </a:r>
            <a:r>
              <a:rPr lang="fr-FR" sz="1200" dirty="0" smtClean="0"/>
              <a:t> : BT: en projet/  MT: site pilote (DD de </a:t>
            </a:r>
            <a:r>
              <a:rPr lang="fr-FR" sz="1200" dirty="0" err="1" smtClean="0"/>
              <a:t>Bologhine</a:t>
            </a:r>
            <a:r>
              <a:rPr lang="fr-FR" sz="1200" dirty="0" smtClean="0"/>
              <a:t>)</a:t>
            </a:r>
          </a:p>
          <a:p>
            <a:pPr eaLnBrk="0" fontAlgn="base" hangingPunct="0">
              <a:buFont typeface="Wingdings" pitchFamily="2" charset="2"/>
              <a:buChar char="D"/>
            </a:pPr>
            <a:r>
              <a:rPr lang="fr-FR" sz="1200" dirty="0" smtClean="0"/>
              <a:t>- Problématique de disponibilité de matériel et dotation d’équipement pour l’exécution de la maintenance, </a:t>
            </a:r>
          </a:p>
          <a:p>
            <a:pPr eaLnBrk="0" fontAlgn="base" hangingPunct="0">
              <a:buFont typeface="Wingdings" pitchFamily="2" charset="2"/>
              <a:buChar char="D"/>
            </a:pPr>
            <a:r>
              <a:rPr lang="fr-FR" sz="1200" dirty="0" smtClean="0"/>
              <a:t>- Déficit  en opérateurs et absence de doctrine de maîtrise d’œuvre de la maintenance; </a:t>
            </a:r>
          </a:p>
          <a:p>
            <a:pPr eaLnBrk="0" fontAlgn="base" hangingPunct="0">
              <a:buFont typeface="Wingdings" pitchFamily="2" charset="2"/>
              <a:buChar char="D"/>
            </a:pPr>
            <a:r>
              <a:rPr lang="fr-FR" sz="1200" dirty="0" smtClean="0"/>
              <a:t>- Non Maitrise de la maintenance préventive</a:t>
            </a:r>
          </a:p>
          <a:p>
            <a:pPr eaLnBrk="0" fontAlgn="base" hangingPunct="0">
              <a:buFont typeface="Wingdings" pitchFamily="2" charset="2"/>
              <a:buChar char="D"/>
            </a:pPr>
            <a:r>
              <a:rPr lang="fr-FR" sz="1200" dirty="0" smtClean="0"/>
              <a:t>- Absence de politique de communication et de lobbying envers les autorités publiques pour faire face aux vols d’énergie sur les réseaux et aux agressions réseaux .</a:t>
            </a:r>
          </a:p>
          <a:p>
            <a:pPr eaLnBrk="0" fontAlgn="base" hangingPunct="0">
              <a:buFont typeface="Wingdings" pitchFamily="2" charset="2"/>
              <a:buChar char="D"/>
            </a:pPr>
            <a:r>
              <a:rPr lang="fr-FR" sz="1200" dirty="0" smtClean="0"/>
              <a:t>- Le SI distribution actuel ne couvre pas tous les besoins</a:t>
            </a:r>
          </a:p>
          <a:p>
            <a:pPr eaLnBrk="0" fontAlgn="base" hangingPunct="0">
              <a:buFont typeface="Wingdings" pitchFamily="2" charset="2"/>
              <a:buChar char="D"/>
            </a:pPr>
            <a:r>
              <a:rPr lang="fr-FR" sz="1200" dirty="0" smtClean="0"/>
              <a:t>- Comptabilité analytique  centralisée  (non exploitée par les DD)</a:t>
            </a:r>
          </a:p>
          <a:p>
            <a:pPr eaLnBrk="0" fontAlgn="base" hangingPunct="0">
              <a:buFont typeface="Wingdings" pitchFamily="2" charset="2"/>
              <a:buChar char="D"/>
            </a:pPr>
            <a:r>
              <a:rPr lang="fr-FR" sz="1200" dirty="0" smtClean="0"/>
              <a:t>- Absence de révision tarifaire</a:t>
            </a:r>
          </a:p>
          <a:p>
            <a:pPr eaLnBrk="0" fontAlgn="base" hangingPunct="0">
              <a:buFont typeface="Wingdings" pitchFamily="2" charset="2"/>
              <a:buChar char="D"/>
            </a:pPr>
            <a:r>
              <a:rPr lang="fr-FR" sz="1200" dirty="0" smtClean="0"/>
              <a:t>- Non maitrise des charges d’investissements et d’exploitation</a:t>
            </a:r>
          </a:p>
          <a:p>
            <a:pPr eaLnBrk="0" fontAlgn="base" hangingPunct="0">
              <a:buFont typeface="Wingdings" pitchFamily="2" charset="2"/>
              <a:buChar char="D"/>
            </a:pPr>
            <a:r>
              <a:rPr lang="fr-FR" sz="1200" dirty="0" smtClean="0"/>
              <a:t>- Faible adaptation de l’organisation commerciale aux  exigences du métier</a:t>
            </a:r>
          </a:p>
          <a:p>
            <a:pPr eaLnBrk="0" fontAlgn="base" hangingPunct="0">
              <a:buFont typeface="Wingdings" pitchFamily="2" charset="2"/>
              <a:buChar char="D"/>
            </a:pPr>
            <a:r>
              <a:rPr lang="fr-FR" sz="1200" dirty="0" smtClean="0"/>
              <a:t>- Insuffisance dans le traitement des réclamations</a:t>
            </a:r>
          </a:p>
          <a:p>
            <a:pPr eaLnBrk="0" fontAlgn="base" hangingPunct="0">
              <a:buFont typeface="Wingdings" pitchFamily="2" charset="2"/>
              <a:buChar char="D"/>
            </a:pPr>
            <a:r>
              <a:rPr lang="fr-FR" sz="1200" dirty="0" smtClean="0"/>
              <a:t>- Déperdition de la ressource qualifiée et non préparation de la relève</a:t>
            </a:r>
          </a:p>
          <a:p>
            <a:pPr eaLnBrk="0" fontAlgn="base" hangingPunct="0">
              <a:buFont typeface="Wingdings" pitchFamily="2" charset="2"/>
              <a:buChar char="D"/>
            </a:pPr>
            <a:r>
              <a:rPr lang="fr-FR" sz="1200" dirty="0" smtClean="0"/>
              <a:t>- Non réalisation de formation (qualifiante) pour certains métiers et faiblesse en formation management pour l’encadrement</a:t>
            </a:r>
          </a:p>
          <a:p>
            <a:pPr eaLnBrk="0" fontAlgn="base" hangingPunct="0">
              <a:buFont typeface="Wingdings" pitchFamily="2" charset="2"/>
              <a:buChar char="D"/>
            </a:pPr>
            <a:r>
              <a:rPr lang="fr-FR" sz="1200" dirty="0" smtClean="0"/>
              <a:t>- Problème d’expertise de matériels (contrefaçon). </a:t>
            </a:r>
          </a:p>
          <a:p>
            <a:pPr eaLnBrk="0" fontAlgn="base" hangingPunct="0">
              <a:buFont typeface="Wingdings" pitchFamily="2" charset="2"/>
              <a:buChar char="D"/>
            </a:pPr>
            <a:r>
              <a:rPr lang="fr-FR" sz="1200" dirty="0" smtClean="0"/>
              <a:t>Insuffisance de la formation des techniciens</a:t>
            </a:r>
          </a:p>
          <a:p>
            <a:pPr eaLnBrk="0" fontAlgn="base" hangingPunct="0">
              <a:buFont typeface="Wingdings" pitchFamily="2" charset="2"/>
              <a:buChar char="D"/>
            </a:pPr>
            <a:r>
              <a:rPr lang="fr-FR" sz="1200" dirty="0" smtClean="0"/>
              <a:t>- Faiblesse dans la capitalisation du savoir et de l’expertise</a:t>
            </a:r>
          </a:p>
          <a:p>
            <a:pPr eaLnBrk="0" fontAlgn="base" hangingPunct="0">
              <a:buFont typeface="Wingdings" pitchFamily="2" charset="2"/>
              <a:buChar char="D"/>
            </a:pPr>
            <a:r>
              <a:rPr lang="fr-FR" sz="1200" dirty="0" smtClean="0"/>
              <a:t>- Capital expérience insuffisamment valorisé</a:t>
            </a:r>
          </a:p>
          <a:p>
            <a:pPr eaLnBrk="0" fontAlgn="base" hangingPunct="0">
              <a:buFont typeface="Arial" pitchFamily="34" charset="0"/>
              <a:buChar char="•"/>
            </a:pPr>
            <a:r>
              <a:rPr lang="fr-FR" sz="1200" dirty="0" smtClean="0"/>
              <a:t>Nécessité de mise à jour des procédures de travail,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714356"/>
            <a:ext cx="8229600" cy="5292935"/>
          </a:xfrm>
        </p:spPr>
        <p:txBody>
          <a:bodyPr>
            <a:normAutofit/>
          </a:bodyPr>
          <a:lstStyle/>
          <a:p>
            <a:pPr>
              <a:buNone/>
            </a:pPr>
            <a:r>
              <a:rPr lang="fr-FR" sz="2000" dirty="0" smtClean="0"/>
              <a:t>Ce processus de pilotage se déroulera sur plusieurs phases :</a:t>
            </a:r>
          </a:p>
          <a:p>
            <a:pPr>
              <a:buNone/>
            </a:pPr>
            <a:r>
              <a:rPr lang="fr-FR" sz="2000" dirty="0" smtClean="0"/>
              <a:t> </a:t>
            </a:r>
          </a:p>
          <a:p>
            <a:pPr lvl="0" algn="just">
              <a:buFont typeface="Wingdings" pitchFamily="2" charset="2"/>
              <a:buChar char="§"/>
            </a:pPr>
            <a:r>
              <a:rPr lang="fr-FR" sz="2000" dirty="0" smtClean="0"/>
              <a:t>La première consiste à définir et mettre en œuvre des actions de communication en direction de l’ensemble des parties prenantes de la Société pour les informer et les mobiliser autour du plan ;</a:t>
            </a:r>
          </a:p>
          <a:p>
            <a:pPr lvl="0" algn="just">
              <a:buFont typeface="Wingdings" pitchFamily="2" charset="2"/>
              <a:buChar char="§"/>
            </a:pPr>
            <a:endParaRPr lang="fr-FR" sz="2000" dirty="0" smtClean="0"/>
          </a:p>
          <a:p>
            <a:pPr lvl="0" algn="just">
              <a:buFont typeface="Wingdings" pitchFamily="2" charset="2"/>
              <a:buChar char="§"/>
            </a:pPr>
            <a:r>
              <a:rPr lang="fr-FR" sz="2000" dirty="0" smtClean="0"/>
              <a:t>Ensuite, il s’agira de contractualiser les actions avec les principaux pilotes et les mettre en œuvre;</a:t>
            </a:r>
          </a:p>
          <a:p>
            <a:pPr lvl="0" algn="just">
              <a:buFont typeface="Wingdings" pitchFamily="2" charset="2"/>
              <a:buChar char="§"/>
            </a:pPr>
            <a:endParaRPr lang="fr-FR" sz="2000" dirty="0" smtClean="0"/>
          </a:p>
          <a:p>
            <a:pPr lvl="0" algn="just">
              <a:buFont typeface="Wingdings" pitchFamily="2" charset="2"/>
              <a:buChar char="§"/>
            </a:pPr>
            <a:r>
              <a:rPr lang="fr-FR" sz="2000" dirty="0" smtClean="0"/>
              <a:t>Enfin, suivre le déroulement des actions trimestriellement, les évaluer et apporter les ajustements nécessaires au plan d’actions en fin d’exercice</a:t>
            </a:r>
            <a:r>
              <a:rPr lang="fr-FR" sz="2400" dirty="0" smtClean="0"/>
              <a:t>.</a:t>
            </a:r>
            <a:r>
              <a:rPr lang="fr-FR" sz="2400" b="1" i="1" dirty="0" smtClean="0"/>
              <a:t> </a:t>
            </a:r>
            <a:endParaRPr lang="fr-FR" sz="2400" dirty="0" smtClean="0"/>
          </a:p>
          <a:p>
            <a:pPr>
              <a:buFont typeface="Wingdings" pitchFamily="2" charset="2"/>
              <a:buChar char="§"/>
            </a:pPr>
            <a:endParaRPr lang="fr-FR" sz="1800" dirty="0" smtClean="0"/>
          </a:p>
          <a:p>
            <a:endParaRPr lang="fr-FR"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50</a:t>
            </a:fld>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870577"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162302"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162302"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162302"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162302"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2508502"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6801102"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167065"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167065"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3889627"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5340602"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170240"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892693"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1355977"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2700590"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107115"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5543802"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28419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28419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28419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28419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04836"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2487865"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168652"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4905627"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2541840"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187702"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2494215"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5442213"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5442213"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5442213"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3370511"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3437200"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2338630"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2941883"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2962523"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71470"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513034"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5442213"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084759"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156197"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2870445"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727331" y="3000372"/>
            <a:ext cx="827942" cy="954090"/>
            <a:chOff x="2994" y="2304"/>
            <a:chExt cx="565" cy="601"/>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2994" y="2304"/>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6</a:t>
            </a:fld>
            <a:endParaRPr lang="fr-FR" smtClean="0"/>
          </a:p>
        </p:txBody>
      </p:sp>
      <p:sp>
        <p:nvSpPr>
          <p:cNvPr id="38960" name="Rectangle 56"/>
          <p:cNvSpPr>
            <a:spLocks noChangeArrowheads="1"/>
          </p:cNvSpPr>
          <p:nvPr/>
        </p:nvSpPr>
        <p:spPr bwMode="auto">
          <a:xfrm>
            <a:off x="1513123"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2468810"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142813"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4429124" y="214290"/>
            <a:ext cx="4714876" cy="6500858"/>
          </a:xfrm>
          <a:prstGeom prst="wedgeRectCallout">
            <a:avLst>
              <a:gd name="adj1" fmla="val -53038"/>
              <a:gd name="adj2" fmla="val 2866"/>
            </a:avLst>
          </a:prstGeom>
        </p:spPr>
        <p:style>
          <a:lnRef idx="1">
            <a:schemeClr val="accent3"/>
          </a:lnRef>
          <a:fillRef idx="2">
            <a:schemeClr val="accent3"/>
          </a:fillRef>
          <a:effectRef idx="1">
            <a:schemeClr val="accent3"/>
          </a:effectRef>
          <a:fontRef idx="minor">
            <a:schemeClr val="dk1"/>
          </a:fontRef>
        </p:style>
        <p:txBody>
          <a:bodyPr rtlCol="0" anchor="t"/>
          <a:lstStyle/>
          <a:p>
            <a:pPr eaLnBrk="0" fontAlgn="base" hangingPunct="0">
              <a:buFont typeface="Wingdings" pitchFamily="2" charset="2"/>
              <a:buChar char="C"/>
            </a:pPr>
            <a:r>
              <a:rPr lang="fr-FR" sz="1200" dirty="0" smtClean="0"/>
              <a:t>+réseau en restructuration</a:t>
            </a:r>
          </a:p>
          <a:p>
            <a:pPr eaLnBrk="0" fontAlgn="base" hangingPunct="0">
              <a:buFont typeface="Wingdings" pitchFamily="2" charset="2"/>
              <a:buChar char="C"/>
            </a:pPr>
            <a:r>
              <a:rPr lang="fr-FR" sz="1200" dirty="0" smtClean="0"/>
              <a:t>+ bonne capacité de réhabilitation des réseaux, </a:t>
            </a:r>
          </a:p>
          <a:p>
            <a:pPr eaLnBrk="0" fontAlgn="base" hangingPunct="0">
              <a:buFont typeface="Wingdings" pitchFamily="2" charset="2"/>
              <a:buChar char="C"/>
            </a:pPr>
            <a:r>
              <a:rPr lang="fr-FR" sz="1200" dirty="0" smtClean="0"/>
              <a:t>+ Numérisation de la cartographie réseau encours</a:t>
            </a:r>
          </a:p>
          <a:p>
            <a:pPr eaLnBrk="0" fontAlgn="base" hangingPunct="0">
              <a:buFont typeface="Wingdings" pitchFamily="2" charset="2"/>
              <a:buChar char="D"/>
            </a:pPr>
            <a:r>
              <a:rPr lang="fr-FR" sz="1200" dirty="0" smtClean="0"/>
              <a:t>- Problématique de disponibilité et dotation de matériel et équipement pour l’exécution de la maintenance, </a:t>
            </a:r>
          </a:p>
          <a:p>
            <a:pPr eaLnBrk="0" fontAlgn="base" hangingPunct="0">
              <a:buFont typeface="Wingdings" pitchFamily="2" charset="2"/>
              <a:buChar char="D"/>
            </a:pPr>
            <a:r>
              <a:rPr lang="fr-FR" sz="1200" dirty="0" smtClean="0"/>
              <a:t> - Non maitrise de la maintenance préventive (déficit en formation métier)</a:t>
            </a:r>
          </a:p>
          <a:p>
            <a:pPr eaLnBrk="0" fontAlgn="base" hangingPunct="0">
              <a:buFont typeface="Wingdings" pitchFamily="2" charset="2"/>
              <a:buChar char="D"/>
            </a:pPr>
            <a:r>
              <a:rPr lang="fr-FR" sz="1200" dirty="0" smtClean="0"/>
              <a:t>- Retard dans la conversion du réseau BP en MP, </a:t>
            </a:r>
          </a:p>
          <a:p>
            <a:pPr eaLnBrk="0" fontAlgn="base" hangingPunct="0">
              <a:buFont typeface="Wingdings" pitchFamily="2" charset="2"/>
              <a:buChar char="D"/>
            </a:pPr>
            <a:r>
              <a:rPr lang="fr-FR" sz="1200" dirty="0" smtClean="0"/>
              <a:t>- Inexistence de la télé exploitation, télé-relève, etc.</a:t>
            </a:r>
          </a:p>
          <a:p>
            <a:pPr eaLnBrk="0" fontAlgn="base" hangingPunct="0">
              <a:buFont typeface="Wingdings" pitchFamily="2" charset="2"/>
              <a:buChar char="D"/>
            </a:pPr>
            <a:r>
              <a:rPr lang="fr-FR" sz="1200" dirty="0" smtClean="0"/>
              <a:t>- Déperdition de la ressource qualifiée et non préparation de la relève</a:t>
            </a:r>
          </a:p>
          <a:p>
            <a:pPr eaLnBrk="0" fontAlgn="base" hangingPunct="0">
              <a:buFont typeface="Wingdings" pitchFamily="2" charset="2"/>
              <a:buChar char="D"/>
            </a:pPr>
            <a:r>
              <a:rPr lang="fr-FR" sz="1200" dirty="0" smtClean="0"/>
              <a:t>- Non réalisation de formation (qualifiante) pour certains métiers et faiblesse en formation management pour l’encadrement</a:t>
            </a:r>
          </a:p>
          <a:p>
            <a:pPr eaLnBrk="0" fontAlgn="base" hangingPunct="0">
              <a:buFont typeface="Wingdings" pitchFamily="2" charset="2"/>
              <a:buChar char="D"/>
            </a:pPr>
            <a:r>
              <a:rPr lang="fr-FR" sz="1200" dirty="0" smtClean="0"/>
              <a:t>- Faiblesse de politique de communication et de lobbying envers les autorités publiques pour faire face aux agressions des réseaux</a:t>
            </a:r>
          </a:p>
          <a:p>
            <a:pPr eaLnBrk="0" fontAlgn="base" hangingPunct="0">
              <a:buFont typeface="Wingdings" pitchFamily="2" charset="2"/>
              <a:buChar char="D"/>
            </a:pPr>
            <a:r>
              <a:rPr lang="fr-FR" sz="1200" dirty="0" smtClean="0"/>
              <a:t>- Comptabilité analytique  centralisée</a:t>
            </a:r>
          </a:p>
          <a:p>
            <a:pPr eaLnBrk="0" fontAlgn="base" hangingPunct="0">
              <a:buFont typeface="Wingdings" pitchFamily="2" charset="2"/>
              <a:buChar char="D"/>
            </a:pPr>
            <a:r>
              <a:rPr lang="fr-FR" sz="1200" dirty="0" smtClean="0"/>
              <a:t>- Absence de révision tarifaire</a:t>
            </a:r>
          </a:p>
          <a:p>
            <a:pPr eaLnBrk="0" fontAlgn="base" hangingPunct="0">
              <a:buFont typeface="Wingdings" pitchFamily="2" charset="2"/>
              <a:buChar char="D"/>
            </a:pPr>
            <a:r>
              <a:rPr lang="fr-FR" sz="1200" dirty="0" smtClean="0"/>
              <a:t>- Non maitrise des charges d’investissements et ’exploitation</a:t>
            </a:r>
          </a:p>
          <a:p>
            <a:pPr eaLnBrk="0" fontAlgn="base" hangingPunct="0">
              <a:buFont typeface="Wingdings" pitchFamily="2" charset="2"/>
              <a:buChar char="D"/>
            </a:pPr>
            <a:r>
              <a:rPr lang="fr-FR" sz="1200" dirty="0" smtClean="0"/>
              <a:t>- Le SI distribution actuel insuffisant</a:t>
            </a:r>
          </a:p>
          <a:p>
            <a:pPr eaLnBrk="0" fontAlgn="base" hangingPunct="0">
              <a:buFont typeface="Wingdings" pitchFamily="2" charset="2"/>
              <a:buChar char="D"/>
            </a:pPr>
            <a:r>
              <a:rPr lang="fr-FR" sz="1200" dirty="0" smtClean="0"/>
              <a:t>- Nécessité de mise à jour et maintenance de la GDO gaz.</a:t>
            </a:r>
          </a:p>
          <a:p>
            <a:pPr eaLnBrk="0" fontAlgn="base" hangingPunct="0">
              <a:buFont typeface="Wingdings" pitchFamily="2" charset="2"/>
              <a:buChar char="D"/>
            </a:pPr>
            <a:r>
              <a:rPr lang="fr-FR" sz="1200" dirty="0" smtClean="0"/>
              <a:t>- Faible adaptation de l’organisation commerciale aux  exigences du métier</a:t>
            </a:r>
          </a:p>
          <a:p>
            <a:pPr eaLnBrk="0" fontAlgn="base" hangingPunct="0">
              <a:buFont typeface="Wingdings" pitchFamily="2" charset="2"/>
              <a:buChar char="D"/>
            </a:pPr>
            <a:r>
              <a:rPr lang="fr-FR" sz="1200" dirty="0" smtClean="0"/>
              <a:t>- Insuffisance dans le traitement des réclamations</a:t>
            </a:r>
          </a:p>
          <a:p>
            <a:pPr eaLnBrk="0" fontAlgn="base" hangingPunct="0">
              <a:buFont typeface="Wingdings" pitchFamily="2" charset="2"/>
              <a:buChar char="D"/>
            </a:pPr>
            <a:r>
              <a:rPr lang="fr-FR" sz="1200" dirty="0" smtClean="0"/>
              <a:t>culture commerciale insuffisante.</a:t>
            </a:r>
          </a:p>
          <a:p>
            <a:pPr lvl="0" eaLnBrk="0" fontAlgn="base" hangingPunct="0">
              <a:buFont typeface="Wingdings" pitchFamily="2" charset="2"/>
              <a:buChar char="D"/>
            </a:pPr>
            <a:r>
              <a:rPr lang="fr-FR" sz="1200" dirty="0" smtClean="0"/>
              <a:t>Faible capacité de maîtrise d’œuvre / contrôle des travaux</a:t>
            </a:r>
          </a:p>
          <a:p>
            <a:pPr lvl="0" eaLnBrk="0" fontAlgn="base" hangingPunct="0">
              <a:buFont typeface="Wingdings" pitchFamily="2" charset="2"/>
              <a:buChar char="D"/>
            </a:pPr>
            <a:r>
              <a:rPr lang="fr-FR" sz="1200" dirty="0" smtClean="0"/>
              <a:t>-Faible capitalisation</a:t>
            </a:r>
          </a:p>
          <a:p>
            <a:pPr eaLnBrk="0" fontAlgn="base" hangingPunct="0">
              <a:buFont typeface="Wingdings" pitchFamily="2" charset="2"/>
              <a:buChar char="D"/>
            </a:pPr>
            <a:r>
              <a:rPr lang="fr-FR" sz="1200" dirty="0" smtClean="0"/>
              <a:t>- Non rentabilisation de l’investissement  à cause de la incapacité de certains clients de prendre en charge le coût de l’installation intérieure</a:t>
            </a:r>
          </a:p>
          <a:p>
            <a:pPr eaLnBrk="0" fontAlgn="base" hangingPunct="0">
              <a:buFont typeface="Arial" pitchFamily="34" charset="0"/>
              <a:buChar char="•"/>
            </a:pPr>
            <a:r>
              <a:rPr lang="fr-FR" sz="1200" dirty="0" smtClean="0"/>
              <a:t>Nécessité de mise à jour des procédures de travail </a:t>
            </a:r>
          </a:p>
          <a:p>
            <a:pPr lvl="0" eaLnBrk="0" fontAlgn="base" hangingPunct="0"/>
            <a:endParaRPr lang="fr-FR" sz="1200" dirty="0" smtClean="0"/>
          </a:p>
        </p:txBody>
      </p:sp>
      <p:graphicFrame>
        <p:nvGraphicFramePr>
          <p:cNvPr id="61" name="Tableau 60"/>
          <p:cNvGraphicFramePr>
            <a:graphicFrameLocks noGrp="1"/>
          </p:cNvGraphicFramePr>
          <p:nvPr/>
        </p:nvGraphicFramePr>
        <p:xfrm>
          <a:off x="142844" y="5810913"/>
          <a:ext cx="3500462" cy="618483"/>
        </p:xfrm>
        <a:graphic>
          <a:graphicData uri="http://schemas.openxmlformats.org/drawingml/2006/table">
            <a:tbl>
              <a:tblPr firstRow="1" bandRow="1">
                <a:tableStyleId>{F5AB1C69-6EDB-4FF4-983F-18BD219EF322}</a:tableStyleId>
              </a:tblPr>
              <a:tblGrid>
                <a:gridCol w="1542576"/>
                <a:gridCol w="1957886"/>
              </a:tblGrid>
              <a:tr h="257821">
                <a:tc>
                  <a:txBody>
                    <a:bodyPr/>
                    <a:lstStyle/>
                    <a:p>
                      <a:pPr algn="ctr"/>
                      <a:r>
                        <a:rPr lang="fr-FR" sz="1400" dirty="0" smtClean="0"/>
                        <a:t>2013</a:t>
                      </a:r>
                      <a:endParaRPr lang="fr-FR" sz="1400" dirty="0"/>
                    </a:p>
                  </a:txBody>
                  <a:tcPr anchor="ctr"/>
                </a:tc>
                <a:tc>
                  <a:txBody>
                    <a:bodyPr/>
                    <a:lstStyle/>
                    <a:p>
                      <a:pPr algn="ctr"/>
                      <a:r>
                        <a:rPr lang="fr-FR" sz="1400" dirty="0" smtClean="0"/>
                        <a:t>2017</a:t>
                      </a:r>
                      <a:endParaRPr lang="fr-FR" sz="1400" dirty="0"/>
                    </a:p>
                  </a:txBody>
                  <a:tcPr anchor="ctr"/>
                </a:tc>
              </a:tr>
              <a:tr h="313683">
                <a:tc>
                  <a:txBody>
                    <a:bodyPr/>
                    <a:lstStyle/>
                    <a:p>
                      <a:pPr algn="ctr"/>
                      <a:r>
                        <a:rPr kumimoji="0" lang="fr-FR" sz="1400" b="1" i="0" u="none" strike="noStrike" kern="1200" dirty="0" smtClean="0">
                          <a:solidFill>
                            <a:schemeClr val="tx1"/>
                          </a:solidFill>
                          <a:latin typeface="Arial"/>
                          <a:ea typeface="+mn-ea"/>
                          <a:cs typeface="+mn-cs"/>
                        </a:rPr>
                        <a:t> 3 098,11</a:t>
                      </a:r>
                      <a:r>
                        <a:rPr lang="fr-FR" sz="1400" b="1" baseline="0" dirty="0" smtClean="0"/>
                        <a:t>MDA</a:t>
                      </a:r>
                      <a:endParaRPr lang="fr-FR" sz="14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dirty="0" smtClean="0">
                          <a:solidFill>
                            <a:schemeClr val="tx1"/>
                          </a:solidFill>
                          <a:latin typeface="Arial"/>
                          <a:ea typeface="+mn-ea"/>
                          <a:cs typeface="+mn-cs"/>
                        </a:rPr>
                        <a:t>3 534 </a:t>
                      </a:r>
                      <a:r>
                        <a:rPr lang="fr-FR" sz="1400" b="1" baseline="0" dirty="0" smtClean="0"/>
                        <a:t>MDA</a:t>
                      </a:r>
                      <a:endParaRPr lang="fr-FR" sz="1400" b="1" dirty="0" smtClean="0"/>
                    </a:p>
                  </a:txBody>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7</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4429124" y="2143116"/>
            <a:ext cx="4429156" cy="4429156"/>
          </a:xfrm>
          <a:prstGeom prst="wedgeRectCallout">
            <a:avLst>
              <a:gd name="adj1" fmla="val -57552"/>
              <a:gd name="adj2" fmla="val -16544"/>
            </a:avLst>
          </a:prstGeom>
        </p:spPr>
        <p:style>
          <a:lnRef idx="1">
            <a:schemeClr val="accent3"/>
          </a:lnRef>
          <a:fillRef idx="2">
            <a:schemeClr val="accent3"/>
          </a:fillRef>
          <a:effectRef idx="1">
            <a:schemeClr val="accent3"/>
          </a:effectRef>
          <a:fontRef idx="minor">
            <a:schemeClr val="dk1"/>
          </a:fontRef>
        </p:style>
        <p:txBody>
          <a:bodyPr rtlCol="0" anchor="ctr"/>
          <a:lstStyle/>
          <a:p>
            <a:pPr marL="176213" indent="-176213" eaLnBrk="0" fontAlgn="base" hangingPunct="0">
              <a:buFont typeface="Wingdings" pitchFamily="2" charset="2"/>
              <a:buChar char=""/>
            </a:pPr>
            <a:r>
              <a:rPr lang="fr-FR" sz="1200" dirty="0" smtClean="0"/>
              <a:t>+ BCC couvre toutes les DD et télé relève MT: encours</a:t>
            </a:r>
          </a:p>
          <a:p>
            <a:pPr marL="176213" indent="-176213" eaLnBrk="0" fontAlgn="base" hangingPunct="0">
              <a:buFont typeface="Wingdings" pitchFamily="2" charset="2"/>
              <a:buChar char=""/>
            </a:pPr>
            <a:r>
              <a:rPr lang="fr-FR" sz="1200" dirty="0" smtClean="0"/>
              <a:t>+ Connaissance et expérience des procédures de raccordement</a:t>
            </a:r>
          </a:p>
          <a:p>
            <a:pPr marL="176213" indent="-176213" eaLnBrk="0" fontAlgn="base" hangingPunct="0">
              <a:buFont typeface="Arial" pitchFamily="34" charset="0"/>
              <a:buChar char="•"/>
            </a:pPr>
            <a:r>
              <a:rPr lang="fr-FR" sz="1200" dirty="0" smtClean="0"/>
              <a:t>Les réclamations clients sont prises en charge</a:t>
            </a:r>
          </a:p>
          <a:p>
            <a:pPr marL="176213" indent="-176213" eaLnBrk="0" fontAlgn="base" hangingPunct="0">
              <a:buFont typeface="Arial" pitchFamily="34" charset="0"/>
              <a:buChar char="•"/>
            </a:pPr>
            <a:r>
              <a:rPr lang="fr-FR" sz="1200" dirty="0" smtClean="0"/>
              <a:t>Délais à améliorer</a:t>
            </a:r>
          </a:p>
          <a:p>
            <a:pPr marL="176213" indent="-176213" eaLnBrk="0" fontAlgn="base" hangingPunct="0">
              <a:buFont typeface="Arial" pitchFamily="34" charset="0"/>
              <a:buChar char="•"/>
            </a:pPr>
            <a:r>
              <a:rPr lang="fr-FR" sz="1200" dirty="0" smtClean="0"/>
              <a:t>Qualité de service et prise en charge personnalisée à améliorer,</a:t>
            </a:r>
          </a:p>
          <a:p>
            <a:pPr marL="176213" indent="-176213" eaLnBrk="0" fontAlgn="base" hangingPunct="0">
              <a:buFont typeface="Wingdings" pitchFamily="2" charset="2"/>
              <a:buChar char=""/>
            </a:pPr>
            <a:r>
              <a:rPr lang="fr-FR" sz="1200" dirty="0" smtClean="0"/>
              <a:t>- Information non partagée entre technique et commercial (la gestion technique étant assurée par GRTE pour les clients HT)</a:t>
            </a:r>
          </a:p>
          <a:p>
            <a:pPr marL="176213" indent="-176213" eaLnBrk="0" fontAlgn="base" hangingPunct="0">
              <a:buFont typeface="Wingdings" pitchFamily="2" charset="2"/>
              <a:buChar char=""/>
            </a:pPr>
            <a:r>
              <a:rPr lang="fr-FR" sz="1200" dirty="0" smtClean="0"/>
              <a:t>- Les interfaces et le traitement des informations sont insuffisants pour produire un résultat à forte valeur ajoutée  pour le client</a:t>
            </a:r>
          </a:p>
          <a:p>
            <a:pPr marL="176213" indent="-176213" eaLnBrk="0" fontAlgn="base" hangingPunct="0">
              <a:buFont typeface="Wingdings" pitchFamily="2" charset="2"/>
              <a:buChar char=""/>
            </a:pPr>
            <a:r>
              <a:rPr lang="fr-FR" sz="1200" dirty="0" smtClean="0"/>
              <a:t>- Manque de formations ciblée en marketing et management</a:t>
            </a:r>
          </a:p>
          <a:p>
            <a:pPr marL="176213" indent="-176213" eaLnBrk="0" fontAlgn="base" hangingPunct="0">
              <a:buFont typeface="Wingdings" pitchFamily="2" charset="2"/>
              <a:buChar char=""/>
            </a:pPr>
            <a:r>
              <a:rPr lang="fr-FR" sz="1200" dirty="0" smtClean="0"/>
              <a:t>- Départs anticipés des compétences et perte de qualification,</a:t>
            </a:r>
          </a:p>
          <a:p>
            <a:pPr marL="176213" indent="-176213" eaLnBrk="0" fontAlgn="base" hangingPunct="0">
              <a:buFont typeface="Wingdings" pitchFamily="2" charset="2"/>
              <a:buChar char=""/>
            </a:pPr>
            <a:r>
              <a:rPr lang="fr-FR" sz="1200" dirty="0" smtClean="0"/>
              <a:t>- Structure des coûts non maitrisée, malgré une bonne connaissance de la courbe de charge</a:t>
            </a:r>
          </a:p>
        </p:txBody>
      </p:sp>
      <p:graphicFrame>
        <p:nvGraphicFramePr>
          <p:cNvPr id="61" name="Tableau 60"/>
          <p:cNvGraphicFramePr>
            <a:graphicFrameLocks noGrp="1"/>
          </p:cNvGraphicFramePr>
          <p:nvPr/>
        </p:nvGraphicFramePr>
        <p:xfrm>
          <a:off x="5286380" y="494644"/>
          <a:ext cx="3429024" cy="609600"/>
        </p:xfrm>
        <a:graphic>
          <a:graphicData uri="http://schemas.openxmlformats.org/drawingml/2006/table">
            <a:tbl>
              <a:tblPr firstRow="1" bandRow="1">
                <a:tableStyleId>{F5AB1C69-6EDB-4FF4-983F-18BD219EF322}</a:tableStyleId>
              </a:tblPr>
              <a:tblGrid>
                <a:gridCol w="1714512"/>
                <a:gridCol w="1714512"/>
              </a:tblGrid>
              <a:tr h="266382">
                <a:tc>
                  <a:txBody>
                    <a:bodyPr/>
                    <a:lstStyle/>
                    <a:p>
                      <a:pPr algn="ctr"/>
                      <a:r>
                        <a:rPr lang="fr-FR" sz="1400" dirty="0" smtClean="0"/>
                        <a:t>CA / 2013</a:t>
                      </a:r>
                      <a:endParaRPr lang="fr-FR" sz="1400" dirty="0"/>
                    </a:p>
                  </a:txBody>
                  <a:tcPr anchor="ctr"/>
                </a:tc>
                <a:tc>
                  <a:txBody>
                    <a:bodyPr/>
                    <a:lstStyle/>
                    <a:p>
                      <a:pPr algn="ctr"/>
                      <a:r>
                        <a:rPr lang="fr-FR" sz="1400" dirty="0" smtClean="0"/>
                        <a:t>CA / 2017</a:t>
                      </a:r>
                      <a:endParaRPr lang="fr-FR" sz="1400" dirty="0"/>
                    </a:p>
                  </a:txBody>
                  <a:tcPr anchor="ctr"/>
                </a:tc>
              </a:tr>
              <a:tr h="266382">
                <a:tc>
                  <a:txBody>
                    <a:bodyPr/>
                    <a:lstStyle/>
                    <a:p>
                      <a:pPr algn="ctr"/>
                      <a:r>
                        <a:rPr kumimoji="0" lang="fr-FR" sz="1400" b="1" kern="1200" baseline="0" dirty="0" smtClean="0">
                          <a:solidFill>
                            <a:schemeClr val="dk1"/>
                          </a:solidFill>
                          <a:latin typeface="+mn-lt"/>
                          <a:ea typeface="+mn-ea"/>
                          <a:cs typeface="+mn-cs"/>
                        </a:rPr>
                        <a:t> 4 634,33 MDA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400" b="1" kern="1200" baseline="0" dirty="0" smtClean="0">
                          <a:solidFill>
                            <a:schemeClr val="dk1"/>
                          </a:solidFill>
                          <a:latin typeface="+mn-lt"/>
                          <a:ea typeface="+mn-ea"/>
                          <a:cs typeface="+mn-cs"/>
                        </a:rPr>
                        <a:t>7 712 MDA</a:t>
                      </a:r>
                    </a:p>
                  </a:txBody>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8</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4286248" y="2143116"/>
            <a:ext cx="4572032" cy="3857652"/>
          </a:xfrm>
          <a:prstGeom prst="wedgeRectCallout">
            <a:avLst>
              <a:gd name="adj1" fmla="val -60082"/>
              <a:gd name="adj2" fmla="val -4449"/>
            </a:avLst>
          </a:prstGeom>
        </p:spPr>
        <p:style>
          <a:lnRef idx="1">
            <a:schemeClr val="accent3"/>
          </a:lnRef>
          <a:fillRef idx="2">
            <a:schemeClr val="accent3"/>
          </a:fillRef>
          <a:effectRef idx="1">
            <a:schemeClr val="accent3"/>
          </a:effectRef>
          <a:fontRef idx="minor">
            <a:schemeClr val="dk1"/>
          </a:fontRef>
        </p:style>
        <p:txBody>
          <a:bodyPr rtlCol="0" anchor="ctr"/>
          <a:lstStyle/>
          <a:p>
            <a:pPr marL="176213" indent="-176213" eaLnBrk="0" fontAlgn="base" hangingPunct="0">
              <a:buFont typeface="Wingdings" pitchFamily="2" charset="2"/>
              <a:buChar char="C"/>
            </a:pPr>
            <a:r>
              <a:rPr lang="fr-FR" sz="1200" dirty="0" smtClean="0"/>
              <a:t>+ Connaissance et expérience des procédures de raccordement</a:t>
            </a:r>
          </a:p>
          <a:p>
            <a:pPr marL="176213" indent="-176213" eaLnBrk="0" fontAlgn="base" hangingPunct="0">
              <a:buFont typeface="Wingdings" pitchFamily="2" charset="2"/>
              <a:buChar char="C"/>
            </a:pPr>
            <a:r>
              <a:rPr lang="fr-FR" sz="1200" dirty="0" smtClean="0"/>
              <a:t>+ Les réclamations clients sont prises en charge </a:t>
            </a:r>
          </a:p>
          <a:p>
            <a:pPr marL="176213" indent="-176213" eaLnBrk="0" fontAlgn="base" hangingPunct="0">
              <a:buFont typeface="Wingdings" pitchFamily="2" charset="2"/>
              <a:buChar char="D"/>
            </a:pPr>
            <a:r>
              <a:rPr lang="fr-FR" sz="1200" dirty="0" smtClean="0"/>
              <a:t>- Les interfaces et le traitement des informations sont insuffisants pour produire un résultat à forte valeur ajoutée  pour le client</a:t>
            </a:r>
          </a:p>
          <a:p>
            <a:pPr marL="176213" indent="-176213" eaLnBrk="0" fontAlgn="base" hangingPunct="0">
              <a:buFont typeface="Wingdings" pitchFamily="2" charset="2"/>
              <a:buChar char="D"/>
            </a:pPr>
            <a:r>
              <a:rPr lang="fr-FR" sz="1200" dirty="0" smtClean="0"/>
              <a:t>- Information non partagée entre technique et commercial (la gestion technique étant assurée par GRTG pour les clients HP)</a:t>
            </a:r>
          </a:p>
          <a:p>
            <a:pPr marL="176213" indent="-176213" eaLnBrk="0" fontAlgn="base" hangingPunct="0">
              <a:buFont typeface="Wingdings" pitchFamily="2" charset="2"/>
              <a:buChar char="D"/>
            </a:pPr>
            <a:r>
              <a:rPr lang="fr-FR" sz="1200" dirty="0" smtClean="0"/>
              <a:t>- Manque de formations ciblée en marketing et management</a:t>
            </a:r>
          </a:p>
          <a:p>
            <a:pPr marL="176213" indent="-176213" eaLnBrk="0" fontAlgn="base" hangingPunct="0">
              <a:buFont typeface="Wingdings" pitchFamily="2" charset="2"/>
              <a:buChar char="D"/>
            </a:pPr>
            <a:r>
              <a:rPr lang="fr-FR" sz="1200" dirty="0" smtClean="0"/>
              <a:t>- Départs anticipés des compétences et perte de qualification,</a:t>
            </a:r>
          </a:p>
          <a:p>
            <a:pPr marL="176213" indent="-176213" eaLnBrk="0" fontAlgn="base" hangingPunct="0">
              <a:buFont typeface="Wingdings" pitchFamily="2" charset="2"/>
              <a:buChar char="D"/>
            </a:pPr>
            <a:r>
              <a:rPr lang="fr-FR" sz="1200" dirty="0" smtClean="0"/>
              <a:t>- Structure des coûts non maitrisée, malgré une bonne connaissance de la courbe de charge</a:t>
            </a:r>
          </a:p>
          <a:p>
            <a:pPr marL="176213" indent="-176213" eaLnBrk="0" fontAlgn="base" hangingPunct="0">
              <a:buFont typeface="Wingdings" pitchFamily="2" charset="2"/>
              <a:buChar char="D"/>
            </a:pPr>
            <a:r>
              <a:rPr lang="fr-FR" sz="1200" dirty="0" smtClean="0"/>
              <a:t>- comptabilité analytique mal renseignée</a:t>
            </a:r>
          </a:p>
          <a:p>
            <a:pPr marL="176213" indent="-176213" eaLnBrk="0" fontAlgn="base" hangingPunct="0">
              <a:buFont typeface="Wingdings" pitchFamily="2" charset="2"/>
              <a:buChar char="D"/>
            </a:pPr>
            <a:r>
              <a:rPr lang="fr-FR" sz="1200" dirty="0" smtClean="0"/>
              <a:t>Inexistant</a:t>
            </a:r>
          </a:p>
          <a:p>
            <a:pPr marL="176213" indent="-176213" eaLnBrk="0" fontAlgn="base" hangingPunct="0">
              <a:buFont typeface="Wingdings" pitchFamily="2" charset="2"/>
              <a:buChar char="D"/>
            </a:pPr>
            <a:r>
              <a:rPr lang="fr-FR" sz="1200" dirty="0" smtClean="0"/>
              <a:t>- Améliorer les délais de raccordement </a:t>
            </a:r>
          </a:p>
          <a:p>
            <a:pPr marL="176213" indent="-176213" eaLnBrk="0" fontAlgn="base" hangingPunct="0">
              <a:buFont typeface="Wingdings" pitchFamily="2" charset="2"/>
              <a:buChar char="D"/>
            </a:pPr>
            <a:r>
              <a:rPr lang="fr-FR" sz="1200" dirty="0" smtClean="0"/>
              <a:t>- Qualité de service et prise en charge personnalisée à améliorer,</a:t>
            </a:r>
            <a:endParaRPr lang="fr-FR" sz="1200" dirty="0"/>
          </a:p>
        </p:txBody>
      </p:sp>
      <p:graphicFrame>
        <p:nvGraphicFramePr>
          <p:cNvPr id="61" name="Tableau 60"/>
          <p:cNvGraphicFramePr>
            <a:graphicFrameLocks noGrp="1"/>
          </p:cNvGraphicFramePr>
          <p:nvPr/>
        </p:nvGraphicFramePr>
        <p:xfrm>
          <a:off x="5357818" y="500042"/>
          <a:ext cx="3357586" cy="618483"/>
        </p:xfrm>
        <a:graphic>
          <a:graphicData uri="http://schemas.openxmlformats.org/drawingml/2006/table">
            <a:tbl>
              <a:tblPr firstRow="1" bandRow="1">
                <a:tableStyleId>{F5AB1C69-6EDB-4FF4-983F-18BD219EF322}</a:tableStyleId>
              </a:tblPr>
              <a:tblGrid>
                <a:gridCol w="1678793"/>
                <a:gridCol w="1678793"/>
              </a:tblGrid>
              <a:tr h="257821">
                <a:tc>
                  <a:txBody>
                    <a:bodyPr/>
                    <a:lstStyle/>
                    <a:p>
                      <a:pPr algn="ctr"/>
                      <a:r>
                        <a:rPr lang="fr-FR" sz="1400" dirty="0" smtClean="0"/>
                        <a:t>CA / 2013</a:t>
                      </a:r>
                      <a:endParaRPr lang="fr-FR" sz="1400" dirty="0"/>
                    </a:p>
                  </a:txBody>
                  <a:tcPr anchor="ctr"/>
                </a:tc>
                <a:tc>
                  <a:txBody>
                    <a:bodyPr/>
                    <a:lstStyle/>
                    <a:p>
                      <a:pPr algn="ctr"/>
                      <a:r>
                        <a:rPr lang="fr-FR" sz="1400" dirty="0" smtClean="0"/>
                        <a:t>CA / 2017</a:t>
                      </a:r>
                      <a:endParaRPr lang="fr-FR" sz="1400" dirty="0"/>
                    </a:p>
                  </a:txBody>
                  <a:tcPr anchor="ctr"/>
                </a:tc>
              </a:tr>
              <a:tr h="313683">
                <a:tc>
                  <a:txBody>
                    <a:bodyPr/>
                    <a:lstStyle/>
                    <a:p>
                      <a:pPr algn="ctr"/>
                      <a:r>
                        <a:rPr lang="fr-FR" sz="1400" b="1" dirty="0" smtClean="0"/>
                        <a:t>89</a:t>
                      </a:r>
                      <a:r>
                        <a:rPr lang="fr-FR" sz="1400" b="1" baseline="0" dirty="0" smtClean="0"/>
                        <a:t> MDA</a:t>
                      </a:r>
                      <a:endParaRPr lang="fr-FR" sz="1400" b="1" dirty="0" smtClean="0"/>
                    </a:p>
                  </a:txBody>
                  <a:tcPr/>
                </a:tc>
                <a:tc>
                  <a:txBody>
                    <a:bodyPr/>
                    <a:lstStyle/>
                    <a:p>
                      <a:pPr algn="ctr"/>
                      <a:r>
                        <a:rPr lang="fr-FR" sz="1400" b="1" dirty="0" smtClean="0"/>
                        <a:t>235</a:t>
                      </a:r>
                      <a:r>
                        <a:rPr lang="fr-FR" sz="1400" b="1" baseline="0" dirty="0" smtClean="0"/>
                        <a:t> MDA</a:t>
                      </a:r>
                      <a:endParaRPr lang="fr-FR" sz="1400" b="1" dirty="0" smtClean="0"/>
                    </a:p>
                  </a:txBody>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9</a:t>
            </a:fld>
            <a:endParaRPr lang="fr-FR" smtClean="0"/>
          </a:p>
        </p:txBody>
      </p:sp>
      <p:sp>
        <p:nvSpPr>
          <p:cNvPr id="38960" name="Rectangle 56"/>
          <p:cNvSpPr>
            <a:spLocks noChangeArrowheads="1"/>
          </p:cNvSpPr>
          <p:nvPr/>
        </p:nvSpPr>
        <p:spPr bwMode="auto">
          <a:xfrm>
            <a:off x="2214546" y="3494093"/>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3643306" y="1928802"/>
            <a:ext cx="5000660" cy="3286148"/>
          </a:xfrm>
          <a:prstGeom prst="wedgeRectCallout">
            <a:avLst>
              <a:gd name="adj1" fmla="val -59529"/>
              <a:gd name="adj2" fmla="val 3248"/>
            </a:avLst>
          </a:prstGeom>
        </p:spPr>
        <p:style>
          <a:lnRef idx="1">
            <a:schemeClr val="accent3"/>
          </a:lnRef>
          <a:fillRef idx="2">
            <a:schemeClr val="accent3"/>
          </a:fillRef>
          <a:effectRef idx="1">
            <a:schemeClr val="accent3"/>
          </a:effectRef>
          <a:fontRef idx="minor">
            <a:schemeClr val="dk1"/>
          </a:fontRef>
        </p:style>
        <p:txBody>
          <a:bodyPr rtlCol="0" anchor="ctr"/>
          <a:lstStyle/>
          <a:p>
            <a:pPr marL="93663" indent="-93663">
              <a:buFont typeface="Wingdings" pitchFamily="2" charset="2"/>
              <a:buChar char="C"/>
            </a:pPr>
            <a:r>
              <a:rPr lang="fr-FR" sz="1200" dirty="0" smtClean="0"/>
              <a:t>++ Bonne image et confiance des clients vue l’appartenance au groupe SONELGAZ</a:t>
            </a:r>
          </a:p>
          <a:p>
            <a:pPr marL="93663" indent="-93663">
              <a:buFont typeface="Wingdings" pitchFamily="2" charset="2"/>
              <a:buChar char="C"/>
            </a:pPr>
            <a:r>
              <a:rPr lang="fr-FR" sz="1200" dirty="0" smtClean="0"/>
              <a:t>++ Meilleure connaissance des installations des clients que les concurrents potentiels (nationaux ou étrangers)</a:t>
            </a:r>
          </a:p>
          <a:p>
            <a:pPr marL="93663" indent="-93663">
              <a:buFont typeface="Wingdings" pitchFamily="2" charset="2"/>
              <a:buChar char="C"/>
            </a:pPr>
            <a:r>
              <a:rPr lang="fr-FR" sz="1200" dirty="0" smtClean="0"/>
              <a:t>+- Compétences existantes mais  insuffisante en matière de technologie de pointe </a:t>
            </a:r>
          </a:p>
          <a:p>
            <a:pPr marL="93663" indent="-93663">
              <a:buFont typeface="Wingdings" pitchFamily="2" charset="2"/>
              <a:buChar char="D"/>
            </a:pPr>
            <a:r>
              <a:rPr lang="fr-FR" sz="1200" dirty="0" smtClean="0"/>
              <a:t>- Indisponibilité de certains articles et matériel spécifique</a:t>
            </a:r>
          </a:p>
          <a:p>
            <a:pPr marL="93663" indent="-93663">
              <a:buFont typeface="Wingdings" pitchFamily="2" charset="2"/>
              <a:buChar char="D"/>
            </a:pPr>
            <a:r>
              <a:rPr lang="fr-FR" sz="1200" dirty="0" smtClean="0"/>
              <a:t>- Lourdeur dans la procédure d’approvisionnement (consommables, outillages, etc.) auprès des fournisseurs et comptoirs homologués </a:t>
            </a:r>
          </a:p>
          <a:p>
            <a:pPr marL="93663" indent="-93663" eaLnBrk="0" fontAlgn="base" hangingPunct="0">
              <a:buFont typeface="Wingdings" pitchFamily="2" charset="2"/>
              <a:buChar char="D"/>
            </a:pPr>
            <a:r>
              <a:rPr lang="fr-FR" sz="1200" dirty="0" smtClean="0"/>
              <a:t>- Pas de gestion de relation de grands comptes (en cours de développement)</a:t>
            </a:r>
          </a:p>
          <a:p>
            <a:pPr marL="93663" indent="-93663" eaLnBrk="0" fontAlgn="base" hangingPunct="0">
              <a:buFont typeface="Wingdings" pitchFamily="2" charset="2"/>
              <a:buChar char="D"/>
            </a:pPr>
            <a:r>
              <a:rPr lang="fr-FR" sz="1200" dirty="0" smtClean="0"/>
              <a:t>- Prix non administré, obéit aux lois du marché </a:t>
            </a:r>
          </a:p>
          <a:p>
            <a:pPr marL="93663" indent="-93663" eaLnBrk="0" fontAlgn="base" hangingPunct="0">
              <a:buFont typeface="Wingdings" pitchFamily="2" charset="2"/>
              <a:buChar char="D"/>
            </a:pPr>
            <a:r>
              <a:rPr lang="fr-FR" sz="1200" dirty="0" smtClean="0"/>
              <a:t>- Pas d’expérience dans le domaine.</a:t>
            </a:r>
          </a:p>
          <a:p>
            <a:pPr marL="93663" indent="-93663" eaLnBrk="0" fontAlgn="base" hangingPunct="0">
              <a:buFont typeface="Wingdings" pitchFamily="2" charset="2"/>
              <a:buChar char="D"/>
            </a:pPr>
            <a:r>
              <a:rPr lang="fr-FR" sz="1200" dirty="0" smtClean="0"/>
              <a:t>-- Inexistence de procédures</a:t>
            </a:r>
          </a:p>
          <a:p>
            <a:pPr marL="93663" indent="-93663" eaLnBrk="0" fontAlgn="base" hangingPunct="0">
              <a:buFont typeface="Wingdings" pitchFamily="2" charset="2"/>
              <a:buChar char="D"/>
            </a:pPr>
            <a:r>
              <a:rPr lang="fr-FR" sz="1200" dirty="0" smtClean="0"/>
              <a:t>Nécessité de maitriser les coûts (adapter les charges aux prix)</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5999</TotalTime>
  <Words>5595</Words>
  <Application>Microsoft Office PowerPoint</Application>
  <PresentationFormat>Affichage à l'écran (4:3)</PresentationFormat>
  <Paragraphs>1509</Paragraphs>
  <Slides>50</Slides>
  <Notes>7</Notes>
  <HiddenSlides>0</HiddenSlides>
  <MMClips>0</MMClips>
  <ScaleCrop>false</ScaleCrop>
  <HeadingPairs>
    <vt:vector size="4" baseType="variant">
      <vt:variant>
        <vt:lpstr>Thème</vt:lpstr>
      </vt:variant>
      <vt:variant>
        <vt:i4>1</vt:i4>
      </vt:variant>
      <vt:variant>
        <vt:lpstr>Titres des diapositives</vt:lpstr>
      </vt:variant>
      <vt:variant>
        <vt:i4>50</vt:i4>
      </vt:variant>
    </vt:vector>
  </HeadingPairs>
  <TitlesOfParts>
    <vt:vector size="51" baseType="lpstr">
      <vt:lpstr>Rotonde</vt:lpstr>
      <vt:lpstr>Diapositive 1</vt:lpstr>
      <vt:lpstr>Introduction : </vt:lpstr>
      <vt:lpstr>Diapositive 3</vt:lpstr>
      <vt:lpstr>Segmentation stratégique</vt:lpstr>
      <vt:lpstr>Diapositive 5</vt:lpstr>
      <vt:lpstr>Diapositive 6</vt:lpstr>
      <vt:lpstr>Diapositive 7</vt:lpstr>
      <vt:lpstr>Diapositive 8</vt:lpstr>
      <vt:lpstr>Diapositive 9</vt:lpstr>
      <vt:lpstr>Diapositive 10</vt:lpstr>
      <vt:lpstr>Diapositive 11</vt:lpstr>
      <vt:lpstr>Enjeux des Segments Concessions Électricité et Gaz </vt:lpstr>
      <vt:lpstr>Enjeux segment « Services »</vt:lpstr>
      <vt:lpstr>Diapositive 14</vt:lpstr>
      <vt:lpstr>Scénarisation :</vt:lpstr>
      <vt:lpstr>Diapositive 16</vt:lpstr>
      <vt:lpstr>Diapositive 17</vt:lpstr>
      <vt:lpstr>Choix du scénario de référence</vt:lpstr>
      <vt:lpstr>Diapositive 19</vt:lpstr>
      <vt:lpstr>Plan d’actions stratégique :</vt:lpstr>
      <vt:lpstr>Axes et actions Stratégique</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vt:lpstr>
      <vt:lpstr>Action stratégique n°04 : Développement des SI</vt:lpstr>
      <vt:lpstr>Séparation des fonctions techniques et commerciale</vt:lpstr>
      <vt:lpstr>Axe n°02 : Séparation des fonctions technique électricité, technique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03 :  Organiser la gestion des clients éligibles </vt:lpstr>
      <vt:lpstr>Développement de la fonction stratégie au niveau de SDA</vt:lpstr>
      <vt:lpstr>Axe stratégique n°04 :  Développement de la fonction stratégie au niveau de SDA</vt:lpstr>
      <vt:lpstr>Diapositive 38</vt:lpstr>
      <vt:lpstr> 3.5. Business plan :   3.5.1. Définition : </vt:lpstr>
      <vt:lpstr>3.5.2. Compte de résultats :</vt:lpstr>
      <vt:lpstr>Diapositive 41</vt:lpstr>
      <vt:lpstr>Diapositive 42</vt:lpstr>
      <vt:lpstr>Diapositive 43</vt:lpstr>
      <vt:lpstr>Diapositive 44</vt:lpstr>
      <vt:lpstr>Diapositive 45</vt:lpstr>
      <vt:lpstr>Diapositive 46</vt:lpstr>
      <vt:lpstr>3.5.3. Plan d'investissements : </vt:lpstr>
      <vt:lpstr>Diapositive 48</vt:lpstr>
      <vt:lpstr> Dispositif de pilotage du plan d’actions stratégiques :   </vt:lpstr>
      <vt:lpstr>Diapositive 50</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287</cp:revision>
  <dcterms:created xsi:type="dcterms:W3CDTF">2012-05-29T13:29:10Z</dcterms:created>
  <dcterms:modified xsi:type="dcterms:W3CDTF">2012-12-06T11:08:11Z</dcterms:modified>
</cp:coreProperties>
</file>