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notesSlides/notesSlide7.xml" ContentType="application/vnd.openxmlformats-officedocument.presentationml.notesSlide+xml"/>
  <Override PartName="/ppt/charts/chart3.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864" r:id="rId1"/>
  </p:sldMasterIdLst>
  <p:notesMasterIdLst>
    <p:notesMasterId r:id="rId53"/>
  </p:notesMasterIdLst>
  <p:sldIdLst>
    <p:sldId id="257" r:id="rId2"/>
    <p:sldId id="415" r:id="rId3"/>
    <p:sldId id="326" r:id="rId4"/>
    <p:sldId id="260" r:id="rId5"/>
    <p:sldId id="428" r:id="rId6"/>
    <p:sldId id="470" r:id="rId7"/>
    <p:sldId id="474" r:id="rId8"/>
    <p:sldId id="473" r:id="rId9"/>
    <p:sldId id="472" r:id="rId10"/>
    <p:sldId id="471" r:id="rId11"/>
    <p:sldId id="429" r:id="rId12"/>
    <p:sldId id="446" r:id="rId13"/>
    <p:sldId id="447" r:id="rId14"/>
    <p:sldId id="328" r:id="rId15"/>
    <p:sldId id="430" r:id="rId16"/>
    <p:sldId id="316" r:id="rId17"/>
    <p:sldId id="317" r:id="rId18"/>
    <p:sldId id="436" r:id="rId19"/>
    <p:sldId id="329" r:id="rId20"/>
    <p:sldId id="352" r:id="rId21"/>
    <p:sldId id="355" r:id="rId22"/>
    <p:sldId id="356" r:id="rId23"/>
    <p:sldId id="357" r:id="rId24"/>
    <p:sldId id="358" r:id="rId25"/>
    <p:sldId id="359" r:id="rId26"/>
    <p:sldId id="360" r:id="rId27"/>
    <p:sldId id="361" r:id="rId28"/>
    <p:sldId id="362" r:id="rId29"/>
    <p:sldId id="363" r:id="rId30"/>
    <p:sldId id="364" r:id="rId31"/>
    <p:sldId id="365" r:id="rId32"/>
    <p:sldId id="366" r:id="rId33"/>
    <p:sldId id="367" r:id="rId34"/>
    <p:sldId id="368" r:id="rId35"/>
    <p:sldId id="369" r:id="rId36"/>
    <p:sldId id="370" r:id="rId37"/>
    <p:sldId id="371" r:id="rId38"/>
    <p:sldId id="372" r:id="rId39"/>
    <p:sldId id="478" r:id="rId40"/>
    <p:sldId id="479" r:id="rId41"/>
    <p:sldId id="480" r:id="rId42"/>
    <p:sldId id="481" r:id="rId43"/>
    <p:sldId id="482" r:id="rId44"/>
    <p:sldId id="483" r:id="rId45"/>
    <p:sldId id="484" r:id="rId46"/>
    <p:sldId id="485" r:id="rId47"/>
    <p:sldId id="486" r:id="rId48"/>
    <p:sldId id="487" r:id="rId49"/>
    <p:sldId id="488" r:id="rId50"/>
    <p:sldId id="476" r:id="rId51"/>
    <p:sldId id="477" r:id="rId52"/>
  </p:sldIdLst>
  <p:sldSz cx="9144000" cy="6858000" type="screen4x3"/>
  <p:notesSz cx="6669088" cy="9928225"/>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FCD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Style à thème 2 - Accentuation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Style à thème 2 - Accentuation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Style à thème 2 - Accentuation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Style léger 1 - Accentuation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344" autoAdjust="0"/>
    <p:restoredTop sz="94673" autoAdjust="0"/>
  </p:normalViewPr>
  <p:slideViewPr>
    <p:cSldViewPr>
      <p:cViewPr varScale="1">
        <p:scale>
          <a:sx n="70" d="100"/>
          <a:sy n="70" d="100"/>
        </p:scale>
        <p:origin x="-58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oleObject" Target="Classeur1" TargetMode="External"/><Relationship Id="rId1" Type="http://schemas.openxmlformats.org/officeDocument/2006/relationships/image" Target="../media/image4.jpeg"/></Relationships>
</file>

<file path=ppt/charts/_rels/chart2.xml.rels><?xml version="1.0" encoding="UTF-8" standalone="yes"?>
<Relationships xmlns="http://schemas.openxmlformats.org/package/2006/relationships"><Relationship Id="rId1" Type="http://schemas.openxmlformats.org/officeDocument/2006/relationships/oleObject" Target="Classeur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G:\Plan%20strat&#233;gique%202012-2017\D&#233;tails%20tableaux%20C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fr-FR"/>
  <c:style val="39"/>
  <c:chart>
    <c:title>
      <c:tx>
        <c:rich>
          <a:bodyPr/>
          <a:lstStyle/>
          <a:p>
            <a:pPr>
              <a:defRPr sz="1800">
                <a:latin typeface="Times New Roman" pitchFamily="18" charset="0"/>
                <a:cs typeface="Times New Roman" pitchFamily="18" charset="0"/>
              </a:defRPr>
            </a:pPr>
            <a:r>
              <a:rPr lang="fr-FR" sz="1800">
                <a:latin typeface="Times New Roman" pitchFamily="18" charset="0"/>
                <a:cs typeface="Times New Roman" pitchFamily="18" charset="0"/>
              </a:rPr>
              <a:t>Résultats de la SDA 2012-2017</a:t>
            </a:r>
          </a:p>
        </c:rich>
      </c:tx>
      <c:layout/>
      <c:spPr>
        <a:solidFill>
          <a:schemeClr val="lt1"/>
        </a:solidFill>
        <a:ln w="25400" cap="flat" cmpd="sng" algn="ctr">
          <a:solidFill>
            <a:schemeClr val="dk1"/>
          </a:solidFill>
          <a:prstDash val="solid"/>
        </a:ln>
        <a:effectLst/>
      </c:spPr>
    </c:title>
    <c:view3D>
      <c:rAngAx val="1"/>
    </c:view3D>
    <c:sideWall>
      <c:spPr>
        <a:solidFill>
          <a:schemeClr val="bg1">
            <a:lumMod val="85000"/>
          </a:schemeClr>
        </a:solidFill>
      </c:spPr>
    </c:sideWall>
    <c:backWall>
      <c:spPr>
        <a:solidFill>
          <a:schemeClr val="bg1">
            <a:lumMod val="85000"/>
          </a:schemeClr>
        </a:solidFill>
      </c:spPr>
    </c:backWall>
    <c:plotArea>
      <c:layout/>
      <c:bar3DChart>
        <c:barDir val="col"/>
        <c:grouping val="clustered"/>
        <c:ser>
          <c:idx val="0"/>
          <c:order val="0"/>
          <c:spPr>
            <a:blipFill>
              <a:blip xmlns:r="http://schemas.openxmlformats.org/officeDocument/2006/relationships" r:embed="rId1"/>
              <a:tile tx="0" ty="0" sx="100000" sy="100000" flip="none" algn="tl"/>
            </a:blipFill>
          </c:spPr>
          <c:dLbls>
            <c:dLbl>
              <c:idx val="0"/>
              <c:layout>
                <c:manualLayout>
                  <c:x val="1.9369380345751E-17"/>
                  <c:y val="-1.7452006980802823E-2"/>
                </c:manualLayout>
              </c:layout>
              <c:spPr>
                <a:gradFill flip="none" rotWithShape="1">
                  <a:gsLst>
                    <a:gs pos="0">
                      <a:srgbClr val="C0504D">
                        <a:lumMod val="40000"/>
                        <a:lumOff val="60000"/>
                        <a:shade val="30000"/>
                        <a:satMod val="115000"/>
                      </a:srgbClr>
                    </a:gs>
                    <a:gs pos="50000">
                      <a:srgbClr val="C0504D">
                        <a:lumMod val="40000"/>
                        <a:lumOff val="60000"/>
                        <a:shade val="67500"/>
                        <a:satMod val="115000"/>
                      </a:srgbClr>
                    </a:gs>
                    <a:gs pos="100000">
                      <a:srgbClr val="C0504D">
                        <a:lumMod val="40000"/>
                        <a:lumOff val="60000"/>
                        <a:shade val="100000"/>
                        <a:satMod val="115000"/>
                      </a:srgbClr>
                    </a:gs>
                  </a:gsLst>
                  <a:lin ang="0" scaled="1"/>
                  <a:tileRect/>
                </a:gradFill>
                <a:effectLst>
                  <a:innerShdw blurRad="114300">
                    <a:prstClr val="black"/>
                  </a:innerShdw>
                </a:effectLst>
              </c:spPr>
              <c:txPr>
                <a:bodyPr/>
                <a:lstStyle/>
                <a:p>
                  <a:pPr>
                    <a:defRPr/>
                  </a:pPr>
                  <a:endParaRPr lang="fr-FR"/>
                </a:p>
              </c:txPr>
              <c:showVal val="1"/>
            </c:dLbl>
            <c:dLbl>
              <c:idx val="1"/>
              <c:spPr>
                <a:gradFill flip="none" rotWithShape="1">
                  <a:gsLst>
                    <a:gs pos="0">
                      <a:srgbClr val="C0504D">
                        <a:lumMod val="40000"/>
                        <a:lumOff val="60000"/>
                        <a:shade val="30000"/>
                        <a:satMod val="115000"/>
                      </a:srgbClr>
                    </a:gs>
                    <a:gs pos="50000">
                      <a:srgbClr val="C0504D">
                        <a:lumMod val="40000"/>
                        <a:lumOff val="60000"/>
                        <a:shade val="67500"/>
                        <a:satMod val="115000"/>
                      </a:srgbClr>
                    </a:gs>
                    <a:gs pos="100000">
                      <a:srgbClr val="C0504D">
                        <a:lumMod val="40000"/>
                        <a:lumOff val="60000"/>
                        <a:shade val="100000"/>
                        <a:satMod val="115000"/>
                      </a:srgbClr>
                    </a:gs>
                  </a:gsLst>
                  <a:lin ang="0" scaled="1"/>
                  <a:tileRect/>
                </a:gradFill>
              </c:spPr>
              <c:txPr>
                <a:bodyPr/>
                <a:lstStyle/>
                <a:p>
                  <a:pPr algn="ctr" rtl="0">
                    <a:defRPr/>
                  </a:pPr>
                  <a:endParaRPr lang="fr-FR"/>
                </a:p>
              </c:txPr>
            </c:dLbl>
            <c:dLbl>
              <c:idx val="2"/>
              <c:layout>
                <c:manualLayout>
                  <c:x val="0"/>
                  <c:y val="-1.0471204188481679E-2"/>
                </c:manualLayout>
              </c:layout>
              <c:showVal val="1"/>
            </c:dLbl>
            <c:dLbl>
              <c:idx val="3"/>
              <c:layout>
                <c:manualLayout>
                  <c:x val="2.1130477202710852E-3"/>
                  <c:y val="-2.7923211169284656E-2"/>
                </c:manualLayout>
              </c:layout>
              <c:showVal val="1"/>
            </c:dLbl>
            <c:dLbl>
              <c:idx val="4"/>
              <c:layout>
                <c:manualLayout>
                  <c:x val="0"/>
                  <c:y val="-2.0942408376963411E-2"/>
                </c:manualLayout>
              </c:layout>
              <c:showVal val="1"/>
            </c:dLbl>
            <c:dLbl>
              <c:idx val="5"/>
              <c:layout>
                <c:manualLayout>
                  <c:x val="0"/>
                  <c:y val="-1.7452006980802823E-2"/>
                </c:manualLayout>
              </c:layout>
              <c:showVal val="1"/>
            </c:dLbl>
            <c:spPr>
              <a:gradFill flip="none" rotWithShape="1">
                <a:gsLst>
                  <a:gs pos="0">
                    <a:srgbClr val="C0504D">
                      <a:lumMod val="40000"/>
                      <a:lumOff val="60000"/>
                      <a:shade val="30000"/>
                      <a:satMod val="115000"/>
                    </a:srgbClr>
                  </a:gs>
                  <a:gs pos="50000">
                    <a:srgbClr val="C0504D">
                      <a:lumMod val="40000"/>
                      <a:lumOff val="60000"/>
                      <a:shade val="67500"/>
                      <a:satMod val="115000"/>
                    </a:srgbClr>
                  </a:gs>
                  <a:gs pos="100000">
                    <a:srgbClr val="C0504D">
                      <a:lumMod val="40000"/>
                      <a:lumOff val="60000"/>
                      <a:shade val="100000"/>
                      <a:satMod val="115000"/>
                    </a:srgbClr>
                  </a:gs>
                </a:gsLst>
                <a:lin ang="0" scaled="1"/>
                <a:tileRect/>
              </a:gradFill>
            </c:spPr>
            <c:showVal val="1"/>
          </c:dLbls>
          <c:cat>
            <c:numRef>
              <c:f>Feuil1!$D$6:$I$6</c:f>
              <c:numCache>
                <c:formatCode>General</c:formatCode>
                <c:ptCount val="6"/>
                <c:pt idx="0">
                  <c:v>2012</c:v>
                </c:pt>
                <c:pt idx="1">
                  <c:v>2013</c:v>
                </c:pt>
                <c:pt idx="2">
                  <c:v>2014</c:v>
                </c:pt>
                <c:pt idx="3">
                  <c:v>2015</c:v>
                </c:pt>
                <c:pt idx="4">
                  <c:v>2016</c:v>
                </c:pt>
                <c:pt idx="5">
                  <c:v>2017</c:v>
                </c:pt>
              </c:numCache>
            </c:numRef>
          </c:cat>
          <c:val>
            <c:numRef>
              <c:f>Feuil1!$D$7:$I$7</c:f>
              <c:numCache>
                <c:formatCode>#,##0</c:formatCode>
                <c:ptCount val="6"/>
                <c:pt idx="0">
                  <c:v>-4896.0313830000005</c:v>
                </c:pt>
                <c:pt idx="1">
                  <c:v>-5763.042332</c:v>
                </c:pt>
                <c:pt idx="2">
                  <c:v>-4946.9610419712144</c:v>
                </c:pt>
                <c:pt idx="3">
                  <c:v>-4787.7744991080372</c:v>
                </c:pt>
                <c:pt idx="4">
                  <c:v>-5230.7950651395513</c:v>
                </c:pt>
                <c:pt idx="5">
                  <c:v>-5563.1931694102723</c:v>
                </c:pt>
              </c:numCache>
            </c:numRef>
          </c:val>
        </c:ser>
        <c:shape val="box"/>
        <c:axId val="52477312"/>
        <c:axId val="52802688"/>
        <c:axId val="0"/>
      </c:bar3DChart>
      <c:catAx>
        <c:axId val="52477312"/>
        <c:scaling>
          <c:orientation val="minMax"/>
        </c:scaling>
        <c:axPos val="b"/>
        <c:numFmt formatCode="General" sourceLinked="1"/>
        <c:majorTickMark val="none"/>
        <c:tickLblPos val="nextTo"/>
        <c:txPr>
          <a:bodyPr/>
          <a:lstStyle/>
          <a:p>
            <a:pPr>
              <a:defRPr sz="1200" b="1"/>
            </a:pPr>
            <a:endParaRPr lang="fr-FR"/>
          </a:p>
        </c:txPr>
        <c:crossAx val="52802688"/>
        <c:crosses val="autoZero"/>
        <c:auto val="1"/>
        <c:lblAlgn val="ctr"/>
        <c:lblOffset val="100"/>
      </c:catAx>
      <c:valAx>
        <c:axId val="52802688"/>
        <c:scaling>
          <c:orientation val="minMax"/>
        </c:scaling>
        <c:axPos val="l"/>
        <c:majorGridlines/>
        <c:numFmt formatCode="#,##0" sourceLinked="1"/>
        <c:majorTickMark val="none"/>
        <c:tickLblPos val="nextTo"/>
        <c:crossAx val="52477312"/>
        <c:crosses val="autoZero"/>
        <c:crossBetween val="between"/>
      </c:valAx>
    </c:plotArea>
    <c:plotVisOnly val="1"/>
  </c:chart>
  <c:spPr>
    <a:solidFill>
      <a:schemeClr val="lt1"/>
    </a:solidFill>
    <a:ln w="25400" cap="flat" cmpd="sng" algn="ctr">
      <a:solidFill>
        <a:schemeClr val="accent2"/>
      </a:solidFill>
      <a:prstDash val="solid"/>
    </a:ln>
    <a:effectLst/>
  </c:spPr>
  <c:txPr>
    <a:bodyPr/>
    <a:lstStyle/>
    <a:p>
      <a:pPr>
        <a:defRPr>
          <a:solidFill>
            <a:schemeClr val="dk1"/>
          </a:solidFill>
          <a:latin typeface="+mn-lt"/>
          <a:ea typeface="+mn-ea"/>
          <a:cs typeface="+mn-cs"/>
        </a:defRPr>
      </a:pPr>
      <a:endParaRPr lang="fr-FR"/>
    </a:p>
  </c:txPr>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bar3DChart>
        <c:barDir val="col"/>
        <c:grouping val="clustered"/>
        <c:ser>
          <c:idx val="0"/>
          <c:order val="0"/>
          <c:spPr>
            <a:gradFill flip="none" rotWithShape="1">
              <a:gsLst>
                <a:gs pos="0">
                  <a:srgbClr val="03D4A8"/>
                </a:gs>
                <a:gs pos="25000">
                  <a:srgbClr val="21D6E0"/>
                </a:gs>
                <a:gs pos="75000">
                  <a:srgbClr val="0087E6"/>
                </a:gs>
                <a:gs pos="100000">
                  <a:srgbClr val="005CBF"/>
                </a:gs>
              </a:gsLst>
              <a:lin ang="8100000" scaled="1"/>
              <a:tileRect/>
            </a:gradFill>
            <a:scene3d>
              <a:camera prst="orthographicFront"/>
              <a:lightRig rig="threePt" dir="t"/>
            </a:scene3d>
            <a:sp3d prstMaterial="plastic">
              <a:bevelT/>
              <a:bevelB w="152400" h="50800" prst="softRound"/>
            </a:sp3d>
          </c:spPr>
          <c:dPt>
            <c:idx val="0"/>
            <c:spPr>
              <a:gradFill flip="none" rotWithShape="1">
                <a:gsLst>
                  <a:gs pos="0">
                    <a:srgbClr val="03D4A8"/>
                  </a:gs>
                  <a:gs pos="25000">
                    <a:srgbClr val="21D6E0"/>
                  </a:gs>
                  <a:gs pos="75000">
                    <a:srgbClr val="0087E6"/>
                  </a:gs>
                  <a:gs pos="100000">
                    <a:srgbClr val="005CBF"/>
                  </a:gs>
                </a:gsLst>
                <a:lin ang="8100000" scaled="1"/>
                <a:tileRect/>
              </a:gradFill>
              <a:ln w="6350"/>
              <a:effectLst>
                <a:innerShdw blurRad="114300">
                  <a:schemeClr val="accent4">
                    <a:lumMod val="60000"/>
                    <a:lumOff val="40000"/>
                  </a:schemeClr>
                </a:innerShdw>
              </a:effectLst>
              <a:scene3d>
                <a:camera prst="orthographicFront"/>
                <a:lightRig rig="threePt" dir="t"/>
              </a:scene3d>
              <a:sp3d prstMaterial="plastic">
                <a:bevelT/>
                <a:bevelB w="152400" h="50800" prst="softRound"/>
              </a:sp3d>
            </c:spPr>
          </c:dPt>
          <c:dLbls>
            <c:dLbl>
              <c:idx val="0"/>
              <c:layout>
                <c:manualLayout>
                  <c:x val="5.9612518628912132E-3"/>
                  <c:y val="-2.3148148148148147E-2"/>
                </c:manualLayout>
              </c:layout>
              <c:showVal val="1"/>
            </c:dLbl>
            <c:dLbl>
              <c:idx val="1"/>
              <c:layout>
                <c:manualLayout>
                  <c:x val="0"/>
                  <c:y val="-2.3148148148148147E-2"/>
                </c:manualLayout>
              </c:layout>
              <c:showVal val="1"/>
            </c:dLbl>
            <c:dLbl>
              <c:idx val="2"/>
              <c:layout>
                <c:manualLayout>
                  <c:x val="5.9612518628912132E-3"/>
                  <c:y val="-2.7777777777778224E-2"/>
                </c:manualLayout>
              </c:layout>
              <c:showVal val="1"/>
            </c:dLbl>
            <c:dLbl>
              <c:idx val="3"/>
              <c:layout>
                <c:manualLayout>
                  <c:x val="5.9612518628911976E-3"/>
                  <c:y val="-2.7777777777778238E-2"/>
                </c:manualLayout>
              </c:layout>
              <c:showVal val="1"/>
            </c:dLbl>
            <c:dLbl>
              <c:idx val="4"/>
              <c:layout>
                <c:manualLayout>
                  <c:x val="0"/>
                  <c:y val="-2.7777777777778224E-2"/>
                </c:manualLayout>
              </c:layout>
              <c:showVal val="1"/>
            </c:dLbl>
            <c:dLbl>
              <c:idx val="5"/>
              <c:layout>
                <c:manualLayout>
                  <c:x val="5.9612518628912132E-3"/>
                  <c:y val="-4.1666666666666692E-2"/>
                </c:manualLayout>
              </c:layout>
              <c:showVal val="1"/>
            </c:dLbl>
            <c:spPr>
              <a:gradFill flip="none" rotWithShape="1">
                <a:gsLst>
                  <a:gs pos="0">
                    <a:srgbClr val="FFEFD1"/>
                  </a:gs>
                  <a:gs pos="64999">
                    <a:srgbClr val="F0EBD5"/>
                  </a:gs>
                  <a:gs pos="100000">
                    <a:srgbClr val="D1C39F"/>
                  </a:gs>
                </a:gsLst>
                <a:lin ang="11400000" scaled="0"/>
                <a:tileRect/>
              </a:gradFill>
              <a:ln cmpd="dbl"/>
              <a:effectLst/>
              <a:scene3d>
                <a:camera prst="orthographicFront"/>
                <a:lightRig rig="threePt" dir="t"/>
              </a:scene3d>
              <a:sp3d prstMaterial="flat">
                <a:bevelT w="152400" h="50800" prst="softRound"/>
                <a:bevelB w="152400" h="50800" prst="softRound"/>
              </a:sp3d>
            </c:spPr>
            <c:txPr>
              <a:bodyPr/>
              <a:lstStyle/>
              <a:p>
                <a:pPr>
                  <a:defRPr b="1"/>
                </a:pPr>
                <a:endParaRPr lang="fr-FR"/>
              </a:p>
            </c:txPr>
            <c:showVal val="1"/>
          </c:dLbls>
          <c:cat>
            <c:numRef>
              <c:f>Feuil2!$C$3:$H$3</c:f>
              <c:numCache>
                <c:formatCode>_-* #,##0\ _€_-;\-* #,##0\ _€_-;_-* "-"??\ _€_-;_-@_-</c:formatCode>
                <c:ptCount val="6"/>
                <c:pt idx="0">
                  <c:v>2012</c:v>
                </c:pt>
                <c:pt idx="1">
                  <c:v>2013</c:v>
                </c:pt>
                <c:pt idx="2">
                  <c:v>2014</c:v>
                </c:pt>
                <c:pt idx="3">
                  <c:v>2015</c:v>
                </c:pt>
                <c:pt idx="4">
                  <c:v>2016</c:v>
                </c:pt>
                <c:pt idx="5">
                  <c:v>2017</c:v>
                </c:pt>
              </c:numCache>
            </c:numRef>
          </c:cat>
          <c:val>
            <c:numRef>
              <c:f>Feuil2!$C$4:$H$4</c:f>
              <c:numCache>
                <c:formatCode>#,##0</c:formatCode>
                <c:ptCount val="6"/>
                <c:pt idx="0">
                  <c:v>26574.999999999996</c:v>
                </c:pt>
                <c:pt idx="1">
                  <c:v>28154</c:v>
                </c:pt>
                <c:pt idx="2">
                  <c:v>29863.587626680455</c:v>
                </c:pt>
                <c:pt idx="3">
                  <c:v>31772.186011497583</c:v>
                </c:pt>
                <c:pt idx="4">
                  <c:v>33696.246259080006</c:v>
                </c:pt>
                <c:pt idx="5">
                  <c:v>35670.249341068957</c:v>
                </c:pt>
              </c:numCache>
            </c:numRef>
          </c:val>
        </c:ser>
        <c:shape val="box"/>
        <c:axId val="52937472"/>
        <c:axId val="52939008"/>
        <c:axId val="0"/>
      </c:bar3DChart>
      <c:catAx>
        <c:axId val="52937472"/>
        <c:scaling>
          <c:orientation val="minMax"/>
        </c:scaling>
        <c:axPos val="b"/>
        <c:numFmt formatCode="_-* #,##0\ _€_-;\-* #,##0\ _€_-;_-* &quot;-&quot;??\ _€_-;_-@_-" sourceLinked="1"/>
        <c:tickLblPos val="nextTo"/>
        <c:crossAx val="52939008"/>
        <c:crosses val="autoZero"/>
        <c:auto val="1"/>
        <c:lblAlgn val="ctr"/>
        <c:lblOffset val="100"/>
      </c:catAx>
      <c:valAx>
        <c:axId val="52939008"/>
        <c:scaling>
          <c:orientation val="minMax"/>
        </c:scaling>
        <c:axPos val="l"/>
        <c:majorGridlines/>
        <c:numFmt formatCode="#,##0" sourceLinked="1"/>
        <c:tickLblPos val="nextTo"/>
        <c:crossAx val="52937472"/>
        <c:crosses val="autoZero"/>
        <c:crossBetween val="between"/>
      </c:valAx>
    </c:plotArea>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fr-FR"/>
  <c:chart>
    <c:view3D>
      <c:rAngAx val="1"/>
    </c:view3D>
    <c:plotArea>
      <c:layout/>
      <c:bar3DChart>
        <c:barDir val="col"/>
        <c:grouping val="clustered"/>
        <c:ser>
          <c:idx val="0"/>
          <c:order val="0"/>
          <c:spPr>
            <a:gradFill flip="none" rotWithShape="1">
              <a:gsLst>
                <a:gs pos="0">
                  <a:srgbClr val="03D4A8"/>
                </a:gs>
                <a:gs pos="25000">
                  <a:srgbClr val="21D6E0"/>
                </a:gs>
                <a:gs pos="75000">
                  <a:srgbClr val="0087E6"/>
                </a:gs>
                <a:gs pos="100000">
                  <a:srgbClr val="005CBF"/>
                </a:gs>
              </a:gsLst>
              <a:lin ang="8100000" scaled="1"/>
              <a:tileRect/>
            </a:gradFill>
            <a:scene3d>
              <a:camera prst="orthographicFront"/>
              <a:lightRig rig="threePt" dir="t"/>
            </a:scene3d>
            <a:sp3d prstMaterial="plastic">
              <a:bevelT/>
              <a:bevelB w="152400" h="50800" prst="softRound"/>
            </a:sp3d>
          </c:spPr>
          <c:dPt>
            <c:idx val="0"/>
            <c:spPr>
              <a:gradFill flip="none" rotWithShape="1">
                <a:gsLst>
                  <a:gs pos="0">
                    <a:srgbClr val="03D4A8"/>
                  </a:gs>
                  <a:gs pos="25000">
                    <a:srgbClr val="21D6E0"/>
                  </a:gs>
                  <a:gs pos="75000">
                    <a:srgbClr val="0087E6"/>
                  </a:gs>
                  <a:gs pos="100000">
                    <a:srgbClr val="005CBF"/>
                  </a:gs>
                </a:gsLst>
                <a:lin ang="8100000" scaled="1"/>
                <a:tileRect/>
              </a:gradFill>
              <a:ln w="6350"/>
              <a:effectLst>
                <a:innerShdw blurRad="114300">
                  <a:schemeClr val="accent4">
                    <a:lumMod val="60000"/>
                    <a:lumOff val="40000"/>
                  </a:schemeClr>
                </a:innerShdw>
              </a:effectLst>
              <a:scene3d>
                <a:camera prst="orthographicFront"/>
                <a:lightRig rig="threePt" dir="t"/>
              </a:scene3d>
              <a:sp3d prstMaterial="plastic">
                <a:bevelT/>
                <a:bevelB w="152400" h="50800" prst="softRound"/>
              </a:sp3d>
            </c:spPr>
          </c:dPt>
          <c:dLbls>
            <c:dLbl>
              <c:idx val="0"/>
              <c:layout>
                <c:manualLayout>
                  <c:x val="5.9612518628912124E-3"/>
                  <c:y val="-2.3148148148148147E-2"/>
                </c:manualLayout>
              </c:layout>
              <c:showVal val="1"/>
            </c:dLbl>
            <c:dLbl>
              <c:idx val="1"/>
              <c:layout>
                <c:manualLayout>
                  <c:x val="0"/>
                  <c:y val="-2.3148148148148147E-2"/>
                </c:manualLayout>
              </c:layout>
              <c:showVal val="1"/>
            </c:dLbl>
            <c:dLbl>
              <c:idx val="2"/>
              <c:layout>
                <c:manualLayout>
                  <c:x val="5.9612518628912124E-3"/>
                  <c:y val="-2.7777777777778165E-2"/>
                </c:manualLayout>
              </c:layout>
              <c:showVal val="1"/>
            </c:dLbl>
            <c:dLbl>
              <c:idx val="3"/>
              <c:layout>
                <c:manualLayout>
                  <c:x val="5.9612518628911898E-3"/>
                  <c:y val="-2.7777777777778193E-2"/>
                </c:manualLayout>
              </c:layout>
              <c:showVal val="1"/>
            </c:dLbl>
            <c:dLbl>
              <c:idx val="4"/>
              <c:layout>
                <c:manualLayout>
                  <c:x val="0"/>
                  <c:y val="-2.7777777777778165E-2"/>
                </c:manualLayout>
              </c:layout>
              <c:showVal val="1"/>
            </c:dLbl>
            <c:dLbl>
              <c:idx val="5"/>
              <c:layout>
                <c:manualLayout>
                  <c:x val="5.9612518628912124E-3"/>
                  <c:y val="-4.1666666666666664E-2"/>
                </c:manualLayout>
              </c:layout>
              <c:showVal val="1"/>
            </c:dLbl>
            <c:spPr>
              <a:gradFill flip="none" rotWithShape="1">
                <a:gsLst>
                  <a:gs pos="0">
                    <a:srgbClr val="FFEFD1"/>
                  </a:gs>
                  <a:gs pos="64999">
                    <a:srgbClr val="F0EBD5"/>
                  </a:gs>
                  <a:gs pos="100000">
                    <a:srgbClr val="D1C39F"/>
                  </a:gs>
                </a:gsLst>
                <a:lin ang="11400000" scaled="0"/>
                <a:tileRect/>
              </a:gradFill>
              <a:ln cmpd="dbl"/>
              <a:effectLst/>
              <a:scene3d>
                <a:camera prst="orthographicFront"/>
                <a:lightRig rig="threePt" dir="t"/>
              </a:scene3d>
              <a:sp3d prstMaterial="flat">
                <a:bevelT w="152400" h="50800" prst="softRound"/>
                <a:bevelB w="152400" h="50800" prst="softRound"/>
              </a:sp3d>
            </c:spPr>
            <c:txPr>
              <a:bodyPr/>
              <a:lstStyle/>
              <a:p>
                <a:pPr>
                  <a:defRPr b="1"/>
                </a:pPr>
                <a:endParaRPr lang="fr-FR"/>
              </a:p>
            </c:txPr>
            <c:showVal val="1"/>
          </c:dLbls>
          <c:cat>
            <c:numRef>
              <c:f>'achat Gaz'!$D$4:$I$4</c:f>
              <c:numCache>
                <c:formatCode>0</c:formatCode>
                <c:ptCount val="6"/>
                <c:pt idx="0">
                  <c:v>2012</c:v>
                </c:pt>
                <c:pt idx="1">
                  <c:v>2013</c:v>
                </c:pt>
                <c:pt idx="2">
                  <c:v>2014</c:v>
                </c:pt>
                <c:pt idx="3">
                  <c:v>2015</c:v>
                </c:pt>
                <c:pt idx="4">
                  <c:v>2016</c:v>
                </c:pt>
                <c:pt idx="5">
                  <c:v>2017</c:v>
                </c:pt>
              </c:numCache>
            </c:numRef>
          </c:cat>
          <c:val>
            <c:numRef>
              <c:f>'achat Gaz'!$B$52:$G$52</c:f>
              <c:numCache>
                <c:formatCode>_-* #,##0.00\ _€_-;\-* #,##0.00\ _€_-;_-* "-"??\ _€_-;_-@_-</c:formatCode>
                <c:ptCount val="6"/>
                <c:pt idx="0">
                  <c:v>25349.031383000001</c:v>
                </c:pt>
                <c:pt idx="1">
                  <c:v>27710.042331999997</c:v>
                </c:pt>
                <c:pt idx="2">
                  <c:v>28491.279561061816</c:v>
                </c:pt>
                <c:pt idx="3">
                  <c:v>30404.052568985786</c:v>
                </c:pt>
                <c:pt idx="4">
                  <c:v>33056.419490345783</c:v>
                </c:pt>
                <c:pt idx="5">
                  <c:v>35792.721405514065</c:v>
                </c:pt>
              </c:numCache>
            </c:numRef>
          </c:val>
        </c:ser>
        <c:shape val="box"/>
        <c:axId val="52890240"/>
        <c:axId val="52901760"/>
        <c:axId val="0"/>
      </c:bar3DChart>
      <c:catAx>
        <c:axId val="52890240"/>
        <c:scaling>
          <c:orientation val="minMax"/>
        </c:scaling>
        <c:axPos val="b"/>
        <c:numFmt formatCode="0" sourceLinked="1"/>
        <c:tickLblPos val="nextTo"/>
        <c:crossAx val="52901760"/>
        <c:crosses val="autoZero"/>
        <c:auto val="1"/>
        <c:lblAlgn val="ctr"/>
        <c:lblOffset val="100"/>
      </c:catAx>
      <c:valAx>
        <c:axId val="52901760"/>
        <c:scaling>
          <c:orientation val="minMax"/>
        </c:scaling>
        <c:axPos val="l"/>
        <c:majorGridlines/>
        <c:numFmt formatCode="_-* #,##0.00\ _€_-;\-* #,##0.00\ _€_-;_-* &quot;-&quot;??\ _€_-;_-@_-" sourceLinked="1"/>
        <c:tickLblPos val="nextTo"/>
        <c:crossAx val="52890240"/>
        <c:crosses val="autoZero"/>
        <c:crossBetween val="between"/>
      </c:valAx>
    </c:plotArea>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29F50A-A077-40F1-97B1-41DAD58E82C5}" type="doc">
      <dgm:prSet loTypeId="urn:microsoft.com/office/officeart/2005/8/layout/hProcess9" loCatId="process" qsTypeId="urn:microsoft.com/office/officeart/2005/8/quickstyle/simple5" qsCatId="simple" csTypeId="urn:microsoft.com/office/officeart/2005/8/colors/colorful3" csCatId="colorful" phldr="1"/>
      <dgm:spPr/>
      <dgm:t>
        <a:bodyPr/>
        <a:lstStyle/>
        <a:p>
          <a:endParaRPr lang="fr-FR"/>
        </a:p>
      </dgm:t>
    </dgm:pt>
    <dgm:pt modelId="{34A62B15-40FA-4713-A3FB-CF1E7637F212}">
      <dgm:prSet phldrT="[Texte]" custT="1"/>
      <dgm:spPr/>
      <dgm:t>
        <a:bodyPr/>
        <a:lstStyle/>
        <a:p>
          <a:r>
            <a:rPr lang="fr-FR" sz="1200" b="1" dirty="0" smtClean="0"/>
            <a:t>Diagnostic</a:t>
          </a:r>
          <a:endParaRPr lang="fr-FR" sz="1200" b="1" dirty="0"/>
        </a:p>
      </dgm:t>
    </dgm:pt>
    <dgm:pt modelId="{071215CB-C6B7-4D0E-B5E2-FFFA193C81CF}" type="parTrans" cxnId="{57AF8F68-846E-4CD0-B37F-62CE0FA5C44B}">
      <dgm:prSet/>
      <dgm:spPr/>
      <dgm:t>
        <a:bodyPr/>
        <a:lstStyle/>
        <a:p>
          <a:endParaRPr lang="fr-FR" sz="900"/>
        </a:p>
      </dgm:t>
    </dgm:pt>
    <dgm:pt modelId="{6E5C05AF-5A9B-41ED-9591-29B133C0A2C1}" type="sibTrans" cxnId="{57AF8F68-846E-4CD0-B37F-62CE0FA5C44B}">
      <dgm:prSet/>
      <dgm:spPr/>
      <dgm:t>
        <a:bodyPr/>
        <a:lstStyle/>
        <a:p>
          <a:endParaRPr lang="fr-FR" sz="900"/>
        </a:p>
      </dgm:t>
    </dgm:pt>
    <dgm:pt modelId="{BCC2EC25-F9B3-49A7-BDB3-401D65E15018}">
      <dgm:prSet phldrT="[Texte]" custT="1"/>
      <dgm:spPr/>
      <dgm:t>
        <a:bodyPr/>
        <a:lstStyle/>
        <a:p>
          <a:r>
            <a:rPr lang="fr-FR" sz="1200" b="1" dirty="0" smtClean="0"/>
            <a:t>Scénarii</a:t>
          </a:r>
        </a:p>
      </dgm:t>
    </dgm:pt>
    <dgm:pt modelId="{8460D32C-B193-4599-9B42-6EE4B669754C}" type="parTrans" cxnId="{28CFD505-ACA0-40BE-8EB5-2C8432BD51BE}">
      <dgm:prSet/>
      <dgm:spPr/>
      <dgm:t>
        <a:bodyPr/>
        <a:lstStyle/>
        <a:p>
          <a:endParaRPr lang="fr-FR" sz="900"/>
        </a:p>
      </dgm:t>
    </dgm:pt>
    <dgm:pt modelId="{8F3C7F6B-9BAB-49BD-A740-AE63F0144B11}" type="sibTrans" cxnId="{28CFD505-ACA0-40BE-8EB5-2C8432BD51BE}">
      <dgm:prSet/>
      <dgm:spPr/>
      <dgm:t>
        <a:bodyPr/>
        <a:lstStyle/>
        <a:p>
          <a:endParaRPr lang="fr-FR" sz="900"/>
        </a:p>
      </dgm:t>
    </dgm:pt>
    <dgm:pt modelId="{4057E286-ED29-4EFC-9A1A-189812471C14}">
      <dgm:prSet phldrT="[Texte]" custT="1"/>
      <dgm:spPr/>
      <dgm:t>
        <a:bodyPr/>
        <a:lstStyle/>
        <a:p>
          <a:pPr algn="ctr"/>
          <a:r>
            <a:rPr lang="fr-FR" sz="1200" b="1" dirty="0" smtClean="0"/>
            <a:t>Plan d’actions    stratégiques</a:t>
          </a:r>
          <a:r>
            <a:rPr lang="fr-FR" sz="1200" dirty="0" smtClean="0"/>
            <a:t>	</a:t>
          </a:r>
          <a:endParaRPr lang="fr-FR" sz="1200" dirty="0"/>
        </a:p>
      </dgm:t>
    </dgm:pt>
    <dgm:pt modelId="{AA6C7629-FC63-4CAD-89C5-B431EDEEDCCF}" type="parTrans" cxnId="{C8159E46-0B4E-469D-BBAC-5F9C4CF730E5}">
      <dgm:prSet/>
      <dgm:spPr/>
      <dgm:t>
        <a:bodyPr/>
        <a:lstStyle/>
        <a:p>
          <a:endParaRPr lang="fr-FR" sz="900"/>
        </a:p>
      </dgm:t>
    </dgm:pt>
    <dgm:pt modelId="{17C6312A-FF9C-42D8-A920-5E306B0FAB62}" type="sibTrans" cxnId="{C8159E46-0B4E-469D-BBAC-5F9C4CF730E5}">
      <dgm:prSet/>
      <dgm:spPr/>
      <dgm:t>
        <a:bodyPr/>
        <a:lstStyle/>
        <a:p>
          <a:endParaRPr lang="fr-FR" sz="900"/>
        </a:p>
      </dgm:t>
    </dgm:pt>
    <dgm:pt modelId="{CA02EB42-582B-417E-8BFA-18725B88891E}">
      <dgm:prSet phldrT="[Texte]" custT="1"/>
      <dgm:spPr/>
      <dgm:t>
        <a:bodyPr/>
        <a:lstStyle/>
        <a:p>
          <a:r>
            <a:rPr lang="fr-FR" sz="1200" b="1" dirty="0" smtClean="0"/>
            <a:t>Business plan </a:t>
          </a:r>
        </a:p>
      </dgm:t>
    </dgm:pt>
    <dgm:pt modelId="{A0C26A59-BC0D-45C0-B267-143144694C86}" type="parTrans" cxnId="{09A7716F-F3AE-4CE3-9D2F-97B85FA0F551}">
      <dgm:prSet/>
      <dgm:spPr/>
      <dgm:t>
        <a:bodyPr/>
        <a:lstStyle/>
        <a:p>
          <a:endParaRPr lang="fr-FR" sz="900"/>
        </a:p>
      </dgm:t>
    </dgm:pt>
    <dgm:pt modelId="{D81B77B1-04F4-4AE1-B350-081BC21E57F3}" type="sibTrans" cxnId="{09A7716F-F3AE-4CE3-9D2F-97B85FA0F551}">
      <dgm:prSet/>
      <dgm:spPr/>
      <dgm:t>
        <a:bodyPr/>
        <a:lstStyle/>
        <a:p>
          <a:endParaRPr lang="fr-FR" sz="900"/>
        </a:p>
      </dgm:t>
    </dgm:pt>
    <dgm:pt modelId="{B4572F37-28EB-475D-A6B1-A5CE33C20CDB}">
      <dgm:prSet phldrT="[Texte]" custT="1"/>
      <dgm:spPr/>
      <dgm:t>
        <a:bodyPr/>
        <a:lstStyle/>
        <a:p>
          <a:r>
            <a:rPr lang="fr-FR" sz="1200" b="1" dirty="0" smtClean="0"/>
            <a:t>Déploiement </a:t>
          </a:r>
        </a:p>
      </dgm:t>
    </dgm:pt>
    <dgm:pt modelId="{99FF65AF-3DF8-46E3-9BDE-ABDC5AF2BEB7}" type="parTrans" cxnId="{B46BC9AB-AA31-4A83-98F5-D338DAE3A0FE}">
      <dgm:prSet/>
      <dgm:spPr/>
      <dgm:t>
        <a:bodyPr/>
        <a:lstStyle/>
        <a:p>
          <a:endParaRPr lang="fr-FR" sz="900"/>
        </a:p>
      </dgm:t>
    </dgm:pt>
    <dgm:pt modelId="{D5C58F02-F7B0-43F3-9D04-56E45B5A51C8}" type="sibTrans" cxnId="{B46BC9AB-AA31-4A83-98F5-D338DAE3A0FE}">
      <dgm:prSet/>
      <dgm:spPr/>
      <dgm:t>
        <a:bodyPr/>
        <a:lstStyle/>
        <a:p>
          <a:endParaRPr lang="fr-FR" sz="900"/>
        </a:p>
      </dgm:t>
    </dgm:pt>
    <dgm:pt modelId="{842DDBEC-0C96-4C3C-AB8A-FF2F9BA38C6B}" type="pres">
      <dgm:prSet presAssocID="{4D29F50A-A077-40F1-97B1-41DAD58E82C5}" presName="CompostProcess" presStyleCnt="0">
        <dgm:presLayoutVars>
          <dgm:dir/>
          <dgm:resizeHandles val="exact"/>
        </dgm:presLayoutVars>
      </dgm:prSet>
      <dgm:spPr/>
      <dgm:t>
        <a:bodyPr/>
        <a:lstStyle/>
        <a:p>
          <a:endParaRPr lang="fr-FR"/>
        </a:p>
      </dgm:t>
    </dgm:pt>
    <dgm:pt modelId="{8144E445-F6DE-48B3-A3C5-E53DBE1DB67A}" type="pres">
      <dgm:prSet presAssocID="{4D29F50A-A077-40F1-97B1-41DAD58E82C5}" presName="arrow" presStyleLbl="bgShp" presStyleIdx="0" presStyleCnt="1" custScaleX="114787"/>
      <dgm:spPr/>
      <dgm:t>
        <a:bodyPr/>
        <a:lstStyle/>
        <a:p>
          <a:endParaRPr lang="fr-FR"/>
        </a:p>
      </dgm:t>
    </dgm:pt>
    <dgm:pt modelId="{08064AAB-72E7-45D5-BE77-97CAE2E629F3}" type="pres">
      <dgm:prSet presAssocID="{4D29F50A-A077-40F1-97B1-41DAD58E82C5}" presName="linearProcess" presStyleCnt="0"/>
      <dgm:spPr/>
      <dgm:t>
        <a:bodyPr/>
        <a:lstStyle/>
        <a:p>
          <a:endParaRPr lang="fr-FR"/>
        </a:p>
      </dgm:t>
    </dgm:pt>
    <dgm:pt modelId="{38DEC0A8-0A39-4DC1-BD95-D81479F8814E}" type="pres">
      <dgm:prSet presAssocID="{34A62B15-40FA-4713-A3FB-CF1E7637F212}" presName="textNode" presStyleLbl="node1" presStyleIdx="0" presStyleCnt="5">
        <dgm:presLayoutVars>
          <dgm:bulletEnabled val="1"/>
        </dgm:presLayoutVars>
      </dgm:prSet>
      <dgm:spPr/>
      <dgm:t>
        <a:bodyPr/>
        <a:lstStyle/>
        <a:p>
          <a:endParaRPr lang="fr-FR"/>
        </a:p>
      </dgm:t>
    </dgm:pt>
    <dgm:pt modelId="{99670EFE-4389-4E81-8A75-959108B841E6}" type="pres">
      <dgm:prSet presAssocID="{6E5C05AF-5A9B-41ED-9591-29B133C0A2C1}" presName="sibTrans" presStyleCnt="0"/>
      <dgm:spPr/>
      <dgm:t>
        <a:bodyPr/>
        <a:lstStyle/>
        <a:p>
          <a:endParaRPr lang="fr-FR"/>
        </a:p>
      </dgm:t>
    </dgm:pt>
    <dgm:pt modelId="{5B23AF7B-8EF3-489E-918F-9ED159158583}" type="pres">
      <dgm:prSet presAssocID="{BCC2EC25-F9B3-49A7-BDB3-401D65E15018}" presName="textNode" presStyleLbl="node1" presStyleIdx="1" presStyleCnt="5">
        <dgm:presLayoutVars>
          <dgm:bulletEnabled val="1"/>
        </dgm:presLayoutVars>
      </dgm:prSet>
      <dgm:spPr/>
      <dgm:t>
        <a:bodyPr/>
        <a:lstStyle/>
        <a:p>
          <a:endParaRPr lang="fr-FR"/>
        </a:p>
      </dgm:t>
    </dgm:pt>
    <dgm:pt modelId="{D07E1C07-C1E7-4BC8-8414-A198FA7EF257}" type="pres">
      <dgm:prSet presAssocID="{8F3C7F6B-9BAB-49BD-A740-AE63F0144B11}" presName="sibTrans" presStyleCnt="0"/>
      <dgm:spPr/>
      <dgm:t>
        <a:bodyPr/>
        <a:lstStyle/>
        <a:p>
          <a:endParaRPr lang="fr-FR"/>
        </a:p>
      </dgm:t>
    </dgm:pt>
    <dgm:pt modelId="{D8E3167D-74A6-44B5-9106-1BE80B55D262}" type="pres">
      <dgm:prSet presAssocID="{4057E286-ED29-4EFC-9A1A-189812471C14}" presName="textNode" presStyleLbl="node1" presStyleIdx="2" presStyleCnt="5">
        <dgm:presLayoutVars>
          <dgm:bulletEnabled val="1"/>
        </dgm:presLayoutVars>
      </dgm:prSet>
      <dgm:spPr/>
      <dgm:t>
        <a:bodyPr/>
        <a:lstStyle/>
        <a:p>
          <a:endParaRPr lang="fr-FR"/>
        </a:p>
      </dgm:t>
    </dgm:pt>
    <dgm:pt modelId="{F539C9C1-2FF9-4232-8A4E-41D26EA819A5}" type="pres">
      <dgm:prSet presAssocID="{17C6312A-FF9C-42D8-A920-5E306B0FAB62}" presName="sibTrans" presStyleCnt="0"/>
      <dgm:spPr/>
      <dgm:t>
        <a:bodyPr/>
        <a:lstStyle/>
        <a:p>
          <a:endParaRPr lang="fr-FR"/>
        </a:p>
      </dgm:t>
    </dgm:pt>
    <dgm:pt modelId="{9A41AD1B-97C1-4938-A63A-7F91351BDB1A}" type="pres">
      <dgm:prSet presAssocID="{CA02EB42-582B-417E-8BFA-18725B88891E}" presName="textNode" presStyleLbl="node1" presStyleIdx="3" presStyleCnt="5">
        <dgm:presLayoutVars>
          <dgm:bulletEnabled val="1"/>
        </dgm:presLayoutVars>
      </dgm:prSet>
      <dgm:spPr/>
      <dgm:t>
        <a:bodyPr/>
        <a:lstStyle/>
        <a:p>
          <a:endParaRPr lang="fr-FR"/>
        </a:p>
      </dgm:t>
    </dgm:pt>
    <dgm:pt modelId="{25944752-ADD5-4580-A6DE-081595807BE2}" type="pres">
      <dgm:prSet presAssocID="{D81B77B1-04F4-4AE1-B350-081BC21E57F3}" presName="sibTrans" presStyleCnt="0"/>
      <dgm:spPr/>
      <dgm:t>
        <a:bodyPr/>
        <a:lstStyle/>
        <a:p>
          <a:endParaRPr lang="fr-FR"/>
        </a:p>
      </dgm:t>
    </dgm:pt>
    <dgm:pt modelId="{2E038615-D61A-4143-99B6-CF98B2E61B11}" type="pres">
      <dgm:prSet presAssocID="{B4572F37-28EB-475D-A6B1-A5CE33C20CDB}" presName="textNode" presStyleLbl="node1" presStyleIdx="4" presStyleCnt="5" custScaleX="106175" custLinFactNeighborX="-48528">
        <dgm:presLayoutVars>
          <dgm:bulletEnabled val="1"/>
        </dgm:presLayoutVars>
      </dgm:prSet>
      <dgm:spPr/>
      <dgm:t>
        <a:bodyPr/>
        <a:lstStyle/>
        <a:p>
          <a:endParaRPr lang="fr-FR"/>
        </a:p>
      </dgm:t>
    </dgm:pt>
  </dgm:ptLst>
  <dgm:cxnLst>
    <dgm:cxn modelId="{E23FEEEC-6E15-400C-A76B-93721ABB9FF6}" type="presOf" srcId="{CA02EB42-582B-417E-8BFA-18725B88891E}" destId="{9A41AD1B-97C1-4938-A63A-7F91351BDB1A}" srcOrd="0" destOrd="0" presId="urn:microsoft.com/office/officeart/2005/8/layout/hProcess9"/>
    <dgm:cxn modelId="{C4380C6E-7E8A-48B2-A994-9DCC048E1260}" type="presOf" srcId="{4057E286-ED29-4EFC-9A1A-189812471C14}" destId="{D8E3167D-74A6-44B5-9106-1BE80B55D262}" srcOrd="0" destOrd="0" presId="urn:microsoft.com/office/officeart/2005/8/layout/hProcess9"/>
    <dgm:cxn modelId="{7121A4D9-D7A4-42C7-80E6-82F9A28A094A}" type="presOf" srcId="{B4572F37-28EB-475D-A6B1-A5CE33C20CDB}" destId="{2E038615-D61A-4143-99B6-CF98B2E61B11}" srcOrd="0" destOrd="0" presId="urn:microsoft.com/office/officeart/2005/8/layout/hProcess9"/>
    <dgm:cxn modelId="{09A7716F-F3AE-4CE3-9D2F-97B85FA0F551}" srcId="{4D29F50A-A077-40F1-97B1-41DAD58E82C5}" destId="{CA02EB42-582B-417E-8BFA-18725B88891E}" srcOrd="3" destOrd="0" parTransId="{A0C26A59-BC0D-45C0-B267-143144694C86}" sibTransId="{D81B77B1-04F4-4AE1-B350-081BC21E57F3}"/>
    <dgm:cxn modelId="{697E96AC-520F-47E4-AAE2-3F168DA2DEFC}" type="presOf" srcId="{4D29F50A-A077-40F1-97B1-41DAD58E82C5}" destId="{842DDBEC-0C96-4C3C-AB8A-FF2F9BA38C6B}" srcOrd="0" destOrd="0" presId="urn:microsoft.com/office/officeart/2005/8/layout/hProcess9"/>
    <dgm:cxn modelId="{5BD9A702-9FA4-4774-A9A3-808ACD15C116}" type="presOf" srcId="{BCC2EC25-F9B3-49A7-BDB3-401D65E15018}" destId="{5B23AF7B-8EF3-489E-918F-9ED159158583}" srcOrd="0" destOrd="0" presId="urn:microsoft.com/office/officeart/2005/8/layout/hProcess9"/>
    <dgm:cxn modelId="{C8159E46-0B4E-469D-BBAC-5F9C4CF730E5}" srcId="{4D29F50A-A077-40F1-97B1-41DAD58E82C5}" destId="{4057E286-ED29-4EFC-9A1A-189812471C14}" srcOrd="2" destOrd="0" parTransId="{AA6C7629-FC63-4CAD-89C5-B431EDEEDCCF}" sibTransId="{17C6312A-FF9C-42D8-A920-5E306B0FAB62}"/>
    <dgm:cxn modelId="{57AF8F68-846E-4CD0-B37F-62CE0FA5C44B}" srcId="{4D29F50A-A077-40F1-97B1-41DAD58E82C5}" destId="{34A62B15-40FA-4713-A3FB-CF1E7637F212}" srcOrd="0" destOrd="0" parTransId="{071215CB-C6B7-4D0E-B5E2-FFFA193C81CF}" sibTransId="{6E5C05AF-5A9B-41ED-9591-29B133C0A2C1}"/>
    <dgm:cxn modelId="{B46BC9AB-AA31-4A83-98F5-D338DAE3A0FE}" srcId="{4D29F50A-A077-40F1-97B1-41DAD58E82C5}" destId="{B4572F37-28EB-475D-A6B1-A5CE33C20CDB}" srcOrd="4" destOrd="0" parTransId="{99FF65AF-3DF8-46E3-9BDE-ABDC5AF2BEB7}" sibTransId="{D5C58F02-F7B0-43F3-9D04-56E45B5A51C8}"/>
    <dgm:cxn modelId="{28CFD505-ACA0-40BE-8EB5-2C8432BD51BE}" srcId="{4D29F50A-A077-40F1-97B1-41DAD58E82C5}" destId="{BCC2EC25-F9B3-49A7-BDB3-401D65E15018}" srcOrd="1" destOrd="0" parTransId="{8460D32C-B193-4599-9B42-6EE4B669754C}" sibTransId="{8F3C7F6B-9BAB-49BD-A740-AE63F0144B11}"/>
    <dgm:cxn modelId="{6763BBFB-68B6-4110-90C5-B41B8DD4C11E}" type="presOf" srcId="{34A62B15-40FA-4713-A3FB-CF1E7637F212}" destId="{38DEC0A8-0A39-4DC1-BD95-D81479F8814E}" srcOrd="0" destOrd="0" presId="urn:microsoft.com/office/officeart/2005/8/layout/hProcess9"/>
    <dgm:cxn modelId="{38BF0560-719B-4DCA-A3CC-DE7DE1D9A401}" type="presParOf" srcId="{842DDBEC-0C96-4C3C-AB8A-FF2F9BA38C6B}" destId="{8144E445-F6DE-48B3-A3C5-E53DBE1DB67A}" srcOrd="0" destOrd="0" presId="urn:microsoft.com/office/officeart/2005/8/layout/hProcess9"/>
    <dgm:cxn modelId="{2FD3549A-E332-4983-9880-C76DADF06A2A}" type="presParOf" srcId="{842DDBEC-0C96-4C3C-AB8A-FF2F9BA38C6B}" destId="{08064AAB-72E7-45D5-BE77-97CAE2E629F3}" srcOrd="1" destOrd="0" presId="urn:microsoft.com/office/officeart/2005/8/layout/hProcess9"/>
    <dgm:cxn modelId="{4C5A3773-5E36-44A9-8DE8-B15FAB74B588}" type="presParOf" srcId="{08064AAB-72E7-45D5-BE77-97CAE2E629F3}" destId="{38DEC0A8-0A39-4DC1-BD95-D81479F8814E}" srcOrd="0" destOrd="0" presId="urn:microsoft.com/office/officeart/2005/8/layout/hProcess9"/>
    <dgm:cxn modelId="{EADF4359-2A61-48B0-B15E-7BB54289A5AD}" type="presParOf" srcId="{08064AAB-72E7-45D5-BE77-97CAE2E629F3}" destId="{99670EFE-4389-4E81-8A75-959108B841E6}" srcOrd="1" destOrd="0" presId="urn:microsoft.com/office/officeart/2005/8/layout/hProcess9"/>
    <dgm:cxn modelId="{851687B9-CF01-47C4-BF5B-37DE91C479BF}" type="presParOf" srcId="{08064AAB-72E7-45D5-BE77-97CAE2E629F3}" destId="{5B23AF7B-8EF3-489E-918F-9ED159158583}" srcOrd="2" destOrd="0" presId="urn:microsoft.com/office/officeart/2005/8/layout/hProcess9"/>
    <dgm:cxn modelId="{3D5B0A69-4CE1-4F20-82B4-FF99FAE3991B}" type="presParOf" srcId="{08064AAB-72E7-45D5-BE77-97CAE2E629F3}" destId="{D07E1C07-C1E7-4BC8-8414-A198FA7EF257}" srcOrd="3" destOrd="0" presId="urn:microsoft.com/office/officeart/2005/8/layout/hProcess9"/>
    <dgm:cxn modelId="{E3D149BF-6E42-439A-A653-69E8CC5F62D5}" type="presParOf" srcId="{08064AAB-72E7-45D5-BE77-97CAE2E629F3}" destId="{D8E3167D-74A6-44B5-9106-1BE80B55D262}" srcOrd="4" destOrd="0" presId="urn:microsoft.com/office/officeart/2005/8/layout/hProcess9"/>
    <dgm:cxn modelId="{90AEC400-EEA7-4155-AFF8-43EF7E3F515E}" type="presParOf" srcId="{08064AAB-72E7-45D5-BE77-97CAE2E629F3}" destId="{F539C9C1-2FF9-4232-8A4E-41D26EA819A5}" srcOrd="5" destOrd="0" presId="urn:microsoft.com/office/officeart/2005/8/layout/hProcess9"/>
    <dgm:cxn modelId="{85756D38-056F-423A-B4A1-33DE697C2B47}" type="presParOf" srcId="{08064AAB-72E7-45D5-BE77-97CAE2E629F3}" destId="{9A41AD1B-97C1-4938-A63A-7F91351BDB1A}" srcOrd="6" destOrd="0" presId="urn:microsoft.com/office/officeart/2005/8/layout/hProcess9"/>
    <dgm:cxn modelId="{BA9038B6-95EF-4AF3-BEB4-3BC6BE51FF51}" type="presParOf" srcId="{08064AAB-72E7-45D5-BE77-97CAE2E629F3}" destId="{25944752-ADD5-4580-A6DE-081595807BE2}" srcOrd="7" destOrd="0" presId="urn:microsoft.com/office/officeart/2005/8/layout/hProcess9"/>
    <dgm:cxn modelId="{F29C7346-8493-42E6-9B93-4F55DB82844D}" type="presParOf" srcId="{08064AAB-72E7-45D5-BE77-97CAE2E629F3}" destId="{2E038615-D61A-4143-99B6-CF98B2E61B11}" srcOrd="8" destOrd="0" presId="urn:microsoft.com/office/officeart/2005/8/layout/hProcess9"/>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08FE8FE7-7CD1-4A2B-B17B-A93D42F747B1}" type="datetimeFigureOut">
              <a:rPr lang="fr-FR" smtClean="0"/>
              <a:pPr/>
              <a:t>05/12/2012</a:t>
            </a:fld>
            <a:endParaRPr lang="fr-FR"/>
          </a:p>
        </p:txBody>
      </p:sp>
      <p:sp>
        <p:nvSpPr>
          <p:cNvPr id="4" name="Espace réservé de l'image des diapositives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66909" y="4715907"/>
            <a:ext cx="5335270" cy="4467701"/>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A1B1F539-8984-4E6C-9EFB-F966BE7B89BD}" type="slidenum">
              <a:rPr lang="fr-FR" smtClean="0"/>
              <a:pPr/>
              <a:t>‹N°›</a:t>
            </a:fld>
            <a:endParaRPr lang="fr-FR"/>
          </a:p>
        </p:txBody>
      </p:sp>
    </p:spTree>
    <p:extLst>
      <p:ext uri="{BB962C8B-B14F-4D97-AF65-F5344CB8AC3E}">
        <p14:creationId xmlns:p14="http://schemas.microsoft.com/office/powerpoint/2010/main" xmlns="" val="1604129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8F1C0642-25D8-412C-A449-9E7DF5662AF1}" type="slidenum">
              <a:rPr lang="ar-SA">
                <a:latin typeface="Times New Roman" pitchFamily="18" charset="0"/>
                <a:cs typeface="Times New Roman" pitchFamily="18" charset="0"/>
              </a:rPr>
              <a:pPr algn="r"/>
              <a:t>5</a:t>
            </a:fld>
            <a:endParaRPr lang="fr-FR">
              <a:latin typeface="Times New Roman" pitchFamily="18" charset="0"/>
            </a:endParaRPr>
          </a:p>
        </p:txBody>
      </p:sp>
      <p:sp>
        <p:nvSpPr>
          <p:cNvPr id="6349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349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8F1C0642-25D8-412C-A449-9E7DF5662AF1}" type="slidenum">
              <a:rPr lang="ar-SA">
                <a:latin typeface="Times New Roman" pitchFamily="18" charset="0"/>
                <a:cs typeface="Times New Roman" pitchFamily="18" charset="0"/>
              </a:rPr>
              <a:pPr algn="r"/>
              <a:t>6</a:t>
            </a:fld>
            <a:endParaRPr lang="fr-FR">
              <a:latin typeface="Times New Roman" pitchFamily="18" charset="0"/>
            </a:endParaRPr>
          </a:p>
        </p:txBody>
      </p:sp>
      <p:sp>
        <p:nvSpPr>
          <p:cNvPr id="6349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349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8F1C0642-25D8-412C-A449-9E7DF5662AF1}" type="slidenum">
              <a:rPr lang="ar-SA">
                <a:latin typeface="Times New Roman" pitchFamily="18" charset="0"/>
                <a:cs typeface="Times New Roman" pitchFamily="18" charset="0"/>
              </a:rPr>
              <a:pPr algn="r"/>
              <a:t>7</a:t>
            </a:fld>
            <a:endParaRPr lang="fr-FR">
              <a:latin typeface="Times New Roman" pitchFamily="18" charset="0"/>
            </a:endParaRPr>
          </a:p>
        </p:txBody>
      </p:sp>
      <p:sp>
        <p:nvSpPr>
          <p:cNvPr id="6349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349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8F1C0642-25D8-412C-A449-9E7DF5662AF1}" type="slidenum">
              <a:rPr lang="ar-SA">
                <a:latin typeface="Times New Roman" pitchFamily="18" charset="0"/>
                <a:cs typeface="Times New Roman" pitchFamily="18" charset="0"/>
              </a:rPr>
              <a:pPr algn="r"/>
              <a:t>8</a:t>
            </a:fld>
            <a:endParaRPr lang="fr-FR">
              <a:latin typeface="Times New Roman" pitchFamily="18" charset="0"/>
            </a:endParaRPr>
          </a:p>
        </p:txBody>
      </p:sp>
      <p:sp>
        <p:nvSpPr>
          <p:cNvPr id="6349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349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8F1C0642-25D8-412C-A449-9E7DF5662AF1}" type="slidenum">
              <a:rPr lang="ar-SA">
                <a:latin typeface="Times New Roman" pitchFamily="18" charset="0"/>
                <a:cs typeface="Times New Roman" pitchFamily="18" charset="0"/>
              </a:rPr>
              <a:pPr algn="r"/>
              <a:t>9</a:t>
            </a:fld>
            <a:endParaRPr lang="fr-FR">
              <a:latin typeface="Times New Roman" pitchFamily="18" charset="0"/>
            </a:endParaRPr>
          </a:p>
        </p:txBody>
      </p:sp>
      <p:sp>
        <p:nvSpPr>
          <p:cNvPr id="6349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349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779047" y="9433801"/>
            <a:ext cx="2890041" cy="494424"/>
          </a:xfrm>
          <a:prstGeom prst="rect">
            <a:avLst/>
          </a:prstGeom>
          <a:noFill/>
          <a:ln w="9525">
            <a:noFill/>
            <a:miter lim="800000"/>
            <a:headEnd/>
            <a:tailEnd/>
          </a:ln>
        </p:spPr>
        <p:txBody>
          <a:bodyPr lIns="91407" tIns="45702" rIns="91407" bIns="45702" anchor="b"/>
          <a:lstStyle/>
          <a:p>
            <a:pPr algn="r"/>
            <a:fld id="{8F1C0642-25D8-412C-A449-9E7DF5662AF1}" type="slidenum">
              <a:rPr lang="ar-SA">
                <a:latin typeface="Times New Roman" pitchFamily="18" charset="0"/>
                <a:cs typeface="Times New Roman" pitchFamily="18" charset="0"/>
              </a:rPr>
              <a:pPr algn="r"/>
              <a:t>10</a:t>
            </a:fld>
            <a:endParaRPr lang="fr-FR">
              <a:latin typeface="Times New Roman" pitchFamily="18" charset="0"/>
            </a:endParaRPr>
          </a:p>
        </p:txBody>
      </p:sp>
      <p:sp>
        <p:nvSpPr>
          <p:cNvPr id="63491" name="Rectangle 2"/>
          <p:cNvSpPr>
            <a:spLocks noGrp="1" noRot="1" noChangeAspect="1" noChangeArrowheads="1" noTextEdit="1"/>
          </p:cNvSpPr>
          <p:nvPr>
            <p:ph type="sldImg"/>
          </p:nvPr>
        </p:nvSpPr>
        <p:spPr bwMode="auto">
          <a:xfrm>
            <a:off x="855663" y="746125"/>
            <a:ext cx="4959350" cy="3721100"/>
          </a:xfrm>
          <a:noFill/>
          <a:ln>
            <a:solidFill>
              <a:srgbClr val="000000"/>
            </a:solidFill>
            <a:miter lim="800000"/>
            <a:headEnd/>
            <a:tailEnd/>
          </a:ln>
        </p:spPr>
      </p:sp>
      <p:sp>
        <p:nvSpPr>
          <p:cNvPr id="63492" name="Rectangle 3"/>
          <p:cNvSpPr>
            <a:spLocks noGrp="1" noChangeArrowheads="1"/>
          </p:cNvSpPr>
          <p:nvPr>
            <p:ph type="body" idx="1"/>
          </p:nvPr>
        </p:nvSpPr>
        <p:spPr bwMode="auto">
          <a:xfrm>
            <a:off x="889004" y="4715311"/>
            <a:ext cx="4891081" cy="4467304"/>
          </a:xfrm>
          <a:noFill/>
        </p:spPr>
        <p:txBody>
          <a:bodyPr wrap="square" lIns="91407" tIns="45702" rIns="91407" bIns="45702"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1B1F539-8984-4E6C-9EFB-F966BE7B89BD}" type="slidenum">
              <a:rPr lang="fr-FR" smtClean="0"/>
              <a:pPr/>
              <a:t>40</a:t>
            </a:fld>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1B1F539-8984-4E6C-9EFB-F966BE7B89BD}" type="slidenum">
              <a:rPr lang="fr-FR" smtClean="0"/>
              <a:pPr/>
              <a:t>42</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3251E2E2-D2A3-484A-A385-C162A85ABEAC}" type="datetimeFigureOut">
              <a:rPr lang="fr-FR" smtClean="0"/>
              <a:pPr/>
              <a:t>05/12/2012</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96ADBFE6-8ACB-40B7-9AAA-3AFCED20F350}"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05/12/2012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05/12/2012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05/12/2012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05/12/2012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3251E2E2-D2A3-484A-A385-C162A85ABEAC}" type="datetimeFigureOut">
              <a:rPr lang="fr-FR" smtClean="0"/>
              <a:pPr/>
              <a:t>05/12/2012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3251E2E2-D2A3-484A-A385-C162A85ABEAC}" type="datetimeFigureOut">
              <a:rPr lang="fr-FR" smtClean="0"/>
              <a:pPr/>
              <a:t>05/12/2012</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3251E2E2-D2A3-484A-A385-C162A85ABEAC}" type="datetimeFigureOut">
              <a:rPr lang="fr-FR" smtClean="0"/>
              <a:pPr/>
              <a:t>05/12/2012</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3251E2E2-D2A3-484A-A385-C162A85ABEAC}" type="datetimeFigureOut">
              <a:rPr lang="fr-FR" smtClean="0"/>
              <a:pPr/>
              <a:t>05/12/2012</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3251E2E2-D2A3-484A-A385-C162A85ABEAC}" type="datetimeFigureOut">
              <a:rPr lang="fr-FR" smtClean="0"/>
              <a:pPr/>
              <a:t>05/12/2012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3251E2E2-D2A3-484A-A385-C162A85ABEAC}" type="datetimeFigureOut">
              <a:rPr lang="fr-FR" smtClean="0"/>
              <a:pPr/>
              <a:t>05/12/2012</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96ADBFE6-8ACB-40B7-9AAA-3AFCED20F350}"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251E2E2-D2A3-484A-A385-C162A85ABEAC}" type="datetimeFigureOut">
              <a:rPr lang="fr-FR" smtClean="0"/>
              <a:pPr/>
              <a:t>05/12/2012</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96ADBFE6-8ACB-40B7-9AAA-3AFCED20F350}"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142976" y="2534189"/>
            <a:ext cx="6500858" cy="1323439"/>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fontAlgn="auto">
              <a:spcBef>
                <a:spcPts val="0"/>
              </a:spcBef>
              <a:spcAft>
                <a:spcPts val="0"/>
              </a:spcAft>
              <a:defRPr/>
            </a:pPr>
            <a:r>
              <a:rPr lang="fr-FR" sz="4000" b="1" dirty="0" smtClean="0">
                <a:ln w="1905"/>
                <a:solidFill>
                  <a:srgbClr val="FFFF00"/>
                </a:solidFill>
                <a:effectLst>
                  <a:innerShdw blurRad="69850" dist="43180" dir="5400000">
                    <a:srgbClr val="000000">
                      <a:alpha val="65000"/>
                    </a:srgbClr>
                  </a:innerShdw>
                </a:effectLst>
                <a:latin typeface="Bell MT" pitchFamily="18" charset="0"/>
                <a:cs typeface="+mn-cs"/>
              </a:rPr>
              <a:t>Plan </a:t>
            </a:r>
            <a:r>
              <a:rPr lang="fr-FR" sz="4000" b="1" dirty="0">
                <a:ln w="1905"/>
                <a:solidFill>
                  <a:srgbClr val="FFFF00"/>
                </a:solidFill>
                <a:effectLst>
                  <a:innerShdw blurRad="69850" dist="43180" dir="5400000">
                    <a:srgbClr val="000000">
                      <a:alpha val="65000"/>
                    </a:srgbClr>
                  </a:innerShdw>
                </a:effectLst>
                <a:latin typeface="Bell MT" pitchFamily="18" charset="0"/>
                <a:cs typeface="+mn-cs"/>
              </a:rPr>
              <a:t>Stratégique de </a:t>
            </a:r>
            <a:r>
              <a:rPr lang="fr-FR" sz="4000" b="1" dirty="0" smtClean="0">
                <a:ln w="1905"/>
                <a:solidFill>
                  <a:srgbClr val="FFFF00"/>
                </a:solidFill>
                <a:effectLst>
                  <a:innerShdw blurRad="69850" dist="43180" dir="5400000">
                    <a:srgbClr val="000000">
                      <a:alpha val="65000"/>
                    </a:srgbClr>
                  </a:innerShdw>
                </a:effectLst>
                <a:latin typeface="Bell MT" pitchFamily="18" charset="0"/>
                <a:cs typeface="+mn-cs"/>
              </a:rPr>
              <a:t>SDA </a:t>
            </a:r>
          </a:p>
          <a:p>
            <a:pPr algn="ctr" fontAlgn="auto">
              <a:spcBef>
                <a:spcPts val="0"/>
              </a:spcBef>
              <a:spcAft>
                <a:spcPts val="0"/>
              </a:spcAft>
              <a:defRPr/>
            </a:pPr>
            <a:r>
              <a:rPr lang="fr-FR" sz="4000" b="1" dirty="0" smtClean="0">
                <a:ln w="1905"/>
                <a:solidFill>
                  <a:srgbClr val="FFFF00"/>
                </a:solidFill>
                <a:effectLst>
                  <a:innerShdw blurRad="69850" dist="43180" dir="5400000">
                    <a:srgbClr val="000000">
                      <a:alpha val="65000"/>
                    </a:srgbClr>
                  </a:innerShdw>
                </a:effectLst>
                <a:latin typeface="Bell MT" pitchFamily="18" charset="0"/>
                <a:cs typeface="+mn-cs"/>
              </a:rPr>
              <a:t>2013 - 2017</a:t>
            </a:r>
            <a:endParaRPr lang="fr-FR" sz="4000" b="1" dirty="0">
              <a:ln w="1905"/>
              <a:solidFill>
                <a:srgbClr val="FFFF00"/>
              </a:solidFill>
              <a:effectLst>
                <a:innerShdw blurRad="69850" dist="43180" dir="5400000">
                  <a:srgbClr val="000000">
                    <a:alpha val="65000"/>
                  </a:srgbClr>
                </a:innerShdw>
              </a:effectLst>
              <a:latin typeface="Bell MT" pitchFamily="18" charset="0"/>
              <a:cs typeface="+mn-cs"/>
            </a:endParaRPr>
          </a:p>
        </p:txBody>
      </p:sp>
      <p:sp>
        <p:nvSpPr>
          <p:cNvPr id="14" name="ZoneTexte 13"/>
          <p:cNvSpPr txBox="1"/>
          <p:nvPr/>
        </p:nvSpPr>
        <p:spPr>
          <a:xfrm>
            <a:off x="857250" y="6205538"/>
            <a:ext cx="7500938" cy="400050"/>
          </a:xfrm>
          <a:prstGeom prst="rect">
            <a:avLst/>
          </a:prstGeom>
          <a:noFill/>
        </p:spPr>
        <p:txBody>
          <a:bodyPr>
            <a:spAutoFit/>
          </a:bodyPr>
          <a:lstStyle/>
          <a:p>
            <a:pPr algn="r" fontAlgn="auto">
              <a:spcBef>
                <a:spcPts val="0"/>
              </a:spcBef>
              <a:spcAft>
                <a:spcPts val="0"/>
              </a:spcAft>
              <a:defRPr/>
            </a:pPr>
            <a:r>
              <a:rPr lang="fr-FR" sz="2000" b="1" dirty="0">
                <a:solidFill>
                  <a:schemeClr val="accent1">
                    <a:lumMod val="75000"/>
                  </a:schemeClr>
                </a:solidFill>
                <a:latin typeface="Bell MT" pitchFamily="18" charset="0"/>
                <a:cs typeface="Arial" pitchFamily="34" charset="0"/>
              </a:rPr>
              <a:t> </a:t>
            </a:r>
            <a:r>
              <a:rPr lang="fr-FR" sz="2000" b="1" dirty="0" smtClean="0">
                <a:solidFill>
                  <a:schemeClr val="accent1">
                    <a:lumMod val="75000"/>
                  </a:schemeClr>
                </a:solidFill>
                <a:latin typeface="Bell MT" pitchFamily="18" charset="0"/>
                <a:cs typeface="Arial" pitchFamily="34" charset="0"/>
              </a:rPr>
              <a:t> </a:t>
            </a:r>
            <a:endParaRPr lang="fr-FR" sz="2000" b="1" dirty="0">
              <a:solidFill>
                <a:schemeClr val="accent1">
                  <a:lumMod val="75000"/>
                </a:schemeClr>
              </a:solidFill>
              <a:latin typeface="Bell MT" pitchFamily="18" charset="0"/>
              <a:cs typeface="Arial" pitchFamily="34" charset="0"/>
            </a:endParaRPr>
          </a:p>
        </p:txBody>
      </p:sp>
      <p:sp>
        <p:nvSpPr>
          <p:cNvPr id="4103" name="Espace réservé du numéro de diapositive 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D71FA835-18E2-4172-BBB0-2FB22E98B871}" type="slidenum">
              <a:rPr lang="en-US" smtClean="0"/>
              <a:pPr fontAlgn="base">
                <a:spcBef>
                  <a:spcPct val="0"/>
                </a:spcBef>
                <a:spcAft>
                  <a:spcPct val="0"/>
                </a:spcAft>
                <a:defRPr/>
              </a:pPr>
              <a:t>1</a:t>
            </a:fld>
            <a:endParaRPr lang="en-US" smtClean="0"/>
          </a:p>
        </p:txBody>
      </p:sp>
      <p:pic>
        <p:nvPicPr>
          <p:cNvPr id="7175" name="Image 7"/>
          <p:cNvPicPr>
            <a:picLocks noChangeAspect="1" noChangeArrowheads="1"/>
          </p:cNvPicPr>
          <p:nvPr/>
        </p:nvPicPr>
        <p:blipFill>
          <a:blip r:embed="rId2"/>
          <a:srcRect/>
          <a:stretch>
            <a:fillRect/>
          </a:stretch>
        </p:blipFill>
        <p:spPr bwMode="auto">
          <a:xfrm>
            <a:off x="0" y="228584"/>
            <a:ext cx="8929718" cy="1128714"/>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4572000" y="4286256"/>
            <a:ext cx="1428760" cy="461665"/>
          </a:xfrm>
          <a:prstGeom prst="rect">
            <a:avLst/>
          </a:prstGeom>
        </p:spPr>
        <p:txBody>
          <a:bodyPr wrap="square">
            <a:spAutoFit/>
          </a:bodyPr>
          <a:lstStyle/>
          <a:p>
            <a:pPr algn="ctr">
              <a:lnSpc>
                <a:spcPct val="120000"/>
              </a:lnSpc>
            </a:pPr>
            <a:r>
              <a:rPr lang="fr-FR" sz="1000" b="1" dirty="0" smtClean="0"/>
              <a:t>Concessions </a:t>
            </a:r>
          </a:p>
          <a:p>
            <a:pPr algn="ctr">
              <a:lnSpc>
                <a:spcPct val="120000"/>
              </a:lnSpc>
            </a:pPr>
            <a:r>
              <a:rPr lang="fr-FR" sz="1000" b="1" dirty="0" smtClean="0"/>
              <a:t>Electriques</a:t>
            </a:r>
            <a:endParaRPr lang="fr-FR" sz="1000" b="1" dirty="0"/>
          </a:p>
        </p:txBody>
      </p:sp>
      <p:sp>
        <p:nvSpPr>
          <p:cNvPr id="38914"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8915"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8916"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8917"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8918"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8919"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8920"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8921"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8922"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8923"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8924"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8925" name="Text Box 15"/>
          <p:cNvSpPr txBox="1">
            <a:spLocks noChangeArrowheads="1"/>
          </p:cNvSpPr>
          <p:nvPr/>
        </p:nvSpPr>
        <p:spPr bwMode="auto">
          <a:xfrm rot="-5400000">
            <a:off x="-1554955" y="3648850"/>
            <a:ext cx="4202112" cy="342937"/>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600" b="1" dirty="0">
                <a:solidFill>
                  <a:srgbClr val="000000"/>
                </a:solidFill>
              </a:rPr>
              <a:t>Potentiel de création de valeur de SDA</a:t>
            </a:r>
          </a:p>
        </p:txBody>
      </p:sp>
      <p:sp>
        <p:nvSpPr>
          <p:cNvPr id="38926"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Emergence</a:t>
            </a:r>
          </a:p>
        </p:txBody>
      </p:sp>
      <p:sp>
        <p:nvSpPr>
          <p:cNvPr id="38927"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Croissance </a:t>
            </a:r>
          </a:p>
        </p:txBody>
      </p:sp>
      <p:sp>
        <p:nvSpPr>
          <p:cNvPr id="38928"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Maturité </a:t>
            </a:r>
          </a:p>
        </p:txBody>
      </p:sp>
      <p:sp>
        <p:nvSpPr>
          <p:cNvPr id="38929" name="Text Box 19"/>
          <p:cNvSpPr txBox="1">
            <a:spLocks noChangeArrowheads="1"/>
          </p:cNvSpPr>
          <p:nvPr/>
        </p:nvSpPr>
        <p:spPr bwMode="auto">
          <a:xfrm>
            <a:off x="6245225" y="1441450"/>
            <a:ext cx="1184295" cy="250604"/>
          </a:xfrm>
          <a:prstGeom prst="rect">
            <a:avLst/>
          </a:prstGeom>
          <a:noFill/>
          <a:ln w="9525">
            <a:noFill/>
            <a:miter lim="800000"/>
            <a:headEnd/>
            <a:tailEnd/>
          </a:ln>
        </p:spPr>
        <p:txBody>
          <a:bodyPr wrap="square" lIns="95777" tIns="47890" rIns="95777" bIns="47890">
            <a:spAutoFit/>
          </a:bodyPr>
          <a:lstStyle/>
          <a:p>
            <a:pPr algn="ctr" defTabSz="957263">
              <a:spcBef>
                <a:spcPct val="50000"/>
              </a:spcBef>
            </a:pPr>
            <a:r>
              <a:rPr lang="fr-FR" sz="1000" b="1" dirty="0">
                <a:solidFill>
                  <a:srgbClr val="000000"/>
                </a:solidFill>
              </a:rPr>
              <a:t>Décroissance</a:t>
            </a:r>
          </a:p>
        </p:txBody>
      </p:sp>
      <p:sp>
        <p:nvSpPr>
          <p:cNvPr id="38930"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Exceptionnel </a:t>
            </a:r>
          </a:p>
        </p:txBody>
      </p:sp>
      <p:sp>
        <p:nvSpPr>
          <p:cNvPr id="38931"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Faible </a:t>
            </a:r>
          </a:p>
        </p:txBody>
      </p:sp>
      <p:sp>
        <p:nvSpPr>
          <p:cNvPr id="38932"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Très faible</a:t>
            </a:r>
          </a:p>
        </p:txBody>
      </p:sp>
      <p:sp>
        <p:nvSpPr>
          <p:cNvPr id="38933"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Moyen </a:t>
            </a:r>
          </a:p>
        </p:txBody>
      </p:sp>
      <p:sp>
        <p:nvSpPr>
          <p:cNvPr id="38934"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Fort </a:t>
            </a:r>
          </a:p>
        </p:txBody>
      </p:sp>
      <p:sp>
        <p:nvSpPr>
          <p:cNvPr id="38935"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8936"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8937"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8938"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8939"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8940"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8941" name="Text Box 31"/>
          <p:cNvSpPr txBox="1">
            <a:spLocks noChangeArrowheads="1"/>
          </p:cNvSpPr>
          <p:nvPr/>
        </p:nvSpPr>
        <p:spPr bwMode="auto">
          <a:xfrm>
            <a:off x="6143636" y="5550911"/>
            <a:ext cx="1295400" cy="307771"/>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FF0000"/>
                </a:solidFill>
              </a:rPr>
              <a:t>RETRAIT </a:t>
            </a:r>
            <a:endParaRPr lang="fr-FR" sz="1400" b="1" dirty="0"/>
          </a:p>
        </p:txBody>
      </p:sp>
      <p:sp>
        <p:nvSpPr>
          <p:cNvPr id="38942" name="Text Box 32"/>
          <p:cNvSpPr txBox="1">
            <a:spLocks noChangeArrowheads="1"/>
          </p:cNvSpPr>
          <p:nvPr/>
        </p:nvSpPr>
        <p:spPr bwMode="auto">
          <a:xfrm>
            <a:off x="6143636" y="4152139"/>
            <a:ext cx="1428760" cy="276993"/>
          </a:xfrm>
          <a:prstGeom prst="rect">
            <a:avLst/>
          </a:prstGeom>
          <a:noFill/>
          <a:ln w="9525">
            <a:noFill/>
            <a:miter lim="800000"/>
            <a:headEnd/>
            <a:tailEnd/>
          </a:ln>
        </p:spPr>
        <p:txBody>
          <a:bodyPr wrap="square" lIns="91432" tIns="45717" rIns="91432" bIns="45717">
            <a:spAutoFit/>
          </a:bodyPr>
          <a:lstStyle/>
          <a:p>
            <a:pPr>
              <a:spcBef>
                <a:spcPct val="50000"/>
              </a:spcBef>
            </a:pPr>
            <a:r>
              <a:rPr lang="fr-FR" sz="1200" b="1" dirty="0">
                <a:solidFill>
                  <a:srgbClr val="FF9933"/>
                </a:solidFill>
              </a:rPr>
              <a:t>RÉORIENTATION</a:t>
            </a:r>
            <a:endParaRPr lang="fr-FR" sz="1200" b="1" dirty="0"/>
          </a:p>
        </p:txBody>
      </p:sp>
      <p:sp>
        <p:nvSpPr>
          <p:cNvPr id="38943" name="Text Box 34"/>
          <p:cNvSpPr txBox="1">
            <a:spLocks noChangeArrowheads="1"/>
          </p:cNvSpPr>
          <p:nvPr/>
        </p:nvSpPr>
        <p:spPr bwMode="auto">
          <a:xfrm>
            <a:off x="6143636" y="1984786"/>
            <a:ext cx="1357322" cy="515520"/>
          </a:xfrm>
          <a:prstGeom prst="rect">
            <a:avLst/>
          </a:prstGeom>
          <a:noFill/>
          <a:ln w="9525">
            <a:noFill/>
            <a:miter lim="800000"/>
            <a:headEnd/>
            <a:tailEnd/>
          </a:ln>
        </p:spPr>
        <p:txBody>
          <a:bodyPr wrap="square" lIns="91432" tIns="45717" rIns="91432" bIns="45717">
            <a:spAutoFit/>
          </a:bodyPr>
          <a:lstStyle/>
          <a:p>
            <a:pPr>
              <a:spcBef>
                <a:spcPct val="50000"/>
              </a:spcBef>
            </a:pPr>
            <a:r>
              <a:rPr lang="fr-FR" sz="1100" b="1" dirty="0">
                <a:solidFill>
                  <a:srgbClr val="0033CC"/>
                </a:solidFill>
              </a:rPr>
              <a:t>DÉVELOPPEMENT</a:t>
            </a:r>
          </a:p>
          <a:p>
            <a:pPr>
              <a:spcBef>
                <a:spcPct val="50000"/>
              </a:spcBef>
            </a:pPr>
            <a:r>
              <a:rPr lang="fr-FR" sz="1100" b="1" dirty="0">
                <a:solidFill>
                  <a:srgbClr val="0033CC"/>
                </a:solidFill>
              </a:rPr>
              <a:t>PRIORITAIRE </a:t>
            </a:r>
          </a:p>
        </p:txBody>
      </p:sp>
      <p:sp>
        <p:nvSpPr>
          <p:cNvPr id="38944" name="Oval 35"/>
          <p:cNvSpPr>
            <a:spLocks noChangeArrowheads="1"/>
          </p:cNvSpPr>
          <p:nvPr/>
        </p:nvSpPr>
        <p:spPr bwMode="auto">
          <a:xfrm>
            <a:off x="4071934" y="3575058"/>
            <a:ext cx="995362" cy="996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5" name="Oval 36"/>
          <p:cNvSpPr>
            <a:spLocks noChangeArrowheads="1"/>
          </p:cNvSpPr>
          <p:nvPr/>
        </p:nvSpPr>
        <p:spPr bwMode="auto">
          <a:xfrm>
            <a:off x="4138623" y="364649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chemeClr val="bg1"/>
              </a:solidFill>
            </a:endParaRPr>
          </a:p>
        </p:txBody>
      </p:sp>
      <p:sp>
        <p:nvSpPr>
          <p:cNvPr id="38946" name="Oval 38"/>
          <p:cNvSpPr>
            <a:spLocks noChangeArrowheads="1"/>
          </p:cNvSpPr>
          <p:nvPr/>
        </p:nvSpPr>
        <p:spPr bwMode="auto">
          <a:xfrm>
            <a:off x="3040053" y="3571876"/>
            <a:ext cx="174625"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a:p>
        </p:txBody>
      </p:sp>
      <p:sp>
        <p:nvSpPr>
          <p:cNvPr id="38948" name="Oval 41"/>
          <p:cNvSpPr>
            <a:spLocks noChangeArrowheads="1"/>
          </p:cNvSpPr>
          <p:nvPr/>
        </p:nvSpPr>
        <p:spPr bwMode="auto">
          <a:xfrm>
            <a:off x="3643306" y="3643315"/>
            <a:ext cx="428628" cy="428628"/>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9" name="Oval 42"/>
          <p:cNvSpPr>
            <a:spLocks noChangeArrowheads="1"/>
          </p:cNvSpPr>
          <p:nvPr/>
        </p:nvSpPr>
        <p:spPr bwMode="auto">
          <a:xfrm>
            <a:off x="3663946" y="3714752"/>
            <a:ext cx="407988" cy="357191"/>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0"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endParaRPr>
          </a:p>
        </p:txBody>
      </p:sp>
      <p:sp>
        <p:nvSpPr>
          <p:cNvPr id="38952" name="Rectangle 45"/>
          <p:cNvSpPr>
            <a:spLocks noChangeArrowheads="1"/>
          </p:cNvSpPr>
          <p:nvPr/>
        </p:nvSpPr>
        <p:spPr bwMode="auto">
          <a:xfrm>
            <a:off x="1214457"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sz="1400" b="1" dirty="0"/>
              <a:t>Maturité stratégique des segments</a:t>
            </a:r>
          </a:p>
        </p:txBody>
      </p:sp>
      <p:sp>
        <p:nvSpPr>
          <p:cNvPr id="38953" name="Text Box 35"/>
          <p:cNvSpPr txBox="1">
            <a:spLocks noChangeArrowheads="1"/>
          </p:cNvSpPr>
          <p:nvPr/>
        </p:nvSpPr>
        <p:spPr bwMode="auto">
          <a:xfrm>
            <a:off x="6143636" y="3043156"/>
            <a:ext cx="1500198" cy="600158"/>
          </a:xfrm>
          <a:prstGeom prst="rect">
            <a:avLst/>
          </a:prstGeom>
          <a:noFill/>
          <a:ln w="9525">
            <a:noFill/>
            <a:miter lim="800000"/>
            <a:headEnd/>
            <a:tailEnd/>
          </a:ln>
        </p:spPr>
        <p:txBody>
          <a:bodyPr wrap="square" lIns="91432" tIns="45717" rIns="91432" bIns="45717">
            <a:spAutoFit/>
          </a:bodyPr>
          <a:lstStyle/>
          <a:p>
            <a:r>
              <a:rPr lang="fr-FR" sz="1100" b="1" dirty="0">
                <a:solidFill>
                  <a:srgbClr val="339933"/>
                </a:solidFill>
              </a:rPr>
              <a:t>RATTRAPAGE </a:t>
            </a:r>
          </a:p>
          <a:p>
            <a:r>
              <a:rPr lang="fr-FR" sz="1100" b="1" dirty="0">
                <a:solidFill>
                  <a:srgbClr val="339933"/>
                </a:solidFill>
              </a:rPr>
              <a:t>OU RISQUE DE CANTONNEMENT</a:t>
            </a:r>
          </a:p>
        </p:txBody>
      </p:sp>
      <p:sp>
        <p:nvSpPr>
          <p:cNvPr id="38954" name="Oval 2"/>
          <p:cNvSpPr>
            <a:spLocks noChangeArrowheads="1"/>
          </p:cNvSpPr>
          <p:nvPr/>
        </p:nvSpPr>
        <p:spPr bwMode="auto">
          <a:xfrm>
            <a:off x="3786182" y="3357562"/>
            <a:ext cx="647700" cy="64770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55" name="Oval 39"/>
          <p:cNvSpPr>
            <a:spLocks noChangeArrowheads="1"/>
          </p:cNvSpPr>
          <p:nvPr/>
        </p:nvSpPr>
        <p:spPr bwMode="auto">
          <a:xfrm>
            <a:off x="3857620" y="3500438"/>
            <a:ext cx="468312" cy="468312"/>
          </a:xfrm>
          <a:prstGeom prst="ellipse">
            <a:avLst/>
          </a:prstGeom>
          <a:solidFill>
            <a:schemeClr val="accent2">
              <a:lumMod val="75000"/>
              <a:alpha val="39999"/>
            </a:scheme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6" name="Rectangle 46"/>
          <p:cNvSpPr>
            <a:spLocks noChangeArrowheads="1"/>
          </p:cNvSpPr>
          <p:nvPr/>
        </p:nvSpPr>
        <p:spPr bwMode="auto">
          <a:xfrm>
            <a:off x="3571868" y="3000372"/>
            <a:ext cx="914400"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Electricité</a:t>
            </a:r>
          </a:p>
        </p:txBody>
      </p:sp>
      <p:grpSp>
        <p:nvGrpSpPr>
          <p:cNvPr id="2" name="Group 47"/>
          <p:cNvGrpSpPr>
            <a:grpSpLocks/>
          </p:cNvGrpSpPr>
          <p:nvPr/>
        </p:nvGrpSpPr>
        <p:grpSpPr bwMode="auto">
          <a:xfrm>
            <a:off x="4644168" y="3170229"/>
            <a:ext cx="857250" cy="784226"/>
            <a:chOff x="3141" y="2411"/>
            <a:chExt cx="585" cy="494"/>
          </a:xfrm>
        </p:grpSpPr>
        <p:grpSp>
          <p:nvGrpSpPr>
            <p:cNvPr id="3" name="Group 48"/>
            <p:cNvGrpSpPr>
              <a:grpSpLocks/>
            </p:cNvGrpSpPr>
            <p:nvPr/>
          </p:nvGrpSpPr>
          <p:grpSpPr bwMode="auto">
            <a:xfrm>
              <a:off x="3141" y="2574"/>
              <a:ext cx="341" cy="331"/>
              <a:chOff x="3043" y="2574"/>
              <a:chExt cx="341" cy="331"/>
            </a:xfrm>
          </p:grpSpPr>
          <p:sp>
            <p:nvSpPr>
              <p:cNvPr id="38972" name="Oval 3"/>
              <p:cNvSpPr>
                <a:spLocks noChangeArrowheads="1"/>
              </p:cNvSpPr>
              <p:nvPr/>
            </p:nvSpPr>
            <p:spPr bwMode="auto">
              <a:xfrm>
                <a:off x="3043" y="2574"/>
                <a:ext cx="341" cy="33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73" name="Oval 37"/>
              <p:cNvSpPr>
                <a:spLocks noChangeArrowheads="1"/>
              </p:cNvSpPr>
              <p:nvPr/>
            </p:nvSpPr>
            <p:spPr bwMode="auto">
              <a:xfrm>
                <a:off x="3056" y="2636"/>
                <a:ext cx="299" cy="254"/>
              </a:xfrm>
              <a:prstGeom prst="ellipse">
                <a:avLst/>
              </a:prstGeom>
              <a:solidFill>
                <a:schemeClr val="accent3">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ysClr val="windowText" lastClr="000000"/>
                  </a:solidFill>
                </a:endParaRPr>
              </a:p>
            </p:txBody>
          </p:sp>
        </p:grpSp>
        <p:sp>
          <p:nvSpPr>
            <p:cNvPr id="38971" name="Rectangle 51"/>
            <p:cNvSpPr>
              <a:spLocks noChangeArrowheads="1"/>
            </p:cNvSpPr>
            <p:nvPr/>
          </p:nvSpPr>
          <p:spPr bwMode="auto">
            <a:xfrm>
              <a:off x="3161" y="2411"/>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t>Concessions</a:t>
              </a:r>
              <a:br>
                <a:rPr lang="fr-FR" sz="1000" b="1" dirty="0"/>
              </a:br>
              <a:r>
                <a:rPr lang="fr-FR" sz="1000" b="1" dirty="0"/>
                <a:t>Gaz</a:t>
              </a:r>
            </a:p>
          </p:txBody>
        </p:sp>
      </p:grpSp>
      <p:sp>
        <p:nvSpPr>
          <p:cNvPr id="38969" name="Espace réservé du numéro de diapositive 62"/>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F3629F95-893C-4DB7-9FF9-1600EE5657F6}" type="slidenum">
              <a:rPr lang="fr-FR" smtClean="0"/>
              <a:pPr/>
              <a:t>10</a:t>
            </a:fld>
            <a:endParaRPr lang="fr-FR" smtClean="0"/>
          </a:p>
        </p:txBody>
      </p:sp>
      <p:sp>
        <p:nvSpPr>
          <p:cNvPr id="38960" name="Rectangle 56"/>
          <p:cNvSpPr>
            <a:spLocks noChangeArrowheads="1"/>
          </p:cNvSpPr>
          <p:nvPr/>
        </p:nvSpPr>
        <p:spPr bwMode="auto">
          <a:xfrm>
            <a:off x="2214546" y="3494093"/>
            <a:ext cx="735013" cy="649287"/>
          </a:xfrm>
          <a:prstGeom prst="rect">
            <a:avLst/>
          </a:prstGeom>
          <a:solidFill>
            <a:schemeClr val="bg1"/>
          </a:solidFill>
          <a:ln w="9525" algn="ctr">
            <a:noFill/>
            <a:miter lim="800000"/>
            <a:headEnd/>
            <a:tailEnd/>
          </a:ln>
        </p:spPr>
        <p:txBody>
          <a:bodyPr lIns="90000" tIns="46800" rIns="90000" bIns="46800">
            <a:spAutoFit/>
          </a:bodyPr>
          <a:lstStyle/>
          <a:p>
            <a:pPr algn="ctr">
              <a:lnSpc>
                <a:spcPct val="120000"/>
              </a:lnSpc>
            </a:pPr>
            <a:r>
              <a:rPr lang="fr-FR" sz="1000" b="1" dirty="0"/>
              <a:t>Services </a:t>
            </a:r>
          </a:p>
          <a:p>
            <a:pPr algn="ctr">
              <a:lnSpc>
                <a:spcPct val="120000"/>
              </a:lnSpc>
            </a:pPr>
            <a:r>
              <a:rPr lang="fr-FR" sz="1000" b="1" dirty="0"/>
              <a:t>énergie </a:t>
            </a:r>
          </a:p>
          <a:p>
            <a:pPr algn="ctr">
              <a:lnSpc>
                <a:spcPct val="120000"/>
              </a:lnSpc>
            </a:pPr>
            <a:r>
              <a:rPr lang="fr-FR" sz="1000" b="1" dirty="0"/>
              <a:t>in-situ</a:t>
            </a:r>
          </a:p>
        </p:txBody>
      </p:sp>
      <p:sp>
        <p:nvSpPr>
          <p:cNvPr id="38961" name="Rectangle 58"/>
          <p:cNvSpPr>
            <a:spLocks noChangeArrowheads="1"/>
          </p:cNvSpPr>
          <p:nvPr/>
        </p:nvSpPr>
        <p:spPr bwMode="auto">
          <a:xfrm>
            <a:off x="3170233" y="3300413"/>
            <a:ext cx="830263"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Gaz</a:t>
            </a:r>
          </a:p>
        </p:txBody>
      </p:sp>
      <p:sp>
        <p:nvSpPr>
          <p:cNvPr id="60" name="Rectangle 59"/>
          <p:cNvSpPr/>
          <p:nvPr/>
        </p:nvSpPr>
        <p:spPr>
          <a:xfrm>
            <a:off x="428596" y="285728"/>
            <a:ext cx="7929618" cy="369332"/>
          </a:xfrm>
          <a:prstGeom prst="rect">
            <a:avLst/>
          </a:prstGeom>
        </p:spPr>
        <p:txBody>
          <a:bodyPr wrap="square">
            <a:spAutoFit/>
          </a:bodyPr>
          <a:lstStyle/>
          <a:p>
            <a:pPr marL="457200" indent="-457200"/>
            <a:r>
              <a:rPr lang="fr-FR" b="1" dirty="0" smtClean="0">
                <a:solidFill>
                  <a:schemeClr val="bg2">
                    <a:lumMod val="50000"/>
                  </a:schemeClr>
                </a:solidFill>
                <a:latin typeface="Verdana" pitchFamily="34" charset="0"/>
              </a:rPr>
              <a:t>Résultat du Diagnostic stratégique :</a:t>
            </a:r>
            <a:endParaRPr lang="fr-FR" b="1" dirty="0">
              <a:solidFill>
                <a:schemeClr val="bg2">
                  <a:lumMod val="50000"/>
                </a:schemeClr>
              </a:solidFill>
              <a:latin typeface="Verdana" pitchFamily="34" charset="0"/>
            </a:endParaRPr>
          </a:p>
        </p:txBody>
      </p:sp>
      <p:sp>
        <p:nvSpPr>
          <p:cNvPr id="62" name="Rectangle 61"/>
          <p:cNvSpPr/>
          <p:nvPr/>
        </p:nvSpPr>
        <p:spPr>
          <a:xfrm>
            <a:off x="3643306" y="1928802"/>
            <a:ext cx="5000660" cy="3286148"/>
          </a:xfrm>
          <a:prstGeom prst="wedgeRectCallout">
            <a:avLst>
              <a:gd name="adj1" fmla="val -56420"/>
              <a:gd name="adj2" fmla="val 7422"/>
            </a:avLst>
          </a:prstGeom>
        </p:spPr>
        <p:style>
          <a:lnRef idx="1">
            <a:schemeClr val="accent3"/>
          </a:lnRef>
          <a:fillRef idx="2">
            <a:schemeClr val="accent3"/>
          </a:fillRef>
          <a:effectRef idx="1">
            <a:schemeClr val="accent3"/>
          </a:effectRef>
          <a:fontRef idx="minor">
            <a:schemeClr val="dk1"/>
          </a:fontRef>
        </p:style>
        <p:txBody>
          <a:bodyPr rtlCol="0" anchor="ctr"/>
          <a:lstStyle/>
          <a:p>
            <a:pPr marL="93663" indent="-93663">
              <a:buFont typeface="Wingdings" pitchFamily="2" charset="2"/>
              <a:buChar char="C"/>
            </a:pPr>
            <a:r>
              <a:rPr lang="fr-FR" sz="1200" dirty="0" smtClean="0"/>
              <a:t>++ Bonne image et confiance des clients vue l’appartenance au groupe SONELGAZ</a:t>
            </a:r>
          </a:p>
          <a:p>
            <a:pPr marL="93663" indent="-93663">
              <a:buFont typeface="Wingdings" pitchFamily="2" charset="2"/>
              <a:buChar char="C"/>
            </a:pPr>
            <a:r>
              <a:rPr lang="fr-FR" sz="1200" dirty="0" smtClean="0"/>
              <a:t>++ Meilleure connaissance des installations des clients que les concurrents potentiels (nationaux ou étrangers)</a:t>
            </a:r>
          </a:p>
          <a:p>
            <a:pPr marL="93663" indent="-93663">
              <a:buFont typeface="Wingdings" pitchFamily="2" charset="2"/>
              <a:buChar char="C"/>
            </a:pPr>
            <a:r>
              <a:rPr lang="fr-FR" sz="1200" dirty="0" smtClean="0"/>
              <a:t>+- Compétences existantes mais  insuffisante en matière de technologie de pointe </a:t>
            </a:r>
          </a:p>
          <a:p>
            <a:pPr marL="93663" indent="-93663">
              <a:buFont typeface="Wingdings" pitchFamily="2" charset="2"/>
              <a:buChar char="D"/>
            </a:pPr>
            <a:r>
              <a:rPr lang="fr-FR" sz="1200" dirty="0" smtClean="0"/>
              <a:t>- Indisponibilité de certains articles et matériel spécifique</a:t>
            </a:r>
          </a:p>
          <a:p>
            <a:pPr marL="93663" indent="-93663">
              <a:buFont typeface="Wingdings" pitchFamily="2" charset="2"/>
              <a:buChar char="D"/>
            </a:pPr>
            <a:r>
              <a:rPr lang="fr-FR" sz="1200" dirty="0" smtClean="0"/>
              <a:t>- Lourdeur dans la procédure d’approvisionnement (consommables, outillages, etc.) auprès des fournisseurs et comptoirs homologués </a:t>
            </a:r>
          </a:p>
          <a:p>
            <a:pPr marL="93663" indent="-93663" eaLnBrk="0" fontAlgn="base" hangingPunct="0">
              <a:buFont typeface="Wingdings" pitchFamily="2" charset="2"/>
              <a:buChar char="D"/>
            </a:pPr>
            <a:r>
              <a:rPr lang="fr-FR" sz="1200" dirty="0" smtClean="0"/>
              <a:t>- Pas de gestion de relation de grands comptes (en cours de développement)</a:t>
            </a:r>
          </a:p>
          <a:p>
            <a:pPr marL="93663" indent="-93663" eaLnBrk="0" fontAlgn="base" hangingPunct="0">
              <a:buFont typeface="Wingdings" pitchFamily="2" charset="2"/>
              <a:buChar char="D"/>
            </a:pPr>
            <a:r>
              <a:rPr lang="fr-FR" sz="1200" dirty="0" smtClean="0"/>
              <a:t>- Prix non administré, obéit aux lois du marché </a:t>
            </a:r>
          </a:p>
          <a:p>
            <a:pPr marL="93663" indent="-93663" eaLnBrk="0" fontAlgn="base" hangingPunct="0">
              <a:buFont typeface="Wingdings" pitchFamily="2" charset="2"/>
              <a:buChar char="D"/>
            </a:pPr>
            <a:r>
              <a:rPr lang="fr-FR" sz="1200" dirty="0" smtClean="0"/>
              <a:t>- Pas d’expérience dans le domaine.</a:t>
            </a:r>
          </a:p>
          <a:p>
            <a:pPr marL="93663" indent="-93663" eaLnBrk="0" fontAlgn="base" hangingPunct="0">
              <a:buFont typeface="Wingdings" pitchFamily="2" charset="2"/>
              <a:buChar char="D"/>
            </a:pPr>
            <a:r>
              <a:rPr lang="fr-FR" sz="1200" dirty="0" smtClean="0"/>
              <a:t>-- Inexistence de procédures</a:t>
            </a:r>
          </a:p>
          <a:p>
            <a:pPr marL="93663" indent="-93663" eaLnBrk="0" fontAlgn="base" hangingPunct="0">
              <a:buFont typeface="Wingdings" pitchFamily="2" charset="2"/>
              <a:buChar char="D"/>
            </a:pPr>
            <a:r>
              <a:rPr lang="fr-FR" sz="1200" dirty="0" smtClean="0"/>
              <a:t>Nécessité de maitriser les coûts (adapter les charges aux prix)</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p:cNvGraphicFramePr>
            <a:graphicFrameLocks noGrp="1"/>
          </p:cNvGraphicFramePr>
          <p:nvPr/>
        </p:nvGraphicFramePr>
        <p:xfrm>
          <a:off x="253821" y="850602"/>
          <a:ext cx="8572560" cy="5364480"/>
        </p:xfrm>
        <a:graphic>
          <a:graphicData uri="http://schemas.openxmlformats.org/drawingml/2006/table">
            <a:tbl>
              <a:tblPr firstRow="1" bandRow="1">
                <a:tableStyleId>{5940675A-B579-460E-94D1-54222C63F5DA}</a:tableStyleId>
              </a:tblPr>
              <a:tblGrid>
                <a:gridCol w="1317783"/>
                <a:gridCol w="1571636"/>
                <a:gridCol w="5683141"/>
              </a:tblGrid>
              <a:tr h="428628">
                <a:tc>
                  <a:txBody>
                    <a:bodyPr/>
                    <a:lstStyle/>
                    <a:p>
                      <a:pPr algn="ctr"/>
                      <a:r>
                        <a:rPr lang="fr-FR" dirty="0" smtClean="0"/>
                        <a:t>Segments</a:t>
                      </a:r>
                      <a:endParaRPr lang="fr-FR" b="1" dirty="0">
                        <a:solidFill>
                          <a:srgbClr val="0070C0"/>
                        </a:solidFill>
                      </a:endParaRPr>
                    </a:p>
                  </a:txBody>
                  <a:tcPr anchor="ctr">
                    <a:solidFill>
                      <a:schemeClr val="accent3"/>
                    </a:solidFill>
                  </a:tcPr>
                </a:tc>
                <a:tc>
                  <a:txBody>
                    <a:bodyPr/>
                    <a:lstStyle/>
                    <a:p>
                      <a:pPr algn="ctr"/>
                      <a:r>
                        <a:rPr lang="fr-FR" dirty="0" smtClean="0"/>
                        <a:t>Résultat</a:t>
                      </a:r>
                      <a:r>
                        <a:rPr lang="fr-FR" baseline="0" dirty="0" smtClean="0"/>
                        <a:t> Diagnostic</a:t>
                      </a:r>
                      <a:endParaRPr lang="fr-FR" b="1" dirty="0">
                        <a:solidFill>
                          <a:srgbClr val="0070C0"/>
                        </a:solidFill>
                      </a:endParaRPr>
                    </a:p>
                  </a:txBody>
                  <a:tcPr anchor="ctr">
                    <a:solidFill>
                      <a:schemeClr val="accent3"/>
                    </a:solidFill>
                  </a:tcPr>
                </a:tc>
                <a:tc>
                  <a:txBody>
                    <a:bodyPr/>
                    <a:lstStyle/>
                    <a:p>
                      <a:pPr algn="ctr"/>
                      <a:r>
                        <a:rPr lang="fr-FR" dirty="0" smtClean="0"/>
                        <a:t>Commentaires / Enjeux du segment</a:t>
                      </a:r>
                      <a:endParaRPr lang="fr-FR" b="1" dirty="0">
                        <a:solidFill>
                          <a:srgbClr val="0070C0"/>
                        </a:solidFill>
                      </a:endParaRPr>
                    </a:p>
                  </a:txBody>
                  <a:tcPr anchor="ctr">
                    <a:solidFill>
                      <a:schemeClr val="accent3"/>
                    </a:solidFill>
                  </a:tcPr>
                </a:tc>
              </a:tr>
              <a:tr h="370840">
                <a:tc>
                  <a:txBody>
                    <a:bodyPr/>
                    <a:lstStyle/>
                    <a:p>
                      <a:r>
                        <a:rPr lang="fr-FR" sz="1400" dirty="0" smtClean="0"/>
                        <a:t>Concessions électricité</a:t>
                      </a:r>
                      <a:endParaRPr lang="fr-FR" sz="1400" b="1" dirty="0">
                        <a:solidFill>
                          <a:srgbClr val="0070C0"/>
                        </a:solidFill>
                      </a:endParaRPr>
                    </a:p>
                  </a:txBody>
                  <a:tcPr anchor="ctr">
                    <a:solidFill>
                      <a:schemeClr val="bg1"/>
                    </a:solidFill>
                  </a:tcPr>
                </a:tc>
                <a:tc>
                  <a:txBody>
                    <a:bodyPr/>
                    <a:lstStyle/>
                    <a:p>
                      <a:r>
                        <a:rPr lang="fr-FR" sz="1400" dirty="0" smtClean="0"/>
                        <a:t>Développement sélectif</a:t>
                      </a:r>
                      <a:endParaRPr lang="fr-FR" sz="1400" b="1" dirty="0">
                        <a:solidFill>
                          <a:srgbClr val="0070C0"/>
                        </a:solidFill>
                      </a:endParaRPr>
                    </a:p>
                  </a:txBody>
                  <a:tcPr anchor="ctr">
                    <a:solidFill>
                      <a:schemeClr val="bg1"/>
                    </a:solidFill>
                  </a:tcPr>
                </a:tc>
                <a:tc>
                  <a:txBody>
                    <a:bodyPr/>
                    <a:lstStyle/>
                    <a:p>
                      <a:r>
                        <a:rPr lang="fr-FR" sz="1400" dirty="0" smtClean="0"/>
                        <a:t>Ce segment est en position critique, étant donné qu’il est</a:t>
                      </a:r>
                      <a:r>
                        <a:rPr lang="fr-FR" sz="1400" baseline="0" dirty="0" smtClean="0"/>
                        <a:t> le métier de base de SDA et générant le plus grand taux de son CA. Des actions devront être mise en œuvre en urgence pour améliorer la maitrise des FCS notamment la poursuite de la restructuration du réseau,  la maitrise des coûts, la capacité de maitrise d’œuvre, contrôle des travaux, le réseau commercial et développement de la RH tout en prenant compte de la dimension sociale.</a:t>
                      </a:r>
                      <a:endParaRPr lang="fr-FR" sz="1400" b="1" dirty="0">
                        <a:solidFill>
                          <a:srgbClr val="0070C0"/>
                        </a:solidFill>
                      </a:endParaRPr>
                    </a:p>
                  </a:txBody>
                  <a:tcPr anchor="ctr">
                    <a:solidFill>
                      <a:schemeClr val="bg1"/>
                    </a:solidFill>
                  </a:tcPr>
                </a:tc>
              </a:tr>
              <a:tr h="370840">
                <a:tc>
                  <a:txBody>
                    <a:bodyPr/>
                    <a:lstStyle/>
                    <a:p>
                      <a:r>
                        <a:rPr lang="fr-FR" sz="1400" dirty="0" smtClean="0"/>
                        <a:t>Concessions</a:t>
                      </a:r>
                      <a:r>
                        <a:rPr lang="fr-FR" sz="1400" baseline="0" dirty="0" smtClean="0"/>
                        <a:t> Gaz</a:t>
                      </a:r>
                      <a:endParaRPr lang="fr-FR" sz="1400" b="1" dirty="0">
                        <a:solidFill>
                          <a:srgbClr val="0070C0"/>
                        </a:solidFill>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Développement sélectif</a:t>
                      </a:r>
                      <a:endParaRPr lang="fr-FR" sz="1400" b="1" dirty="0" smtClean="0">
                        <a:solidFill>
                          <a:srgbClr val="0070C0"/>
                        </a:solidFill>
                      </a:endParaRPr>
                    </a:p>
                  </a:txBody>
                  <a:tcPr anchor="ctr">
                    <a:solidFill>
                      <a:schemeClr val="bg1"/>
                    </a:solidFill>
                  </a:tcPr>
                </a:tc>
                <a:tc>
                  <a:txBody>
                    <a:bodyPr/>
                    <a:lstStyle/>
                    <a:p>
                      <a:r>
                        <a:rPr lang="fr-FR" sz="1400" dirty="0" smtClean="0"/>
                        <a:t>Les concessions gaz doivent aussi être mises à niveau,</a:t>
                      </a:r>
                      <a:r>
                        <a:rPr lang="fr-FR" sz="1400" baseline="0" dirty="0" smtClean="0"/>
                        <a:t> en intégrant les nouvelles contraintes de la métropole telles que la gestion des courants vagabonds dus au projet du métro d’Alger.</a:t>
                      </a:r>
                      <a:endParaRPr lang="fr-FR" sz="1400" b="1" dirty="0">
                        <a:solidFill>
                          <a:srgbClr val="0070C0"/>
                        </a:solidFill>
                      </a:endParaRPr>
                    </a:p>
                  </a:txBody>
                  <a:tcPr anchor="ctr">
                    <a:solidFill>
                      <a:schemeClr val="bg1"/>
                    </a:solidFill>
                  </a:tcPr>
                </a:tc>
              </a:tr>
              <a:tr h="370840">
                <a:tc>
                  <a:txBody>
                    <a:bodyPr/>
                    <a:lstStyle/>
                    <a:p>
                      <a:r>
                        <a:rPr lang="fr-FR" sz="1400" dirty="0" smtClean="0"/>
                        <a:t>Éligibles électricité</a:t>
                      </a:r>
                      <a:endParaRPr lang="fr-FR" sz="1400" b="1" dirty="0">
                        <a:solidFill>
                          <a:srgbClr val="0070C0"/>
                        </a:solidFill>
                      </a:endParaRPr>
                    </a:p>
                  </a:txBody>
                  <a:tcPr anchor="ctr">
                    <a:solidFill>
                      <a:schemeClr val="bg1"/>
                    </a:solidFill>
                  </a:tcPr>
                </a:tc>
                <a:tc>
                  <a:txBody>
                    <a:bodyPr/>
                    <a:lstStyle/>
                    <a:p>
                      <a:r>
                        <a:rPr lang="fr-FR" sz="1400" dirty="0" smtClean="0"/>
                        <a:t>Développement</a:t>
                      </a:r>
                      <a:r>
                        <a:rPr lang="fr-FR" sz="1400" baseline="0" dirty="0" smtClean="0"/>
                        <a:t> prioritaire</a:t>
                      </a:r>
                      <a:endParaRPr lang="fr-FR" sz="1400" b="1" dirty="0">
                        <a:solidFill>
                          <a:srgbClr val="0070C0"/>
                        </a:solidFill>
                      </a:endParaRPr>
                    </a:p>
                  </a:txBody>
                  <a:tcPr anchor="ctr">
                    <a:solidFill>
                      <a:schemeClr val="bg1"/>
                    </a:solidFill>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400" dirty="0" smtClean="0"/>
                        <a:t>Vu</a:t>
                      </a:r>
                      <a:r>
                        <a:rPr lang="fr-FR" sz="1400" baseline="0" dirty="0" smtClean="0"/>
                        <a:t> le positionnement favorable dans ces deux segments, il y a lieu de valoriser le savoir faire de SDA et la connaissance de ces clients pour améliorer leur gestion.</a:t>
                      </a:r>
                      <a:endParaRPr lang="fr-FR" sz="1400" b="1" dirty="0" smtClean="0">
                        <a:solidFill>
                          <a:srgbClr val="0070C0"/>
                        </a:solidFill>
                      </a:endParaRPr>
                    </a:p>
                  </a:txBody>
                  <a:tcPr anchor="ctr">
                    <a:solidFill>
                      <a:schemeClr val="bg1"/>
                    </a:solidFill>
                  </a:tcPr>
                </a:tc>
              </a:tr>
              <a:tr h="370840">
                <a:tc>
                  <a:txBody>
                    <a:bodyPr/>
                    <a:lstStyle/>
                    <a:p>
                      <a:r>
                        <a:rPr lang="fr-FR" sz="1400" dirty="0" smtClean="0"/>
                        <a:t>Éligibles gaz</a:t>
                      </a:r>
                      <a:endParaRPr lang="fr-FR" sz="1400" b="1" dirty="0">
                        <a:solidFill>
                          <a:srgbClr val="0070C0"/>
                        </a:solidFill>
                      </a:endParaRPr>
                    </a:p>
                  </a:txBody>
                  <a:tcPr anchor="ctr">
                    <a:solidFill>
                      <a:schemeClr val="bg1"/>
                    </a:solidFill>
                  </a:tcPr>
                </a:tc>
                <a:tc>
                  <a:txBody>
                    <a:bodyPr/>
                    <a:lstStyle/>
                    <a:p>
                      <a:r>
                        <a:rPr lang="fr-FR" sz="1400" dirty="0" smtClean="0"/>
                        <a:t>Développement</a:t>
                      </a:r>
                      <a:r>
                        <a:rPr lang="fr-FR" sz="1400" baseline="0" dirty="0" smtClean="0"/>
                        <a:t> prioritaire</a:t>
                      </a:r>
                      <a:endParaRPr lang="fr-FR" sz="1400" b="1" dirty="0">
                        <a:solidFill>
                          <a:srgbClr val="0070C0"/>
                        </a:solidFill>
                      </a:endParaRPr>
                    </a:p>
                  </a:txBody>
                  <a:tcPr anchor="ctr">
                    <a:solidFill>
                      <a:schemeClr val="bg1"/>
                    </a:solidFill>
                  </a:tcPr>
                </a:tc>
                <a:tc vMerge="1">
                  <a:txBody>
                    <a:bodyPr/>
                    <a:lstStyle/>
                    <a:p>
                      <a:endParaRPr lang="fr-FR" dirty="0"/>
                    </a:p>
                  </a:txBody>
                  <a:tcPr anchor="ctr"/>
                </a:tc>
              </a:tr>
              <a:tr h="370840">
                <a:tc>
                  <a:txBody>
                    <a:bodyPr/>
                    <a:lstStyle/>
                    <a:p>
                      <a:r>
                        <a:rPr lang="fr-FR" sz="1400" dirty="0" smtClean="0"/>
                        <a:t>Services</a:t>
                      </a:r>
                      <a:endParaRPr lang="fr-FR" sz="1400" b="1" dirty="0">
                        <a:solidFill>
                          <a:srgbClr val="0070C0"/>
                        </a:solidFill>
                      </a:endParaRPr>
                    </a:p>
                  </a:txBody>
                  <a:tcPr anchor="ctr">
                    <a:solidFill>
                      <a:schemeClr val="bg1"/>
                    </a:solidFill>
                  </a:tcPr>
                </a:tc>
                <a:tc>
                  <a:txBody>
                    <a:bodyPr/>
                    <a:lstStyle/>
                    <a:p>
                      <a:r>
                        <a:rPr lang="fr-FR" sz="1400" dirty="0" smtClean="0"/>
                        <a:t>Développement</a:t>
                      </a:r>
                      <a:r>
                        <a:rPr lang="fr-FR" sz="1400" baseline="0" dirty="0" smtClean="0"/>
                        <a:t> prioritaire</a:t>
                      </a:r>
                      <a:endParaRPr lang="fr-FR" sz="1400" b="1" dirty="0">
                        <a:solidFill>
                          <a:srgbClr val="0070C0"/>
                        </a:solidFill>
                      </a:endParaRPr>
                    </a:p>
                  </a:txBody>
                  <a:tcPr anchor="ctr">
                    <a:solidFill>
                      <a:schemeClr val="bg1"/>
                    </a:solidFill>
                  </a:tcPr>
                </a:tc>
                <a:tc>
                  <a:txBody>
                    <a:bodyPr/>
                    <a:lstStyle/>
                    <a:p>
                      <a:r>
                        <a:rPr lang="fr-FR" sz="1400" dirty="0" smtClean="0"/>
                        <a:t>Ce segment pourrait être exploité</a:t>
                      </a:r>
                      <a:r>
                        <a:rPr lang="fr-FR" sz="1400" baseline="0" dirty="0" smtClean="0"/>
                        <a:t> dans l’optique d’améliorer l’image de SDA vis-à-vis de ses clients (notamment les industriels) et pourrait </a:t>
                      </a:r>
                      <a:r>
                        <a:rPr lang="fr-FR" sz="1400" dirty="0" smtClean="0"/>
                        <a:t>présenter à terme un relais de croissance à valoriser.</a:t>
                      </a:r>
                      <a:endParaRPr lang="fr-FR" sz="1400" b="1" dirty="0">
                        <a:solidFill>
                          <a:srgbClr val="0070C0"/>
                        </a:solidFill>
                      </a:endParaRPr>
                    </a:p>
                  </a:txBody>
                  <a:tcPr anchor="ctr">
                    <a:solidFill>
                      <a:schemeClr val="bg1"/>
                    </a:solidFill>
                  </a:tcPr>
                </a:tc>
              </a:tr>
            </a:tbl>
          </a:graphicData>
        </a:graphic>
      </p:graphicFrame>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11</a:t>
            </a:fld>
            <a:endParaRPr lang="fr-FR"/>
          </a:p>
        </p:txBody>
      </p:sp>
      <p:sp>
        <p:nvSpPr>
          <p:cNvPr id="6" name="Titre 1"/>
          <p:cNvSpPr txBox="1">
            <a:spLocks/>
          </p:cNvSpPr>
          <p:nvPr/>
        </p:nvSpPr>
        <p:spPr>
          <a:xfrm>
            <a:off x="185766" y="142852"/>
            <a:ext cx="8458200" cy="369332"/>
          </a:xfrm>
          <a:prstGeom prst="rect">
            <a:avLst/>
          </a:prstGeom>
        </p:spPr>
        <p:txBody>
          <a:bodyPr wrap="square">
            <a:spAutoFit/>
          </a:bodyPr>
          <a:lstStyle/>
          <a:p>
            <a:pPr marL="457200" indent="-457200">
              <a:spcBef>
                <a:spcPct val="0"/>
              </a:spcBef>
              <a:defRPr/>
            </a:pPr>
            <a:r>
              <a:rPr lang="fr-FR" b="1" dirty="0" smtClean="0">
                <a:solidFill>
                  <a:schemeClr val="bg2">
                    <a:lumMod val="50000"/>
                  </a:schemeClr>
                </a:solidFill>
                <a:latin typeface="Verdana" pitchFamily="34" charset="0"/>
              </a:rPr>
              <a:t>Synthèse des principaux résultats et enjeux</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457200" y="274638"/>
            <a:ext cx="8229600" cy="369332"/>
          </a:xfrm>
        </p:spPr>
        <p:txBody>
          <a:bodyPr wrap="square">
            <a:spAutoFit/>
          </a:bodyPr>
          <a:lstStyle/>
          <a:p>
            <a:pPr marL="457200" lvl="0" indent="-457200"/>
            <a:r>
              <a:rPr lang="fr-FR" sz="1800" dirty="0" smtClean="0">
                <a:solidFill>
                  <a:schemeClr val="bg2">
                    <a:lumMod val="50000"/>
                  </a:schemeClr>
                </a:solidFill>
                <a:latin typeface="Verdana" pitchFamily="34" charset="0"/>
                <a:ea typeface="+mn-ea"/>
                <a:cs typeface="+mn-cs"/>
              </a:rPr>
              <a:t>Enjeux des Segments Concessions Électricité et Gaz </a:t>
            </a:r>
            <a:endParaRPr lang="fr-FR" sz="1800" dirty="0">
              <a:solidFill>
                <a:schemeClr val="bg2">
                  <a:lumMod val="50000"/>
                </a:schemeClr>
              </a:solidFill>
              <a:latin typeface="Verdana" pitchFamily="34" charset="0"/>
              <a:ea typeface="+mn-ea"/>
              <a:cs typeface="+mn-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12</a:t>
            </a:fld>
            <a:endParaRPr lang="fr-FR"/>
          </a:p>
        </p:txBody>
      </p:sp>
      <p:sp>
        <p:nvSpPr>
          <p:cNvPr id="7" name="Espace réservé du contenu 6"/>
          <p:cNvSpPr>
            <a:spLocks noGrp="1"/>
          </p:cNvSpPr>
          <p:nvPr>
            <p:ph sz="quarter" idx="1"/>
          </p:nvPr>
        </p:nvSpPr>
        <p:spPr>
          <a:xfrm>
            <a:off x="0" y="714356"/>
            <a:ext cx="9144000" cy="5292935"/>
          </a:xfrm>
        </p:spPr>
        <p:txBody>
          <a:bodyPr>
            <a:noAutofit/>
          </a:bodyPr>
          <a:lstStyle/>
          <a:p>
            <a:r>
              <a:rPr lang="fr-FR" sz="2000" dirty="0" smtClean="0"/>
              <a:t>Rattrapage opérationnel:</a:t>
            </a:r>
          </a:p>
          <a:p>
            <a:pPr marL="536575" lvl="2" algn="just"/>
            <a:r>
              <a:rPr lang="fr-FR" sz="2000" dirty="0" smtClean="0"/>
              <a:t>Finaliser le plan de recrutement / formation de personnel en ingénierie, maintenance, exploitation</a:t>
            </a:r>
          </a:p>
          <a:p>
            <a:pPr marL="536575" lvl="2" algn="just"/>
            <a:r>
              <a:rPr lang="fr-FR" sz="2000" dirty="0" smtClean="0"/>
              <a:t>Favoriser la montée en compétences des sous-traitants (travaux de réalisation),</a:t>
            </a:r>
          </a:p>
          <a:p>
            <a:pPr marL="536575" lvl="2" algn="just"/>
            <a:r>
              <a:rPr lang="fr-FR" sz="2000" dirty="0" smtClean="0"/>
              <a:t>Poursuivre le déploiement de la télégestion en MT et sa généralisation à la  BT</a:t>
            </a:r>
          </a:p>
          <a:p>
            <a:pPr marL="536575" lvl="2" algn="just"/>
            <a:r>
              <a:rPr lang="fr-FR" sz="2000" dirty="0" smtClean="0"/>
              <a:t>Tenir les délais sur la mise à niveau et restructuration des réseaux électriques (en collaboration avec GRTE),</a:t>
            </a:r>
          </a:p>
          <a:p>
            <a:pPr algn="just"/>
            <a:r>
              <a:rPr lang="fr-FR" sz="2000" dirty="0" smtClean="0"/>
              <a:t>Capter le maximum de valeur du client et augmenter la compétitivité pour les échéances de mise en concurrence des concessions :</a:t>
            </a:r>
          </a:p>
          <a:p>
            <a:pPr marL="536575" lvl="2" algn="just"/>
            <a:r>
              <a:rPr lang="fr-FR" sz="2000" dirty="0" smtClean="0"/>
              <a:t>Affiner la politique tarifaire,</a:t>
            </a:r>
          </a:p>
          <a:p>
            <a:pPr marL="536575" lvl="2" algn="just"/>
            <a:r>
              <a:rPr lang="fr-FR" sz="2000" dirty="0" smtClean="0"/>
              <a:t>Concrétiser la séparation des fonctions technique et commerciale,</a:t>
            </a:r>
          </a:p>
          <a:p>
            <a:pPr marL="536575" lvl="2" algn="just"/>
            <a:r>
              <a:rPr lang="fr-FR" sz="2000" dirty="0" smtClean="0"/>
              <a:t>Développer des solutions énergie chez les clients par des politiques R&amp;D et marketing (Offre efficacité énergétique, Packages technico-financiers, Conseil &amp; Assistance)</a:t>
            </a:r>
          </a:p>
          <a:p>
            <a:endParaRPr lang="fr-FR"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p:cNvSpPr>
            <a:spLocks noGrp="1"/>
          </p:cNvSpPr>
          <p:nvPr>
            <p:ph type="title"/>
          </p:nvPr>
        </p:nvSpPr>
        <p:spPr>
          <a:xfrm>
            <a:off x="457200" y="274638"/>
            <a:ext cx="8229600" cy="369332"/>
          </a:xfrm>
        </p:spPr>
        <p:txBody>
          <a:bodyPr wrap="square">
            <a:spAutoFit/>
          </a:bodyPr>
          <a:lstStyle/>
          <a:p>
            <a:pPr marL="457200" indent="-457200"/>
            <a:r>
              <a:rPr lang="fr-FR" sz="1800" dirty="0" smtClean="0">
                <a:solidFill>
                  <a:schemeClr val="bg2">
                    <a:lumMod val="50000"/>
                  </a:schemeClr>
                </a:solidFill>
                <a:latin typeface="Verdana" pitchFamily="34" charset="0"/>
                <a:ea typeface="+mn-ea"/>
                <a:cs typeface="+mn-cs"/>
              </a:rPr>
              <a:t>Enjeux segment « Services »</a:t>
            </a:r>
            <a:endParaRPr lang="fr-FR" sz="1800" dirty="0">
              <a:solidFill>
                <a:schemeClr val="bg2">
                  <a:lumMod val="50000"/>
                </a:schemeClr>
              </a:solidFill>
              <a:latin typeface="Verdana" pitchFamily="34" charset="0"/>
              <a:ea typeface="+mn-ea"/>
              <a:cs typeface="+mn-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13</a:t>
            </a:fld>
            <a:endParaRPr lang="fr-FR"/>
          </a:p>
        </p:txBody>
      </p:sp>
      <p:sp>
        <p:nvSpPr>
          <p:cNvPr id="8" name="Espace réservé du contenu 7"/>
          <p:cNvSpPr>
            <a:spLocks noGrp="1"/>
          </p:cNvSpPr>
          <p:nvPr>
            <p:ph sz="quarter" idx="1"/>
          </p:nvPr>
        </p:nvSpPr>
        <p:spPr>
          <a:xfrm>
            <a:off x="457200" y="857232"/>
            <a:ext cx="8229600" cy="5150059"/>
          </a:xfrm>
        </p:spPr>
        <p:txBody>
          <a:bodyPr>
            <a:noAutofit/>
          </a:bodyPr>
          <a:lstStyle/>
          <a:p>
            <a:r>
              <a:rPr lang="fr-FR" sz="2200" dirty="0" smtClean="0"/>
              <a:t>S’organiser pour pénétrer ce marché :</a:t>
            </a:r>
          </a:p>
          <a:p>
            <a:pPr lvl="2"/>
            <a:endParaRPr lang="fr-FR" sz="2200" dirty="0" smtClean="0"/>
          </a:p>
          <a:p>
            <a:pPr lvl="2"/>
            <a:r>
              <a:rPr lang="fr-FR" sz="2200" dirty="0" smtClean="0"/>
              <a:t>Créer une entité pour la prise en charge de ce segment,</a:t>
            </a:r>
          </a:p>
          <a:p>
            <a:pPr lvl="2"/>
            <a:r>
              <a:rPr lang="fr-FR" sz="2200" dirty="0" smtClean="0"/>
              <a:t>Donner à cette entité les moyens de se développer sur ce marché.</a:t>
            </a:r>
          </a:p>
          <a:p>
            <a:pPr lvl="1"/>
            <a:endParaRPr lang="fr-FR" sz="2200" dirty="0" smtClean="0"/>
          </a:p>
          <a:p>
            <a:r>
              <a:rPr lang="fr-FR" sz="2200" dirty="0" smtClean="0"/>
              <a:t>Regrouper les compétences au service des industriels :</a:t>
            </a:r>
          </a:p>
          <a:p>
            <a:endParaRPr lang="fr-FR" sz="2200" dirty="0" smtClean="0"/>
          </a:p>
          <a:p>
            <a:pPr lvl="2"/>
            <a:r>
              <a:rPr lang="fr-FR" sz="2200" dirty="0" smtClean="0"/>
              <a:t>Conseil : efficacité énergétique, lissage de pointe etc.</a:t>
            </a:r>
          </a:p>
          <a:p>
            <a:pPr lvl="2"/>
            <a:r>
              <a:rPr lang="fr-FR" sz="2200" dirty="0" smtClean="0"/>
              <a:t>Services distribution électricité (MT, BT).</a:t>
            </a:r>
          </a:p>
          <a:p>
            <a:pPr lvl="2"/>
            <a:r>
              <a:rPr lang="fr-FR" sz="2200" dirty="0" smtClean="0"/>
              <a:t>Services distribution gaz (MP, BP).</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547664" y="2773179"/>
            <a:ext cx="6429420" cy="132343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2</a:t>
            </a:r>
            <a:r>
              <a:rPr lang="fr-FR" sz="3200" baseline="30000" dirty="0" smtClean="0">
                <a:solidFill>
                  <a:srgbClr val="FFFF00"/>
                </a:solidFill>
              </a:rPr>
              <a:t>ème</a:t>
            </a:r>
            <a:r>
              <a:rPr lang="fr-FR" sz="3200" dirty="0" smtClean="0">
                <a:solidFill>
                  <a:srgbClr val="FFFF00"/>
                </a:solidFill>
              </a:rPr>
              <a:t> Phase </a:t>
            </a:r>
            <a:r>
              <a:rPr lang="fr-FR" sz="3200" dirty="0">
                <a:solidFill>
                  <a:srgbClr val="FFFF00"/>
                </a:solidFill>
              </a:rPr>
              <a:t>: </a:t>
            </a:r>
            <a:r>
              <a:rPr lang="fr-FR" sz="3200" dirty="0" smtClean="0">
                <a:solidFill>
                  <a:srgbClr val="FFFF00"/>
                </a:solidFill>
              </a:rPr>
              <a:t>Scénarisation</a:t>
            </a:r>
            <a:endParaRPr lang="fr-FR" sz="3200" dirty="0">
              <a:solidFill>
                <a:srgbClr val="FFFF00"/>
              </a:solidFill>
            </a:endParaRPr>
          </a:p>
          <a:p>
            <a:pPr algn="ctr" fontAlgn="auto">
              <a:spcBef>
                <a:spcPts val="0"/>
              </a:spcBef>
              <a:spcAft>
                <a:spcPts val="0"/>
              </a:spcAft>
              <a:defRPr/>
            </a:pPr>
            <a:r>
              <a:rPr lang="fr-FR" sz="2400" b="1" dirty="0" smtClean="0"/>
              <a:t> </a:t>
            </a:r>
            <a:endParaRPr lang="fr-FR"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buFont typeface="Wingdings" pitchFamily="2" charset="2"/>
              <a:buChar char="§"/>
            </a:pPr>
            <a:r>
              <a:rPr lang="fr-FR" dirty="0" smtClean="0"/>
              <a:t>Dans cette phase, cinq scénarios possible pour le développement de SDA ont été étudiés. Ils ont été identifiés en prenant compte des variables déterminants à savoir :</a:t>
            </a:r>
          </a:p>
          <a:p>
            <a:pPr lvl="1">
              <a:buFont typeface="Wingdings" pitchFamily="2" charset="2"/>
              <a:buChar char="Ø"/>
            </a:pPr>
            <a:r>
              <a:rPr lang="fr-FR" sz="2400" b="1" i="1" dirty="0" smtClean="0"/>
              <a:t>concurrence sur les concessions</a:t>
            </a:r>
          </a:p>
          <a:p>
            <a:pPr lvl="1">
              <a:buFont typeface="Wingdings" pitchFamily="2" charset="2"/>
              <a:buChar char="Ø"/>
            </a:pPr>
            <a:r>
              <a:rPr lang="fr-FR" sz="2400" b="1" i="1" dirty="0" smtClean="0"/>
              <a:t>Séparation des activités commercial et technique</a:t>
            </a:r>
          </a:p>
          <a:p>
            <a:pPr lvl="1">
              <a:buFont typeface="Wingdings" pitchFamily="2" charset="2"/>
              <a:buChar char="Ø"/>
            </a:pPr>
            <a:r>
              <a:rPr lang="fr-FR" sz="2400" b="1" i="1" dirty="0" smtClean="0"/>
              <a:t>Développement des services</a:t>
            </a:r>
            <a:endParaRPr lang="fr-FR" dirty="0"/>
          </a:p>
        </p:txBody>
      </p:sp>
      <p:sp>
        <p:nvSpPr>
          <p:cNvPr id="4" name="Titre 3"/>
          <p:cNvSpPr>
            <a:spLocks noGrp="1"/>
          </p:cNvSpPr>
          <p:nvPr>
            <p:ph type="title"/>
          </p:nvPr>
        </p:nvSpPr>
        <p:spPr/>
        <p:txBody>
          <a:bodyPr>
            <a:normAutofit/>
          </a:bodyPr>
          <a:lstStyle/>
          <a:p>
            <a:r>
              <a:rPr lang="fr-FR" sz="2800" dirty="0" smtClean="0">
                <a:solidFill>
                  <a:srgbClr val="0070C0"/>
                </a:solidFill>
              </a:rPr>
              <a:t>Scénarisation :</a:t>
            </a:r>
            <a:endParaRPr lang="fr-FR" sz="2800" dirty="0">
              <a:solidFill>
                <a:srgbClr val="0070C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Espace réservé du numéro de diapositive 60"/>
          <p:cNvSpPr>
            <a:spLocks noGrp="1"/>
          </p:cNvSpPr>
          <p:nvPr>
            <p:ph type="sldNum" sz="quarter" idx="12"/>
          </p:nvPr>
        </p:nvSpPr>
        <p:spPr>
          <a:xfrm>
            <a:off x="217742" y="5941636"/>
            <a:ext cx="457200" cy="457200"/>
          </a:xfrm>
        </p:spPr>
        <p:txBody>
          <a:bodyPr/>
          <a:lstStyle/>
          <a:p>
            <a:pPr>
              <a:defRPr/>
            </a:pPr>
            <a:fld id="{B5049B5E-5D87-4A30-B59B-AE213679D0A5}" type="slidenum">
              <a:rPr lang="fr-FR" smtClean="0"/>
              <a:pPr>
                <a:defRPr/>
              </a:pPr>
              <a:t>16</a:t>
            </a:fld>
            <a:endParaRPr lang="fr-FR"/>
          </a:p>
        </p:txBody>
      </p:sp>
      <p:sp>
        <p:nvSpPr>
          <p:cNvPr id="31" name="Rectangle 29"/>
          <p:cNvSpPr>
            <a:spLocks noChangeArrowheads="1"/>
          </p:cNvSpPr>
          <p:nvPr/>
        </p:nvSpPr>
        <p:spPr bwMode="auto">
          <a:xfrm>
            <a:off x="214282" y="642918"/>
            <a:ext cx="8094836" cy="5940000"/>
          </a:xfrm>
          <a:prstGeom prst="rect">
            <a:avLst/>
          </a:prstGeom>
          <a:solidFill>
            <a:schemeClr val="bg1"/>
          </a:solidFill>
          <a:ln w="19050" algn="ctr">
            <a:solidFill>
              <a:schemeClr val="accent1"/>
            </a:solidFill>
            <a:miter lim="800000"/>
            <a:headEnd/>
            <a:tailEnd/>
          </a:ln>
        </p:spPr>
        <p:txBody>
          <a:bodyPr wrap="none" lIns="18000" tIns="18000" rIns="18000" bIns="18000" anchor="ctr"/>
          <a:lstStyle/>
          <a:p>
            <a:endParaRPr lang="fr-FR" sz="1400" dirty="0"/>
          </a:p>
        </p:txBody>
      </p:sp>
      <p:sp>
        <p:nvSpPr>
          <p:cNvPr id="64" name="ZoneTexte 63"/>
          <p:cNvSpPr txBox="1"/>
          <p:nvPr/>
        </p:nvSpPr>
        <p:spPr>
          <a:xfrm>
            <a:off x="642910" y="142852"/>
            <a:ext cx="7858180" cy="461665"/>
          </a:xfrm>
          <a:prstGeom prst="rect">
            <a:avLst/>
          </a:prstGeom>
          <a:noFill/>
        </p:spPr>
        <p:txBody>
          <a:bodyPr wrap="square" rtlCol="0">
            <a:spAutoFit/>
          </a:bodyPr>
          <a:lstStyle/>
          <a:p>
            <a:r>
              <a:rPr lang="fr-FR" sz="2400" b="1" dirty="0" smtClean="0">
                <a:ln w="1905"/>
                <a:solidFill>
                  <a:srgbClr val="00B0F0"/>
                </a:solidFill>
                <a:effectLst>
                  <a:innerShdw blurRad="69850" dist="43180" dir="5400000">
                    <a:srgbClr val="000000">
                      <a:alpha val="65000"/>
                    </a:srgbClr>
                  </a:innerShdw>
                </a:effectLst>
              </a:rPr>
              <a:t>a. Matrice de Scénarios</a:t>
            </a:r>
          </a:p>
        </p:txBody>
      </p:sp>
      <p:sp>
        <p:nvSpPr>
          <p:cNvPr id="6" name="Text Box 3"/>
          <p:cNvSpPr txBox="1">
            <a:spLocks noChangeArrowheads="1"/>
          </p:cNvSpPr>
          <p:nvPr/>
        </p:nvSpPr>
        <p:spPr bwMode="auto">
          <a:xfrm>
            <a:off x="892983" y="2267147"/>
            <a:ext cx="2124000" cy="682682"/>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dirty="0" smtClean="0"/>
              <a:t>Pas de concurrence (SDA Monopole sur Alger)</a:t>
            </a:r>
            <a:endParaRPr lang="fr-FR" sz="1400" dirty="0"/>
          </a:p>
        </p:txBody>
      </p:sp>
      <p:sp>
        <p:nvSpPr>
          <p:cNvPr id="7" name="Text Box 4"/>
          <p:cNvSpPr txBox="1">
            <a:spLocks noChangeArrowheads="1"/>
          </p:cNvSpPr>
          <p:nvPr/>
        </p:nvSpPr>
        <p:spPr bwMode="auto">
          <a:xfrm>
            <a:off x="892983" y="5150926"/>
            <a:ext cx="2124000" cy="682682"/>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dirty="0" smtClean="0"/>
              <a:t>Écrémage subit: Perte concessions rentables mises en concurrence.</a:t>
            </a:r>
            <a:endParaRPr lang="fr-FR" sz="1400" dirty="0"/>
          </a:p>
        </p:txBody>
      </p:sp>
      <p:cxnSp>
        <p:nvCxnSpPr>
          <p:cNvPr id="10" name="AutoShape 7"/>
          <p:cNvCxnSpPr>
            <a:cxnSpLocks noChangeShapeType="1"/>
            <a:stCxn id="6" idx="3"/>
            <a:endCxn id="40" idx="1"/>
          </p:cNvCxnSpPr>
          <p:nvPr/>
        </p:nvCxnSpPr>
        <p:spPr bwMode="auto">
          <a:xfrm flipV="1">
            <a:off x="3016983" y="1955664"/>
            <a:ext cx="387750" cy="652824"/>
          </a:xfrm>
          <a:prstGeom prst="bentConnector3">
            <a:avLst>
              <a:gd name="adj1" fmla="val 50000"/>
            </a:avLst>
          </a:prstGeom>
          <a:noFill/>
          <a:ln w="9525">
            <a:solidFill>
              <a:schemeClr val="accent1"/>
            </a:solidFill>
            <a:miter lim="800000"/>
            <a:headEnd/>
            <a:tailEnd type="triangle" w="med" len="med"/>
          </a:ln>
        </p:spPr>
      </p:cxnSp>
      <p:cxnSp>
        <p:nvCxnSpPr>
          <p:cNvPr id="11" name="AutoShape 8"/>
          <p:cNvCxnSpPr>
            <a:cxnSpLocks noChangeShapeType="1"/>
            <a:stCxn id="6" idx="3"/>
            <a:endCxn id="42" idx="1"/>
          </p:cNvCxnSpPr>
          <p:nvPr/>
        </p:nvCxnSpPr>
        <p:spPr bwMode="auto">
          <a:xfrm>
            <a:off x="3016983" y="2608488"/>
            <a:ext cx="387750" cy="508819"/>
          </a:xfrm>
          <a:prstGeom prst="bentConnector3">
            <a:avLst>
              <a:gd name="adj1" fmla="val 50000"/>
            </a:avLst>
          </a:prstGeom>
          <a:noFill/>
          <a:ln w="9525">
            <a:solidFill>
              <a:schemeClr val="accent1"/>
            </a:solidFill>
            <a:miter lim="800000"/>
            <a:headEnd/>
            <a:tailEnd type="triangle" w="med" len="med"/>
          </a:ln>
        </p:spPr>
      </p:cxnSp>
      <p:sp>
        <p:nvSpPr>
          <p:cNvPr id="12" name="Text Box 9"/>
          <p:cNvSpPr txBox="1">
            <a:spLocks noChangeArrowheads="1"/>
          </p:cNvSpPr>
          <p:nvPr/>
        </p:nvSpPr>
        <p:spPr bwMode="auto">
          <a:xfrm>
            <a:off x="1058599" y="785794"/>
            <a:ext cx="1798889" cy="467239"/>
          </a:xfrm>
          <a:prstGeom prst="rect">
            <a:avLst/>
          </a:prstGeom>
          <a:noFill/>
          <a:ln w="9525" algn="ctr">
            <a:noFill/>
            <a:miter lim="800000"/>
            <a:headEnd/>
            <a:tailEnd/>
          </a:ln>
        </p:spPr>
        <p:txBody>
          <a:bodyPr wrap="square" lIns="18000" tIns="18000" rIns="18000" bIns="18000">
            <a:spAutoFit/>
          </a:bodyPr>
          <a:lstStyle/>
          <a:p>
            <a:pPr algn="ctr"/>
            <a:r>
              <a:rPr lang="fr-FR" sz="1400" b="1" i="1" dirty="0" smtClean="0"/>
              <a:t>concurrence sur les concessions</a:t>
            </a:r>
            <a:endParaRPr lang="fr-FR" sz="1400" b="1" i="1" dirty="0"/>
          </a:p>
        </p:txBody>
      </p:sp>
      <p:sp>
        <p:nvSpPr>
          <p:cNvPr id="14" name="Text Box 12"/>
          <p:cNvSpPr txBox="1">
            <a:spLocks noChangeArrowheads="1"/>
          </p:cNvSpPr>
          <p:nvPr/>
        </p:nvSpPr>
        <p:spPr bwMode="auto">
          <a:xfrm>
            <a:off x="6072138" y="857233"/>
            <a:ext cx="1571696" cy="467239"/>
          </a:xfrm>
          <a:prstGeom prst="rect">
            <a:avLst/>
          </a:prstGeom>
          <a:noFill/>
          <a:ln w="9525" algn="ctr">
            <a:noFill/>
            <a:miter lim="800000"/>
            <a:headEnd/>
            <a:tailEnd/>
          </a:ln>
        </p:spPr>
        <p:txBody>
          <a:bodyPr wrap="square" lIns="18000" tIns="18000" rIns="18000" bIns="18000">
            <a:spAutoFit/>
          </a:bodyPr>
          <a:lstStyle/>
          <a:p>
            <a:pPr algn="ctr"/>
            <a:r>
              <a:rPr lang="fr-FR" sz="1400" b="1" i="1" dirty="0" smtClean="0"/>
              <a:t>Développement </a:t>
            </a:r>
            <a:r>
              <a:rPr lang="fr-FR" sz="1400" b="1" i="1" dirty="0"/>
              <a:t>des services</a:t>
            </a:r>
          </a:p>
        </p:txBody>
      </p:sp>
      <p:sp>
        <p:nvSpPr>
          <p:cNvPr id="15" name="Text Box 13"/>
          <p:cNvSpPr txBox="1">
            <a:spLocks noChangeArrowheads="1"/>
          </p:cNvSpPr>
          <p:nvPr/>
        </p:nvSpPr>
        <p:spPr bwMode="auto">
          <a:xfrm>
            <a:off x="5715009" y="1500174"/>
            <a:ext cx="2189422" cy="251795"/>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Pas de développement</a:t>
            </a:r>
            <a:endParaRPr lang="fr-FR" sz="1400" dirty="0"/>
          </a:p>
        </p:txBody>
      </p:sp>
      <p:sp>
        <p:nvSpPr>
          <p:cNvPr id="16" name="Text Box 14"/>
          <p:cNvSpPr txBox="1">
            <a:spLocks noChangeArrowheads="1"/>
          </p:cNvSpPr>
          <p:nvPr/>
        </p:nvSpPr>
        <p:spPr bwMode="auto">
          <a:xfrm>
            <a:off x="5715008" y="1909957"/>
            <a:ext cx="2214578" cy="467239"/>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Entités </a:t>
            </a:r>
            <a:r>
              <a:rPr lang="fr-FR" sz="1400" dirty="0"/>
              <a:t>services </a:t>
            </a:r>
            <a:r>
              <a:rPr lang="fr-FR" sz="1400" dirty="0" smtClean="0"/>
              <a:t>dédiés (</a:t>
            </a:r>
            <a:r>
              <a:rPr lang="fr-FR" sz="1400" dirty="0" err="1" smtClean="0"/>
              <a:t>élec</a:t>
            </a:r>
            <a:r>
              <a:rPr lang="fr-FR" sz="1400" dirty="0" smtClean="0"/>
              <a:t> et gaz)</a:t>
            </a:r>
            <a:endParaRPr lang="fr-FR" sz="1400" dirty="0"/>
          </a:p>
        </p:txBody>
      </p:sp>
      <p:sp>
        <p:nvSpPr>
          <p:cNvPr id="17" name="Text Box 15"/>
          <p:cNvSpPr txBox="1">
            <a:spLocks noChangeArrowheads="1"/>
          </p:cNvSpPr>
          <p:nvPr/>
        </p:nvSpPr>
        <p:spPr bwMode="auto">
          <a:xfrm>
            <a:off x="5715008" y="2571744"/>
            <a:ext cx="2302583" cy="251795"/>
          </a:xfrm>
          <a:prstGeom prst="rect">
            <a:avLst/>
          </a:prstGeom>
          <a:noFill/>
          <a:ln w="9525" algn="ctr">
            <a:solidFill>
              <a:schemeClr val="bg1">
                <a:lumMod val="75000"/>
              </a:schemeClr>
            </a:solidFill>
            <a:miter lim="800000"/>
            <a:headEnd/>
            <a:tailEnd/>
          </a:ln>
        </p:spPr>
        <p:txBody>
          <a:bodyPr wrap="square" lIns="18000" tIns="18000" rIns="18000" bIns="18000">
            <a:spAutoFit/>
          </a:bodyPr>
          <a:lstStyle/>
          <a:p>
            <a:pPr algn="ctr"/>
            <a:r>
              <a:rPr lang="fr-FR" sz="1400" dirty="0" smtClean="0">
                <a:solidFill>
                  <a:schemeClr val="bg1">
                    <a:lumMod val="65000"/>
                  </a:schemeClr>
                </a:solidFill>
              </a:rPr>
              <a:t>Pas de développement</a:t>
            </a:r>
          </a:p>
        </p:txBody>
      </p:sp>
      <p:sp>
        <p:nvSpPr>
          <p:cNvPr id="18" name="Text Box 16"/>
          <p:cNvSpPr txBox="1">
            <a:spLocks noChangeArrowheads="1"/>
          </p:cNvSpPr>
          <p:nvPr/>
        </p:nvSpPr>
        <p:spPr bwMode="auto">
          <a:xfrm>
            <a:off x="5748193" y="2981527"/>
            <a:ext cx="2197959" cy="528794"/>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Entités services dédiés (</a:t>
            </a:r>
            <a:r>
              <a:rPr lang="fr-FR" sz="1400" dirty="0" err="1" smtClean="0"/>
              <a:t>élec</a:t>
            </a:r>
            <a:r>
              <a:rPr lang="fr-FR" sz="1400" dirty="0" smtClean="0"/>
              <a:t> et gaz</a:t>
            </a:r>
            <a:r>
              <a:rPr lang="fr-FR" dirty="0" smtClean="0"/>
              <a:t>)</a:t>
            </a:r>
            <a:endParaRPr lang="fr-FR" dirty="0"/>
          </a:p>
        </p:txBody>
      </p:sp>
      <p:cxnSp>
        <p:nvCxnSpPr>
          <p:cNvPr id="19" name="AutoShape 17"/>
          <p:cNvCxnSpPr>
            <a:cxnSpLocks noChangeShapeType="1"/>
            <a:stCxn id="40" idx="3"/>
            <a:endCxn id="15" idx="1"/>
          </p:cNvCxnSpPr>
          <p:nvPr/>
        </p:nvCxnSpPr>
        <p:spPr bwMode="auto">
          <a:xfrm flipV="1">
            <a:off x="5333559" y="1626072"/>
            <a:ext cx="381450" cy="329592"/>
          </a:xfrm>
          <a:prstGeom prst="bentConnector3">
            <a:avLst>
              <a:gd name="adj1" fmla="val 50000"/>
            </a:avLst>
          </a:prstGeom>
          <a:noFill/>
          <a:ln w="9525">
            <a:solidFill>
              <a:schemeClr val="accent1"/>
            </a:solidFill>
            <a:miter lim="800000"/>
            <a:headEnd/>
            <a:tailEnd type="triangle" w="med" len="med"/>
          </a:ln>
        </p:spPr>
      </p:cxnSp>
      <p:cxnSp>
        <p:nvCxnSpPr>
          <p:cNvPr id="20" name="AutoShape 18"/>
          <p:cNvCxnSpPr>
            <a:cxnSpLocks noChangeShapeType="1"/>
            <a:stCxn id="40" idx="3"/>
            <a:endCxn id="16" idx="1"/>
          </p:cNvCxnSpPr>
          <p:nvPr/>
        </p:nvCxnSpPr>
        <p:spPr bwMode="auto">
          <a:xfrm>
            <a:off x="5333559" y="1955664"/>
            <a:ext cx="381449" cy="187913"/>
          </a:xfrm>
          <a:prstGeom prst="bentConnector3">
            <a:avLst>
              <a:gd name="adj1" fmla="val 50000"/>
            </a:avLst>
          </a:prstGeom>
          <a:noFill/>
          <a:ln w="9525">
            <a:solidFill>
              <a:schemeClr val="accent1"/>
            </a:solidFill>
            <a:miter lim="800000"/>
            <a:headEnd/>
            <a:tailEnd type="triangle" w="med" len="med"/>
          </a:ln>
        </p:spPr>
      </p:cxnSp>
      <p:cxnSp>
        <p:nvCxnSpPr>
          <p:cNvPr id="21" name="AutoShape 19"/>
          <p:cNvCxnSpPr>
            <a:cxnSpLocks noChangeShapeType="1"/>
            <a:stCxn id="42" idx="3"/>
            <a:endCxn id="17" idx="1"/>
          </p:cNvCxnSpPr>
          <p:nvPr/>
        </p:nvCxnSpPr>
        <p:spPr bwMode="auto">
          <a:xfrm flipV="1">
            <a:off x="5333559" y="2697642"/>
            <a:ext cx="381449" cy="419665"/>
          </a:xfrm>
          <a:prstGeom prst="bentConnector3">
            <a:avLst>
              <a:gd name="adj1" fmla="val 50000"/>
            </a:avLst>
          </a:prstGeom>
          <a:noFill/>
          <a:ln w="9525">
            <a:solidFill>
              <a:schemeClr val="accent1"/>
            </a:solidFill>
            <a:miter lim="800000"/>
            <a:headEnd/>
            <a:tailEnd type="triangle" w="med" len="med"/>
          </a:ln>
        </p:spPr>
      </p:cxnSp>
      <p:cxnSp>
        <p:nvCxnSpPr>
          <p:cNvPr id="22" name="AutoShape 20"/>
          <p:cNvCxnSpPr>
            <a:cxnSpLocks noChangeShapeType="1"/>
            <a:stCxn id="42" idx="3"/>
            <a:endCxn id="18" idx="1"/>
          </p:cNvCxnSpPr>
          <p:nvPr/>
        </p:nvCxnSpPr>
        <p:spPr bwMode="auto">
          <a:xfrm>
            <a:off x="5333559" y="3117307"/>
            <a:ext cx="414634" cy="128617"/>
          </a:xfrm>
          <a:prstGeom prst="bentConnector3">
            <a:avLst>
              <a:gd name="adj1" fmla="val 50000"/>
            </a:avLst>
          </a:prstGeom>
          <a:noFill/>
          <a:ln w="9525">
            <a:solidFill>
              <a:schemeClr val="accent1"/>
            </a:solidFill>
            <a:miter lim="800000"/>
            <a:headEnd/>
            <a:tailEnd type="triangle" w="med" len="med"/>
          </a:ln>
        </p:spPr>
      </p:cxnSp>
      <p:sp>
        <p:nvSpPr>
          <p:cNvPr id="34" name="Line 32"/>
          <p:cNvSpPr>
            <a:spLocks noChangeShapeType="1"/>
          </p:cNvSpPr>
          <p:nvPr/>
        </p:nvSpPr>
        <p:spPr bwMode="auto">
          <a:xfrm>
            <a:off x="179512" y="1469614"/>
            <a:ext cx="8096400" cy="0"/>
          </a:xfrm>
          <a:prstGeom prst="line">
            <a:avLst/>
          </a:prstGeom>
          <a:noFill/>
          <a:ln w="9525">
            <a:solidFill>
              <a:schemeClr val="accent1"/>
            </a:solidFill>
            <a:round/>
            <a:headEnd/>
            <a:tailEnd/>
          </a:ln>
        </p:spPr>
        <p:txBody>
          <a:bodyPr wrap="none" lIns="18000" tIns="18000" rIns="18000" bIns="18000" anchor="ctr"/>
          <a:lstStyle/>
          <a:p>
            <a:endParaRPr lang="fr-FR"/>
          </a:p>
        </p:txBody>
      </p:sp>
      <p:sp>
        <p:nvSpPr>
          <p:cNvPr id="33" name="Line 31"/>
          <p:cNvSpPr>
            <a:spLocks noChangeShapeType="1"/>
          </p:cNvSpPr>
          <p:nvPr/>
        </p:nvSpPr>
        <p:spPr bwMode="auto">
          <a:xfrm flipH="1">
            <a:off x="5588751" y="714356"/>
            <a:ext cx="0" cy="5940000"/>
          </a:xfrm>
          <a:prstGeom prst="line">
            <a:avLst/>
          </a:prstGeom>
          <a:noFill/>
          <a:ln w="9525">
            <a:solidFill>
              <a:schemeClr val="accent1"/>
            </a:solidFill>
            <a:prstDash val="dash"/>
            <a:round/>
            <a:headEnd/>
            <a:tailEnd/>
          </a:ln>
        </p:spPr>
        <p:txBody>
          <a:bodyPr wrap="none" lIns="18000" tIns="18000" rIns="18000" bIns="18000" anchor="ctr"/>
          <a:lstStyle/>
          <a:p>
            <a:endParaRPr lang="fr-FR"/>
          </a:p>
        </p:txBody>
      </p:sp>
      <p:grpSp>
        <p:nvGrpSpPr>
          <p:cNvPr id="2" name="Groupe 48"/>
          <p:cNvGrpSpPr/>
          <p:nvPr/>
        </p:nvGrpSpPr>
        <p:grpSpPr>
          <a:xfrm>
            <a:off x="7500958" y="1428736"/>
            <a:ext cx="1650881" cy="503237"/>
            <a:chOff x="7531966" y="1887924"/>
            <a:chExt cx="1436567" cy="503237"/>
          </a:xfrm>
        </p:grpSpPr>
        <p:sp>
          <p:nvSpPr>
            <p:cNvPr id="27" name="Oval 25"/>
            <p:cNvSpPr>
              <a:spLocks noChangeArrowheads="1"/>
            </p:cNvSpPr>
            <p:nvPr/>
          </p:nvSpPr>
          <p:spPr bwMode="auto">
            <a:xfrm>
              <a:off x="7531966" y="1887924"/>
              <a:ext cx="1381125" cy="503237"/>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23" name="Text Box 21"/>
            <p:cNvSpPr txBox="1">
              <a:spLocks noChangeArrowheads="1"/>
            </p:cNvSpPr>
            <p:nvPr/>
          </p:nvSpPr>
          <p:spPr bwMode="auto">
            <a:xfrm>
              <a:off x="7670618" y="2020166"/>
              <a:ext cx="1297915" cy="282573"/>
            </a:xfrm>
            <a:prstGeom prst="rect">
              <a:avLst/>
            </a:prstGeom>
            <a:noFill/>
            <a:ln w="9525" algn="ctr">
              <a:noFill/>
              <a:miter lim="800000"/>
              <a:headEnd/>
              <a:tailEnd/>
            </a:ln>
          </p:spPr>
          <p:txBody>
            <a:bodyPr wrap="none" lIns="18000" tIns="18000" rIns="18000" bIns="18000">
              <a:spAutoFit/>
            </a:bodyPr>
            <a:lstStyle/>
            <a:p>
              <a:r>
                <a:rPr lang="fr-FR" sz="1600" b="1" dirty="0" smtClean="0">
                  <a:solidFill>
                    <a:srgbClr val="FF3300"/>
                  </a:solidFill>
                </a:rPr>
                <a:t>S1</a:t>
              </a:r>
              <a:r>
                <a:rPr lang="fr-FR" sz="1400" b="1" dirty="0" smtClean="0">
                  <a:solidFill>
                    <a:srgbClr val="FF3300"/>
                  </a:solidFill>
                </a:rPr>
                <a:t>:</a:t>
              </a:r>
              <a:r>
                <a:rPr lang="fr-FR" sz="1400" dirty="0" smtClean="0">
                  <a:solidFill>
                    <a:srgbClr val="FF3300"/>
                  </a:solidFill>
                </a:rPr>
                <a:t> </a:t>
              </a:r>
              <a:r>
                <a:rPr lang="fr-FR" sz="1400" b="1" dirty="0" smtClean="0">
                  <a:solidFill>
                    <a:srgbClr val="FF3300"/>
                  </a:solidFill>
                </a:rPr>
                <a:t>Continuité</a:t>
              </a:r>
              <a:endParaRPr lang="fr-FR" sz="1400" b="1" dirty="0">
                <a:solidFill>
                  <a:srgbClr val="FF3300"/>
                </a:solidFill>
              </a:endParaRPr>
            </a:p>
          </p:txBody>
        </p:sp>
      </p:grpSp>
      <p:grpSp>
        <p:nvGrpSpPr>
          <p:cNvPr id="3" name="Groupe 46"/>
          <p:cNvGrpSpPr/>
          <p:nvPr/>
        </p:nvGrpSpPr>
        <p:grpSpPr>
          <a:xfrm>
            <a:off x="7500958" y="3000162"/>
            <a:ext cx="1500198" cy="1204564"/>
            <a:chOff x="7385060" y="3673664"/>
            <a:chExt cx="1500198" cy="1204564"/>
          </a:xfrm>
        </p:grpSpPr>
        <p:sp>
          <p:nvSpPr>
            <p:cNvPr id="30" name="Oval 28"/>
            <p:cNvSpPr>
              <a:spLocks noChangeArrowheads="1"/>
            </p:cNvSpPr>
            <p:nvPr/>
          </p:nvSpPr>
          <p:spPr bwMode="auto">
            <a:xfrm>
              <a:off x="7385060" y="3673874"/>
              <a:ext cx="1500198" cy="1204354"/>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25" name="Text Box 23"/>
            <p:cNvSpPr txBox="1">
              <a:spLocks noChangeArrowheads="1"/>
            </p:cNvSpPr>
            <p:nvPr/>
          </p:nvSpPr>
          <p:spPr bwMode="auto">
            <a:xfrm>
              <a:off x="7665132" y="3673664"/>
              <a:ext cx="1220126" cy="928904"/>
            </a:xfrm>
            <a:prstGeom prst="rect">
              <a:avLst/>
            </a:prstGeom>
            <a:noFill/>
            <a:ln w="9525" algn="ctr">
              <a:noFill/>
              <a:miter lim="800000"/>
              <a:headEnd/>
              <a:tailEnd/>
            </a:ln>
          </p:spPr>
          <p:txBody>
            <a:bodyPr wrap="square" lIns="18000" tIns="18000" rIns="18000" bIns="18000">
              <a:spAutoFit/>
            </a:bodyPr>
            <a:lstStyle/>
            <a:p>
              <a:r>
                <a:rPr lang="fr-FR" sz="1400" dirty="0">
                  <a:solidFill>
                    <a:srgbClr val="FF3300"/>
                  </a:solidFill>
                </a:rPr>
                <a:t>       </a:t>
              </a:r>
              <a:r>
                <a:rPr lang="fr-FR" sz="1600" b="1" dirty="0" smtClean="0">
                  <a:solidFill>
                    <a:srgbClr val="FF3300"/>
                  </a:solidFill>
                </a:rPr>
                <a:t>S3:</a:t>
              </a:r>
              <a:r>
                <a:rPr lang="fr-FR" sz="1400" dirty="0" smtClean="0">
                  <a:solidFill>
                    <a:srgbClr val="FF3300"/>
                  </a:solidFill>
                </a:rPr>
                <a:t> </a:t>
              </a:r>
              <a:endParaRPr lang="fr-FR" sz="1400" dirty="0">
                <a:solidFill>
                  <a:srgbClr val="FF3300"/>
                </a:solidFill>
              </a:endParaRPr>
            </a:p>
            <a:p>
              <a:r>
                <a:rPr lang="fr-FR" sz="1400" b="1" dirty="0">
                  <a:solidFill>
                    <a:srgbClr val="FF3300"/>
                  </a:solidFill>
                </a:rPr>
                <a:t>Séparation </a:t>
              </a:r>
              <a:br>
                <a:rPr lang="fr-FR" sz="1400" b="1" dirty="0">
                  <a:solidFill>
                    <a:srgbClr val="FF3300"/>
                  </a:solidFill>
                </a:rPr>
              </a:br>
              <a:r>
                <a:rPr lang="fr-FR" sz="1400" b="1" dirty="0" smtClean="0">
                  <a:solidFill>
                    <a:srgbClr val="FF3300"/>
                  </a:solidFill>
                </a:rPr>
                <a:t>GRD/Com +    Entité Services</a:t>
              </a:r>
              <a:r>
                <a:rPr lang="fr-FR" sz="1400" dirty="0" smtClean="0">
                  <a:solidFill>
                    <a:srgbClr val="FF3300"/>
                  </a:solidFill>
                </a:rPr>
                <a:t> </a:t>
              </a:r>
              <a:endParaRPr lang="fr-FR" sz="1400" b="1" dirty="0">
                <a:solidFill>
                  <a:srgbClr val="FF3300"/>
                </a:solidFill>
              </a:endParaRPr>
            </a:p>
          </p:txBody>
        </p:sp>
      </p:grpSp>
      <p:grpSp>
        <p:nvGrpSpPr>
          <p:cNvPr id="4" name="Groupe 47"/>
          <p:cNvGrpSpPr/>
          <p:nvPr/>
        </p:nvGrpSpPr>
        <p:grpSpPr>
          <a:xfrm>
            <a:off x="7715304" y="1857364"/>
            <a:ext cx="1428728" cy="928694"/>
            <a:chOff x="7596220" y="2530866"/>
            <a:chExt cx="1428728" cy="928694"/>
          </a:xfrm>
        </p:grpSpPr>
        <p:sp>
          <p:nvSpPr>
            <p:cNvPr id="28" name="Oval 26"/>
            <p:cNvSpPr>
              <a:spLocks noChangeArrowheads="1"/>
            </p:cNvSpPr>
            <p:nvPr/>
          </p:nvSpPr>
          <p:spPr bwMode="auto">
            <a:xfrm>
              <a:off x="7596220" y="2530866"/>
              <a:ext cx="1428728" cy="928694"/>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sz="1400"/>
            </a:p>
          </p:txBody>
        </p:sp>
        <p:sp>
          <p:nvSpPr>
            <p:cNvPr id="26" name="Text Box 24"/>
            <p:cNvSpPr txBox="1">
              <a:spLocks noChangeArrowheads="1"/>
            </p:cNvSpPr>
            <p:nvPr/>
          </p:nvSpPr>
          <p:spPr bwMode="auto">
            <a:xfrm>
              <a:off x="7648481" y="2608648"/>
              <a:ext cx="1357322" cy="713460"/>
            </a:xfrm>
            <a:prstGeom prst="rect">
              <a:avLst/>
            </a:prstGeom>
            <a:noFill/>
            <a:ln w="9525" algn="ctr">
              <a:noFill/>
              <a:miter lim="800000"/>
              <a:headEnd/>
              <a:tailEnd/>
            </a:ln>
          </p:spPr>
          <p:txBody>
            <a:bodyPr wrap="square" lIns="18000" tIns="18000" rIns="18000" bIns="18000">
              <a:spAutoFit/>
            </a:bodyPr>
            <a:lstStyle/>
            <a:p>
              <a:r>
                <a:rPr lang="fr-FR" sz="1400" b="1" dirty="0">
                  <a:solidFill>
                    <a:srgbClr val="FF3300"/>
                  </a:solidFill>
                </a:rPr>
                <a:t>            </a:t>
              </a:r>
              <a:r>
                <a:rPr lang="fr-FR" sz="1600" b="1" dirty="0" smtClean="0">
                  <a:solidFill>
                    <a:srgbClr val="FF3300"/>
                  </a:solidFill>
                </a:rPr>
                <a:t>S2:</a:t>
              </a:r>
              <a:endParaRPr lang="fr-FR" sz="1600" b="1" dirty="0">
                <a:solidFill>
                  <a:srgbClr val="FF3300"/>
                </a:solidFill>
              </a:endParaRPr>
            </a:p>
            <a:p>
              <a:pPr algn="ctr"/>
              <a:r>
                <a:rPr lang="fr-FR" sz="1400" b="1" dirty="0">
                  <a:solidFill>
                    <a:srgbClr val="FF3300"/>
                  </a:solidFill>
                </a:rPr>
                <a:t>   </a:t>
              </a:r>
              <a:r>
                <a:rPr lang="fr-FR" sz="1400" b="1" dirty="0" smtClean="0">
                  <a:solidFill>
                    <a:srgbClr val="FF3300"/>
                  </a:solidFill>
                </a:rPr>
                <a:t>Tendanciel </a:t>
              </a:r>
              <a:r>
                <a:rPr lang="fr-FR" sz="1400" b="1" dirty="0">
                  <a:solidFill>
                    <a:srgbClr val="FF3300"/>
                  </a:solidFill>
                </a:rPr>
                <a:t>+    Entité Services</a:t>
              </a:r>
              <a:r>
                <a:rPr lang="fr-FR" sz="1400" dirty="0">
                  <a:solidFill>
                    <a:srgbClr val="FF3300"/>
                  </a:solidFill>
                </a:rPr>
                <a:t> </a:t>
              </a:r>
            </a:p>
          </p:txBody>
        </p:sp>
      </p:grpSp>
      <p:sp>
        <p:nvSpPr>
          <p:cNvPr id="32" name="Line 30"/>
          <p:cNvSpPr>
            <a:spLocks noChangeShapeType="1"/>
          </p:cNvSpPr>
          <p:nvPr/>
        </p:nvSpPr>
        <p:spPr bwMode="auto">
          <a:xfrm flipH="1">
            <a:off x="3118511" y="714356"/>
            <a:ext cx="0" cy="5940000"/>
          </a:xfrm>
          <a:prstGeom prst="line">
            <a:avLst/>
          </a:prstGeom>
          <a:noFill/>
          <a:ln w="9525">
            <a:solidFill>
              <a:schemeClr val="accent1"/>
            </a:solidFill>
            <a:prstDash val="dash"/>
            <a:round/>
            <a:headEnd/>
            <a:tailEnd/>
          </a:ln>
        </p:spPr>
        <p:txBody>
          <a:bodyPr wrap="none" lIns="18000" tIns="18000" rIns="18000" bIns="18000" anchor="ctr"/>
          <a:lstStyle/>
          <a:p>
            <a:endParaRPr lang="fr-FR"/>
          </a:p>
        </p:txBody>
      </p:sp>
      <p:sp>
        <p:nvSpPr>
          <p:cNvPr id="35" name="Line 33"/>
          <p:cNvSpPr>
            <a:spLocks noChangeShapeType="1"/>
          </p:cNvSpPr>
          <p:nvPr/>
        </p:nvSpPr>
        <p:spPr bwMode="auto">
          <a:xfrm>
            <a:off x="818308" y="714356"/>
            <a:ext cx="0" cy="5940000"/>
          </a:xfrm>
          <a:prstGeom prst="line">
            <a:avLst/>
          </a:prstGeom>
          <a:solidFill>
            <a:schemeClr val="bg1"/>
          </a:solidFill>
          <a:ln w="19050" algn="ctr">
            <a:solidFill>
              <a:schemeClr val="accent1"/>
            </a:solidFill>
            <a:miter lim="800000"/>
            <a:headEnd/>
            <a:tailEnd/>
          </a:ln>
        </p:spPr>
        <p:txBody>
          <a:bodyPr wrap="none" lIns="18000" tIns="18000" rIns="18000" bIns="18000" anchor="ctr"/>
          <a:lstStyle/>
          <a:p>
            <a:endParaRPr lang="fr-FR"/>
          </a:p>
        </p:txBody>
      </p:sp>
      <p:sp>
        <p:nvSpPr>
          <p:cNvPr id="36" name="Text Box 34"/>
          <p:cNvSpPr txBox="1">
            <a:spLocks noChangeArrowheads="1"/>
          </p:cNvSpPr>
          <p:nvPr/>
        </p:nvSpPr>
        <p:spPr bwMode="auto">
          <a:xfrm rot="-5400000">
            <a:off x="306614" y="971018"/>
            <a:ext cx="632862" cy="282573"/>
          </a:xfrm>
          <a:prstGeom prst="rect">
            <a:avLst/>
          </a:prstGeom>
          <a:noFill/>
          <a:ln w="9525" algn="ctr">
            <a:noFill/>
            <a:miter lim="800000"/>
            <a:headEnd/>
            <a:tailEnd/>
          </a:ln>
        </p:spPr>
        <p:txBody>
          <a:bodyPr wrap="none" lIns="18000" tIns="18000" rIns="18000" bIns="18000">
            <a:spAutoFit/>
          </a:bodyPr>
          <a:lstStyle/>
          <a:p>
            <a:pPr algn="ctr"/>
            <a:r>
              <a:rPr lang="fr-FR" sz="1600" dirty="0"/>
              <a:t>Variable</a:t>
            </a:r>
          </a:p>
        </p:txBody>
      </p:sp>
      <p:sp>
        <p:nvSpPr>
          <p:cNvPr id="37" name="Text Box 35"/>
          <p:cNvSpPr txBox="1">
            <a:spLocks noChangeArrowheads="1"/>
          </p:cNvSpPr>
          <p:nvPr/>
        </p:nvSpPr>
        <p:spPr bwMode="auto">
          <a:xfrm rot="-5400000">
            <a:off x="266652" y="2380431"/>
            <a:ext cx="722312" cy="279400"/>
          </a:xfrm>
          <a:prstGeom prst="rect">
            <a:avLst/>
          </a:prstGeom>
          <a:noFill/>
          <a:ln w="9525" algn="ctr">
            <a:noFill/>
            <a:miter lim="800000"/>
            <a:headEnd/>
            <a:tailEnd/>
          </a:ln>
        </p:spPr>
        <p:txBody>
          <a:bodyPr wrap="none" lIns="18000" tIns="18000" rIns="18000" bIns="18000">
            <a:spAutoFit/>
          </a:bodyPr>
          <a:lstStyle/>
          <a:p>
            <a:r>
              <a:rPr lang="fr-FR" sz="1600" dirty="0"/>
              <a:t>Valeurs</a:t>
            </a:r>
          </a:p>
        </p:txBody>
      </p:sp>
      <p:sp>
        <p:nvSpPr>
          <p:cNvPr id="39" name="Text Box 9"/>
          <p:cNvSpPr txBox="1">
            <a:spLocks noChangeArrowheads="1"/>
          </p:cNvSpPr>
          <p:nvPr/>
        </p:nvSpPr>
        <p:spPr bwMode="auto">
          <a:xfrm>
            <a:off x="3302735" y="747183"/>
            <a:ext cx="2000264" cy="467239"/>
          </a:xfrm>
          <a:prstGeom prst="rect">
            <a:avLst/>
          </a:prstGeom>
          <a:noFill/>
          <a:ln w="9525" algn="ctr">
            <a:noFill/>
            <a:miter lim="800000"/>
            <a:headEnd/>
            <a:tailEnd/>
          </a:ln>
        </p:spPr>
        <p:txBody>
          <a:bodyPr wrap="square" lIns="18000" tIns="18000" rIns="18000" bIns="18000">
            <a:spAutoFit/>
          </a:bodyPr>
          <a:lstStyle/>
          <a:p>
            <a:pPr algn="ctr"/>
            <a:r>
              <a:rPr lang="fr-FR" sz="1400" b="1" i="1" dirty="0" smtClean="0"/>
              <a:t>Séparation des activités commercial et technique</a:t>
            </a:r>
            <a:endParaRPr lang="fr-FR" sz="1400" b="1" i="1" dirty="0"/>
          </a:p>
        </p:txBody>
      </p:sp>
      <p:sp>
        <p:nvSpPr>
          <p:cNvPr id="40" name="Text Box 3"/>
          <p:cNvSpPr txBox="1">
            <a:spLocks noChangeArrowheads="1"/>
          </p:cNvSpPr>
          <p:nvPr/>
        </p:nvSpPr>
        <p:spPr bwMode="auto">
          <a:xfrm>
            <a:off x="3404733" y="1829766"/>
            <a:ext cx="1928826" cy="251795"/>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Pas de séparation</a:t>
            </a:r>
            <a:endParaRPr lang="fr-FR" sz="1400" dirty="0"/>
          </a:p>
        </p:txBody>
      </p:sp>
      <p:sp>
        <p:nvSpPr>
          <p:cNvPr id="42" name="Text Box 3"/>
          <p:cNvSpPr txBox="1">
            <a:spLocks noChangeArrowheads="1"/>
          </p:cNvSpPr>
          <p:nvPr/>
        </p:nvSpPr>
        <p:spPr bwMode="auto">
          <a:xfrm>
            <a:off x="3404733" y="2775966"/>
            <a:ext cx="1928826" cy="682682"/>
          </a:xfrm>
          <a:prstGeom prst="rect">
            <a:avLst/>
          </a:prstGeom>
          <a:noFill/>
          <a:ln w="9525" algn="ctr">
            <a:solidFill>
              <a:schemeClr val="accent1"/>
            </a:solidFill>
            <a:miter lim="800000"/>
            <a:headEnd/>
            <a:tailEnd/>
          </a:ln>
        </p:spPr>
        <p:txBody>
          <a:bodyPr wrap="square" lIns="18000" tIns="18000" rIns="18000" bIns="18000">
            <a:spAutoFit/>
          </a:bodyPr>
          <a:lstStyle/>
          <a:p>
            <a:pPr algn="ctr"/>
            <a:r>
              <a:rPr lang="fr-FR" sz="1400" dirty="0" smtClean="0"/>
              <a:t>Séparation des activités technique et commercial</a:t>
            </a:r>
            <a:endParaRPr lang="fr-FR" sz="1400" dirty="0"/>
          </a:p>
        </p:txBody>
      </p:sp>
      <p:sp>
        <p:nvSpPr>
          <p:cNvPr id="58" name="Text Box 4"/>
          <p:cNvSpPr txBox="1">
            <a:spLocks noChangeArrowheads="1"/>
          </p:cNvSpPr>
          <p:nvPr/>
        </p:nvSpPr>
        <p:spPr bwMode="auto">
          <a:xfrm>
            <a:off x="873843" y="4204726"/>
            <a:ext cx="2124000" cy="682682"/>
          </a:xfrm>
          <a:prstGeom prst="rect">
            <a:avLst/>
          </a:prstGeom>
          <a:noFill/>
          <a:ln w="9525" algn="ctr">
            <a:solidFill>
              <a:schemeClr val="accent1"/>
            </a:solidFill>
            <a:miter lim="800000"/>
            <a:headEnd/>
            <a:tailEnd/>
          </a:ln>
        </p:spPr>
        <p:txBody>
          <a:bodyPr lIns="18000" tIns="18000" rIns="18000" bIns="18000">
            <a:spAutoFit/>
          </a:bodyPr>
          <a:lstStyle/>
          <a:p>
            <a:pPr algn="ctr"/>
            <a:r>
              <a:rPr lang="fr-FR" sz="1400" dirty="0" smtClean="0"/>
              <a:t>Écrémage offensif: maintien des concessions rentables</a:t>
            </a:r>
            <a:endParaRPr lang="fr-FR" sz="1400" dirty="0"/>
          </a:p>
        </p:txBody>
      </p:sp>
      <p:grpSp>
        <p:nvGrpSpPr>
          <p:cNvPr id="5" name="Groupe 45"/>
          <p:cNvGrpSpPr/>
          <p:nvPr/>
        </p:nvGrpSpPr>
        <p:grpSpPr>
          <a:xfrm>
            <a:off x="3071802" y="4246717"/>
            <a:ext cx="1293814" cy="753919"/>
            <a:chOff x="5000628" y="4491591"/>
            <a:chExt cx="1293814" cy="753919"/>
          </a:xfrm>
        </p:grpSpPr>
        <p:sp>
          <p:nvSpPr>
            <p:cNvPr id="63" name="Oval 27"/>
            <p:cNvSpPr>
              <a:spLocks noChangeArrowheads="1"/>
            </p:cNvSpPr>
            <p:nvPr/>
          </p:nvSpPr>
          <p:spPr bwMode="auto">
            <a:xfrm>
              <a:off x="5000628" y="4502560"/>
              <a:ext cx="1293814" cy="742950"/>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24" name="Text Box 22"/>
            <p:cNvSpPr txBox="1">
              <a:spLocks noChangeArrowheads="1"/>
            </p:cNvSpPr>
            <p:nvPr/>
          </p:nvSpPr>
          <p:spPr bwMode="auto">
            <a:xfrm>
              <a:off x="5286380" y="4491591"/>
              <a:ext cx="883643" cy="713460"/>
            </a:xfrm>
            <a:prstGeom prst="rect">
              <a:avLst/>
            </a:prstGeom>
            <a:noFill/>
            <a:ln w="9525" algn="ctr">
              <a:noFill/>
              <a:miter lim="800000"/>
              <a:headEnd/>
              <a:tailEnd/>
            </a:ln>
          </p:spPr>
          <p:txBody>
            <a:bodyPr wrap="square" lIns="18000" tIns="18000" rIns="18000" bIns="18000">
              <a:spAutoFit/>
            </a:bodyPr>
            <a:lstStyle/>
            <a:p>
              <a:pPr algn="ctr"/>
              <a:r>
                <a:rPr lang="fr-FR" sz="1600" b="1" dirty="0" smtClean="0">
                  <a:solidFill>
                    <a:srgbClr val="FF3300"/>
                  </a:solidFill>
                </a:rPr>
                <a:t>S4:</a:t>
              </a:r>
              <a:endParaRPr lang="fr-FR" sz="1600" b="1" dirty="0">
                <a:solidFill>
                  <a:srgbClr val="FF3300"/>
                </a:solidFill>
              </a:endParaRPr>
            </a:p>
            <a:p>
              <a:pPr algn="ctr"/>
              <a:r>
                <a:rPr lang="fr-FR" sz="1400" b="1" dirty="0" smtClean="0">
                  <a:solidFill>
                    <a:srgbClr val="FF3300"/>
                  </a:solidFill>
                </a:rPr>
                <a:t>Ecrémage Proactif</a:t>
              </a:r>
              <a:endParaRPr lang="fr-FR" sz="1400" b="1" dirty="0">
                <a:solidFill>
                  <a:srgbClr val="FF3300"/>
                </a:solidFill>
              </a:endParaRPr>
            </a:p>
          </p:txBody>
        </p:sp>
      </p:grpSp>
      <p:grpSp>
        <p:nvGrpSpPr>
          <p:cNvPr id="8" name="Groupe 44"/>
          <p:cNvGrpSpPr/>
          <p:nvPr/>
        </p:nvGrpSpPr>
        <p:grpSpPr>
          <a:xfrm>
            <a:off x="3071802" y="5472132"/>
            <a:ext cx="1150938" cy="750006"/>
            <a:chOff x="2857488" y="5359816"/>
            <a:chExt cx="1150938" cy="750006"/>
          </a:xfrm>
        </p:grpSpPr>
        <p:sp>
          <p:nvSpPr>
            <p:cNvPr id="29" name="Oval 27"/>
            <p:cNvSpPr>
              <a:spLocks noChangeArrowheads="1"/>
            </p:cNvSpPr>
            <p:nvPr/>
          </p:nvSpPr>
          <p:spPr bwMode="auto">
            <a:xfrm>
              <a:off x="2857488" y="5359816"/>
              <a:ext cx="1150938" cy="742950"/>
            </a:xfrm>
            <a:prstGeom prst="ellipse">
              <a:avLst/>
            </a:prstGeom>
            <a:solidFill>
              <a:schemeClr val="bg1"/>
            </a:solidFill>
            <a:ln w="9525" algn="ctr">
              <a:solidFill>
                <a:srgbClr val="FF3300"/>
              </a:solidFill>
              <a:round/>
              <a:headEnd/>
              <a:tailEnd/>
            </a:ln>
          </p:spPr>
          <p:txBody>
            <a:bodyPr wrap="none" lIns="18000" tIns="18000" rIns="18000" bIns="18000" anchor="ctr"/>
            <a:lstStyle/>
            <a:p>
              <a:endParaRPr lang="fr-FR"/>
            </a:p>
          </p:txBody>
        </p:sp>
        <p:sp>
          <p:nvSpPr>
            <p:cNvPr id="65" name="Text Box 22"/>
            <p:cNvSpPr txBox="1">
              <a:spLocks noChangeArrowheads="1"/>
            </p:cNvSpPr>
            <p:nvPr/>
          </p:nvSpPr>
          <p:spPr bwMode="auto">
            <a:xfrm>
              <a:off x="2971458" y="5396362"/>
              <a:ext cx="910949" cy="713460"/>
            </a:xfrm>
            <a:prstGeom prst="rect">
              <a:avLst/>
            </a:prstGeom>
            <a:noFill/>
            <a:ln w="9525" algn="ctr">
              <a:noFill/>
              <a:miter lim="800000"/>
              <a:headEnd/>
              <a:tailEnd/>
            </a:ln>
          </p:spPr>
          <p:txBody>
            <a:bodyPr wrap="square" lIns="18000" tIns="18000" rIns="18000" bIns="18000">
              <a:spAutoFit/>
            </a:bodyPr>
            <a:lstStyle/>
            <a:p>
              <a:pPr algn="ctr"/>
              <a:r>
                <a:rPr lang="fr-FR" sz="1600" b="1" dirty="0" smtClean="0">
                  <a:solidFill>
                    <a:srgbClr val="FF3300"/>
                  </a:solidFill>
                </a:rPr>
                <a:t>S5: </a:t>
              </a:r>
              <a:r>
                <a:rPr lang="fr-FR" sz="1400" b="1" dirty="0" smtClean="0">
                  <a:solidFill>
                    <a:srgbClr val="FF3300"/>
                  </a:solidFill>
                </a:rPr>
                <a:t>Écrémage </a:t>
              </a:r>
            </a:p>
            <a:p>
              <a:pPr algn="ctr"/>
              <a:r>
                <a:rPr lang="fr-FR" sz="1400" b="1" dirty="0" smtClean="0">
                  <a:solidFill>
                    <a:srgbClr val="FF3300"/>
                  </a:solidFill>
                </a:rPr>
                <a:t>Subit</a:t>
              </a:r>
              <a:endParaRPr lang="fr-FR" sz="1400" b="1" dirty="0">
                <a:solidFill>
                  <a:srgbClr val="FF3300"/>
                </a:solidFill>
              </a:endParaRPr>
            </a:p>
          </p:txBody>
        </p:sp>
      </p:grpSp>
      <p:cxnSp>
        <p:nvCxnSpPr>
          <p:cNvPr id="57" name="Connecteur droit avec flèche 56"/>
          <p:cNvCxnSpPr>
            <a:stCxn id="54" idx="0"/>
            <a:endCxn id="29" idx="5"/>
          </p:cNvCxnSpPr>
          <p:nvPr/>
        </p:nvCxnSpPr>
        <p:spPr>
          <a:xfrm flipH="1" flipV="1">
            <a:off x="4054189" y="6106279"/>
            <a:ext cx="1782796" cy="183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ZoneTexte 53"/>
          <p:cNvSpPr txBox="1"/>
          <p:nvPr/>
        </p:nvSpPr>
        <p:spPr>
          <a:xfrm>
            <a:off x="3933618" y="6289575"/>
            <a:ext cx="3806734" cy="307777"/>
          </a:xfrm>
          <a:prstGeom prst="rect">
            <a:avLst/>
          </a:prstGeom>
          <a:solidFill>
            <a:schemeClr val="bg1"/>
          </a:solidFill>
        </p:spPr>
        <p:txBody>
          <a:bodyPr wrap="square" rtlCol="0">
            <a:spAutoFit/>
          </a:bodyPr>
          <a:lstStyle/>
          <a:p>
            <a:r>
              <a:rPr lang="fr-FR" sz="1400" dirty="0" smtClean="0">
                <a:solidFill>
                  <a:schemeClr val="accent1">
                    <a:lumMod val="50000"/>
                  </a:schemeClr>
                </a:solidFill>
              </a:rPr>
              <a:t>Peu probable dans l’horizon du plan</a:t>
            </a:r>
            <a:endParaRPr lang="fr-FR" sz="1400" dirty="0">
              <a:solidFill>
                <a:schemeClr val="accent1">
                  <a:lumMod val="50000"/>
                </a:schemeClr>
              </a:solidFill>
            </a:endParaRPr>
          </a:p>
        </p:txBody>
      </p:sp>
      <p:cxnSp>
        <p:nvCxnSpPr>
          <p:cNvPr id="75" name="Connecteur droit 74"/>
          <p:cNvCxnSpPr/>
          <p:nvPr/>
        </p:nvCxnSpPr>
        <p:spPr>
          <a:xfrm>
            <a:off x="179512" y="3929066"/>
            <a:ext cx="8096400" cy="1588"/>
          </a:xfrm>
          <a:prstGeom prst="line">
            <a:avLst/>
          </a:prstGeom>
          <a:noFill/>
          <a:ln w="9525">
            <a:solidFill>
              <a:schemeClr val="accent1"/>
            </a:solidFill>
            <a:prstDash val="dash"/>
            <a:round/>
            <a:headEnd/>
            <a:tailEnd/>
          </a:ln>
        </p:spPr>
      </p:cxnSp>
      <p:sp>
        <p:nvSpPr>
          <p:cNvPr id="77" name="ZoneTexte 76"/>
          <p:cNvSpPr txBox="1"/>
          <p:nvPr/>
        </p:nvSpPr>
        <p:spPr>
          <a:xfrm>
            <a:off x="4786314" y="4357694"/>
            <a:ext cx="1857388" cy="738664"/>
          </a:xfrm>
          <a:prstGeom prst="rect">
            <a:avLst/>
          </a:prstGeom>
          <a:solidFill>
            <a:schemeClr val="bg1"/>
          </a:solidFill>
        </p:spPr>
        <p:txBody>
          <a:bodyPr wrap="square" rtlCol="0">
            <a:spAutoFit/>
          </a:bodyPr>
          <a:lstStyle/>
          <a:p>
            <a:r>
              <a:rPr lang="fr-FR" sz="1400" dirty="0" smtClean="0">
                <a:solidFill>
                  <a:schemeClr val="accent1">
                    <a:lumMod val="50000"/>
                  </a:schemeClr>
                </a:solidFill>
              </a:rPr>
              <a:t>Probable au-delà de l’horizon du plan</a:t>
            </a:r>
            <a:endParaRPr lang="fr-FR" sz="1400" dirty="0">
              <a:solidFill>
                <a:schemeClr val="accent1">
                  <a:lumMod val="50000"/>
                </a:schemeClr>
              </a:solidFill>
            </a:endParaRPr>
          </a:p>
        </p:txBody>
      </p:sp>
      <p:cxnSp>
        <p:nvCxnSpPr>
          <p:cNvPr id="79" name="Connecteur droit avec flèche 78"/>
          <p:cNvCxnSpPr>
            <a:stCxn id="77" idx="1"/>
            <a:endCxn id="63" idx="6"/>
          </p:cNvCxnSpPr>
          <p:nvPr/>
        </p:nvCxnSpPr>
        <p:spPr>
          <a:xfrm rot="10800000">
            <a:off x="4365616" y="4629162"/>
            <a:ext cx="420698" cy="978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Espace réservé du contenu 74"/>
          <p:cNvSpPr>
            <a:spLocks noGrp="1"/>
          </p:cNvSpPr>
          <p:nvPr>
            <p:ph idx="1"/>
          </p:nvPr>
        </p:nvSpPr>
        <p:spPr>
          <a:xfrm>
            <a:off x="214282" y="857232"/>
            <a:ext cx="8472832" cy="4950882"/>
          </a:xfrm>
        </p:spPr>
        <p:txBody>
          <a:bodyPr>
            <a:normAutofit fontScale="77500" lnSpcReduction="20000"/>
          </a:bodyPr>
          <a:lstStyle/>
          <a:p>
            <a:pPr marL="0" indent="-446088">
              <a:spcBef>
                <a:spcPct val="0"/>
              </a:spcBef>
              <a:buNone/>
              <a:defRPr/>
            </a:pPr>
            <a:r>
              <a:rPr lang="fr-FR" sz="2600" b="1" dirty="0" smtClean="0">
                <a:ln w="1905"/>
                <a:solidFill>
                  <a:srgbClr val="00B0F0"/>
                </a:solidFill>
                <a:effectLst>
                  <a:innerShdw blurRad="69850" dist="43180" dir="5400000">
                    <a:srgbClr val="000000">
                      <a:alpha val="65000"/>
                    </a:srgbClr>
                  </a:innerShdw>
                </a:effectLst>
              </a:rPr>
              <a:t>S1: Continuité :</a:t>
            </a:r>
          </a:p>
          <a:p>
            <a:r>
              <a:rPr lang="fr-FR" sz="2200" dirty="0" smtClean="0"/>
              <a:t>Ce scénario consiste à poursuivre le développement actuel (mise à niveau des moyens humains et matériels, réduction des pertes, etc.).</a:t>
            </a:r>
          </a:p>
          <a:p>
            <a:pPr marL="0" indent="-446088">
              <a:spcBef>
                <a:spcPct val="0"/>
              </a:spcBef>
              <a:buNone/>
              <a:defRPr/>
            </a:pPr>
            <a:r>
              <a:rPr lang="fr-FR" sz="2600" b="1" dirty="0" smtClean="0">
                <a:ln w="1905"/>
                <a:solidFill>
                  <a:srgbClr val="00B0F0"/>
                </a:solidFill>
                <a:effectLst>
                  <a:innerShdw blurRad="69850" dist="43180" dir="5400000">
                    <a:srgbClr val="000000">
                      <a:alpha val="65000"/>
                    </a:srgbClr>
                  </a:innerShdw>
                </a:effectLst>
              </a:rPr>
              <a:t>S2: tendanciel + entité dédiée services :</a:t>
            </a:r>
          </a:p>
          <a:p>
            <a:r>
              <a:rPr lang="fr-FR" sz="2200" dirty="0" smtClean="0"/>
              <a:t>Consiste à mettre en place les actions du scénario Continuité + la création d’une entité services énergétiques aux industriels à moyen terme, dotée d’un personnel et moyens dédiés </a:t>
            </a:r>
          </a:p>
          <a:p>
            <a:pPr marL="0" indent="-446088">
              <a:spcBef>
                <a:spcPct val="0"/>
              </a:spcBef>
              <a:buNone/>
              <a:defRPr/>
            </a:pPr>
            <a:r>
              <a:rPr lang="fr-FR" sz="2600" b="1" dirty="0" smtClean="0">
                <a:ln w="1905"/>
                <a:solidFill>
                  <a:srgbClr val="00B0F0"/>
                </a:solidFill>
                <a:effectLst>
                  <a:innerShdw blurRad="69850" dist="43180" dir="5400000">
                    <a:srgbClr val="000000">
                      <a:alpha val="65000"/>
                    </a:srgbClr>
                  </a:innerShdw>
                </a:effectLst>
              </a:rPr>
              <a:t>S3: Séparation GRD/COMMERCIAL :</a:t>
            </a:r>
          </a:p>
          <a:p>
            <a:r>
              <a:rPr lang="fr-FR" sz="2200" dirty="0" smtClean="0"/>
              <a:t>Ce scénario consiste à séparer les fonctions gestion des réseaux électricité et gaz et commercialisation par la création des entités dédiées, dotées d’organisations spécifiques+ la création d’une entité services énergétiques aux industriels à moyen terme, dotée d’un personnel et moyens dédiés</a:t>
            </a:r>
          </a:p>
          <a:p>
            <a:pPr marL="0" indent="-446088">
              <a:spcBef>
                <a:spcPct val="0"/>
              </a:spcBef>
              <a:buNone/>
              <a:defRPr/>
            </a:pPr>
            <a:r>
              <a:rPr lang="fr-FR" sz="2600" b="1" dirty="0" smtClean="0">
                <a:ln w="1905"/>
                <a:solidFill>
                  <a:srgbClr val="00B0F0"/>
                </a:solidFill>
                <a:effectLst>
                  <a:innerShdw blurRad="69850" dist="43180" dir="5400000">
                    <a:srgbClr val="000000">
                      <a:alpha val="65000"/>
                    </a:srgbClr>
                  </a:innerShdw>
                </a:effectLst>
              </a:rPr>
              <a:t>S4: Ecrémage Proactif :</a:t>
            </a:r>
          </a:p>
          <a:p>
            <a:r>
              <a:rPr lang="fr-FR" sz="2200" dirty="0" smtClean="0"/>
              <a:t>Ce scénario suppose que la concurrence (privée, publique ou étrangère) a pu accéder a une partie des concessions de SONELGAZ. Mais SONELGAZ aurait suffisamment anticipé en développant ses concessions les plus rentables (les grandes villes) en priorité, donc ces dernières ne seraient pas mises en concurrence. Dans ce contexte, les concessions d’Alger seraient maintenues dans le portefeuille de SONELGAZ. Ce scénario implique que SDA aurait avancé dans la réalisation des plans de développements et l’amélioration des processus de management.</a:t>
            </a:r>
          </a:p>
          <a:p>
            <a:endParaRPr lang="fr-FR" sz="2200" dirty="0" smtClean="0"/>
          </a:p>
        </p:txBody>
      </p:sp>
      <p:sp>
        <p:nvSpPr>
          <p:cNvPr id="5" name="Espace réservé du numéro de diapositive 4"/>
          <p:cNvSpPr>
            <a:spLocks noGrp="1"/>
          </p:cNvSpPr>
          <p:nvPr>
            <p:ph type="sldNum" sz="quarter" idx="12"/>
          </p:nvPr>
        </p:nvSpPr>
        <p:spPr/>
        <p:txBody>
          <a:bodyPr/>
          <a:lstStyle/>
          <a:p>
            <a:pPr>
              <a:defRPr/>
            </a:pPr>
            <a:fld id="{4B94C728-A482-4EA6-8093-71725AC11759}" type="slidenum">
              <a:rPr lang="fr-FR" smtClean="0"/>
              <a:pPr>
                <a:defRPr/>
              </a:pPr>
              <a:t>17</a:t>
            </a:fld>
            <a:endParaRPr lang="fr-FR"/>
          </a:p>
        </p:txBody>
      </p:sp>
      <p:sp>
        <p:nvSpPr>
          <p:cNvPr id="8" name="Titre 1"/>
          <p:cNvSpPr txBox="1">
            <a:spLocks/>
          </p:cNvSpPr>
          <p:nvPr/>
        </p:nvSpPr>
        <p:spPr>
          <a:xfrm>
            <a:off x="428596" y="181253"/>
            <a:ext cx="7772400" cy="461665"/>
          </a:xfrm>
          <a:prstGeom prst="rect">
            <a:avLst/>
          </a:prstGeom>
          <a:noFill/>
        </p:spPr>
        <p:txBody>
          <a:bodyPr wrap="square" rtlCol="0">
            <a:spAutoFit/>
          </a:bodyPr>
          <a:lstStyle/>
          <a:p>
            <a:pPr indent="-446088">
              <a:spcBef>
                <a:spcPct val="0"/>
              </a:spcBef>
              <a:defRPr/>
            </a:pPr>
            <a:r>
              <a:rPr lang="fr-FR" sz="2400" b="1" dirty="0" smtClean="0">
                <a:ln w="1905"/>
                <a:solidFill>
                  <a:srgbClr val="00B0F0"/>
                </a:solidFill>
                <a:effectLst>
                  <a:innerShdw blurRad="69850" dist="43180" dir="5400000">
                    <a:srgbClr val="000000">
                      <a:alpha val="65000"/>
                    </a:srgbClr>
                  </a:innerShdw>
                </a:effectLst>
              </a:rPr>
              <a:t>Description des Scénarios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a:defRPr/>
            </a:pPr>
            <a:fld id="{4B94C728-A482-4EA6-8093-71725AC11759}" type="slidenum">
              <a:rPr lang="fr-FR" smtClean="0"/>
              <a:pPr>
                <a:defRPr/>
              </a:pPr>
              <a:t>18</a:t>
            </a:fld>
            <a:endParaRPr lang="fr-FR"/>
          </a:p>
        </p:txBody>
      </p:sp>
      <p:sp>
        <p:nvSpPr>
          <p:cNvPr id="7" name="Titre 6"/>
          <p:cNvSpPr>
            <a:spLocks noGrp="1"/>
          </p:cNvSpPr>
          <p:nvPr>
            <p:ph type="title"/>
          </p:nvPr>
        </p:nvSpPr>
        <p:spPr>
          <a:xfrm>
            <a:off x="357158" y="142852"/>
            <a:ext cx="8258204" cy="582594"/>
          </a:xfrm>
        </p:spPr>
        <p:txBody>
          <a:bodyPr>
            <a:noAutofit/>
          </a:bodyPr>
          <a:lstStyle/>
          <a:p>
            <a:pPr algn="ctr"/>
            <a:r>
              <a:rPr lang="fr-FR" sz="2400" dirty="0" smtClean="0">
                <a:solidFill>
                  <a:srgbClr val="0070C0"/>
                </a:solidFill>
                <a:effectLst/>
              </a:rPr>
              <a:t>Choix du scénario de référence</a:t>
            </a:r>
            <a:endParaRPr lang="fr-FR" sz="2400" dirty="0">
              <a:solidFill>
                <a:srgbClr val="0070C0"/>
              </a:solidFill>
              <a:effectLst/>
            </a:endParaRPr>
          </a:p>
        </p:txBody>
      </p:sp>
      <p:sp>
        <p:nvSpPr>
          <p:cNvPr id="14" name="ZoneTexte 13"/>
          <p:cNvSpPr txBox="1"/>
          <p:nvPr/>
        </p:nvSpPr>
        <p:spPr>
          <a:xfrm>
            <a:off x="857224" y="2571744"/>
            <a:ext cx="7429552" cy="1938992"/>
          </a:xfrm>
          <a:prstGeom prst="rect">
            <a:avLst/>
          </a:prstGeom>
          <a:effectLst>
            <a:outerShdw blurRad="50800" dist="38100" algn="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fr-FR" sz="2400" b="1" i="1" dirty="0" smtClean="0">
                <a:solidFill>
                  <a:schemeClr val="accent2"/>
                </a:solidFill>
              </a:rPr>
              <a:t>La séparation des activités GRD (Electricité et gaz) et Commercial de manière progressive, ceci en passant par la mise en œuvre  des actions de mise à niveau et d’amélioration de performance et la création de l’entité services.</a:t>
            </a:r>
          </a:p>
        </p:txBody>
      </p:sp>
      <p:sp>
        <p:nvSpPr>
          <p:cNvPr id="6" name="Rectangle 5"/>
          <p:cNvSpPr/>
          <p:nvPr/>
        </p:nvSpPr>
        <p:spPr>
          <a:xfrm>
            <a:off x="323528" y="995306"/>
            <a:ext cx="8534752" cy="923330"/>
          </a:xfrm>
          <a:prstGeom prst="rect">
            <a:avLst/>
          </a:prstGeom>
        </p:spPr>
        <p:txBody>
          <a:bodyPr wrap="square">
            <a:spAutoFit/>
          </a:bodyPr>
          <a:lstStyle/>
          <a:p>
            <a:pPr algn="just"/>
            <a:r>
              <a:rPr lang="fr-FR" dirty="0" smtClean="0"/>
              <a:t>Après évaluation des scénarios par rapport à leur attrait et faisabilité, et tenant compte des finalité et enjeux des parties prenantes de SDA ainsi que des résultats du diagnostic, le scénario de référence consiste en :</a:t>
            </a:r>
            <a:endParaRPr lang="fr-F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547664" y="2204864"/>
            <a:ext cx="6429420" cy="1446550"/>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3</a:t>
            </a:r>
            <a:r>
              <a:rPr lang="fr-FR" sz="3200" baseline="30000" dirty="0" smtClean="0">
                <a:solidFill>
                  <a:srgbClr val="FFFF00"/>
                </a:solidFill>
              </a:rPr>
              <a:t>ème</a:t>
            </a:r>
            <a:r>
              <a:rPr lang="fr-FR" sz="3200" dirty="0" smtClean="0">
                <a:solidFill>
                  <a:srgbClr val="FFFF00"/>
                </a:solidFill>
              </a:rPr>
              <a:t> Phase </a:t>
            </a:r>
            <a:r>
              <a:rPr lang="fr-FR" sz="3200" dirty="0">
                <a:solidFill>
                  <a:srgbClr val="FFFF00"/>
                </a:solidFill>
              </a:rPr>
              <a:t>: </a:t>
            </a:r>
            <a:r>
              <a:rPr lang="fr-FR" sz="3200" dirty="0" smtClean="0">
                <a:solidFill>
                  <a:srgbClr val="FFFF00"/>
                </a:solidFill>
              </a:rPr>
              <a:t>Plan d’actions stratégique</a:t>
            </a:r>
            <a:endParaRPr lang="fr-F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marL="0" indent="14288" algn="just">
              <a:lnSpc>
                <a:spcPct val="115000"/>
              </a:lnSpc>
              <a:buNone/>
            </a:pPr>
            <a:r>
              <a:rPr lang="fr-FR" sz="2800" dirty="0" smtClean="0">
                <a:latin typeface="Calibri"/>
                <a:ea typeface="Times New Roman"/>
                <a:cs typeface="Arial"/>
              </a:rPr>
              <a:t>Le plan stratégique de SDA a été réalisé en suivant les cinq  étapes suivantes :</a:t>
            </a:r>
            <a:r>
              <a:rPr lang="fr-FR" sz="2800" dirty="0" smtClean="0">
                <a:latin typeface="Georgia"/>
                <a:ea typeface="Times New Roman"/>
                <a:cs typeface="Arial"/>
              </a:rPr>
              <a:t>  </a:t>
            </a:r>
            <a:endParaRPr lang="fr-FR" sz="2400" dirty="0" smtClean="0">
              <a:latin typeface="Georgia"/>
              <a:ea typeface="Times New Roman"/>
              <a:cs typeface="Arial"/>
            </a:endParaRPr>
          </a:p>
          <a:p>
            <a:pPr>
              <a:buNone/>
            </a:pPr>
            <a:endParaRPr lang="fr-FR" dirty="0" smtClean="0"/>
          </a:p>
          <a:p>
            <a:pPr>
              <a:buNone/>
            </a:pPr>
            <a:endParaRPr lang="fr-FR" dirty="0"/>
          </a:p>
        </p:txBody>
      </p:sp>
      <p:sp>
        <p:nvSpPr>
          <p:cNvPr id="3" name="Titre 2"/>
          <p:cNvSpPr>
            <a:spLocks noGrp="1"/>
          </p:cNvSpPr>
          <p:nvPr>
            <p:ph type="title"/>
          </p:nvPr>
        </p:nvSpPr>
        <p:spPr/>
        <p:txBody>
          <a:bodyPr>
            <a:noAutofit/>
          </a:bodyPr>
          <a:lstStyle/>
          <a:p>
            <a:r>
              <a:rPr lang="fr-FR" sz="2400" b="0" dirty="0" smtClean="0">
                <a:solidFill>
                  <a:srgbClr val="0070C0"/>
                </a:solidFill>
                <a:effectLst/>
                <a:latin typeface="MyriadPro-Semibold"/>
                <a:ea typeface="Times New Roman"/>
                <a:cs typeface="MyriadPro-Semibold"/>
              </a:rPr>
              <a:t>Introduction :</a:t>
            </a:r>
            <a:r>
              <a:rPr lang="fr-FR" sz="2400" b="0" dirty="0" smtClean="0">
                <a:effectLst/>
                <a:latin typeface="Georgia"/>
                <a:ea typeface="Times New Roman"/>
                <a:cs typeface="Arial"/>
              </a:rPr>
              <a:t/>
            </a:r>
            <a:br>
              <a:rPr lang="fr-FR" sz="2400" b="0" dirty="0" smtClean="0">
                <a:effectLst/>
                <a:latin typeface="Georgia"/>
                <a:ea typeface="Times New Roman"/>
                <a:cs typeface="Arial"/>
              </a:rPr>
            </a:br>
            <a:endParaRPr lang="fr-FR" sz="2400" b="0" dirty="0">
              <a:effectLst/>
            </a:endParaRPr>
          </a:p>
        </p:txBody>
      </p:sp>
      <p:graphicFrame>
        <p:nvGraphicFramePr>
          <p:cNvPr id="4" name="Diagramme 3"/>
          <p:cNvGraphicFramePr/>
          <p:nvPr/>
        </p:nvGraphicFramePr>
        <p:xfrm>
          <a:off x="714348" y="2857496"/>
          <a:ext cx="8072494" cy="1714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57200" y="152400"/>
            <a:ext cx="8472518" cy="990600"/>
          </a:xfrm>
        </p:spPr>
        <p:txBody>
          <a:bodyPr>
            <a:normAutofit/>
          </a:bodyPr>
          <a:lstStyle/>
          <a:p>
            <a:r>
              <a:rPr lang="fr-FR" sz="2800" dirty="0" smtClean="0">
                <a:solidFill>
                  <a:srgbClr val="0070C0"/>
                </a:solidFill>
                <a:effectLst/>
              </a:rPr>
              <a:t>Plan d’actions stratégique :</a:t>
            </a:r>
            <a:endParaRPr lang="fr-FR" sz="2800" dirty="0">
              <a:solidFill>
                <a:srgbClr val="0070C0"/>
              </a:solidFill>
              <a:effectLst/>
            </a:endParaRPr>
          </a:p>
        </p:txBody>
      </p:sp>
      <p:sp>
        <p:nvSpPr>
          <p:cNvPr id="2" name="Espace réservé du texte 1"/>
          <p:cNvSpPr>
            <a:spLocks noGrp="1"/>
          </p:cNvSpPr>
          <p:nvPr>
            <p:ph sz="quarter" idx="1"/>
          </p:nvPr>
        </p:nvSpPr>
        <p:spPr/>
        <p:txBody>
          <a:bodyPr anchor="t">
            <a:normAutofit/>
          </a:bodyPr>
          <a:lstStyle/>
          <a:p>
            <a:pPr algn="just">
              <a:buSzPct val="80000"/>
              <a:buNone/>
            </a:pPr>
            <a:r>
              <a:rPr lang="fr-FR" sz="2400" dirty="0" smtClean="0">
                <a:solidFill>
                  <a:srgbClr val="0070C0"/>
                </a:solidFill>
              </a:rPr>
              <a:t>Enjeux Stratégiques du scénario de référence</a:t>
            </a:r>
            <a:endParaRPr lang="fr-FR" sz="2200" b="0" cap="none" spc="0" dirty="0" smtClean="0">
              <a:cs typeface="Arial" charset="0"/>
            </a:endParaRPr>
          </a:p>
          <a:p>
            <a:pPr algn="just">
              <a:buSzPct val="80000"/>
              <a:buBlip>
                <a:blip r:embed="rId2"/>
              </a:buBlip>
            </a:pPr>
            <a:r>
              <a:rPr lang="fr-FR" sz="2200" b="0" cap="none" spc="0" dirty="0" smtClean="0">
                <a:cs typeface="Arial" charset="0"/>
              </a:rPr>
              <a:t>La poursuite de la logique de mise à niveau des concessions,</a:t>
            </a:r>
          </a:p>
          <a:p>
            <a:pPr algn="just">
              <a:buSzPct val="80000"/>
              <a:buBlip>
                <a:blip r:embed="rId2"/>
              </a:buBlip>
            </a:pPr>
            <a:r>
              <a:rPr lang="fr-FR" sz="2200" dirty="0" smtClean="0">
                <a:cs typeface="Arial" charset="0"/>
              </a:rPr>
              <a:t>L</a:t>
            </a:r>
            <a:r>
              <a:rPr lang="fr-FR" sz="2200" b="0" cap="none" spc="0" dirty="0" smtClean="0">
                <a:cs typeface="Arial" charset="0"/>
              </a:rPr>
              <a:t>e parachèvement de  la séparation des fonctions techniques et commerciales,</a:t>
            </a:r>
          </a:p>
          <a:p>
            <a:pPr algn="just">
              <a:buSzPct val="80000"/>
              <a:buBlip>
                <a:blip r:embed="rId2"/>
              </a:buBlip>
            </a:pPr>
            <a:r>
              <a:rPr lang="fr-FR" sz="2200" b="0" cap="none" spc="0" dirty="0" smtClean="0">
                <a:cs typeface="Arial" charset="0"/>
              </a:rPr>
              <a:t>La réduction des pertes  électricité,</a:t>
            </a:r>
            <a:endParaRPr lang="fr-FR" sz="2200" b="0" cap="none" spc="0" dirty="0" smtClean="0">
              <a:solidFill>
                <a:srgbClr val="FF0000"/>
              </a:solidFill>
              <a:cs typeface="Arial" charset="0"/>
            </a:endParaRPr>
          </a:p>
          <a:p>
            <a:pPr algn="just">
              <a:buSzPct val="80000"/>
              <a:buBlip>
                <a:blip r:embed="rId2"/>
              </a:buBlip>
            </a:pPr>
            <a:r>
              <a:rPr lang="fr-FR" sz="2200" b="0" cap="none" spc="0" dirty="0" smtClean="0">
                <a:cs typeface="Arial" charset="0"/>
              </a:rPr>
              <a:t>Le passage  d’une culture d’usager à celle de client pour  le  fidéliser, </a:t>
            </a:r>
          </a:p>
          <a:p>
            <a:pPr algn="just">
              <a:buSzPct val="80000"/>
              <a:buBlip>
                <a:blip r:embed="rId2"/>
              </a:buBlip>
            </a:pPr>
            <a:r>
              <a:rPr lang="fr-FR" sz="2200" b="0" cap="none" spc="0" dirty="0" smtClean="0">
                <a:cs typeface="Arial" charset="0"/>
              </a:rPr>
              <a:t>La prospection et proposition de services énergétiques.</a:t>
            </a:r>
            <a:endParaRPr lang="fr-FR" sz="1400" b="0" cap="none" spc="0" dirty="0" smtClean="0">
              <a:cs typeface="Arial" charset="0"/>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20</a:t>
            </a:fld>
            <a:endParaRPr lang="fr-F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a:xfrm>
            <a:off x="457200" y="152400"/>
            <a:ext cx="8229600" cy="633394"/>
          </a:xfrm>
        </p:spPr>
        <p:txBody>
          <a:bodyPr>
            <a:normAutofit/>
          </a:bodyPr>
          <a:lstStyle/>
          <a:p>
            <a:r>
              <a:rPr lang="fr-FR" sz="2800" dirty="0" smtClean="0">
                <a:solidFill>
                  <a:srgbClr val="00B0F0"/>
                </a:solidFill>
                <a:effectLst/>
              </a:rPr>
              <a:t>Axes et actions Stratégique</a:t>
            </a:r>
            <a:endParaRPr lang="fr-FR" sz="2800" dirty="0">
              <a:solidFill>
                <a:srgbClr val="00B0F0"/>
              </a:solidFill>
              <a:effectLst/>
            </a:endParaRPr>
          </a:p>
        </p:txBody>
      </p:sp>
      <p:sp>
        <p:nvSpPr>
          <p:cNvPr id="5" name="Espace réservé du numéro de diapositive 4"/>
          <p:cNvSpPr>
            <a:spLocks noGrp="1"/>
          </p:cNvSpPr>
          <p:nvPr>
            <p:ph type="sldNum" sz="quarter" idx="12"/>
          </p:nvPr>
        </p:nvSpPr>
        <p:spPr/>
        <p:txBody>
          <a:bodyPr/>
          <a:lstStyle/>
          <a:p>
            <a:fld id="{0E2CAE94-80FD-440D-89D0-51F5150E77D6}" type="slidenum">
              <a:rPr lang="fr-FR" smtClean="0"/>
              <a:pPr/>
              <a:t>21</a:t>
            </a:fld>
            <a:endParaRPr lang="fr-FR"/>
          </a:p>
        </p:txBody>
      </p:sp>
      <p:sp>
        <p:nvSpPr>
          <p:cNvPr id="11" name="Espace réservé du contenu 10"/>
          <p:cNvSpPr>
            <a:spLocks noGrp="1"/>
          </p:cNvSpPr>
          <p:nvPr>
            <p:ph sz="quarter" idx="1"/>
          </p:nvPr>
        </p:nvSpPr>
        <p:spPr>
          <a:xfrm>
            <a:off x="428596" y="1000108"/>
            <a:ext cx="8229600" cy="4525963"/>
          </a:xfrm>
        </p:spPr>
        <p:txBody>
          <a:bodyPr>
            <a:normAutofit fontScale="55000" lnSpcReduction="20000"/>
          </a:bodyPr>
          <a:lstStyle/>
          <a:p>
            <a:pPr marL="450850" indent="-450850">
              <a:buNone/>
            </a:pPr>
            <a:r>
              <a:rPr lang="fr-FR" sz="2900" dirty="0" smtClean="0"/>
              <a:t>Les actions stratégiques pour répondre aux enjeux du scénario de référence de SDA ont été définis autours de quatre axes stratégiques :</a:t>
            </a:r>
          </a:p>
          <a:p>
            <a:pPr marL="450850" indent="-450850">
              <a:buNone/>
            </a:pPr>
            <a:endParaRPr lang="fr-FR" dirty="0" smtClean="0"/>
          </a:p>
          <a:p>
            <a:pPr marL="450850" indent="-450850">
              <a:spcAft>
                <a:spcPts val="600"/>
              </a:spcAft>
              <a:buClr>
                <a:schemeClr val="tx1"/>
              </a:buClr>
              <a:buFont typeface="+mj-lt"/>
              <a:buAutoNum type="romanUcPeriod"/>
            </a:pPr>
            <a:r>
              <a:rPr lang="fr-FR" sz="2900" b="1" dirty="0" smtClean="0"/>
              <a:t>Maintien des concessions de SDA : </a:t>
            </a:r>
          </a:p>
          <a:p>
            <a:pPr marL="534988" lvl="1" indent="-261938">
              <a:buClr>
                <a:schemeClr val="tx1"/>
              </a:buClr>
              <a:buFont typeface="+mj-lt"/>
              <a:buAutoNum type="arabicPeriod"/>
            </a:pPr>
            <a:r>
              <a:rPr lang="fr-FR" dirty="0" smtClean="0"/>
              <a:t>Action stratégique 01: Protection des revenus PDR</a:t>
            </a:r>
          </a:p>
          <a:p>
            <a:pPr marL="534988" lvl="1" indent="-261938">
              <a:buClr>
                <a:schemeClr val="tx1"/>
              </a:buClr>
              <a:buFont typeface="+mj-lt"/>
              <a:buAutoNum type="arabicPeriod"/>
            </a:pPr>
            <a:r>
              <a:rPr lang="fr-FR" dirty="0" smtClean="0"/>
              <a:t>Action stratégique 02: Développement de la ressource humaine</a:t>
            </a:r>
          </a:p>
          <a:p>
            <a:pPr marL="534988" lvl="1" indent="-261938">
              <a:buClr>
                <a:schemeClr val="tx1"/>
              </a:buClr>
              <a:buFont typeface="+mj-lt"/>
              <a:buAutoNum type="arabicPeriod"/>
            </a:pPr>
            <a:r>
              <a:rPr lang="fr-FR" dirty="0" smtClean="0"/>
              <a:t>Action stratégique 03: Maitrise des coûts et des dépenses</a:t>
            </a:r>
          </a:p>
          <a:p>
            <a:pPr marL="534988" lvl="1" indent="-261938">
              <a:buClr>
                <a:schemeClr val="tx1"/>
              </a:buClr>
              <a:buFont typeface="+mj-lt"/>
              <a:buAutoNum type="arabicPeriod"/>
            </a:pPr>
            <a:r>
              <a:rPr lang="fr-FR" dirty="0" smtClean="0"/>
              <a:t>Action stratégique 04: Développer les SI</a:t>
            </a:r>
          </a:p>
          <a:p>
            <a:pPr marL="534988" lvl="1" indent="-261938">
              <a:buClr>
                <a:schemeClr val="tx1"/>
              </a:buClr>
              <a:buFont typeface="+mj-lt"/>
              <a:buAutoNum type="arabicPeriod"/>
            </a:pPr>
            <a:endParaRPr lang="fr-FR" dirty="0" smtClean="0"/>
          </a:p>
          <a:p>
            <a:pPr marL="450850" indent="-450850">
              <a:spcAft>
                <a:spcPts val="600"/>
              </a:spcAft>
              <a:buClr>
                <a:schemeClr val="tx1"/>
              </a:buClr>
              <a:buFont typeface="+mj-lt"/>
              <a:buAutoNum type="romanUcPeriod"/>
            </a:pPr>
            <a:r>
              <a:rPr lang="fr-FR" sz="2900" b="1" dirty="0" smtClean="0"/>
              <a:t>Séparation des fonctions technique électricité, technique gaz et commerciale (la redéfinition des rôles et la rédaction des procédures de travail adaptées)</a:t>
            </a:r>
          </a:p>
          <a:p>
            <a:pPr marL="450850" indent="-450850">
              <a:spcAft>
                <a:spcPts val="600"/>
              </a:spcAft>
              <a:buClr>
                <a:schemeClr val="tx1"/>
              </a:buClr>
              <a:buFont typeface="+mj-lt"/>
              <a:buAutoNum type="romanUcPeriod"/>
            </a:pPr>
            <a:r>
              <a:rPr lang="fr-FR" sz="2900" b="1" dirty="0" smtClean="0"/>
              <a:t>Développement du segment « Services »</a:t>
            </a:r>
          </a:p>
          <a:p>
            <a:pPr marL="534988" lvl="1" indent="-261938">
              <a:buClr>
                <a:schemeClr val="tx1"/>
              </a:buClr>
              <a:buFont typeface="+mj-lt"/>
              <a:buAutoNum type="arabicPeriod"/>
            </a:pPr>
            <a:r>
              <a:rPr lang="fr-FR" dirty="0" smtClean="0"/>
              <a:t>Action </a:t>
            </a:r>
            <a:r>
              <a:rPr lang="fr-FR" dirty="0"/>
              <a:t>stratégique 01 : Création et développement de l’entité </a:t>
            </a:r>
            <a:r>
              <a:rPr lang="fr-FR" dirty="0" smtClean="0"/>
              <a:t>«Services»</a:t>
            </a:r>
          </a:p>
          <a:p>
            <a:pPr marL="534988" lvl="1" indent="-261938">
              <a:buClr>
                <a:schemeClr val="tx1"/>
              </a:buClr>
              <a:buFont typeface="+mj-lt"/>
              <a:buAutoNum type="arabicPeriod"/>
            </a:pPr>
            <a:r>
              <a:rPr lang="fr-FR" dirty="0" smtClean="0"/>
              <a:t>Action stratégique 02: Passer d’une culture d’USAGER à une culture CLIENT pour capter le maximum de valeur</a:t>
            </a:r>
          </a:p>
          <a:p>
            <a:pPr marL="534988" lvl="1" indent="-261938">
              <a:buClr>
                <a:schemeClr val="tx1"/>
              </a:buClr>
              <a:buFont typeface="+mj-lt"/>
              <a:buAutoNum type="arabicPeriod"/>
            </a:pPr>
            <a:r>
              <a:rPr lang="fr-FR" dirty="0"/>
              <a:t>Action stratégique </a:t>
            </a:r>
            <a:r>
              <a:rPr lang="fr-FR" dirty="0" smtClean="0"/>
              <a:t>03 </a:t>
            </a:r>
            <a:r>
              <a:rPr lang="fr-FR" dirty="0"/>
              <a:t>:  Organiser la gestion des </a:t>
            </a:r>
            <a:r>
              <a:rPr lang="fr-FR" dirty="0" smtClean="0"/>
              <a:t>éligibles</a:t>
            </a:r>
          </a:p>
          <a:p>
            <a:pPr marL="534988" lvl="1" indent="-261938">
              <a:buClr>
                <a:schemeClr val="tx1"/>
              </a:buClr>
              <a:buFont typeface="+mj-lt"/>
              <a:buAutoNum type="arabicPeriod"/>
            </a:pPr>
            <a:endParaRPr lang="fr-FR" dirty="0"/>
          </a:p>
          <a:p>
            <a:pPr marL="450850" indent="-450850">
              <a:buClr>
                <a:schemeClr val="tx1"/>
              </a:buClr>
              <a:buFont typeface="+mj-lt"/>
              <a:buAutoNum type="romanUcPeriod"/>
            </a:pPr>
            <a:r>
              <a:rPr lang="fr-FR" dirty="0" smtClean="0">
                <a:solidFill>
                  <a:srgbClr val="FF0000"/>
                </a:solidFill>
              </a:rPr>
              <a:t> </a:t>
            </a:r>
            <a:r>
              <a:rPr lang="fr-FR" sz="2900" b="1" dirty="0"/>
              <a:t>Développement de la fonction stratégie au niveau de SDA</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3600" dirty="0" smtClean="0">
                <a:latin typeface="Arial"/>
                <a:cs typeface="Arial" charset="0"/>
              </a:rPr>
              <a:t>Maintien des concessions de SDA</a:t>
            </a:r>
            <a:endParaRPr lang="fr-FR" sz="3600" dirty="0"/>
          </a:p>
        </p:txBody>
      </p:sp>
      <p:sp>
        <p:nvSpPr>
          <p:cNvPr id="3" name="Espace réservé du texte 2"/>
          <p:cNvSpPr>
            <a:spLocks noGrp="1"/>
          </p:cNvSpPr>
          <p:nvPr>
            <p:ph type="subTitle" idx="1"/>
          </p:nvPr>
        </p:nvSpPr>
        <p:spPr>
          <a:xfrm>
            <a:off x="685800" y="1500174"/>
            <a:ext cx="7772400" cy="1199704"/>
          </a:xfrm>
        </p:spPr>
        <p:txBody>
          <a:bodyPr>
            <a:normAutofit fontScale="92500" lnSpcReduction="20000"/>
          </a:bodyPr>
          <a:lstStyle/>
          <a:p>
            <a:pPr algn="l"/>
            <a:endParaRPr lang="fr-FR" sz="2800" dirty="0" smtClean="0">
              <a:solidFill>
                <a:srgbClr val="000000"/>
              </a:solidFill>
              <a:latin typeface="Arial"/>
              <a:cs typeface="Arial" charset="0"/>
            </a:endParaRPr>
          </a:p>
          <a:p>
            <a:pPr algn="l"/>
            <a:endParaRPr lang="fr-FR" sz="2800" dirty="0" smtClean="0">
              <a:solidFill>
                <a:srgbClr val="000000"/>
              </a:solidFill>
              <a:latin typeface="Arial"/>
              <a:cs typeface="Arial" charset="0"/>
            </a:endParaRPr>
          </a:p>
          <a:p>
            <a:pPr algn="l"/>
            <a:r>
              <a:rPr lang="fr-FR" sz="2800" dirty="0" smtClean="0">
                <a:solidFill>
                  <a:srgbClr val="000000"/>
                </a:solidFill>
                <a:latin typeface="Arial"/>
                <a:cs typeface="Arial" charset="0"/>
              </a:rPr>
              <a:t>Axe n°1:</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22</a:t>
            </a:fld>
            <a:endParaRPr lang="fr-F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359486686"/>
              </p:ext>
            </p:extLst>
          </p:nvPr>
        </p:nvGraphicFramePr>
        <p:xfrm>
          <a:off x="214282" y="1428736"/>
          <a:ext cx="8786876" cy="4286281"/>
        </p:xfrm>
        <a:graphic>
          <a:graphicData uri="http://schemas.openxmlformats.org/drawingml/2006/table">
            <a:tbl>
              <a:tblPr/>
              <a:tblGrid>
                <a:gridCol w="3061574"/>
                <a:gridCol w="1512168"/>
                <a:gridCol w="1641364"/>
                <a:gridCol w="514354"/>
                <a:gridCol w="514354"/>
                <a:gridCol w="514354"/>
                <a:gridCol w="514354"/>
                <a:gridCol w="514354"/>
              </a:tblGrid>
              <a:tr h="578789">
                <a:tc>
                  <a:txBody>
                    <a:bodyPr/>
                    <a:lstStyle/>
                    <a:p>
                      <a:pPr algn="ctr">
                        <a:lnSpc>
                          <a:spcPct val="130000"/>
                        </a:lnSpc>
                        <a:spcAft>
                          <a:spcPts val="800"/>
                        </a:spcAft>
                      </a:pPr>
                      <a:r>
                        <a:rPr lang="fr-FR" sz="1400" b="0" dirty="0" smtClean="0">
                          <a:solidFill>
                            <a:schemeClr val="tx1"/>
                          </a:solidFill>
                          <a:latin typeface="+mn-lt"/>
                          <a:ea typeface="Times"/>
                          <a:cs typeface="Times New Roman"/>
                        </a:rPr>
                        <a:t>Actions</a:t>
                      </a:r>
                      <a:endParaRPr lang="fr-FR" sz="1800" b="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b="0" dirty="0">
                          <a:solidFill>
                            <a:schemeClr val="tx1"/>
                          </a:solidFill>
                          <a:latin typeface="+mn-lt"/>
                          <a:ea typeface="Times"/>
                          <a:cs typeface="Times New Roman"/>
                        </a:rPr>
                        <a:t>Objectifs</a:t>
                      </a:r>
                      <a:endParaRPr lang="fr-FR" sz="1800" b="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b="0" dirty="0">
                          <a:solidFill>
                            <a:schemeClr val="tx1"/>
                          </a:solidFill>
                          <a:latin typeface="+mn-lt"/>
                          <a:ea typeface="Times"/>
                          <a:cs typeface="Times New Roman"/>
                        </a:rPr>
                        <a:t>Ressources nécessaires</a:t>
                      </a:r>
                      <a:endParaRPr lang="fr-FR" sz="1800" b="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2013</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2014</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2015</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2016</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400" dirty="0" smtClean="0">
                          <a:solidFill>
                            <a:schemeClr val="tx1"/>
                          </a:solidFill>
                          <a:latin typeface="+mn-lt"/>
                          <a:ea typeface="Times"/>
                          <a:cs typeface="Times New Roman"/>
                        </a:rPr>
                        <a:t>2017</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611737">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kern="1200" dirty="0" smtClean="0">
                          <a:solidFill>
                            <a:schemeClr val="tx1"/>
                          </a:solidFill>
                          <a:latin typeface="+mn-lt"/>
                          <a:ea typeface="+mn-ea"/>
                          <a:cs typeface="+mn-cs"/>
                        </a:rPr>
                        <a:t>Définir un plan de communication dynamique qui s’adaptera au fur à mesure à l’évolution du contexte national.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Optimiser les actions</a:t>
                      </a:r>
                      <a:r>
                        <a:rPr lang="fr-FR" sz="1400" baseline="0" dirty="0" smtClean="0">
                          <a:solidFill>
                            <a:schemeClr val="tx1"/>
                          </a:solidFill>
                          <a:latin typeface="+mn-lt"/>
                          <a:ea typeface="Times"/>
                          <a:cs typeface="Times New Roman"/>
                        </a:rPr>
                        <a:t> de communication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96838" indent="-96838">
                        <a:lnSpc>
                          <a:spcPct val="130000"/>
                        </a:lnSpc>
                        <a:spcAft>
                          <a:spcPts val="800"/>
                        </a:spcAft>
                        <a:buFont typeface="Arial" pitchFamily="34" charset="0"/>
                        <a:buChar char="•"/>
                        <a:tabLst/>
                      </a:pPr>
                      <a:r>
                        <a:rPr kumimoji="0" lang="fr-FR" sz="1400" kern="1200" dirty="0" smtClean="0">
                          <a:solidFill>
                            <a:schemeClr val="tx1"/>
                          </a:solidFill>
                          <a:latin typeface="+mn-lt"/>
                          <a:ea typeface="Times"/>
                          <a:cs typeface="Times New Roman"/>
                        </a:rPr>
                        <a:t>Chargé de la communication</a:t>
                      </a:r>
                    </a:p>
                    <a:p>
                      <a:pPr marL="96838" indent="-96838">
                        <a:lnSpc>
                          <a:spcPct val="130000"/>
                        </a:lnSpc>
                        <a:spcAft>
                          <a:spcPts val="800"/>
                        </a:spcAft>
                        <a:buFont typeface="Arial" pitchFamily="34" charset="0"/>
                        <a:buChar char="•"/>
                        <a:tabLst/>
                      </a:pPr>
                      <a:r>
                        <a:rPr kumimoji="0" lang="fr-FR" sz="1400" kern="1200" dirty="0" smtClean="0">
                          <a:solidFill>
                            <a:schemeClr val="tx1"/>
                          </a:solidFill>
                          <a:latin typeface="+mn-lt"/>
                          <a:ea typeface="Times"/>
                          <a:cs typeface="Times New Roman"/>
                        </a:rPr>
                        <a:t>RH concernée par l’action</a:t>
                      </a:r>
                    </a:p>
                    <a:p>
                      <a:pPr marL="96838" indent="-96838">
                        <a:lnSpc>
                          <a:spcPct val="130000"/>
                        </a:lnSpc>
                        <a:spcAft>
                          <a:spcPts val="800"/>
                        </a:spcAft>
                        <a:buFont typeface="Arial" pitchFamily="34" charset="0"/>
                        <a:buChar char="•"/>
                        <a:tabLst/>
                      </a:pPr>
                      <a:r>
                        <a:rPr kumimoji="0" lang="fr-FR" sz="1400" kern="1200" dirty="0" smtClean="0">
                          <a:solidFill>
                            <a:schemeClr val="tx1"/>
                          </a:solidFill>
                          <a:latin typeface="+mn-lt"/>
                          <a:ea typeface="Times"/>
                          <a:cs typeface="Times New Roman"/>
                        </a:rPr>
                        <a:t>Outils de communication</a:t>
                      </a:r>
                      <a:endParaRPr kumimoji="0" lang="fr-FR" sz="14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2095755">
                <a:tc>
                  <a:txBody>
                    <a:bodyPr/>
                    <a:lstStyle/>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kern="1200" dirty="0" smtClean="0">
                          <a:solidFill>
                            <a:schemeClr val="tx1"/>
                          </a:solidFill>
                          <a:latin typeface="+mn-lt"/>
                          <a:ea typeface="+mn-ea"/>
                          <a:cs typeface="+mn-cs"/>
                        </a:rPr>
                        <a:t>L’intensification des actions de communication via les média, portes</a:t>
                      </a:r>
                      <a:r>
                        <a:rPr kumimoji="0" lang="fr-FR" sz="1600" kern="1200" baseline="0" dirty="0" smtClean="0">
                          <a:solidFill>
                            <a:schemeClr val="tx1"/>
                          </a:solidFill>
                          <a:latin typeface="+mn-lt"/>
                          <a:ea typeface="+mn-ea"/>
                          <a:cs typeface="+mn-cs"/>
                        </a:rPr>
                        <a:t> ouvertes, internet, etc.</a:t>
                      </a:r>
                      <a:r>
                        <a:rPr kumimoji="0" lang="fr-FR" sz="1600" kern="1200" dirty="0" smtClean="0">
                          <a:solidFill>
                            <a:schemeClr val="tx1"/>
                          </a:solidFill>
                          <a:latin typeface="+mn-lt"/>
                          <a:ea typeface="+mn-ea"/>
                          <a:cs typeface="+mn-cs"/>
                        </a:rPr>
                        <a:t>, notamment  sur le phénomène de la fraude et l’agression des réseaux et</a:t>
                      </a:r>
                      <a:r>
                        <a:rPr kumimoji="0" lang="fr-FR" sz="1600" kern="1200" baseline="0" dirty="0" smtClean="0">
                          <a:solidFill>
                            <a:schemeClr val="tx1"/>
                          </a:solidFill>
                          <a:latin typeface="+mn-lt"/>
                          <a:ea typeface="+mn-ea"/>
                          <a:cs typeface="+mn-cs"/>
                        </a:rPr>
                        <a:t> la rationalisation de la consommation d’énergie.</a:t>
                      </a:r>
                      <a:endParaRPr kumimoji="0" lang="fr-FR" sz="16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0">
                        <a:lnSpc>
                          <a:spcPct val="130000"/>
                        </a:lnSpc>
                        <a:spcAft>
                          <a:spcPts val="800"/>
                        </a:spcAft>
                        <a:buFont typeface="Arial" pitchFamily="34" charset="0"/>
                        <a:buNone/>
                      </a:pPr>
                      <a:r>
                        <a:rPr lang="fr-FR" sz="1400" dirty="0" smtClean="0">
                          <a:solidFill>
                            <a:schemeClr val="tx1"/>
                          </a:solidFill>
                          <a:latin typeface="+mn-lt"/>
                          <a:ea typeface="Times"/>
                          <a:cs typeface="Times New Roman"/>
                        </a:rPr>
                        <a:t>Changement du comportement du citoyen</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11" name="Titre 10"/>
          <p:cNvSpPr>
            <a:spLocks noGrp="1"/>
          </p:cNvSpPr>
          <p:nvPr>
            <p:ph type="title"/>
          </p:nvPr>
        </p:nvSpPr>
        <p:spPr>
          <a:xfrm>
            <a:off x="457200" y="-71462"/>
            <a:ext cx="8229600" cy="114300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23</a:t>
            </a:fld>
            <a:endParaRPr lang="fr-FR"/>
          </a:p>
        </p:txBody>
      </p:sp>
      <p:sp>
        <p:nvSpPr>
          <p:cNvPr id="13" name="ZoneTexte 12"/>
          <p:cNvSpPr txBox="1"/>
          <p:nvPr/>
        </p:nvSpPr>
        <p:spPr>
          <a:xfrm>
            <a:off x="467544" y="857232"/>
            <a:ext cx="7459192" cy="369332"/>
          </a:xfrm>
          <a:prstGeom prst="rect">
            <a:avLst/>
          </a:prstGeom>
          <a:noFill/>
        </p:spPr>
        <p:txBody>
          <a:bodyPr wrap="square" rtlCol="0">
            <a:spAutoFit/>
          </a:bodyPr>
          <a:lstStyle/>
          <a:p>
            <a:pPr>
              <a:buFont typeface="Wingdings" pitchFamily="2" charset="2"/>
              <a:buChar char="ü"/>
            </a:pPr>
            <a:r>
              <a:rPr lang="fr-FR" dirty="0" smtClean="0"/>
              <a:t>Actions stratégiques pour l’activité « Communication »</a:t>
            </a:r>
            <a:endParaRPr lang="fr-F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0E2CAE94-80FD-440D-89D0-51F5150E77D6}" type="slidenum">
              <a:rPr lang="fr-FR" smtClean="0"/>
              <a:pPr/>
              <a:t>24</a:t>
            </a:fld>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xmlns="" val="3774728304"/>
              </p:ext>
            </p:extLst>
          </p:nvPr>
        </p:nvGraphicFramePr>
        <p:xfrm>
          <a:off x="71406" y="620688"/>
          <a:ext cx="8929750" cy="6065884"/>
        </p:xfrm>
        <a:graphic>
          <a:graphicData uri="http://schemas.openxmlformats.org/drawingml/2006/table">
            <a:tbl>
              <a:tblPr/>
              <a:tblGrid>
                <a:gridCol w="4860634"/>
                <a:gridCol w="1008112"/>
                <a:gridCol w="936104"/>
                <a:gridCol w="424980"/>
                <a:gridCol w="424980"/>
                <a:gridCol w="424980"/>
                <a:gridCol w="424980"/>
                <a:gridCol w="424980"/>
              </a:tblGrid>
              <a:tr h="214314">
                <a:tc>
                  <a:txBody>
                    <a:bodyPr/>
                    <a:lstStyle/>
                    <a:p>
                      <a:pPr algn="ctr">
                        <a:lnSpc>
                          <a:spcPct val="130000"/>
                        </a:lnSpc>
                        <a:spcAft>
                          <a:spcPts val="800"/>
                        </a:spcAft>
                      </a:pPr>
                      <a:r>
                        <a:rPr lang="fr-FR" sz="1100" b="1"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smtClean="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smtClean="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349081">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Développement du réseau:</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Disposer d’une base de données ouvrages (HTA/BT) complète et fiable</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Acquisition de nouveaux logiciels d’études et planification des réseaux MT et BT pour optimiser les solutions technico-commerciales pour tout développement de réseau, exemple:</a:t>
                      </a:r>
                    </a:p>
                    <a:p>
                      <a:pPr marL="269875" marR="0" lvl="3"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Création des postes HTB/HTA pour réduire la longueur des réseaux HTA ;</a:t>
                      </a:r>
                    </a:p>
                    <a:p>
                      <a:pPr marL="269875" marR="0" lvl="3"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Approvisionnement et installation de batteries de condensateurs dans les postes maçonnés DP  de grosses puissances.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indent="-96838">
                        <a:lnSpc>
                          <a:spcPct val="130000"/>
                        </a:lnSpc>
                        <a:spcAft>
                          <a:spcPts val="800"/>
                        </a:spcAft>
                        <a:buFont typeface="Arial" pitchFamily="34" charset="0"/>
                        <a:buChar char="•"/>
                      </a:pPr>
                      <a:r>
                        <a:rPr lang="fr-FR" sz="1200" dirty="0" smtClean="0">
                          <a:solidFill>
                            <a:schemeClr val="tx1"/>
                          </a:solidFill>
                          <a:latin typeface="+mn-lt"/>
                          <a:ea typeface="Times"/>
                          <a:cs typeface="Times New Roman"/>
                        </a:rPr>
                        <a:t>Disposer</a:t>
                      </a:r>
                      <a:r>
                        <a:rPr lang="fr-FR" sz="1200" baseline="0" dirty="0" smtClean="0">
                          <a:solidFill>
                            <a:schemeClr val="tx1"/>
                          </a:solidFill>
                          <a:latin typeface="+mn-lt"/>
                          <a:ea typeface="Times"/>
                          <a:cs typeface="Times New Roman"/>
                        </a:rPr>
                        <a:t> d’un réseau fiable et normalisé</a:t>
                      </a:r>
                      <a:endParaRPr lang="fr-FR" sz="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6838" indent="-96838" algn="ctr"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RH spécialisée</a:t>
                      </a:r>
                    </a:p>
                    <a:p>
                      <a:pPr marL="96838" indent="-96838" algn="ctr"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Investissement pluriannuel</a:t>
                      </a:r>
                      <a:endParaRPr kumimoji="0" lang="fr-FR" sz="1200" kern="1200" dirty="0">
                        <a:solidFill>
                          <a:schemeClr val="tx1"/>
                        </a:solidFill>
                        <a:latin typeface="+mn-lt"/>
                        <a:ea typeface="Times"/>
                        <a:cs typeface="Times New Roman"/>
                      </a:endParaRPr>
                    </a:p>
                  </a:txBody>
                  <a:tcPr marL="0" marR="0" marT="0" marB="0" vert="vert27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310704">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réhabilitation des réseaux électrique pour leur normalisation (par exemple: remplacement des réseaux classiques par du torsadés)</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la maitrise de l’entretien préventif </a:t>
                      </a:r>
                    </a:p>
                    <a:p>
                      <a:pPr marL="85725" lvl="2" indent="-8572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les mesures et l’entretien ciblé sur les réseaux (agir en priorité sur les réseaux les plus perturbés)</a:t>
                      </a:r>
                    </a:p>
                    <a:p>
                      <a:pPr marL="85725" lvl="2" indent="-8572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Encourager le client à l’entretien (voire le remplacement) de ses postes (cas des installations vétustes) </a:t>
                      </a:r>
                    </a:p>
                    <a:p>
                      <a:pPr marL="85725" lvl="2" indent="-8572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Réagir efficacement aux atteintes tiers avec un plan d’actions de l’amont à l’aval (prévention, communication, réglementation, assurances, etc.)</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maitrise de la sous-traitance travaux de réalisation</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l’expertise matériel</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Calibrer les disjoncteurs BT installés chez les abonnés.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indent="-96838" algn="l"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Assurer la continuité et la qualité de service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6856">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Introduction des nouvelles techniques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4">
                  <a:txBody>
                    <a:bodyPr/>
                    <a:lstStyle/>
                    <a:p>
                      <a:pPr marL="96838" indent="-96838" algn="l" rtl="0" eaLnBrk="1" latinLnBrk="0" hangingPunct="1">
                        <a:lnSpc>
                          <a:spcPct val="130000"/>
                        </a:lnSpc>
                        <a:spcAft>
                          <a:spcPts val="800"/>
                        </a:spcAft>
                        <a:buFont typeface="Arial" pitchFamily="34" charset="0"/>
                        <a:buChar char="•"/>
                      </a:pPr>
                      <a:r>
                        <a:rPr kumimoji="0" lang="fr-FR" sz="1200" kern="1200" dirty="0" smtClean="0">
                          <a:solidFill>
                            <a:schemeClr val="tx1"/>
                          </a:solidFill>
                          <a:latin typeface="+mn-lt"/>
                          <a:ea typeface="Times"/>
                          <a:cs typeface="Times New Roman"/>
                        </a:rPr>
                        <a:t>Réduire les pertes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a:txBody>
                    <a:bodyPr/>
                    <a:lstStyle/>
                    <a:p>
                      <a:endParaRPr lang="fr-F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a:txBody>
                    <a:bodyPr/>
                    <a:lstStyle/>
                    <a:p>
                      <a:endParaRPr lang="fr-F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233184">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Étendre la télé relève des postes MT à tous les postes DP</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96838" indent="-96838" algn="l" rtl="0" eaLnBrk="1" latinLnBrk="0" hangingPunct="1">
                        <a:lnSpc>
                          <a:spcPct val="130000"/>
                        </a:lnSpc>
                        <a:spcAft>
                          <a:spcPts val="800"/>
                        </a:spcAft>
                        <a:buFont typeface="Arial" pitchFamily="34" charset="0"/>
                        <a:buChar char="•"/>
                      </a:pPr>
                      <a:endParaRPr kumimoji="0" lang="fr-FR" sz="12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rowSpan="2">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90268">
                <a:tc rowSpan="2">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L’introduction d’un système de télégestion des clients BT et Smart </a:t>
                      </a:r>
                      <a:r>
                        <a:rPr kumimoji="0" lang="fr-FR" sz="1200" b="0" i="0" u="none" strike="noStrike" kern="1200" cap="none" normalizeH="0" baseline="0" dirty="0" err="1" smtClean="0">
                          <a:ln>
                            <a:noFill/>
                          </a:ln>
                          <a:solidFill>
                            <a:schemeClr val="tx1"/>
                          </a:solidFill>
                          <a:effectLst/>
                          <a:latin typeface="+mn-lt"/>
                          <a:ea typeface="Times" pitchFamily="18" charset="0"/>
                          <a:cs typeface="Times New Roman" pitchFamily="18" charset="0"/>
                        </a:rPr>
                        <a:t>Grid</a:t>
                      </a: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pPr marL="96838" indent="-96838" algn="l" rtl="0" eaLnBrk="1" latinLnBrk="0" hangingPunct="1">
                        <a:lnSpc>
                          <a:spcPct val="130000"/>
                        </a:lnSpc>
                        <a:spcAft>
                          <a:spcPts val="800"/>
                        </a:spcAft>
                        <a:buFont typeface="Arial" pitchFamily="34" charset="0"/>
                        <a:buChar char="•"/>
                      </a:pPr>
                      <a:endParaRPr kumimoji="0" lang="fr-FR" sz="12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chemeClr val="tx1"/>
                      </a:solidFill>
                      <a:prstDash val="dash"/>
                      <a:round/>
                      <a:headEnd type="none" w="med" len="med"/>
                      <a:tailEnd type="none" w="med" len="med"/>
                    </a:lnB>
                    <a:solidFill>
                      <a:schemeClr val="bg1"/>
                    </a:solidFill>
                  </a:tcPr>
                </a:tc>
              </a:tr>
              <a:tr h="117349">
                <a:tc vMerge="1">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fr-FR" sz="1200" b="0" i="0"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pPr marL="96838" indent="-96838" algn="l" rtl="0" eaLnBrk="1" latinLnBrk="0" hangingPunct="1">
                        <a:lnSpc>
                          <a:spcPct val="130000"/>
                        </a:lnSpc>
                        <a:spcAft>
                          <a:spcPts val="800"/>
                        </a:spcAft>
                        <a:buFont typeface="Arial" pitchFamily="34" charset="0"/>
                        <a:buChar char="•"/>
                      </a:pPr>
                      <a:endParaRPr kumimoji="0" lang="fr-FR" sz="12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dash"/>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8384"/>
            <a:ext cx="8229600" cy="324272"/>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13" name="ZoneTexte 12"/>
          <p:cNvSpPr txBox="1"/>
          <p:nvPr/>
        </p:nvSpPr>
        <p:spPr>
          <a:xfrm>
            <a:off x="571472" y="260648"/>
            <a:ext cx="7286676" cy="369332"/>
          </a:xfrm>
          <a:prstGeom prst="rect">
            <a:avLst/>
          </a:prstGeom>
          <a:noFill/>
        </p:spPr>
        <p:txBody>
          <a:bodyPr wrap="square" rtlCol="0">
            <a:spAutoFit/>
          </a:bodyPr>
          <a:lstStyle/>
          <a:p>
            <a:pPr>
              <a:buFont typeface="Wingdings" pitchFamily="2" charset="2"/>
              <a:buChar char="ü"/>
            </a:pPr>
            <a:r>
              <a:rPr lang="fr-FR" dirty="0" smtClean="0"/>
              <a:t>Actions stratégiques pour l’activité « Technique électricité »</a:t>
            </a:r>
            <a:endParaRPr lang="fr-F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1255680831"/>
              </p:ext>
            </p:extLst>
          </p:nvPr>
        </p:nvGraphicFramePr>
        <p:xfrm>
          <a:off x="71406" y="1284640"/>
          <a:ext cx="8929754" cy="5246424"/>
        </p:xfrm>
        <a:graphic>
          <a:graphicData uri="http://schemas.openxmlformats.org/drawingml/2006/table">
            <a:tbl>
              <a:tblPr/>
              <a:tblGrid>
                <a:gridCol w="4140554"/>
                <a:gridCol w="1224136"/>
                <a:gridCol w="1279044"/>
                <a:gridCol w="457204"/>
                <a:gridCol w="457204"/>
                <a:gridCol w="457204"/>
                <a:gridCol w="457204"/>
                <a:gridCol w="457204"/>
              </a:tblGrid>
              <a:tr h="402210">
                <a:tc>
                  <a:txBody>
                    <a:bodyPr/>
                    <a:lstStyle/>
                    <a:p>
                      <a:pPr algn="ctr">
                        <a:lnSpc>
                          <a:spcPct val="130000"/>
                        </a:lnSpc>
                        <a:spcAft>
                          <a:spcPts val="800"/>
                        </a:spcAft>
                      </a:pPr>
                      <a:r>
                        <a:rPr lang="fr-FR" sz="1100" b="1" dirty="0" smtClean="0">
                          <a:solidFill>
                            <a:schemeClr val="tx1"/>
                          </a:solidFill>
                          <a:latin typeface="+mn-lt"/>
                          <a:ea typeface="Times"/>
                          <a:cs typeface="Times New Roman"/>
                        </a:rPr>
                        <a:t>Actions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solidFill>
                            <a:schemeClr val="tx1"/>
                          </a:solidFill>
                          <a:latin typeface="+mn-lt"/>
                          <a:ea typeface="Times"/>
                          <a:cs typeface="Times New Roman"/>
                        </a:rPr>
                        <a:t>Objectifs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solidFill>
                            <a:schemeClr val="tx1"/>
                          </a:solidFill>
                          <a:latin typeface="+mn-lt"/>
                          <a:ea typeface="Times"/>
                          <a:cs typeface="Times New Roman"/>
                        </a:rPr>
                        <a:t>Ressources nécessaires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105934">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Promouvoir la  pénétration du gaz naturel : inciter les citoyens , à consommer le gaz (trouver des solutions pour le financement des installations intérieures,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Substituer la consommation de l’électricité par le gaz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Chargé de la communication</a:t>
                      </a:r>
                    </a:p>
                    <a:p>
                      <a:pPr marL="0" marR="0" lvl="0" indent="0" algn="l" defTabSz="914400" rtl="0" eaLnBrk="0" fontAlgn="base" latinLnBrk="0" hangingPunct="0">
                        <a:lnSpc>
                          <a:spcPct val="100000"/>
                        </a:lnSpc>
                        <a:spcBef>
                          <a:spcPct val="0"/>
                        </a:spcBef>
                        <a:spcAft>
                          <a:spcPct val="0"/>
                        </a:spcAft>
                        <a:buClrTx/>
                        <a:buSzTx/>
                        <a:buFont typeface="Symbol" pitchFamily="18" charset="2"/>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52988">
                <a:tc>
                  <a:txBody>
                    <a:bodyPr/>
                    <a:lstStyle/>
                    <a:p>
                      <a:pPr marL="0" marR="0" lvl="2" indent="0" algn="l"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Développement du réseau:</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Acquérir de nouveaux logiciels d’études et planification des réseaux MP pour optimiser les solutions technico-commerciales pour tout développement de réseau</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fiabilité des études </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Optimiser et développer le réseau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90488" indent="-4763" algn="l" rtl="0" eaLnBrk="1" latinLnBrk="0" hangingPunct="1">
                        <a:lnSpc>
                          <a:spcPct val="130000"/>
                        </a:lnSpc>
                        <a:spcAft>
                          <a:spcPts val="800"/>
                        </a:spcAft>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RH spécialisée</a:t>
                      </a:r>
                    </a:p>
                    <a:p>
                      <a:pPr marL="90488" indent="-4763" algn="l" rtl="0" eaLnBrk="1" latinLnBrk="0" hangingPunct="1">
                        <a:lnSpc>
                          <a:spcPct val="130000"/>
                        </a:lnSpc>
                        <a:spcAft>
                          <a:spcPts val="800"/>
                        </a:spcAft>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Investissement pluriannuel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214446">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p>
                    <a:p>
                      <a:pPr marL="92075" lvl="2" indent="-92075" algn="l" rtl="0" eaLnBrk="1" latinLnBrk="0" hangingPunct="1">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Poursuivre le renouvellement du réseau BP en MP</a:t>
                      </a:r>
                    </a:p>
                    <a:p>
                      <a:pPr marL="92075" lvl="2" indent="-9207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l’entretien ciblé des réseaux (agir en priorité sur les réseaux les plus perturbés)</a:t>
                      </a:r>
                    </a:p>
                    <a:p>
                      <a:pPr marL="85725" lvl="2" indent="-85725">
                        <a:buFont typeface="Arial" pitchFamily="34" charset="0"/>
                        <a:buChar cha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Réagir efficacement aux atteintes tiers avec un plan d’actions de l’amont à l’aval (prévention, communication, réglementation, assurances, etc.)</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la maitrise de la sous-traitance travaux de réalisation</a:t>
                      </a:r>
                    </a:p>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Développer l’expertise matériel</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lvl="2"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Continuité et qualité de service</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8546">
                <a:tc>
                  <a:txBody>
                    <a:bodyPr/>
                    <a:lstStyle/>
                    <a:p>
                      <a:pPr marL="0" lvl="2" indent="0">
                        <a:buFont typeface="Arial" pitchFamily="34" charset="0"/>
                        <a:buNone/>
                      </a:pPr>
                      <a:r>
                        <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rPr>
                        <a:t>Introduction des nouvelles techniques:</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Introduire la télé exploitation des réseaux gaz</a:t>
                      </a:r>
                    </a:p>
                    <a:p>
                      <a:pPr marL="92075" marR="0" lvl="2"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L’introduire un système de télégestion des clients BP et Smart </a:t>
                      </a:r>
                      <a:r>
                        <a:rPr kumimoji="0" lang="fr-FR" sz="1200" b="0" i="0" u="none" strike="noStrike" kern="1200" cap="none" normalizeH="0" baseline="0" dirty="0" err="1" smtClean="0">
                          <a:ln>
                            <a:noFill/>
                          </a:ln>
                          <a:solidFill>
                            <a:schemeClr val="tx1"/>
                          </a:solidFill>
                          <a:effectLst/>
                          <a:latin typeface="+mn-lt"/>
                          <a:ea typeface="Times" pitchFamily="18" charset="0"/>
                          <a:cs typeface="Times New Roman" pitchFamily="18" charset="0"/>
                        </a:rPr>
                        <a:t>Grid</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le rendement  énergétique  </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lvl="2"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X</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229600" cy="540296"/>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25</a:t>
            </a:fld>
            <a:endParaRPr lang="fr-FR"/>
          </a:p>
        </p:txBody>
      </p:sp>
      <p:sp>
        <p:nvSpPr>
          <p:cNvPr id="13" name="ZoneTexte 12"/>
          <p:cNvSpPr txBox="1"/>
          <p:nvPr/>
        </p:nvSpPr>
        <p:spPr>
          <a:xfrm>
            <a:off x="500034" y="611396"/>
            <a:ext cx="6786610" cy="369332"/>
          </a:xfrm>
          <a:prstGeom prst="rect">
            <a:avLst/>
          </a:prstGeom>
          <a:noFill/>
        </p:spPr>
        <p:txBody>
          <a:bodyPr wrap="square" rtlCol="0">
            <a:spAutoFit/>
          </a:bodyPr>
          <a:lstStyle/>
          <a:p>
            <a:pPr marL="285750" indent="-285750">
              <a:buFont typeface="Wingdings" pitchFamily="2" charset="2"/>
              <a:buChar char="ü"/>
            </a:pPr>
            <a:r>
              <a:rPr lang="fr-FR" dirty="0" smtClean="0"/>
              <a:t>Actions stratégiques pour l’activité « Technique gaz »</a:t>
            </a:r>
            <a:endParaRPr lang="fr-F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3100862131"/>
              </p:ext>
            </p:extLst>
          </p:nvPr>
        </p:nvGraphicFramePr>
        <p:xfrm>
          <a:off x="142846" y="1142984"/>
          <a:ext cx="8858315" cy="4951497"/>
        </p:xfrm>
        <a:graphic>
          <a:graphicData uri="http://schemas.openxmlformats.org/drawingml/2006/table">
            <a:tbl>
              <a:tblPr/>
              <a:tblGrid>
                <a:gridCol w="4000526"/>
                <a:gridCol w="1285884"/>
                <a:gridCol w="1428760"/>
                <a:gridCol w="428629"/>
                <a:gridCol w="428629"/>
                <a:gridCol w="428629"/>
                <a:gridCol w="428629"/>
                <a:gridCol w="428629"/>
              </a:tblGrid>
              <a:tr h="429088">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100082">
                <a:tc>
                  <a:txBody>
                    <a:bodyPr/>
                    <a:lstStyle/>
                    <a:p>
                      <a:pPr marL="0" marR="0" lvl="2" indent="0" algn="l" defTabSz="914400" rtl="0" eaLnBrk="1" fontAlgn="auto" latinLnBrk="0" hangingPunct="1">
                        <a:lnSpc>
                          <a:spcPct val="100000"/>
                        </a:lnSpc>
                        <a:spcBef>
                          <a:spcPts val="0"/>
                        </a:spcBef>
                        <a:spcAft>
                          <a:spcPts val="0"/>
                        </a:spcAft>
                        <a:buClrTx/>
                        <a:buSzTx/>
                        <a:buFont typeface="Wingdings" pitchFamily="2" charset="2"/>
                        <a:buNone/>
                        <a:tabLst/>
                        <a:defRPr/>
                      </a:pPr>
                      <a:r>
                        <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 Ingénierie sociale :</a:t>
                      </a:r>
                    </a:p>
                    <a:p>
                      <a:pPr marL="95250" marR="0" lvl="2" indent="-9525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 Agir, avec le soutien de la Maison Mère et le MEM, pour la mise en application de la règlementation en vigueur relative à l’agression des  ouvrages, au vol d’énergie et le recouvrement des créances.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Réduire les pertes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Améliorer le résultat de SDA</a:t>
                      </a:r>
                      <a:endParaRPr kumimoji="0" lang="fr-FR" sz="1200" b="0" i="0" u="none" strike="noStrike" kern="1200" cap="none" normalizeH="0" baseline="0" dirty="0">
                        <a:ln>
                          <a:noFill/>
                        </a:ln>
                        <a:solidFill>
                          <a:schemeClr val="tx1"/>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Satisfaction de la clientèle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Compétences managériales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Compétences RH</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Nouveau Système de gestion commercial</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Création/mise à niveau des agences commerciales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Télégestion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985573">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defRPr/>
                      </a:pPr>
                      <a:r>
                        <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La relève :</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relève et la prise en charge rapide des signalés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Achèvement du remplacement des compteurs électromécaniques (BT) par des compteurs électroniques,</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lang="fr-FR" sz="1200" dirty="0" smtClean="0">
                          <a:solidFill>
                            <a:schemeClr val="tx1"/>
                          </a:solidFill>
                        </a:rPr>
                        <a:t>Sécuriser le parc comptage.</a:t>
                      </a:r>
                      <a:endParaRPr kumimoji="0" lang="fr-FR" sz="1200" b="1" i="1" u="none" strike="noStrike" kern="1200"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193256">
                <a:tc>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r>
                        <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Facturation :</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gestion du processus de facturation,</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La Gestion et  prise en charge des réclamations clients par  la conception et le déploiement d’un système de suivi des réclamation,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0">
                <a:tc rowSpan="2">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r>
                        <a:rPr kumimoji="0" lang="fr-FR" sz="1200" b="1" i="1" u="none" strike="noStrike" kern="1200" cap="none" normalizeH="0" baseline="0" dirty="0" smtClean="0">
                          <a:ln>
                            <a:noFill/>
                          </a:ln>
                          <a:solidFill>
                            <a:schemeClr val="accent3">
                              <a:lumMod val="50000"/>
                            </a:schemeClr>
                          </a:solidFill>
                          <a:effectLst/>
                          <a:latin typeface="+mn-lt"/>
                          <a:ea typeface="Times" pitchFamily="18" charset="0"/>
                          <a:cs typeface="Times New Roman" pitchFamily="18" charset="0"/>
                        </a:rPr>
                        <a:t>Recouvrement :</a:t>
                      </a: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cap="none" normalizeH="0" baseline="0" dirty="0" smtClean="0">
                          <a:ln>
                            <a:noFill/>
                          </a:ln>
                          <a:solidFill>
                            <a:schemeClr val="tx1"/>
                          </a:solidFill>
                          <a:effectLst/>
                          <a:latin typeface="+mn-lt"/>
                          <a:ea typeface="Times" pitchFamily="18" charset="0"/>
                          <a:cs typeface="Times New Roman" pitchFamily="18" charset="0"/>
                        </a:rPr>
                        <a:t>Améliorer la gestion du processus de recouvrement,</a:t>
                      </a:r>
                      <a:endPar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p>
                      <a:pPr marL="96838" marR="0" lvl="0" indent="-96838" algn="l" defTabSz="914400" rtl="0" eaLnBrk="0" fontAlgn="base" latinLnBrk="0" hangingPunct="0">
                        <a:lnSpc>
                          <a:spcPct val="100000"/>
                        </a:lnSpc>
                        <a:spcBef>
                          <a:spcPct val="0"/>
                        </a:spcBef>
                        <a:spcAft>
                          <a:spcPct val="0"/>
                        </a:spcAft>
                        <a:buClrTx/>
                        <a:buSzTx/>
                        <a:buFont typeface="Arial" pitchFamily="34" charset="0"/>
                        <a:buChar char="•"/>
                        <a:tabLst>
                          <a:tab pos="96838" algn="l"/>
                          <a:tab pos="457200" algn="l"/>
                        </a:tabLst>
                        <a:defRPr/>
                      </a:pPr>
                      <a:r>
                        <a:rPr kumimoji="0" lang="fr-FR" sz="1200" b="0" i="0" u="none" strike="noStrike" kern="1200" cap="none" normalizeH="0" baseline="0" dirty="0" smtClean="0">
                          <a:ln>
                            <a:noFill/>
                          </a:ln>
                          <a:solidFill>
                            <a:schemeClr val="tx1"/>
                          </a:solidFill>
                          <a:effectLst/>
                          <a:latin typeface="+mn-lt"/>
                          <a:ea typeface="Times" pitchFamily="18" charset="0"/>
                          <a:cs typeface="Times New Roman" pitchFamily="18" charset="0"/>
                        </a:rPr>
                        <a:t>Renforcer les agences commerciales par le recrutement  et la formation de  juristes  pour le recouvrement des créances et la lutte anti fraude.</a:t>
                      </a:r>
                      <a:endParaRPr lang="fr-FR" sz="1200" dirty="0" smtClean="0">
                        <a:solidFill>
                          <a:schemeClr val="tx1"/>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916735">
                <a:tc vMerge="1">
                  <a:txBody>
                    <a:bodyPr/>
                    <a:lstStyle/>
                    <a:p>
                      <a:pPr marL="96838" marR="0" lvl="0" indent="-96838" algn="l" defTabSz="914400" rtl="0" eaLnBrk="0" fontAlgn="base" latinLnBrk="0" hangingPunct="0">
                        <a:lnSpc>
                          <a:spcPct val="100000"/>
                        </a:lnSpc>
                        <a:spcBef>
                          <a:spcPct val="0"/>
                        </a:spcBef>
                        <a:spcAft>
                          <a:spcPct val="0"/>
                        </a:spcAft>
                        <a:buClrTx/>
                        <a:buSzTx/>
                        <a:buFont typeface="Symbol" pitchFamily="18" charset="2"/>
                        <a:buNone/>
                        <a:tabLst>
                          <a:tab pos="96838" algn="l"/>
                          <a:tab pos="457200" algn="l"/>
                        </a:tabLst>
                        <a:defRPr/>
                      </a:pPr>
                      <a:endParaRPr lang="fr-FR" sz="1200" dirty="0" smtClean="0">
                        <a:solidFill>
                          <a:schemeClr val="tx2"/>
                        </a:solidFill>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14338"/>
            <a:ext cx="8229600" cy="1143000"/>
          </a:xfrm>
        </p:spPr>
        <p:txBody>
          <a:bodyPr>
            <a:noAutofit/>
          </a:bodyPr>
          <a:lstStyle/>
          <a:p>
            <a:pPr lvl="1" algn="l" rtl="0">
              <a:spcBef>
                <a:spcPct val="0"/>
              </a:spcBef>
            </a:pPr>
            <a:r>
              <a:rPr lang="fr-FR" sz="2400" kern="1200" dirty="0">
                <a:solidFill>
                  <a:schemeClr val="tx2"/>
                </a:solidFill>
                <a:latin typeface="+mj-lt"/>
                <a:ea typeface="+mj-ea"/>
                <a:cs typeface="+mj-cs"/>
              </a:rPr>
              <a:t>Action stratégique 01: Protection des revenus PDR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26</a:t>
            </a:fld>
            <a:endParaRPr lang="fr-FR"/>
          </a:p>
        </p:txBody>
      </p:sp>
      <p:sp>
        <p:nvSpPr>
          <p:cNvPr id="13" name="ZoneTexte 12"/>
          <p:cNvSpPr txBox="1"/>
          <p:nvPr/>
        </p:nvSpPr>
        <p:spPr>
          <a:xfrm>
            <a:off x="571472" y="642918"/>
            <a:ext cx="6858048" cy="369332"/>
          </a:xfrm>
          <a:prstGeom prst="rect">
            <a:avLst/>
          </a:prstGeom>
          <a:noFill/>
        </p:spPr>
        <p:txBody>
          <a:bodyPr wrap="square" rtlCol="0">
            <a:spAutoFit/>
          </a:bodyPr>
          <a:lstStyle/>
          <a:p>
            <a:r>
              <a:rPr lang="fr-FR" dirty="0" smtClean="0"/>
              <a:t>Actions stratégiques pour l’activité « Commerciale»</a:t>
            </a:r>
            <a:endParaRPr lang="fr-F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287994936"/>
              </p:ext>
            </p:extLst>
          </p:nvPr>
        </p:nvGraphicFramePr>
        <p:xfrm>
          <a:off x="142844" y="785794"/>
          <a:ext cx="8858313" cy="5408176"/>
        </p:xfrm>
        <a:graphic>
          <a:graphicData uri="http://schemas.openxmlformats.org/drawingml/2006/table">
            <a:tbl>
              <a:tblPr/>
              <a:tblGrid>
                <a:gridCol w="3925099"/>
                <a:gridCol w="1296144"/>
                <a:gridCol w="1279615"/>
                <a:gridCol w="471491"/>
                <a:gridCol w="471491"/>
                <a:gridCol w="471491"/>
                <a:gridCol w="471491"/>
                <a:gridCol w="471491"/>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707144">
                <a:tc>
                  <a:txBody>
                    <a:bodyPr/>
                    <a:lstStyle/>
                    <a:p>
                      <a:pPr lvl="0" rtl="0">
                        <a:buFont typeface="Arial" pitchFamily="34" charset="0"/>
                        <a:buNone/>
                      </a:pPr>
                      <a:r>
                        <a:rPr lang="fr-FR" sz="1200" b="1" kern="1200" dirty="0" smtClean="0">
                          <a:solidFill>
                            <a:schemeClr val="tx1"/>
                          </a:solidFill>
                          <a:latin typeface="+mn-lt"/>
                          <a:ea typeface="+mn-ea"/>
                          <a:cs typeface="+mn-cs"/>
                        </a:rPr>
                        <a:t>Recrutement :</a:t>
                      </a:r>
                    </a:p>
                    <a:p>
                      <a:pPr marL="87313" lvl="0" indent="-87313" rtl="0">
                        <a:buFont typeface="Arial" pitchFamily="34" charset="0"/>
                        <a:buChar char="•"/>
                      </a:pPr>
                      <a:r>
                        <a:rPr lang="fr-FR" sz="1200" kern="1200" dirty="0" smtClean="0">
                          <a:solidFill>
                            <a:schemeClr val="tx1"/>
                          </a:solidFill>
                          <a:latin typeface="+mn-lt"/>
                          <a:ea typeface="+mn-ea"/>
                          <a:cs typeface="+mn-cs"/>
                        </a:rPr>
                        <a:t>Développer l’acte du recrutement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4">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kern="1200" dirty="0" smtClean="0">
                          <a:solidFill>
                            <a:schemeClr val="tx1"/>
                          </a:solidFill>
                          <a:latin typeface="+mn-lt"/>
                          <a:ea typeface="+mn-ea"/>
                          <a:cs typeface="+mn-cs"/>
                        </a:rPr>
                        <a:t>Montée en puissance des compétences</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kern="1200" dirty="0" smtClean="0">
                          <a:solidFill>
                            <a:schemeClr val="tx1"/>
                          </a:solidFill>
                          <a:latin typeface="+mn-lt"/>
                          <a:ea typeface="+mn-ea"/>
                          <a:cs typeface="+mn-cs"/>
                        </a:rPr>
                        <a:t>Détection de talents et préparation des cadres à haut potentiel </a:t>
                      </a:r>
                      <a:endParaRPr kumimoji="0" lang="fr-FR" sz="12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4">
                  <a:txBody>
                    <a:bodyPr/>
                    <a:lstStyle/>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200" kern="1200" dirty="0" smtClean="0">
                          <a:solidFill>
                            <a:schemeClr val="tx1"/>
                          </a:solidFill>
                          <a:latin typeface="+mn-lt"/>
                          <a:ea typeface="+mn-ea"/>
                          <a:cs typeface="+mn-cs"/>
                        </a:rPr>
                        <a:t> Compétences RH dans le domaine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Formation </a:t>
                      </a:r>
                      <a:r>
                        <a:rPr lang="fr-FR" sz="1200" kern="1200" dirty="0" smtClean="0">
                          <a:solidFill>
                            <a:schemeClr val="tx1"/>
                          </a:solidFill>
                          <a:latin typeface="+mn-lt"/>
                          <a:ea typeface="+mn-ea"/>
                          <a:cs typeface="+mn-cs"/>
                        </a:rPr>
                        <a:t>:</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Intégration des nouvelles recrues à travers la formation en milieu professionnel,  en encourageant le parrainage en vue d’une meilleure  immersion dans le milieu de travail.   </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Élaboration</a:t>
                      </a:r>
                      <a:r>
                        <a:rPr lang="fr-FR" sz="1200" kern="1200" baseline="0" dirty="0" smtClean="0">
                          <a:solidFill>
                            <a:schemeClr val="tx1"/>
                          </a:solidFill>
                          <a:latin typeface="+mn-lt"/>
                          <a:ea typeface="+mn-ea"/>
                          <a:cs typeface="+mn-cs"/>
                        </a:rPr>
                        <a:t> d’</a:t>
                      </a:r>
                      <a:r>
                        <a:rPr lang="fr-FR" sz="1200" kern="1200" dirty="0" smtClean="0">
                          <a:solidFill>
                            <a:schemeClr val="tx1"/>
                          </a:solidFill>
                          <a:latin typeface="+mn-lt"/>
                          <a:ea typeface="+mn-ea"/>
                          <a:cs typeface="+mn-cs"/>
                        </a:rPr>
                        <a:t>un plan de formations adapté aux besoins des activités de la société et en adéquation avec les évolutions  techniques et technologiques.  </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La formation du middle management aux techniques managériales et à la gestion des risques. </a:t>
                      </a:r>
                    </a:p>
                    <a:p>
                      <a:pPr marL="87313" marR="0" lvl="0"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Développer l’expertise et la professionnalisme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rgbClr val="FF0000"/>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X</a:t>
                      </a:r>
                    </a:p>
                    <a:p>
                      <a:pPr marL="85725">
                        <a:lnSpc>
                          <a:spcPct val="130000"/>
                        </a:lnSpc>
                        <a:spcAft>
                          <a:spcPts val="800"/>
                        </a:spcAft>
                      </a:pPr>
                      <a:endParaRPr lang="fr-FR" sz="14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Gestion</a:t>
                      </a:r>
                      <a:r>
                        <a:rPr lang="fr-FR" sz="1200" b="1" kern="1200" baseline="0" dirty="0" smtClean="0">
                          <a:solidFill>
                            <a:schemeClr val="tx1"/>
                          </a:solidFill>
                          <a:latin typeface="+mn-lt"/>
                          <a:ea typeface="+mn-ea"/>
                          <a:cs typeface="+mn-cs"/>
                        </a:rPr>
                        <a:t> </a:t>
                      </a:r>
                      <a:r>
                        <a:rPr lang="fr-FR" sz="1200" b="1" kern="1200" dirty="0" smtClean="0">
                          <a:solidFill>
                            <a:schemeClr val="tx1"/>
                          </a:solidFill>
                          <a:latin typeface="+mn-lt"/>
                          <a:ea typeface="+mn-ea"/>
                          <a:cs typeface="+mn-cs"/>
                        </a:rPr>
                        <a:t>de la relève :</a:t>
                      </a:r>
                    </a:p>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200" kern="1200" dirty="0" smtClean="0">
                          <a:solidFill>
                            <a:schemeClr val="tx1"/>
                          </a:solidFill>
                          <a:latin typeface="+mn-lt"/>
                          <a:ea typeface="+mn-ea"/>
                          <a:cs typeface="+mn-cs"/>
                        </a:rPr>
                        <a:t>La mise en place d’un plan de préparation et gestion de la relève pour les différentes activités et pour tous les postes générateurs de valeur ajoutée (du chef d’équipe au top manager),</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endParaRPr lang="fr-FR" sz="1400" dirty="0" smtClean="0">
                        <a:solidFill>
                          <a:schemeClr val="tx1"/>
                        </a:solidFill>
                        <a:latin typeface="+mn-lt"/>
                        <a:ea typeface="Times"/>
                        <a:cs typeface="Times New Roman"/>
                      </a:endParaRP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71504">
                <a:tc>
                  <a:txBody>
                    <a:bodyPr/>
                    <a:lstStyle/>
                    <a:p>
                      <a:pPr lvl="0" rtl="0">
                        <a:buFont typeface="Arial" pitchFamily="34" charset="0"/>
                        <a:buNone/>
                      </a:pPr>
                      <a:r>
                        <a:rPr lang="fr-FR" sz="1200" b="1" kern="1200" dirty="0" smtClean="0">
                          <a:solidFill>
                            <a:schemeClr val="tx1"/>
                          </a:solidFill>
                          <a:latin typeface="+mn-lt"/>
                          <a:ea typeface="+mn-ea"/>
                          <a:cs typeface="+mn-cs"/>
                        </a:rPr>
                        <a:t>Développement :</a:t>
                      </a:r>
                    </a:p>
                    <a:p>
                      <a:pPr marL="87313" lvl="0" indent="-87313">
                        <a:buFont typeface="Arial" pitchFamily="34" charset="0"/>
                        <a:buChar char="•"/>
                      </a:pPr>
                      <a:r>
                        <a:rPr lang="fr-FR" sz="1200" kern="1200" dirty="0" smtClean="0">
                          <a:solidFill>
                            <a:schemeClr val="tx1"/>
                          </a:solidFill>
                          <a:latin typeface="+mn-lt"/>
                          <a:ea typeface="+mn-ea"/>
                          <a:cs typeface="+mn-cs"/>
                        </a:rPr>
                        <a:t>La motivation continue de la ressource humaine par la mise en place d’un système de rétribution par les résultats.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X</a:t>
                      </a: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274638"/>
            <a:ext cx="8229600" cy="296842"/>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n°02: Développement de la ressource humaine</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27</a:t>
            </a:fld>
            <a:endParaRPr lang="fr-F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1989346379"/>
              </p:ext>
            </p:extLst>
          </p:nvPr>
        </p:nvGraphicFramePr>
        <p:xfrm>
          <a:off x="323528" y="1412776"/>
          <a:ext cx="8644000" cy="4827016"/>
        </p:xfrm>
        <a:graphic>
          <a:graphicData uri="http://schemas.openxmlformats.org/drawingml/2006/table">
            <a:tbl>
              <a:tblPr/>
              <a:tblGrid>
                <a:gridCol w="3421044"/>
                <a:gridCol w="1584176"/>
                <a:gridCol w="1425915"/>
                <a:gridCol w="442573"/>
                <a:gridCol w="442573"/>
                <a:gridCol w="442573"/>
                <a:gridCol w="442573"/>
                <a:gridCol w="442573"/>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564268">
                <a:tc>
                  <a:txBody>
                    <a:bodyPr/>
                    <a:lstStyle/>
                    <a:p>
                      <a:pPr marL="92075" lvl="0" indent="-92075" rtl="0">
                        <a:buFont typeface="Arial" pitchFamily="34" charset="0"/>
                        <a:buChar char="•"/>
                      </a:pPr>
                      <a:r>
                        <a:rPr lang="fr-FR" sz="1600" kern="1200" dirty="0" smtClean="0">
                          <a:solidFill>
                            <a:schemeClr val="tx1"/>
                          </a:solidFill>
                          <a:latin typeface="+mn-lt"/>
                          <a:ea typeface="+mn-ea"/>
                          <a:cs typeface="+mn-cs"/>
                        </a:rPr>
                        <a:t>Développer la fonction inspection et contrôle de gestion et redéfinir ses missions  pour assister les gestionnaires.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Améliorer le système de gestion</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Compétence </a:t>
                      </a:r>
                    </a:p>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dans le domaine</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 </a:t>
                      </a: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10960">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prstClr val="black"/>
                          </a:solidFill>
                          <a:effectLst/>
                          <a:uLnTx/>
                          <a:uFillTx/>
                          <a:latin typeface="+mn-lt"/>
                          <a:ea typeface="+mn-ea"/>
                          <a:cs typeface="+mn-cs"/>
                        </a:rPr>
                        <a:t>Développer l’analyse de la comptabilité analytique et son rapprochement systématique avec la comptabilité générale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Améliorer la détermination des coûts de revient par énergie</a:t>
                      </a:r>
                    </a:p>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Contrôle des dépenses</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rgbClr val="FF0000"/>
                          </a:solidFill>
                          <a:latin typeface="+mn-lt"/>
                          <a:ea typeface="Times"/>
                          <a:cs typeface="Times New Roman"/>
                        </a:rPr>
                        <a:t>  </a:t>
                      </a: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rgbClr val="FF0000"/>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rgbClr val="FF0000"/>
                          </a:solidFill>
                          <a:latin typeface="+mn-lt"/>
                          <a:ea typeface="Times"/>
                          <a:cs typeface="Times New Roman"/>
                        </a:rPr>
                        <a:t> </a:t>
                      </a:r>
                      <a:r>
                        <a:rPr lang="fr-FR" sz="1400" dirty="0" smtClean="0">
                          <a:solidFill>
                            <a:srgbClr val="FF0000"/>
                          </a:solidFill>
                          <a:latin typeface="+mn-lt"/>
                          <a:ea typeface="Times"/>
                          <a:cs typeface="Times New Roman"/>
                        </a:rPr>
                        <a:t> </a:t>
                      </a:r>
                    </a:p>
                    <a:p>
                      <a:pPr marL="85725">
                        <a:lnSpc>
                          <a:spcPct val="130000"/>
                        </a:lnSpc>
                        <a:spcAft>
                          <a:spcPts val="800"/>
                        </a:spcAft>
                      </a:pPr>
                      <a:endParaRPr lang="fr-FR" sz="1400" dirty="0" smtClean="0">
                        <a:solidFill>
                          <a:srgbClr val="FF0000"/>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8072">
                <a:tc>
                  <a:txBody>
                    <a:bodyPr/>
                    <a:lstStyle/>
                    <a:p>
                      <a:pPr marL="92075" marR="0" lvl="0" indent="-920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i="0" u="none" strike="noStrike" kern="1200" cap="none" spc="0" normalizeH="0" baseline="0" noProof="0" dirty="0" smtClean="0">
                          <a:ln>
                            <a:noFill/>
                          </a:ln>
                          <a:solidFill>
                            <a:prstClr val="black"/>
                          </a:solidFill>
                          <a:effectLst/>
                          <a:uLnTx/>
                          <a:uFillTx/>
                          <a:latin typeface="+mn-lt"/>
                          <a:ea typeface="+mn-ea"/>
                          <a:cs typeface="+mn-cs"/>
                        </a:rPr>
                        <a:t>Mise à jour des libellés du dictionnaire des immobilisations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92075" lvl="0" indent="-92075" algn="l" rtl="0" eaLnBrk="1" latinLnBrk="0" hangingPunct="1">
                        <a:lnSpc>
                          <a:spcPct val="130000"/>
                        </a:lnSpc>
                        <a:spcAft>
                          <a:spcPts val="800"/>
                        </a:spcAft>
                        <a:buFont typeface="Arial" pitchFamily="34" charset="0"/>
                        <a:buChar char="•"/>
                      </a:pPr>
                      <a:r>
                        <a:rPr kumimoji="0" lang="fr-FR" sz="1600" kern="1200" dirty="0" smtClean="0">
                          <a:solidFill>
                            <a:schemeClr val="tx1"/>
                          </a:solidFill>
                          <a:latin typeface="+mn-lt"/>
                          <a:ea typeface="+mn-ea"/>
                          <a:cs typeface="+mn-cs"/>
                        </a:rPr>
                        <a:t>Fiabiliser le fichier du patrimoine</a:t>
                      </a:r>
                      <a:endParaRPr kumimoji="0" lang="fr-FR" sz="16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l" defTabSz="914400" rtl="0" eaLnBrk="1" fontAlgn="auto" latinLnBrk="0" hangingPunct="1">
                        <a:lnSpc>
                          <a:spcPct val="130000"/>
                        </a:lnSpc>
                        <a:spcBef>
                          <a:spcPts val="0"/>
                        </a:spcBef>
                        <a:spcAft>
                          <a:spcPts val="800"/>
                        </a:spcAft>
                        <a:buClrTx/>
                        <a:buSzTx/>
                        <a:buFontTx/>
                        <a:buNone/>
                        <a:tabLst/>
                        <a:defRPr/>
                      </a:pPr>
                      <a:endParaRPr kumimoji="0" lang="fr-FR" sz="1400" kern="1200" dirty="0" smtClean="0">
                        <a:solidFill>
                          <a:schemeClr val="tx1"/>
                        </a:solidFill>
                        <a:latin typeface="+mn-lt"/>
                        <a:ea typeface="Times"/>
                        <a:cs typeface="Times New Roman"/>
                      </a:endParaRPr>
                    </a:p>
                    <a:p>
                      <a:pPr marL="85725" marR="0" indent="0" algn="l" defTabSz="914400" rtl="0" eaLnBrk="1" fontAlgn="auto" latinLnBrk="0" hangingPunct="1">
                        <a:lnSpc>
                          <a:spcPct val="130000"/>
                        </a:lnSpc>
                        <a:spcBef>
                          <a:spcPts val="0"/>
                        </a:spcBef>
                        <a:spcAft>
                          <a:spcPts val="800"/>
                        </a:spcAft>
                        <a:buClrTx/>
                        <a:buSzTx/>
                        <a:buFontTx/>
                        <a:buNone/>
                        <a:tabLst/>
                        <a:defRPr/>
                      </a:pPr>
                      <a:r>
                        <a:rPr kumimoji="0" lang="fr-FR" sz="1400" kern="1200" dirty="0" smtClean="0">
                          <a:solidFill>
                            <a:schemeClr val="tx1"/>
                          </a:solidFill>
                          <a:latin typeface="+mn-lt"/>
                          <a:ea typeface="Times"/>
                          <a:cs typeface="Times New Roman"/>
                        </a:rPr>
                        <a:t> </a:t>
                      </a:r>
                      <a:r>
                        <a:rPr lang="fr-FR" sz="1400" dirty="0" smtClean="0">
                          <a:solidFill>
                            <a:schemeClr val="tx1"/>
                          </a:solidFill>
                          <a:latin typeface="+mn-lt"/>
                          <a:ea typeface="Times"/>
                          <a:cs typeface="Times New Roman"/>
                        </a:rPr>
                        <a:t>X</a:t>
                      </a:r>
                    </a:p>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n°03 : Maitrise des coûts et des dépenses</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28</a:t>
            </a:fld>
            <a:endParaRPr lang="fr-F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86720972"/>
              </p:ext>
            </p:extLst>
          </p:nvPr>
        </p:nvGraphicFramePr>
        <p:xfrm>
          <a:off x="285720" y="908720"/>
          <a:ext cx="8715438" cy="4946362"/>
        </p:xfrm>
        <a:graphic>
          <a:graphicData uri="http://schemas.openxmlformats.org/drawingml/2006/table">
            <a:tbl>
              <a:tblPr/>
              <a:tblGrid>
                <a:gridCol w="3926240"/>
                <a:gridCol w="1503048"/>
                <a:gridCol w="928695"/>
                <a:gridCol w="471491"/>
                <a:gridCol w="471491"/>
                <a:gridCol w="471491"/>
                <a:gridCol w="471491"/>
                <a:gridCol w="471491"/>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0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27522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Achever </a:t>
                      </a:r>
                      <a:r>
                        <a:rPr lang="fr-FR" sz="1400" kern="1200" baseline="0" dirty="0" smtClean="0">
                          <a:solidFill>
                            <a:schemeClr val="tx1"/>
                          </a:solidFill>
                          <a:latin typeface="+mn-lt"/>
                          <a:ea typeface="+mn-ea"/>
                          <a:cs typeface="+mn-cs"/>
                        </a:rPr>
                        <a:t>la mise en place de la direction transverse maitre d’ouvrage système d’information distribution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Favoriser la mise en œuvre du schéma directeur informatique Distribution</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5">
                  <a:txBody>
                    <a:bodyPr/>
                    <a:lstStyle/>
                    <a:p>
                      <a:pPr marL="85725">
                        <a:lnSpc>
                          <a:spcPct val="130000"/>
                        </a:lnSpc>
                        <a:spcAft>
                          <a:spcPts val="800"/>
                        </a:spcAft>
                      </a:pPr>
                      <a:r>
                        <a:rPr lang="fr-FR" sz="1400" dirty="0" smtClean="0">
                          <a:solidFill>
                            <a:schemeClr val="tx1"/>
                          </a:solidFill>
                          <a:latin typeface="+mn-lt"/>
                          <a:ea typeface="Times"/>
                          <a:cs typeface="Times New Roman"/>
                        </a:rPr>
                        <a:t>Experts métiers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777577">
                <a:tc>
                  <a:txBody>
                    <a:bodyPr/>
                    <a:lstStyle/>
                    <a:p>
                      <a:pPr marL="269875" lvl="0" indent="-182563">
                        <a:buFont typeface="Arial" pitchFamily="34" charset="0"/>
                        <a:buChar char="•"/>
                      </a:pPr>
                      <a:r>
                        <a:rPr lang="fr-FR" sz="1400" kern="1200" dirty="0" smtClean="0">
                          <a:solidFill>
                            <a:schemeClr val="tx1"/>
                          </a:solidFill>
                          <a:latin typeface="+mn-lt"/>
                          <a:ea typeface="+mn-ea"/>
                          <a:cs typeface="+mn-cs"/>
                        </a:rPr>
                        <a:t>Accélérer la mise en œuvre d’un </a:t>
                      </a:r>
                      <a:r>
                        <a:rPr lang="fr-FR" sz="1400" kern="1200" dirty="0" err="1" smtClean="0">
                          <a:solidFill>
                            <a:schemeClr val="tx1"/>
                          </a:solidFill>
                          <a:latin typeface="+mn-lt"/>
                          <a:ea typeface="+mn-ea"/>
                          <a:cs typeface="+mn-cs"/>
                        </a:rPr>
                        <a:t>reporting</a:t>
                      </a:r>
                      <a:r>
                        <a:rPr lang="fr-FR" sz="1400" kern="1200" dirty="0" smtClean="0">
                          <a:solidFill>
                            <a:schemeClr val="tx1"/>
                          </a:solidFill>
                          <a:latin typeface="+mn-lt"/>
                          <a:ea typeface="+mn-ea"/>
                          <a:cs typeface="+mn-cs"/>
                        </a:rPr>
                        <a:t> décisionnel pour tous les niveaux de gestion (agences</a:t>
                      </a:r>
                      <a:r>
                        <a:rPr lang="fr-FR" sz="1400" kern="1200" baseline="0" dirty="0" smtClean="0">
                          <a:solidFill>
                            <a:schemeClr val="tx1"/>
                          </a:solidFill>
                          <a:latin typeface="+mn-lt"/>
                          <a:ea typeface="+mn-ea"/>
                          <a:cs typeface="+mn-cs"/>
                        </a:rPr>
                        <a:t> commerciales</a:t>
                      </a:r>
                      <a:r>
                        <a:rPr lang="fr-FR" sz="1400" kern="1200" dirty="0" smtClean="0">
                          <a:solidFill>
                            <a:schemeClr val="tx1"/>
                          </a:solidFill>
                          <a:latin typeface="+mn-lt"/>
                          <a:ea typeface="+mn-ea"/>
                          <a:cs typeface="+mn-cs"/>
                        </a:rPr>
                        <a:t>, districts, DD, SDA, Groupe)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Disposer d’un outil d’aide à la décision </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41410">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Maintenir</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et</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améliorer les applications existantes</a:t>
                      </a:r>
                      <a:r>
                        <a:rPr lang="fr-FR" sz="1400" kern="1200" baseline="0" dirty="0" smtClean="0">
                          <a:solidFill>
                            <a:schemeClr val="tx1"/>
                          </a:solidFill>
                          <a:latin typeface="+mn-lt"/>
                          <a:ea typeface="+mn-ea"/>
                          <a:cs typeface="+mn-cs"/>
                        </a:rPr>
                        <a:t>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Adapter les applications </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6868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Mettre à jour des procédures de gestion en cohérence avec la nouvelle organisation (système d’information)</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Disposer d’un SI cohérent avec l’organisation</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68688">
                <a:tc>
                  <a:txBody>
                    <a:bodyPr/>
                    <a:lstStyle/>
                    <a:p>
                      <a:pPr marL="269875"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Accompagner le déploiement des nouvelles applications et</a:t>
                      </a:r>
                      <a:r>
                        <a:rPr lang="fr-FR" sz="1400" kern="1200" baseline="0" dirty="0" smtClean="0">
                          <a:solidFill>
                            <a:schemeClr val="tx1"/>
                          </a:solidFill>
                          <a:latin typeface="+mn-lt"/>
                          <a:ea typeface="+mn-ea"/>
                          <a:cs typeface="+mn-cs"/>
                        </a:rPr>
                        <a:t> veiller à leur bonne utilisation  </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85738" marR="0" lvl="0" indent="-182563"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Conduite de changement  et respect des règles en vigueur</a:t>
                      </a:r>
                      <a:endParaRPr kumimoji="0" lang="fr-FR" sz="1400" kern="1200" dirty="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229600" cy="612304"/>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n°04 : Développement des SI</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29</a:t>
            </a:fld>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00100" y="2571744"/>
            <a:ext cx="7429552" cy="132343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1</a:t>
            </a:r>
            <a:r>
              <a:rPr lang="fr-FR" sz="3200" baseline="30000" dirty="0" smtClean="0">
                <a:solidFill>
                  <a:srgbClr val="FFFF00"/>
                </a:solidFill>
              </a:rPr>
              <a:t>ère</a:t>
            </a:r>
            <a:r>
              <a:rPr lang="fr-FR" sz="3200" dirty="0" smtClean="0">
                <a:solidFill>
                  <a:srgbClr val="FFFF00"/>
                </a:solidFill>
              </a:rPr>
              <a:t> </a:t>
            </a:r>
            <a:r>
              <a:rPr lang="fr-FR" sz="3200" dirty="0">
                <a:solidFill>
                  <a:srgbClr val="FFFF00"/>
                </a:solidFill>
              </a:rPr>
              <a:t>Phase : Diagnostic Stratégique</a:t>
            </a:r>
          </a:p>
          <a:p>
            <a:pPr algn="ctr" fontAlgn="auto">
              <a:spcBef>
                <a:spcPts val="0"/>
              </a:spcBef>
              <a:spcAft>
                <a:spcPts val="0"/>
              </a:spcAft>
              <a:defRPr/>
            </a:pPr>
            <a:r>
              <a:rPr lang="fr-FR" sz="2400" b="1" dirty="0" smtClean="0"/>
              <a:t> </a:t>
            </a:r>
            <a:endParaRPr lang="fr-FR" sz="24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85786" y="1785926"/>
            <a:ext cx="7772400" cy="1829761"/>
          </a:xfrm>
        </p:spPr>
        <p:txBody>
          <a:bodyPr>
            <a:normAutofit/>
          </a:bodyPr>
          <a:lstStyle/>
          <a:p>
            <a:pPr algn="l"/>
            <a:r>
              <a:rPr lang="fr-FR" sz="3600" dirty="0" smtClean="0"/>
              <a:t>Séparation des fonctions techniques et commerciale</a:t>
            </a:r>
            <a:endParaRPr lang="fr-FR" sz="3600" dirty="0"/>
          </a:p>
        </p:txBody>
      </p:sp>
      <p:sp>
        <p:nvSpPr>
          <p:cNvPr id="3" name="Espace réservé du texte 2"/>
          <p:cNvSpPr>
            <a:spLocks noGrp="1"/>
          </p:cNvSpPr>
          <p:nvPr>
            <p:ph type="subTitle" idx="1"/>
          </p:nvPr>
        </p:nvSpPr>
        <p:spPr>
          <a:xfrm>
            <a:off x="685800" y="1714488"/>
            <a:ext cx="7772400" cy="1199704"/>
          </a:xfrm>
        </p:spPr>
        <p:txBody>
          <a:bodyPr>
            <a:normAutofit/>
          </a:bodyPr>
          <a:lstStyle/>
          <a:p>
            <a:pPr algn="l"/>
            <a:r>
              <a:rPr lang="fr-FR" sz="2800" dirty="0" smtClean="0">
                <a:solidFill>
                  <a:srgbClr val="000000"/>
                </a:solidFill>
                <a:latin typeface="Arial"/>
                <a:cs typeface="Arial" charset="0"/>
              </a:rPr>
              <a:t>Axe n°2 :</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30</a:t>
            </a:fld>
            <a:endParaRPr lang="fr-F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980290208"/>
              </p:ext>
            </p:extLst>
          </p:nvPr>
        </p:nvGraphicFramePr>
        <p:xfrm>
          <a:off x="214282" y="1357298"/>
          <a:ext cx="8786874" cy="3724854"/>
        </p:xfrm>
        <a:graphic>
          <a:graphicData uri="http://schemas.openxmlformats.org/drawingml/2006/table">
            <a:tbl>
              <a:tblPr/>
              <a:tblGrid>
                <a:gridCol w="3786214"/>
                <a:gridCol w="1428760"/>
                <a:gridCol w="1428760"/>
                <a:gridCol w="428628"/>
                <a:gridCol w="428628"/>
                <a:gridCol w="428628"/>
                <a:gridCol w="428628"/>
                <a:gridCol w="428628"/>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45397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baseline="0" dirty="0" smtClean="0">
                          <a:solidFill>
                            <a:schemeClr val="tx1"/>
                          </a:solidFill>
                          <a:latin typeface="+mn-lt"/>
                          <a:ea typeface="+mn-ea"/>
                          <a:cs typeface="+mn-cs"/>
                        </a:rPr>
                        <a:t>Se faire accompagner par un organisme spécialisé pour définir le nouveau schéma d’organisation</a:t>
                      </a: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Améliorer la</a:t>
                      </a:r>
                      <a:r>
                        <a:rPr lang="fr-FR" sz="1400" baseline="0" dirty="0" smtClean="0">
                          <a:solidFill>
                            <a:schemeClr val="tx1"/>
                          </a:solidFill>
                          <a:latin typeface="+mn-lt"/>
                          <a:ea typeface="Times"/>
                          <a:cs typeface="Times New Roman"/>
                        </a:rPr>
                        <a:t> gestion, le professionnalisme  et l’expertise</a:t>
                      </a:r>
                    </a:p>
                    <a:p>
                      <a:pPr marL="95250" indent="-95250">
                        <a:lnSpc>
                          <a:spcPct val="130000"/>
                        </a:lnSpc>
                        <a:spcAft>
                          <a:spcPts val="800"/>
                        </a:spcAft>
                        <a:buFont typeface="Arial" pitchFamily="34" charset="0"/>
                        <a:buChar char="•"/>
                      </a:pPr>
                      <a:r>
                        <a:rPr lang="fr-FR" sz="1400" baseline="0" dirty="0" smtClean="0">
                          <a:solidFill>
                            <a:schemeClr val="tx1"/>
                          </a:solidFill>
                          <a:latin typeface="+mn-lt"/>
                          <a:ea typeface="Times"/>
                          <a:cs typeface="Times New Roman"/>
                        </a:rPr>
                        <a:t>Améliorer la qualité de service</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6">
                  <a:txBody>
                    <a:bodyPr/>
                    <a:lstStyle/>
                    <a:p>
                      <a:pPr marL="95250" indent="-95250" algn="l" rtl="0" eaLnBrk="1" latinLnBrk="0" hangingPunct="1">
                        <a:lnSpc>
                          <a:spcPct val="130000"/>
                        </a:lnSpc>
                        <a:spcAft>
                          <a:spcPts val="800"/>
                        </a:spcAft>
                        <a:buFont typeface="Arial" pitchFamily="34" charset="0"/>
                        <a:buChar char="•"/>
                      </a:pPr>
                      <a:r>
                        <a:rPr kumimoji="0" lang="fr-FR" sz="1400" kern="1200" dirty="0" smtClean="0">
                          <a:solidFill>
                            <a:schemeClr val="tx1"/>
                          </a:solidFill>
                          <a:latin typeface="+mn-lt"/>
                          <a:ea typeface="Times"/>
                          <a:cs typeface="Times New Roman"/>
                        </a:rPr>
                        <a:t>Compétences dans le domaine d’activité</a:t>
                      </a:r>
                    </a:p>
                    <a:p>
                      <a:pPr marL="95250" indent="-95250" algn="l" rtl="0" eaLnBrk="1" latinLnBrk="0" hangingPunct="1">
                        <a:lnSpc>
                          <a:spcPct val="130000"/>
                        </a:lnSpc>
                        <a:spcAft>
                          <a:spcPts val="800"/>
                        </a:spcAft>
                        <a:buFont typeface="Arial" pitchFamily="34" charset="0"/>
                        <a:buChar char="•"/>
                      </a:pPr>
                      <a:r>
                        <a:rPr kumimoji="0" lang="fr-FR" sz="1400" kern="1200" dirty="0" smtClean="0">
                          <a:solidFill>
                            <a:schemeClr val="tx1"/>
                          </a:solidFill>
                          <a:latin typeface="+mn-lt"/>
                          <a:ea typeface="Times"/>
                          <a:cs typeface="Times New Roman"/>
                        </a:rPr>
                        <a:t>Investissement en infrastructures</a:t>
                      </a:r>
                      <a:endParaRPr kumimoji="0" lang="fr-FR" sz="14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3970">
                <a:tc rowSpan="2">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Redéployer le personnel existant (et/ou</a:t>
                      </a:r>
                      <a:r>
                        <a:rPr lang="fr-FR" sz="1400" kern="1200" baseline="0" dirty="0" smtClean="0">
                          <a:solidFill>
                            <a:schemeClr val="tx1"/>
                          </a:solidFill>
                          <a:latin typeface="+mn-lt"/>
                          <a:ea typeface="+mn-ea"/>
                          <a:cs typeface="+mn-cs"/>
                        </a:rPr>
                        <a:t> recrutement/formation selon besoin)</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84956">
                <a:tc vMerge="1">
                  <a:txBody>
                    <a:bodyPr/>
                    <a:lstStyle/>
                    <a:p>
                      <a:pPr marL="85725" lvl="0" indent="-85725">
                        <a:buFont typeface="Arial" pitchFamily="34" charset="0"/>
                        <a:buChar char="•"/>
                      </a:pPr>
                      <a:endParaRPr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646180">
                <a:tc>
                  <a:txBody>
                    <a:bodyPr/>
                    <a:lstStyle/>
                    <a:p>
                      <a:pPr marL="85725" lvl="0" indent="-85725">
                        <a:buFont typeface="Arial" pitchFamily="34" charset="0"/>
                        <a:buChar char="•"/>
                      </a:pPr>
                      <a:r>
                        <a:rPr lang="fr-FR" sz="1400" kern="1200" baseline="0" dirty="0" smtClean="0">
                          <a:solidFill>
                            <a:schemeClr val="tx1"/>
                          </a:solidFill>
                          <a:latin typeface="+mn-lt"/>
                          <a:ea typeface="+mn-ea"/>
                          <a:cs typeface="+mn-cs"/>
                        </a:rPr>
                        <a:t>Aménager</a:t>
                      </a:r>
                      <a:r>
                        <a:rPr lang="fr-FR" sz="1400" kern="1200" dirty="0" smtClean="0">
                          <a:solidFill>
                            <a:schemeClr val="tx1"/>
                          </a:solidFill>
                          <a:latin typeface="+mn-lt"/>
                          <a:ea typeface="+mn-ea"/>
                          <a:cs typeface="+mn-cs"/>
                        </a:rPr>
                        <a:t> (et/ou</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création) les infrastructures nécessaires devant héberger séparément les activités  techniques et commerciales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733998">
                <a:tc>
                  <a:txBody>
                    <a:bodyPr/>
                    <a:lstStyle/>
                    <a:p>
                      <a:pPr marL="87313" lvl="1" indent="-80963">
                        <a:buFont typeface="Arial" pitchFamily="34" charset="0"/>
                        <a:buChar char="•"/>
                      </a:pPr>
                      <a:r>
                        <a:rPr lang="fr-FR" sz="1400" kern="1200" dirty="0" smtClean="0">
                          <a:solidFill>
                            <a:schemeClr val="tx1"/>
                          </a:solidFill>
                          <a:latin typeface="+mn-lt"/>
                          <a:ea typeface="+mn-ea"/>
                          <a:cs typeface="+mn-cs"/>
                        </a:rPr>
                        <a:t>Définir les missions et délimiter les responsabilités  en adaptant</a:t>
                      </a:r>
                      <a:r>
                        <a:rPr lang="fr-FR" sz="1400" kern="1200" baseline="0" dirty="0" smtClean="0">
                          <a:solidFill>
                            <a:schemeClr val="tx1"/>
                          </a:solidFill>
                          <a:latin typeface="+mn-lt"/>
                          <a:ea typeface="+mn-ea"/>
                          <a:cs typeface="+mn-cs"/>
                        </a:rPr>
                        <a:t> et en </a:t>
                      </a:r>
                      <a:r>
                        <a:rPr lang="fr-FR" sz="1400" kern="1200" dirty="0" smtClean="0">
                          <a:solidFill>
                            <a:schemeClr val="tx1"/>
                          </a:solidFill>
                          <a:latin typeface="+mn-lt"/>
                          <a:ea typeface="+mn-ea"/>
                          <a:cs typeface="+mn-cs"/>
                        </a:rPr>
                        <a:t>mettant à jour des procédures de gestion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522546">
                <a:tc>
                  <a:txBody>
                    <a:bodyPr/>
                    <a:lstStyle/>
                    <a:p>
                      <a:pPr marL="87313" marR="0" lvl="1" indent="-87313"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Adapter la comptabilité analytique à la nouvelle organisation.</a:t>
                      </a:r>
                      <a:endPar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543956" cy="990600"/>
          </a:xfrm>
        </p:spPr>
        <p:txBody>
          <a:bodyPr>
            <a:noAutofit/>
          </a:bodyPr>
          <a:lstStyle/>
          <a:p>
            <a:pPr lvl="1" algn="l" rtl="0">
              <a:spcBef>
                <a:spcPct val="0"/>
              </a:spcBef>
            </a:pPr>
            <a:r>
              <a:rPr lang="fr-FR" kern="1200" dirty="0" smtClean="0">
                <a:solidFill>
                  <a:schemeClr val="tx2"/>
                </a:solidFill>
                <a:latin typeface="+mj-lt"/>
                <a:ea typeface="+mj-ea"/>
                <a:cs typeface="+mj-cs"/>
              </a:rPr>
              <a:t>Axe n°02 : Séparation des fonctions technique électricité, technique gaz et commerciale</a:t>
            </a:r>
            <a:endParaRPr lang="fr-FR" sz="1400" kern="1200" dirty="0" smtClean="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31</a:t>
            </a:fld>
            <a:endParaRPr lang="fr-F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3600" dirty="0" smtClean="0"/>
              <a:t>Développement du segment «Services»</a:t>
            </a:r>
          </a:p>
        </p:txBody>
      </p:sp>
      <p:sp>
        <p:nvSpPr>
          <p:cNvPr id="3" name="Espace réservé du texte 2"/>
          <p:cNvSpPr>
            <a:spLocks noGrp="1"/>
          </p:cNvSpPr>
          <p:nvPr>
            <p:ph type="subTitle" idx="1"/>
          </p:nvPr>
        </p:nvSpPr>
        <p:spPr>
          <a:xfrm>
            <a:off x="685800" y="1500174"/>
            <a:ext cx="7772400" cy="1199704"/>
          </a:xfrm>
        </p:spPr>
        <p:txBody>
          <a:bodyPr>
            <a:normAutofit/>
          </a:bodyPr>
          <a:lstStyle/>
          <a:p>
            <a:pPr algn="l"/>
            <a:r>
              <a:rPr lang="fr-FR" sz="2800" dirty="0" smtClean="0">
                <a:solidFill>
                  <a:srgbClr val="000000"/>
                </a:solidFill>
                <a:latin typeface="Arial"/>
                <a:cs typeface="Arial" charset="0"/>
              </a:rPr>
              <a:t>Axe n°3:</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32</a:t>
            </a:fld>
            <a:endParaRPr lang="fr-F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3444982284"/>
              </p:ext>
            </p:extLst>
          </p:nvPr>
        </p:nvGraphicFramePr>
        <p:xfrm>
          <a:off x="142844" y="1340768"/>
          <a:ext cx="8858315" cy="5006848"/>
        </p:xfrm>
        <a:graphic>
          <a:graphicData uri="http://schemas.openxmlformats.org/drawingml/2006/table">
            <a:tbl>
              <a:tblPr/>
              <a:tblGrid>
                <a:gridCol w="3857652"/>
                <a:gridCol w="1428760"/>
                <a:gridCol w="1289886"/>
                <a:gridCol w="456403"/>
                <a:gridCol w="228202"/>
                <a:gridCol w="228202"/>
                <a:gridCol w="440514"/>
                <a:gridCol w="472293"/>
                <a:gridCol w="456403"/>
              </a:tblGrid>
              <a:tr h="462280">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gridSpan="2">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hMerge="1">
                  <a:txBody>
                    <a:bodyPr/>
                    <a:lstStyle/>
                    <a:p>
                      <a:endParaRPr lang="fr-FR"/>
                    </a:p>
                  </a:txBody>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21336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Réaliser</a:t>
                      </a:r>
                      <a:r>
                        <a:rPr kumimoji="0" lang="fr-FR" sz="1400" kern="1200" baseline="0" dirty="0" smtClean="0">
                          <a:solidFill>
                            <a:schemeClr val="tx1"/>
                          </a:solidFill>
                          <a:latin typeface="+mn-lt"/>
                          <a:ea typeface="+mn-ea"/>
                          <a:cs typeface="+mn-cs"/>
                        </a:rPr>
                        <a:t> une étude de marché (demande, concurrence, créneaux porteurs,  estimation des couts, etc.)</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10">
                  <a:txBody>
                    <a:bodyPr/>
                    <a:lstStyle/>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Pénétrer le marché des services</a:t>
                      </a:r>
                    </a:p>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Réaliser un CA services (% du CA global à définir)</a:t>
                      </a:r>
                    </a:p>
                    <a:p>
                      <a:pPr marL="95250" indent="-95250">
                        <a:lnSpc>
                          <a:spcPct val="130000"/>
                        </a:lnSpc>
                        <a:spcAft>
                          <a:spcPts val="800"/>
                        </a:spcAft>
                        <a:buFont typeface="Arial" pitchFamily="34" charset="0"/>
                        <a:buChar cha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10">
                  <a:txBody>
                    <a:bodyPr/>
                    <a:lstStyle/>
                    <a:p>
                      <a:pPr marL="95250" indent="-95250">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RH</a:t>
                      </a:r>
                      <a:r>
                        <a:rPr lang="fr-FR" sz="1400" baseline="0" dirty="0" smtClean="0">
                          <a:solidFill>
                            <a:schemeClr val="tx1"/>
                          </a:solidFill>
                          <a:latin typeface="+mn-lt"/>
                          <a:ea typeface="Times"/>
                          <a:cs typeface="Times New Roman"/>
                        </a:rPr>
                        <a:t> spécialisée (technique et marketing)</a:t>
                      </a:r>
                    </a:p>
                    <a:p>
                      <a:pPr marL="95250" indent="-95250">
                        <a:lnSpc>
                          <a:spcPct val="130000"/>
                        </a:lnSpc>
                        <a:spcAft>
                          <a:spcPts val="800"/>
                        </a:spcAft>
                        <a:buFont typeface="Arial" pitchFamily="34" charset="0"/>
                        <a:buChar char="•"/>
                      </a:pPr>
                      <a:r>
                        <a:rPr lang="fr-FR" sz="1400" baseline="0" dirty="0" smtClean="0">
                          <a:solidFill>
                            <a:schemeClr val="tx1"/>
                          </a:solidFill>
                          <a:latin typeface="+mn-lt"/>
                          <a:ea typeface="Times"/>
                          <a:cs typeface="Times New Roman"/>
                        </a:rPr>
                        <a:t>Equipements adéquats </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fr-FR" sz="1400" dirty="0" smtClean="0"/>
                        <a:t>X</a:t>
                      </a: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fr-FR" sz="1400" dirty="0" smtClean="0"/>
                        <a:t>X</a:t>
                      </a: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13414">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Définir les missions et attributions de la nouvelle entité services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smtClean="0"/>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2672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tab pos="352425" algn="l"/>
                        </a:tabLst>
                        <a:defRPr/>
                      </a:pPr>
                      <a:r>
                        <a:rPr kumimoji="0" lang="fr-FR" sz="1400" kern="1200" dirty="0" smtClean="0">
                          <a:solidFill>
                            <a:schemeClr val="tx1"/>
                          </a:solidFill>
                          <a:latin typeface="+mn-lt"/>
                          <a:ea typeface="+mn-ea"/>
                          <a:cs typeface="+mn-cs"/>
                        </a:rPr>
                        <a:t>Préparer  les procédures de travail pour le  développement des services.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dirty="0" smtClean="0"/>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dirty="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fr-FR" sz="1400"/>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marR="0" lvl="0" indent="-85725" algn="l" defTabSz="914400" rtl="0" eaLnBrk="1" fontAlgn="base" latinLnBrk="0" hangingPunct="1">
                        <a:lnSpc>
                          <a:spcPct val="100000"/>
                        </a:lnSpc>
                        <a:spcBef>
                          <a:spcPct val="0"/>
                        </a:spcBef>
                        <a:spcAft>
                          <a:spcPct val="0"/>
                        </a:spcAft>
                        <a:buClrTx/>
                        <a:buSzTx/>
                        <a:buFont typeface="Arial" pitchFamily="34" charset="0"/>
                        <a:buChar char="•"/>
                        <a:tabLst/>
                      </a:pPr>
                      <a:r>
                        <a:rPr kumimoji="0" lang="fr-FR" sz="1400" kern="1200" dirty="0" smtClean="0">
                          <a:solidFill>
                            <a:schemeClr val="tx1"/>
                          </a:solidFill>
                          <a:latin typeface="+mn-lt"/>
                          <a:ea typeface="+mn-ea"/>
                          <a:cs typeface="+mn-cs"/>
                        </a:rPr>
                        <a:t>Définir le périmètre des services proposés / package des offres</a:t>
                      </a:r>
                      <a:r>
                        <a:rPr kumimoji="0" lang="fr-FR" sz="1400" kern="1200" baseline="0" dirty="0" smtClean="0">
                          <a:solidFill>
                            <a:schemeClr val="tx1"/>
                          </a:solidFill>
                          <a:latin typeface="+mn-lt"/>
                          <a:ea typeface="+mn-ea"/>
                          <a:cs typeface="+mn-cs"/>
                        </a:rPr>
                        <a:t> / prix</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Mettre en place,</a:t>
                      </a:r>
                      <a:r>
                        <a:rPr kumimoji="0" lang="fr-FR" sz="1400" kern="1200" baseline="0" dirty="0" smtClean="0">
                          <a:solidFill>
                            <a:schemeClr val="tx1"/>
                          </a:solidFill>
                          <a:latin typeface="+mn-lt"/>
                          <a:ea typeface="+mn-ea"/>
                          <a:cs typeface="+mn-cs"/>
                        </a:rPr>
                        <a:t> au fur et à mesure, </a:t>
                      </a:r>
                      <a:r>
                        <a:rPr kumimoji="0" lang="fr-FR" sz="1400" kern="1200" dirty="0" smtClean="0">
                          <a:solidFill>
                            <a:schemeClr val="tx1"/>
                          </a:solidFill>
                          <a:latin typeface="+mn-lt"/>
                          <a:ea typeface="+mn-ea"/>
                          <a:cs typeface="+mn-cs"/>
                        </a:rPr>
                        <a:t>la ressource humaine dédiée et la former,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Envisager et développer le partenariat avec des fournisseurs d’équipements (transformateurs, etc.)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Proposer des solutions d’optimisation énergétique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lvl="0" indent="-85725" algn="l" rtl="0" eaLnBrk="1" latinLnBrk="0" hangingPunct="1">
                        <a:buFont typeface="Arial" pitchFamily="34" charset="0"/>
                        <a:buChar char="•"/>
                      </a:pPr>
                      <a:r>
                        <a:rPr kumimoji="0" lang="fr-FR" sz="1400" kern="1200" dirty="0" smtClean="0">
                          <a:solidFill>
                            <a:schemeClr val="tx1"/>
                          </a:solidFill>
                          <a:latin typeface="+mn-lt"/>
                          <a:ea typeface="+mn-ea"/>
                          <a:cs typeface="+mn-cs"/>
                        </a:rPr>
                        <a:t>Développer le travail de proximité clients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Formaliser l’assistance aux clients en maintenance préventive et curative ;</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6449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kern="1200" dirty="0" smtClean="0">
                          <a:solidFill>
                            <a:schemeClr val="tx1"/>
                          </a:solidFill>
                          <a:latin typeface="+mn-lt"/>
                          <a:ea typeface="+mn-ea"/>
                          <a:cs typeface="+mn-cs"/>
                        </a:rPr>
                        <a:t>Instaurer</a:t>
                      </a:r>
                      <a:r>
                        <a:rPr kumimoji="0" lang="fr-FR" sz="1400" kern="1200" baseline="0" dirty="0" smtClean="0">
                          <a:solidFill>
                            <a:schemeClr val="tx1"/>
                          </a:solidFill>
                          <a:latin typeface="+mn-lt"/>
                          <a:ea typeface="+mn-ea"/>
                          <a:cs typeface="+mn-cs"/>
                        </a:rPr>
                        <a:t> la veille stratégique et technologique</a:t>
                      </a:r>
                      <a:endParaRPr kumimoji="0" lang="fr-FR" sz="1400" kern="1200" dirty="0" smtClean="0">
                        <a:solidFill>
                          <a:schemeClr val="tx1"/>
                        </a:solidFill>
                        <a:latin typeface="+mn-lt"/>
                        <a:ea typeface="+mn-ea"/>
                        <a:cs typeface="+mn-cs"/>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5250" indent="-95250">
                        <a:lnSpc>
                          <a:spcPct val="130000"/>
                        </a:lnSpc>
                        <a:spcAft>
                          <a:spcPts val="800"/>
                        </a:spcAft>
                        <a:buFont typeface="Arial" pitchFamily="34" charset="0"/>
                        <a:buChar char="•"/>
                      </a:pPr>
                      <a:endParaRPr lang="fr-FR" sz="1400" dirty="0" smtClean="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pPr marL="95250" indent="-95250">
                        <a:lnSpc>
                          <a:spcPct val="130000"/>
                        </a:lnSpc>
                        <a:spcAft>
                          <a:spcPts val="800"/>
                        </a:spcAft>
                        <a:buFont typeface="Arial" pitchFamily="34" charset="0"/>
                        <a:buChar char="•"/>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gridSpan="2">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fr-FR"/>
                    </a:p>
                  </a:txBody>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a:xfrm>
            <a:off x="457200" y="152400"/>
            <a:ext cx="8401080" cy="990600"/>
          </a:xfrm>
        </p:spPr>
        <p:txBody>
          <a:bodyPr>
            <a:noAutofit/>
          </a:bodyPr>
          <a:lstStyle/>
          <a:p>
            <a:pPr lvl="1" algn="l" rtl="0">
              <a:spcBef>
                <a:spcPct val="0"/>
              </a:spcBef>
            </a:pPr>
            <a:r>
              <a:rPr lang="fr-FR" sz="2400" kern="1200" dirty="0" smtClean="0">
                <a:solidFill>
                  <a:schemeClr val="tx2"/>
                </a:solidFill>
                <a:latin typeface="+mj-lt"/>
                <a:ea typeface="+mj-ea"/>
                <a:cs typeface="+mj-cs"/>
              </a:rPr>
              <a:t>Action stratégique 01 : Création et Développement de l’entité « Services »</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33</a:t>
            </a:fld>
            <a:endParaRPr lang="fr-F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122444039"/>
              </p:ext>
            </p:extLst>
          </p:nvPr>
        </p:nvGraphicFramePr>
        <p:xfrm>
          <a:off x="71407" y="2014328"/>
          <a:ext cx="8929753" cy="3565144"/>
        </p:xfrm>
        <a:graphic>
          <a:graphicData uri="http://schemas.openxmlformats.org/drawingml/2006/table">
            <a:tbl>
              <a:tblPr/>
              <a:tblGrid>
                <a:gridCol w="4357717"/>
                <a:gridCol w="1143008"/>
                <a:gridCol w="1143008"/>
                <a:gridCol w="457204"/>
                <a:gridCol w="457204"/>
                <a:gridCol w="457204"/>
                <a:gridCol w="457204"/>
                <a:gridCol w="457204"/>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782320">
                <a:tc>
                  <a:txBody>
                    <a:bodyPr/>
                    <a:lstStyle/>
                    <a:p>
                      <a:pPr marL="85725" marR="0" lvl="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Développer des actions marketing : offres efficacité énergétique, packages technico-commerciales, conseil, assistance,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indent="-85725">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Satisfaire et fidéliser</a:t>
                      </a:r>
                      <a:r>
                        <a:rPr lang="fr-FR" sz="1400" baseline="0" dirty="0" smtClean="0">
                          <a:solidFill>
                            <a:schemeClr val="tx1"/>
                          </a:solidFill>
                          <a:latin typeface="+mn-lt"/>
                          <a:ea typeface="Times"/>
                          <a:cs typeface="Times New Roman"/>
                        </a:rPr>
                        <a:t> les clients</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indent="-85725" algn="l" rtl="0" eaLnBrk="1" latinLnBrk="0" hangingPunct="1">
                        <a:lnSpc>
                          <a:spcPct val="130000"/>
                        </a:lnSpc>
                        <a:spcAft>
                          <a:spcPts val="800"/>
                        </a:spcAft>
                        <a:buFont typeface="Arial" pitchFamily="34" charset="0"/>
                        <a:buChar char="•"/>
                      </a:pPr>
                      <a:r>
                        <a:rPr kumimoji="0" lang="fr-FR" sz="1400" kern="1200" dirty="0" smtClean="0">
                          <a:solidFill>
                            <a:schemeClr val="tx1"/>
                          </a:solidFill>
                          <a:latin typeface="+mn-lt"/>
                          <a:ea typeface="Times"/>
                          <a:cs typeface="Times New Roman"/>
                        </a:rPr>
                        <a:t>Compétences en technique et marketing</a:t>
                      </a:r>
                      <a:endParaRPr kumimoji="0" lang="fr-FR" sz="1400"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rowSpan="3">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564640">
                <a:tc>
                  <a:txBody>
                    <a:bodyPr/>
                    <a:lstStyle/>
                    <a:p>
                      <a:pPr marL="0" marR="0" lvl="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Redéfinir le rôle et l’organisation du réseau commercial:</a:t>
                      </a:r>
                    </a:p>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fr-FR" sz="1400" kern="1200" dirty="0" smtClean="0">
                          <a:solidFill>
                            <a:schemeClr val="tx1"/>
                          </a:solidFill>
                          <a:latin typeface="+mn-lt"/>
                          <a:ea typeface="+mn-ea"/>
                          <a:cs typeface="+mn-cs"/>
                        </a:rPr>
                        <a:t>Développer la communication</a:t>
                      </a:r>
                      <a:r>
                        <a:rPr lang="fr-FR" sz="1400" kern="1200" baseline="0" dirty="0" smtClean="0">
                          <a:solidFill>
                            <a:schemeClr val="tx1"/>
                          </a:solidFill>
                          <a:latin typeface="+mn-lt"/>
                          <a:ea typeface="+mn-ea"/>
                          <a:cs typeface="+mn-cs"/>
                        </a:rPr>
                        <a:t> au</a:t>
                      </a:r>
                      <a:r>
                        <a:rPr lang="fr-FR" sz="1400" kern="1200" dirty="0" smtClean="0">
                          <a:solidFill>
                            <a:schemeClr val="tx1"/>
                          </a:solidFill>
                          <a:latin typeface="+mn-lt"/>
                          <a:ea typeface="+mn-ea"/>
                          <a:cs typeface="+mn-cs"/>
                        </a:rPr>
                        <a:t> client sur les aspects de sécurité et maitrise d’énergie </a:t>
                      </a:r>
                    </a:p>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fr-FR" sz="1400" kern="1200" dirty="0" smtClean="0">
                          <a:solidFill>
                            <a:schemeClr val="tx1"/>
                          </a:solidFill>
                          <a:latin typeface="+mn-lt"/>
                          <a:ea typeface="+mn-ea"/>
                          <a:cs typeface="+mn-cs"/>
                        </a:rPr>
                        <a:t>Former les agents à l’orientation client;</a:t>
                      </a:r>
                    </a:p>
                    <a:p>
                      <a:pPr marL="457200" marR="0" lvl="1" indent="-1841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fr-FR" sz="1400" kern="1200" dirty="0" smtClean="0">
                          <a:solidFill>
                            <a:schemeClr val="tx1"/>
                          </a:solidFill>
                          <a:latin typeface="+mn-lt"/>
                          <a:ea typeface="+mn-ea"/>
                          <a:cs typeface="+mn-cs"/>
                        </a:rPr>
                        <a:t>Respecter les délais d’intervention (raccordement,</a:t>
                      </a:r>
                      <a:r>
                        <a:rPr lang="fr-FR" sz="1400" kern="1200" baseline="0" dirty="0" smtClean="0">
                          <a:solidFill>
                            <a:schemeClr val="tx1"/>
                          </a:solidFill>
                          <a:latin typeface="+mn-lt"/>
                          <a:ea typeface="+mn-ea"/>
                          <a:cs typeface="+mn-cs"/>
                        </a:rPr>
                        <a:t> </a:t>
                      </a:r>
                      <a:r>
                        <a:rPr lang="fr-FR" sz="1400" kern="1200" dirty="0" smtClean="0">
                          <a:solidFill>
                            <a:schemeClr val="tx1"/>
                          </a:solidFill>
                          <a:latin typeface="+mn-lt"/>
                          <a:ea typeface="+mn-ea"/>
                          <a:cs typeface="+mn-cs"/>
                        </a:rPr>
                        <a:t>dépannages,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r h="782320">
                <a:tc>
                  <a:txBody>
                    <a:bodyPr/>
                    <a:lstStyle/>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400" kern="1200" dirty="0" smtClean="0">
                          <a:solidFill>
                            <a:schemeClr val="tx1"/>
                          </a:solidFill>
                          <a:latin typeface="+mn-lt"/>
                          <a:ea typeface="+mn-ea"/>
                          <a:cs typeface="+mn-cs"/>
                        </a:rPr>
                        <a:t>Conseil technico-commercial</a:t>
                      </a:r>
                      <a:r>
                        <a:rPr lang="fr-FR" sz="1400" kern="1200" baseline="0" dirty="0" smtClean="0">
                          <a:solidFill>
                            <a:schemeClr val="tx1"/>
                          </a:solidFill>
                          <a:latin typeface="+mn-lt"/>
                          <a:ea typeface="+mn-ea"/>
                          <a:cs typeface="+mn-cs"/>
                        </a:rPr>
                        <a:t> offert </a:t>
                      </a:r>
                      <a:r>
                        <a:rPr lang="fr-FR" sz="1400" kern="1200" dirty="0" smtClean="0">
                          <a:solidFill>
                            <a:schemeClr val="tx1"/>
                          </a:solidFill>
                          <a:latin typeface="+mn-lt"/>
                          <a:ea typeface="+mn-ea"/>
                          <a:cs typeface="+mn-cs"/>
                        </a:rPr>
                        <a:t>au client (bilan énergétique,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r>
            </a:tbl>
          </a:graphicData>
        </a:graphic>
      </p:graphicFrame>
      <p:sp>
        <p:nvSpPr>
          <p:cNvPr id="11" name="Titre 10"/>
          <p:cNvSpPr>
            <a:spLocks noGrp="1"/>
          </p:cNvSpPr>
          <p:nvPr>
            <p:ph type="title"/>
          </p:nvPr>
        </p:nvSpPr>
        <p:spPr/>
        <p:txBody>
          <a:bodyPr vert="horz" anchor="b" anchorCtr="0">
            <a:noAutofit/>
          </a:bodyPr>
          <a:lstStyle/>
          <a:p>
            <a:pPr lvl="1" algn="l" rtl="0">
              <a:spcBef>
                <a:spcPct val="0"/>
              </a:spcBef>
            </a:pPr>
            <a:r>
              <a:rPr lang="fr-FR" sz="2000" kern="1200" dirty="0">
                <a:solidFill>
                  <a:schemeClr val="tx2"/>
                </a:solidFill>
                <a:latin typeface="+mj-lt"/>
                <a:ea typeface="+mj-ea"/>
                <a:cs typeface="+mj-cs"/>
              </a:rPr>
              <a:t>Action stratégique </a:t>
            </a:r>
            <a:r>
              <a:rPr lang="fr-FR" sz="2000" kern="1200" dirty="0" smtClean="0">
                <a:solidFill>
                  <a:schemeClr val="tx2"/>
                </a:solidFill>
                <a:latin typeface="+mj-lt"/>
                <a:ea typeface="+mj-ea"/>
                <a:cs typeface="+mj-cs"/>
              </a:rPr>
              <a:t>02: </a:t>
            </a:r>
            <a:r>
              <a:rPr lang="fr-FR" sz="2000" kern="1200" dirty="0">
                <a:solidFill>
                  <a:schemeClr val="tx2"/>
                </a:solidFill>
                <a:latin typeface="+mj-lt"/>
                <a:ea typeface="+mj-ea"/>
                <a:cs typeface="+mj-cs"/>
              </a:rPr>
              <a:t>Passer d’une culture d’USAGER à une culture CLIENT pour capter le maximum de valeur</a:t>
            </a: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34</a:t>
            </a:fld>
            <a:endParaRPr lang="fr-F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2807036908"/>
              </p:ext>
            </p:extLst>
          </p:nvPr>
        </p:nvGraphicFramePr>
        <p:xfrm>
          <a:off x="142845" y="1643632"/>
          <a:ext cx="8786874" cy="1929384"/>
        </p:xfrm>
        <a:graphic>
          <a:graphicData uri="http://schemas.openxmlformats.org/drawingml/2006/table">
            <a:tbl>
              <a:tblPr/>
              <a:tblGrid>
                <a:gridCol w="3857651"/>
                <a:gridCol w="1143008"/>
                <a:gridCol w="1466480"/>
                <a:gridCol w="463947"/>
                <a:gridCol w="463947"/>
                <a:gridCol w="463947"/>
                <a:gridCol w="463947"/>
                <a:gridCol w="463947"/>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1421524">
                <a:tc>
                  <a:txBody>
                    <a:bodyPr/>
                    <a:lstStyle/>
                    <a:p>
                      <a:pPr marL="45720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kumimoji="0" lang="fr-FR" sz="1400" u="none" strike="noStrike" cap="none" normalizeH="0" baseline="0" dirty="0" smtClean="0">
                        <a:ln>
                          <a:noFill/>
                        </a:ln>
                        <a:effectLst/>
                      </a:endParaRPr>
                    </a:p>
                    <a:p>
                      <a:pPr marL="88900" marR="0" lvl="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Développer des relations privilégies avec les clients éligibles :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interlocuteur unique,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démarchage des clients, </a:t>
                      </a:r>
                    </a:p>
                    <a:p>
                      <a:pPr marL="546100" marR="0" lvl="1" indent="-88900" algn="l"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suivi du portefeuille des clients éligibles, etc.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85725">
                        <a:lnSpc>
                          <a:spcPct val="130000"/>
                        </a:lnSpc>
                        <a:spcAft>
                          <a:spcPts val="800"/>
                        </a:spcAft>
                        <a:buFont typeface="Arial" pitchFamily="34" charset="0"/>
                        <a:buChar char="•"/>
                      </a:pPr>
                      <a:r>
                        <a:rPr kumimoji="0" lang="fr-FR" sz="1400" kern="1200" dirty="0" smtClean="0">
                          <a:solidFill>
                            <a:schemeClr val="tx1"/>
                          </a:solidFill>
                          <a:latin typeface="+mn-lt"/>
                          <a:ea typeface="+mn-ea"/>
                          <a:cs typeface="+mn-cs"/>
                        </a:rPr>
                        <a:t>Fidéliser les éligibles potentiels</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indent="-85725">
                        <a:lnSpc>
                          <a:spcPct val="130000"/>
                        </a:lnSpc>
                        <a:spcAft>
                          <a:spcPts val="800"/>
                        </a:spcAft>
                        <a:buFont typeface="Arial" pitchFamily="34" charset="0"/>
                        <a:buChar char="•"/>
                      </a:pPr>
                      <a:r>
                        <a:rPr lang="fr-FR" sz="1400" dirty="0" smtClean="0">
                          <a:solidFill>
                            <a:schemeClr val="tx1"/>
                          </a:solidFill>
                          <a:latin typeface="+mn-lt"/>
                          <a:ea typeface="Times"/>
                          <a:cs typeface="Times New Roman"/>
                        </a:rPr>
                        <a:t>Compétences en marketing</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11" name="Titre 10"/>
          <p:cNvSpPr>
            <a:spLocks noGrp="1"/>
          </p:cNvSpPr>
          <p:nvPr>
            <p:ph type="title"/>
          </p:nvPr>
        </p:nvSpPr>
        <p:spPr/>
        <p:txBody>
          <a:bodyPr vert="horz" anchor="b" anchorCtr="0">
            <a:noAutofit/>
          </a:bodyPr>
          <a:lstStyle/>
          <a:p>
            <a:pPr lvl="1" algn="l" rtl="0">
              <a:spcBef>
                <a:spcPct val="0"/>
              </a:spcBef>
            </a:pPr>
            <a:r>
              <a:rPr lang="fr-FR" sz="2000" kern="1200" dirty="0" smtClean="0">
                <a:solidFill>
                  <a:schemeClr val="tx2"/>
                </a:solidFill>
                <a:latin typeface="+mj-lt"/>
                <a:ea typeface="+mj-ea"/>
                <a:cs typeface="+mj-cs"/>
              </a:rPr>
              <a:t>Action stratégique 03 :  Organiser la gestion des clients éligibles </a:t>
            </a:r>
            <a:endParaRPr lang="fr-FR" sz="2000" kern="1200" dirty="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35</a:t>
            </a:fld>
            <a:endParaRPr lang="fr-FR"/>
          </a:p>
        </p:txBody>
      </p:sp>
    </p:spTree>
    <p:extLst>
      <p:ext uri="{BB962C8B-B14F-4D97-AF65-F5344CB8AC3E}">
        <p14:creationId xmlns:p14="http://schemas.microsoft.com/office/powerpoint/2010/main" xmlns="" val="7281887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pPr algn="l"/>
            <a:r>
              <a:rPr lang="fr-FR" sz="2900" dirty="0"/>
              <a:t>Développement de la fonction stratégie au niveau de SDA</a:t>
            </a:r>
          </a:p>
        </p:txBody>
      </p:sp>
      <p:sp>
        <p:nvSpPr>
          <p:cNvPr id="3" name="Espace réservé du texte 2"/>
          <p:cNvSpPr>
            <a:spLocks noGrp="1"/>
          </p:cNvSpPr>
          <p:nvPr>
            <p:ph type="subTitle" idx="1"/>
          </p:nvPr>
        </p:nvSpPr>
        <p:spPr>
          <a:xfrm>
            <a:off x="685800" y="2086420"/>
            <a:ext cx="7772400" cy="1199704"/>
          </a:xfrm>
        </p:spPr>
        <p:txBody>
          <a:bodyPr>
            <a:normAutofit/>
          </a:bodyPr>
          <a:lstStyle/>
          <a:p>
            <a:pPr algn="l"/>
            <a:r>
              <a:rPr lang="fr-FR" sz="2800" dirty="0" smtClean="0">
                <a:solidFill>
                  <a:srgbClr val="000000"/>
                </a:solidFill>
                <a:latin typeface="Arial"/>
                <a:cs typeface="Arial" charset="0"/>
              </a:rPr>
              <a:t>Axe n°4:</a:t>
            </a:r>
            <a:endParaRPr lang="fr-FR" sz="2800" dirty="0"/>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36</a:t>
            </a:fld>
            <a:endParaRPr lang="fr-FR"/>
          </a:p>
        </p:txBody>
      </p:sp>
    </p:spTree>
    <p:extLst>
      <p:ext uri="{BB962C8B-B14F-4D97-AF65-F5344CB8AC3E}">
        <p14:creationId xmlns:p14="http://schemas.microsoft.com/office/powerpoint/2010/main" xmlns="" val="32779818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p:cNvGraphicFramePr>
            <a:graphicFrameLocks noGrp="1"/>
          </p:cNvGraphicFramePr>
          <p:nvPr>
            <p:extLst>
              <p:ext uri="{D42A27DB-BD31-4B8C-83A1-F6EECF244321}">
                <p14:modId xmlns:p14="http://schemas.microsoft.com/office/powerpoint/2010/main" xmlns="" val="2238249231"/>
              </p:ext>
            </p:extLst>
          </p:nvPr>
        </p:nvGraphicFramePr>
        <p:xfrm>
          <a:off x="108678" y="1844824"/>
          <a:ext cx="8892478" cy="3422904"/>
        </p:xfrm>
        <a:graphic>
          <a:graphicData uri="http://schemas.openxmlformats.org/drawingml/2006/table">
            <a:tbl>
              <a:tblPr/>
              <a:tblGrid>
                <a:gridCol w="3936355"/>
                <a:gridCol w="1405561"/>
                <a:gridCol w="1465072"/>
                <a:gridCol w="417098"/>
                <a:gridCol w="417098"/>
                <a:gridCol w="417098"/>
                <a:gridCol w="417098"/>
                <a:gridCol w="417098"/>
              </a:tblGrid>
              <a:tr h="214314">
                <a:tc>
                  <a:txBody>
                    <a:bodyPr/>
                    <a:lstStyle/>
                    <a:p>
                      <a:pPr algn="ctr">
                        <a:lnSpc>
                          <a:spcPct val="130000"/>
                        </a:lnSpc>
                        <a:spcAft>
                          <a:spcPts val="800"/>
                        </a:spcAft>
                      </a:pPr>
                      <a:r>
                        <a:rPr lang="fr-FR" sz="1100" b="1" dirty="0" smtClean="0">
                          <a:latin typeface="+mn-lt"/>
                          <a:ea typeface="Times"/>
                          <a:cs typeface="Times New Roman"/>
                        </a:rPr>
                        <a:t>Actions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Objectifs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algn="ctr">
                        <a:lnSpc>
                          <a:spcPct val="130000"/>
                        </a:lnSpc>
                        <a:spcAft>
                          <a:spcPts val="800"/>
                        </a:spcAft>
                      </a:pPr>
                      <a:r>
                        <a:rPr lang="fr-FR" sz="1100" b="1" dirty="0">
                          <a:latin typeface="+mn-lt"/>
                          <a:ea typeface="Times"/>
                          <a:cs typeface="Times New Roman"/>
                        </a:rPr>
                        <a:t>Ressources nécessaires</a:t>
                      </a:r>
                      <a:endParaRPr lang="fr-FR" sz="1400" dirty="0">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2013</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2014</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2015</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2016</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algn="ctr" rtl="0" eaLnBrk="1" latinLnBrk="0" hangingPunct="1">
                        <a:lnSpc>
                          <a:spcPct val="130000"/>
                        </a:lnSpc>
                        <a:spcAft>
                          <a:spcPts val="800"/>
                        </a:spcAft>
                      </a:pPr>
                      <a:r>
                        <a:rPr kumimoji="0" lang="fr-FR" sz="1100" b="1" kern="1200" dirty="0" smtClean="0">
                          <a:solidFill>
                            <a:schemeClr val="tx1"/>
                          </a:solidFill>
                          <a:latin typeface="+mn-lt"/>
                          <a:ea typeface="Times"/>
                          <a:cs typeface="Times New Roman"/>
                        </a:rPr>
                        <a:t>2017</a:t>
                      </a:r>
                      <a:endParaRPr kumimoji="0" lang="fr-FR" sz="1100" b="1" kern="12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r>
              <a:tr h="915188">
                <a:tc>
                  <a:txBody>
                    <a:bodyPr/>
                    <a:lstStyle/>
                    <a:p>
                      <a:pPr marL="88900" indent="-88900" algn="just">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Mise en place de la fonction Stratégie :</a:t>
                      </a:r>
                    </a:p>
                    <a:p>
                      <a:pPr marL="365125" marR="0" lvl="1" indent="-182563" algn="just" defTabSz="914400" rtl="0" eaLnBrk="1" fontAlgn="auto" latinLnBrk="0" hangingPunct="1">
                        <a:lnSpc>
                          <a:spcPct val="100000"/>
                        </a:lnSpc>
                        <a:spcBef>
                          <a:spcPts val="0"/>
                        </a:spcBef>
                        <a:spcAft>
                          <a:spcPts val="0"/>
                        </a:spcAft>
                        <a:buClrTx/>
                        <a:buSzTx/>
                        <a:buFont typeface="Wingdings"/>
                        <a:buChar char=""/>
                        <a:tabLst/>
                        <a:defRPr/>
                      </a:pPr>
                      <a:r>
                        <a:rPr kumimoji="0" lang="fr-FR" sz="1400" b="0" i="0" u="none" strike="noStrike" cap="none" normalizeH="0" baseline="0" dirty="0" smtClean="0">
                          <a:ln>
                            <a:noFill/>
                          </a:ln>
                          <a:solidFill>
                            <a:schemeClr val="tx1"/>
                          </a:solidFill>
                          <a:effectLst/>
                          <a:latin typeface="+mn-lt"/>
                          <a:ea typeface="Times" pitchFamily="18" charset="0"/>
                          <a:cs typeface="Times New Roman" pitchFamily="18" charset="0"/>
                        </a:rPr>
                        <a:t>Définir les missions de la fonction stratégie</a:t>
                      </a:r>
                    </a:p>
                    <a:p>
                      <a:pPr marL="365125" marR="0" lvl="1" indent="-182563" algn="just" defTabSz="823913" rtl="0" eaLnBrk="1" fontAlgn="auto" latinLnBrk="0" hangingPunct="1">
                        <a:lnSpc>
                          <a:spcPct val="100000"/>
                        </a:lnSpc>
                        <a:spcBef>
                          <a:spcPts val="0"/>
                        </a:spcBef>
                        <a:spcAft>
                          <a:spcPts val="0"/>
                        </a:spcAft>
                        <a:buClrTx/>
                        <a:buSzTx/>
                        <a:buFont typeface="Wingdings"/>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Recruter et former la RH dédiée aux concepts </a:t>
                      </a:r>
                    </a:p>
                    <a:p>
                      <a:pPr marL="361950" marR="0" lvl="1" indent="0" algn="just" defTabSz="823913" rtl="0" eaLnBrk="1" fontAlgn="auto" latinLnBrk="0" hangingPunct="1">
                        <a:lnSpc>
                          <a:spcPct val="100000"/>
                        </a:lnSpc>
                        <a:spcBef>
                          <a:spcPts val="0"/>
                        </a:spcBef>
                        <a:spcAft>
                          <a:spcPts val="0"/>
                        </a:spcAft>
                        <a:buClrTx/>
                        <a:buSzTx/>
                        <a:buFont typeface="Wingdings"/>
                        <a:buNone/>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et outils de la stratégie</a:t>
                      </a:r>
                      <a:r>
                        <a:rPr lang="fr-FR" sz="1400" dirty="0" smtClean="0">
                          <a:effectLst/>
                          <a:latin typeface="Arial"/>
                          <a:ea typeface="Calibri"/>
                          <a:cs typeface="Times New Roman"/>
                        </a:rPr>
                        <a:t>.</a:t>
                      </a:r>
                      <a:endParaRPr lang="fr-FR" sz="1000" dirty="0" smtClean="0">
                        <a:effectLst/>
                        <a:latin typeface="Calibri"/>
                        <a:ea typeface="Calibri"/>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Lancer la fonction stratégie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rowSpan="3">
                  <a:txBody>
                    <a:bodyPr/>
                    <a:lstStyle/>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 en stratégie</a:t>
                      </a:r>
                    </a:p>
                    <a:p>
                      <a:pPr marL="88900" indent="-88900" algn="l" rtl="0" eaLnBrk="1" latinLnBrk="0" hangingPunct="1">
                        <a:lnSpc>
                          <a:spcPct val="100000"/>
                        </a:lnSpc>
                        <a:spcBef>
                          <a:spcPts val="0"/>
                        </a:spcBef>
                        <a:spcAft>
                          <a:spcPts val="0"/>
                        </a:spcAft>
                        <a:buFont typeface="Arial" pitchFamily="34" charset="0"/>
                        <a:buChar char="•"/>
                        <a:tabLst/>
                      </a:pPr>
                      <a:endPar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endParaRPr>
                    </a:p>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Compétence en négociation </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r>
              <a:tr h="465216">
                <a:tc>
                  <a:txBody>
                    <a:bodyPr/>
                    <a:lstStyle/>
                    <a:p>
                      <a:pPr marL="88900" marR="0" lvl="0" indent="-88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La formation des managers de SDA pour leur permettre d’approfondir leur connaissance de l’activité de la société et son environnement  interne et externe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8900" indent="-88900" algn="l" rtl="0" eaLnBrk="1" latinLnBrk="0" hangingPunct="1">
                        <a:lnSpc>
                          <a:spcPct val="100000"/>
                        </a:lnSpc>
                        <a:spcBef>
                          <a:spcPts val="0"/>
                        </a:spcBef>
                        <a:spcAft>
                          <a:spcPts val="0"/>
                        </a:spcAft>
                        <a:buFont typeface="Arial" pitchFamily="34" charset="0"/>
                        <a:buChar char="•"/>
                        <a:tabLst/>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S’approprier l’outil d’élaboration du PS </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r>
              <a:tr h="531812">
                <a:tc>
                  <a:txBody>
                    <a:bodyPr/>
                    <a:lstStyle/>
                    <a:p>
                      <a:pPr marL="88900" marR="0" lvl="0" indent="-88900" algn="just"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Piloter le déploiement du plan stratégique et procéder à son évaluation continue et mise à jour annuelle.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8900" marR="0" indent="-88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400" b="0" i="0" u="none" strike="noStrike" kern="1200" cap="none" normalizeH="0" baseline="0" dirty="0" smtClean="0">
                          <a:ln>
                            <a:noFill/>
                          </a:ln>
                          <a:solidFill>
                            <a:schemeClr val="tx1"/>
                          </a:solidFill>
                          <a:effectLst/>
                          <a:latin typeface="+mn-lt"/>
                          <a:ea typeface="Times" pitchFamily="18" charset="0"/>
                          <a:cs typeface="Times New Roman" pitchFamily="18" charset="0"/>
                        </a:rPr>
                        <a:t>Assurer la  maitrise de la fonction stratégie</a:t>
                      </a:r>
                      <a:endParaRPr kumimoji="0" lang="fr-FR" sz="1400" b="0" i="0" u="none" strike="noStrike" kern="1200" cap="none" normalizeH="0" baseline="0" dirty="0">
                        <a:ln>
                          <a:noFill/>
                        </a:ln>
                        <a:solidFill>
                          <a:schemeClr val="tx1"/>
                        </a:solidFill>
                        <a:effectLst/>
                        <a:latin typeface="+mn-lt"/>
                        <a:ea typeface="Times" pitchFamily="18" charset="0"/>
                        <a:cs typeface="Times New Roman"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vMerge="1">
                  <a:txBody>
                    <a:bodyPr/>
                    <a:lstStyle/>
                    <a:p>
                      <a:pPr marL="85725">
                        <a:lnSpc>
                          <a:spcPct val="130000"/>
                        </a:lnSpc>
                        <a:spcAft>
                          <a:spcPts val="800"/>
                        </a:spcAft>
                      </a:pP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marR="0" indent="0" algn="ctr" defTabSz="914400" rtl="0" eaLnBrk="1" fontAlgn="auto" latinLnBrk="0" hangingPunct="1">
                        <a:lnSpc>
                          <a:spcPct val="130000"/>
                        </a:lnSpc>
                        <a:spcBef>
                          <a:spcPts val="0"/>
                        </a:spcBef>
                        <a:spcAft>
                          <a:spcPts val="800"/>
                        </a:spcAft>
                        <a:buClrTx/>
                        <a:buSzTx/>
                        <a:buFontTx/>
                        <a:buNone/>
                        <a:tabLst/>
                        <a:defRPr/>
                      </a:pPr>
                      <a:r>
                        <a:rPr lang="fr-FR" sz="1400" dirty="0" smtClean="0">
                          <a:solidFill>
                            <a:schemeClr val="tx1"/>
                          </a:solidFill>
                          <a:latin typeface="+mn-lt"/>
                          <a:ea typeface="Times"/>
                          <a:cs typeface="Times New Roman"/>
                        </a:rPr>
                        <a:t> X</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c>
                  <a:txBody>
                    <a:bodyPr/>
                    <a:lstStyle/>
                    <a:p>
                      <a:pPr marL="85725" algn="ctr">
                        <a:lnSpc>
                          <a:spcPct val="130000"/>
                        </a:lnSpc>
                        <a:spcAft>
                          <a:spcPts val="800"/>
                        </a:spcAft>
                      </a:pPr>
                      <a:r>
                        <a:rPr lang="fr-FR" sz="1400" dirty="0" smtClean="0">
                          <a:solidFill>
                            <a:schemeClr val="tx1"/>
                          </a:solidFill>
                          <a:latin typeface="+mn-lt"/>
                          <a:ea typeface="Times"/>
                          <a:cs typeface="Times New Roman"/>
                        </a:rPr>
                        <a:t>X</a:t>
                      </a:r>
                      <a:endParaRPr lang="fr-FR" sz="1400" dirty="0">
                        <a:solidFill>
                          <a:schemeClr val="tx1"/>
                        </a:solidFill>
                        <a:latin typeface="+mn-lt"/>
                        <a:ea typeface="Times"/>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solidFill>
                  </a:tcPr>
                </a:tc>
              </a:tr>
            </a:tbl>
          </a:graphicData>
        </a:graphic>
      </p:graphicFrame>
      <p:sp>
        <p:nvSpPr>
          <p:cNvPr id="11" name="Titre 10"/>
          <p:cNvSpPr>
            <a:spLocks noGrp="1"/>
          </p:cNvSpPr>
          <p:nvPr>
            <p:ph type="title"/>
          </p:nvPr>
        </p:nvSpPr>
        <p:spPr/>
        <p:txBody>
          <a:bodyPr vert="horz" anchor="b" anchorCtr="0">
            <a:noAutofit/>
          </a:bodyPr>
          <a:lstStyle/>
          <a:p>
            <a:pPr lvl="1" algn="l" rtl="0">
              <a:spcBef>
                <a:spcPct val="0"/>
              </a:spcBef>
            </a:pPr>
            <a:r>
              <a:rPr lang="fr-FR" sz="2000" kern="1200" dirty="0" smtClean="0">
                <a:solidFill>
                  <a:schemeClr val="tx2"/>
                </a:solidFill>
                <a:latin typeface="+mj-lt"/>
                <a:ea typeface="+mj-ea"/>
                <a:cs typeface="+mj-cs"/>
              </a:rPr>
              <a:t>Axe stratégique n°04 :  Développement de la fonction stratégie au niveau de SDA</a:t>
            </a:r>
            <a:endParaRPr lang="fr-FR" sz="2000" kern="1200" dirty="0">
              <a:solidFill>
                <a:schemeClr val="tx2"/>
              </a:solidFill>
              <a:latin typeface="+mj-lt"/>
              <a:ea typeface="+mj-ea"/>
              <a:cs typeface="+mj-cs"/>
            </a:endParaRPr>
          </a:p>
        </p:txBody>
      </p:sp>
      <p:sp>
        <p:nvSpPr>
          <p:cNvPr id="4" name="Espace réservé du numéro de diapositive 3"/>
          <p:cNvSpPr>
            <a:spLocks noGrp="1"/>
          </p:cNvSpPr>
          <p:nvPr>
            <p:ph type="sldNum" sz="quarter" idx="12"/>
          </p:nvPr>
        </p:nvSpPr>
        <p:spPr/>
        <p:txBody>
          <a:bodyPr/>
          <a:lstStyle/>
          <a:p>
            <a:fld id="{0E2CAE94-80FD-440D-89D0-51F5150E77D6}" type="slidenum">
              <a:rPr lang="fr-FR" smtClean="0"/>
              <a:pPr/>
              <a:t>37</a:t>
            </a:fld>
            <a:endParaRPr lang="fr-FR"/>
          </a:p>
        </p:txBody>
      </p:sp>
    </p:spTree>
    <p:extLst>
      <p:ext uri="{BB962C8B-B14F-4D97-AF65-F5344CB8AC3E}">
        <p14:creationId xmlns:p14="http://schemas.microsoft.com/office/powerpoint/2010/main" xmlns="" val="41098159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475656" y="2492896"/>
            <a:ext cx="6429420" cy="95410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3200" dirty="0" smtClean="0">
                <a:solidFill>
                  <a:srgbClr val="FFFF00"/>
                </a:solidFill>
              </a:rPr>
              <a:t>4</a:t>
            </a:r>
            <a:r>
              <a:rPr lang="fr-FR" sz="3200" baseline="30000" dirty="0" smtClean="0">
                <a:solidFill>
                  <a:srgbClr val="FFFF00"/>
                </a:solidFill>
              </a:rPr>
              <a:t>ème</a:t>
            </a:r>
            <a:r>
              <a:rPr lang="fr-FR" sz="3200" dirty="0" smtClean="0">
                <a:solidFill>
                  <a:srgbClr val="FFFF00"/>
                </a:solidFill>
              </a:rPr>
              <a:t> Phase </a:t>
            </a:r>
            <a:r>
              <a:rPr lang="fr-FR" sz="3200" dirty="0">
                <a:solidFill>
                  <a:srgbClr val="FFFF00"/>
                </a:solidFill>
              </a:rPr>
              <a:t>: </a:t>
            </a:r>
            <a:r>
              <a:rPr lang="fr-FR" sz="3200" dirty="0" smtClean="0">
                <a:solidFill>
                  <a:srgbClr val="FFFF00"/>
                </a:solidFill>
              </a:rPr>
              <a:t>Business plan </a:t>
            </a:r>
            <a:endParaRPr lang="fr-FR" sz="24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357158" y="1136461"/>
            <a:ext cx="8329642" cy="5150059"/>
          </a:xfrm>
        </p:spPr>
        <p:txBody>
          <a:bodyPr>
            <a:normAutofit fontScale="85000" lnSpcReduction="10000"/>
          </a:bodyPr>
          <a:lstStyle/>
          <a:p>
            <a:pPr>
              <a:buNone/>
            </a:pPr>
            <a:r>
              <a:rPr lang="fr-FR" sz="2400" dirty="0" smtClean="0"/>
              <a:t>Le business plan est la traduction financière du Plan d’Actions Stratégiques défini lors de la 3ème phase du plan stratégique. </a:t>
            </a:r>
          </a:p>
          <a:p>
            <a:pPr>
              <a:buNone/>
            </a:pPr>
            <a:r>
              <a:rPr lang="fr-FR" sz="2400" dirty="0" smtClean="0"/>
              <a:t>Il doit indiquer les ordres de grandeur des données financières induites par le plan stratégique 2013-2017 afin d’anticiper les conséquences de certaines des actions préconisées.</a:t>
            </a:r>
          </a:p>
          <a:p>
            <a:pPr>
              <a:buNone/>
            </a:pPr>
            <a:endParaRPr lang="fr-FR" sz="2400" dirty="0" smtClean="0"/>
          </a:p>
          <a:p>
            <a:pPr>
              <a:buNone/>
            </a:pPr>
            <a:r>
              <a:rPr lang="fr-FR" sz="2400" dirty="0" smtClean="0"/>
              <a:t>Le business plan se compose de deux parties :</a:t>
            </a:r>
          </a:p>
          <a:p>
            <a:pPr marL="880110" lvl="1" indent="-514350">
              <a:buFont typeface="+mj-lt"/>
              <a:buAutoNum type="arabicPeriod"/>
            </a:pPr>
            <a:r>
              <a:rPr lang="fr-FR" sz="2400" dirty="0" smtClean="0"/>
              <a:t>Une première partie relative aux projections financières en vu de déterminer les résultats des exercices compris dans la période du plan stratégique et de dégager le cash flow devant couvrir, éventuellement, une partie de l’autofinancement du plan d’investissement engendré par le plan stratégique; </a:t>
            </a:r>
          </a:p>
          <a:p>
            <a:pPr marL="880110" lvl="1" indent="-514350">
              <a:buFont typeface="+mj-lt"/>
              <a:buAutoNum type="arabicPeriod"/>
            </a:pPr>
            <a:r>
              <a:rPr lang="fr-FR" sz="2400" dirty="0" smtClean="0"/>
              <a:t>Une deuxième partie portant sur le plan de financement devant soutenir les dépenses d’investissements prévues sur la période. </a:t>
            </a:r>
          </a:p>
          <a:p>
            <a:endParaRPr lang="fr-FR" sz="2800" dirty="0" smtClean="0"/>
          </a:p>
          <a:p>
            <a:endParaRPr lang="fr-FR" dirty="0"/>
          </a:p>
        </p:txBody>
      </p:sp>
      <p:sp>
        <p:nvSpPr>
          <p:cNvPr id="3" name="Titre 2"/>
          <p:cNvSpPr>
            <a:spLocks noGrp="1"/>
          </p:cNvSpPr>
          <p:nvPr>
            <p:ph type="title"/>
          </p:nvPr>
        </p:nvSpPr>
        <p:spPr>
          <a:xfrm>
            <a:off x="457200" y="214314"/>
            <a:ext cx="8229600" cy="714356"/>
          </a:xfrm>
        </p:spPr>
        <p:txBody>
          <a:bodyPr>
            <a:normAutofit fontScale="90000"/>
          </a:bodyPr>
          <a:lstStyle/>
          <a:p>
            <a:pPr lvl="2" algn="l" rtl="0">
              <a:spcBef>
                <a:spcPct val="0"/>
              </a:spcBef>
            </a:pPr>
            <a:r>
              <a:rPr lang="fr-FR" sz="2400" dirty="0" smtClean="0">
                <a:solidFill>
                  <a:srgbClr val="00B0F0"/>
                </a:solidFill>
              </a:rPr>
              <a:t/>
            </a:r>
            <a:br>
              <a:rPr lang="fr-FR" sz="2400" dirty="0" smtClean="0">
                <a:solidFill>
                  <a:srgbClr val="00B0F0"/>
                </a:solidFill>
              </a:rPr>
            </a:br>
            <a:r>
              <a:rPr lang="fr-FR" sz="2400" dirty="0" smtClean="0">
                <a:solidFill>
                  <a:srgbClr val="00B0F0"/>
                </a:solidFill>
              </a:rPr>
              <a:t>3.5. Business plan :</a:t>
            </a:r>
            <a:br>
              <a:rPr lang="fr-FR" sz="2400" dirty="0" smtClean="0">
                <a:solidFill>
                  <a:srgbClr val="00B0F0"/>
                </a:solidFill>
              </a:rPr>
            </a:br>
            <a:r>
              <a:rPr lang="fr-FR" sz="2400" dirty="0" smtClean="0">
                <a:solidFill>
                  <a:srgbClr val="00B0F0"/>
                </a:solidFill>
              </a:rPr>
              <a:t> </a:t>
            </a:r>
            <a:br>
              <a:rPr lang="fr-FR" sz="2400" dirty="0" smtClean="0">
                <a:solidFill>
                  <a:srgbClr val="00B0F0"/>
                </a:solidFill>
              </a:rPr>
            </a:br>
            <a:r>
              <a:rPr lang="fr-FR" sz="2400" dirty="0" smtClean="0">
                <a:solidFill>
                  <a:srgbClr val="00B0F0"/>
                </a:solidFill>
              </a:rPr>
              <a:t>3.5.1. Définition :</a:t>
            </a:r>
            <a:r>
              <a:rPr lang="fr-FR" sz="1800" u="sng" dirty="0" smtClean="0">
                <a:solidFill>
                  <a:srgbClr val="00B0F0"/>
                </a:solidFill>
              </a:rPr>
              <a:t/>
            </a:r>
            <a:br>
              <a:rPr lang="fr-FR" sz="1800" u="sng" dirty="0" smtClean="0">
                <a:solidFill>
                  <a:srgbClr val="00B0F0"/>
                </a:solidFill>
              </a:rPr>
            </a:br>
            <a:endParaRPr lang="fr-FR" dirty="0">
              <a:solidFill>
                <a:srgbClr val="00B0F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500034" y="1142984"/>
            <a:ext cx="8219340" cy="4962540"/>
          </a:xfrm>
        </p:spPr>
        <p:txBody>
          <a:bodyPr rtlCol="0">
            <a:normAutofit/>
          </a:bodyPr>
          <a:lstStyle/>
          <a:p>
            <a:pPr algn="justLow" eaLnBrk="1" fontAlgn="auto" hangingPunct="1">
              <a:spcAft>
                <a:spcPts val="0"/>
              </a:spcAft>
              <a:buNone/>
              <a:defRPr/>
            </a:pPr>
            <a:r>
              <a:rPr lang="fr-FR" sz="2000" dirty="0" smtClean="0"/>
              <a:t>Le diagnostic stratégique de SDA a été conduit en analysant</a:t>
            </a:r>
          </a:p>
          <a:p>
            <a:pPr algn="justLow" eaLnBrk="1" fontAlgn="auto" hangingPunct="1">
              <a:spcAft>
                <a:spcPts val="0"/>
              </a:spcAft>
              <a:buNone/>
              <a:defRPr/>
            </a:pPr>
            <a:r>
              <a:rPr lang="fr-FR" sz="2000" dirty="0" smtClean="0"/>
              <a:t>cinq segments stratégiques :</a:t>
            </a:r>
          </a:p>
          <a:p>
            <a:pPr algn="just" eaLnBrk="1" fontAlgn="auto" hangingPunct="1">
              <a:spcAft>
                <a:spcPts val="0"/>
              </a:spcAft>
              <a:buNone/>
              <a:defRPr/>
            </a:pPr>
            <a:endParaRPr lang="fr-FR" sz="800" dirty="0" smtClean="0"/>
          </a:p>
          <a:p>
            <a:pPr marL="1088136" lvl="2" indent="-457200" algn="just">
              <a:buFont typeface="+mj-lt"/>
              <a:buAutoNum type="arabicPeriod"/>
              <a:defRPr/>
            </a:pPr>
            <a:r>
              <a:rPr lang="fr-FR" sz="2000" dirty="0" smtClean="0"/>
              <a:t>Concession électricité</a:t>
            </a:r>
          </a:p>
          <a:p>
            <a:pPr marL="1088136" lvl="2" indent="-457200" algn="just">
              <a:buFont typeface="+mj-lt"/>
              <a:buAutoNum type="arabicPeriod"/>
              <a:defRPr/>
            </a:pPr>
            <a:r>
              <a:rPr lang="fr-FR" sz="2000" dirty="0" smtClean="0"/>
              <a:t>Concession gaz</a:t>
            </a:r>
          </a:p>
          <a:p>
            <a:pPr marL="1088136" lvl="2" indent="-457200" algn="just">
              <a:buFont typeface="+mj-lt"/>
              <a:buAutoNum type="arabicPeriod"/>
              <a:defRPr/>
            </a:pPr>
            <a:r>
              <a:rPr lang="fr-FR" sz="2000" dirty="0" smtClean="0"/>
              <a:t>Éligibles électricité</a:t>
            </a:r>
          </a:p>
          <a:p>
            <a:pPr marL="1088136" lvl="2" indent="-457200" algn="just">
              <a:buFont typeface="+mj-lt"/>
              <a:buAutoNum type="arabicPeriod"/>
              <a:defRPr/>
            </a:pPr>
            <a:r>
              <a:rPr lang="fr-FR" sz="2000" dirty="0" smtClean="0"/>
              <a:t>Éligibles gaz</a:t>
            </a:r>
          </a:p>
          <a:p>
            <a:pPr marL="1088136" lvl="2" indent="-457200" algn="just">
              <a:buFont typeface="+mj-lt"/>
              <a:buAutoNum type="arabicPeriod"/>
              <a:defRPr/>
            </a:pPr>
            <a:r>
              <a:rPr lang="fr-FR" sz="2000" dirty="0" smtClean="0"/>
              <a:t>Services</a:t>
            </a:r>
            <a:endParaRPr lang="fr-FR" sz="2000" dirty="0"/>
          </a:p>
          <a:p>
            <a:pPr marL="0" lvl="2" indent="0" algn="just">
              <a:buNone/>
              <a:defRPr/>
            </a:pPr>
            <a:endParaRPr lang="fr-FR" sz="2000" dirty="0" smtClean="0"/>
          </a:p>
          <a:p>
            <a:pPr marL="0" lvl="2" indent="0" algn="just">
              <a:buNone/>
              <a:defRPr/>
            </a:pPr>
            <a:r>
              <a:rPr lang="fr-FR" sz="2000" dirty="0" smtClean="0"/>
              <a:t>L’analyse de la capacité de création de valeur de SDA ainsi que le degré de maturité de chacun de ces segments a permis de les placer dans la matrice suivante :</a:t>
            </a:r>
          </a:p>
        </p:txBody>
      </p:sp>
      <p:sp>
        <p:nvSpPr>
          <p:cNvPr id="7172"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6BEC8956-4522-4596-B1A9-36529BEFE1CE}" type="slidenum">
              <a:rPr lang="en-US" smtClean="0"/>
              <a:pPr fontAlgn="base">
                <a:spcBef>
                  <a:spcPct val="0"/>
                </a:spcBef>
                <a:spcAft>
                  <a:spcPct val="0"/>
                </a:spcAft>
                <a:defRPr/>
              </a:pPr>
              <a:t>4</a:t>
            </a:fld>
            <a:endParaRPr lang="en-US" smtClean="0"/>
          </a:p>
        </p:txBody>
      </p:sp>
      <p:sp>
        <p:nvSpPr>
          <p:cNvPr id="3" name="Titre 2"/>
          <p:cNvSpPr>
            <a:spLocks noGrp="1"/>
          </p:cNvSpPr>
          <p:nvPr>
            <p:ph type="title"/>
          </p:nvPr>
        </p:nvSpPr>
        <p:spPr>
          <a:xfrm>
            <a:off x="457200" y="274638"/>
            <a:ext cx="8229600" cy="582594"/>
          </a:xfrm>
        </p:spPr>
        <p:txBody>
          <a:bodyPr>
            <a:normAutofit/>
          </a:bodyPr>
          <a:lstStyle/>
          <a:p>
            <a:pPr>
              <a:defRPr/>
            </a:pPr>
            <a:r>
              <a:rPr lang="fr-FR" sz="2400" b="0" dirty="0" smtClean="0">
                <a:solidFill>
                  <a:srgbClr val="0070C0"/>
                </a:solidFill>
                <a:effectLst/>
                <a:latin typeface="MyriadPro-Semibold"/>
                <a:ea typeface="Times New Roman"/>
                <a:cs typeface="MyriadPro-Semibold"/>
              </a:rPr>
              <a:t>Segmentation stratégique</a:t>
            </a:r>
            <a:endParaRPr lang="fr-FR" sz="2400" b="0" dirty="0">
              <a:solidFill>
                <a:srgbClr val="0070C0"/>
              </a:solidFill>
              <a:effectLst/>
              <a:latin typeface="MyriadPro-Semibold"/>
              <a:ea typeface="Times New Roman"/>
              <a:cs typeface="MyriadPro-Semibold"/>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357166"/>
            <a:ext cx="8229600" cy="5292935"/>
          </a:xfrm>
        </p:spPr>
        <p:txBody>
          <a:bodyPr>
            <a:normAutofit fontScale="25000" lnSpcReduction="20000"/>
          </a:bodyPr>
          <a:lstStyle/>
          <a:p>
            <a:pPr>
              <a:buNone/>
            </a:pPr>
            <a:r>
              <a:rPr lang="fr-FR" b="1" dirty="0" smtClean="0"/>
              <a:t> </a:t>
            </a:r>
            <a:endParaRPr lang="fr-FR" dirty="0" smtClean="0"/>
          </a:p>
          <a:p>
            <a:pPr algn="just">
              <a:buFont typeface="Wingdings 3"/>
              <a:buNone/>
            </a:pPr>
            <a:r>
              <a:rPr lang="fr-FR" sz="5600" dirty="0" smtClean="0"/>
              <a:t>Le compte de résultats est un état récapitulatif des charges et des produits réalisés par l’entité au cours de l’exercice. Il ne tient pas compte de la date d’encaissement ou de décaissement. Il fait apparaitre, par différence, le résultat net de l’exercice : bénéfice/profit ou perte.</a:t>
            </a:r>
          </a:p>
          <a:p>
            <a:pPr algn="just">
              <a:buFont typeface="Wingdings 3"/>
              <a:buNone/>
            </a:pPr>
            <a:endParaRPr lang="fr-FR" sz="5600" dirty="0" smtClean="0"/>
          </a:p>
          <a:p>
            <a:pPr lvl="0" algn="just">
              <a:buFont typeface="Wingdings 3"/>
              <a:buNone/>
            </a:pPr>
            <a:r>
              <a:rPr lang="fr-FR" sz="5600" b="1" dirty="0" smtClean="0">
                <a:solidFill>
                  <a:srgbClr val="00B0F0"/>
                </a:solidFill>
              </a:rPr>
              <a:t>Hypothèses de modélisation </a:t>
            </a:r>
            <a:r>
              <a:rPr lang="fr-FR" sz="5600" dirty="0" smtClean="0"/>
              <a:t>:</a:t>
            </a:r>
          </a:p>
          <a:p>
            <a:pPr algn="just">
              <a:buFont typeface="Wingdings 3"/>
              <a:buNone/>
            </a:pPr>
            <a:r>
              <a:rPr lang="fr-FR" sz="5600" dirty="0" smtClean="0"/>
              <a:t> </a:t>
            </a:r>
          </a:p>
          <a:p>
            <a:pPr lvl="0" algn="just">
              <a:buFont typeface="Wingdings" pitchFamily="2" charset="2"/>
              <a:buChar char="q"/>
            </a:pPr>
            <a:r>
              <a:rPr lang="fr-FR" sz="5600" dirty="0" smtClean="0"/>
              <a:t>Prix de vente de l’électricité : </a:t>
            </a:r>
          </a:p>
          <a:p>
            <a:pPr lvl="1" algn="just">
              <a:buFont typeface="Wingdings" pitchFamily="2" charset="2"/>
              <a:buChar char="§"/>
            </a:pPr>
            <a:r>
              <a:rPr lang="fr-FR" sz="5600" dirty="0" smtClean="0"/>
              <a:t>Prix moyen 3.554 DA de 2014 à 2017</a:t>
            </a:r>
          </a:p>
          <a:p>
            <a:pPr lvl="0" algn="just">
              <a:buFont typeface="Wingdings" pitchFamily="2" charset="2"/>
              <a:buChar char="q"/>
            </a:pPr>
            <a:r>
              <a:rPr lang="fr-FR" sz="5600" dirty="0" smtClean="0"/>
              <a:t>Prix de vente du gaz : </a:t>
            </a:r>
          </a:p>
          <a:p>
            <a:pPr lvl="1" algn="just">
              <a:buFont typeface="Wingdings" pitchFamily="2" charset="2"/>
              <a:buChar char="§"/>
            </a:pPr>
            <a:r>
              <a:rPr lang="fr-FR" sz="5600" dirty="0" smtClean="0"/>
              <a:t>Prix moyen 0.298 DA de 2014 à 2017 ;</a:t>
            </a:r>
          </a:p>
          <a:p>
            <a:pPr lvl="0" algn="just">
              <a:buFont typeface="Wingdings" pitchFamily="2" charset="2"/>
              <a:buChar char="q"/>
            </a:pPr>
            <a:r>
              <a:rPr lang="fr-FR" sz="5600" dirty="0" smtClean="0"/>
              <a:t>Prix d’achat à SPE 1.725 DA de 2012 à 2017 ;</a:t>
            </a:r>
          </a:p>
          <a:p>
            <a:pPr lvl="0" algn="just">
              <a:buFont typeface="Wingdings" pitchFamily="2" charset="2"/>
              <a:buChar char="q"/>
            </a:pPr>
            <a:r>
              <a:rPr lang="fr-FR" sz="5600" dirty="0" smtClean="0"/>
              <a:t>Évolution des prix d’achat de l’électricité aux tiers de 6.7% annuellement : TE 2012/2011 ;</a:t>
            </a:r>
          </a:p>
          <a:p>
            <a:pPr lvl="0" algn="just">
              <a:buFont typeface="Wingdings" pitchFamily="2" charset="2"/>
              <a:buChar char="q"/>
            </a:pPr>
            <a:r>
              <a:rPr lang="fr-FR" sz="5600" dirty="0" smtClean="0"/>
              <a:t>Achat Gaz pour IPP : 9 254.00 MTH de 2013 à 2017 ;</a:t>
            </a:r>
          </a:p>
          <a:p>
            <a:pPr lvl="0" algn="just">
              <a:buFont typeface="Wingdings" pitchFamily="2" charset="2"/>
              <a:buChar char="q"/>
            </a:pPr>
            <a:r>
              <a:rPr lang="fr-FR" sz="5600" dirty="0" smtClean="0"/>
              <a:t>Maitrise des coûts de la consommation des matières et matériels ;</a:t>
            </a:r>
          </a:p>
          <a:p>
            <a:pPr lvl="0" algn="just">
              <a:buFont typeface="Wingdings" pitchFamily="2" charset="2"/>
              <a:buChar char="q"/>
            </a:pPr>
            <a:r>
              <a:rPr lang="fr-FR" sz="5600" dirty="0" smtClean="0"/>
              <a:t>Maintient du coût de transit Électricité (GRTE) : 0.66 DA </a:t>
            </a:r>
          </a:p>
          <a:p>
            <a:pPr lvl="0" algn="just">
              <a:buFont typeface="Wingdings" pitchFamily="2" charset="2"/>
              <a:buChar char="q"/>
            </a:pPr>
            <a:r>
              <a:rPr lang="fr-FR" sz="5600" dirty="0" smtClean="0"/>
              <a:t>Maintient du coût de transit Gaz (GRTE) :0.04 DA.</a:t>
            </a:r>
          </a:p>
          <a:p>
            <a:pPr lvl="0" algn="just">
              <a:buNone/>
            </a:pPr>
            <a:endParaRPr lang="fr-FR" sz="5600" dirty="0" smtClean="0"/>
          </a:p>
          <a:p>
            <a:pPr lvl="0" algn="just">
              <a:buFont typeface="Wingdings 3"/>
              <a:buNone/>
            </a:pPr>
            <a:r>
              <a:rPr lang="fr-FR" sz="5600" b="1" dirty="0" smtClean="0">
                <a:solidFill>
                  <a:srgbClr val="00B0F0"/>
                </a:solidFill>
              </a:rPr>
              <a:t>Résultat de l’exercice 2012 à 2017 :</a:t>
            </a:r>
          </a:p>
          <a:p>
            <a:pPr algn="just">
              <a:buFont typeface="Wingdings 3"/>
              <a:buNone/>
            </a:pPr>
            <a:r>
              <a:rPr lang="fr-FR" sz="5600" dirty="0" smtClean="0"/>
              <a:t>Le tableau des comptes de résultats (2012-2017) de la SDA fait ressortir des résultats nets déficitaires qui se présentent comme suit : </a:t>
            </a:r>
          </a:p>
          <a:p>
            <a:pPr>
              <a:buNone/>
            </a:pPr>
            <a:r>
              <a:rPr lang="fr-FR" sz="5600" dirty="0" smtClean="0"/>
              <a:t> </a:t>
            </a:r>
          </a:p>
          <a:p>
            <a:pPr>
              <a:buNone/>
            </a:pPr>
            <a:r>
              <a:rPr lang="fr-FR" sz="5600" dirty="0" smtClean="0"/>
              <a:t> </a:t>
            </a:r>
          </a:p>
          <a:p>
            <a:endParaRPr lang="fr-FR" sz="4800" dirty="0"/>
          </a:p>
        </p:txBody>
      </p:sp>
      <p:sp>
        <p:nvSpPr>
          <p:cNvPr id="3" name="Titre 2"/>
          <p:cNvSpPr>
            <a:spLocks noGrp="1"/>
          </p:cNvSpPr>
          <p:nvPr>
            <p:ph type="title"/>
          </p:nvPr>
        </p:nvSpPr>
        <p:spPr>
          <a:xfrm>
            <a:off x="457200" y="71414"/>
            <a:ext cx="8229600" cy="439718"/>
          </a:xfrm>
        </p:spPr>
        <p:txBody>
          <a:bodyPr>
            <a:noAutofit/>
          </a:bodyPr>
          <a:lstStyle/>
          <a:p>
            <a:r>
              <a:rPr lang="fr-FR" sz="2400" dirty="0" smtClean="0">
                <a:solidFill>
                  <a:srgbClr val="00B0F0"/>
                </a:solidFill>
                <a:effectLst/>
              </a:rPr>
              <a:t>3.5.2. Compte de résultats :</a:t>
            </a:r>
            <a:endParaRPr lang="fr-FR" sz="2400" dirty="0">
              <a:solidFill>
                <a:srgbClr val="00B0F0"/>
              </a:solidFill>
              <a:effectLs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p:cNvGraphicFramePr>
            <a:graphicFrameLocks noGrp="1"/>
          </p:cNvGraphicFramePr>
          <p:nvPr>
            <p:ph idx="1"/>
          </p:nvPr>
        </p:nvGraphicFramePr>
        <p:xfrm>
          <a:off x="457200" y="642918"/>
          <a:ext cx="8229600" cy="500066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p:cNvPicPr>
            <a:picLocks noGrp="1" noChangeAspect="1" noChangeArrowheads="1"/>
          </p:cNvPicPr>
          <p:nvPr>
            <p:ph idx="1"/>
          </p:nvPr>
        </p:nvPicPr>
        <p:blipFill>
          <a:blip r:embed="rId3"/>
          <a:srcRect/>
          <a:stretch>
            <a:fillRect/>
          </a:stretch>
        </p:blipFill>
        <p:spPr bwMode="auto">
          <a:xfrm>
            <a:off x="785786" y="1357298"/>
            <a:ext cx="6429420" cy="1510312"/>
          </a:xfrm>
          <a:prstGeom prst="rect">
            <a:avLst/>
          </a:prstGeom>
          <a:noFill/>
          <a:ln w="9525">
            <a:noFill/>
            <a:miter lim="800000"/>
            <a:headEnd/>
            <a:tailEnd/>
          </a:ln>
          <a:effectLst/>
        </p:spPr>
      </p:pic>
      <p:sp>
        <p:nvSpPr>
          <p:cNvPr id="4" name="ZoneTexte 3"/>
          <p:cNvSpPr txBox="1"/>
          <p:nvPr/>
        </p:nvSpPr>
        <p:spPr>
          <a:xfrm>
            <a:off x="571472" y="500043"/>
            <a:ext cx="5143536" cy="769441"/>
          </a:xfrm>
          <a:prstGeom prst="rect">
            <a:avLst/>
          </a:prstGeom>
          <a:noFill/>
        </p:spPr>
        <p:txBody>
          <a:bodyPr wrap="square" rtlCol="0">
            <a:spAutoFit/>
          </a:bodyPr>
          <a:lstStyle/>
          <a:p>
            <a:pPr lvl="0">
              <a:buFont typeface="Wingdings" pitchFamily="2" charset="2"/>
              <a:buChar char="q"/>
            </a:pPr>
            <a:r>
              <a:rPr lang="fr-FR" sz="1300" dirty="0" smtClean="0">
                <a:solidFill>
                  <a:srgbClr val="0070C0"/>
                </a:solidFill>
              </a:rPr>
              <a:t> </a:t>
            </a:r>
            <a:r>
              <a:rPr lang="fr-FR" sz="1300" dirty="0" smtClean="0"/>
              <a:t>Taux de perte d’énergie :</a:t>
            </a:r>
          </a:p>
          <a:p>
            <a:endParaRPr lang="fr-FR" sz="1300" dirty="0" smtClean="0">
              <a:solidFill>
                <a:srgbClr val="0070C0"/>
              </a:solidFill>
            </a:endParaRPr>
          </a:p>
          <a:p>
            <a:endParaRPr lang="fr-FR" dirty="0">
              <a:solidFill>
                <a:srgbClr val="0070C0"/>
              </a:solidFill>
            </a:endParaRPr>
          </a:p>
        </p:txBody>
      </p:sp>
      <p:pic>
        <p:nvPicPr>
          <p:cNvPr id="38914" name="Picture 2"/>
          <p:cNvPicPr>
            <a:picLocks noChangeAspect="1" noChangeArrowheads="1"/>
          </p:cNvPicPr>
          <p:nvPr/>
        </p:nvPicPr>
        <p:blipFill>
          <a:blip r:embed="rId4"/>
          <a:srcRect/>
          <a:stretch>
            <a:fillRect/>
          </a:stretch>
        </p:blipFill>
        <p:spPr bwMode="auto">
          <a:xfrm>
            <a:off x="857224" y="3214686"/>
            <a:ext cx="6286544" cy="1556328"/>
          </a:xfrm>
          <a:prstGeom prst="rect">
            <a:avLst/>
          </a:prstGeom>
          <a:noFill/>
          <a:ln w="9525">
            <a:noFill/>
            <a:miter lim="800000"/>
            <a:headEnd/>
            <a:tailEnd/>
          </a:ln>
          <a:effectLst/>
        </p:spPr>
      </p:pic>
      <p:sp>
        <p:nvSpPr>
          <p:cNvPr id="8" name="ZoneTexte 7"/>
          <p:cNvSpPr txBox="1"/>
          <p:nvPr/>
        </p:nvSpPr>
        <p:spPr>
          <a:xfrm>
            <a:off x="714348" y="4857760"/>
            <a:ext cx="8072526" cy="1292662"/>
          </a:xfrm>
          <a:prstGeom prst="rect">
            <a:avLst/>
          </a:prstGeom>
          <a:noFill/>
        </p:spPr>
        <p:txBody>
          <a:bodyPr wrap="square" rtlCol="0">
            <a:spAutoFit/>
          </a:bodyPr>
          <a:lstStyle/>
          <a:p>
            <a:pPr lvl="0">
              <a:buFont typeface="Wingdings" pitchFamily="2" charset="2"/>
              <a:buChar char="q"/>
            </a:pPr>
            <a:r>
              <a:rPr lang="fr-FR" sz="1300" dirty="0" smtClean="0">
                <a:solidFill>
                  <a:srgbClr val="0070C0"/>
                </a:solidFill>
              </a:rPr>
              <a:t>  </a:t>
            </a:r>
            <a:r>
              <a:rPr lang="fr-FR" sz="1300" dirty="0" smtClean="0"/>
              <a:t>Faible croissance de la production de l’exercice avec le maintien des prix de vente de l’électricité et du gaz, avec une augmentation du niveau des consommations.</a:t>
            </a:r>
          </a:p>
          <a:p>
            <a:pPr lvl="0"/>
            <a:endParaRPr lang="fr-FR" sz="1300" dirty="0" smtClean="0">
              <a:solidFill>
                <a:srgbClr val="0070C0"/>
              </a:solidFill>
            </a:endParaRPr>
          </a:p>
          <a:p>
            <a:pPr lvl="0">
              <a:buFont typeface="Wingdings" pitchFamily="2" charset="2"/>
              <a:buChar char="q"/>
            </a:pPr>
            <a:r>
              <a:rPr lang="fr-FR" sz="1300" dirty="0" smtClean="0">
                <a:solidFill>
                  <a:srgbClr val="0070C0"/>
                </a:solidFill>
              </a:rPr>
              <a:t> </a:t>
            </a:r>
            <a:r>
              <a:rPr lang="fr-FR" sz="1300" dirty="0" smtClean="0"/>
              <a:t>Augmentation des charges du personnel liée principalement au recrutement du personnel et aux augmentations des salaires. </a:t>
            </a:r>
          </a:p>
          <a:p>
            <a:endParaRPr lang="fr-FR" sz="1300" dirty="0">
              <a:solidFill>
                <a:srgbClr val="0070C0"/>
              </a:solidFill>
            </a:endParaRPr>
          </a:p>
        </p:txBody>
      </p:sp>
      <p:sp>
        <p:nvSpPr>
          <p:cNvPr id="10" name="ZoneTexte 9"/>
          <p:cNvSpPr txBox="1"/>
          <p:nvPr/>
        </p:nvSpPr>
        <p:spPr>
          <a:xfrm>
            <a:off x="571472" y="71414"/>
            <a:ext cx="7171179" cy="369332"/>
          </a:xfrm>
          <a:prstGeom prst="rect">
            <a:avLst/>
          </a:prstGeom>
          <a:noFill/>
        </p:spPr>
        <p:txBody>
          <a:bodyPr wrap="square" rtlCol="0">
            <a:spAutoFit/>
          </a:bodyPr>
          <a:lstStyle/>
          <a:p>
            <a:r>
              <a:rPr lang="fr-FR" dirty="0" smtClean="0"/>
              <a:t>Ces résultats déficitaires s’expliquent principalement par :</a:t>
            </a:r>
          </a:p>
        </p:txBody>
      </p:sp>
      <p:sp>
        <p:nvSpPr>
          <p:cNvPr id="14" name="ZoneTexte 13"/>
          <p:cNvSpPr txBox="1"/>
          <p:nvPr/>
        </p:nvSpPr>
        <p:spPr>
          <a:xfrm>
            <a:off x="785786" y="928670"/>
            <a:ext cx="3643338" cy="261610"/>
          </a:xfrm>
          <a:prstGeom prst="rect">
            <a:avLst/>
          </a:prstGeom>
          <a:noFill/>
        </p:spPr>
        <p:txBody>
          <a:bodyPr wrap="square" rtlCol="0">
            <a:spAutoFit/>
          </a:bodyPr>
          <a:lstStyle/>
          <a:p>
            <a:r>
              <a:rPr lang="fr-FR" sz="1100" b="1" dirty="0" smtClean="0"/>
              <a:t>Déficit des pertes Electricité </a:t>
            </a:r>
          </a:p>
        </p:txBody>
      </p:sp>
      <p:sp>
        <p:nvSpPr>
          <p:cNvPr id="15" name="ZoneTexte 14"/>
          <p:cNvSpPr txBox="1"/>
          <p:nvPr/>
        </p:nvSpPr>
        <p:spPr>
          <a:xfrm>
            <a:off x="785786" y="3000372"/>
            <a:ext cx="3643338" cy="261610"/>
          </a:xfrm>
          <a:prstGeom prst="rect">
            <a:avLst/>
          </a:prstGeom>
          <a:noFill/>
        </p:spPr>
        <p:txBody>
          <a:bodyPr wrap="square" rtlCol="0">
            <a:spAutoFit/>
          </a:bodyPr>
          <a:lstStyle/>
          <a:p>
            <a:r>
              <a:rPr lang="fr-FR" sz="1100" b="1" dirty="0" smtClean="0"/>
              <a:t>Déficit des pertes Gaz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14282" y="142852"/>
            <a:ext cx="5929354" cy="5693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lang="fr-FR" sz="1300" b="1" dirty="0" smtClean="0">
                <a:solidFill>
                  <a:srgbClr val="00B0F0"/>
                </a:solidFill>
              </a:rPr>
              <a:t>Évolution du chiffre d’affaires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7891" name="Rectangle 3"/>
          <p:cNvSpPr>
            <a:spLocks noChangeArrowheads="1"/>
          </p:cNvSpPr>
          <p:nvPr/>
        </p:nvSpPr>
        <p:spPr bwMode="auto">
          <a:xfrm>
            <a:off x="357158" y="3786190"/>
            <a:ext cx="7786742"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defTabSz="914400" rtl="0" eaLnBrk="1" fontAlgn="base" latinLnBrk="0" hangingPunct="1">
              <a:lnSpc>
                <a:spcPct val="100000"/>
              </a:lnSpc>
              <a:spcBef>
                <a:spcPct val="0"/>
              </a:spcBef>
              <a:spcAft>
                <a:spcPct val="0"/>
              </a:spcAft>
              <a:buClrTx/>
              <a:buSzTx/>
              <a:buFontTx/>
              <a:buNone/>
              <a:tabLst/>
            </a:pP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 chiffre d</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affaire de la SDA </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voluera en moyenne de 6% annuellement </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à</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partir de l</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exercice 2012, cette </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volution est expliqu</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 par l</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volution des ventes de l</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lectricit</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é</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et du gaz</a:t>
            </a:r>
            <a:r>
              <a:rPr kumimoji="0" lang="fr-FR" sz="1200" b="0" i="0" u="none" strike="noStrike" cap="none" normalizeH="0" baseline="0" dirty="0" smtClean="0">
                <a:ln>
                  <a:noFill/>
                </a:ln>
                <a:solidFill>
                  <a:schemeClr val="tx1"/>
                </a:solidFill>
                <a:effectLst/>
                <a:latin typeface="Cambria"/>
                <a:ea typeface="Times New Roman" pitchFamily="18" charset="0"/>
                <a:cs typeface="Times New Roman" pitchFamily="18" charset="0"/>
              </a:rPr>
              <a:t> </a:t>
            </a:r>
            <a:r>
              <a:rPr kumimoji="0" lang="fr-F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6" name="Graphique 5"/>
          <p:cNvGraphicFramePr/>
          <p:nvPr/>
        </p:nvGraphicFramePr>
        <p:xfrm>
          <a:off x="500034" y="642918"/>
          <a:ext cx="7572428" cy="30003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au 6"/>
          <p:cNvGraphicFramePr>
            <a:graphicFrameLocks noGrp="1"/>
          </p:cNvGraphicFramePr>
          <p:nvPr/>
        </p:nvGraphicFramePr>
        <p:xfrm>
          <a:off x="928661" y="4500571"/>
          <a:ext cx="6786611" cy="1000131"/>
        </p:xfrm>
        <a:graphic>
          <a:graphicData uri="http://schemas.openxmlformats.org/drawingml/2006/table">
            <a:tbl>
              <a:tblPr/>
              <a:tblGrid>
                <a:gridCol w="1804309"/>
                <a:gridCol w="811724"/>
                <a:gridCol w="721293"/>
                <a:gridCol w="901436"/>
                <a:gridCol w="902154"/>
                <a:gridCol w="901436"/>
                <a:gridCol w="744259"/>
              </a:tblGrid>
              <a:tr h="314327">
                <a:tc>
                  <a:txBody>
                    <a:bodyPr/>
                    <a:lstStyle/>
                    <a:p>
                      <a:endParaRPr lang="fr-FR" sz="1100">
                        <a:latin typeface="Calibri"/>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2 012</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2 013</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2 014</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2 015</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2 016</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2 017</a:t>
                      </a:r>
                      <a:endParaRPr lang="fr-FR" sz="1100">
                        <a:latin typeface="Calibri"/>
                        <a:ea typeface="Calibri"/>
                        <a:cs typeface="Arial"/>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r>
              <a:tr h="342902">
                <a:tc>
                  <a:txBody>
                    <a:bodyPr/>
                    <a:lstStyle/>
                    <a:p>
                      <a:pPr>
                        <a:lnSpc>
                          <a:spcPct val="115000"/>
                        </a:lnSpc>
                        <a:spcAft>
                          <a:spcPts val="0"/>
                        </a:spcAft>
                      </a:pPr>
                      <a:r>
                        <a:rPr lang="fr-FR" sz="1200" b="1">
                          <a:latin typeface="Times New Roman"/>
                          <a:ea typeface="Times New Roman"/>
                          <a:cs typeface="Arial"/>
                        </a:rPr>
                        <a:t>VENTE ELEC </a:t>
                      </a:r>
                      <a:endParaRPr lang="fr-FR"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200">
                          <a:latin typeface="Times New Roman"/>
                          <a:ea typeface="Calibri"/>
                          <a:cs typeface="Arial"/>
                        </a:rPr>
                        <a:t>21 722</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200">
                          <a:latin typeface="Times New Roman"/>
                          <a:ea typeface="Calibri"/>
                          <a:cs typeface="Arial"/>
                        </a:rPr>
                        <a:t>23 123</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200">
                          <a:latin typeface="Times New Roman"/>
                          <a:ea typeface="Calibri"/>
                          <a:cs typeface="Arial"/>
                        </a:rPr>
                        <a:t>24 556</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200">
                          <a:latin typeface="Times New Roman"/>
                          <a:ea typeface="Calibri"/>
                          <a:cs typeface="Arial"/>
                        </a:rPr>
                        <a:t>26 203</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200">
                          <a:latin typeface="Times New Roman"/>
                          <a:ea typeface="Calibri"/>
                          <a:cs typeface="Arial"/>
                        </a:rPr>
                        <a:t>27 855</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200">
                          <a:latin typeface="Times New Roman"/>
                          <a:ea typeface="Calibri"/>
                          <a:cs typeface="Arial"/>
                        </a:rPr>
                        <a:t>29 534</a:t>
                      </a:r>
                      <a:endParaRPr lang="fr-FR" sz="1100">
                        <a:latin typeface="Calibri"/>
                        <a:ea typeface="Calibri"/>
                        <a:cs typeface="Arial"/>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2902">
                <a:tc>
                  <a:txBody>
                    <a:bodyPr/>
                    <a:lstStyle/>
                    <a:p>
                      <a:pPr>
                        <a:lnSpc>
                          <a:spcPct val="115000"/>
                        </a:lnSpc>
                        <a:spcAft>
                          <a:spcPts val="0"/>
                        </a:spcAft>
                      </a:pPr>
                      <a:r>
                        <a:rPr lang="fr-FR" sz="1200" b="1">
                          <a:latin typeface="Times New Roman"/>
                          <a:ea typeface="Times New Roman"/>
                          <a:cs typeface="Arial"/>
                        </a:rPr>
                        <a:t>VENTE GAZ</a:t>
                      </a:r>
                      <a:endParaRPr lang="fr-FR" sz="110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200">
                          <a:latin typeface="Times New Roman"/>
                          <a:ea typeface="Calibri"/>
                          <a:cs typeface="Arial"/>
                        </a:rPr>
                        <a:t>3 086</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200">
                          <a:latin typeface="Times New Roman"/>
                          <a:ea typeface="Calibri"/>
                          <a:cs typeface="Arial"/>
                        </a:rPr>
                        <a:t>3 158</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200">
                          <a:latin typeface="Times New Roman"/>
                          <a:ea typeface="Calibri"/>
                          <a:cs typeface="Arial"/>
                        </a:rPr>
                        <a:t>3 322</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200">
                          <a:latin typeface="Times New Roman"/>
                          <a:ea typeface="Calibri"/>
                          <a:cs typeface="Arial"/>
                        </a:rPr>
                        <a:t>3 464</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200">
                          <a:latin typeface="Times New Roman"/>
                          <a:ea typeface="Calibri"/>
                          <a:cs typeface="Arial"/>
                        </a:rPr>
                        <a:t>3 609</a:t>
                      </a:r>
                      <a:endParaRPr lang="fr-FR" sz="1100">
                        <a:latin typeface="Calibri"/>
                        <a:ea typeface="Calibri"/>
                        <a:cs typeface="Arial"/>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fr-FR" sz="1200" dirty="0">
                          <a:latin typeface="Times New Roman"/>
                          <a:ea typeface="Calibri"/>
                          <a:cs typeface="Arial"/>
                        </a:rPr>
                        <a:t>3 769</a:t>
                      </a:r>
                      <a:endParaRPr lang="fr-FR" sz="1100" dirty="0">
                        <a:latin typeface="Calibri"/>
                        <a:ea typeface="Calibri"/>
                        <a:cs typeface="Arial"/>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1"/>
          <p:cNvSpPr>
            <a:spLocks noChangeArrowheads="1"/>
          </p:cNvSpPr>
          <p:nvPr/>
        </p:nvSpPr>
        <p:spPr bwMode="auto">
          <a:xfrm>
            <a:off x="214282" y="142852"/>
            <a:ext cx="5929354"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fr-FR" sz="1600" b="1" i="0" strike="noStrike" cap="none" normalizeH="0" baseline="0" dirty="0" smtClean="0">
                <a:ln>
                  <a:noFill/>
                </a:ln>
                <a:solidFill>
                  <a:srgbClr val="0070C0"/>
                </a:solidFill>
                <a:effectLst/>
                <a:latin typeface="Cambria"/>
                <a:ea typeface="Times New Roman" pitchFamily="18" charset="0"/>
                <a:cs typeface="Times New Roman" pitchFamily="18" charset="0"/>
              </a:rPr>
              <a:t> </a:t>
            </a:r>
            <a:r>
              <a:rPr lang="fr-FR" sz="1300" b="1" dirty="0" smtClean="0">
                <a:solidFill>
                  <a:srgbClr val="00B0F0"/>
                </a:solidFill>
              </a:rPr>
              <a:t>Évolution de la consommation de l’exercice :</a:t>
            </a:r>
          </a:p>
        </p:txBody>
      </p:sp>
      <p:graphicFrame>
        <p:nvGraphicFramePr>
          <p:cNvPr id="5" name="Graphique 4"/>
          <p:cNvGraphicFramePr/>
          <p:nvPr/>
        </p:nvGraphicFramePr>
        <p:xfrm>
          <a:off x="500034" y="500042"/>
          <a:ext cx="6500858" cy="29289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au 5"/>
          <p:cNvGraphicFramePr>
            <a:graphicFrameLocks noGrp="1"/>
          </p:cNvGraphicFramePr>
          <p:nvPr/>
        </p:nvGraphicFramePr>
        <p:xfrm>
          <a:off x="571472" y="4576107"/>
          <a:ext cx="6858047" cy="1281785"/>
        </p:xfrm>
        <a:graphic>
          <a:graphicData uri="http://schemas.openxmlformats.org/drawingml/2006/table">
            <a:tbl>
              <a:tblPr/>
              <a:tblGrid>
                <a:gridCol w="1199684"/>
                <a:gridCol w="864368"/>
                <a:gridCol w="901626"/>
                <a:gridCol w="1018817"/>
                <a:gridCol w="864368"/>
                <a:gridCol w="1148202"/>
                <a:gridCol w="860982"/>
              </a:tblGrid>
              <a:tr h="465775">
                <a:tc>
                  <a:txBody>
                    <a:bodyPr/>
                    <a:lstStyle/>
                    <a:p>
                      <a:pPr algn="ctr">
                        <a:lnSpc>
                          <a:spcPct val="115000"/>
                        </a:lnSpc>
                        <a:spcAft>
                          <a:spcPts val="0"/>
                        </a:spcAft>
                      </a:pPr>
                      <a:r>
                        <a:rPr lang="fr-FR" sz="1100" b="1" dirty="0">
                          <a:solidFill>
                            <a:srgbClr val="FFFFFF"/>
                          </a:solidFill>
                          <a:latin typeface="Times New Roman"/>
                          <a:ea typeface="Times New Roman"/>
                          <a:cs typeface="Arial"/>
                        </a:rPr>
                        <a:t>Achat Électricité</a:t>
                      </a:r>
                      <a:endParaRPr lang="fr-FR" sz="1000" dirty="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a:noFill/>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2012</a:t>
                      </a:r>
                      <a:endParaRPr lang="fr-FR" sz="10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2013</a:t>
                      </a:r>
                      <a:endParaRPr lang="fr-FR" sz="10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2014</a:t>
                      </a:r>
                      <a:endParaRPr lang="fr-FR" sz="10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dirty="0">
                          <a:solidFill>
                            <a:srgbClr val="FFFFFF"/>
                          </a:solidFill>
                          <a:latin typeface="Times New Roman"/>
                          <a:ea typeface="Times New Roman"/>
                          <a:cs typeface="Arial"/>
                        </a:rPr>
                        <a:t>2015</a:t>
                      </a:r>
                      <a:endParaRPr lang="fr-FR" sz="1000" dirty="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dirty="0">
                          <a:solidFill>
                            <a:srgbClr val="FFFFFF"/>
                          </a:solidFill>
                          <a:latin typeface="Times New Roman"/>
                          <a:ea typeface="Times New Roman"/>
                          <a:cs typeface="Arial"/>
                        </a:rPr>
                        <a:t>2016</a:t>
                      </a:r>
                      <a:endParaRPr lang="fr-FR" sz="1000" dirty="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a:noFill/>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2017</a:t>
                      </a:r>
                      <a:endParaRPr lang="fr-FR" sz="10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r>
              <a:tr h="439899">
                <a:tc>
                  <a:txBody>
                    <a:bodyPr/>
                    <a:lstStyle/>
                    <a:p>
                      <a:pPr algn="just">
                        <a:lnSpc>
                          <a:spcPct val="115000"/>
                        </a:lnSpc>
                        <a:spcAft>
                          <a:spcPts val="0"/>
                        </a:spcAft>
                      </a:pPr>
                      <a:r>
                        <a:rPr lang="fr-FR" sz="1100" b="1">
                          <a:solidFill>
                            <a:srgbClr val="000000"/>
                          </a:solidFill>
                          <a:latin typeface="Times New Roman"/>
                          <a:ea typeface="Times New Roman"/>
                          <a:cs typeface="Arial"/>
                        </a:rPr>
                        <a:t>Achat à SPE</a:t>
                      </a:r>
                      <a:endParaRPr lang="fr-FR" sz="10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tcPr>
                </a:tc>
                <a:tc>
                  <a:txBody>
                    <a:bodyPr/>
                    <a:lstStyle/>
                    <a:p>
                      <a:pPr algn="ctr">
                        <a:lnSpc>
                          <a:spcPct val="115000"/>
                        </a:lnSpc>
                        <a:spcAft>
                          <a:spcPts val="1000"/>
                        </a:spcAft>
                      </a:pPr>
                      <a:r>
                        <a:rPr lang="fr-FR" sz="1100">
                          <a:latin typeface="Times New Roman"/>
                          <a:ea typeface="Calibri"/>
                          <a:cs typeface="Arial"/>
                        </a:rPr>
                        <a:t>6 960</a:t>
                      </a:r>
                      <a:endParaRPr lang="fr-FR" sz="110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100">
                          <a:latin typeface="Times New Roman"/>
                          <a:ea typeface="Calibri"/>
                          <a:cs typeface="Arial"/>
                        </a:rPr>
                        <a:t>5 131</a:t>
                      </a:r>
                      <a:endParaRPr lang="fr-FR" sz="110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100">
                          <a:latin typeface="Times New Roman"/>
                          <a:ea typeface="Calibri"/>
                          <a:cs typeface="Arial"/>
                        </a:rPr>
                        <a:t>      5 152,70   </a:t>
                      </a:r>
                      <a:endParaRPr lang="fr-FR" sz="110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100">
                          <a:latin typeface="Times New Roman"/>
                          <a:ea typeface="Calibri"/>
                          <a:cs typeface="Arial"/>
                        </a:rPr>
                        <a:t>      5 376,86   </a:t>
                      </a:r>
                      <a:endParaRPr lang="fr-FR" sz="110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100">
                          <a:latin typeface="Times New Roman"/>
                          <a:ea typeface="Calibri"/>
                          <a:cs typeface="Arial"/>
                        </a:rPr>
                        <a:t>          5 698,85   </a:t>
                      </a:r>
                      <a:endParaRPr lang="fr-FR" sz="110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100">
                          <a:latin typeface="Times New Roman"/>
                          <a:ea typeface="Calibri"/>
                          <a:cs typeface="Arial"/>
                        </a:rPr>
                        <a:t>      6 029,23   </a:t>
                      </a:r>
                      <a:endParaRPr lang="fr-FR" sz="110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r>
              <a:tr h="376111">
                <a:tc>
                  <a:txBody>
                    <a:bodyPr/>
                    <a:lstStyle/>
                    <a:p>
                      <a:pPr algn="just">
                        <a:lnSpc>
                          <a:spcPct val="115000"/>
                        </a:lnSpc>
                        <a:spcAft>
                          <a:spcPts val="0"/>
                        </a:spcAft>
                      </a:pPr>
                      <a:r>
                        <a:rPr lang="fr-FR" sz="1100" b="1">
                          <a:solidFill>
                            <a:srgbClr val="000000"/>
                          </a:solidFill>
                          <a:latin typeface="Times New Roman"/>
                          <a:ea typeface="Times New Roman"/>
                          <a:cs typeface="Arial"/>
                        </a:rPr>
                        <a:t>Achat aux tiers</a:t>
                      </a:r>
                      <a:endParaRPr lang="fr-FR" sz="1000">
                        <a:latin typeface="Calibri"/>
                        <a:ea typeface="Calibri"/>
                        <a:cs typeface="Arial"/>
                      </a:endParaRPr>
                    </a:p>
                  </a:txBody>
                  <a:tcPr marL="42124" marR="4212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tcPr>
                </a:tc>
                <a:tc>
                  <a:txBody>
                    <a:bodyPr/>
                    <a:lstStyle/>
                    <a:p>
                      <a:pPr algn="ctr">
                        <a:lnSpc>
                          <a:spcPct val="115000"/>
                        </a:lnSpc>
                        <a:spcAft>
                          <a:spcPts val="1000"/>
                        </a:spcAft>
                      </a:pPr>
                      <a:r>
                        <a:rPr lang="fr-FR" sz="1100">
                          <a:latin typeface="Times New Roman"/>
                          <a:ea typeface="Calibri"/>
                          <a:cs typeface="Arial"/>
                        </a:rPr>
                        <a:t>8 284</a:t>
                      </a:r>
                      <a:endParaRPr lang="fr-FR" sz="110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100">
                          <a:latin typeface="Times New Roman"/>
                          <a:ea typeface="Calibri"/>
                          <a:cs typeface="Arial"/>
                        </a:rPr>
                        <a:t>11 830</a:t>
                      </a:r>
                      <a:endParaRPr lang="fr-FR" sz="110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100">
                          <a:latin typeface="Times New Roman"/>
                          <a:ea typeface="Calibri"/>
                          <a:cs typeface="Arial"/>
                        </a:rPr>
                        <a:t>    12 373,11   </a:t>
                      </a:r>
                      <a:endParaRPr lang="fr-FR" sz="110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100">
                          <a:latin typeface="Times New Roman"/>
                          <a:ea typeface="Calibri"/>
                          <a:cs typeface="Arial"/>
                        </a:rPr>
                        <a:t>    13 742,60   </a:t>
                      </a:r>
                      <a:endParaRPr lang="fr-FR" sz="110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100">
                          <a:latin typeface="Times New Roman"/>
                          <a:ea typeface="Calibri"/>
                          <a:cs typeface="Arial"/>
                        </a:rPr>
                        <a:t>        15 564,01   </a:t>
                      </a:r>
                      <a:endParaRPr lang="fr-FR" sz="110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100" dirty="0">
                          <a:latin typeface="Times New Roman"/>
                          <a:ea typeface="Calibri"/>
                          <a:cs typeface="Arial"/>
                        </a:rPr>
                        <a:t>    17 522,64   </a:t>
                      </a:r>
                      <a:endParaRPr lang="fr-FR" sz="1100" dirty="0">
                        <a:latin typeface="Calibri"/>
                        <a:ea typeface="Calibri"/>
                        <a:cs typeface="Arial"/>
                      </a:endParaRPr>
                    </a:p>
                  </a:txBody>
                  <a:tcPr marL="44450" marR="44450"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r>
            </a:tbl>
          </a:graphicData>
        </a:graphic>
      </p:graphicFrame>
      <p:sp>
        <p:nvSpPr>
          <p:cNvPr id="173058" name="Rectangle 2"/>
          <p:cNvSpPr>
            <a:spLocks noChangeArrowheads="1"/>
          </p:cNvSpPr>
          <p:nvPr/>
        </p:nvSpPr>
        <p:spPr bwMode="auto">
          <a:xfrm>
            <a:off x="500034" y="3429000"/>
            <a:ext cx="7715304" cy="9694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Char char="•"/>
              <a:tabLst/>
            </a:pP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 niveau global des consommations va augmenter de 9% annuellement, cette évolution s’explique essentiellement par l’augmentation des achats de gaz et d’électricité :</a:t>
            </a:r>
          </a:p>
          <a:p>
            <a:pPr marL="0" marR="0" lvl="0" indent="0" defTabSz="914400" rtl="0" eaLnBrk="1" fontAlgn="base" latinLnBrk="0" hangingPunct="1">
              <a:lnSpc>
                <a:spcPct val="100000"/>
              </a:lnSpc>
              <a:spcBef>
                <a:spcPct val="0"/>
              </a:spcBef>
              <a:spcAft>
                <a:spcPct val="0"/>
              </a:spcAft>
              <a:buClrTx/>
              <a:buSzTx/>
              <a:buFontTx/>
              <a:buChar char="•"/>
              <a:tabLst/>
            </a:pP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fr-FR" sz="1200" b="1" i="0" u="sng" strike="noStrike" cap="none" normalizeH="0" baseline="0" dirty="0" smtClean="0">
                <a:ln>
                  <a:noFill/>
                </a:ln>
                <a:solidFill>
                  <a:schemeClr val="tx1"/>
                </a:solidFill>
                <a:effectLst/>
                <a:latin typeface="Arial" pitchFamily="34" charset="0"/>
                <a:ea typeface="Times New Roman" pitchFamily="18" charset="0"/>
                <a:cs typeface="Arial" pitchFamily="34" charset="0"/>
              </a:rPr>
              <a:t>Détail des achats:</a:t>
            </a:r>
            <a:endParaRPr kumimoji="0" lang="fr-FR" sz="1200" b="0" i="0" u="none" strike="noStrike" cap="none" normalizeH="0" baseline="0" dirty="0" smtClean="0">
              <a:ln>
                <a:noFill/>
              </a:ln>
              <a:solidFill>
                <a:schemeClr val="tx1"/>
              </a:solidFill>
              <a:effectLst/>
              <a:latin typeface="Arial" pitchFamily="34" charset="0"/>
              <a:cs typeface="Arial" pitchFamily="34" charset="0"/>
            </a:endParaRPr>
          </a:p>
          <a:p>
            <a:pPr marL="685800" lvl="1" indent="-228600" eaLnBrk="0" fontAlgn="base" hangingPunct="0">
              <a:spcBef>
                <a:spcPct val="0"/>
              </a:spcBef>
              <a:spcAft>
                <a:spcPct val="0"/>
              </a:spcAft>
              <a:buFont typeface="+mj-lt"/>
              <a:buAutoNum type="arabicPeriod"/>
            </a:pPr>
            <a:r>
              <a:rPr kumimoji="0" lang="fr-FR" sz="11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ELECTRICITE:</a:t>
            </a:r>
            <a:r>
              <a:rPr lang="fr-FR" sz="900" dirty="0" smtClean="0">
                <a:latin typeface="Arial" pitchFamily="34" charset="0"/>
                <a:ea typeface="Times New Roman" pitchFamily="18" charset="0"/>
                <a:cs typeface="Arial" pitchFamily="34" charset="0"/>
              </a:rPr>
              <a:t>                 </a:t>
            </a:r>
            <a:r>
              <a:rPr kumimoji="0" lang="fr-FR" sz="1200" b="1" i="0" u="sng" strike="noStrike" cap="none" normalizeH="0" baseline="0" dirty="0" smtClean="0">
                <a:ln>
                  <a:noFill/>
                </a:ln>
                <a:solidFill>
                  <a:schemeClr val="tx1"/>
                </a:solidFill>
                <a:effectLst/>
                <a:latin typeface="Arial" pitchFamily="34" charset="0"/>
                <a:ea typeface="Calibri" pitchFamily="34" charset="0"/>
                <a:cs typeface="Arial" pitchFamily="34" charset="0"/>
              </a:rPr>
              <a:t> </a:t>
            </a:r>
            <a:endParaRPr kumimoji="0" lang="fr-FR"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5286380" y="4071942"/>
            <a:ext cx="1571637" cy="276999"/>
          </a:xfrm>
          <a:prstGeom prst="rect">
            <a:avLst/>
          </a:prstGeom>
        </p:spPr>
        <p:txBody>
          <a:bodyPr wrap="square">
            <a:spAutoFit/>
          </a:bodyPr>
          <a:lstStyle/>
          <a:p>
            <a:pPr lvl="0" eaLnBrk="0" fontAlgn="base" hangingPunct="0">
              <a:spcBef>
                <a:spcPct val="0"/>
              </a:spcBef>
              <a:spcAft>
                <a:spcPct val="0"/>
              </a:spcAft>
              <a:buFontTx/>
              <a:buChar char="•"/>
            </a:pPr>
            <a:r>
              <a:rPr lang="fr-FR" sz="1200" b="1" u="sng" dirty="0" smtClean="0">
                <a:solidFill>
                  <a:prstClr val="black"/>
                </a:solidFill>
                <a:latin typeface="Times New Roman" pitchFamily="18" charset="0"/>
                <a:ea typeface="Calibri" pitchFamily="34" charset="0"/>
                <a:cs typeface="Times New Roman" pitchFamily="18" charset="0"/>
              </a:rPr>
              <a:t>Unit</a:t>
            </a:r>
            <a:r>
              <a:rPr lang="fr-FR" sz="1200" b="1" u="sng" dirty="0" smtClean="0">
                <a:solidFill>
                  <a:prstClr val="black"/>
                </a:solidFill>
                <a:latin typeface="Calibri"/>
                <a:ea typeface="Calibri" pitchFamily="34" charset="0"/>
                <a:cs typeface="Times New Roman" pitchFamily="18" charset="0"/>
              </a:rPr>
              <a:t>é</a:t>
            </a:r>
            <a:r>
              <a:rPr lang="fr-FR" sz="1200" dirty="0" smtClean="0">
                <a:solidFill>
                  <a:prstClr val="black"/>
                </a:solidFill>
                <a:latin typeface="Calibri"/>
                <a:ea typeface="Calibri" pitchFamily="34" charset="0"/>
                <a:cs typeface="Times New Roman" pitchFamily="18" charset="0"/>
              </a:rPr>
              <a:t> </a:t>
            </a:r>
            <a:r>
              <a:rPr lang="fr-FR" sz="1200" dirty="0" smtClean="0">
                <a:solidFill>
                  <a:prstClr val="black"/>
                </a:solidFill>
                <a:latin typeface="Times New Roman" pitchFamily="18" charset="0"/>
                <a:ea typeface="Calibri" pitchFamily="34" charset="0"/>
                <a:cs typeface="Times New Roman" pitchFamily="18" charset="0"/>
              </a:rPr>
              <a:t>: MDA</a:t>
            </a:r>
            <a:endParaRPr lang="fr-FR" dirty="0" smtClean="0">
              <a:solidFill>
                <a:prstClr val="black"/>
              </a:solidFill>
              <a:latin typeface="Arial" pitchFamily="34" charset="0"/>
              <a:cs typeface="Arial"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p:cNvGraphicFramePr>
            <a:graphicFrameLocks noGrp="1"/>
          </p:cNvGraphicFramePr>
          <p:nvPr/>
        </p:nvGraphicFramePr>
        <p:xfrm>
          <a:off x="285720" y="642918"/>
          <a:ext cx="7000924" cy="586004"/>
        </p:xfrm>
        <a:graphic>
          <a:graphicData uri="http://schemas.openxmlformats.org/drawingml/2006/table">
            <a:tbl>
              <a:tblPr/>
              <a:tblGrid>
                <a:gridCol w="1083639"/>
                <a:gridCol w="965823"/>
                <a:gridCol w="917921"/>
                <a:gridCol w="1009194"/>
                <a:gridCol w="1097232"/>
                <a:gridCol w="1009843"/>
                <a:gridCol w="917272"/>
              </a:tblGrid>
              <a:tr h="186581">
                <a:tc>
                  <a:txBody>
                    <a:bodyPr/>
                    <a:lstStyle/>
                    <a:p>
                      <a:pPr algn="ctr">
                        <a:lnSpc>
                          <a:spcPct val="115000"/>
                        </a:lnSpc>
                        <a:spcAft>
                          <a:spcPts val="0"/>
                        </a:spcAft>
                      </a:pPr>
                      <a:r>
                        <a:rPr lang="fr-FR" sz="1100" b="1" dirty="0">
                          <a:solidFill>
                            <a:srgbClr val="FFFFFF"/>
                          </a:solidFill>
                          <a:latin typeface="Times New Roman"/>
                          <a:ea typeface="Times New Roman"/>
                          <a:cs typeface="Arial"/>
                        </a:rPr>
                        <a:t>GAZ</a:t>
                      </a:r>
                      <a:endParaRPr lang="fr-FR" sz="10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2012</a:t>
                      </a:r>
                      <a:endParaRPr lang="fr-FR" sz="10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2013</a:t>
                      </a:r>
                      <a:endParaRPr lang="fr-FR" sz="10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2014</a:t>
                      </a:r>
                      <a:endParaRPr lang="fr-FR" sz="10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a:solidFill>
                            <a:srgbClr val="FFFFFF"/>
                          </a:solidFill>
                          <a:latin typeface="Times New Roman"/>
                          <a:ea typeface="Times New Roman"/>
                          <a:cs typeface="Arial"/>
                        </a:rPr>
                        <a:t>2015</a:t>
                      </a:r>
                      <a:endParaRPr lang="fr-FR" sz="100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a:noFill/>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dirty="0">
                          <a:solidFill>
                            <a:srgbClr val="FFFFFF"/>
                          </a:solidFill>
                          <a:latin typeface="Times New Roman"/>
                          <a:ea typeface="Times New Roman"/>
                          <a:cs typeface="Arial"/>
                        </a:rPr>
                        <a:t>2016</a:t>
                      </a:r>
                      <a:endParaRPr lang="fr-FR" sz="1000" dirty="0">
                        <a:latin typeface="Calibri"/>
                        <a:ea typeface="Calibri"/>
                        <a:cs typeface="Arial"/>
                      </a:endParaRPr>
                    </a:p>
                  </a:txBody>
                  <a:tcPr marL="39434" marR="39434" marT="0" marB="0" anchor="ctr">
                    <a:lnL>
                      <a:noFill/>
                    </a:lnL>
                    <a:lnR w="12700" cap="flat" cmpd="sng" algn="ctr">
                      <a:solidFill>
                        <a:srgbClr val="FE8637"/>
                      </a:solidFill>
                      <a:prstDash val="solid"/>
                      <a:round/>
                      <a:headEnd type="none" w="med" len="med"/>
                      <a:tailEnd type="none" w="med" len="med"/>
                    </a:lnR>
                    <a:lnT>
                      <a:noFill/>
                    </a:lnT>
                    <a:lnB w="12700" cap="flat" cmpd="sng" algn="ctr">
                      <a:solidFill>
                        <a:srgbClr val="FE8637"/>
                      </a:solidFill>
                      <a:prstDash val="solid"/>
                      <a:round/>
                      <a:headEnd type="none" w="med" len="med"/>
                      <a:tailEnd type="none" w="med" len="med"/>
                    </a:lnB>
                    <a:solidFill>
                      <a:srgbClr val="7598D9"/>
                    </a:solidFill>
                  </a:tcPr>
                </a:tc>
                <a:tc>
                  <a:txBody>
                    <a:bodyPr/>
                    <a:lstStyle/>
                    <a:p>
                      <a:pPr algn="ctr">
                        <a:lnSpc>
                          <a:spcPct val="115000"/>
                        </a:lnSpc>
                        <a:spcAft>
                          <a:spcPts val="0"/>
                        </a:spcAft>
                      </a:pPr>
                      <a:r>
                        <a:rPr lang="fr-FR" sz="1100" b="1" dirty="0">
                          <a:solidFill>
                            <a:srgbClr val="FFFFFF"/>
                          </a:solidFill>
                          <a:latin typeface="Times New Roman"/>
                          <a:ea typeface="Times New Roman"/>
                          <a:cs typeface="Arial"/>
                        </a:rPr>
                        <a:t>2017</a:t>
                      </a:r>
                      <a:endParaRPr lang="fr-FR" sz="1000" dirty="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7598D9"/>
                    </a:solidFill>
                  </a:tcPr>
                </a:tc>
              </a:tr>
              <a:tr h="393218">
                <a:tc>
                  <a:txBody>
                    <a:bodyPr/>
                    <a:lstStyle/>
                    <a:p>
                      <a:pPr algn="ctr">
                        <a:lnSpc>
                          <a:spcPct val="115000"/>
                        </a:lnSpc>
                        <a:spcAft>
                          <a:spcPts val="0"/>
                        </a:spcAft>
                      </a:pPr>
                      <a:r>
                        <a:rPr lang="fr-FR" sz="1100" b="1" dirty="0">
                          <a:solidFill>
                            <a:srgbClr val="000000"/>
                          </a:solidFill>
                          <a:latin typeface="Times New Roman"/>
                          <a:ea typeface="Times New Roman"/>
                          <a:cs typeface="Arial"/>
                        </a:rPr>
                        <a:t>SONATRACH</a:t>
                      </a:r>
                      <a:endParaRPr lang="fr-FR" sz="1000" dirty="0">
                        <a:latin typeface="Calibri"/>
                        <a:ea typeface="Calibri"/>
                        <a:cs typeface="Arial"/>
                      </a:endParaRPr>
                    </a:p>
                  </a:txBody>
                  <a:tcPr marL="39434" marR="39434" marT="0" marB="0" anchor="ctr">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tcPr>
                </a:tc>
                <a:tc>
                  <a:txBody>
                    <a:bodyPr/>
                    <a:lstStyle/>
                    <a:p>
                      <a:pPr algn="ctr">
                        <a:lnSpc>
                          <a:spcPct val="115000"/>
                        </a:lnSpc>
                        <a:spcAft>
                          <a:spcPts val="1000"/>
                        </a:spcAft>
                      </a:pPr>
                      <a:r>
                        <a:rPr lang="fr-FR" sz="1100">
                          <a:solidFill>
                            <a:srgbClr val="000000"/>
                          </a:solidFill>
                          <a:latin typeface="Times New Roman"/>
                          <a:ea typeface="Calibri"/>
                          <a:cs typeface="Arial"/>
                        </a:rPr>
                        <a:t>2 273,54</a:t>
                      </a:r>
                      <a:endParaRPr lang="fr-FR" sz="100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gn="ctr">
                        <a:lnSpc>
                          <a:spcPct val="115000"/>
                        </a:lnSpc>
                        <a:spcAft>
                          <a:spcPts val="1000"/>
                        </a:spcAft>
                      </a:pPr>
                      <a:r>
                        <a:rPr lang="fr-FR" sz="1100" dirty="0">
                          <a:solidFill>
                            <a:srgbClr val="000000"/>
                          </a:solidFill>
                          <a:latin typeface="Times New Roman"/>
                          <a:ea typeface="Calibri"/>
                          <a:cs typeface="Arial"/>
                        </a:rPr>
                        <a:t>2 361,05</a:t>
                      </a:r>
                      <a:endParaRPr lang="fr-FR" sz="10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nSpc>
                          <a:spcPct val="115000"/>
                        </a:lnSpc>
                        <a:spcAft>
                          <a:spcPts val="1000"/>
                        </a:spcAft>
                      </a:pPr>
                      <a:r>
                        <a:rPr lang="fr-FR" sz="1000" dirty="0">
                          <a:solidFill>
                            <a:srgbClr val="000000"/>
                          </a:solidFill>
                          <a:latin typeface="Times New Roman"/>
                          <a:ea typeface="Calibri"/>
                          <a:cs typeface="Arial"/>
                        </a:rPr>
                        <a:t>         2 236,64   </a:t>
                      </a:r>
                      <a:endParaRPr lang="fr-FR" sz="10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nSpc>
                          <a:spcPct val="115000"/>
                        </a:lnSpc>
                        <a:spcAft>
                          <a:spcPts val="1000"/>
                        </a:spcAft>
                      </a:pPr>
                      <a:r>
                        <a:rPr lang="fr-FR" sz="1000" dirty="0">
                          <a:solidFill>
                            <a:srgbClr val="000000"/>
                          </a:solidFill>
                          <a:latin typeface="Times New Roman"/>
                          <a:ea typeface="Calibri"/>
                          <a:cs typeface="Arial"/>
                        </a:rPr>
                        <a:t>        2 278,03   </a:t>
                      </a:r>
                      <a:endParaRPr lang="fr-FR" sz="10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nSpc>
                          <a:spcPct val="115000"/>
                        </a:lnSpc>
                        <a:spcAft>
                          <a:spcPts val="1000"/>
                        </a:spcAft>
                      </a:pPr>
                      <a:r>
                        <a:rPr lang="fr-FR" sz="1000" dirty="0">
                          <a:solidFill>
                            <a:srgbClr val="000000"/>
                          </a:solidFill>
                          <a:latin typeface="Times New Roman"/>
                          <a:ea typeface="Calibri"/>
                          <a:cs typeface="Arial"/>
                        </a:rPr>
                        <a:t>           2 400,76   </a:t>
                      </a:r>
                      <a:endParaRPr lang="fr-FR" sz="10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c>
                  <a:txBody>
                    <a:bodyPr/>
                    <a:lstStyle/>
                    <a:p>
                      <a:pPr>
                        <a:lnSpc>
                          <a:spcPct val="115000"/>
                        </a:lnSpc>
                        <a:spcAft>
                          <a:spcPts val="1000"/>
                        </a:spcAft>
                      </a:pPr>
                      <a:r>
                        <a:rPr lang="fr-FR" sz="1000" dirty="0">
                          <a:solidFill>
                            <a:srgbClr val="000000"/>
                          </a:solidFill>
                          <a:latin typeface="Times New Roman"/>
                          <a:ea typeface="Calibri"/>
                          <a:cs typeface="Arial"/>
                        </a:rPr>
                        <a:t>         2 448,43   </a:t>
                      </a:r>
                      <a:endParaRPr lang="fr-FR" sz="1000" dirty="0">
                        <a:latin typeface="Calibri"/>
                        <a:ea typeface="Calibri"/>
                        <a:cs typeface="Arial"/>
                      </a:endParaRPr>
                    </a:p>
                  </a:txBody>
                  <a:tcPr marL="39434" marR="39434" marT="0" marB="0" anchor="b">
                    <a:lnL w="12700" cap="flat" cmpd="sng" algn="ctr">
                      <a:solidFill>
                        <a:srgbClr val="FE8637"/>
                      </a:solidFill>
                      <a:prstDash val="solid"/>
                      <a:round/>
                      <a:headEnd type="none" w="med" len="med"/>
                      <a:tailEnd type="none" w="med" len="med"/>
                    </a:lnL>
                    <a:lnR w="12700" cap="flat" cmpd="sng" algn="ctr">
                      <a:solidFill>
                        <a:srgbClr val="FE8637"/>
                      </a:solidFill>
                      <a:prstDash val="solid"/>
                      <a:round/>
                      <a:headEnd type="none" w="med" len="med"/>
                      <a:tailEnd type="none" w="med" len="med"/>
                    </a:lnR>
                    <a:lnT w="12700" cap="flat" cmpd="sng" algn="ctr">
                      <a:solidFill>
                        <a:srgbClr val="FE8637"/>
                      </a:solidFill>
                      <a:prstDash val="solid"/>
                      <a:round/>
                      <a:headEnd type="none" w="med" len="med"/>
                      <a:tailEnd type="none" w="med" len="med"/>
                    </a:lnT>
                    <a:lnB w="12700" cap="flat" cmpd="sng" algn="ctr">
                      <a:solidFill>
                        <a:srgbClr val="FE8637"/>
                      </a:solidFill>
                      <a:prstDash val="solid"/>
                      <a:round/>
                      <a:headEnd type="none" w="med" len="med"/>
                      <a:tailEnd type="none" w="med" len="med"/>
                    </a:lnB>
                    <a:solidFill>
                      <a:srgbClr val="FFFFFF"/>
                    </a:solidFill>
                  </a:tcPr>
                </a:tc>
              </a:tr>
            </a:tbl>
          </a:graphicData>
        </a:graphic>
      </p:graphicFrame>
      <p:sp>
        <p:nvSpPr>
          <p:cNvPr id="174081" name="Rectangle 1"/>
          <p:cNvSpPr>
            <a:spLocks noChangeArrowheads="1"/>
          </p:cNvSpPr>
          <p:nvPr/>
        </p:nvSpPr>
        <p:spPr bwMode="auto">
          <a:xfrm>
            <a:off x="142844" y="1357298"/>
            <a:ext cx="8143932" cy="18466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kumimoji="0" lang="fr-FR" sz="1200" b="0" i="0" u="none" strike="noStrike" cap="none" normalizeH="0" baseline="0" dirty="0" smtClean="0">
                <a:ln>
                  <a:noFill/>
                </a:ln>
                <a:solidFill>
                  <a:schemeClr val="tx1"/>
                </a:solidFill>
                <a:effectLst/>
                <a:latin typeface="Arial" pitchFamily="34" charset="0"/>
                <a:ea typeface="Calibri" pitchFamily="34" charset="0"/>
                <a:cs typeface="Arial" pitchFamily="34" charset="0"/>
              </a:rPr>
              <a:t>L’augmentation des achats de l’électricité et du gaz est expliquée principalement par  l’augmentation des achats du gaz auprès de SONATRACH et d’électricité, auprès de SPE et des producteurs indépendants, qui évoluent en moyenne de 10% avec l’hypothèse du maintien du coût d’achat à SPE à 1,725 DA/KWH à l’horizon de 2017.</a:t>
            </a:r>
          </a:p>
          <a:p>
            <a:pPr marL="0" marR="0" lvl="0" indent="0" algn="justLow" defTabSz="914400" rtl="0" eaLnBrk="0" fontAlgn="base" latinLnBrk="0" hangingPunct="0">
              <a:lnSpc>
                <a:spcPct val="100000"/>
              </a:lnSpc>
              <a:spcBef>
                <a:spcPct val="0"/>
              </a:spcBef>
              <a:spcAft>
                <a:spcPct val="0"/>
              </a:spcAft>
              <a:buClrTx/>
              <a:buSzTx/>
              <a:buFontTx/>
              <a:buNone/>
              <a:tabLst/>
            </a:pP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buFont typeface="Wingdings" pitchFamily="2" charset="2"/>
              <a:buChar char="q"/>
              <a:tabLst/>
            </a:pPr>
            <a:r>
              <a:rPr kumimoji="0" lang="fr-F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Les services extérieurs et les autres consommations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Les services extérieurs et les autres consommations vont évoluer annuellement de 4%, avec une augmentation des services de 2% annuellement et une diminution des frais divers de 21% annuellement.</a:t>
            </a:r>
          </a:p>
          <a:p>
            <a:pPr marL="0" marR="0" lvl="0" indent="0" algn="justLow" defTabSz="914400" rtl="0" eaLnBrk="0" fontAlgn="base" latinLnBrk="0" hangingPunct="0">
              <a:lnSpc>
                <a:spcPct val="100000"/>
              </a:lnSpc>
              <a:spcBef>
                <a:spcPct val="0"/>
              </a:spcBef>
              <a:spcAft>
                <a:spcPct val="0"/>
              </a:spcAft>
              <a:buClrTx/>
              <a:buSzTx/>
              <a:buFont typeface="Wingdings" pitchFamily="2" charset="2"/>
              <a:buChar char="q"/>
              <a:tabLst/>
            </a:pP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Low" defTabSz="914400" rtl="0" eaLnBrk="0" fontAlgn="base" latinLnBrk="0" hangingPunct="0">
              <a:lnSpc>
                <a:spcPct val="100000"/>
              </a:lnSpc>
              <a:spcBef>
                <a:spcPct val="0"/>
              </a:spcBef>
              <a:spcAft>
                <a:spcPct val="0"/>
              </a:spcAft>
              <a:buClrTx/>
              <a:buSzTx/>
              <a:buFont typeface="Wingdings" pitchFamily="2" charset="2"/>
              <a:buChar char="q"/>
              <a:tabLst/>
            </a:pPr>
            <a:r>
              <a:rPr kumimoji="0" lang="fr-F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Les charges de personnel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vont évoluer de 8 % annuellement compte tenu de l’augmentation de l’effectif comme suit :</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 name="Rectangle 9"/>
          <p:cNvSpPr/>
          <p:nvPr/>
        </p:nvSpPr>
        <p:spPr>
          <a:xfrm>
            <a:off x="500034" y="-24"/>
            <a:ext cx="6215106" cy="553998"/>
          </a:xfrm>
          <a:prstGeom prst="rect">
            <a:avLst/>
          </a:prstGeom>
        </p:spPr>
        <p:txBody>
          <a:bodyPr wrap="square">
            <a:spAutoFit/>
          </a:bodyPr>
          <a:lstStyle/>
          <a:p>
            <a:pPr marL="685800" lvl="1" indent="-228600" eaLnBrk="0" fontAlgn="base" hangingPunct="0">
              <a:spcBef>
                <a:spcPct val="0"/>
              </a:spcBef>
              <a:spcAft>
                <a:spcPct val="0"/>
              </a:spcAft>
              <a:buFont typeface="+mj-lt"/>
              <a:buAutoNum type="arabicPeriod"/>
            </a:pPr>
            <a:endParaRPr lang="fr-FR" dirty="0" smtClean="0">
              <a:latin typeface="Arial" pitchFamily="34" charset="0"/>
              <a:cs typeface="Arial" pitchFamily="34" charset="0"/>
            </a:endParaRPr>
          </a:p>
          <a:p>
            <a:pPr lvl="4" algn="justLow" eaLnBrk="0" fontAlgn="base" hangingPunct="0">
              <a:spcBef>
                <a:spcPct val="0"/>
              </a:spcBef>
              <a:spcAft>
                <a:spcPct val="0"/>
              </a:spcAft>
            </a:pPr>
            <a:r>
              <a:rPr lang="fr-FR" sz="1200" b="1" u="sng" dirty="0" smtClean="0">
                <a:solidFill>
                  <a:schemeClr val="bg1"/>
                </a:solidFill>
                <a:latin typeface="Times New Roman" pitchFamily="18" charset="0"/>
                <a:ea typeface="Times New Roman" pitchFamily="18" charset="0"/>
                <a:cs typeface="Times New Roman" pitchFamily="18" charset="0"/>
              </a:rPr>
              <a:t>			</a:t>
            </a:r>
            <a:r>
              <a:rPr lang="fr-FR" sz="1200" b="1" u="sng" dirty="0" smtClean="0">
                <a:latin typeface="Times New Roman" pitchFamily="18" charset="0"/>
                <a:ea typeface="Times New Roman" pitchFamily="18" charset="0"/>
                <a:cs typeface="Times New Roman" pitchFamily="18" charset="0"/>
              </a:rPr>
              <a:t>Unit</a:t>
            </a:r>
            <a:r>
              <a:rPr lang="fr-FR" sz="1200" b="1" u="sng" dirty="0" smtClean="0">
                <a:latin typeface="Cambria"/>
                <a:ea typeface="Times New Roman" pitchFamily="18" charset="0"/>
                <a:cs typeface="Times New Roman" pitchFamily="18" charset="0"/>
              </a:rPr>
              <a:t>é</a:t>
            </a:r>
            <a:r>
              <a:rPr lang="fr-FR" sz="1200" dirty="0" smtClean="0">
                <a:latin typeface="Cambria"/>
                <a:ea typeface="Times New Roman" pitchFamily="18" charset="0"/>
                <a:cs typeface="Times New Roman" pitchFamily="18" charset="0"/>
              </a:rPr>
              <a:t> </a:t>
            </a:r>
            <a:r>
              <a:rPr lang="fr-FR" sz="1200" dirty="0" smtClean="0">
                <a:latin typeface="Times New Roman" pitchFamily="18" charset="0"/>
                <a:ea typeface="Times New Roman" pitchFamily="18" charset="0"/>
                <a:cs typeface="Times New Roman" pitchFamily="18" charset="0"/>
              </a:rPr>
              <a:t>: MDA</a:t>
            </a:r>
            <a:endParaRPr lang="fr-FR" sz="900" dirty="0" smtClean="0">
              <a:latin typeface="Arial" pitchFamily="34" charset="0"/>
              <a:cs typeface="Arial" pitchFamily="34" charset="0"/>
            </a:endParaRPr>
          </a:p>
        </p:txBody>
      </p:sp>
      <p:sp>
        <p:nvSpPr>
          <p:cNvPr id="11" name="Rectangle 10"/>
          <p:cNvSpPr/>
          <p:nvPr/>
        </p:nvSpPr>
        <p:spPr>
          <a:xfrm>
            <a:off x="714348" y="166994"/>
            <a:ext cx="1755609" cy="261610"/>
          </a:xfrm>
          <a:prstGeom prst="rect">
            <a:avLst/>
          </a:prstGeom>
        </p:spPr>
        <p:txBody>
          <a:bodyPr wrap="none">
            <a:spAutoFit/>
          </a:bodyPr>
          <a:lstStyle/>
          <a:p>
            <a:pPr marL="685800" lvl="1" indent="-228600" eaLnBrk="0" fontAlgn="base" hangingPunct="0">
              <a:spcBef>
                <a:spcPct val="0"/>
              </a:spcBef>
              <a:spcAft>
                <a:spcPct val="0"/>
              </a:spcAft>
            </a:pPr>
            <a:r>
              <a:rPr lang="fr-FR" sz="1100" b="1" dirty="0" smtClean="0">
                <a:solidFill>
                  <a:prstClr val="black"/>
                </a:solidFill>
                <a:latin typeface="Cambria" pitchFamily="18" charset="0"/>
                <a:ea typeface="Times New Roman" pitchFamily="18" charset="0"/>
                <a:cs typeface="Times New Roman" pitchFamily="18" charset="0"/>
              </a:rPr>
              <a:t>2.	GAZ :</a:t>
            </a:r>
            <a:r>
              <a:rPr lang="fr-FR" sz="900" dirty="0" smtClean="0">
                <a:solidFill>
                  <a:prstClr val="black"/>
                </a:solidFill>
                <a:latin typeface="Arial" pitchFamily="34" charset="0"/>
                <a:ea typeface="Times New Roman" pitchFamily="18" charset="0"/>
                <a:cs typeface="Arial" pitchFamily="34" charset="0"/>
              </a:rPr>
              <a:t>                 </a:t>
            </a:r>
            <a:endParaRPr lang="fr-FR" dirty="0" smtClean="0">
              <a:solidFill>
                <a:prstClr val="black"/>
              </a:solidFill>
              <a:latin typeface="Arial" pitchFamily="34" charset="0"/>
              <a:cs typeface="Arial" pitchFamily="34" charset="0"/>
            </a:endParaRPr>
          </a:p>
        </p:txBody>
      </p:sp>
      <p:sp>
        <p:nvSpPr>
          <p:cNvPr id="174082" name="Rectangle 2"/>
          <p:cNvSpPr>
            <a:spLocks noChangeArrowheads="1"/>
          </p:cNvSpPr>
          <p:nvPr/>
        </p:nvSpPr>
        <p:spPr bwMode="auto">
          <a:xfrm>
            <a:off x="285720" y="4857760"/>
            <a:ext cx="7858180" cy="12464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q"/>
              <a:tabLst/>
            </a:pPr>
            <a:r>
              <a:rPr kumimoji="0" lang="fr-F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Impôts, taxes et versement assimilés :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Ce post va enregistrer une augmentation proportionnelle à l’évolution du chiffre d’affaires.</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q"/>
              <a:tabLst/>
            </a:pP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q"/>
              <a:tabLst/>
            </a:pPr>
            <a:r>
              <a:rPr kumimoji="0" lang="fr-FR" sz="12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Dotations aux amortissements, provisions et perte de valeurs : </a:t>
            </a:r>
            <a:r>
              <a:rPr kumimoji="0" lang="fr-FR"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ce post va enregistrer une évolution de 4 % annuellement (TE 2013/2012).</a:t>
            </a:r>
            <a:endParaRPr kumimoji="0" lang="fr-FR"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8" name="Tableau 7"/>
          <p:cNvGraphicFramePr>
            <a:graphicFrameLocks noGrp="1"/>
          </p:cNvGraphicFramePr>
          <p:nvPr/>
        </p:nvGraphicFramePr>
        <p:xfrm>
          <a:off x="500034" y="3214686"/>
          <a:ext cx="7715304" cy="1574559"/>
        </p:xfrm>
        <a:graphic>
          <a:graphicData uri="http://schemas.openxmlformats.org/drawingml/2006/table">
            <a:tbl>
              <a:tblPr/>
              <a:tblGrid>
                <a:gridCol w="1111395"/>
                <a:gridCol w="1278104"/>
                <a:gridCol w="1111395"/>
                <a:gridCol w="1111395"/>
                <a:gridCol w="1111395"/>
                <a:gridCol w="995810"/>
                <a:gridCol w="995810"/>
              </a:tblGrid>
              <a:tr h="178799">
                <a:tc rowSpan="2">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GSP</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BE5F1"/>
                    </a:solidFill>
                  </a:tcPr>
                </a:tc>
                <a:tc rowSpan="2">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Effectif prévisionnel 2012</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DBE5F1"/>
                    </a:solidFill>
                  </a:tcPr>
                </a:tc>
                <a:tc gridSpan="5">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Effectifs prévisionnels</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BE5F1"/>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279152">
                <a:tc vMerge="1">
                  <a:txBody>
                    <a:bodyPr/>
                    <a:lstStyle/>
                    <a:p>
                      <a:endParaRPr lang="fr-FR"/>
                    </a:p>
                  </a:txBody>
                  <a:tcPr/>
                </a:tc>
                <a:tc vMerge="1">
                  <a:txBody>
                    <a:bodyPr/>
                    <a:lstStyle/>
                    <a:p>
                      <a:endParaRPr lang="fr-FR"/>
                    </a:p>
                  </a:txBody>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2013</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2014</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2015</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2016</a:t>
                      </a:r>
                      <a:endParaRPr lang="fr-FR" sz="11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2017</a:t>
                      </a:r>
                      <a:endParaRPr lang="fr-FR" sz="11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152">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Cadre</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748</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839</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943</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1 002</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1046</a:t>
                      </a:r>
                      <a:endParaRPr lang="fr-FR" sz="11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1080</a:t>
                      </a:r>
                      <a:endParaRPr lang="fr-FR" sz="11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152">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Maitrise</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1 724</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1 758</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1 867</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1 914</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2006</a:t>
                      </a:r>
                      <a:endParaRPr lang="fr-FR" sz="11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2139</a:t>
                      </a:r>
                      <a:endParaRPr lang="fr-FR" sz="11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152">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Exécution</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784</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857</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873</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a:solidFill>
                            <a:srgbClr val="000000"/>
                          </a:solidFill>
                          <a:latin typeface="Arial Narrow"/>
                          <a:ea typeface="Times New Roman"/>
                          <a:cs typeface="Arial"/>
                        </a:rPr>
                        <a:t>893</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895</a:t>
                      </a:r>
                      <a:endParaRPr lang="fr-FR" sz="11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893</a:t>
                      </a:r>
                      <a:endParaRPr lang="fr-FR" sz="11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9152">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Total</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3 256</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3 454</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3 683</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3 809</a:t>
                      </a:r>
                      <a:endParaRPr lang="fr-FR" sz="1100">
                        <a:solidFill>
                          <a:srgbClr val="000000"/>
                        </a:solidFill>
                        <a:latin typeface="Cambria"/>
                        <a:ea typeface="Times New Roman"/>
                        <a:cs typeface="Arial"/>
                      </a:endParaRPr>
                    </a:p>
                  </a:txBody>
                  <a:tcPr marL="41225" marR="41225" marT="0" marB="0" anchor="ctr">
                    <a:lnL w="12700" cap="flat" cmpd="sng" algn="ctr">
                      <a:solidFill>
                        <a:srgbClr val="80808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000" b="1">
                          <a:solidFill>
                            <a:srgbClr val="000000"/>
                          </a:solidFill>
                          <a:latin typeface="Arial Narrow"/>
                          <a:ea typeface="Times New Roman"/>
                          <a:cs typeface="Arial"/>
                        </a:rPr>
                        <a:t>3947</a:t>
                      </a:r>
                      <a:endParaRPr lang="fr-FR" sz="110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000" b="1" dirty="0">
                          <a:solidFill>
                            <a:srgbClr val="000000"/>
                          </a:solidFill>
                          <a:latin typeface="Arial Narrow"/>
                          <a:ea typeface="Times New Roman"/>
                          <a:cs typeface="Arial"/>
                        </a:rPr>
                        <a:t>4112</a:t>
                      </a:r>
                      <a:endParaRPr lang="fr-FR" sz="1100" dirty="0">
                        <a:solidFill>
                          <a:srgbClr val="000000"/>
                        </a:solidFill>
                        <a:latin typeface="Cambria"/>
                        <a:ea typeface="Times New Roman"/>
                        <a:cs typeface="Arial"/>
                      </a:endParaRPr>
                    </a:p>
                  </a:txBody>
                  <a:tcPr marL="41225" marR="4122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285852" y="1142984"/>
            <a:ext cx="184731" cy="369332"/>
          </a:xfrm>
          <a:prstGeom prst="rect">
            <a:avLst/>
          </a:prstGeom>
          <a:noFill/>
        </p:spPr>
        <p:txBody>
          <a:bodyPr wrap="none" rtlCol="0">
            <a:spAutoFit/>
          </a:bodyPr>
          <a:lstStyle/>
          <a:p>
            <a:endParaRPr lang="fr-FR" dirty="0"/>
          </a:p>
        </p:txBody>
      </p:sp>
      <p:graphicFrame>
        <p:nvGraphicFramePr>
          <p:cNvPr id="8" name="Tableau 7"/>
          <p:cNvGraphicFramePr>
            <a:graphicFrameLocks noGrp="1"/>
          </p:cNvGraphicFramePr>
          <p:nvPr/>
        </p:nvGraphicFramePr>
        <p:xfrm>
          <a:off x="71406" y="85030"/>
          <a:ext cx="9001154" cy="5879735"/>
        </p:xfrm>
        <a:graphic>
          <a:graphicData uri="http://schemas.openxmlformats.org/drawingml/2006/table">
            <a:tbl>
              <a:tblPr/>
              <a:tblGrid>
                <a:gridCol w="3148948"/>
                <a:gridCol w="141964"/>
                <a:gridCol w="880744"/>
                <a:gridCol w="957196"/>
                <a:gridCol w="78655"/>
                <a:gridCol w="878541"/>
                <a:gridCol w="746855"/>
                <a:gridCol w="217515"/>
                <a:gridCol w="276573"/>
                <a:gridCol w="768464"/>
                <a:gridCol w="905699"/>
              </a:tblGrid>
              <a:tr h="622843">
                <a:tc>
                  <a:txBody>
                    <a:bodyPr/>
                    <a:lstStyle/>
                    <a:p>
                      <a:pPr indent="450215" algn="ctr">
                        <a:lnSpc>
                          <a:spcPct val="115000"/>
                        </a:lnSpc>
                        <a:spcBef>
                          <a:spcPts val="1000"/>
                        </a:spcBef>
                        <a:spcAft>
                          <a:spcPts val="0"/>
                        </a:spcAft>
                      </a:pPr>
                      <a:endParaRPr lang="fr-FR" sz="1000" dirty="0">
                        <a:solidFill>
                          <a:srgbClr val="000000"/>
                        </a:solidFill>
                        <a:latin typeface="Cambria"/>
                        <a:ea typeface="Times New Roman"/>
                        <a:cs typeface="Arial"/>
                      </a:endParaRPr>
                    </a:p>
                  </a:txBody>
                  <a:tcPr marL="14023" marR="14023" marT="0" marB="0" anchor="ctr">
                    <a:lnL>
                      <a:noFill/>
                    </a:lnL>
                    <a:lnR>
                      <a:noFill/>
                    </a:lnR>
                    <a:lnT>
                      <a:noFill/>
                    </a:lnT>
                    <a:lnB>
                      <a:noFill/>
                    </a:lnB>
                  </a:tcPr>
                </a:tc>
                <a:tc gridSpan="10">
                  <a:txBody>
                    <a:bodyPr/>
                    <a:lstStyle/>
                    <a:p>
                      <a:pPr marL="0" marR="0" indent="0" algn="l" defTabSz="914400" rtl="0" eaLnBrk="1" fontAlgn="auto" latinLnBrk="0" hangingPunct="1">
                        <a:lnSpc>
                          <a:spcPct val="115000"/>
                        </a:lnSpc>
                        <a:spcBef>
                          <a:spcPts val="1000"/>
                        </a:spcBef>
                        <a:spcAft>
                          <a:spcPts val="1000"/>
                        </a:spcAft>
                        <a:buClrTx/>
                        <a:buSzTx/>
                        <a:buFontTx/>
                        <a:buNone/>
                        <a:tabLst/>
                        <a:defRPr/>
                      </a:pPr>
                      <a:r>
                        <a:rPr lang="fr-FR" sz="1400" b="1" u="sng" dirty="0" smtClean="0">
                          <a:solidFill>
                            <a:srgbClr val="000000"/>
                          </a:solidFill>
                          <a:latin typeface="Times New Roman"/>
                          <a:ea typeface="Times New Roman"/>
                          <a:cs typeface="Arial"/>
                        </a:rPr>
                        <a:t>COMPTES DE RESULTAT 2012/2017</a:t>
                      </a:r>
                      <a:endParaRPr lang="fr-FR" sz="1400" dirty="0" smtClean="0">
                        <a:solidFill>
                          <a:srgbClr val="000000"/>
                        </a:solidFill>
                        <a:latin typeface="Cambria"/>
                        <a:ea typeface="Times New Roman"/>
                        <a:cs typeface="Arial"/>
                      </a:endParaRPr>
                    </a:p>
                    <a:p>
                      <a:pPr algn="ctr">
                        <a:lnSpc>
                          <a:spcPct val="115000"/>
                        </a:lnSpc>
                        <a:spcBef>
                          <a:spcPts val="1000"/>
                        </a:spcBef>
                        <a:spcAft>
                          <a:spcPts val="1000"/>
                        </a:spcAft>
                      </a:pPr>
                      <a:r>
                        <a:rPr lang="fr-FR" sz="1000" dirty="0">
                          <a:solidFill>
                            <a:srgbClr val="000000"/>
                          </a:solidFill>
                          <a:latin typeface="Cambria"/>
                          <a:ea typeface="Times New Roman"/>
                          <a:cs typeface="Arial"/>
                        </a:rPr>
                        <a:t> </a:t>
                      </a:r>
                    </a:p>
                  </a:txBody>
                  <a:tcPr marL="0" marR="0" marT="0" marB="0" anchor="ctr">
                    <a:lnL>
                      <a:noFill/>
                    </a:lnL>
                    <a:lnR>
                      <a:noFill/>
                    </a:lnR>
                    <a:lnT>
                      <a:noFill/>
                    </a:lnT>
                    <a:lnB>
                      <a:noFill/>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165468">
                <a:tc>
                  <a:txBody>
                    <a:bodyPr/>
                    <a:lstStyle/>
                    <a:p>
                      <a:pPr>
                        <a:lnSpc>
                          <a:spcPct val="115000"/>
                        </a:lnSpc>
                      </a:pPr>
                      <a:endParaRPr lang="fr-FR" sz="1000">
                        <a:latin typeface="Calibri"/>
                      </a:endParaRPr>
                    </a:p>
                  </a:txBody>
                  <a:tcPr marL="14023" marR="14023"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nSpc>
                          <a:spcPct val="115000"/>
                        </a:lnSpc>
                      </a:pPr>
                      <a:endParaRPr lang="fr-FR" sz="1000">
                        <a:latin typeface="Calibri"/>
                      </a:endParaRPr>
                    </a:p>
                  </a:txBody>
                  <a:tcPr marL="14023" marR="14023" marT="0" marB="0" anchor="b">
                    <a:lnL>
                      <a:noFill/>
                    </a:lnL>
                    <a:lnR>
                      <a:noFill/>
                    </a:lnR>
                    <a:lnT>
                      <a:noFill/>
                    </a:lnT>
                    <a:lnB>
                      <a:noFill/>
                    </a:lnB>
                  </a:tcPr>
                </a:tc>
                <a:tc>
                  <a:txBody>
                    <a:bodyPr/>
                    <a:lstStyle/>
                    <a:p>
                      <a:pPr>
                        <a:lnSpc>
                          <a:spcPct val="115000"/>
                        </a:lnSpc>
                      </a:pPr>
                      <a:endParaRPr lang="fr-FR" sz="1000" dirty="0">
                        <a:latin typeface="Calibri"/>
                      </a:endParaRPr>
                    </a:p>
                  </a:txBody>
                  <a:tcPr marL="14023" marR="14023" marT="0" marB="0" anchor="b">
                    <a:lnL>
                      <a:noFill/>
                    </a:lnL>
                    <a:lnR>
                      <a:noFill/>
                    </a:lnR>
                    <a:lnT>
                      <a:noFill/>
                    </a:lnT>
                    <a:lnB>
                      <a:noFill/>
                    </a:lnB>
                  </a:tcPr>
                </a:tc>
                <a:tc gridSpan="2">
                  <a:txBody>
                    <a:bodyPr/>
                    <a:lstStyle/>
                    <a:p>
                      <a:pPr>
                        <a:lnSpc>
                          <a:spcPct val="115000"/>
                        </a:lnSpc>
                      </a:pPr>
                      <a:endParaRPr lang="fr-FR" sz="1000">
                        <a:latin typeface="Calibri"/>
                      </a:endParaRPr>
                    </a:p>
                  </a:txBody>
                  <a:tcPr marL="14023" marR="14023" marT="0" marB="0" anchor="b">
                    <a:lnL>
                      <a:noFill/>
                    </a:lnL>
                    <a:lnR>
                      <a:noFill/>
                    </a:lnR>
                    <a:lnT>
                      <a:noFill/>
                    </a:lnT>
                    <a:lnB>
                      <a:noFill/>
                    </a:lnB>
                  </a:tcPr>
                </a:tc>
                <a:tc hMerge="1">
                  <a:txBody>
                    <a:bodyPr/>
                    <a:lstStyle/>
                    <a:p>
                      <a:endParaRPr lang="fr-FR"/>
                    </a:p>
                  </a:txBody>
                  <a:tcPr/>
                </a:tc>
                <a:tc gridSpan="2">
                  <a:txBody>
                    <a:bodyPr/>
                    <a:lstStyle/>
                    <a:p>
                      <a:pPr>
                        <a:lnSpc>
                          <a:spcPct val="115000"/>
                        </a:lnSpc>
                      </a:pPr>
                      <a:endParaRPr lang="fr-FR" sz="1000">
                        <a:latin typeface="Calibri"/>
                      </a:endParaRPr>
                    </a:p>
                  </a:txBody>
                  <a:tcPr marL="14023" marR="14023" marT="0" marB="0" anchor="b">
                    <a:lnL>
                      <a:noFill/>
                    </a:lnL>
                    <a:lnR>
                      <a:noFill/>
                    </a:lnR>
                    <a:lnT>
                      <a:noFill/>
                    </a:lnT>
                    <a:lnB>
                      <a:noFill/>
                    </a:lnB>
                  </a:tcPr>
                </a:tc>
                <a:tc hMerge="1">
                  <a:txBody>
                    <a:bodyPr/>
                    <a:lstStyle/>
                    <a:p>
                      <a:endParaRPr lang="fr-FR"/>
                    </a:p>
                  </a:txBody>
                  <a:tcPr/>
                </a:tc>
                <a:tc gridSpan="2">
                  <a:txBody>
                    <a:bodyPr/>
                    <a:lstStyle/>
                    <a:p>
                      <a:pPr>
                        <a:lnSpc>
                          <a:spcPct val="115000"/>
                        </a:lnSpc>
                      </a:pPr>
                      <a:endParaRPr lang="fr-FR" sz="1000">
                        <a:latin typeface="Calibri"/>
                      </a:endParaRPr>
                    </a:p>
                  </a:txBody>
                  <a:tcPr marL="14023" marR="14023" marT="0" marB="0" anchor="b">
                    <a:lnL>
                      <a:noFill/>
                    </a:lnL>
                    <a:lnR>
                      <a:noFill/>
                    </a:lnR>
                    <a:lnT>
                      <a:noFill/>
                    </a:lnT>
                    <a:lnB>
                      <a:noFill/>
                    </a:lnB>
                  </a:tcPr>
                </a:tc>
                <a:tc hMerge="1">
                  <a:txBody>
                    <a:bodyPr/>
                    <a:lstStyle/>
                    <a:p>
                      <a:endParaRPr lang="fr-FR"/>
                    </a:p>
                  </a:txBody>
                  <a:tcPr/>
                </a:tc>
                <a:tc gridSpan="2">
                  <a:txBody>
                    <a:bodyPr/>
                    <a:lstStyle/>
                    <a:p>
                      <a:pPr>
                        <a:lnSpc>
                          <a:spcPct val="115000"/>
                        </a:lnSpc>
                      </a:pPr>
                      <a:endParaRPr lang="fr-FR" sz="1000">
                        <a:latin typeface="Calibri"/>
                      </a:endParaRPr>
                    </a:p>
                  </a:txBody>
                  <a:tcPr marL="14023" marR="14023" marT="0" marB="0" anchor="b">
                    <a:lnL>
                      <a:noFill/>
                    </a:lnL>
                    <a:lnR>
                      <a:noFill/>
                    </a:lnR>
                    <a:lnT>
                      <a:noFill/>
                    </a:lnT>
                    <a:lnB>
                      <a:noFill/>
                    </a:lnB>
                  </a:tcPr>
                </a:tc>
                <a:tc hMerge="1">
                  <a:txBody>
                    <a:bodyPr/>
                    <a:lstStyle/>
                    <a:p>
                      <a:endParaRPr lang="fr-FR"/>
                    </a:p>
                  </a:txBody>
                  <a:tcPr/>
                </a:tc>
              </a:tr>
              <a:tr h="160126">
                <a:tc rowSpan="2">
                  <a:txBody>
                    <a:bodyPr/>
                    <a:lstStyle/>
                    <a:p>
                      <a:pPr indent="450215" algn="ctr">
                        <a:lnSpc>
                          <a:spcPct val="115000"/>
                        </a:lnSpc>
                        <a:spcBef>
                          <a:spcPts val="1000"/>
                        </a:spcBef>
                        <a:spcAft>
                          <a:spcPts val="0"/>
                        </a:spcAft>
                      </a:pPr>
                      <a:r>
                        <a:rPr lang="fr-FR" sz="1000" b="1">
                          <a:solidFill>
                            <a:srgbClr val="FFFFFF"/>
                          </a:solidFill>
                          <a:latin typeface="Times New Roman"/>
                          <a:ea typeface="Times New Roman"/>
                          <a:cs typeface="Arial"/>
                        </a:rPr>
                        <a:t>LIBELLE</a:t>
                      </a:r>
                      <a:endParaRPr lang="fr-FR" sz="10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gridSpan="10">
                  <a:txBody>
                    <a:bodyPr/>
                    <a:lstStyle/>
                    <a:p>
                      <a:pPr indent="450215" algn="ctr">
                        <a:lnSpc>
                          <a:spcPct val="115000"/>
                        </a:lnSpc>
                        <a:spcBef>
                          <a:spcPts val="1000"/>
                        </a:spcBef>
                        <a:spcAft>
                          <a:spcPts val="0"/>
                        </a:spcAft>
                      </a:pPr>
                      <a:r>
                        <a:rPr lang="fr-FR" sz="1000" b="1" dirty="0">
                          <a:solidFill>
                            <a:srgbClr val="FFFFFF"/>
                          </a:solidFill>
                          <a:latin typeface="Times New Roman"/>
                          <a:ea typeface="Times New Roman"/>
                          <a:cs typeface="Arial"/>
                        </a:rPr>
                        <a:t>SDA</a:t>
                      </a:r>
                      <a:endParaRPr lang="fr-FR" sz="1000" dirty="0">
                        <a:solidFill>
                          <a:srgbClr val="000000"/>
                        </a:solidFill>
                        <a:latin typeface="Cambria"/>
                        <a:ea typeface="Times New Roman"/>
                        <a:cs typeface="Arial"/>
                      </a:endParaRPr>
                    </a:p>
                  </a:txBody>
                  <a:tcPr marL="14023" marR="14023" marT="0" marB="0" anchor="b">
                    <a:lnL>
                      <a:noFill/>
                    </a:lnL>
                    <a:lnR>
                      <a:noFill/>
                    </a:lnR>
                    <a:lnT>
                      <a:noFill/>
                    </a:lnT>
                    <a:lnB w="12700" cap="flat" cmpd="sng" algn="ctr">
                      <a:solidFill>
                        <a:srgbClr val="000000"/>
                      </a:solidFill>
                      <a:prstDash val="solid"/>
                      <a:round/>
                      <a:headEnd type="none" w="med" len="med"/>
                      <a:tailEnd type="none" w="med" len="med"/>
                    </a:lnB>
                    <a:solidFill>
                      <a:srgbClr val="31849B"/>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r>
              <a:tr h="160126">
                <a:tc vMerge="1">
                  <a:txBody>
                    <a:bodyPr/>
                    <a:lstStyle/>
                    <a:p>
                      <a:endParaRPr lang="fr-FR"/>
                    </a:p>
                  </a:txBody>
                  <a:tcPr/>
                </a:tc>
                <a:tc gridSpan="2">
                  <a:txBody>
                    <a:bodyPr/>
                    <a:lstStyle/>
                    <a:p>
                      <a:pPr indent="450215" algn="r">
                        <a:lnSpc>
                          <a:spcPct val="115000"/>
                        </a:lnSpc>
                        <a:spcBef>
                          <a:spcPts val="1000"/>
                        </a:spcBef>
                        <a:spcAft>
                          <a:spcPts val="0"/>
                        </a:spcAft>
                      </a:pPr>
                      <a:r>
                        <a:rPr lang="fr-FR" sz="1000" b="1">
                          <a:solidFill>
                            <a:srgbClr val="FFFFFF"/>
                          </a:solidFill>
                          <a:latin typeface="Times New Roman"/>
                          <a:ea typeface="Times New Roman"/>
                          <a:cs typeface="Arial"/>
                        </a:rPr>
                        <a:t>2 012</a:t>
                      </a:r>
                      <a:endParaRPr lang="fr-FR" sz="10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hMerge="1">
                  <a:txBody>
                    <a:bodyPr/>
                    <a:lstStyle/>
                    <a:p>
                      <a:endParaRPr lang="fr-FR"/>
                    </a:p>
                  </a:txBody>
                  <a:tcPr/>
                </a:tc>
                <a:tc>
                  <a:txBody>
                    <a:bodyPr/>
                    <a:lstStyle/>
                    <a:p>
                      <a:pPr indent="450215" algn="r">
                        <a:lnSpc>
                          <a:spcPct val="115000"/>
                        </a:lnSpc>
                        <a:spcBef>
                          <a:spcPts val="1000"/>
                        </a:spcBef>
                        <a:spcAft>
                          <a:spcPts val="0"/>
                        </a:spcAft>
                      </a:pPr>
                      <a:r>
                        <a:rPr lang="fr-FR" sz="1000" b="1">
                          <a:solidFill>
                            <a:srgbClr val="FFFFFF"/>
                          </a:solidFill>
                          <a:latin typeface="Times New Roman"/>
                          <a:ea typeface="Times New Roman"/>
                          <a:cs typeface="Arial"/>
                        </a:rPr>
                        <a:t>2 013</a:t>
                      </a:r>
                      <a:endParaRPr lang="fr-FR" sz="10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gridSpan="2">
                  <a:txBody>
                    <a:bodyPr/>
                    <a:lstStyle/>
                    <a:p>
                      <a:pPr indent="450215" algn="r">
                        <a:lnSpc>
                          <a:spcPct val="115000"/>
                        </a:lnSpc>
                        <a:spcBef>
                          <a:spcPts val="1000"/>
                        </a:spcBef>
                        <a:spcAft>
                          <a:spcPts val="0"/>
                        </a:spcAft>
                      </a:pPr>
                      <a:r>
                        <a:rPr lang="fr-FR" sz="1000" b="1">
                          <a:solidFill>
                            <a:srgbClr val="FFFFFF"/>
                          </a:solidFill>
                          <a:latin typeface="Times New Roman"/>
                          <a:ea typeface="Times New Roman"/>
                          <a:cs typeface="Arial"/>
                        </a:rPr>
                        <a:t>2 014</a:t>
                      </a:r>
                      <a:endParaRPr lang="fr-FR" sz="10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hMerge="1">
                  <a:txBody>
                    <a:bodyPr/>
                    <a:lstStyle/>
                    <a:p>
                      <a:endParaRPr lang="fr-FR"/>
                    </a:p>
                  </a:txBody>
                  <a:tcPr/>
                </a:tc>
                <a:tc gridSpan="2">
                  <a:txBody>
                    <a:bodyPr/>
                    <a:lstStyle/>
                    <a:p>
                      <a:pPr indent="450215" algn="r">
                        <a:lnSpc>
                          <a:spcPct val="115000"/>
                        </a:lnSpc>
                        <a:spcBef>
                          <a:spcPts val="1000"/>
                        </a:spcBef>
                        <a:spcAft>
                          <a:spcPts val="0"/>
                        </a:spcAft>
                      </a:pPr>
                      <a:r>
                        <a:rPr lang="fr-FR" sz="1000" b="1">
                          <a:solidFill>
                            <a:srgbClr val="FFFFFF"/>
                          </a:solidFill>
                          <a:latin typeface="Times New Roman"/>
                          <a:ea typeface="Times New Roman"/>
                          <a:cs typeface="Arial"/>
                        </a:rPr>
                        <a:t>2 015</a:t>
                      </a:r>
                      <a:endParaRPr lang="fr-FR" sz="10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hMerge="1">
                  <a:txBody>
                    <a:bodyPr/>
                    <a:lstStyle/>
                    <a:p>
                      <a:endParaRPr lang="fr-FR"/>
                    </a:p>
                  </a:txBody>
                  <a:tcPr/>
                </a:tc>
                <a:tc gridSpan="2">
                  <a:txBody>
                    <a:bodyPr/>
                    <a:lstStyle/>
                    <a:p>
                      <a:pPr indent="450215" algn="r">
                        <a:lnSpc>
                          <a:spcPct val="115000"/>
                        </a:lnSpc>
                        <a:spcBef>
                          <a:spcPts val="1000"/>
                        </a:spcBef>
                        <a:spcAft>
                          <a:spcPts val="0"/>
                        </a:spcAft>
                      </a:pPr>
                      <a:r>
                        <a:rPr lang="fr-FR" sz="1000" b="1" dirty="0">
                          <a:solidFill>
                            <a:srgbClr val="FFFFFF"/>
                          </a:solidFill>
                          <a:latin typeface="Times New Roman"/>
                          <a:ea typeface="Times New Roman"/>
                          <a:cs typeface="Arial"/>
                        </a:rPr>
                        <a:t>2 016</a:t>
                      </a:r>
                      <a:endParaRPr lang="fr-FR" sz="10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hMerge="1">
                  <a:txBody>
                    <a:bodyPr/>
                    <a:lstStyle/>
                    <a:p>
                      <a:pPr indent="450215" algn="r">
                        <a:lnSpc>
                          <a:spcPct val="115000"/>
                        </a:lnSpc>
                        <a:spcBef>
                          <a:spcPts val="1000"/>
                        </a:spcBef>
                        <a:spcAft>
                          <a:spcPts val="0"/>
                        </a:spcAft>
                      </a:pPr>
                      <a:endParaRPr lang="fr-FR" sz="10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algn="r">
                        <a:lnSpc>
                          <a:spcPct val="115000"/>
                        </a:lnSpc>
                        <a:spcBef>
                          <a:spcPts val="1000"/>
                        </a:spcBef>
                        <a:spcAft>
                          <a:spcPts val="0"/>
                        </a:spcAft>
                      </a:pPr>
                      <a:r>
                        <a:rPr lang="fr-FR" sz="1000" b="1">
                          <a:solidFill>
                            <a:srgbClr val="FFFFFF"/>
                          </a:solidFill>
                          <a:latin typeface="Times New Roman"/>
                          <a:ea typeface="Times New Roman"/>
                          <a:cs typeface="Arial"/>
                        </a:rPr>
                        <a:t>2 017</a:t>
                      </a:r>
                      <a:endParaRPr lang="fr-FR" sz="10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r>
              <a:tr h="384353">
                <a:tc>
                  <a:txBody>
                    <a:bodyPr/>
                    <a:lstStyle/>
                    <a:p>
                      <a:pPr indent="450215">
                        <a:lnSpc>
                          <a:spcPct val="115000"/>
                        </a:lnSpc>
                        <a:spcBef>
                          <a:spcPts val="1000"/>
                        </a:spcBef>
                        <a:spcAft>
                          <a:spcPts val="0"/>
                        </a:spcAft>
                      </a:pPr>
                      <a:r>
                        <a:rPr lang="fr-FR" sz="1200" b="1" dirty="0" smtClean="0">
                          <a:solidFill>
                            <a:srgbClr val="000000"/>
                          </a:solidFill>
                          <a:latin typeface="Times New Roman"/>
                          <a:ea typeface="Times New Roman"/>
                          <a:cs typeface="Arial"/>
                        </a:rPr>
                        <a:t>Ventes </a:t>
                      </a:r>
                      <a:r>
                        <a:rPr lang="fr-FR" sz="1200" b="1" dirty="0">
                          <a:solidFill>
                            <a:srgbClr val="000000"/>
                          </a:solidFill>
                          <a:latin typeface="Times New Roman"/>
                          <a:ea typeface="Times New Roman"/>
                          <a:cs typeface="Arial"/>
                        </a:rPr>
                        <a:t>et produits annexes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26 575</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28 154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29 864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31 772</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33 696</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35 670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353">
                <a:tc>
                  <a:txBody>
                    <a:bodyPr/>
                    <a:lstStyle/>
                    <a:p>
                      <a:pPr indent="450215">
                        <a:lnSpc>
                          <a:spcPct val="115000"/>
                        </a:lnSpc>
                        <a:spcBef>
                          <a:spcPts val="1000"/>
                        </a:spcBef>
                        <a:spcAft>
                          <a:spcPts val="0"/>
                        </a:spcAft>
                      </a:pPr>
                      <a:r>
                        <a:rPr lang="fr-FR" sz="1200" dirty="0">
                          <a:solidFill>
                            <a:srgbClr val="000000"/>
                          </a:solidFill>
                          <a:latin typeface="Times New Roman"/>
                          <a:ea typeface="Times New Roman"/>
                          <a:cs typeface="Arial"/>
                        </a:rPr>
                        <a:t> Dont:               Electricité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21 722</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23 123</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24 556</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26 203</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27 855</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29 534</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gn="l">
                        <a:lnSpc>
                          <a:spcPct val="115000"/>
                        </a:lnSpc>
                        <a:spcBef>
                          <a:spcPts val="1000"/>
                        </a:spcBef>
                        <a:spcAft>
                          <a:spcPts val="0"/>
                        </a:spcAft>
                      </a:pPr>
                      <a:r>
                        <a:rPr lang="fr-FR" sz="1200" dirty="0" smtClean="0">
                          <a:solidFill>
                            <a:srgbClr val="000000"/>
                          </a:solidFill>
                          <a:latin typeface="Times New Roman"/>
                          <a:ea typeface="Times New Roman"/>
                          <a:cs typeface="Arial"/>
                        </a:rPr>
                        <a:t>Gaz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3 086</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3 158</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3 322</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3 464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3 609</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3 769</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gn="l">
                        <a:lnSpc>
                          <a:spcPct val="115000"/>
                        </a:lnSpc>
                        <a:spcBef>
                          <a:spcPts val="1000"/>
                        </a:spcBef>
                        <a:spcAft>
                          <a:spcPts val="0"/>
                        </a:spcAft>
                      </a:pPr>
                      <a:r>
                        <a:rPr lang="fr-FR" sz="1200" dirty="0">
                          <a:solidFill>
                            <a:srgbClr val="000000"/>
                          </a:solidFill>
                          <a:latin typeface="Times New Roman"/>
                          <a:ea typeface="Times New Roman"/>
                          <a:cs typeface="Arial"/>
                        </a:rPr>
                        <a:t>                          TPR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967</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1 015</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1 065</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1 118</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1 174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1 232</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gn="l">
                        <a:lnSpc>
                          <a:spcPct val="115000"/>
                        </a:lnSpc>
                        <a:spcBef>
                          <a:spcPts val="1000"/>
                        </a:spcBef>
                        <a:spcAft>
                          <a:spcPts val="0"/>
                        </a:spcAft>
                      </a:pPr>
                      <a:r>
                        <a:rPr lang="fr-FR" sz="1200" dirty="0">
                          <a:solidFill>
                            <a:srgbClr val="000000"/>
                          </a:solidFill>
                          <a:latin typeface="Times New Roman"/>
                          <a:ea typeface="Times New Roman"/>
                          <a:cs typeface="Arial"/>
                        </a:rPr>
                        <a:t>                          Divers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800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858</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920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987</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1 058</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1 135</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dirty="0" smtClean="0">
                          <a:solidFill>
                            <a:srgbClr val="000000"/>
                          </a:solidFill>
                          <a:latin typeface="Times New Roman"/>
                          <a:ea typeface="Times New Roman"/>
                          <a:cs typeface="Arial"/>
                        </a:rPr>
                        <a:t>Variation </a:t>
                      </a:r>
                      <a:r>
                        <a:rPr lang="fr-FR" sz="1200" dirty="0">
                          <a:solidFill>
                            <a:srgbClr val="000000"/>
                          </a:solidFill>
                          <a:latin typeface="Times New Roman"/>
                          <a:ea typeface="Times New Roman"/>
                          <a:cs typeface="Arial"/>
                        </a:rPr>
                        <a:t>stocks produits finis et en cours </a:t>
                      </a:r>
                      <a:endParaRPr lang="fr-FR" sz="1200" dirty="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dirty="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mbria"/>
                          <a:ea typeface="Times New Roman"/>
                          <a:cs typeface="Arial"/>
                        </a:rPr>
                        <a:t>0</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a:solidFill>
                            <a:srgbClr val="000000"/>
                          </a:solidFill>
                          <a:latin typeface="Times New Roman"/>
                          <a:ea typeface="Times New Roman"/>
                          <a:cs typeface="Arial"/>
                        </a:rPr>
                        <a:t> Production immobilisée </a:t>
                      </a:r>
                      <a:endParaRPr lang="fr-FR" sz="120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a:solidFill>
                            <a:srgbClr val="000000"/>
                          </a:solidFill>
                          <a:latin typeface="Times New Roman"/>
                          <a:ea typeface="Times New Roman"/>
                          <a:cs typeface="Arial"/>
                        </a:rPr>
                        <a:t> Subventions d'exploitation </a:t>
                      </a:r>
                      <a:endParaRPr lang="fr-FR" sz="1200">
                        <a:solidFill>
                          <a:srgbClr val="000000"/>
                        </a:solidFill>
                        <a:latin typeface="Cambria"/>
                        <a:ea typeface="Times New Roman"/>
                        <a:cs typeface="Arial"/>
                      </a:endParaRPr>
                    </a:p>
                  </a:txBody>
                  <a:tcPr marL="14023" marR="140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FF0000"/>
                          </a:solidFill>
                          <a:latin typeface="Calibri"/>
                          <a:ea typeface="Times New Roman"/>
                          <a:cs typeface="Arial"/>
                        </a:rPr>
                        <a:t>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mbria"/>
                          <a:ea typeface="Times New Roman"/>
                          <a:cs typeface="Arial"/>
                        </a:rPr>
                        <a:t> </a:t>
                      </a: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353">
                <a:tc>
                  <a:txBody>
                    <a:bodyPr/>
                    <a:lstStyle/>
                    <a:p>
                      <a:pPr indent="450215" algn="l">
                        <a:lnSpc>
                          <a:spcPct val="115000"/>
                        </a:lnSpc>
                        <a:spcBef>
                          <a:spcPts val="1000"/>
                        </a:spcBef>
                        <a:spcAft>
                          <a:spcPts val="0"/>
                        </a:spcAft>
                      </a:pPr>
                      <a:r>
                        <a:rPr lang="fr-FR" sz="1200" b="1" dirty="0">
                          <a:solidFill>
                            <a:srgbClr val="000000"/>
                          </a:solidFill>
                          <a:latin typeface="Times New Roman"/>
                          <a:ea typeface="Times New Roman"/>
                          <a:cs typeface="Arial"/>
                        </a:rPr>
                        <a:t> I-PRODUCTION DE L'EXERCICE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26 575</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hMerge="1">
                  <a:txBody>
                    <a:bodyPr/>
                    <a:lstStyle/>
                    <a:p>
                      <a:endParaRPr lang="fr-FR"/>
                    </a:p>
                  </a:txBody>
                  <a:tcPr/>
                </a:tc>
                <a:tc>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28 154</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29 864</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31 772</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33 696</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35 670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384353">
                <a:tc>
                  <a:txBody>
                    <a:bodyPr/>
                    <a:lstStyle/>
                    <a:p>
                      <a:pPr indent="450215">
                        <a:lnSpc>
                          <a:spcPct val="115000"/>
                        </a:lnSpc>
                        <a:spcBef>
                          <a:spcPts val="1000"/>
                        </a:spcBef>
                        <a:spcAft>
                          <a:spcPts val="0"/>
                        </a:spcAft>
                      </a:pPr>
                      <a:r>
                        <a:rPr lang="fr-FR" sz="1200" b="1" dirty="0">
                          <a:solidFill>
                            <a:srgbClr val="000000"/>
                          </a:solidFill>
                          <a:latin typeface="Times New Roman"/>
                          <a:ea typeface="Times New Roman"/>
                          <a:cs typeface="Arial"/>
                        </a:rPr>
                        <a:t> Achats consommés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-17 491</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-19 461</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-20 162</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-21 797</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b="1" dirty="0">
                          <a:solidFill>
                            <a:srgbClr val="000000"/>
                          </a:solidFill>
                          <a:latin typeface="Calibri"/>
                          <a:ea typeface="Times New Roman"/>
                          <a:cs typeface="Arial"/>
                        </a:rPr>
                        <a:t>-24 064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-26 400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dirty="0">
                          <a:solidFill>
                            <a:srgbClr val="000000"/>
                          </a:solidFill>
                          <a:latin typeface="Times New Roman"/>
                          <a:ea typeface="Times New Roman"/>
                          <a:cs typeface="Arial"/>
                        </a:rPr>
                        <a:t> Consommations mat et matériels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-400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-400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a:solidFill>
                            <a:srgbClr val="000000"/>
                          </a:solidFill>
                          <a:latin typeface="Times New Roman"/>
                          <a:ea typeface="Times New Roman"/>
                          <a:cs typeface="Arial"/>
                        </a:rPr>
                        <a:t> Achat gaz (DP+Clients HP+IPP)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-1 847</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-2 100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-2 237</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-2 278</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-2 401</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-2 448</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a:solidFill>
                            <a:srgbClr val="000000"/>
                          </a:solidFill>
                          <a:latin typeface="Times New Roman"/>
                          <a:ea typeface="Times New Roman"/>
                          <a:cs typeface="Arial"/>
                        </a:rPr>
                        <a:t> Achat d'élect à SPE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-6 960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b="1">
                          <a:solidFill>
                            <a:srgbClr val="000000"/>
                          </a:solidFill>
                          <a:latin typeface="Calibri"/>
                          <a:ea typeface="Times New Roman"/>
                          <a:cs typeface="Arial"/>
                        </a:rPr>
                        <a:t>-5 131</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-5 153</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-5 377</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-5 699</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-6 029</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353">
                <a:tc>
                  <a:txBody>
                    <a:bodyPr/>
                    <a:lstStyle/>
                    <a:p>
                      <a:pPr indent="450215">
                        <a:lnSpc>
                          <a:spcPct val="115000"/>
                        </a:lnSpc>
                        <a:spcBef>
                          <a:spcPts val="1000"/>
                        </a:spcBef>
                        <a:spcAft>
                          <a:spcPts val="0"/>
                        </a:spcAft>
                      </a:pPr>
                      <a:r>
                        <a:rPr lang="fr-FR" sz="1200">
                          <a:solidFill>
                            <a:srgbClr val="000000"/>
                          </a:solidFill>
                          <a:latin typeface="Times New Roman"/>
                          <a:ea typeface="Times New Roman"/>
                          <a:cs typeface="Arial"/>
                        </a:rPr>
                        <a:t> Achat d'élect aux tiers </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-8 284</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-11 830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-12 373</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-13 743</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-15 564</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-17 523</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6440">
                <a:tc>
                  <a:txBody>
                    <a:bodyPr/>
                    <a:lstStyle/>
                    <a:p>
                      <a:pPr indent="450215">
                        <a:lnSpc>
                          <a:spcPct val="115000"/>
                        </a:lnSpc>
                        <a:spcBef>
                          <a:spcPts val="1000"/>
                        </a:spcBef>
                        <a:spcAft>
                          <a:spcPts val="0"/>
                        </a:spcAft>
                      </a:pPr>
                      <a:r>
                        <a:rPr lang="fr-FR" sz="1200" dirty="0">
                          <a:solidFill>
                            <a:srgbClr val="000000"/>
                          </a:solidFill>
                          <a:latin typeface="Times New Roman"/>
                          <a:ea typeface="Times New Roman"/>
                          <a:cs typeface="Arial"/>
                        </a:rPr>
                        <a:t> Régularisation inter SD+ONE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0</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0</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4303">
                <a:tc>
                  <a:txBody>
                    <a:bodyPr/>
                    <a:lstStyle/>
                    <a:p>
                      <a:pPr indent="450215">
                        <a:lnSpc>
                          <a:spcPct val="115000"/>
                        </a:lnSpc>
                        <a:spcBef>
                          <a:spcPts val="1000"/>
                        </a:spcBef>
                        <a:spcAft>
                          <a:spcPts val="0"/>
                        </a:spcAft>
                      </a:pPr>
                      <a:r>
                        <a:rPr lang="fr-FR" sz="1200" dirty="0">
                          <a:solidFill>
                            <a:srgbClr val="000000"/>
                          </a:solidFill>
                          <a:latin typeface="Times New Roman"/>
                          <a:ea typeface="Times New Roman"/>
                          <a:cs typeface="Arial"/>
                        </a:rPr>
                        <a:t> Services extérieurs et autres consommations </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-7 858</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-8 249</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-8 329</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a:solidFill>
                            <a:srgbClr val="000000"/>
                          </a:solidFill>
                          <a:latin typeface="Calibri"/>
                          <a:ea typeface="Times New Roman"/>
                          <a:cs typeface="Arial"/>
                        </a:rPr>
                        <a:t>-8 607</a:t>
                      </a:r>
                      <a:endParaRPr lang="fr-FR" sz="120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fr-FR"/>
                    </a:p>
                  </a:txBody>
                  <a:tcPr/>
                </a:tc>
                <a:tc gridSpan="2">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-8 993</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indent="450215" algn="r">
                        <a:lnSpc>
                          <a:spcPct val="115000"/>
                        </a:lnSpc>
                        <a:spcBef>
                          <a:spcPts val="1000"/>
                        </a:spcBef>
                        <a:spcAft>
                          <a:spcPts val="0"/>
                        </a:spcAft>
                      </a:pP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200" dirty="0">
                          <a:solidFill>
                            <a:srgbClr val="000000"/>
                          </a:solidFill>
                          <a:latin typeface="Calibri"/>
                          <a:ea typeface="Times New Roman"/>
                          <a:cs typeface="Arial"/>
                        </a:rPr>
                        <a:t>-9 392</a:t>
                      </a:r>
                      <a:endParaRPr lang="fr-FR" sz="1200" dirty="0">
                        <a:solidFill>
                          <a:srgbClr val="000000"/>
                        </a:solidFill>
                        <a:latin typeface="Cambria"/>
                        <a:ea typeface="Times New Roman"/>
                        <a:cs typeface="Arial"/>
                      </a:endParaRPr>
                    </a:p>
                  </a:txBody>
                  <a:tcPr marL="14023" marR="140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651975" y="142852"/>
            <a:ext cx="3491661" cy="276999"/>
          </a:xfrm>
          <a:prstGeom prst="rect">
            <a:avLst/>
          </a:prstGeom>
        </p:spPr>
        <p:txBody>
          <a:bodyPr wrap="none">
            <a:spAutoFit/>
          </a:bodyPr>
          <a:lstStyle/>
          <a:p>
            <a:pPr algn="ctr"/>
            <a:r>
              <a:rPr lang="fr-FR" sz="1200" b="1" u="sng" dirty="0" smtClean="0"/>
              <a:t>COMPTES DE RESULTAT 2012/2017 (suite)</a:t>
            </a:r>
            <a:endParaRPr lang="fr-FR" sz="1200" dirty="0"/>
          </a:p>
        </p:txBody>
      </p:sp>
      <p:graphicFrame>
        <p:nvGraphicFramePr>
          <p:cNvPr id="6" name="Tableau 5"/>
          <p:cNvGraphicFramePr>
            <a:graphicFrameLocks noGrp="1"/>
          </p:cNvGraphicFramePr>
          <p:nvPr/>
        </p:nvGraphicFramePr>
        <p:xfrm>
          <a:off x="142844" y="500042"/>
          <a:ext cx="8858278" cy="5894704"/>
        </p:xfrm>
        <a:graphic>
          <a:graphicData uri="http://schemas.openxmlformats.org/drawingml/2006/table">
            <a:tbl>
              <a:tblPr/>
              <a:tblGrid>
                <a:gridCol w="3433538"/>
                <a:gridCol w="933731"/>
                <a:gridCol w="910330"/>
                <a:gridCol w="966321"/>
                <a:gridCol w="891989"/>
                <a:gridCol w="936584"/>
                <a:gridCol w="785785"/>
              </a:tblGrid>
              <a:tr h="207644">
                <a:tc>
                  <a:txBody>
                    <a:bodyPr/>
                    <a:lstStyle/>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 II-CONSOMMATION DE L'EXERCICE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25349</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dirty="0">
                          <a:solidFill>
                            <a:srgbClr val="000000"/>
                          </a:solidFill>
                          <a:latin typeface="Calibri"/>
                          <a:ea typeface="Times New Roman"/>
                          <a:cs typeface="Arial"/>
                        </a:rPr>
                        <a:t>-27 710</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2491</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indent="450215" algn="r" rtl="0" eaLnBrk="1" latinLnBrk="0" hangingPunct="1">
                        <a:lnSpc>
                          <a:spcPct val="115000"/>
                        </a:lnSpc>
                        <a:spcBef>
                          <a:spcPts val="1000"/>
                        </a:spcBef>
                        <a:spcAft>
                          <a:spcPts val="0"/>
                        </a:spcAft>
                      </a:pPr>
                      <a:r>
                        <a:rPr kumimoji="0" lang="fr-FR" sz="1000" b="1" kern="1200" dirty="0">
                          <a:solidFill>
                            <a:srgbClr val="000000"/>
                          </a:solidFill>
                          <a:latin typeface="Calibri"/>
                          <a:ea typeface="Times New Roman"/>
                          <a:cs typeface="Arial"/>
                        </a:rPr>
                        <a:t>-</a:t>
                      </a:r>
                      <a:r>
                        <a:rPr kumimoji="0" lang="fr-FR" sz="1000" b="1" kern="1200" dirty="0" smtClean="0">
                          <a:solidFill>
                            <a:srgbClr val="000000"/>
                          </a:solidFill>
                          <a:latin typeface="Calibri"/>
                          <a:ea typeface="Times New Roman"/>
                          <a:cs typeface="Arial"/>
                        </a:rPr>
                        <a:t>30404</a:t>
                      </a:r>
                      <a:endParaRPr kumimoji="0" lang="fr-FR" sz="1000" b="1" kern="1200" dirty="0">
                        <a:solidFill>
                          <a:srgbClr val="000000"/>
                        </a:solidFill>
                        <a:latin typeface="Calibri"/>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33056</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dirty="0">
                          <a:solidFill>
                            <a:srgbClr val="000000"/>
                          </a:solidFill>
                          <a:latin typeface="Calibri"/>
                          <a:ea typeface="Times New Roman"/>
                          <a:cs typeface="Arial"/>
                        </a:rPr>
                        <a:t>-35 793</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469310">
                <a:tc>
                  <a:txBody>
                    <a:bodyPr/>
                    <a:lstStyle/>
                    <a:p>
                      <a:pPr>
                        <a:lnSpc>
                          <a:spcPct val="115000"/>
                        </a:lnSpc>
                        <a:spcBef>
                          <a:spcPts val="1000"/>
                        </a:spcBef>
                        <a:spcAft>
                          <a:spcPts val="0"/>
                        </a:spcAft>
                      </a:pPr>
                      <a:endParaRPr lang="fr-FR" sz="1000" dirty="0">
                        <a:solidFill>
                          <a:srgbClr val="000000"/>
                        </a:solidFill>
                        <a:latin typeface="Cambria"/>
                        <a:ea typeface="Times New Roman"/>
                        <a:cs typeface="Arial"/>
                      </a:endParaRPr>
                    </a:p>
                    <a:p>
                      <a:pPr indent="450215">
                        <a:lnSpc>
                          <a:spcPct val="115000"/>
                        </a:lnSpc>
                        <a:spcBef>
                          <a:spcPts val="1000"/>
                        </a:spcBef>
                        <a:spcAft>
                          <a:spcPts val="0"/>
                        </a:spcAft>
                      </a:pPr>
                      <a:r>
                        <a:rPr lang="fr-FR" sz="1000" b="1" dirty="0">
                          <a:solidFill>
                            <a:srgbClr val="000000"/>
                          </a:solidFill>
                          <a:latin typeface="Times New Roman"/>
                          <a:ea typeface="Times New Roman"/>
                          <a:cs typeface="Arial"/>
                        </a:rPr>
                        <a:t>III-VALEUR AJOUTEE D'EXPLOITATION (I-II)</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endParaRPr lang="fr-FR" sz="1000" dirty="0">
                        <a:solidFill>
                          <a:srgbClr val="000000"/>
                        </a:solidFill>
                        <a:latin typeface="Cambria"/>
                        <a:ea typeface="Times New Roman"/>
                        <a:cs typeface="Arial"/>
                      </a:endParaRPr>
                    </a:p>
                    <a:p>
                      <a:pPr algn="r">
                        <a:lnSpc>
                          <a:spcPct val="115000"/>
                        </a:lnSpc>
                        <a:spcBef>
                          <a:spcPts val="1000"/>
                        </a:spcBef>
                        <a:spcAft>
                          <a:spcPts val="0"/>
                        </a:spcAft>
                      </a:pPr>
                      <a:r>
                        <a:rPr lang="fr-FR" sz="1000" b="1" dirty="0">
                          <a:solidFill>
                            <a:srgbClr val="000000"/>
                          </a:solidFill>
                          <a:latin typeface="Calibri"/>
                          <a:ea typeface="Times New Roman"/>
                          <a:cs typeface="Arial"/>
                        </a:rPr>
                        <a:t>1 226</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endParaRPr lang="fr-FR" sz="1000" dirty="0">
                        <a:solidFill>
                          <a:srgbClr val="000000"/>
                        </a:solidFill>
                        <a:latin typeface="Cambria"/>
                        <a:ea typeface="Times New Roman"/>
                        <a:cs typeface="Arial"/>
                      </a:endParaRPr>
                    </a:p>
                    <a:p>
                      <a:pPr indent="450215" algn="r">
                        <a:lnSpc>
                          <a:spcPct val="115000"/>
                        </a:lnSpc>
                        <a:spcBef>
                          <a:spcPts val="1000"/>
                        </a:spcBef>
                        <a:spcAft>
                          <a:spcPts val="0"/>
                        </a:spcAft>
                      </a:pPr>
                      <a:r>
                        <a:rPr lang="fr-FR" sz="1000" b="1" dirty="0">
                          <a:solidFill>
                            <a:srgbClr val="000000"/>
                          </a:solidFill>
                          <a:latin typeface="Calibri"/>
                          <a:ea typeface="Times New Roman"/>
                          <a:cs typeface="Arial"/>
                        </a:rPr>
                        <a:t>444</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endParaRPr lang="fr-FR" sz="1000">
                        <a:solidFill>
                          <a:srgbClr val="000000"/>
                        </a:solidFill>
                        <a:latin typeface="Cambria"/>
                        <a:ea typeface="Times New Roman"/>
                        <a:cs typeface="Arial"/>
                      </a:endParaRPr>
                    </a:p>
                    <a:p>
                      <a:pPr indent="450215" algn="r">
                        <a:lnSpc>
                          <a:spcPct val="115000"/>
                        </a:lnSpc>
                        <a:spcBef>
                          <a:spcPts val="1000"/>
                        </a:spcBef>
                        <a:spcAft>
                          <a:spcPts val="0"/>
                        </a:spcAft>
                      </a:pPr>
                      <a:r>
                        <a:rPr lang="fr-FR" sz="1000" b="1">
                          <a:solidFill>
                            <a:srgbClr val="000000"/>
                          </a:solidFill>
                          <a:latin typeface="Calibri"/>
                          <a:ea typeface="Times New Roman"/>
                          <a:cs typeface="Arial"/>
                        </a:rPr>
                        <a:t>1 372</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endParaRPr lang="fr-FR" sz="1000">
                        <a:solidFill>
                          <a:srgbClr val="000000"/>
                        </a:solidFill>
                        <a:latin typeface="Cambria"/>
                        <a:ea typeface="Times New Roman"/>
                        <a:cs typeface="Arial"/>
                      </a:endParaRPr>
                    </a:p>
                    <a:p>
                      <a:pPr indent="450215" algn="r">
                        <a:lnSpc>
                          <a:spcPct val="115000"/>
                        </a:lnSpc>
                        <a:spcBef>
                          <a:spcPts val="1000"/>
                        </a:spcBef>
                        <a:spcAft>
                          <a:spcPts val="0"/>
                        </a:spcAft>
                      </a:pPr>
                      <a:r>
                        <a:rPr lang="fr-FR" sz="1000" b="1">
                          <a:solidFill>
                            <a:srgbClr val="000000"/>
                          </a:solidFill>
                          <a:latin typeface="Calibri"/>
                          <a:ea typeface="Times New Roman"/>
                          <a:cs typeface="Arial"/>
                        </a:rPr>
                        <a:t>1 368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endParaRPr lang="fr-FR" sz="1000">
                        <a:solidFill>
                          <a:srgbClr val="000000"/>
                        </a:solidFill>
                        <a:latin typeface="Cambria"/>
                        <a:ea typeface="Times New Roman"/>
                        <a:cs typeface="Arial"/>
                      </a:endParaRPr>
                    </a:p>
                    <a:p>
                      <a:pPr indent="450215" algn="r">
                        <a:lnSpc>
                          <a:spcPct val="115000"/>
                        </a:lnSpc>
                        <a:spcBef>
                          <a:spcPts val="1000"/>
                        </a:spcBef>
                        <a:spcAft>
                          <a:spcPts val="0"/>
                        </a:spcAft>
                      </a:pPr>
                      <a:r>
                        <a:rPr lang="fr-FR" sz="1000" b="1">
                          <a:solidFill>
                            <a:srgbClr val="000000"/>
                          </a:solidFill>
                          <a:latin typeface="Calibri"/>
                          <a:ea typeface="Times New Roman"/>
                          <a:cs typeface="Arial"/>
                        </a:rPr>
                        <a:t>640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endParaRPr lang="fr-FR" sz="1000">
                        <a:solidFill>
                          <a:srgbClr val="000000"/>
                        </a:solidFill>
                        <a:latin typeface="Cambria"/>
                        <a:ea typeface="Times New Roman"/>
                        <a:cs typeface="Arial"/>
                      </a:endParaRPr>
                    </a:p>
                    <a:p>
                      <a:pPr indent="450215" algn="r">
                        <a:lnSpc>
                          <a:spcPct val="115000"/>
                        </a:lnSpc>
                        <a:spcBef>
                          <a:spcPts val="1000"/>
                        </a:spcBef>
                        <a:spcAft>
                          <a:spcPts val="0"/>
                        </a:spcAft>
                      </a:pPr>
                      <a:r>
                        <a:rPr lang="fr-FR" sz="1000" b="1">
                          <a:solidFill>
                            <a:srgbClr val="000000"/>
                          </a:solidFill>
                          <a:latin typeface="Calibri"/>
                          <a:ea typeface="Times New Roman"/>
                          <a:cs typeface="Arial"/>
                        </a:rPr>
                        <a:t>-122</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Charges de personnel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-3 358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-3 711</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-4 190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-4 517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-4 881</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000">
                          <a:solidFill>
                            <a:srgbClr val="000000"/>
                          </a:solidFill>
                          <a:latin typeface="Calibri"/>
                          <a:ea typeface="Times New Roman"/>
                          <a:cs typeface="Arial"/>
                        </a:rPr>
                        <a:t>-5 298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Impôts, taxes et versements assimilés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-532</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-563</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-597</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-635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-674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-713</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 IV-EXCEDENT BRUT D'EXPLOITATION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-2 664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-3 830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-3 415</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-3 784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-4 915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-6 134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Autres produits opérationnels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1 050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1 320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1 659</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2 086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2 623</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3 297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Autres charges opérationnelles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-160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-165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-170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-175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-181</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-187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0448">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Dotations aux amortissements, provisions et pertes de valeurs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-3 800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-3 950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-4 106</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-4 268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-4 436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-4 612</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Reprise sur pertes de valeur et provisions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1 000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1 200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1 440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1 728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2 074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2 488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 V- RESULTAT OPERATIONNEL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-4 574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5425</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-4 592</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-4 414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-4 836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-5 147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Produits financiers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15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25</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Charges financières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-327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-348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-370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-394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-419</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-446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 VI-RESULTAT FINANCIER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-322</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-338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-355</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-374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-394</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-416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339086">
                <a:tc>
                  <a:txBody>
                    <a:bodyPr/>
                    <a:lstStyle/>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VII-RESULTAT ORDINAIRE AVANT IMPOTS</a:t>
                      </a:r>
                      <a:endParaRPr lang="fr-FR" sz="1000" dirty="0">
                        <a:solidFill>
                          <a:srgbClr val="000000"/>
                        </a:solidFill>
                        <a:latin typeface="Cambria"/>
                        <a:ea typeface="Times New Roman"/>
                        <a:cs typeface="Arial"/>
                      </a:endParaRPr>
                    </a:p>
                    <a:p>
                      <a:pPr indent="450215" algn="just">
                        <a:lnSpc>
                          <a:spcPct val="115000"/>
                        </a:lnSpc>
                        <a:spcBef>
                          <a:spcPts val="1000"/>
                        </a:spcBef>
                        <a:spcAft>
                          <a:spcPts val="0"/>
                        </a:spcAft>
                      </a:pPr>
                      <a:r>
                        <a:rPr lang="fr-FR" sz="1000" b="1" dirty="0">
                          <a:solidFill>
                            <a:srgbClr val="000000"/>
                          </a:solidFill>
                          <a:latin typeface="Times New Roman"/>
                          <a:ea typeface="Times New Roman"/>
                          <a:cs typeface="Arial"/>
                        </a:rPr>
                        <a:t>(V+VI)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-4 896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5763</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-4 947</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-4 788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-5 231</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-5 563</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Impôts exigibles sur résultats ordinaires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mbria"/>
                          <a:ea typeface="Times New Roman"/>
                          <a:cs typeface="Arial"/>
                        </a:rPr>
                        <a:t>0</a:t>
                      </a: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dirty="0">
                          <a:solidFill>
                            <a:srgbClr val="000000"/>
                          </a:solidFill>
                          <a:latin typeface="Times New Roman"/>
                          <a:ea typeface="Times New Roman"/>
                          <a:cs typeface="Arial"/>
                        </a:rPr>
                        <a:t> Impôts différés (Variations) sur résultats ordinaires </a:t>
                      </a:r>
                      <a:endParaRPr lang="fr-FR" sz="1000" dirty="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8541">
                <a:tc>
                  <a:txBody>
                    <a:bodyPr/>
                    <a:lstStyle/>
                    <a:p>
                      <a:pPr indent="450215" algn="ctr">
                        <a:lnSpc>
                          <a:spcPct val="115000"/>
                        </a:lnSpc>
                        <a:spcBef>
                          <a:spcPts val="1000"/>
                        </a:spcBef>
                        <a:spcAft>
                          <a:spcPts val="0"/>
                        </a:spcAft>
                      </a:pPr>
                      <a:r>
                        <a:rPr lang="fr-FR" sz="1000" b="1" dirty="0">
                          <a:solidFill>
                            <a:srgbClr val="000000"/>
                          </a:solidFill>
                          <a:latin typeface="Times New Roman"/>
                          <a:ea typeface="Times New Roman"/>
                          <a:cs typeface="Arial"/>
                        </a:rPr>
                        <a:t>TOTAL DES PRODUITS DES ACTIVITES ORDINAIRES</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28 630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smtClean="0">
                          <a:solidFill>
                            <a:srgbClr val="000000"/>
                          </a:solidFill>
                          <a:latin typeface="Calibri"/>
                          <a:ea typeface="Times New Roman"/>
                          <a:cs typeface="Arial"/>
                        </a:rPr>
                        <a:t>30684</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smtClean="0">
                          <a:solidFill>
                            <a:srgbClr val="000000"/>
                          </a:solidFill>
                          <a:latin typeface="Calibri"/>
                          <a:ea typeface="Times New Roman"/>
                          <a:cs typeface="Arial"/>
                        </a:rPr>
                        <a:t>32978</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35 606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38 417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41 486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260448">
                <a:tc>
                  <a:txBody>
                    <a:bodyPr/>
                    <a:lstStyle/>
                    <a:p>
                      <a:pPr indent="450215" algn="ctr">
                        <a:lnSpc>
                          <a:spcPct val="115000"/>
                        </a:lnSpc>
                        <a:spcBef>
                          <a:spcPts val="1000"/>
                        </a:spcBef>
                        <a:spcAft>
                          <a:spcPts val="0"/>
                        </a:spcAft>
                      </a:pPr>
                      <a:r>
                        <a:rPr lang="fr-FR" sz="1000" b="1" dirty="0">
                          <a:solidFill>
                            <a:srgbClr val="000000"/>
                          </a:solidFill>
                          <a:latin typeface="Times New Roman"/>
                          <a:ea typeface="Times New Roman"/>
                          <a:cs typeface="Arial"/>
                        </a:rPr>
                        <a:t>TOTAL DES CHARGES DES ACTIVITES ORDINAIRES</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33526</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dirty="0">
                          <a:solidFill>
                            <a:srgbClr val="000000"/>
                          </a:solidFill>
                          <a:latin typeface="Calibri"/>
                          <a:ea typeface="Times New Roman"/>
                          <a:cs typeface="Arial"/>
                        </a:rPr>
                        <a:t>-36 447</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marL="0" indent="450215" algn="r" rtl="0" eaLnBrk="1" latinLnBrk="0" hangingPunct="1">
                        <a:lnSpc>
                          <a:spcPct val="115000"/>
                        </a:lnSpc>
                        <a:spcBef>
                          <a:spcPts val="1000"/>
                        </a:spcBef>
                        <a:spcAft>
                          <a:spcPts val="0"/>
                        </a:spcAft>
                      </a:pPr>
                      <a:r>
                        <a:rPr kumimoji="0" lang="fr-FR" sz="1000" b="1" kern="1200" dirty="0" smtClean="0">
                          <a:solidFill>
                            <a:srgbClr val="000000"/>
                          </a:solidFill>
                          <a:latin typeface="Calibri"/>
                          <a:ea typeface="Times New Roman"/>
                          <a:cs typeface="Arial"/>
                        </a:rPr>
                        <a:t>-37925</a:t>
                      </a:r>
                      <a:endParaRPr kumimoji="0" lang="fr-FR" sz="1000" b="1" kern="1200" dirty="0">
                        <a:solidFill>
                          <a:srgbClr val="000000"/>
                        </a:solidFill>
                        <a:latin typeface="Calibri"/>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smtClean="0">
                          <a:solidFill>
                            <a:srgbClr val="000000"/>
                          </a:solidFill>
                          <a:latin typeface="Calibri"/>
                          <a:ea typeface="Times New Roman"/>
                          <a:cs typeface="Arial"/>
                        </a:rPr>
                        <a:t>-40394</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43648</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-47 049</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260448">
                <a:tc>
                  <a:txBody>
                    <a:bodyPr/>
                    <a:lstStyle/>
                    <a:p>
                      <a:pPr indent="450215" algn="ctr">
                        <a:lnSpc>
                          <a:spcPct val="115000"/>
                        </a:lnSpc>
                        <a:spcBef>
                          <a:spcPts val="1000"/>
                        </a:spcBef>
                        <a:spcAft>
                          <a:spcPts val="0"/>
                        </a:spcAft>
                      </a:pPr>
                      <a:r>
                        <a:rPr lang="fr-FR" sz="1000" b="1">
                          <a:solidFill>
                            <a:srgbClr val="000000"/>
                          </a:solidFill>
                          <a:latin typeface="Times New Roman"/>
                          <a:ea typeface="Times New Roman"/>
                          <a:cs typeface="Arial"/>
                        </a:rPr>
                        <a:t>VIII-RESULTAT NET DES ACTIVITES ORDINAIRES</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-4 896</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a:t>
                      </a:r>
                      <a:r>
                        <a:rPr lang="fr-FR" sz="1000" b="1" dirty="0" smtClean="0">
                          <a:solidFill>
                            <a:srgbClr val="000000"/>
                          </a:solidFill>
                          <a:latin typeface="Calibri"/>
                          <a:ea typeface="Times New Roman"/>
                          <a:cs typeface="Arial"/>
                        </a:rPr>
                        <a:t>5763</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-4 947</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-4 788</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-5 231</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000" b="1">
                          <a:solidFill>
                            <a:srgbClr val="000000"/>
                          </a:solidFill>
                          <a:latin typeface="Calibri"/>
                          <a:ea typeface="Times New Roman"/>
                          <a:cs typeface="Arial"/>
                        </a:rPr>
                        <a:t>-5 563</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130224">
                <a:tc>
                  <a:txBody>
                    <a:bodyPr/>
                    <a:lstStyle/>
                    <a:p>
                      <a:pPr indent="450215" algn="just">
                        <a:lnSpc>
                          <a:spcPct val="115000"/>
                        </a:lnSpc>
                        <a:spcBef>
                          <a:spcPts val="1000"/>
                        </a:spcBef>
                        <a:spcAft>
                          <a:spcPts val="0"/>
                        </a:spcAft>
                      </a:pPr>
                      <a:r>
                        <a:rPr lang="fr-FR" sz="1000">
                          <a:solidFill>
                            <a:srgbClr val="000000"/>
                          </a:solidFill>
                          <a:latin typeface="Times New Roman"/>
                          <a:ea typeface="Times New Roman"/>
                          <a:cs typeface="Arial"/>
                        </a:rPr>
                        <a:t> Eléments extraordinaires (produits) (à préciser) </a:t>
                      </a:r>
                      <a:endParaRPr lang="fr-FR" sz="100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a:solidFill>
                            <a:srgbClr val="000000"/>
                          </a:solidFill>
                          <a:latin typeface="Times New Roman"/>
                          <a:ea typeface="Times New Roman"/>
                          <a:cs typeface="Arial"/>
                        </a:rPr>
                        <a:t> Eléments extraordinaires (charges) (à préciser) </a:t>
                      </a:r>
                      <a:endParaRPr lang="fr-FR" sz="100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450215" algn="r">
                        <a:lnSpc>
                          <a:spcPct val="115000"/>
                        </a:lnSpc>
                        <a:spcBef>
                          <a:spcPts val="1000"/>
                        </a:spcBef>
                        <a:spcAft>
                          <a:spcPts val="0"/>
                        </a:spcAft>
                      </a:pPr>
                      <a:r>
                        <a:rPr lang="fr-FR" sz="1000"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0224">
                <a:tc>
                  <a:txBody>
                    <a:bodyPr/>
                    <a:lstStyle/>
                    <a:p>
                      <a:pPr indent="450215" algn="just">
                        <a:lnSpc>
                          <a:spcPct val="115000"/>
                        </a:lnSpc>
                        <a:spcBef>
                          <a:spcPts val="1000"/>
                        </a:spcBef>
                        <a:spcAft>
                          <a:spcPts val="0"/>
                        </a:spcAft>
                      </a:pPr>
                      <a:r>
                        <a:rPr lang="fr-FR" sz="1000" b="1">
                          <a:solidFill>
                            <a:srgbClr val="000000"/>
                          </a:solidFill>
                          <a:latin typeface="Times New Roman"/>
                          <a:ea typeface="Times New Roman"/>
                          <a:cs typeface="Arial"/>
                        </a:rPr>
                        <a:t> IX-RESULTAT EXTRAORDINAIRE </a:t>
                      </a:r>
                      <a:endParaRPr lang="fr-FR" sz="100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a:solidFill>
                            <a:srgbClr val="000000"/>
                          </a:solidFill>
                          <a:latin typeface="Calibri"/>
                          <a:ea typeface="Times New Roman"/>
                          <a:cs typeface="Arial"/>
                        </a:rPr>
                        <a:t>0</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indent="450215" algn="r">
                        <a:lnSpc>
                          <a:spcPct val="115000"/>
                        </a:lnSpc>
                        <a:spcBef>
                          <a:spcPts val="1000"/>
                        </a:spcBef>
                        <a:spcAft>
                          <a:spcPts val="0"/>
                        </a:spcAft>
                      </a:pPr>
                      <a:r>
                        <a:rPr lang="fr-FR" sz="1000" b="1" dirty="0">
                          <a:solidFill>
                            <a:srgbClr val="000000"/>
                          </a:solidFill>
                          <a:latin typeface="Calibri"/>
                          <a:ea typeface="Times New Roman"/>
                          <a:cs typeface="Arial"/>
                        </a:rPr>
                        <a:t>0</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r h="288289">
                <a:tc>
                  <a:txBody>
                    <a:bodyPr/>
                    <a:lstStyle/>
                    <a:p>
                      <a:pPr indent="450215" algn="just">
                        <a:lnSpc>
                          <a:spcPct val="115000"/>
                        </a:lnSpc>
                        <a:spcBef>
                          <a:spcPts val="1000"/>
                        </a:spcBef>
                        <a:spcAft>
                          <a:spcPts val="0"/>
                        </a:spcAft>
                      </a:pPr>
                      <a:r>
                        <a:rPr lang="fr-FR" sz="1000" b="1">
                          <a:solidFill>
                            <a:srgbClr val="FFFFFF"/>
                          </a:solidFill>
                          <a:latin typeface="Times New Roman"/>
                          <a:ea typeface="Times New Roman"/>
                          <a:cs typeface="Arial"/>
                        </a:rPr>
                        <a:t> X-RESULTAT NET DE L'EXERCICE </a:t>
                      </a:r>
                      <a:endParaRPr lang="fr-FR" sz="1000">
                        <a:solidFill>
                          <a:srgbClr val="000000"/>
                        </a:solidFill>
                        <a:latin typeface="Cambria"/>
                        <a:ea typeface="Times New Roman"/>
                        <a:cs typeface="Arial"/>
                      </a:endParaRPr>
                    </a:p>
                  </a:txBody>
                  <a:tcPr marL="27523" marR="2752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a:solidFill>
                            <a:srgbClr val="FFFFFF"/>
                          </a:solidFill>
                          <a:latin typeface="Calibri"/>
                          <a:ea typeface="Times New Roman"/>
                          <a:cs typeface="Arial"/>
                        </a:rPr>
                        <a:t>-4 896</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dirty="0">
                          <a:solidFill>
                            <a:srgbClr val="FFFFFF"/>
                          </a:solidFill>
                          <a:latin typeface="Calibri"/>
                          <a:ea typeface="Times New Roman"/>
                          <a:cs typeface="Arial"/>
                        </a:rPr>
                        <a:t>-</a:t>
                      </a:r>
                      <a:r>
                        <a:rPr lang="fr-FR" sz="1000" b="1" dirty="0" smtClean="0">
                          <a:solidFill>
                            <a:srgbClr val="FFFFFF"/>
                          </a:solidFill>
                          <a:latin typeface="Calibri"/>
                          <a:ea typeface="Times New Roman"/>
                          <a:cs typeface="Arial"/>
                        </a:rPr>
                        <a:t>5763</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a:solidFill>
                            <a:srgbClr val="FFFFFF"/>
                          </a:solidFill>
                          <a:latin typeface="Calibri"/>
                          <a:ea typeface="Times New Roman"/>
                          <a:cs typeface="Arial"/>
                        </a:rPr>
                        <a:t>-4 947</a:t>
                      </a:r>
                      <a:endParaRPr lang="fr-FR" sz="100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dirty="0">
                          <a:solidFill>
                            <a:srgbClr val="FFFFFF"/>
                          </a:solidFill>
                          <a:latin typeface="Calibri"/>
                          <a:ea typeface="Times New Roman"/>
                          <a:cs typeface="Arial"/>
                        </a:rPr>
                        <a:t>-4 788</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dirty="0">
                          <a:solidFill>
                            <a:srgbClr val="FFFFFF"/>
                          </a:solidFill>
                          <a:latin typeface="Calibri"/>
                          <a:ea typeface="Times New Roman"/>
                          <a:cs typeface="Arial"/>
                        </a:rPr>
                        <a:t>-5 231</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c>
                  <a:txBody>
                    <a:bodyPr/>
                    <a:lstStyle/>
                    <a:p>
                      <a:pPr indent="450215" algn="r">
                        <a:lnSpc>
                          <a:spcPct val="115000"/>
                        </a:lnSpc>
                        <a:spcBef>
                          <a:spcPts val="1000"/>
                        </a:spcBef>
                        <a:spcAft>
                          <a:spcPts val="0"/>
                        </a:spcAft>
                      </a:pPr>
                      <a:r>
                        <a:rPr lang="fr-FR" sz="1000" b="1" dirty="0">
                          <a:solidFill>
                            <a:srgbClr val="FFFFFF"/>
                          </a:solidFill>
                          <a:latin typeface="Calibri"/>
                          <a:ea typeface="Times New Roman"/>
                          <a:cs typeface="Arial"/>
                        </a:rPr>
                        <a:t>-</a:t>
                      </a:r>
                      <a:r>
                        <a:rPr lang="fr-FR" sz="1000" b="1" dirty="0" smtClean="0">
                          <a:solidFill>
                            <a:srgbClr val="FFFFFF"/>
                          </a:solidFill>
                          <a:latin typeface="Calibri"/>
                          <a:ea typeface="Times New Roman"/>
                          <a:cs typeface="Arial"/>
                        </a:rPr>
                        <a:t>5563</a:t>
                      </a:r>
                      <a:endParaRPr lang="fr-FR" sz="1000" dirty="0">
                        <a:solidFill>
                          <a:srgbClr val="000000"/>
                        </a:solidFill>
                        <a:latin typeface="Cambria"/>
                        <a:ea typeface="Times New Roman"/>
                        <a:cs typeface="Arial"/>
                      </a:endParaRPr>
                    </a:p>
                  </a:txBody>
                  <a:tcPr marL="27523" marR="2752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1849B"/>
                    </a:solid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a:xfrm>
            <a:off x="457200" y="928670"/>
            <a:ext cx="8229600" cy="5078621"/>
          </a:xfrm>
        </p:spPr>
        <p:txBody>
          <a:bodyPr>
            <a:normAutofit lnSpcReduction="10000"/>
          </a:bodyPr>
          <a:lstStyle/>
          <a:p>
            <a:pPr>
              <a:buNone/>
            </a:pPr>
            <a:r>
              <a:rPr lang="fr-FR" sz="1200" dirty="0" smtClean="0"/>
              <a:t> </a:t>
            </a:r>
          </a:p>
          <a:p>
            <a:pPr algn="just">
              <a:buNone/>
            </a:pPr>
            <a:r>
              <a:rPr lang="fr-FR" sz="1200" dirty="0" smtClean="0"/>
              <a:t>Le plan de développement moyen terme relatif aux réseaux et aux infrastructures de la Société de Distribution de l’Electricité et du Gaz d’Alger sur la période 2013-2017 nécessite une enveloppe de </a:t>
            </a:r>
            <a:r>
              <a:rPr lang="fr-FR" sz="1200" b="1" dirty="0" smtClean="0"/>
              <a:t>75546 MDA</a:t>
            </a:r>
            <a:r>
              <a:rPr lang="fr-FR" sz="1200" dirty="0" smtClean="0"/>
              <a:t>. </a:t>
            </a:r>
          </a:p>
          <a:p>
            <a:pPr algn="just">
              <a:buNone/>
            </a:pPr>
            <a:r>
              <a:rPr lang="fr-FR" sz="1200" dirty="0" smtClean="0"/>
              <a:t>Il permettra, en matière d’électricité, la réalisation de </a:t>
            </a:r>
            <a:r>
              <a:rPr lang="fr-FR" sz="1200" b="1" dirty="0" smtClean="0"/>
              <a:t>8218 Kms </a:t>
            </a:r>
            <a:r>
              <a:rPr lang="fr-FR" sz="1200" dirty="0" smtClean="0"/>
              <a:t>de réseau,  </a:t>
            </a:r>
            <a:r>
              <a:rPr lang="fr-FR" sz="1200" b="1" dirty="0" smtClean="0"/>
              <a:t>2292 postes</a:t>
            </a:r>
            <a:r>
              <a:rPr lang="fr-FR" sz="1200" dirty="0" smtClean="0"/>
              <a:t>   et  </a:t>
            </a:r>
            <a:r>
              <a:rPr lang="fr-FR" sz="1200" b="1" dirty="0" smtClean="0"/>
              <a:t>261919 branchements</a:t>
            </a:r>
            <a:r>
              <a:rPr lang="fr-FR" sz="1200" dirty="0" smtClean="0"/>
              <a:t> pour un montant de </a:t>
            </a:r>
            <a:r>
              <a:rPr lang="fr-FR" sz="1200" b="1" dirty="0" smtClean="0"/>
              <a:t>28098 MDA.</a:t>
            </a:r>
            <a:endParaRPr lang="fr-FR" sz="1200" dirty="0" smtClean="0"/>
          </a:p>
          <a:p>
            <a:pPr algn="just">
              <a:buNone/>
            </a:pPr>
            <a:r>
              <a:rPr lang="fr-FR" sz="1200" dirty="0" smtClean="0"/>
              <a:t> </a:t>
            </a:r>
          </a:p>
          <a:p>
            <a:pPr algn="just">
              <a:buNone/>
            </a:pPr>
            <a:r>
              <a:rPr lang="fr-FR" sz="1200" dirty="0" smtClean="0"/>
              <a:t>Pour le gaz, la réalisation de </a:t>
            </a:r>
            <a:r>
              <a:rPr lang="fr-FR" sz="1200" b="1" dirty="0" smtClean="0"/>
              <a:t>7909 Kms</a:t>
            </a:r>
            <a:r>
              <a:rPr lang="fr-FR" sz="1200" dirty="0" smtClean="0"/>
              <a:t> de réseau gaz, </a:t>
            </a:r>
            <a:r>
              <a:rPr lang="fr-FR" sz="1200" b="1" dirty="0" smtClean="0"/>
              <a:t>183196 branchements </a:t>
            </a:r>
            <a:r>
              <a:rPr lang="fr-FR" sz="1200" dirty="0" smtClean="0"/>
              <a:t>en gaz, pour un montant de </a:t>
            </a:r>
            <a:r>
              <a:rPr lang="fr-FR" sz="1200" b="1" dirty="0" smtClean="0"/>
              <a:t>12150 MDA.</a:t>
            </a:r>
            <a:endParaRPr lang="fr-FR" sz="1200" dirty="0" smtClean="0"/>
          </a:p>
          <a:p>
            <a:pPr algn="just">
              <a:buNone/>
            </a:pPr>
            <a:r>
              <a:rPr lang="fr-FR" sz="1200" dirty="0" smtClean="0"/>
              <a:t> </a:t>
            </a:r>
          </a:p>
          <a:p>
            <a:pPr algn="just">
              <a:buNone/>
            </a:pPr>
            <a:r>
              <a:rPr lang="fr-FR" sz="1200" dirty="0" smtClean="0"/>
              <a:t>Additivement aux investissements réseaux électricité et gaz, les investissements relatifs aux équipements spécifiques et aux infrastructures d’accompagnement, représentent un montant de :</a:t>
            </a:r>
          </a:p>
          <a:p>
            <a:pPr lvl="0" algn="just">
              <a:buBlip>
                <a:blip r:embed="rId2"/>
              </a:buBlip>
            </a:pPr>
            <a:r>
              <a:rPr lang="fr-FR" sz="1200" b="1" dirty="0" smtClean="0"/>
              <a:t>28660 MDA</a:t>
            </a:r>
            <a:r>
              <a:rPr lang="fr-FR" sz="1200" dirty="0" smtClean="0"/>
              <a:t> (</a:t>
            </a:r>
            <a:r>
              <a:rPr lang="fr-FR" sz="1200" b="1" dirty="0" smtClean="0"/>
              <a:t>38</a:t>
            </a:r>
            <a:r>
              <a:rPr lang="fr-FR" sz="1200" dirty="0" smtClean="0"/>
              <a:t> </a:t>
            </a:r>
            <a:r>
              <a:rPr lang="fr-FR" sz="1200" b="1" dirty="0" smtClean="0"/>
              <a:t>%</a:t>
            </a:r>
            <a:r>
              <a:rPr lang="fr-FR" sz="1200" dirty="0" smtClean="0"/>
              <a:t> du montant global) pour les équipements électricité (besoins d’exploitation et de fonctionnement). Ces équipements, concernent l’extension du BCC d’Alger, la télé relève de 8 979 compteurs HTA, la numérisation de la cartographie, l’acquisition de transformateurs HTA/BT et le changement des BT en électronique « compteurs intelligents ». </a:t>
            </a:r>
          </a:p>
          <a:p>
            <a:pPr algn="just">
              <a:buNone/>
            </a:pPr>
            <a:endParaRPr lang="fr-FR" sz="1200" dirty="0" smtClean="0"/>
          </a:p>
          <a:p>
            <a:pPr algn="just">
              <a:buBlip>
                <a:blip r:embed="rId2"/>
              </a:buBlip>
            </a:pPr>
            <a:r>
              <a:rPr lang="fr-FR" sz="1200" b="1" dirty="0" smtClean="0"/>
              <a:t>304 MDA</a:t>
            </a:r>
            <a:r>
              <a:rPr lang="fr-FR" sz="1200" dirty="0" smtClean="0"/>
              <a:t> (</a:t>
            </a:r>
            <a:r>
              <a:rPr lang="fr-FR" sz="1200" b="1" dirty="0" smtClean="0"/>
              <a:t>0,4%</a:t>
            </a:r>
            <a:r>
              <a:rPr lang="fr-FR" sz="1200" dirty="0" smtClean="0"/>
              <a:t> du montant global), pour les équipements spécifiques au réseau gaz, qui concernent essentiellement la numérisation de la cartographie et l’achat d’appareils de recherche et localisation de fuites du gaz ainsi que des matériels d’exploitation gaz.</a:t>
            </a:r>
          </a:p>
          <a:p>
            <a:pPr lvl="0" algn="just">
              <a:buBlip>
                <a:blip r:embed="rId2"/>
              </a:buBlip>
            </a:pPr>
            <a:endParaRPr lang="fr-FR" sz="1200" dirty="0" smtClean="0"/>
          </a:p>
          <a:p>
            <a:pPr algn="just">
              <a:buBlip>
                <a:blip r:embed="rId2"/>
              </a:buBlip>
            </a:pPr>
            <a:r>
              <a:rPr lang="fr-FR" sz="1200" b="1" dirty="0" smtClean="0"/>
              <a:t>6334 MDA </a:t>
            </a:r>
            <a:r>
              <a:rPr lang="fr-FR" sz="1200" dirty="0" smtClean="0"/>
              <a:t>(</a:t>
            </a:r>
            <a:r>
              <a:rPr lang="fr-FR" sz="1200" b="1" dirty="0" smtClean="0"/>
              <a:t>8,38%</a:t>
            </a:r>
            <a:r>
              <a:rPr lang="fr-FR" sz="1200" dirty="0" smtClean="0"/>
              <a:t> du montant global), pour les infrastructures. Les infrastructures concernent la construction de nouveaux sièges de Districts électricité/gaz, des agences commerciales, de bureaux pour la Direction de la distribution du Gué de Constantine ainsi que l’acquisition de nouveaux locaux et l’extension du siège de la SDA.</a:t>
            </a:r>
          </a:p>
          <a:p>
            <a:pPr>
              <a:buNone/>
            </a:pPr>
            <a:endParaRPr lang="fr-FR" sz="1200" dirty="0"/>
          </a:p>
        </p:txBody>
      </p:sp>
      <p:sp>
        <p:nvSpPr>
          <p:cNvPr id="7" name="Titre 6"/>
          <p:cNvSpPr>
            <a:spLocks noGrp="1"/>
          </p:cNvSpPr>
          <p:nvPr>
            <p:ph type="title"/>
          </p:nvPr>
        </p:nvSpPr>
        <p:spPr/>
        <p:txBody>
          <a:bodyPr>
            <a:normAutofit/>
          </a:bodyPr>
          <a:lstStyle/>
          <a:p>
            <a:r>
              <a:rPr lang="fr-FR" sz="2200" dirty="0" smtClean="0">
                <a:solidFill>
                  <a:srgbClr val="00B0F0"/>
                </a:solidFill>
                <a:effectLst/>
              </a:rPr>
              <a:t>3.5.3. Plan d'investissements :</a:t>
            </a:r>
            <a:r>
              <a:rPr lang="fr-FR" sz="2800" dirty="0" smtClean="0">
                <a:solidFill>
                  <a:srgbClr val="0070C0"/>
                </a:solidFill>
                <a:effectLst/>
              </a:rPr>
              <a:t/>
            </a:r>
            <a:br>
              <a:rPr lang="fr-FR" sz="2800" dirty="0" smtClean="0">
                <a:solidFill>
                  <a:srgbClr val="0070C0"/>
                </a:solidFill>
                <a:effectLst/>
              </a:rPr>
            </a:br>
            <a:endParaRPr lang="fr-FR" sz="2800" dirty="0">
              <a:solidFill>
                <a:srgbClr val="0070C0"/>
              </a:solidFill>
              <a:effectLs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42844" y="285728"/>
            <a:ext cx="828680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1" i="0" u="none" strike="noStrike" cap="none" normalizeH="0" baseline="0" dirty="0" smtClean="0">
                <a:ln>
                  <a:noFill/>
                </a:ln>
                <a:solidFill>
                  <a:srgbClr val="0070C0"/>
                </a:solidFill>
                <a:effectLst/>
                <a:latin typeface="+mj-lt"/>
                <a:ea typeface="Calibri" pitchFamily="34" charset="0"/>
                <a:cs typeface="Arial" pitchFamily="34" charset="0"/>
              </a:rPr>
              <a:t>Evolution des dépenses d'investissements en MDA</a:t>
            </a:r>
            <a:endParaRPr kumimoji="0" lang="fr-FR" sz="2400" b="0" i="0" u="none" strike="noStrike" cap="none" normalizeH="0" baseline="0" dirty="0" smtClean="0">
              <a:ln>
                <a:noFill/>
              </a:ln>
              <a:solidFill>
                <a:srgbClr val="0070C0"/>
              </a:solidFill>
              <a:effectLst/>
              <a:latin typeface="+mj-lt"/>
              <a:cs typeface="Arial" pitchFamily="34" charset="0"/>
            </a:endParaRPr>
          </a:p>
        </p:txBody>
      </p:sp>
      <p:graphicFrame>
        <p:nvGraphicFramePr>
          <p:cNvPr id="5" name="Tableau 4"/>
          <p:cNvGraphicFramePr>
            <a:graphicFrameLocks noGrp="1"/>
          </p:cNvGraphicFramePr>
          <p:nvPr/>
        </p:nvGraphicFramePr>
        <p:xfrm>
          <a:off x="642909" y="1214424"/>
          <a:ext cx="7929618" cy="4429152"/>
        </p:xfrm>
        <a:graphic>
          <a:graphicData uri="http://schemas.openxmlformats.org/drawingml/2006/table">
            <a:tbl>
              <a:tblPr/>
              <a:tblGrid>
                <a:gridCol w="2504402"/>
                <a:gridCol w="755307"/>
                <a:gridCol w="730204"/>
                <a:gridCol w="834307"/>
                <a:gridCol w="771551"/>
                <a:gridCol w="689596"/>
                <a:gridCol w="730204"/>
                <a:gridCol w="914047"/>
              </a:tblGrid>
              <a:tr h="553644">
                <a:tc>
                  <a:txBody>
                    <a:bodyPr/>
                    <a:lstStyle/>
                    <a:p>
                      <a:pPr>
                        <a:lnSpc>
                          <a:spcPct val="115000"/>
                        </a:lnSpc>
                        <a:spcBef>
                          <a:spcPts val="1000"/>
                        </a:spcBef>
                        <a:spcAft>
                          <a:spcPts val="0"/>
                        </a:spcAft>
                      </a:pPr>
                      <a:r>
                        <a:rPr lang="fr-FR" sz="1200" dirty="0">
                          <a:solidFill>
                            <a:srgbClr val="000000"/>
                          </a:solidFill>
                          <a:latin typeface="Times New Roman"/>
                          <a:ea typeface="Times New Roman"/>
                          <a:cs typeface="Arial"/>
                        </a:rPr>
                        <a:t> </a:t>
                      </a:r>
                      <a:endParaRPr lang="fr-FR" sz="1200" dirty="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fr-FR" sz="1200" b="1" dirty="0">
                          <a:solidFill>
                            <a:srgbClr val="000000"/>
                          </a:solidFill>
                          <a:latin typeface="Times New Roman"/>
                          <a:ea typeface="Times New Roman"/>
                          <a:cs typeface="Arial"/>
                        </a:rPr>
                        <a:t>2013</a:t>
                      </a:r>
                      <a:endParaRPr lang="fr-FR" sz="1200" dirty="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200" b="1">
                          <a:solidFill>
                            <a:srgbClr val="000000"/>
                          </a:solidFill>
                          <a:latin typeface="Times New Roman"/>
                          <a:ea typeface="Times New Roman"/>
                          <a:cs typeface="Arial"/>
                        </a:rPr>
                        <a:t>2014</a:t>
                      </a:r>
                      <a:endParaRPr lang="fr-FR" sz="120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200" b="1">
                          <a:solidFill>
                            <a:srgbClr val="000000"/>
                          </a:solidFill>
                          <a:latin typeface="Times New Roman"/>
                          <a:ea typeface="Times New Roman"/>
                          <a:cs typeface="Arial"/>
                        </a:rPr>
                        <a:t>2015</a:t>
                      </a:r>
                      <a:endParaRPr lang="fr-FR" sz="120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200" b="1">
                          <a:solidFill>
                            <a:srgbClr val="000000"/>
                          </a:solidFill>
                          <a:latin typeface="Times New Roman"/>
                          <a:ea typeface="Times New Roman"/>
                          <a:cs typeface="Arial"/>
                        </a:rPr>
                        <a:t>2016</a:t>
                      </a:r>
                      <a:endParaRPr lang="fr-FR" sz="120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200" b="1">
                          <a:solidFill>
                            <a:srgbClr val="000000"/>
                          </a:solidFill>
                          <a:latin typeface="Times New Roman"/>
                          <a:ea typeface="Times New Roman"/>
                          <a:cs typeface="Arial"/>
                        </a:rPr>
                        <a:t>2017</a:t>
                      </a:r>
                      <a:endParaRPr lang="fr-FR" sz="120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200" b="1">
                          <a:solidFill>
                            <a:srgbClr val="000000"/>
                          </a:solidFill>
                          <a:latin typeface="Times New Roman"/>
                          <a:ea typeface="Times New Roman"/>
                          <a:cs typeface="Arial"/>
                        </a:rPr>
                        <a:t>Total</a:t>
                      </a:r>
                      <a:endParaRPr lang="fr-FR" sz="120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ctr">
                        <a:lnSpc>
                          <a:spcPct val="115000"/>
                        </a:lnSpc>
                        <a:spcBef>
                          <a:spcPts val="1000"/>
                        </a:spcBef>
                        <a:spcAft>
                          <a:spcPts val="0"/>
                        </a:spcAft>
                      </a:pPr>
                      <a:r>
                        <a:rPr lang="fr-FR" sz="1200" b="1">
                          <a:solidFill>
                            <a:srgbClr val="000000"/>
                          </a:solidFill>
                          <a:latin typeface="Times New Roman"/>
                          <a:ea typeface="Times New Roman"/>
                          <a:cs typeface="Arial"/>
                        </a:rPr>
                        <a:t>Poids (%)</a:t>
                      </a:r>
                      <a:endParaRPr lang="fr-FR" sz="1200">
                        <a:solidFill>
                          <a:srgbClr val="000000"/>
                        </a:solidFill>
                        <a:latin typeface="Cambria"/>
                        <a:ea typeface="Times New Roman"/>
                        <a:cs typeface="Arial"/>
                      </a:endParaRPr>
                    </a:p>
                  </a:txBody>
                  <a:tcPr marL="61301" marR="6130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r>
              <a:tr h="553644">
                <a:tc>
                  <a:txBody>
                    <a:bodyPr/>
                    <a:lstStyle/>
                    <a:p>
                      <a:pPr>
                        <a:lnSpc>
                          <a:spcPct val="115000"/>
                        </a:lnSpc>
                        <a:spcBef>
                          <a:spcPts val="1000"/>
                        </a:spcBef>
                        <a:spcAft>
                          <a:spcPts val="0"/>
                        </a:spcAft>
                      </a:pPr>
                      <a:r>
                        <a:rPr lang="fr-FR" sz="1200" b="1">
                          <a:solidFill>
                            <a:srgbClr val="000000"/>
                          </a:solidFill>
                          <a:latin typeface="Times New Roman"/>
                          <a:ea typeface="Times New Roman"/>
                          <a:cs typeface="Arial"/>
                        </a:rPr>
                        <a:t>Électricité</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5 335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5 449</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5 636</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5 768</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5 910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28 098</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Cambria"/>
                          <a:ea typeface="Times New Roman"/>
                          <a:cs typeface="Arial"/>
                        </a:rPr>
                        <a:t>37%</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644">
                <a:tc>
                  <a:txBody>
                    <a:bodyPr/>
                    <a:lstStyle/>
                    <a:p>
                      <a:pPr>
                        <a:lnSpc>
                          <a:spcPct val="115000"/>
                        </a:lnSpc>
                        <a:spcBef>
                          <a:spcPts val="1000"/>
                        </a:spcBef>
                        <a:spcAft>
                          <a:spcPts val="0"/>
                        </a:spcAft>
                      </a:pPr>
                      <a:r>
                        <a:rPr lang="fr-FR" sz="1200" b="1">
                          <a:solidFill>
                            <a:srgbClr val="000000"/>
                          </a:solidFill>
                          <a:latin typeface="Times New Roman"/>
                          <a:ea typeface="Times New Roman"/>
                          <a:cs typeface="Arial"/>
                        </a:rPr>
                        <a:t>Gaz</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2 286</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2 121</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2 366</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2 657</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2 720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12 150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Cambria"/>
                          <a:ea typeface="Times New Roman"/>
                          <a:cs typeface="Arial"/>
                        </a:rPr>
                        <a:t>16%</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644">
                <a:tc>
                  <a:txBody>
                    <a:bodyPr/>
                    <a:lstStyle/>
                    <a:p>
                      <a:pPr>
                        <a:lnSpc>
                          <a:spcPct val="115000"/>
                        </a:lnSpc>
                        <a:spcBef>
                          <a:spcPts val="1000"/>
                        </a:spcBef>
                        <a:spcAft>
                          <a:spcPts val="0"/>
                        </a:spcAft>
                      </a:pPr>
                      <a:r>
                        <a:rPr lang="fr-FR" sz="1200">
                          <a:solidFill>
                            <a:srgbClr val="000000"/>
                          </a:solidFill>
                          <a:latin typeface="Times New Roman"/>
                          <a:ea typeface="Times New Roman"/>
                          <a:cs typeface="Arial"/>
                        </a:rPr>
                        <a:t>Équipements spécifiques Elec</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5 285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5 000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6 125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6 125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6 125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28 660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Cambria"/>
                          <a:ea typeface="Times New Roman"/>
                          <a:cs typeface="Arial"/>
                        </a:rPr>
                        <a:t>38%</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644">
                <a:tc>
                  <a:txBody>
                    <a:bodyPr/>
                    <a:lstStyle/>
                    <a:p>
                      <a:pPr>
                        <a:lnSpc>
                          <a:spcPct val="115000"/>
                        </a:lnSpc>
                        <a:spcBef>
                          <a:spcPts val="1000"/>
                        </a:spcBef>
                        <a:spcAft>
                          <a:spcPts val="0"/>
                        </a:spcAft>
                      </a:pPr>
                      <a:r>
                        <a:rPr lang="fr-FR" sz="1200">
                          <a:solidFill>
                            <a:srgbClr val="000000"/>
                          </a:solidFill>
                          <a:latin typeface="Times New Roman"/>
                          <a:ea typeface="Times New Roman"/>
                          <a:cs typeface="Arial"/>
                        </a:rPr>
                        <a:t>Équipements spécifiques Gaz</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207</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97</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a:solidFill>
                            <a:srgbClr val="000000"/>
                          </a:solidFill>
                          <a:latin typeface="Times New Roman"/>
                          <a:ea typeface="Times New Roman"/>
                          <a:cs typeface="Arial"/>
                        </a:rPr>
                        <a:t>304</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Cambria"/>
                          <a:ea typeface="Times New Roman"/>
                          <a:cs typeface="Arial"/>
                        </a:rPr>
                        <a:t>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644">
                <a:tc>
                  <a:txBody>
                    <a:bodyPr/>
                    <a:lstStyle/>
                    <a:p>
                      <a:pPr>
                        <a:lnSpc>
                          <a:spcPct val="115000"/>
                        </a:lnSpc>
                        <a:spcBef>
                          <a:spcPts val="1000"/>
                        </a:spcBef>
                        <a:spcAft>
                          <a:spcPts val="0"/>
                        </a:spcAft>
                      </a:pPr>
                      <a:r>
                        <a:rPr lang="fr-FR" sz="1200" b="1">
                          <a:solidFill>
                            <a:srgbClr val="000000"/>
                          </a:solidFill>
                          <a:latin typeface="Times New Roman"/>
                          <a:ea typeface="Times New Roman"/>
                          <a:cs typeface="Arial"/>
                        </a:rPr>
                        <a:t>Total Équipements spécifiques</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5 285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5 207</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6 125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6 125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6 222</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28 964</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Cambria"/>
                          <a:ea typeface="Times New Roman"/>
                          <a:cs typeface="Arial"/>
                        </a:rPr>
                        <a:t>38%</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644">
                <a:tc>
                  <a:txBody>
                    <a:bodyPr/>
                    <a:lstStyle/>
                    <a:p>
                      <a:pPr>
                        <a:lnSpc>
                          <a:spcPct val="115000"/>
                        </a:lnSpc>
                        <a:spcBef>
                          <a:spcPts val="1000"/>
                        </a:spcBef>
                        <a:spcAft>
                          <a:spcPts val="0"/>
                        </a:spcAft>
                      </a:pPr>
                      <a:r>
                        <a:rPr lang="fr-FR" sz="1200" b="1">
                          <a:solidFill>
                            <a:srgbClr val="000000"/>
                          </a:solidFill>
                          <a:latin typeface="Times New Roman"/>
                          <a:ea typeface="Times New Roman"/>
                          <a:cs typeface="Arial"/>
                        </a:rPr>
                        <a:t>Infrastructures</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D9F1"/>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1 815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1 322</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982</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1 170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1 045</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6 334</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15000"/>
                        </a:lnSpc>
                        <a:spcBef>
                          <a:spcPts val="1000"/>
                        </a:spcBef>
                        <a:spcAft>
                          <a:spcPts val="0"/>
                        </a:spcAft>
                      </a:pPr>
                      <a:r>
                        <a:rPr lang="fr-FR" sz="1200" b="1">
                          <a:solidFill>
                            <a:srgbClr val="000000"/>
                          </a:solidFill>
                          <a:latin typeface="Cambria"/>
                          <a:ea typeface="Times New Roman"/>
                          <a:cs typeface="Arial"/>
                        </a:rPr>
                        <a:t>8%</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53644">
                <a:tc>
                  <a:txBody>
                    <a:bodyPr/>
                    <a:lstStyle/>
                    <a:p>
                      <a:pPr>
                        <a:lnSpc>
                          <a:spcPct val="115000"/>
                        </a:lnSpc>
                        <a:spcBef>
                          <a:spcPts val="1000"/>
                        </a:spcBef>
                        <a:spcAft>
                          <a:spcPts val="0"/>
                        </a:spcAft>
                      </a:pPr>
                      <a:r>
                        <a:rPr lang="fr-FR" sz="1200" b="1">
                          <a:solidFill>
                            <a:srgbClr val="000000"/>
                          </a:solidFill>
                          <a:latin typeface="Times New Roman"/>
                          <a:ea typeface="Times New Roman"/>
                          <a:cs typeface="Arial"/>
                        </a:rPr>
                        <a:t>Total Général</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14 721</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14 099</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15 109</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15 720</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15 897</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a:solidFill>
                            <a:srgbClr val="000000"/>
                          </a:solidFill>
                          <a:latin typeface="Times New Roman"/>
                          <a:ea typeface="Times New Roman"/>
                          <a:cs typeface="Arial"/>
                        </a:rPr>
                        <a:t>75 546</a:t>
                      </a:r>
                      <a:endParaRPr lang="fr-FR" sz="120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c>
                  <a:txBody>
                    <a:bodyPr/>
                    <a:lstStyle/>
                    <a:p>
                      <a:pPr algn="r">
                        <a:lnSpc>
                          <a:spcPct val="115000"/>
                        </a:lnSpc>
                        <a:spcBef>
                          <a:spcPts val="1000"/>
                        </a:spcBef>
                        <a:spcAft>
                          <a:spcPts val="0"/>
                        </a:spcAft>
                      </a:pPr>
                      <a:r>
                        <a:rPr lang="fr-FR" sz="1200" b="1" dirty="0">
                          <a:solidFill>
                            <a:srgbClr val="000000"/>
                          </a:solidFill>
                          <a:latin typeface="Cambria"/>
                          <a:ea typeface="Times New Roman"/>
                          <a:cs typeface="Arial"/>
                        </a:rPr>
                        <a:t>100%</a:t>
                      </a:r>
                      <a:endParaRPr lang="fr-FR" sz="1200" dirty="0">
                        <a:solidFill>
                          <a:srgbClr val="000000"/>
                        </a:solidFill>
                        <a:latin typeface="Cambria"/>
                        <a:ea typeface="Times New Roman"/>
                        <a:cs typeface="Arial"/>
                      </a:endParaRPr>
                    </a:p>
                  </a:txBody>
                  <a:tcPr marL="61301" marR="6130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4B4"/>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8915"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8916"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8917"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8918"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8919"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8920"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8921"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8922"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8923"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8924"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8925" name="Text Box 15"/>
          <p:cNvSpPr txBox="1">
            <a:spLocks noChangeArrowheads="1"/>
          </p:cNvSpPr>
          <p:nvPr/>
        </p:nvSpPr>
        <p:spPr bwMode="auto">
          <a:xfrm rot="-5400000">
            <a:off x="-1554955" y="3648850"/>
            <a:ext cx="4202112" cy="342937"/>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600" b="1" dirty="0">
                <a:solidFill>
                  <a:srgbClr val="000000"/>
                </a:solidFill>
              </a:rPr>
              <a:t>Potentiel de création de valeur de SDA</a:t>
            </a:r>
          </a:p>
        </p:txBody>
      </p:sp>
      <p:sp>
        <p:nvSpPr>
          <p:cNvPr id="38926"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Emergence</a:t>
            </a:r>
          </a:p>
        </p:txBody>
      </p:sp>
      <p:sp>
        <p:nvSpPr>
          <p:cNvPr id="38927"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Croissance </a:t>
            </a:r>
          </a:p>
        </p:txBody>
      </p:sp>
      <p:sp>
        <p:nvSpPr>
          <p:cNvPr id="38928"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Maturité </a:t>
            </a:r>
          </a:p>
        </p:txBody>
      </p:sp>
      <p:sp>
        <p:nvSpPr>
          <p:cNvPr id="38929" name="Text Box 19"/>
          <p:cNvSpPr txBox="1">
            <a:spLocks noChangeArrowheads="1"/>
          </p:cNvSpPr>
          <p:nvPr/>
        </p:nvSpPr>
        <p:spPr bwMode="auto">
          <a:xfrm>
            <a:off x="6245225" y="1441450"/>
            <a:ext cx="1184295" cy="250604"/>
          </a:xfrm>
          <a:prstGeom prst="rect">
            <a:avLst/>
          </a:prstGeom>
          <a:noFill/>
          <a:ln w="9525">
            <a:noFill/>
            <a:miter lim="800000"/>
            <a:headEnd/>
            <a:tailEnd/>
          </a:ln>
        </p:spPr>
        <p:txBody>
          <a:bodyPr wrap="square" lIns="95777" tIns="47890" rIns="95777" bIns="47890">
            <a:spAutoFit/>
          </a:bodyPr>
          <a:lstStyle/>
          <a:p>
            <a:pPr algn="ctr" defTabSz="957263">
              <a:spcBef>
                <a:spcPct val="50000"/>
              </a:spcBef>
            </a:pPr>
            <a:r>
              <a:rPr lang="fr-FR" sz="1000" b="1" dirty="0">
                <a:solidFill>
                  <a:srgbClr val="000000"/>
                </a:solidFill>
              </a:rPr>
              <a:t>Décroissance</a:t>
            </a:r>
          </a:p>
        </p:txBody>
      </p:sp>
      <p:sp>
        <p:nvSpPr>
          <p:cNvPr id="38930"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Exceptionnel </a:t>
            </a:r>
          </a:p>
        </p:txBody>
      </p:sp>
      <p:sp>
        <p:nvSpPr>
          <p:cNvPr id="38931"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Faible </a:t>
            </a:r>
          </a:p>
        </p:txBody>
      </p:sp>
      <p:sp>
        <p:nvSpPr>
          <p:cNvPr id="38932"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Très faible</a:t>
            </a:r>
          </a:p>
        </p:txBody>
      </p:sp>
      <p:sp>
        <p:nvSpPr>
          <p:cNvPr id="38933"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Moyen </a:t>
            </a:r>
          </a:p>
        </p:txBody>
      </p:sp>
      <p:sp>
        <p:nvSpPr>
          <p:cNvPr id="38934"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Fort </a:t>
            </a:r>
          </a:p>
        </p:txBody>
      </p:sp>
      <p:sp>
        <p:nvSpPr>
          <p:cNvPr id="38935"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8936"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8937"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8938"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8939"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8940"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8941" name="Text Box 31"/>
          <p:cNvSpPr txBox="1">
            <a:spLocks noChangeArrowheads="1"/>
          </p:cNvSpPr>
          <p:nvPr/>
        </p:nvSpPr>
        <p:spPr bwMode="auto">
          <a:xfrm>
            <a:off x="6143636" y="5550911"/>
            <a:ext cx="1295400" cy="307771"/>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FF0000"/>
                </a:solidFill>
              </a:rPr>
              <a:t>RETRAIT </a:t>
            </a:r>
            <a:endParaRPr lang="fr-FR" sz="1400" b="1" dirty="0"/>
          </a:p>
        </p:txBody>
      </p:sp>
      <p:sp>
        <p:nvSpPr>
          <p:cNvPr id="38942" name="Text Box 32"/>
          <p:cNvSpPr txBox="1">
            <a:spLocks noChangeArrowheads="1"/>
          </p:cNvSpPr>
          <p:nvPr/>
        </p:nvSpPr>
        <p:spPr bwMode="auto">
          <a:xfrm>
            <a:off x="6143636" y="4152139"/>
            <a:ext cx="1428760" cy="276993"/>
          </a:xfrm>
          <a:prstGeom prst="rect">
            <a:avLst/>
          </a:prstGeom>
          <a:noFill/>
          <a:ln w="9525">
            <a:noFill/>
            <a:miter lim="800000"/>
            <a:headEnd/>
            <a:tailEnd/>
          </a:ln>
        </p:spPr>
        <p:txBody>
          <a:bodyPr wrap="square" lIns="91432" tIns="45717" rIns="91432" bIns="45717">
            <a:spAutoFit/>
          </a:bodyPr>
          <a:lstStyle/>
          <a:p>
            <a:pPr>
              <a:spcBef>
                <a:spcPct val="50000"/>
              </a:spcBef>
            </a:pPr>
            <a:r>
              <a:rPr lang="fr-FR" sz="1200" b="1" dirty="0">
                <a:solidFill>
                  <a:srgbClr val="FF9933"/>
                </a:solidFill>
              </a:rPr>
              <a:t>RÉORIENTATION</a:t>
            </a:r>
            <a:endParaRPr lang="fr-FR" sz="1200" b="1" dirty="0"/>
          </a:p>
        </p:txBody>
      </p:sp>
      <p:sp>
        <p:nvSpPr>
          <p:cNvPr id="38943" name="Text Box 34"/>
          <p:cNvSpPr txBox="1">
            <a:spLocks noChangeArrowheads="1"/>
          </p:cNvSpPr>
          <p:nvPr/>
        </p:nvSpPr>
        <p:spPr bwMode="auto">
          <a:xfrm>
            <a:off x="6143636" y="1984786"/>
            <a:ext cx="1357322" cy="515520"/>
          </a:xfrm>
          <a:prstGeom prst="rect">
            <a:avLst/>
          </a:prstGeom>
          <a:noFill/>
          <a:ln w="9525">
            <a:noFill/>
            <a:miter lim="800000"/>
            <a:headEnd/>
            <a:tailEnd/>
          </a:ln>
        </p:spPr>
        <p:txBody>
          <a:bodyPr wrap="square" lIns="91432" tIns="45717" rIns="91432" bIns="45717">
            <a:spAutoFit/>
          </a:bodyPr>
          <a:lstStyle/>
          <a:p>
            <a:pPr>
              <a:spcBef>
                <a:spcPct val="50000"/>
              </a:spcBef>
            </a:pPr>
            <a:r>
              <a:rPr lang="fr-FR" sz="1100" b="1" dirty="0">
                <a:solidFill>
                  <a:srgbClr val="0033CC"/>
                </a:solidFill>
              </a:rPr>
              <a:t>DÉVELOPPEMENT</a:t>
            </a:r>
          </a:p>
          <a:p>
            <a:pPr>
              <a:spcBef>
                <a:spcPct val="50000"/>
              </a:spcBef>
            </a:pPr>
            <a:r>
              <a:rPr lang="fr-FR" sz="1100" b="1" dirty="0">
                <a:solidFill>
                  <a:srgbClr val="0033CC"/>
                </a:solidFill>
              </a:rPr>
              <a:t>PRIORITAIRE </a:t>
            </a:r>
          </a:p>
        </p:txBody>
      </p:sp>
      <p:sp>
        <p:nvSpPr>
          <p:cNvPr id="38944" name="Oval 35"/>
          <p:cNvSpPr>
            <a:spLocks noChangeArrowheads="1"/>
          </p:cNvSpPr>
          <p:nvPr/>
        </p:nvSpPr>
        <p:spPr bwMode="auto">
          <a:xfrm>
            <a:off x="4071934" y="3575058"/>
            <a:ext cx="995362" cy="996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5" name="Oval 36"/>
          <p:cNvSpPr>
            <a:spLocks noChangeArrowheads="1"/>
          </p:cNvSpPr>
          <p:nvPr/>
        </p:nvSpPr>
        <p:spPr bwMode="auto">
          <a:xfrm>
            <a:off x="4138623" y="364649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chemeClr val="bg1"/>
              </a:solidFill>
            </a:endParaRPr>
          </a:p>
        </p:txBody>
      </p:sp>
      <p:sp>
        <p:nvSpPr>
          <p:cNvPr id="38946" name="Oval 38"/>
          <p:cNvSpPr>
            <a:spLocks noChangeArrowheads="1"/>
          </p:cNvSpPr>
          <p:nvPr/>
        </p:nvSpPr>
        <p:spPr bwMode="auto">
          <a:xfrm>
            <a:off x="3040053" y="3571876"/>
            <a:ext cx="174625"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a:p>
        </p:txBody>
      </p:sp>
      <p:sp>
        <p:nvSpPr>
          <p:cNvPr id="38948" name="Oval 41"/>
          <p:cNvSpPr>
            <a:spLocks noChangeArrowheads="1"/>
          </p:cNvSpPr>
          <p:nvPr/>
        </p:nvSpPr>
        <p:spPr bwMode="auto">
          <a:xfrm>
            <a:off x="3643306" y="3643315"/>
            <a:ext cx="428628" cy="428628"/>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9" name="Oval 42"/>
          <p:cNvSpPr>
            <a:spLocks noChangeArrowheads="1"/>
          </p:cNvSpPr>
          <p:nvPr/>
        </p:nvSpPr>
        <p:spPr bwMode="auto">
          <a:xfrm>
            <a:off x="3663946" y="3714752"/>
            <a:ext cx="407988" cy="357191"/>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0"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endParaRPr>
          </a:p>
        </p:txBody>
      </p:sp>
      <p:sp>
        <p:nvSpPr>
          <p:cNvPr id="38952" name="Rectangle 45"/>
          <p:cNvSpPr>
            <a:spLocks noChangeArrowheads="1"/>
          </p:cNvSpPr>
          <p:nvPr/>
        </p:nvSpPr>
        <p:spPr bwMode="auto">
          <a:xfrm>
            <a:off x="1214457"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sz="1400" b="1" dirty="0"/>
              <a:t>Maturité stratégique des segments</a:t>
            </a:r>
          </a:p>
        </p:txBody>
      </p:sp>
      <p:sp>
        <p:nvSpPr>
          <p:cNvPr id="38953" name="Text Box 35"/>
          <p:cNvSpPr txBox="1">
            <a:spLocks noChangeArrowheads="1"/>
          </p:cNvSpPr>
          <p:nvPr/>
        </p:nvSpPr>
        <p:spPr bwMode="auto">
          <a:xfrm>
            <a:off x="6143636" y="3043156"/>
            <a:ext cx="1500198" cy="600158"/>
          </a:xfrm>
          <a:prstGeom prst="rect">
            <a:avLst/>
          </a:prstGeom>
          <a:noFill/>
          <a:ln w="9525">
            <a:noFill/>
            <a:miter lim="800000"/>
            <a:headEnd/>
            <a:tailEnd/>
          </a:ln>
        </p:spPr>
        <p:txBody>
          <a:bodyPr wrap="square" lIns="91432" tIns="45717" rIns="91432" bIns="45717">
            <a:spAutoFit/>
          </a:bodyPr>
          <a:lstStyle/>
          <a:p>
            <a:r>
              <a:rPr lang="fr-FR" sz="1100" b="1" dirty="0">
                <a:solidFill>
                  <a:srgbClr val="339933"/>
                </a:solidFill>
              </a:rPr>
              <a:t>RATTRAPAGE </a:t>
            </a:r>
          </a:p>
          <a:p>
            <a:r>
              <a:rPr lang="fr-FR" sz="1100" b="1" dirty="0">
                <a:solidFill>
                  <a:srgbClr val="339933"/>
                </a:solidFill>
              </a:rPr>
              <a:t>OU RISQUE DE CANTONNEMENT</a:t>
            </a:r>
          </a:p>
        </p:txBody>
      </p:sp>
      <p:sp>
        <p:nvSpPr>
          <p:cNvPr id="38954" name="Oval 2"/>
          <p:cNvSpPr>
            <a:spLocks noChangeArrowheads="1"/>
          </p:cNvSpPr>
          <p:nvPr/>
        </p:nvSpPr>
        <p:spPr bwMode="auto">
          <a:xfrm>
            <a:off x="3786182" y="3357562"/>
            <a:ext cx="647700" cy="64770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55" name="Oval 39"/>
          <p:cNvSpPr>
            <a:spLocks noChangeArrowheads="1"/>
          </p:cNvSpPr>
          <p:nvPr/>
        </p:nvSpPr>
        <p:spPr bwMode="auto">
          <a:xfrm>
            <a:off x="3857620" y="3500438"/>
            <a:ext cx="468312" cy="468312"/>
          </a:xfrm>
          <a:prstGeom prst="ellipse">
            <a:avLst/>
          </a:prstGeom>
          <a:solidFill>
            <a:schemeClr val="accent2">
              <a:lumMod val="75000"/>
              <a:alpha val="39999"/>
            </a:scheme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6" name="Rectangle 46"/>
          <p:cNvSpPr>
            <a:spLocks noChangeArrowheads="1"/>
          </p:cNvSpPr>
          <p:nvPr/>
        </p:nvSpPr>
        <p:spPr bwMode="auto">
          <a:xfrm>
            <a:off x="3571868" y="3000372"/>
            <a:ext cx="914400"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Electricité</a:t>
            </a:r>
          </a:p>
        </p:txBody>
      </p:sp>
      <p:grpSp>
        <p:nvGrpSpPr>
          <p:cNvPr id="2" name="Group 47"/>
          <p:cNvGrpSpPr>
            <a:grpSpLocks/>
          </p:cNvGrpSpPr>
          <p:nvPr/>
        </p:nvGrpSpPr>
        <p:grpSpPr bwMode="auto">
          <a:xfrm>
            <a:off x="4644168" y="3170229"/>
            <a:ext cx="857250" cy="784226"/>
            <a:chOff x="3141" y="2411"/>
            <a:chExt cx="585" cy="494"/>
          </a:xfrm>
        </p:grpSpPr>
        <p:grpSp>
          <p:nvGrpSpPr>
            <p:cNvPr id="3" name="Group 48"/>
            <p:cNvGrpSpPr>
              <a:grpSpLocks/>
            </p:cNvGrpSpPr>
            <p:nvPr/>
          </p:nvGrpSpPr>
          <p:grpSpPr bwMode="auto">
            <a:xfrm>
              <a:off x="3141" y="2574"/>
              <a:ext cx="341" cy="331"/>
              <a:chOff x="3043" y="2574"/>
              <a:chExt cx="341" cy="331"/>
            </a:xfrm>
          </p:grpSpPr>
          <p:sp>
            <p:nvSpPr>
              <p:cNvPr id="38972" name="Oval 3"/>
              <p:cNvSpPr>
                <a:spLocks noChangeArrowheads="1"/>
              </p:cNvSpPr>
              <p:nvPr/>
            </p:nvSpPr>
            <p:spPr bwMode="auto">
              <a:xfrm>
                <a:off x="3043" y="2574"/>
                <a:ext cx="341" cy="33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73" name="Oval 37"/>
              <p:cNvSpPr>
                <a:spLocks noChangeArrowheads="1"/>
              </p:cNvSpPr>
              <p:nvPr/>
            </p:nvSpPr>
            <p:spPr bwMode="auto">
              <a:xfrm>
                <a:off x="3056" y="2636"/>
                <a:ext cx="299" cy="254"/>
              </a:xfrm>
              <a:prstGeom prst="ellipse">
                <a:avLst/>
              </a:prstGeom>
              <a:solidFill>
                <a:schemeClr val="accent3">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ysClr val="windowText" lastClr="000000"/>
                  </a:solidFill>
                </a:endParaRPr>
              </a:p>
            </p:txBody>
          </p:sp>
        </p:grpSp>
        <p:sp>
          <p:nvSpPr>
            <p:cNvPr id="38971" name="Rectangle 51"/>
            <p:cNvSpPr>
              <a:spLocks noChangeArrowheads="1"/>
            </p:cNvSpPr>
            <p:nvPr/>
          </p:nvSpPr>
          <p:spPr bwMode="auto">
            <a:xfrm>
              <a:off x="3161" y="2411"/>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t>Concessions</a:t>
              </a:r>
              <a:br>
                <a:rPr lang="fr-FR" sz="1000" b="1" dirty="0"/>
              </a:br>
              <a:r>
                <a:rPr lang="fr-FR" sz="1000" b="1" dirty="0"/>
                <a:t>Gaz</a:t>
              </a:r>
            </a:p>
          </p:txBody>
        </p:sp>
      </p:grpSp>
      <p:sp>
        <p:nvSpPr>
          <p:cNvPr id="38969" name="Espace réservé du numéro de diapositive 62"/>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F3629F95-893C-4DB7-9FF9-1600EE5657F6}" type="slidenum">
              <a:rPr lang="fr-FR" smtClean="0"/>
              <a:pPr/>
              <a:t>5</a:t>
            </a:fld>
            <a:endParaRPr lang="fr-FR" smtClean="0"/>
          </a:p>
        </p:txBody>
      </p:sp>
      <p:sp>
        <p:nvSpPr>
          <p:cNvPr id="38960" name="Rectangle 56"/>
          <p:cNvSpPr>
            <a:spLocks noChangeArrowheads="1"/>
          </p:cNvSpPr>
          <p:nvPr/>
        </p:nvSpPr>
        <p:spPr bwMode="auto">
          <a:xfrm>
            <a:off x="2214546" y="3429000"/>
            <a:ext cx="735013" cy="649287"/>
          </a:xfrm>
          <a:prstGeom prst="rect">
            <a:avLst/>
          </a:prstGeom>
          <a:solidFill>
            <a:schemeClr val="bg1"/>
          </a:solidFill>
          <a:ln w="9525" algn="ctr">
            <a:noFill/>
            <a:miter lim="800000"/>
            <a:headEnd/>
            <a:tailEnd/>
          </a:ln>
        </p:spPr>
        <p:txBody>
          <a:bodyPr lIns="90000" tIns="46800" rIns="90000" bIns="46800">
            <a:spAutoFit/>
          </a:bodyPr>
          <a:lstStyle/>
          <a:p>
            <a:pPr algn="ctr">
              <a:lnSpc>
                <a:spcPct val="120000"/>
              </a:lnSpc>
            </a:pPr>
            <a:r>
              <a:rPr lang="fr-FR" sz="1000" b="1" dirty="0"/>
              <a:t>Services </a:t>
            </a:r>
          </a:p>
          <a:p>
            <a:pPr algn="ctr">
              <a:lnSpc>
                <a:spcPct val="120000"/>
              </a:lnSpc>
            </a:pPr>
            <a:r>
              <a:rPr lang="fr-FR" sz="1000" b="1" dirty="0"/>
              <a:t>énergie </a:t>
            </a:r>
          </a:p>
          <a:p>
            <a:pPr algn="ctr">
              <a:lnSpc>
                <a:spcPct val="120000"/>
              </a:lnSpc>
            </a:pPr>
            <a:r>
              <a:rPr lang="fr-FR" sz="1000" b="1" dirty="0"/>
              <a:t>in-situ</a:t>
            </a:r>
          </a:p>
        </p:txBody>
      </p:sp>
      <p:sp>
        <p:nvSpPr>
          <p:cNvPr id="38961" name="Rectangle 58"/>
          <p:cNvSpPr>
            <a:spLocks noChangeArrowheads="1"/>
          </p:cNvSpPr>
          <p:nvPr/>
        </p:nvSpPr>
        <p:spPr bwMode="auto">
          <a:xfrm>
            <a:off x="3170233" y="3300413"/>
            <a:ext cx="830263"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Gaz</a:t>
            </a:r>
          </a:p>
        </p:txBody>
      </p:sp>
      <p:sp>
        <p:nvSpPr>
          <p:cNvPr id="38962" name="Oval 38"/>
          <p:cNvSpPr>
            <a:spLocks noChangeArrowheads="1"/>
          </p:cNvSpPr>
          <p:nvPr/>
        </p:nvSpPr>
        <p:spPr bwMode="auto">
          <a:xfrm>
            <a:off x="7978806" y="4157674"/>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p>
        </p:txBody>
      </p:sp>
      <p:sp>
        <p:nvSpPr>
          <p:cNvPr id="38963" name="Oval 39"/>
          <p:cNvSpPr>
            <a:spLocks noChangeArrowheads="1"/>
          </p:cNvSpPr>
          <p:nvPr/>
        </p:nvSpPr>
        <p:spPr bwMode="auto">
          <a:xfrm>
            <a:off x="8010556" y="4276737"/>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p>
        </p:txBody>
      </p:sp>
      <p:sp>
        <p:nvSpPr>
          <p:cNvPr id="38964" name="Text Box 40"/>
          <p:cNvSpPr txBox="1">
            <a:spLocks noChangeArrowheads="1"/>
          </p:cNvSpPr>
          <p:nvPr/>
        </p:nvSpPr>
        <p:spPr bwMode="auto">
          <a:xfrm>
            <a:off x="7783543" y="4922849"/>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t>2013</a:t>
            </a:r>
            <a:endParaRPr lang="fr-FR" sz="1200" dirty="0"/>
          </a:p>
        </p:txBody>
      </p:sp>
      <p:sp>
        <p:nvSpPr>
          <p:cNvPr id="38965" name="Line 43"/>
          <p:cNvSpPr>
            <a:spLocks noChangeShapeType="1"/>
          </p:cNvSpPr>
          <p:nvPr/>
        </p:nvSpPr>
        <p:spPr bwMode="auto">
          <a:xfrm flipH="1">
            <a:off x="8285193" y="4300549"/>
            <a:ext cx="11113" cy="304800"/>
          </a:xfrm>
          <a:prstGeom prst="line">
            <a:avLst/>
          </a:prstGeom>
          <a:noFill/>
          <a:ln w="9525">
            <a:solidFill>
              <a:schemeClr val="tx1"/>
            </a:solidFill>
            <a:round/>
            <a:headEnd/>
            <a:tailEnd/>
          </a:ln>
        </p:spPr>
        <p:txBody>
          <a:bodyPr wrap="none" lIns="18000" tIns="18000" rIns="18000" bIns="18000" anchor="ctr"/>
          <a:lstStyle/>
          <a:p>
            <a:endParaRPr lang="fr-FR"/>
          </a:p>
        </p:txBody>
      </p:sp>
      <p:sp>
        <p:nvSpPr>
          <p:cNvPr id="38966" name="Line 44"/>
          <p:cNvSpPr>
            <a:spLocks noChangeShapeType="1"/>
          </p:cNvSpPr>
          <p:nvPr/>
        </p:nvSpPr>
        <p:spPr bwMode="auto">
          <a:xfrm flipH="1">
            <a:off x="8280431" y="4452949"/>
            <a:ext cx="227012" cy="165100"/>
          </a:xfrm>
          <a:prstGeom prst="line">
            <a:avLst/>
          </a:prstGeom>
          <a:noFill/>
          <a:ln w="9525">
            <a:solidFill>
              <a:schemeClr val="tx1"/>
            </a:solidFill>
            <a:round/>
            <a:headEnd/>
            <a:tailEnd/>
          </a:ln>
        </p:spPr>
        <p:txBody>
          <a:bodyPr wrap="none" lIns="18000" tIns="18000" rIns="18000" bIns="18000" anchor="ctr"/>
          <a:lstStyle/>
          <a:p>
            <a:endParaRPr lang="fr-FR"/>
          </a:p>
        </p:txBody>
      </p:sp>
      <p:sp>
        <p:nvSpPr>
          <p:cNvPr id="38967" name="Text Box 45"/>
          <p:cNvSpPr txBox="1">
            <a:spLocks noChangeArrowheads="1"/>
          </p:cNvSpPr>
          <p:nvPr/>
        </p:nvSpPr>
        <p:spPr bwMode="auto">
          <a:xfrm>
            <a:off x="8323293" y="3960824"/>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smtClean="0"/>
              <a:t>2017</a:t>
            </a:r>
            <a:endParaRPr lang="fr-FR" sz="1200" dirty="0"/>
          </a:p>
        </p:txBody>
      </p:sp>
      <p:sp>
        <p:nvSpPr>
          <p:cNvPr id="38968" name="Text Box 37"/>
          <p:cNvSpPr txBox="1">
            <a:spLocks noChangeArrowheads="1"/>
          </p:cNvSpPr>
          <p:nvPr/>
        </p:nvSpPr>
        <p:spPr bwMode="auto">
          <a:xfrm>
            <a:off x="7715220" y="5214950"/>
            <a:ext cx="1428780" cy="1297046"/>
          </a:xfrm>
          <a:prstGeom prst="rect">
            <a:avLst/>
          </a:prstGeom>
          <a:noFill/>
          <a:ln w="9525">
            <a:noFill/>
            <a:miter lim="800000"/>
            <a:headEnd/>
            <a:tailEnd/>
          </a:ln>
        </p:spPr>
        <p:txBody>
          <a:bodyPr wrap="square" lIns="95781" tIns="47891" rIns="95781" bIns="47891">
            <a:spAutoFit/>
          </a:bodyPr>
          <a:lstStyle/>
          <a:p>
            <a:pPr defTabSz="957263">
              <a:spcBef>
                <a:spcPct val="50000"/>
              </a:spcBef>
            </a:pPr>
            <a:r>
              <a:rPr lang="fr-FR" sz="1200" i="1" dirty="0"/>
              <a:t>Surface proportionnelle à  </a:t>
            </a:r>
            <a:r>
              <a:rPr lang="fr-FR" sz="1200" i="1" dirty="0" smtClean="0"/>
              <a:t>la valeur </a:t>
            </a:r>
            <a:r>
              <a:rPr lang="fr-FR" sz="1200" i="1" dirty="0"/>
              <a:t>du marché</a:t>
            </a:r>
          </a:p>
          <a:p>
            <a:pPr defTabSz="957263">
              <a:spcBef>
                <a:spcPct val="50000"/>
              </a:spcBef>
            </a:pPr>
            <a:r>
              <a:rPr lang="fr-FR" sz="1200" i="1" dirty="0"/>
              <a:t>Portion: part de marché de </a:t>
            </a:r>
            <a:r>
              <a:rPr lang="fr-FR" sz="1200" i="1" dirty="0" smtClean="0"/>
              <a:t>SDA</a:t>
            </a:r>
            <a:endParaRPr lang="fr-FR" sz="1200" i="1" dirty="0"/>
          </a:p>
        </p:txBody>
      </p:sp>
      <p:sp>
        <p:nvSpPr>
          <p:cNvPr id="59" name="Rectangle 58"/>
          <p:cNvSpPr/>
          <p:nvPr/>
        </p:nvSpPr>
        <p:spPr>
          <a:xfrm>
            <a:off x="4572000" y="4286256"/>
            <a:ext cx="1428760" cy="461665"/>
          </a:xfrm>
          <a:prstGeom prst="rect">
            <a:avLst/>
          </a:prstGeom>
        </p:spPr>
        <p:txBody>
          <a:bodyPr wrap="square">
            <a:spAutoFit/>
          </a:bodyPr>
          <a:lstStyle/>
          <a:p>
            <a:pPr algn="ctr">
              <a:lnSpc>
                <a:spcPct val="120000"/>
              </a:lnSpc>
            </a:pPr>
            <a:r>
              <a:rPr lang="fr-FR" sz="1000" b="1" dirty="0" smtClean="0"/>
              <a:t>Concessions </a:t>
            </a:r>
          </a:p>
          <a:p>
            <a:pPr algn="ctr">
              <a:lnSpc>
                <a:spcPct val="120000"/>
              </a:lnSpc>
            </a:pPr>
            <a:r>
              <a:rPr lang="fr-FR" sz="1000" b="1" dirty="0" smtClean="0"/>
              <a:t>Electriques</a:t>
            </a:r>
            <a:endParaRPr lang="fr-FR" sz="1000" b="1" dirty="0"/>
          </a:p>
        </p:txBody>
      </p:sp>
      <p:sp>
        <p:nvSpPr>
          <p:cNvPr id="60" name="Rectangle 59"/>
          <p:cNvSpPr/>
          <p:nvPr/>
        </p:nvSpPr>
        <p:spPr>
          <a:xfrm>
            <a:off x="428596" y="285728"/>
            <a:ext cx="7929618" cy="369332"/>
          </a:xfrm>
          <a:prstGeom prst="rect">
            <a:avLst/>
          </a:prstGeom>
        </p:spPr>
        <p:txBody>
          <a:bodyPr wrap="square">
            <a:spAutoFit/>
          </a:bodyPr>
          <a:lstStyle/>
          <a:p>
            <a:pPr marL="457200" indent="-457200"/>
            <a:r>
              <a:rPr lang="fr-FR" b="1" dirty="0" smtClean="0">
                <a:solidFill>
                  <a:schemeClr val="bg2">
                    <a:lumMod val="50000"/>
                  </a:schemeClr>
                </a:solidFill>
                <a:latin typeface="Verdana" pitchFamily="34" charset="0"/>
              </a:rPr>
              <a:t>Résultat du Diagnostic stratégique de SDA :</a:t>
            </a:r>
            <a:endParaRPr lang="fr-FR" b="1" dirty="0">
              <a:solidFill>
                <a:schemeClr val="bg2">
                  <a:lumMod val="50000"/>
                </a:schemeClr>
              </a:solidFill>
              <a:latin typeface="Verdana" pitchFamily="34"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28596" y="785794"/>
            <a:ext cx="8358246" cy="5500726"/>
          </a:xfrm>
        </p:spPr>
        <p:txBody>
          <a:bodyPr>
            <a:normAutofit fontScale="70000" lnSpcReduction="20000"/>
          </a:bodyPr>
          <a:lstStyle/>
          <a:p>
            <a:pPr algn="just">
              <a:buNone/>
            </a:pPr>
            <a:r>
              <a:rPr lang="fr-FR" sz="2800" dirty="0" smtClean="0"/>
              <a:t>En attendant la mise en place d’une structure devant prendre en charge la fonction stratégie de la SDA, il est indispensable de d’élaborer un dispositif de pilotage permettant le suivi de la mise en œuvre du plan d’actions stratégiques et son actualisation.</a:t>
            </a:r>
          </a:p>
          <a:p>
            <a:pPr algn="just">
              <a:buNone/>
            </a:pPr>
            <a:r>
              <a:rPr lang="fr-FR" sz="2800" dirty="0" smtClean="0"/>
              <a:t> </a:t>
            </a:r>
            <a:endParaRPr lang="fr-FR" sz="2400" dirty="0" smtClean="0"/>
          </a:p>
          <a:p>
            <a:pPr algn="just">
              <a:buNone/>
            </a:pPr>
            <a:r>
              <a:rPr lang="fr-FR" sz="2800" dirty="0" smtClean="0"/>
              <a:t>Ce dispositif repose sur :</a:t>
            </a:r>
          </a:p>
          <a:p>
            <a:pPr algn="just">
              <a:buNone/>
            </a:pPr>
            <a:endParaRPr lang="fr-FR" sz="2400" dirty="0" smtClean="0"/>
          </a:p>
          <a:p>
            <a:pPr lvl="0" algn="just">
              <a:buFont typeface="Wingdings" pitchFamily="2" charset="2"/>
              <a:buChar char="§"/>
            </a:pPr>
            <a:r>
              <a:rPr lang="fr-FR" sz="2800" dirty="0" smtClean="0"/>
              <a:t>Le comité de pilotage du déploiement du plan d’actions stratégiques, à mettre en place au niveau de la Société pour assurer le suivi de la réalisation du plan stratégique une fois approuvé par le CA/SDA et CEPS/</a:t>
            </a:r>
            <a:r>
              <a:rPr lang="fr-FR" sz="2800" dirty="0" err="1" smtClean="0"/>
              <a:t>Sonelgaz</a:t>
            </a:r>
            <a:r>
              <a:rPr lang="fr-FR" sz="2800" dirty="0" smtClean="0"/>
              <a:t>; </a:t>
            </a:r>
            <a:endParaRPr lang="fr-FR" sz="2400" dirty="0" smtClean="0"/>
          </a:p>
          <a:p>
            <a:pPr lvl="0" algn="just">
              <a:buFont typeface="Wingdings" pitchFamily="2" charset="2"/>
              <a:buChar char="§"/>
            </a:pPr>
            <a:r>
              <a:rPr lang="fr-FR" sz="2800" dirty="0" smtClean="0"/>
              <a:t>Les différents pilotes des actions stratégiques identifiés, dont :</a:t>
            </a:r>
            <a:endParaRPr lang="fr-FR" sz="2400" dirty="0" smtClean="0"/>
          </a:p>
          <a:p>
            <a:pPr lvl="2" algn="just"/>
            <a:r>
              <a:rPr lang="fr-FR" sz="2400" dirty="0" smtClean="0"/>
              <a:t>La nouvelle direction prospective, organisation et systèmes d’information pour le pilotage des projets nouveaux liés au développement de la société, </a:t>
            </a:r>
            <a:endParaRPr lang="fr-FR" sz="2000" dirty="0" smtClean="0"/>
          </a:p>
          <a:p>
            <a:pPr lvl="2" algn="just"/>
            <a:r>
              <a:rPr lang="fr-FR" sz="2400" dirty="0" smtClean="0"/>
              <a:t>Les directeurs centraux de la SDA,  pour piloter les actions stratégiques relevant de leurs domaines d’activités.</a:t>
            </a:r>
            <a:endParaRPr lang="fr-FR" sz="2000" dirty="0" smtClean="0"/>
          </a:p>
          <a:p>
            <a:pPr lvl="2" algn="just"/>
            <a:r>
              <a:rPr lang="fr-FR" sz="2400" dirty="0" smtClean="0"/>
              <a:t>Les directeurs de Distribution pour le pilotage des actions spécifiques liées au développement de leurs structures.  </a:t>
            </a:r>
          </a:p>
          <a:p>
            <a:pPr lvl="2" algn="just"/>
            <a:endParaRPr lang="fr-FR" sz="2000" dirty="0" smtClean="0"/>
          </a:p>
          <a:p>
            <a:endParaRPr lang="fr-FR" dirty="0"/>
          </a:p>
        </p:txBody>
      </p:sp>
      <p:sp>
        <p:nvSpPr>
          <p:cNvPr id="3" name="Titre 2"/>
          <p:cNvSpPr>
            <a:spLocks noGrp="1"/>
          </p:cNvSpPr>
          <p:nvPr>
            <p:ph type="title"/>
          </p:nvPr>
        </p:nvSpPr>
        <p:spPr>
          <a:xfrm>
            <a:off x="457200" y="214314"/>
            <a:ext cx="8229600" cy="642918"/>
          </a:xfrm>
        </p:spPr>
        <p:txBody>
          <a:bodyPr>
            <a:normAutofit fontScale="90000"/>
          </a:bodyPr>
          <a:lstStyle/>
          <a:p>
            <a:pPr lvl="2"/>
            <a:r>
              <a:rPr lang="fr-FR" sz="2400" b="1" dirty="0" smtClean="0"/>
              <a:t/>
            </a:r>
            <a:br>
              <a:rPr lang="fr-FR" sz="2400" b="1" dirty="0" smtClean="0"/>
            </a:br>
            <a:r>
              <a:rPr lang="fr-FR" sz="2400" dirty="0" smtClean="0">
                <a:solidFill>
                  <a:srgbClr val="0070C0"/>
                </a:solidFill>
                <a:latin typeface="Myrianod"/>
              </a:rPr>
              <a:t>Dispositif de pilotage du plan d’actions stratégiques :</a:t>
            </a:r>
            <a:r>
              <a:rPr lang="fr-FR" sz="1800" u="sng" dirty="0" smtClean="0">
                <a:solidFill>
                  <a:srgbClr val="0070C0"/>
                </a:solidFill>
              </a:rPr>
              <a:t/>
            </a:r>
            <a:br>
              <a:rPr lang="fr-FR" sz="1800" u="sng" dirty="0" smtClean="0">
                <a:solidFill>
                  <a:srgbClr val="0070C0"/>
                </a:solidFill>
              </a:rPr>
            </a:br>
            <a:r>
              <a:rPr lang="fr-FR" sz="2800" dirty="0" smtClean="0"/>
              <a:t> </a:t>
            </a:r>
            <a:r>
              <a:rPr lang="fr-FR" sz="2400" dirty="0" smtClean="0"/>
              <a:t/>
            </a:r>
            <a:br>
              <a:rPr lang="fr-FR" sz="2400" dirty="0" smtClean="0"/>
            </a:br>
            <a:endParaRPr lang="fr-FR" dirty="0"/>
          </a:p>
        </p:txBody>
      </p:sp>
      <p:sp>
        <p:nvSpPr>
          <p:cNvPr id="4" name="Espace réservé du numéro de diapositive 2"/>
          <p:cNvSpPr>
            <a:spLocks noGrp="1"/>
          </p:cNvSpPr>
          <p:nvPr>
            <p:ph type="sldNum" sz="quarter" idx="12"/>
          </p:nvPr>
        </p:nvSpPr>
        <p:spPr>
          <a:xfrm>
            <a:off x="8429652" y="6407944"/>
            <a:ext cx="583380" cy="365125"/>
          </a:xfrm>
        </p:spPr>
        <p:txBody>
          <a:bodyPr/>
          <a:lstStyle/>
          <a:p>
            <a:fld id="{0E2CAE94-80FD-440D-89D0-51F5150E77D6}" type="slidenum">
              <a:rPr lang="fr-FR" smtClean="0"/>
              <a:pPr/>
              <a:t>50</a:t>
            </a:fld>
            <a:endParaRPr lang="fr-F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457200" y="714356"/>
            <a:ext cx="8229600" cy="5292935"/>
          </a:xfrm>
        </p:spPr>
        <p:txBody>
          <a:bodyPr>
            <a:normAutofit/>
          </a:bodyPr>
          <a:lstStyle/>
          <a:p>
            <a:pPr>
              <a:buNone/>
            </a:pPr>
            <a:r>
              <a:rPr lang="fr-FR" sz="2000" dirty="0" smtClean="0"/>
              <a:t>Ce processus de pilotage se déroulera sur plusieurs phases :</a:t>
            </a:r>
          </a:p>
          <a:p>
            <a:pPr>
              <a:buNone/>
            </a:pPr>
            <a:r>
              <a:rPr lang="fr-FR" sz="2000" dirty="0" smtClean="0"/>
              <a:t> </a:t>
            </a:r>
          </a:p>
          <a:p>
            <a:pPr lvl="0" algn="just">
              <a:buFont typeface="Wingdings" pitchFamily="2" charset="2"/>
              <a:buChar char="§"/>
            </a:pPr>
            <a:r>
              <a:rPr lang="fr-FR" sz="2000" dirty="0" smtClean="0"/>
              <a:t>La première consiste à définir et mettre en œuvre des actions de communication en direction de l’ensemble des parties prenantes de la Société pour les informer et les mobiliser autour du plan ;</a:t>
            </a:r>
          </a:p>
          <a:p>
            <a:pPr lvl="0" algn="just">
              <a:buFont typeface="Wingdings" pitchFamily="2" charset="2"/>
              <a:buChar char="§"/>
            </a:pPr>
            <a:endParaRPr lang="fr-FR" sz="2000" dirty="0" smtClean="0"/>
          </a:p>
          <a:p>
            <a:pPr lvl="0" algn="just">
              <a:buFont typeface="Wingdings" pitchFamily="2" charset="2"/>
              <a:buChar char="§"/>
            </a:pPr>
            <a:r>
              <a:rPr lang="fr-FR" sz="2000" dirty="0" smtClean="0"/>
              <a:t>Ensuite, il s’agira de contractualiser les actions avec les principaux pilotes et les mettre en œuvre;</a:t>
            </a:r>
          </a:p>
          <a:p>
            <a:pPr lvl="0" algn="just">
              <a:buFont typeface="Wingdings" pitchFamily="2" charset="2"/>
              <a:buChar char="§"/>
            </a:pPr>
            <a:endParaRPr lang="fr-FR" sz="2000" dirty="0" smtClean="0"/>
          </a:p>
          <a:p>
            <a:pPr lvl="0" algn="just">
              <a:buFont typeface="Wingdings" pitchFamily="2" charset="2"/>
              <a:buChar char="§"/>
            </a:pPr>
            <a:r>
              <a:rPr lang="fr-FR" sz="2000" dirty="0" smtClean="0"/>
              <a:t>Enfin, suivre le déroulement des actions trimestriellement, les évaluer et apporter les ajustements nécessaires au plan d’actions en fin d’exercice</a:t>
            </a:r>
            <a:r>
              <a:rPr lang="fr-FR" sz="2400" dirty="0" smtClean="0"/>
              <a:t>.</a:t>
            </a:r>
            <a:r>
              <a:rPr lang="fr-FR" sz="2400" b="1" i="1" dirty="0" smtClean="0"/>
              <a:t> </a:t>
            </a:r>
            <a:endParaRPr lang="fr-FR" sz="2400" dirty="0" smtClean="0"/>
          </a:p>
          <a:p>
            <a:pPr>
              <a:buFont typeface="Wingdings" pitchFamily="2" charset="2"/>
              <a:buChar char="§"/>
            </a:pPr>
            <a:endParaRPr lang="fr-FR" sz="1800" dirty="0" smtClean="0"/>
          </a:p>
          <a:p>
            <a:endParaRPr lang="fr-FR" dirty="0"/>
          </a:p>
        </p:txBody>
      </p:sp>
      <p:sp>
        <p:nvSpPr>
          <p:cNvPr id="3" name="Espace réservé du numéro de diapositive 2"/>
          <p:cNvSpPr>
            <a:spLocks noGrp="1"/>
          </p:cNvSpPr>
          <p:nvPr>
            <p:ph type="sldNum" sz="quarter" idx="12"/>
          </p:nvPr>
        </p:nvSpPr>
        <p:spPr>
          <a:xfrm>
            <a:off x="8429652" y="6407944"/>
            <a:ext cx="583380" cy="365125"/>
          </a:xfrm>
        </p:spPr>
        <p:txBody>
          <a:bodyPr/>
          <a:lstStyle/>
          <a:p>
            <a:fld id="{0E2CAE94-80FD-440D-89D0-51F5150E77D6}" type="slidenum">
              <a:rPr lang="fr-FR" smtClean="0"/>
              <a:pPr/>
              <a:t>51</a:t>
            </a:fld>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4"/>
          <p:cNvSpPr>
            <a:spLocks noChangeShapeType="1"/>
          </p:cNvSpPr>
          <p:nvPr/>
        </p:nvSpPr>
        <p:spPr bwMode="auto">
          <a:xfrm flipV="1">
            <a:off x="1162302" y="1743075"/>
            <a:ext cx="0" cy="4194175"/>
          </a:xfrm>
          <a:prstGeom prst="line">
            <a:avLst/>
          </a:prstGeom>
          <a:noFill/>
          <a:ln w="9525">
            <a:solidFill>
              <a:schemeClr val="accent1"/>
            </a:solidFill>
            <a:round/>
            <a:headEnd/>
            <a:tailEnd/>
          </a:ln>
        </p:spPr>
        <p:txBody>
          <a:bodyPr wrap="none" anchor="ctr"/>
          <a:lstStyle/>
          <a:p>
            <a:endParaRPr lang="fr-FR"/>
          </a:p>
        </p:txBody>
      </p:sp>
      <p:sp>
        <p:nvSpPr>
          <p:cNvPr id="38915" name="Line 5"/>
          <p:cNvSpPr>
            <a:spLocks noChangeShapeType="1"/>
          </p:cNvSpPr>
          <p:nvPr/>
        </p:nvSpPr>
        <p:spPr bwMode="auto">
          <a:xfrm>
            <a:off x="1162302" y="5103813"/>
            <a:ext cx="5638800" cy="0"/>
          </a:xfrm>
          <a:prstGeom prst="line">
            <a:avLst/>
          </a:prstGeom>
          <a:noFill/>
          <a:ln w="9525">
            <a:solidFill>
              <a:schemeClr val="accent1"/>
            </a:solidFill>
            <a:round/>
            <a:headEnd/>
            <a:tailEnd/>
          </a:ln>
        </p:spPr>
        <p:txBody>
          <a:bodyPr wrap="none" anchor="ctr"/>
          <a:lstStyle/>
          <a:p>
            <a:endParaRPr lang="fr-FR"/>
          </a:p>
        </p:txBody>
      </p:sp>
      <p:sp>
        <p:nvSpPr>
          <p:cNvPr id="38916" name="Line 6"/>
          <p:cNvSpPr>
            <a:spLocks noChangeShapeType="1"/>
          </p:cNvSpPr>
          <p:nvPr/>
        </p:nvSpPr>
        <p:spPr bwMode="auto">
          <a:xfrm>
            <a:off x="1162302" y="2546350"/>
            <a:ext cx="5638800" cy="0"/>
          </a:xfrm>
          <a:prstGeom prst="line">
            <a:avLst/>
          </a:prstGeom>
          <a:noFill/>
          <a:ln w="9525">
            <a:solidFill>
              <a:schemeClr val="accent1"/>
            </a:solidFill>
            <a:round/>
            <a:headEnd/>
            <a:tailEnd/>
          </a:ln>
        </p:spPr>
        <p:txBody>
          <a:bodyPr wrap="none" anchor="ctr"/>
          <a:lstStyle/>
          <a:p>
            <a:endParaRPr lang="fr-FR"/>
          </a:p>
        </p:txBody>
      </p:sp>
      <p:sp>
        <p:nvSpPr>
          <p:cNvPr id="38917" name="Line 7"/>
          <p:cNvSpPr>
            <a:spLocks noChangeShapeType="1"/>
          </p:cNvSpPr>
          <p:nvPr/>
        </p:nvSpPr>
        <p:spPr bwMode="auto">
          <a:xfrm>
            <a:off x="1162302" y="1746250"/>
            <a:ext cx="5638800" cy="0"/>
          </a:xfrm>
          <a:prstGeom prst="line">
            <a:avLst/>
          </a:prstGeom>
          <a:noFill/>
          <a:ln w="9525">
            <a:solidFill>
              <a:schemeClr val="accent1"/>
            </a:solidFill>
            <a:round/>
            <a:headEnd/>
            <a:tailEnd/>
          </a:ln>
        </p:spPr>
        <p:txBody>
          <a:bodyPr wrap="none" anchor="ctr"/>
          <a:lstStyle/>
          <a:p>
            <a:endParaRPr lang="fr-FR"/>
          </a:p>
        </p:txBody>
      </p:sp>
      <p:sp>
        <p:nvSpPr>
          <p:cNvPr id="38918" name="Line 8"/>
          <p:cNvSpPr>
            <a:spLocks noChangeShapeType="1"/>
          </p:cNvSpPr>
          <p:nvPr/>
        </p:nvSpPr>
        <p:spPr bwMode="auto">
          <a:xfrm flipV="1">
            <a:off x="2508502" y="1746250"/>
            <a:ext cx="0" cy="4191000"/>
          </a:xfrm>
          <a:prstGeom prst="line">
            <a:avLst/>
          </a:prstGeom>
          <a:noFill/>
          <a:ln w="9525">
            <a:solidFill>
              <a:schemeClr val="accent1"/>
            </a:solidFill>
            <a:round/>
            <a:headEnd/>
            <a:tailEnd/>
          </a:ln>
        </p:spPr>
        <p:txBody>
          <a:bodyPr wrap="none" anchor="ctr"/>
          <a:lstStyle/>
          <a:p>
            <a:endParaRPr lang="fr-FR"/>
          </a:p>
        </p:txBody>
      </p:sp>
      <p:sp>
        <p:nvSpPr>
          <p:cNvPr id="38919" name="Line 9"/>
          <p:cNvSpPr>
            <a:spLocks noChangeShapeType="1"/>
          </p:cNvSpPr>
          <p:nvPr/>
        </p:nvSpPr>
        <p:spPr bwMode="auto">
          <a:xfrm flipV="1">
            <a:off x="6801102" y="1746250"/>
            <a:ext cx="0" cy="4191000"/>
          </a:xfrm>
          <a:prstGeom prst="line">
            <a:avLst/>
          </a:prstGeom>
          <a:noFill/>
          <a:ln w="9525">
            <a:solidFill>
              <a:schemeClr val="accent1"/>
            </a:solidFill>
            <a:round/>
            <a:headEnd/>
            <a:tailEnd/>
          </a:ln>
        </p:spPr>
        <p:txBody>
          <a:bodyPr wrap="none" anchor="ctr"/>
          <a:lstStyle/>
          <a:p>
            <a:endParaRPr lang="fr-FR"/>
          </a:p>
        </p:txBody>
      </p:sp>
      <p:sp>
        <p:nvSpPr>
          <p:cNvPr id="38920" name="Line 10"/>
          <p:cNvSpPr>
            <a:spLocks noChangeShapeType="1"/>
          </p:cNvSpPr>
          <p:nvPr/>
        </p:nvSpPr>
        <p:spPr bwMode="auto">
          <a:xfrm>
            <a:off x="1167065" y="4264025"/>
            <a:ext cx="5608637" cy="0"/>
          </a:xfrm>
          <a:prstGeom prst="line">
            <a:avLst/>
          </a:prstGeom>
          <a:noFill/>
          <a:ln w="9525">
            <a:solidFill>
              <a:schemeClr val="accent1"/>
            </a:solidFill>
            <a:round/>
            <a:headEnd/>
            <a:tailEnd/>
          </a:ln>
        </p:spPr>
        <p:txBody>
          <a:bodyPr wrap="none" anchor="ctr"/>
          <a:lstStyle/>
          <a:p>
            <a:endParaRPr lang="fr-FR"/>
          </a:p>
        </p:txBody>
      </p:sp>
      <p:sp>
        <p:nvSpPr>
          <p:cNvPr id="38921" name="Line 11"/>
          <p:cNvSpPr>
            <a:spLocks noChangeShapeType="1"/>
          </p:cNvSpPr>
          <p:nvPr/>
        </p:nvSpPr>
        <p:spPr bwMode="auto">
          <a:xfrm>
            <a:off x="1167065" y="3424238"/>
            <a:ext cx="5581650" cy="0"/>
          </a:xfrm>
          <a:prstGeom prst="line">
            <a:avLst/>
          </a:prstGeom>
          <a:noFill/>
          <a:ln w="9525">
            <a:solidFill>
              <a:schemeClr val="accent1"/>
            </a:solidFill>
            <a:round/>
            <a:headEnd/>
            <a:tailEnd/>
          </a:ln>
        </p:spPr>
        <p:txBody>
          <a:bodyPr wrap="none" anchor="ctr"/>
          <a:lstStyle/>
          <a:p>
            <a:endParaRPr lang="fr-FR"/>
          </a:p>
        </p:txBody>
      </p:sp>
      <p:sp>
        <p:nvSpPr>
          <p:cNvPr id="38922" name="Line 12"/>
          <p:cNvSpPr>
            <a:spLocks noChangeShapeType="1"/>
          </p:cNvSpPr>
          <p:nvPr/>
        </p:nvSpPr>
        <p:spPr bwMode="auto">
          <a:xfrm flipV="1">
            <a:off x="3889627" y="1754188"/>
            <a:ext cx="0" cy="4191000"/>
          </a:xfrm>
          <a:prstGeom prst="line">
            <a:avLst/>
          </a:prstGeom>
          <a:noFill/>
          <a:ln w="9525">
            <a:solidFill>
              <a:schemeClr val="accent1"/>
            </a:solidFill>
            <a:round/>
            <a:headEnd/>
            <a:tailEnd/>
          </a:ln>
        </p:spPr>
        <p:txBody>
          <a:bodyPr wrap="none" anchor="ctr"/>
          <a:lstStyle/>
          <a:p>
            <a:endParaRPr lang="fr-FR"/>
          </a:p>
        </p:txBody>
      </p:sp>
      <p:sp>
        <p:nvSpPr>
          <p:cNvPr id="38923" name="Line 13"/>
          <p:cNvSpPr>
            <a:spLocks noChangeShapeType="1"/>
          </p:cNvSpPr>
          <p:nvPr/>
        </p:nvSpPr>
        <p:spPr bwMode="auto">
          <a:xfrm flipV="1">
            <a:off x="5340602" y="1744663"/>
            <a:ext cx="0" cy="4200525"/>
          </a:xfrm>
          <a:prstGeom prst="line">
            <a:avLst/>
          </a:prstGeom>
          <a:noFill/>
          <a:ln w="9525">
            <a:solidFill>
              <a:schemeClr val="accent1"/>
            </a:solidFill>
            <a:round/>
            <a:headEnd/>
            <a:tailEnd/>
          </a:ln>
        </p:spPr>
        <p:txBody>
          <a:bodyPr wrap="none" anchor="ctr"/>
          <a:lstStyle/>
          <a:p>
            <a:endParaRPr lang="fr-FR"/>
          </a:p>
        </p:txBody>
      </p:sp>
      <p:sp>
        <p:nvSpPr>
          <p:cNvPr id="38924" name="Line 14"/>
          <p:cNvSpPr>
            <a:spLocks noChangeShapeType="1"/>
          </p:cNvSpPr>
          <p:nvPr/>
        </p:nvSpPr>
        <p:spPr bwMode="auto">
          <a:xfrm>
            <a:off x="1170240" y="5943600"/>
            <a:ext cx="5641975" cy="0"/>
          </a:xfrm>
          <a:prstGeom prst="line">
            <a:avLst/>
          </a:prstGeom>
          <a:noFill/>
          <a:ln w="9525">
            <a:solidFill>
              <a:schemeClr val="accent1"/>
            </a:solidFill>
            <a:round/>
            <a:headEnd/>
            <a:tailEnd/>
          </a:ln>
        </p:spPr>
        <p:txBody>
          <a:bodyPr wrap="none" anchor="ctr"/>
          <a:lstStyle/>
          <a:p>
            <a:endParaRPr lang="fr-FR"/>
          </a:p>
        </p:txBody>
      </p:sp>
      <p:sp>
        <p:nvSpPr>
          <p:cNvPr id="38925" name="Text Box 15"/>
          <p:cNvSpPr txBox="1">
            <a:spLocks noChangeArrowheads="1"/>
          </p:cNvSpPr>
          <p:nvPr/>
        </p:nvSpPr>
        <p:spPr bwMode="auto">
          <a:xfrm rot="-5400000">
            <a:off x="-1892693" y="3648850"/>
            <a:ext cx="4202112" cy="342937"/>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600" b="1" dirty="0">
                <a:solidFill>
                  <a:srgbClr val="000000"/>
                </a:solidFill>
              </a:rPr>
              <a:t>Potentiel de création de valeur de SDA</a:t>
            </a:r>
          </a:p>
        </p:txBody>
      </p:sp>
      <p:sp>
        <p:nvSpPr>
          <p:cNvPr id="38926" name="Text Box 16"/>
          <p:cNvSpPr txBox="1">
            <a:spLocks noChangeArrowheads="1"/>
          </p:cNvSpPr>
          <p:nvPr/>
        </p:nvSpPr>
        <p:spPr bwMode="auto">
          <a:xfrm>
            <a:off x="1355977"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Emergence</a:t>
            </a:r>
          </a:p>
        </p:txBody>
      </p:sp>
      <p:sp>
        <p:nvSpPr>
          <p:cNvPr id="38927" name="Text Box 17"/>
          <p:cNvSpPr txBox="1">
            <a:spLocks noChangeArrowheads="1"/>
          </p:cNvSpPr>
          <p:nvPr/>
        </p:nvSpPr>
        <p:spPr bwMode="auto">
          <a:xfrm>
            <a:off x="2700590"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Croissance </a:t>
            </a:r>
          </a:p>
        </p:txBody>
      </p:sp>
      <p:sp>
        <p:nvSpPr>
          <p:cNvPr id="38928" name="Text Box 18"/>
          <p:cNvSpPr txBox="1">
            <a:spLocks noChangeArrowheads="1"/>
          </p:cNvSpPr>
          <p:nvPr/>
        </p:nvSpPr>
        <p:spPr bwMode="auto">
          <a:xfrm>
            <a:off x="4107115"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Maturité </a:t>
            </a:r>
          </a:p>
        </p:txBody>
      </p:sp>
      <p:sp>
        <p:nvSpPr>
          <p:cNvPr id="38929" name="Text Box 19"/>
          <p:cNvSpPr txBox="1">
            <a:spLocks noChangeArrowheads="1"/>
          </p:cNvSpPr>
          <p:nvPr/>
        </p:nvSpPr>
        <p:spPr bwMode="auto">
          <a:xfrm>
            <a:off x="5543802" y="1441450"/>
            <a:ext cx="1184295" cy="250604"/>
          </a:xfrm>
          <a:prstGeom prst="rect">
            <a:avLst/>
          </a:prstGeom>
          <a:noFill/>
          <a:ln w="9525">
            <a:noFill/>
            <a:miter lim="800000"/>
            <a:headEnd/>
            <a:tailEnd/>
          </a:ln>
        </p:spPr>
        <p:txBody>
          <a:bodyPr wrap="square" lIns="95777" tIns="47890" rIns="95777" bIns="47890">
            <a:spAutoFit/>
          </a:bodyPr>
          <a:lstStyle/>
          <a:p>
            <a:pPr algn="ctr" defTabSz="957263">
              <a:spcBef>
                <a:spcPct val="50000"/>
              </a:spcBef>
            </a:pPr>
            <a:r>
              <a:rPr lang="fr-FR" sz="1000" b="1" dirty="0">
                <a:solidFill>
                  <a:srgbClr val="000000"/>
                </a:solidFill>
              </a:rPr>
              <a:t>Décroissance</a:t>
            </a:r>
          </a:p>
        </p:txBody>
      </p:sp>
      <p:sp>
        <p:nvSpPr>
          <p:cNvPr id="38930" name="Text Box 20"/>
          <p:cNvSpPr txBox="1">
            <a:spLocks noChangeArrowheads="1"/>
          </p:cNvSpPr>
          <p:nvPr/>
        </p:nvSpPr>
        <p:spPr bwMode="auto">
          <a:xfrm>
            <a:off x="-28419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Exceptionnel </a:t>
            </a:r>
          </a:p>
        </p:txBody>
      </p:sp>
      <p:sp>
        <p:nvSpPr>
          <p:cNvPr id="38931" name="Text Box 21"/>
          <p:cNvSpPr txBox="1">
            <a:spLocks noChangeArrowheads="1"/>
          </p:cNvSpPr>
          <p:nvPr/>
        </p:nvSpPr>
        <p:spPr bwMode="auto">
          <a:xfrm>
            <a:off x="-28419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Faible </a:t>
            </a:r>
          </a:p>
        </p:txBody>
      </p:sp>
      <p:sp>
        <p:nvSpPr>
          <p:cNvPr id="38932" name="Text Box 22"/>
          <p:cNvSpPr txBox="1">
            <a:spLocks noChangeArrowheads="1"/>
          </p:cNvSpPr>
          <p:nvPr/>
        </p:nvSpPr>
        <p:spPr bwMode="auto">
          <a:xfrm>
            <a:off x="-28419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Très faible</a:t>
            </a:r>
          </a:p>
        </p:txBody>
      </p:sp>
      <p:sp>
        <p:nvSpPr>
          <p:cNvPr id="38933" name="Text Box 23"/>
          <p:cNvSpPr txBox="1">
            <a:spLocks noChangeArrowheads="1"/>
          </p:cNvSpPr>
          <p:nvPr/>
        </p:nvSpPr>
        <p:spPr bwMode="auto">
          <a:xfrm>
            <a:off x="-28419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Moyen </a:t>
            </a:r>
          </a:p>
        </p:txBody>
      </p:sp>
      <p:sp>
        <p:nvSpPr>
          <p:cNvPr id="38934" name="Text Box 24"/>
          <p:cNvSpPr txBox="1">
            <a:spLocks noChangeArrowheads="1"/>
          </p:cNvSpPr>
          <p:nvPr/>
        </p:nvSpPr>
        <p:spPr bwMode="auto">
          <a:xfrm>
            <a:off x="-304836"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Fort </a:t>
            </a:r>
          </a:p>
        </p:txBody>
      </p:sp>
      <p:sp>
        <p:nvSpPr>
          <p:cNvPr id="38935" name="Line 25"/>
          <p:cNvSpPr>
            <a:spLocks noChangeShapeType="1"/>
          </p:cNvSpPr>
          <p:nvPr/>
        </p:nvSpPr>
        <p:spPr bwMode="auto">
          <a:xfrm flipV="1">
            <a:off x="2487865"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8936" name="Line 26"/>
          <p:cNvSpPr>
            <a:spLocks noChangeShapeType="1"/>
          </p:cNvSpPr>
          <p:nvPr/>
        </p:nvSpPr>
        <p:spPr bwMode="auto">
          <a:xfrm flipV="1">
            <a:off x="1168652"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8937" name="Line 27"/>
          <p:cNvSpPr>
            <a:spLocks noChangeShapeType="1"/>
          </p:cNvSpPr>
          <p:nvPr/>
        </p:nvSpPr>
        <p:spPr bwMode="auto">
          <a:xfrm flipV="1">
            <a:off x="4905627"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8938" name="Line 28"/>
          <p:cNvSpPr>
            <a:spLocks noChangeShapeType="1"/>
          </p:cNvSpPr>
          <p:nvPr/>
        </p:nvSpPr>
        <p:spPr bwMode="auto">
          <a:xfrm flipV="1">
            <a:off x="2541840"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8939" name="Line 29"/>
          <p:cNvSpPr>
            <a:spLocks noChangeShapeType="1"/>
          </p:cNvSpPr>
          <p:nvPr/>
        </p:nvSpPr>
        <p:spPr bwMode="auto">
          <a:xfrm flipV="1">
            <a:off x="1187702"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8940" name="Line 30"/>
          <p:cNvSpPr>
            <a:spLocks noChangeShapeType="1"/>
          </p:cNvSpPr>
          <p:nvPr/>
        </p:nvSpPr>
        <p:spPr bwMode="auto">
          <a:xfrm flipV="1">
            <a:off x="2494215"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8941" name="Text Box 31"/>
          <p:cNvSpPr txBox="1">
            <a:spLocks noChangeArrowheads="1"/>
          </p:cNvSpPr>
          <p:nvPr/>
        </p:nvSpPr>
        <p:spPr bwMode="auto">
          <a:xfrm>
            <a:off x="5442213" y="5550911"/>
            <a:ext cx="1295400" cy="307771"/>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FF0000"/>
                </a:solidFill>
              </a:rPr>
              <a:t>RETRAIT </a:t>
            </a:r>
            <a:endParaRPr lang="fr-FR" sz="1400" b="1" dirty="0"/>
          </a:p>
        </p:txBody>
      </p:sp>
      <p:sp>
        <p:nvSpPr>
          <p:cNvPr id="38942" name="Text Box 32"/>
          <p:cNvSpPr txBox="1">
            <a:spLocks noChangeArrowheads="1"/>
          </p:cNvSpPr>
          <p:nvPr/>
        </p:nvSpPr>
        <p:spPr bwMode="auto">
          <a:xfrm>
            <a:off x="5442213" y="4152139"/>
            <a:ext cx="1428760" cy="276993"/>
          </a:xfrm>
          <a:prstGeom prst="rect">
            <a:avLst/>
          </a:prstGeom>
          <a:noFill/>
          <a:ln w="9525">
            <a:noFill/>
            <a:miter lim="800000"/>
            <a:headEnd/>
            <a:tailEnd/>
          </a:ln>
        </p:spPr>
        <p:txBody>
          <a:bodyPr wrap="square" lIns="91432" tIns="45717" rIns="91432" bIns="45717">
            <a:spAutoFit/>
          </a:bodyPr>
          <a:lstStyle/>
          <a:p>
            <a:pPr>
              <a:spcBef>
                <a:spcPct val="50000"/>
              </a:spcBef>
            </a:pPr>
            <a:r>
              <a:rPr lang="fr-FR" sz="1200" b="1" dirty="0">
                <a:solidFill>
                  <a:srgbClr val="FF9933"/>
                </a:solidFill>
              </a:rPr>
              <a:t>RÉORIENTATION</a:t>
            </a:r>
            <a:endParaRPr lang="fr-FR" sz="1200" b="1" dirty="0"/>
          </a:p>
        </p:txBody>
      </p:sp>
      <p:sp>
        <p:nvSpPr>
          <p:cNvPr id="38943" name="Text Box 34"/>
          <p:cNvSpPr txBox="1">
            <a:spLocks noChangeArrowheads="1"/>
          </p:cNvSpPr>
          <p:nvPr/>
        </p:nvSpPr>
        <p:spPr bwMode="auto">
          <a:xfrm>
            <a:off x="5442213" y="1984786"/>
            <a:ext cx="1357322" cy="515520"/>
          </a:xfrm>
          <a:prstGeom prst="rect">
            <a:avLst/>
          </a:prstGeom>
          <a:noFill/>
          <a:ln w="9525">
            <a:noFill/>
            <a:miter lim="800000"/>
            <a:headEnd/>
            <a:tailEnd/>
          </a:ln>
        </p:spPr>
        <p:txBody>
          <a:bodyPr wrap="square" lIns="91432" tIns="45717" rIns="91432" bIns="45717">
            <a:spAutoFit/>
          </a:bodyPr>
          <a:lstStyle/>
          <a:p>
            <a:pPr>
              <a:spcBef>
                <a:spcPct val="50000"/>
              </a:spcBef>
            </a:pPr>
            <a:r>
              <a:rPr lang="fr-FR" sz="1100" b="1" dirty="0">
                <a:solidFill>
                  <a:srgbClr val="0033CC"/>
                </a:solidFill>
              </a:rPr>
              <a:t>DÉVELOPPEMENT</a:t>
            </a:r>
          </a:p>
          <a:p>
            <a:pPr>
              <a:spcBef>
                <a:spcPct val="50000"/>
              </a:spcBef>
            </a:pPr>
            <a:r>
              <a:rPr lang="fr-FR" sz="1100" b="1" dirty="0">
                <a:solidFill>
                  <a:srgbClr val="0033CC"/>
                </a:solidFill>
              </a:rPr>
              <a:t>PRIORITAIRE </a:t>
            </a:r>
          </a:p>
        </p:txBody>
      </p:sp>
      <p:sp>
        <p:nvSpPr>
          <p:cNvPr id="38944" name="Oval 35"/>
          <p:cNvSpPr>
            <a:spLocks noChangeArrowheads="1"/>
          </p:cNvSpPr>
          <p:nvPr/>
        </p:nvSpPr>
        <p:spPr bwMode="auto">
          <a:xfrm>
            <a:off x="3370511" y="3575058"/>
            <a:ext cx="995362" cy="996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5" name="Oval 36"/>
          <p:cNvSpPr>
            <a:spLocks noChangeArrowheads="1"/>
          </p:cNvSpPr>
          <p:nvPr/>
        </p:nvSpPr>
        <p:spPr bwMode="auto">
          <a:xfrm>
            <a:off x="3437200" y="364649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chemeClr val="bg1"/>
              </a:solidFill>
            </a:endParaRPr>
          </a:p>
        </p:txBody>
      </p:sp>
      <p:sp>
        <p:nvSpPr>
          <p:cNvPr id="38946" name="Oval 38"/>
          <p:cNvSpPr>
            <a:spLocks noChangeArrowheads="1"/>
          </p:cNvSpPr>
          <p:nvPr/>
        </p:nvSpPr>
        <p:spPr bwMode="auto">
          <a:xfrm>
            <a:off x="2338630" y="3571876"/>
            <a:ext cx="174625"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a:p>
        </p:txBody>
      </p:sp>
      <p:sp>
        <p:nvSpPr>
          <p:cNvPr id="38948" name="Oval 41"/>
          <p:cNvSpPr>
            <a:spLocks noChangeArrowheads="1"/>
          </p:cNvSpPr>
          <p:nvPr/>
        </p:nvSpPr>
        <p:spPr bwMode="auto">
          <a:xfrm>
            <a:off x="2941883" y="3643315"/>
            <a:ext cx="428628" cy="428628"/>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9" name="Oval 42"/>
          <p:cNvSpPr>
            <a:spLocks noChangeArrowheads="1"/>
          </p:cNvSpPr>
          <p:nvPr/>
        </p:nvSpPr>
        <p:spPr bwMode="auto">
          <a:xfrm>
            <a:off x="2962523" y="3714752"/>
            <a:ext cx="407988" cy="357191"/>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0" name="Rectangle 2"/>
          <p:cNvSpPr>
            <a:spLocks noChangeArrowheads="1"/>
          </p:cNvSpPr>
          <p:nvPr/>
        </p:nvSpPr>
        <p:spPr bwMode="auto">
          <a:xfrm>
            <a:off x="-71470" y="198438"/>
            <a:ext cx="7285037" cy="838200"/>
          </a:xfrm>
          <a:prstGeom prst="rect">
            <a:avLst/>
          </a:prstGeom>
          <a:noFill/>
          <a:ln w="9525">
            <a:noFill/>
            <a:miter lim="800000"/>
            <a:headEnd/>
            <a:tailEnd/>
          </a:ln>
        </p:spPr>
        <p:txBody>
          <a:bodyPr anchor="ctr"/>
          <a:lstStyle/>
          <a:p>
            <a:endParaRPr lang="fr-FR" sz="2000">
              <a:solidFill>
                <a:srgbClr val="000000"/>
              </a:solidFill>
            </a:endParaRPr>
          </a:p>
        </p:txBody>
      </p:sp>
      <p:sp>
        <p:nvSpPr>
          <p:cNvPr id="38952" name="Rectangle 45"/>
          <p:cNvSpPr>
            <a:spLocks noChangeArrowheads="1"/>
          </p:cNvSpPr>
          <p:nvPr/>
        </p:nvSpPr>
        <p:spPr bwMode="auto">
          <a:xfrm>
            <a:off x="513034"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sz="1400" b="1" dirty="0"/>
              <a:t>Maturité stratégique des segments</a:t>
            </a:r>
          </a:p>
        </p:txBody>
      </p:sp>
      <p:sp>
        <p:nvSpPr>
          <p:cNvPr id="38953" name="Text Box 35"/>
          <p:cNvSpPr txBox="1">
            <a:spLocks noChangeArrowheads="1"/>
          </p:cNvSpPr>
          <p:nvPr/>
        </p:nvSpPr>
        <p:spPr bwMode="auto">
          <a:xfrm>
            <a:off x="5442213" y="3043156"/>
            <a:ext cx="1500198" cy="600158"/>
          </a:xfrm>
          <a:prstGeom prst="rect">
            <a:avLst/>
          </a:prstGeom>
          <a:noFill/>
          <a:ln w="9525">
            <a:noFill/>
            <a:miter lim="800000"/>
            <a:headEnd/>
            <a:tailEnd/>
          </a:ln>
        </p:spPr>
        <p:txBody>
          <a:bodyPr wrap="square" lIns="91432" tIns="45717" rIns="91432" bIns="45717">
            <a:spAutoFit/>
          </a:bodyPr>
          <a:lstStyle/>
          <a:p>
            <a:r>
              <a:rPr lang="fr-FR" sz="1100" b="1" dirty="0">
                <a:solidFill>
                  <a:srgbClr val="339933"/>
                </a:solidFill>
              </a:rPr>
              <a:t>RATTRAPAGE </a:t>
            </a:r>
          </a:p>
          <a:p>
            <a:r>
              <a:rPr lang="fr-FR" sz="1100" b="1" dirty="0">
                <a:solidFill>
                  <a:srgbClr val="339933"/>
                </a:solidFill>
              </a:rPr>
              <a:t>OU RISQUE DE CANTONNEMENT</a:t>
            </a:r>
          </a:p>
        </p:txBody>
      </p:sp>
      <p:sp>
        <p:nvSpPr>
          <p:cNvPr id="38954" name="Oval 2"/>
          <p:cNvSpPr>
            <a:spLocks noChangeArrowheads="1"/>
          </p:cNvSpPr>
          <p:nvPr/>
        </p:nvSpPr>
        <p:spPr bwMode="auto">
          <a:xfrm>
            <a:off x="3084759" y="3357562"/>
            <a:ext cx="647700" cy="64770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55" name="Oval 39"/>
          <p:cNvSpPr>
            <a:spLocks noChangeArrowheads="1"/>
          </p:cNvSpPr>
          <p:nvPr/>
        </p:nvSpPr>
        <p:spPr bwMode="auto">
          <a:xfrm>
            <a:off x="3156197" y="3500438"/>
            <a:ext cx="468312" cy="468312"/>
          </a:xfrm>
          <a:prstGeom prst="ellipse">
            <a:avLst/>
          </a:prstGeom>
          <a:solidFill>
            <a:schemeClr val="accent2">
              <a:lumMod val="75000"/>
              <a:alpha val="39999"/>
            </a:scheme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6" name="Rectangle 46"/>
          <p:cNvSpPr>
            <a:spLocks noChangeArrowheads="1"/>
          </p:cNvSpPr>
          <p:nvPr/>
        </p:nvSpPr>
        <p:spPr bwMode="auto">
          <a:xfrm>
            <a:off x="2870445" y="3000372"/>
            <a:ext cx="914400"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Electricité</a:t>
            </a:r>
          </a:p>
        </p:txBody>
      </p:sp>
      <p:grpSp>
        <p:nvGrpSpPr>
          <p:cNvPr id="2" name="Group 47"/>
          <p:cNvGrpSpPr>
            <a:grpSpLocks/>
          </p:cNvGrpSpPr>
          <p:nvPr/>
        </p:nvGrpSpPr>
        <p:grpSpPr bwMode="auto">
          <a:xfrm>
            <a:off x="3727331" y="3000372"/>
            <a:ext cx="827942" cy="954090"/>
            <a:chOff x="2994" y="2304"/>
            <a:chExt cx="565" cy="601"/>
          </a:xfrm>
        </p:grpSpPr>
        <p:grpSp>
          <p:nvGrpSpPr>
            <p:cNvPr id="3" name="Group 48"/>
            <p:cNvGrpSpPr>
              <a:grpSpLocks/>
            </p:cNvGrpSpPr>
            <p:nvPr/>
          </p:nvGrpSpPr>
          <p:grpSpPr bwMode="auto">
            <a:xfrm>
              <a:off x="3141" y="2574"/>
              <a:ext cx="341" cy="331"/>
              <a:chOff x="3043" y="2574"/>
              <a:chExt cx="341" cy="331"/>
            </a:xfrm>
          </p:grpSpPr>
          <p:sp>
            <p:nvSpPr>
              <p:cNvPr id="38972" name="Oval 3"/>
              <p:cNvSpPr>
                <a:spLocks noChangeArrowheads="1"/>
              </p:cNvSpPr>
              <p:nvPr/>
            </p:nvSpPr>
            <p:spPr bwMode="auto">
              <a:xfrm>
                <a:off x="3043" y="2574"/>
                <a:ext cx="341" cy="33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73" name="Oval 37"/>
              <p:cNvSpPr>
                <a:spLocks noChangeArrowheads="1"/>
              </p:cNvSpPr>
              <p:nvPr/>
            </p:nvSpPr>
            <p:spPr bwMode="auto">
              <a:xfrm>
                <a:off x="3056" y="2636"/>
                <a:ext cx="299" cy="254"/>
              </a:xfrm>
              <a:prstGeom prst="ellipse">
                <a:avLst/>
              </a:prstGeom>
              <a:solidFill>
                <a:schemeClr val="accent3">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ysClr val="windowText" lastClr="000000"/>
                  </a:solidFill>
                </a:endParaRPr>
              </a:p>
            </p:txBody>
          </p:sp>
        </p:grpSp>
        <p:sp>
          <p:nvSpPr>
            <p:cNvPr id="38971" name="Rectangle 51"/>
            <p:cNvSpPr>
              <a:spLocks noChangeArrowheads="1"/>
            </p:cNvSpPr>
            <p:nvPr/>
          </p:nvSpPr>
          <p:spPr bwMode="auto">
            <a:xfrm>
              <a:off x="2994" y="2304"/>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t>Concessions</a:t>
              </a:r>
              <a:br>
                <a:rPr lang="fr-FR" sz="1000" b="1" dirty="0"/>
              </a:br>
              <a:r>
                <a:rPr lang="fr-FR" sz="1000" b="1" dirty="0"/>
                <a:t>Gaz</a:t>
              </a:r>
            </a:p>
          </p:txBody>
        </p:sp>
      </p:grpSp>
      <p:sp>
        <p:nvSpPr>
          <p:cNvPr id="38969" name="Espace réservé du numéro de diapositive 62"/>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F3629F95-893C-4DB7-9FF9-1600EE5657F6}" type="slidenum">
              <a:rPr lang="fr-FR" smtClean="0"/>
              <a:pPr/>
              <a:t>6</a:t>
            </a:fld>
            <a:endParaRPr lang="fr-FR" smtClean="0"/>
          </a:p>
        </p:txBody>
      </p:sp>
      <p:sp>
        <p:nvSpPr>
          <p:cNvPr id="38960" name="Rectangle 56"/>
          <p:cNvSpPr>
            <a:spLocks noChangeArrowheads="1"/>
          </p:cNvSpPr>
          <p:nvPr/>
        </p:nvSpPr>
        <p:spPr bwMode="auto">
          <a:xfrm>
            <a:off x="1513123" y="3429000"/>
            <a:ext cx="735013" cy="649287"/>
          </a:xfrm>
          <a:prstGeom prst="rect">
            <a:avLst/>
          </a:prstGeom>
          <a:solidFill>
            <a:schemeClr val="bg1"/>
          </a:solidFill>
          <a:ln w="9525" algn="ctr">
            <a:noFill/>
            <a:miter lim="800000"/>
            <a:headEnd/>
            <a:tailEnd/>
          </a:ln>
        </p:spPr>
        <p:txBody>
          <a:bodyPr lIns="90000" tIns="46800" rIns="90000" bIns="46800">
            <a:spAutoFit/>
          </a:bodyPr>
          <a:lstStyle/>
          <a:p>
            <a:pPr algn="ctr">
              <a:lnSpc>
                <a:spcPct val="120000"/>
              </a:lnSpc>
            </a:pPr>
            <a:r>
              <a:rPr lang="fr-FR" sz="1000" b="1" dirty="0"/>
              <a:t>Services </a:t>
            </a:r>
          </a:p>
          <a:p>
            <a:pPr algn="ctr">
              <a:lnSpc>
                <a:spcPct val="120000"/>
              </a:lnSpc>
            </a:pPr>
            <a:r>
              <a:rPr lang="fr-FR" sz="1000" b="1" dirty="0"/>
              <a:t>énergie </a:t>
            </a:r>
          </a:p>
          <a:p>
            <a:pPr algn="ctr">
              <a:lnSpc>
                <a:spcPct val="120000"/>
              </a:lnSpc>
            </a:pPr>
            <a:r>
              <a:rPr lang="fr-FR" sz="1000" b="1" dirty="0"/>
              <a:t>in-situ</a:t>
            </a:r>
          </a:p>
        </p:txBody>
      </p:sp>
      <p:sp>
        <p:nvSpPr>
          <p:cNvPr id="38961" name="Rectangle 58"/>
          <p:cNvSpPr>
            <a:spLocks noChangeArrowheads="1"/>
          </p:cNvSpPr>
          <p:nvPr/>
        </p:nvSpPr>
        <p:spPr bwMode="auto">
          <a:xfrm>
            <a:off x="2468810" y="3300413"/>
            <a:ext cx="830263"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Gaz</a:t>
            </a:r>
          </a:p>
        </p:txBody>
      </p:sp>
      <p:sp>
        <p:nvSpPr>
          <p:cNvPr id="60" name="Rectangle 59"/>
          <p:cNvSpPr/>
          <p:nvPr/>
        </p:nvSpPr>
        <p:spPr>
          <a:xfrm>
            <a:off x="142813" y="285728"/>
            <a:ext cx="7929618" cy="369332"/>
          </a:xfrm>
          <a:prstGeom prst="rect">
            <a:avLst/>
          </a:prstGeom>
        </p:spPr>
        <p:txBody>
          <a:bodyPr wrap="square">
            <a:spAutoFit/>
          </a:bodyPr>
          <a:lstStyle/>
          <a:p>
            <a:pPr marL="457200" indent="-457200"/>
            <a:r>
              <a:rPr lang="fr-FR" b="1" dirty="0" smtClean="0">
                <a:solidFill>
                  <a:schemeClr val="bg2">
                    <a:lumMod val="50000"/>
                  </a:schemeClr>
                </a:solidFill>
                <a:latin typeface="Verdana" pitchFamily="34" charset="0"/>
              </a:rPr>
              <a:t>Résultat du Diagnostic stratégique :</a:t>
            </a:r>
            <a:endParaRPr lang="fr-FR" b="1" dirty="0">
              <a:solidFill>
                <a:schemeClr val="bg2">
                  <a:lumMod val="50000"/>
                </a:schemeClr>
              </a:solidFill>
              <a:latin typeface="Verdana" pitchFamily="34" charset="0"/>
            </a:endParaRPr>
          </a:p>
        </p:txBody>
      </p:sp>
      <p:graphicFrame>
        <p:nvGraphicFramePr>
          <p:cNvPr id="61" name="Tableau 60"/>
          <p:cNvGraphicFramePr>
            <a:graphicFrameLocks noGrp="1"/>
          </p:cNvGraphicFramePr>
          <p:nvPr/>
        </p:nvGraphicFramePr>
        <p:xfrm>
          <a:off x="571472" y="5786454"/>
          <a:ext cx="3714776" cy="618483"/>
        </p:xfrm>
        <a:graphic>
          <a:graphicData uri="http://schemas.openxmlformats.org/drawingml/2006/table">
            <a:tbl>
              <a:tblPr firstRow="1" bandRow="1">
                <a:tableStyleId>{F5AB1C69-6EDB-4FF4-983F-18BD219EF322}</a:tableStyleId>
              </a:tblPr>
              <a:tblGrid>
                <a:gridCol w="1857388"/>
                <a:gridCol w="1857388"/>
              </a:tblGrid>
              <a:tr h="257821">
                <a:tc>
                  <a:txBody>
                    <a:bodyPr/>
                    <a:lstStyle/>
                    <a:p>
                      <a:pPr algn="ctr"/>
                      <a:r>
                        <a:rPr lang="fr-FR" sz="1400" dirty="0" smtClean="0"/>
                        <a:t>2013</a:t>
                      </a:r>
                      <a:endParaRPr lang="fr-FR" sz="1400" dirty="0"/>
                    </a:p>
                  </a:txBody>
                  <a:tcPr anchor="ctr"/>
                </a:tc>
                <a:tc>
                  <a:txBody>
                    <a:bodyPr/>
                    <a:lstStyle/>
                    <a:p>
                      <a:pPr algn="ctr"/>
                      <a:r>
                        <a:rPr lang="fr-FR" sz="1400" dirty="0" smtClean="0"/>
                        <a:t>2017</a:t>
                      </a:r>
                      <a:endParaRPr lang="fr-FR" sz="1400" dirty="0"/>
                    </a:p>
                  </a:txBody>
                  <a:tcPr anchor="ctr"/>
                </a:tc>
              </a:tr>
              <a:tr h="3136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dirty="0" smtClean="0"/>
                        <a:t>18346 </a:t>
                      </a:r>
                      <a:r>
                        <a:rPr lang="fr-FR" sz="1400" b="1" baseline="0" dirty="0" smtClean="0"/>
                        <a:t>MDA</a:t>
                      </a:r>
                      <a:endParaRPr lang="fr-FR" sz="1400" b="1"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1400" b="1" baseline="0" dirty="0" smtClean="0"/>
                        <a:t>18381 MDA</a:t>
                      </a:r>
                      <a:endParaRPr lang="fr-FR" sz="1400" b="1" dirty="0" smtClean="0"/>
                    </a:p>
                  </a:txBody>
                  <a:tcPr/>
                </a:tc>
              </a:tr>
            </a:tbl>
          </a:graphicData>
        </a:graphic>
      </p:graphicFrame>
      <p:sp>
        <p:nvSpPr>
          <p:cNvPr id="59" name="Rectangle 58"/>
          <p:cNvSpPr/>
          <p:nvPr/>
        </p:nvSpPr>
        <p:spPr>
          <a:xfrm>
            <a:off x="3000364" y="4000504"/>
            <a:ext cx="1428760" cy="461665"/>
          </a:xfrm>
          <a:prstGeom prst="rect">
            <a:avLst/>
          </a:prstGeom>
        </p:spPr>
        <p:txBody>
          <a:bodyPr wrap="square">
            <a:spAutoFit/>
          </a:bodyPr>
          <a:lstStyle/>
          <a:p>
            <a:pPr algn="ctr">
              <a:lnSpc>
                <a:spcPct val="120000"/>
              </a:lnSpc>
            </a:pPr>
            <a:r>
              <a:rPr lang="fr-FR" sz="1000" b="1" dirty="0" smtClean="0"/>
              <a:t>Concessions </a:t>
            </a:r>
          </a:p>
          <a:p>
            <a:pPr algn="ctr">
              <a:lnSpc>
                <a:spcPct val="120000"/>
              </a:lnSpc>
            </a:pPr>
            <a:r>
              <a:rPr lang="fr-FR" sz="1000" b="1" dirty="0" smtClean="0"/>
              <a:t>Electriques</a:t>
            </a:r>
            <a:endParaRPr lang="fr-FR" sz="1000" b="1" dirty="0"/>
          </a:p>
        </p:txBody>
      </p:sp>
      <p:sp>
        <p:nvSpPr>
          <p:cNvPr id="62" name="Rectangle 61"/>
          <p:cNvSpPr/>
          <p:nvPr/>
        </p:nvSpPr>
        <p:spPr>
          <a:xfrm>
            <a:off x="4429124" y="214290"/>
            <a:ext cx="4714876" cy="6500858"/>
          </a:xfrm>
          <a:prstGeom prst="wedgeRectCallout">
            <a:avLst>
              <a:gd name="adj1" fmla="val -54139"/>
              <a:gd name="adj2" fmla="val 12775"/>
            </a:avLst>
          </a:prstGeom>
        </p:spPr>
        <p:style>
          <a:lnRef idx="1">
            <a:schemeClr val="accent3"/>
          </a:lnRef>
          <a:fillRef idx="2">
            <a:schemeClr val="accent3"/>
          </a:fillRef>
          <a:effectRef idx="1">
            <a:schemeClr val="accent3"/>
          </a:effectRef>
          <a:fontRef idx="minor">
            <a:schemeClr val="dk1"/>
          </a:fontRef>
        </p:style>
        <p:txBody>
          <a:bodyPr rtlCol="0" anchor="t"/>
          <a:lstStyle/>
          <a:p>
            <a:pPr eaLnBrk="0" fontAlgn="base" hangingPunct="0">
              <a:buFont typeface="Wingdings" pitchFamily="2" charset="2"/>
              <a:buChar char="C"/>
            </a:pPr>
            <a:r>
              <a:rPr lang="fr-FR" sz="1200" dirty="0" smtClean="0"/>
              <a:t>+ Restructuration du réseau en cours</a:t>
            </a:r>
          </a:p>
          <a:p>
            <a:pPr eaLnBrk="0" fontAlgn="base" hangingPunct="0">
              <a:buFont typeface="Wingdings" pitchFamily="2" charset="2"/>
              <a:buChar char="C"/>
            </a:pPr>
            <a:r>
              <a:rPr lang="fr-FR" sz="1200" dirty="0" smtClean="0"/>
              <a:t>+Capacité de réhabilitation des réseaux, connaissance de l’historique des évolutions.</a:t>
            </a:r>
          </a:p>
          <a:p>
            <a:pPr eaLnBrk="0" fontAlgn="base" hangingPunct="0">
              <a:buFont typeface="Wingdings" pitchFamily="2" charset="2"/>
              <a:buChar char="C"/>
            </a:pPr>
            <a:r>
              <a:rPr lang="fr-FR" sz="1200" dirty="0" smtClean="0"/>
              <a:t>+ diversification des modes de payement; </a:t>
            </a:r>
          </a:p>
          <a:p>
            <a:pPr eaLnBrk="0" fontAlgn="base" hangingPunct="0">
              <a:buFont typeface="Wingdings" pitchFamily="2" charset="2"/>
              <a:buChar char="C"/>
            </a:pPr>
            <a:r>
              <a:rPr lang="fr-FR" sz="1200" dirty="0" smtClean="0"/>
              <a:t>+- BCC en exploitation et activités TST MT restent à réactiver (passer aux techniques nouvelles). </a:t>
            </a:r>
            <a:r>
              <a:rPr lang="fr-FR" sz="1200" dirty="0" err="1" smtClean="0"/>
              <a:t>Télérelève</a:t>
            </a:r>
            <a:r>
              <a:rPr lang="fr-FR" sz="1200" dirty="0" smtClean="0"/>
              <a:t> : BT: en projet/  MT: site pilote (DD de </a:t>
            </a:r>
            <a:r>
              <a:rPr lang="fr-FR" sz="1200" dirty="0" err="1" smtClean="0"/>
              <a:t>Bologhine</a:t>
            </a:r>
            <a:r>
              <a:rPr lang="fr-FR" sz="1200" dirty="0" smtClean="0"/>
              <a:t>)</a:t>
            </a:r>
          </a:p>
          <a:p>
            <a:pPr eaLnBrk="0" fontAlgn="base" hangingPunct="0">
              <a:buFont typeface="Wingdings" pitchFamily="2" charset="2"/>
              <a:buChar char="D"/>
            </a:pPr>
            <a:r>
              <a:rPr lang="fr-FR" sz="1200" dirty="0" smtClean="0"/>
              <a:t>- Problématique de disponibilité de matériel et dotation d’équipement pour l’exécution de la maintenance, </a:t>
            </a:r>
          </a:p>
          <a:p>
            <a:pPr eaLnBrk="0" fontAlgn="base" hangingPunct="0">
              <a:buFont typeface="Wingdings" pitchFamily="2" charset="2"/>
              <a:buChar char="D"/>
            </a:pPr>
            <a:r>
              <a:rPr lang="fr-FR" sz="1200" dirty="0" smtClean="0"/>
              <a:t>- Déficit  en opérateurs et absence de doctrine de maîtrise d’œuvre de la maintenance; </a:t>
            </a:r>
          </a:p>
          <a:p>
            <a:pPr eaLnBrk="0" fontAlgn="base" hangingPunct="0">
              <a:buFont typeface="Wingdings" pitchFamily="2" charset="2"/>
              <a:buChar char="D"/>
            </a:pPr>
            <a:r>
              <a:rPr lang="fr-FR" sz="1200" dirty="0" smtClean="0"/>
              <a:t>- Non Maitrise de la maintenance préventive</a:t>
            </a:r>
          </a:p>
          <a:p>
            <a:pPr eaLnBrk="0" fontAlgn="base" hangingPunct="0">
              <a:buFont typeface="Wingdings" pitchFamily="2" charset="2"/>
              <a:buChar char="D"/>
            </a:pPr>
            <a:r>
              <a:rPr lang="fr-FR" sz="1200" dirty="0" smtClean="0"/>
              <a:t>- Absence de politique de communication et de lobbying envers les autorités publiques pour faire face aux vols d’énergie sur les réseaux et aux agressions réseaux .</a:t>
            </a:r>
          </a:p>
          <a:p>
            <a:pPr eaLnBrk="0" fontAlgn="base" hangingPunct="0">
              <a:buFont typeface="Wingdings" pitchFamily="2" charset="2"/>
              <a:buChar char="D"/>
            </a:pPr>
            <a:r>
              <a:rPr lang="fr-FR" sz="1200" dirty="0" smtClean="0"/>
              <a:t>- Le SI distribution actuel ne couvre pas tous les besoins</a:t>
            </a:r>
          </a:p>
          <a:p>
            <a:pPr eaLnBrk="0" fontAlgn="base" hangingPunct="0">
              <a:buFont typeface="Wingdings" pitchFamily="2" charset="2"/>
              <a:buChar char="D"/>
            </a:pPr>
            <a:r>
              <a:rPr lang="fr-FR" sz="1200" dirty="0" smtClean="0"/>
              <a:t>- Comptabilité analytique  centralisée  (non exploitée par les DD)</a:t>
            </a:r>
          </a:p>
          <a:p>
            <a:pPr eaLnBrk="0" fontAlgn="base" hangingPunct="0">
              <a:buFont typeface="Wingdings" pitchFamily="2" charset="2"/>
              <a:buChar char="D"/>
            </a:pPr>
            <a:r>
              <a:rPr lang="fr-FR" sz="1200" dirty="0" smtClean="0"/>
              <a:t>- Absence de révision tarifaire</a:t>
            </a:r>
          </a:p>
          <a:p>
            <a:pPr eaLnBrk="0" fontAlgn="base" hangingPunct="0">
              <a:buFont typeface="Wingdings" pitchFamily="2" charset="2"/>
              <a:buChar char="D"/>
            </a:pPr>
            <a:r>
              <a:rPr lang="fr-FR" sz="1200" dirty="0" smtClean="0"/>
              <a:t>- Non maitrise des charges d’investissements et d’exploitation</a:t>
            </a:r>
          </a:p>
          <a:p>
            <a:pPr eaLnBrk="0" fontAlgn="base" hangingPunct="0">
              <a:buFont typeface="Wingdings" pitchFamily="2" charset="2"/>
              <a:buChar char="D"/>
            </a:pPr>
            <a:r>
              <a:rPr lang="fr-FR" sz="1200" dirty="0" smtClean="0"/>
              <a:t>- Faible adaptation de l’organisation commerciale aux  exigences du métier</a:t>
            </a:r>
          </a:p>
          <a:p>
            <a:pPr eaLnBrk="0" fontAlgn="base" hangingPunct="0">
              <a:buFont typeface="Wingdings" pitchFamily="2" charset="2"/>
              <a:buChar char="D"/>
            </a:pPr>
            <a:r>
              <a:rPr lang="fr-FR" sz="1200" dirty="0" smtClean="0"/>
              <a:t>- Insuffisance dans le traitement des réclamations</a:t>
            </a:r>
          </a:p>
          <a:p>
            <a:pPr eaLnBrk="0" fontAlgn="base" hangingPunct="0">
              <a:buFont typeface="Wingdings" pitchFamily="2" charset="2"/>
              <a:buChar char="D"/>
            </a:pPr>
            <a:r>
              <a:rPr lang="fr-FR" sz="1200" dirty="0" smtClean="0"/>
              <a:t>- Déperdition de la ressource qualifiée et non préparation de la relève</a:t>
            </a:r>
          </a:p>
          <a:p>
            <a:pPr eaLnBrk="0" fontAlgn="base" hangingPunct="0">
              <a:buFont typeface="Wingdings" pitchFamily="2" charset="2"/>
              <a:buChar char="D"/>
            </a:pPr>
            <a:r>
              <a:rPr lang="fr-FR" sz="1200" dirty="0" smtClean="0"/>
              <a:t>- Non réalisation de formation (qualifiante) pour certains métiers et faiblesse en formation management pour l’encadrement</a:t>
            </a:r>
          </a:p>
          <a:p>
            <a:pPr eaLnBrk="0" fontAlgn="base" hangingPunct="0">
              <a:buFont typeface="Wingdings" pitchFamily="2" charset="2"/>
              <a:buChar char="D"/>
            </a:pPr>
            <a:r>
              <a:rPr lang="fr-FR" sz="1200" dirty="0" smtClean="0"/>
              <a:t>- Problème d’expertise de matériels (contrefaçon). </a:t>
            </a:r>
          </a:p>
          <a:p>
            <a:pPr eaLnBrk="0" fontAlgn="base" hangingPunct="0">
              <a:buFont typeface="Wingdings" pitchFamily="2" charset="2"/>
              <a:buChar char="D"/>
            </a:pPr>
            <a:r>
              <a:rPr lang="fr-FR" sz="1200" dirty="0" smtClean="0"/>
              <a:t>Insuffisance de la formation des techniciens</a:t>
            </a:r>
          </a:p>
          <a:p>
            <a:pPr eaLnBrk="0" fontAlgn="base" hangingPunct="0">
              <a:buFont typeface="Wingdings" pitchFamily="2" charset="2"/>
              <a:buChar char="D"/>
            </a:pPr>
            <a:r>
              <a:rPr lang="fr-FR" sz="1200" dirty="0" smtClean="0"/>
              <a:t>- Faiblesse dans la capitalisation du savoir et de l’expertise</a:t>
            </a:r>
          </a:p>
          <a:p>
            <a:pPr eaLnBrk="0" fontAlgn="base" hangingPunct="0">
              <a:buFont typeface="Wingdings" pitchFamily="2" charset="2"/>
              <a:buChar char="D"/>
            </a:pPr>
            <a:r>
              <a:rPr lang="fr-FR" sz="1200" dirty="0" smtClean="0"/>
              <a:t>- Capital expérience insuffisamment valorisé</a:t>
            </a:r>
          </a:p>
          <a:p>
            <a:pPr eaLnBrk="0" fontAlgn="base" hangingPunct="0">
              <a:buFont typeface="Arial" pitchFamily="34" charset="0"/>
              <a:buChar char="•"/>
            </a:pPr>
            <a:r>
              <a:rPr lang="fr-FR" sz="1200" dirty="0" smtClean="0"/>
              <a:t>Nécessité de mise à jour des procédures de travail,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3870577" y="4286256"/>
            <a:ext cx="1428760" cy="461665"/>
          </a:xfrm>
          <a:prstGeom prst="rect">
            <a:avLst/>
          </a:prstGeom>
        </p:spPr>
        <p:txBody>
          <a:bodyPr wrap="square">
            <a:spAutoFit/>
          </a:bodyPr>
          <a:lstStyle/>
          <a:p>
            <a:pPr algn="ctr">
              <a:lnSpc>
                <a:spcPct val="120000"/>
              </a:lnSpc>
            </a:pPr>
            <a:r>
              <a:rPr lang="fr-FR" sz="1000" b="1" dirty="0" smtClean="0"/>
              <a:t>Concessions </a:t>
            </a:r>
          </a:p>
          <a:p>
            <a:pPr algn="ctr">
              <a:lnSpc>
                <a:spcPct val="120000"/>
              </a:lnSpc>
            </a:pPr>
            <a:r>
              <a:rPr lang="fr-FR" sz="1000" b="1" dirty="0" smtClean="0"/>
              <a:t>Electriques</a:t>
            </a:r>
            <a:endParaRPr lang="fr-FR" sz="1000" b="1" dirty="0"/>
          </a:p>
        </p:txBody>
      </p:sp>
      <p:sp>
        <p:nvSpPr>
          <p:cNvPr id="38914" name="Line 4"/>
          <p:cNvSpPr>
            <a:spLocks noChangeShapeType="1"/>
          </p:cNvSpPr>
          <p:nvPr/>
        </p:nvSpPr>
        <p:spPr bwMode="auto">
          <a:xfrm flipV="1">
            <a:off x="1162302" y="1743075"/>
            <a:ext cx="0" cy="4194175"/>
          </a:xfrm>
          <a:prstGeom prst="line">
            <a:avLst/>
          </a:prstGeom>
          <a:noFill/>
          <a:ln w="9525">
            <a:solidFill>
              <a:schemeClr val="accent1"/>
            </a:solidFill>
            <a:round/>
            <a:headEnd/>
            <a:tailEnd/>
          </a:ln>
        </p:spPr>
        <p:txBody>
          <a:bodyPr wrap="none" anchor="ctr"/>
          <a:lstStyle/>
          <a:p>
            <a:endParaRPr lang="fr-FR"/>
          </a:p>
        </p:txBody>
      </p:sp>
      <p:sp>
        <p:nvSpPr>
          <p:cNvPr id="38915" name="Line 5"/>
          <p:cNvSpPr>
            <a:spLocks noChangeShapeType="1"/>
          </p:cNvSpPr>
          <p:nvPr/>
        </p:nvSpPr>
        <p:spPr bwMode="auto">
          <a:xfrm>
            <a:off x="1162302" y="5103813"/>
            <a:ext cx="5638800" cy="0"/>
          </a:xfrm>
          <a:prstGeom prst="line">
            <a:avLst/>
          </a:prstGeom>
          <a:noFill/>
          <a:ln w="9525">
            <a:solidFill>
              <a:schemeClr val="accent1"/>
            </a:solidFill>
            <a:round/>
            <a:headEnd/>
            <a:tailEnd/>
          </a:ln>
        </p:spPr>
        <p:txBody>
          <a:bodyPr wrap="none" anchor="ctr"/>
          <a:lstStyle/>
          <a:p>
            <a:endParaRPr lang="fr-FR"/>
          </a:p>
        </p:txBody>
      </p:sp>
      <p:sp>
        <p:nvSpPr>
          <p:cNvPr id="38916" name="Line 6"/>
          <p:cNvSpPr>
            <a:spLocks noChangeShapeType="1"/>
          </p:cNvSpPr>
          <p:nvPr/>
        </p:nvSpPr>
        <p:spPr bwMode="auto">
          <a:xfrm>
            <a:off x="1162302" y="2546350"/>
            <a:ext cx="5638800" cy="0"/>
          </a:xfrm>
          <a:prstGeom prst="line">
            <a:avLst/>
          </a:prstGeom>
          <a:noFill/>
          <a:ln w="9525">
            <a:solidFill>
              <a:schemeClr val="accent1"/>
            </a:solidFill>
            <a:round/>
            <a:headEnd/>
            <a:tailEnd/>
          </a:ln>
        </p:spPr>
        <p:txBody>
          <a:bodyPr wrap="none" anchor="ctr"/>
          <a:lstStyle/>
          <a:p>
            <a:endParaRPr lang="fr-FR"/>
          </a:p>
        </p:txBody>
      </p:sp>
      <p:sp>
        <p:nvSpPr>
          <p:cNvPr id="38917" name="Line 7"/>
          <p:cNvSpPr>
            <a:spLocks noChangeShapeType="1"/>
          </p:cNvSpPr>
          <p:nvPr/>
        </p:nvSpPr>
        <p:spPr bwMode="auto">
          <a:xfrm>
            <a:off x="1162302" y="1746250"/>
            <a:ext cx="5638800" cy="0"/>
          </a:xfrm>
          <a:prstGeom prst="line">
            <a:avLst/>
          </a:prstGeom>
          <a:noFill/>
          <a:ln w="9525">
            <a:solidFill>
              <a:schemeClr val="accent1"/>
            </a:solidFill>
            <a:round/>
            <a:headEnd/>
            <a:tailEnd/>
          </a:ln>
        </p:spPr>
        <p:txBody>
          <a:bodyPr wrap="none" anchor="ctr"/>
          <a:lstStyle/>
          <a:p>
            <a:endParaRPr lang="fr-FR"/>
          </a:p>
        </p:txBody>
      </p:sp>
      <p:sp>
        <p:nvSpPr>
          <p:cNvPr id="38918" name="Line 8"/>
          <p:cNvSpPr>
            <a:spLocks noChangeShapeType="1"/>
          </p:cNvSpPr>
          <p:nvPr/>
        </p:nvSpPr>
        <p:spPr bwMode="auto">
          <a:xfrm flipV="1">
            <a:off x="2508502" y="1746250"/>
            <a:ext cx="0" cy="4191000"/>
          </a:xfrm>
          <a:prstGeom prst="line">
            <a:avLst/>
          </a:prstGeom>
          <a:noFill/>
          <a:ln w="9525">
            <a:solidFill>
              <a:schemeClr val="accent1"/>
            </a:solidFill>
            <a:round/>
            <a:headEnd/>
            <a:tailEnd/>
          </a:ln>
        </p:spPr>
        <p:txBody>
          <a:bodyPr wrap="none" anchor="ctr"/>
          <a:lstStyle/>
          <a:p>
            <a:endParaRPr lang="fr-FR"/>
          </a:p>
        </p:txBody>
      </p:sp>
      <p:sp>
        <p:nvSpPr>
          <p:cNvPr id="38919" name="Line 9"/>
          <p:cNvSpPr>
            <a:spLocks noChangeShapeType="1"/>
          </p:cNvSpPr>
          <p:nvPr/>
        </p:nvSpPr>
        <p:spPr bwMode="auto">
          <a:xfrm flipV="1">
            <a:off x="6801102" y="1746250"/>
            <a:ext cx="0" cy="4191000"/>
          </a:xfrm>
          <a:prstGeom prst="line">
            <a:avLst/>
          </a:prstGeom>
          <a:noFill/>
          <a:ln w="9525">
            <a:solidFill>
              <a:schemeClr val="accent1"/>
            </a:solidFill>
            <a:round/>
            <a:headEnd/>
            <a:tailEnd/>
          </a:ln>
        </p:spPr>
        <p:txBody>
          <a:bodyPr wrap="none" anchor="ctr"/>
          <a:lstStyle/>
          <a:p>
            <a:endParaRPr lang="fr-FR"/>
          </a:p>
        </p:txBody>
      </p:sp>
      <p:sp>
        <p:nvSpPr>
          <p:cNvPr id="38920" name="Line 10"/>
          <p:cNvSpPr>
            <a:spLocks noChangeShapeType="1"/>
          </p:cNvSpPr>
          <p:nvPr/>
        </p:nvSpPr>
        <p:spPr bwMode="auto">
          <a:xfrm>
            <a:off x="1167065" y="4264025"/>
            <a:ext cx="5608637" cy="0"/>
          </a:xfrm>
          <a:prstGeom prst="line">
            <a:avLst/>
          </a:prstGeom>
          <a:noFill/>
          <a:ln w="9525">
            <a:solidFill>
              <a:schemeClr val="accent1"/>
            </a:solidFill>
            <a:round/>
            <a:headEnd/>
            <a:tailEnd/>
          </a:ln>
        </p:spPr>
        <p:txBody>
          <a:bodyPr wrap="none" anchor="ctr"/>
          <a:lstStyle/>
          <a:p>
            <a:endParaRPr lang="fr-FR"/>
          </a:p>
        </p:txBody>
      </p:sp>
      <p:sp>
        <p:nvSpPr>
          <p:cNvPr id="38921" name="Line 11"/>
          <p:cNvSpPr>
            <a:spLocks noChangeShapeType="1"/>
          </p:cNvSpPr>
          <p:nvPr/>
        </p:nvSpPr>
        <p:spPr bwMode="auto">
          <a:xfrm>
            <a:off x="1167065" y="3424238"/>
            <a:ext cx="5581650" cy="0"/>
          </a:xfrm>
          <a:prstGeom prst="line">
            <a:avLst/>
          </a:prstGeom>
          <a:noFill/>
          <a:ln w="9525">
            <a:solidFill>
              <a:schemeClr val="accent1"/>
            </a:solidFill>
            <a:round/>
            <a:headEnd/>
            <a:tailEnd/>
          </a:ln>
        </p:spPr>
        <p:txBody>
          <a:bodyPr wrap="none" anchor="ctr"/>
          <a:lstStyle/>
          <a:p>
            <a:endParaRPr lang="fr-FR"/>
          </a:p>
        </p:txBody>
      </p:sp>
      <p:sp>
        <p:nvSpPr>
          <p:cNvPr id="38922" name="Line 12"/>
          <p:cNvSpPr>
            <a:spLocks noChangeShapeType="1"/>
          </p:cNvSpPr>
          <p:nvPr/>
        </p:nvSpPr>
        <p:spPr bwMode="auto">
          <a:xfrm flipV="1">
            <a:off x="3889627" y="1754188"/>
            <a:ext cx="0" cy="4191000"/>
          </a:xfrm>
          <a:prstGeom prst="line">
            <a:avLst/>
          </a:prstGeom>
          <a:noFill/>
          <a:ln w="9525">
            <a:solidFill>
              <a:schemeClr val="accent1"/>
            </a:solidFill>
            <a:round/>
            <a:headEnd/>
            <a:tailEnd/>
          </a:ln>
        </p:spPr>
        <p:txBody>
          <a:bodyPr wrap="none" anchor="ctr"/>
          <a:lstStyle/>
          <a:p>
            <a:endParaRPr lang="fr-FR"/>
          </a:p>
        </p:txBody>
      </p:sp>
      <p:sp>
        <p:nvSpPr>
          <p:cNvPr id="38923" name="Line 13"/>
          <p:cNvSpPr>
            <a:spLocks noChangeShapeType="1"/>
          </p:cNvSpPr>
          <p:nvPr/>
        </p:nvSpPr>
        <p:spPr bwMode="auto">
          <a:xfrm flipV="1">
            <a:off x="5340602" y="1744663"/>
            <a:ext cx="0" cy="4200525"/>
          </a:xfrm>
          <a:prstGeom prst="line">
            <a:avLst/>
          </a:prstGeom>
          <a:noFill/>
          <a:ln w="9525">
            <a:solidFill>
              <a:schemeClr val="accent1"/>
            </a:solidFill>
            <a:round/>
            <a:headEnd/>
            <a:tailEnd/>
          </a:ln>
        </p:spPr>
        <p:txBody>
          <a:bodyPr wrap="none" anchor="ctr"/>
          <a:lstStyle/>
          <a:p>
            <a:endParaRPr lang="fr-FR"/>
          </a:p>
        </p:txBody>
      </p:sp>
      <p:sp>
        <p:nvSpPr>
          <p:cNvPr id="38924" name="Line 14"/>
          <p:cNvSpPr>
            <a:spLocks noChangeShapeType="1"/>
          </p:cNvSpPr>
          <p:nvPr/>
        </p:nvSpPr>
        <p:spPr bwMode="auto">
          <a:xfrm>
            <a:off x="1170240" y="5943600"/>
            <a:ext cx="5641975" cy="0"/>
          </a:xfrm>
          <a:prstGeom prst="line">
            <a:avLst/>
          </a:prstGeom>
          <a:noFill/>
          <a:ln w="9525">
            <a:solidFill>
              <a:schemeClr val="accent1"/>
            </a:solidFill>
            <a:round/>
            <a:headEnd/>
            <a:tailEnd/>
          </a:ln>
        </p:spPr>
        <p:txBody>
          <a:bodyPr wrap="none" anchor="ctr"/>
          <a:lstStyle/>
          <a:p>
            <a:endParaRPr lang="fr-FR"/>
          </a:p>
        </p:txBody>
      </p:sp>
      <p:sp>
        <p:nvSpPr>
          <p:cNvPr id="38925" name="Text Box 15"/>
          <p:cNvSpPr txBox="1">
            <a:spLocks noChangeArrowheads="1"/>
          </p:cNvSpPr>
          <p:nvPr/>
        </p:nvSpPr>
        <p:spPr bwMode="auto">
          <a:xfrm rot="-5400000">
            <a:off x="-1892693" y="3648850"/>
            <a:ext cx="4202112" cy="342937"/>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600" b="1" dirty="0">
                <a:solidFill>
                  <a:srgbClr val="000000"/>
                </a:solidFill>
              </a:rPr>
              <a:t>Potentiel de création de valeur de SDA</a:t>
            </a:r>
          </a:p>
        </p:txBody>
      </p:sp>
      <p:sp>
        <p:nvSpPr>
          <p:cNvPr id="38926" name="Text Box 16"/>
          <p:cNvSpPr txBox="1">
            <a:spLocks noChangeArrowheads="1"/>
          </p:cNvSpPr>
          <p:nvPr/>
        </p:nvSpPr>
        <p:spPr bwMode="auto">
          <a:xfrm>
            <a:off x="1355977"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Emergence</a:t>
            </a:r>
          </a:p>
        </p:txBody>
      </p:sp>
      <p:sp>
        <p:nvSpPr>
          <p:cNvPr id="38927" name="Text Box 17"/>
          <p:cNvSpPr txBox="1">
            <a:spLocks noChangeArrowheads="1"/>
          </p:cNvSpPr>
          <p:nvPr/>
        </p:nvSpPr>
        <p:spPr bwMode="auto">
          <a:xfrm>
            <a:off x="2700590"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Croissance </a:t>
            </a:r>
          </a:p>
        </p:txBody>
      </p:sp>
      <p:sp>
        <p:nvSpPr>
          <p:cNvPr id="38928" name="Text Box 18"/>
          <p:cNvSpPr txBox="1">
            <a:spLocks noChangeArrowheads="1"/>
          </p:cNvSpPr>
          <p:nvPr/>
        </p:nvSpPr>
        <p:spPr bwMode="auto">
          <a:xfrm>
            <a:off x="4107115"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Maturité </a:t>
            </a:r>
          </a:p>
        </p:txBody>
      </p:sp>
      <p:sp>
        <p:nvSpPr>
          <p:cNvPr id="38929" name="Text Box 19"/>
          <p:cNvSpPr txBox="1">
            <a:spLocks noChangeArrowheads="1"/>
          </p:cNvSpPr>
          <p:nvPr/>
        </p:nvSpPr>
        <p:spPr bwMode="auto">
          <a:xfrm>
            <a:off x="5543802" y="1441450"/>
            <a:ext cx="1184295" cy="250604"/>
          </a:xfrm>
          <a:prstGeom prst="rect">
            <a:avLst/>
          </a:prstGeom>
          <a:noFill/>
          <a:ln w="9525">
            <a:noFill/>
            <a:miter lim="800000"/>
            <a:headEnd/>
            <a:tailEnd/>
          </a:ln>
        </p:spPr>
        <p:txBody>
          <a:bodyPr wrap="square" lIns="95777" tIns="47890" rIns="95777" bIns="47890">
            <a:spAutoFit/>
          </a:bodyPr>
          <a:lstStyle/>
          <a:p>
            <a:pPr algn="ctr" defTabSz="957263">
              <a:spcBef>
                <a:spcPct val="50000"/>
              </a:spcBef>
            </a:pPr>
            <a:r>
              <a:rPr lang="fr-FR" sz="1000" b="1" dirty="0">
                <a:solidFill>
                  <a:srgbClr val="000000"/>
                </a:solidFill>
              </a:rPr>
              <a:t>Décroissance</a:t>
            </a:r>
          </a:p>
        </p:txBody>
      </p:sp>
      <p:sp>
        <p:nvSpPr>
          <p:cNvPr id="38930" name="Text Box 20"/>
          <p:cNvSpPr txBox="1">
            <a:spLocks noChangeArrowheads="1"/>
          </p:cNvSpPr>
          <p:nvPr/>
        </p:nvSpPr>
        <p:spPr bwMode="auto">
          <a:xfrm>
            <a:off x="-28419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Exceptionnel </a:t>
            </a:r>
          </a:p>
        </p:txBody>
      </p:sp>
      <p:sp>
        <p:nvSpPr>
          <p:cNvPr id="38931" name="Text Box 21"/>
          <p:cNvSpPr txBox="1">
            <a:spLocks noChangeArrowheads="1"/>
          </p:cNvSpPr>
          <p:nvPr/>
        </p:nvSpPr>
        <p:spPr bwMode="auto">
          <a:xfrm>
            <a:off x="-28419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Faible </a:t>
            </a:r>
          </a:p>
        </p:txBody>
      </p:sp>
      <p:sp>
        <p:nvSpPr>
          <p:cNvPr id="38932" name="Text Box 22"/>
          <p:cNvSpPr txBox="1">
            <a:spLocks noChangeArrowheads="1"/>
          </p:cNvSpPr>
          <p:nvPr/>
        </p:nvSpPr>
        <p:spPr bwMode="auto">
          <a:xfrm>
            <a:off x="-28419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Très faible</a:t>
            </a:r>
          </a:p>
        </p:txBody>
      </p:sp>
      <p:sp>
        <p:nvSpPr>
          <p:cNvPr id="38933" name="Text Box 23"/>
          <p:cNvSpPr txBox="1">
            <a:spLocks noChangeArrowheads="1"/>
          </p:cNvSpPr>
          <p:nvPr/>
        </p:nvSpPr>
        <p:spPr bwMode="auto">
          <a:xfrm>
            <a:off x="-28419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Moyen </a:t>
            </a:r>
          </a:p>
        </p:txBody>
      </p:sp>
      <p:sp>
        <p:nvSpPr>
          <p:cNvPr id="38934" name="Text Box 24"/>
          <p:cNvSpPr txBox="1">
            <a:spLocks noChangeArrowheads="1"/>
          </p:cNvSpPr>
          <p:nvPr/>
        </p:nvSpPr>
        <p:spPr bwMode="auto">
          <a:xfrm>
            <a:off x="-304836"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Fort </a:t>
            </a:r>
          </a:p>
        </p:txBody>
      </p:sp>
      <p:sp>
        <p:nvSpPr>
          <p:cNvPr id="38935" name="Line 25"/>
          <p:cNvSpPr>
            <a:spLocks noChangeShapeType="1"/>
          </p:cNvSpPr>
          <p:nvPr/>
        </p:nvSpPr>
        <p:spPr bwMode="auto">
          <a:xfrm flipV="1">
            <a:off x="2487865"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8936" name="Line 26"/>
          <p:cNvSpPr>
            <a:spLocks noChangeShapeType="1"/>
          </p:cNvSpPr>
          <p:nvPr/>
        </p:nvSpPr>
        <p:spPr bwMode="auto">
          <a:xfrm flipV="1">
            <a:off x="1168652"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8937" name="Line 27"/>
          <p:cNvSpPr>
            <a:spLocks noChangeShapeType="1"/>
          </p:cNvSpPr>
          <p:nvPr/>
        </p:nvSpPr>
        <p:spPr bwMode="auto">
          <a:xfrm flipV="1">
            <a:off x="4905627"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8938" name="Line 28"/>
          <p:cNvSpPr>
            <a:spLocks noChangeShapeType="1"/>
          </p:cNvSpPr>
          <p:nvPr/>
        </p:nvSpPr>
        <p:spPr bwMode="auto">
          <a:xfrm flipV="1">
            <a:off x="2541840"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8939" name="Line 29"/>
          <p:cNvSpPr>
            <a:spLocks noChangeShapeType="1"/>
          </p:cNvSpPr>
          <p:nvPr/>
        </p:nvSpPr>
        <p:spPr bwMode="auto">
          <a:xfrm flipV="1">
            <a:off x="1187702"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8940" name="Line 30"/>
          <p:cNvSpPr>
            <a:spLocks noChangeShapeType="1"/>
          </p:cNvSpPr>
          <p:nvPr/>
        </p:nvSpPr>
        <p:spPr bwMode="auto">
          <a:xfrm flipV="1">
            <a:off x="2494215"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8941" name="Text Box 31"/>
          <p:cNvSpPr txBox="1">
            <a:spLocks noChangeArrowheads="1"/>
          </p:cNvSpPr>
          <p:nvPr/>
        </p:nvSpPr>
        <p:spPr bwMode="auto">
          <a:xfrm>
            <a:off x="5442213" y="5550911"/>
            <a:ext cx="1295400" cy="307771"/>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FF0000"/>
                </a:solidFill>
              </a:rPr>
              <a:t>RETRAIT </a:t>
            </a:r>
            <a:endParaRPr lang="fr-FR" sz="1400" b="1" dirty="0"/>
          </a:p>
        </p:txBody>
      </p:sp>
      <p:sp>
        <p:nvSpPr>
          <p:cNvPr id="38942" name="Text Box 32"/>
          <p:cNvSpPr txBox="1">
            <a:spLocks noChangeArrowheads="1"/>
          </p:cNvSpPr>
          <p:nvPr/>
        </p:nvSpPr>
        <p:spPr bwMode="auto">
          <a:xfrm>
            <a:off x="5442213" y="4152139"/>
            <a:ext cx="1428760" cy="276993"/>
          </a:xfrm>
          <a:prstGeom prst="rect">
            <a:avLst/>
          </a:prstGeom>
          <a:noFill/>
          <a:ln w="9525">
            <a:noFill/>
            <a:miter lim="800000"/>
            <a:headEnd/>
            <a:tailEnd/>
          </a:ln>
        </p:spPr>
        <p:txBody>
          <a:bodyPr wrap="square" lIns="91432" tIns="45717" rIns="91432" bIns="45717">
            <a:spAutoFit/>
          </a:bodyPr>
          <a:lstStyle/>
          <a:p>
            <a:pPr>
              <a:spcBef>
                <a:spcPct val="50000"/>
              </a:spcBef>
            </a:pPr>
            <a:r>
              <a:rPr lang="fr-FR" sz="1200" b="1" dirty="0">
                <a:solidFill>
                  <a:srgbClr val="FF9933"/>
                </a:solidFill>
              </a:rPr>
              <a:t>RÉORIENTATION</a:t>
            </a:r>
            <a:endParaRPr lang="fr-FR" sz="1200" b="1" dirty="0"/>
          </a:p>
        </p:txBody>
      </p:sp>
      <p:sp>
        <p:nvSpPr>
          <p:cNvPr id="38943" name="Text Box 34"/>
          <p:cNvSpPr txBox="1">
            <a:spLocks noChangeArrowheads="1"/>
          </p:cNvSpPr>
          <p:nvPr/>
        </p:nvSpPr>
        <p:spPr bwMode="auto">
          <a:xfrm>
            <a:off x="5442213" y="1984786"/>
            <a:ext cx="1357322" cy="515520"/>
          </a:xfrm>
          <a:prstGeom prst="rect">
            <a:avLst/>
          </a:prstGeom>
          <a:noFill/>
          <a:ln w="9525">
            <a:noFill/>
            <a:miter lim="800000"/>
            <a:headEnd/>
            <a:tailEnd/>
          </a:ln>
        </p:spPr>
        <p:txBody>
          <a:bodyPr wrap="square" lIns="91432" tIns="45717" rIns="91432" bIns="45717">
            <a:spAutoFit/>
          </a:bodyPr>
          <a:lstStyle/>
          <a:p>
            <a:pPr>
              <a:spcBef>
                <a:spcPct val="50000"/>
              </a:spcBef>
            </a:pPr>
            <a:r>
              <a:rPr lang="fr-FR" sz="1100" b="1" dirty="0">
                <a:solidFill>
                  <a:srgbClr val="0033CC"/>
                </a:solidFill>
              </a:rPr>
              <a:t>DÉVELOPPEMENT</a:t>
            </a:r>
          </a:p>
          <a:p>
            <a:pPr>
              <a:spcBef>
                <a:spcPct val="50000"/>
              </a:spcBef>
            </a:pPr>
            <a:r>
              <a:rPr lang="fr-FR" sz="1100" b="1" dirty="0">
                <a:solidFill>
                  <a:srgbClr val="0033CC"/>
                </a:solidFill>
              </a:rPr>
              <a:t>PRIORITAIRE </a:t>
            </a:r>
          </a:p>
        </p:txBody>
      </p:sp>
      <p:sp>
        <p:nvSpPr>
          <p:cNvPr id="38944" name="Oval 35"/>
          <p:cNvSpPr>
            <a:spLocks noChangeArrowheads="1"/>
          </p:cNvSpPr>
          <p:nvPr/>
        </p:nvSpPr>
        <p:spPr bwMode="auto">
          <a:xfrm>
            <a:off x="3370511" y="3575058"/>
            <a:ext cx="995362" cy="996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5" name="Oval 36"/>
          <p:cNvSpPr>
            <a:spLocks noChangeArrowheads="1"/>
          </p:cNvSpPr>
          <p:nvPr/>
        </p:nvSpPr>
        <p:spPr bwMode="auto">
          <a:xfrm>
            <a:off x="3437200" y="364649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chemeClr val="bg1"/>
              </a:solidFill>
            </a:endParaRPr>
          </a:p>
        </p:txBody>
      </p:sp>
      <p:sp>
        <p:nvSpPr>
          <p:cNvPr id="38946" name="Oval 38"/>
          <p:cNvSpPr>
            <a:spLocks noChangeArrowheads="1"/>
          </p:cNvSpPr>
          <p:nvPr/>
        </p:nvSpPr>
        <p:spPr bwMode="auto">
          <a:xfrm>
            <a:off x="2338630" y="3571876"/>
            <a:ext cx="174625"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a:p>
        </p:txBody>
      </p:sp>
      <p:sp>
        <p:nvSpPr>
          <p:cNvPr id="38948" name="Oval 41"/>
          <p:cNvSpPr>
            <a:spLocks noChangeArrowheads="1"/>
          </p:cNvSpPr>
          <p:nvPr/>
        </p:nvSpPr>
        <p:spPr bwMode="auto">
          <a:xfrm>
            <a:off x="2941883" y="3643315"/>
            <a:ext cx="428628" cy="428628"/>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9" name="Oval 42"/>
          <p:cNvSpPr>
            <a:spLocks noChangeArrowheads="1"/>
          </p:cNvSpPr>
          <p:nvPr/>
        </p:nvSpPr>
        <p:spPr bwMode="auto">
          <a:xfrm>
            <a:off x="2962523" y="3714752"/>
            <a:ext cx="407988" cy="357191"/>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0" name="Rectangle 2"/>
          <p:cNvSpPr>
            <a:spLocks noChangeArrowheads="1"/>
          </p:cNvSpPr>
          <p:nvPr/>
        </p:nvSpPr>
        <p:spPr bwMode="auto">
          <a:xfrm>
            <a:off x="-71470" y="198438"/>
            <a:ext cx="7285037" cy="838200"/>
          </a:xfrm>
          <a:prstGeom prst="rect">
            <a:avLst/>
          </a:prstGeom>
          <a:noFill/>
          <a:ln w="9525">
            <a:noFill/>
            <a:miter lim="800000"/>
            <a:headEnd/>
            <a:tailEnd/>
          </a:ln>
        </p:spPr>
        <p:txBody>
          <a:bodyPr anchor="ctr"/>
          <a:lstStyle/>
          <a:p>
            <a:endParaRPr lang="fr-FR" sz="2000">
              <a:solidFill>
                <a:srgbClr val="000000"/>
              </a:solidFill>
            </a:endParaRPr>
          </a:p>
        </p:txBody>
      </p:sp>
      <p:sp>
        <p:nvSpPr>
          <p:cNvPr id="38952" name="Rectangle 45"/>
          <p:cNvSpPr>
            <a:spLocks noChangeArrowheads="1"/>
          </p:cNvSpPr>
          <p:nvPr/>
        </p:nvSpPr>
        <p:spPr bwMode="auto">
          <a:xfrm>
            <a:off x="513034"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sz="1400" b="1" dirty="0"/>
              <a:t>Maturité stratégique des segments</a:t>
            </a:r>
          </a:p>
        </p:txBody>
      </p:sp>
      <p:sp>
        <p:nvSpPr>
          <p:cNvPr id="38953" name="Text Box 35"/>
          <p:cNvSpPr txBox="1">
            <a:spLocks noChangeArrowheads="1"/>
          </p:cNvSpPr>
          <p:nvPr/>
        </p:nvSpPr>
        <p:spPr bwMode="auto">
          <a:xfrm>
            <a:off x="5442213" y="3043156"/>
            <a:ext cx="1500198" cy="600158"/>
          </a:xfrm>
          <a:prstGeom prst="rect">
            <a:avLst/>
          </a:prstGeom>
          <a:noFill/>
          <a:ln w="9525">
            <a:noFill/>
            <a:miter lim="800000"/>
            <a:headEnd/>
            <a:tailEnd/>
          </a:ln>
        </p:spPr>
        <p:txBody>
          <a:bodyPr wrap="square" lIns="91432" tIns="45717" rIns="91432" bIns="45717">
            <a:spAutoFit/>
          </a:bodyPr>
          <a:lstStyle/>
          <a:p>
            <a:r>
              <a:rPr lang="fr-FR" sz="1100" b="1" dirty="0">
                <a:solidFill>
                  <a:srgbClr val="339933"/>
                </a:solidFill>
              </a:rPr>
              <a:t>RATTRAPAGE </a:t>
            </a:r>
          </a:p>
          <a:p>
            <a:r>
              <a:rPr lang="fr-FR" sz="1100" b="1" dirty="0">
                <a:solidFill>
                  <a:srgbClr val="339933"/>
                </a:solidFill>
              </a:rPr>
              <a:t>OU RISQUE DE CANTONNEMENT</a:t>
            </a:r>
          </a:p>
        </p:txBody>
      </p:sp>
      <p:sp>
        <p:nvSpPr>
          <p:cNvPr id="38954" name="Oval 2"/>
          <p:cNvSpPr>
            <a:spLocks noChangeArrowheads="1"/>
          </p:cNvSpPr>
          <p:nvPr/>
        </p:nvSpPr>
        <p:spPr bwMode="auto">
          <a:xfrm>
            <a:off x="3084759" y="3357562"/>
            <a:ext cx="647700" cy="64770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55" name="Oval 39"/>
          <p:cNvSpPr>
            <a:spLocks noChangeArrowheads="1"/>
          </p:cNvSpPr>
          <p:nvPr/>
        </p:nvSpPr>
        <p:spPr bwMode="auto">
          <a:xfrm>
            <a:off x="3156197" y="3500438"/>
            <a:ext cx="468312" cy="468312"/>
          </a:xfrm>
          <a:prstGeom prst="ellipse">
            <a:avLst/>
          </a:prstGeom>
          <a:solidFill>
            <a:schemeClr val="accent2">
              <a:lumMod val="75000"/>
              <a:alpha val="39999"/>
            </a:scheme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6" name="Rectangle 46"/>
          <p:cNvSpPr>
            <a:spLocks noChangeArrowheads="1"/>
          </p:cNvSpPr>
          <p:nvPr/>
        </p:nvSpPr>
        <p:spPr bwMode="auto">
          <a:xfrm>
            <a:off x="2870445" y="3000372"/>
            <a:ext cx="914400"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Electricité</a:t>
            </a:r>
          </a:p>
        </p:txBody>
      </p:sp>
      <p:grpSp>
        <p:nvGrpSpPr>
          <p:cNvPr id="2" name="Group 47"/>
          <p:cNvGrpSpPr>
            <a:grpSpLocks/>
          </p:cNvGrpSpPr>
          <p:nvPr/>
        </p:nvGrpSpPr>
        <p:grpSpPr bwMode="auto">
          <a:xfrm>
            <a:off x="3727331" y="3000372"/>
            <a:ext cx="827942" cy="954090"/>
            <a:chOff x="2994" y="2304"/>
            <a:chExt cx="565" cy="601"/>
          </a:xfrm>
        </p:grpSpPr>
        <p:grpSp>
          <p:nvGrpSpPr>
            <p:cNvPr id="3" name="Group 48"/>
            <p:cNvGrpSpPr>
              <a:grpSpLocks/>
            </p:cNvGrpSpPr>
            <p:nvPr/>
          </p:nvGrpSpPr>
          <p:grpSpPr bwMode="auto">
            <a:xfrm>
              <a:off x="3141" y="2574"/>
              <a:ext cx="341" cy="331"/>
              <a:chOff x="3043" y="2574"/>
              <a:chExt cx="341" cy="331"/>
            </a:xfrm>
          </p:grpSpPr>
          <p:sp>
            <p:nvSpPr>
              <p:cNvPr id="38972" name="Oval 3"/>
              <p:cNvSpPr>
                <a:spLocks noChangeArrowheads="1"/>
              </p:cNvSpPr>
              <p:nvPr/>
            </p:nvSpPr>
            <p:spPr bwMode="auto">
              <a:xfrm>
                <a:off x="3043" y="2574"/>
                <a:ext cx="341" cy="33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73" name="Oval 37"/>
              <p:cNvSpPr>
                <a:spLocks noChangeArrowheads="1"/>
              </p:cNvSpPr>
              <p:nvPr/>
            </p:nvSpPr>
            <p:spPr bwMode="auto">
              <a:xfrm>
                <a:off x="3056" y="2636"/>
                <a:ext cx="299" cy="254"/>
              </a:xfrm>
              <a:prstGeom prst="ellipse">
                <a:avLst/>
              </a:prstGeom>
              <a:solidFill>
                <a:schemeClr val="accent3">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ysClr val="windowText" lastClr="000000"/>
                  </a:solidFill>
                </a:endParaRPr>
              </a:p>
            </p:txBody>
          </p:sp>
        </p:grpSp>
        <p:sp>
          <p:nvSpPr>
            <p:cNvPr id="38971" name="Rectangle 51"/>
            <p:cNvSpPr>
              <a:spLocks noChangeArrowheads="1"/>
            </p:cNvSpPr>
            <p:nvPr/>
          </p:nvSpPr>
          <p:spPr bwMode="auto">
            <a:xfrm>
              <a:off x="2994" y="2304"/>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t>Concessions</a:t>
              </a:r>
              <a:br>
                <a:rPr lang="fr-FR" sz="1000" b="1" dirty="0"/>
              </a:br>
              <a:r>
                <a:rPr lang="fr-FR" sz="1000" b="1" dirty="0"/>
                <a:t>Gaz</a:t>
              </a:r>
            </a:p>
          </p:txBody>
        </p:sp>
      </p:grpSp>
      <p:sp>
        <p:nvSpPr>
          <p:cNvPr id="38969" name="Espace réservé du numéro de diapositive 62"/>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F3629F95-893C-4DB7-9FF9-1600EE5657F6}" type="slidenum">
              <a:rPr lang="fr-FR" smtClean="0"/>
              <a:pPr/>
              <a:t>7</a:t>
            </a:fld>
            <a:endParaRPr lang="fr-FR" smtClean="0"/>
          </a:p>
        </p:txBody>
      </p:sp>
      <p:sp>
        <p:nvSpPr>
          <p:cNvPr id="38960" name="Rectangle 56"/>
          <p:cNvSpPr>
            <a:spLocks noChangeArrowheads="1"/>
          </p:cNvSpPr>
          <p:nvPr/>
        </p:nvSpPr>
        <p:spPr bwMode="auto">
          <a:xfrm>
            <a:off x="1513123" y="3429000"/>
            <a:ext cx="735013" cy="649287"/>
          </a:xfrm>
          <a:prstGeom prst="rect">
            <a:avLst/>
          </a:prstGeom>
          <a:solidFill>
            <a:schemeClr val="bg1"/>
          </a:solidFill>
          <a:ln w="9525" algn="ctr">
            <a:noFill/>
            <a:miter lim="800000"/>
            <a:headEnd/>
            <a:tailEnd/>
          </a:ln>
        </p:spPr>
        <p:txBody>
          <a:bodyPr lIns="90000" tIns="46800" rIns="90000" bIns="46800">
            <a:spAutoFit/>
          </a:bodyPr>
          <a:lstStyle/>
          <a:p>
            <a:pPr algn="ctr">
              <a:lnSpc>
                <a:spcPct val="120000"/>
              </a:lnSpc>
            </a:pPr>
            <a:r>
              <a:rPr lang="fr-FR" sz="1000" b="1" dirty="0"/>
              <a:t>Services </a:t>
            </a:r>
          </a:p>
          <a:p>
            <a:pPr algn="ctr">
              <a:lnSpc>
                <a:spcPct val="120000"/>
              </a:lnSpc>
            </a:pPr>
            <a:r>
              <a:rPr lang="fr-FR" sz="1000" b="1" dirty="0"/>
              <a:t>énergie </a:t>
            </a:r>
          </a:p>
          <a:p>
            <a:pPr algn="ctr">
              <a:lnSpc>
                <a:spcPct val="120000"/>
              </a:lnSpc>
            </a:pPr>
            <a:r>
              <a:rPr lang="fr-FR" sz="1000" b="1" dirty="0"/>
              <a:t>in-situ</a:t>
            </a:r>
          </a:p>
        </p:txBody>
      </p:sp>
      <p:sp>
        <p:nvSpPr>
          <p:cNvPr id="38961" name="Rectangle 58"/>
          <p:cNvSpPr>
            <a:spLocks noChangeArrowheads="1"/>
          </p:cNvSpPr>
          <p:nvPr/>
        </p:nvSpPr>
        <p:spPr bwMode="auto">
          <a:xfrm>
            <a:off x="2468810" y="3300413"/>
            <a:ext cx="830263"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Gaz</a:t>
            </a:r>
          </a:p>
        </p:txBody>
      </p:sp>
      <p:sp>
        <p:nvSpPr>
          <p:cNvPr id="60" name="Rectangle 59"/>
          <p:cNvSpPr/>
          <p:nvPr/>
        </p:nvSpPr>
        <p:spPr>
          <a:xfrm>
            <a:off x="142813" y="285728"/>
            <a:ext cx="7929618" cy="369332"/>
          </a:xfrm>
          <a:prstGeom prst="rect">
            <a:avLst/>
          </a:prstGeom>
        </p:spPr>
        <p:txBody>
          <a:bodyPr wrap="square">
            <a:spAutoFit/>
          </a:bodyPr>
          <a:lstStyle/>
          <a:p>
            <a:pPr marL="457200" indent="-457200"/>
            <a:r>
              <a:rPr lang="fr-FR" b="1" dirty="0" smtClean="0">
                <a:solidFill>
                  <a:schemeClr val="bg2">
                    <a:lumMod val="50000"/>
                  </a:schemeClr>
                </a:solidFill>
                <a:latin typeface="Verdana" pitchFamily="34" charset="0"/>
              </a:rPr>
              <a:t>Résultat du Diagnostic stratégique :</a:t>
            </a:r>
            <a:endParaRPr lang="fr-FR" b="1" dirty="0">
              <a:solidFill>
                <a:schemeClr val="bg2">
                  <a:lumMod val="50000"/>
                </a:schemeClr>
              </a:solidFill>
              <a:latin typeface="Verdana" pitchFamily="34" charset="0"/>
            </a:endParaRPr>
          </a:p>
        </p:txBody>
      </p:sp>
      <p:sp>
        <p:nvSpPr>
          <p:cNvPr id="62" name="Rectangle 61"/>
          <p:cNvSpPr/>
          <p:nvPr/>
        </p:nvSpPr>
        <p:spPr>
          <a:xfrm>
            <a:off x="4429124" y="214290"/>
            <a:ext cx="4714876" cy="6500858"/>
          </a:xfrm>
          <a:prstGeom prst="wedgeRectCallout">
            <a:avLst>
              <a:gd name="adj1" fmla="val -53038"/>
              <a:gd name="adj2" fmla="val 2866"/>
            </a:avLst>
          </a:prstGeom>
        </p:spPr>
        <p:style>
          <a:lnRef idx="1">
            <a:schemeClr val="accent3"/>
          </a:lnRef>
          <a:fillRef idx="2">
            <a:schemeClr val="accent3"/>
          </a:fillRef>
          <a:effectRef idx="1">
            <a:schemeClr val="accent3"/>
          </a:effectRef>
          <a:fontRef idx="minor">
            <a:schemeClr val="dk1"/>
          </a:fontRef>
        </p:style>
        <p:txBody>
          <a:bodyPr rtlCol="0" anchor="t"/>
          <a:lstStyle/>
          <a:p>
            <a:pPr eaLnBrk="0" fontAlgn="base" hangingPunct="0">
              <a:buFont typeface="Wingdings" pitchFamily="2" charset="2"/>
              <a:buChar char="C"/>
            </a:pPr>
            <a:r>
              <a:rPr lang="fr-FR" sz="1200" dirty="0" smtClean="0"/>
              <a:t>+réseau en restructuration</a:t>
            </a:r>
          </a:p>
          <a:p>
            <a:pPr eaLnBrk="0" fontAlgn="base" hangingPunct="0">
              <a:buFont typeface="Wingdings" pitchFamily="2" charset="2"/>
              <a:buChar char="C"/>
            </a:pPr>
            <a:r>
              <a:rPr lang="fr-FR" sz="1200" dirty="0" smtClean="0"/>
              <a:t>+ bonne capacité de réhabilitation des réseaux, </a:t>
            </a:r>
          </a:p>
          <a:p>
            <a:pPr eaLnBrk="0" fontAlgn="base" hangingPunct="0">
              <a:buFont typeface="Wingdings" pitchFamily="2" charset="2"/>
              <a:buChar char="C"/>
            </a:pPr>
            <a:r>
              <a:rPr lang="fr-FR" sz="1200" dirty="0" smtClean="0"/>
              <a:t>+ Numérisation de la cartographie réseau encours</a:t>
            </a:r>
          </a:p>
          <a:p>
            <a:pPr eaLnBrk="0" fontAlgn="base" hangingPunct="0">
              <a:buFont typeface="Wingdings" pitchFamily="2" charset="2"/>
              <a:buChar char="D"/>
            </a:pPr>
            <a:r>
              <a:rPr lang="fr-FR" sz="1200" dirty="0" smtClean="0"/>
              <a:t>- Problématique de disponibilité et dotation de matériel et équipement pour l’exécution de la maintenance, </a:t>
            </a:r>
          </a:p>
          <a:p>
            <a:pPr eaLnBrk="0" fontAlgn="base" hangingPunct="0">
              <a:buFont typeface="Wingdings" pitchFamily="2" charset="2"/>
              <a:buChar char="D"/>
            </a:pPr>
            <a:r>
              <a:rPr lang="fr-FR" sz="1200" dirty="0" smtClean="0"/>
              <a:t> - Non maitrise de la maintenance préventive (déficit en formation métier)</a:t>
            </a:r>
          </a:p>
          <a:p>
            <a:pPr eaLnBrk="0" fontAlgn="base" hangingPunct="0">
              <a:buFont typeface="Wingdings" pitchFamily="2" charset="2"/>
              <a:buChar char="D"/>
            </a:pPr>
            <a:r>
              <a:rPr lang="fr-FR" sz="1200" dirty="0" smtClean="0"/>
              <a:t>- Retard dans la conversion du réseau BP en MP, </a:t>
            </a:r>
          </a:p>
          <a:p>
            <a:pPr eaLnBrk="0" fontAlgn="base" hangingPunct="0">
              <a:buFont typeface="Wingdings" pitchFamily="2" charset="2"/>
              <a:buChar char="D"/>
            </a:pPr>
            <a:r>
              <a:rPr lang="fr-FR" sz="1200" dirty="0" smtClean="0"/>
              <a:t>- Inexistence de la télé exploitation, télé-relève, etc.</a:t>
            </a:r>
          </a:p>
          <a:p>
            <a:pPr eaLnBrk="0" fontAlgn="base" hangingPunct="0">
              <a:buFont typeface="Wingdings" pitchFamily="2" charset="2"/>
              <a:buChar char="D"/>
            </a:pPr>
            <a:r>
              <a:rPr lang="fr-FR" sz="1200" dirty="0" smtClean="0"/>
              <a:t>- Déperdition de la ressource qualifiée et non préparation de la relève</a:t>
            </a:r>
          </a:p>
          <a:p>
            <a:pPr eaLnBrk="0" fontAlgn="base" hangingPunct="0">
              <a:buFont typeface="Wingdings" pitchFamily="2" charset="2"/>
              <a:buChar char="D"/>
            </a:pPr>
            <a:r>
              <a:rPr lang="fr-FR" sz="1200" dirty="0" smtClean="0"/>
              <a:t>- Non réalisation de formation (qualifiante) pour certains métiers et faiblesse en formation management pour l’encadrement</a:t>
            </a:r>
          </a:p>
          <a:p>
            <a:pPr eaLnBrk="0" fontAlgn="base" hangingPunct="0">
              <a:buFont typeface="Wingdings" pitchFamily="2" charset="2"/>
              <a:buChar char="D"/>
            </a:pPr>
            <a:r>
              <a:rPr lang="fr-FR" sz="1200" dirty="0" smtClean="0"/>
              <a:t>- Faiblesse de politique de communication et de lobbying envers les autorités publiques pour faire face aux agressions des réseaux</a:t>
            </a:r>
          </a:p>
          <a:p>
            <a:pPr eaLnBrk="0" fontAlgn="base" hangingPunct="0">
              <a:buFont typeface="Wingdings" pitchFamily="2" charset="2"/>
              <a:buChar char="D"/>
            </a:pPr>
            <a:r>
              <a:rPr lang="fr-FR" sz="1200" dirty="0" smtClean="0"/>
              <a:t>- Comptabilité analytique  centralisée</a:t>
            </a:r>
          </a:p>
          <a:p>
            <a:pPr eaLnBrk="0" fontAlgn="base" hangingPunct="0">
              <a:buFont typeface="Wingdings" pitchFamily="2" charset="2"/>
              <a:buChar char="D"/>
            </a:pPr>
            <a:r>
              <a:rPr lang="fr-FR" sz="1200" dirty="0" smtClean="0"/>
              <a:t>- Absence de révision tarifaire</a:t>
            </a:r>
          </a:p>
          <a:p>
            <a:pPr eaLnBrk="0" fontAlgn="base" hangingPunct="0">
              <a:buFont typeface="Wingdings" pitchFamily="2" charset="2"/>
              <a:buChar char="D"/>
            </a:pPr>
            <a:r>
              <a:rPr lang="fr-FR" sz="1200" dirty="0" smtClean="0"/>
              <a:t>- Non maitrise des charges d’investissements et ’exploitation</a:t>
            </a:r>
          </a:p>
          <a:p>
            <a:pPr eaLnBrk="0" fontAlgn="base" hangingPunct="0">
              <a:buFont typeface="Wingdings" pitchFamily="2" charset="2"/>
              <a:buChar char="D"/>
            </a:pPr>
            <a:r>
              <a:rPr lang="fr-FR" sz="1200" dirty="0" smtClean="0"/>
              <a:t>- Le SI distribution actuel insuffisant</a:t>
            </a:r>
          </a:p>
          <a:p>
            <a:pPr eaLnBrk="0" fontAlgn="base" hangingPunct="0">
              <a:buFont typeface="Wingdings" pitchFamily="2" charset="2"/>
              <a:buChar char="D"/>
            </a:pPr>
            <a:r>
              <a:rPr lang="fr-FR" sz="1200" dirty="0" smtClean="0"/>
              <a:t>- Nécessité de mise à jour et maintenance de la GDO gaz.</a:t>
            </a:r>
          </a:p>
          <a:p>
            <a:pPr eaLnBrk="0" fontAlgn="base" hangingPunct="0">
              <a:buFont typeface="Wingdings" pitchFamily="2" charset="2"/>
              <a:buChar char="D"/>
            </a:pPr>
            <a:r>
              <a:rPr lang="fr-FR" sz="1200" dirty="0" smtClean="0"/>
              <a:t>- Faible adaptation de l’organisation commerciale aux  exigences du métier</a:t>
            </a:r>
          </a:p>
          <a:p>
            <a:pPr eaLnBrk="0" fontAlgn="base" hangingPunct="0">
              <a:buFont typeface="Wingdings" pitchFamily="2" charset="2"/>
              <a:buChar char="D"/>
            </a:pPr>
            <a:r>
              <a:rPr lang="fr-FR" sz="1200" dirty="0" smtClean="0"/>
              <a:t>- Insuffisance dans le traitement des réclamations</a:t>
            </a:r>
          </a:p>
          <a:p>
            <a:pPr eaLnBrk="0" fontAlgn="base" hangingPunct="0">
              <a:buFont typeface="Wingdings" pitchFamily="2" charset="2"/>
              <a:buChar char="D"/>
            </a:pPr>
            <a:r>
              <a:rPr lang="fr-FR" sz="1200" dirty="0" smtClean="0"/>
              <a:t>culture commerciale insuffisante.</a:t>
            </a:r>
          </a:p>
          <a:p>
            <a:pPr lvl="0" eaLnBrk="0" fontAlgn="base" hangingPunct="0">
              <a:buFont typeface="Wingdings" pitchFamily="2" charset="2"/>
              <a:buChar char="D"/>
            </a:pPr>
            <a:r>
              <a:rPr lang="fr-FR" sz="1200" dirty="0" smtClean="0"/>
              <a:t>Faible capacité de maîtrise d’œuvre / contrôle des travaux</a:t>
            </a:r>
          </a:p>
          <a:p>
            <a:pPr lvl="0" eaLnBrk="0" fontAlgn="base" hangingPunct="0">
              <a:buFont typeface="Wingdings" pitchFamily="2" charset="2"/>
              <a:buChar char="D"/>
            </a:pPr>
            <a:r>
              <a:rPr lang="fr-FR" sz="1200" dirty="0" smtClean="0"/>
              <a:t>-Faible capitalisation</a:t>
            </a:r>
          </a:p>
          <a:p>
            <a:pPr eaLnBrk="0" fontAlgn="base" hangingPunct="0">
              <a:buFont typeface="Wingdings" pitchFamily="2" charset="2"/>
              <a:buChar char="D"/>
            </a:pPr>
            <a:r>
              <a:rPr lang="fr-FR" sz="1200" dirty="0" smtClean="0"/>
              <a:t>- Non rentabilisation de l’investissement  à cause de la incapacité de certains clients de prendre en charge le coût de l’installation intérieure</a:t>
            </a:r>
          </a:p>
          <a:p>
            <a:pPr eaLnBrk="0" fontAlgn="base" hangingPunct="0">
              <a:buFont typeface="Arial" pitchFamily="34" charset="0"/>
              <a:buChar char="•"/>
            </a:pPr>
            <a:r>
              <a:rPr lang="fr-FR" sz="1200" dirty="0" smtClean="0"/>
              <a:t>Nécessité de mise à jour des procédures de travail </a:t>
            </a:r>
          </a:p>
          <a:p>
            <a:pPr lvl="0" eaLnBrk="0" fontAlgn="base" hangingPunct="0"/>
            <a:endParaRPr lang="fr-FR" sz="1200" dirty="0" smtClean="0"/>
          </a:p>
        </p:txBody>
      </p:sp>
      <p:graphicFrame>
        <p:nvGraphicFramePr>
          <p:cNvPr id="61" name="Tableau 60"/>
          <p:cNvGraphicFramePr>
            <a:graphicFrameLocks noGrp="1"/>
          </p:cNvGraphicFramePr>
          <p:nvPr/>
        </p:nvGraphicFramePr>
        <p:xfrm>
          <a:off x="142844" y="5810913"/>
          <a:ext cx="4214842" cy="618483"/>
        </p:xfrm>
        <a:graphic>
          <a:graphicData uri="http://schemas.openxmlformats.org/drawingml/2006/table">
            <a:tbl>
              <a:tblPr firstRow="1" bandRow="1">
                <a:tableStyleId>{F5AB1C69-6EDB-4FF4-983F-18BD219EF322}</a:tableStyleId>
              </a:tblPr>
              <a:tblGrid>
                <a:gridCol w="2107421"/>
                <a:gridCol w="2107421"/>
              </a:tblGrid>
              <a:tr h="257821">
                <a:tc>
                  <a:txBody>
                    <a:bodyPr/>
                    <a:lstStyle/>
                    <a:p>
                      <a:pPr algn="ctr"/>
                      <a:r>
                        <a:rPr lang="fr-FR" sz="1400" dirty="0" smtClean="0"/>
                        <a:t>2013</a:t>
                      </a:r>
                      <a:endParaRPr lang="fr-FR" sz="1400" dirty="0"/>
                    </a:p>
                  </a:txBody>
                  <a:tcPr anchor="ctr"/>
                </a:tc>
                <a:tc>
                  <a:txBody>
                    <a:bodyPr/>
                    <a:lstStyle/>
                    <a:p>
                      <a:pPr algn="ctr"/>
                      <a:r>
                        <a:rPr lang="fr-FR" sz="1400" dirty="0" smtClean="0"/>
                        <a:t>2017</a:t>
                      </a:r>
                      <a:endParaRPr lang="fr-FR" sz="1400" dirty="0"/>
                    </a:p>
                  </a:txBody>
                  <a:tcPr anchor="ctr"/>
                </a:tc>
              </a:tr>
              <a:tr h="313683">
                <a:tc>
                  <a:txBody>
                    <a:bodyPr/>
                    <a:lstStyle/>
                    <a:p>
                      <a:pPr algn="ctr"/>
                      <a:r>
                        <a:rPr lang="fr-FR" sz="1400" b="1" dirty="0" smtClean="0"/>
                        <a:t>3069</a:t>
                      </a:r>
                      <a:r>
                        <a:rPr lang="fr-FR" sz="1400" b="1" baseline="0" dirty="0" smtClean="0"/>
                        <a:t> MDA</a:t>
                      </a:r>
                      <a:endParaRPr lang="fr-FR" sz="1400" b="1" dirty="0" smtClean="0"/>
                    </a:p>
                  </a:txBody>
                  <a:tcPr/>
                </a:tc>
                <a:tc>
                  <a:txBody>
                    <a:bodyPr/>
                    <a:lstStyle/>
                    <a:p>
                      <a:pPr algn="ctr"/>
                      <a:r>
                        <a:rPr lang="fr-FR" sz="1400" b="1" baseline="0" dirty="0" smtClean="0"/>
                        <a:t>4230 MDA</a:t>
                      </a:r>
                      <a:endParaRPr lang="fr-FR" sz="1400" b="1" dirty="0" smtClean="0"/>
                    </a:p>
                  </a:txBody>
                  <a:tcPr/>
                </a:tc>
              </a:tr>
            </a:tbl>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4572000" y="4286256"/>
            <a:ext cx="1428760" cy="461665"/>
          </a:xfrm>
          <a:prstGeom prst="rect">
            <a:avLst/>
          </a:prstGeom>
        </p:spPr>
        <p:txBody>
          <a:bodyPr wrap="square">
            <a:spAutoFit/>
          </a:bodyPr>
          <a:lstStyle/>
          <a:p>
            <a:pPr algn="ctr">
              <a:lnSpc>
                <a:spcPct val="120000"/>
              </a:lnSpc>
            </a:pPr>
            <a:r>
              <a:rPr lang="fr-FR" sz="1000" b="1" dirty="0" smtClean="0"/>
              <a:t>Concessions </a:t>
            </a:r>
          </a:p>
          <a:p>
            <a:pPr algn="ctr">
              <a:lnSpc>
                <a:spcPct val="120000"/>
              </a:lnSpc>
            </a:pPr>
            <a:r>
              <a:rPr lang="fr-FR" sz="1000" b="1" dirty="0" smtClean="0"/>
              <a:t>Electriques</a:t>
            </a:r>
            <a:endParaRPr lang="fr-FR" sz="1000" b="1" dirty="0"/>
          </a:p>
        </p:txBody>
      </p:sp>
      <p:sp>
        <p:nvSpPr>
          <p:cNvPr id="38914"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8915"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8916"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8917"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8918"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8919"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8920"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8921"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8922"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8923"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8924"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8925" name="Text Box 15"/>
          <p:cNvSpPr txBox="1">
            <a:spLocks noChangeArrowheads="1"/>
          </p:cNvSpPr>
          <p:nvPr/>
        </p:nvSpPr>
        <p:spPr bwMode="auto">
          <a:xfrm rot="-5400000">
            <a:off x="-1554955" y="3648850"/>
            <a:ext cx="4202112" cy="342937"/>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600" b="1" dirty="0">
                <a:solidFill>
                  <a:srgbClr val="000000"/>
                </a:solidFill>
              </a:rPr>
              <a:t>Potentiel de création de valeur de SDA</a:t>
            </a:r>
          </a:p>
        </p:txBody>
      </p:sp>
      <p:sp>
        <p:nvSpPr>
          <p:cNvPr id="38926"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Emergence</a:t>
            </a:r>
          </a:p>
        </p:txBody>
      </p:sp>
      <p:sp>
        <p:nvSpPr>
          <p:cNvPr id="38927"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Croissance </a:t>
            </a:r>
          </a:p>
        </p:txBody>
      </p:sp>
      <p:sp>
        <p:nvSpPr>
          <p:cNvPr id="38928"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Maturité </a:t>
            </a:r>
          </a:p>
        </p:txBody>
      </p:sp>
      <p:sp>
        <p:nvSpPr>
          <p:cNvPr id="38929" name="Text Box 19"/>
          <p:cNvSpPr txBox="1">
            <a:spLocks noChangeArrowheads="1"/>
          </p:cNvSpPr>
          <p:nvPr/>
        </p:nvSpPr>
        <p:spPr bwMode="auto">
          <a:xfrm>
            <a:off x="6245225" y="1441450"/>
            <a:ext cx="1184295" cy="250604"/>
          </a:xfrm>
          <a:prstGeom prst="rect">
            <a:avLst/>
          </a:prstGeom>
          <a:noFill/>
          <a:ln w="9525">
            <a:noFill/>
            <a:miter lim="800000"/>
            <a:headEnd/>
            <a:tailEnd/>
          </a:ln>
        </p:spPr>
        <p:txBody>
          <a:bodyPr wrap="square" lIns="95777" tIns="47890" rIns="95777" bIns="47890">
            <a:spAutoFit/>
          </a:bodyPr>
          <a:lstStyle/>
          <a:p>
            <a:pPr algn="ctr" defTabSz="957263">
              <a:spcBef>
                <a:spcPct val="50000"/>
              </a:spcBef>
            </a:pPr>
            <a:r>
              <a:rPr lang="fr-FR" sz="1000" b="1" dirty="0">
                <a:solidFill>
                  <a:srgbClr val="000000"/>
                </a:solidFill>
              </a:rPr>
              <a:t>Décroissance</a:t>
            </a:r>
          </a:p>
        </p:txBody>
      </p:sp>
      <p:sp>
        <p:nvSpPr>
          <p:cNvPr id="38930"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Exceptionnel </a:t>
            </a:r>
          </a:p>
        </p:txBody>
      </p:sp>
      <p:sp>
        <p:nvSpPr>
          <p:cNvPr id="38931"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Faible </a:t>
            </a:r>
          </a:p>
        </p:txBody>
      </p:sp>
      <p:sp>
        <p:nvSpPr>
          <p:cNvPr id="38932"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Très faible</a:t>
            </a:r>
          </a:p>
        </p:txBody>
      </p:sp>
      <p:sp>
        <p:nvSpPr>
          <p:cNvPr id="38933"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Moyen </a:t>
            </a:r>
          </a:p>
        </p:txBody>
      </p:sp>
      <p:sp>
        <p:nvSpPr>
          <p:cNvPr id="38934"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Fort </a:t>
            </a:r>
          </a:p>
        </p:txBody>
      </p:sp>
      <p:sp>
        <p:nvSpPr>
          <p:cNvPr id="38935"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8936"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8937"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8938"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8939"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8940"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8941" name="Text Box 31"/>
          <p:cNvSpPr txBox="1">
            <a:spLocks noChangeArrowheads="1"/>
          </p:cNvSpPr>
          <p:nvPr/>
        </p:nvSpPr>
        <p:spPr bwMode="auto">
          <a:xfrm>
            <a:off x="6143636" y="5550911"/>
            <a:ext cx="1295400" cy="307771"/>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FF0000"/>
                </a:solidFill>
              </a:rPr>
              <a:t>RETRAIT </a:t>
            </a:r>
            <a:endParaRPr lang="fr-FR" sz="1400" b="1" dirty="0"/>
          </a:p>
        </p:txBody>
      </p:sp>
      <p:sp>
        <p:nvSpPr>
          <p:cNvPr id="38942" name="Text Box 32"/>
          <p:cNvSpPr txBox="1">
            <a:spLocks noChangeArrowheads="1"/>
          </p:cNvSpPr>
          <p:nvPr/>
        </p:nvSpPr>
        <p:spPr bwMode="auto">
          <a:xfrm>
            <a:off x="6143636" y="4152139"/>
            <a:ext cx="1428760" cy="276993"/>
          </a:xfrm>
          <a:prstGeom prst="rect">
            <a:avLst/>
          </a:prstGeom>
          <a:noFill/>
          <a:ln w="9525">
            <a:noFill/>
            <a:miter lim="800000"/>
            <a:headEnd/>
            <a:tailEnd/>
          </a:ln>
        </p:spPr>
        <p:txBody>
          <a:bodyPr wrap="square" lIns="91432" tIns="45717" rIns="91432" bIns="45717">
            <a:spAutoFit/>
          </a:bodyPr>
          <a:lstStyle/>
          <a:p>
            <a:pPr>
              <a:spcBef>
                <a:spcPct val="50000"/>
              </a:spcBef>
            </a:pPr>
            <a:r>
              <a:rPr lang="fr-FR" sz="1200" b="1" dirty="0">
                <a:solidFill>
                  <a:srgbClr val="FF9933"/>
                </a:solidFill>
              </a:rPr>
              <a:t>RÉORIENTATION</a:t>
            </a:r>
            <a:endParaRPr lang="fr-FR" sz="1200" b="1" dirty="0"/>
          </a:p>
        </p:txBody>
      </p:sp>
      <p:sp>
        <p:nvSpPr>
          <p:cNvPr id="38943" name="Text Box 34"/>
          <p:cNvSpPr txBox="1">
            <a:spLocks noChangeArrowheads="1"/>
          </p:cNvSpPr>
          <p:nvPr/>
        </p:nvSpPr>
        <p:spPr bwMode="auto">
          <a:xfrm>
            <a:off x="6143636" y="1984786"/>
            <a:ext cx="1357322" cy="515520"/>
          </a:xfrm>
          <a:prstGeom prst="rect">
            <a:avLst/>
          </a:prstGeom>
          <a:noFill/>
          <a:ln w="9525">
            <a:noFill/>
            <a:miter lim="800000"/>
            <a:headEnd/>
            <a:tailEnd/>
          </a:ln>
        </p:spPr>
        <p:txBody>
          <a:bodyPr wrap="square" lIns="91432" tIns="45717" rIns="91432" bIns="45717">
            <a:spAutoFit/>
          </a:bodyPr>
          <a:lstStyle/>
          <a:p>
            <a:pPr>
              <a:spcBef>
                <a:spcPct val="50000"/>
              </a:spcBef>
            </a:pPr>
            <a:r>
              <a:rPr lang="fr-FR" sz="1100" b="1" dirty="0">
                <a:solidFill>
                  <a:srgbClr val="0033CC"/>
                </a:solidFill>
              </a:rPr>
              <a:t>DÉVELOPPEMENT</a:t>
            </a:r>
          </a:p>
          <a:p>
            <a:pPr>
              <a:spcBef>
                <a:spcPct val="50000"/>
              </a:spcBef>
            </a:pPr>
            <a:r>
              <a:rPr lang="fr-FR" sz="1100" b="1" dirty="0">
                <a:solidFill>
                  <a:srgbClr val="0033CC"/>
                </a:solidFill>
              </a:rPr>
              <a:t>PRIORITAIRE </a:t>
            </a:r>
          </a:p>
        </p:txBody>
      </p:sp>
      <p:sp>
        <p:nvSpPr>
          <p:cNvPr id="38944" name="Oval 35"/>
          <p:cNvSpPr>
            <a:spLocks noChangeArrowheads="1"/>
          </p:cNvSpPr>
          <p:nvPr/>
        </p:nvSpPr>
        <p:spPr bwMode="auto">
          <a:xfrm>
            <a:off x="4071934" y="3575058"/>
            <a:ext cx="995362" cy="996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5" name="Oval 36"/>
          <p:cNvSpPr>
            <a:spLocks noChangeArrowheads="1"/>
          </p:cNvSpPr>
          <p:nvPr/>
        </p:nvSpPr>
        <p:spPr bwMode="auto">
          <a:xfrm>
            <a:off x="4138623" y="364649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chemeClr val="bg1"/>
              </a:solidFill>
            </a:endParaRPr>
          </a:p>
        </p:txBody>
      </p:sp>
      <p:sp>
        <p:nvSpPr>
          <p:cNvPr id="38946" name="Oval 38"/>
          <p:cNvSpPr>
            <a:spLocks noChangeArrowheads="1"/>
          </p:cNvSpPr>
          <p:nvPr/>
        </p:nvSpPr>
        <p:spPr bwMode="auto">
          <a:xfrm>
            <a:off x="3040053" y="3571876"/>
            <a:ext cx="174625"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a:p>
        </p:txBody>
      </p:sp>
      <p:sp>
        <p:nvSpPr>
          <p:cNvPr id="38948" name="Oval 41"/>
          <p:cNvSpPr>
            <a:spLocks noChangeArrowheads="1"/>
          </p:cNvSpPr>
          <p:nvPr/>
        </p:nvSpPr>
        <p:spPr bwMode="auto">
          <a:xfrm>
            <a:off x="3643306" y="3643315"/>
            <a:ext cx="428628" cy="428628"/>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9" name="Oval 42"/>
          <p:cNvSpPr>
            <a:spLocks noChangeArrowheads="1"/>
          </p:cNvSpPr>
          <p:nvPr/>
        </p:nvSpPr>
        <p:spPr bwMode="auto">
          <a:xfrm>
            <a:off x="3663946" y="3714752"/>
            <a:ext cx="407988" cy="357191"/>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0"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endParaRPr>
          </a:p>
        </p:txBody>
      </p:sp>
      <p:sp>
        <p:nvSpPr>
          <p:cNvPr id="38952" name="Rectangle 45"/>
          <p:cNvSpPr>
            <a:spLocks noChangeArrowheads="1"/>
          </p:cNvSpPr>
          <p:nvPr/>
        </p:nvSpPr>
        <p:spPr bwMode="auto">
          <a:xfrm>
            <a:off x="1214457"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sz="1400" b="1" dirty="0"/>
              <a:t>Maturité stratégique des segments</a:t>
            </a:r>
          </a:p>
        </p:txBody>
      </p:sp>
      <p:sp>
        <p:nvSpPr>
          <p:cNvPr id="38953" name="Text Box 35"/>
          <p:cNvSpPr txBox="1">
            <a:spLocks noChangeArrowheads="1"/>
          </p:cNvSpPr>
          <p:nvPr/>
        </p:nvSpPr>
        <p:spPr bwMode="auto">
          <a:xfrm>
            <a:off x="6143636" y="3043156"/>
            <a:ext cx="1500198" cy="600158"/>
          </a:xfrm>
          <a:prstGeom prst="rect">
            <a:avLst/>
          </a:prstGeom>
          <a:noFill/>
          <a:ln w="9525">
            <a:noFill/>
            <a:miter lim="800000"/>
            <a:headEnd/>
            <a:tailEnd/>
          </a:ln>
        </p:spPr>
        <p:txBody>
          <a:bodyPr wrap="square" lIns="91432" tIns="45717" rIns="91432" bIns="45717">
            <a:spAutoFit/>
          </a:bodyPr>
          <a:lstStyle/>
          <a:p>
            <a:r>
              <a:rPr lang="fr-FR" sz="1100" b="1" dirty="0">
                <a:solidFill>
                  <a:srgbClr val="339933"/>
                </a:solidFill>
              </a:rPr>
              <a:t>RATTRAPAGE </a:t>
            </a:r>
          </a:p>
          <a:p>
            <a:r>
              <a:rPr lang="fr-FR" sz="1100" b="1" dirty="0">
                <a:solidFill>
                  <a:srgbClr val="339933"/>
                </a:solidFill>
              </a:rPr>
              <a:t>OU RISQUE DE CANTONNEMENT</a:t>
            </a:r>
          </a:p>
        </p:txBody>
      </p:sp>
      <p:sp>
        <p:nvSpPr>
          <p:cNvPr id="38954" name="Oval 2"/>
          <p:cNvSpPr>
            <a:spLocks noChangeArrowheads="1"/>
          </p:cNvSpPr>
          <p:nvPr/>
        </p:nvSpPr>
        <p:spPr bwMode="auto">
          <a:xfrm>
            <a:off x="3786182" y="3357562"/>
            <a:ext cx="647700" cy="64770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55" name="Oval 39"/>
          <p:cNvSpPr>
            <a:spLocks noChangeArrowheads="1"/>
          </p:cNvSpPr>
          <p:nvPr/>
        </p:nvSpPr>
        <p:spPr bwMode="auto">
          <a:xfrm>
            <a:off x="3857620" y="3500438"/>
            <a:ext cx="468312" cy="468312"/>
          </a:xfrm>
          <a:prstGeom prst="ellipse">
            <a:avLst/>
          </a:prstGeom>
          <a:solidFill>
            <a:schemeClr val="accent2">
              <a:lumMod val="75000"/>
              <a:alpha val="39999"/>
            </a:scheme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6" name="Rectangle 46"/>
          <p:cNvSpPr>
            <a:spLocks noChangeArrowheads="1"/>
          </p:cNvSpPr>
          <p:nvPr/>
        </p:nvSpPr>
        <p:spPr bwMode="auto">
          <a:xfrm>
            <a:off x="3571868" y="3000372"/>
            <a:ext cx="914400"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Electricité</a:t>
            </a:r>
          </a:p>
        </p:txBody>
      </p:sp>
      <p:grpSp>
        <p:nvGrpSpPr>
          <p:cNvPr id="2" name="Group 47"/>
          <p:cNvGrpSpPr>
            <a:grpSpLocks/>
          </p:cNvGrpSpPr>
          <p:nvPr/>
        </p:nvGrpSpPr>
        <p:grpSpPr bwMode="auto">
          <a:xfrm>
            <a:off x="4644168" y="3170229"/>
            <a:ext cx="857250" cy="784226"/>
            <a:chOff x="3141" y="2411"/>
            <a:chExt cx="585" cy="494"/>
          </a:xfrm>
        </p:grpSpPr>
        <p:grpSp>
          <p:nvGrpSpPr>
            <p:cNvPr id="3" name="Group 48"/>
            <p:cNvGrpSpPr>
              <a:grpSpLocks/>
            </p:cNvGrpSpPr>
            <p:nvPr/>
          </p:nvGrpSpPr>
          <p:grpSpPr bwMode="auto">
            <a:xfrm>
              <a:off x="3141" y="2574"/>
              <a:ext cx="341" cy="331"/>
              <a:chOff x="3043" y="2574"/>
              <a:chExt cx="341" cy="331"/>
            </a:xfrm>
          </p:grpSpPr>
          <p:sp>
            <p:nvSpPr>
              <p:cNvPr id="38972" name="Oval 3"/>
              <p:cNvSpPr>
                <a:spLocks noChangeArrowheads="1"/>
              </p:cNvSpPr>
              <p:nvPr/>
            </p:nvSpPr>
            <p:spPr bwMode="auto">
              <a:xfrm>
                <a:off x="3043" y="2574"/>
                <a:ext cx="341" cy="33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73" name="Oval 37"/>
              <p:cNvSpPr>
                <a:spLocks noChangeArrowheads="1"/>
              </p:cNvSpPr>
              <p:nvPr/>
            </p:nvSpPr>
            <p:spPr bwMode="auto">
              <a:xfrm>
                <a:off x="3056" y="2636"/>
                <a:ext cx="299" cy="254"/>
              </a:xfrm>
              <a:prstGeom prst="ellipse">
                <a:avLst/>
              </a:prstGeom>
              <a:solidFill>
                <a:schemeClr val="accent3">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ysClr val="windowText" lastClr="000000"/>
                  </a:solidFill>
                </a:endParaRPr>
              </a:p>
            </p:txBody>
          </p:sp>
        </p:grpSp>
        <p:sp>
          <p:nvSpPr>
            <p:cNvPr id="38971" name="Rectangle 51"/>
            <p:cNvSpPr>
              <a:spLocks noChangeArrowheads="1"/>
            </p:cNvSpPr>
            <p:nvPr/>
          </p:nvSpPr>
          <p:spPr bwMode="auto">
            <a:xfrm>
              <a:off x="3161" y="2411"/>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t>Concessions</a:t>
              </a:r>
              <a:br>
                <a:rPr lang="fr-FR" sz="1000" b="1" dirty="0"/>
              </a:br>
              <a:r>
                <a:rPr lang="fr-FR" sz="1000" b="1" dirty="0"/>
                <a:t>Gaz</a:t>
              </a:r>
            </a:p>
          </p:txBody>
        </p:sp>
      </p:grpSp>
      <p:sp>
        <p:nvSpPr>
          <p:cNvPr id="38969" name="Espace réservé du numéro de diapositive 62"/>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F3629F95-893C-4DB7-9FF9-1600EE5657F6}" type="slidenum">
              <a:rPr lang="fr-FR" smtClean="0"/>
              <a:pPr/>
              <a:t>8</a:t>
            </a:fld>
            <a:endParaRPr lang="fr-FR" smtClean="0"/>
          </a:p>
        </p:txBody>
      </p:sp>
      <p:sp>
        <p:nvSpPr>
          <p:cNvPr id="38960" name="Rectangle 56"/>
          <p:cNvSpPr>
            <a:spLocks noChangeArrowheads="1"/>
          </p:cNvSpPr>
          <p:nvPr/>
        </p:nvSpPr>
        <p:spPr bwMode="auto">
          <a:xfrm>
            <a:off x="2214546" y="3429000"/>
            <a:ext cx="735013" cy="649287"/>
          </a:xfrm>
          <a:prstGeom prst="rect">
            <a:avLst/>
          </a:prstGeom>
          <a:solidFill>
            <a:schemeClr val="bg1"/>
          </a:solidFill>
          <a:ln w="9525" algn="ctr">
            <a:noFill/>
            <a:miter lim="800000"/>
            <a:headEnd/>
            <a:tailEnd/>
          </a:ln>
        </p:spPr>
        <p:txBody>
          <a:bodyPr lIns="90000" tIns="46800" rIns="90000" bIns="46800">
            <a:spAutoFit/>
          </a:bodyPr>
          <a:lstStyle/>
          <a:p>
            <a:pPr algn="ctr">
              <a:lnSpc>
                <a:spcPct val="120000"/>
              </a:lnSpc>
            </a:pPr>
            <a:r>
              <a:rPr lang="fr-FR" sz="1000" b="1" dirty="0"/>
              <a:t>Services </a:t>
            </a:r>
          </a:p>
          <a:p>
            <a:pPr algn="ctr">
              <a:lnSpc>
                <a:spcPct val="120000"/>
              </a:lnSpc>
            </a:pPr>
            <a:r>
              <a:rPr lang="fr-FR" sz="1000" b="1" dirty="0"/>
              <a:t>énergie </a:t>
            </a:r>
          </a:p>
          <a:p>
            <a:pPr algn="ctr">
              <a:lnSpc>
                <a:spcPct val="120000"/>
              </a:lnSpc>
            </a:pPr>
            <a:r>
              <a:rPr lang="fr-FR" sz="1000" b="1" dirty="0"/>
              <a:t>in-situ</a:t>
            </a:r>
          </a:p>
        </p:txBody>
      </p:sp>
      <p:sp>
        <p:nvSpPr>
          <p:cNvPr id="38961" name="Rectangle 58"/>
          <p:cNvSpPr>
            <a:spLocks noChangeArrowheads="1"/>
          </p:cNvSpPr>
          <p:nvPr/>
        </p:nvSpPr>
        <p:spPr bwMode="auto">
          <a:xfrm>
            <a:off x="3170233" y="3300413"/>
            <a:ext cx="830263"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Gaz</a:t>
            </a:r>
          </a:p>
        </p:txBody>
      </p:sp>
      <p:sp>
        <p:nvSpPr>
          <p:cNvPr id="60" name="Rectangle 59"/>
          <p:cNvSpPr/>
          <p:nvPr/>
        </p:nvSpPr>
        <p:spPr>
          <a:xfrm>
            <a:off x="428596" y="285728"/>
            <a:ext cx="7929618" cy="369332"/>
          </a:xfrm>
          <a:prstGeom prst="rect">
            <a:avLst/>
          </a:prstGeom>
        </p:spPr>
        <p:txBody>
          <a:bodyPr wrap="square">
            <a:spAutoFit/>
          </a:bodyPr>
          <a:lstStyle/>
          <a:p>
            <a:pPr marL="457200" indent="-457200"/>
            <a:r>
              <a:rPr lang="fr-FR" b="1" dirty="0" smtClean="0">
                <a:solidFill>
                  <a:schemeClr val="bg2">
                    <a:lumMod val="50000"/>
                  </a:schemeClr>
                </a:solidFill>
                <a:latin typeface="Verdana" pitchFamily="34" charset="0"/>
              </a:rPr>
              <a:t>Résultat du Diagnostic stratégique :</a:t>
            </a:r>
            <a:endParaRPr lang="fr-FR" b="1" dirty="0">
              <a:solidFill>
                <a:schemeClr val="bg2">
                  <a:lumMod val="50000"/>
                </a:schemeClr>
              </a:solidFill>
              <a:latin typeface="Verdana" pitchFamily="34" charset="0"/>
            </a:endParaRPr>
          </a:p>
        </p:txBody>
      </p:sp>
      <p:sp>
        <p:nvSpPr>
          <p:cNvPr id="62" name="Rectangle 61"/>
          <p:cNvSpPr/>
          <p:nvPr/>
        </p:nvSpPr>
        <p:spPr>
          <a:xfrm>
            <a:off x="4429124" y="2143116"/>
            <a:ext cx="4429156" cy="4429156"/>
          </a:xfrm>
          <a:prstGeom prst="wedgeRectCallout">
            <a:avLst>
              <a:gd name="adj1" fmla="val -57552"/>
              <a:gd name="adj2" fmla="val -16544"/>
            </a:avLst>
          </a:prstGeom>
        </p:spPr>
        <p:style>
          <a:lnRef idx="1">
            <a:schemeClr val="accent3"/>
          </a:lnRef>
          <a:fillRef idx="2">
            <a:schemeClr val="accent3"/>
          </a:fillRef>
          <a:effectRef idx="1">
            <a:schemeClr val="accent3"/>
          </a:effectRef>
          <a:fontRef idx="minor">
            <a:schemeClr val="dk1"/>
          </a:fontRef>
        </p:style>
        <p:txBody>
          <a:bodyPr rtlCol="0" anchor="ctr"/>
          <a:lstStyle/>
          <a:p>
            <a:pPr marL="176213" indent="-176213" eaLnBrk="0" fontAlgn="base" hangingPunct="0">
              <a:buFont typeface="Wingdings" pitchFamily="2" charset="2"/>
              <a:buChar char=""/>
            </a:pPr>
            <a:r>
              <a:rPr lang="fr-FR" sz="1200" dirty="0" smtClean="0"/>
              <a:t>+ BCC couvre toutes les DD et télé relève MT: encours</a:t>
            </a:r>
          </a:p>
          <a:p>
            <a:pPr marL="176213" indent="-176213" eaLnBrk="0" fontAlgn="base" hangingPunct="0">
              <a:buFont typeface="Wingdings" pitchFamily="2" charset="2"/>
              <a:buChar char=""/>
            </a:pPr>
            <a:r>
              <a:rPr lang="fr-FR" sz="1200" dirty="0" smtClean="0"/>
              <a:t>+ Connaissance et expérience des procédures de raccordement</a:t>
            </a:r>
          </a:p>
          <a:p>
            <a:pPr marL="176213" indent="-176213" eaLnBrk="0" fontAlgn="base" hangingPunct="0">
              <a:buFont typeface="Arial" pitchFamily="34" charset="0"/>
              <a:buChar char="•"/>
            </a:pPr>
            <a:r>
              <a:rPr lang="fr-FR" sz="1200" dirty="0" smtClean="0"/>
              <a:t>Les réclamations clients sont prises en charge</a:t>
            </a:r>
          </a:p>
          <a:p>
            <a:pPr marL="176213" indent="-176213" eaLnBrk="0" fontAlgn="base" hangingPunct="0">
              <a:buFont typeface="Arial" pitchFamily="34" charset="0"/>
              <a:buChar char="•"/>
            </a:pPr>
            <a:r>
              <a:rPr lang="fr-FR" sz="1200" dirty="0" smtClean="0"/>
              <a:t>Délais à améliorer</a:t>
            </a:r>
          </a:p>
          <a:p>
            <a:pPr marL="176213" indent="-176213" eaLnBrk="0" fontAlgn="base" hangingPunct="0">
              <a:buFont typeface="Arial" pitchFamily="34" charset="0"/>
              <a:buChar char="•"/>
            </a:pPr>
            <a:r>
              <a:rPr lang="fr-FR" sz="1200" dirty="0" smtClean="0"/>
              <a:t>Qualité de service et prise en charge personnalisée à améliorer,</a:t>
            </a:r>
          </a:p>
          <a:p>
            <a:pPr marL="176213" indent="-176213" eaLnBrk="0" fontAlgn="base" hangingPunct="0">
              <a:buFont typeface="Wingdings" pitchFamily="2" charset="2"/>
              <a:buChar char=""/>
            </a:pPr>
            <a:r>
              <a:rPr lang="fr-FR" sz="1200" dirty="0" smtClean="0"/>
              <a:t>- Information non partagée entre technique et commercial (la gestion technique étant assurée par GRTE pour les clients HT)</a:t>
            </a:r>
          </a:p>
          <a:p>
            <a:pPr marL="176213" indent="-176213" eaLnBrk="0" fontAlgn="base" hangingPunct="0">
              <a:buFont typeface="Wingdings" pitchFamily="2" charset="2"/>
              <a:buChar char=""/>
            </a:pPr>
            <a:r>
              <a:rPr lang="fr-FR" sz="1200" dirty="0" smtClean="0"/>
              <a:t>- Les interfaces et le traitement des informations sont insuffisants pour produire un résultat à forte valeur ajoutée  pour le client</a:t>
            </a:r>
          </a:p>
          <a:p>
            <a:pPr marL="176213" indent="-176213" eaLnBrk="0" fontAlgn="base" hangingPunct="0">
              <a:buFont typeface="Wingdings" pitchFamily="2" charset="2"/>
              <a:buChar char=""/>
            </a:pPr>
            <a:r>
              <a:rPr lang="fr-FR" sz="1200" dirty="0" smtClean="0"/>
              <a:t>- Manque de formations ciblée en marketing et management</a:t>
            </a:r>
          </a:p>
          <a:p>
            <a:pPr marL="176213" indent="-176213" eaLnBrk="0" fontAlgn="base" hangingPunct="0">
              <a:buFont typeface="Wingdings" pitchFamily="2" charset="2"/>
              <a:buChar char=""/>
            </a:pPr>
            <a:r>
              <a:rPr lang="fr-FR" sz="1200" dirty="0" smtClean="0"/>
              <a:t>- Départs anticipés des compétences et perte de qualification,</a:t>
            </a:r>
          </a:p>
          <a:p>
            <a:pPr marL="176213" indent="-176213" eaLnBrk="0" fontAlgn="base" hangingPunct="0">
              <a:buFont typeface="Wingdings" pitchFamily="2" charset="2"/>
              <a:buChar char=""/>
            </a:pPr>
            <a:r>
              <a:rPr lang="fr-FR" sz="1200" dirty="0" smtClean="0"/>
              <a:t>- Structure des coûts non maitrisée, malgré une bonne connaissance de la courbe de charge</a:t>
            </a:r>
          </a:p>
        </p:txBody>
      </p:sp>
      <p:graphicFrame>
        <p:nvGraphicFramePr>
          <p:cNvPr id="61" name="Tableau 60"/>
          <p:cNvGraphicFramePr>
            <a:graphicFrameLocks noGrp="1"/>
          </p:cNvGraphicFramePr>
          <p:nvPr/>
        </p:nvGraphicFramePr>
        <p:xfrm>
          <a:off x="4500562" y="1357298"/>
          <a:ext cx="4214842" cy="675640"/>
        </p:xfrm>
        <a:graphic>
          <a:graphicData uri="http://schemas.openxmlformats.org/drawingml/2006/table">
            <a:tbl>
              <a:tblPr firstRow="1" bandRow="1">
                <a:tableStyleId>{F5AB1C69-6EDB-4FF4-983F-18BD219EF322}</a:tableStyleId>
              </a:tblPr>
              <a:tblGrid>
                <a:gridCol w="2107421"/>
                <a:gridCol w="2107421"/>
              </a:tblGrid>
              <a:tr h="142876">
                <a:tc>
                  <a:txBody>
                    <a:bodyPr/>
                    <a:lstStyle/>
                    <a:p>
                      <a:pPr algn="ctr"/>
                      <a:r>
                        <a:rPr lang="fr-FR" sz="1400" dirty="0" smtClean="0"/>
                        <a:t>2013</a:t>
                      </a:r>
                      <a:endParaRPr lang="fr-FR" sz="1400" dirty="0"/>
                    </a:p>
                  </a:txBody>
                  <a:tcPr anchor="ctr"/>
                </a:tc>
                <a:tc>
                  <a:txBody>
                    <a:bodyPr/>
                    <a:lstStyle/>
                    <a:p>
                      <a:pPr algn="ctr"/>
                      <a:r>
                        <a:rPr lang="fr-FR" sz="1400" dirty="0" smtClean="0"/>
                        <a:t>2017</a:t>
                      </a:r>
                      <a:endParaRPr lang="fr-FR" sz="1400" dirty="0"/>
                    </a:p>
                  </a:txBody>
                  <a:tcPr anchor="ctr"/>
                </a:tc>
              </a:tr>
              <a:tr h="370840">
                <a:tc>
                  <a:txBody>
                    <a:bodyPr/>
                    <a:lstStyle/>
                    <a:p>
                      <a:pPr algn="ctr"/>
                      <a:r>
                        <a:rPr lang="fr-FR" sz="1400" b="1" dirty="0" smtClean="0"/>
                        <a:t>4777</a:t>
                      </a:r>
                      <a:r>
                        <a:rPr lang="fr-FR" sz="1400" b="1" baseline="0" dirty="0" smtClean="0"/>
                        <a:t> MDA</a:t>
                      </a:r>
                      <a:endParaRPr lang="fr-FR" sz="1400" b="1" dirty="0" smtClean="0"/>
                    </a:p>
                  </a:txBody>
                  <a:tcPr/>
                </a:tc>
                <a:tc>
                  <a:txBody>
                    <a:bodyPr/>
                    <a:lstStyle/>
                    <a:p>
                      <a:pPr algn="ctr"/>
                      <a:r>
                        <a:rPr lang="fr-FR" sz="1400" b="1" baseline="0" dirty="0" smtClean="0"/>
                        <a:t>9816 MDA</a:t>
                      </a:r>
                      <a:endParaRPr lang="fr-FR" sz="1400" b="1" dirty="0" smtClean="0"/>
                    </a:p>
                  </a:txBody>
                  <a:tcPr/>
                </a:tc>
              </a:tr>
            </a:tbl>
          </a:graphicData>
        </a:graphic>
      </p:graphicFrame>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p:cNvSpPr/>
          <p:nvPr/>
        </p:nvSpPr>
        <p:spPr>
          <a:xfrm>
            <a:off x="4572000" y="4286256"/>
            <a:ext cx="1428760" cy="461665"/>
          </a:xfrm>
          <a:prstGeom prst="rect">
            <a:avLst/>
          </a:prstGeom>
        </p:spPr>
        <p:txBody>
          <a:bodyPr wrap="square">
            <a:spAutoFit/>
          </a:bodyPr>
          <a:lstStyle/>
          <a:p>
            <a:pPr algn="ctr">
              <a:lnSpc>
                <a:spcPct val="120000"/>
              </a:lnSpc>
            </a:pPr>
            <a:r>
              <a:rPr lang="fr-FR" sz="1000" b="1" dirty="0" smtClean="0"/>
              <a:t>Concessions </a:t>
            </a:r>
          </a:p>
          <a:p>
            <a:pPr algn="ctr">
              <a:lnSpc>
                <a:spcPct val="120000"/>
              </a:lnSpc>
            </a:pPr>
            <a:r>
              <a:rPr lang="fr-FR" sz="1000" b="1" dirty="0" smtClean="0"/>
              <a:t>Electriques</a:t>
            </a:r>
            <a:endParaRPr lang="fr-FR" sz="1000" b="1" dirty="0"/>
          </a:p>
        </p:txBody>
      </p:sp>
      <p:sp>
        <p:nvSpPr>
          <p:cNvPr id="38914"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8915"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8916"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8917"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8918"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8919"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8920"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8921"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8922"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8923"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8924"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8925" name="Text Box 15"/>
          <p:cNvSpPr txBox="1">
            <a:spLocks noChangeArrowheads="1"/>
          </p:cNvSpPr>
          <p:nvPr/>
        </p:nvSpPr>
        <p:spPr bwMode="auto">
          <a:xfrm rot="-5400000">
            <a:off x="-1554955" y="3648850"/>
            <a:ext cx="4202112" cy="342937"/>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600" b="1" dirty="0">
                <a:solidFill>
                  <a:srgbClr val="000000"/>
                </a:solidFill>
              </a:rPr>
              <a:t>Potentiel de création de valeur de SDA</a:t>
            </a:r>
          </a:p>
        </p:txBody>
      </p:sp>
      <p:sp>
        <p:nvSpPr>
          <p:cNvPr id="38926"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Emergence</a:t>
            </a:r>
          </a:p>
        </p:txBody>
      </p:sp>
      <p:sp>
        <p:nvSpPr>
          <p:cNvPr id="38927"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Croissance </a:t>
            </a:r>
          </a:p>
        </p:txBody>
      </p:sp>
      <p:sp>
        <p:nvSpPr>
          <p:cNvPr id="38928"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Maturité </a:t>
            </a:r>
          </a:p>
        </p:txBody>
      </p:sp>
      <p:sp>
        <p:nvSpPr>
          <p:cNvPr id="38929" name="Text Box 19"/>
          <p:cNvSpPr txBox="1">
            <a:spLocks noChangeArrowheads="1"/>
          </p:cNvSpPr>
          <p:nvPr/>
        </p:nvSpPr>
        <p:spPr bwMode="auto">
          <a:xfrm>
            <a:off x="6245225" y="1441450"/>
            <a:ext cx="1184295" cy="250604"/>
          </a:xfrm>
          <a:prstGeom prst="rect">
            <a:avLst/>
          </a:prstGeom>
          <a:noFill/>
          <a:ln w="9525">
            <a:noFill/>
            <a:miter lim="800000"/>
            <a:headEnd/>
            <a:tailEnd/>
          </a:ln>
        </p:spPr>
        <p:txBody>
          <a:bodyPr wrap="square" lIns="95777" tIns="47890" rIns="95777" bIns="47890">
            <a:spAutoFit/>
          </a:bodyPr>
          <a:lstStyle/>
          <a:p>
            <a:pPr algn="ctr" defTabSz="957263">
              <a:spcBef>
                <a:spcPct val="50000"/>
              </a:spcBef>
            </a:pPr>
            <a:r>
              <a:rPr lang="fr-FR" sz="1000" b="1" dirty="0">
                <a:solidFill>
                  <a:srgbClr val="000000"/>
                </a:solidFill>
              </a:rPr>
              <a:t>Décroissance</a:t>
            </a:r>
          </a:p>
        </p:txBody>
      </p:sp>
      <p:sp>
        <p:nvSpPr>
          <p:cNvPr id="38930"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Exceptionnel </a:t>
            </a:r>
          </a:p>
        </p:txBody>
      </p:sp>
      <p:sp>
        <p:nvSpPr>
          <p:cNvPr id="38931"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Faible </a:t>
            </a:r>
          </a:p>
        </p:txBody>
      </p:sp>
      <p:sp>
        <p:nvSpPr>
          <p:cNvPr id="38932"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Très faible</a:t>
            </a:r>
          </a:p>
        </p:txBody>
      </p:sp>
      <p:sp>
        <p:nvSpPr>
          <p:cNvPr id="38933"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Moyen </a:t>
            </a:r>
          </a:p>
        </p:txBody>
      </p:sp>
      <p:sp>
        <p:nvSpPr>
          <p:cNvPr id="38934"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Fort </a:t>
            </a:r>
          </a:p>
        </p:txBody>
      </p:sp>
      <p:sp>
        <p:nvSpPr>
          <p:cNvPr id="38935"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8936"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8937"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8938"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8939"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8940"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8941" name="Text Box 31"/>
          <p:cNvSpPr txBox="1">
            <a:spLocks noChangeArrowheads="1"/>
          </p:cNvSpPr>
          <p:nvPr/>
        </p:nvSpPr>
        <p:spPr bwMode="auto">
          <a:xfrm>
            <a:off x="6143636" y="5550911"/>
            <a:ext cx="1295400" cy="307771"/>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FF0000"/>
                </a:solidFill>
              </a:rPr>
              <a:t>RETRAIT </a:t>
            </a:r>
            <a:endParaRPr lang="fr-FR" sz="1400" b="1" dirty="0"/>
          </a:p>
        </p:txBody>
      </p:sp>
      <p:sp>
        <p:nvSpPr>
          <p:cNvPr id="38942" name="Text Box 32"/>
          <p:cNvSpPr txBox="1">
            <a:spLocks noChangeArrowheads="1"/>
          </p:cNvSpPr>
          <p:nvPr/>
        </p:nvSpPr>
        <p:spPr bwMode="auto">
          <a:xfrm>
            <a:off x="6143636" y="4152139"/>
            <a:ext cx="1428760" cy="276993"/>
          </a:xfrm>
          <a:prstGeom prst="rect">
            <a:avLst/>
          </a:prstGeom>
          <a:noFill/>
          <a:ln w="9525">
            <a:noFill/>
            <a:miter lim="800000"/>
            <a:headEnd/>
            <a:tailEnd/>
          </a:ln>
        </p:spPr>
        <p:txBody>
          <a:bodyPr wrap="square" lIns="91432" tIns="45717" rIns="91432" bIns="45717">
            <a:spAutoFit/>
          </a:bodyPr>
          <a:lstStyle/>
          <a:p>
            <a:pPr>
              <a:spcBef>
                <a:spcPct val="50000"/>
              </a:spcBef>
            </a:pPr>
            <a:r>
              <a:rPr lang="fr-FR" sz="1200" b="1" dirty="0">
                <a:solidFill>
                  <a:srgbClr val="FF9933"/>
                </a:solidFill>
              </a:rPr>
              <a:t>RÉORIENTATION</a:t>
            </a:r>
            <a:endParaRPr lang="fr-FR" sz="1200" b="1" dirty="0"/>
          </a:p>
        </p:txBody>
      </p:sp>
      <p:sp>
        <p:nvSpPr>
          <p:cNvPr id="38943" name="Text Box 34"/>
          <p:cNvSpPr txBox="1">
            <a:spLocks noChangeArrowheads="1"/>
          </p:cNvSpPr>
          <p:nvPr/>
        </p:nvSpPr>
        <p:spPr bwMode="auto">
          <a:xfrm>
            <a:off x="6143636" y="1984786"/>
            <a:ext cx="1357322" cy="515520"/>
          </a:xfrm>
          <a:prstGeom prst="rect">
            <a:avLst/>
          </a:prstGeom>
          <a:noFill/>
          <a:ln w="9525">
            <a:noFill/>
            <a:miter lim="800000"/>
            <a:headEnd/>
            <a:tailEnd/>
          </a:ln>
        </p:spPr>
        <p:txBody>
          <a:bodyPr wrap="square" lIns="91432" tIns="45717" rIns="91432" bIns="45717">
            <a:spAutoFit/>
          </a:bodyPr>
          <a:lstStyle/>
          <a:p>
            <a:pPr>
              <a:spcBef>
                <a:spcPct val="50000"/>
              </a:spcBef>
            </a:pPr>
            <a:r>
              <a:rPr lang="fr-FR" sz="1100" b="1" dirty="0">
                <a:solidFill>
                  <a:srgbClr val="0033CC"/>
                </a:solidFill>
              </a:rPr>
              <a:t>DÉVELOPPEMENT</a:t>
            </a:r>
          </a:p>
          <a:p>
            <a:pPr>
              <a:spcBef>
                <a:spcPct val="50000"/>
              </a:spcBef>
            </a:pPr>
            <a:r>
              <a:rPr lang="fr-FR" sz="1100" b="1" dirty="0">
                <a:solidFill>
                  <a:srgbClr val="0033CC"/>
                </a:solidFill>
              </a:rPr>
              <a:t>PRIORITAIRE </a:t>
            </a:r>
          </a:p>
        </p:txBody>
      </p:sp>
      <p:sp>
        <p:nvSpPr>
          <p:cNvPr id="38944" name="Oval 35"/>
          <p:cNvSpPr>
            <a:spLocks noChangeArrowheads="1"/>
          </p:cNvSpPr>
          <p:nvPr/>
        </p:nvSpPr>
        <p:spPr bwMode="auto">
          <a:xfrm>
            <a:off x="4071934" y="3575058"/>
            <a:ext cx="995362" cy="996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5" name="Oval 36"/>
          <p:cNvSpPr>
            <a:spLocks noChangeArrowheads="1"/>
          </p:cNvSpPr>
          <p:nvPr/>
        </p:nvSpPr>
        <p:spPr bwMode="auto">
          <a:xfrm>
            <a:off x="4138623" y="364649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chemeClr val="bg1"/>
              </a:solidFill>
            </a:endParaRPr>
          </a:p>
        </p:txBody>
      </p:sp>
      <p:sp>
        <p:nvSpPr>
          <p:cNvPr id="38946" name="Oval 38"/>
          <p:cNvSpPr>
            <a:spLocks noChangeArrowheads="1"/>
          </p:cNvSpPr>
          <p:nvPr/>
        </p:nvSpPr>
        <p:spPr bwMode="auto">
          <a:xfrm>
            <a:off x="3040053" y="3571876"/>
            <a:ext cx="174625"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a:p>
        </p:txBody>
      </p:sp>
      <p:sp>
        <p:nvSpPr>
          <p:cNvPr id="38948" name="Oval 41"/>
          <p:cNvSpPr>
            <a:spLocks noChangeArrowheads="1"/>
          </p:cNvSpPr>
          <p:nvPr/>
        </p:nvSpPr>
        <p:spPr bwMode="auto">
          <a:xfrm>
            <a:off x="3643306" y="3643315"/>
            <a:ext cx="428628" cy="428628"/>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9" name="Oval 42"/>
          <p:cNvSpPr>
            <a:spLocks noChangeArrowheads="1"/>
          </p:cNvSpPr>
          <p:nvPr/>
        </p:nvSpPr>
        <p:spPr bwMode="auto">
          <a:xfrm>
            <a:off x="3663946" y="3714752"/>
            <a:ext cx="407988" cy="357191"/>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0"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endParaRPr>
          </a:p>
        </p:txBody>
      </p:sp>
      <p:sp>
        <p:nvSpPr>
          <p:cNvPr id="38952" name="Rectangle 45"/>
          <p:cNvSpPr>
            <a:spLocks noChangeArrowheads="1"/>
          </p:cNvSpPr>
          <p:nvPr/>
        </p:nvSpPr>
        <p:spPr bwMode="auto">
          <a:xfrm>
            <a:off x="1214457"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sz="1400" b="1" dirty="0"/>
              <a:t>Maturité stratégique des segments</a:t>
            </a:r>
          </a:p>
        </p:txBody>
      </p:sp>
      <p:sp>
        <p:nvSpPr>
          <p:cNvPr id="38953" name="Text Box 35"/>
          <p:cNvSpPr txBox="1">
            <a:spLocks noChangeArrowheads="1"/>
          </p:cNvSpPr>
          <p:nvPr/>
        </p:nvSpPr>
        <p:spPr bwMode="auto">
          <a:xfrm>
            <a:off x="6143636" y="3043156"/>
            <a:ext cx="1500198" cy="600158"/>
          </a:xfrm>
          <a:prstGeom prst="rect">
            <a:avLst/>
          </a:prstGeom>
          <a:noFill/>
          <a:ln w="9525">
            <a:noFill/>
            <a:miter lim="800000"/>
            <a:headEnd/>
            <a:tailEnd/>
          </a:ln>
        </p:spPr>
        <p:txBody>
          <a:bodyPr wrap="square" lIns="91432" tIns="45717" rIns="91432" bIns="45717">
            <a:spAutoFit/>
          </a:bodyPr>
          <a:lstStyle/>
          <a:p>
            <a:r>
              <a:rPr lang="fr-FR" sz="1100" b="1" dirty="0">
                <a:solidFill>
                  <a:srgbClr val="339933"/>
                </a:solidFill>
              </a:rPr>
              <a:t>RATTRAPAGE </a:t>
            </a:r>
          </a:p>
          <a:p>
            <a:r>
              <a:rPr lang="fr-FR" sz="1100" b="1" dirty="0">
                <a:solidFill>
                  <a:srgbClr val="339933"/>
                </a:solidFill>
              </a:rPr>
              <a:t>OU RISQUE DE CANTONNEMENT</a:t>
            </a:r>
          </a:p>
        </p:txBody>
      </p:sp>
      <p:sp>
        <p:nvSpPr>
          <p:cNvPr id="38954" name="Oval 2"/>
          <p:cNvSpPr>
            <a:spLocks noChangeArrowheads="1"/>
          </p:cNvSpPr>
          <p:nvPr/>
        </p:nvSpPr>
        <p:spPr bwMode="auto">
          <a:xfrm>
            <a:off x="3786182" y="3357562"/>
            <a:ext cx="647700" cy="64770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55" name="Oval 39"/>
          <p:cNvSpPr>
            <a:spLocks noChangeArrowheads="1"/>
          </p:cNvSpPr>
          <p:nvPr/>
        </p:nvSpPr>
        <p:spPr bwMode="auto">
          <a:xfrm>
            <a:off x="3857620" y="3500438"/>
            <a:ext cx="468312" cy="468312"/>
          </a:xfrm>
          <a:prstGeom prst="ellipse">
            <a:avLst/>
          </a:prstGeom>
          <a:solidFill>
            <a:schemeClr val="accent2">
              <a:lumMod val="75000"/>
              <a:alpha val="39999"/>
            </a:scheme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6" name="Rectangle 46"/>
          <p:cNvSpPr>
            <a:spLocks noChangeArrowheads="1"/>
          </p:cNvSpPr>
          <p:nvPr/>
        </p:nvSpPr>
        <p:spPr bwMode="auto">
          <a:xfrm>
            <a:off x="3571868" y="3000372"/>
            <a:ext cx="914400"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Electricité</a:t>
            </a:r>
          </a:p>
        </p:txBody>
      </p:sp>
      <p:grpSp>
        <p:nvGrpSpPr>
          <p:cNvPr id="2" name="Group 47"/>
          <p:cNvGrpSpPr>
            <a:grpSpLocks/>
          </p:cNvGrpSpPr>
          <p:nvPr/>
        </p:nvGrpSpPr>
        <p:grpSpPr bwMode="auto">
          <a:xfrm>
            <a:off x="4644168" y="3170229"/>
            <a:ext cx="857250" cy="784226"/>
            <a:chOff x="3141" y="2411"/>
            <a:chExt cx="585" cy="494"/>
          </a:xfrm>
        </p:grpSpPr>
        <p:grpSp>
          <p:nvGrpSpPr>
            <p:cNvPr id="3" name="Group 48"/>
            <p:cNvGrpSpPr>
              <a:grpSpLocks/>
            </p:cNvGrpSpPr>
            <p:nvPr/>
          </p:nvGrpSpPr>
          <p:grpSpPr bwMode="auto">
            <a:xfrm>
              <a:off x="3141" y="2574"/>
              <a:ext cx="341" cy="331"/>
              <a:chOff x="3043" y="2574"/>
              <a:chExt cx="341" cy="331"/>
            </a:xfrm>
          </p:grpSpPr>
          <p:sp>
            <p:nvSpPr>
              <p:cNvPr id="38972" name="Oval 3"/>
              <p:cNvSpPr>
                <a:spLocks noChangeArrowheads="1"/>
              </p:cNvSpPr>
              <p:nvPr/>
            </p:nvSpPr>
            <p:spPr bwMode="auto">
              <a:xfrm>
                <a:off x="3043" y="2574"/>
                <a:ext cx="341" cy="33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73" name="Oval 37"/>
              <p:cNvSpPr>
                <a:spLocks noChangeArrowheads="1"/>
              </p:cNvSpPr>
              <p:nvPr/>
            </p:nvSpPr>
            <p:spPr bwMode="auto">
              <a:xfrm>
                <a:off x="3056" y="2636"/>
                <a:ext cx="299" cy="254"/>
              </a:xfrm>
              <a:prstGeom prst="ellipse">
                <a:avLst/>
              </a:prstGeom>
              <a:solidFill>
                <a:schemeClr val="accent3">
                  <a:lumMod val="50000"/>
                </a:schemeClr>
              </a:solidFill>
              <a:ln w="9525" algn="ctr">
                <a:solidFill>
                  <a:schemeClr val="tx1"/>
                </a:solidFill>
                <a:round/>
                <a:headEnd/>
                <a:tailEnd/>
              </a:ln>
            </p:spPr>
            <p:txBody>
              <a:bodyPr wrap="none" lIns="18000" tIns="18000" rIns="18000" bIns="18000" anchor="ctr"/>
              <a:lstStyle/>
              <a:p>
                <a:pPr algn="ctr">
                  <a:lnSpc>
                    <a:spcPct val="120000"/>
                  </a:lnSpc>
                </a:pPr>
                <a:endParaRPr lang="fr-FR" sz="1000" b="1" dirty="0">
                  <a:solidFill>
                    <a:sysClr val="windowText" lastClr="000000"/>
                  </a:solidFill>
                </a:endParaRPr>
              </a:p>
            </p:txBody>
          </p:sp>
        </p:grpSp>
        <p:sp>
          <p:nvSpPr>
            <p:cNvPr id="38971" name="Rectangle 51"/>
            <p:cNvSpPr>
              <a:spLocks noChangeArrowheads="1"/>
            </p:cNvSpPr>
            <p:nvPr/>
          </p:nvSpPr>
          <p:spPr bwMode="auto">
            <a:xfrm>
              <a:off x="3161" y="2411"/>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t>Concessions</a:t>
              </a:r>
              <a:br>
                <a:rPr lang="fr-FR" sz="1000" b="1" dirty="0"/>
              </a:br>
              <a:r>
                <a:rPr lang="fr-FR" sz="1000" b="1" dirty="0"/>
                <a:t>Gaz</a:t>
              </a:r>
            </a:p>
          </p:txBody>
        </p:sp>
      </p:grpSp>
      <p:sp>
        <p:nvSpPr>
          <p:cNvPr id="38969" name="Espace réservé du numéro de diapositive 62"/>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F3629F95-893C-4DB7-9FF9-1600EE5657F6}" type="slidenum">
              <a:rPr lang="fr-FR" smtClean="0"/>
              <a:pPr/>
              <a:t>9</a:t>
            </a:fld>
            <a:endParaRPr lang="fr-FR" smtClean="0"/>
          </a:p>
        </p:txBody>
      </p:sp>
      <p:sp>
        <p:nvSpPr>
          <p:cNvPr id="38960" name="Rectangle 56"/>
          <p:cNvSpPr>
            <a:spLocks noChangeArrowheads="1"/>
          </p:cNvSpPr>
          <p:nvPr/>
        </p:nvSpPr>
        <p:spPr bwMode="auto">
          <a:xfrm>
            <a:off x="2214546" y="3429000"/>
            <a:ext cx="735013" cy="649287"/>
          </a:xfrm>
          <a:prstGeom prst="rect">
            <a:avLst/>
          </a:prstGeom>
          <a:solidFill>
            <a:schemeClr val="bg1"/>
          </a:solidFill>
          <a:ln w="9525" algn="ctr">
            <a:noFill/>
            <a:miter lim="800000"/>
            <a:headEnd/>
            <a:tailEnd/>
          </a:ln>
        </p:spPr>
        <p:txBody>
          <a:bodyPr lIns="90000" tIns="46800" rIns="90000" bIns="46800">
            <a:spAutoFit/>
          </a:bodyPr>
          <a:lstStyle/>
          <a:p>
            <a:pPr algn="ctr">
              <a:lnSpc>
                <a:spcPct val="120000"/>
              </a:lnSpc>
            </a:pPr>
            <a:r>
              <a:rPr lang="fr-FR" sz="1000" b="1" dirty="0"/>
              <a:t>Services </a:t>
            </a:r>
          </a:p>
          <a:p>
            <a:pPr algn="ctr">
              <a:lnSpc>
                <a:spcPct val="120000"/>
              </a:lnSpc>
            </a:pPr>
            <a:r>
              <a:rPr lang="fr-FR" sz="1000" b="1" dirty="0"/>
              <a:t>énergie </a:t>
            </a:r>
          </a:p>
          <a:p>
            <a:pPr algn="ctr">
              <a:lnSpc>
                <a:spcPct val="120000"/>
              </a:lnSpc>
            </a:pPr>
            <a:r>
              <a:rPr lang="fr-FR" sz="1000" b="1" dirty="0"/>
              <a:t>in-situ</a:t>
            </a:r>
          </a:p>
        </p:txBody>
      </p:sp>
      <p:sp>
        <p:nvSpPr>
          <p:cNvPr id="38961" name="Rectangle 58"/>
          <p:cNvSpPr>
            <a:spLocks noChangeArrowheads="1"/>
          </p:cNvSpPr>
          <p:nvPr/>
        </p:nvSpPr>
        <p:spPr bwMode="auto">
          <a:xfrm>
            <a:off x="3170233" y="3300413"/>
            <a:ext cx="830263"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Gaz</a:t>
            </a:r>
          </a:p>
        </p:txBody>
      </p:sp>
      <p:sp>
        <p:nvSpPr>
          <p:cNvPr id="60" name="Rectangle 59"/>
          <p:cNvSpPr/>
          <p:nvPr/>
        </p:nvSpPr>
        <p:spPr>
          <a:xfrm>
            <a:off x="428596" y="285728"/>
            <a:ext cx="7929618" cy="369332"/>
          </a:xfrm>
          <a:prstGeom prst="rect">
            <a:avLst/>
          </a:prstGeom>
        </p:spPr>
        <p:txBody>
          <a:bodyPr wrap="square">
            <a:spAutoFit/>
          </a:bodyPr>
          <a:lstStyle/>
          <a:p>
            <a:pPr marL="457200" indent="-457200"/>
            <a:r>
              <a:rPr lang="fr-FR" b="1" dirty="0" smtClean="0">
                <a:solidFill>
                  <a:schemeClr val="bg2">
                    <a:lumMod val="50000"/>
                  </a:schemeClr>
                </a:solidFill>
                <a:latin typeface="Verdana" pitchFamily="34" charset="0"/>
              </a:rPr>
              <a:t>Résultat du Diagnostic stratégique :</a:t>
            </a:r>
            <a:endParaRPr lang="fr-FR" b="1" dirty="0">
              <a:solidFill>
                <a:schemeClr val="bg2">
                  <a:lumMod val="50000"/>
                </a:schemeClr>
              </a:solidFill>
              <a:latin typeface="Verdana" pitchFamily="34" charset="0"/>
            </a:endParaRPr>
          </a:p>
        </p:txBody>
      </p:sp>
      <p:sp>
        <p:nvSpPr>
          <p:cNvPr id="62" name="Rectangle 61"/>
          <p:cNvSpPr/>
          <p:nvPr/>
        </p:nvSpPr>
        <p:spPr>
          <a:xfrm>
            <a:off x="4286248" y="2143116"/>
            <a:ext cx="4572032" cy="3857652"/>
          </a:xfrm>
          <a:prstGeom prst="wedgeRectCallout">
            <a:avLst>
              <a:gd name="adj1" fmla="val -60082"/>
              <a:gd name="adj2" fmla="val -4449"/>
            </a:avLst>
          </a:prstGeom>
        </p:spPr>
        <p:style>
          <a:lnRef idx="1">
            <a:schemeClr val="accent3"/>
          </a:lnRef>
          <a:fillRef idx="2">
            <a:schemeClr val="accent3"/>
          </a:fillRef>
          <a:effectRef idx="1">
            <a:schemeClr val="accent3"/>
          </a:effectRef>
          <a:fontRef idx="minor">
            <a:schemeClr val="dk1"/>
          </a:fontRef>
        </p:style>
        <p:txBody>
          <a:bodyPr rtlCol="0" anchor="ctr"/>
          <a:lstStyle/>
          <a:p>
            <a:pPr marL="176213" indent="-176213" eaLnBrk="0" fontAlgn="base" hangingPunct="0">
              <a:buFont typeface="Wingdings" pitchFamily="2" charset="2"/>
              <a:buChar char="C"/>
            </a:pPr>
            <a:r>
              <a:rPr lang="fr-FR" sz="1200" dirty="0" smtClean="0"/>
              <a:t>+ Connaissance et expérience des procédures de raccordement</a:t>
            </a:r>
          </a:p>
          <a:p>
            <a:pPr marL="176213" indent="-176213" eaLnBrk="0" fontAlgn="base" hangingPunct="0">
              <a:buFont typeface="Wingdings" pitchFamily="2" charset="2"/>
              <a:buChar char="C"/>
            </a:pPr>
            <a:r>
              <a:rPr lang="fr-FR" sz="1200" dirty="0" smtClean="0"/>
              <a:t>+ Les réclamations clients sont prises en charge </a:t>
            </a:r>
          </a:p>
          <a:p>
            <a:pPr marL="176213" indent="-176213" eaLnBrk="0" fontAlgn="base" hangingPunct="0">
              <a:buFont typeface="Wingdings" pitchFamily="2" charset="2"/>
              <a:buChar char="D"/>
            </a:pPr>
            <a:r>
              <a:rPr lang="fr-FR" sz="1200" dirty="0" smtClean="0"/>
              <a:t>- Les interfaces et le traitement des informations sont insuffisants pour produire un résultat à forte valeur ajoutée  pour le client</a:t>
            </a:r>
          </a:p>
          <a:p>
            <a:pPr marL="176213" indent="-176213" eaLnBrk="0" fontAlgn="base" hangingPunct="0">
              <a:buFont typeface="Wingdings" pitchFamily="2" charset="2"/>
              <a:buChar char="D"/>
            </a:pPr>
            <a:r>
              <a:rPr lang="fr-FR" sz="1200" dirty="0" smtClean="0"/>
              <a:t>- Information non partagée entre technique et commercial (la gestion technique étant assurée par GRTG pour les clients HP)</a:t>
            </a:r>
          </a:p>
          <a:p>
            <a:pPr marL="176213" indent="-176213" eaLnBrk="0" fontAlgn="base" hangingPunct="0">
              <a:buFont typeface="Wingdings" pitchFamily="2" charset="2"/>
              <a:buChar char="D"/>
            </a:pPr>
            <a:r>
              <a:rPr lang="fr-FR" sz="1200" dirty="0" smtClean="0"/>
              <a:t>- Manque de formations ciblée en marketing et management</a:t>
            </a:r>
          </a:p>
          <a:p>
            <a:pPr marL="176213" indent="-176213" eaLnBrk="0" fontAlgn="base" hangingPunct="0">
              <a:buFont typeface="Wingdings" pitchFamily="2" charset="2"/>
              <a:buChar char="D"/>
            </a:pPr>
            <a:r>
              <a:rPr lang="fr-FR" sz="1200" dirty="0" smtClean="0"/>
              <a:t>- Départs anticipés des compétences et perte de qualification,</a:t>
            </a:r>
          </a:p>
          <a:p>
            <a:pPr marL="176213" indent="-176213" eaLnBrk="0" fontAlgn="base" hangingPunct="0">
              <a:buFont typeface="Wingdings" pitchFamily="2" charset="2"/>
              <a:buChar char="D"/>
            </a:pPr>
            <a:r>
              <a:rPr lang="fr-FR" sz="1200" dirty="0" smtClean="0"/>
              <a:t>- Structure des coûts non maitrisée, malgré une bonne connaissance de la courbe de charge</a:t>
            </a:r>
          </a:p>
          <a:p>
            <a:pPr marL="176213" indent="-176213" eaLnBrk="0" fontAlgn="base" hangingPunct="0">
              <a:buFont typeface="Wingdings" pitchFamily="2" charset="2"/>
              <a:buChar char="D"/>
            </a:pPr>
            <a:r>
              <a:rPr lang="fr-FR" sz="1200" dirty="0" smtClean="0"/>
              <a:t>- comptabilité analytique mal renseignée</a:t>
            </a:r>
          </a:p>
          <a:p>
            <a:pPr marL="176213" indent="-176213" eaLnBrk="0" fontAlgn="base" hangingPunct="0">
              <a:buFont typeface="Wingdings" pitchFamily="2" charset="2"/>
              <a:buChar char="D"/>
            </a:pPr>
            <a:r>
              <a:rPr lang="fr-FR" sz="1200" dirty="0" smtClean="0"/>
              <a:t>Inexistant</a:t>
            </a:r>
          </a:p>
          <a:p>
            <a:pPr marL="176213" indent="-176213" eaLnBrk="0" fontAlgn="base" hangingPunct="0">
              <a:buFont typeface="Wingdings" pitchFamily="2" charset="2"/>
              <a:buChar char="D"/>
            </a:pPr>
            <a:r>
              <a:rPr lang="fr-FR" sz="1200" dirty="0" smtClean="0"/>
              <a:t>- Améliorer les délais de raccordement </a:t>
            </a:r>
          </a:p>
          <a:p>
            <a:pPr marL="176213" indent="-176213" eaLnBrk="0" fontAlgn="base" hangingPunct="0">
              <a:buFont typeface="Wingdings" pitchFamily="2" charset="2"/>
              <a:buChar char="D"/>
            </a:pPr>
            <a:r>
              <a:rPr lang="fr-FR" sz="1200" dirty="0" smtClean="0"/>
              <a:t>- Qualité de service et prise en charge personnalisée à améliorer,</a:t>
            </a:r>
            <a:endParaRPr lang="fr-FR" sz="1200" dirty="0"/>
          </a:p>
        </p:txBody>
      </p:sp>
      <p:graphicFrame>
        <p:nvGraphicFramePr>
          <p:cNvPr id="61" name="Tableau 60"/>
          <p:cNvGraphicFramePr>
            <a:graphicFrameLocks noGrp="1"/>
          </p:cNvGraphicFramePr>
          <p:nvPr/>
        </p:nvGraphicFramePr>
        <p:xfrm>
          <a:off x="4500562" y="1357298"/>
          <a:ext cx="4214842" cy="675640"/>
        </p:xfrm>
        <a:graphic>
          <a:graphicData uri="http://schemas.openxmlformats.org/drawingml/2006/table">
            <a:tbl>
              <a:tblPr firstRow="1" bandRow="1">
                <a:tableStyleId>{F5AB1C69-6EDB-4FF4-983F-18BD219EF322}</a:tableStyleId>
              </a:tblPr>
              <a:tblGrid>
                <a:gridCol w="2107421"/>
                <a:gridCol w="2107421"/>
              </a:tblGrid>
              <a:tr h="142876">
                <a:tc>
                  <a:txBody>
                    <a:bodyPr/>
                    <a:lstStyle/>
                    <a:p>
                      <a:pPr algn="ctr"/>
                      <a:r>
                        <a:rPr lang="fr-FR" sz="1400" dirty="0" smtClean="0"/>
                        <a:t>2013</a:t>
                      </a:r>
                      <a:endParaRPr lang="fr-FR" sz="1400" dirty="0"/>
                    </a:p>
                  </a:txBody>
                  <a:tcPr anchor="ctr"/>
                </a:tc>
                <a:tc>
                  <a:txBody>
                    <a:bodyPr/>
                    <a:lstStyle/>
                    <a:p>
                      <a:pPr algn="ctr"/>
                      <a:r>
                        <a:rPr lang="fr-FR" sz="1400" dirty="0" smtClean="0"/>
                        <a:t>2017</a:t>
                      </a:r>
                      <a:endParaRPr lang="fr-FR" sz="1400" dirty="0"/>
                    </a:p>
                  </a:txBody>
                  <a:tcPr anchor="ctr"/>
                </a:tc>
              </a:tr>
              <a:tr h="370840">
                <a:tc>
                  <a:txBody>
                    <a:bodyPr/>
                    <a:lstStyle/>
                    <a:p>
                      <a:pPr algn="ctr"/>
                      <a:r>
                        <a:rPr lang="fr-FR" sz="1400" b="1" dirty="0" smtClean="0"/>
                        <a:t>89</a:t>
                      </a:r>
                      <a:r>
                        <a:rPr lang="fr-FR" sz="1400" b="1" baseline="0" dirty="0" smtClean="0"/>
                        <a:t> MDA</a:t>
                      </a:r>
                      <a:endParaRPr lang="fr-FR" sz="1400" b="1" dirty="0" smtClean="0"/>
                    </a:p>
                  </a:txBody>
                  <a:tcPr/>
                </a:tc>
                <a:tc>
                  <a:txBody>
                    <a:bodyPr/>
                    <a:lstStyle/>
                    <a:p>
                      <a:pPr algn="ctr"/>
                      <a:r>
                        <a:rPr lang="fr-FR" sz="1400" b="1" dirty="0" smtClean="0"/>
                        <a:t>232</a:t>
                      </a:r>
                      <a:r>
                        <a:rPr lang="fr-FR" sz="1400" b="1" baseline="0" dirty="0" smtClean="0"/>
                        <a:t> MDA</a:t>
                      </a:r>
                      <a:endParaRPr lang="fr-FR" sz="1400" b="1" dirty="0" smtClean="0"/>
                    </a:p>
                  </a:txBody>
                  <a:tcPr/>
                </a:tc>
              </a:tr>
            </a:tbl>
          </a:graphicData>
        </a:graphic>
      </p:graphicFrame>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5575</TotalTime>
  <Words>5529</Words>
  <Application>Microsoft Office PowerPoint</Application>
  <PresentationFormat>Affichage à l'écran (4:3)</PresentationFormat>
  <Paragraphs>1502</Paragraphs>
  <Slides>51</Slides>
  <Notes>8</Notes>
  <HiddenSlides>0</HiddenSlides>
  <MMClips>0</MMClips>
  <ScaleCrop>false</ScaleCrop>
  <HeadingPairs>
    <vt:vector size="4" baseType="variant">
      <vt:variant>
        <vt:lpstr>Thème</vt:lpstr>
      </vt:variant>
      <vt:variant>
        <vt:i4>1</vt:i4>
      </vt:variant>
      <vt:variant>
        <vt:lpstr>Titres des diapositives</vt:lpstr>
      </vt:variant>
      <vt:variant>
        <vt:i4>51</vt:i4>
      </vt:variant>
    </vt:vector>
  </HeadingPairs>
  <TitlesOfParts>
    <vt:vector size="52" baseType="lpstr">
      <vt:lpstr>Rotonde</vt:lpstr>
      <vt:lpstr>Diapositive 1</vt:lpstr>
      <vt:lpstr>Introduction : </vt:lpstr>
      <vt:lpstr>Diapositive 3</vt:lpstr>
      <vt:lpstr>Segmentation stratégique</vt:lpstr>
      <vt:lpstr>Diapositive 5</vt:lpstr>
      <vt:lpstr>Diapositive 6</vt:lpstr>
      <vt:lpstr>Diapositive 7</vt:lpstr>
      <vt:lpstr>Diapositive 8</vt:lpstr>
      <vt:lpstr>Diapositive 9</vt:lpstr>
      <vt:lpstr>Diapositive 10</vt:lpstr>
      <vt:lpstr>Diapositive 11</vt:lpstr>
      <vt:lpstr>Enjeux des Segments Concessions Électricité et Gaz </vt:lpstr>
      <vt:lpstr>Enjeux segment « Services »</vt:lpstr>
      <vt:lpstr>Diapositive 14</vt:lpstr>
      <vt:lpstr>Scénarisation :</vt:lpstr>
      <vt:lpstr>Diapositive 16</vt:lpstr>
      <vt:lpstr>Diapositive 17</vt:lpstr>
      <vt:lpstr>Choix du scénario de référence</vt:lpstr>
      <vt:lpstr>Diapositive 19</vt:lpstr>
      <vt:lpstr>Plan d’actions stratégique :</vt:lpstr>
      <vt:lpstr>Axes et actions Stratégique</vt:lpstr>
      <vt:lpstr>Maintien des concessions de SDA</vt:lpstr>
      <vt:lpstr>Action stratégique 01: Protection des revenus PDR</vt:lpstr>
      <vt:lpstr>Action stratégique 01: Protection des revenus PDR</vt:lpstr>
      <vt:lpstr>Action stratégique 01: Protection des revenus PDR</vt:lpstr>
      <vt:lpstr>Action stratégique 01: Protection des revenus PDR</vt:lpstr>
      <vt:lpstr>Action stratégique n°02: Développement de la ressource humaine</vt:lpstr>
      <vt:lpstr>Action stratégique n°03 : Maitrise des coûts et des dépenses</vt:lpstr>
      <vt:lpstr>Action stratégique n°04 : Développement des SI</vt:lpstr>
      <vt:lpstr>Séparation des fonctions techniques et commerciale</vt:lpstr>
      <vt:lpstr>Axe n°02 : Séparation des fonctions technique électricité, technique gaz et commerciale</vt:lpstr>
      <vt:lpstr>Développement du segment «Services»</vt:lpstr>
      <vt:lpstr>Action stratégique 01 : Création et Développement de l’entité « Services »</vt:lpstr>
      <vt:lpstr>Action stratégique 02: Passer d’une culture d’USAGER à une culture CLIENT pour capter le maximum de valeur</vt:lpstr>
      <vt:lpstr>Action stratégique 03 :  Organiser la gestion des clients éligibles </vt:lpstr>
      <vt:lpstr>Développement de la fonction stratégie au niveau de SDA</vt:lpstr>
      <vt:lpstr>Axe stratégique n°04 :  Développement de la fonction stratégie au niveau de SDA</vt:lpstr>
      <vt:lpstr>Diapositive 38</vt:lpstr>
      <vt:lpstr> 3.5. Business plan :   3.5.1. Définition : </vt:lpstr>
      <vt:lpstr>3.5.2. Compte de résultats :</vt:lpstr>
      <vt:lpstr>Diapositive 41</vt:lpstr>
      <vt:lpstr>Diapositive 42</vt:lpstr>
      <vt:lpstr>Diapositive 43</vt:lpstr>
      <vt:lpstr>Diapositive 44</vt:lpstr>
      <vt:lpstr>Diapositive 45</vt:lpstr>
      <vt:lpstr>Diapositive 46</vt:lpstr>
      <vt:lpstr>Diapositive 47</vt:lpstr>
      <vt:lpstr>3.5.3. Plan d'investissements : </vt:lpstr>
      <vt:lpstr>Diapositive 49</vt:lpstr>
      <vt:lpstr> Dispositif de pilotage du plan d’actions stratégiques :   </vt:lpstr>
      <vt:lpstr>Diapositive 51</vt:lpstr>
    </vt:vector>
  </TitlesOfParts>
  <Company>SDA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DCG-SF</dc:creator>
  <cp:lastModifiedBy>bellounes</cp:lastModifiedBy>
  <cp:revision>267</cp:revision>
  <dcterms:created xsi:type="dcterms:W3CDTF">2012-05-29T13:29:10Z</dcterms:created>
  <dcterms:modified xsi:type="dcterms:W3CDTF">2012-12-05T14:09:37Z</dcterms:modified>
</cp:coreProperties>
</file>