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11"/>
  </p:notesMasterIdLst>
  <p:sldIdLst>
    <p:sldId id="257" r:id="rId2"/>
    <p:sldId id="258" r:id="rId3"/>
    <p:sldId id="326" r:id="rId4"/>
    <p:sldId id="260" r:id="rId5"/>
    <p:sldId id="261" r:id="rId6"/>
    <p:sldId id="265" r:id="rId7"/>
    <p:sldId id="267" r:id="rId8"/>
    <p:sldId id="295" r:id="rId9"/>
    <p:sldId id="269" r:id="rId10"/>
    <p:sldId id="270" r:id="rId11"/>
    <p:sldId id="271" r:id="rId12"/>
    <p:sldId id="272" r:id="rId13"/>
    <p:sldId id="296" r:id="rId14"/>
    <p:sldId id="294"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97" r:id="rId29"/>
    <p:sldId id="289" r:id="rId30"/>
    <p:sldId id="290" r:id="rId31"/>
    <p:sldId id="291" r:id="rId32"/>
    <p:sldId id="292" r:id="rId33"/>
    <p:sldId id="293" r:id="rId34"/>
    <p:sldId id="298" r:id="rId35"/>
    <p:sldId id="328" r:id="rId36"/>
    <p:sldId id="304" r:id="rId37"/>
    <p:sldId id="305" r:id="rId38"/>
    <p:sldId id="306" r:id="rId39"/>
    <p:sldId id="307" r:id="rId40"/>
    <p:sldId id="308" r:id="rId41"/>
    <p:sldId id="309" r:id="rId42"/>
    <p:sldId id="310" r:id="rId43"/>
    <p:sldId id="311" r:id="rId44"/>
    <p:sldId id="312" r:id="rId45"/>
    <p:sldId id="313" r:id="rId46"/>
    <p:sldId id="316" r:id="rId47"/>
    <p:sldId id="317" r:id="rId48"/>
    <p:sldId id="318" r:id="rId49"/>
    <p:sldId id="319" r:id="rId50"/>
    <p:sldId id="320" r:id="rId51"/>
    <p:sldId id="321" r:id="rId52"/>
    <p:sldId id="322" r:id="rId53"/>
    <p:sldId id="323" r:id="rId54"/>
    <p:sldId id="324" r:id="rId55"/>
    <p:sldId id="325" r:id="rId56"/>
    <p:sldId id="351" r:id="rId57"/>
    <p:sldId id="329" r:id="rId58"/>
    <p:sldId id="352" r:id="rId59"/>
    <p:sldId id="353" r:id="rId60"/>
    <p:sldId id="354" r:id="rId61"/>
    <p:sldId id="355" r:id="rId62"/>
    <p:sldId id="356" r:id="rId63"/>
    <p:sldId id="357" r:id="rId64"/>
    <p:sldId id="358" r:id="rId65"/>
    <p:sldId id="359" r:id="rId66"/>
    <p:sldId id="360" r:id="rId67"/>
    <p:sldId id="361" r:id="rId68"/>
    <p:sldId id="362" r:id="rId69"/>
    <p:sldId id="363" r:id="rId70"/>
    <p:sldId id="364" r:id="rId71"/>
    <p:sldId id="365" r:id="rId72"/>
    <p:sldId id="366" r:id="rId73"/>
    <p:sldId id="367" r:id="rId74"/>
    <p:sldId id="368" r:id="rId75"/>
    <p:sldId id="369" r:id="rId76"/>
    <p:sldId id="370" r:id="rId77"/>
    <p:sldId id="371" r:id="rId78"/>
    <p:sldId id="372" r:id="rId79"/>
    <p:sldId id="373" r:id="rId80"/>
    <p:sldId id="374" r:id="rId81"/>
    <p:sldId id="375" r:id="rId82"/>
    <p:sldId id="376" r:id="rId83"/>
    <p:sldId id="377" r:id="rId84"/>
    <p:sldId id="378" r:id="rId85"/>
    <p:sldId id="379" r:id="rId86"/>
    <p:sldId id="380" r:id="rId87"/>
    <p:sldId id="381" r:id="rId88"/>
    <p:sldId id="401" r:id="rId89"/>
    <p:sldId id="382" r:id="rId90"/>
    <p:sldId id="383" r:id="rId91"/>
    <p:sldId id="384" r:id="rId92"/>
    <p:sldId id="385" r:id="rId93"/>
    <p:sldId id="386" r:id="rId94"/>
    <p:sldId id="387" r:id="rId95"/>
    <p:sldId id="388" r:id="rId96"/>
    <p:sldId id="389" r:id="rId97"/>
    <p:sldId id="390" r:id="rId98"/>
    <p:sldId id="391" r:id="rId99"/>
    <p:sldId id="392" r:id="rId100"/>
    <p:sldId id="393" r:id="rId101"/>
    <p:sldId id="394" r:id="rId102"/>
    <p:sldId id="402" r:id="rId103"/>
    <p:sldId id="395" r:id="rId104"/>
    <p:sldId id="396" r:id="rId105"/>
    <p:sldId id="397" r:id="rId106"/>
    <p:sldId id="398" r:id="rId107"/>
    <p:sldId id="399" r:id="rId108"/>
    <p:sldId id="400" r:id="rId109"/>
    <p:sldId id="403" r:id="rId1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p:scale>
          <a:sx n="90" d="100"/>
          <a:sy n="90" d="100"/>
        </p:scale>
        <p:origin x="54" y="64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E8FE7-7CD1-4A2B-B17B-A93D42F747B1}" type="datetimeFigureOut">
              <a:rPr lang="fr-FR" smtClean="0"/>
              <a:pPr/>
              <a:t>20/11/2012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B1F539-8984-4E6C-9EFB-F966BE7B89BD}" type="slidenum">
              <a:rPr lang="fr-FR" smtClean="0"/>
              <a:pPr/>
              <a:t>‹N°›</a:t>
            </a:fld>
            <a:endParaRPr lang="fr-FR"/>
          </a:p>
        </p:txBody>
      </p:sp>
    </p:spTree>
    <p:extLst>
      <p:ext uri="{BB962C8B-B14F-4D97-AF65-F5344CB8AC3E}">
        <p14:creationId xmlns:p14="http://schemas.microsoft.com/office/powerpoint/2010/main" xmlns="" val="1604129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DA41691D-1C69-4AA1-8D9F-63EFBFF4207C}" type="slidenum">
              <a:rPr lang="ar-SA">
                <a:latin typeface="Times New Roman" pitchFamily="18" charset="0"/>
                <a:cs typeface="Times New Roman" pitchFamily="18" charset="0"/>
              </a:rPr>
              <a:pPr algn="r"/>
              <a:t>6</a:t>
            </a:fld>
            <a:endParaRPr lang="fr-FR">
              <a:latin typeface="Times New Roman" pitchFamily="18" charset="0"/>
            </a:endParaRPr>
          </a:p>
        </p:txBody>
      </p:sp>
      <p:sp>
        <p:nvSpPr>
          <p:cNvPr id="46083"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46084"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0DD1B5C8-C9E4-432F-B5E6-9011CB523B8D}" type="slidenum">
              <a:rPr lang="ar-SA">
                <a:latin typeface="Times New Roman" pitchFamily="18" charset="0"/>
                <a:cs typeface="Times New Roman" pitchFamily="18" charset="0"/>
              </a:rPr>
              <a:pPr algn="r"/>
              <a:t>17</a:t>
            </a:fld>
            <a:endParaRPr lang="fr-FR">
              <a:latin typeface="Times New Roman" pitchFamily="18" charset="0"/>
            </a:endParaRPr>
          </a:p>
        </p:txBody>
      </p:sp>
      <p:sp>
        <p:nvSpPr>
          <p:cNvPr id="54275"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4276"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E3680397-E172-4095-9CF4-D71527AFA084}" type="slidenum">
              <a:rPr lang="ar-SA">
                <a:latin typeface="Times New Roman" pitchFamily="18" charset="0"/>
                <a:cs typeface="Times New Roman" pitchFamily="18" charset="0"/>
              </a:rPr>
              <a:pPr algn="r" defTabSz="915988"/>
              <a:t>19</a:t>
            </a:fld>
            <a:endParaRPr lang="fr-FR">
              <a:latin typeface="Times New Roman" pitchFamily="18" charset="0"/>
            </a:endParaRPr>
          </a:p>
        </p:txBody>
      </p:sp>
      <p:sp>
        <p:nvSpPr>
          <p:cNvPr id="55299"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2D7E1609-1771-4AF5-A1E4-32B9241A815B}" type="slidenum">
              <a:rPr lang="ar-SA">
                <a:latin typeface="Times New Roman" pitchFamily="18" charset="0"/>
                <a:cs typeface="Times New Roman" pitchFamily="18" charset="0"/>
              </a:rPr>
              <a:pPr algn="r" defTabSz="915988"/>
              <a:t>19</a:t>
            </a:fld>
            <a:endParaRPr lang="fr-FR">
              <a:latin typeface="Times New Roman" pitchFamily="18" charset="0"/>
            </a:endParaRPr>
          </a:p>
        </p:txBody>
      </p:sp>
      <p:sp>
        <p:nvSpPr>
          <p:cNvPr id="55300"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55301"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632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46084"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ECB9F9-4953-4A4C-897D-5F29593BDDB4}" type="slidenum">
              <a:rPr lang="fr-FR" smtClean="0"/>
              <a:pPr fontAlgn="base">
                <a:spcBef>
                  <a:spcPct val="0"/>
                </a:spcBef>
                <a:spcAft>
                  <a:spcPct val="0"/>
                </a:spcAft>
                <a:defRPr/>
              </a:pPr>
              <a:t>20</a:t>
            </a:fld>
            <a:endParaRPr 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489" y="8687166"/>
            <a:ext cx="2971907" cy="455369"/>
          </a:xfrm>
          <a:prstGeom prst="rect">
            <a:avLst/>
          </a:prstGeom>
          <a:noFill/>
          <a:ln w="9525">
            <a:noFill/>
            <a:miter lim="800000"/>
            <a:headEnd/>
            <a:tailEnd/>
          </a:ln>
        </p:spPr>
        <p:txBody>
          <a:bodyPr lIns="91275" tIns="45638" rIns="91275" bIns="45638" anchor="b"/>
          <a:lstStyle/>
          <a:p>
            <a:pPr algn="r" defTabSz="912813"/>
            <a:fld id="{98999B24-6DD0-49BE-B3A5-5E85E7BC31D8}" type="slidenum">
              <a:rPr lang="fr-FR">
                <a:latin typeface="Calibri" pitchFamily="34" charset="0"/>
              </a:rPr>
              <a:pPr algn="r" defTabSz="912813"/>
              <a:t>21</a:t>
            </a:fld>
            <a:endParaRPr lang="fr-FR">
              <a:latin typeface="Calibri"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A67C8B83-C2F1-47C3-A014-E304FB6C38D2}" type="slidenum">
              <a:rPr lang="ar-SA">
                <a:latin typeface="Times New Roman" pitchFamily="18" charset="0"/>
                <a:cs typeface="Times New Roman" pitchFamily="18" charset="0"/>
              </a:rPr>
              <a:pPr algn="r"/>
              <a:t>22</a:t>
            </a:fld>
            <a:endParaRPr lang="fr-FR">
              <a:latin typeface="Times New Roman" pitchFamily="18" charset="0"/>
            </a:endParaRPr>
          </a:p>
        </p:txBody>
      </p:sp>
      <p:sp>
        <p:nvSpPr>
          <p:cNvPr id="58371"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8372"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E0DE6AC5-342D-418D-9318-BEAF075331DA}" type="slidenum">
              <a:rPr lang="ar-SA">
                <a:latin typeface="Times New Roman" pitchFamily="18" charset="0"/>
                <a:cs typeface="Times New Roman" pitchFamily="18" charset="0"/>
              </a:rPr>
              <a:pPr algn="r" defTabSz="915988"/>
              <a:t>24</a:t>
            </a:fld>
            <a:endParaRPr lang="fr-FR">
              <a:latin typeface="Times New Roman" pitchFamily="18" charset="0"/>
            </a:endParaRPr>
          </a:p>
        </p:txBody>
      </p:sp>
      <p:sp>
        <p:nvSpPr>
          <p:cNvPr id="59395"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DABBBEBD-F91D-4B21-83F7-7985E6226379}" type="slidenum">
              <a:rPr lang="ar-SA">
                <a:latin typeface="Times New Roman" pitchFamily="18" charset="0"/>
                <a:cs typeface="Times New Roman" pitchFamily="18" charset="0"/>
              </a:rPr>
              <a:pPr algn="r" defTabSz="915988"/>
              <a:t>24</a:t>
            </a:fld>
            <a:endParaRPr lang="fr-FR">
              <a:latin typeface="Times New Roman" pitchFamily="18" charset="0"/>
            </a:endParaRPr>
          </a:p>
        </p:txBody>
      </p:sp>
      <p:sp>
        <p:nvSpPr>
          <p:cNvPr id="59396"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59397"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endParaRPr lang="fr-FR"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4489" y="8687166"/>
            <a:ext cx="2971907" cy="455369"/>
          </a:xfrm>
          <a:prstGeom prst="rect">
            <a:avLst/>
          </a:prstGeom>
          <a:noFill/>
          <a:ln w="9525">
            <a:noFill/>
            <a:miter lim="800000"/>
            <a:headEnd/>
            <a:tailEnd/>
          </a:ln>
        </p:spPr>
        <p:txBody>
          <a:bodyPr lIns="91275" tIns="45638" rIns="91275" bIns="45638" anchor="b"/>
          <a:lstStyle/>
          <a:p>
            <a:pPr algn="r" defTabSz="912813"/>
            <a:fld id="{F86D4F25-BC7B-4511-8CA5-FF4A00A911E7}" type="slidenum">
              <a:rPr lang="fr-FR">
                <a:latin typeface="Calibri" pitchFamily="34" charset="0"/>
              </a:rPr>
              <a:pPr algn="r" defTabSz="912813"/>
              <a:t>26</a:t>
            </a:fld>
            <a:endParaRPr lang="fr-FR">
              <a:latin typeface="Calibri"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ce réservé de l'image des diapositives 1"/>
          <p:cNvSpPr>
            <a:spLocks noGrp="1" noRot="1" noChangeAspect="1" noTextEdit="1"/>
          </p:cNvSpPr>
          <p:nvPr>
            <p:ph type="sldImg"/>
          </p:nvPr>
        </p:nvSpPr>
        <p:spPr bwMode="auto">
          <a:xfrm>
            <a:off x="1143000" y="687388"/>
            <a:ext cx="4572000" cy="3429000"/>
          </a:xfrm>
          <a:noFill/>
          <a:ln>
            <a:solidFill>
              <a:srgbClr val="000000"/>
            </a:solidFill>
            <a:miter lim="800000"/>
            <a:headEnd/>
            <a:tailEnd/>
          </a:ln>
        </p:spPr>
      </p:sp>
      <p:sp>
        <p:nvSpPr>
          <p:cNvPr id="61443" name="Espace réservé des commentaires 2"/>
          <p:cNvSpPr>
            <a:spLocks noGrp="1"/>
          </p:cNvSpPr>
          <p:nvPr>
            <p:ph type="body" idx="1"/>
          </p:nvPr>
        </p:nvSpPr>
        <p:spPr bwMode="auto">
          <a:xfrm>
            <a:off x="915791" y="4344316"/>
            <a:ext cx="5026420" cy="4112969"/>
          </a:xfrm>
          <a:noFill/>
        </p:spPr>
        <p:txBody>
          <a:bodyPr wrap="square" lIns="91544" tIns="45771" rIns="91544" bIns="45771" numCol="1" anchor="t" anchorCtr="0" compatLnSpc="1">
            <a:prstTxWarp prst="textNoShape">
              <a:avLst/>
            </a:prstTxWarp>
          </a:bodyPr>
          <a:lstStyle/>
          <a:p>
            <a:pPr eaLnBrk="1" hangingPunct="1"/>
            <a:endParaRPr lang="fr-FR" smtClean="0"/>
          </a:p>
        </p:txBody>
      </p:sp>
      <p:sp>
        <p:nvSpPr>
          <p:cNvPr id="61444" name="Espace réservé du numéro de diapositive 3"/>
          <p:cNvSpPr txBox="1">
            <a:spLocks noGrp="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8D4EAF59-873E-4E0F-9C9D-A34E84469357}" type="slidenum">
              <a:rPr lang="ar-SA">
                <a:latin typeface="Times New Roman" pitchFamily="18" charset="0"/>
                <a:cs typeface="Times New Roman" pitchFamily="18" charset="0"/>
              </a:rPr>
              <a:pPr algn="r" defTabSz="915988"/>
              <a:t>27</a:t>
            </a:fld>
            <a:endParaRPr lang="fr-FR">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A67C8B83-C2F1-47C3-A014-E304FB6C38D2}" type="slidenum">
              <a:rPr lang="ar-SA">
                <a:latin typeface="Times New Roman" pitchFamily="18" charset="0"/>
                <a:cs typeface="Times New Roman" pitchFamily="18" charset="0"/>
              </a:rPr>
              <a:pPr algn="r"/>
              <a:t>28</a:t>
            </a:fld>
            <a:endParaRPr lang="fr-FR">
              <a:latin typeface="Times New Roman" pitchFamily="18" charset="0"/>
            </a:endParaRPr>
          </a:p>
        </p:txBody>
      </p:sp>
      <p:sp>
        <p:nvSpPr>
          <p:cNvPr id="58371"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8372"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8CF28836-20B2-4A80-8308-5D4FDB0D7237}" type="slidenum">
              <a:rPr lang="ar-SA">
                <a:latin typeface="Times New Roman" pitchFamily="18" charset="0"/>
                <a:cs typeface="Times New Roman" pitchFamily="18" charset="0"/>
              </a:rPr>
              <a:pPr algn="r" defTabSz="915988"/>
              <a:t>30</a:t>
            </a:fld>
            <a:endParaRPr lang="fr-FR">
              <a:latin typeface="Times New Roman" pitchFamily="18" charset="0"/>
            </a:endParaRPr>
          </a:p>
        </p:txBody>
      </p:sp>
      <p:sp>
        <p:nvSpPr>
          <p:cNvPr id="64515"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011DFF35-023D-47AD-A0FF-D67C2DB8C017}" type="slidenum">
              <a:rPr lang="ar-SA">
                <a:latin typeface="Times New Roman" pitchFamily="18" charset="0"/>
                <a:cs typeface="Times New Roman" pitchFamily="18" charset="0"/>
              </a:rPr>
              <a:pPr algn="r" defTabSz="915988"/>
              <a:t>30</a:t>
            </a:fld>
            <a:endParaRPr lang="fr-FR">
              <a:latin typeface="Times New Roman" pitchFamily="18" charset="0"/>
            </a:endParaRPr>
          </a:p>
        </p:txBody>
      </p:sp>
      <p:sp>
        <p:nvSpPr>
          <p:cNvPr id="64516"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64517"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29E75C15-718F-493E-BEED-8D053B7F0B87}" type="slidenum">
              <a:rPr lang="ar-SA">
                <a:latin typeface="Times New Roman" pitchFamily="18" charset="0"/>
                <a:cs typeface="Times New Roman" pitchFamily="18" charset="0"/>
              </a:rPr>
              <a:pPr algn="r" defTabSz="915988"/>
              <a:t>8</a:t>
            </a:fld>
            <a:endParaRPr lang="fr-FR">
              <a:latin typeface="Times New Roman" pitchFamily="18" charset="0"/>
            </a:endParaRPr>
          </a:p>
        </p:txBody>
      </p:sp>
      <p:sp>
        <p:nvSpPr>
          <p:cNvPr id="47107"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E838B6FD-3450-445B-85A4-ABB6008819F1}" type="slidenum">
              <a:rPr lang="ar-SA">
                <a:latin typeface="Times New Roman" pitchFamily="18" charset="0"/>
                <a:cs typeface="Times New Roman" pitchFamily="18" charset="0"/>
              </a:rPr>
              <a:pPr algn="r" defTabSz="915988"/>
              <a:t>8</a:t>
            </a:fld>
            <a:endParaRPr lang="fr-FR">
              <a:latin typeface="Times New Roman" pitchFamily="18" charset="0"/>
            </a:endParaRPr>
          </a:p>
        </p:txBody>
      </p:sp>
      <p:sp>
        <p:nvSpPr>
          <p:cNvPr id="47108"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47109"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DF86BD78-CC3D-4A05-9B49-A9AB5C1018A4}" type="slidenum">
              <a:rPr lang="ar-SA">
                <a:latin typeface="Times New Roman" pitchFamily="18" charset="0"/>
                <a:cs typeface="Times New Roman" pitchFamily="18" charset="0"/>
              </a:rPr>
              <a:pPr algn="r" defTabSz="915988"/>
              <a:t>31</a:t>
            </a:fld>
            <a:endParaRPr lang="fr-FR">
              <a:latin typeface="Times New Roman" pitchFamily="18" charset="0"/>
            </a:endParaRPr>
          </a:p>
        </p:txBody>
      </p:sp>
      <p:sp>
        <p:nvSpPr>
          <p:cNvPr id="65539"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65540" name="Rectangle 3"/>
          <p:cNvSpPr>
            <a:spLocks noGrp="1" noChangeArrowheads="1"/>
          </p:cNvSpPr>
          <p:nvPr>
            <p:ph type="body" idx="1"/>
          </p:nvPr>
        </p:nvSpPr>
        <p:spPr bwMode="auto">
          <a:xfrm>
            <a:off x="914186" y="4342851"/>
            <a:ext cx="5029628" cy="411443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56D7CC03-A6D0-4F20-806E-7674C1F892AE}" type="slidenum">
              <a:rPr lang="ar-SA">
                <a:latin typeface="Times New Roman" pitchFamily="18" charset="0"/>
                <a:cs typeface="Times New Roman" pitchFamily="18" charset="0"/>
              </a:rPr>
              <a:pPr algn="r"/>
              <a:t>33</a:t>
            </a:fld>
            <a:endParaRPr lang="fr-FR">
              <a:latin typeface="Times New Roman" pitchFamily="18" charset="0"/>
            </a:endParaRPr>
          </a:p>
        </p:txBody>
      </p:sp>
      <p:sp>
        <p:nvSpPr>
          <p:cNvPr id="67587"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67588"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34</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63492"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9EC1C62-4BCB-44F6-BF71-F8A98E51E1FE}" type="slidenum">
              <a:rPr lang="fr-FR" smtClean="0"/>
              <a:pPr/>
              <a:t>36</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51EF3A-29BC-46C7-93D9-BC4BCE2FFAC1}" type="slidenum">
              <a:rPr lang="fr-FR"/>
              <a:pPr fontAlgn="base">
                <a:spcBef>
                  <a:spcPct val="0"/>
                </a:spcBef>
                <a:spcAft>
                  <a:spcPct val="0"/>
                </a:spcAft>
                <a:defRPr/>
              </a:pPr>
              <a:t>41</a:t>
            </a:fld>
            <a:endParaRPr lang="fr-FR"/>
          </a:p>
        </p:txBody>
      </p:sp>
      <p:sp>
        <p:nvSpPr>
          <p:cNvPr id="2662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51EF3A-29BC-46C7-93D9-BC4BCE2FFAC1}" type="slidenum">
              <a:rPr lang="fr-FR"/>
              <a:pPr fontAlgn="base">
                <a:spcBef>
                  <a:spcPct val="0"/>
                </a:spcBef>
                <a:spcAft>
                  <a:spcPct val="0"/>
                </a:spcAft>
                <a:defRPr/>
              </a:pPr>
              <a:t>44</a:t>
            </a:fld>
            <a:endParaRPr lang="fr-FR"/>
          </a:p>
        </p:txBody>
      </p:sp>
      <p:sp>
        <p:nvSpPr>
          <p:cNvPr id="2662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8D049B-33F9-4DB7-80D0-639890196915}" type="slidenum">
              <a:rPr lang="fr-FR" smtClean="0"/>
              <a:pPr fontAlgn="base">
                <a:spcBef>
                  <a:spcPct val="0"/>
                </a:spcBef>
                <a:spcAft>
                  <a:spcPct val="0"/>
                </a:spcAft>
                <a:defRPr/>
              </a:pPr>
              <a:t>51</a:t>
            </a:fld>
            <a:endParaRPr lang="fr-FR" dirty="0" smtClean="0"/>
          </a:p>
        </p:txBody>
      </p:sp>
      <p:sp>
        <p:nvSpPr>
          <p:cNvPr id="149507" name="Rectangle 7"/>
          <p:cNvSpPr txBox="1">
            <a:spLocks noGrp="1" noChangeArrowheads="1"/>
          </p:cNvSpPr>
          <p:nvPr/>
        </p:nvSpPr>
        <p:spPr bwMode="auto">
          <a:xfrm>
            <a:off x="3886200" y="8688388"/>
            <a:ext cx="2971800" cy="455612"/>
          </a:xfrm>
          <a:prstGeom prst="rect">
            <a:avLst/>
          </a:prstGeom>
          <a:noFill/>
          <a:ln w="9525">
            <a:noFill/>
            <a:miter lim="800000"/>
            <a:headEnd/>
            <a:tailEnd/>
          </a:ln>
        </p:spPr>
        <p:txBody>
          <a:bodyPr lIns="91544" tIns="45771" rIns="91544" bIns="45771" anchor="b"/>
          <a:lstStyle/>
          <a:p>
            <a:pPr algn="r" defTabSz="915988"/>
            <a:fld id="{CEF71E18-061D-4DAC-98EB-698799E9C380}" type="slidenum">
              <a:rPr lang="fr-FR" sz="1200">
                <a:latin typeface="Times New Roman" pitchFamily="18" charset="0"/>
              </a:rPr>
              <a:pPr algn="r" defTabSz="915988"/>
              <a:t>51</a:t>
            </a:fld>
            <a:endParaRPr lang="fr-FR" sz="1200">
              <a:latin typeface="Times New Roman" pitchFamily="18" charset="0"/>
            </a:endParaRPr>
          </a:p>
        </p:txBody>
      </p:sp>
      <p:sp>
        <p:nvSpPr>
          <p:cNvPr id="14950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509" name="Rectangle 3"/>
          <p:cNvSpPr>
            <a:spLocks noGrp="1" noChangeArrowheads="1"/>
          </p:cNvSpPr>
          <p:nvPr>
            <p:ph type="body" idx="1"/>
          </p:nvPr>
        </p:nvSpPr>
        <p:spPr bwMode="auto">
          <a:xfrm>
            <a:off x="914400" y="4344988"/>
            <a:ext cx="5029200" cy="4111625"/>
          </a:xfrm>
          <a:noFill/>
        </p:spPr>
        <p:txBody>
          <a:bodyPr wrap="square"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4F9E1577-5252-4E94-9EDD-51A3900CFCC9}" type="slidenum">
              <a:rPr lang="ar-SA">
                <a:latin typeface="Times New Roman" pitchFamily="18" charset="0"/>
                <a:cs typeface="Times New Roman" pitchFamily="18" charset="0"/>
              </a:rPr>
              <a:pPr algn="r" defTabSz="915988"/>
              <a:t>9</a:t>
            </a:fld>
            <a:endParaRPr lang="fr-FR">
              <a:latin typeface="Times New Roman" pitchFamily="18" charset="0"/>
            </a:endParaRPr>
          </a:p>
        </p:txBody>
      </p:sp>
      <p:sp>
        <p:nvSpPr>
          <p:cNvPr id="48131"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48132" name="Rectangle 3"/>
          <p:cNvSpPr>
            <a:spLocks noGrp="1" noChangeArrowheads="1"/>
          </p:cNvSpPr>
          <p:nvPr>
            <p:ph type="body" idx="1"/>
          </p:nvPr>
        </p:nvSpPr>
        <p:spPr bwMode="auto">
          <a:xfrm>
            <a:off x="914186" y="4342851"/>
            <a:ext cx="5029628" cy="411443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489" y="8687166"/>
            <a:ext cx="2971907" cy="455369"/>
          </a:xfrm>
          <a:prstGeom prst="rect">
            <a:avLst/>
          </a:prstGeom>
          <a:noFill/>
          <a:ln w="9525">
            <a:noFill/>
            <a:miter lim="800000"/>
            <a:headEnd/>
            <a:tailEnd/>
          </a:ln>
        </p:spPr>
        <p:txBody>
          <a:bodyPr lIns="91275" tIns="45638" rIns="91275" bIns="45638" anchor="b"/>
          <a:lstStyle/>
          <a:p>
            <a:pPr algn="r" defTabSz="912813"/>
            <a:fld id="{25B0CDD5-4889-4129-882E-8A26032A3B2F}" type="slidenum">
              <a:rPr lang="fr-FR">
                <a:latin typeface="Calibri" pitchFamily="34" charset="0"/>
              </a:rPr>
              <a:pPr algn="r" defTabSz="912813"/>
              <a:t>10</a:t>
            </a:fld>
            <a:endParaRPr lang="fr-FR">
              <a:latin typeface="Calibri"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470370E0-8ADF-4622-8E79-DB28000C47AA}" type="slidenum">
              <a:rPr lang="ar-SA">
                <a:latin typeface="Times New Roman" pitchFamily="18" charset="0"/>
                <a:cs typeface="Times New Roman" pitchFamily="18" charset="0"/>
              </a:rPr>
              <a:pPr algn="r"/>
              <a:t>11</a:t>
            </a:fld>
            <a:endParaRPr lang="fr-FR">
              <a:latin typeface="Times New Roman" pitchFamily="18" charset="0"/>
            </a:endParaRPr>
          </a:p>
        </p:txBody>
      </p:sp>
      <p:sp>
        <p:nvSpPr>
          <p:cNvPr id="50179"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0180"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118C1A6B-6FE7-4A34-8B24-8B5710F6E95C}" type="slidenum">
              <a:rPr lang="ar-SA">
                <a:latin typeface="Times New Roman" pitchFamily="18" charset="0"/>
                <a:cs typeface="Times New Roman" pitchFamily="18" charset="0"/>
              </a:rPr>
              <a:pPr algn="r" defTabSz="915988"/>
              <a:t>13</a:t>
            </a:fld>
            <a:endParaRPr lang="fr-FR">
              <a:latin typeface="Times New Roman" pitchFamily="18" charset="0"/>
            </a:endParaRPr>
          </a:p>
        </p:txBody>
      </p:sp>
      <p:sp>
        <p:nvSpPr>
          <p:cNvPr id="51203"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B2EB65D3-D38A-4EC7-9498-117C1E12B546}" type="slidenum">
              <a:rPr lang="ar-SA">
                <a:latin typeface="Times New Roman" pitchFamily="18" charset="0"/>
                <a:cs typeface="Times New Roman" pitchFamily="18" charset="0"/>
              </a:rPr>
              <a:pPr algn="r" defTabSz="915988"/>
              <a:t>13</a:t>
            </a:fld>
            <a:endParaRPr lang="fr-FR">
              <a:latin typeface="Times New Roman" pitchFamily="18" charset="0"/>
            </a:endParaRPr>
          </a:p>
        </p:txBody>
      </p:sp>
      <p:sp>
        <p:nvSpPr>
          <p:cNvPr id="51204"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51205"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12FDD8AF-BEE8-4C76-BA47-C5049CD28925}" type="slidenum">
              <a:rPr lang="ar-SA">
                <a:latin typeface="Times New Roman" pitchFamily="18" charset="0"/>
                <a:cs typeface="Times New Roman" pitchFamily="18" charset="0"/>
              </a:rPr>
              <a:pPr algn="r" defTabSz="915988"/>
              <a:t>14</a:t>
            </a:fld>
            <a:endParaRPr lang="fr-FR">
              <a:latin typeface="Times New Roman" pitchFamily="18" charset="0"/>
            </a:endParaRPr>
          </a:p>
        </p:txBody>
      </p:sp>
      <p:sp>
        <p:nvSpPr>
          <p:cNvPr id="52227"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2228" name="Rectangle 3"/>
          <p:cNvSpPr>
            <a:spLocks noGrp="1" noChangeArrowheads="1"/>
          </p:cNvSpPr>
          <p:nvPr>
            <p:ph type="body" idx="1"/>
          </p:nvPr>
        </p:nvSpPr>
        <p:spPr bwMode="auto">
          <a:xfrm>
            <a:off x="914186" y="4342851"/>
            <a:ext cx="5029628" cy="411443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12FDD8AF-BEE8-4C76-BA47-C5049CD28925}" type="slidenum">
              <a:rPr lang="ar-SA">
                <a:latin typeface="Times New Roman" pitchFamily="18" charset="0"/>
                <a:cs typeface="Times New Roman" pitchFamily="18" charset="0"/>
              </a:rPr>
              <a:pPr algn="r" defTabSz="915988"/>
              <a:t>15</a:t>
            </a:fld>
            <a:endParaRPr lang="fr-FR">
              <a:latin typeface="Times New Roman" pitchFamily="18" charset="0"/>
            </a:endParaRPr>
          </a:p>
        </p:txBody>
      </p:sp>
      <p:sp>
        <p:nvSpPr>
          <p:cNvPr id="52227"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2228" name="Rectangle 3"/>
          <p:cNvSpPr>
            <a:spLocks noGrp="1" noChangeArrowheads="1"/>
          </p:cNvSpPr>
          <p:nvPr>
            <p:ph type="body" idx="1"/>
          </p:nvPr>
        </p:nvSpPr>
        <p:spPr bwMode="auto">
          <a:xfrm>
            <a:off x="914186" y="4342851"/>
            <a:ext cx="5029628" cy="411443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4489" y="8687166"/>
            <a:ext cx="2971907" cy="455369"/>
          </a:xfrm>
          <a:prstGeom prst="rect">
            <a:avLst/>
          </a:prstGeom>
          <a:noFill/>
          <a:ln w="9525">
            <a:noFill/>
            <a:miter lim="800000"/>
            <a:headEnd/>
            <a:tailEnd/>
          </a:ln>
        </p:spPr>
        <p:txBody>
          <a:bodyPr lIns="91275" tIns="45638" rIns="91275" bIns="45638" anchor="b"/>
          <a:lstStyle/>
          <a:p>
            <a:pPr algn="r" defTabSz="912813"/>
            <a:fld id="{D7642A97-C1CE-4B44-A52A-DA1C7E3C587C}" type="slidenum">
              <a:rPr lang="fr-FR">
                <a:latin typeface="Calibri" pitchFamily="34" charset="0"/>
              </a:rPr>
              <a:pPr algn="r" defTabSz="912813"/>
              <a:t>16</a:t>
            </a:fld>
            <a:endParaRPr lang="fr-FR">
              <a:latin typeface="Calibri"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3251E2E2-D2A3-484A-A385-C162A85ABEAC}" type="datetimeFigureOut">
              <a:rPr lang="fr-FR" smtClean="0"/>
              <a:pPr/>
              <a:t>20/11/2012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96ADBFE6-8ACB-40B7-9AAA-3AFCED20F35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20/11/2012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20/11/2012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20/11/2012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20/11/2012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251E2E2-D2A3-484A-A385-C162A85ABEAC}" type="datetimeFigureOut">
              <a:rPr lang="fr-FR" smtClean="0"/>
              <a:pPr/>
              <a:t>20/11/2012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251E2E2-D2A3-484A-A385-C162A85ABEAC}" type="datetimeFigureOut">
              <a:rPr lang="fr-FR" smtClean="0"/>
              <a:pPr/>
              <a:t>20/11/2012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3251E2E2-D2A3-484A-A385-C162A85ABEAC}" type="datetimeFigureOut">
              <a:rPr lang="fr-FR" smtClean="0"/>
              <a:pPr/>
              <a:t>20/11/2012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3251E2E2-D2A3-484A-A385-C162A85ABEAC}" type="datetimeFigureOut">
              <a:rPr lang="fr-FR" smtClean="0"/>
              <a:pPr/>
              <a:t>20/11/2012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3251E2E2-D2A3-484A-A385-C162A85ABEAC}" type="datetimeFigureOut">
              <a:rPr lang="fr-FR" smtClean="0"/>
              <a:pPr/>
              <a:t>20/11/2012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3251E2E2-D2A3-484A-A385-C162A85ABEAC}" type="datetimeFigureOut">
              <a:rPr lang="fr-FR" smtClean="0"/>
              <a:pPr/>
              <a:t>20/11/2012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96ADBFE6-8ACB-40B7-9AAA-3AFCED20F350}"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251E2E2-D2A3-484A-A385-C162A85ABEAC}" type="datetimeFigureOut">
              <a:rPr lang="fr-FR" smtClean="0"/>
              <a:pPr/>
              <a:t>20/11/2012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6ADBFE6-8ACB-40B7-9AAA-3AFCED20F3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42976" y="2534189"/>
            <a:ext cx="6500858" cy="132343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fontAlgn="auto">
              <a:spcBef>
                <a:spcPts val="0"/>
              </a:spcBef>
              <a:spcAft>
                <a:spcPts val="0"/>
              </a:spcAft>
              <a:defRPr/>
            </a:pP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Plan </a:t>
            </a:r>
            <a:r>
              <a:rPr lang="fr-FR" sz="4000" b="1" dirty="0">
                <a:ln w="1905"/>
                <a:solidFill>
                  <a:srgbClr val="FFFF00"/>
                </a:solidFill>
                <a:effectLst>
                  <a:innerShdw blurRad="69850" dist="43180" dir="5400000">
                    <a:srgbClr val="000000">
                      <a:alpha val="65000"/>
                    </a:srgbClr>
                  </a:innerShdw>
                </a:effectLst>
                <a:latin typeface="Bell MT" pitchFamily="18" charset="0"/>
                <a:cs typeface="+mn-cs"/>
              </a:rPr>
              <a:t>Stratégique de </a:t>
            </a: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SDA </a:t>
            </a:r>
          </a:p>
          <a:p>
            <a:pPr algn="ctr" fontAlgn="auto">
              <a:spcBef>
                <a:spcPts val="0"/>
              </a:spcBef>
              <a:spcAft>
                <a:spcPts val="0"/>
              </a:spcAft>
              <a:defRPr/>
            </a:pP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2013 - 2017</a:t>
            </a:r>
            <a:endParaRPr lang="fr-FR" sz="4000" b="1" dirty="0">
              <a:ln w="1905"/>
              <a:solidFill>
                <a:srgbClr val="FFFF00"/>
              </a:solidFill>
              <a:effectLst>
                <a:innerShdw blurRad="69850" dist="43180" dir="5400000">
                  <a:srgbClr val="000000">
                    <a:alpha val="65000"/>
                  </a:srgbClr>
                </a:innerShdw>
              </a:effectLst>
              <a:latin typeface="Bell MT" pitchFamily="18" charset="0"/>
              <a:cs typeface="+mn-cs"/>
            </a:endParaRPr>
          </a:p>
        </p:txBody>
      </p:sp>
      <p:sp>
        <p:nvSpPr>
          <p:cNvPr id="14" name="ZoneTexte 13"/>
          <p:cNvSpPr txBox="1"/>
          <p:nvPr/>
        </p:nvSpPr>
        <p:spPr>
          <a:xfrm>
            <a:off x="857250" y="6205538"/>
            <a:ext cx="7500938" cy="400050"/>
          </a:xfrm>
          <a:prstGeom prst="rect">
            <a:avLst/>
          </a:prstGeom>
          <a:noFill/>
        </p:spPr>
        <p:txBody>
          <a:bodyPr>
            <a:spAutoFit/>
          </a:bodyPr>
          <a:lstStyle/>
          <a:p>
            <a:pPr algn="r" fontAlgn="auto">
              <a:spcBef>
                <a:spcPts val="0"/>
              </a:spcBef>
              <a:spcAft>
                <a:spcPts val="0"/>
              </a:spcAft>
              <a:defRPr/>
            </a:pPr>
            <a:r>
              <a:rPr lang="fr-FR" sz="2000" b="1" dirty="0">
                <a:solidFill>
                  <a:schemeClr val="accent1">
                    <a:lumMod val="75000"/>
                  </a:schemeClr>
                </a:solidFill>
                <a:latin typeface="Bell MT" pitchFamily="18" charset="0"/>
                <a:cs typeface="Arial" pitchFamily="34" charset="0"/>
              </a:rPr>
              <a:t> </a:t>
            </a:r>
            <a:r>
              <a:rPr lang="fr-FR" sz="2000" b="1" dirty="0" smtClean="0">
                <a:solidFill>
                  <a:schemeClr val="accent1">
                    <a:lumMod val="75000"/>
                  </a:schemeClr>
                </a:solidFill>
                <a:latin typeface="Bell MT" pitchFamily="18" charset="0"/>
                <a:cs typeface="Arial" pitchFamily="34" charset="0"/>
              </a:rPr>
              <a:t> </a:t>
            </a:r>
            <a:endParaRPr lang="fr-FR" sz="2000" b="1" dirty="0">
              <a:solidFill>
                <a:schemeClr val="accent1">
                  <a:lumMod val="75000"/>
                </a:schemeClr>
              </a:solidFill>
              <a:latin typeface="Bell MT" pitchFamily="18" charset="0"/>
              <a:cs typeface="Arial" pitchFamily="34" charset="0"/>
            </a:endParaRPr>
          </a:p>
        </p:txBody>
      </p:sp>
      <p:sp>
        <p:nvSpPr>
          <p:cNvPr id="4103" name="Espace réservé du numéro de diapositive 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71FA835-18E2-4172-BBB0-2FB22E98B871}" type="slidenum">
              <a:rPr lang="en-US" smtClean="0"/>
              <a:pPr fontAlgn="base">
                <a:spcBef>
                  <a:spcPct val="0"/>
                </a:spcBef>
                <a:spcAft>
                  <a:spcPct val="0"/>
                </a:spcAft>
                <a:defRPr/>
              </a:pPr>
              <a:t>1</a:t>
            </a:fld>
            <a:endParaRPr lang="en-US" smtClean="0"/>
          </a:p>
        </p:txBody>
      </p:sp>
      <p:pic>
        <p:nvPicPr>
          <p:cNvPr id="7175" name="Image 7"/>
          <p:cNvPicPr>
            <a:picLocks noChangeAspect="1" noChangeArrowheads="1"/>
          </p:cNvPicPr>
          <p:nvPr/>
        </p:nvPicPr>
        <p:blipFill>
          <a:blip r:embed="rId2"/>
          <a:srcRect/>
          <a:stretch>
            <a:fillRect/>
          </a:stretch>
        </p:blipFill>
        <p:spPr bwMode="auto">
          <a:xfrm>
            <a:off x="0" y="228584"/>
            <a:ext cx="8929718" cy="112871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4" name="Group 21"/>
          <p:cNvGraphicFramePr>
            <a:graphicFrameLocks noGrp="1"/>
          </p:cNvGraphicFramePr>
          <p:nvPr/>
        </p:nvGraphicFramePr>
        <p:xfrm>
          <a:off x="71407" y="808677"/>
          <a:ext cx="8929783" cy="4834902"/>
        </p:xfrm>
        <a:graphic>
          <a:graphicData uri="http://schemas.openxmlformats.org/drawingml/2006/table">
            <a:tbl>
              <a:tblPr>
                <a:tableStyleId>{BC89EF96-8CEA-46FF-86C4-4CE0E7609802}</a:tableStyleId>
              </a:tblPr>
              <a:tblGrid>
                <a:gridCol w="2178590"/>
                <a:gridCol w="1321905"/>
                <a:gridCol w="1292363"/>
                <a:gridCol w="1524990"/>
                <a:gridCol w="1307134"/>
                <a:gridCol w="145237"/>
                <a:gridCol w="1159564"/>
              </a:tblGrid>
              <a:tr h="428628">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                                            Phases</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71419">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0308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4886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322640">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33132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9631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199735">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8524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38672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19347">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12998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Enjeux</a:t>
                      </a:r>
                      <a:endParaRPr kumimoji="0" lang="fr-FR" sz="1300" b="1"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20596" name="Rectangle 2"/>
          <p:cNvSpPr>
            <a:spLocks noChangeArrowheads="1"/>
          </p:cNvSpPr>
          <p:nvPr/>
        </p:nvSpPr>
        <p:spPr bwMode="auto">
          <a:xfrm>
            <a:off x="214313" y="73025"/>
            <a:ext cx="8259762" cy="498475"/>
          </a:xfrm>
          <a:prstGeom prst="rect">
            <a:avLst/>
          </a:prstGeom>
          <a:noFill/>
          <a:ln w="9525" algn="ctr">
            <a:noFill/>
            <a:miter lim="800000"/>
            <a:headEnd/>
            <a:tailEnd/>
          </a:ln>
        </p:spPr>
        <p:txBody>
          <a:bodyPr anchor="ctr"/>
          <a:lstStyle/>
          <a:p>
            <a:pPr marL="457200" indent="-457200"/>
            <a:r>
              <a:rPr lang="fr-FR" sz="2400" b="1">
                <a:solidFill>
                  <a:srgbClr val="000000"/>
                </a:solidFill>
                <a:latin typeface="Calibri" pitchFamily="34" charset="0"/>
              </a:rPr>
              <a:t>Maturité du segment </a:t>
            </a:r>
            <a:r>
              <a:rPr lang="fr-FR" sz="2400" b="1" i="1">
                <a:solidFill>
                  <a:srgbClr val="000000"/>
                </a:solidFill>
                <a:latin typeface="Calibri" pitchFamily="34" charset="0"/>
              </a:rPr>
              <a:t>Concessions Electriques</a:t>
            </a:r>
          </a:p>
        </p:txBody>
      </p:sp>
      <p:sp>
        <p:nvSpPr>
          <p:cNvPr id="20597" name="Line 117"/>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20598" name="Oval 94"/>
          <p:cNvSpPr>
            <a:spLocks noChangeArrowheads="1"/>
          </p:cNvSpPr>
          <p:nvPr/>
        </p:nvSpPr>
        <p:spPr bwMode="auto">
          <a:xfrm>
            <a:off x="4581526" y="1714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17527" name="Espace réservé du numéro de diapositive 1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E543835-AF88-4306-8C5A-045692344806}" type="slidenum">
              <a:rPr lang="fr-FR" smtClean="0"/>
              <a:pPr fontAlgn="base">
                <a:spcBef>
                  <a:spcPct val="0"/>
                </a:spcBef>
                <a:spcAft>
                  <a:spcPct val="0"/>
                </a:spcAft>
                <a:defRPr/>
              </a:pPr>
              <a:t>10</a:t>
            </a:fld>
            <a:endParaRPr lang="fr-FR" smtClean="0"/>
          </a:p>
        </p:txBody>
      </p:sp>
      <p:sp>
        <p:nvSpPr>
          <p:cNvPr id="20600" name="Oval 94"/>
          <p:cNvSpPr>
            <a:spLocks noChangeArrowheads="1"/>
          </p:cNvSpPr>
          <p:nvPr/>
        </p:nvSpPr>
        <p:spPr bwMode="auto">
          <a:xfrm>
            <a:off x="4143375" y="2500313"/>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1" name="Oval 94"/>
          <p:cNvSpPr>
            <a:spLocks noChangeArrowheads="1"/>
          </p:cNvSpPr>
          <p:nvPr/>
        </p:nvSpPr>
        <p:spPr bwMode="auto">
          <a:xfrm>
            <a:off x="4143372" y="2928938"/>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2" name="Oval 94"/>
          <p:cNvSpPr>
            <a:spLocks noChangeArrowheads="1"/>
          </p:cNvSpPr>
          <p:nvPr/>
        </p:nvSpPr>
        <p:spPr bwMode="auto">
          <a:xfrm>
            <a:off x="4643438" y="357187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3" name="Oval 94"/>
          <p:cNvSpPr>
            <a:spLocks noChangeArrowheads="1"/>
          </p:cNvSpPr>
          <p:nvPr/>
        </p:nvSpPr>
        <p:spPr bwMode="auto">
          <a:xfrm>
            <a:off x="2857500" y="4000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4" name="Oval 94"/>
          <p:cNvSpPr>
            <a:spLocks noChangeArrowheads="1"/>
          </p:cNvSpPr>
          <p:nvPr/>
        </p:nvSpPr>
        <p:spPr bwMode="auto">
          <a:xfrm>
            <a:off x="5500688" y="485775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5" name="Oval 94"/>
          <p:cNvSpPr>
            <a:spLocks noChangeArrowheads="1"/>
          </p:cNvSpPr>
          <p:nvPr/>
        </p:nvSpPr>
        <p:spPr bwMode="auto">
          <a:xfrm>
            <a:off x="4592641" y="5589240"/>
            <a:ext cx="479425" cy="428625"/>
          </a:xfrm>
          <a:prstGeom prst="ellipse">
            <a:avLst/>
          </a:prstGeom>
          <a:solidFill>
            <a:srgbClr val="FF0000"/>
          </a:solidFill>
          <a:ln w="9525" algn="ctr">
            <a:solidFill>
              <a:schemeClr val="tx1"/>
            </a:solidFill>
            <a:round/>
            <a:headEnd/>
            <a:tailEnd/>
          </a:ln>
        </p:spPr>
        <p:txBody>
          <a:bodyPr wrap="none" lIns="18000" tIns="18000" rIns="18000" bIns="18000" anchor="ctr"/>
          <a:lstStyle/>
          <a:p>
            <a:endParaRPr lang="fr-FR" dirty="0">
              <a:solidFill>
                <a:srgbClr val="FF0000"/>
              </a:solidFill>
              <a:latin typeface="Calibri" pitchFamily="34" charset="0"/>
            </a:endParaRPr>
          </a:p>
        </p:txBody>
      </p:sp>
      <p:sp>
        <p:nvSpPr>
          <p:cNvPr id="13" name="Oval 94"/>
          <p:cNvSpPr>
            <a:spLocks noChangeArrowheads="1"/>
          </p:cNvSpPr>
          <p:nvPr/>
        </p:nvSpPr>
        <p:spPr bwMode="auto">
          <a:xfrm>
            <a:off x="5867410" y="549911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4063027659"/>
              </p:ext>
            </p:extLst>
          </p:nvPr>
        </p:nvGraphicFramePr>
        <p:xfrm>
          <a:off x="214282" y="1285860"/>
          <a:ext cx="8715436" cy="4357116"/>
        </p:xfrm>
        <a:graphic>
          <a:graphicData uri="http://schemas.openxmlformats.org/drawingml/2006/table">
            <a:tbl>
              <a:tblPr/>
              <a:tblGrid>
                <a:gridCol w="3645619"/>
                <a:gridCol w="1676985"/>
                <a:gridCol w="1268318"/>
                <a:gridCol w="981506"/>
                <a:gridCol w="114300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dirty="0" smtClean="0">
                          <a:latin typeface="+mn-lt"/>
                          <a:ea typeface="Times"/>
                          <a:cs typeface="Times New Roman"/>
                        </a:rPr>
                        <a:t>Indicateur</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dirty="0" smtClean="0">
                          <a:latin typeface="+mn-lt"/>
                          <a:ea typeface="Times"/>
                          <a:cs typeface="Times New Roman"/>
                        </a:rPr>
                        <a:t>Objectif</a:t>
                      </a:r>
                      <a:r>
                        <a:rPr lang="fr-FR" sz="1400" baseline="0" dirty="0" smtClean="0">
                          <a:latin typeface="+mn-lt"/>
                          <a:ea typeface="Times"/>
                          <a:cs typeface="Times New Roman"/>
                        </a:rPr>
                        <a:t> Cible 2016</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dirty="0" smtClean="0">
                          <a:latin typeface="+mn-lt"/>
                          <a:ea typeface="Times"/>
                          <a:cs typeface="Times New Roman"/>
                        </a:rPr>
                        <a:t>Responsable</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777577">
                <a:tc>
                  <a:txBody>
                    <a:bodyPr/>
                    <a:lstStyle/>
                    <a:p>
                      <a:pPr marL="88900" indent="-88900" algn="just">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Mise en place de la fonction Stratégie :</a:t>
                      </a:r>
                    </a:p>
                    <a:p>
                      <a:pPr marL="628650" marR="0" lvl="1" indent="-182563" algn="just" defTabSz="914400"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Définir les missions de la fonction stratégie</a:t>
                      </a:r>
                    </a:p>
                    <a:p>
                      <a:pPr marL="628650" marR="0" lvl="1" indent="-182563" algn="l" defTabSz="914400"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Recruter et former la RH dédiée aux concepts et outils de la stratégie</a:t>
                      </a:r>
                      <a:r>
                        <a:rPr lang="fr-FR" sz="1400" dirty="0" smtClean="0">
                          <a:solidFill>
                            <a:schemeClr val="tx1"/>
                          </a:solidFill>
                          <a:effectLst/>
                          <a:latin typeface="Arial"/>
                          <a:ea typeface="Calibri"/>
                          <a:cs typeface="Times New Roman"/>
                        </a:rPr>
                        <a:t>.</a:t>
                      </a:r>
                      <a:endParaRPr lang="fr-FR" sz="1400" dirty="0" smtClean="0">
                        <a:solidFill>
                          <a:schemeClr val="tx1"/>
                        </a:solidFill>
                        <a:effectLst/>
                        <a:latin typeface="Calibri"/>
                        <a:ea typeface="Calibri"/>
                        <a:cs typeface="Times New Roman"/>
                      </a:endParaRPr>
                    </a:p>
                    <a:p>
                      <a:pPr marL="0" lvl="0" indent="0" algn="just">
                        <a:lnSpc>
                          <a:spcPct val="115000"/>
                        </a:lnSpc>
                        <a:spcAft>
                          <a:spcPts val="1000"/>
                        </a:spcAft>
                        <a:buFont typeface="Wingdings"/>
                        <a:buNone/>
                        <a:tabLst>
                          <a:tab pos="457200" algn="l"/>
                        </a:tabLst>
                      </a:pPr>
                      <a:endParaRPr lang="fr-FR" sz="1000" dirty="0" smtClean="0">
                        <a:solidFill>
                          <a:schemeClr val="tx1"/>
                        </a:solidFill>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5250" indent="0">
                        <a:lnSpc>
                          <a:spcPct val="100000"/>
                        </a:lnSpc>
                        <a:spcAft>
                          <a:spcPts val="0"/>
                        </a:spcAf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Lancer la fonction stratégie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mise en place de l</a:t>
                      </a:r>
                      <a:r>
                        <a:rPr kumimoji="0" lang="fr-FR" sz="1400" kern="1200" baseline="0" dirty="0" smtClean="0">
                          <a:solidFill>
                            <a:schemeClr val="tx1"/>
                          </a:solidFill>
                          <a:latin typeface="+mn-lt"/>
                          <a:ea typeface="+mn-ea"/>
                          <a:cs typeface="+mn-cs"/>
                        </a:rPr>
                        <a:t>a fonction stratégie (RH et Procédure)</a:t>
                      </a: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lvl="0" indent="0" algn="just">
                        <a:lnSpc>
                          <a:spcPct val="115000"/>
                        </a:lnSpc>
                        <a:spcAft>
                          <a:spcPts val="1000"/>
                        </a:spcAft>
                        <a:buFont typeface="Wingdings"/>
                        <a:buNone/>
                        <a:tabLst>
                          <a:tab pos="457200" algn="l"/>
                        </a:tabLst>
                      </a:pPr>
                      <a:r>
                        <a:rPr lang="fr-FR" sz="1000" dirty="0" smtClean="0">
                          <a:solidFill>
                            <a:schemeClr val="tx1"/>
                          </a:solidFill>
                          <a:effectLst/>
                          <a:latin typeface="Calibri"/>
                          <a:ea typeface="Calibri"/>
                          <a:cs typeface="Times New Roman"/>
                        </a:rPr>
                        <a:t>. </a:t>
                      </a:r>
                      <a:r>
                        <a:rPr kumimoji="0" lang="fr-FR" sz="1400" b="0" i="0" u="none" strike="noStrike" kern="1200" cap="none" spc="0" normalizeH="0" baseline="0" dirty="0" smtClean="0">
                          <a:ln>
                            <a:noFill/>
                          </a:ln>
                          <a:solidFill>
                            <a:schemeClr val="tx1"/>
                          </a:solidFill>
                          <a:effectLst/>
                          <a:uLnTx/>
                          <a:uFillTx/>
                          <a:latin typeface="+mn-lt"/>
                          <a:ea typeface="+mn-ea"/>
                          <a:cs typeface="+mn-cs"/>
                        </a:rPr>
                        <a:t>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lvl="0" indent="0" algn="just">
                        <a:lnSpc>
                          <a:spcPct val="115000"/>
                        </a:lnSpc>
                        <a:spcAft>
                          <a:spcPts val="1000"/>
                        </a:spcAft>
                        <a:buFont typeface="Wingdings"/>
                        <a:buNone/>
                        <a:tabLst>
                          <a:tab pos="457200" algn="l"/>
                        </a:tabLst>
                      </a:pPr>
                      <a:r>
                        <a:rPr kumimoji="0" lang="fr-FR" sz="1400" kern="1200" dirty="0" smtClean="0">
                          <a:solidFill>
                            <a:schemeClr val="tx1"/>
                          </a:solidFill>
                          <a:latin typeface="+mn-lt"/>
                          <a:ea typeface="+mn-ea"/>
                          <a:cs typeface="+mn-cs"/>
                        </a:rPr>
                        <a:t>. DRH/siège</a:t>
                      </a:r>
                      <a:endParaRPr lang="fr-FR" sz="1400" dirty="0" smtClean="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 formation des managers de SDA sur la maitrise  de l’outil du Plan stratégique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0"/>
                        </a:spcAf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S’approprier l’outil d’élaboration du PS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Nombre d’actions de formation réalisées/prévues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just">
                        <a:lnSpc>
                          <a:spcPct val="115000"/>
                        </a:lnSpc>
                        <a:spcAft>
                          <a:spcPts val="1000"/>
                        </a:spcAft>
                        <a:buFont typeface="Arial" pitchFamily="34" charset="0"/>
                        <a:buChar char="•"/>
                        <a:tabLst/>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100%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15000"/>
                        </a:lnSpc>
                        <a:spcBef>
                          <a:spcPts val="0"/>
                        </a:spcBef>
                        <a:spcAft>
                          <a:spcPts val="1000"/>
                        </a:spcAft>
                        <a:buClrTx/>
                        <a:buSzTx/>
                        <a:buFont typeface="Wingdings"/>
                        <a:buNone/>
                        <a:tabLst>
                          <a:tab pos="457200" algn="l"/>
                        </a:tabLst>
                        <a:defRPr/>
                      </a:pPr>
                      <a:r>
                        <a:rPr kumimoji="0" lang="fr-FR" sz="1400" kern="1200" dirty="0" smtClean="0">
                          <a:solidFill>
                            <a:schemeClr val="tx1"/>
                          </a:solidFill>
                          <a:latin typeface="+mn-lt"/>
                          <a:ea typeface="+mn-ea"/>
                          <a:cs typeface="+mn-cs"/>
                        </a:rPr>
                        <a:t> </a:t>
                      </a:r>
                    </a:p>
                    <a:p>
                      <a:pPr marL="0" marR="0" lvl="0" indent="0" algn="just" defTabSz="914400" rtl="0" eaLnBrk="1" fontAlgn="auto" latinLnBrk="0" hangingPunct="1">
                        <a:lnSpc>
                          <a:spcPct val="115000"/>
                        </a:lnSpc>
                        <a:spcBef>
                          <a:spcPts val="0"/>
                        </a:spcBef>
                        <a:spcAft>
                          <a:spcPts val="1000"/>
                        </a:spcAft>
                        <a:buClrTx/>
                        <a:buSzTx/>
                        <a:buFont typeface="Wingdings"/>
                        <a:buNone/>
                        <a:tabLst>
                          <a:tab pos="457200" algn="l"/>
                        </a:tabLst>
                        <a:defRPr/>
                      </a:pPr>
                      <a:r>
                        <a:rPr kumimoji="0" lang="fr-FR" sz="1400" kern="1200" dirty="0" smtClean="0">
                          <a:solidFill>
                            <a:schemeClr val="tx1"/>
                          </a:solidFill>
                          <a:latin typeface="+mn-lt"/>
                          <a:ea typeface="+mn-ea"/>
                          <a:cs typeface="+mn-cs"/>
                        </a:rPr>
                        <a:t>. DRH/siège</a:t>
                      </a:r>
                    </a:p>
                    <a:p>
                      <a:pPr marL="0" lvl="0" indent="0" algn="just" rtl="0" eaLnBrk="1" latinLnBrk="0" hangingPunct="1">
                        <a:lnSpc>
                          <a:spcPct val="115000"/>
                        </a:lnSpc>
                        <a:spcAft>
                          <a:spcPts val="1000"/>
                        </a:spcAft>
                        <a:buFont typeface="Wingdings"/>
                        <a:buNone/>
                        <a:tabLst>
                          <a:tab pos="457200" algn="l"/>
                        </a:tabLst>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Piloter le déploiement du plan stratégique et l’évaluation périodique et continue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Assurer la  maitrise de la fonction stratégie</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Etat d’avancement du déploiement du plan stratégique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just">
                        <a:lnSpc>
                          <a:spcPct val="115000"/>
                        </a:lnSpc>
                        <a:spcAft>
                          <a:spcPts val="1000"/>
                        </a:spcAft>
                        <a:buFont typeface="Arial" pitchFamily="34" charset="0"/>
                        <a:buChar char="•"/>
                        <a:tabLst/>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100%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0488" lvl="0" indent="0" algn="just" rtl="0" eaLnBrk="1" latinLnBrk="0" hangingPunct="1">
                        <a:lnSpc>
                          <a:spcPct val="115000"/>
                        </a:lnSpc>
                        <a:spcAft>
                          <a:spcPts val="1000"/>
                        </a:spcAft>
                        <a:buFont typeface="Wingdings"/>
                        <a:buNone/>
                        <a:tabLst>
                          <a:tab pos="180975" algn="l"/>
                          <a:tab pos="457200" algn="l"/>
                        </a:tabLst>
                      </a:pPr>
                      <a:r>
                        <a:rPr kumimoji="0" lang="fr-FR" sz="1400" kern="1200" dirty="0" smtClean="0">
                          <a:solidFill>
                            <a:schemeClr val="tx1"/>
                          </a:solidFill>
                          <a:latin typeface="+mn-lt"/>
                          <a:ea typeface="+mn-ea"/>
                          <a:cs typeface="+mn-cs"/>
                        </a:rPr>
                        <a:t>.Structure</a:t>
                      </a:r>
                      <a:r>
                        <a:rPr kumimoji="0" lang="fr-FR" sz="1400" kern="1200" baseline="0" dirty="0" smtClean="0">
                          <a:solidFill>
                            <a:schemeClr val="tx1"/>
                          </a:solidFill>
                          <a:latin typeface="+mn-lt"/>
                          <a:ea typeface="+mn-ea"/>
                          <a:cs typeface="+mn-cs"/>
                        </a:rPr>
                        <a:t> dédiée </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439718"/>
          </a:xfrm>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Axe stratégique n°04 :  Développement de la fonction stratégie au niveau de SDA</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100</a:t>
            </a:fld>
            <a:endParaRPr lang="fr-FR"/>
          </a:p>
        </p:txBody>
      </p:sp>
    </p:spTree>
    <p:extLst>
      <p:ext uri="{BB962C8B-B14F-4D97-AF65-F5344CB8AC3E}">
        <p14:creationId xmlns:p14="http://schemas.microsoft.com/office/powerpoint/2010/main" xmlns="" val="41098159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rmAutofit/>
          </a:bodyPr>
          <a:lstStyle/>
          <a:p>
            <a:pPr algn="l"/>
            <a:r>
              <a:rPr lang="fr-FR" sz="3600" dirty="0" smtClean="0"/>
              <a:t>Arrangement des Indicateurs Par Famille</a:t>
            </a:r>
            <a:endParaRPr lang="fr-FR" sz="3600" dirty="0"/>
          </a:p>
        </p:txBody>
      </p:sp>
      <p:sp>
        <p:nvSpPr>
          <p:cNvPr id="6" name="Sous-titre 5"/>
          <p:cNvSpPr>
            <a:spLocks noGrp="1"/>
          </p:cNvSpPr>
          <p:nvPr>
            <p:ph type="subTitle" idx="1"/>
          </p:nvPr>
        </p:nvSpPr>
        <p:spPr>
          <a:xfrm>
            <a:off x="685800" y="1571612"/>
            <a:ext cx="7772400" cy="1199704"/>
          </a:xfrm>
        </p:spPr>
        <p:txBody>
          <a:bodyPr>
            <a:normAutofit/>
          </a:bodyPr>
          <a:lstStyle/>
          <a:p>
            <a:pPr algn="l"/>
            <a:endParaRPr lang="fr-FR" sz="1800" b="1" dirty="0" smtClean="0"/>
          </a:p>
          <a:p>
            <a:pPr algn="l"/>
            <a:r>
              <a:rPr lang="fr-FR" sz="1800" b="1" dirty="0" smtClean="0"/>
              <a:t>Construction du Tableau de Bord :</a:t>
            </a:r>
            <a:endParaRPr lang="fr-FR" sz="1800" b="1" dirty="0"/>
          </a:p>
        </p:txBody>
      </p:sp>
      <p:sp>
        <p:nvSpPr>
          <p:cNvPr id="3" name="Espace réservé du numéro de diapositive 2"/>
          <p:cNvSpPr>
            <a:spLocks noGrp="1"/>
          </p:cNvSpPr>
          <p:nvPr>
            <p:ph type="sldNum" sz="quarter" idx="12"/>
          </p:nvPr>
        </p:nvSpPr>
        <p:spPr/>
        <p:txBody>
          <a:bodyPr/>
          <a:lstStyle/>
          <a:p>
            <a:fld id="{0E2CAE94-80FD-440D-89D0-51F5150E77D6}" type="slidenum">
              <a:rPr lang="fr-FR" smtClean="0"/>
              <a:pPr/>
              <a:t>101</a:t>
            </a:fld>
            <a:endParaRPr lang="fr-F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20" y="642918"/>
            <a:ext cx="8472518" cy="5929354"/>
          </a:xfrm>
        </p:spPr>
        <p:txBody>
          <a:bodyPr>
            <a:noAutofit/>
          </a:bodyPr>
          <a:lstStyle/>
          <a:p>
            <a:pPr algn="just">
              <a:buNone/>
            </a:pPr>
            <a:r>
              <a:rPr lang="fr-FR" sz="1200" b="1" dirty="0" smtClean="0">
                <a:solidFill>
                  <a:srgbClr val="FF0000"/>
                </a:solidFill>
              </a:rPr>
              <a:t>La traduction des objectifs stratégiques en plans d'action ne se résume pas à une simple déclinaison </a:t>
            </a:r>
          </a:p>
          <a:p>
            <a:pPr algn="just">
              <a:buNone/>
            </a:pPr>
            <a:r>
              <a:rPr lang="fr-FR" sz="1200" b="1" dirty="0" smtClean="0">
                <a:solidFill>
                  <a:srgbClr val="FF0000"/>
                </a:solidFill>
              </a:rPr>
              <a:t>Mécanique des objectifs du niveau stratégique jusqu'au niveau opérationnel. Pour un déploiement efficace, il </a:t>
            </a:r>
          </a:p>
          <a:p>
            <a:pPr algn="just">
              <a:buNone/>
            </a:pPr>
            <a:r>
              <a:rPr lang="fr-FR" sz="1200" b="1" dirty="0" smtClean="0">
                <a:solidFill>
                  <a:srgbClr val="FF0000"/>
                </a:solidFill>
              </a:rPr>
              <a:t>est nécessaire de mettre place un système de déclinaison des objectifs capables de donner de la cohérence à </a:t>
            </a:r>
          </a:p>
          <a:p>
            <a:pPr algn="just">
              <a:buNone/>
            </a:pPr>
            <a:r>
              <a:rPr lang="fr-FR" sz="1200" b="1" dirty="0" smtClean="0">
                <a:solidFill>
                  <a:srgbClr val="FF0000"/>
                </a:solidFill>
              </a:rPr>
              <a:t>toutes les actions. </a:t>
            </a:r>
          </a:p>
          <a:p>
            <a:pPr algn="just">
              <a:buNone/>
            </a:pPr>
            <a:r>
              <a:rPr lang="fr-FR" sz="1200" b="1" dirty="0" smtClean="0">
                <a:solidFill>
                  <a:srgbClr val="FF0000"/>
                </a:solidFill>
              </a:rPr>
              <a:t>Les principaux leviers à actionner dans le cadre du déploiement du plan stratégique de ELIT sont les suivants</a:t>
            </a:r>
          </a:p>
          <a:p>
            <a:pPr>
              <a:buNone/>
            </a:pPr>
            <a:endParaRPr lang="fr-FR" sz="1200" b="1" dirty="0" smtClean="0">
              <a:solidFill>
                <a:srgbClr val="FF0000"/>
              </a:solidFill>
            </a:endParaRPr>
          </a:p>
          <a:p>
            <a:pPr>
              <a:buNone/>
            </a:pPr>
            <a:r>
              <a:rPr lang="fr-FR" sz="1200" b="1" dirty="0" smtClean="0">
                <a:solidFill>
                  <a:srgbClr val="FF0000"/>
                </a:solidFill>
              </a:rPr>
              <a:t>Cette dernière phase du plan stratégique porte sur le déploiement du plan d’actions</a:t>
            </a:r>
          </a:p>
          <a:p>
            <a:pPr algn="just">
              <a:buNone/>
            </a:pPr>
            <a:r>
              <a:rPr lang="fr-FR" sz="1200" b="1" dirty="0" smtClean="0">
                <a:solidFill>
                  <a:srgbClr val="FF0000"/>
                </a:solidFill>
              </a:rPr>
              <a:t>stratégiques et du suivi de sa mise en œuvre. </a:t>
            </a:r>
            <a:endParaRPr lang="fr-FR" sz="1200" b="1" u="sng" dirty="0" smtClean="0">
              <a:solidFill>
                <a:srgbClr val="FF0000"/>
              </a:solidFill>
            </a:endParaRPr>
          </a:p>
          <a:p>
            <a:pPr algn="just">
              <a:buNone/>
            </a:pPr>
            <a:r>
              <a:rPr lang="fr-FR" sz="1200" b="1" dirty="0" smtClean="0">
                <a:solidFill>
                  <a:srgbClr val="FF0000"/>
                </a:solidFill>
              </a:rPr>
              <a:t>La démarche suivie, à cet égard, repose sur les différentes étapes suivantes : </a:t>
            </a:r>
          </a:p>
          <a:p>
            <a:pPr algn="just">
              <a:buNone/>
            </a:pPr>
            <a:endParaRPr lang="fr-FR" sz="1200" b="1" u="sng" dirty="0" smtClean="0">
              <a:solidFill>
                <a:srgbClr val="FF0000"/>
              </a:solidFill>
            </a:endParaRPr>
          </a:p>
          <a:p>
            <a:pPr algn="just"/>
            <a:r>
              <a:rPr lang="fr-FR" sz="1200" b="1" dirty="0" smtClean="0">
                <a:solidFill>
                  <a:srgbClr val="FF0000"/>
                </a:solidFill>
              </a:rPr>
              <a:t>La 1</a:t>
            </a:r>
            <a:r>
              <a:rPr lang="fr-FR" sz="1200" b="1" baseline="30000" dirty="0" smtClean="0">
                <a:solidFill>
                  <a:srgbClr val="FF0000"/>
                </a:solidFill>
              </a:rPr>
              <a:t>ère</a:t>
            </a:r>
            <a:r>
              <a:rPr lang="fr-FR" sz="1200" b="1" dirty="0" smtClean="0">
                <a:solidFill>
                  <a:srgbClr val="FF0000"/>
                </a:solidFill>
              </a:rPr>
              <a:t> étape consiste à définir le plan de déploiement du plan d’actions stratégiques. Pour ce faire, il s’agit, pour chaque action stratégique,</a:t>
            </a:r>
          </a:p>
          <a:p>
            <a:pPr lvl="1" algn="just"/>
            <a:r>
              <a:rPr lang="fr-FR" sz="1200" b="1" dirty="0" smtClean="0">
                <a:solidFill>
                  <a:srgbClr val="FF0000"/>
                </a:solidFill>
              </a:rPr>
              <a:t>de définir </a:t>
            </a:r>
            <a:r>
              <a:rPr lang="fr-FR" sz="1200" b="1" u="sng" dirty="0" smtClean="0">
                <a:solidFill>
                  <a:srgbClr val="FF0000"/>
                </a:solidFill>
              </a:rPr>
              <a:t>des indicateurs</a:t>
            </a:r>
            <a:r>
              <a:rPr lang="fr-FR" sz="1200" b="1" dirty="0" smtClean="0">
                <a:solidFill>
                  <a:srgbClr val="FF0000"/>
                </a:solidFill>
              </a:rPr>
              <a:t> concrets de suivi de l’action et l’identification </a:t>
            </a:r>
            <a:r>
              <a:rPr lang="fr-FR" sz="1200" b="1" u="sng" dirty="0" smtClean="0">
                <a:solidFill>
                  <a:srgbClr val="FF0000"/>
                </a:solidFill>
              </a:rPr>
              <a:t>du pilote</a:t>
            </a:r>
            <a:r>
              <a:rPr lang="fr-FR" sz="1200" b="1" dirty="0" smtClean="0">
                <a:solidFill>
                  <a:srgbClr val="FF0000"/>
                </a:solidFill>
              </a:rPr>
              <a:t> devant assurer le suivi de chaque action;</a:t>
            </a:r>
          </a:p>
          <a:p>
            <a:pPr lvl="1" algn="just"/>
            <a:r>
              <a:rPr lang="fr-FR" sz="1200" b="1" dirty="0" smtClean="0">
                <a:solidFill>
                  <a:srgbClr val="FF0000"/>
                </a:solidFill>
              </a:rPr>
              <a:t>De proposer une première ébauche de cibles à atteindre pendant la durée du plan pour ces indicateurs. Ces cibles peuvent être affinées dans le processus du déploiement lui-même dans le cadre des discussions budgétaires entre la direction générale et les pilotes des actions.                     </a:t>
            </a:r>
          </a:p>
          <a:p>
            <a:pPr lvl="0" algn="just"/>
            <a:r>
              <a:rPr lang="fr-FR" sz="1200" b="1" dirty="0" smtClean="0">
                <a:solidFill>
                  <a:srgbClr val="FF0000"/>
                </a:solidFill>
              </a:rPr>
              <a:t>La 2</a:t>
            </a:r>
            <a:r>
              <a:rPr lang="fr-FR" sz="1200" b="1" baseline="30000" dirty="0" smtClean="0">
                <a:solidFill>
                  <a:srgbClr val="FF0000"/>
                </a:solidFill>
              </a:rPr>
              <a:t>ème</a:t>
            </a:r>
            <a:r>
              <a:rPr lang="fr-FR" sz="1200" b="1" dirty="0" smtClean="0">
                <a:solidFill>
                  <a:srgbClr val="FF0000"/>
                </a:solidFill>
              </a:rPr>
              <a:t> étape, porte sur la construction d’un tableau de bord synthétique pour assurer le suivi du déploiement du plan d’actions stratégiques. </a:t>
            </a:r>
          </a:p>
          <a:p>
            <a:pPr algn="just">
              <a:buNone/>
            </a:pPr>
            <a:r>
              <a:rPr lang="fr-FR" sz="1200" b="1" dirty="0" smtClean="0">
                <a:solidFill>
                  <a:srgbClr val="FF0000"/>
                </a:solidFill>
              </a:rPr>
              <a:t>    Ce tableau de bord reprend les indicateurs clés figurant dans le plan de déploiement, regroupés par familles (RH, financiers, </a:t>
            </a:r>
            <a:r>
              <a:rPr lang="fr-FR" sz="1200" b="1" dirty="0" err="1" smtClean="0">
                <a:solidFill>
                  <a:srgbClr val="FF0000"/>
                </a:solidFill>
              </a:rPr>
              <a:t>Process</a:t>
            </a:r>
            <a:r>
              <a:rPr lang="fr-FR" sz="1200" b="1" dirty="0" smtClean="0">
                <a:solidFill>
                  <a:srgbClr val="FF0000"/>
                </a:solidFill>
              </a:rPr>
              <a:t>, clients), à faire suivre par les dirigeants de l’IFEG.</a:t>
            </a:r>
          </a:p>
          <a:p>
            <a:pPr algn="just">
              <a:buNone/>
            </a:pPr>
            <a:endParaRPr lang="fr-FR" sz="1200" b="1" dirty="0" smtClean="0">
              <a:solidFill>
                <a:srgbClr val="FF0000"/>
              </a:solidFill>
            </a:endParaRPr>
          </a:p>
          <a:p>
            <a:pPr lvl="0" algn="just"/>
            <a:r>
              <a:rPr lang="fr-FR" sz="1200" b="1" dirty="0" smtClean="0">
                <a:solidFill>
                  <a:srgbClr val="FF0000"/>
                </a:solidFill>
              </a:rPr>
              <a:t>La 3</a:t>
            </a:r>
            <a:r>
              <a:rPr lang="fr-FR" sz="1200" b="1" baseline="30000" dirty="0" smtClean="0">
                <a:solidFill>
                  <a:srgbClr val="FF0000"/>
                </a:solidFill>
              </a:rPr>
              <a:t>ème</a:t>
            </a:r>
            <a:r>
              <a:rPr lang="fr-FR" sz="1200" b="1" dirty="0" smtClean="0">
                <a:solidFill>
                  <a:srgbClr val="FF0000"/>
                </a:solidFill>
              </a:rPr>
              <a:t> étape consiste à définir le dispositif de pilotage du déploiement du plan d’actions stratégiques et du processus de mise à jour du plan. </a:t>
            </a:r>
          </a:p>
          <a:p>
            <a:pPr algn="just"/>
            <a:endParaRPr lang="fr-FR" sz="1200" b="1" dirty="0">
              <a:solidFill>
                <a:srgbClr val="FF0000"/>
              </a:solidFill>
            </a:endParaRPr>
          </a:p>
        </p:txBody>
      </p:sp>
      <p:sp>
        <p:nvSpPr>
          <p:cNvPr id="4" name="Rectangle 3"/>
          <p:cNvSpPr/>
          <p:nvPr/>
        </p:nvSpPr>
        <p:spPr>
          <a:xfrm>
            <a:off x="-71470" y="214290"/>
            <a:ext cx="7429552" cy="369332"/>
          </a:xfrm>
          <a:prstGeom prst="rect">
            <a:avLst/>
          </a:prstGeom>
        </p:spPr>
        <p:txBody>
          <a:bodyPr wrap="square">
            <a:spAutoFit/>
          </a:bodyPr>
          <a:lstStyle/>
          <a:p>
            <a:pPr lvl="1"/>
            <a:r>
              <a:rPr lang="fr-FR" b="1" dirty="0" smtClean="0"/>
              <a:t>Le Plan de suivi du déploiement du plan d’action stratégique</a:t>
            </a:r>
            <a:endParaRPr lang="fr-FR" b="1"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68280"/>
          </a:xfrm>
        </p:spPr>
        <p:txBody>
          <a:bodyPr>
            <a:normAutofit fontScale="90000"/>
          </a:bodyPr>
          <a:lstStyle/>
          <a:p>
            <a:r>
              <a:rPr lang="fr-FR" sz="2800" dirty="0" smtClean="0"/>
              <a:t>Indicateurs RH :</a:t>
            </a:r>
            <a:endParaRPr lang="fr-FR" sz="2800" dirty="0"/>
          </a:p>
        </p:txBody>
      </p:sp>
      <p:sp>
        <p:nvSpPr>
          <p:cNvPr id="3" name="Espace réservé du numéro de diapositive 2"/>
          <p:cNvSpPr>
            <a:spLocks noGrp="1"/>
          </p:cNvSpPr>
          <p:nvPr>
            <p:ph type="sldNum" sz="quarter" idx="12"/>
          </p:nvPr>
        </p:nvSpPr>
        <p:spPr>
          <a:xfrm>
            <a:off x="8501090" y="6407944"/>
            <a:ext cx="511942" cy="365125"/>
          </a:xfrm>
        </p:spPr>
        <p:txBody>
          <a:bodyPr/>
          <a:lstStyle/>
          <a:p>
            <a:fld id="{0E2CAE94-80FD-440D-89D0-51F5150E77D6}" type="slidenum">
              <a:rPr lang="fr-FR" smtClean="0"/>
              <a:pPr/>
              <a:t>103</a:t>
            </a:fld>
            <a:endParaRPr lang="fr-FR" dirty="0"/>
          </a:p>
        </p:txBody>
      </p:sp>
      <p:graphicFrame>
        <p:nvGraphicFramePr>
          <p:cNvPr id="5" name="Tableau 4"/>
          <p:cNvGraphicFramePr>
            <a:graphicFrameLocks noGrp="1"/>
          </p:cNvGraphicFramePr>
          <p:nvPr/>
        </p:nvGraphicFramePr>
        <p:xfrm>
          <a:off x="142846" y="857232"/>
          <a:ext cx="8715435" cy="4333240"/>
        </p:xfrm>
        <a:graphic>
          <a:graphicData uri="http://schemas.openxmlformats.org/drawingml/2006/table">
            <a:tbl>
              <a:tblPr firstRow="1" bandRow="1">
                <a:tableStyleId>{5DA37D80-6434-44D0-A028-1B22A696006F}</a:tableStyleId>
              </a:tblPr>
              <a:tblGrid>
                <a:gridCol w="3735186"/>
                <a:gridCol w="1684496"/>
                <a:gridCol w="3295753"/>
              </a:tblGrid>
              <a:tr h="370840">
                <a:tc>
                  <a:txBody>
                    <a:bodyPr/>
                    <a:lstStyle/>
                    <a:p>
                      <a:pPr algn="ctr"/>
                      <a:r>
                        <a:rPr lang="fr-FR" sz="1600" dirty="0" smtClean="0"/>
                        <a:t>Indicateur</a:t>
                      </a:r>
                      <a:endParaRPr lang="fr-FR" sz="1600" dirty="0"/>
                    </a:p>
                  </a:txBody>
                  <a:tcPr/>
                </a:tc>
                <a:tc>
                  <a:txBody>
                    <a:bodyPr/>
                    <a:lstStyle/>
                    <a:p>
                      <a:pPr algn="ctr"/>
                      <a:r>
                        <a:rPr lang="fr-FR" sz="1600" dirty="0" smtClean="0"/>
                        <a:t>Cible 2017</a:t>
                      </a:r>
                      <a:endParaRPr lang="fr-FR" sz="1600" dirty="0"/>
                    </a:p>
                  </a:txBody>
                  <a:tcPr/>
                </a:tc>
                <a:tc>
                  <a:txBody>
                    <a:bodyPr/>
                    <a:lstStyle/>
                    <a:p>
                      <a:pPr algn="ctr"/>
                      <a:r>
                        <a:rPr lang="fr-FR" sz="1600" dirty="0" smtClean="0"/>
                        <a:t>Action</a:t>
                      </a:r>
                      <a:r>
                        <a:rPr lang="fr-FR" sz="1600" baseline="0" dirty="0" smtClean="0"/>
                        <a:t> Stratégique</a:t>
                      </a:r>
                      <a:endParaRPr lang="fr-FR" sz="16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normalizeH="0" baseline="0" dirty="0" err="1" smtClean="0">
                          <a:ln>
                            <a:noFill/>
                          </a:ln>
                          <a:solidFill>
                            <a:srgbClr val="0070C0"/>
                          </a:solidFill>
                          <a:effectLst/>
                          <a:latin typeface="+mn-lt"/>
                          <a:ea typeface="Times" pitchFamily="18" charset="0"/>
                          <a:cs typeface="Times New Roman" pitchFamily="18" charset="0"/>
                        </a:rPr>
                        <a:t>Nbr</a:t>
                      </a:r>
                      <a:r>
                        <a:rPr kumimoji="0" lang="fr-FR" sz="1600" b="0" i="0" u="none" strike="noStrike" kern="1200" cap="none" normalizeH="0" baseline="0" dirty="0" smtClean="0">
                          <a:ln>
                            <a:noFill/>
                          </a:ln>
                          <a:solidFill>
                            <a:srgbClr val="0070C0"/>
                          </a:solidFill>
                          <a:effectLst/>
                          <a:latin typeface="+mn-lt"/>
                          <a:ea typeface="Times" pitchFamily="18" charset="0"/>
                          <a:cs typeface="Times New Roman" pitchFamily="18" charset="0"/>
                        </a:rPr>
                        <a:t> de Juristes recru dans les agences commerciales</a:t>
                      </a:r>
                    </a:p>
                  </a:txBody>
                  <a:tcPr/>
                </a:tc>
                <a:tc>
                  <a:txBody>
                    <a:bodyPr/>
                    <a:lstStyle/>
                    <a:p>
                      <a:endParaRPr lang="fr-FR" sz="1600" dirty="0"/>
                    </a:p>
                  </a:txBody>
                  <a:tcPr/>
                </a:tc>
                <a:tc>
                  <a:txBody>
                    <a:bodyPr/>
                    <a:lstStyle/>
                    <a:p>
                      <a:r>
                        <a:rPr lang="fr-FR" sz="1600" dirty="0" smtClean="0">
                          <a:solidFill>
                            <a:schemeClr val="tx1"/>
                          </a:solidFill>
                        </a:rPr>
                        <a:t>Protection des revenus</a:t>
                      </a:r>
                      <a:endParaRPr lang="fr-FR" sz="1600" dirty="0">
                        <a:solidFill>
                          <a:schemeClr val="tx1"/>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kern="1200" dirty="0" smtClean="0">
                          <a:solidFill>
                            <a:srgbClr val="0070C0"/>
                          </a:solidFill>
                          <a:latin typeface="+mn-lt"/>
                          <a:ea typeface="+mn-ea"/>
                          <a:cs typeface="+mn-cs"/>
                        </a:rPr>
                        <a:t>État d’actualisation des procédures</a:t>
                      </a:r>
                      <a:r>
                        <a:rPr lang="fr-FR" sz="1600" kern="1200" baseline="0" dirty="0" smtClean="0">
                          <a:solidFill>
                            <a:srgbClr val="0070C0"/>
                          </a:solidFill>
                          <a:latin typeface="+mn-lt"/>
                          <a:ea typeface="+mn-ea"/>
                          <a:cs typeface="+mn-cs"/>
                        </a:rPr>
                        <a:t> de recrutement</a:t>
                      </a:r>
                      <a:endParaRPr lang="fr-FR" sz="1600" kern="1200" dirty="0" smtClean="0">
                        <a:solidFill>
                          <a:srgbClr val="0070C0"/>
                        </a:solidFill>
                        <a:latin typeface="+mn-lt"/>
                        <a:ea typeface="+mn-ea"/>
                        <a:cs typeface="+mn-cs"/>
                      </a:endParaRPr>
                    </a:p>
                  </a:txBody>
                  <a:tcPr/>
                </a:tc>
                <a:tc>
                  <a:txBody>
                    <a:bodyPr/>
                    <a:lstStyle/>
                    <a:p>
                      <a:endParaRPr lang="fr-FR" sz="1600" dirty="0"/>
                    </a:p>
                  </a:txBody>
                  <a:tcPr/>
                </a:tc>
                <a:tc rowSpan="5">
                  <a:txBody>
                    <a:bodyPr/>
                    <a:lstStyle/>
                    <a:p>
                      <a:r>
                        <a:rPr kumimoji="0" lang="fr-FR" sz="1600" kern="1200" dirty="0" smtClean="0">
                          <a:solidFill>
                            <a:schemeClr val="tx1"/>
                          </a:solidFill>
                          <a:latin typeface="+mn-lt"/>
                          <a:ea typeface="+mn-ea"/>
                          <a:cs typeface="+mn-cs"/>
                        </a:rPr>
                        <a:t>Développement de la ressource humaine</a:t>
                      </a:r>
                      <a:endParaRPr lang="fr-FR" sz="1600" dirty="0">
                        <a:solidFill>
                          <a:schemeClr val="tx1"/>
                        </a:solidFill>
                      </a:endParaRPr>
                    </a:p>
                  </a:txBody>
                  <a:tcPr anchor="ct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err="1" smtClean="0">
                          <a:solidFill>
                            <a:srgbClr val="0070C0"/>
                          </a:solidFill>
                          <a:latin typeface="+mn-lt"/>
                          <a:ea typeface="+mn-ea"/>
                          <a:cs typeface="+mn-cs"/>
                        </a:rPr>
                        <a:t>Nbr</a:t>
                      </a:r>
                      <a:r>
                        <a:rPr kumimoji="0" lang="fr-FR" sz="1600" kern="1200" dirty="0" smtClean="0">
                          <a:solidFill>
                            <a:srgbClr val="0070C0"/>
                          </a:solidFill>
                          <a:latin typeface="+mn-lt"/>
                          <a:ea typeface="+mn-ea"/>
                          <a:cs typeface="+mn-cs"/>
                        </a:rPr>
                        <a:t> d’actions de parrainage des nouvelles recrues</a:t>
                      </a:r>
                    </a:p>
                  </a:txBody>
                  <a:tcPr/>
                </a:tc>
                <a:tc>
                  <a:txBody>
                    <a:bodyPr/>
                    <a:lstStyle/>
                    <a:p>
                      <a:endParaRPr lang="fr-FR" sz="1600"/>
                    </a:p>
                  </a:txBody>
                  <a:tcPr/>
                </a:tc>
                <a:tc vMerge="1">
                  <a:txBody>
                    <a:bodyPr/>
                    <a:lstStyle/>
                    <a:p>
                      <a:endParaRPr lang="fr-FR" sz="1400" dirty="0">
                        <a:solidFill>
                          <a:schemeClr val="tx1"/>
                        </a:solidFill>
                      </a:endParaRPr>
                    </a:p>
                  </a:txBody>
                  <a:tcPr/>
                </a:tc>
              </a:tr>
              <a:tr h="370840">
                <a:tc>
                  <a:txBody>
                    <a:bodyPr/>
                    <a:lstStyle/>
                    <a:p>
                      <a:pPr marL="8890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solidFill>
                            <a:srgbClr val="0070C0"/>
                          </a:solidFill>
                          <a:latin typeface="+mn-lt"/>
                          <a:ea typeface="+mn-ea"/>
                          <a:cs typeface="+mn-cs"/>
                        </a:rPr>
                        <a:t>État de réalisation du plan de formation</a:t>
                      </a:r>
                    </a:p>
                  </a:txBody>
                  <a:tcPr marL="0" marR="0" marT="0" marB="0" anchor="ct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rgbClr val="0070C0"/>
                          </a:solidFill>
                          <a:latin typeface="+mn-lt"/>
                          <a:ea typeface="+mn-ea"/>
                          <a:cs typeface="+mn-cs"/>
                        </a:rPr>
                        <a:t>Un</a:t>
                      </a:r>
                      <a:r>
                        <a:rPr lang="fr-FR" sz="1400" kern="1200" baseline="0" dirty="0" smtClean="0">
                          <a:solidFill>
                            <a:srgbClr val="0070C0"/>
                          </a:solidFill>
                          <a:latin typeface="+mn-lt"/>
                          <a:ea typeface="+mn-ea"/>
                          <a:cs typeface="+mn-cs"/>
                        </a:rPr>
                        <a:t> (01) plan annuellement</a:t>
                      </a:r>
                      <a:endParaRPr lang="fr-FR" sz="1400" kern="1200" dirty="0" smtClean="0">
                        <a:solidFill>
                          <a:srgbClr val="0070C0"/>
                        </a:solidFill>
                        <a:latin typeface="+mn-lt"/>
                        <a:ea typeface="+mn-ea"/>
                        <a:cs typeface="+mn-cs"/>
                      </a:endParaRPr>
                    </a:p>
                  </a:txBody>
                  <a:tcPr marL="0" marR="0" marT="0" marB="0" anchor="ctr"/>
                </a:tc>
                <a:tc vMerge="1">
                  <a:txBody>
                    <a:bodyPr/>
                    <a:lstStyle/>
                    <a:p>
                      <a:endParaRPr lang="fr-FR" sz="1400" dirty="0">
                        <a:solidFill>
                          <a:schemeClr val="tx1"/>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err="1" smtClean="0">
                          <a:solidFill>
                            <a:srgbClr val="0070C0"/>
                          </a:solidFill>
                          <a:latin typeface="+mn-lt"/>
                          <a:ea typeface="+mn-ea"/>
                          <a:cs typeface="+mn-cs"/>
                        </a:rPr>
                        <a:t>Nbr</a:t>
                      </a:r>
                      <a:r>
                        <a:rPr kumimoji="0" lang="fr-FR" sz="1600" kern="1200" dirty="0" smtClean="0">
                          <a:solidFill>
                            <a:srgbClr val="0070C0"/>
                          </a:solidFill>
                          <a:latin typeface="+mn-lt"/>
                          <a:ea typeface="+mn-ea"/>
                          <a:cs typeface="+mn-cs"/>
                        </a:rPr>
                        <a:t> d’actions de formation du middle management</a:t>
                      </a:r>
                    </a:p>
                  </a:txBody>
                  <a:tcPr/>
                </a:tc>
                <a:tc>
                  <a:txBody>
                    <a:bodyPr/>
                    <a:lstStyle/>
                    <a:p>
                      <a:endParaRPr lang="fr-FR" sz="1600"/>
                    </a:p>
                  </a:txBody>
                  <a:tcPr/>
                </a:tc>
                <a:tc vMerge="1">
                  <a:txBody>
                    <a:bodyPr/>
                    <a:lstStyle/>
                    <a:p>
                      <a:endParaRPr lang="fr-FR" sz="1400" dirty="0">
                        <a:solidFill>
                          <a:schemeClr val="tx1"/>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kern="1200" dirty="0" smtClean="0">
                          <a:solidFill>
                            <a:srgbClr val="0070C0"/>
                          </a:solidFill>
                          <a:latin typeface="+mn-lt"/>
                          <a:ea typeface="+mn-ea"/>
                          <a:cs typeface="+mn-cs"/>
                        </a:rPr>
                        <a:t>État</a:t>
                      </a:r>
                      <a:r>
                        <a:rPr lang="fr-FR" sz="1600" kern="1200" baseline="0" dirty="0" smtClean="0">
                          <a:solidFill>
                            <a:srgbClr val="0070C0"/>
                          </a:solidFill>
                          <a:latin typeface="+mn-lt"/>
                          <a:ea typeface="+mn-ea"/>
                          <a:cs typeface="+mn-cs"/>
                        </a:rPr>
                        <a:t> de réalisation du plan de relève et sa mise en œuvre</a:t>
                      </a:r>
                      <a:endParaRPr lang="fr-FR" sz="1600" kern="1200" dirty="0" smtClean="0">
                        <a:solidFill>
                          <a:srgbClr val="0070C0"/>
                        </a:solidFill>
                        <a:latin typeface="+mn-lt"/>
                        <a:ea typeface="+mn-ea"/>
                        <a:cs typeface="+mn-cs"/>
                      </a:endParaRPr>
                    </a:p>
                  </a:txBody>
                  <a:tcPr/>
                </a:tc>
                <a:tc>
                  <a:txBody>
                    <a:bodyPr/>
                    <a:lstStyle/>
                    <a:p>
                      <a:endParaRPr lang="fr-FR" sz="1600" dirty="0"/>
                    </a:p>
                  </a:txBody>
                  <a:tcPr/>
                </a:tc>
                <a:tc vMerge="1">
                  <a:txBody>
                    <a:bodyPr/>
                    <a:lstStyle/>
                    <a:p>
                      <a:endParaRPr lang="fr-FR" sz="1400" dirty="0">
                        <a:solidFill>
                          <a:schemeClr val="tx1"/>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err="1" smtClean="0">
                          <a:solidFill>
                            <a:srgbClr val="0070C0"/>
                          </a:solidFill>
                          <a:latin typeface="+mn-lt"/>
                          <a:ea typeface="+mn-ea"/>
                          <a:cs typeface="+mn-cs"/>
                        </a:rPr>
                        <a:t>Nbr</a:t>
                      </a:r>
                      <a:r>
                        <a:rPr kumimoji="0" lang="fr-FR" sz="1600" kern="1200" dirty="0" smtClean="0">
                          <a:solidFill>
                            <a:srgbClr val="0070C0"/>
                          </a:solidFill>
                          <a:latin typeface="+mn-lt"/>
                          <a:ea typeface="+mn-ea"/>
                          <a:cs typeface="+mn-cs"/>
                        </a:rPr>
                        <a:t> recrues et formés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600" kern="1200" dirty="0" smtClean="0">
                        <a:solidFill>
                          <a:srgbClr val="0070C0"/>
                        </a:solidFill>
                        <a:latin typeface="+mn-lt"/>
                        <a:ea typeface="+mn-ea"/>
                        <a:cs typeface="+mn-cs"/>
                      </a:endParaRPr>
                    </a:p>
                  </a:txBody>
                  <a:tcPr/>
                </a:tc>
                <a:tc>
                  <a:txBody>
                    <a:bodyPr/>
                    <a:lstStyle/>
                    <a:p>
                      <a:r>
                        <a:rPr kumimoji="0" lang="fr-FR" sz="1600" kern="1200" dirty="0" smtClean="0">
                          <a:solidFill>
                            <a:schemeClr val="tx2"/>
                          </a:solidFill>
                          <a:latin typeface="+mn-lt"/>
                          <a:ea typeface="+mn-ea"/>
                          <a:cs typeface="+mn-cs"/>
                        </a:rPr>
                        <a:t>Création et Développement de l’entité « Services »</a:t>
                      </a:r>
                      <a:endParaRPr lang="fr-FR" sz="1600"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2528"/>
          </a:xfrm>
        </p:spPr>
        <p:txBody>
          <a:bodyPr>
            <a:normAutofit fontScale="90000"/>
          </a:bodyPr>
          <a:lstStyle/>
          <a:p>
            <a:r>
              <a:rPr lang="fr-FR" sz="2800" dirty="0" smtClean="0"/>
              <a:t>Indicateurs </a:t>
            </a:r>
            <a:r>
              <a:rPr lang="fr-FR" sz="2800" dirty="0" err="1" smtClean="0"/>
              <a:t>Process</a:t>
            </a:r>
            <a:r>
              <a:rPr lang="fr-FR" sz="2800" dirty="0" smtClean="0"/>
              <a:t> :</a:t>
            </a:r>
            <a:endParaRPr lang="fr-FR" sz="2800" dirty="0"/>
          </a:p>
        </p:txBody>
      </p:sp>
      <p:sp>
        <p:nvSpPr>
          <p:cNvPr id="3" name="Espace réservé du numéro de diapositive 2"/>
          <p:cNvSpPr>
            <a:spLocks noGrp="1"/>
          </p:cNvSpPr>
          <p:nvPr>
            <p:ph type="sldNum" sz="quarter" idx="12"/>
          </p:nvPr>
        </p:nvSpPr>
        <p:spPr/>
        <p:txBody>
          <a:bodyPr/>
          <a:lstStyle/>
          <a:p>
            <a:fld id="{0E2CAE94-80FD-440D-89D0-51F5150E77D6}" type="slidenum">
              <a:rPr lang="fr-FR" smtClean="0"/>
              <a:pPr/>
              <a:t>104</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xmlns="" val="3158807810"/>
              </p:ext>
            </p:extLst>
          </p:nvPr>
        </p:nvGraphicFramePr>
        <p:xfrm>
          <a:off x="142876" y="500042"/>
          <a:ext cx="8858280" cy="6772276"/>
        </p:xfrm>
        <a:graphic>
          <a:graphicData uri="http://schemas.openxmlformats.org/drawingml/2006/table">
            <a:tbl>
              <a:tblPr firstRow="1" bandRow="1">
                <a:tableStyleId>{5DA37D80-6434-44D0-A028-1B22A696006F}</a:tableStyleId>
              </a:tblPr>
              <a:tblGrid>
                <a:gridCol w="5221212"/>
                <a:gridCol w="1851118"/>
                <a:gridCol w="1785950"/>
              </a:tblGrid>
              <a:tr h="370840">
                <a:tc>
                  <a:txBody>
                    <a:bodyPr/>
                    <a:lstStyle/>
                    <a:p>
                      <a:pPr algn="ctr"/>
                      <a:r>
                        <a:rPr lang="fr-FR" sz="1400" dirty="0" smtClean="0"/>
                        <a:t>Indicateur</a:t>
                      </a:r>
                      <a:endParaRPr lang="fr-FR" sz="1400" dirty="0"/>
                    </a:p>
                  </a:txBody>
                  <a:tcPr/>
                </a:tc>
                <a:tc>
                  <a:txBody>
                    <a:bodyPr/>
                    <a:lstStyle/>
                    <a:p>
                      <a:pPr algn="ctr"/>
                      <a:r>
                        <a:rPr lang="fr-FR" sz="1400" dirty="0" smtClean="0"/>
                        <a:t>Cible 2017</a:t>
                      </a:r>
                      <a:endParaRPr lang="fr-FR" sz="1400" dirty="0"/>
                    </a:p>
                  </a:txBody>
                  <a:tcPr/>
                </a:tc>
                <a:tc>
                  <a:txBody>
                    <a:bodyPr/>
                    <a:lstStyle/>
                    <a:p>
                      <a:pPr algn="ctr"/>
                      <a:r>
                        <a:rPr lang="fr-FR" sz="1400" dirty="0" smtClean="0"/>
                        <a:t>Action</a:t>
                      </a:r>
                      <a:r>
                        <a:rPr lang="fr-FR" sz="1400" baseline="0" dirty="0" smtClean="0"/>
                        <a:t> Stratégique</a:t>
                      </a:r>
                      <a:endParaRPr lang="fr-FR" sz="1400" dirty="0"/>
                    </a:p>
                  </a:txBody>
                  <a:tcPr/>
                </a:tc>
              </a:tr>
              <a:tr h="370840">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Taux</a:t>
                      </a:r>
                      <a:r>
                        <a:rPr lang="fr-FR" sz="1400" kern="1200" baseline="0" dirty="0" smtClean="0">
                          <a:solidFill>
                            <a:schemeClr val="tx1"/>
                          </a:solidFill>
                          <a:latin typeface="+mn-lt"/>
                          <a:ea typeface="+mn-ea"/>
                          <a:cs typeface="+mn-cs"/>
                        </a:rPr>
                        <a:t> de réalisation du plan de communication</a:t>
                      </a:r>
                      <a:endParaRPr lang="fr-FR" sz="1400" kern="1200" dirty="0" smtClean="0">
                        <a:solidFill>
                          <a:schemeClr val="tx1"/>
                        </a:solidFill>
                        <a:latin typeface="+mn-lt"/>
                        <a:ea typeface="+mn-ea"/>
                        <a:cs typeface="+mn-cs"/>
                      </a:endParaRPr>
                    </a:p>
                  </a:txBody>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Plan de communication adapté</a:t>
                      </a:r>
                      <a:r>
                        <a:rPr lang="fr-FR" sz="1200" kern="1200" baseline="0" dirty="0" smtClean="0">
                          <a:solidFill>
                            <a:schemeClr val="tx1"/>
                          </a:solidFill>
                          <a:latin typeface="+mn-lt"/>
                          <a:ea typeface="+mn-ea"/>
                          <a:cs typeface="+mn-cs"/>
                        </a:rPr>
                        <a:t> au contexte</a:t>
                      </a:r>
                      <a:endParaRPr lang="fr-FR" sz="1200" kern="1200" dirty="0" smtClean="0">
                        <a:solidFill>
                          <a:schemeClr val="tx1"/>
                        </a:solidFill>
                        <a:latin typeface="+mn-lt"/>
                        <a:ea typeface="+mn-ea"/>
                        <a:cs typeface="+mn-cs"/>
                      </a:endParaRPr>
                    </a:p>
                  </a:txBody>
                  <a:tcPr/>
                </a:tc>
                <a:tc rowSpan="16">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2"/>
                          </a:solidFill>
                          <a:latin typeface="+mn-lt"/>
                          <a:ea typeface="+mn-ea"/>
                          <a:cs typeface="+mn-cs"/>
                        </a:rPr>
                        <a:t>Protection des revenus PDR</a:t>
                      </a:r>
                      <a:endParaRPr lang="fr-FR" sz="1400" kern="1200" dirty="0" smtClean="0">
                        <a:solidFill>
                          <a:schemeClr val="tx1"/>
                        </a:solidFill>
                        <a:latin typeface="+mn-lt"/>
                        <a:ea typeface="+mn-ea"/>
                        <a:cs typeface="+mn-cs"/>
                      </a:endParaRPr>
                    </a:p>
                  </a:txBody>
                  <a:tcPr anchor="ctr"/>
                </a:tc>
              </a:tr>
              <a:tr h="285744">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rgbClr val="0070C0"/>
                          </a:solidFill>
                          <a:latin typeface="+mn-lt"/>
                          <a:ea typeface="+mn-ea"/>
                          <a:cs typeface="+mn-cs"/>
                        </a:rPr>
                        <a:t>% réalisation de la base de données (HTA/BT) </a:t>
                      </a:r>
                    </a:p>
                  </a:txBody>
                  <a:tcP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 de logiciels acquis et mis en place</a:t>
                      </a:r>
                    </a:p>
                  </a:txBody>
                  <a:tcPr/>
                </a:tc>
                <a:tc>
                  <a:txBody>
                    <a:bodyPr/>
                    <a:lstStyle/>
                    <a:p>
                      <a:r>
                        <a:rPr kumimoji="0" lang="fr-FR" sz="1400" kern="1200" baseline="0" dirty="0" smtClean="0">
                          <a:solidFill>
                            <a:schemeClr val="tx1"/>
                          </a:solidFill>
                          <a:latin typeface="+mn-lt"/>
                          <a:ea typeface="+mn-ea"/>
                          <a:cs typeface="+mn-cs"/>
                        </a:rPr>
                        <a:t>Un logiciel</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144474">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rgbClr val="0070C0"/>
                          </a:solidFill>
                          <a:latin typeface="+mn-lt"/>
                          <a:ea typeface="+mn-ea"/>
                          <a:cs typeface="+mn-cs"/>
                        </a:rPr>
                        <a:t>% réhabilitation réseaux </a:t>
                      </a:r>
                      <a:r>
                        <a:rPr kumimoji="0" lang="fr-FR" sz="1400" kern="1200" dirty="0" err="1" smtClean="0">
                          <a:solidFill>
                            <a:srgbClr val="0070C0"/>
                          </a:solidFill>
                          <a:latin typeface="+mn-lt"/>
                          <a:ea typeface="+mn-ea"/>
                          <a:cs typeface="+mn-cs"/>
                        </a:rPr>
                        <a:t>élec</a:t>
                      </a:r>
                      <a:r>
                        <a:rPr kumimoji="0" lang="fr-FR" sz="1400" kern="1200" dirty="0" smtClean="0">
                          <a:solidFill>
                            <a:srgbClr val="0070C0"/>
                          </a:solidFill>
                          <a:latin typeface="+mn-lt"/>
                          <a:ea typeface="+mn-ea"/>
                          <a:cs typeface="+mn-cs"/>
                        </a:rPr>
                        <a:t> (ou montant en DA)</a:t>
                      </a:r>
                    </a:p>
                  </a:txBody>
                  <a:tcP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30543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actions d’entretien préventif réalisées /prévues</a:t>
                      </a:r>
                    </a:p>
                  </a:txBody>
                  <a:tcPr/>
                </a:tc>
                <a:tc>
                  <a:txBody>
                    <a:bodyPr/>
                    <a:lstStyle/>
                    <a:p>
                      <a:r>
                        <a:rPr kumimoji="0" lang="fr-FR" sz="1400" kern="1200" baseline="0" dirty="0" smtClean="0">
                          <a:solidFill>
                            <a:schemeClr val="tx1"/>
                          </a:solidFill>
                          <a:latin typeface="+mn-lt"/>
                          <a:ea typeface="+mn-ea"/>
                          <a:cs typeface="+mn-cs"/>
                        </a:rPr>
                        <a:t>100%</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25401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rgbClr val="0070C0"/>
                          </a:solidFill>
                          <a:effectLst/>
                          <a:latin typeface="+mn-lt"/>
                          <a:ea typeface="Times" pitchFamily="18" charset="0"/>
                          <a:cs typeface="Times New Roman" pitchFamily="18" charset="0"/>
                        </a:rPr>
                        <a:t>Évolution du </a:t>
                      </a:r>
                      <a:r>
                        <a:rPr kumimoji="0" lang="fr-FR" sz="1400" b="0" i="0" u="none" strike="noStrike" kern="1200" cap="none" normalizeH="0" baseline="0" dirty="0" err="1" smtClean="0">
                          <a:ln>
                            <a:noFill/>
                          </a:ln>
                          <a:solidFill>
                            <a:srgbClr val="0070C0"/>
                          </a:solidFill>
                          <a:effectLst/>
                          <a:latin typeface="+mn-lt"/>
                          <a:ea typeface="Times" pitchFamily="18" charset="0"/>
                          <a:cs typeface="Times New Roman" pitchFamily="18" charset="0"/>
                        </a:rPr>
                        <a:t>nbr</a:t>
                      </a:r>
                      <a:r>
                        <a:rPr kumimoji="0" lang="fr-FR" sz="1400" b="0" i="0" u="none" strike="noStrike" kern="1200" cap="none" normalizeH="0" baseline="0" dirty="0" smtClean="0">
                          <a:ln>
                            <a:noFill/>
                          </a:ln>
                          <a:solidFill>
                            <a:srgbClr val="0070C0"/>
                          </a:solidFill>
                          <a:effectLst/>
                          <a:latin typeface="+mn-lt"/>
                          <a:ea typeface="Times" pitchFamily="18" charset="0"/>
                          <a:cs typeface="Times New Roman" pitchFamily="18" charset="0"/>
                        </a:rPr>
                        <a:t> annuel des postes clients entretenus/remplacé</a:t>
                      </a:r>
                    </a:p>
                  </a:txBody>
                  <a:tcP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67658">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1"/>
                          </a:solidFill>
                          <a:latin typeface="+mn-lt"/>
                          <a:ea typeface="+mn-ea"/>
                          <a:cs typeface="+mn-cs"/>
                        </a:rPr>
                        <a:t>Diminution atteintes tiers</a:t>
                      </a:r>
                    </a:p>
                  </a:txBody>
                  <a:tcP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16353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err="1" smtClean="0">
                          <a:ln>
                            <a:noFill/>
                          </a:ln>
                          <a:solidFill>
                            <a:srgbClr val="0070C0"/>
                          </a:solidFill>
                          <a:effectLst/>
                          <a:latin typeface="+mn-lt"/>
                          <a:ea typeface="Times" pitchFamily="18" charset="0"/>
                          <a:cs typeface="Times New Roman" pitchFamily="18" charset="0"/>
                        </a:rPr>
                        <a:t>Nbr</a:t>
                      </a:r>
                      <a:r>
                        <a:rPr kumimoji="0" lang="fr-FR" sz="1400" b="0" i="0" u="none" strike="noStrike" kern="1200" cap="none" normalizeH="0" baseline="0" dirty="0" smtClean="0">
                          <a:ln>
                            <a:noFill/>
                          </a:ln>
                          <a:solidFill>
                            <a:srgbClr val="0070C0"/>
                          </a:solidFill>
                          <a:effectLst/>
                          <a:latin typeface="+mn-lt"/>
                          <a:ea typeface="Times" pitchFamily="18" charset="0"/>
                          <a:cs typeface="Times New Roman" pitchFamily="18" charset="0"/>
                        </a:rPr>
                        <a:t> de disjoncteurs BT clients calibrés</a:t>
                      </a:r>
                    </a:p>
                  </a:txBody>
                  <a:tcP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144482">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rgbClr val="0070C0"/>
                          </a:solidFill>
                          <a:latin typeface="+mn-lt"/>
                          <a:ea typeface="+mn-ea"/>
                          <a:cs typeface="+mn-cs"/>
                        </a:rPr>
                        <a:t>Taux d’avancement du projet </a:t>
                      </a:r>
                      <a:r>
                        <a:rPr kumimoji="0" lang="fr-FR" sz="1400" kern="1200" dirty="0" err="1" smtClean="0">
                          <a:solidFill>
                            <a:srgbClr val="0070C0"/>
                          </a:solidFill>
                          <a:latin typeface="+mn-lt"/>
                          <a:ea typeface="+mn-ea"/>
                          <a:cs typeface="+mn-cs"/>
                        </a:rPr>
                        <a:t>télérelève</a:t>
                      </a:r>
                      <a:r>
                        <a:rPr kumimoji="0" lang="fr-FR" sz="1400" kern="1200" dirty="0" smtClean="0">
                          <a:solidFill>
                            <a:srgbClr val="0070C0"/>
                          </a:solidFill>
                          <a:latin typeface="+mn-lt"/>
                          <a:ea typeface="+mn-ea"/>
                          <a:cs typeface="+mn-cs"/>
                        </a:rPr>
                        <a:t>/télégestion</a:t>
                      </a:r>
                    </a:p>
                  </a:txBody>
                  <a:tcP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rgbClr val="0070C0"/>
                          </a:solidFill>
                          <a:effectLst/>
                          <a:latin typeface="+mn-lt"/>
                          <a:ea typeface="Times" pitchFamily="18" charset="0"/>
                          <a:cs typeface="Times New Roman" pitchFamily="18" charset="0"/>
                        </a:rPr>
                        <a:t>Taux de perte</a:t>
                      </a:r>
                    </a:p>
                  </a:txBody>
                  <a:tcP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39412">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pénétration gaz</a:t>
                      </a:r>
                    </a:p>
                  </a:txBody>
                  <a:tcPr/>
                </a:tc>
                <a:tc>
                  <a:txBody>
                    <a:bodyPr/>
                    <a:lstStyle/>
                    <a:p>
                      <a:r>
                        <a:rPr kumimoji="0" lang="fr-FR" sz="1400" kern="1200" baseline="0" dirty="0" smtClean="0">
                          <a:solidFill>
                            <a:srgbClr val="FF0000"/>
                          </a:solidFill>
                          <a:latin typeface="+mn-lt"/>
                          <a:ea typeface="+mn-ea"/>
                          <a:cs typeface="+mn-cs"/>
                        </a:rPr>
                        <a:t>80%</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7720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de renouvellement du réseau BP en MP (%)</a:t>
                      </a:r>
                    </a:p>
                  </a:txBody>
                  <a:tcPr/>
                </a:tc>
                <a:tc>
                  <a:txBody>
                    <a:bodyPr/>
                    <a:lstStyle/>
                    <a:p>
                      <a:r>
                        <a:rPr kumimoji="0" lang="fr-FR" sz="1400" kern="1200" baseline="0" dirty="0" smtClean="0">
                          <a:solidFill>
                            <a:schemeClr val="tx1"/>
                          </a:solidFill>
                          <a:latin typeface="+mn-lt"/>
                          <a:ea typeface="+mn-ea"/>
                          <a:cs typeface="+mn-cs"/>
                        </a:rPr>
                        <a:t>100% 2014</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7720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Qualité des ouvrages réalisés (conformité aux GTDG)</a:t>
                      </a:r>
                    </a:p>
                  </a:txBody>
                  <a:tcPr/>
                </a:tc>
                <a:tc rowSpan="2">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des projets réalisés conformes au GTDG</a:t>
                      </a:r>
                    </a:p>
                  </a:txBody>
                  <a:tcPr/>
                </a:tc>
                <a:tc vMerge="1">
                  <a:txBody>
                    <a:bodyPr/>
                    <a:lstStyle/>
                    <a:p>
                      <a:endParaRPr lang="fr-FR"/>
                    </a:p>
                  </a:txBody>
                  <a:tcPr/>
                </a:tc>
              </a:tr>
              <a:tr h="27720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Délais de réalisation</a:t>
                      </a:r>
                    </a:p>
                  </a:txBody>
                  <a:tcPr/>
                </a:tc>
                <a:tc vMerge="1">
                  <a:txBody>
                    <a:bodyPr/>
                    <a:lstStyle/>
                    <a:p>
                      <a:endParaRPr kumimoji="0" lang="fr-FR" sz="1400" kern="1200" baseline="0" dirty="0" smtClean="0">
                        <a:solidFill>
                          <a:schemeClr val="tx1"/>
                        </a:solidFill>
                        <a:latin typeface="+mn-lt"/>
                        <a:ea typeface="+mn-ea"/>
                        <a:cs typeface="+mn-cs"/>
                      </a:endParaRPr>
                    </a:p>
                  </a:txBody>
                  <a:tcPr/>
                </a:tc>
                <a:tc vMerge="1">
                  <a:txBody>
                    <a:bodyPr/>
                    <a:lstStyle/>
                    <a:p>
                      <a:endParaRPr lang="fr-F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rgbClr val="0070C0"/>
                          </a:solidFill>
                          <a:effectLst/>
                          <a:latin typeface="+mn-lt"/>
                          <a:ea typeface="Times" pitchFamily="18" charset="0"/>
                          <a:cs typeface="Times New Roman" pitchFamily="18" charset="0"/>
                        </a:rPr>
                        <a:t>Taux d’avancement du projet remplacement des compteurs électromécaniques (BT) par des compteurs électroniques</a:t>
                      </a:r>
                    </a:p>
                  </a:txBody>
                  <a:tcP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40064">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rgbClr val="0070C0"/>
                          </a:solidFill>
                          <a:effectLst/>
                          <a:latin typeface="+mn-lt"/>
                          <a:ea typeface="Times" pitchFamily="18" charset="0"/>
                          <a:cs typeface="Times New Roman" pitchFamily="18" charset="0"/>
                        </a:rPr>
                        <a:t>Évolution du taux de réponse au réclamation</a:t>
                      </a:r>
                    </a:p>
                  </a:txBody>
                  <a:tcP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40064">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normalizeH="0" baseline="0" dirty="0" smtClean="0">
                        <a:ln>
                          <a:noFill/>
                        </a:ln>
                        <a:solidFill>
                          <a:srgbClr val="0070C0"/>
                        </a:solidFill>
                        <a:effectLst/>
                        <a:latin typeface="+mn-lt"/>
                        <a:ea typeface="Times" pitchFamily="18" charset="0"/>
                        <a:cs typeface="Times New Roman" pitchFamily="18" charset="0"/>
                      </a:endParaRPr>
                    </a:p>
                  </a:txBody>
                  <a:tcPr/>
                </a:tc>
                <a:tc>
                  <a:txBody>
                    <a:bodyPr/>
                    <a:lstStyle/>
                    <a:p>
                      <a:endParaRPr kumimoji="0" lang="fr-FR" sz="1400" kern="1200" baseline="0" dirty="0" smtClean="0">
                        <a:solidFill>
                          <a:srgbClr val="0070C0"/>
                        </a:solidFill>
                        <a:latin typeface="+mn-lt"/>
                        <a:ea typeface="+mn-ea"/>
                        <a:cs typeface="+mn-cs"/>
                      </a:endParaRP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kern="1200" dirty="0" smtClean="0">
                        <a:solidFill>
                          <a:schemeClr val="tx1"/>
                        </a:solidFill>
                        <a:latin typeface="+mn-lt"/>
                        <a:ea typeface="+mn-ea"/>
                        <a:cs typeface="+mn-cs"/>
                      </a:endParaRPr>
                    </a:p>
                  </a:txBody>
                  <a:tcPr anchor="ctr"/>
                </a:tc>
              </a:tr>
            </a:tbl>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68280"/>
          </a:xfrm>
        </p:spPr>
        <p:txBody>
          <a:bodyPr>
            <a:normAutofit fontScale="90000"/>
          </a:bodyPr>
          <a:lstStyle/>
          <a:p>
            <a:r>
              <a:rPr lang="fr-FR" sz="2800" dirty="0" smtClean="0"/>
              <a:t>Indicateurs </a:t>
            </a:r>
            <a:r>
              <a:rPr lang="fr-FR" sz="2800" dirty="0" err="1" smtClean="0"/>
              <a:t>Process</a:t>
            </a:r>
            <a:r>
              <a:rPr lang="fr-FR" sz="2800" dirty="0" smtClean="0"/>
              <a:t> :</a:t>
            </a:r>
            <a:endParaRPr lang="fr-FR" sz="2800" dirty="0"/>
          </a:p>
        </p:txBody>
      </p:sp>
      <p:sp>
        <p:nvSpPr>
          <p:cNvPr id="3" name="Espace réservé du numéro de diapositive 2"/>
          <p:cNvSpPr>
            <a:spLocks noGrp="1"/>
          </p:cNvSpPr>
          <p:nvPr>
            <p:ph type="sldNum" sz="quarter" idx="12"/>
          </p:nvPr>
        </p:nvSpPr>
        <p:spPr>
          <a:xfrm>
            <a:off x="8501090" y="6407944"/>
            <a:ext cx="511942" cy="365125"/>
          </a:xfrm>
        </p:spPr>
        <p:txBody>
          <a:bodyPr/>
          <a:lstStyle/>
          <a:p>
            <a:fld id="{0E2CAE94-80FD-440D-89D0-51F5150E77D6}" type="slidenum">
              <a:rPr lang="fr-FR" smtClean="0"/>
              <a:pPr/>
              <a:t>105</a:t>
            </a:fld>
            <a:endParaRPr lang="fr-FR" dirty="0"/>
          </a:p>
        </p:txBody>
      </p:sp>
      <p:graphicFrame>
        <p:nvGraphicFramePr>
          <p:cNvPr id="5" name="Tableau 4"/>
          <p:cNvGraphicFramePr>
            <a:graphicFrameLocks noGrp="1"/>
          </p:cNvGraphicFramePr>
          <p:nvPr/>
        </p:nvGraphicFramePr>
        <p:xfrm>
          <a:off x="142876" y="785794"/>
          <a:ext cx="8858280" cy="5249333"/>
        </p:xfrm>
        <a:graphic>
          <a:graphicData uri="http://schemas.openxmlformats.org/drawingml/2006/table">
            <a:tbl>
              <a:tblPr firstRow="1" bandRow="1">
                <a:tableStyleId>{5DA37D80-6434-44D0-A028-1B22A696006F}</a:tableStyleId>
              </a:tblPr>
              <a:tblGrid>
                <a:gridCol w="5214942"/>
                <a:gridCol w="1500198"/>
                <a:gridCol w="2143140"/>
              </a:tblGrid>
              <a:tr h="370840">
                <a:tc>
                  <a:txBody>
                    <a:bodyPr/>
                    <a:lstStyle/>
                    <a:p>
                      <a:pPr algn="ctr"/>
                      <a:r>
                        <a:rPr lang="fr-FR" sz="1400" dirty="0" smtClean="0"/>
                        <a:t>Indicateur</a:t>
                      </a:r>
                      <a:endParaRPr lang="fr-FR" sz="1400" dirty="0"/>
                    </a:p>
                  </a:txBody>
                  <a:tcPr/>
                </a:tc>
                <a:tc>
                  <a:txBody>
                    <a:bodyPr/>
                    <a:lstStyle/>
                    <a:p>
                      <a:pPr algn="ctr"/>
                      <a:r>
                        <a:rPr lang="fr-FR" sz="1400" dirty="0" smtClean="0"/>
                        <a:t>Cible 2017</a:t>
                      </a:r>
                      <a:endParaRPr lang="fr-FR" sz="1400" dirty="0"/>
                    </a:p>
                  </a:txBody>
                  <a:tcPr/>
                </a:tc>
                <a:tc>
                  <a:txBody>
                    <a:bodyPr/>
                    <a:lstStyle/>
                    <a:p>
                      <a:pPr algn="ctr"/>
                      <a:r>
                        <a:rPr lang="fr-FR" sz="1400" dirty="0" smtClean="0"/>
                        <a:t>Action</a:t>
                      </a:r>
                      <a:r>
                        <a:rPr lang="fr-FR" sz="1400" baseline="0" dirty="0" smtClean="0"/>
                        <a:t> Stratégique</a:t>
                      </a:r>
                      <a:endParaRPr lang="fr-FR" sz="1400" dirty="0"/>
                    </a:p>
                  </a:txBody>
                  <a:tcPr/>
                </a:tc>
              </a:tr>
              <a:tr h="367453">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err="1" smtClean="0">
                          <a:ln>
                            <a:noFill/>
                          </a:ln>
                          <a:solidFill>
                            <a:srgbClr val="0070C0"/>
                          </a:solidFill>
                          <a:effectLst/>
                          <a:uLnTx/>
                          <a:uFillTx/>
                          <a:latin typeface="+mn-lt"/>
                          <a:ea typeface="+mn-ea"/>
                          <a:cs typeface="+mn-cs"/>
                        </a:rPr>
                        <a:t>Nbr</a:t>
                      </a:r>
                      <a:r>
                        <a:rPr kumimoji="0" lang="fr-FR" sz="1400" b="0" i="0" u="none" strike="noStrike" kern="1200" cap="none" spc="0" normalizeH="0" baseline="0" noProof="0" dirty="0" smtClean="0">
                          <a:ln>
                            <a:noFill/>
                          </a:ln>
                          <a:solidFill>
                            <a:srgbClr val="0070C0"/>
                          </a:solidFill>
                          <a:effectLst/>
                          <a:uLnTx/>
                          <a:uFillTx/>
                          <a:latin typeface="+mn-lt"/>
                          <a:ea typeface="+mn-ea"/>
                          <a:cs typeface="+mn-cs"/>
                        </a:rPr>
                        <a:t> d’étude réalisées par comptabilité analytique</a:t>
                      </a:r>
                    </a:p>
                  </a:txBody>
                  <a:tcPr marL="0" marR="0" marT="0" marB="0" anchor="ctr"/>
                </a:tc>
                <a:tc>
                  <a:txBody>
                    <a:bodyPr/>
                    <a:lstStyle/>
                    <a:p>
                      <a:endParaRPr kumimoji="0" lang="fr-FR" sz="1400" kern="1200" baseline="0" dirty="0" smtClean="0">
                        <a:solidFill>
                          <a:srgbClr val="0070C0"/>
                        </a:solidFill>
                        <a:latin typeface="+mn-lt"/>
                        <a:ea typeface="+mn-ea"/>
                        <a:cs typeface="+mn-cs"/>
                      </a:endParaRPr>
                    </a:p>
                  </a:txBody>
                  <a:tcPr/>
                </a:tc>
                <a:tc rowSpan="2">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2"/>
                          </a:solidFill>
                          <a:latin typeface="+mn-lt"/>
                          <a:ea typeface="+mn-ea"/>
                          <a:cs typeface="+mn-cs"/>
                        </a:rPr>
                        <a:t>Maitrise des coûts et des dépenses (finances)</a:t>
                      </a:r>
                      <a:endParaRPr lang="fr-FR" sz="1400" kern="1200" dirty="0" smtClean="0">
                        <a:solidFill>
                          <a:schemeClr val="tx1"/>
                        </a:solidFill>
                        <a:latin typeface="+mn-lt"/>
                        <a:ea typeface="+mn-ea"/>
                        <a:cs typeface="+mn-cs"/>
                      </a:endParaRPr>
                    </a:p>
                  </a:txBody>
                  <a:tcPr anchor="ctr"/>
                </a:tc>
              </a:tr>
              <a:tr h="364067">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rgbClr val="0070C0"/>
                          </a:solidFill>
                          <a:effectLst/>
                          <a:uLnTx/>
                          <a:uFillTx/>
                          <a:latin typeface="+mn-lt"/>
                          <a:ea typeface="+mn-ea"/>
                          <a:cs typeface="+mn-cs"/>
                        </a:rPr>
                        <a:t>État d’avancement dans la Normalisation des définitions/libellés du dictionnaire des immobilisations</a:t>
                      </a:r>
                    </a:p>
                  </a:txBody>
                  <a:tcPr marL="0" marR="0" marT="0" marB="0" anchor="ct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rgbClr val="0070C0"/>
                          </a:solidFill>
                          <a:latin typeface="+mn-lt"/>
                          <a:ea typeface="+mn-ea"/>
                          <a:cs typeface="+mn-cs"/>
                        </a:rPr>
                        <a:t>État de mise en place de la direction SI</a:t>
                      </a:r>
                    </a:p>
                  </a:txBody>
                  <a:tcPr/>
                </a:tc>
                <a:tc>
                  <a:txBody>
                    <a:bodyPr/>
                    <a:lstStyle/>
                    <a:p>
                      <a:endParaRPr kumimoji="0" lang="fr-FR" sz="1400" kern="1200" baseline="0" dirty="0" smtClean="0">
                        <a:solidFill>
                          <a:srgbClr val="0070C0"/>
                        </a:solidFill>
                        <a:latin typeface="+mn-lt"/>
                        <a:ea typeface="+mn-ea"/>
                        <a:cs typeface="+mn-cs"/>
                      </a:endParaRPr>
                    </a:p>
                  </a:txBody>
                  <a:tcPr/>
                </a:tc>
                <a:tc rowSpan="5">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fr-FR" sz="1400" dirty="0" smtClean="0"/>
                        <a:t>Développement des SI</a:t>
                      </a: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rgbClr val="0070C0"/>
                          </a:solidFill>
                          <a:latin typeface="+mn-lt"/>
                          <a:ea typeface="+mn-ea"/>
                          <a:cs typeface="+mn-cs"/>
                        </a:rPr>
                        <a:t>État de mise en œuvre du</a:t>
                      </a:r>
                      <a:r>
                        <a:rPr kumimoji="0" lang="fr-FR" sz="1400" kern="1200" baseline="0" dirty="0" smtClean="0">
                          <a:solidFill>
                            <a:srgbClr val="0070C0"/>
                          </a:solidFill>
                          <a:latin typeface="+mn-lt"/>
                          <a:ea typeface="+mn-ea"/>
                          <a:cs typeface="+mn-cs"/>
                        </a:rPr>
                        <a:t> </a:t>
                      </a:r>
                      <a:r>
                        <a:rPr kumimoji="0" lang="fr-FR" sz="1400" kern="1200" baseline="0" dirty="0" err="1" smtClean="0">
                          <a:solidFill>
                            <a:srgbClr val="0070C0"/>
                          </a:solidFill>
                          <a:latin typeface="+mn-lt"/>
                          <a:ea typeface="+mn-ea"/>
                          <a:cs typeface="+mn-cs"/>
                        </a:rPr>
                        <a:t>reporting</a:t>
                      </a:r>
                      <a:r>
                        <a:rPr kumimoji="0" lang="fr-FR" sz="1400" kern="1200" baseline="0" dirty="0" smtClean="0">
                          <a:solidFill>
                            <a:srgbClr val="0070C0"/>
                          </a:solidFill>
                          <a:latin typeface="+mn-lt"/>
                          <a:ea typeface="+mn-ea"/>
                          <a:cs typeface="+mn-cs"/>
                        </a:rPr>
                        <a:t> décisionnel </a:t>
                      </a:r>
                      <a:endParaRPr kumimoji="0" lang="fr-FR" sz="1400" kern="1200" dirty="0" smtClean="0">
                        <a:solidFill>
                          <a:srgbClr val="0070C0"/>
                        </a:solidFill>
                        <a:latin typeface="+mn-lt"/>
                        <a:ea typeface="+mn-ea"/>
                        <a:cs typeface="+mn-cs"/>
                      </a:endParaRPr>
                    </a:p>
                  </a:txBody>
                  <a:tcPr marL="0" marR="0" marT="0" marB="0" anchor="ct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rgbClr val="0070C0"/>
                          </a:solidFill>
                          <a:latin typeface="+mn-lt"/>
                          <a:ea typeface="+mn-ea"/>
                          <a:cs typeface="+mn-cs"/>
                        </a:rPr>
                        <a:t>Taux d’avancement dans le maintien des applications existantes</a:t>
                      </a:r>
                    </a:p>
                  </a:txBody>
                  <a:tcPr marL="0" marR="0" marT="0" marB="0" anchor="ct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rgbClr val="0070C0"/>
                          </a:solidFill>
                          <a:latin typeface="+mn-lt"/>
                          <a:ea typeface="+mn-ea"/>
                          <a:cs typeface="+mn-cs"/>
                        </a:rPr>
                        <a:t>Taux d’avancement dans</a:t>
                      </a:r>
                      <a:r>
                        <a:rPr kumimoji="0" lang="fr-FR" sz="1400" kern="1200" baseline="0" dirty="0" smtClean="0">
                          <a:solidFill>
                            <a:srgbClr val="0070C0"/>
                          </a:solidFill>
                          <a:latin typeface="+mn-lt"/>
                          <a:ea typeface="+mn-ea"/>
                          <a:cs typeface="+mn-cs"/>
                        </a:rPr>
                        <a:t> la mise à jour des procédures</a:t>
                      </a:r>
                      <a:endParaRPr kumimoji="0" lang="fr-FR" sz="1400" kern="1200" dirty="0" smtClean="0">
                        <a:solidFill>
                          <a:srgbClr val="0070C0"/>
                        </a:solidFill>
                        <a:latin typeface="+mn-lt"/>
                        <a:ea typeface="+mn-ea"/>
                        <a:cs typeface="+mn-cs"/>
                      </a:endParaRPr>
                    </a:p>
                  </a:txBody>
                  <a:tcPr marL="0" marR="0" marT="0" marB="0" anchor="ct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rgbClr val="0070C0"/>
                          </a:solidFill>
                          <a:latin typeface="+mn-lt"/>
                          <a:ea typeface="+mn-ea"/>
                          <a:cs typeface="+mn-cs"/>
                        </a:rPr>
                        <a:t>Taux d’avancement dans le déploiement des nouvelles applications </a:t>
                      </a:r>
                    </a:p>
                  </a:txBody>
                  <a:tcPr marL="0" marR="0" marT="0" marB="0" anchor="ct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rgbClr val="0070C0"/>
                          </a:solidFill>
                          <a:latin typeface="+mn-lt"/>
                          <a:ea typeface="+mn-ea"/>
                          <a:cs typeface="+mn-cs"/>
                        </a:rPr>
                        <a:t>Taux d’avancement du projet de définition de la nouvelle organisation</a:t>
                      </a:r>
                      <a:endParaRPr kumimoji="0" lang="fr-FR" sz="1400" kern="1200" dirty="0" smtClean="0">
                        <a:solidFill>
                          <a:srgbClr val="0070C0"/>
                        </a:solidFill>
                        <a:latin typeface="+mn-lt"/>
                        <a:ea typeface="+mn-ea"/>
                        <a:cs typeface="+mn-cs"/>
                      </a:endParaRPr>
                    </a:p>
                  </a:txBody>
                  <a:tcPr marL="0" marR="0" marT="0" marB="0" anchor="ctr"/>
                </a:tc>
                <a:tc>
                  <a:txBody>
                    <a:bodyPr/>
                    <a:lstStyle/>
                    <a:p>
                      <a:r>
                        <a:rPr kumimoji="0" lang="fr-FR" sz="1400" kern="1200" baseline="0" dirty="0" smtClean="0">
                          <a:solidFill>
                            <a:srgbClr val="0070C0"/>
                          </a:solidFill>
                          <a:latin typeface="+mn-lt"/>
                          <a:ea typeface="+mn-ea"/>
                          <a:cs typeface="+mn-cs"/>
                        </a:rPr>
                        <a:t>Finalisé vers la fin du 1</a:t>
                      </a:r>
                      <a:r>
                        <a:rPr kumimoji="0" lang="fr-FR" sz="1400" kern="1200" baseline="30000" dirty="0" smtClean="0">
                          <a:solidFill>
                            <a:srgbClr val="0070C0"/>
                          </a:solidFill>
                          <a:latin typeface="+mn-lt"/>
                          <a:ea typeface="+mn-ea"/>
                          <a:cs typeface="+mn-cs"/>
                        </a:rPr>
                        <a:t>er</a:t>
                      </a:r>
                      <a:r>
                        <a:rPr kumimoji="0" lang="fr-FR" sz="1400" kern="1200" baseline="0" dirty="0" smtClean="0">
                          <a:solidFill>
                            <a:srgbClr val="0070C0"/>
                          </a:solidFill>
                          <a:latin typeface="+mn-lt"/>
                          <a:ea typeface="+mn-ea"/>
                          <a:cs typeface="+mn-cs"/>
                        </a:rPr>
                        <a:t> </a:t>
                      </a:r>
                      <a:r>
                        <a:rPr kumimoji="0" lang="fr-FR" sz="1400" kern="1200" baseline="0" dirty="0" err="1" smtClean="0">
                          <a:solidFill>
                            <a:srgbClr val="0070C0"/>
                          </a:solidFill>
                          <a:latin typeface="+mn-lt"/>
                          <a:ea typeface="+mn-ea"/>
                          <a:cs typeface="+mn-cs"/>
                        </a:rPr>
                        <a:t>semètre</a:t>
                      </a:r>
                      <a:r>
                        <a:rPr kumimoji="0" lang="fr-FR" sz="1400" kern="1200" baseline="0" dirty="0" smtClean="0">
                          <a:solidFill>
                            <a:srgbClr val="0070C0"/>
                          </a:solidFill>
                          <a:latin typeface="+mn-lt"/>
                          <a:ea typeface="+mn-ea"/>
                          <a:cs typeface="+mn-cs"/>
                        </a:rPr>
                        <a:t> 2014</a:t>
                      </a:r>
                    </a:p>
                  </a:txBody>
                  <a:tcPr/>
                </a:tc>
                <a:tc rowSpan="5">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2"/>
                          </a:solidFill>
                          <a:latin typeface="+mn-lt"/>
                          <a:ea typeface="+mn-ea"/>
                          <a:cs typeface="+mn-cs"/>
                        </a:rPr>
                        <a:t>Séparation des fonctions technique électricité, technique gaz et commerciale</a:t>
                      </a: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err="1" smtClean="0">
                          <a:solidFill>
                            <a:srgbClr val="0070C0"/>
                          </a:solidFill>
                          <a:latin typeface="+mn-lt"/>
                          <a:ea typeface="+mn-ea"/>
                          <a:cs typeface="+mn-cs"/>
                        </a:rPr>
                        <a:t>Nbr</a:t>
                      </a:r>
                      <a:r>
                        <a:rPr kumimoji="0" lang="fr-FR" sz="1400" kern="1200" baseline="0" dirty="0" smtClean="0">
                          <a:solidFill>
                            <a:srgbClr val="0070C0"/>
                          </a:solidFill>
                          <a:latin typeface="+mn-lt"/>
                          <a:ea typeface="+mn-ea"/>
                          <a:cs typeface="+mn-cs"/>
                        </a:rPr>
                        <a:t> personnel redéployé/total prévu par la nouvelle organisation</a:t>
                      </a:r>
                      <a:endParaRPr kumimoji="0" lang="fr-FR" sz="1400" kern="1200" dirty="0" smtClean="0">
                        <a:solidFill>
                          <a:srgbClr val="0070C0"/>
                        </a:solidFill>
                        <a:latin typeface="+mn-lt"/>
                        <a:ea typeface="+mn-ea"/>
                        <a:cs typeface="+mn-cs"/>
                      </a:endParaRPr>
                    </a:p>
                  </a:txBody>
                  <a:tcPr marL="0" marR="0" marT="0" marB="0" anchor="ctr"/>
                </a:tc>
                <a:tc>
                  <a:txBody>
                    <a:bodyPr/>
                    <a:lstStyle/>
                    <a:p>
                      <a:r>
                        <a:rPr kumimoji="0" lang="fr-FR" sz="1400" kern="1200" baseline="0" dirty="0" smtClean="0">
                          <a:solidFill>
                            <a:srgbClr val="0070C0"/>
                          </a:solidFill>
                          <a:latin typeface="+mn-lt"/>
                          <a:ea typeface="+mn-ea"/>
                          <a:cs typeface="+mn-cs"/>
                        </a:rPr>
                        <a:t>100%</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rgbClr val="0070C0"/>
                          </a:solidFill>
                          <a:latin typeface="+mn-lt"/>
                          <a:ea typeface="+mn-ea"/>
                          <a:cs typeface="+mn-cs"/>
                        </a:rPr>
                        <a:t>Taux d’avancement</a:t>
                      </a:r>
                      <a:r>
                        <a:rPr lang="fr-FR" sz="1400" kern="1200" baseline="0" dirty="0" smtClean="0">
                          <a:solidFill>
                            <a:srgbClr val="0070C0"/>
                          </a:solidFill>
                          <a:latin typeface="+mn-lt"/>
                          <a:ea typeface="+mn-ea"/>
                          <a:cs typeface="+mn-cs"/>
                        </a:rPr>
                        <a:t> dans l’aménagement des infrastructures</a:t>
                      </a:r>
                      <a:endParaRPr lang="fr-FR" sz="1400" kern="1200" dirty="0" smtClean="0">
                        <a:solidFill>
                          <a:srgbClr val="0070C0"/>
                        </a:solidFill>
                        <a:latin typeface="+mn-lt"/>
                        <a:ea typeface="+mn-ea"/>
                        <a:cs typeface="+mn-cs"/>
                      </a:endParaRPr>
                    </a:p>
                  </a:txBody>
                  <a:tcPr marL="0" marR="0" marT="0" marB="0" anchor="ct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87313" lvl="1" indent="-80963">
                        <a:buFont typeface="Arial" pitchFamily="34" charset="0"/>
                        <a:buChar char="•"/>
                      </a:pPr>
                      <a:r>
                        <a:rPr lang="fr-FR" sz="1400" kern="1200" dirty="0" smtClean="0">
                          <a:solidFill>
                            <a:srgbClr val="0070C0"/>
                          </a:solidFill>
                          <a:latin typeface="+mn-lt"/>
                          <a:ea typeface="+mn-ea"/>
                          <a:cs typeface="+mn-cs"/>
                        </a:rPr>
                        <a:t>Taux d’avancement</a:t>
                      </a:r>
                      <a:r>
                        <a:rPr lang="fr-FR" sz="1400" kern="1200" baseline="0" dirty="0" smtClean="0">
                          <a:solidFill>
                            <a:srgbClr val="0070C0"/>
                          </a:solidFill>
                          <a:latin typeface="+mn-lt"/>
                          <a:ea typeface="+mn-ea"/>
                          <a:cs typeface="+mn-cs"/>
                        </a:rPr>
                        <a:t> dans la redéfinition des procédures et des missions </a:t>
                      </a:r>
                      <a:endParaRPr lang="fr-FR" sz="1400" kern="1200" dirty="0" smtClean="0">
                        <a:solidFill>
                          <a:srgbClr val="0070C0"/>
                        </a:solidFill>
                        <a:latin typeface="+mn-lt"/>
                        <a:ea typeface="+mn-ea"/>
                        <a:cs typeface="+mn-cs"/>
                      </a:endParaRPr>
                    </a:p>
                  </a:txBody>
                  <a:tcPr marL="0" marR="0" marT="0" marB="0" anchor="ct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rgbClr val="0070C0"/>
                          </a:solidFill>
                          <a:effectLst/>
                          <a:latin typeface="+mn-lt"/>
                          <a:ea typeface="Times" pitchFamily="18" charset="0"/>
                          <a:cs typeface="Times New Roman" pitchFamily="18" charset="0"/>
                        </a:rPr>
                        <a:t>Taux de mise en place de la comptabilité analytique</a:t>
                      </a:r>
                    </a:p>
                  </a:txBody>
                  <a:tcPr marL="0" marR="0" marT="0" marB="0" anchor="ct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bl>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Indicateurs </a:t>
            </a:r>
            <a:r>
              <a:rPr lang="fr-FR" sz="2800" dirty="0" err="1" smtClean="0"/>
              <a:t>Process</a:t>
            </a:r>
            <a:r>
              <a:rPr lang="fr-FR" sz="2800" dirty="0" smtClean="0"/>
              <a:t> :</a:t>
            </a:r>
            <a:endParaRPr lang="fr-FR" sz="2800" dirty="0"/>
          </a:p>
        </p:txBody>
      </p:sp>
      <p:sp>
        <p:nvSpPr>
          <p:cNvPr id="3" name="Espace réservé du numéro de diapositive 2"/>
          <p:cNvSpPr>
            <a:spLocks noGrp="1"/>
          </p:cNvSpPr>
          <p:nvPr>
            <p:ph type="sldNum" sz="quarter" idx="12"/>
          </p:nvPr>
        </p:nvSpPr>
        <p:spPr>
          <a:xfrm>
            <a:off x="8501090" y="6407944"/>
            <a:ext cx="511942" cy="365125"/>
          </a:xfrm>
        </p:spPr>
        <p:txBody>
          <a:bodyPr/>
          <a:lstStyle/>
          <a:p>
            <a:fld id="{0E2CAE94-80FD-440D-89D0-51F5150E77D6}" type="slidenum">
              <a:rPr lang="fr-FR" smtClean="0"/>
              <a:pPr/>
              <a:t>106</a:t>
            </a:fld>
            <a:endParaRPr lang="fr-FR" dirty="0"/>
          </a:p>
        </p:txBody>
      </p:sp>
      <p:graphicFrame>
        <p:nvGraphicFramePr>
          <p:cNvPr id="5" name="Tableau 4"/>
          <p:cNvGraphicFramePr>
            <a:graphicFrameLocks noGrp="1"/>
          </p:cNvGraphicFramePr>
          <p:nvPr/>
        </p:nvGraphicFramePr>
        <p:xfrm>
          <a:off x="142876" y="1342710"/>
          <a:ext cx="8858280" cy="1620520"/>
        </p:xfrm>
        <a:graphic>
          <a:graphicData uri="http://schemas.openxmlformats.org/drawingml/2006/table">
            <a:tbl>
              <a:tblPr firstRow="1" bandRow="1">
                <a:tableStyleId>{5DA37D80-6434-44D0-A028-1B22A696006F}</a:tableStyleId>
              </a:tblPr>
              <a:tblGrid>
                <a:gridCol w="4714876"/>
                <a:gridCol w="2000264"/>
                <a:gridCol w="2143140"/>
              </a:tblGrid>
              <a:tr h="370840">
                <a:tc>
                  <a:txBody>
                    <a:bodyPr/>
                    <a:lstStyle/>
                    <a:p>
                      <a:pPr algn="ctr"/>
                      <a:r>
                        <a:rPr lang="fr-FR" sz="1400" dirty="0" smtClean="0"/>
                        <a:t>Indicateur</a:t>
                      </a:r>
                      <a:endParaRPr lang="fr-FR" sz="1400" dirty="0"/>
                    </a:p>
                  </a:txBody>
                  <a:tcPr/>
                </a:tc>
                <a:tc>
                  <a:txBody>
                    <a:bodyPr/>
                    <a:lstStyle/>
                    <a:p>
                      <a:pPr algn="ctr"/>
                      <a:r>
                        <a:rPr lang="fr-FR" sz="1400" dirty="0" smtClean="0"/>
                        <a:t>Cible 2017</a:t>
                      </a:r>
                      <a:endParaRPr lang="fr-FR" sz="1400" dirty="0"/>
                    </a:p>
                  </a:txBody>
                  <a:tcPr/>
                </a:tc>
                <a:tc>
                  <a:txBody>
                    <a:bodyPr/>
                    <a:lstStyle/>
                    <a:p>
                      <a:pPr algn="ctr"/>
                      <a:r>
                        <a:rPr lang="fr-FR" sz="1400" dirty="0" smtClean="0"/>
                        <a:t>Action</a:t>
                      </a:r>
                      <a:r>
                        <a:rPr lang="fr-FR" sz="1400" baseline="0" dirty="0" smtClean="0"/>
                        <a:t> Stratégique</a:t>
                      </a:r>
                      <a:endParaRPr lang="fr-FR" sz="1400" dirty="0"/>
                    </a:p>
                  </a:txBody>
                  <a:tcP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rgbClr val="FF0000"/>
                          </a:solidFill>
                          <a:latin typeface="+mn-lt"/>
                          <a:ea typeface="+mn-ea"/>
                          <a:cs typeface="+mn-cs"/>
                        </a:rPr>
                        <a:t>État de réalisation de l’étude de marché</a:t>
                      </a: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400" kern="1200" baseline="0" dirty="0" smtClean="0">
                          <a:solidFill>
                            <a:srgbClr val="0070C0"/>
                          </a:solidFill>
                          <a:latin typeface="+mn-lt"/>
                          <a:ea typeface="+mn-ea"/>
                          <a:cs typeface="+mn-cs"/>
                        </a:rPr>
                        <a:t>Finalisée vers la fin du 1</a:t>
                      </a:r>
                      <a:r>
                        <a:rPr kumimoji="0" lang="fr-FR" sz="1400" kern="1200" baseline="30000" dirty="0" smtClean="0">
                          <a:solidFill>
                            <a:srgbClr val="0070C0"/>
                          </a:solidFill>
                          <a:latin typeface="+mn-lt"/>
                          <a:ea typeface="+mn-ea"/>
                          <a:cs typeface="+mn-cs"/>
                        </a:rPr>
                        <a:t>er</a:t>
                      </a:r>
                      <a:r>
                        <a:rPr kumimoji="0" lang="fr-FR" sz="1400" kern="1200" baseline="0" dirty="0" smtClean="0">
                          <a:solidFill>
                            <a:srgbClr val="0070C0"/>
                          </a:solidFill>
                          <a:latin typeface="+mn-lt"/>
                          <a:ea typeface="+mn-ea"/>
                          <a:cs typeface="+mn-cs"/>
                        </a:rPr>
                        <a:t> semestre 2014</a:t>
                      </a:r>
                    </a:p>
                    <a:p>
                      <a:endParaRPr kumimoji="0" lang="fr-FR" sz="1400" kern="1200" baseline="0" dirty="0" smtClean="0">
                        <a:solidFill>
                          <a:srgbClr val="0070C0"/>
                        </a:solidFill>
                        <a:latin typeface="+mn-lt"/>
                        <a:ea typeface="+mn-ea"/>
                        <a:cs typeface="+mn-cs"/>
                      </a:endParaRPr>
                    </a:p>
                  </a:txBody>
                  <a:tcPr/>
                </a:tc>
                <a:tc rowSpan="2">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2"/>
                          </a:solidFill>
                          <a:latin typeface="+mn-lt"/>
                          <a:ea typeface="+mn-ea"/>
                          <a:cs typeface="+mn-cs"/>
                        </a:rPr>
                        <a:t>Création et Développement de l’entité « Services »</a:t>
                      </a: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err="1" smtClean="0">
                          <a:solidFill>
                            <a:srgbClr val="0070C0"/>
                          </a:solidFill>
                          <a:latin typeface="+mn-lt"/>
                          <a:ea typeface="+mn-ea"/>
                          <a:cs typeface="+mn-cs"/>
                        </a:rPr>
                        <a:t>Nbr</a:t>
                      </a:r>
                      <a:r>
                        <a:rPr kumimoji="0" lang="fr-FR" sz="1400" kern="1200" dirty="0" smtClean="0">
                          <a:solidFill>
                            <a:srgbClr val="0070C0"/>
                          </a:solidFill>
                          <a:latin typeface="+mn-lt"/>
                          <a:ea typeface="+mn-ea"/>
                          <a:cs typeface="+mn-cs"/>
                        </a:rPr>
                        <a:t> d’actions de partenariats</a:t>
                      </a:r>
                    </a:p>
                  </a:txBody>
                  <a:tcPr marL="0" marR="0" marT="0" marB="0" anchor="ctr"/>
                </a:tc>
                <a:tc>
                  <a:txBody>
                    <a:bodyPr/>
                    <a:lstStyle/>
                    <a:p>
                      <a:endParaRPr kumimoji="0" lang="fr-FR" sz="1400" kern="1200" baseline="0" dirty="0" smtClean="0">
                        <a:solidFill>
                          <a:srgbClr val="0070C0"/>
                        </a:solidFill>
                        <a:latin typeface="+mn-lt"/>
                        <a:ea typeface="+mn-ea"/>
                        <a:cs typeface="+mn-cs"/>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Indicateurs Client :</a:t>
            </a:r>
            <a:endParaRPr lang="fr-FR" sz="2800" dirty="0"/>
          </a:p>
        </p:txBody>
      </p:sp>
      <p:sp>
        <p:nvSpPr>
          <p:cNvPr id="3" name="Espace réservé du numéro de diapositive 2"/>
          <p:cNvSpPr>
            <a:spLocks noGrp="1"/>
          </p:cNvSpPr>
          <p:nvPr>
            <p:ph type="sldNum" sz="quarter" idx="12"/>
          </p:nvPr>
        </p:nvSpPr>
        <p:spPr>
          <a:xfrm>
            <a:off x="8358214" y="6407944"/>
            <a:ext cx="654818" cy="365125"/>
          </a:xfrm>
        </p:spPr>
        <p:txBody>
          <a:bodyPr/>
          <a:lstStyle/>
          <a:p>
            <a:fld id="{0E2CAE94-80FD-440D-89D0-51F5150E77D6}" type="slidenum">
              <a:rPr lang="fr-FR" smtClean="0"/>
              <a:pPr/>
              <a:t>107</a:t>
            </a:fld>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xmlns="" val="1331400922"/>
              </p:ext>
            </p:extLst>
          </p:nvPr>
        </p:nvGraphicFramePr>
        <p:xfrm>
          <a:off x="142845" y="1285860"/>
          <a:ext cx="8715436" cy="4262120"/>
        </p:xfrm>
        <a:graphic>
          <a:graphicData uri="http://schemas.openxmlformats.org/drawingml/2006/table">
            <a:tbl>
              <a:tblPr firstRow="1" bandRow="1">
                <a:tableStyleId>{5DA37D80-6434-44D0-A028-1B22A696006F}</a:tableStyleId>
              </a:tblPr>
              <a:tblGrid>
                <a:gridCol w="2500329"/>
                <a:gridCol w="2772876"/>
                <a:gridCol w="3442231"/>
              </a:tblGrid>
              <a:tr h="370840">
                <a:tc>
                  <a:txBody>
                    <a:bodyPr/>
                    <a:lstStyle/>
                    <a:p>
                      <a:pPr algn="ctr"/>
                      <a:r>
                        <a:rPr lang="fr-FR" sz="1400" dirty="0" smtClean="0"/>
                        <a:t>Indicateur</a:t>
                      </a:r>
                      <a:endParaRPr lang="fr-FR" sz="1400" dirty="0"/>
                    </a:p>
                  </a:txBody>
                  <a:tcPr/>
                </a:tc>
                <a:tc>
                  <a:txBody>
                    <a:bodyPr/>
                    <a:lstStyle/>
                    <a:p>
                      <a:pPr algn="ctr"/>
                      <a:r>
                        <a:rPr lang="fr-FR" sz="1400" dirty="0" smtClean="0"/>
                        <a:t>Cible 2017</a:t>
                      </a:r>
                      <a:endParaRPr lang="fr-FR" sz="1400" dirty="0"/>
                    </a:p>
                  </a:txBody>
                  <a:tcPr/>
                </a:tc>
                <a:tc>
                  <a:txBody>
                    <a:bodyPr/>
                    <a:lstStyle/>
                    <a:p>
                      <a:pPr algn="ctr"/>
                      <a:r>
                        <a:rPr lang="fr-FR" sz="1400" dirty="0" smtClean="0">
                          <a:solidFill>
                            <a:schemeClr val="tx1"/>
                          </a:solidFill>
                        </a:rPr>
                        <a:t>Action</a:t>
                      </a:r>
                      <a:r>
                        <a:rPr lang="fr-FR" sz="1400" baseline="0" dirty="0" smtClean="0">
                          <a:solidFill>
                            <a:schemeClr val="tx1"/>
                          </a:solidFill>
                        </a:rPr>
                        <a:t> Stratégique</a:t>
                      </a:r>
                      <a:endParaRPr lang="fr-FR" sz="1400" dirty="0">
                        <a:solidFill>
                          <a:schemeClr val="tx1"/>
                        </a:solidFill>
                      </a:endParaRP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err="1" smtClean="0">
                          <a:solidFill>
                            <a:schemeClr val="tx1"/>
                          </a:solidFill>
                          <a:latin typeface="+mn-lt"/>
                          <a:ea typeface="+mn-ea"/>
                          <a:cs typeface="+mn-cs"/>
                        </a:rPr>
                        <a:t>Nbr</a:t>
                      </a:r>
                      <a:r>
                        <a:rPr kumimoji="0" lang="fr-FR" sz="1400" kern="1200" dirty="0" smtClean="0">
                          <a:solidFill>
                            <a:schemeClr val="tx1"/>
                          </a:solidFill>
                          <a:latin typeface="+mn-lt"/>
                          <a:ea typeface="+mn-ea"/>
                          <a:cs typeface="+mn-cs"/>
                        </a:rPr>
                        <a:t> d’actions de communication</a:t>
                      </a:r>
                    </a:p>
                    <a:p>
                      <a:endParaRPr lang="fr-FR" sz="1400" dirty="0">
                        <a:solidFill>
                          <a:schemeClr val="tx1"/>
                        </a:solidFill>
                      </a:endParaRPr>
                    </a:p>
                  </a:txBody>
                  <a:tcPr/>
                </a:tc>
                <a:tc>
                  <a:txBody>
                    <a:bodyPr/>
                    <a:lstStyle/>
                    <a:p>
                      <a:r>
                        <a:rPr lang="fr-FR" sz="1400" dirty="0" smtClean="0">
                          <a:solidFill>
                            <a:schemeClr val="tx1"/>
                          </a:solidFill>
                        </a:rPr>
                        <a:t>100% actions prévues</a:t>
                      </a:r>
                      <a:r>
                        <a:rPr lang="fr-FR" sz="1400" baseline="0" dirty="0" smtClean="0">
                          <a:solidFill>
                            <a:schemeClr val="tx1"/>
                          </a:solidFill>
                        </a:rPr>
                        <a:t> dans le plan de communication annuel</a:t>
                      </a:r>
                      <a:endParaRPr lang="fr-FR" sz="1400" dirty="0">
                        <a:solidFill>
                          <a:schemeClr val="tx1"/>
                        </a:solidFill>
                      </a:endParaRPr>
                    </a:p>
                  </a:txBody>
                  <a:tcPr/>
                </a:tc>
                <a:tc rowSpan="3">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1"/>
                          </a:solidFill>
                          <a:latin typeface="+mn-lt"/>
                          <a:ea typeface="+mn-ea"/>
                          <a:cs typeface="+mn-cs"/>
                        </a:rPr>
                        <a:t>Protection des revenus PDR</a:t>
                      </a:r>
                      <a:endParaRPr lang="fr-FR" sz="1400" dirty="0">
                        <a:solidFill>
                          <a:schemeClr val="tx1"/>
                        </a:solidFill>
                      </a:endParaRPr>
                    </a:p>
                  </a:txBody>
                  <a:tcPr anchor="ctr"/>
                </a:tc>
              </a:tr>
              <a:tr h="370840">
                <a:tc>
                  <a:txBody>
                    <a:bodyPr/>
                    <a:lstStyle/>
                    <a:p>
                      <a:r>
                        <a:rPr lang="fr-FR" sz="1400" dirty="0" smtClean="0">
                          <a:solidFill>
                            <a:srgbClr val="0070C0"/>
                          </a:solidFill>
                        </a:rPr>
                        <a:t>Paramètres (à détailler)</a:t>
                      </a:r>
                      <a:r>
                        <a:rPr lang="fr-FR" sz="1400" baseline="0" dirty="0" smtClean="0">
                          <a:solidFill>
                            <a:srgbClr val="0070C0"/>
                          </a:solidFill>
                        </a:rPr>
                        <a:t> </a:t>
                      </a:r>
                      <a:r>
                        <a:rPr lang="fr-FR" sz="1400" dirty="0" smtClean="0">
                          <a:solidFill>
                            <a:srgbClr val="0070C0"/>
                          </a:solidFill>
                        </a:rPr>
                        <a:t>Qualité/Continuité de service de services</a:t>
                      </a:r>
                      <a:endParaRPr lang="fr-FR" sz="1400" dirty="0">
                        <a:solidFill>
                          <a:srgbClr val="0070C0"/>
                        </a:solidFill>
                      </a:endParaRPr>
                    </a:p>
                  </a:txBody>
                  <a:tcPr/>
                </a:tc>
                <a:tc>
                  <a:txBody>
                    <a:bodyPr/>
                    <a:lstStyle/>
                    <a:p>
                      <a:endParaRPr lang="fr-FR" sz="1400" dirty="0">
                        <a:solidFill>
                          <a:srgbClr val="0070C0"/>
                        </a:solidFill>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solidFill>
                          <a:schemeClr val="tx1"/>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1"/>
                          </a:solidFill>
                          <a:latin typeface="+mn-lt"/>
                          <a:ea typeface="+mn-ea"/>
                          <a:cs typeface="+mn-cs"/>
                        </a:rPr>
                        <a:t>Taux de diminution des</a:t>
                      </a:r>
                      <a:r>
                        <a:rPr kumimoji="0" lang="fr-FR" sz="1400" kern="1200" baseline="0" dirty="0" smtClean="0">
                          <a:solidFill>
                            <a:schemeClr val="tx1"/>
                          </a:solidFill>
                          <a:latin typeface="+mn-lt"/>
                          <a:ea typeface="+mn-ea"/>
                          <a:cs typeface="+mn-cs"/>
                        </a:rPr>
                        <a:t> cas de fraude et agressions des ouvrages, </a:t>
                      </a:r>
                      <a:r>
                        <a:rPr kumimoji="0" lang="fr-FR" sz="1400" kern="1200" baseline="0" dirty="0" err="1" smtClean="0">
                          <a:solidFill>
                            <a:schemeClr val="tx1"/>
                          </a:solidFill>
                          <a:latin typeface="+mn-lt"/>
                          <a:ea typeface="+mn-ea"/>
                          <a:cs typeface="+mn-cs"/>
                        </a:rPr>
                        <a:t>etc</a:t>
                      </a:r>
                      <a:endParaRPr kumimoji="0" lang="fr-FR" sz="1400" kern="1200" dirty="0" smtClean="0">
                        <a:solidFill>
                          <a:schemeClr val="tx1"/>
                        </a:solidFill>
                        <a:latin typeface="+mn-lt"/>
                        <a:ea typeface="+mn-ea"/>
                        <a:cs typeface="+mn-cs"/>
                      </a:endParaRPr>
                    </a:p>
                  </a:txBody>
                  <a:tcPr/>
                </a:tc>
                <a:tc>
                  <a:txBody>
                    <a:bodyPr/>
                    <a:lstStyle/>
                    <a:p>
                      <a:endParaRPr lang="fr-FR" sz="1400" dirty="0">
                        <a:solidFill>
                          <a:srgbClr val="0070C0"/>
                        </a:solidFill>
                      </a:endParaRP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solidFill>
                          <a:schemeClr val="tx1"/>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kern="1200" dirty="0" smtClean="0">
                        <a:solidFill>
                          <a:srgbClr val="0070C0"/>
                        </a:solidFill>
                        <a:latin typeface="+mn-lt"/>
                        <a:ea typeface="+mn-ea"/>
                        <a:cs typeface="+mn-cs"/>
                      </a:endParaRPr>
                    </a:p>
                  </a:txBody>
                  <a:tcPr/>
                </a:tc>
                <a:tc>
                  <a:txBody>
                    <a:bodyPr/>
                    <a:lstStyle/>
                    <a:p>
                      <a:endParaRPr lang="fr-FR" sz="1400" dirty="0">
                        <a:solidFill>
                          <a:srgbClr val="0070C0"/>
                        </a:solidFill>
                      </a:endParaRP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solidFill>
                          <a:schemeClr val="tx1"/>
                        </a:solidFill>
                      </a:endParaRPr>
                    </a:p>
                  </a:txBody>
                  <a:tcPr anchor="ct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dirty="0" smtClean="0">
                          <a:solidFill>
                            <a:srgbClr val="0070C0"/>
                          </a:solidFill>
                          <a:latin typeface="+mn-lt"/>
                          <a:ea typeface="+mn-ea"/>
                          <a:cs typeface="+mn-cs"/>
                        </a:rPr>
                        <a:t>Budget marketing (</a:t>
                      </a:r>
                      <a:r>
                        <a:rPr lang="fr-FR" sz="1400" kern="1200" dirty="0" err="1" smtClean="0">
                          <a:solidFill>
                            <a:srgbClr val="0070C0"/>
                          </a:solidFill>
                          <a:latin typeface="+mn-lt"/>
                          <a:ea typeface="+mn-ea"/>
                          <a:cs typeface="+mn-cs"/>
                        </a:rPr>
                        <a:t>kDA</a:t>
                      </a:r>
                      <a:r>
                        <a:rPr lang="fr-FR" sz="1400" kern="1200" dirty="0" smtClean="0">
                          <a:solidFill>
                            <a:srgbClr val="0070C0"/>
                          </a:solidFill>
                          <a:latin typeface="+mn-lt"/>
                          <a:ea typeface="+mn-ea"/>
                          <a:cs typeface="+mn-cs"/>
                        </a:rPr>
                        <a:t>)</a:t>
                      </a:r>
                    </a:p>
                  </a:txBody>
                  <a:tcPr/>
                </a:tc>
                <a:tc>
                  <a:txBody>
                    <a:bodyPr/>
                    <a:lstStyle/>
                    <a:p>
                      <a:endParaRPr lang="fr-FR" sz="1400" dirty="0">
                        <a:solidFill>
                          <a:srgbClr val="0070C0"/>
                        </a:solidFill>
                      </a:endParaRPr>
                    </a:p>
                  </a:txBody>
                  <a:tcPr/>
                </a:tc>
                <a:tc rowSpan="2">
                  <a:txBody>
                    <a:bodyPr/>
                    <a:lstStyle/>
                    <a:p>
                      <a:r>
                        <a:rPr kumimoji="0" lang="fr-FR" sz="1400" kern="1200" dirty="0" smtClean="0">
                          <a:solidFill>
                            <a:schemeClr val="tx1"/>
                          </a:solidFill>
                          <a:latin typeface="+mn-lt"/>
                          <a:ea typeface="+mn-ea"/>
                          <a:cs typeface="+mn-cs"/>
                        </a:rPr>
                        <a:t>Passer d’une culture d’USAGER à une culture CLIENT pour capter le maximum de valeur</a:t>
                      </a:r>
                      <a:endParaRPr lang="fr-FR" sz="1400" dirty="0">
                        <a:solidFill>
                          <a:schemeClr val="tx1"/>
                        </a:solidFill>
                      </a:endParaRPr>
                    </a:p>
                  </a:txBody>
                  <a:tcPr/>
                </a:tc>
              </a:tr>
              <a:tr h="370840">
                <a:tc>
                  <a:txBody>
                    <a:bodyPr/>
                    <a:lstStyle/>
                    <a:p>
                      <a:pPr marL="88900" marR="0" lvl="0" indent="0" algn="l" defTabSz="914400" rtl="0" eaLnBrk="1" fontAlgn="auto" latinLnBrk="0" hangingPunct="1">
                        <a:lnSpc>
                          <a:spcPct val="100000"/>
                        </a:lnSpc>
                        <a:spcBef>
                          <a:spcPts val="0"/>
                        </a:spcBef>
                        <a:spcAft>
                          <a:spcPts val="0"/>
                        </a:spcAft>
                        <a:buClrTx/>
                        <a:buSzTx/>
                        <a:buFontTx/>
                        <a:buNone/>
                        <a:tabLst/>
                        <a:defRPr/>
                      </a:pPr>
                      <a:r>
                        <a:rPr kumimoji="0" lang="fr-FR" sz="1400" kern="1200" dirty="0" err="1" smtClean="0">
                          <a:solidFill>
                            <a:srgbClr val="0070C0"/>
                          </a:solidFill>
                          <a:latin typeface="+mn-lt"/>
                          <a:ea typeface="+mn-ea"/>
                          <a:cs typeface="+mn-cs"/>
                        </a:rPr>
                        <a:t>Nbr</a:t>
                      </a:r>
                      <a:r>
                        <a:rPr kumimoji="0" lang="fr-FR" sz="1400" kern="1200" dirty="0" smtClean="0">
                          <a:solidFill>
                            <a:srgbClr val="0070C0"/>
                          </a:solidFill>
                          <a:latin typeface="+mn-lt"/>
                          <a:ea typeface="+mn-ea"/>
                          <a:cs typeface="+mn-cs"/>
                        </a:rPr>
                        <a:t> d’actions de conseils</a:t>
                      </a:r>
                    </a:p>
                  </a:txBody>
                  <a:tcPr marL="0" marR="0" marT="0" marB="0" anchor="ctr"/>
                </a:tc>
                <a:tc>
                  <a:txBody>
                    <a:bodyPr/>
                    <a:lstStyle/>
                    <a:p>
                      <a:pPr marL="85725" indent="0">
                        <a:lnSpc>
                          <a:spcPct val="130000"/>
                        </a:lnSpc>
                        <a:spcAft>
                          <a:spcPts val="800"/>
                        </a:spcAft>
                        <a:buFont typeface="Arial" pitchFamily="34" charset="0"/>
                        <a:buNone/>
                      </a:pPr>
                      <a:endParaRPr lang="fr-FR" sz="1400" dirty="0">
                        <a:solidFill>
                          <a:srgbClr val="0070C0"/>
                        </a:solidFill>
                        <a:latin typeface="+mn-lt"/>
                        <a:ea typeface="Times"/>
                        <a:cs typeface="Times New Roman"/>
                      </a:endParaRPr>
                    </a:p>
                  </a:txBody>
                  <a:tcPr marL="0" marR="0" marT="0" marB="0" anchor="ctr"/>
                </a:tc>
                <a:tc vMerge="1">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tc>
              </a:tr>
              <a:tr h="370840">
                <a:tc>
                  <a:txBody>
                    <a:bodyPr/>
                    <a:lstStyle/>
                    <a:p>
                      <a:pPr marL="88900" marR="0" lvl="0" indent="0" algn="l" defTabSz="914400" rtl="0" eaLnBrk="1" fontAlgn="auto" latinLnBrk="0" hangingPunct="1">
                        <a:lnSpc>
                          <a:spcPct val="100000"/>
                        </a:lnSpc>
                        <a:spcBef>
                          <a:spcPts val="0"/>
                        </a:spcBef>
                        <a:spcAft>
                          <a:spcPts val="0"/>
                        </a:spcAft>
                        <a:buClrTx/>
                        <a:buSzTx/>
                        <a:buFontTx/>
                        <a:buNone/>
                        <a:tabLst/>
                        <a:defRPr/>
                      </a:pPr>
                      <a:endParaRPr kumimoji="0" lang="fr-FR" sz="1400" kern="1200" dirty="0" smtClean="0">
                        <a:solidFill>
                          <a:srgbClr val="0070C0"/>
                        </a:solidFill>
                        <a:latin typeface="+mn-lt"/>
                        <a:ea typeface="+mn-ea"/>
                        <a:cs typeface="+mn-cs"/>
                      </a:endParaRPr>
                    </a:p>
                  </a:txBody>
                  <a:tcPr marL="0" marR="0" marT="0" marB="0" anchor="ctr"/>
                </a:tc>
                <a:tc>
                  <a:txBody>
                    <a:bodyPr/>
                    <a:lstStyle/>
                    <a:p>
                      <a:pPr marL="85725" indent="0">
                        <a:lnSpc>
                          <a:spcPct val="130000"/>
                        </a:lnSpc>
                        <a:spcAft>
                          <a:spcPts val="800"/>
                        </a:spcAft>
                        <a:buFont typeface="Arial" pitchFamily="34" charset="0"/>
                        <a:buNone/>
                      </a:pPr>
                      <a:endParaRPr lang="fr-FR" sz="1400" dirty="0">
                        <a:solidFill>
                          <a:srgbClr val="0070C0"/>
                        </a:solidFill>
                        <a:latin typeface="+mn-lt"/>
                        <a:ea typeface="Times"/>
                        <a:cs typeface="Times New Roman"/>
                      </a:endParaRPr>
                    </a:p>
                  </a:txBody>
                  <a:tcPr marL="0" marR="0" marT="0" marB="0" anchor="ctr"/>
                </a:tc>
                <a:tc>
                  <a:txBody>
                    <a:bodyPr/>
                    <a:lstStyle/>
                    <a:p>
                      <a:endParaRPr lang="fr-FR" sz="1400"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Indicateurs Finances :</a:t>
            </a:r>
            <a:endParaRPr lang="fr-FR" sz="2800" dirty="0"/>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108</a:t>
            </a:fld>
            <a:endParaRPr lang="fr-FR" dirty="0"/>
          </a:p>
        </p:txBody>
      </p:sp>
      <p:graphicFrame>
        <p:nvGraphicFramePr>
          <p:cNvPr id="5" name="Tableau 4"/>
          <p:cNvGraphicFramePr>
            <a:graphicFrameLocks noGrp="1"/>
          </p:cNvGraphicFramePr>
          <p:nvPr/>
        </p:nvGraphicFramePr>
        <p:xfrm>
          <a:off x="142845" y="1397000"/>
          <a:ext cx="8715436" cy="1920240"/>
        </p:xfrm>
        <a:graphic>
          <a:graphicData uri="http://schemas.openxmlformats.org/drawingml/2006/table">
            <a:tbl>
              <a:tblPr firstRow="1" bandRow="1">
                <a:tableStyleId>{5DA37D80-6434-44D0-A028-1B22A696006F}</a:tableStyleId>
              </a:tblPr>
              <a:tblGrid>
                <a:gridCol w="3071833"/>
                <a:gridCol w="1643074"/>
                <a:gridCol w="4000529"/>
              </a:tblGrid>
              <a:tr h="370840">
                <a:tc>
                  <a:txBody>
                    <a:bodyPr/>
                    <a:lstStyle/>
                    <a:p>
                      <a:pPr algn="ctr"/>
                      <a:r>
                        <a:rPr lang="fr-FR" dirty="0" smtClean="0"/>
                        <a:t>Indicateur</a:t>
                      </a:r>
                      <a:endParaRPr lang="fr-F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800" dirty="0" smtClean="0"/>
                        <a:t>Cible 2017</a:t>
                      </a:r>
                    </a:p>
                    <a:p>
                      <a:pPr algn="ctr"/>
                      <a:endParaRPr lang="fr-FR" dirty="0"/>
                    </a:p>
                  </a:txBody>
                  <a:tcPr/>
                </a:tc>
                <a:tc>
                  <a:txBody>
                    <a:bodyPr/>
                    <a:lstStyle/>
                    <a:p>
                      <a:pPr algn="ctr"/>
                      <a:r>
                        <a:rPr lang="fr-FR" dirty="0" smtClean="0"/>
                        <a:t>Action</a:t>
                      </a:r>
                      <a:r>
                        <a:rPr lang="fr-FR" baseline="0" dirty="0" smtClean="0"/>
                        <a:t> Stratégique</a:t>
                      </a:r>
                      <a:endParaRPr lang="fr-FR" dirty="0"/>
                    </a:p>
                  </a:txBody>
                  <a:tcPr/>
                </a:tc>
              </a:tr>
              <a:tr h="370840">
                <a:tc>
                  <a:txBody>
                    <a:bodyPr/>
                    <a:lstStyle/>
                    <a:p>
                      <a:r>
                        <a:rPr lang="fr-FR" dirty="0" smtClean="0">
                          <a:solidFill>
                            <a:srgbClr val="0070C0"/>
                          </a:solidFill>
                        </a:rPr>
                        <a:t>CA services</a:t>
                      </a:r>
                      <a:endParaRPr lang="fr-FR" dirty="0">
                        <a:solidFill>
                          <a:srgbClr val="0070C0"/>
                        </a:solidFill>
                      </a:endParaRPr>
                    </a:p>
                  </a:txBody>
                  <a:tcPr anchor="ctr"/>
                </a:tc>
                <a:tc>
                  <a:txBody>
                    <a:bodyPr/>
                    <a:lstStyle/>
                    <a:p>
                      <a:endParaRPr lang="fr-FR" dirty="0"/>
                    </a:p>
                  </a:txBody>
                  <a:tcPr/>
                </a:tc>
                <a:tc>
                  <a:txBody>
                    <a:bodyPr/>
                    <a:lstStyle/>
                    <a:p>
                      <a:r>
                        <a:rPr kumimoji="0" lang="fr-FR" kern="1200" dirty="0" smtClean="0">
                          <a:solidFill>
                            <a:schemeClr val="tx1"/>
                          </a:solidFill>
                          <a:latin typeface="+mn-lt"/>
                          <a:ea typeface="+mn-ea"/>
                          <a:cs typeface="+mn-cs"/>
                        </a:rPr>
                        <a:t>Création et Développement de l’entité « Services »</a:t>
                      </a:r>
                      <a:endParaRPr lang="fr-FR" dirty="0">
                        <a:solidFill>
                          <a:schemeClr val="tx1"/>
                        </a:solidFill>
                      </a:endParaRPr>
                    </a:p>
                  </a:txBody>
                  <a:tcPr/>
                </a:tc>
              </a:tr>
              <a:tr h="370840">
                <a:tc>
                  <a:txBody>
                    <a:bodyPr/>
                    <a:lstStyle/>
                    <a:p>
                      <a:r>
                        <a:rPr lang="fr-FR" dirty="0" smtClean="0">
                          <a:solidFill>
                            <a:srgbClr val="0070C0"/>
                          </a:solidFill>
                        </a:rPr>
                        <a:t>Taux d’évolution de la</a:t>
                      </a:r>
                      <a:r>
                        <a:rPr lang="fr-FR" baseline="0" dirty="0" smtClean="0">
                          <a:solidFill>
                            <a:srgbClr val="0070C0"/>
                          </a:solidFill>
                        </a:rPr>
                        <a:t> marge</a:t>
                      </a:r>
                      <a:endParaRPr lang="fr-FR" dirty="0">
                        <a:solidFill>
                          <a:srgbClr val="0070C0"/>
                        </a:solidFill>
                      </a:endParaRPr>
                    </a:p>
                  </a:txBody>
                  <a:tcPr anchor="ctr"/>
                </a:tc>
                <a:tc>
                  <a:txBody>
                    <a:bodyPr/>
                    <a:lstStyle/>
                    <a:p>
                      <a:endParaRPr lang="fr-FR" dirty="0"/>
                    </a:p>
                  </a:txBody>
                  <a:tcPr/>
                </a:tc>
                <a:tc>
                  <a:txBody>
                    <a:bodyPr/>
                    <a:lstStyle/>
                    <a:p>
                      <a:r>
                        <a:rPr lang="fr-FR" dirty="0" smtClean="0">
                          <a:solidFill>
                            <a:schemeClr val="tx1"/>
                          </a:solidFill>
                        </a:rPr>
                        <a:t>Protection des revenus</a:t>
                      </a:r>
                      <a:endParaRPr lang="fr-FR"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47500" lnSpcReduction="20000"/>
          </a:bodyPr>
          <a:lstStyle/>
          <a:p>
            <a:pPr>
              <a:buNone/>
            </a:pPr>
            <a:r>
              <a:rPr lang="fr-FR" sz="2800" dirty="0" smtClean="0"/>
              <a:t>Le suivi de la mise en œuvre du plan d’actions stratégiques et son actualisation nécessitent la</a:t>
            </a:r>
          </a:p>
          <a:p>
            <a:pPr>
              <a:buNone/>
            </a:pPr>
            <a:r>
              <a:rPr lang="fr-FR" sz="2800" dirty="0" smtClean="0"/>
              <a:t>mise en place d’un </a:t>
            </a:r>
            <a:r>
              <a:rPr lang="fr-FR" sz="2800" dirty="0" err="1" smtClean="0"/>
              <a:t>dispotif</a:t>
            </a:r>
            <a:r>
              <a:rPr lang="fr-FR" sz="2800" dirty="0" smtClean="0"/>
              <a:t> de pilotage.</a:t>
            </a:r>
            <a:endParaRPr lang="fr-FR" sz="2400" dirty="0" smtClean="0"/>
          </a:p>
          <a:p>
            <a:pPr>
              <a:buNone/>
            </a:pPr>
            <a:r>
              <a:rPr lang="fr-FR" sz="2800" dirty="0" smtClean="0"/>
              <a:t> </a:t>
            </a:r>
            <a:endParaRPr lang="fr-FR" sz="2400" dirty="0" smtClean="0"/>
          </a:p>
          <a:p>
            <a:pPr>
              <a:buNone/>
            </a:pPr>
            <a:r>
              <a:rPr lang="fr-FR" sz="2800" dirty="0" smtClean="0"/>
              <a:t>Ce dispositif repose sur :</a:t>
            </a:r>
            <a:endParaRPr lang="fr-FR" sz="2400" dirty="0" smtClean="0"/>
          </a:p>
          <a:p>
            <a:pPr lvl="0">
              <a:buFont typeface="Wingdings" pitchFamily="2" charset="2"/>
              <a:buChar char="§"/>
            </a:pPr>
            <a:r>
              <a:rPr lang="fr-FR" sz="2800" dirty="0" smtClean="0"/>
              <a:t>Le comité de pilotage du déploiement du plan d’actions stratégiques à mettre en place au niveau de la Société pour assurer le suivi de la réalisation du plan stratégique ; </a:t>
            </a:r>
            <a:endParaRPr lang="fr-FR" sz="2400" dirty="0" smtClean="0"/>
          </a:p>
          <a:p>
            <a:pPr lvl="0">
              <a:buFont typeface="Wingdings" pitchFamily="2" charset="2"/>
              <a:buChar char="§"/>
            </a:pPr>
            <a:r>
              <a:rPr lang="fr-FR" sz="2800" dirty="0" smtClean="0"/>
              <a:t>Les différents pilotes des actions stratégiques identifiés dont :</a:t>
            </a:r>
            <a:endParaRPr lang="fr-FR" sz="2400" dirty="0" smtClean="0"/>
          </a:p>
          <a:p>
            <a:pPr lvl="2"/>
            <a:r>
              <a:rPr lang="fr-FR" sz="2400" dirty="0" smtClean="0"/>
              <a:t>La direction générale pour le pilotage des projets nouveaux liés au développement de la société, </a:t>
            </a:r>
            <a:endParaRPr lang="fr-FR" sz="2000" dirty="0" smtClean="0"/>
          </a:p>
          <a:p>
            <a:pPr lvl="2"/>
            <a:r>
              <a:rPr lang="fr-FR" sz="2400" dirty="0" smtClean="0"/>
              <a:t>Les directeurs centraux de l’IFEG,  pour piloter les actions stratégiques relevant de leurs domaines de compétences respectifs.</a:t>
            </a:r>
            <a:endParaRPr lang="fr-FR" sz="2000" dirty="0" smtClean="0"/>
          </a:p>
          <a:p>
            <a:pPr lvl="2"/>
            <a:r>
              <a:rPr lang="fr-FR" sz="2400" dirty="0" smtClean="0"/>
              <a:t>Les directeurs des écoles pour le pilotage des actions spécifiques liées au développement de leurs structures.  </a:t>
            </a:r>
          </a:p>
          <a:p>
            <a:pPr lvl="2"/>
            <a:endParaRPr lang="fr-FR" sz="2000" dirty="0" smtClean="0"/>
          </a:p>
          <a:p>
            <a:pPr>
              <a:buNone/>
            </a:pPr>
            <a:r>
              <a:rPr lang="fr-FR" sz="2800" dirty="0" smtClean="0"/>
              <a:t>Ce processus de pilotage se déroulera sur plusieurs phases : </a:t>
            </a:r>
            <a:endParaRPr lang="fr-FR" sz="2400" dirty="0" smtClean="0"/>
          </a:p>
          <a:p>
            <a:pPr lvl="0">
              <a:buFont typeface="Wingdings" pitchFamily="2" charset="2"/>
              <a:buChar char="§"/>
            </a:pPr>
            <a:r>
              <a:rPr lang="fr-FR" sz="2800" dirty="0" smtClean="0"/>
              <a:t>La première consiste à définir et mettre en œuvre des actions de communication en direction de l’ensemble des parties prenantes de la Société pour les informer et les mobiliser autour du plan ;</a:t>
            </a:r>
            <a:endParaRPr lang="fr-FR" sz="2400" dirty="0" smtClean="0"/>
          </a:p>
          <a:p>
            <a:pPr lvl="0">
              <a:buFont typeface="Wingdings" pitchFamily="2" charset="2"/>
              <a:buChar char="§"/>
            </a:pPr>
            <a:r>
              <a:rPr lang="fr-FR" sz="2800" dirty="0" smtClean="0"/>
              <a:t>Ensuite, il s’agira de contractualiser les actions avec les principaux pilotes et les mettre en œuvre;</a:t>
            </a:r>
            <a:endParaRPr lang="fr-FR" sz="2400" dirty="0" smtClean="0"/>
          </a:p>
          <a:p>
            <a:pPr lvl="0">
              <a:buFont typeface="Wingdings" pitchFamily="2" charset="2"/>
              <a:buChar char="§"/>
            </a:pPr>
            <a:r>
              <a:rPr lang="fr-FR" sz="2800" dirty="0" smtClean="0"/>
              <a:t>Et enfin suivre le déroulement des actions trimestriellement, les évaluer et apporter les ajustements nécessaires au plan d’actions en fin d’exercice.</a:t>
            </a:r>
            <a:r>
              <a:rPr lang="fr-FR" sz="2800" b="1" i="1" dirty="0" smtClean="0"/>
              <a:t> </a:t>
            </a:r>
            <a:endParaRPr lang="fr-FR" sz="2400" dirty="0" smtClean="0"/>
          </a:p>
          <a:p>
            <a:pPr>
              <a:buFont typeface="Wingdings" pitchFamily="2" charset="2"/>
              <a:buChar char="§"/>
            </a:pPr>
            <a:endParaRPr lang="fr-FR" sz="2000" dirty="0" smtClean="0"/>
          </a:p>
          <a:p>
            <a:endParaRPr lang="fr-FR" dirty="0"/>
          </a:p>
        </p:txBody>
      </p:sp>
      <p:sp>
        <p:nvSpPr>
          <p:cNvPr id="3" name="Titre 2"/>
          <p:cNvSpPr>
            <a:spLocks noGrp="1"/>
          </p:cNvSpPr>
          <p:nvPr>
            <p:ph type="title"/>
          </p:nvPr>
        </p:nvSpPr>
        <p:spPr/>
        <p:txBody>
          <a:bodyPr>
            <a:normAutofit fontScale="90000"/>
          </a:bodyPr>
          <a:lstStyle/>
          <a:p>
            <a:pPr lvl="2"/>
            <a:r>
              <a:rPr lang="fr-FR" sz="2400" b="1" dirty="0" smtClean="0"/>
              <a:t>Dispositif de pilotage du plan d’actions stratégiques :</a:t>
            </a:r>
            <a:r>
              <a:rPr lang="fr-FR" sz="1800" b="1" u="sng" dirty="0" smtClean="0"/>
              <a:t/>
            </a:r>
            <a:br>
              <a:rPr lang="fr-FR" sz="1800" b="1" u="sng" dirty="0" smtClean="0"/>
            </a:br>
            <a:r>
              <a:rPr lang="fr-FR" sz="2800" dirty="0" smtClean="0"/>
              <a:t> </a:t>
            </a:r>
            <a:r>
              <a:rPr lang="fr-FR" sz="2400" dirty="0" smtClean="0"/>
              <a:t/>
            </a:r>
            <a:br>
              <a:rPr lang="fr-FR" sz="2400" dirty="0" smtClean="0"/>
            </a:b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4"/>
          <p:cNvSpPr>
            <a:spLocks noChangeShapeType="1"/>
          </p:cNvSpPr>
          <p:nvPr/>
        </p:nvSpPr>
        <p:spPr bwMode="auto">
          <a:xfrm flipV="1">
            <a:off x="1863725" y="2084388"/>
            <a:ext cx="0" cy="4194175"/>
          </a:xfrm>
          <a:prstGeom prst="line">
            <a:avLst/>
          </a:prstGeom>
          <a:noFill/>
          <a:ln w="9525">
            <a:solidFill>
              <a:schemeClr val="accent1"/>
            </a:solidFill>
            <a:round/>
            <a:headEnd/>
            <a:tailEnd/>
          </a:ln>
        </p:spPr>
        <p:txBody>
          <a:bodyPr wrap="none" anchor="ctr"/>
          <a:lstStyle/>
          <a:p>
            <a:endParaRPr lang="fr-FR"/>
          </a:p>
        </p:txBody>
      </p:sp>
      <p:sp>
        <p:nvSpPr>
          <p:cNvPr id="21507" name="Line 5"/>
          <p:cNvSpPr>
            <a:spLocks noChangeShapeType="1"/>
          </p:cNvSpPr>
          <p:nvPr/>
        </p:nvSpPr>
        <p:spPr bwMode="auto">
          <a:xfrm>
            <a:off x="1863725" y="5445125"/>
            <a:ext cx="5638800" cy="0"/>
          </a:xfrm>
          <a:prstGeom prst="line">
            <a:avLst/>
          </a:prstGeom>
          <a:noFill/>
          <a:ln w="9525">
            <a:solidFill>
              <a:schemeClr val="accent1"/>
            </a:solidFill>
            <a:round/>
            <a:headEnd/>
            <a:tailEnd/>
          </a:ln>
        </p:spPr>
        <p:txBody>
          <a:bodyPr wrap="none" anchor="ctr"/>
          <a:lstStyle/>
          <a:p>
            <a:endParaRPr lang="fr-FR"/>
          </a:p>
        </p:txBody>
      </p:sp>
      <p:sp>
        <p:nvSpPr>
          <p:cNvPr id="21508" name="Line 6"/>
          <p:cNvSpPr>
            <a:spLocks noChangeShapeType="1"/>
          </p:cNvSpPr>
          <p:nvPr/>
        </p:nvSpPr>
        <p:spPr bwMode="auto">
          <a:xfrm>
            <a:off x="1863725" y="2887663"/>
            <a:ext cx="5638800" cy="0"/>
          </a:xfrm>
          <a:prstGeom prst="line">
            <a:avLst/>
          </a:prstGeom>
          <a:noFill/>
          <a:ln w="9525">
            <a:solidFill>
              <a:schemeClr val="accent1"/>
            </a:solidFill>
            <a:round/>
            <a:headEnd/>
            <a:tailEnd/>
          </a:ln>
        </p:spPr>
        <p:txBody>
          <a:bodyPr wrap="none" anchor="ctr"/>
          <a:lstStyle/>
          <a:p>
            <a:endParaRPr lang="fr-FR"/>
          </a:p>
        </p:txBody>
      </p:sp>
      <p:sp>
        <p:nvSpPr>
          <p:cNvPr id="21509" name="Line 7"/>
          <p:cNvSpPr>
            <a:spLocks noChangeShapeType="1"/>
          </p:cNvSpPr>
          <p:nvPr/>
        </p:nvSpPr>
        <p:spPr bwMode="auto">
          <a:xfrm>
            <a:off x="1863725" y="2087563"/>
            <a:ext cx="5638800" cy="0"/>
          </a:xfrm>
          <a:prstGeom prst="line">
            <a:avLst/>
          </a:prstGeom>
          <a:noFill/>
          <a:ln w="9525">
            <a:solidFill>
              <a:schemeClr val="accent1"/>
            </a:solidFill>
            <a:round/>
            <a:headEnd/>
            <a:tailEnd/>
          </a:ln>
        </p:spPr>
        <p:txBody>
          <a:bodyPr wrap="none" anchor="ctr"/>
          <a:lstStyle/>
          <a:p>
            <a:endParaRPr lang="fr-FR"/>
          </a:p>
        </p:txBody>
      </p:sp>
      <p:sp>
        <p:nvSpPr>
          <p:cNvPr id="21510" name="Line 8"/>
          <p:cNvSpPr>
            <a:spLocks noChangeShapeType="1"/>
          </p:cNvSpPr>
          <p:nvPr/>
        </p:nvSpPr>
        <p:spPr bwMode="auto">
          <a:xfrm flipV="1">
            <a:off x="3209925" y="2087563"/>
            <a:ext cx="0" cy="4191000"/>
          </a:xfrm>
          <a:prstGeom prst="line">
            <a:avLst/>
          </a:prstGeom>
          <a:noFill/>
          <a:ln w="9525">
            <a:solidFill>
              <a:schemeClr val="accent1"/>
            </a:solidFill>
            <a:round/>
            <a:headEnd/>
            <a:tailEnd/>
          </a:ln>
        </p:spPr>
        <p:txBody>
          <a:bodyPr wrap="none" anchor="ctr"/>
          <a:lstStyle/>
          <a:p>
            <a:endParaRPr lang="fr-FR"/>
          </a:p>
        </p:txBody>
      </p:sp>
      <p:sp>
        <p:nvSpPr>
          <p:cNvPr id="21511" name="Line 9"/>
          <p:cNvSpPr>
            <a:spLocks noChangeShapeType="1"/>
          </p:cNvSpPr>
          <p:nvPr/>
        </p:nvSpPr>
        <p:spPr bwMode="auto">
          <a:xfrm flipV="1">
            <a:off x="7502525" y="2087563"/>
            <a:ext cx="0" cy="4191000"/>
          </a:xfrm>
          <a:prstGeom prst="line">
            <a:avLst/>
          </a:prstGeom>
          <a:noFill/>
          <a:ln w="9525">
            <a:solidFill>
              <a:schemeClr val="accent1"/>
            </a:solidFill>
            <a:round/>
            <a:headEnd/>
            <a:tailEnd/>
          </a:ln>
        </p:spPr>
        <p:txBody>
          <a:bodyPr wrap="none" anchor="ctr"/>
          <a:lstStyle/>
          <a:p>
            <a:endParaRPr lang="fr-FR"/>
          </a:p>
        </p:txBody>
      </p:sp>
      <p:sp>
        <p:nvSpPr>
          <p:cNvPr id="21512" name="Line 10"/>
          <p:cNvSpPr>
            <a:spLocks noChangeShapeType="1"/>
          </p:cNvSpPr>
          <p:nvPr/>
        </p:nvSpPr>
        <p:spPr bwMode="auto">
          <a:xfrm>
            <a:off x="1868488" y="4605338"/>
            <a:ext cx="5608637" cy="0"/>
          </a:xfrm>
          <a:prstGeom prst="line">
            <a:avLst/>
          </a:prstGeom>
          <a:noFill/>
          <a:ln w="9525">
            <a:solidFill>
              <a:schemeClr val="accent1"/>
            </a:solidFill>
            <a:round/>
            <a:headEnd/>
            <a:tailEnd/>
          </a:ln>
        </p:spPr>
        <p:txBody>
          <a:bodyPr wrap="none" anchor="ctr"/>
          <a:lstStyle/>
          <a:p>
            <a:endParaRPr lang="fr-FR"/>
          </a:p>
        </p:txBody>
      </p:sp>
      <p:sp>
        <p:nvSpPr>
          <p:cNvPr id="21513" name="Line 11"/>
          <p:cNvSpPr>
            <a:spLocks noChangeShapeType="1"/>
          </p:cNvSpPr>
          <p:nvPr/>
        </p:nvSpPr>
        <p:spPr bwMode="auto">
          <a:xfrm>
            <a:off x="1868488" y="3765550"/>
            <a:ext cx="5581650" cy="0"/>
          </a:xfrm>
          <a:prstGeom prst="line">
            <a:avLst/>
          </a:prstGeom>
          <a:noFill/>
          <a:ln w="9525">
            <a:solidFill>
              <a:schemeClr val="accent1"/>
            </a:solidFill>
            <a:round/>
            <a:headEnd/>
            <a:tailEnd/>
          </a:ln>
        </p:spPr>
        <p:txBody>
          <a:bodyPr wrap="none" anchor="ctr"/>
          <a:lstStyle/>
          <a:p>
            <a:endParaRPr lang="fr-FR"/>
          </a:p>
        </p:txBody>
      </p:sp>
      <p:sp>
        <p:nvSpPr>
          <p:cNvPr id="21514" name="Line 12"/>
          <p:cNvSpPr>
            <a:spLocks noChangeShapeType="1"/>
          </p:cNvSpPr>
          <p:nvPr/>
        </p:nvSpPr>
        <p:spPr bwMode="auto">
          <a:xfrm flipV="1">
            <a:off x="4591050" y="2095500"/>
            <a:ext cx="0" cy="4191000"/>
          </a:xfrm>
          <a:prstGeom prst="line">
            <a:avLst/>
          </a:prstGeom>
          <a:noFill/>
          <a:ln w="9525">
            <a:solidFill>
              <a:schemeClr val="accent1"/>
            </a:solidFill>
            <a:round/>
            <a:headEnd/>
            <a:tailEnd/>
          </a:ln>
        </p:spPr>
        <p:txBody>
          <a:bodyPr wrap="none" anchor="ctr"/>
          <a:lstStyle/>
          <a:p>
            <a:endParaRPr lang="fr-FR"/>
          </a:p>
        </p:txBody>
      </p:sp>
      <p:sp>
        <p:nvSpPr>
          <p:cNvPr id="21515" name="Line 13"/>
          <p:cNvSpPr>
            <a:spLocks noChangeShapeType="1"/>
          </p:cNvSpPr>
          <p:nvPr/>
        </p:nvSpPr>
        <p:spPr bwMode="auto">
          <a:xfrm flipV="1">
            <a:off x="6042025" y="2085975"/>
            <a:ext cx="0" cy="4200525"/>
          </a:xfrm>
          <a:prstGeom prst="line">
            <a:avLst/>
          </a:prstGeom>
          <a:noFill/>
          <a:ln w="9525">
            <a:solidFill>
              <a:schemeClr val="accent1"/>
            </a:solidFill>
            <a:round/>
            <a:headEnd/>
            <a:tailEnd/>
          </a:ln>
        </p:spPr>
        <p:txBody>
          <a:bodyPr wrap="none" anchor="ctr"/>
          <a:lstStyle/>
          <a:p>
            <a:endParaRPr lang="fr-FR"/>
          </a:p>
        </p:txBody>
      </p:sp>
      <p:sp>
        <p:nvSpPr>
          <p:cNvPr id="21516" name="Line 14"/>
          <p:cNvSpPr>
            <a:spLocks noChangeShapeType="1"/>
          </p:cNvSpPr>
          <p:nvPr/>
        </p:nvSpPr>
        <p:spPr bwMode="auto">
          <a:xfrm>
            <a:off x="1871663" y="6284913"/>
            <a:ext cx="5641975" cy="0"/>
          </a:xfrm>
          <a:prstGeom prst="line">
            <a:avLst/>
          </a:prstGeom>
          <a:noFill/>
          <a:ln w="9525">
            <a:solidFill>
              <a:schemeClr val="accent1"/>
            </a:solidFill>
            <a:round/>
            <a:headEnd/>
            <a:tailEnd/>
          </a:ln>
        </p:spPr>
        <p:txBody>
          <a:bodyPr wrap="none" anchor="ctr"/>
          <a:lstStyle/>
          <a:p>
            <a:endParaRPr lang="fr-FR"/>
          </a:p>
        </p:txBody>
      </p:sp>
      <p:sp>
        <p:nvSpPr>
          <p:cNvPr id="21517" name="Text Box 15"/>
          <p:cNvSpPr txBox="1">
            <a:spLocks noChangeArrowheads="1"/>
          </p:cNvSpPr>
          <p:nvPr/>
        </p:nvSpPr>
        <p:spPr bwMode="auto">
          <a:xfrm rot="-5400000">
            <a:off x="-1554957" y="4006057"/>
            <a:ext cx="4202113" cy="3111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400" b="1">
                <a:solidFill>
                  <a:srgbClr val="000000"/>
                </a:solidFill>
                <a:latin typeface="Calibri" pitchFamily="34" charset="0"/>
              </a:rPr>
              <a:t>Potentiel de création de valeur de Sonelgaz</a:t>
            </a:r>
          </a:p>
        </p:txBody>
      </p:sp>
      <p:sp>
        <p:nvSpPr>
          <p:cNvPr id="21518" name="Text Box 16"/>
          <p:cNvSpPr txBox="1">
            <a:spLocks noChangeArrowheads="1"/>
          </p:cNvSpPr>
          <p:nvPr/>
        </p:nvSpPr>
        <p:spPr bwMode="auto">
          <a:xfrm>
            <a:off x="2057400" y="1782763"/>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21519" name="Text Box 17"/>
          <p:cNvSpPr txBox="1">
            <a:spLocks noChangeArrowheads="1"/>
          </p:cNvSpPr>
          <p:nvPr/>
        </p:nvSpPr>
        <p:spPr bwMode="auto">
          <a:xfrm>
            <a:off x="3402013" y="1781175"/>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21520" name="Text Box 18"/>
          <p:cNvSpPr txBox="1">
            <a:spLocks noChangeArrowheads="1"/>
          </p:cNvSpPr>
          <p:nvPr/>
        </p:nvSpPr>
        <p:spPr bwMode="auto">
          <a:xfrm>
            <a:off x="4808538" y="1781175"/>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21521" name="Text Box 19"/>
          <p:cNvSpPr txBox="1">
            <a:spLocks noChangeArrowheads="1"/>
          </p:cNvSpPr>
          <p:nvPr/>
        </p:nvSpPr>
        <p:spPr bwMode="auto">
          <a:xfrm>
            <a:off x="6245225" y="1782763"/>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21522" name="Text Box 20"/>
          <p:cNvSpPr txBox="1">
            <a:spLocks noChangeArrowheads="1"/>
          </p:cNvSpPr>
          <p:nvPr/>
        </p:nvSpPr>
        <p:spPr bwMode="auto">
          <a:xfrm>
            <a:off x="344488" y="238125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21523" name="Text Box 21"/>
          <p:cNvSpPr txBox="1">
            <a:spLocks noChangeArrowheads="1"/>
          </p:cNvSpPr>
          <p:nvPr/>
        </p:nvSpPr>
        <p:spPr bwMode="auto">
          <a:xfrm>
            <a:off x="344488" y="48990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21524" name="Text Box 22"/>
          <p:cNvSpPr txBox="1">
            <a:spLocks noChangeArrowheads="1"/>
          </p:cNvSpPr>
          <p:nvPr/>
        </p:nvSpPr>
        <p:spPr bwMode="auto">
          <a:xfrm>
            <a:off x="344488" y="57388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21525" name="Text Box 23"/>
          <p:cNvSpPr txBox="1">
            <a:spLocks noChangeArrowheads="1"/>
          </p:cNvSpPr>
          <p:nvPr/>
        </p:nvSpPr>
        <p:spPr bwMode="auto">
          <a:xfrm>
            <a:off x="344488" y="40592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21526" name="Text Box 24"/>
          <p:cNvSpPr txBox="1">
            <a:spLocks noChangeArrowheads="1"/>
          </p:cNvSpPr>
          <p:nvPr/>
        </p:nvSpPr>
        <p:spPr bwMode="auto">
          <a:xfrm>
            <a:off x="323850" y="319405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21527" name="Line 25"/>
          <p:cNvSpPr>
            <a:spLocks noChangeShapeType="1"/>
          </p:cNvSpPr>
          <p:nvPr/>
        </p:nvSpPr>
        <p:spPr bwMode="auto">
          <a:xfrm flipV="1">
            <a:off x="3189288" y="2955925"/>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21528" name="Line 26"/>
          <p:cNvSpPr>
            <a:spLocks noChangeShapeType="1"/>
          </p:cNvSpPr>
          <p:nvPr/>
        </p:nvSpPr>
        <p:spPr bwMode="auto">
          <a:xfrm flipV="1">
            <a:off x="1870075" y="5716588"/>
            <a:ext cx="3719513" cy="436562"/>
          </a:xfrm>
          <a:prstGeom prst="line">
            <a:avLst/>
          </a:prstGeom>
          <a:noFill/>
          <a:ln w="38100">
            <a:solidFill>
              <a:schemeClr val="accent1"/>
            </a:solidFill>
            <a:prstDash val="dash"/>
            <a:round/>
            <a:headEnd/>
            <a:tailEnd/>
          </a:ln>
        </p:spPr>
        <p:txBody>
          <a:bodyPr wrap="none" anchor="ctr"/>
          <a:lstStyle/>
          <a:p>
            <a:endParaRPr lang="fr-FR"/>
          </a:p>
        </p:txBody>
      </p:sp>
      <p:sp>
        <p:nvSpPr>
          <p:cNvPr id="21529" name="Line 27"/>
          <p:cNvSpPr>
            <a:spLocks noChangeShapeType="1"/>
          </p:cNvSpPr>
          <p:nvPr/>
        </p:nvSpPr>
        <p:spPr bwMode="auto">
          <a:xfrm flipV="1">
            <a:off x="5607050" y="4711700"/>
            <a:ext cx="2030413" cy="1004888"/>
          </a:xfrm>
          <a:prstGeom prst="line">
            <a:avLst/>
          </a:prstGeom>
          <a:noFill/>
          <a:ln w="38100">
            <a:solidFill>
              <a:schemeClr val="accent1"/>
            </a:solidFill>
            <a:prstDash val="dash"/>
            <a:round/>
            <a:headEnd/>
            <a:tailEnd/>
          </a:ln>
        </p:spPr>
        <p:txBody>
          <a:bodyPr wrap="none" anchor="ctr"/>
          <a:lstStyle/>
          <a:p>
            <a:endParaRPr lang="fr-FR"/>
          </a:p>
        </p:txBody>
      </p:sp>
      <p:sp>
        <p:nvSpPr>
          <p:cNvPr id="21530" name="Line 28"/>
          <p:cNvSpPr>
            <a:spLocks noChangeShapeType="1"/>
          </p:cNvSpPr>
          <p:nvPr/>
        </p:nvSpPr>
        <p:spPr bwMode="auto">
          <a:xfrm flipV="1">
            <a:off x="3243263" y="3779838"/>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21531" name="Line 29"/>
          <p:cNvSpPr>
            <a:spLocks noChangeShapeType="1"/>
          </p:cNvSpPr>
          <p:nvPr/>
        </p:nvSpPr>
        <p:spPr bwMode="auto">
          <a:xfrm flipV="1">
            <a:off x="1889125" y="4622800"/>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21532" name="Line 30"/>
          <p:cNvSpPr>
            <a:spLocks noChangeShapeType="1"/>
          </p:cNvSpPr>
          <p:nvPr/>
        </p:nvSpPr>
        <p:spPr bwMode="auto">
          <a:xfrm flipV="1">
            <a:off x="3195638" y="5419725"/>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21533" name="Text Box 31"/>
          <p:cNvSpPr txBox="1">
            <a:spLocks noChangeArrowheads="1"/>
          </p:cNvSpPr>
          <p:nvPr/>
        </p:nvSpPr>
        <p:spPr bwMode="auto">
          <a:xfrm>
            <a:off x="6227763" y="5861050"/>
            <a:ext cx="1295400" cy="369888"/>
          </a:xfrm>
          <a:prstGeom prst="rect">
            <a:avLst/>
          </a:prstGeom>
          <a:noFill/>
          <a:ln w="9525">
            <a:noFill/>
            <a:miter lim="800000"/>
            <a:headEnd/>
            <a:tailEnd/>
          </a:ln>
        </p:spPr>
        <p:txBody>
          <a:bodyPr lIns="91432" tIns="45717" rIns="91432" bIns="45717">
            <a:spAutoFit/>
          </a:bodyPr>
          <a:lstStyle/>
          <a:p>
            <a:pPr>
              <a:spcBef>
                <a:spcPct val="50000"/>
              </a:spcBef>
            </a:pPr>
            <a:r>
              <a:rPr lang="fr-FR" b="1" dirty="0">
                <a:solidFill>
                  <a:srgbClr val="FF0000"/>
                </a:solidFill>
                <a:latin typeface="Calibri" pitchFamily="34" charset="0"/>
              </a:rPr>
              <a:t>RETRAIT </a:t>
            </a:r>
            <a:endParaRPr lang="fr-FR" b="1" dirty="0">
              <a:latin typeface="Calibri" pitchFamily="34" charset="0"/>
            </a:endParaRPr>
          </a:p>
        </p:txBody>
      </p:sp>
      <p:sp>
        <p:nvSpPr>
          <p:cNvPr id="21534" name="Text Box 32"/>
          <p:cNvSpPr txBox="1">
            <a:spLocks noChangeArrowheads="1"/>
          </p:cNvSpPr>
          <p:nvPr/>
        </p:nvSpPr>
        <p:spPr bwMode="auto">
          <a:xfrm>
            <a:off x="4714875" y="4929188"/>
            <a:ext cx="1712913" cy="307975"/>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9933"/>
                </a:solidFill>
                <a:latin typeface="Calibri" pitchFamily="34" charset="0"/>
              </a:rPr>
              <a:t>RÉORIENTATION</a:t>
            </a:r>
            <a:endParaRPr lang="fr-FR" sz="1400" b="1" dirty="0">
              <a:latin typeface="Calibri" pitchFamily="34" charset="0"/>
            </a:endParaRPr>
          </a:p>
        </p:txBody>
      </p:sp>
      <p:sp>
        <p:nvSpPr>
          <p:cNvPr id="21535" name="Text Box 34"/>
          <p:cNvSpPr txBox="1">
            <a:spLocks noChangeArrowheads="1"/>
          </p:cNvSpPr>
          <p:nvPr/>
        </p:nvSpPr>
        <p:spPr bwMode="auto">
          <a:xfrm>
            <a:off x="2111375" y="2289175"/>
            <a:ext cx="3103567" cy="784225"/>
          </a:xfrm>
          <a:prstGeom prst="rect">
            <a:avLst/>
          </a:prstGeom>
          <a:noFill/>
          <a:ln w="9525">
            <a:noFill/>
            <a:miter lim="800000"/>
            <a:headEnd/>
            <a:tailEnd/>
          </a:ln>
        </p:spPr>
        <p:txBody>
          <a:bodyPr wrap="square" lIns="91432" tIns="45717" rIns="91432" bIns="45717">
            <a:spAutoFit/>
          </a:bodyPr>
          <a:lstStyle/>
          <a:p>
            <a:pPr>
              <a:spcBef>
                <a:spcPct val="50000"/>
              </a:spcBef>
            </a:pPr>
            <a:r>
              <a:rPr lang="fr-FR" b="1" dirty="0">
                <a:solidFill>
                  <a:srgbClr val="0033CC"/>
                </a:solidFill>
                <a:latin typeface="Calibri" pitchFamily="34" charset="0"/>
              </a:rPr>
              <a:t>DÉVELOPPEMENT</a:t>
            </a:r>
          </a:p>
          <a:p>
            <a:pPr>
              <a:spcBef>
                <a:spcPct val="50000"/>
              </a:spcBef>
            </a:pPr>
            <a:r>
              <a:rPr lang="fr-FR" b="1" dirty="0">
                <a:solidFill>
                  <a:srgbClr val="0033CC"/>
                </a:solidFill>
                <a:latin typeface="Calibri" pitchFamily="34" charset="0"/>
              </a:rPr>
              <a:t>PRIORITAIRE </a:t>
            </a:r>
          </a:p>
        </p:txBody>
      </p:sp>
      <p:sp>
        <p:nvSpPr>
          <p:cNvPr id="21536" name="Oval 36"/>
          <p:cNvSpPr>
            <a:spLocks noChangeArrowheads="1"/>
          </p:cNvSpPr>
          <p:nvPr/>
        </p:nvSpPr>
        <p:spPr bwMode="auto">
          <a:xfrm>
            <a:off x="4143372" y="392906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r>
              <a:rPr lang="fr-FR" sz="1000" b="1" dirty="0">
                <a:solidFill>
                  <a:schemeClr val="bg1"/>
                </a:solidFill>
                <a:latin typeface="Calibri" pitchFamily="34" charset="0"/>
              </a:rPr>
              <a:t>Concessions </a:t>
            </a:r>
          </a:p>
          <a:p>
            <a:pPr algn="ctr">
              <a:lnSpc>
                <a:spcPct val="120000"/>
              </a:lnSpc>
            </a:pPr>
            <a:r>
              <a:rPr lang="fr-FR" sz="1000" b="1" dirty="0">
                <a:solidFill>
                  <a:schemeClr val="bg1"/>
                </a:solidFill>
                <a:latin typeface="Calibri" pitchFamily="34" charset="0"/>
              </a:rPr>
              <a:t>Electriques</a:t>
            </a:r>
          </a:p>
        </p:txBody>
      </p:sp>
      <p:sp>
        <p:nvSpPr>
          <p:cNvPr id="21537" name="Rectangle 45"/>
          <p:cNvSpPr>
            <a:spLocks noChangeArrowheads="1"/>
          </p:cNvSpPr>
          <p:nvPr/>
        </p:nvSpPr>
        <p:spPr bwMode="auto">
          <a:xfrm>
            <a:off x="1357313" y="1357313"/>
            <a:ext cx="6357937"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600" b="1">
                <a:latin typeface="Calibri" pitchFamily="34" charset="0"/>
              </a:rPr>
              <a:t>Maturité stratégique des segments</a:t>
            </a:r>
          </a:p>
        </p:txBody>
      </p:sp>
      <p:sp>
        <p:nvSpPr>
          <p:cNvPr id="21538" name="Text Box 35"/>
          <p:cNvSpPr txBox="1">
            <a:spLocks noChangeArrowheads="1"/>
          </p:cNvSpPr>
          <p:nvPr/>
        </p:nvSpPr>
        <p:spPr bwMode="auto">
          <a:xfrm>
            <a:off x="5267325" y="3714750"/>
            <a:ext cx="2306638" cy="523875"/>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339933"/>
                </a:solidFill>
                <a:latin typeface="Calibri" pitchFamily="34" charset="0"/>
              </a:rPr>
              <a:t>RATTRAPAGE OU RISQUE DE CANTONNEMENT</a:t>
            </a:r>
          </a:p>
        </p:txBody>
      </p:sp>
      <p:sp>
        <p:nvSpPr>
          <p:cNvPr id="18473" name="Espace réservé du numéro de diapositive 4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80376396-17E8-485B-BE60-26B860869F1D}" type="slidenum">
              <a:rPr lang="fr-FR" smtClean="0"/>
              <a:pPr fontAlgn="base">
                <a:spcBef>
                  <a:spcPct val="0"/>
                </a:spcBef>
                <a:spcAft>
                  <a:spcPct val="0"/>
                </a:spcAft>
                <a:defRPr/>
              </a:pPr>
              <a:t>11</a:t>
            </a:fld>
            <a:endParaRPr lang="fr-FR" smtClean="0"/>
          </a:p>
        </p:txBody>
      </p:sp>
      <p:sp>
        <p:nvSpPr>
          <p:cNvPr id="1233974" name="Rectangle 54"/>
          <p:cNvSpPr>
            <a:spLocks noGrp="1" noChangeArrowheads="1"/>
          </p:cNvSpPr>
          <p:nvPr>
            <p:ph type="title"/>
          </p:nvPr>
        </p:nvSpPr>
        <p:spPr>
          <a:xfrm>
            <a:off x="457200" y="-24"/>
            <a:ext cx="8229600" cy="1143000"/>
          </a:xfrm>
        </p:spPr>
        <p:txBody>
          <a:bodyPr>
            <a:normAutofit/>
          </a:bodyPr>
          <a:lstStyle/>
          <a:p>
            <a:pPr eaLnBrk="1" fontAlgn="auto" hangingPunct="1">
              <a:spcAft>
                <a:spcPts val="0"/>
              </a:spcAft>
              <a:defRPr/>
            </a:pPr>
            <a:r>
              <a:rPr lang="fr-FR" sz="2400" dirty="0" smtClean="0">
                <a:latin typeface="+mn-lt"/>
              </a:rPr>
              <a:t>Résultat du diagnostic  Stratégique pour le segment Concessions  électricité</a:t>
            </a:r>
          </a:p>
        </p:txBody>
      </p:sp>
      <p:sp>
        <p:nvSpPr>
          <p:cNvPr id="21540" name="Oval 38"/>
          <p:cNvSpPr>
            <a:spLocks noChangeArrowheads="1"/>
          </p:cNvSpPr>
          <p:nvPr/>
        </p:nvSpPr>
        <p:spPr bwMode="auto">
          <a:xfrm>
            <a:off x="7769225" y="877888"/>
            <a:ext cx="690563"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a:latin typeface="Calibri" pitchFamily="34" charset="0"/>
            </a:endParaRPr>
          </a:p>
        </p:txBody>
      </p:sp>
      <p:sp>
        <p:nvSpPr>
          <p:cNvPr id="21541" name="Oval 39"/>
          <p:cNvSpPr>
            <a:spLocks noChangeArrowheads="1"/>
          </p:cNvSpPr>
          <p:nvPr/>
        </p:nvSpPr>
        <p:spPr bwMode="auto">
          <a:xfrm>
            <a:off x="7799388" y="996950"/>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sp>
        <p:nvSpPr>
          <p:cNvPr id="21542" name="Text Box 40"/>
          <p:cNvSpPr txBox="1">
            <a:spLocks noChangeArrowheads="1"/>
          </p:cNvSpPr>
          <p:nvPr/>
        </p:nvSpPr>
        <p:spPr bwMode="auto">
          <a:xfrm>
            <a:off x="7572375" y="1643063"/>
            <a:ext cx="604838" cy="312737"/>
          </a:xfrm>
          <a:prstGeom prst="rect">
            <a:avLst/>
          </a:prstGeom>
          <a:noFill/>
          <a:ln w="9525" algn="ctr">
            <a:noFill/>
            <a:miter lim="800000"/>
            <a:headEnd/>
            <a:tailEnd/>
          </a:ln>
        </p:spPr>
        <p:txBody>
          <a:bodyPr lIns="18000" tIns="18000" rIns="18000" bIns="18000">
            <a:spAutoFit/>
          </a:bodyPr>
          <a:lstStyle/>
          <a:p>
            <a:pPr>
              <a:spcBef>
                <a:spcPct val="50000"/>
              </a:spcBef>
            </a:pPr>
            <a:r>
              <a:rPr lang="fr-FR">
                <a:latin typeface="Calibri" pitchFamily="34" charset="0"/>
              </a:rPr>
              <a:t>2012</a:t>
            </a:r>
          </a:p>
        </p:txBody>
      </p:sp>
      <p:sp>
        <p:nvSpPr>
          <p:cNvPr id="21543" name="Text Box 45"/>
          <p:cNvSpPr txBox="1">
            <a:spLocks noChangeArrowheads="1"/>
          </p:cNvSpPr>
          <p:nvPr/>
        </p:nvSpPr>
        <p:spPr bwMode="auto">
          <a:xfrm>
            <a:off x="8113713" y="681038"/>
            <a:ext cx="604837" cy="312737"/>
          </a:xfrm>
          <a:prstGeom prst="rect">
            <a:avLst/>
          </a:prstGeom>
          <a:noFill/>
          <a:ln w="9525" algn="ctr">
            <a:noFill/>
            <a:miter lim="800000"/>
            <a:headEnd/>
            <a:tailEnd/>
          </a:ln>
        </p:spPr>
        <p:txBody>
          <a:bodyPr lIns="18000" tIns="18000" rIns="18000" bIns="18000">
            <a:spAutoFit/>
          </a:bodyPr>
          <a:lstStyle/>
          <a:p>
            <a:pPr>
              <a:spcBef>
                <a:spcPct val="50000"/>
              </a:spcBef>
            </a:pPr>
            <a:r>
              <a:rPr lang="fr-FR">
                <a:latin typeface="Calibri" pitchFamily="34" charset="0"/>
              </a:rPr>
              <a:t>2016</a:t>
            </a:r>
          </a:p>
        </p:txBody>
      </p:sp>
      <p:sp>
        <p:nvSpPr>
          <p:cNvPr id="21544" name="Text Box 37"/>
          <p:cNvSpPr txBox="1">
            <a:spLocks noChangeArrowheads="1"/>
          </p:cNvSpPr>
          <p:nvPr/>
        </p:nvSpPr>
        <p:spPr bwMode="auto">
          <a:xfrm>
            <a:off x="7724775" y="2076450"/>
            <a:ext cx="1147763" cy="558800"/>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000" i="1" dirty="0">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785786" y="2000250"/>
            <a:ext cx="7373964" cy="1857375"/>
          </a:xfrm>
        </p:spPr>
        <p:txBody>
          <a:bodyPr>
            <a:normAutofit/>
          </a:bodyPr>
          <a:lstStyle/>
          <a:p>
            <a:pPr algn="ctr" eaLnBrk="1" fontAlgn="auto" hangingPunct="1">
              <a:spcAft>
                <a:spcPts val="0"/>
              </a:spcAft>
              <a:defRPr/>
            </a:pPr>
            <a:r>
              <a:rPr lang="fr-FR" sz="3200" dirty="0" smtClean="0"/>
              <a:t>Diagnostic stratégique du segment :  « Concessions Gaz »</a:t>
            </a:r>
            <a:endParaRPr lang="fr-FR" sz="3200" dirty="0"/>
          </a:p>
        </p:txBody>
      </p:sp>
      <p:sp>
        <p:nvSpPr>
          <p:cNvPr id="1945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2520D3E-19F9-4EE4-BFCE-2E1FD80EBB43}" type="slidenum">
              <a:rPr lang="fr-FR" smtClean="0"/>
              <a:pPr fontAlgn="base">
                <a:spcBef>
                  <a:spcPct val="0"/>
                </a:spcBef>
                <a:spcAft>
                  <a:spcPct val="0"/>
                </a:spcAft>
                <a:defRPr/>
              </a:pPr>
              <a:t>12</a:t>
            </a:fld>
            <a:endParaRPr lang="fr-FR"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73025" y="779463"/>
            <a:ext cx="8928100" cy="5864225"/>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a:solidFill>
                <a:srgbClr val="FF0000"/>
              </a:solidFill>
              <a:latin typeface="Verdana" pitchFamily="34" charset="0"/>
            </a:endParaRPr>
          </a:p>
        </p:txBody>
      </p:sp>
      <p:sp>
        <p:nvSpPr>
          <p:cNvPr id="14339" name="Text Box 3"/>
          <p:cNvSpPr txBox="1">
            <a:spLocks noChangeArrowheads="1"/>
          </p:cNvSpPr>
          <p:nvPr/>
        </p:nvSpPr>
        <p:spPr bwMode="auto">
          <a:xfrm>
            <a:off x="4529138" y="5795963"/>
            <a:ext cx="4076700" cy="561975"/>
          </a:xfrm>
          <a:prstGeom prst="rect">
            <a:avLst/>
          </a:prstGeom>
          <a:noFill/>
          <a:ln w="9525">
            <a:noFill/>
            <a:miter lim="800000"/>
            <a:headEnd/>
            <a:tailEnd/>
          </a:ln>
        </p:spPr>
        <p:txBody>
          <a:bodyPr lIns="75749" tIns="37874" rIns="75749" bIns="37874">
            <a:spAutoFit/>
          </a:bodyPr>
          <a:lstStyle/>
          <a:p>
            <a:pPr defTabSz="757238" fontAlgn="auto">
              <a:spcBef>
                <a:spcPts val="0"/>
              </a:spcBef>
              <a:spcAft>
                <a:spcPts val="0"/>
              </a:spcAft>
              <a:defRPr/>
            </a:pPr>
            <a:r>
              <a:rPr lang="fr-FR" sz="1050" dirty="0">
                <a:solidFill>
                  <a:srgbClr val="FF0000"/>
                </a:solidFill>
                <a:latin typeface="+mn-lt"/>
              </a:rPr>
              <a:t>Rentabilité du segment : </a:t>
            </a:r>
          </a:p>
          <a:p>
            <a:pPr defTabSz="757238" fontAlgn="auto">
              <a:spcBef>
                <a:spcPts val="0"/>
              </a:spcBef>
              <a:spcAft>
                <a:spcPts val="0"/>
              </a:spcAft>
              <a:buFontTx/>
              <a:buChar char="-"/>
              <a:defRPr/>
            </a:pPr>
            <a:r>
              <a:rPr lang="fr-FR" sz="1050" dirty="0">
                <a:solidFill>
                  <a:srgbClr val="FF0000"/>
                </a:solidFill>
                <a:latin typeface="+mn-lt"/>
              </a:rPr>
              <a:t> REX/CA</a:t>
            </a:r>
            <a:r>
              <a:rPr lang="fr-FR" sz="1050" dirty="0" smtClean="0">
                <a:solidFill>
                  <a:srgbClr val="FF0000"/>
                </a:solidFill>
                <a:latin typeface="+mn-lt"/>
              </a:rPr>
              <a:t>:=-20,8%</a:t>
            </a:r>
            <a:endParaRPr lang="fr-FR" sz="1050" dirty="0">
              <a:solidFill>
                <a:srgbClr val="FF0000"/>
              </a:solidFill>
              <a:latin typeface="+mn-lt"/>
            </a:endParaRPr>
          </a:p>
          <a:p>
            <a:pPr defTabSz="757238" fontAlgn="auto">
              <a:spcBef>
                <a:spcPts val="0"/>
              </a:spcBef>
              <a:spcAft>
                <a:spcPts val="0"/>
              </a:spcAft>
              <a:buFontTx/>
              <a:buChar char="-"/>
              <a:defRPr/>
            </a:pPr>
            <a:r>
              <a:rPr lang="fr-FR" sz="1050" dirty="0">
                <a:solidFill>
                  <a:srgbClr val="FF0000"/>
                </a:solidFill>
                <a:latin typeface="+mn-lt"/>
              </a:rPr>
              <a:t> </a:t>
            </a:r>
            <a:r>
              <a:rPr lang="fr-FR" sz="1050" dirty="0">
                <a:solidFill>
                  <a:schemeClr val="accent4"/>
                </a:solidFill>
                <a:latin typeface="+mn-lt"/>
              </a:rPr>
              <a:t>REX/(Capitaux engagés)</a:t>
            </a:r>
            <a:endParaRPr lang="fr-FR" sz="1000" i="1" dirty="0">
              <a:solidFill>
                <a:schemeClr val="accent4"/>
              </a:solidFill>
              <a:latin typeface="+mn-lt"/>
              <a:sym typeface="Symbol" pitchFamily="18" charset="2"/>
            </a:endParaRPr>
          </a:p>
        </p:txBody>
      </p:sp>
      <p:sp>
        <p:nvSpPr>
          <p:cNvPr id="23556" name="Rectangle 5"/>
          <p:cNvSpPr>
            <a:spLocks noChangeArrowheads="1"/>
          </p:cNvSpPr>
          <p:nvPr/>
        </p:nvSpPr>
        <p:spPr bwMode="auto">
          <a:xfrm>
            <a:off x="73025" y="600075"/>
            <a:ext cx="8928100" cy="217488"/>
          </a:xfrm>
          <a:prstGeom prst="rect">
            <a:avLst/>
          </a:prstGeom>
          <a:solidFill>
            <a:schemeClr val="accent1"/>
          </a:solidFill>
          <a:ln w="9525">
            <a:noFill/>
            <a:miter lim="800000"/>
            <a:headEnd/>
            <a:tailEnd/>
          </a:ln>
        </p:spPr>
        <p:txBody>
          <a:bodyPr wrap="none" anchor="ctr"/>
          <a:lstStyle/>
          <a:p>
            <a:pPr algn="ctr">
              <a:lnSpc>
                <a:spcPct val="120000"/>
              </a:lnSpc>
            </a:pPr>
            <a:endParaRPr lang="fr-FR">
              <a:latin typeface="Verdana" pitchFamily="34" charset="0"/>
            </a:endParaRPr>
          </a:p>
        </p:txBody>
      </p:sp>
      <p:sp>
        <p:nvSpPr>
          <p:cNvPr id="23557" name="Rectangle 6"/>
          <p:cNvSpPr>
            <a:spLocks noChangeArrowheads="1"/>
          </p:cNvSpPr>
          <p:nvPr/>
        </p:nvSpPr>
        <p:spPr bwMode="auto">
          <a:xfrm>
            <a:off x="4500563" y="5408613"/>
            <a:ext cx="4500562"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58" name="Line 9"/>
          <p:cNvSpPr>
            <a:spLocks noChangeShapeType="1"/>
          </p:cNvSpPr>
          <p:nvPr/>
        </p:nvSpPr>
        <p:spPr bwMode="auto">
          <a:xfrm flipH="1">
            <a:off x="4500563" y="571500"/>
            <a:ext cx="0" cy="6072188"/>
          </a:xfrm>
          <a:prstGeom prst="line">
            <a:avLst/>
          </a:prstGeom>
          <a:noFill/>
          <a:ln w="19050">
            <a:solidFill>
              <a:schemeClr val="accent1"/>
            </a:solidFill>
            <a:round/>
            <a:headEnd/>
            <a:tailEnd/>
          </a:ln>
        </p:spPr>
        <p:txBody>
          <a:bodyPr wrap="none" anchor="ctr"/>
          <a:lstStyle/>
          <a:p>
            <a:endParaRPr lang="fr-FR"/>
          </a:p>
        </p:txBody>
      </p:sp>
      <p:sp>
        <p:nvSpPr>
          <p:cNvPr id="23559" name="Text Box 10"/>
          <p:cNvSpPr txBox="1">
            <a:spLocks noChangeArrowheads="1"/>
          </p:cNvSpPr>
          <p:nvPr/>
        </p:nvSpPr>
        <p:spPr bwMode="auto">
          <a:xfrm>
            <a:off x="449263" y="906463"/>
            <a:ext cx="189706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Définition du segment</a:t>
            </a:r>
          </a:p>
        </p:txBody>
      </p:sp>
      <p:sp>
        <p:nvSpPr>
          <p:cNvPr id="23560" name="Text Box 12"/>
          <p:cNvSpPr txBox="1">
            <a:spLocks noChangeArrowheads="1"/>
          </p:cNvSpPr>
          <p:nvPr/>
        </p:nvSpPr>
        <p:spPr bwMode="auto">
          <a:xfrm>
            <a:off x="4576763" y="5449888"/>
            <a:ext cx="2867025"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dirty="0">
                <a:solidFill>
                  <a:schemeClr val="bg1"/>
                </a:solidFill>
                <a:latin typeface="Calibri" pitchFamily="34" charset="0"/>
              </a:rPr>
              <a:t>Données économiques</a:t>
            </a:r>
          </a:p>
        </p:txBody>
      </p:sp>
      <p:sp>
        <p:nvSpPr>
          <p:cNvPr id="14348" name="Text Box 13"/>
          <p:cNvSpPr txBox="1">
            <a:spLocks noChangeArrowheads="1"/>
          </p:cNvSpPr>
          <p:nvPr/>
        </p:nvSpPr>
        <p:spPr bwMode="auto">
          <a:xfrm>
            <a:off x="72738" y="924380"/>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72738" y="2427515"/>
            <a:ext cx="337643" cy="94977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72737" y="3870779"/>
            <a:ext cx="522309" cy="1045028"/>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23564" name="Line 16"/>
          <p:cNvSpPr>
            <a:spLocks noChangeShapeType="1"/>
          </p:cNvSpPr>
          <p:nvPr/>
        </p:nvSpPr>
        <p:spPr bwMode="auto">
          <a:xfrm rot="21540000" flipH="1">
            <a:off x="490538" y="785813"/>
            <a:ext cx="101600" cy="5832475"/>
          </a:xfrm>
          <a:prstGeom prst="line">
            <a:avLst/>
          </a:prstGeom>
          <a:noFill/>
          <a:ln w="9525">
            <a:solidFill>
              <a:schemeClr val="accent1"/>
            </a:solidFill>
            <a:round/>
            <a:headEnd/>
            <a:tailEnd/>
          </a:ln>
        </p:spPr>
        <p:txBody>
          <a:bodyPr wrap="none" anchor="ctr"/>
          <a:lstStyle/>
          <a:p>
            <a:endParaRPr lang="fr-FR"/>
          </a:p>
        </p:txBody>
      </p:sp>
      <p:sp>
        <p:nvSpPr>
          <p:cNvPr id="23565" name="Text Box 18"/>
          <p:cNvSpPr txBox="1">
            <a:spLocks noChangeArrowheads="1"/>
          </p:cNvSpPr>
          <p:nvPr/>
        </p:nvSpPr>
        <p:spPr bwMode="auto">
          <a:xfrm>
            <a:off x="4646613" y="1828800"/>
            <a:ext cx="4129087" cy="244475"/>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100">
              <a:solidFill>
                <a:srgbClr val="000000"/>
              </a:solidFill>
              <a:latin typeface="Calibri" pitchFamily="34" charset="0"/>
            </a:endParaRPr>
          </a:p>
        </p:txBody>
      </p:sp>
      <p:sp>
        <p:nvSpPr>
          <p:cNvPr id="14353" name="Text Box 20"/>
          <p:cNvSpPr txBox="1">
            <a:spLocks noChangeArrowheads="1"/>
          </p:cNvSpPr>
          <p:nvPr/>
        </p:nvSpPr>
        <p:spPr bwMode="auto">
          <a:xfrm>
            <a:off x="72738" y="5566230"/>
            <a:ext cx="522309" cy="129177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14357" name="Text Box 23"/>
          <p:cNvSpPr txBox="1">
            <a:spLocks noChangeArrowheads="1"/>
          </p:cNvSpPr>
          <p:nvPr/>
        </p:nvSpPr>
        <p:spPr bwMode="auto">
          <a:xfrm>
            <a:off x="571500" y="2357438"/>
            <a:ext cx="3857625" cy="1276816"/>
          </a:xfrm>
          <a:prstGeom prst="rect">
            <a:avLst/>
          </a:prstGeom>
          <a:noFill/>
          <a:ln w="9525">
            <a:noFill/>
            <a:miter lim="800000"/>
            <a:headEnd/>
            <a:tailEnd/>
          </a:ln>
        </p:spPr>
        <p:txBody>
          <a:bodyPr lIns="75749" tIns="37874" rIns="75749" bIns="37874">
            <a:spAutoFit/>
          </a:bodyPr>
          <a:lstStyle/>
          <a:p>
            <a:pPr marL="92075" indent="-92075" defTabSz="757238" fontAlgn="auto">
              <a:lnSpc>
                <a:spcPct val="120000"/>
              </a:lnSpc>
              <a:spcBef>
                <a:spcPts val="0"/>
              </a:spcBef>
              <a:spcAft>
                <a:spcPts val="0"/>
              </a:spcAft>
              <a:defRPr/>
            </a:pPr>
            <a:r>
              <a:rPr lang="fr-FR" sz="1000" b="1" dirty="0">
                <a:solidFill>
                  <a:srgbClr val="000000"/>
                </a:solidFill>
                <a:latin typeface="+mn-lt"/>
                <a:cs typeface="+mn-cs"/>
              </a:rPr>
              <a:t>Clients non éligibles :</a:t>
            </a:r>
            <a:r>
              <a:rPr lang="fr-FR" sz="1000" dirty="0">
                <a:solidFill>
                  <a:srgbClr val="000000"/>
                </a:solidFill>
                <a:latin typeface="+mn-lt"/>
                <a:cs typeface="+mn-cs"/>
              </a:rPr>
              <a:t> BP/MP/HP : (source rapport de gestion)</a:t>
            </a:r>
          </a:p>
          <a:p>
            <a:pPr marL="92075" indent="-92075" defTabSz="757238" fontAlgn="auto">
              <a:lnSpc>
                <a:spcPct val="120000"/>
              </a:lnSpc>
              <a:spcBef>
                <a:spcPts val="0"/>
              </a:spcBef>
              <a:spcAft>
                <a:spcPts val="0"/>
              </a:spcAft>
              <a:buFontTx/>
              <a:buChar char="•"/>
              <a:defRPr/>
            </a:pPr>
            <a:r>
              <a:rPr lang="fr-FR" sz="1000" dirty="0">
                <a:solidFill>
                  <a:srgbClr val="000000"/>
                </a:solidFill>
                <a:latin typeface="+mn-lt"/>
                <a:cs typeface="+mn-cs"/>
              </a:rPr>
              <a:t>BP : Ménages, non ménages et administrations: </a:t>
            </a:r>
            <a:r>
              <a:rPr lang="fr-FR" sz="1000" dirty="0" smtClean="0">
                <a:solidFill>
                  <a:srgbClr val="000000"/>
                </a:solidFill>
                <a:latin typeface="+mn-lt"/>
                <a:cs typeface="+mn-cs"/>
              </a:rPr>
              <a:t> 545888 clients </a:t>
            </a:r>
            <a:r>
              <a:rPr lang="fr-FR" sz="1000" dirty="0">
                <a:solidFill>
                  <a:srgbClr val="000000"/>
                </a:solidFill>
                <a:latin typeface="+mn-lt"/>
                <a:cs typeface="+mn-cs"/>
              </a:rPr>
              <a:t>BP en augmentation de </a:t>
            </a:r>
            <a:r>
              <a:rPr lang="fr-FR" sz="1000" dirty="0" smtClean="0">
                <a:solidFill>
                  <a:srgbClr val="000000"/>
                </a:solidFill>
                <a:latin typeface="+mn-lt"/>
                <a:cs typeface="+mn-cs"/>
              </a:rPr>
              <a:t>7,7 </a:t>
            </a:r>
            <a:r>
              <a:rPr lang="fr-FR" sz="1000" dirty="0" smtClean="0">
                <a:latin typeface="+mn-lt"/>
                <a:cs typeface="+mn-cs"/>
              </a:rPr>
              <a:t>% </a:t>
            </a:r>
            <a:r>
              <a:rPr lang="fr-FR" sz="1000" dirty="0">
                <a:solidFill>
                  <a:srgbClr val="000000"/>
                </a:solidFill>
                <a:latin typeface="+mn-lt"/>
                <a:cs typeface="+mn-cs"/>
              </a:rPr>
              <a:t>par rapport à </a:t>
            </a:r>
            <a:r>
              <a:rPr lang="fr-FR" sz="1000" dirty="0" smtClean="0">
                <a:solidFill>
                  <a:srgbClr val="000000"/>
                </a:solidFill>
                <a:latin typeface="+mn-lt"/>
                <a:cs typeface="+mn-cs"/>
              </a:rPr>
              <a:t>2011;</a:t>
            </a:r>
            <a:endParaRPr lang="fr-FR" sz="1000" dirty="0">
              <a:solidFill>
                <a:srgbClr val="000000"/>
              </a:solidFill>
              <a:latin typeface="+mn-lt"/>
              <a:cs typeface="+mn-cs"/>
            </a:endParaRPr>
          </a:p>
          <a:p>
            <a:pPr marL="92075" indent="-92075" defTabSz="757238" fontAlgn="auto">
              <a:spcBef>
                <a:spcPts val="0"/>
              </a:spcBef>
              <a:spcAft>
                <a:spcPts val="0"/>
              </a:spcAft>
              <a:buFontTx/>
              <a:buChar char="•"/>
              <a:defRPr/>
            </a:pPr>
            <a:r>
              <a:rPr lang="fr-FR" sz="1000" dirty="0">
                <a:solidFill>
                  <a:srgbClr val="000000"/>
                </a:solidFill>
                <a:latin typeface="+mn-lt"/>
                <a:cs typeface="+mn-cs"/>
              </a:rPr>
              <a:t>MP: (PME, PMI et Industriels). : </a:t>
            </a:r>
            <a:r>
              <a:rPr lang="fr-FR" sz="1000" dirty="0" smtClean="0">
                <a:solidFill>
                  <a:srgbClr val="000000"/>
                </a:solidFill>
                <a:latin typeface="+mn-lt"/>
                <a:cs typeface="+mn-cs"/>
              </a:rPr>
              <a:t> 887 clients </a:t>
            </a:r>
            <a:r>
              <a:rPr lang="fr-FR" sz="1000" dirty="0">
                <a:solidFill>
                  <a:srgbClr val="000000"/>
                </a:solidFill>
                <a:latin typeface="+mn-lt"/>
                <a:cs typeface="+mn-cs"/>
              </a:rPr>
              <a:t>MP tous non éligibles en augmentation de </a:t>
            </a:r>
            <a:r>
              <a:rPr lang="fr-FR" sz="1000" dirty="0" smtClean="0">
                <a:solidFill>
                  <a:srgbClr val="000000"/>
                </a:solidFill>
                <a:latin typeface="+mn-lt"/>
                <a:cs typeface="+mn-cs"/>
              </a:rPr>
              <a:t> 6,6</a:t>
            </a:r>
            <a:r>
              <a:rPr lang="fr-FR" sz="1000" dirty="0" smtClean="0">
                <a:latin typeface="+mn-lt"/>
                <a:cs typeface="+mn-cs"/>
              </a:rPr>
              <a:t>%</a:t>
            </a:r>
            <a:r>
              <a:rPr lang="fr-FR" sz="1000" dirty="0" smtClean="0">
                <a:solidFill>
                  <a:srgbClr val="FF0000"/>
                </a:solidFill>
                <a:latin typeface="+mn-lt"/>
                <a:cs typeface="+mn-cs"/>
              </a:rPr>
              <a:t> </a:t>
            </a:r>
            <a:r>
              <a:rPr lang="fr-FR" sz="1000" dirty="0">
                <a:solidFill>
                  <a:srgbClr val="000000"/>
                </a:solidFill>
                <a:latin typeface="+mn-lt"/>
                <a:cs typeface="+mn-cs"/>
              </a:rPr>
              <a:t>par rapport </a:t>
            </a:r>
            <a:r>
              <a:rPr lang="fr-FR" sz="1000" dirty="0" smtClean="0">
                <a:solidFill>
                  <a:srgbClr val="000000"/>
                </a:solidFill>
                <a:latin typeface="+mn-lt"/>
                <a:cs typeface="+mn-cs"/>
              </a:rPr>
              <a:t>2011, </a:t>
            </a:r>
            <a:endParaRPr lang="fr-FR" sz="1000" dirty="0">
              <a:solidFill>
                <a:srgbClr val="000000"/>
              </a:solidFill>
              <a:latin typeface="+mn-lt"/>
              <a:cs typeface="+mn-cs"/>
            </a:endParaRPr>
          </a:p>
          <a:p>
            <a:pPr marL="92075" indent="-92075" defTabSz="757238" fontAlgn="auto">
              <a:spcBef>
                <a:spcPts val="0"/>
              </a:spcBef>
              <a:spcAft>
                <a:spcPts val="0"/>
              </a:spcAft>
              <a:buFontTx/>
              <a:buChar char="•"/>
              <a:defRPr/>
            </a:pPr>
            <a:r>
              <a:rPr lang="fr-FR" sz="1000" dirty="0">
                <a:solidFill>
                  <a:srgbClr val="000000"/>
                </a:solidFill>
                <a:latin typeface="+mn-lt"/>
                <a:cs typeface="+mn-cs"/>
              </a:rPr>
              <a:t>HP : </a:t>
            </a:r>
            <a:r>
              <a:rPr lang="fr-FR" sz="1000" dirty="0" smtClean="0">
                <a:solidFill>
                  <a:srgbClr val="000000"/>
                </a:solidFill>
                <a:latin typeface="+mn-lt"/>
                <a:cs typeface="+mn-cs"/>
              </a:rPr>
              <a:t> 34 </a:t>
            </a:r>
            <a:r>
              <a:rPr lang="fr-FR" sz="1000" dirty="0">
                <a:solidFill>
                  <a:srgbClr val="000000"/>
                </a:solidFill>
                <a:latin typeface="+mn-lt"/>
                <a:cs typeface="+mn-cs"/>
              </a:rPr>
              <a:t>clients</a:t>
            </a:r>
          </a:p>
        </p:txBody>
      </p:sp>
      <p:sp>
        <p:nvSpPr>
          <p:cNvPr id="14362" name="Text Box 33"/>
          <p:cNvSpPr txBox="1">
            <a:spLocks noChangeArrowheads="1"/>
          </p:cNvSpPr>
          <p:nvPr/>
        </p:nvSpPr>
        <p:spPr bwMode="auto">
          <a:xfrm>
            <a:off x="571500" y="5715017"/>
            <a:ext cx="3987800" cy="1207567"/>
          </a:xfrm>
          <a:prstGeom prst="rect">
            <a:avLst/>
          </a:prstGeom>
          <a:noFill/>
          <a:ln w="9525">
            <a:noFill/>
            <a:miter lim="800000"/>
            <a:headEnd/>
            <a:tailEnd/>
          </a:ln>
        </p:spPr>
        <p:txBody>
          <a:bodyPr wrap="square" lIns="75749" tIns="37874" rIns="75749" bIns="37874">
            <a:spAutoFit/>
          </a:bodyPr>
          <a:lstStyle/>
          <a:p>
            <a:pPr defTabSz="757238" fontAlgn="auto">
              <a:spcBef>
                <a:spcPts val="0"/>
              </a:spcBef>
              <a:spcAft>
                <a:spcPts val="0"/>
              </a:spcAft>
              <a:buClr>
                <a:srgbClr val="FF9900"/>
              </a:buClr>
              <a:defRPr/>
            </a:pPr>
            <a:r>
              <a:rPr lang="fr-FR" sz="1050" b="1" dirty="0">
                <a:solidFill>
                  <a:srgbClr val="000000"/>
                </a:solidFill>
                <a:latin typeface="+mn-lt"/>
              </a:rPr>
              <a:t>Part de marché 100% dans les 5 ans à venir</a:t>
            </a:r>
          </a:p>
          <a:p>
            <a:pPr defTabSz="757238" fontAlgn="auto">
              <a:spcBef>
                <a:spcPts val="0"/>
              </a:spcBef>
              <a:spcAft>
                <a:spcPts val="0"/>
              </a:spcAft>
              <a:buClr>
                <a:srgbClr val="FF9900"/>
              </a:buClr>
              <a:buFont typeface="Wingdings" pitchFamily="2" charset="2"/>
              <a:buNone/>
              <a:defRPr/>
            </a:pPr>
            <a:r>
              <a:rPr lang="fr-FR" sz="1050" b="1" dirty="0">
                <a:solidFill>
                  <a:srgbClr val="000000"/>
                </a:solidFill>
                <a:latin typeface="+mn-lt"/>
              </a:rPr>
              <a:t>Concurrents potentiels :</a:t>
            </a:r>
          </a:p>
          <a:p>
            <a:pPr defTabSz="757238" fontAlgn="auto">
              <a:spcBef>
                <a:spcPts val="0"/>
              </a:spcBef>
              <a:spcAft>
                <a:spcPts val="0"/>
              </a:spcAft>
              <a:buClr>
                <a:srgbClr val="FF9900"/>
              </a:buClr>
              <a:buFont typeface="Wingdings" pitchFamily="2" charset="2"/>
              <a:buNone/>
              <a:defRPr/>
            </a:pPr>
            <a:r>
              <a:rPr lang="fr-FR" sz="1050" dirty="0">
                <a:solidFill>
                  <a:srgbClr val="000000"/>
                </a:solidFill>
                <a:latin typeface="+mn-lt"/>
              </a:rPr>
              <a:t>Concurrent1: les autres sociétés </a:t>
            </a:r>
            <a:r>
              <a:rPr lang="fr-FR" sz="1050" dirty="0" err="1">
                <a:solidFill>
                  <a:srgbClr val="000000"/>
                </a:solidFill>
                <a:latin typeface="+mn-lt"/>
              </a:rPr>
              <a:t>SDx</a:t>
            </a:r>
            <a:endParaRPr lang="fr-FR" sz="1050" dirty="0">
              <a:solidFill>
                <a:srgbClr val="000000"/>
              </a:solidFill>
              <a:latin typeface="+mn-lt"/>
            </a:endParaRPr>
          </a:p>
          <a:p>
            <a:pPr defTabSz="757238" fontAlgn="auto">
              <a:spcBef>
                <a:spcPts val="0"/>
              </a:spcBef>
              <a:spcAft>
                <a:spcPts val="0"/>
              </a:spcAft>
              <a:buClr>
                <a:srgbClr val="FF9900"/>
              </a:buClr>
              <a:buFont typeface="Wingdings" pitchFamily="2" charset="2"/>
              <a:buNone/>
              <a:defRPr/>
            </a:pPr>
            <a:r>
              <a:rPr lang="fr-FR" sz="1050" dirty="0">
                <a:latin typeface="+mn-lt"/>
              </a:rPr>
              <a:t>Concurrent 2 : les concessionnaires d’autres utilities </a:t>
            </a:r>
            <a:r>
              <a:rPr lang="fr-FR" sz="1050" dirty="0" smtClean="0">
                <a:latin typeface="+mn-lt"/>
              </a:rPr>
              <a:t>(</a:t>
            </a:r>
            <a:r>
              <a:rPr lang="fr-FR" sz="1050" dirty="0" err="1" smtClean="0">
                <a:latin typeface="+mn-lt"/>
              </a:rPr>
              <a:t>exp</a:t>
            </a:r>
            <a:r>
              <a:rPr lang="fr-FR" sz="1050" dirty="0" smtClean="0">
                <a:latin typeface="+mn-lt"/>
              </a:rPr>
              <a:t> : concessionnair</a:t>
            </a:r>
            <a:r>
              <a:rPr lang="fr-FR" sz="1050" dirty="0" smtClean="0"/>
              <a:t>es « eau »)</a:t>
            </a:r>
            <a:endParaRPr lang="fr-FR" sz="1050" dirty="0">
              <a:latin typeface="+mn-lt"/>
            </a:endParaRPr>
          </a:p>
          <a:p>
            <a:pPr defTabSz="757238" fontAlgn="auto">
              <a:spcBef>
                <a:spcPts val="0"/>
              </a:spcBef>
              <a:spcAft>
                <a:spcPts val="0"/>
              </a:spcAft>
              <a:buClr>
                <a:srgbClr val="FF9900"/>
              </a:buClr>
              <a:buFont typeface="Wingdings" pitchFamily="2" charset="2"/>
              <a:buNone/>
              <a:defRPr/>
            </a:pPr>
            <a:r>
              <a:rPr lang="fr-FR" sz="1050" dirty="0">
                <a:solidFill>
                  <a:srgbClr val="000000"/>
                </a:solidFill>
                <a:latin typeface="+mn-lt"/>
              </a:rPr>
              <a:t>Concurrent 3 : distributeurs étrangers (la concurrence dans ce cas sera au niveau de l’activité commerciale)</a:t>
            </a:r>
          </a:p>
        </p:txBody>
      </p:sp>
      <p:sp>
        <p:nvSpPr>
          <p:cNvPr id="23569" name="Line 35"/>
          <p:cNvSpPr>
            <a:spLocks noChangeShapeType="1"/>
          </p:cNvSpPr>
          <p:nvPr/>
        </p:nvSpPr>
        <p:spPr bwMode="auto">
          <a:xfrm flipV="1">
            <a:off x="47624" y="3643314"/>
            <a:ext cx="4452938" cy="0"/>
          </a:xfrm>
          <a:prstGeom prst="line">
            <a:avLst/>
          </a:prstGeom>
          <a:noFill/>
          <a:ln w="9525">
            <a:solidFill>
              <a:schemeClr val="accent1"/>
            </a:solidFill>
            <a:round/>
            <a:headEnd/>
            <a:tailEnd/>
          </a:ln>
        </p:spPr>
        <p:txBody>
          <a:bodyPr wrap="none" anchor="ctr"/>
          <a:lstStyle/>
          <a:p>
            <a:endParaRPr lang="fr-FR"/>
          </a:p>
        </p:txBody>
      </p:sp>
      <p:sp>
        <p:nvSpPr>
          <p:cNvPr id="23570" name="Text Box 41"/>
          <p:cNvSpPr txBox="1">
            <a:spLocks noChangeArrowheads="1"/>
          </p:cNvSpPr>
          <p:nvPr/>
        </p:nvSpPr>
        <p:spPr bwMode="auto">
          <a:xfrm>
            <a:off x="2752725" y="1127125"/>
            <a:ext cx="153988" cy="276225"/>
          </a:xfrm>
          <a:prstGeom prst="rect">
            <a:avLst/>
          </a:prstGeom>
          <a:noFill/>
          <a:ln w="9525">
            <a:noFill/>
            <a:miter lim="800000"/>
            <a:headEnd/>
            <a:tailEnd/>
          </a:ln>
        </p:spPr>
        <p:txBody>
          <a:bodyPr wrap="none" lIns="75749" tIns="37874" rIns="75749" bIns="37874">
            <a:spAutoFit/>
          </a:bodyPr>
          <a:lstStyle/>
          <a:p>
            <a:pPr defTabSz="757238"/>
            <a:endParaRPr lang="fr-FR" sz="1300">
              <a:solidFill>
                <a:srgbClr val="000000"/>
              </a:solidFill>
              <a:latin typeface="Calibri" pitchFamily="34" charset="0"/>
            </a:endParaRPr>
          </a:p>
        </p:txBody>
      </p:sp>
      <p:sp>
        <p:nvSpPr>
          <p:cNvPr id="23571" name="Rectangle 42"/>
          <p:cNvSpPr>
            <a:spLocks noChangeArrowheads="1"/>
          </p:cNvSpPr>
          <p:nvPr/>
        </p:nvSpPr>
        <p:spPr bwMode="auto">
          <a:xfrm>
            <a:off x="4500563" y="3829050"/>
            <a:ext cx="4500562"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72" name="Text Box 43"/>
          <p:cNvSpPr txBox="1">
            <a:spLocks noChangeArrowheads="1"/>
          </p:cNvSpPr>
          <p:nvPr/>
        </p:nvSpPr>
        <p:spPr bwMode="auto">
          <a:xfrm>
            <a:off x="4632325" y="3176588"/>
            <a:ext cx="28702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Risques</a:t>
            </a:r>
          </a:p>
        </p:txBody>
      </p:sp>
      <p:sp>
        <p:nvSpPr>
          <p:cNvPr id="23573" name="Text Box 44"/>
          <p:cNvSpPr txBox="1">
            <a:spLocks noChangeArrowheads="1"/>
          </p:cNvSpPr>
          <p:nvPr/>
        </p:nvSpPr>
        <p:spPr bwMode="auto">
          <a:xfrm>
            <a:off x="4572000" y="4214813"/>
            <a:ext cx="4397375" cy="1153706"/>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000" dirty="0">
                <a:solidFill>
                  <a:srgbClr val="000000"/>
                </a:solidFill>
                <a:latin typeface="Calibri" pitchFamily="34" charset="0"/>
              </a:rPr>
              <a:t>Risque du transfert des charges de transport Gaz</a:t>
            </a:r>
          </a:p>
          <a:p>
            <a:pPr marL="180975" indent="-180975" defTabSz="757238">
              <a:buFontTx/>
              <a:buAutoNum type="arabicPeriod"/>
            </a:pPr>
            <a:r>
              <a:rPr lang="fr-FR" sz="1000" dirty="0">
                <a:solidFill>
                  <a:srgbClr val="000000"/>
                </a:solidFill>
                <a:latin typeface="Calibri" pitchFamily="34" charset="0"/>
              </a:rPr>
              <a:t>Exiger de nouveaux paramètres de performances par le régulateur (Imprévisibilité du régulateurs)</a:t>
            </a:r>
          </a:p>
          <a:p>
            <a:pPr marL="180975" indent="-180975" defTabSz="757238">
              <a:buFontTx/>
              <a:buAutoNum type="arabicPeriod"/>
            </a:pPr>
            <a:r>
              <a:rPr lang="fr-FR" sz="1000" dirty="0">
                <a:solidFill>
                  <a:srgbClr val="000000"/>
                </a:solidFill>
                <a:latin typeface="Calibri" pitchFamily="34" charset="0"/>
              </a:rPr>
              <a:t>Risque technologique  </a:t>
            </a:r>
          </a:p>
          <a:p>
            <a:pPr marL="180975" indent="-180975" defTabSz="757238">
              <a:buFontTx/>
              <a:buAutoNum type="arabicPeriod"/>
            </a:pPr>
            <a:r>
              <a:rPr lang="fr-FR" sz="1000" dirty="0">
                <a:solidFill>
                  <a:srgbClr val="000000"/>
                </a:solidFill>
                <a:latin typeface="Calibri" pitchFamily="34" charset="0"/>
              </a:rPr>
              <a:t>Risque de perdre la </a:t>
            </a:r>
            <a:r>
              <a:rPr lang="fr-FR" sz="1000" dirty="0" smtClean="0">
                <a:solidFill>
                  <a:srgbClr val="000000"/>
                </a:solidFill>
                <a:latin typeface="Calibri" pitchFamily="34" charset="0"/>
              </a:rPr>
              <a:t>concession</a:t>
            </a:r>
          </a:p>
          <a:p>
            <a:pPr marL="180975" indent="-180975" defTabSz="757238">
              <a:buFontTx/>
              <a:buAutoNum type="arabicPeriod"/>
            </a:pPr>
            <a:r>
              <a:rPr lang="fr-FR" sz="1000" dirty="0" smtClean="0">
                <a:solidFill>
                  <a:srgbClr val="000000"/>
                </a:solidFill>
                <a:latin typeface="Calibri" pitchFamily="34" charset="0"/>
              </a:rPr>
              <a:t>Risque de recourir à d’autre énergies (chauffage solaire) </a:t>
            </a:r>
          </a:p>
          <a:p>
            <a:pPr marL="180975" indent="-180975" defTabSz="757238"/>
            <a:endParaRPr lang="fr-FR" sz="1000" dirty="0">
              <a:solidFill>
                <a:srgbClr val="000000"/>
              </a:solidFill>
              <a:latin typeface="Calibri" pitchFamily="34" charset="0"/>
            </a:endParaRPr>
          </a:p>
        </p:txBody>
      </p:sp>
      <p:sp>
        <p:nvSpPr>
          <p:cNvPr id="14408" name="Text Box 79"/>
          <p:cNvSpPr txBox="1">
            <a:spLocks noChangeArrowheads="1"/>
          </p:cNvSpPr>
          <p:nvPr/>
        </p:nvSpPr>
        <p:spPr bwMode="auto">
          <a:xfrm>
            <a:off x="642938" y="909638"/>
            <a:ext cx="3786187" cy="1304925"/>
          </a:xfrm>
          <a:prstGeom prst="rect">
            <a:avLst/>
          </a:prstGeom>
          <a:noFill/>
          <a:ln w="9525">
            <a:noFill/>
            <a:miter lim="800000"/>
            <a:headEnd/>
            <a:tailEnd/>
          </a:ln>
        </p:spPr>
        <p:txBody>
          <a:bodyPr lIns="75749" tIns="37874" rIns="75749" bIns="37874">
            <a:spAutoFit/>
          </a:bodyPr>
          <a:lstStyle/>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Prestation de base :</a:t>
            </a:r>
            <a:r>
              <a:rPr lang="fr-FR" sz="1050" dirty="0">
                <a:solidFill>
                  <a:srgbClr val="000000"/>
                </a:solidFill>
                <a:latin typeface="+mn-lt"/>
                <a:cs typeface="+mn-cs"/>
              </a:rPr>
              <a:t> assurer la distribution du gaz;</a:t>
            </a:r>
          </a:p>
          <a:p>
            <a:pPr defTabSz="757238" fontAlgn="auto">
              <a:spcBef>
                <a:spcPts val="0"/>
              </a:spcBef>
              <a:spcAft>
                <a:spcPct val="20000"/>
              </a:spcAft>
              <a:buClr>
                <a:srgbClr val="666465"/>
              </a:buClr>
              <a:buSzPct val="80000"/>
              <a:buFont typeface="Wingdings" pitchFamily="2" charset="2"/>
              <a:buNone/>
              <a:defRPr/>
            </a:pPr>
            <a:r>
              <a:rPr lang="fr-FR" sz="1050" dirty="0">
                <a:solidFill>
                  <a:srgbClr val="000000"/>
                </a:solidFill>
                <a:latin typeface="+mn-lt"/>
                <a:cs typeface="+mn-cs"/>
              </a:rPr>
              <a:t>Basse, moyenne et haute pression : fourniture et acheminement du gaz par canalisation pour tous les clients non éligibles de la concession.</a:t>
            </a:r>
          </a:p>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Relations commerciales: </a:t>
            </a:r>
            <a:r>
              <a:rPr lang="fr-FR" sz="1050" dirty="0">
                <a:solidFill>
                  <a:srgbClr val="000000"/>
                </a:solidFill>
                <a:latin typeface="+mn-lt"/>
                <a:cs typeface="+mn-cs"/>
              </a:rPr>
              <a:t>actes commerciaux et respect des engagements vis-à-vis du client et de la CREG </a:t>
            </a:r>
          </a:p>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Services : </a:t>
            </a:r>
            <a:r>
              <a:rPr lang="fr-FR" sz="1050" dirty="0">
                <a:solidFill>
                  <a:srgbClr val="000000"/>
                </a:solidFill>
                <a:latin typeface="+mn-lt"/>
                <a:cs typeface="+mn-cs"/>
              </a:rPr>
              <a:t>prestation de conseil et assistance technique</a:t>
            </a:r>
          </a:p>
        </p:txBody>
      </p:sp>
      <p:sp>
        <p:nvSpPr>
          <p:cNvPr id="23575" name="Text Box 10"/>
          <p:cNvSpPr txBox="1">
            <a:spLocks noChangeArrowheads="1"/>
          </p:cNvSpPr>
          <p:nvPr/>
        </p:nvSpPr>
        <p:spPr bwMode="auto">
          <a:xfrm>
            <a:off x="4694238" y="938213"/>
            <a:ext cx="2422525" cy="630237"/>
          </a:xfrm>
          <a:prstGeom prst="rect">
            <a:avLst/>
          </a:prstGeom>
          <a:noFill/>
          <a:ln w="9525">
            <a:noFill/>
            <a:miter lim="800000"/>
            <a:headEnd/>
            <a:tailEnd/>
          </a:ln>
        </p:spPr>
        <p:txBody>
          <a:bodyPr lIns="75749" tIns="37874" rIns="75749" bIns="37874">
            <a:spAutoFit/>
          </a:bodyPr>
          <a:lstStyle/>
          <a:p>
            <a:pPr defTabSz="757238">
              <a:spcBef>
                <a:spcPct val="50000"/>
              </a:spcBef>
            </a:pPr>
            <a:r>
              <a:rPr lang="fr-FR" b="1">
                <a:solidFill>
                  <a:schemeClr val="bg1"/>
                </a:solidFill>
                <a:latin typeface="Calibri" pitchFamily="34" charset="0"/>
              </a:rPr>
              <a:t>Règles du jeu concurrentiel</a:t>
            </a:r>
          </a:p>
        </p:txBody>
      </p:sp>
      <p:sp>
        <p:nvSpPr>
          <p:cNvPr id="23576" name="Rectangle 7"/>
          <p:cNvSpPr>
            <a:spLocks noChangeArrowheads="1"/>
          </p:cNvSpPr>
          <p:nvPr/>
        </p:nvSpPr>
        <p:spPr bwMode="auto">
          <a:xfrm>
            <a:off x="184150" y="101600"/>
            <a:ext cx="7285038" cy="327025"/>
          </a:xfrm>
          <a:prstGeom prst="rect">
            <a:avLst/>
          </a:prstGeom>
          <a:noFill/>
          <a:ln w="9525">
            <a:noFill/>
            <a:miter lim="800000"/>
            <a:headEnd/>
            <a:tailEnd/>
          </a:ln>
        </p:spPr>
        <p:txBody>
          <a:bodyPr lIns="0" tIns="0" rIns="0" bIns="0" anchor="b"/>
          <a:lstStyle/>
          <a:p>
            <a:pPr marL="457200" indent="-457200"/>
            <a:r>
              <a:rPr lang="fr-FR" sz="2000" b="1">
                <a:solidFill>
                  <a:srgbClr val="000000"/>
                </a:solidFill>
                <a:latin typeface="Verdana" pitchFamily="34" charset="0"/>
              </a:rPr>
              <a:t>Caractérisation du segment « </a:t>
            </a:r>
            <a:r>
              <a:rPr lang="fr-FR" sz="2000" b="1" i="1">
                <a:solidFill>
                  <a:srgbClr val="000000"/>
                </a:solidFill>
                <a:latin typeface="Verdana" pitchFamily="34" charset="0"/>
              </a:rPr>
              <a:t>Concessions Gaz »</a:t>
            </a:r>
            <a:endParaRPr lang="fr-FR" sz="2000">
              <a:solidFill>
                <a:srgbClr val="000000"/>
              </a:solidFill>
              <a:latin typeface="Verdana" pitchFamily="34" charset="0"/>
            </a:endParaRPr>
          </a:p>
        </p:txBody>
      </p:sp>
      <p:sp>
        <p:nvSpPr>
          <p:cNvPr id="14662" name="Text Box 40"/>
          <p:cNvSpPr txBox="1">
            <a:spLocks noChangeArrowheads="1"/>
          </p:cNvSpPr>
          <p:nvPr/>
        </p:nvSpPr>
        <p:spPr bwMode="auto">
          <a:xfrm>
            <a:off x="4497388" y="793750"/>
            <a:ext cx="4656137" cy="3049588"/>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050" b="1" u="sng" dirty="0">
                <a:solidFill>
                  <a:srgbClr val="000000"/>
                </a:solidFill>
                <a:latin typeface="+mn-lt"/>
              </a:rPr>
              <a:t>Barrières à l’entrée</a:t>
            </a:r>
            <a:r>
              <a:rPr lang="fr-FR" sz="1050" b="1" dirty="0">
                <a:solidFill>
                  <a:srgbClr val="000000"/>
                </a:solidFill>
                <a:latin typeface="+mn-lt"/>
              </a:rPr>
              <a:t>: </a:t>
            </a:r>
          </a:p>
          <a:p>
            <a:pPr marL="177800" indent="-177800" defTabSz="757238" fontAlgn="auto">
              <a:spcBef>
                <a:spcPts val="0"/>
              </a:spcBef>
              <a:spcAft>
                <a:spcPts val="0"/>
              </a:spcAft>
              <a:buFont typeface="Arial" pitchFamily="34" charset="0"/>
              <a:buChar char="•"/>
              <a:defRPr/>
            </a:pPr>
            <a:r>
              <a:rPr lang="fr-FR" sz="1050" dirty="0">
                <a:solidFill>
                  <a:srgbClr val="000000"/>
                </a:solidFill>
                <a:latin typeface="+mn-lt"/>
              </a:rPr>
              <a:t>Taille critique, </a:t>
            </a:r>
          </a:p>
          <a:p>
            <a:pPr marL="177800" indent="-177800" defTabSz="757238" fontAlgn="auto">
              <a:spcBef>
                <a:spcPts val="0"/>
              </a:spcBef>
              <a:spcAft>
                <a:spcPts val="0"/>
              </a:spcAft>
              <a:buFont typeface="Arial" pitchFamily="34" charset="0"/>
              <a:buChar char="•"/>
              <a:defRPr/>
            </a:pPr>
            <a:r>
              <a:rPr lang="fr-FR" sz="1050" dirty="0">
                <a:solidFill>
                  <a:srgbClr val="000000"/>
                </a:solidFill>
                <a:latin typeface="+mn-lt"/>
              </a:rPr>
              <a:t>prix administré par l’Etat</a:t>
            </a:r>
          </a:p>
          <a:p>
            <a:pPr marL="177800" indent="-177800" defTabSz="757238" fontAlgn="auto">
              <a:spcBef>
                <a:spcPts val="0"/>
              </a:spcBef>
              <a:spcAft>
                <a:spcPts val="0"/>
              </a:spcAft>
              <a:defRPr/>
            </a:pPr>
            <a:r>
              <a:rPr lang="fr-FR" sz="1050" b="1" u="sng" dirty="0">
                <a:solidFill>
                  <a:srgbClr val="000000"/>
                </a:solidFill>
                <a:latin typeface="+mn-lt"/>
              </a:rPr>
              <a:t>FCS </a:t>
            </a:r>
            <a:r>
              <a:rPr lang="fr-FR" sz="1050" b="1" dirty="0">
                <a:solidFill>
                  <a:srgbClr val="000000"/>
                </a:solidFill>
                <a:latin typeface="+mn-lt"/>
              </a:rPr>
              <a:t>: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Maitrise du ré-engineering de Réseau,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Ingénierie sociale (importance forte), </a:t>
            </a:r>
          </a:p>
          <a:p>
            <a:pPr marL="228600" indent="-228600" defTabSz="757238">
              <a:lnSpc>
                <a:spcPct val="120000"/>
              </a:lnSpc>
              <a:buFont typeface="+mj-lt"/>
              <a:buAutoNum type="arabicPeriod"/>
              <a:defRPr/>
            </a:pPr>
            <a:r>
              <a:rPr lang="fr-FR" sz="900" dirty="0">
                <a:solidFill>
                  <a:schemeClr val="accent2">
                    <a:lumMod val="50000"/>
                  </a:schemeClr>
                </a:solidFill>
                <a:latin typeface="+mn-lt"/>
              </a:rPr>
              <a:t>Introduction et généralisation de nouvelles technologies (télé exploitation, télé-relève, </a:t>
            </a:r>
            <a:r>
              <a:rPr lang="fr-FR" sz="900" dirty="0">
                <a:solidFill>
                  <a:srgbClr val="FF0000"/>
                </a:solidFill>
                <a:latin typeface="+mn-lt"/>
              </a:rPr>
              <a:t>Smart </a:t>
            </a:r>
            <a:r>
              <a:rPr lang="fr-FR" sz="900" dirty="0" err="1">
                <a:solidFill>
                  <a:srgbClr val="FF0000"/>
                </a:solidFill>
                <a:latin typeface="+mn-lt"/>
              </a:rPr>
              <a:t>Grid</a:t>
            </a:r>
            <a:r>
              <a:rPr lang="fr-FR" sz="900" dirty="0">
                <a:solidFill>
                  <a:schemeClr val="accent2">
                    <a:lumMod val="50000"/>
                  </a:schemeClr>
                </a:solidFill>
                <a:latin typeface="+mn-lt"/>
              </a:rPr>
              <a:t>)</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Développement et exécution de la maintenance: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Développement des compétences RH</a:t>
            </a:r>
          </a:p>
          <a:p>
            <a:pPr marL="228600" indent="-228600" defTabSz="757238" fontAlgn="auto">
              <a:lnSpc>
                <a:spcPct val="120000"/>
              </a:lnSpc>
              <a:spcBef>
                <a:spcPts val="0"/>
              </a:spcBef>
              <a:spcAft>
                <a:spcPts val="0"/>
              </a:spcAft>
              <a:buFont typeface="+mj-lt"/>
              <a:buAutoNum type="arabicPeriod"/>
              <a:defRPr/>
            </a:pPr>
            <a:r>
              <a:rPr lang="fr-FR" sz="900" dirty="0">
                <a:solidFill>
                  <a:schemeClr val="accent2">
                    <a:lumMod val="50000"/>
                  </a:schemeClr>
                </a:solidFill>
                <a:latin typeface="+mn-lt"/>
              </a:rPr>
              <a:t>Système d’information intégré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Maîtrise de l’adéquation entre couts de revient et tarifs</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Réseau commercial (</a:t>
            </a:r>
            <a:r>
              <a:rPr lang="fr-FR" sz="900" dirty="0" err="1">
                <a:latin typeface="+mn-lt"/>
              </a:rPr>
              <a:t>dév</a:t>
            </a:r>
            <a:r>
              <a:rPr lang="fr-FR" sz="900" dirty="0">
                <a:latin typeface="+mn-lt"/>
              </a:rPr>
              <a:t>., optimisation et efficacité)</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Capacité de Maîtrise d’œuvre/ contrôle des travaux</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Ancrage institutionnel</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Capitalisation (</a:t>
            </a:r>
            <a:r>
              <a:rPr lang="en-US" sz="900" dirty="0">
                <a:latin typeface="+mn-lt"/>
              </a:rPr>
              <a:t>knowledge</a:t>
            </a:r>
            <a:r>
              <a:rPr lang="fr-FR" sz="900" dirty="0">
                <a:latin typeface="+mn-lt"/>
              </a:rPr>
              <a:t> management)</a:t>
            </a:r>
          </a:p>
          <a:p>
            <a:pPr marL="177800" indent="-177800" defTabSz="757238" fontAlgn="auto">
              <a:lnSpc>
                <a:spcPct val="120000"/>
              </a:lnSpc>
              <a:spcBef>
                <a:spcPts val="0"/>
              </a:spcBef>
              <a:spcAft>
                <a:spcPts val="0"/>
              </a:spcAft>
              <a:buFont typeface="Verdana" pitchFamily="34" charset="0"/>
              <a:buAutoNum type="arabicPeriod"/>
              <a:defRPr/>
            </a:pPr>
            <a:r>
              <a:rPr lang="fr-FR" sz="900" dirty="0">
                <a:solidFill>
                  <a:schemeClr val="accent2">
                    <a:lumMod val="50000"/>
                  </a:schemeClr>
                </a:solidFill>
                <a:latin typeface="+mn-lt"/>
              </a:rPr>
              <a:t>Mise à jour et réengineering des procédures de gestion</a:t>
            </a:r>
            <a:endParaRPr lang="fr-FR" sz="900" dirty="0">
              <a:latin typeface="+mn-lt"/>
            </a:endParaRP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Incitation à la consommation/culture commerciale</a:t>
            </a:r>
            <a:endParaRPr lang="fr-FR" sz="700" i="1" dirty="0">
              <a:latin typeface="+mn-lt"/>
            </a:endParaRPr>
          </a:p>
        </p:txBody>
      </p:sp>
      <p:cxnSp>
        <p:nvCxnSpPr>
          <p:cNvPr id="23578" name="Connecteur droit 57"/>
          <p:cNvCxnSpPr>
            <a:cxnSpLocks noChangeShapeType="1"/>
          </p:cNvCxnSpPr>
          <p:nvPr/>
        </p:nvCxnSpPr>
        <p:spPr bwMode="auto">
          <a:xfrm>
            <a:off x="73025" y="2355850"/>
            <a:ext cx="4484688" cy="1588"/>
          </a:xfrm>
          <a:prstGeom prst="line">
            <a:avLst/>
          </a:prstGeom>
          <a:noFill/>
          <a:ln w="9525" algn="ctr">
            <a:solidFill>
              <a:schemeClr val="accent1"/>
            </a:solidFill>
            <a:round/>
            <a:headEnd/>
            <a:tailEnd/>
          </a:ln>
        </p:spPr>
      </p:cxnSp>
      <p:sp>
        <p:nvSpPr>
          <p:cNvPr id="23579" name="Text Box 43"/>
          <p:cNvSpPr txBox="1">
            <a:spLocks noChangeArrowheads="1"/>
          </p:cNvSpPr>
          <p:nvPr/>
        </p:nvSpPr>
        <p:spPr bwMode="auto">
          <a:xfrm>
            <a:off x="4681538" y="3871913"/>
            <a:ext cx="28702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Risques</a:t>
            </a:r>
          </a:p>
        </p:txBody>
      </p:sp>
      <p:sp>
        <p:nvSpPr>
          <p:cNvPr id="23580" name="Rectangle 42"/>
          <p:cNvSpPr>
            <a:spLocks noChangeArrowheads="1"/>
          </p:cNvSpPr>
          <p:nvPr/>
        </p:nvSpPr>
        <p:spPr bwMode="auto">
          <a:xfrm>
            <a:off x="73025" y="5153025"/>
            <a:ext cx="4462463"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81" name="Text Box 45"/>
          <p:cNvSpPr txBox="1">
            <a:spLocks noChangeArrowheads="1"/>
          </p:cNvSpPr>
          <p:nvPr/>
        </p:nvSpPr>
        <p:spPr bwMode="auto">
          <a:xfrm>
            <a:off x="239713" y="5429264"/>
            <a:ext cx="2868612" cy="245765"/>
          </a:xfrm>
          <a:prstGeom prst="rect">
            <a:avLst/>
          </a:prstGeom>
          <a:noFill/>
          <a:ln w="9525">
            <a:noFill/>
            <a:miter lim="800000"/>
            <a:headEnd/>
            <a:tailEnd/>
          </a:ln>
        </p:spPr>
        <p:txBody>
          <a:bodyPr wrap="square" lIns="75749" tIns="37874" rIns="75749" bIns="37874">
            <a:spAutoFit/>
          </a:bodyPr>
          <a:lstStyle/>
          <a:p>
            <a:pPr defTabSz="757238">
              <a:spcBef>
                <a:spcPct val="50000"/>
              </a:spcBef>
            </a:pPr>
            <a:r>
              <a:rPr lang="fr-FR" sz="1100" b="1" dirty="0">
                <a:solidFill>
                  <a:srgbClr val="FF0000"/>
                </a:solidFill>
                <a:latin typeface="Calibri" pitchFamily="34" charset="0"/>
              </a:rPr>
              <a:t>Structure de la concurrence</a:t>
            </a:r>
          </a:p>
        </p:txBody>
      </p:sp>
      <p:sp>
        <p:nvSpPr>
          <p:cNvPr id="23626" name="Text Box 10"/>
          <p:cNvSpPr txBox="1">
            <a:spLocks noChangeArrowheads="1"/>
          </p:cNvSpPr>
          <p:nvPr/>
        </p:nvSpPr>
        <p:spPr bwMode="auto">
          <a:xfrm>
            <a:off x="411163" y="582613"/>
            <a:ext cx="189706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Définition du segment</a:t>
            </a:r>
          </a:p>
        </p:txBody>
      </p:sp>
      <p:sp>
        <p:nvSpPr>
          <p:cNvPr id="23627" name="Text Box 11"/>
          <p:cNvSpPr txBox="1">
            <a:spLocks noChangeArrowheads="1"/>
          </p:cNvSpPr>
          <p:nvPr/>
        </p:nvSpPr>
        <p:spPr bwMode="auto">
          <a:xfrm>
            <a:off x="4603750" y="582613"/>
            <a:ext cx="44704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Règles du jeu et synergies possibles</a:t>
            </a:r>
          </a:p>
        </p:txBody>
      </p:sp>
      <p:graphicFrame>
        <p:nvGraphicFramePr>
          <p:cNvPr id="33" name="Tableau 32"/>
          <p:cNvGraphicFramePr>
            <a:graphicFrameLocks noGrp="1"/>
          </p:cNvGraphicFramePr>
          <p:nvPr/>
        </p:nvGraphicFramePr>
        <p:xfrm>
          <a:off x="642912" y="3637396"/>
          <a:ext cx="3714774" cy="1434678"/>
        </p:xfrm>
        <a:graphic>
          <a:graphicData uri="http://schemas.openxmlformats.org/drawingml/2006/table">
            <a:tbl>
              <a:tblPr/>
              <a:tblGrid>
                <a:gridCol w="619129"/>
                <a:gridCol w="619129"/>
                <a:gridCol w="619129"/>
                <a:gridCol w="619129"/>
                <a:gridCol w="619129"/>
                <a:gridCol w="619129"/>
              </a:tblGrid>
              <a:tr h="157979">
                <a:tc>
                  <a:txBody>
                    <a:bodyPr/>
                    <a:lstStyle/>
                    <a:p>
                      <a:pPr algn="l" fontAlgn="ctr"/>
                      <a:r>
                        <a:rPr lang="fr-FR" sz="1000" b="0" i="0" u="none" strike="noStrike" dirty="0">
                          <a:solidFill>
                            <a:srgbClr val="000000"/>
                          </a:solidFill>
                          <a:latin typeface="Arial"/>
                        </a:rPr>
                        <a:t> </a:t>
                      </a:r>
                    </a:p>
                  </a:txBody>
                  <a:tcPr marL="85725" marR="9525" marT="9525" marB="0" anchor="ctr">
                    <a:lnL>
                      <a:noFill/>
                    </a:lnL>
                    <a:lnR w="12700" cap="flat" cmpd="sng" algn="ctr">
                      <a:solidFill>
                        <a:srgbClr val="3891A7"/>
                      </a:solidFill>
                      <a:prstDash val="solid"/>
                      <a:round/>
                      <a:headEnd type="none" w="med" len="med"/>
                      <a:tailEnd type="none" w="med" len="med"/>
                    </a:lnR>
                    <a:lnT>
                      <a:noFill/>
                    </a:lnT>
                    <a:lnB w="12700" cap="flat" cmpd="sng" algn="ctr">
                      <a:solidFill>
                        <a:srgbClr val="3891A7"/>
                      </a:solidFill>
                      <a:prstDash val="solid"/>
                      <a:round/>
                      <a:headEnd type="none" w="med" len="med"/>
                      <a:tailEnd type="none" w="med" len="med"/>
                    </a:lnB>
                  </a:tcPr>
                </a:tc>
                <a:tc>
                  <a:txBody>
                    <a:bodyPr/>
                    <a:lstStyle/>
                    <a:p>
                      <a:pPr algn="ctr" rtl="0" fontAlgn="ctr"/>
                      <a:r>
                        <a:rPr lang="fr-FR" sz="1000" b="0" i="0" u="none" strike="noStrike" dirty="0" smtClean="0">
                          <a:solidFill>
                            <a:srgbClr val="000000"/>
                          </a:solidFill>
                          <a:latin typeface="Arial"/>
                        </a:rPr>
                        <a:t>2013</a:t>
                      </a:r>
                      <a:endParaRPr lang="fr-FR" sz="1000" b="0" i="0" u="none" strike="noStrike" dirty="0">
                        <a:solidFill>
                          <a:srgbClr val="000000"/>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c>
                  <a:txBody>
                    <a:bodyPr/>
                    <a:lstStyle/>
                    <a:p>
                      <a:pPr algn="ctr" rtl="0" fontAlgn="ctr"/>
                      <a:r>
                        <a:rPr lang="fr-FR" sz="1000" b="0" i="0" u="none" strike="noStrike" dirty="0" smtClean="0">
                          <a:solidFill>
                            <a:srgbClr val="000000"/>
                          </a:solidFill>
                          <a:latin typeface="Arial"/>
                        </a:rPr>
                        <a:t>2014</a:t>
                      </a:r>
                      <a:endParaRPr lang="fr-FR" sz="1000" b="0" i="0" u="none" strike="noStrike" dirty="0">
                        <a:solidFill>
                          <a:srgbClr val="000000"/>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c>
                  <a:txBody>
                    <a:bodyPr/>
                    <a:lstStyle/>
                    <a:p>
                      <a:pPr algn="ctr" rtl="0" fontAlgn="ctr"/>
                      <a:r>
                        <a:rPr lang="fr-FR" sz="1000" b="0" i="0" u="none" strike="noStrike" dirty="0" smtClean="0">
                          <a:solidFill>
                            <a:srgbClr val="000000"/>
                          </a:solidFill>
                          <a:latin typeface="Arial"/>
                        </a:rPr>
                        <a:t>2015</a:t>
                      </a:r>
                      <a:endParaRPr lang="fr-FR" sz="1000" b="0" i="0" u="none" strike="noStrike" dirty="0">
                        <a:solidFill>
                          <a:srgbClr val="000000"/>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c>
                  <a:txBody>
                    <a:bodyPr/>
                    <a:lstStyle/>
                    <a:p>
                      <a:pPr algn="ctr" rtl="0" fontAlgn="ctr"/>
                      <a:r>
                        <a:rPr lang="fr-FR" sz="1000" b="0" i="0" u="none" strike="noStrike" dirty="0" smtClean="0">
                          <a:solidFill>
                            <a:srgbClr val="000000"/>
                          </a:solidFill>
                          <a:latin typeface="Arial"/>
                        </a:rPr>
                        <a:t>2016</a:t>
                      </a:r>
                      <a:endParaRPr lang="fr-FR" sz="1000" b="0" i="0" u="none" strike="noStrike" dirty="0">
                        <a:solidFill>
                          <a:srgbClr val="000000"/>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c>
                  <a:txBody>
                    <a:bodyPr/>
                    <a:lstStyle/>
                    <a:p>
                      <a:pPr algn="ctr" rtl="0" fontAlgn="ctr"/>
                      <a:r>
                        <a:rPr lang="fr-FR" sz="1000" b="0" i="0" u="none" strike="noStrike" dirty="0" smtClean="0">
                          <a:solidFill>
                            <a:srgbClr val="000000"/>
                          </a:solidFill>
                          <a:latin typeface="Arial"/>
                        </a:rPr>
                        <a:t>2017</a:t>
                      </a:r>
                      <a:endParaRPr lang="fr-FR" sz="1000" b="0" i="0" u="none" strike="noStrike" dirty="0">
                        <a:solidFill>
                          <a:srgbClr val="000000"/>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r>
              <a:tr h="278343">
                <a:tc>
                  <a:txBody>
                    <a:bodyPr/>
                    <a:lstStyle/>
                    <a:p>
                      <a:pPr algn="l" rtl="0" fontAlgn="ctr"/>
                      <a:r>
                        <a:rPr lang="fr-FR" sz="800" b="0" i="0" u="none" strike="noStrike" dirty="0">
                          <a:solidFill>
                            <a:srgbClr val="000000"/>
                          </a:solidFill>
                          <a:latin typeface="Gill Sans MT"/>
                        </a:rPr>
                        <a:t>Totales (</a:t>
                      </a:r>
                      <a:r>
                        <a:rPr lang="fr-FR" sz="800" b="0" i="0" u="none" strike="noStrike" dirty="0" err="1">
                          <a:solidFill>
                            <a:srgbClr val="000000"/>
                          </a:solidFill>
                          <a:latin typeface="Gill Sans MT"/>
                        </a:rPr>
                        <a:t>MTh</a:t>
                      </a:r>
                      <a:r>
                        <a:rPr lang="fr-FR" sz="800" b="0" i="0" u="none" strike="noStrike" dirty="0">
                          <a:solidFill>
                            <a:srgbClr val="000000"/>
                          </a:solidFill>
                          <a:latin typeface="Gill Sans MT"/>
                        </a:rPr>
                        <a:t>)</a:t>
                      </a:r>
                    </a:p>
                  </a:txBody>
                  <a:tcPr marL="857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r" rtl="0" fontAlgn="b"/>
                      <a:r>
                        <a:rPr lang="fr-FR" sz="1100" b="0" i="0" u="none" strike="noStrike" dirty="0" smtClean="0">
                          <a:solidFill>
                            <a:srgbClr val="000000"/>
                          </a:solidFill>
                          <a:latin typeface="Calibri"/>
                        </a:rPr>
                        <a:t>10041</a:t>
                      </a:r>
                      <a:endParaRPr lang="fr-FR" sz="1100" b="0" i="0" u="none" strike="noStrike" dirty="0">
                        <a:solidFill>
                          <a:srgbClr val="000000"/>
                        </a:solidFill>
                        <a:latin typeface="Calibri"/>
                      </a:endParaRPr>
                    </a:p>
                  </a:txBody>
                  <a:tcPr marL="9525" marR="9525" marT="9525"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r" rtl="0" fontAlgn="b"/>
                      <a:r>
                        <a:rPr lang="fr-FR" sz="1100" b="1" i="0" u="none" strike="noStrike" dirty="0" smtClean="0">
                          <a:solidFill>
                            <a:srgbClr val="00B050"/>
                          </a:solidFill>
                          <a:latin typeface="Calibri"/>
                        </a:rPr>
                        <a:t>11411</a:t>
                      </a:r>
                      <a:endParaRPr lang="fr-FR" sz="1100" b="1" i="0" u="none" strike="noStrike" dirty="0">
                        <a:solidFill>
                          <a:srgbClr val="00B050"/>
                        </a:solidFill>
                        <a:latin typeface="Calibri"/>
                      </a:endParaRPr>
                    </a:p>
                  </a:txBody>
                  <a:tcPr marL="9525" marR="9525" marT="9525"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r" rtl="0" fontAlgn="b"/>
                      <a:r>
                        <a:rPr lang="fr-FR" sz="1100" b="1" i="0" u="none" strike="noStrike" dirty="0" smtClean="0">
                          <a:solidFill>
                            <a:srgbClr val="00B050"/>
                          </a:solidFill>
                          <a:latin typeface="Calibri"/>
                        </a:rPr>
                        <a:t>12166</a:t>
                      </a:r>
                      <a:endParaRPr lang="fr-FR" sz="1100" b="1" i="0" u="none" strike="noStrike" dirty="0">
                        <a:solidFill>
                          <a:srgbClr val="00B050"/>
                        </a:solidFill>
                        <a:latin typeface="Calibri"/>
                      </a:endParaRPr>
                    </a:p>
                  </a:txBody>
                  <a:tcPr marL="9525" marR="9525" marT="9525"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r" rtl="0" fontAlgn="b"/>
                      <a:r>
                        <a:rPr lang="fr-FR" sz="1100" b="1" i="0" u="none" strike="noStrike" dirty="0" smtClean="0">
                          <a:solidFill>
                            <a:srgbClr val="00B050"/>
                          </a:solidFill>
                          <a:latin typeface="Calibri"/>
                        </a:rPr>
                        <a:t>13131</a:t>
                      </a:r>
                      <a:endParaRPr lang="fr-FR" sz="1100" b="1" i="0" u="none" strike="noStrike" dirty="0">
                        <a:solidFill>
                          <a:srgbClr val="00B050"/>
                        </a:solidFill>
                        <a:latin typeface="Calibri"/>
                      </a:endParaRPr>
                    </a:p>
                  </a:txBody>
                  <a:tcPr marL="9525" marR="9525" marT="9525"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r" rtl="0" fontAlgn="b"/>
                      <a:r>
                        <a:rPr lang="fr-FR" sz="1100" b="1" i="0" u="none" strike="noStrike" dirty="0" smtClean="0">
                          <a:solidFill>
                            <a:srgbClr val="00B050"/>
                          </a:solidFill>
                          <a:latin typeface="Calibri"/>
                        </a:rPr>
                        <a:t>14194</a:t>
                      </a:r>
                      <a:endParaRPr lang="fr-FR" sz="1100" b="1" i="0" u="none" strike="noStrike" dirty="0">
                        <a:solidFill>
                          <a:srgbClr val="00B050"/>
                        </a:solidFill>
                        <a:latin typeface="Calibri"/>
                      </a:endParaRPr>
                    </a:p>
                  </a:txBody>
                  <a:tcPr marL="9525" marR="9525" marT="9525"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r>
              <a:tr h="578684">
                <a:tc>
                  <a:txBody>
                    <a:bodyPr/>
                    <a:lstStyle/>
                    <a:p>
                      <a:pPr algn="l" rtl="0" fontAlgn="ctr"/>
                      <a:r>
                        <a:rPr lang="fr-FR" sz="800" b="1" i="0" u="none" strike="noStrike">
                          <a:solidFill>
                            <a:srgbClr val="000000"/>
                          </a:solidFill>
                          <a:latin typeface="Arial"/>
                        </a:rPr>
                        <a:t>VA (DA/Th)</a:t>
                      </a:r>
                      <a:r>
                        <a:rPr lang="fr-FR" sz="800" b="0" i="0" u="none" strike="noStrike">
                          <a:solidFill>
                            <a:srgbClr val="000000"/>
                          </a:solidFill>
                          <a:latin typeface="Gill Sans MT"/>
                        </a:rPr>
                        <a:t> </a:t>
                      </a:r>
                      <a:endParaRPr lang="fr-FR" sz="800" b="1" i="0" u="none" strike="noStrike">
                        <a:solidFill>
                          <a:srgbClr val="000000"/>
                        </a:solidFill>
                        <a:latin typeface="Arial"/>
                      </a:endParaRPr>
                    </a:p>
                  </a:txBody>
                  <a:tcPr marL="857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1" i="0" u="none" strike="noStrike" dirty="0" smtClean="0">
                          <a:solidFill>
                            <a:srgbClr val="00B050"/>
                          </a:solidFill>
                          <a:latin typeface="Arial"/>
                        </a:rPr>
                        <a:t>BP 0,320</a:t>
                      </a:r>
                    </a:p>
                    <a:p>
                      <a:pPr algn="ctr" rtl="0" fontAlgn="t"/>
                      <a:r>
                        <a:rPr lang="fr-FR" sz="1000" b="1" i="0" u="none" strike="noStrike" dirty="0" smtClean="0">
                          <a:solidFill>
                            <a:srgbClr val="00B050"/>
                          </a:solidFill>
                          <a:latin typeface="Arial"/>
                        </a:rPr>
                        <a:t>MP 0,330</a:t>
                      </a:r>
                    </a:p>
                    <a:p>
                      <a:pPr algn="ctr" rtl="0" fontAlgn="t"/>
                      <a:r>
                        <a:rPr lang="fr-FR" sz="1000" b="1" i="0" u="none" strike="noStrike" dirty="0" smtClean="0">
                          <a:solidFill>
                            <a:srgbClr val="00B050"/>
                          </a:solidFill>
                          <a:latin typeface="Arial"/>
                        </a:rPr>
                        <a:t>HP 0,164</a:t>
                      </a:r>
                    </a:p>
                    <a:p>
                      <a:pPr algn="ctr" rtl="0" fontAlgn="t"/>
                      <a:endParaRPr lang="fr-FR" sz="1000" b="0" i="0" u="none" strike="noStrike" dirty="0">
                        <a:solidFill>
                          <a:srgbClr val="FF0000"/>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0" i="0" u="none" strike="noStrike" dirty="0" smtClean="0">
                          <a:solidFill>
                            <a:srgbClr val="FF0000"/>
                          </a:solidFill>
                          <a:latin typeface="Arial"/>
                        </a:rPr>
                        <a:t>0,298</a:t>
                      </a:r>
                      <a:endParaRPr lang="fr-FR" sz="1000" b="0" i="0" u="none" strike="noStrike" dirty="0">
                        <a:solidFill>
                          <a:srgbClr val="FF0000"/>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0" i="0" u="none" strike="noStrike" smtClean="0">
                          <a:solidFill>
                            <a:srgbClr val="FF0000"/>
                          </a:solidFill>
                          <a:latin typeface="Arial"/>
                        </a:rPr>
                        <a:t>0,298</a:t>
                      </a:r>
                      <a:endParaRPr lang="fr-FR" sz="1000" b="0" i="0" u="none" strike="noStrike" dirty="0">
                        <a:solidFill>
                          <a:srgbClr val="FF0000"/>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0" i="0" u="none" strike="noStrike" smtClean="0">
                          <a:solidFill>
                            <a:srgbClr val="FF0000"/>
                          </a:solidFill>
                          <a:latin typeface="Arial"/>
                        </a:rPr>
                        <a:t>0,298</a:t>
                      </a:r>
                      <a:endParaRPr lang="fr-FR" sz="1000" b="0" i="0" u="none" strike="noStrike" dirty="0">
                        <a:solidFill>
                          <a:srgbClr val="FF0000"/>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0" i="0" u="none" strike="noStrike" dirty="0" smtClean="0">
                          <a:solidFill>
                            <a:srgbClr val="FF0000"/>
                          </a:solidFill>
                          <a:latin typeface="Arial"/>
                        </a:rPr>
                        <a:t>0,298</a:t>
                      </a:r>
                      <a:endParaRPr lang="fr-FR" sz="1000" b="0" i="0" u="none" strike="noStrike" dirty="0">
                        <a:solidFill>
                          <a:srgbClr val="FF0000"/>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r>
              <a:tr h="297928">
                <a:tc>
                  <a:txBody>
                    <a:bodyPr/>
                    <a:lstStyle/>
                    <a:p>
                      <a:pPr algn="l" rtl="0" fontAlgn="ctr"/>
                      <a:r>
                        <a:rPr lang="fr-FR" sz="800" b="0" i="0" u="none" strike="noStrike" dirty="0">
                          <a:solidFill>
                            <a:srgbClr val="000000"/>
                          </a:solidFill>
                          <a:latin typeface="Gill Sans MT"/>
                        </a:rPr>
                        <a:t>CA (MDA) (à prix constants)</a:t>
                      </a:r>
                    </a:p>
                  </a:txBody>
                  <a:tcPr marL="857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r" fontAlgn="b"/>
                      <a:r>
                        <a:rPr lang="fr-FR" sz="1200" b="0" i="0" u="none" strike="noStrike" dirty="0">
                          <a:solidFill>
                            <a:srgbClr val="000000"/>
                          </a:solidFill>
                          <a:latin typeface="Candara"/>
                        </a:rPr>
                        <a:t>3 069</a:t>
                      </a:r>
                    </a:p>
                  </a:txBody>
                  <a:tcPr marL="0" marR="0" marT="0"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marL="0" algn="r" rtl="0" eaLnBrk="1" fontAlgn="b" latinLnBrk="0" hangingPunct="1"/>
                      <a:r>
                        <a:rPr kumimoji="0" lang="fr-FR" sz="1100" b="1" i="0" u="none" strike="noStrike" kern="1200" dirty="0" smtClean="0">
                          <a:solidFill>
                            <a:srgbClr val="00B050"/>
                          </a:solidFill>
                          <a:latin typeface="Calibri"/>
                          <a:ea typeface="+mn-ea"/>
                          <a:cs typeface="+mn-cs"/>
                        </a:rPr>
                        <a:t>3 400</a:t>
                      </a:r>
                    </a:p>
                  </a:txBody>
                  <a:tcPr marL="0" marR="0" marT="0"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marL="0" algn="r" rtl="0" eaLnBrk="1" fontAlgn="b" latinLnBrk="0" hangingPunct="1"/>
                      <a:r>
                        <a:rPr kumimoji="0" lang="fr-FR" sz="1100" b="1" i="0" u="none" strike="noStrike" kern="1200" dirty="0" smtClean="0">
                          <a:solidFill>
                            <a:srgbClr val="00B050"/>
                          </a:solidFill>
                          <a:latin typeface="Calibri"/>
                          <a:ea typeface="+mn-ea"/>
                          <a:cs typeface="+mn-cs"/>
                        </a:rPr>
                        <a:t>3 625</a:t>
                      </a:r>
                    </a:p>
                  </a:txBody>
                  <a:tcPr marL="0" marR="0" marT="0"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marL="0" algn="r" rtl="0" eaLnBrk="1" fontAlgn="b" latinLnBrk="0" hangingPunct="1"/>
                      <a:r>
                        <a:rPr kumimoji="0" lang="fr-FR" sz="1100" b="1" i="0" u="none" strike="noStrike" kern="1200" dirty="0" smtClean="0">
                          <a:solidFill>
                            <a:srgbClr val="00B050"/>
                          </a:solidFill>
                          <a:latin typeface="Calibri"/>
                          <a:ea typeface="+mn-ea"/>
                          <a:cs typeface="+mn-cs"/>
                        </a:rPr>
                        <a:t>3 913</a:t>
                      </a:r>
                    </a:p>
                  </a:txBody>
                  <a:tcPr marL="0" marR="0" marT="0"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marL="0" algn="r" rtl="0" eaLnBrk="1" fontAlgn="b" latinLnBrk="0" hangingPunct="1"/>
                      <a:r>
                        <a:rPr kumimoji="0" lang="fr-FR" sz="1100" b="1" i="0" u="none" strike="noStrike" kern="1200" dirty="0" smtClean="0">
                          <a:solidFill>
                            <a:srgbClr val="00B050"/>
                          </a:solidFill>
                          <a:latin typeface="Calibri"/>
                          <a:ea typeface="+mn-ea"/>
                          <a:cs typeface="+mn-cs"/>
                        </a:rPr>
                        <a:t>4 230</a:t>
                      </a:r>
                    </a:p>
                  </a:txBody>
                  <a:tcPr marL="0" marR="0" marT="0" marB="0" anchor="b">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704" name="Group 296"/>
          <p:cNvGraphicFramePr>
            <a:graphicFrameLocks noGrp="1"/>
          </p:cNvGraphicFramePr>
          <p:nvPr>
            <p:ph idx="4294967295"/>
          </p:nvPr>
        </p:nvGraphicFramePr>
        <p:xfrm>
          <a:off x="0" y="287338"/>
          <a:ext cx="9001158" cy="5999182"/>
        </p:xfrm>
        <a:graphic>
          <a:graphicData uri="http://schemas.openxmlformats.org/drawingml/2006/table">
            <a:tbl>
              <a:tblPr/>
              <a:tblGrid>
                <a:gridCol w="276929"/>
                <a:gridCol w="2281025"/>
                <a:gridCol w="313163"/>
                <a:gridCol w="272123"/>
                <a:gridCol w="351037"/>
                <a:gridCol w="276960"/>
                <a:gridCol w="276960"/>
                <a:gridCol w="69240"/>
                <a:gridCol w="4883721"/>
              </a:tblGrid>
              <a:tr h="819907">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très </a:t>
                      </a:r>
                      <a:r>
                        <a:rPr kumimoji="0" lang="fr-FR" sz="1000" b="1" i="0" u="none" strike="noStrike" cap="none" normalizeH="0" baseline="0" dirty="0" err="1" smtClean="0">
                          <a:ln>
                            <a:noFill/>
                          </a:ln>
                          <a:solidFill>
                            <a:srgbClr val="000000"/>
                          </a:solidFill>
                          <a:effectLst/>
                          <a:latin typeface="Arial" charset="0"/>
                        </a:rPr>
                        <a:t>fble</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fbl</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Moy</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Frt</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Exceptionnel</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540503">
                <a:tc rowSpan="8">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80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et exécution de la maintenance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1"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Équipes mises en place,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Problématique de disponibilité et dotation de matériel et équipement,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absence de doctrine de maîtrise d’œuvre de la maintenance;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maitrise de la maintenance préventive (déficit en formation métier)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70744">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Maitrise du ré-engineering de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Restructuration du réseau par  des renforcements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Capacité de réhabilitation des réseaux,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Retard dans la conversion du réseau BP en MP, faute d’autorisations de voiries et de la remise en état des lieux par les entreprises sous-traitantes, notamment les DD de Bologhine et de </a:t>
                      </a:r>
                      <a:r>
                        <a:rPr kumimoji="0" lang="fr-FR" sz="800" b="0" i="0" u="none" strike="noStrike" cap="none" normalizeH="0" baseline="0" dirty="0" err="1" smtClean="0">
                          <a:ln>
                            <a:noFill/>
                          </a:ln>
                          <a:solidFill>
                            <a:srgbClr val="000000"/>
                          </a:solidFill>
                          <a:effectLst/>
                          <a:latin typeface="Arial" charset="0"/>
                          <a:cs typeface="Arial" charset="0"/>
                        </a:rPr>
                        <a:t>Belouizdad</a:t>
                      </a:r>
                      <a:endParaRPr kumimoji="0" lang="fr-FR" sz="8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niveau de la planimétrie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1652">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Introduction et généralisation de nouvelles technologies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1"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Inexistence de la télé exploitation, télé-relève, </a:t>
                      </a:r>
                      <a:r>
                        <a:rPr kumimoji="0" lang="fr-FR" sz="800" b="0" i="0" u="none" strike="noStrike" cap="none" normalizeH="0" baseline="0" dirty="0" smtClean="0">
                          <a:ln>
                            <a:noFill/>
                          </a:ln>
                          <a:solidFill>
                            <a:srgbClr val="FF0000"/>
                          </a:solidFill>
                          <a:effectLst/>
                          <a:latin typeface="Arial" charset="0"/>
                          <a:cs typeface="Arial" charset="0"/>
                        </a:rPr>
                        <a:t>Smart </a:t>
                      </a:r>
                      <a:r>
                        <a:rPr kumimoji="0" lang="fr-FR" sz="800" b="0" i="0" u="none" strike="noStrike" cap="none" normalizeH="0" baseline="0" dirty="0" err="1" smtClean="0">
                          <a:ln>
                            <a:noFill/>
                          </a:ln>
                          <a:solidFill>
                            <a:srgbClr val="FF0000"/>
                          </a:solidFill>
                          <a:effectLst/>
                          <a:latin typeface="Arial" charset="0"/>
                          <a:cs typeface="Arial" charset="0"/>
                        </a:rPr>
                        <a:t>Grid</a:t>
                      </a:r>
                      <a:r>
                        <a:rPr kumimoji="0" lang="fr-FR" sz="800" b="0" i="0" u="none" strike="noStrike" cap="none" normalizeH="0" baseline="0" dirty="0" smtClean="0">
                          <a:ln>
                            <a:noFill/>
                          </a:ln>
                          <a:solidFill>
                            <a:srgbClr val="000000"/>
                          </a:solidFill>
                          <a:effectLst/>
                          <a:latin typeface="Arial" charset="0"/>
                          <a:cs typeface="Arial" charset="0"/>
                        </a:rPr>
                        <a:t>, etc.</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Numérisation de la cartographie réseau encours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471730">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a:t>
                      </a:r>
                      <a:r>
                        <a:rPr kumimoji="0" lang="fr-FR" sz="1000" b="1" i="0" u="none" strike="noStrike" cap="none" normalizeH="0" baseline="0" dirty="0" smtClean="0">
                          <a:ln>
                            <a:noFill/>
                          </a:ln>
                          <a:solidFill>
                            <a:srgbClr val="000000"/>
                          </a:solidFill>
                          <a:effectLst/>
                          <a:latin typeface="Arial" charset="0"/>
                          <a:cs typeface="Arial" charset="0"/>
                        </a:rPr>
                        <a:t>des </a:t>
                      </a:r>
                      <a:r>
                        <a:rPr kumimoji="0" lang="fr-FR" sz="900" b="1" i="0" u="none" strike="noStrike" cap="none" normalizeH="0" baseline="0" dirty="0" smtClean="0">
                          <a:ln>
                            <a:noFill/>
                          </a:ln>
                          <a:solidFill>
                            <a:srgbClr val="000000"/>
                          </a:solidFill>
                          <a:effectLst/>
                          <a:latin typeface="Arial" charset="0"/>
                          <a:cs typeface="Arial" charset="0"/>
                        </a:rPr>
                        <a:t>compétences RH</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Déperdition de la ressource qualifiée et non préparation de la relève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Formations du personnel existantes mais insuffisantes en terme de qualité (par exemple : techniques de détection de la fraude pour les commerciaux et certains métiers techniques notamment l’entretien préventif)</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des CDC de formation</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réalisation de formation (qualifiante) pour certains métiers. Exemple: TVC, surveillance de travaux, détection de fuite, maintenance des postes détente, protection contre les courants vagabonds (phénomène nouveau dû au métro et  au tramway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en formation management pour l’encadrement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Rigidité dans les conditions d’accès à certaines formations (IFEG)</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Déficit dans la formation à la relation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27479">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Ingénierie sociale (importance forte)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Actions de sensibilisation des clients sur les conditions de bonne utilisation du gaz (aspects sécurité)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de politique de communication et de lobbying envers les autorités publiques (administratives, judiciaires et services de sécurité, associations de quartiers, etc.) pour faire face aux agressions des réseaux (atteintes tiers et actes de vandalisme)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05920">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Maîtrise de l’adéquation entre couts </a:t>
                      </a:r>
                    </a:p>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de revient et tarifs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Comptabilité analytique  centralisée  (non exploitée par les DD)</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Absence de révision tarifaire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maitrise des charges d’investissements et d’exploitation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33991">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intégré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 SI distribution actuel se compose  d’un ensemble d’applications et ne couvre pas tous les besoins (se limité à la facturation et la comptabilité).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Schéma directeur informatique distribution 2012 – 2016 finalisé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et maintenance de la GDO gaz.</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77256">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Réseau commercial (</a:t>
                      </a:r>
                      <a:r>
                        <a:rPr kumimoji="0" lang="fr-FR" sz="900" b="1" i="0" u="none" strike="noStrike" cap="none" normalizeH="0" baseline="0" dirty="0" err="1" smtClean="0">
                          <a:ln>
                            <a:noFill/>
                          </a:ln>
                          <a:solidFill>
                            <a:srgbClr val="000000"/>
                          </a:solidFill>
                          <a:effectLst/>
                          <a:latin typeface="Arial" charset="0"/>
                          <a:cs typeface="Arial" charset="0"/>
                        </a:rPr>
                        <a:t>dév</a:t>
                      </a:r>
                      <a:r>
                        <a:rPr kumimoji="0" lang="fr-FR" sz="900" b="1" i="0" u="none" strike="noStrike" cap="none" normalizeH="0" baseline="0" dirty="0" smtClean="0">
                          <a:ln>
                            <a:noFill/>
                          </a:ln>
                          <a:solidFill>
                            <a:srgbClr val="000000"/>
                          </a:solidFill>
                          <a:effectLst/>
                          <a:latin typeface="Arial" charset="0"/>
                          <a:cs typeface="Arial" charset="0"/>
                        </a:rPr>
                        <a:t>., optimisation</a:t>
                      </a:r>
                    </a:p>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et efficacité),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diversification des modes de payement;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 adaptation de l’organisation commerciale aux  exigences du métier</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dans le traitement des réclamations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culture commerciale insuffisante.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d’introduction de call-center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24579" name="Rectangle 7"/>
          <p:cNvSpPr>
            <a:spLocks noChangeArrowheads="1"/>
          </p:cNvSpPr>
          <p:nvPr/>
        </p:nvSpPr>
        <p:spPr bwMode="auto">
          <a:xfrm>
            <a:off x="-4765" y="1"/>
            <a:ext cx="4219575" cy="285727"/>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a:t>
            </a:r>
            <a:r>
              <a:rPr lang="fr-FR" sz="1600" i="1" dirty="0">
                <a:solidFill>
                  <a:srgbClr val="000000"/>
                </a:solidFill>
                <a:latin typeface="Calibri" pitchFamily="34" charset="0"/>
              </a:rPr>
              <a:t>Concessions </a:t>
            </a:r>
            <a:r>
              <a:rPr lang="fr-FR" sz="1600" i="1" dirty="0">
                <a:latin typeface="Calibri" pitchFamily="34" charset="0"/>
              </a:rPr>
              <a:t>GAZ</a:t>
            </a:r>
            <a:endParaRPr lang="fr-FR" sz="1600" dirty="0">
              <a:latin typeface="Calibri" pitchFamily="34" charset="0"/>
            </a:endParaRPr>
          </a:p>
        </p:txBody>
      </p:sp>
      <p:sp>
        <p:nvSpPr>
          <p:cNvPr id="24580" name="Rectangle 643"/>
          <p:cNvSpPr>
            <a:spLocks noChangeArrowheads="1"/>
          </p:cNvSpPr>
          <p:nvPr/>
        </p:nvSpPr>
        <p:spPr bwMode="auto">
          <a:xfrm>
            <a:off x="4556125" y="3246438"/>
            <a:ext cx="36513" cy="368300"/>
          </a:xfrm>
          <a:prstGeom prst="rect">
            <a:avLst/>
          </a:prstGeom>
          <a:noFill/>
          <a:ln w="9525" algn="ctr">
            <a:noFill/>
            <a:miter lim="800000"/>
            <a:headEnd/>
            <a:tailEnd/>
          </a:ln>
        </p:spPr>
        <p:txBody>
          <a:bodyPr wrap="none" lIns="18000" tIns="18000" rIns="18000" bIns="18000" anchor="ctr">
            <a:spAutoFit/>
          </a:bodyPr>
          <a:lstStyle/>
          <a:p>
            <a:pPr algn="ctr">
              <a:lnSpc>
                <a:spcPct val="120000"/>
              </a:lnSpc>
            </a:pPr>
            <a:endParaRPr lang="fr-FR">
              <a:latin typeface="Verdana"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69704" name="Group 296"/>
          <p:cNvGraphicFramePr>
            <a:graphicFrameLocks noGrp="1"/>
          </p:cNvGraphicFramePr>
          <p:nvPr>
            <p:ph idx="4294967295"/>
          </p:nvPr>
        </p:nvGraphicFramePr>
        <p:xfrm>
          <a:off x="0" y="415281"/>
          <a:ext cx="9144033" cy="6127120"/>
        </p:xfrm>
        <a:graphic>
          <a:graphicData uri="http://schemas.openxmlformats.org/drawingml/2006/table">
            <a:tbl>
              <a:tblPr/>
              <a:tblGrid>
                <a:gridCol w="278379"/>
                <a:gridCol w="2292967"/>
                <a:gridCol w="314803"/>
                <a:gridCol w="433274"/>
                <a:gridCol w="359060"/>
                <a:gridCol w="239372"/>
                <a:gridCol w="247285"/>
                <a:gridCol w="69603"/>
                <a:gridCol w="4909290"/>
              </a:tblGrid>
              <a:tr h="928878">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très </a:t>
                      </a:r>
                      <a:r>
                        <a:rPr kumimoji="0" lang="fr-FR" sz="1000" b="1" i="0" u="none" strike="noStrike" cap="none" normalizeH="0" baseline="0" dirty="0" err="1" smtClean="0">
                          <a:ln>
                            <a:noFill/>
                          </a:ln>
                          <a:solidFill>
                            <a:srgbClr val="000000"/>
                          </a:solidFill>
                          <a:effectLst/>
                          <a:latin typeface="Arial" charset="0"/>
                        </a:rPr>
                        <a:t>fble</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fbl</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Moy</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Frt</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Exceptionnel</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765877">
                <a:tc rowSpan="5">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defRPr/>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Maîtrise d’œuvre / contrôle des travaux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Problème d’expertise de matériels (contrefaçon).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de la formation des techniciens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Existence d’une commission d’acceptation et d’homologation de matériel.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de surveillants travaux avec la multiplicité des chantiers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remise des dossiers techniques par les sous traitants (donc méconnaissance du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1932">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Capitalisation (</a:t>
                      </a:r>
                      <a:r>
                        <a:rPr kumimoji="0" lang="en-US" sz="900" b="1" i="0" u="none" strike="noStrike" cap="none" normalizeH="0" baseline="0" dirty="0" smtClean="0">
                          <a:ln>
                            <a:noFill/>
                          </a:ln>
                          <a:solidFill>
                            <a:srgbClr val="000000"/>
                          </a:solidFill>
                          <a:effectLst/>
                          <a:latin typeface="Arial" charset="0"/>
                          <a:cs typeface="Arial" charset="0"/>
                        </a:rPr>
                        <a:t>knowledge</a:t>
                      </a:r>
                      <a:r>
                        <a:rPr kumimoji="0" lang="fr-FR" sz="900" b="1" i="0" u="none" strike="noStrike" cap="none" normalizeH="0" baseline="0" dirty="0" smtClean="0">
                          <a:ln>
                            <a:noFill/>
                          </a:ln>
                          <a:solidFill>
                            <a:srgbClr val="000000"/>
                          </a:solidFill>
                          <a:effectLst/>
                          <a:latin typeface="Arial" charset="0"/>
                          <a:cs typeface="Arial" charset="0"/>
                        </a:rPr>
                        <a:t> management)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dans la capitalisation du savoir et de l’expertise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Capital expérience insuffisamment valorisé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743785">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Incitation à la consommation/ culture commerciale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rentabilisation de l’investissement  à cause de la incapacité de certains clients de prendre en charge le coût de l’installation intérieure (trouver la possibilité de financer les installations intérieures des clients qui n’ont pas les moyens).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Déficit en communication vis-à-vis des clients quant aux avantages de l’utilisation du gaz par rapport à l’électricité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11012">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defRPr/>
                      </a:pPr>
                      <a:r>
                        <a:rPr kumimoji="0" lang="fr-FR" sz="900" b="1" i="0" u="none" strike="noStrike" kern="1200" cap="none" normalizeH="0" baseline="0" dirty="0" smtClean="0">
                          <a:ln>
                            <a:noFill/>
                          </a:ln>
                          <a:solidFill>
                            <a:srgbClr val="000000"/>
                          </a:solidFill>
                          <a:effectLst/>
                          <a:latin typeface="Arial" charset="0"/>
                          <a:ea typeface="+mn-ea"/>
                          <a:cs typeface="Arial" charset="0"/>
                        </a:rPr>
                        <a:t>Mise à jour et réengineering des procédures de gestion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endPar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des procédures de travail en adéquation avec les changements organisationnels, institutionnels et technologiques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reconstitution et de mise à jour du fonds documentaire (guides techniques, cartographie réseau,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4568">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Ancrage institutionnel</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SDA filiale de l’operateur historique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4568">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-Seul distributeur dans le périmètre de la filiale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72372">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0" i="0" u="none" strike="noStrike" cap="none" normalizeH="0" baseline="0" dirty="0" smtClean="0">
                          <a:ln>
                            <a:noFill/>
                          </a:ln>
                          <a:solidFill>
                            <a:schemeClr val="tx1"/>
                          </a:solidFill>
                          <a:effectLst/>
                          <a:latin typeface="Arial" charset="0"/>
                          <a:cs typeface="Arial" charset="0"/>
                        </a:rPr>
                        <a:t>-SDA filiale de l’opérateur historique, </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0" i="0" u="none" strike="noStrike" cap="none" normalizeH="0" baseline="0" dirty="0" smtClean="0">
                          <a:ln>
                            <a:noFill/>
                          </a:ln>
                          <a:solidFill>
                            <a:schemeClr val="tx1"/>
                          </a:solidFill>
                          <a:effectLst/>
                          <a:latin typeface="Arial" charset="0"/>
                          <a:cs typeface="Arial" charset="0"/>
                        </a:rPr>
                        <a:t>-Contraintes liées à l’environnement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3482">
                <a:tc gridSpan="2">
                  <a:txBody>
                    <a:bodyPr/>
                    <a:lstStyle/>
                    <a:p>
                      <a:pPr marL="87313" marR="0" lvl="0" indent="0" algn="l" defTabSz="914400" rtl="0" eaLnBrk="0" fontAlgn="base" latinLnBrk="0" hangingPunct="0">
                        <a:lnSpc>
                          <a:spcPct val="8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
                          <a:srgbClr val="666465"/>
                        </a:buClr>
                        <a:buSzTx/>
                        <a:buFont typeface="Wingdings" pitchFamily="2" charset="2"/>
                        <a:buNone/>
                        <a:tabLst/>
                        <a:defRPr/>
                      </a:pPr>
                      <a:r>
                        <a:rPr kumimoji="0" lang="fr-FR" sz="24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mn-cs"/>
                          <a:sym typeface="Wingdings 2" pitchFamily="18" charset="2"/>
                        </a:rPr>
                        <a:t> </a:t>
                      </a:r>
                      <a:endParaRPr kumimoji="0" lang="fr-FR" sz="24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
                          <a:srgbClr val="666465"/>
                        </a:buClr>
                        <a:buSzTx/>
                        <a:buFont typeface="Wingdings" pitchFamily="2" charset="2"/>
                        <a:buNone/>
                        <a:tabLst/>
                        <a:defRPr/>
                      </a:pPr>
                      <a:endParaRPr kumimoji="0" lang="fr-FR" sz="24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479440">
                <a:tc rowSpan="2" gridSpan="2">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internes sur le plan</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endParaRPr lang="fr-F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endParaRPr>
                    </a:p>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rowSpan="2">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Commercial: synergie entre gaz et électricité. Si l’on perd une concession électricité, on perd cette synergie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Coûts: mutualisation des équipes relève gaz/</a:t>
                      </a:r>
                      <a:r>
                        <a:rPr kumimoji="0" lang="fr-FR" sz="800" b="0" i="0" u="none" strike="noStrike" cap="none" normalizeH="0" baseline="0" dirty="0" err="1" smtClean="0">
                          <a:ln>
                            <a:noFill/>
                          </a:ln>
                          <a:solidFill>
                            <a:srgbClr val="000000"/>
                          </a:solidFill>
                          <a:effectLst/>
                          <a:latin typeface="Arial" charset="0"/>
                          <a:cs typeface="Arial" charset="0"/>
                        </a:rPr>
                        <a:t>elec</a:t>
                      </a:r>
                      <a:r>
                        <a:rPr kumimoji="0" lang="fr-FR" sz="800" b="0" i="0" u="none" strike="noStrike" cap="none" normalizeH="0" baseline="0" dirty="0" smtClean="0">
                          <a:ln>
                            <a:noFill/>
                          </a:ln>
                          <a:solidFill>
                            <a:srgbClr val="000000"/>
                          </a:solidFill>
                          <a:effectLst/>
                          <a:latin typeface="Arial" charset="0"/>
                          <a:cs typeface="Arial" charset="0"/>
                        </a:rPr>
                        <a:t> + une seule facture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199907">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vMerge="1">
                  <a:txBody>
                    <a:bodyPr/>
                    <a:lstStyle/>
                    <a:p>
                      <a:endParaRPr lang="fr-FR"/>
                    </a:p>
                  </a:txBody>
                  <a:tcPr/>
                </a:tc>
              </a:tr>
              <a:tr h="397667">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endParaRPr lang="fr-FR" dirty="0"/>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Synergie avec GRTG sur  le développement du réseau</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Synergie avec les institutions publiques pour la concrétisation des programmes d’Etat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3482">
                <a:tc gridSpan="2">
                  <a:txBody>
                    <a:bodyPr/>
                    <a:lstStyle/>
                    <a:p>
                      <a:pPr marL="87313" marR="0" lvl="0" indent="0" algn="l" defTabSz="914400" rtl="0" eaLnBrk="0" fontAlgn="base" latinLnBrk="0" hangingPunct="0">
                        <a:lnSpc>
                          <a:spcPct val="8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r>
                        <a:rPr kumimoji="0" lang="fr-FR" sz="2400" b="0" i="0" u="none" strike="noStrike" cap="none" normalizeH="0" baseline="0" dirty="0" smtClean="0">
                          <a:ln>
                            <a:noFill/>
                          </a:ln>
                          <a:solidFill>
                            <a:srgbClr val="000000"/>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4579" name="Rectangle 7"/>
          <p:cNvSpPr>
            <a:spLocks noChangeArrowheads="1"/>
          </p:cNvSpPr>
          <p:nvPr/>
        </p:nvSpPr>
        <p:spPr bwMode="auto">
          <a:xfrm>
            <a:off x="-4765" y="1"/>
            <a:ext cx="4219575" cy="285727"/>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a:t>
            </a:r>
            <a:r>
              <a:rPr lang="fr-FR" sz="1600" i="1" dirty="0">
                <a:solidFill>
                  <a:srgbClr val="000000"/>
                </a:solidFill>
                <a:latin typeface="Calibri" pitchFamily="34" charset="0"/>
              </a:rPr>
              <a:t>Concessions </a:t>
            </a:r>
            <a:r>
              <a:rPr lang="fr-FR" sz="1600" i="1" dirty="0">
                <a:latin typeface="Calibri" pitchFamily="34" charset="0"/>
              </a:rPr>
              <a:t>GAZ</a:t>
            </a:r>
            <a:endParaRPr lang="fr-FR" sz="1600" dirty="0">
              <a:latin typeface="Calibri" pitchFamily="34" charset="0"/>
            </a:endParaRPr>
          </a:p>
        </p:txBody>
      </p:sp>
      <p:sp>
        <p:nvSpPr>
          <p:cNvPr id="24580" name="Rectangle 643"/>
          <p:cNvSpPr>
            <a:spLocks noChangeArrowheads="1"/>
          </p:cNvSpPr>
          <p:nvPr/>
        </p:nvSpPr>
        <p:spPr bwMode="auto">
          <a:xfrm>
            <a:off x="4556125" y="3246438"/>
            <a:ext cx="36513" cy="368300"/>
          </a:xfrm>
          <a:prstGeom prst="rect">
            <a:avLst/>
          </a:prstGeom>
          <a:noFill/>
          <a:ln w="9525" algn="ctr">
            <a:noFill/>
            <a:miter lim="800000"/>
            <a:headEnd/>
            <a:tailEnd/>
          </a:ln>
        </p:spPr>
        <p:txBody>
          <a:bodyPr wrap="none" lIns="18000" tIns="18000" rIns="18000" bIns="18000" anchor="ctr">
            <a:spAutoFit/>
          </a:bodyPr>
          <a:lstStyle/>
          <a:p>
            <a:pPr algn="ctr">
              <a:lnSpc>
                <a:spcPct val="120000"/>
              </a:lnSpc>
            </a:pPr>
            <a:endParaRPr lang="fr-FR">
              <a:latin typeface="Verdana"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21"/>
          <p:cNvGraphicFramePr>
            <a:graphicFrameLocks noGrp="1"/>
          </p:cNvGraphicFramePr>
          <p:nvPr/>
        </p:nvGraphicFramePr>
        <p:xfrm>
          <a:off x="-31" y="285728"/>
          <a:ext cx="9144032" cy="6921009"/>
        </p:xfrm>
        <a:graphic>
          <a:graphicData uri="http://schemas.openxmlformats.org/drawingml/2006/table">
            <a:tbl>
              <a:tblPr>
                <a:tableStyleId>{BC89EF96-8CEA-46FF-86C4-4CE0E7609802}</a:tableStyleId>
              </a:tblPr>
              <a:tblGrid>
                <a:gridCol w="1909422"/>
                <a:gridCol w="1295637"/>
                <a:gridCol w="1369983"/>
                <a:gridCol w="1289483"/>
                <a:gridCol w="1227446"/>
                <a:gridCol w="68191"/>
                <a:gridCol w="1983870"/>
              </a:tblGrid>
              <a:tr h="57246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                                            Phases</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Déclin</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6903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23235">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r>
                        <a:rPr kumimoji="0" lang="fr-FR" sz="1300" u="none" strike="noStrike" cap="none" normalizeH="0" baseline="0" dirty="0" smtClean="0">
                          <a:ln>
                            <a:noFill/>
                          </a:ln>
                          <a:solidFill>
                            <a:srgbClr val="FF0000"/>
                          </a:solidFill>
                          <a:effectLst/>
                          <a:latin typeface="+mn-lt"/>
                        </a:rPr>
                        <a:t>taux de croissance % ?</a:t>
                      </a:r>
                    </a:p>
                  </a:txBody>
                  <a:tcPr marL="15337" marR="15337" marT="18000" marB="18000" anchor="ctr"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1005213">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Prix fixé par l’Etat</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solidFill>
                            <a:srgbClr val="000000"/>
                          </a:solidFill>
                          <a:effectLst/>
                          <a:latin typeface="+mn-lt"/>
                        </a:rPr>
                        <a:t>Augmentation du coût de la matière première</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solidFill>
                            <a:srgbClr val="FF0000"/>
                          </a:solidFill>
                          <a:effectLst/>
                          <a:latin typeface="+mn-lt"/>
                        </a:rPr>
                        <a:t>Se référer à  une entreprise de distribution similaire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292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157779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FF0000"/>
                          </a:solidFill>
                          <a:effectLst/>
                          <a:latin typeface="+mn-lt"/>
                          <a:cs typeface="Arial" charset="0"/>
                        </a:rPr>
                        <a:t> </a:t>
                      </a:r>
                      <a:r>
                        <a:rPr kumimoji="0" lang="fr-FR" sz="1300" b="0" i="0" u="none" strike="noStrike" cap="none" normalizeH="0" baseline="0" dirty="0" smtClean="0">
                          <a:ln>
                            <a:noFill/>
                          </a:ln>
                          <a:solidFill>
                            <a:srgbClr val="000000"/>
                          </a:solidFill>
                          <a:effectLst/>
                          <a:latin typeface="+mn-lt"/>
                          <a:cs typeface="Arial" charset="0"/>
                        </a:rPr>
                        <a:t>Les demandes de raccordement sont satisfaites mais problèmes de délais de réalisation et de conformité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79767">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292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37382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SDA monopole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63426">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Enjeux</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25716" name="Rectangle 2"/>
          <p:cNvSpPr>
            <a:spLocks noChangeArrowheads="1"/>
          </p:cNvSpPr>
          <p:nvPr/>
        </p:nvSpPr>
        <p:spPr bwMode="auto">
          <a:xfrm>
            <a:off x="214313" y="-120650"/>
            <a:ext cx="8259762" cy="498475"/>
          </a:xfrm>
          <a:prstGeom prst="rect">
            <a:avLst/>
          </a:prstGeom>
          <a:noFill/>
          <a:ln w="9525" algn="ctr">
            <a:noFill/>
            <a:miter lim="800000"/>
            <a:headEnd/>
            <a:tailEnd/>
          </a:ln>
        </p:spPr>
        <p:txBody>
          <a:bodyPr anchor="ctr"/>
          <a:lstStyle/>
          <a:p>
            <a:pPr marL="457200" indent="-457200"/>
            <a:r>
              <a:rPr lang="fr-FR" sz="2400" b="1" dirty="0">
                <a:solidFill>
                  <a:srgbClr val="000000"/>
                </a:solidFill>
                <a:latin typeface="Calibri" pitchFamily="34" charset="0"/>
              </a:rPr>
              <a:t>Maturité du segment </a:t>
            </a:r>
            <a:r>
              <a:rPr lang="fr-FR" sz="2400" b="1" i="1" dirty="0">
                <a:solidFill>
                  <a:srgbClr val="000000"/>
                </a:solidFill>
                <a:latin typeface="Calibri" pitchFamily="34" charset="0"/>
              </a:rPr>
              <a:t>Concessions Gaz</a:t>
            </a:r>
          </a:p>
        </p:txBody>
      </p:sp>
      <p:sp>
        <p:nvSpPr>
          <p:cNvPr id="25717" name="Line 117"/>
          <p:cNvSpPr>
            <a:spLocks noChangeShapeType="1"/>
          </p:cNvSpPr>
          <p:nvPr/>
        </p:nvSpPr>
        <p:spPr bwMode="auto">
          <a:xfrm>
            <a:off x="214313" y="520700"/>
            <a:ext cx="2000250" cy="571500"/>
          </a:xfrm>
          <a:prstGeom prst="line">
            <a:avLst/>
          </a:prstGeom>
          <a:noFill/>
          <a:ln w="6350">
            <a:solidFill>
              <a:schemeClr val="bg1"/>
            </a:solidFill>
            <a:round/>
            <a:headEnd/>
            <a:tailEnd/>
          </a:ln>
        </p:spPr>
        <p:txBody>
          <a:bodyPr wrap="none" anchor="ctr"/>
          <a:lstStyle/>
          <a:p>
            <a:endParaRPr lang="fr-FR"/>
          </a:p>
        </p:txBody>
      </p:sp>
      <p:sp>
        <p:nvSpPr>
          <p:cNvPr id="25718" name="Oval 94"/>
          <p:cNvSpPr>
            <a:spLocks noChangeArrowheads="1"/>
          </p:cNvSpPr>
          <p:nvPr/>
        </p:nvSpPr>
        <p:spPr bwMode="auto">
          <a:xfrm>
            <a:off x="5153030" y="123507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2647" name="Espace réservé du numéro de diapositive 16"/>
          <p:cNvSpPr>
            <a:spLocks noGrp="1"/>
          </p:cNvSpPr>
          <p:nvPr>
            <p:ph type="sldNum" sz="quarter" idx="12"/>
          </p:nvPr>
        </p:nvSpPr>
        <p:spPr bwMode="auto">
          <a:xfrm>
            <a:off x="8531225" y="5240338"/>
            <a:ext cx="549275" cy="396875"/>
          </a:xfrm>
          <a:ln>
            <a:round/>
            <a:headEnd/>
            <a:tailEnd/>
          </a:ln>
        </p:spPr>
        <p:txBody>
          <a:bodyPr wrap="square" numCol="1" anchorCtr="0" compatLnSpc="1">
            <a:prstTxWarp prst="textNoShape">
              <a:avLst/>
            </a:prstTxWarp>
          </a:bodyPr>
          <a:lstStyle/>
          <a:p>
            <a:pPr fontAlgn="base">
              <a:spcBef>
                <a:spcPct val="0"/>
              </a:spcBef>
              <a:spcAft>
                <a:spcPct val="0"/>
              </a:spcAft>
              <a:defRPr/>
            </a:pPr>
            <a:fld id="{D79883BB-ABBA-4A97-B4D1-019513CF2ECC}" type="slidenum">
              <a:rPr lang="fr-FR" smtClean="0"/>
              <a:pPr fontAlgn="base">
                <a:spcBef>
                  <a:spcPct val="0"/>
                </a:spcBef>
                <a:spcAft>
                  <a:spcPct val="0"/>
                </a:spcAft>
                <a:defRPr/>
              </a:pPr>
              <a:t>16</a:t>
            </a:fld>
            <a:endParaRPr lang="fr-FR" smtClean="0"/>
          </a:p>
        </p:txBody>
      </p:sp>
      <p:sp>
        <p:nvSpPr>
          <p:cNvPr id="25720" name="Oval 94"/>
          <p:cNvSpPr>
            <a:spLocks noChangeArrowheads="1"/>
          </p:cNvSpPr>
          <p:nvPr/>
        </p:nvSpPr>
        <p:spPr bwMode="auto">
          <a:xfrm>
            <a:off x="3786182" y="2157413"/>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1" name="Oval 94"/>
          <p:cNvSpPr>
            <a:spLocks noChangeArrowheads="1"/>
          </p:cNvSpPr>
          <p:nvPr/>
        </p:nvSpPr>
        <p:spPr bwMode="auto">
          <a:xfrm>
            <a:off x="5500688" y="3233738"/>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2" name="Oval 94"/>
          <p:cNvSpPr>
            <a:spLocks noChangeArrowheads="1"/>
          </p:cNvSpPr>
          <p:nvPr/>
        </p:nvSpPr>
        <p:spPr bwMode="auto">
          <a:xfrm>
            <a:off x="4010025" y="4635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3" name="Oval 94"/>
          <p:cNvSpPr>
            <a:spLocks noChangeArrowheads="1"/>
          </p:cNvSpPr>
          <p:nvPr/>
        </p:nvSpPr>
        <p:spPr bwMode="auto">
          <a:xfrm>
            <a:off x="2438386" y="521495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4" name="Oval 94"/>
          <p:cNvSpPr>
            <a:spLocks noChangeArrowheads="1"/>
          </p:cNvSpPr>
          <p:nvPr/>
        </p:nvSpPr>
        <p:spPr bwMode="auto">
          <a:xfrm>
            <a:off x="4572000" y="6929465"/>
            <a:ext cx="479425" cy="428625"/>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cxnSp>
        <p:nvCxnSpPr>
          <p:cNvPr id="16" name="Connecteur droit 15"/>
          <p:cNvCxnSpPr/>
          <p:nvPr/>
        </p:nvCxnSpPr>
        <p:spPr>
          <a:xfrm>
            <a:off x="142844" y="1928802"/>
            <a:ext cx="7072362"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726" name="Oval 94"/>
          <p:cNvSpPr>
            <a:spLocks noChangeArrowheads="1"/>
          </p:cNvSpPr>
          <p:nvPr/>
        </p:nvSpPr>
        <p:spPr bwMode="auto">
          <a:xfrm>
            <a:off x="5581650" y="61341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15" name="Oval 94"/>
          <p:cNvSpPr>
            <a:spLocks noChangeArrowheads="1"/>
          </p:cNvSpPr>
          <p:nvPr/>
        </p:nvSpPr>
        <p:spPr bwMode="auto">
          <a:xfrm>
            <a:off x="5224468" y="664371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2662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2662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2662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2663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2663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2663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2663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2663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2663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2663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26637" name="Text Box 15"/>
          <p:cNvSpPr txBox="1">
            <a:spLocks noChangeArrowheads="1"/>
          </p:cNvSpPr>
          <p:nvPr/>
        </p:nvSpPr>
        <p:spPr bwMode="auto">
          <a:xfrm rot="-5400000">
            <a:off x="-1554955" y="3494881"/>
            <a:ext cx="4202112" cy="65087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Sonelgaz</a:t>
            </a:r>
          </a:p>
        </p:txBody>
      </p:sp>
      <p:sp>
        <p:nvSpPr>
          <p:cNvPr id="2663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Emergence</a:t>
            </a:r>
          </a:p>
        </p:txBody>
      </p:sp>
      <p:sp>
        <p:nvSpPr>
          <p:cNvPr id="2663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Croissance </a:t>
            </a:r>
          </a:p>
        </p:txBody>
      </p:sp>
      <p:sp>
        <p:nvSpPr>
          <p:cNvPr id="2664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Maturité </a:t>
            </a:r>
          </a:p>
        </p:txBody>
      </p:sp>
      <p:sp>
        <p:nvSpPr>
          <p:cNvPr id="2664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Décroissance</a:t>
            </a:r>
          </a:p>
        </p:txBody>
      </p:sp>
      <p:sp>
        <p:nvSpPr>
          <p:cNvPr id="2664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Exceptionnel </a:t>
            </a:r>
          </a:p>
        </p:txBody>
      </p:sp>
      <p:sp>
        <p:nvSpPr>
          <p:cNvPr id="2664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Faible </a:t>
            </a:r>
          </a:p>
        </p:txBody>
      </p:sp>
      <p:sp>
        <p:nvSpPr>
          <p:cNvPr id="2664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Très faible</a:t>
            </a:r>
          </a:p>
        </p:txBody>
      </p:sp>
      <p:sp>
        <p:nvSpPr>
          <p:cNvPr id="2664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Moyen </a:t>
            </a:r>
          </a:p>
        </p:txBody>
      </p:sp>
      <p:sp>
        <p:nvSpPr>
          <p:cNvPr id="2664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Fort </a:t>
            </a:r>
          </a:p>
        </p:txBody>
      </p:sp>
      <p:sp>
        <p:nvSpPr>
          <p:cNvPr id="2664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2664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2664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2665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2665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2665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2665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2665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dirty="0">
                <a:solidFill>
                  <a:srgbClr val="FF9933"/>
                </a:solidFill>
                <a:latin typeface="Calibri" pitchFamily="34" charset="0"/>
              </a:rPr>
              <a:t>RÉORIENTATION</a:t>
            </a:r>
            <a:endParaRPr lang="fr-FR" b="1" dirty="0">
              <a:latin typeface="Calibri" pitchFamily="34" charset="0"/>
            </a:endParaRPr>
          </a:p>
        </p:txBody>
      </p:sp>
      <p:sp>
        <p:nvSpPr>
          <p:cNvPr id="26655" name="Text Box 34"/>
          <p:cNvSpPr txBox="1">
            <a:spLocks noChangeArrowheads="1"/>
          </p:cNvSpPr>
          <p:nvPr/>
        </p:nvSpPr>
        <p:spPr bwMode="auto">
          <a:xfrm>
            <a:off x="2111375" y="1928813"/>
            <a:ext cx="3817947" cy="708025"/>
          </a:xfrm>
          <a:prstGeom prst="rect">
            <a:avLst/>
          </a:prstGeom>
          <a:noFill/>
          <a:ln w="9525">
            <a:noFill/>
            <a:miter lim="800000"/>
            <a:headEnd/>
            <a:tailEnd/>
          </a:ln>
        </p:spPr>
        <p:txBody>
          <a:bodyPr wrap="square" lIns="91432" tIns="45717" rIns="91432" bIns="45717">
            <a:spAutoFit/>
          </a:bodyPr>
          <a:lstStyle/>
          <a:p>
            <a:pPr>
              <a:spcBef>
                <a:spcPct val="50000"/>
              </a:spcBef>
            </a:pPr>
            <a:r>
              <a:rPr lang="fr-FR" sz="1600" b="1" dirty="0" smtClean="0">
                <a:solidFill>
                  <a:srgbClr val="0033CC"/>
                </a:solidFill>
                <a:latin typeface="Calibri" pitchFamily="34" charset="0"/>
              </a:rPr>
              <a:t>DÉVELOPPEMENT </a:t>
            </a:r>
          </a:p>
          <a:p>
            <a:pPr>
              <a:spcBef>
                <a:spcPct val="50000"/>
              </a:spcBef>
            </a:pPr>
            <a:r>
              <a:rPr lang="fr-FR" sz="1600" b="1" dirty="0" smtClean="0">
                <a:solidFill>
                  <a:srgbClr val="0033CC"/>
                </a:solidFill>
                <a:latin typeface="Calibri" pitchFamily="34" charset="0"/>
              </a:rPr>
              <a:t>PRIORITAIRE </a:t>
            </a:r>
            <a:endParaRPr lang="fr-FR" sz="1600" b="1" dirty="0">
              <a:solidFill>
                <a:srgbClr val="0033CC"/>
              </a:solidFill>
              <a:latin typeface="Calibri" pitchFamily="34" charset="0"/>
            </a:endParaRPr>
          </a:p>
        </p:txBody>
      </p:sp>
      <p:sp>
        <p:nvSpPr>
          <p:cNvPr id="26656"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26657"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dirty="0">
                <a:latin typeface="Calibri" pitchFamily="34" charset="0"/>
              </a:rPr>
              <a:t>Maturité stratégique des segments</a:t>
            </a:r>
          </a:p>
        </p:txBody>
      </p:sp>
      <p:sp>
        <p:nvSpPr>
          <p:cNvPr id="26658" name="Text Box 35"/>
          <p:cNvSpPr txBox="1">
            <a:spLocks noChangeArrowheads="1"/>
          </p:cNvSpPr>
          <p:nvPr/>
        </p:nvSpPr>
        <p:spPr bwMode="auto">
          <a:xfrm>
            <a:off x="5551488" y="3143250"/>
            <a:ext cx="2020887" cy="646113"/>
          </a:xfrm>
          <a:prstGeom prst="rect">
            <a:avLst/>
          </a:prstGeom>
          <a:noFill/>
          <a:ln w="9525">
            <a:noFill/>
            <a:miter lim="800000"/>
            <a:headEnd/>
            <a:tailEnd/>
          </a:ln>
        </p:spPr>
        <p:txBody>
          <a:bodyPr lIns="91432" tIns="45717" rIns="91432" bIns="45717">
            <a:spAutoFit/>
          </a:bodyPr>
          <a:lstStyle/>
          <a:p>
            <a:r>
              <a:rPr lang="fr-FR" b="1" dirty="0">
                <a:solidFill>
                  <a:srgbClr val="339933"/>
                </a:solidFill>
                <a:latin typeface="Calibri" pitchFamily="34" charset="0"/>
              </a:rPr>
              <a:t>Développement  Sélectif</a:t>
            </a:r>
          </a:p>
        </p:txBody>
      </p:sp>
      <p:grpSp>
        <p:nvGrpSpPr>
          <p:cNvPr id="2" name="Group 47"/>
          <p:cNvGrpSpPr>
            <a:grpSpLocks/>
          </p:cNvGrpSpPr>
          <p:nvPr/>
        </p:nvGrpSpPr>
        <p:grpSpPr bwMode="auto">
          <a:xfrm>
            <a:off x="4129092" y="3487743"/>
            <a:ext cx="1085850" cy="798513"/>
            <a:chOff x="2342" y="2447"/>
            <a:chExt cx="741" cy="503"/>
          </a:xfrm>
        </p:grpSpPr>
        <p:grpSp>
          <p:nvGrpSpPr>
            <p:cNvPr id="3" name="Group 48"/>
            <p:cNvGrpSpPr>
              <a:grpSpLocks/>
            </p:cNvGrpSpPr>
            <p:nvPr/>
          </p:nvGrpSpPr>
          <p:grpSpPr bwMode="auto">
            <a:xfrm>
              <a:off x="2614" y="2529"/>
              <a:ext cx="469" cy="421"/>
              <a:chOff x="2516" y="2529"/>
              <a:chExt cx="469" cy="421"/>
            </a:xfrm>
          </p:grpSpPr>
          <p:sp>
            <p:nvSpPr>
              <p:cNvPr id="26669" name="Oval 3"/>
              <p:cNvSpPr>
                <a:spLocks noChangeArrowheads="1"/>
              </p:cNvSpPr>
              <p:nvPr/>
            </p:nvSpPr>
            <p:spPr bwMode="auto">
              <a:xfrm>
                <a:off x="2516" y="2529"/>
                <a:ext cx="469" cy="42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latin typeface="Calibri" pitchFamily="34" charset="0"/>
                </a:endParaRPr>
              </a:p>
            </p:txBody>
          </p:sp>
          <p:sp>
            <p:nvSpPr>
              <p:cNvPr id="26670" name="Oval 37"/>
              <p:cNvSpPr>
                <a:spLocks noChangeArrowheads="1"/>
              </p:cNvSpPr>
              <p:nvPr/>
            </p:nvSpPr>
            <p:spPr bwMode="auto">
              <a:xfrm>
                <a:off x="2579" y="2636"/>
                <a:ext cx="254" cy="254"/>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grpSp>
        <p:sp>
          <p:nvSpPr>
            <p:cNvPr id="26668" name="Rectangle 51"/>
            <p:cNvSpPr>
              <a:spLocks noChangeArrowheads="1"/>
            </p:cNvSpPr>
            <p:nvPr/>
          </p:nvSpPr>
          <p:spPr bwMode="auto">
            <a:xfrm>
              <a:off x="2342" y="2447"/>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latin typeface="Calibri" pitchFamily="34" charset="0"/>
                </a:rPr>
                <a:t>Concessions</a:t>
              </a:r>
              <a:br>
                <a:rPr lang="fr-FR" sz="1000" b="1" dirty="0">
                  <a:latin typeface="Calibri" pitchFamily="34" charset="0"/>
                </a:rPr>
              </a:br>
              <a:r>
                <a:rPr lang="fr-FR" sz="1000" b="1" dirty="0">
                  <a:latin typeface="Calibri" pitchFamily="34" charset="0"/>
                </a:rPr>
                <a:t>Gaz</a:t>
              </a:r>
            </a:p>
          </p:txBody>
        </p:sp>
      </p:grpSp>
      <p:sp>
        <p:nvSpPr>
          <p:cNvPr id="23594"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437F4B41-6DA5-4872-9338-2DC8F1087BBB}" type="slidenum">
              <a:rPr lang="fr-FR" smtClean="0"/>
              <a:pPr fontAlgn="base">
                <a:spcBef>
                  <a:spcPct val="0"/>
                </a:spcBef>
                <a:spcAft>
                  <a:spcPct val="0"/>
                </a:spcAft>
                <a:defRPr/>
              </a:pPr>
              <a:t>17</a:t>
            </a:fld>
            <a:endParaRPr lang="fr-FR" smtClean="0"/>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concessions gaz »</a:t>
            </a:r>
            <a:endParaRPr lang="fr-FR" sz="2800" dirty="0" smtClean="0">
              <a:latin typeface="+mn-lt"/>
            </a:endParaRPr>
          </a:p>
        </p:txBody>
      </p:sp>
      <p:sp>
        <p:nvSpPr>
          <p:cNvPr id="26661"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26662"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26663"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a:latin typeface="Calibri" pitchFamily="34" charset="0"/>
              </a:rPr>
              <a:t>2012</a:t>
            </a:r>
          </a:p>
        </p:txBody>
      </p:sp>
      <p:sp>
        <p:nvSpPr>
          <p:cNvPr id="26664"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a:latin typeface="Calibri" pitchFamily="34" charset="0"/>
              </a:rPr>
              <a:t>2016</a:t>
            </a:r>
          </a:p>
        </p:txBody>
      </p:sp>
      <p:sp>
        <p:nvSpPr>
          <p:cNvPr id="26665" name="Text Box 37"/>
          <p:cNvSpPr txBox="1">
            <a:spLocks noChangeArrowheads="1"/>
          </p:cNvSpPr>
          <p:nvPr/>
        </p:nvSpPr>
        <p:spPr bwMode="auto">
          <a:xfrm>
            <a:off x="7786688" y="4286250"/>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dirty="0">
                <a:latin typeface="Calibri" pitchFamily="34" charset="0"/>
              </a:rPr>
              <a:t>Surface proportionnelle à </a:t>
            </a:r>
            <a:r>
              <a:rPr lang="fr-FR" sz="1200" i="1" dirty="0" smtClean="0">
                <a:latin typeface="Calibri" pitchFamily="34" charset="0"/>
              </a:rPr>
              <a:t>valeur </a:t>
            </a:r>
            <a:r>
              <a:rPr lang="fr-FR" sz="1200" i="1" dirty="0">
                <a:latin typeface="Calibri" pitchFamily="34" charset="0"/>
              </a:rPr>
              <a:t>du marché</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285720" y="2000240"/>
            <a:ext cx="8643998" cy="1857375"/>
          </a:xfrm>
        </p:spPr>
        <p:txBody>
          <a:bodyPr>
            <a:normAutofit fontScale="90000"/>
          </a:bodyPr>
          <a:lstStyle/>
          <a:p>
            <a:pPr algn="l" eaLnBrk="1" fontAlgn="auto" hangingPunct="1">
              <a:spcAft>
                <a:spcPts val="0"/>
              </a:spcAft>
              <a:defRPr/>
            </a:pPr>
            <a:r>
              <a:rPr lang="fr-FR" dirty="0" smtClean="0"/>
              <a:t>Diagnostic stratégique du segment : «éligible électricité»</a:t>
            </a:r>
            <a:endParaRPr lang="fr-FR" dirty="0"/>
          </a:p>
        </p:txBody>
      </p:sp>
      <p:sp>
        <p:nvSpPr>
          <p:cNvPr id="2457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E72B866C-0A71-423A-B30A-CCB05D2E157E}" type="slidenum">
              <a:rPr lang="fr-FR" smtClean="0"/>
              <a:pPr fontAlgn="base">
                <a:spcBef>
                  <a:spcPct val="0"/>
                </a:spcBef>
                <a:spcAft>
                  <a:spcPct val="0"/>
                </a:spcAft>
                <a:defRPr/>
              </a:pPr>
              <a:t>18</a:t>
            </a:fld>
            <a:endParaRPr lang="fr-FR"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ChangeArrowheads="1"/>
          </p:cNvSpPr>
          <p:nvPr/>
        </p:nvSpPr>
        <p:spPr bwMode="auto">
          <a:xfrm>
            <a:off x="142844" y="785794"/>
            <a:ext cx="8715375" cy="58483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75" name="Text Box 3"/>
          <p:cNvSpPr txBox="1">
            <a:spLocks noChangeArrowheads="1"/>
          </p:cNvSpPr>
          <p:nvPr/>
        </p:nvSpPr>
        <p:spPr bwMode="auto">
          <a:xfrm>
            <a:off x="4286248" y="5870575"/>
            <a:ext cx="4076700" cy="630238"/>
          </a:xfrm>
          <a:prstGeom prst="rect">
            <a:avLst/>
          </a:prstGeom>
          <a:noFill/>
          <a:ln w="9525">
            <a:noFill/>
            <a:miter lim="800000"/>
            <a:headEnd/>
            <a:tailEnd/>
          </a:ln>
        </p:spPr>
        <p:txBody>
          <a:bodyPr lIns="75749" tIns="37874" rIns="75749" bIns="37874">
            <a:spAutoFit/>
          </a:bodyPr>
          <a:lstStyle/>
          <a:p>
            <a:pPr defTabSz="757238"/>
            <a:r>
              <a:rPr lang="fr-FR" sz="1200" dirty="0">
                <a:solidFill>
                  <a:srgbClr val="000000"/>
                </a:solidFill>
                <a:latin typeface="Calibri" pitchFamily="34" charset="0"/>
              </a:rPr>
              <a:t>Rentabilité du segment : </a:t>
            </a:r>
          </a:p>
          <a:p>
            <a:pPr defTabSz="757238">
              <a:buFontTx/>
              <a:buChar char="-"/>
            </a:pPr>
            <a:r>
              <a:rPr lang="fr-FR" sz="1200" dirty="0">
                <a:solidFill>
                  <a:srgbClr val="000000"/>
                </a:solidFill>
                <a:latin typeface="Calibri" pitchFamily="34" charset="0"/>
              </a:rPr>
              <a:t> REX/CA:= </a:t>
            </a:r>
            <a:r>
              <a:rPr lang="fr-FR" sz="1200" dirty="0" smtClean="0">
                <a:solidFill>
                  <a:srgbClr val="000000"/>
                </a:solidFill>
                <a:latin typeface="Calibri" pitchFamily="34" charset="0"/>
              </a:rPr>
              <a:t>-20,59%</a:t>
            </a:r>
            <a:endParaRPr lang="fr-FR" sz="1200" dirty="0">
              <a:solidFill>
                <a:srgbClr val="000000"/>
              </a:solidFill>
              <a:latin typeface="Calibri" pitchFamily="34" charset="0"/>
            </a:endParaRPr>
          </a:p>
          <a:p>
            <a:pPr defTabSz="757238">
              <a:buFontTx/>
              <a:buChar char="-"/>
            </a:pPr>
            <a:r>
              <a:rPr lang="fr-FR" sz="1200" dirty="0">
                <a:solidFill>
                  <a:srgbClr val="000000"/>
                </a:solidFill>
                <a:latin typeface="Calibri" pitchFamily="34" charset="0"/>
              </a:rPr>
              <a:t> </a:t>
            </a:r>
            <a:r>
              <a:rPr lang="fr-FR" sz="1200" dirty="0">
                <a:solidFill>
                  <a:srgbClr val="FF0000"/>
                </a:solidFill>
                <a:latin typeface="Calibri" pitchFamily="34" charset="0"/>
              </a:rPr>
              <a:t>REX/(Capitaux engagés) : définition ?</a:t>
            </a:r>
            <a:endParaRPr lang="fr-FR" sz="1200" i="1" dirty="0">
              <a:solidFill>
                <a:srgbClr val="FF0000"/>
              </a:solidFill>
              <a:latin typeface="Calibri" pitchFamily="34" charset="0"/>
              <a:sym typeface="Symbol" pitchFamily="18" charset="2"/>
            </a:endParaRPr>
          </a:p>
        </p:txBody>
      </p:sp>
      <p:sp>
        <p:nvSpPr>
          <p:cNvPr id="28676" name="Rectangle 5"/>
          <p:cNvSpPr>
            <a:spLocks noChangeArrowheads="1"/>
          </p:cNvSpPr>
          <p:nvPr/>
        </p:nvSpPr>
        <p:spPr bwMode="auto">
          <a:xfrm>
            <a:off x="142875" y="571500"/>
            <a:ext cx="8715375"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2000">
              <a:latin typeface="Calibri" pitchFamily="34" charset="0"/>
            </a:endParaRPr>
          </a:p>
        </p:txBody>
      </p:sp>
      <p:sp>
        <p:nvSpPr>
          <p:cNvPr id="28677" name="Rectangle 6"/>
          <p:cNvSpPr>
            <a:spLocks noChangeArrowheads="1"/>
          </p:cNvSpPr>
          <p:nvPr/>
        </p:nvSpPr>
        <p:spPr bwMode="auto">
          <a:xfrm>
            <a:off x="4149725" y="5551488"/>
            <a:ext cx="4681538"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78" name="Line 9"/>
          <p:cNvSpPr>
            <a:spLocks noChangeShapeType="1"/>
          </p:cNvSpPr>
          <p:nvPr/>
        </p:nvSpPr>
        <p:spPr bwMode="auto">
          <a:xfrm flipH="1">
            <a:off x="4143375" y="788988"/>
            <a:ext cx="42863" cy="5849937"/>
          </a:xfrm>
          <a:prstGeom prst="line">
            <a:avLst/>
          </a:prstGeom>
          <a:noFill/>
          <a:ln w="19050">
            <a:solidFill>
              <a:schemeClr val="accent1"/>
            </a:solidFill>
            <a:round/>
            <a:headEnd/>
            <a:tailEnd/>
          </a:ln>
        </p:spPr>
        <p:txBody>
          <a:bodyPr wrap="none" anchor="ctr"/>
          <a:lstStyle/>
          <a:p>
            <a:endParaRPr lang="fr-FR"/>
          </a:p>
        </p:txBody>
      </p:sp>
      <p:sp>
        <p:nvSpPr>
          <p:cNvPr id="28679" name="Text Box 10"/>
          <p:cNvSpPr txBox="1">
            <a:spLocks noChangeArrowheads="1"/>
          </p:cNvSpPr>
          <p:nvPr/>
        </p:nvSpPr>
        <p:spPr bwMode="auto">
          <a:xfrm>
            <a:off x="519113" y="887413"/>
            <a:ext cx="189865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Définition du segment</a:t>
            </a:r>
          </a:p>
        </p:txBody>
      </p:sp>
      <p:sp>
        <p:nvSpPr>
          <p:cNvPr id="28680" name="Text Box 12"/>
          <p:cNvSpPr txBox="1">
            <a:spLocks noChangeArrowheads="1"/>
          </p:cNvSpPr>
          <p:nvPr/>
        </p:nvSpPr>
        <p:spPr bwMode="auto">
          <a:xfrm>
            <a:off x="4221163" y="5583238"/>
            <a:ext cx="2867025"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142908" y="905309"/>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142908" y="2571744"/>
            <a:ext cx="337643" cy="642942"/>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49163" y="3429000"/>
            <a:ext cx="522309" cy="1110546"/>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28684" name="Line 16"/>
          <p:cNvSpPr>
            <a:spLocks noChangeShapeType="1"/>
          </p:cNvSpPr>
          <p:nvPr/>
        </p:nvSpPr>
        <p:spPr bwMode="auto">
          <a:xfrm rot="21540000" flipH="1">
            <a:off x="431800" y="876300"/>
            <a:ext cx="66675" cy="5849938"/>
          </a:xfrm>
          <a:prstGeom prst="line">
            <a:avLst/>
          </a:prstGeom>
          <a:noFill/>
          <a:ln w="9525">
            <a:solidFill>
              <a:schemeClr val="accent1"/>
            </a:solidFill>
            <a:round/>
            <a:headEnd/>
            <a:tailEnd/>
          </a:ln>
        </p:spPr>
        <p:txBody>
          <a:bodyPr wrap="none" anchor="ctr"/>
          <a:lstStyle/>
          <a:p>
            <a:endParaRPr lang="fr-FR"/>
          </a:p>
        </p:txBody>
      </p:sp>
      <p:sp>
        <p:nvSpPr>
          <p:cNvPr id="28685" name="Text Box 18"/>
          <p:cNvSpPr txBox="1">
            <a:spLocks noChangeArrowheads="1"/>
          </p:cNvSpPr>
          <p:nvPr/>
        </p:nvSpPr>
        <p:spPr bwMode="auto">
          <a:xfrm>
            <a:off x="4260850" y="1809750"/>
            <a:ext cx="4129088" cy="26035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200">
              <a:solidFill>
                <a:srgbClr val="000000"/>
              </a:solidFill>
              <a:latin typeface="Calibri" pitchFamily="34" charset="0"/>
            </a:endParaRPr>
          </a:p>
        </p:txBody>
      </p:sp>
      <p:sp>
        <p:nvSpPr>
          <p:cNvPr id="14353" name="Text Box 20"/>
          <p:cNvSpPr txBox="1">
            <a:spLocks noChangeArrowheads="1"/>
          </p:cNvSpPr>
          <p:nvPr/>
        </p:nvSpPr>
        <p:spPr bwMode="auto">
          <a:xfrm>
            <a:off x="142908" y="4910126"/>
            <a:ext cx="337643" cy="185736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28687" name="Text Box 23"/>
          <p:cNvSpPr txBox="1">
            <a:spLocks noChangeArrowheads="1"/>
          </p:cNvSpPr>
          <p:nvPr/>
        </p:nvSpPr>
        <p:spPr bwMode="auto">
          <a:xfrm>
            <a:off x="428625" y="2285992"/>
            <a:ext cx="3643313" cy="852085"/>
          </a:xfrm>
          <a:prstGeom prst="rect">
            <a:avLst/>
          </a:prstGeom>
          <a:noFill/>
          <a:ln w="9525">
            <a:noFill/>
            <a:miter lim="800000"/>
            <a:headEnd/>
            <a:tailEnd/>
          </a:ln>
        </p:spPr>
        <p:txBody>
          <a:bodyPr wrap="square" lIns="75749" tIns="37874" rIns="75749" bIns="37874">
            <a:spAutoFit/>
          </a:bodyPr>
          <a:lstStyle/>
          <a:p>
            <a:pPr defTabSz="757238">
              <a:lnSpc>
                <a:spcPct val="120000"/>
              </a:lnSpc>
            </a:pPr>
            <a:r>
              <a:rPr lang="fr-FR" sz="1200" b="1" dirty="0">
                <a:latin typeface="Calibri" pitchFamily="34" charset="0"/>
              </a:rPr>
              <a:t>Clients</a:t>
            </a:r>
            <a:r>
              <a:rPr lang="fr-FR" sz="1200" dirty="0">
                <a:latin typeface="Calibri" pitchFamily="34" charset="0"/>
              </a:rPr>
              <a:t> </a:t>
            </a:r>
            <a:r>
              <a:rPr lang="fr-FR" sz="1200" b="1" dirty="0">
                <a:solidFill>
                  <a:srgbClr val="000000"/>
                </a:solidFill>
                <a:latin typeface="Calibri" pitchFamily="34" charset="0"/>
              </a:rPr>
              <a:t>MT, HT </a:t>
            </a:r>
            <a:r>
              <a:rPr lang="fr-FR" sz="1200" dirty="0">
                <a:solidFill>
                  <a:srgbClr val="000000"/>
                </a:solidFill>
                <a:latin typeface="Calibri" pitchFamily="34" charset="0"/>
              </a:rPr>
              <a:t>: PME, PMI, Industriels et Tertiaires, etc.  </a:t>
            </a:r>
          </a:p>
          <a:p>
            <a:pPr algn="just" defTabSz="757238"/>
            <a:r>
              <a:rPr lang="fr-FR" sz="1200" b="1" dirty="0">
                <a:solidFill>
                  <a:srgbClr val="FF0000"/>
                </a:solidFill>
                <a:latin typeface="Calibri" pitchFamily="34" charset="0"/>
              </a:rPr>
              <a:t>Clients MT : </a:t>
            </a:r>
            <a:r>
              <a:rPr lang="fr-FR" sz="1200" b="1" dirty="0" smtClean="0">
                <a:solidFill>
                  <a:srgbClr val="FF0000"/>
                </a:solidFill>
                <a:latin typeface="Calibri" pitchFamily="34" charset="0"/>
              </a:rPr>
              <a:t>105 et 12,8 % </a:t>
            </a:r>
            <a:r>
              <a:rPr lang="fr-FR" sz="1200" b="1" dirty="0">
                <a:solidFill>
                  <a:srgbClr val="FF0000"/>
                </a:solidFill>
                <a:latin typeface="Calibri" pitchFamily="34" charset="0"/>
              </a:rPr>
              <a:t>évolution annuelle</a:t>
            </a:r>
          </a:p>
          <a:p>
            <a:pPr algn="just" defTabSz="757238"/>
            <a:r>
              <a:rPr lang="fr-FR" sz="1200" b="1" dirty="0">
                <a:solidFill>
                  <a:srgbClr val="FF0000"/>
                </a:solidFill>
                <a:latin typeface="Calibri" pitchFamily="34" charset="0"/>
              </a:rPr>
              <a:t>Client HT : </a:t>
            </a:r>
            <a:r>
              <a:rPr lang="fr-FR" sz="1200" b="1" dirty="0" smtClean="0">
                <a:solidFill>
                  <a:srgbClr val="FF0000"/>
                </a:solidFill>
                <a:latin typeface="Calibri" pitchFamily="34" charset="0"/>
              </a:rPr>
              <a:t>11 </a:t>
            </a:r>
            <a:r>
              <a:rPr lang="fr-FR" sz="1200" b="1" dirty="0">
                <a:solidFill>
                  <a:srgbClr val="FF0000"/>
                </a:solidFill>
                <a:latin typeface="Calibri" pitchFamily="34" charset="0"/>
              </a:rPr>
              <a:t>et évolution annuelle de </a:t>
            </a:r>
            <a:r>
              <a:rPr lang="fr-FR" sz="1200" b="1" dirty="0" smtClean="0">
                <a:solidFill>
                  <a:srgbClr val="FF0000"/>
                </a:solidFill>
                <a:latin typeface="Calibri" pitchFamily="34" charset="0"/>
              </a:rPr>
              <a:t>22.2%</a:t>
            </a:r>
            <a:endParaRPr lang="fr-FR" sz="1200" b="1" dirty="0">
              <a:solidFill>
                <a:srgbClr val="FF0000"/>
              </a:solidFill>
              <a:latin typeface="Calibri" pitchFamily="34" charset="0"/>
            </a:endParaRPr>
          </a:p>
          <a:p>
            <a:pPr algn="just" defTabSz="757238"/>
            <a:r>
              <a:rPr lang="fr-FR" sz="1200" dirty="0">
                <a:latin typeface="Calibri" pitchFamily="34" charset="0"/>
              </a:rPr>
              <a:t>(Clients dont la consommation annuelle &gt; ou = 4GWh)</a:t>
            </a:r>
            <a:endParaRPr lang="fr-FR" sz="1200" dirty="0">
              <a:solidFill>
                <a:srgbClr val="FF0000"/>
              </a:solidFill>
              <a:latin typeface="Calibri" pitchFamily="34" charset="0"/>
            </a:endParaRPr>
          </a:p>
        </p:txBody>
      </p:sp>
      <p:sp>
        <p:nvSpPr>
          <p:cNvPr id="28688" name="Text Box 33"/>
          <p:cNvSpPr txBox="1">
            <a:spLocks noChangeArrowheads="1"/>
          </p:cNvSpPr>
          <p:nvPr/>
        </p:nvSpPr>
        <p:spPr bwMode="auto">
          <a:xfrm>
            <a:off x="500063" y="5286388"/>
            <a:ext cx="3500437" cy="1184483"/>
          </a:xfrm>
          <a:prstGeom prst="rect">
            <a:avLst/>
          </a:prstGeom>
          <a:noFill/>
          <a:ln w="9525">
            <a:noFill/>
            <a:miter lim="800000"/>
            <a:headEnd/>
            <a:tailEnd/>
          </a:ln>
        </p:spPr>
        <p:txBody>
          <a:bodyPr wrap="square" lIns="75749" tIns="37874" rIns="75749" bIns="37874">
            <a:spAutoFit/>
          </a:bodyPr>
          <a:lstStyle/>
          <a:p>
            <a:pPr algn="just" defTabSz="757238">
              <a:buClr>
                <a:srgbClr val="FF9900"/>
              </a:buClr>
            </a:pPr>
            <a:r>
              <a:rPr lang="fr-FR" sz="1200" b="1" dirty="0">
                <a:solidFill>
                  <a:srgbClr val="000000"/>
                </a:solidFill>
                <a:latin typeface="Calibri" pitchFamily="34" charset="0"/>
              </a:rPr>
              <a:t>Part de marché de SDA: </a:t>
            </a:r>
            <a:r>
              <a:rPr lang="fr-FR" sz="1200" b="1" dirty="0">
                <a:solidFill>
                  <a:srgbClr val="FF0000"/>
                </a:solidFill>
                <a:latin typeface="Calibri" pitchFamily="34" charset="0"/>
              </a:rPr>
              <a:t>100%</a:t>
            </a:r>
            <a:r>
              <a:rPr lang="fr-FR" sz="1200" b="1" dirty="0">
                <a:solidFill>
                  <a:srgbClr val="000000"/>
                </a:solidFill>
                <a:latin typeface="Calibri" pitchFamily="34" charset="0"/>
              </a:rPr>
              <a:t> </a:t>
            </a:r>
            <a:r>
              <a:rPr lang="fr-FR" sz="1200" b="1" dirty="0">
                <a:solidFill>
                  <a:srgbClr val="FF0000"/>
                </a:solidFill>
                <a:latin typeface="Calibri" pitchFamily="34" charset="0"/>
              </a:rPr>
              <a:t>(à confirmer) </a:t>
            </a:r>
            <a:r>
              <a:rPr lang="fr-FR" sz="1200" b="1" dirty="0">
                <a:solidFill>
                  <a:srgbClr val="000000"/>
                </a:solidFill>
                <a:latin typeface="Calibri" pitchFamily="34" charset="0"/>
              </a:rPr>
              <a:t>dans les 5 ans à venir</a:t>
            </a:r>
          </a:p>
          <a:p>
            <a:pPr algn="just" defTabSz="757238">
              <a:buClr>
                <a:srgbClr val="FF9900"/>
              </a:buClr>
              <a:buFont typeface="Wingdings" pitchFamily="2" charset="2"/>
              <a:buNone/>
            </a:pPr>
            <a:r>
              <a:rPr lang="fr-FR" sz="1200" dirty="0">
                <a:solidFill>
                  <a:srgbClr val="000000"/>
                </a:solidFill>
                <a:latin typeface="Calibri" pitchFamily="34" charset="0"/>
              </a:rPr>
              <a:t>Concurrent 1 : les autres </a:t>
            </a:r>
            <a:r>
              <a:rPr lang="fr-FR" sz="1200" dirty="0" err="1">
                <a:solidFill>
                  <a:srgbClr val="000000"/>
                </a:solidFill>
                <a:latin typeface="Calibri" pitchFamily="34" charset="0"/>
              </a:rPr>
              <a:t>SDx</a:t>
            </a:r>
            <a:endParaRPr lang="fr-FR" sz="1200" dirty="0">
              <a:solidFill>
                <a:srgbClr val="000000"/>
              </a:solidFill>
              <a:latin typeface="Calibri" pitchFamily="34" charset="0"/>
            </a:endParaRPr>
          </a:p>
          <a:p>
            <a:pPr algn="just" defTabSz="757238">
              <a:buClr>
                <a:srgbClr val="FF9900"/>
              </a:buClr>
              <a:buFont typeface="Wingdings" pitchFamily="2" charset="2"/>
              <a:buNone/>
            </a:pPr>
            <a:r>
              <a:rPr lang="fr-FR" sz="1200" dirty="0">
                <a:solidFill>
                  <a:srgbClr val="000000"/>
                </a:solidFill>
                <a:latin typeface="Calibri" pitchFamily="34" charset="0"/>
              </a:rPr>
              <a:t>Concurrent 2 : les producteurs d’électricité</a:t>
            </a:r>
          </a:p>
          <a:p>
            <a:pPr algn="just" defTabSz="757238">
              <a:buClr>
                <a:srgbClr val="FF9900"/>
              </a:buClr>
              <a:buFont typeface="Wingdings" pitchFamily="2" charset="2"/>
              <a:buNone/>
            </a:pPr>
            <a:r>
              <a:rPr lang="fr-FR" sz="1200" dirty="0">
                <a:solidFill>
                  <a:srgbClr val="000000"/>
                </a:solidFill>
                <a:latin typeface="Calibri" pitchFamily="34" charset="0"/>
              </a:rPr>
              <a:t>Concurrent 3 : distributeurs étrangers</a:t>
            </a:r>
          </a:p>
          <a:p>
            <a:pPr algn="just" defTabSz="757238">
              <a:buClr>
                <a:srgbClr val="FF9900"/>
              </a:buClr>
              <a:buFont typeface="Wingdings" pitchFamily="2" charset="2"/>
              <a:buNone/>
            </a:pPr>
            <a:r>
              <a:rPr lang="fr-FR" sz="1200" dirty="0">
                <a:solidFill>
                  <a:srgbClr val="000000"/>
                </a:solidFill>
                <a:latin typeface="Calibri" pitchFamily="34" charset="0"/>
              </a:rPr>
              <a:t>Concurrent 4 : clients (autoproduction)</a:t>
            </a:r>
          </a:p>
        </p:txBody>
      </p:sp>
      <p:sp>
        <p:nvSpPr>
          <p:cNvPr id="28689" name="Line 35"/>
          <p:cNvSpPr>
            <a:spLocks noChangeShapeType="1"/>
          </p:cNvSpPr>
          <p:nvPr/>
        </p:nvSpPr>
        <p:spPr bwMode="auto">
          <a:xfrm flipV="1">
            <a:off x="142844" y="3214686"/>
            <a:ext cx="4032250" cy="0"/>
          </a:xfrm>
          <a:prstGeom prst="line">
            <a:avLst/>
          </a:prstGeom>
          <a:noFill/>
          <a:ln w="9525">
            <a:solidFill>
              <a:schemeClr val="accent1"/>
            </a:solidFill>
            <a:round/>
            <a:headEnd/>
            <a:tailEnd/>
          </a:ln>
        </p:spPr>
        <p:txBody>
          <a:bodyPr wrap="none" anchor="ctr"/>
          <a:lstStyle/>
          <a:p>
            <a:endParaRPr lang="fr-FR"/>
          </a:p>
        </p:txBody>
      </p:sp>
      <p:sp>
        <p:nvSpPr>
          <p:cNvPr id="28690" name="Text Box 41"/>
          <p:cNvSpPr txBox="1">
            <a:spLocks noChangeArrowheads="1"/>
          </p:cNvSpPr>
          <p:nvPr/>
        </p:nvSpPr>
        <p:spPr bwMode="auto">
          <a:xfrm>
            <a:off x="2822575" y="1108075"/>
            <a:ext cx="153988" cy="292100"/>
          </a:xfrm>
          <a:prstGeom prst="rect">
            <a:avLst/>
          </a:prstGeom>
          <a:noFill/>
          <a:ln w="9525">
            <a:noFill/>
            <a:miter lim="800000"/>
            <a:headEnd/>
            <a:tailEnd/>
          </a:ln>
        </p:spPr>
        <p:txBody>
          <a:bodyPr wrap="none" lIns="75749" tIns="37874" rIns="75749" bIns="37874">
            <a:spAutoFit/>
          </a:bodyPr>
          <a:lstStyle/>
          <a:p>
            <a:pPr defTabSz="757238"/>
            <a:endParaRPr lang="fr-FR" sz="1400">
              <a:solidFill>
                <a:srgbClr val="000000"/>
              </a:solidFill>
              <a:latin typeface="Calibri" pitchFamily="34" charset="0"/>
            </a:endParaRPr>
          </a:p>
        </p:txBody>
      </p:sp>
      <p:sp>
        <p:nvSpPr>
          <p:cNvPr id="28691" name="Rectangle 42"/>
          <p:cNvSpPr>
            <a:spLocks noChangeArrowheads="1"/>
          </p:cNvSpPr>
          <p:nvPr/>
        </p:nvSpPr>
        <p:spPr bwMode="auto">
          <a:xfrm>
            <a:off x="4170363" y="4122738"/>
            <a:ext cx="4660900"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92" name="Text Box 43"/>
          <p:cNvSpPr txBox="1">
            <a:spLocks noChangeArrowheads="1"/>
          </p:cNvSpPr>
          <p:nvPr/>
        </p:nvSpPr>
        <p:spPr bwMode="auto">
          <a:xfrm>
            <a:off x="4246563" y="3157538"/>
            <a:ext cx="28702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28693" name="Text Box 44"/>
          <p:cNvSpPr txBox="1">
            <a:spLocks noChangeArrowheads="1"/>
          </p:cNvSpPr>
          <p:nvPr/>
        </p:nvSpPr>
        <p:spPr bwMode="auto">
          <a:xfrm>
            <a:off x="4189413" y="4473575"/>
            <a:ext cx="4641850" cy="1000125"/>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200" dirty="0">
                <a:solidFill>
                  <a:srgbClr val="000000"/>
                </a:solidFill>
                <a:latin typeface="Calibri" pitchFamily="34" charset="0"/>
              </a:rPr>
              <a:t>Risque concurrentiel</a:t>
            </a:r>
          </a:p>
          <a:p>
            <a:pPr marL="180975" indent="-180975" defTabSz="757238">
              <a:lnSpc>
                <a:spcPct val="150000"/>
              </a:lnSpc>
              <a:buFontTx/>
              <a:buAutoNum type="arabicPeriod"/>
            </a:pPr>
            <a:r>
              <a:rPr lang="fr-FR" sz="1200" dirty="0">
                <a:solidFill>
                  <a:srgbClr val="000000"/>
                </a:solidFill>
                <a:latin typeface="Calibri" pitchFamily="34" charset="0"/>
              </a:rPr>
              <a:t>Exiger de nouveaux paramètres de performances par le régulateur (Imprévisibilité du régulateurs)</a:t>
            </a:r>
          </a:p>
          <a:p>
            <a:pPr marL="180975" indent="-180975" defTabSz="757238">
              <a:buFontTx/>
              <a:buAutoNum type="arabicPeriod"/>
            </a:pPr>
            <a:r>
              <a:rPr lang="fr-FR" sz="1200" dirty="0">
                <a:solidFill>
                  <a:srgbClr val="000000"/>
                </a:solidFill>
                <a:latin typeface="Calibri" pitchFamily="34" charset="0"/>
              </a:rPr>
              <a:t>Risque technologique </a:t>
            </a:r>
          </a:p>
        </p:txBody>
      </p:sp>
      <p:sp>
        <p:nvSpPr>
          <p:cNvPr id="14408" name="Text Box 79"/>
          <p:cNvSpPr txBox="1">
            <a:spLocks noChangeArrowheads="1"/>
          </p:cNvSpPr>
          <p:nvPr/>
        </p:nvSpPr>
        <p:spPr bwMode="auto">
          <a:xfrm>
            <a:off x="465138" y="792163"/>
            <a:ext cx="3749675" cy="1295400"/>
          </a:xfrm>
          <a:prstGeom prst="rect">
            <a:avLst/>
          </a:prstGeom>
          <a:noFill/>
          <a:ln w="9525">
            <a:noFill/>
            <a:miter lim="800000"/>
            <a:headEnd/>
            <a:tailEnd/>
          </a:ln>
        </p:spPr>
        <p:txBody>
          <a:bodyPr lIns="75749" tIns="37874" rIns="75749" bIns="37874">
            <a:spAutoFit/>
          </a:bodyPr>
          <a:lstStyle/>
          <a:p>
            <a:pPr algn="just" defTabSz="757238" fontAlgn="auto">
              <a:spcBef>
                <a:spcPts val="0"/>
              </a:spcBef>
              <a:spcAft>
                <a:spcPct val="20000"/>
              </a:spcAft>
              <a:buClr>
                <a:srgbClr val="666465"/>
              </a:buClr>
              <a:buSzPct val="80000"/>
              <a:buFont typeface="Wingdings" pitchFamily="2" charset="2"/>
              <a:buNone/>
              <a:defRPr/>
            </a:pPr>
            <a:r>
              <a:rPr lang="fr-FR" sz="1200" b="1" dirty="0">
                <a:solidFill>
                  <a:srgbClr val="000000"/>
                </a:solidFill>
                <a:latin typeface="+mn-lt"/>
                <a:cs typeface="+mn-cs"/>
              </a:rPr>
              <a:t>Prestation de base : </a:t>
            </a:r>
            <a:r>
              <a:rPr lang="fr-FR" sz="1200" dirty="0">
                <a:solidFill>
                  <a:srgbClr val="000000"/>
                </a:solidFill>
                <a:latin typeface="+mn-lt"/>
                <a:cs typeface="+mn-cs"/>
              </a:rPr>
              <a:t>mettre à disposition l’électricité </a:t>
            </a:r>
          </a:p>
          <a:p>
            <a:pPr marL="88900" algn="just" defTabSz="757238" fontAlgn="auto">
              <a:spcBef>
                <a:spcPts val="0"/>
              </a:spcBef>
              <a:spcAft>
                <a:spcPct val="20000"/>
              </a:spcAft>
              <a:buClr>
                <a:srgbClr val="666465"/>
              </a:buClr>
              <a:buSzPct val="80000"/>
              <a:buFont typeface="Wingdings" pitchFamily="2" charset="2"/>
              <a:buNone/>
              <a:defRPr/>
            </a:pPr>
            <a:r>
              <a:rPr lang="fr-FR" sz="1200" u="sng" dirty="0">
                <a:solidFill>
                  <a:srgbClr val="000000"/>
                </a:solidFill>
                <a:latin typeface="+mn-lt"/>
                <a:cs typeface="+mn-cs"/>
              </a:rPr>
              <a:t>Moyenne tension :</a:t>
            </a:r>
            <a:r>
              <a:rPr lang="fr-FR" sz="1200" dirty="0">
                <a:solidFill>
                  <a:srgbClr val="000000"/>
                </a:solidFill>
                <a:latin typeface="+mn-lt"/>
                <a:cs typeface="+mn-cs"/>
              </a:rPr>
              <a:t> acheminement et fourniture d’électricité</a:t>
            </a:r>
          </a:p>
          <a:p>
            <a:pPr marL="88900" algn="just" defTabSz="757238" fontAlgn="auto">
              <a:spcBef>
                <a:spcPts val="0"/>
              </a:spcBef>
              <a:spcAft>
                <a:spcPct val="20000"/>
              </a:spcAft>
              <a:buClr>
                <a:srgbClr val="666465"/>
              </a:buClr>
              <a:buSzPct val="80000"/>
              <a:buFont typeface="Wingdings" pitchFamily="2" charset="2"/>
              <a:buNone/>
              <a:defRPr/>
            </a:pPr>
            <a:r>
              <a:rPr lang="fr-FR" sz="1200" u="sng" dirty="0">
                <a:solidFill>
                  <a:srgbClr val="000000"/>
                </a:solidFill>
                <a:latin typeface="+mn-lt"/>
                <a:cs typeface="+mn-cs"/>
              </a:rPr>
              <a:t>Haute tension :</a:t>
            </a:r>
            <a:r>
              <a:rPr lang="fr-FR" sz="1200" dirty="0">
                <a:solidFill>
                  <a:srgbClr val="000000"/>
                </a:solidFill>
                <a:latin typeface="+mn-lt"/>
                <a:cs typeface="+mn-cs"/>
              </a:rPr>
              <a:t> fourniture et commercialisation d’électricité</a:t>
            </a:r>
          </a:p>
          <a:p>
            <a:pPr algn="just" defTabSz="757238" fontAlgn="auto">
              <a:spcBef>
                <a:spcPts val="0"/>
              </a:spcBef>
              <a:spcAft>
                <a:spcPct val="20000"/>
              </a:spcAft>
              <a:buClr>
                <a:srgbClr val="666465"/>
              </a:buClr>
              <a:buSzPct val="80000"/>
              <a:defRPr/>
            </a:pPr>
            <a:r>
              <a:rPr lang="fr-FR" sz="1200" b="1" dirty="0">
                <a:solidFill>
                  <a:srgbClr val="000000"/>
                </a:solidFill>
                <a:latin typeface="+mn-lt"/>
                <a:cs typeface="+mn-cs"/>
              </a:rPr>
              <a:t>Services :</a:t>
            </a:r>
            <a:r>
              <a:rPr lang="fr-FR" sz="1200" dirty="0">
                <a:solidFill>
                  <a:srgbClr val="000000"/>
                </a:solidFill>
                <a:latin typeface="+mn-lt"/>
                <a:cs typeface="+mn-cs"/>
              </a:rPr>
              <a:t> prestation de conseil et assistance technique</a:t>
            </a:r>
          </a:p>
        </p:txBody>
      </p:sp>
      <p:sp>
        <p:nvSpPr>
          <p:cNvPr id="28695" name="Text Box 10"/>
          <p:cNvSpPr txBox="1">
            <a:spLocks noChangeArrowheads="1"/>
          </p:cNvSpPr>
          <p:nvPr/>
        </p:nvSpPr>
        <p:spPr bwMode="auto">
          <a:xfrm>
            <a:off x="4308475" y="919163"/>
            <a:ext cx="2422525" cy="6921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000" b="1">
                <a:solidFill>
                  <a:schemeClr val="bg1"/>
                </a:solidFill>
                <a:latin typeface="Calibri" pitchFamily="34" charset="0"/>
              </a:rPr>
              <a:t>Règles du jeu concurrentiel</a:t>
            </a:r>
          </a:p>
        </p:txBody>
      </p:sp>
      <p:sp>
        <p:nvSpPr>
          <p:cNvPr id="28696" name="Rectangle 7"/>
          <p:cNvSpPr>
            <a:spLocks noChangeArrowheads="1"/>
          </p:cNvSpPr>
          <p:nvPr/>
        </p:nvSpPr>
        <p:spPr bwMode="auto">
          <a:xfrm>
            <a:off x="184150" y="0"/>
            <a:ext cx="7285038" cy="327025"/>
          </a:xfrm>
          <a:prstGeom prst="rect">
            <a:avLst/>
          </a:prstGeom>
          <a:noFill/>
          <a:ln w="9525">
            <a:noFill/>
            <a:miter lim="800000"/>
            <a:headEnd/>
            <a:tailEnd/>
          </a:ln>
        </p:spPr>
        <p:txBody>
          <a:bodyPr lIns="0" tIns="0" rIns="0" bIns="0" anchor="b"/>
          <a:lstStyle/>
          <a:p>
            <a:pPr marL="457200" indent="-457200"/>
            <a:endParaRPr lang="fr-FR" sz="2400">
              <a:solidFill>
                <a:srgbClr val="000000"/>
              </a:solidFill>
              <a:latin typeface="Calibri" pitchFamily="34" charset="0"/>
            </a:endParaRPr>
          </a:p>
        </p:txBody>
      </p:sp>
      <p:sp>
        <p:nvSpPr>
          <p:cNvPr id="28697" name="Text Box 40"/>
          <p:cNvSpPr txBox="1">
            <a:spLocks noChangeArrowheads="1"/>
          </p:cNvSpPr>
          <p:nvPr/>
        </p:nvSpPr>
        <p:spPr bwMode="auto">
          <a:xfrm>
            <a:off x="4214813" y="893763"/>
            <a:ext cx="4656137" cy="3178175"/>
          </a:xfrm>
          <a:prstGeom prst="rect">
            <a:avLst/>
          </a:prstGeom>
          <a:noFill/>
          <a:ln w="9525">
            <a:noFill/>
            <a:miter lim="800000"/>
            <a:headEnd/>
            <a:tailEnd/>
          </a:ln>
        </p:spPr>
        <p:txBody>
          <a:bodyPr lIns="75749" tIns="37874" rIns="75749" bIns="37874">
            <a:spAutoFit/>
          </a:bodyPr>
          <a:lstStyle/>
          <a:p>
            <a:pPr marL="177800" indent="-177800" defTabSz="757238"/>
            <a:r>
              <a:rPr lang="fr-FR" sz="1200" b="1" u="sng" dirty="0">
                <a:solidFill>
                  <a:srgbClr val="000000"/>
                </a:solidFill>
                <a:latin typeface="Calibri" pitchFamily="34" charset="0"/>
              </a:rPr>
              <a:t>Barrières à l’entrée</a:t>
            </a:r>
            <a:r>
              <a:rPr lang="fr-FR" sz="1200" b="1" dirty="0">
                <a:solidFill>
                  <a:srgbClr val="000000"/>
                </a:solidFill>
                <a:latin typeface="Calibri" pitchFamily="34" charset="0"/>
              </a:rPr>
              <a:t>: </a:t>
            </a:r>
            <a:r>
              <a:rPr lang="fr-FR" sz="1200" i="1" dirty="0">
                <a:latin typeface="Calibri" pitchFamily="34" charset="0"/>
              </a:rPr>
              <a:t>effet de taille (retour d’investissement)</a:t>
            </a:r>
            <a:endParaRPr lang="fr-FR" sz="1200" b="1" dirty="0">
              <a:latin typeface="Calibri" pitchFamily="34" charset="0"/>
            </a:endParaRPr>
          </a:p>
          <a:p>
            <a:pPr marL="177800" indent="-177800" defTabSz="757238"/>
            <a:r>
              <a:rPr lang="fr-FR" sz="1200" b="1" u="sng" dirty="0">
                <a:solidFill>
                  <a:srgbClr val="000000"/>
                </a:solidFill>
                <a:latin typeface="Calibri" pitchFamily="34" charset="0"/>
              </a:rPr>
              <a:t>FCS </a:t>
            </a:r>
            <a:r>
              <a:rPr lang="fr-FR" sz="1200" b="1" dirty="0">
                <a:solidFill>
                  <a:srgbClr val="000000"/>
                </a:solidFill>
                <a:latin typeface="Calibri" pitchFamily="34" charset="0"/>
              </a:rPr>
              <a:t>: </a:t>
            </a:r>
          </a:p>
          <a:p>
            <a:pPr marL="177800" indent="-177800" defTabSz="757238">
              <a:buFont typeface="Verdana" pitchFamily="34" charset="0"/>
              <a:buAutoNum type="arabicPeriod"/>
            </a:pPr>
            <a:r>
              <a:rPr lang="fr-FR" sz="1200" dirty="0">
                <a:solidFill>
                  <a:srgbClr val="000000"/>
                </a:solidFill>
                <a:latin typeface="Calibri" pitchFamily="34" charset="0"/>
              </a:rPr>
              <a:t>Optimisation et généralisation de nouvelles technologies (télégestion, etc.)</a:t>
            </a:r>
          </a:p>
          <a:p>
            <a:pPr marL="177800" indent="-177800" defTabSz="757238">
              <a:lnSpc>
                <a:spcPct val="120000"/>
              </a:lnSpc>
              <a:buFontTx/>
              <a:buAutoNum type="arabicPeriod"/>
            </a:pPr>
            <a:r>
              <a:rPr lang="fr-FR" sz="1200" dirty="0">
                <a:solidFill>
                  <a:srgbClr val="000000"/>
                </a:solidFill>
                <a:latin typeface="Calibri" pitchFamily="34" charset="0"/>
              </a:rPr>
              <a:t>Système d’Information orienté clients: </a:t>
            </a:r>
          </a:p>
          <a:p>
            <a:pPr marL="187325" lvl="1" indent="-187325" defTabSz="757238">
              <a:lnSpc>
                <a:spcPct val="120000"/>
              </a:lnSpc>
              <a:buFontTx/>
              <a:buChar char="•"/>
            </a:pPr>
            <a:r>
              <a:rPr lang="fr-FR" sz="1200" dirty="0">
                <a:solidFill>
                  <a:srgbClr val="000000"/>
                </a:solidFill>
                <a:latin typeface="Calibri" pitchFamily="34" charset="0"/>
              </a:rPr>
              <a:t>Gestion du client à la fois sur le plan commercial et technique</a:t>
            </a:r>
          </a:p>
          <a:p>
            <a:pPr marL="187325" lvl="1" indent="-187325" defTabSz="757238">
              <a:lnSpc>
                <a:spcPct val="120000"/>
              </a:lnSpc>
              <a:buFontTx/>
              <a:buChar char="•"/>
            </a:pPr>
            <a:r>
              <a:rPr lang="fr-FR" sz="1200" dirty="0">
                <a:solidFill>
                  <a:srgbClr val="000000"/>
                </a:solidFill>
                <a:latin typeface="Calibri" pitchFamily="34" charset="0"/>
              </a:rPr>
              <a:t>Facilité d’accès à une information traitée (interface intelligente),</a:t>
            </a:r>
          </a:p>
          <a:p>
            <a:pPr marL="187325" lvl="1" indent="-187325" defTabSz="757238">
              <a:buFontTx/>
              <a:buChar char="•"/>
            </a:pPr>
            <a:r>
              <a:rPr lang="fr-FR" sz="1200" dirty="0">
                <a:solidFill>
                  <a:srgbClr val="000000"/>
                </a:solidFill>
                <a:latin typeface="Calibri" pitchFamily="34" charset="0"/>
              </a:rPr>
              <a:t>Suivi et analyse de l’évolution des courbes de charge, </a:t>
            </a:r>
          </a:p>
          <a:p>
            <a:pPr marL="177800" indent="-177800" defTabSz="757238">
              <a:buFontTx/>
              <a:buAutoNum type="arabicPeriod"/>
            </a:pPr>
            <a:r>
              <a:rPr lang="fr-FR" sz="1200" dirty="0">
                <a:solidFill>
                  <a:srgbClr val="000000"/>
                </a:solidFill>
                <a:latin typeface="Calibri" pitchFamily="34" charset="0"/>
              </a:rPr>
              <a:t>Capacité de </a:t>
            </a:r>
            <a:r>
              <a:rPr lang="fr-FR" sz="1200" dirty="0" err="1">
                <a:solidFill>
                  <a:srgbClr val="000000"/>
                </a:solidFill>
                <a:latin typeface="Calibri" pitchFamily="34" charset="0"/>
              </a:rPr>
              <a:t>Trading</a:t>
            </a:r>
            <a:r>
              <a:rPr lang="fr-FR" sz="1200" dirty="0">
                <a:solidFill>
                  <a:srgbClr val="000000"/>
                </a:solidFill>
                <a:latin typeface="Calibri" pitchFamily="34" charset="0"/>
              </a:rPr>
              <a:t>, </a:t>
            </a:r>
          </a:p>
          <a:p>
            <a:pPr marL="177800" indent="-177800" defTabSz="757238">
              <a:lnSpc>
                <a:spcPct val="120000"/>
              </a:lnSpc>
              <a:buFontTx/>
              <a:buAutoNum type="arabicPeriod"/>
            </a:pPr>
            <a:r>
              <a:rPr lang="fr-FR" sz="1200" dirty="0">
                <a:solidFill>
                  <a:srgbClr val="000000"/>
                </a:solidFill>
                <a:latin typeface="Calibri" pitchFamily="34" charset="0"/>
              </a:rPr>
              <a:t>Maîtrise de l’adéquation entre coûts de revient et prix</a:t>
            </a:r>
          </a:p>
          <a:p>
            <a:pPr marL="177800" indent="-177800" defTabSz="757238">
              <a:lnSpc>
                <a:spcPct val="120000"/>
              </a:lnSpc>
              <a:buFontTx/>
              <a:buAutoNum type="arabicPeriod"/>
            </a:pPr>
            <a:r>
              <a:rPr lang="fr-FR" sz="1200" dirty="0">
                <a:solidFill>
                  <a:srgbClr val="000000"/>
                </a:solidFill>
                <a:latin typeface="Calibri" pitchFamily="34" charset="0"/>
              </a:rPr>
              <a:t>Connaissance du client; </a:t>
            </a:r>
          </a:p>
          <a:p>
            <a:pPr marL="177800" indent="-177800" defTabSz="757238">
              <a:lnSpc>
                <a:spcPct val="120000"/>
              </a:lnSpc>
              <a:buFontTx/>
              <a:buAutoNum type="arabicPeriod"/>
            </a:pPr>
            <a:r>
              <a:rPr lang="fr-FR" sz="1200" dirty="0">
                <a:solidFill>
                  <a:srgbClr val="000000"/>
                </a:solidFill>
                <a:latin typeface="Calibri" pitchFamily="34" charset="0"/>
              </a:rPr>
              <a:t>Image de Marque, </a:t>
            </a:r>
          </a:p>
          <a:p>
            <a:pPr marL="177800" indent="-177800" defTabSz="757238">
              <a:lnSpc>
                <a:spcPct val="120000"/>
              </a:lnSpc>
              <a:buFontTx/>
              <a:buAutoNum type="arabicPeriod"/>
            </a:pPr>
            <a:r>
              <a:rPr lang="fr-FR" sz="1200" dirty="0">
                <a:solidFill>
                  <a:srgbClr val="000000"/>
                </a:solidFill>
                <a:latin typeface="Calibri" pitchFamily="34" charset="0"/>
              </a:rPr>
              <a:t>Développement  des compétences RH (marketing et expertise technique),</a:t>
            </a:r>
          </a:p>
          <a:p>
            <a:pPr marL="177800" indent="-177800" defTabSz="757238">
              <a:lnSpc>
                <a:spcPct val="120000"/>
              </a:lnSpc>
              <a:buFontTx/>
              <a:buAutoNum type="arabicPeriod"/>
            </a:pPr>
            <a:r>
              <a:rPr lang="fr-FR" sz="1200" dirty="0">
                <a:solidFill>
                  <a:srgbClr val="000000"/>
                </a:solidFill>
                <a:latin typeface="Calibri" pitchFamily="34" charset="0"/>
              </a:rPr>
              <a:t>Montage et suivi de dossiers de raccordement, </a:t>
            </a:r>
            <a:endParaRPr lang="fr-FR" sz="1200" i="1" dirty="0">
              <a:latin typeface="Calibri" pitchFamily="34" charset="0"/>
            </a:endParaRPr>
          </a:p>
        </p:txBody>
      </p:sp>
      <p:cxnSp>
        <p:nvCxnSpPr>
          <p:cNvPr id="28698" name="Connecteur droit 57"/>
          <p:cNvCxnSpPr>
            <a:cxnSpLocks noChangeShapeType="1"/>
          </p:cNvCxnSpPr>
          <p:nvPr/>
        </p:nvCxnSpPr>
        <p:spPr bwMode="auto">
          <a:xfrm>
            <a:off x="142844" y="2357430"/>
            <a:ext cx="4000528" cy="1588"/>
          </a:xfrm>
          <a:prstGeom prst="line">
            <a:avLst/>
          </a:prstGeom>
          <a:noFill/>
          <a:ln w="9525" algn="ctr">
            <a:solidFill>
              <a:schemeClr val="accent1"/>
            </a:solidFill>
            <a:round/>
            <a:headEnd/>
            <a:tailEnd/>
          </a:ln>
        </p:spPr>
      </p:cxnSp>
      <p:sp>
        <p:nvSpPr>
          <p:cNvPr id="28699" name="Text Box 43"/>
          <p:cNvSpPr txBox="1">
            <a:spLocks noChangeArrowheads="1"/>
          </p:cNvSpPr>
          <p:nvPr/>
        </p:nvSpPr>
        <p:spPr bwMode="auto">
          <a:xfrm>
            <a:off x="4225925" y="4164013"/>
            <a:ext cx="2870200"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Risques</a:t>
            </a:r>
          </a:p>
        </p:txBody>
      </p:sp>
      <p:sp>
        <p:nvSpPr>
          <p:cNvPr id="28700" name="Rectangle 42"/>
          <p:cNvSpPr>
            <a:spLocks noChangeArrowheads="1"/>
          </p:cNvSpPr>
          <p:nvPr/>
        </p:nvSpPr>
        <p:spPr bwMode="auto">
          <a:xfrm>
            <a:off x="142875" y="4914912"/>
            <a:ext cx="4000500"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701" name="Text Box 45"/>
          <p:cNvSpPr txBox="1">
            <a:spLocks noChangeArrowheads="1"/>
          </p:cNvSpPr>
          <p:nvPr/>
        </p:nvSpPr>
        <p:spPr bwMode="auto">
          <a:xfrm rot="10800000" flipV="1">
            <a:off x="374143" y="4970886"/>
            <a:ext cx="2577549" cy="261154"/>
          </a:xfrm>
          <a:prstGeom prst="rect">
            <a:avLst/>
          </a:prstGeom>
          <a:noFill/>
          <a:ln w="9525">
            <a:noFill/>
            <a:miter lim="800000"/>
            <a:headEnd/>
            <a:tailEnd/>
          </a:ln>
        </p:spPr>
        <p:txBody>
          <a:bodyPr wrap="square" lIns="75749" tIns="37874" rIns="75749" bIns="37874">
            <a:spAutoFit/>
          </a:bodyPr>
          <a:lstStyle/>
          <a:p>
            <a:pPr defTabSz="757238">
              <a:spcBef>
                <a:spcPct val="50000"/>
              </a:spcBef>
            </a:pPr>
            <a:r>
              <a:rPr lang="fr-FR" sz="1200" b="1" dirty="0">
                <a:latin typeface="Calibri" pitchFamily="34" charset="0"/>
              </a:rPr>
              <a:t>Structure de la concurrence</a:t>
            </a:r>
          </a:p>
        </p:txBody>
      </p:sp>
      <p:sp>
        <p:nvSpPr>
          <p:cNvPr id="28702" name="Rectangle 7"/>
          <p:cNvSpPr>
            <a:spLocks noChangeArrowheads="1"/>
          </p:cNvSpPr>
          <p:nvPr/>
        </p:nvSpPr>
        <p:spPr bwMode="auto">
          <a:xfrm>
            <a:off x="206375" y="163513"/>
            <a:ext cx="7285038" cy="265112"/>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Caractérisation du segment « Éligible Électricité » </a:t>
            </a:r>
          </a:p>
        </p:txBody>
      </p:sp>
      <p:sp>
        <p:nvSpPr>
          <p:cNvPr id="28733" name="Text Box 10"/>
          <p:cNvSpPr txBox="1">
            <a:spLocks noChangeArrowheads="1"/>
          </p:cNvSpPr>
          <p:nvPr/>
        </p:nvSpPr>
        <p:spPr bwMode="auto">
          <a:xfrm>
            <a:off x="303213" y="603250"/>
            <a:ext cx="1897062"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Définition du segment</a:t>
            </a:r>
          </a:p>
        </p:txBody>
      </p:sp>
      <p:sp>
        <p:nvSpPr>
          <p:cNvPr id="28734" name="Text Box 11"/>
          <p:cNvSpPr txBox="1">
            <a:spLocks noChangeArrowheads="1"/>
          </p:cNvSpPr>
          <p:nvPr/>
        </p:nvSpPr>
        <p:spPr bwMode="auto">
          <a:xfrm>
            <a:off x="4311650" y="593725"/>
            <a:ext cx="44704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Règles du jeu et synergies possibles</a:t>
            </a:r>
          </a:p>
        </p:txBody>
      </p:sp>
      <p:graphicFrame>
        <p:nvGraphicFramePr>
          <p:cNvPr id="34" name="Group 93"/>
          <p:cNvGraphicFramePr>
            <a:graphicFrameLocks/>
          </p:cNvGraphicFramePr>
          <p:nvPr/>
        </p:nvGraphicFramePr>
        <p:xfrm>
          <a:off x="500034" y="3376141"/>
          <a:ext cx="3643339" cy="1819457"/>
        </p:xfrm>
        <a:graphic>
          <a:graphicData uri="http://schemas.openxmlformats.org/drawingml/2006/table">
            <a:tbl>
              <a:tblPr/>
              <a:tblGrid>
                <a:gridCol w="857256"/>
                <a:gridCol w="699165"/>
                <a:gridCol w="520477"/>
                <a:gridCol w="525487"/>
                <a:gridCol w="520477"/>
                <a:gridCol w="520477"/>
              </a:tblGrid>
              <a:tr h="214314">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2013</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smtClean="0">
                          <a:ln>
                            <a:noFill/>
                          </a:ln>
                          <a:solidFill>
                            <a:schemeClr val="tx1"/>
                          </a:solidFill>
                          <a:effectLst/>
                          <a:latin typeface="Arial" charset="0"/>
                        </a:rPr>
                        <a:t>2014</a:t>
                      </a: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2015</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2016</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smtClean="0">
                          <a:ln>
                            <a:noFill/>
                          </a:ln>
                          <a:solidFill>
                            <a:schemeClr val="tx1"/>
                          </a:solidFill>
                          <a:effectLst/>
                          <a:latin typeface="Arial" charset="0"/>
                        </a:rPr>
                        <a:t>2017</a:t>
                      </a: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361655">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Volume (</a:t>
                      </a:r>
                      <a:r>
                        <a:rPr kumimoji="0" lang="fr-FR" sz="1000" b="1" i="0" u="none" strike="noStrike" cap="none" normalizeH="0" baseline="0" dirty="0" err="1" smtClean="0">
                          <a:ln>
                            <a:noFill/>
                          </a:ln>
                          <a:solidFill>
                            <a:schemeClr val="tx1"/>
                          </a:solidFill>
                          <a:effectLst/>
                          <a:latin typeface="Arial" charset="0"/>
                        </a:rPr>
                        <a:t>GWh</a:t>
                      </a:r>
                      <a:r>
                        <a:rPr kumimoji="0" lang="fr-FR" sz="1000" b="1" i="0" u="none" strike="noStrike" cap="none" normalizeH="0" baseline="0" dirty="0" smtClean="0">
                          <a:ln>
                            <a:noFill/>
                          </a:ln>
                          <a:solidFill>
                            <a:schemeClr val="tx1"/>
                          </a:solidFill>
                          <a:effectLst/>
                          <a:latin typeface="Arial" charset="0"/>
                        </a:rPr>
                        <a:t>)</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a:solidFill>
                            <a:srgbClr val="000000"/>
                          </a:solidFill>
                          <a:latin typeface="Arial"/>
                        </a:rPr>
                        <a:t>1632</a:t>
                      </a: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rgbClr val="00B050"/>
                          </a:solidFill>
                          <a:latin typeface="Arial"/>
                        </a:rPr>
                        <a:t>1831</a:t>
                      </a:r>
                      <a:endParaRPr lang="fr-FR" sz="1000" b="1" i="0" u="none" strike="noStrike" dirty="0">
                        <a:solidFill>
                          <a:srgbClr val="00B050"/>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smtClean="0">
                          <a:solidFill>
                            <a:srgbClr val="000000"/>
                          </a:solidFill>
                          <a:latin typeface="Arial"/>
                        </a:rPr>
                        <a:t>2125</a:t>
                      </a:r>
                      <a:endParaRPr lang="fr-FR" sz="1000" b="0" i="0" u="none" strike="noStrike" dirty="0">
                        <a:solidFill>
                          <a:srgbClr val="000000"/>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smtClean="0">
                          <a:solidFill>
                            <a:srgbClr val="000000"/>
                          </a:solidFill>
                          <a:latin typeface="Arial"/>
                        </a:rPr>
                        <a:t>2429</a:t>
                      </a:r>
                      <a:endParaRPr lang="fr-FR" sz="1000" b="0" i="0" u="none" strike="noStrike" dirty="0">
                        <a:solidFill>
                          <a:srgbClr val="000000"/>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r>
                        <a:rPr kumimoji="0" lang="fr-FR" sz="1000" b="0" i="0" u="none" strike="noStrike" kern="1200" dirty="0" smtClean="0">
                          <a:solidFill>
                            <a:srgbClr val="000000"/>
                          </a:solidFill>
                          <a:latin typeface="Arial"/>
                          <a:ea typeface="+mn-ea"/>
                          <a:cs typeface="+mn-cs"/>
                        </a:rPr>
                        <a:t>2762</a:t>
                      </a: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81287">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VA (DA/kWh)</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rtl="0" fontAlgn="t"/>
                      <a:r>
                        <a:rPr lang="fr-FR" sz="1000" b="1" i="0" u="none" strike="noStrike" dirty="0" smtClean="0">
                          <a:solidFill>
                            <a:srgbClr val="00B050"/>
                          </a:solidFill>
                          <a:latin typeface="Arial"/>
                        </a:rPr>
                        <a:t>BT  3,958</a:t>
                      </a:r>
                    </a:p>
                    <a:p>
                      <a:pPr algn="l" rtl="0" fontAlgn="t"/>
                      <a:r>
                        <a:rPr lang="fr-FR" sz="1000" b="1" i="0" u="none" strike="noStrike" dirty="0" smtClean="0">
                          <a:solidFill>
                            <a:srgbClr val="00B050"/>
                          </a:solidFill>
                          <a:latin typeface="Arial"/>
                        </a:rPr>
                        <a:t>MT 3,307</a:t>
                      </a:r>
                    </a:p>
                    <a:p>
                      <a:pPr algn="l" rtl="0" fontAlgn="t"/>
                      <a:r>
                        <a:rPr lang="fr-FR" sz="1000" b="1" i="0" u="none" strike="noStrike" dirty="0" smtClean="0">
                          <a:solidFill>
                            <a:srgbClr val="00B050"/>
                          </a:solidFill>
                          <a:latin typeface="Arial"/>
                        </a:rPr>
                        <a:t>HT 2,189</a:t>
                      </a:r>
                    </a:p>
                    <a:p>
                      <a:pPr algn="ctr" rtl="0" fontAlgn="t"/>
                      <a:endParaRPr lang="fr-FR" sz="1000" b="0" i="0" u="none" strike="noStrike" dirty="0">
                        <a:solidFill>
                          <a:srgbClr val="FF0000"/>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a:solidFill>
                            <a:srgbClr val="FF0000"/>
                          </a:solidFill>
                          <a:latin typeface="Arial"/>
                        </a:rPr>
                        <a:t>3,554</a:t>
                      </a: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a:solidFill>
                            <a:srgbClr val="FF0000"/>
                          </a:solidFill>
                          <a:latin typeface="Arial"/>
                        </a:rPr>
                        <a:t>3,554</a:t>
                      </a: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a:solidFill>
                            <a:srgbClr val="FF0000"/>
                          </a:solidFill>
                          <a:latin typeface="Arial"/>
                        </a:rPr>
                        <a:t>3,554</a:t>
                      </a: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a:solidFill>
                            <a:srgbClr val="FF0000"/>
                          </a:solidFill>
                          <a:latin typeface="Arial"/>
                        </a:rPr>
                        <a:t>3,554</a:t>
                      </a: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68812">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CA (MDA)</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algn="l" rtl="0" eaLnBrk="1" fontAlgn="t" latinLnBrk="0" hangingPunct="1"/>
                      <a:r>
                        <a:rPr kumimoji="0" lang="fr-FR" sz="1000" b="0" i="0" u="none" strike="noStrike" kern="1200" dirty="0" smtClean="0">
                          <a:solidFill>
                            <a:srgbClr val="000000"/>
                          </a:solidFill>
                          <a:latin typeface="Arial"/>
                          <a:ea typeface="+mn-ea"/>
                          <a:cs typeface="+mn-cs"/>
                        </a:rPr>
                        <a:t>4777</a:t>
                      </a:r>
                      <a:endParaRPr kumimoji="0" lang="fr-FR" sz="1000" b="0" i="0" u="none" strike="noStrike" kern="1200" dirty="0">
                        <a:solidFill>
                          <a:srgbClr val="000000"/>
                        </a:solidFill>
                        <a:latin typeface="Arial"/>
                        <a:ea typeface="+mn-ea"/>
                        <a:cs typeface="+mn-cs"/>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algn="l" rtl="0" eaLnBrk="1" fontAlgn="t" latinLnBrk="0" hangingPunct="1"/>
                      <a:r>
                        <a:rPr kumimoji="0" lang="fr-FR" sz="1000" b="0" i="0" u="none" strike="noStrike" kern="1200" dirty="0" smtClean="0">
                          <a:solidFill>
                            <a:srgbClr val="000000"/>
                          </a:solidFill>
                          <a:latin typeface="Arial"/>
                          <a:ea typeface="+mn-ea"/>
                          <a:cs typeface="+mn-cs"/>
                        </a:rPr>
                        <a:t> </a:t>
                      </a:r>
                      <a:r>
                        <a:rPr kumimoji="0" lang="fr-FR" sz="1000" b="0" i="0" u="none" strike="noStrike" kern="1200" dirty="0" smtClean="0">
                          <a:solidFill>
                            <a:srgbClr val="00B050"/>
                          </a:solidFill>
                          <a:latin typeface="Arial"/>
                          <a:ea typeface="+mn-ea"/>
                          <a:cs typeface="+mn-cs"/>
                        </a:rPr>
                        <a:t>6507</a:t>
                      </a:r>
                      <a:endParaRPr kumimoji="0" lang="fr-FR" sz="1000" b="0" i="0" u="none" strike="noStrike" kern="1200" dirty="0">
                        <a:solidFill>
                          <a:srgbClr val="00B050"/>
                        </a:solidFill>
                        <a:latin typeface="Arial"/>
                        <a:ea typeface="+mn-ea"/>
                        <a:cs typeface="+mn-cs"/>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algn="l" rtl="0" eaLnBrk="1" fontAlgn="t" latinLnBrk="0" hangingPunct="1"/>
                      <a:r>
                        <a:rPr kumimoji="0" lang="fr-FR" sz="1000" b="1" i="0" u="none" strike="noStrike" kern="1200" dirty="0" smtClean="0">
                          <a:solidFill>
                            <a:srgbClr val="00B050"/>
                          </a:solidFill>
                          <a:latin typeface="Arial"/>
                          <a:ea typeface="+mn-ea"/>
                          <a:cs typeface="+mn-cs"/>
                        </a:rPr>
                        <a:t>7552</a:t>
                      </a:r>
                      <a:endParaRPr kumimoji="0" lang="fr-FR" sz="1000" b="1" i="0" u="none" strike="noStrike" kern="1200" dirty="0">
                        <a:solidFill>
                          <a:srgbClr val="00B050"/>
                        </a:solidFill>
                        <a:latin typeface="Arial"/>
                        <a:ea typeface="+mn-ea"/>
                        <a:cs typeface="+mn-cs"/>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algn="l" rtl="0" eaLnBrk="1" fontAlgn="t" latinLnBrk="0" hangingPunct="1"/>
                      <a:r>
                        <a:rPr kumimoji="0" lang="fr-FR" sz="1000" b="1" i="0" u="none" strike="noStrike" kern="1200" dirty="0" smtClean="0">
                          <a:solidFill>
                            <a:srgbClr val="00B050"/>
                          </a:solidFill>
                          <a:latin typeface="Arial"/>
                          <a:ea typeface="+mn-ea"/>
                          <a:cs typeface="+mn-cs"/>
                        </a:rPr>
                        <a:t>8633</a:t>
                      </a:r>
                      <a:endParaRPr kumimoji="0" lang="fr-FR" sz="1000" b="1" i="0" u="none" strike="noStrike" kern="1200" dirty="0">
                        <a:solidFill>
                          <a:srgbClr val="00B050"/>
                        </a:solidFill>
                        <a:latin typeface="Arial"/>
                        <a:ea typeface="+mn-ea"/>
                        <a:cs typeface="+mn-cs"/>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algn="l" rtl="0" eaLnBrk="1" fontAlgn="t" latinLnBrk="0" hangingPunct="1"/>
                      <a:r>
                        <a:rPr kumimoji="0" lang="fr-FR" sz="1000" b="1" i="0" u="none" strike="noStrike" kern="1200" dirty="0" smtClean="0">
                          <a:solidFill>
                            <a:srgbClr val="00B050"/>
                          </a:solidFill>
                          <a:latin typeface="Arial"/>
                          <a:ea typeface="+mn-ea"/>
                          <a:cs typeface="+mn-cs"/>
                        </a:rPr>
                        <a:t>9816</a:t>
                      </a:r>
                      <a:endParaRPr kumimoji="0" lang="fr-FR" sz="1000" b="1" i="0" u="none" strike="noStrike" kern="1200" dirty="0">
                        <a:solidFill>
                          <a:srgbClr val="00B050"/>
                        </a:solidFill>
                        <a:latin typeface="Arial"/>
                        <a:ea typeface="+mn-ea"/>
                        <a:cs typeface="+mn-cs"/>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rtlCol="0">
            <a:normAutofit fontScale="92500" lnSpcReduction="10000"/>
          </a:bodyPr>
          <a:lstStyle/>
          <a:p>
            <a:pPr algn="just" eaLnBrk="1" fontAlgn="auto" hangingPunct="1">
              <a:spcAft>
                <a:spcPts val="0"/>
              </a:spcAft>
              <a:buFont typeface="Arial" pitchFamily="34" charset="0"/>
              <a:buChar char="•"/>
              <a:defRPr/>
            </a:pPr>
            <a:r>
              <a:rPr lang="fr-FR" dirty="0" smtClean="0"/>
              <a:t>Une étude de planification stratégique comporte cinq étapes :</a:t>
            </a:r>
          </a:p>
          <a:p>
            <a:pPr marL="827532" lvl="1" indent="-457200" algn="just">
              <a:buFont typeface="+mj-lt"/>
              <a:buAutoNum type="arabicPeriod"/>
              <a:defRPr/>
            </a:pPr>
            <a:r>
              <a:rPr lang="fr-FR" sz="2000" dirty="0" smtClean="0"/>
              <a:t>Réalisation du </a:t>
            </a:r>
            <a:r>
              <a:rPr lang="fr-FR" sz="2000" b="1" dirty="0" smtClean="0"/>
              <a:t>diagnostic stratégique</a:t>
            </a:r>
            <a:r>
              <a:rPr lang="fr-FR" sz="2000" dirty="0" smtClean="0"/>
              <a:t> : qui constitue une analyse interne et externe de la situation actuelle de SDA.</a:t>
            </a:r>
          </a:p>
          <a:p>
            <a:pPr marL="827532" lvl="1" indent="-457200" algn="just">
              <a:buFont typeface="+mj-lt"/>
              <a:buAutoNum type="arabicPeriod"/>
              <a:defRPr/>
            </a:pPr>
            <a:r>
              <a:rPr lang="fr-FR" sz="2000" dirty="0" smtClean="0"/>
              <a:t>Définitions des </a:t>
            </a:r>
            <a:r>
              <a:rPr lang="fr-FR" sz="2000" b="1" dirty="0" smtClean="0"/>
              <a:t>scénarii </a:t>
            </a:r>
            <a:r>
              <a:rPr lang="fr-FR" sz="2000" dirty="0" smtClean="0"/>
              <a:t>: pour étudier les options stratégiques qui s’offrent à SDA. Leur évaluation permettra d’arrêter le scénario de référence.</a:t>
            </a:r>
          </a:p>
          <a:p>
            <a:pPr marL="827532" lvl="1" indent="-457200" algn="just">
              <a:buFont typeface="+mj-lt"/>
              <a:buAutoNum type="arabicPeriod"/>
              <a:defRPr/>
            </a:pPr>
            <a:r>
              <a:rPr lang="fr-FR" sz="2000" dirty="0" smtClean="0"/>
              <a:t>Élaboration du </a:t>
            </a:r>
            <a:r>
              <a:rPr lang="fr-FR" sz="2000" b="1" dirty="0" smtClean="0"/>
              <a:t>plan d’actions stratégique</a:t>
            </a:r>
            <a:r>
              <a:rPr lang="fr-FR" sz="2000" dirty="0" smtClean="0"/>
              <a:t> : déclinaison du scénario de référence en actions stratégiques jalonnées annuellement (sur 05 ans).</a:t>
            </a:r>
          </a:p>
          <a:p>
            <a:pPr marL="827532" lvl="1" indent="-457200" algn="just">
              <a:buFont typeface="+mj-lt"/>
              <a:buAutoNum type="arabicPeriod"/>
              <a:defRPr/>
            </a:pPr>
            <a:r>
              <a:rPr lang="fr-FR" sz="2000" dirty="0" smtClean="0"/>
              <a:t>Élaboration du </a:t>
            </a:r>
            <a:r>
              <a:rPr lang="fr-FR" sz="2000" b="1" dirty="0" smtClean="0"/>
              <a:t>business plan</a:t>
            </a:r>
            <a:r>
              <a:rPr lang="fr-FR" sz="2000" dirty="0" smtClean="0"/>
              <a:t> : évaluation financière du plan d’actions.</a:t>
            </a:r>
          </a:p>
          <a:p>
            <a:pPr marL="827532" lvl="1" indent="-457200" algn="just">
              <a:buFont typeface="+mj-lt"/>
              <a:buAutoNum type="arabicPeriod"/>
              <a:defRPr/>
            </a:pPr>
            <a:r>
              <a:rPr lang="fr-FR" sz="2000" dirty="0" smtClean="0"/>
              <a:t>Élaborations du </a:t>
            </a:r>
            <a:r>
              <a:rPr lang="fr-FR" sz="2000" b="1" dirty="0" smtClean="0"/>
              <a:t>plan de déploiement</a:t>
            </a:r>
            <a:r>
              <a:rPr lang="fr-FR" sz="2000" dirty="0" smtClean="0"/>
              <a:t> : déclinaison du plan stratégique de SDA dans les structures opérationnelles, et construction du tableau de bord de suivi.</a:t>
            </a:r>
            <a:endParaRPr lang="fr-FR" sz="2000" dirty="0"/>
          </a:p>
        </p:txBody>
      </p:sp>
      <p:sp>
        <p:nvSpPr>
          <p:cNvPr id="5124"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1D7F999E-6B70-44BC-A4CD-A44B7798C919}" type="slidenum">
              <a:rPr lang="en-US" smtClean="0"/>
              <a:pPr fontAlgn="base">
                <a:spcBef>
                  <a:spcPct val="0"/>
                </a:spcBef>
                <a:spcAft>
                  <a:spcPct val="0"/>
                </a:spcAft>
                <a:defRPr/>
              </a:pPr>
              <a:t>2</a:t>
            </a:fld>
            <a:endParaRPr lang="en-US" smtClean="0"/>
          </a:p>
        </p:txBody>
      </p:sp>
      <p:sp>
        <p:nvSpPr>
          <p:cNvPr id="3" name="Titre 2"/>
          <p:cNvSpPr>
            <a:spLocks noGrp="1"/>
          </p:cNvSpPr>
          <p:nvPr>
            <p:ph type="title"/>
          </p:nvPr>
        </p:nvSpPr>
        <p:spPr/>
        <p:txBody>
          <a:bodyPr/>
          <a:lstStyle/>
          <a:p>
            <a:pPr eaLnBrk="1" fontAlgn="auto" hangingPunct="1">
              <a:spcAft>
                <a:spcPts val="0"/>
              </a:spcAft>
              <a:defRPr/>
            </a:pPr>
            <a:r>
              <a:rPr lang="fr-FR" u="sng" dirty="0" smtClean="0"/>
              <a:t>Objet</a:t>
            </a:r>
            <a:r>
              <a:rPr lang="fr-FR" dirty="0" smtClean="0"/>
              <a:t> :</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824" name="Group 224"/>
          <p:cNvGraphicFramePr>
            <a:graphicFrameLocks noGrp="1"/>
          </p:cNvGraphicFramePr>
          <p:nvPr>
            <p:ph idx="4294967295"/>
          </p:nvPr>
        </p:nvGraphicFramePr>
        <p:xfrm>
          <a:off x="0" y="598488"/>
          <a:ext cx="8507690" cy="5633497"/>
        </p:xfrm>
        <a:graphic>
          <a:graphicData uri="http://schemas.openxmlformats.org/drawingml/2006/table">
            <a:tbl>
              <a:tblPr/>
              <a:tblGrid>
                <a:gridCol w="437391"/>
                <a:gridCol w="171526"/>
                <a:gridCol w="2444245"/>
                <a:gridCol w="374499"/>
                <a:gridCol w="374499"/>
                <a:gridCol w="374499"/>
                <a:gridCol w="374499"/>
                <a:gridCol w="42882"/>
                <a:gridCol w="3913650"/>
              </a:tblGrid>
              <a:tr h="279706">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Tr </a:t>
                      </a: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rPr>
                        <a:t>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Moye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rPr>
                        <a:t>Forte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981827">
                <a:tc rowSpan="8" gridSpan="2">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r>
                        <a:rPr kumimoji="0" lang="fr-FR" sz="1100" b="1" i="0" u="none" strike="noStrike" cap="none" normalizeH="0" baseline="0" smtClean="0">
                          <a:ln>
                            <a:noFill/>
                          </a:ln>
                          <a:solidFill>
                            <a:schemeClr val="bg1"/>
                          </a:solidFill>
                          <a:effectLst/>
                          <a:latin typeface="Arial" charset="0"/>
                          <a:cs typeface="Arial" charset="0"/>
                        </a:rPr>
                        <a:t>Maîtrise des Facteurs Clés de succès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8" h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orienté clients: </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Gestion du client à la fois sur le plan commercial et technique</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Facilité d’accès à une information traitée (interface intelligente),</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Suivi et analyse de l’évolution des courbes de charge.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Informations disponibles et expériences de tarification (courbes de charges)</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 non partagée entre technique et commercial (la gestion technique étant assurée par GRTE pour les clients HT)</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Les interfaces et le traitement des informations sont insuffisants pour produire un résultat à forte valeur ajoutée  pour le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956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de l’expertise : marketing et technique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Manque de formations ciblée en marketing et management</a:t>
                      </a:r>
                    </a:p>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Départs anticipés des compétences et perte de qualification,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956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Maîtrise de l’adéquation entre couts de revient et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Structure des coûts non maitrisée, malgré une bonne connaissance de la courbe de charge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4122">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Trading</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Inexistant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78389">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Optimisation et généralisation de nouvelles technologies (</a:t>
                      </a:r>
                      <a:r>
                        <a:rPr kumimoji="0" lang="fr-FR" sz="900" b="1" i="0" u="none" strike="noStrike" cap="none" normalizeH="0" baseline="0" dirty="0" err="1" smtClean="0">
                          <a:ln>
                            <a:noFill/>
                          </a:ln>
                          <a:solidFill>
                            <a:srgbClr val="000000"/>
                          </a:solidFill>
                          <a:effectLst/>
                          <a:latin typeface="Arial" charset="0"/>
                          <a:cs typeface="Arial" charset="0"/>
                        </a:rPr>
                        <a:t>bcc</a:t>
                      </a:r>
                      <a:r>
                        <a:rPr kumimoji="0" lang="fr-FR" sz="900" b="1" i="0" u="none" strike="noStrike" cap="none" normalizeH="0" baseline="0" dirty="0" smtClean="0">
                          <a:ln>
                            <a:noFill/>
                          </a:ln>
                          <a:solidFill>
                            <a:srgbClr val="000000"/>
                          </a:solidFill>
                          <a:effectLst/>
                          <a:latin typeface="Arial" charset="0"/>
                          <a:cs typeface="Arial" charset="0"/>
                        </a:rPr>
                        <a:t> télégestion,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En cours de développement </a:t>
                      </a:r>
                    </a:p>
                    <a:p>
                      <a:pPr marL="271463" marR="0" lvl="1" indent="0" algn="l" defTabSz="914400" rtl="0" eaLnBrk="0" fontAlgn="base" latinLnBrk="0" hangingPunct="0">
                        <a:lnSpc>
                          <a:spcPct val="100000"/>
                        </a:lnSpc>
                        <a:spcBef>
                          <a:spcPct val="5000"/>
                        </a:spcBef>
                        <a:spcAft>
                          <a:spcPct val="0"/>
                        </a:spcAft>
                        <a:buClr>
                          <a:srgbClr val="666465"/>
                        </a:buClr>
                        <a:buSzTx/>
                        <a:buFont typeface="Wingdings" pitchFamily="2" charset="2"/>
                        <a:buChar char="Ø"/>
                        <a:tabLst/>
                      </a:pPr>
                      <a:r>
                        <a:rPr kumimoji="0" lang="fr-FR" sz="800" b="0" i="0" u="none" strike="noStrike" cap="none" normalizeH="0" baseline="0" dirty="0" smtClean="0">
                          <a:ln>
                            <a:noFill/>
                          </a:ln>
                          <a:solidFill>
                            <a:srgbClr val="000000"/>
                          </a:solidFill>
                          <a:effectLst/>
                          <a:latin typeface="Arial" charset="0"/>
                          <a:cs typeface="Arial" charset="0"/>
                        </a:rPr>
                        <a:t>BCC couvre toutes les DD</a:t>
                      </a:r>
                    </a:p>
                    <a:p>
                      <a:pPr marL="271463" marR="0" lvl="1" indent="0" algn="l" defTabSz="914400" rtl="0" eaLnBrk="0" fontAlgn="base" latinLnBrk="0" hangingPunct="0">
                        <a:lnSpc>
                          <a:spcPct val="100000"/>
                        </a:lnSpc>
                        <a:spcBef>
                          <a:spcPct val="5000"/>
                        </a:spcBef>
                        <a:spcAft>
                          <a:spcPct val="0"/>
                        </a:spcAft>
                        <a:buClr>
                          <a:srgbClr val="666465"/>
                        </a:buClr>
                        <a:buSzTx/>
                        <a:buFont typeface="Wingdings" pitchFamily="2" charset="2"/>
                        <a:buChar char="Ø"/>
                        <a:tabLst/>
                      </a:pPr>
                      <a:r>
                        <a:rPr kumimoji="0" lang="fr-FR" sz="800" b="0" i="0" u="none" strike="noStrike" cap="none" normalizeH="0" baseline="0" dirty="0" smtClean="0">
                          <a:ln>
                            <a:noFill/>
                          </a:ln>
                          <a:solidFill>
                            <a:srgbClr val="000000"/>
                          </a:solidFill>
                          <a:effectLst/>
                          <a:latin typeface="Arial" charset="0"/>
                          <a:cs typeface="Arial" charset="0"/>
                        </a:rPr>
                        <a:t>Télé relève MT: encours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956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Montage et suivi de dossiers de raccordement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Connaissance et expérience des procédures de raccordement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Délais à améliorer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0890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Image de Marque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kern="1200" cap="none" normalizeH="0" baseline="0" dirty="0" smtClean="0">
                          <a:ln>
                            <a:noFill/>
                          </a:ln>
                          <a:solidFill>
                            <a:schemeClr val="tx1"/>
                          </a:solidFill>
                          <a:effectLst/>
                          <a:latin typeface="Arial" charset="0"/>
                          <a:ea typeface="+mn-ea"/>
                          <a:cs typeface="Arial" charset="0"/>
                        </a:rPr>
                        <a:t>Les réclamations clients sont prises en charge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kern="1200" cap="none" normalizeH="0" baseline="0" dirty="0" smtClean="0">
                          <a:ln>
                            <a:noFill/>
                          </a:ln>
                          <a:solidFill>
                            <a:schemeClr val="tx1"/>
                          </a:solidFill>
                          <a:effectLst/>
                          <a:latin typeface="Arial" charset="0"/>
                          <a:ea typeface="+mn-ea"/>
                          <a:cs typeface="Arial" charset="0"/>
                        </a:rPr>
                        <a:t>Qualité</a:t>
                      </a:r>
                      <a:r>
                        <a:rPr kumimoji="0" lang="fr-FR" sz="800" b="0" i="0" u="none" strike="noStrike" cap="none" normalizeH="0" baseline="0" dirty="0" smtClean="0">
                          <a:ln>
                            <a:noFill/>
                          </a:ln>
                          <a:solidFill>
                            <a:schemeClr val="tx1"/>
                          </a:solidFill>
                          <a:effectLst/>
                          <a:latin typeface="Arial" charset="0"/>
                        </a:rPr>
                        <a:t> de service et prise en charge personnalisée à améliorer,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6877">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Connaissance du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900" b="0" i="0" u="none" strike="noStrike" cap="none" normalizeH="0" baseline="0" dirty="0" smtClean="0">
                          <a:ln>
                            <a:noFill/>
                          </a:ln>
                          <a:solidFill>
                            <a:schemeClr val="tx1"/>
                          </a:solidFill>
                          <a:effectLst/>
                          <a:latin typeface="Arial" charset="0"/>
                        </a:rPr>
                        <a:t> </a:t>
                      </a: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En progression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412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7313"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Pas de concurrents actuellement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412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Capacité d’introduire des règles,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412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1" i="0" u="none" strike="noStrike" cap="none" normalizeH="0" baseline="0" dirty="0" smtClean="0">
                          <a:ln>
                            <a:noFill/>
                          </a:ln>
                          <a:solidFill>
                            <a:srgbClr val="000000"/>
                          </a:solidFill>
                          <a:effectLst/>
                          <a:latin typeface="Arial" charset="0"/>
                        </a:rPr>
                        <a:t>X</a:t>
                      </a:r>
                      <a:endParaRPr kumimoji="0" lang="fr-FR" sz="1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390976">
                <a:tc rowSpan="2"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Potentiel de valorisation des 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Des risques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1"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Commercial : synergie Concessions Electricité, Gaz, Eligibles Gaz et services  </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Couts : synergie Gaz-</a:t>
                      </a:r>
                      <a:r>
                        <a:rPr kumimoji="0" lang="fr-FR" sz="800" b="1" i="0" u="none" strike="noStrike" cap="none" normalizeH="0" baseline="0" dirty="0" err="1" smtClean="0">
                          <a:ln>
                            <a:noFill/>
                          </a:ln>
                          <a:solidFill>
                            <a:schemeClr val="tx1"/>
                          </a:solidFill>
                          <a:effectLst/>
                          <a:latin typeface="Arial" charset="0"/>
                          <a:cs typeface="Arial" charset="0"/>
                        </a:rPr>
                        <a:t>Elec</a:t>
                      </a:r>
                      <a:r>
                        <a:rPr kumimoji="0" lang="fr-FR" sz="800" b="1" i="0" u="none" strike="noStrike" cap="none" normalizeH="0" baseline="0" dirty="0" smtClean="0">
                          <a:ln>
                            <a:noFill/>
                          </a:ln>
                          <a:solidFill>
                            <a:schemeClr val="tx1"/>
                          </a:solidFill>
                          <a:effectLst/>
                          <a:latin typeface="Arial" charset="0"/>
                          <a:cs typeface="Arial" charset="0"/>
                        </a:rPr>
                        <a:t> pour relève</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Risques : synergie amont-aval avec la production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323080">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329564">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cap="none" normalizeH="0" baseline="0" dirty="0" smtClean="0">
                          <a:ln>
                            <a:noFill/>
                          </a:ln>
                          <a:solidFill>
                            <a:schemeClr val="tx1"/>
                          </a:solidFill>
                          <a:effectLst/>
                          <a:latin typeface="Arial" charset="0"/>
                        </a:rPr>
                        <a:t>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13607">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1" i="0" u="none" strike="noStrike" kern="1200" cap="none" normalizeH="0" baseline="0" dirty="0" smtClean="0">
                          <a:ln>
                            <a:noFill/>
                          </a:ln>
                          <a:solidFill>
                            <a:srgbClr val="000000"/>
                          </a:solidFill>
                          <a:effectLst/>
                          <a:latin typeface="Arial" charset="0"/>
                          <a:ea typeface="+mn-ea"/>
                          <a:cs typeface="+mn-cs"/>
                        </a:rPr>
                        <a:t>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9849" name="Rectangle 7"/>
          <p:cNvSpPr>
            <a:spLocks noChangeArrowheads="1"/>
          </p:cNvSpPr>
          <p:nvPr/>
        </p:nvSpPr>
        <p:spPr bwMode="auto">
          <a:xfrm>
            <a:off x="0" y="0"/>
            <a:ext cx="7254875" cy="317500"/>
          </a:xfrm>
          <a:prstGeom prst="rect">
            <a:avLst/>
          </a:prstGeom>
          <a:noFill/>
          <a:ln w="9525">
            <a:noFill/>
            <a:miter lim="800000"/>
            <a:headEnd/>
            <a:tailEnd/>
          </a:ln>
        </p:spPr>
        <p:txBody>
          <a:bodyPr lIns="0" tIns="0" rIns="0" bIns="0" anchor="b"/>
          <a:lstStyle/>
          <a:p>
            <a:pPr marL="457200" indent="-457200"/>
            <a:r>
              <a:rPr lang="fr-FR" sz="2000">
                <a:solidFill>
                  <a:srgbClr val="000000"/>
                </a:solidFill>
                <a:latin typeface="Verdana" pitchFamily="34" charset="0"/>
              </a:rPr>
              <a:t>Potentiel de création de valeur </a:t>
            </a:r>
            <a:r>
              <a:rPr lang="fr-FR" sz="2000" i="1">
                <a:solidFill>
                  <a:srgbClr val="000000"/>
                </a:solidFill>
                <a:latin typeface="Verdana" pitchFamily="34" charset="0"/>
              </a:rPr>
              <a:t>Eligible Electricité </a:t>
            </a:r>
            <a:endParaRPr lang="fr-FR" sz="2000">
              <a:solidFill>
                <a:srgbClr val="000000"/>
              </a:solidFill>
              <a:latin typeface="Verdana"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375348" name="Group 116"/>
          <p:cNvGraphicFramePr>
            <a:graphicFrameLocks noGrp="1"/>
          </p:cNvGraphicFramePr>
          <p:nvPr>
            <p:ph idx="4294967295"/>
          </p:nvPr>
        </p:nvGraphicFramePr>
        <p:xfrm>
          <a:off x="0" y="500063"/>
          <a:ext cx="8715437" cy="6124125"/>
        </p:xfrm>
        <a:graphic>
          <a:graphicData uri="http://schemas.openxmlformats.org/drawingml/2006/table">
            <a:tbl>
              <a:tblPr/>
              <a:tblGrid>
                <a:gridCol w="1773566"/>
                <a:gridCol w="57320"/>
                <a:gridCol w="1183376"/>
                <a:gridCol w="1183376"/>
                <a:gridCol w="1228314"/>
                <a:gridCol w="1138438"/>
                <a:gridCol w="155786"/>
                <a:gridCol w="1995261"/>
              </a:tblGrid>
              <a:tr h="530225">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                                  Phases</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Caractéristiques</a:t>
                      </a:r>
                    </a:p>
                  </a:txBody>
                  <a:tcPr marL="15337" marR="15337"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Emergence</a:t>
                      </a: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Maturité</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Décroissance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Commentaires</a:t>
                      </a:r>
                    </a:p>
                  </a:txBody>
                  <a:tcPr marL="15337" marR="15337" marT="18000" marB="18000" anchor="ctr" horzOverflow="overflow">
                    <a:lnL w="12700"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191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9636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smtClean="0">
                          <a:ln>
                            <a:noFill/>
                          </a:ln>
                          <a:solidFill>
                            <a:srgbClr val="000000"/>
                          </a:solidFill>
                          <a:effectLst/>
                          <a:latin typeface="Arial" charset="0"/>
                          <a:cs typeface="Arial" charset="0"/>
                        </a:rPr>
                        <a:t>Demande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Croissance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Marge unitaire</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smtClean="0">
                          <a:ln>
                            <a:noFill/>
                          </a:ln>
                          <a:solidFill>
                            <a:srgbClr val="000000"/>
                          </a:solidFill>
                          <a:effectLst/>
                          <a:latin typeface="Arial" charset="0"/>
                          <a:cs typeface="Arial" charset="0"/>
                        </a:rPr>
                        <a:t>Prix</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smtClean="0">
                          <a:ln>
                            <a:noFill/>
                          </a:ln>
                          <a:solidFill>
                            <a:srgbClr val="000000"/>
                          </a:solidFill>
                          <a:effectLst/>
                          <a:latin typeface="Arial" charset="0"/>
                          <a:cs typeface="Arial" charset="0"/>
                        </a:rPr>
                        <a:t>Coûts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 à-coups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Baisse du 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 et stable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En baisse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Aucune, voire négative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636475">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Offre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Equilibre offre/demande</a:t>
                      </a:r>
                    </a:p>
                    <a:p>
                      <a:pPr marL="352425" marR="0" lvl="1" indent="-87313" algn="l" defTabSz="914400" rtl="0" eaLnBrk="0" fontAlgn="base" latinLnBrk="0" hangingPunct="0">
                        <a:lnSpc>
                          <a:spcPct val="120000"/>
                        </a:lnSpc>
                        <a:spcBef>
                          <a:spcPct val="9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Définition du segment marketing</a:t>
                      </a:r>
                    </a:p>
                    <a:p>
                      <a:pPr marL="352425" marR="0" lvl="1" indent="-87313" algn="l" defTabSz="914400" rtl="0" eaLnBrk="0" fontAlgn="base" latinLnBrk="0" hangingPunct="0">
                        <a:lnSpc>
                          <a:spcPct val="120000"/>
                        </a:lnSpc>
                        <a:spcBef>
                          <a:spcPct val="7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technologique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Déséquilibre offre/demande</a:t>
                      </a:r>
                    </a:p>
                    <a:p>
                      <a:pPr marL="0" marR="0" lvl="0" indent="0" algn="ctr" defTabSz="914400" rtl="0" eaLnBrk="0" fontAlgn="base" latinLnBrk="0" hangingPunct="0">
                        <a:lnSpc>
                          <a:spcPct val="120000"/>
                        </a:lnSpc>
                        <a:spcBef>
                          <a:spcPct val="9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Émergence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Sous-capacité (baisse)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par produit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Progression</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Equilibre offre/demande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par client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Maturité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 si monopole</a:t>
                      </a:r>
                      <a:br>
                        <a:rPr kumimoji="0" lang="fr-FR" sz="900" b="0" i="0" u="none" strike="noStrike" cap="none" normalizeH="0" baseline="0" dirty="0" smtClean="0">
                          <a:ln>
                            <a:noFill/>
                          </a:ln>
                          <a:solidFill>
                            <a:srgbClr val="000000"/>
                          </a:solidFill>
                          <a:effectLst/>
                          <a:latin typeface="Arial" charset="0"/>
                          <a:cs typeface="Arial" charset="0"/>
                        </a:rPr>
                      </a:br>
                      <a:r>
                        <a:rPr kumimoji="0" lang="fr-FR" sz="900" b="0" i="0" u="none" strike="noStrike" cap="none" normalizeH="0" baseline="0" dirty="0" smtClean="0">
                          <a:ln>
                            <a:noFill/>
                          </a:ln>
                          <a:solidFill>
                            <a:srgbClr val="000000"/>
                          </a:solidFill>
                          <a:effectLst/>
                          <a:latin typeface="Arial" charset="0"/>
                          <a:cs typeface="Arial" charset="0"/>
                        </a:rPr>
                        <a:t>par une rationalisation</a:t>
                      </a:r>
                    </a:p>
                    <a:p>
                      <a:pPr marL="0" marR="0" lvl="0" indent="0" algn="ctr" defTabSz="914400" rtl="0" eaLnBrk="0" fontAlgn="base" latinLnBrk="0" hangingPunct="0">
                        <a:lnSpc>
                          <a:spcPct val="120000"/>
                        </a:lnSpc>
                        <a:spcBef>
                          <a:spcPct val="90000"/>
                        </a:spcBef>
                        <a:spcAft>
                          <a:spcPct val="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Surcapacité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 stable, en voie d'obsolescence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8112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Règles du marché</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Risques liés à la réglementation </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Partage des FCS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Élevés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Les innovateurs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Moyens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De plus en plus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Tout le secteur</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Concurrents restants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Actuellement, pas de concurrents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31286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Concurrence</a:t>
                      </a:r>
                      <a:endParaRPr kumimoji="0" lang="fr-FR" sz="1200" b="1" i="1" u="none" strike="noStrike" cap="none" normalizeH="0" baseline="0" dirty="0" smtClean="0">
                        <a:ln>
                          <a:noFill/>
                        </a:ln>
                        <a:solidFill>
                          <a:srgbClr val="000000"/>
                        </a:solidFill>
                        <a:effectLst/>
                        <a:latin typeface="Arial" charset="0"/>
                        <a:cs typeface="Arial" charset="0"/>
                      </a:endParaRP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Nombre de concurrents</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Structure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Intensité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de la 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Morcelée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a:t>
                      </a:r>
                    </a:p>
                    <a:p>
                      <a:pPr marL="0" marR="0" lvl="0" indent="0" algn="ctr" defTabSz="914400" rtl="0" eaLnBrk="0" fontAlgn="base" latinLnBrk="0" hangingPunct="0">
                        <a:lnSpc>
                          <a:spcPct val="120000"/>
                        </a:lnSpc>
                        <a:spcBef>
                          <a:spcPct val="6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Volatile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Cristallisation</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augmentation</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Ca passe ou ça casse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Concentrée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 (pour les leaders)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Oligopole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Moyenne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Pour ce qui concerne les concurrents potentiels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261938">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smtClean="0">
                          <a:ln>
                            <a:noFill/>
                          </a:ln>
                          <a:solidFill>
                            <a:srgbClr val="000000"/>
                          </a:solidFill>
                          <a:effectLst/>
                          <a:latin typeface="Arial" charset="0"/>
                          <a:cs typeface="Arial" charset="0"/>
                        </a:rPr>
                        <a:t>Enjeu</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Rupture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Qualité/coût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0821" name="Rectangle 2"/>
          <p:cNvSpPr>
            <a:spLocks noChangeArrowheads="1"/>
          </p:cNvSpPr>
          <p:nvPr/>
        </p:nvSpPr>
        <p:spPr bwMode="auto">
          <a:xfrm>
            <a:off x="214313" y="-69850"/>
            <a:ext cx="8259762" cy="838200"/>
          </a:xfrm>
          <a:prstGeom prst="rect">
            <a:avLst/>
          </a:prstGeom>
          <a:noFill/>
          <a:ln w="9525" algn="ctr">
            <a:noFill/>
            <a:miter lim="800000"/>
            <a:headEnd/>
            <a:tailEnd/>
          </a:ln>
        </p:spPr>
        <p:txBody>
          <a:bodyPr anchor="ctr"/>
          <a:lstStyle/>
          <a:p>
            <a:pPr marL="457200" indent="-457200"/>
            <a:r>
              <a:rPr lang="fr-FR" sz="2400">
                <a:solidFill>
                  <a:srgbClr val="000000"/>
                </a:solidFill>
                <a:latin typeface="Verdana" pitchFamily="34" charset="0"/>
              </a:rPr>
              <a:t>Maturité Eligible Electricité </a:t>
            </a:r>
          </a:p>
        </p:txBody>
      </p:sp>
      <p:sp>
        <p:nvSpPr>
          <p:cNvPr id="30822" name="Line 113"/>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30823" name="Oval 94"/>
          <p:cNvSpPr>
            <a:spLocks noChangeArrowheads="1"/>
          </p:cNvSpPr>
          <p:nvPr/>
        </p:nvSpPr>
        <p:spPr bwMode="auto">
          <a:xfrm>
            <a:off x="3786182" y="6643710"/>
            <a:ext cx="265113" cy="287337"/>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lIns="18000" tIns="18000" rIns="18000" bIns="18000" anchor="ctr"/>
          <a:lstStyle/>
          <a:p>
            <a:endParaRPr lang="fr-FR">
              <a:latin typeface="Calibri" pitchFamily="34" charset="0"/>
            </a:endParaRPr>
          </a:p>
        </p:txBody>
      </p:sp>
      <p:sp>
        <p:nvSpPr>
          <p:cNvPr id="6" name="Ellipse 5"/>
          <p:cNvSpPr/>
          <p:nvPr/>
        </p:nvSpPr>
        <p:spPr>
          <a:xfrm>
            <a:off x="4857754" y="1500174"/>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4857752" y="2500307"/>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2500298" y="3000372"/>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3714744" y="3571877"/>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0" name="Ellipse 9"/>
          <p:cNvSpPr/>
          <p:nvPr/>
        </p:nvSpPr>
        <p:spPr>
          <a:xfrm>
            <a:off x="2500298" y="4143381"/>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4929190" y="4572009"/>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2500300" y="5000637"/>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500298" y="5286388"/>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500298" y="5643578"/>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5" name="Ellipse 14"/>
          <p:cNvSpPr/>
          <p:nvPr/>
        </p:nvSpPr>
        <p:spPr>
          <a:xfrm>
            <a:off x="4929192" y="6000769"/>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6" name="Ellipse 15"/>
          <p:cNvSpPr/>
          <p:nvPr/>
        </p:nvSpPr>
        <p:spPr>
          <a:xfrm>
            <a:off x="4929190" y="6357958"/>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174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174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174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175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175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175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175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175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175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175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1757"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3175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3175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3176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3176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3176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3176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3176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3176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3176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3176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176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176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177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177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177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177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3177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31775"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31776" name="Oval 38"/>
          <p:cNvSpPr>
            <a:spLocks noChangeArrowheads="1"/>
          </p:cNvSpPr>
          <p:nvPr/>
        </p:nvSpPr>
        <p:spPr bwMode="auto">
          <a:xfrm>
            <a:off x="3786182" y="3517903"/>
            <a:ext cx="461963" cy="411163"/>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31777"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31778"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31779"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2871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9D8CCB3-4A3B-4099-86F2-03EACE8AF288}" type="slidenum">
              <a:rPr lang="fr-FR" smtClean="0"/>
              <a:pPr fontAlgn="base">
                <a:spcBef>
                  <a:spcPct val="0"/>
                </a:spcBef>
                <a:spcAft>
                  <a:spcPct val="0"/>
                </a:spcAft>
                <a:defRPr/>
              </a:pPr>
              <a:t>22</a:t>
            </a:fld>
            <a:endParaRPr lang="fr-FR" smtClean="0"/>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éligibles </a:t>
            </a:r>
            <a:r>
              <a:rPr lang="fr-FR" sz="2800" i="1" dirty="0" err="1" smtClean="0">
                <a:latin typeface="+mn-lt"/>
              </a:rPr>
              <a:t>élec</a:t>
            </a:r>
            <a:r>
              <a:rPr lang="fr-FR" sz="2800" i="1" dirty="0" smtClean="0">
                <a:latin typeface="+mn-lt"/>
              </a:rPr>
              <a:t> »</a:t>
            </a:r>
            <a:endParaRPr lang="fr-FR" sz="2800" dirty="0" smtClean="0">
              <a:latin typeface="+mn-lt"/>
            </a:endParaRPr>
          </a:p>
        </p:txBody>
      </p:sp>
      <p:sp>
        <p:nvSpPr>
          <p:cNvPr id="31781" name="Rectangle 56"/>
          <p:cNvSpPr>
            <a:spLocks noChangeArrowheads="1"/>
          </p:cNvSpPr>
          <p:nvPr/>
        </p:nvSpPr>
        <p:spPr bwMode="auto">
          <a:xfrm>
            <a:off x="3500430" y="3906845"/>
            <a:ext cx="1000125" cy="665163"/>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600" b="1" dirty="0">
                <a:latin typeface="Calibri" pitchFamily="34" charset="0"/>
              </a:rPr>
              <a:t>Éligibles </a:t>
            </a:r>
            <a:r>
              <a:rPr lang="fr-FR" sz="1600" b="1" dirty="0" err="1">
                <a:latin typeface="Calibri" pitchFamily="34" charset="0"/>
              </a:rPr>
              <a:t>élec</a:t>
            </a:r>
            <a:endParaRPr lang="fr-FR" sz="1600" b="1" dirty="0">
              <a:latin typeface="Calibri" pitchFamily="34" charset="0"/>
            </a:endParaRPr>
          </a:p>
        </p:txBody>
      </p:sp>
      <p:sp>
        <p:nvSpPr>
          <p:cNvPr id="3178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3178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3178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2012</a:t>
            </a:r>
          </a:p>
        </p:txBody>
      </p:sp>
      <p:sp>
        <p:nvSpPr>
          <p:cNvPr id="31785"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2016</a:t>
            </a:r>
          </a:p>
        </p:txBody>
      </p:sp>
      <p:sp>
        <p:nvSpPr>
          <p:cNvPr id="31786"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00063" y="2000250"/>
            <a:ext cx="7659687" cy="1857375"/>
          </a:xfrm>
        </p:spPr>
        <p:txBody>
          <a:bodyPr>
            <a:normAutofit fontScale="90000"/>
          </a:bodyPr>
          <a:lstStyle/>
          <a:p>
            <a:pPr eaLnBrk="1" fontAlgn="auto" hangingPunct="1">
              <a:spcAft>
                <a:spcPts val="0"/>
              </a:spcAft>
              <a:defRPr/>
            </a:pPr>
            <a:r>
              <a:rPr lang="fr-FR" dirty="0" smtClean="0"/>
              <a:t>Diagnostic stratégique du segment : « ELIGIBLES GAZ»</a:t>
            </a:r>
            <a:endParaRPr lang="fr-FR" dirty="0"/>
          </a:p>
        </p:txBody>
      </p:sp>
      <p:sp>
        <p:nvSpPr>
          <p:cNvPr id="2969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34C05F41-5FDD-451C-8F7E-22B936B4AE1A}" type="slidenum">
              <a:rPr lang="fr-FR" smtClean="0"/>
              <a:pPr fontAlgn="base">
                <a:spcBef>
                  <a:spcPct val="0"/>
                </a:spcBef>
                <a:spcAft>
                  <a:spcPct val="0"/>
                </a:spcAft>
                <a:defRPr/>
              </a:pPr>
              <a:t>23</a:t>
            </a:fld>
            <a:endParaRPr lang="fr-FR"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151440" y="785813"/>
            <a:ext cx="8715375" cy="5916637"/>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400"/>
          </a:p>
        </p:txBody>
      </p:sp>
      <p:sp>
        <p:nvSpPr>
          <p:cNvPr id="14339" name="Text Box 3"/>
          <p:cNvSpPr txBox="1">
            <a:spLocks noChangeArrowheads="1"/>
          </p:cNvSpPr>
          <p:nvPr/>
        </p:nvSpPr>
        <p:spPr bwMode="auto">
          <a:xfrm>
            <a:off x="4598988" y="5845175"/>
            <a:ext cx="4076700" cy="584200"/>
          </a:xfrm>
          <a:prstGeom prst="rect">
            <a:avLst/>
          </a:prstGeom>
          <a:noFill/>
          <a:ln w="9525">
            <a:noFill/>
            <a:miter lim="800000"/>
            <a:headEnd/>
            <a:tailEnd/>
          </a:ln>
        </p:spPr>
        <p:txBody>
          <a:bodyPr lIns="75749" tIns="37874" rIns="75749" bIns="37874">
            <a:spAutoFit/>
          </a:bodyPr>
          <a:lstStyle/>
          <a:p>
            <a:pPr defTabSz="757238">
              <a:defRPr/>
            </a:pPr>
            <a:r>
              <a:rPr lang="fr-FR" sz="1100" dirty="0">
                <a:solidFill>
                  <a:srgbClr val="000000"/>
                </a:solidFill>
              </a:rPr>
              <a:t>Rentabilité du segment : </a:t>
            </a:r>
          </a:p>
          <a:p>
            <a:pPr defTabSz="757238">
              <a:buFontTx/>
              <a:buChar char="-"/>
              <a:defRPr/>
            </a:pPr>
            <a:r>
              <a:rPr lang="fr-FR" sz="1100" dirty="0">
                <a:solidFill>
                  <a:srgbClr val="000000"/>
                </a:solidFill>
              </a:rPr>
              <a:t> </a:t>
            </a:r>
            <a:r>
              <a:rPr lang="fr-FR" sz="1100">
                <a:solidFill>
                  <a:srgbClr val="FF0000"/>
                </a:solidFill>
              </a:rPr>
              <a:t>REX/CA</a:t>
            </a:r>
            <a:r>
              <a:rPr lang="fr-FR" sz="1100" smtClean="0">
                <a:solidFill>
                  <a:srgbClr val="FF0000"/>
                </a:solidFill>
              </a:rPr>
              <a:t>:= -20,91%</a:t>
            </a:r>
            <a:endParaRPr lang="fr-FR" sz="1100" dirty="0">
              <a:solidFill>
                <a:srgbClr val="FF0000"/>
              </a:solidFill>
            </a:endParaRPr>
          </a:p>
          <a:p>
            <a:pPr defTabSz="757238">
              <a:buFontTx/>
              <a:buChar char="-"/>
              <a:defRPr/>
            </a:pPr>
            <a:r>
              <a:rPr lang="fr-FR" sz="1100" dirty="0">
                <a:solidFill>
                  <a:srgbClr val="FF0000"/>
                </a:solidFill>
              </a:rPr>
              <a:t> REX/(Capitaux engagés)</a:t>
            </a:r>
            <a:endParaRPr lang="fr-FR" sz="1050" i="1" dirty="0">
              <a:solidFill>
                <a:srgbClr val="FF0000"/>
              </a:solidFill>
              <a:sym typeface="Symbol" pitchFamily="18" charset="2"/>
            </a:endParaRPr>
          </a:p>
        </p:txBody>
      </p:sp>
      <p:sp>
        <p:nvSpPr>
          <p:cNvPr id="33796" name="Rectangle 5"/>
          <p:cNvSpPr>
            <a:spLocks noChangeArrowheads="1"/>
          </p:cNvSpPr>
          <p:nvPr/>
        </p:nvSpPr>
        <p:spPr bwMode="auto">
          <a:xfrm>
            <a:off x="142875" y="476250"/>
            <a:ext cx="8715375" cy="309563"/>
          </a:xfrm>
          <a:prstGeom prst="rect">
            <a:avLst/>
          </a:prstGeom>
          <a:solidFill>
            <a:schemeClr val="accent1"/>
          </a:solidFill>
          <a:ln w="9525">
            <a:noFill/>
            <a:miter lim="800000"/>
            <a:headEnd/>
            <a:tailEnd/>
          </a:ln>
        </p:spPr>
        <p:txBody>
          <a:bodyPr wrap="none" anchor="ctr"/>
          <a:lstStyle/>
          <a:p>
            <a:pPr algn="ctr">
              <a:lnSpc>
                <a:spcPct val="120000"/>
              </a:lnSpc>
            </a:pPr>
            <a:endParaRPr lang="fr-FR" sz="2400">
              <a:solidFill>
                <a:schemeClr val="bg1"/>
              </a:solidFill>
            </a:endParaRPr>
          </a:p>
        </p:txBody>
      </p:sp>
      <p:sp>
        <p:nvSpPr>
          <p:cNvPr id="33797" name="Rectangle 6"/>
          <p:cNvSpPr>
            <a:spLocks noChangeArrowheads="1"/>
          </p:cNvSpPr>
          <p:nvPr/>
        </p:nvSpPr>
        <p:spPr bwMode="auto">
          <a:xfrm>
            <a:off x="4605338" y="5443538"/>
            <a:ext cx="4252912" cy="271462"/>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798" name="Line 9"/>
          <p:cNvSpPr>
            <a:spLocks noChangeShapeType="1"/>
          </p:cNvSpPr>
          <p:nvPr/>
        </p:nvSpPr>
        <p:spPr bwMode="auto">
          <a:xfrm flipH="1">
            <a:off x="4594225" y="693738"/>
            <a:ext cx="42863" cy="5867400"/>
          </a:xfrm>
          <a:prstGeom prst="line">
            <a:avLst/>
          </a:prstGeom>
          <a:noFill/>
          <a:ln w="19050">
            <a:solidFill>
              <a:schemeClr val="accent1"/>
            </a:solidFill>
            <a:round/>
            <a:headEnd/>
            <a:tailEnd/>
          </a:ln>
        </p:spPr>
        <p:txBody>
          <a:bodyPr wrap="none" anchor="ctr"/>
          <a:lstStyle/>
          <a:p>
            <a:endParaRPr lang="fr-FR"/>
          </a:p>
        </p:txBody>
      </p:sp>
      <p:sp>
        <p:nvSpPr>
          <p:cNvPr id="33799" name="Text Box 10"/>
          <p:cNvSpPr txBox="1">
            <a:spLocks noChangeArrowheads="1"/>
          </p:cNvSpPr>
          <p:nvPr/>
        </p:nvSpPr>
        <p:spPr bwMode="auto">
          <a:xfrm>
            <a:off x="519113" y="792163"/>
            <a:ext cx="18986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Définition du segment</a:t>
            </a:r>
          </a:p>
        </p:txBody>
      </p:sp>
      <p:sp>
        <p:nvSpPr>
          <p:cNvPr id="33800" name="Text Box 12"/>
          <p:cNvSpPr txBox="1">
            <a:spLocks noChangeArrowheads="1"/>
          </p:cNvSpPr>
          <p:nvPr/>
        </p:nvSpPr>
        <p:spPr bwMode="auto">
          <a:xfrm>
            <a:off x="4641850" y="5484813"/>
            <a:ext cx="2867025"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dirty="0">
                <a:solidFill>
                  <a:schemeClr val="bg1"/>
                </a:solidFill>
              </a:rPr>
              <a:t>Données économiques</a:t>
            </a:r>
          </a:p>
        </p:txBody>
      </p:sp>
      <p:sp>
        <p:nvSpPr>
          <p:cNvPr id="14348" name="Text Box 13"/>
          <p:cNvSpPr txBox="1">
            <a:spLocks noChangeArrowheads="1"/>
          </p:cNvSpPr>
          <p:nvPr/>
        </p:nvSpPr>
        <p:spPr bwMode="auto">
          <a:xfrm>
            <a:off x="142909" y="882675"/>
            <a:ext cx="337643" cy="812800"/>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Activité</a:t>
            </a:r>
          </a:p>
        </p:txBody>
      </p:sp>
      <p:sp>
        <p:nvSpPr>
          <p:cNvPr id="14349" name="Text Box 14"/>
          <p:cNvSpPr txBox="1">
            <a:spLocks noChangeArrowheads="1"/>
          </p:cNvSpPr>
          <p:nvPr/>
        </p:nvSpPr>
        <p:spPr bwMode="auto">
          <a:xfrm>
            <a:off x="142909" y="2122031"/>
            <a:ext cx="337643" cy="949779"/>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Clients</a:t>
            </a:r>
          </a:p>
        </p:txBody>
      </p:sp>
      <p:sp>
        <p:nvSpPr>
          <p:cNvPr id="2" name="Text Box 15"/>
          <p:cNvSpPr txBox="1">
            <a:spLocks noChangeArrowheads="1"/>
          </p:cNvSpPr>
          <p:nvPr/>
        </p:nvSpPr>
        <p:spPr bwMode="auto">
          <a:xfrm>
            <a:off x="98946" y="3143248"/>
            <a:ext cx="337643" cy="1386819"/>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t>Taille et croissance</a:t>
            </a:r>
          </a:p>
        </p:txBody>
      </p:sp>
      <p:sp>
        <p:nvSpPr>
          <p:cNvPr id="33804" name="Line 16"/>
          <p:cNvSpPr>
            <a:spLocks noChangeShapeType="1"/>
          </p:cNvSpPr>
          <p:nvPr/>
        </p:nvSpPr>
        <p:spPr bwMode="auto">
          <a:xfrm rot="21540000" flipH="1">
            <a:off x="444500" y="781050"/>
            <a:ext cx="55563" cy="5832475"/>
          </a:xfrm>
          <a:prstGeom prst="line">
            <a:avLst/>
          </a:prstGeom>
          <a:noFill/>
          <a:ln w="9525">
            <a:solidFill>
              <a:schemeClr val="accent1"/>
            </a:solidFill>
            <a:round/>
            <a:headEnd/>
            <a:tailEnd/>
          </a:ln>
        </p:spPr>
        <p:txBody>
          <a:bodyPr wrap="none" anchor="ctr"/>
          <a:lstStyle/>
          <a:p>
            <a:endParaRPr lang="fr-FR"/>
          </a:p>
        </p:txBody>
      </p:sp>
      <p:sp>
        <p:nvSpPr>
          <p:cNvPr id="33805" name="Text Box 18"/>
          <p:cNvSpPr txBox="1">
            <a:spLocks noChangeArrowheads="1"/>
          </p:cNvSpPr>
          <p:nvPr/>
        </p:nvSpPr>
        <p:spPr bwMode="auto">
          <a:xfrm>
            <a:off x="4716463" y="1714500"/>
            <a:ext cx="4129087" cy="29210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400">
              <a:solidFill>
                <a:srgbClr val="000000"/>
              </a:solidFill>
            </a:endParaRPr>
          </a:p>
        </p:txBody>
      </p:sp>
      <p:sp>
        <p:nvSpPr>
          <p:cNvPr id="14353" name="Text Box 20"/>
          <p:cNvSpPr txBox="1">
            <a:spLocks noChangeArrowheads="1"/>
          </p:cNvSpPr>
          <p:nvPr/>
        </p:nvSpPr>
        <p:spPr bwMode="auto">
          <a:xfrm>
            <a:off x="57893" y="4954598"/>
            <a:ext cx="337643" cy="1714512"/>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Principaux concurrents</a:t>
            </a:r>
          </a:p>
        </p:txBody>
      </p:sp>
      <p:sp>
        <p:nvSpPr>
          <p:cNvPr id="33807" name="Text Box 33"/>
          <p:cNvSpPr txBox="1">
            <a:spLocks noChangeArrowheads="1"/>
          </p:cNvSpPr>
          <p:nvPr/>
        </p:nvSpPr>
        <p:spPr bwMode="auto">
          <a:xfrm>
            <a:off x="550955" y="5286375"/>
            <a:ext cx="3949607" cy="922338"/>
          </a:xfrm>
          <a:prstGeom prst="rect">
            <a:avLst/>
          </a:prstGeom>
          <a:noFill/>
          <a:ln w="9525">
            <a:noFill/>
            <a:miter lim="800000"/>
            <a:headEnd/>
            <a:tailEnd/>
          </a:ln>
        </p:spPr>
        <p:txBody>
          <a:bodyPr wrap="square" lIns="75749" tIns="37874" rIns="75749" bIns="37874">
            <a:spAutoFit/>
          </a:bodyPr>
          <a:lstStyle/>
          <a:p>
            <a:pPr defTabSz="757238">
              <a:buClr>
                <a:srgbClr val="FF9900"/>
              </a:buClr>
              <a:buFont typeface="Wingdings" pitchFamily="2" charset="2"/>
              <a:buNone/>
            </a:pPr>
            <a:r>
              <a:rPr lang="fr-FR" sz="1100" dirty="0">
                <a:solidFill>
                  <a:srgbClr val="000000"/>
                </a:solidFill>
              </a:rPr>
              <a:t>Concurrent 1 : les concessionnaires d’autres </a:t>
            </a:r>
            <a:r>
              <a:rPr lang="fr-FR" sz="1100" dirty="0" err="1">
                <a:solidFill>
                  <a:srgbClr val="000000"/>
                </a:solidFill>
              </a:rPr>
              <a:t>SDx</a:t>
            </a:r>
            <a:endParaRPr lang="fr-FR" sz="1100" dirty="0">
              <a:solidFill>
                <a:srgbClr val="000000"/>
              </a:solidFill>
            </a:endParaRPr>
          </a:p>
          <a:p>
            <a:pPr defTabSz="757238">
              <a:buClr>
                <a:srgbClr val="FF9900"/>
              </a:buClr>
              <a:buFont typeface="Wingdings" pitchFamily="2" charset="2"/>
              <a:buNone/>
            </a:pPr>
            <a:r>
              <a:rPr lang="fr-FR" sz="1100" dirty="0">
                <a:solidFill>
                  <a:srgbClr val="000000"/>
                </a:solidFill>
              </a:rPr>
              <a:t>Concurrent 2 : le producteur « </a:t>
            </a:r>
            <a:r>
              <a:rPr lang="fr-FR" sz="1100" dirty="0" err="1">
                <a:solidFill>
                  <a:srgbClr val="000000"/>
                </a:solidFill>
              </a:rPr>
              <a:t>Sonatrach</a:t>
            </a:r>
            <a:r>
              <a:rPr lang="fr-FR" sz="1100" dirty="0">
                <a:solidFill>
                  <a:srgbClr val="000000"/>
                </a:solidFill>
              </a:rPr>
              <a:t> »</a:t>
            </a:r>
          </a:p>
          <a:p>
            <a:pPr defTabSz="757238">
              <a:buClr>
                <a:srgbClr val="FF9900"/>
              </a:buClr>
              <a:buFont typeface="Wingdings" pitchFamily="2" charset="2"/>
              <a:buNone/>
            </a:pPr>
            <a:r>
              <a:rPr lang="fr-FR" sz="1100" dirty="0">
                <a:solidFill>
                  <a:srgbClr val="000000"/>
                </a:solidFill>
              </a:rPr>
              <a:t>Concurrent 3 : distributeurs étrangers</a:t>
            </a:r>
          </a:p>
          <a:p>
            <a:pPr defTabSz="757238">
              <a:buClr>
                <a:srgbClr val="FF9900"/>
              </a:buClr>
              <a:buFont typeface="Wingdings" pitchFamily="2" charset="2"/>
              <a:buNone/>
            </a:pPr>
            <a:r>
              <a:rPr lang="fr-FR" sz="1100" b="1" dirty="0">
                <a:solidFill>
                  <a:srgbClr val="000000"/>
                </a:solidFill>
              </a:rPr>
              <a:t>Part de marché des 3 à 5 principaux concurrents : 0% dans les 5 ans à venir</a:t>
            </a:r>
          </a:p>
        </p:txBody>
      </p:sp>
      <p:sp>
        <p:nvSpPr>
          <p:cNvPr id="33808" name="Line 35"/>
          <p:cNvSpPr>
            <a:spLocks noChangeShapeType="1"/>
          </p:cNvSpPr>
          <p:nvPr/>
        </p:nvSpPr>
        <p:spPr bwMode="auto">
          <a:xfrm flipV="1">
            <a:off x="142875" y="3071813"/>
            <a:ext cx="4452938" cy="0"/>
          </a:xfrm>
          <a:prstGeom prst="line">
            <a:avLst/>
          </a:prstGeom>
          <a:noFill/>
          <a:ln w="9525">
            <a:solidFill>
              <a:schemeClr val="accent1"/>
            </a:solidFill>
            <a:round/>
            <a:headEnd/>
            <a:tailEnd/>
          </a:ln>
        </p:spPr>
        <p:txBody>
          <a:bodyPr wrap="none" anchor="ctr"/>
          <a:lstStyle/>
          <a:p>
            <a:endParaRPr lang="fr-FR"/>
          </a:p>
        </p:txBody>
      </p:sp>
      <p:sp>
        <p:nvSpPr>
          <p:cNvPr id="33809" name="Text Box 41"/>
          <p:cNvSpPr txBox="1">
            <a:spLocks noChangeArrowheads="1"/>
          </p:cNvSpPr>
          <p:nvPr/>
        </p:nvSpPr>
        <p:spPr bwMode="auto">
          <a:xfrm>
            <a:off x="2822575" y="1012825"/>
            <a:ext cx="153988" cy="322263"/>
          </a:xfrm>
          <a:prstGeom prst="rect">
            <a:avLst/>
          </a:prstGeom>
          <a:noFill/>
          <a:ln w="9525">
            <a:noFill/>
            <a:miter lim="800000"/>
            <a:headEnd/>
            <a:tailEnd/>
          </a:ln>
        </p:spPr>
        <p:txBody>
          <a:bodyPr wrap="none" lIns="75749" tIns="37874" rIns="75749" bIns="37874">
            <a:spAutoFit/>
          </a:bodyPr>
          <a:lstStyle/>
          <a:p>
            <a:pPr defTabSz="757238"/>
            <a:endParaRPr lang="fr-FR" sz="1600">
              <a:solidFill>
                <a:srgbClr val="000000"/>
              </a:solidFill>
            </a:endParaRPr>
          </a:p>
        </p:txBody>
      </p:sp>
      <p:sp>
        <p:nvSpPr>
          <p:cNvPr id="33810" name="Rectangle 42"/>
          <p:cNvSpPr>
            <a:spLocks noChangeArrowheads="1"/>
          </p:cNvSpPr>
          <p:nvPr/>
        </p:nvSpPr>
        <p:spPr bwMode="auto">
          <a:xfrm>
            <a:off x="4625975" y="3952875"/>
            <a:ext cx="4232275"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811" name="Text Box 43"/>
          <p:cNvSpPr txBox="1">
            <a:spLocks noChangeArrowheads="1"/>
          </p:cNvSpPr>
          <p:nvPr/>
        </p:nvSpPr>
        <p:spPr bwMode="auto">
          <a:xfrm>
            <a:off x="4702175" y="3062288"/>
            <a:ext cx="287020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Risques</a:t>
            </a:r>
          </a:p>
        </p:txBody>
      </p:sp>
      <p:sp>
        <p:nvSpPr>
          <p:cNvPr id="33812" name="Text Box 79"/>
          <p:cNvSpPr txBox="1">
            <a:spLocks noChangeArrowheads="1"/>
          </p:cNvSpPr>
          <p:nvPr/>
        </p:nvSpPr>
        <p:spPr bwMode="auto">
          <a:xfrm>
            <a:off x="500063" y="908050"/>
            <a:ext cx="4071937" cy="1092200"/>
          </a:xfrm>
          <a:prstGeom prst="rect">
            <a:avLst/>
          </a:prstGeom>
          <a:noFill/>
          <a:ln w="9525">
            <a:noFill/>
            <a:miter lim="800000"/>
            <a:headEnd/>
            <a:tailEnd/>
          </a:ln>
        </p:spPr>
        <p:txBody>
          <a:bodyPr lIns="75749" tIns="37874" rIns="75749" bIns="37874">
            <a:spAutoFit/>
          </a:bodyPr>
          <a:lstStyle/>
          <a:p>
            <a:pPr defTabSz="757238">
              <a:lnSpc>
                <a:spcPct val="120000"/>
              </a:lnSpc>
            </a:pPr>
            <a:r>
              <a:rPr lang="fr-FR" sz="1100" dirty="0">
                <a:solidFill>
                  <a:srgbClr val="000000"/>
                </a:solidFill>
              </a:rPr>
              <a:t> </a:t>
            </a:r>
            <a:r>
              <a:rPr lang="fr-FR" sz="1100" b="1" dirty="0">
                <a:solidFill>
                  <a:srgbClr val="000000"/>
                </a:solidFill>
              </a:rPr>
              <a:t>Prestation de base</a:t>
            </a:r>
            <a:r>
              <a:rPr lang="fr-FR" sz="1100" dirty="0">
                <a:solidFill>
                  <a:srgbClr val="000000"/>
                </a:solidFill>
              </a:rPr>
              <a:t> : fourniture de gaz naturel </a:t>
            </a:r>
            <a:r>
              <a:rPr lang="fr-FR" sz="1100" dirty="0" smtClean="0">
                <a:solidFill>
                  <a:srgbClr val="000000"/>
                </a:solidFill>
              </a:rPr>
              <a:t>aux  </a:t>
            </a:r>
            <a:r>
              <a:rPr lang="fr-FR" sz="1100" dirty="0">
                <a:solidFill>
                  <a:srgbClr val="000000"/>
                </a:solidFill>
              </a:rPr>
              <a:t>clients  éligibles Haute pression et moyenne pression</a:t>
            </a:r>
          </a:p>
          <a:p>
            <a:pPr defTabSz="757238">
              <a:lnSpc>
                <a:spcPct val="120000"/>
              </a:lnSpc>
            </a:pPr>
            <a:r>
              <a:rPr lang="fr-FR" sz="1100" b="1" dirty="0">
                <a:solidFill>
                  <a:srgbClr val="000000"/>
                </a:solidFill>
              </a:rPr>
              <a:t>Relations commerciales</a:t>
            </a:r>
            <a:r>
              <a:rPr lang="fr-FR" sz="1100" dirty="0">
                <a:solidFill>
                  <a:srgbClr val="000000"/>
                </a:solidFill>
              </a:rPr>
              <a:t>: actes commerciaux et respect des engagements vis-à-vis du client et de la CREG.</a:t>
            </a:r>
          </a:p>
          <a:p>
            <a:pPr defTabSz="757238">
              <a:lnSpc>
                <a:spcPct val="120000"/>
              </a:lnSpc>
            </a:pPr>
            <a:r>
              <a:rPr lang="fr-FR" sz="1100" b="1" dirty="0">
                <a:solidFill>
                  <a:srgbClr val="000000"/>
                </a:solidFill>
              </a:rPr>
              <a:t>Services </a:t>
            </a:r>
            <a:r>
              <a:rPr lang="fr-FR" sz="1100" dirty="0">
                <a:solidFill>
                  <a:srgbClr val="000000"/>
                </a:solidFill>
              </a:rPr>
              <a:t>: prestation de conseil et assistance technique</a:t>
            </a:r>
          </a:p>
        </p:txBody>
      </p:sp>
      <p:sp>
        <p:nvSpPr>
          <p:cNvPr id="33813" name="Text Box 10"/>
          <p:cNvSpPr txBox="1">
            <a:spLocks noChangeArrowheads="1"/>
          </p:cNvSpPr>
          <p:nvPr/>
        </p:nvSpPr>
        <p:spPr bwMode="auto">
          <a:xfrm>
            <a:off x="4764088" y="823913"/>
            <a:ext cx="2422525" cy="81438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rPr>
              <a:t>Règles du jeu concurrentiel</a:t>
            </a:r>
          </a:p>
        </p:txBody>
      </p:sp>
      <p:sp>
        <p:nvSpPr>
          <p:cNvPr id="33814" name="Rectangle 7"/>
          <p:cNvSpPr>
            <a:spLocks noChangeArrowheads="1"/>
          </p:cNvSpPr>
          <p:nvPr/>
        </p:nvSpPr>
        <p:spPr bwMode="auto">
          <a:xfrm>
            <a:off x="327025" y="171450"/>
            <a:ext cx="7285038" cy="327025"/>
          </a:xfrm>
          <a:prstGeom prst="rect">
            <a:avLst/>
          </a:prstGeom>
          <a:noFill/>
          <a:ln w="9525">
            <a:noFill/>
            <a:miter lim="800000"/>
            <a:headEnd/>
            <a:tailEnd/>
          </a:ln>
        </p:spPr>
        <p:txBody>
          <a:bodyPr lIns="0" tIns="0" rIns="0" bIns="0" anchor="b"/>
          <a:lstStyle/>
          <a:p>
            <a:pPr marL="457200" indent="-457200"/>
            <a:endParaRPr lang="fr-FR" sz="2800">
              <a:solidFill>
                <a:srgbClr val="000000"/>
              </a:solidFill>
            </a:endParaRPr>
          </a:p>
        </p:txBody>
      </p:sp>
      <p:sp>
        <p:nvSpPr>
          <p:cNvPr id="14662" name="Text Box 40"/>
          <p:cNvSpPr txBox="1">
            <a:spLocks noChangeArrowheads="1"/>
          </p:cNvSpPr>
          <p:nvPr/>
        </p:nvSpPr>
        <p:spPr bwMode="auto">
          <a:xfrm>
            <a:off x="4714875" y="785813"/>
            <a:ext cx="4321621" cy="3046532"/>
          </a:xfrm>
          <a:prstGeom prst="rect">
            <a:avLst/>
          </a:prstGeom>
          <a:noFill/>
          <a:ln w="9525">
            <a:noFill/>
            <a:miter lim="800000"/>
            <a:headEnd/>
            <a:tailEnd/>
          </a:ln>
        </p:spPr>
        <p:txBody>
          <a:bodyPr wrap="square" lIns="75749" tIns="37874" rIns="75749" bIns="37874">
            <a:spAutoFit/>
          </a:bodyPr>
          <a:lstStyle/>
          <a:p>
            <a:pPr marL="177800" indent="-177800" defTabSz="757238">
              <a:defRPr/>
            </a:pPr>
            <a:r>
              <a:rPr lang="fr-FR" sz="1400" b="1" u="sng" dirty="0">
                <a:solidFill>
                  <a:srgbClr val="000000"/>
                </a:solidFill>
              </a:rPr>
              <a:t>Barrières à l’entrée</a:t>
            </a:r>
            <a:r>
              <a:rPr lang="fr-FR" sz="1400" b="1" dirty="0">
                <a:solidFill>
                  <a:srgbClr val="000000"/>
                </a:solidFill>
              </a:rPr>
              <a:t>: </a:t>
            </a:r>
            <a:r>
              <a:rPr lang="fr-FR" sz="1200" i="1" dirty="0"/>
              <a:t>effet de taille (</a:t>
            </a:r>
            <a:r>
              <a:rPr lang="fr-FR" sz="800" i="1" dirty="0"/>
              <a:t>retour d’investissement</a:t>
            </a:r>
            <a:r>
              <a:rPr lang="fr-FR" sz="1200" i="1" dirty="0"/>
              <a:t>)</a:t>
            </a:r>
            <a:endParaRPr lang="fr-FR" sz="1200" b="1" dirty="0">
              <a:solidFill>
                <a:srgbClr val="000000"/>
              </a:solidFill>
            </a:endParaRPr>
          </a:p>
          <a:p>
            <a:pPr marL="177800" indent="-177800" defTabSz="757238">
              <a:defRPr/>
            </a:pPr>
            <a:r>
              <a:rPr lang="fr-FR" sz="1400" b="1" u="sng" dirty="0">
                <a:solidFill>
                  <a:srgbClr val="000000"/>
                </a:solidFill>
              </a:rPr>
              <a:t>FCS </a:t>
            </a:r>
            <a:r>
              <a:rPr lang="fr-FR" sz="1400" b="1" dirty="0">
                <a:solidFill>
                  <a:srgbClr val="000000"/>
                </a:solidFill>
              </a:rPr>
              <a:t>: </a:t>
            </a:r>
          </a:p>
          <a:p>
            <a:pPr marL="177800" indent="-177800" defTabSz="757238">
              <a:buFontTx/>
              <a:buAutoNum type="arabicPeriod"/>
              <a:defRPr/>
            </a:pPr>
            <a:r>
              <a:rPr lang="fr-FR" sz="1100" dirty="0">
                <a:solidFill>
                  <a:srgbClr val="000000"/>
                </a:solidFill>
              </a:rPr>
              <a:t>Optimisation et généralisation de nouvelles technologies (télégestion,)</a:t>
            </a:r>
          </a:p>
          <a:p>
            <a:pPr marL="177800" indent="-177800" defTabSz="757238">
              <a:buFontTx/>
              <a:buAutoNum type="arabicPeriod"/>
              <a:defRPr/>
            </a:pPr>
            <a:r>
              <a:rPr lang="fr-FR" sz="1100" dirty="0">
                <a:solidFill>
                  <a:srgbClr val="000000"/>
                </a:solidFill>
              </a:rPr>
              <a:t>Système d’Information orienté clients: </a:t>
            </a:r>
          </a:p>
          <a:p>
            <a:pPr marL="536575" lvl="1" indent="-173038" defTabSz="757238">
              <a:buFontTx/>
              <a:buChar char="•"/>
              <a:defRPr/>
            </a:pPr>
            <a:r>
              <a:rPr lang="fr-FR" sz="1100" dirty="0">
                <a:solidFill>
                  <a:srgbClr val="000000"/>
                </a:solidFill>
              </a:rPr>
              <a:t>disposer d’une info client partagée entre clients, commerciaux et techniciens</a:t>
            </a:r>
          </a:p>
          <a:p>
            <a:pPr marL="536575" lvl="1" indent="-173038" defTabSz="757238">
              <a:buFontTx/>
              <a:buChar char="•"/>
              <a:defRPr/>
            </a:pPr>
            <a:r>
              <a:rPr lang="fr-FR" sz="1100" dirty="0">
                <a:solidFill>
                  <a:srgbClr val="000000"/>
                </a:solidFill>
              </a:rPr>
              <a:t>Accessibilité à une information traitée (interface intelligente),</a:t>
            </a:r>
          </a:p>
          <a:p>
            <a:pPr marL="533400" lvl="1" indent="-177800" defTabSz="757238">
              <a:buFontTx/>
              <a:buChar char="•"/>
              <a:defRPr/>
            </a:pPr>
            <a:r>
              <a:rPr lang="fr-FR" sz="1100" dirty="0">
                <a:solidFill>
                  <a:srgbClr val="000000"/>
                </a:solidFill>
              </a:rPr>
              <a:t>Suivi et analyse de l’évolution des courbes de charge, </a:t>
            </a:r>
          </a:p>
          <a:p>
            <a:pPr marL="177800" indent="-177800" defTabSz="757238">
              <a:buFontTx/>
              <a:buAutoNum type="arabicPeriod"/>
              <a:defRPr/>
            </a:pPr>
            <a:r>
              <a:rPr lang="fr-FR" sz="1100" dirty="0">
                <a:solidFill>
                  <a:srgbClr val="000000"/>
                </a:solidFill>
              </a:rPr>
              <a:t>Capacité de Trading, </a:t>
            </a:r>
          </a:p>
          <a:p>
            <a:pPr marL="177800" indent="-177800" defTabSz="757238">
              <a:buFontTx/>
              <a:buAutoNum type="arabicPeriod"/>
              <a:defRPr/>
            </a:pPr>
            <a:r>
              <a:rPr lang="fr-FR" sz="1100" dirty="0">
                <a:solidFill>
                  <a:srgbClr val="000000"/>
                </a:solidFill>
              </a:rPr>
              <a:t>Maîtrise de l’adéquation entre couts de revient et prix </a:t>
            </a:r>
          </a:p>
          <a:p>
            <a:pPr marL="177800" indent="-177800" defTabSz="757238">
              <a:buFontTx/>
              <a:buAutoNum type="arabicPeriod"/>
              <a:defRPr/>
            </a:pPr>
            <a:r>
              <a:rPr lang="fr-FR" sz="1100" dirty="0">
                <a:solidFill>
                  <a:srgbClr val="000000"/>
                </a:solidFill>
              </a:rPr>
              <a:t>Connaissance du client; </a:t>
            </a:r>
          </a:p>
          <a:p>
            <a:pPr marL="177800" indent="-177800" defTabSz="757238">
              <a:buFontTx/>
              <a:buAutoNum type="arabicPeriod"/>
              <a:defRPr/>
            </a:pPr>
            <a:r>
              <a:rPr lang="fr-FR" sz="1100" dirty="0">
                <a:solidFill>
                  <a:srgbClr val="000000"/>
                </a:solidFill>
              </a:rPr>
              <a:t>Image de Marque, </a:t>
            </a:r>
          </a:p>
          <a:p>
            <a:pPr marL="177800" indent="-177800" defTabSz="757238">
              <a:buFontTx/>
              <a:buAutoNum type="arabicPeriod"/>
              <a:defRPr/>
            </a:pPr>
            <a:r>
              <a:rPr lang="fr-FR" sz="1100" dirty="0">
                <a:solidFill>
                  <a:srgbClr val="000000"/>
                </a:solidFill>
              </a:rPr>
              <a:t>Développement des compétences RH (marketing et expertise technique),</a:t>
            </a:r>
          </a:p>
          <a:p>
            <a:pPr marL="177800" indent="-177800" defTabSz="757238">
              <a:buFontTx/>
              <a:buAutoNum type="arabicPeriod"/>
              <a:defRPr/>
            </a:pPr>
            <a:r>
              <a:rPr lang="fr-FR" sz="1100" dirty="0">
                <a:solidFill>
                  <a:srgbClr val="000000"/>
                </a:solidFill>
              </a:rPr>
              <a:t>Montage et suivi de dossiers de raccordement, </a:t>
            </a:r>
            <a:endParaRPr lang="fr-FR" sz="1000" i="1" dirty="0"/>
          </a:p>
        </p:txBody>
      </p:sp>
      <p:cxnSp>
        <p:nvCxnSpPr>
          <p:cNvPr id="33816" name="Connecteur droit 57"/>
          <p:cNvCxnSpPr>
            <a:cxnSpLocks noChangeShapeType="1"/>
          </p:cNvCxnSpPr>
          <p:nvPr/>
        </p:nvCxnSpPr>
        <p:spPr bwMode="auto">
          <a:xfrm>
            <a:off x="142875" y="2036763"/>
            <a:ext cx="4486275" cy="1587"/>
          </a:xfrm>
          <a:prstGeom prst="line">
            <a:avLst/>
          </a:prstGeom>
          <a:noFill/>
          <a:ln w="9525" algn="ctr">
            <a:solidFill>
              <a:schemeClr val="accent1"/>
            </a:solidFill>
            <a:round/>
            <a:headEnd/>
            <a:tailEnd/>
          </a:ln>
        </p:spPr>
      </p:cxnSp>
      <p:sp>
        <p:nvSpPr>
          <p:cNvPr id="33817" name="Text Box 43"/>
          <p:cNvSpPr txBox="1">
            <a:spLocks noChangeArrowheads="1"/>
          </p:cNvSpPr>
          <p:nvPr/>
        </p:nvSpPr>
        <p:spPr bwMode="auto">
          <a:xfrm>
            <a:off x="4654550" y="3994150"/>
            <a:ext cx="287020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Risques</a:t>
            </a:r>
          </a:p>
        </p:txBody>
      </p:sp>
      <p:sp>
        <p:nvSpPr>
          <p:cNvPr id="33818" name="Rectangle 42"/>
          <p:cNvSpPr>
            <a:spLocks noChangeArrowheads="1"/>
          </p:cNvSpPr>
          <p:nvPr/>
        </p:nvSpPr>
        <p:spPr bwMode="auto">
          <a:xfrm>
            <a:off x="142875" y="4714875"/>
            <a:ext cx="4462463"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819" name="Text Box 45"/>
          <p:cNvSpPr txBox="1">
            <a:spLocks noChangeArrowheads="1"/>
          </p:cNvSpPr>
          <p:nvPr/>
        </p:nvSpPr>
        <p:spPr bwMode="auto">
          <a:xfrm>
            <a:off x="284163" y="4757738"/>
            <a:ext cx="2867025"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Structure de la concurrence</a:t>
            </a:r>
          </a:p>
        </p:txBody>
      </p:sp>
      <p:sp>
        <p:nvSpPr>
          <p:cNvPr id="33820" name="Rectangle 7"/>
          <p:cNvSpPr>
            <a:spLocks noChangeArrowheads="1"/>
          </p:cNvSpPr>
          <p:nvPr/>
        </p:nvSpPr>
        <p:spPr bwMode="auto">
          <a:xfrm>
            <a:off x="206375" y="71438"/>
            <a:ext cx="8366125" cy="357187"/>
          </a:xfrm>
          <a:prstGeom prst="rect">
            <a:avLst/>
          </a:prstGeom>
          <a:noFill/>
          <a:ln w="9525">
            <a:noFill/>
            <a:miter lim="800000"/>
            <a:headEnd/>
            <a:tailEnd/>
          </a:ln>
        </p:spPr>
        <p:txBody>
          <a:bodyPr lIns="0" tIns="0" rIns="0" bIns="0" anchor="b"/>
          <a:lstStyle/>
          <a:p>
            <a:pPr marL="457200" indent="-457200"/>
            <a:endParaRPr lang="fr-FR" sz="2800" b="1">
              <a:solidFill>
                <a:srgbClr val="000000"/>
              </a:solidFill>
            </a:endParaRPr>
          </a:p>
          <a:p>
            <a:pPr marL="457200" indent="-457200"/>
            <a:endParaRPr lang="fr-FR" sz="2800" b="1">
              <a:solidFill>
                <a:srgbClr val="000000"/>
              </a:solidFill>
            </a:endParaRPr>
          </a:p>
          <a:p>
            <a:pPr marL="457200" indent="-457200"/>
            <a:endParaRPr lang="fr-FR" sz="2800" b="1">
              <a:solidFill>
                <a:srgbClr val="000000"/>
              </a:solidFill>
            </a:endParaRPr>
          </a:p>
          <a:p>
            <a:pPr marL="457200" indent="-457200"/>
            <a:r>
              <a:rPr lang="fr-FR" sz="2800" b="1">
                <a:solidFill>
                  <a:srgbClr val="000000"/>
                </a:solidFill>
              </a:rPr>
              <a:t>Caractérisation du segment « Éligibles GAZ » </a:t>
            </a:r>
          </a:p>
        </p:txBody>
      </p:sp>
      <p:sp>
        <p:nvSpPr>
          <p:cNvPr id="33821" name="Text Box 23"/>
          <p:cNvSpPr txBox="1">
            <a:spLocks noChangeArrowheads="1"/>
          </p:cNvSpPr>
          <p:nvPr/>
        </p:nvSpPr>
        <p:spPr bwMode="auto">
          <a:xfrm>
            <a:off x="428625" y="2224088"/>
            <a:ext cx="4194175" cy="990600"/>
          </a:xfrm>
          <a:prstGeom prst="rect">
            <a:avLst/>
          </a:prstGeom>
          <a:noFill/>
          <a:ln w="9525">
            <a:noFill/>
            <a:miter lim="800000"/>
            <a:headEnd/>
            <a:tailEnd/>
          </a:ln>
        </p:spPr>
        <p:txBody>
          <a:bodyPr lIns="75749" tIns="37874" rIns="75749" bIns="37874">
            <a:spAutoFit/>
          </a:bodyPr>
          <a:lstStyle/>
          <a:p>
            <a:pPr defTabSz="757238">
              <a:lnSpc>
                <a:spcPct val="120000"/>
              </a:lnSpc>
            </a:pPr>
            <a:r>
              <a:rPr lang="fr-FR" sz="1100" b="1" dirty="0"/>
              <a:t>Clients</a:t>
            </a:r>
            <a:r>
              <a:rPr lang="fr-FR" sz="1100" dirty="0"/>
              <a:t> : MP, HP: PME-PMI-</a:t>
            </a:r>
            <a:r>
              <a:rPr lang="fr-FR" sz="1100" dirty="0">
                <a:solidFill>
                  <a:srgbClr val="000000"/>
                </a:solidFill>
              </a:rPr>
              <a:t>Industriels</a:t>
            </a:r>
            <a:r>
              <a:rPr lang="fr-FR" sz="1100" dirty="0"/>
              <a:t> et Tertiaires (Clients dont la consommation annuelle</a:t>
            </a:r>
            <a:r>
              <a:rPr lang="fr-FR" sz="1100" dirty="0">
                <a:solidFill>
                  <a:srgbClr val="FF0000"/>
                </a:solidFill>
              </a:rPr>
              <a:t> &gt; ou = 140 Mth.</a:t>
            </a:r>
          </a:p>
          <a:p>
            <a:pPr algn="just" defTabSz="757238"/>
            <a:r>
              <a:rPr lang="fr-FR" sz="1100" b="1" dirty="0">
                <a:solidFill>
                  <a:srgbClr val="FF0000"/>
                </a:solidFill>
              </a:rPr>
              <a:t>Clients MP </a:t>
            </a:r>
            <a:r>
              <a:rPr lang="fr-FR" sz="1100" b="1" dirty="0" smtClean="0">
                <a:solidFill>
                  <a:srgbClr val="FF0000"/>
                </a:solidFill>
              </a:rPr>
              <a:t>: 0 </a:t>
            </a:r>
            <a:r>
              <a:rPr lang="fr-FR" sz="1100" b="1" dirty="0">
                <a:solidFill>
                  <a:srgbClr val="FF0000"/>
                </a:solidFill>
              </a:rPr>
              <a:t>et </a:t>
            </a:r>
            <a:r>
              <a:rPr lang="fr-FR" sz="1100" b="1" dirty="0" smtClean="0">
                <a:solidFill>
                  <a:srgbClr val="FF0000"/>
                </a:solidFill>
              </a:rPr>
              <a:t>0% </a:t>
            </a:r>
            <a:r>
              <a:rPr lang="fr-FR" sz="1100" b="1" dirty="0">
                <a:solidFill>
                  <a:srgbClr val="FF0000"/>
                </a:solidFill>
              </a:rPr>
              <a:t>évolution annuelle</a:t>
            </a:r>
          </a:p>
          <a:p>
            <a:pPr algn="just" defTabSz="757238"/>
            <a:r>
              <a:rPr lang="fr-FR" sz="1100" b="1" dirty="0">
                <a:solidFill>
                  <a:srgbClr val="FF0000"/>
                </a:solidFill>
              </a:rPr>
              <a:t>Client HP : </a:t>
            </a:r>
            <a:r>
              <a:rPr lang="fr-FR" sz="1100" b="1" dirty="0" smtClean="0">
                <a:solidFill>
                  <a:srgbClr val="FF0000"/>
                </a:solidFill>
              </a:rPr>
              <a:t>2 </a:t>
            </a:r>
            <a:r>
              <a:rPr lang="fr-FR" sz="1100" b="1" dirty="0">
                <a:solidFill>
                  <a:srgbClr val="FF0000"/>
                </a:solidFill>
              </a:rPr>
              <a:t>et évolution annuelle de </a:t>
            </a:r>
            <a:r>
              <a:rPr lang="fr-FR" sz="1100" b="1" dirty="0" smtClean="0">
                <a:solidFill>
                  <a:srgbClr val="FF0000"/>
                </a:solidFill>
              </a:rPr>
              <a:t>0% </a:t>
            </a:r>
            <a:endParaRPr lang="fr-FR" sz="1100" b="1" dirty="0">
              <a:solidFill>
                <a:srgbClr val="FF0000"/>
              </a:solidFill>
            </a:endParaRPr>
          </a:p>
          <a:p>
            <a:pPr algn="just" defTabSz="757238"/>
            <a:r>
              <a:rPr lang="fr-FR" sz="1100" dirty="0"/>
              <a:t> </a:t>
            </a:r>
            <a:endParaRPr lang="fr-FR" sz="1100" dirty="0">
              <a:solidFill>
                <a:srgbClr val="FF0000"/>
              </a:solidFill>
            </a:endParaRPr>
          </a:p>
        </p:txBody>
      </p:sp>
      <p:sp>
        <p:nvSpPr>
          <p:cNvPr id="33822" name="Rectangle 53"/>
          <p:cNvSpPr>
            <a:spLocks noChangeArrowheads="1"/>
          </p:cNvSpPr>
          <p:nvPr/>
        </p:nvSpPr>
        <p:spPr bwMode="auto">
          <a:xfrm>
            <a:off x="4714875" y="4362489"/>
            <a:ext cx="4071938" cy="938719"/>
          </a:xfrm>
          <a:prstGeom prst="rect">
            <a:avLst/>
          </a:prstGeom>
          <a:noFill/>
          <a:ln w="9525">
            <a:noFill/>
            <a:miter lim="800000"/>
            <a:headEnd/>
            <a:tailEnd/>
          </a:ln>
        </p:spPr>
        <p:txBody>
          <a:bodyPr>
            <a:spAutoFit/>
          </a:bodyPr>
          <a:lstStyle/>
          <a:p>
            <a:pPr marL="177800" indent="-177800" defTabSz="757238">
              <a:buFontTx/>
              <a:buAutoNum type="arabicPeriod"/>
            </a:pPr>
            <a:r>
              <a:rPr lang="fr-FR" sz="1100" dirty="0">
                <a:solidFill>
                  <a:srgbClr val="000000"/>
                </a:solidFill>
              </a:rPr>
              <a:t>Risque concurrentiel</a:t>
            </a:r>
          </a:p>
          <a:p>
            <a:pPr marL="177800" indent="-177800" defTabSz="757238">
              <a:buFontTx/>
              <a:buAutoNum type="arabicPeriod"/>
            </a:pPr>
            <a:r>
              <a:rPr lang="fr-FR" sz="1100" dirty="0">
                <a:solidFill>
                  <a:srgbClr val="FF0000"/>
                </a:solidFill>
              </a:rPr>
              <a:t>Exiger de nouveaux paramètres de performances au niveau du transport par le régulateur (Imprévisibilité du régulateur)</a:t>
            </a:r>
          </a:p>
          <a:p>
            <a:pPr marL="177800" indent="-177800" defTabSz="757238">
              <a:buFontTx/>
              <a:buAutoNum type="arabicPeriod"/>
            </a:pPr>
            <a:r>
              <a:rPr lang="fr-FR" sz="1100" dirty="0">
                <a:solidFill>
                  <a:srgbClr val="000000"/>
                </a:solidFill>
              </a:rPr>
              <a:t>Risque technologique  </a:t>
            </a:r>
          </a:p>
        </p:txBody>
      </p:sp>
      <p:graphicFrame>
        <p:nvGraphicFramePr>
          <p:cNvPr id="1180788" name="Group 116"/>
          <p:cNvGraphicFramePr>
            <a:graphicFrameLocks noGrp="1"/>
          </p:cNvGraphicFramePr>
          <p:nvPr>
            <p:extLst>
              <p:ext uri="{D42A27DB-BD31-4B8C-83A1-F6EECF244321}">
                <p14:modId xmlns:p14="http://schemas.microsoft.com/office/powerpoint/2010/main" xmlns="" val="464633066"/>
              </p:ext>
            </p:extLst>
          </p:nvPr>
        </p:nvGraphicFramePr>
        <p:xfrm>
          <a:off x="712820" y="3217347"/>
          <a:ext cx="3796307" cy="1602660"/>
        </p:xfrm>
        <a:graphic>
          <a:graphicData uri="http://schemas.openxmlformats.org/drawingml/2006/table">
            <a:tbl>
              <a:tblPr/>
              <a:tblGrid>
                <a:gridCol w="651460"/>
                <a:gridCol w="651459"/>
                <a:gridCol w="651459"/>
                <a:gridCol w="651459"/>
                <a:gridCol w="595235"/>
                <a:gridCol w="595235"/>
              </a:tblGrid>
              <a:tr h="182880">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0" marB="0"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2013</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2014</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2015</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2016</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r>
                        <a:rPr kumimoji="0" lang="fr-FR" sz="1000" b="1" i="0" u="none" strike="noStrike" kern="1200" cap="none" normalizeH="0" baseline="0" dirty="0" smtClean="0">
                          <a:ln>
                            <a:noFill/>
                          </a:ln>
                          <a:solidFill>
                            <a:srgbClr val="000000"/>
                          </a:solidFill>
                          <a:effectLst/>
                          <a:latin typeface="Arial" charset="0"/>
                          <a:ea typeface="+mn-ea"/>
                          <a:cs typeface="+mn-cs"/>
                        </a:rPr>
                        <a:t>2017</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410420">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Volume (</a:t>
                      </a:r>
                      <a:r>
                        <a:rPr kumimoji="0" lang="fr-FR" sz="900" b="1" i="0" u="none" strike="noStrike" cap="none" normalizeH="0" baseline="0" dirty="0" err="1" smtClean="0">
                          <a:ln>
                            <a:noFill/>
                          </a:ln>
                          <a:solidFill>
                            <a:srgbClr val="000000"/>
                          </a:solidFill>
                          <a:effectLst/>
                          <a:latin typeface="Arial" charset="0"/>
                          <a:cs typeface="Arial" charset="0"/>
                        </a:rPr>
                        <a:t>MTh</a:t>
                      </a:r>
                      <a:r>
                        <a:rPr kumimoji="0" lang="fr-FR" sz="900" b="1" i="0" u="none" strike="noStrike" cap="none" normalizeH="0" baseline="0" dirty="0" smtClean="0">
                          <a:ln>
                            <a:noFill/>
                          </a:ln>
                          <a:solidFill>
                            <a:srgbClr val="000000"/>
                          </a:solidFill>
                          <a:effectLst/>
                          <a:latin typeface="Arial" charset="0"/>
                          <a:cs typeface="Arial" charset="0"/>
                        </a:rPr>
                        <a:t>))</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lang="fr-FR" sz="1000" b="1" i="0" u="none" strike="noStrike" dirty="0">
                          <a:solidFill>
                            <a:srgbClr val="000000"/>
                          </a:solidFill>
                          <a:latin typeface="Arial"/>
                        </a:rPr>
                        <a:t>544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lang="fr-FR" sz="1000" b="1" i="0" u="none" strike="noStrike" dirty="0">
                          <a:solidFill>
                            <a:srgbClr val="000000"/>
                          </a:solidFill>
                          <a:latin typeface="Arial"/>
                        </a:rPr>
                        <a:t>571</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lang="fr-FR" sz="1000" b="1" i="0" u="none" strike="noStrike" dirty="0">
                          <a:solidFill>
                            <a:srgbClr val="000000"/>
                          </a:solidFill>
                          <a:latin typeface="Arial"/>
                        </a:rPr>
                        <a:t>740</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lang="fr-FR" sz="1000" b="1" i="0" u="none" strike="noStrike" dirty="0">
                          <a:solidFill>
                            <a:srgbClr val="000000"/>
                          </a:solidFill>
                          <a:latin typeface="Arial"/>
                        </a:rPr>
                        <a:t>770</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r>
                        <a:rPr kumimoji="0" lang="fr-FR" sz="1000" b="1" i="0" u="none" strike="noStrike" kern="1200" dirty="0" smtClean="0">
                          <a:solidFill>
                            <a:srgbClr val="000000"/>
                          </a:solidFill>
                          <a:latin typeface="Arial"/>
                          <a:ea typeface="+mn-ea"/>
                          <a:cs typeface="+mn-cs"/>
                        </a:rPr>
                        <a:t>780</a:t>
                      </a:r>
                      <a:endParaRPr kumimoji="0" lang="fr-FR" sz="1000" b="1" i="0" u="none" strike="noStrike" kern="1200" dirty="0">
                        <a:solidFill>
                          <a:srgbClr val="000000"/>
                        </a:solidFill>
                        <a:latin typeface="Arial"/>
                        <a:ea typeface="+mn-ea"/>
                        <a:cs typeface="+mn-cs"/>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329185">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 (DA/Th)</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rgbClr val="00B050"/>
                          </a:solidFill>
                          <a:latin typeface="Arial"/>
                        </a:rPr>
                        <a:t>BP 0,320</a:t>
                      </a:r>
                    </a:p>
                    <a:p>
                      <a:pPr algn="ctr" rtl="0" fontAlgn="t"/>
                      <a:r>
                        <a:rPr lang="fr-FR" sz="1000" b="1" i="0" u="none" strike="noStrike" dirty="0" smtClean="0">
                          <a:solidFill>
                            <a:srgbClr val="00B050"/>
                          </a:solidFill>
                          <a:latin typeface="Arial"/>
                        </a:rPr>
                        <a:t>MP 0,330</a:t>
                      </a:r>
                    </a:p>
                    <a:p>
                      <a:pPr algn="ctr" rtl="0" fontAlgn="t"/>
                      <a:r>
                        <a:rPr lang="fr-FR" sz="1000" b="1" i="0" u="none" strike="noStrike" dirty="0" smtClean="0">
                          <a:solidFill>
                            <a:srgbClr val="00B050"/>
                          </a:solidFill>
                          <a:latin typeface="Arial"/>
                        </a:rPr>
                        <a:t>HP 0,164</a:t>
                      </a:r>
                    </a:p>
                    <a:p>
                      <a:pPr algn="ctr" rtl="0" fontAlgn="t"/>
                      <a:endParaRPr lang="fr-FR" sz="1000" b="0" i="0" u="none" strike="noStrike" dirty="0">
                        <a:solidFill>
                          <a:srgbClr val="FF0000"/>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0" i="0" u="none" strike="noStrike" smtClean="0">
                          <a:solidFill>
                            <a:srgbClr val="FF0000"/>
                          </a:solidFill>
                          <a:latin typeface="Arial"/>
                        </a:rPr>
                        <a:t>0,298</a:t>
                      </a:r>
                      <a:endParaRPr lang="fr-FR" sz="1000" b="0" i="0" u="none" strike="noStrike" dirty="0">
                        <a:solidFill>
                          <a:srgbClr val="FF0000"/>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0" i="0" u="none" strike="noStrike" dirty="0" smtClean="0">
                          <a:solidFill>
                            <a:srgbClr val="FF0000"/>
                          </a:solidFill>
                          <a:latin typeface="Arial"/>
                        </a:rPr>
                        <a:t>0,298</a:t>
                      </a:r>
                      <a:endParaRPr lang="fr-FR" sz="1000" b="0" i="0" u="none" strike="noStrike" dirty="0">
                        <a:solidFill>
                          <a:srgbClr val="FF0000"/>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0" i="0" u="none" strike="noStrike" smtClean="0">
                          <a:solidFill>
                            <a:srgbClr val="FF0000"/>
                          </a:solidFill>
                          <a:latin typeface="Arial"/>
                        </a:rPr>
                        <a:t>0,298</a:t>
                      </a:r>
                      <a:endParaRPr lang="fr-FR" sz="1000" b="0" i="0" u="none" strike="noStrike" dirty="0">
                        <a:solidFill>
                          <a:srgbClr val="FF0000"/>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0" i="0" u="none" strike="noStrike" dirty="0" smtClean="0">
                          <a:solidFill>
                            <a:srgbClr val="FF0000"/>
                          </a:solidFill>
                          <a:latin typeface="Arial"/>
                        </a:rPr>
                        <a:t>0,298</a:t>
                      </a:r>
                      <a:endParaRPr lang="fr-FR" sz="1000" b="0" i="0" u="none" strike="noStrike" dirty="0">
                        <a:solidFill>
                          <a:srgbClr val="FF0000"/>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390235">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Valeur (MDA)</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0" i="0" u="none" strike="noStrike" dirty="0" smtClean="0">
                          <a:solidFill>
                            <a:srgbClr val="000000"/>
                          </a:solidFill>
                          <a:latin typeface="Arial"/>
                        </a:rPr>
                        <a:t>89</a:t>
                      </a:r>
                      <a:endParaRPr lang="fr-FR" sz="1000" b="0" i="0" u="none" strike="noStrike" dirty="0">
                        <a:solidFill>
                          <a:srgbClr val="000000"/>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0" i="0" u="none" strike="noStrike" dirty="0" smtClean="0">
                          <a:solidFill>
                            <a:srgbClr val="000000"/>
                          </a:solidFill>
                          <a:latin typeface="Arial"/>
                        </a:rPr>
                        <a:t>170</a:t>
                      </a:r>
                      <a:endParaRPr lang="fr-FR" sz="1000" b="0" i="0" u="none" strike="noStrike" dirty="0">
                        <a:solidFill>
                          <a:srgbClr val="000000"/>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0" i="0" u="none" strike="noStrike" dirty="0" smtClean="0">
                          <a:solidFill>
                            <a:srgbClr val="000000"/>
                          </a:solidFill>
                          <a:latin typeface="Arial"/>
                        </a:rPr>
                        <a:t>221</a:t>
                      </a:r>
                      <a:endParaRPr lang="fr-FR" sz="1000" b="0" i="0" u="none" strike="noStrike" dirty="0">
                        <a:solidFill>
                          <a:srgbClr val="000000"/>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0" i="0" u="none" strike="noStrike" dirty="0" smtClean="0">
                          <a:solidFill>
                            <a:srgbClr val="000000"/>
                          </a:solidFill>
                          <a:latin typeface="Arial"/>
                        </a:rPr>
                        <a:t>229</a:t>
                      </a:r>
                      <a:endParaRPr lang="fr-FR" sz="1000" b="0" i="0" u="none" strike="noStrike" dirty="0">
                        <a:solidFill>
                          <a:srgbClr val="000000"/>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0" i="0" u="none" strike="noStrike" dirty="0" smtClean="0">
                          <a:solidFill>
                            <a:srgbClr val="000000"/>
                          </a:solidFill>
                          <a:latin typeface="Arial"/>
                        </a:rPr>
                        <a:t>232</a:t>
                      </a:r>
                      <a:endParaRPr lang="fr-FR" sz="1000" b="0" i="0" u="none" strike="noStrike" dirty="0">
                        <a:solidFill>
                          <a:srgbClr val="000000"/>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3860" name="Text Box 10"/>
          <p:cNvSpPr txBox="1">
            <a:spLocks noChangeArrowheads="1"/>
          </p:cNvSpPr>
          <p:nvPr/>
        </p:nvSpPr>
        <p:spPr bwMode="auto">
          <a:xfrm>
            <a:off x="254000" y="498475"/>
            <a:ext cx="18986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Définition du segment</a:t>
            </a:r>
          </a:p>
        </p:txBody>
      </p:sp>
      <p:sp>
        <p:nvSpPr>
          <p:cNvPr id="33861" name="Text Box 11"/>
          <p:cNvSpPr txBox="1">
            <a:spLocks noChangeArrowheads="1"/>
          </p:cNvSpPr>
          <p:nvPr/>
        </p:nvSpPr>
        <p:spPr bwMode="auto">
          <a:xfrm>
            <a:off x="4762500" y="498475"/>
            <a:ext cx="40957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Règles du jeu et synergies possibles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84983" name="Group 215"/>
          <p:cNvGraphicFramePr>
            <a:graphicFrameLocks noGrp="1"/>
          </p:cNvGraphicFramePr>
          <p:nvPr>
            <p:ph idx="4294967295"/>
          </p:nvPr>
        </p:nvGraphicFramePr>
        <p:xfrm>
          <a:off x="430213" y="500063"/>
          <a:ext cx="8713300" cy="5652129"/>
        </p:xfrm>
        <a:graphic>
          <a:graphicData uri="http://schemas.openxmlformats.org/drawingml/2006/table">
            <a:tbl>
              <a:tblPr/>
              <a:tblGrid>
                <a:gridCol w="448408"/>
                <a:gridCol w="140677"/>
                <a:gridCol w="2417885"/>
                <a:gridCol w="348480"/>
                <a:gridCol w="464442"/>
                <a:gridCol w="398585"/>
                <a:gridCol w="398585"/>
                <a:gridCol w="25400"/>
                <a:gridCol w="4070838"/>
              </a:tblGrid>
              <a:tr h="484188">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Très 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Moyenne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Forte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925513">
                <a:tc rowSpan="8" gridSpan="2">
                  <a:txBody>
                    <a:bodyPr/>
                    <a:lstStyle/>
                    <a:p>
                      <a:pPr marL="177800" indent="-177800" defTabSz="757238">
                        <a:buFontTx/>
                        <a:buAutoNum type="arabicPeriod"/>
                        <a:defRPr/>
                      </a:pPr>
                      <a:r>
                        <a:rPr lang="fr-FR" sz="1100" dirty="0" smtClean="0">
                          <a:solidFill>
                            <a:srgbClr val="000000"/>
                          </a:solidFill>
                        </a:rPr>
                        <a:t>Optimisation et généralisation de nouvelles technologies (télégestion,)</a:t>
                      </a:r>
                      <a:endParaRPr lang="fr-FR" sz="1100" dirty="0">
                        <a:solidFill>
                          <a:srgbClr val="000000"/>
                        </a:solidFill>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8" h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orienté clients: </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disposer d’une info client partagée entre commercial et technicien</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Facilité à une information traitée (interface intelligente),</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Suivi et analyse de l’évolution des courbe de charge,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Informations disponibles et expériences de tarification (profils de consommation)</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 non partagée entre technique et commercial (la gestion technique étant assurée par GRTG pour les clients HP)</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Les interfaces et le traitement des informations sont insuffisants pour produire un résultat à forte valeur ajoutée  pour le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1115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des compétences RH (marketing et expertise technique)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Manque de formations ciblée en marketing et management</a:t>
                      </a:r>
                    </a:p>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Départs anticipés des compétences et perte de qualification,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889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cs typeface="Arial" charset="0"/>
                        </a:rPr>
                        <a:t>Maîtrise de l’adéquation entre couts de revient et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4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 Structure des coûts non maitrisée, malgré une bonne connaissance de la courbe de charge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a:t>
                      </a:r>
                      <a:r>
                        <a:rPr kumimoji="0" lang="fr-FR" sz="800" b="0" i="0" u="none" strike="noStrike" cap="none" normalizeH="0" baseline="0" dirty="0" smtClean="0">
                          <a:ln>
                            <a:noFill/>
                          </a:ln>
                          <a:solidFill>
                            <a:srgbClr val="FF0000"/>
                          </a:solidFill>
                          <a:effectLst/>
                          <a:latin typeface="Arial" charset="0"/>
                          <a:cs typeface="Arial" charset="0"/>
                        </a:rPr>
                        <a:t>comptabilité analytique mal renseignée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619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FF0000"/>
                          </a:solidFill>
                          <a:effectLst/>
                          <a:latin typeface="Arial" charset="0"/>
                          <a:cs typeface="Arial" charset="0"/>
                        </a:rPr>
                        <a:t>Capacité de Trading</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cap="none" normalizeH="0" baseline="0" dirty="0" smtClean="0">
                          <a:ln>
                            <a:noFill/>
                          </a:ln>
                          <a:solidFill>
                            <a:schemeClr val="accent1"/>
                          </a:solidFill>
                          <a:effectLst/>
                          <a:latin typeface="Arial" charset="0"/>
                          <a:sym typeface="Wingdings 2" pitchFamily="18" charset="2"/>
                        </a:rPr>
                        <a:t></a:t>
                      </a: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FF0000"/>
                          </a:solidFill>
                          <a:effectLst/>
                          <a:latin typeface="Arial" charset="0"/>
                          <a:cs typeface="Arial" charset="0"/>
                        </a:rPr>
                        <a:t> Inexistant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00025">
                <a:tc gridSpan="2" vMerge="1">
                  <a:txBody>
                    <a:bodyPr/>
                    <a:lstStyle/>
                    <a:p>
                      <a:endParaRPr lang="fr-FR"/>
                    </a:p>
                  </a:txBody>
                  <a:tcPr/>
                </a:tc>
                <a:tc hMerge="1" vMerge="1">
                  <a:txBody>
                    <a:bodyPr/>
                    <a:lstStyle/>
                    <a:p>
                      <a:endParaRPr lang="fr-FR"/>
                    </a:p>
                  </a:txBody>
                  <a:tcPr/>
                </a:tc>
                <a:tc>
                  <a:txBody>
                    <a:bodyPr/>
                    <a:lstStyle/>
                    <a:p>
                      <a:pPr marL="177800" indent="-177800" defTabSz="757238">
                        <a:buFontTx/>
                        <a:buNone/>
                        <a:defRPr/>
                      </a:pPr>
                      <a:r>
                        <a:rPr kumimoji="0" lang="fr-FR" sz="900" b="1" i="0" u="none" strike="noStrike" kern="1200" cap="none" normalizeH="0" baseline="0" dirty="0" smtClean="0">
                          <a:ln>
                            <a:noFill/>
                          </a:ln>
                          <a:solidFill>
                            <a:srgbClr val="000000"/>
                          </a:solidFill>
                          <a:effectLst/>
                          <a:latin typeface="Arial" charset="0"/>
                          <a:ea typeface="+mn-ea"/>
                          <a:cs typeface="Arial" charset="0"/>
                        </a:rPr>
                        <a:t>  Optimisation et généralisation de nouvelles technologies (télégestion,)</a:t>
                      </a:r>
                      <a:endParaRPr kumimoji="0" lang="fr-FR" sz="900" b="1" i="0" u="none" strike="noStrike" kern="1200" cap="none" normalizeH="0" baseline="0" dirty="0">
                        <a:ln>
                          <a:noFill/>
                        </a:ln>
                        <a:solidFill>
                          <a:srgbClr val="000000"/>
                        </a:solidFill>
                        <a:effectLst/>
                        <a:latin typeface="Arial" charset="0"/>
                        <a:ea typeface="+mn-ea"/>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Les autres concurrents seront mieux positionnés.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endParaRPr kumimoji="0" lang="fr-FR" sz="800" b="0" i="0" u="none" strike="noStrike" cap="none" normalizeH="0" baseline="0" dirty="0" smtClean="0">
                        <a:ln>
                          <a:noFill/>
                        </a:ln>
                        <a:solidFill>
                          <a:srgbClr val="FF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254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Montage et suivi de dossiers de raccordement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pPr>
                      <a:r>
                        <a:rPr kumimoji="0" lang="fr-FR" sz="800" b="0" i="0" u="none" strike="noStrike" cap="none" normalizeH="0" baseline="0" dirty="0" smtClean="0">
                          <a:ln>
                            <a:noFill/>
                          </a:ln>
                          <a:solidFill>
                            <a:srgbClr val="000000"/>
                          </a:solidFill>
                          <a:effectLst/>
                          <a:latin typeface="Arial" charset="0"/>
                          <a:cs typeface="Arial" charset="0"/>
                        </a:rPr>
                        <a:t>+ Connaissance et expérience des procédures de raccordement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pPr>
                      <a:r>
                        <a:rPr kumimoji="0" lang="fr-FR" sz="800" b="0" i="0" u="none" strike="noStrike" cap="none" normalizeH="0" baseline="0" dirty="0" smtClean="0">
                          <a:ln>
                            <a:noFill/>
                          </a:ln>
                          <a:solidFill>
                            <a:srgbClr val="000000"/>
                          </a:solidFill>
                          <a:effectLst/>
                          <a:latin typeface="Arial" charset="0"/>
                          <a:cs typeface="Arial" charset="0"/>
                        </a:rPr>
                        <a:t>- Améliorer les délais de raccordement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891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Image de Marque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4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defRPr/>
                      </a:pPr>
                      <a:r>
                        <a:rPr kumimoji="0" lang="fr-FR" sz="800" b="0" i="0" u="none" strike="noStrike" kern="1200" cap="none" normalizeH="0" baseline="0" dirty="0" smtClean="0">
                          <a:ln>
                            <a:noFill/>
                          </a:ln>
                          <a:solidFill>
                            <a:srgbClr val="000000"/>
                          </a:solidFill>
                          <a:effectLst/>
                          <a:latin typeface="Arial" charset="0"/>
                          <a:ea typeface="+mn-ea"/>
                          <a:cs typeface="Arial" charset="0"/>
                        </a:rPr>
                        <a:t>+ Les réclamations clients sont prises en charge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defRPr/>
                      </a:pPr>
                      <a:r>
                        <a:rPr kumimoji="0" lang="fr-FR" sz="800" b="0" i="0" u="none" strike="noStrike" kern="1200" cap="none" normalizeH="0" baseline="0" dirty="0" smtClean="0">
                          <a:ln>
                            <a:noFill/>
                          </a:ln>
                          <a:solidFill>
                            <a:srgbClr val="000000"/>
                          </a:solidFill>
                          <a:effectLst/>
                          <a:latin typeface="Arial" charset="0"/>
                          <a:ea typeface="+mn-ea"/>
                          <a:cs typeface="Arial" charset="0"/>
                        </a:rPr>
                        <a:t>- Qualité</a:t>
                      </a:r>
                      <a:r>
                        <a:rPr kumimoji="0" lang="fr-FR" sz="800" b="0" i="0" u="none" strike="noStrike" cap="none" normalizeH="0" baseline="0" dirty="0" smtClean="0">
                          <a:ln>
                            <a:noFill/>
                          </a:ln>
                          <a:solidFill>
                            <a:srgbClr val="000000"/>
                          </a:solidFill>
                          <a:effectLst/>
                          <a:latin typeface="Arial" charset="0"/>
                        </a:rPr>
                        <a:t> de service et prise en charge personnalisée à améliorer,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780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Connaissance du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0" i="0" u="none" strike="noStrike" cap="none" normalizeH="0" baseline="0" dirty="0" smtClean="0">
                          <a:ln>
                            <a:noFill/>
                          </a:ln>
                          <a:solidFill>
                            <a:schemeClr val="accent1"/>
                          </a:solidFill>
                          <a:effectLst/>
                          <a:latin typeface="Arial" charset="0"/>
                        </a:rPr>
                        <a:t> </a:t>
                      </a: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En progression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30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7313"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Pas de concurrents actuellement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30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Capacité d’introduire des règles,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8977">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1" i="0" u="none" strike="noStrike" cap="none" normalizeH="0" baseline="0" dirty="0" smtClean="0">
                          <a:ln>
                            <a:noFill/>
                          </a:ln>
                          <a:solidFill>
                            <a:srgbClr val="000000"/>
                          </a:solidFill>
                          <a:effectLst/>
                          <a:latin typeface="Arial" charset="0"/>
                        </a:rPr>
                        <a:t>     X</a:t>
                      </a: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390525">
                <a:tc rowSpan="2"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risques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Commercial : synergie Concessions Electricité, Gaz, Eligibles Gaz et services  </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Couts : synergie Gaz-</a:t>
                      </a:r>
                      <a:r>
                        <a:rPr kumimoji="0" lang="fr-FR" sz="800" b="1" i="0" u="none" strike="noStrike" cap="none" normalizeH="0" baseline="0" dirty="0" err="1" smtClean="0">
                          <a:ln>
                            <a:noFill/>
                          </a:ln>
                          <a:solidFill>
                            <a:schemeClr val="tx1"/>
                          </a:solidFill>
                          <a:effectLst/>
                          <a:latin typeface="Arial" charset="0"/>
                          <a:cs typeface="Arial" charset="0"/>
                        </a:rPr>
                        <a:t>Elec</a:t>
                      </a:r>
                      <a:r>
                        <a:rPr kumimoji="0" lang="fr-FR" sz="800" b="1" i="0" u="none" strike="noStrike" cap="none" normalizeH="0" baseline="0" dirty="0" smtClean="0">
                          <a:ln>
                            <a:noFill/>
                          </a:ln>
                          <a:solidFill>
                            <a:schemeClr val="tx1"/>
                          </a:solidFill>
                          <a:effectLst/>
                          <a:latin typeface="Arial" charset="0"/>
                          <a:cs typeface="Arial" charset="0"/>
                        </a:rPr>
                        <a:t> pour relève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268288">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3127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a:t>
                      </a:r>
                      <a:br>
                        <a:rPr kumimoji="0" lang="fr-FR" sz="900" b="1" i="0" u="none" strike="noStrike" cap="none" normalizeH="0" baseline="0" dirty="0" smtClean="0">
                          <a:ln>
                            <a:noFill/>
                          </a:ln>
                          <a:solidFill>
                            <a:srgbClr val="000000"/>
                          </a:solidFill>
                          <a:effectLst/>
                          <a:latin typeface="Arial" charset="0"/>
                          <a:cs typeface="Arial" charset="0"/>
                        </a:rPr>
                      </a:br>
                      <a:r>
                        <a:rPr kumimoji="0" lang="fr-FR" sz="900" b="1" i="0" u="none" strike="noStrike" cap="none" normalizeH="0" baseline="0" dirty="0" smtClean="0">
                          <a:ln>
                            <a:noFill/>
                          </a:ln>
                          <a:solidFill>
                            <a:srgbClr val="000000"/>
                          </a:solidFill>
                          <a:effectLst/>
                          <a:latin typeface="Arial" charset="0"/>
                          <a:cs typeface="Arial" charset="0"/>
                        </a:rPr>
                        <a:t>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cap="none" normalizeH="0" baseline="0" dirty="0" smtClean="0">
                          <a:ln>
                            <a:noFill/>
                          </a:ln>
                          <a:solidFill>
                            <a:schemeClr val="accent1"/>
                          </a:solidFill>
                          <a:effectLst/>
                          <a:latin typeface="Arial" charset="0"/>
                          <a:sym typeface="Wingdings 2" pitchFamily="18" charset="2"/>
                        </a:rPr>
                        <a:t></a:t>
                      </a:r>
                      <a:endParaRPr kumimoji="0" lang="fr-FR" sz="18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Synergie  avec le  partenaire  (les sociétés du groupe)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1450">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400" b="1" i="0" u="none" strike="noStrike" kern="1200" cap="none" normalizeH="0" baseline="0" dirty="0" smtClean="0">
                        <a:ln>
                          <a:noFill/>
                        </a:ln>
                        <a:solidFill>
                          <a:srgbClr val="000000"/>
                        </a:solidFill>
                        <a:effectLst/>
                        <a:latin typeface="Arial" charset="0"/>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kern="1200" cap="none" normalizeH="0" baseline="0" dirty="0" smtClean="0">
                          <a:ln>
                            <a:noFill/>
                          </a:ln>
                          <a:solidFill>
                            <a:srgbClr val="000000"/>
                          </a:solidFill>
                          <a:effectLst/>
                          <a:latin typeface="Arial" charset="0"/>
                          <a:ea typeface="+mn-ea"/>
                          <a:cs typeface="+mn-cs"/>
                        </a:rPr>
                        <a:t>   X</a:t>
                      </a:r>
                      <a:endParaRPr kumimoji="0" lang="fr-FR" sz="14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8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34969" name="Rectangle 7"/>
          <p:cNvSpPr>
            <a:spLocks noChangeArrowheads="1"/>
          </p:cNvSpPr>
          <p:nvPr/>
        </p:nvSpPr>
        <p:spPr bwMode="auto">
          <a:xfrm>
            <a:off x="174625" y="39688"/>
            <a:ext cx="7254875" cy="317500"/>
          </a:xfrm>
          <a:prstGeom prst="rect">
            <a:avLst/>
          </a:prstGeom>
          <a:noFill/>
          <a:ln w="9525">
            <a:noFill/>
            <a:miter lim="800000"/>
            <a:headEnd/>
            <a:tailEnd/>
          </a:ln>
        </p:spPr>
        <p:txBody>
          <a:bodyPr lIns="0" tIns="0" rIns="0" bIns="0" anchor="b"/>
          <a:lstStyle/>
          <a:p>
            <a:pPr marL="457200" indent="-457200"/>
            <a:r>
              <a:rPr lang="fr-FR" sz="2000" b="1" dirty="0">
                <a:solidFill>
                  <a:srgbClr val="000000"/>
                </a:solidFill>
              </a:rPr>
              <a:t>Potentiel de création de valeur </a:t>
            </a:r>
            <a:r>
              <a:rPr lang="fr-FR" sz="2000" b="1" i="1" dirty="0">
                <a:solidFill>
                  <a:srgbClr val="000000"/>
                </a:solidFill>
              </a:rPr>
              <a:t>Éligibles GAZ</a:t>
            </a:r>
            <a:endParaRPr lang="fr-FR" sz="2000" b="1" dirty="0">
              <a:solidFill>
                <a:srgbClr val="00000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377388" name="Group 108"/>
          <p:cNvGraphicFramePr>
            <a:graphicFrameLocks noGrp="1"/>
          </p:cNvGraphicFramePr>
          <p:nvPr>
            <p:ph idx="4294967295"/>
          </p:nvPr>
        </p:nvGraphicFramePr>
        <p:xfrm>
          <a:off x="617538" y="500063"/>
          <a:ext cx="8525996" cy="6254406"/>
        </p:xfrm>
        <a:graphic>
          <a:graphicData uri="http://schemas.openxmlformats.org/drawingml/2006/table">
            <a:tbl>
              <a:tblPr/>
              <a:tblGrid>
                <a:gridCol w="1735015"/>
                <a:gridCol w="56074"/>
                <a:gridCol w="1157654"/>
                <a:gridCol w="1157654"/>
                <a:gridCol w="1201615"/>
                <a:gridCol w="1113692"/>
                <a:gridCol w="152400"/>
                <a:gridCol w="1951892"/>
              </a:tblGrid>
              <a:tr h="530225">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                                  Phases</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Caractéristiques</a:t>
                      </a:r>
                    </a:p>
                  </a:txBody>
                  <a:tcPr marL="15337" marR="15337"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Emergence</a:t>
                      </a: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Maturité</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Décroissance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Commentaires</a:t>
                      </a:r>
                    </a:p>
                  </a:txBody>
                  <a:tcPr marL="15337" marR="15337" marT="18000" marB="18000" anchor="ctr" horzOverflow="overflow">
                    <a:lnL w="12700"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191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9636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Demande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Croissance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Marge unitaire</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dirty="0" smtClean="0">
                          <a:ln>
                            <a:noFill/>
                          </a:ln>
                          <a:solidFill>
                            <a:srgbClr val="000000"/>
                          </a:solidFill>
                          <a:effectLst/>
                          <a:latin typeface="Arial" charset="0"/>
                          <a:cs typeface="Arial" charset="0"/>
                        </a:rPr>
                        <a:t>Prix</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dirty="0" smtClean="0">
                          <a:ln>
                            <a:noFill/>
                          </a:ln>
                          <a:solidFill>
                            <a:srgbClr val="000000"/>
                          </a:solidFill>
                          <a:effectLst/>
                          <a:latin typeface="Arial" charset="0"/>
                          <a:cs typeface="Arial" charset="0"/>
                        </a:rPr>
                        <a:t>Coûts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Par à-coups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Baisse du 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et stable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Aucune, voire négative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301750">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Offre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Equilibre offre/demande</a:t>
                      </a:r>
                    </a:p>
                    <a:p>
                      <a:pPr marL="352425" marR="0" lvl="1" indent="-87313" algn="l" defTabSz="914400" rtl="0" eaLnBrk="0" fontAlgn="base" latinLnBrk="0" hangingPunct="0">
                        <a:lnSpc>
                          <a:spcPct val="120000"/>
                        </a:lnSpc>
                        <a:spcBef>
                          <a:spcPct val="9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Définition du segment marketing</a:t>
                      </a:r>
                    </a:p>
                    <a:p>
                      <a:pPr marL="352425" marR="0" lvl="1" indent="-87313" algn="l" defTabSz="914400" rtl="0" eaLnBrk="0" fontAlgn="base" latinLnBrk="0" hangingPunct="0">
                        <a:lnSpc>
                          <a:spcPct val="120000"/>
                        </a:lnSpc>
                        <a:spcBef>
                          <a:spcPct val="7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technologique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Déséquilibre offre/demande</a:t>
                      </a:r>
                    </a:p>
                    <a:p>
                      <a:pPr marL="0" marR="0" lvl="0" indent="0" algn="ctr" defTabSz="914400" rtl="0" eaLnBrk="0" fontAlgn="base" latinLnBrk="0" hangingPunct="0">
                        <a:lnSpc>
                          <a:spcPct val="120000"/>
                        </a:lnSpc>
                        <a:spcBef>
                          <a:spcPct val="9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Émergence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Sous-capacité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Faible, par produit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Progression</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Equilibre offre/demande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par client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Maturité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 si monopole</a:t>
                      </a:r>
                      <a:br>
                        <a:rPr kumimoji="0" lang="fr-FR" sz="900" b="0" i="0" u="none" strike="noStrike" cap="none" normalizeH="0" baseline="0" smtClean="0">
                          <a:ln>
                            <a:noFill/>
                          </a:ln>
                          <a:solidFill>
                            <a:srgbClr val="000000"/>
                          </a:solidFill>
                          <a:effectLst/>
                          <a:latin typeface="Arial" charset="0"/>
                          <a:cs typeface="Arial" charset="0"/>
                        </a:rPr>
                      </a:br>
                      <a:r>
                        <a:rPr kumimoji="0" lang="fr-FR" sz="900" b="0" i="0" u="none" strike="noStrike" cap="none" normalizeH="0" baseline="0" smtClean="0">
                          <a:ln>
                            <a:noFill/>
                          </a:ln>
                          <a:solidFill>
                            <a:srgbClr val="000000"/>
                          </a:solidFill>
                          <a:effectLst/>
                          <a:latin typeface="Arial" charset="0"/>
                          <a:cs typeface="Arial" charset="0"/>
                        </a:rPr>
                        <a:t>par une rationalisation</a:t>
                      </a:r>
                    </a:p>
                    <a:p>
                      <a:pPr marL="0" marR="0" lvl="0" indent="0" algn="ctr" defTabSz="914400" rtl="0" eaLnBrk="0" fontAlgn="base" latinLnBrk="0" hangingPunct="0">
                        <a:lnSpc>
                          <a:spcPct val="120000"/>
                        </a:lnSpc>
                        <a:spcBef>
                          <a:spcPct val="90000"/>
                        </a:spcBef>
                        <a:spcAft>
                          <a:spcPct val="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Surcapacité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Elevée / stable, en voie d'obsolescence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8112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smtClean="0">
                          <a:ln>
                            <a:noFill/>
                          </a:ln>
                          <a:solidFill>
                            <a:srgbClr val="000000"/>
                          </a:solidFill>
                          <a:effectLst/>
                          <a:latin typeface="Arial" charset="0"/>
                          <a:cs typeface="Arial" charset="0"/>
                        </a:rPr>
                        <a:t>Règles du marché</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Risques liés à la réglementation </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Partage des FCS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Élevés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Les innovateurs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Moyens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De plus en plus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Tout le secteur</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Concurrents restants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31286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Concurrence</a:t>
                      </a:r>
                      <a:endParaRPr kumimoji="0" lang="fr-FR" sz="1200" b="1" i="1" u="none" strike="noStrike" cap="none" normalizeH="0" baseline="0" dirty="0" smtClean="0">
                        <a:ln>
                          <a:noFill/>
                        </a:ln>
                        <a:solidFill>
                          <a:srgbClr val="000000"/>
                        </a:solidFill>
                        <a:effectLst/>
                        <a:latin typeface="Arial" charset="0"/>
                        <a:cs typeface="Arial" charset="0"/>
                      </a:endParaRP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Nombre de concurrents</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Structure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Intensité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de la 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Morcelée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a:t>
                      </a:r>
                    </a:p>
                    <a:p>
                      <a:pPr marL="0" marR="0" lvl="0" indent="0" algn="ctr" defTabSz="914400" rtl="0" eaLnBrk="0" fontAlgn="base" latinLnBrk="0" hangingPunct="0">
                        <a:lnSpc>
                          <a:spcPct val="120000"/>
                        </a:lnSpc>
                        <a:spcBef>
                          <a:spcPct val="6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Volatile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Cristallisation</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augmentation</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Ca passe ou ça casse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Concentrée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 (pour les leaders)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Oligopole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Moyenne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Bonne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61938">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rgbClr val="000000"/>
                          </a:solidFill>
                          <a:effectLst/>
                          <a:latin typeface="Arial" charset="0"/>
                          <a:cs typeface="Arial" charset="0"/>
                        </a:rPr>
                        <a:t>Enjeu</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Rupture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Qualité/coût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5941" name="Rectangle 2"/>
          <p:cNvSpPr>
            <a:spLocks noChangeArrowheads="1"/>
          </p:cNvSpPr>
          <p:nvPr/>
        </p:nvSpPr>
        <p:spPr bwMode="auto">
          <a:xfrm>
            <a:off x="214313" y="-69850"/>
            <a:ext cx="8259762" cy="641350"/>
          </a:xfrm>
          <a:prstGeom prst="rect">
            <a:avLst/>
          </a:prstGeom>
          <a:noFill/>
          <a:ln w="9525" algn="ctr">
            <a:noFill/>
            <a:miter lim="800000"/>
            <a:headEnd/>
            <a:tailEnd/>
          </a:ln>
        </p:spPr>
        <p:txBody>
          <a:bodyPr anchor="ctr"/>
          <a:lstStyle/>
          <a:p>
            <a:pPr marL="457200" indent="-457200"/>
            <a:r>
              <a:rPr lang="fr-FR" sz="2400" b="1">
                <a:solidFill>
                  <a:srgbClr val="000000"/>
                </a:solidFill>
              </a:rPr>
              <a:t>Maturité du segment Éligible GAZ</a:t>
            </a:r>
          </a:p>
        </p:txBody>
      </p:sp>
      <p:sp>
        <p:nvSpPr>
          <p:cNvPr id="35942" name="Line 106"/>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35943" name="Oval 94"/>
          <p:cNvSpPr>
            <a:spLocks noChangeArrowheads="1"/>
          </p:cNvSpPr>
          <p:nvPr/>
        </p:nvSpPr>
        <p:spPr bwMode="auto">
          <a:xfrm>
            <a:off x="3714744" y="6715148"/>
            <a:ext cx="265113" cy="287338"/>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sp>
        <p:nvSpPr>
          <p:cNvPr id="6" name="Ellipse 5"/>
          <p:cNvSpPr/>
          <p:nvPr/>
        </p:nvSpPr>
        <p:spPr>
          <a:xfrm>
            <a:off x="4857754" y="1643051"/>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3786184" y="2214555"/>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4929192" y="2714620"/>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2571736" y="3214687"/>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0" name="Ellipse 9"/>
          <p:cNvSpPr/>
          <p:nvPr/>
        </p:nvSpPr>
        <p:spPr>
          <a:xfrm>
            <a:off x="3786182" y="3714752"/>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3786184" y="4286256"/>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4929190" y="4714885"/>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571736" y="5143512"/>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571736" y="5429265"/>
            <a:ext cx="214312" cy="1428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solidFill>
                <a:srgbClr val="FF0000"/>
              </a:solidFill>
            </a:endParaRPr>
          </a:p>
        </p:txBody>
      </p:sp>
      <p:sp>
        <p:nvSpPr>
          <p:cNvPr id="15" name="Ellipse 14"/>
          <p:cNvSpPr/>
          <p:nvPr/>
        </p:nvSpPr>
        <p:spPr>
          <a:xfrm>
            <a:off x="2571736" y="5857893"/>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6" name="Ellipse 15"/>
          <p:cNvSpPr/>
          <p:nvPr/>
        </p:nvSpPr>
        <p:spPr>
          <a:xfrm>
            <a:off x="4929190" y="6143644"/>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7" name="Ellipse 16"/>
          <p:cNvSpPr/>
          <p:nvPr/>
        </p:nvSpPr>
        <p:spPr>
          <a:xfrm>
            <a:off x="3714746" y="6500834"/>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2812" name="Group 92"/>
          <p:cNvGraphicFramePr>
            <a:graphicFrameLocks noGrp="1"/>
          </p:cNvGraphicFramePr>
          <p:nvPr>
            <p:ph idx="1"/>
          </p:nvPr>
        </p:nvGraphicFramePr>
        <p:xfrm>
          <a:off x="1285852" y="1571612"/>
          <a:ext cx="6440282" cy="2145730"/>
        </p:xfrm>
        <a:graphic>
          <a:graphicData uri="http://schemas.openxmlformats.org/drawingml/2006/table">
            <a:tbl>
              <a:tblPr/>
              <a:tblGrid>
                <a:gridCol w="1117507"/>
                <a:gridCol w="1054159"/>
                <a:gridCol w="1112634"/>
                <a:gridCol w="1096390"/>
                <a:gridCol w="1029796"/>
                <a:gridCol w="1029796"/>
              </a:tblGrid>
              <a:tr h="38258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800" b="0" i="0" u="none" strike="noStrike" cap="none" normalizeH="0" baseline="0" dirty="0" smtClean="0">
                        <a:ln>
                          <a:noFill/>
                        </a:ln>
                        <a:solidFill>
                          <a:srgbClr val="000000"/>
                        </a:solidFill>
                        <a:effectLst/>
                        <a:latin typeface="Arial" charset="0"/>
                        <a:cs typeface="Arial" charset="0"/>
                      </a:endParaRPr>
                    </a:p>
                  </a:txBody>
                  <a:tcPr marL="21922" marR="21922" marT="0" marB="0"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2013</a:t>
                      </a: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2014</a:t>
                      </a:r>
                    </a:p>
                  </a:txBody>
                  <a:tcPr marL="21922" marR="219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2015</a:t>
                      </a:r>
                    </a:p>
                  </a:txBody>
                  <a:tcPr marL="21922" marR="219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2016</a:t>
                      </a:r>
                    </a:p>
                  </a:txBody>
                  <a:tcPr marL="21922" marR="219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2017</a:t>
                      </a:r>
                    </a:p>
                  </a:txBody>
                  <a:tcPr marL="21922" marR="219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4293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cs typeface="Arial" charset="0"/>
                        </a:rPr>
                        <a:t>Volume (10</a:t>
                      </a:r>
                      <a:r>
                        <a:rPr kumimoji="0" lang="fr-FR" sz="1600" b="1" i="0" u="none" strike="noStrike" cap="none" normalizeH="0" baseline="30000" dirty="0" smtClean="0">
                          <a:ln>
                            <a:noFill/>
                          </a:ln>
                          <a:solidFill>
                            <a:schemeClr val="bg1"/>
                          </a:solidFill>
                          <a:effectLst/>
                          <a:latin typeface="Arial" charset="0"/>
                          <a:cs typeface="Arial" charset="0"/>
                        </a:rPr>
                        <a:t>6</a:t>
                      </a:r>
                      <a:r>
                        <a:rPr kumimoji="0" lang="fr-FR" sz="1600" b="1" i="0" u="none" strike="noStrike" cap="none" normalizeH="0" baseline="0" dirty="0" smtClean="0">
                          <a:ln>
                            <a:noFill/>
                          </a:ln>
                          <a:solidFill>
                            <a:schemeClr val="bg1"/>
                          </a:solidFill>
                          <a:effectLst/>
                          <a:latin typeface="Arial" charset="0"/>
                          <a:cs typeface="Arial" charset="0"/>
                        </a:rPr>
                        <a:t>Th)</a:t>
                      </a: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cs typeface="Arial" charset="0"/>
                        </a:rPr>
                        <a:t>VA (DA/Th)</a:t>
                      </a: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dirty="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dirty="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dirty="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smtClean="0">
                          <a:ln>
                            <a:noFill/>
                          </a:ln>
                          <a:solidFill>
                            <a:schemeClr val="bg1"/>
                          </a:solidFill>
                          <a:effectLst/>
                          <a:latin typeface="Arial" charset="0"/>
                          <a:cs typeface="Arial" charset="0"/>
                        </a:rPr>
                        <a:t>Valeur (MDA</a:t>
                      </a: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36911" name="Espace réservé du numéro de diapositive 7"/>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726AAB97-BF30-428F-B39F-4F76AED7E81B}" type="slidenum">
              <a:rPr lang="fr-FR" smtClean="0"/>
              <a:pPr/>
              <a:t>27</a:t>
            </a:fld>
            <a:endParaRPr lang="fr-FR" smtClean="0"/>
          </a:p>
        </p:txBody>
      </p:sp>
      <p:sp>
        <p:nvSpPr>
          <p:cNvPr id="28712" name="Text Box 46"/>
          <p:cNvSpPr txBox="1">
            <a:spLocks noChangeArrowheads="1"/>
          </p:cNvSpPr>
          <p:nvPr/>
        </p:nvSpPr>
        <p:spPr bwMode="auto">
          <a:xfrm>
            <a:off x="1373188" y="3976688"/>
            <a:ext cx="6627812" cy="892552"/>
          </a:xfrm>
          <a:prstGeom prst="rect">
            <a:avLst/>
          </a:prstGeom>
          <a:noFill/>
          <a:ln w="9525">
            <a:solidFill>
              <a:srgbClr val="000000"/>
            </a:solidFill>
            <a:miter lim="800000"/>
            <a:headEnd/>
            <a:tailEnd/>
          </a:ln>
        </p:spPr>
        <p:txBody>
          <a:bodyPr>
            <a:spAutoFit/>
          </a:bodyPr>
          <a:lstStyle/>
          <a:p>
            <a:pPr>
              <a:spcBef>
                <a:spcPct val="50000"/>
              </a:spcBef>
              <a:buFontTx/>
              <a:buChar char="•"/>
              <a:defRPr/>
            </a:pPr>
            <a:r>
              <a:rPr lang="fr-FR" sz="1600" b="1" dirty="0">
                <a:latin typeface="+mn-lt"/>
              </a:rPr>
              <a:t> </a:t>
            </a:r>
            <a:r>
              <a:rPr lang="fr-FR" sz="1200" b="1" dirty="0">
                <a:solidFill>
                  <a:srgbClr val="FF0000"/>
                </a:solidFill>
                <a:latin typeface="+mn-lt"/>
              </a:rPr>
              <a:t>Prix Vente Moyen </a:t>
            </a:r>
            <a:r>
              <a:rPr lang="fr-FR" sz="1200" b="1" dirty="0" smtClean="0">
                <a:solidFill>
                  <a:srgbClr val="FF0000"/>
                </a:solidFill>
                <a:latin typeface="+mn-lt"/>
              </a:rPr>
              <a:t>HP(2012 </a:t>
            </a:r>
            <a:r>
              <a:rPr lang="fr-FR" sz="1200" b="1" dirty="0">
                <a:solidFill>
                  <a:srgbClr val="FF0000"/>
                </a:solidFill>
                <a:latin typeface="+mn-lt"/>
              </a:rPr>
              <a:t>) =  </a:t>
            </a:r>
            <a:r>
              <a:rPr lang="fr-FR" sz="1200" b="1" dirty="0" smtClean="0">
                <a:solidFill>
                  <a:srgbClr val="FF0000"/>
                </a:solidFill>
                <a:latin typeface="+mn-lt"/>
              </a:rPr>
              <a:t>16.4 </a:t>
            </a:r>
            <a:r>
              <a:rPr lang="fr-FR" sz="1200" b="1" dirty="0" err="1">
                <a:solidFill>
                  <a:srgbClr val="FF0000"/>
                </a:solidFill>
                <a:latin typeface="+mn-lt"/>
              </a:rPr>
              <a:t>cDA</a:t>
            </a:r>
            <a:r>
              <a:rPr lang="fr-FR" sz="1200" b="1" dirty="0">
                <a:solidFill>
                  <a:srgbClr val="FF0000"/>
                </a:solidFill>
                <a:latin typeface="+mn-lt"/>
              </a:rPr>
              <a:t>/Th</a:t>
            </a:r>
          </a:p>
          <a:p>
            <a:pPr>
              <a:spcBef>
                <a:spcPct val="50000"/>
              </a:spcBef>
              <a:buFontTx/>
              <a:buChar char="•"/>
              <a:defRPr/>
            </a:pPr>
            <a:r>
              <a:rPr lang="fr-FR" sz="1200" b="1" dirty="0">
                <a:solidFill>
                  <a:srgbClr val="FF0000"/>
                </a:solidFill>
                <a:latin typeface="+mn-lt"/>
              </a:rPr>
              <a:t> P Achat (</a:t>
            </a:r>
            <a:r>
              <a:rPr lang="fr-FR" sz="1200" b="1" dirty="0" smtClean="0">
                <a:solidFill>
                  <a:srgbClr val="FF0000"/>
                </a:solidFill>
                <a:latin typeface="+mn-lt"/>
              </a:rPr>
              <a:t>2012</a:t>
            </a:r>
            <a:r>
              <a:rPr lang="fr-FR" sz="1200" b="1" dirty="0" smtClean="0">
                <a:solidFill>
                  <a:srgbClr val="FF0000"/>
                </a:solidFill>
                <a:latin typeface="+mn-lt"/>
              </a:rPr>
              <a:t>)= </a:t>
            </a:r>
            <a:r>
              <a:rPr lang="fr-FR" sz="1200" b="1" dirty="0" smtClean="0"/>
              <a:t> </a:t>
            </a:r>
            <a:r>
              <a:rPr lang="fr-FR" sz="1200" dirty="0" smtClean="0">
                <a:solidFill>
                  <a:srgbClr val="FF0000"/>
                </a:solidFill>
              </a:rPr>
              <a:t>1024,47 </a:t>
            </a:r>
            <a:r>
              <a:rPr lang="fr-FR" sz="1200" dirty="0" smtClean="0">
                <a:solidFill>
                  <a:srgbClr val="FF0000"/>
                </a:solidFill>
              </a:rPr>
              <a:t>DA/1000m</a:t>
            </a:r>
            <a:r>
              <a:rPr lang="fr-FR" sz="1200" baseline="30000" dirty="0" smtClean="0">
                <a:solidFill>
                  <a:srgbClr val="FF0000"/>
                </a:solidFill>
              </a:rPr>
              <a:t>3</a:t>
            </a:r>
            <a:endParaRPr lang="fr-FR" sz="1200" b="1" dirty="0">
              <a:solidFill>
                <a:srgbClr val="FF0000"/>
              </a:solidFill>
              <a:latin typeface="+mn-lt"/>
            </a:endParaRPr>
          </a:p>
          <a:p>
            <a:pPr>
              <a:spcBef>
                <a:spcPct val="50000"/>
              </a:spcBef>
              <a:buFontTx/>
              <a:buChar char="•"/>
              <a:defRPr/>
            </a:pPr>
            <a:r>
              <a:rPr lang="fr-FR" sz="1200" b="1" dirty="0">
                <a:solidFill>
                  <a:srgbClr val="FF0000"/>
                </a:solidFill>
                <a:latin typeface="+mn-lt"/>
              </a:rPr>
              <a:t> Coût Tr (</a:t>
            </a:r>
            <a:r>
              <a:rPr lang="fr-FR" sz="1200" b="1" dirty="0" smtClean="0">
                <a:solidFill>
                  <a:srgbClr val="FF0000"/>
                </a:solidFill>
                <a:latin typeface="+mn-lt"/>
              </a:rPr>
              <a:t>2012)=</a:t>
            </a:r>
            <a:r>
              <a:rPr lang="fr-FR" sz="1200" b="1" dirty="0">
                <a:solidFill>
                  <a:srgbClr val="FF0000"/>
                </a:solidFill>
                <a:latin typeface="+mn-lt"/>
              </a:rPr>
              <a:t>4 </a:t>
            </a:r>
            <a:r>
              <a:rPr lang="fr-FR" sz="1200" b="1" dirty="0" err="1">
                <a:solidFill>
                  <a:srgbClr val="FF0000"/>
                </a:solidFill>
                <a:latin typeface="+mn-lt"/>
              </a:rPr>
              <a:t>cDA</a:t>
            </a:r>
            <a:r>
              <a:rPr lang="fr-FR" sz="1200" b="1" dirty="0">
                <a:solidFill>
                  <a:srgbClr val="FF0000"/>
                </a:solidFill>
                <a:latin typeface="+mn-lt"/>
              </a:rPr>
              <a:t>/Th stable pour la période</a:t>
            </a:r>
          </a:p>
        </p:txBody>
      </p:sp>
      <p:sp>
        <p:nvSpPr>
          <p:cNvPr id="9" name="Rectangle 2"/>
          <p:cNvSpPr txBox="1">
            <a:spLocks noChangeArrowheads="1"/>
          </p:cNvSpPr>
          <p:nvPr/>
        </p:nvSpPr>
        <p:spPr>
          <a:xfrm>
            <a:off x="457200" y="274638"/>
            <a:ext cx="7620000" cy="1143000"/>
          </a:xfrm>
          <a:prstGeom prst="rect">
            <a:avLst/>
          </a:prstGeom>
        </p:spPr>
        <p:txBody>
          <a:bodyPr anchor="b"/>
          <a:lstStyle/>
          <a:p>
            <a:pPr>
              <a:defRPr/>
            </a:pPr>
            <a:r>
              <a:rPr lang="fr-FR" sz="2800" b="1" spc="-100" dirty="0">
                <a:solidFill>
                  <a:schemeClr val="tx2"/>
                </a:solidFill>
                <a:ea typeface="+mj-ea"/>
                <a:cs typeface="+mj-cs"/>
              </a:rPr>
              <a:t>Hypothèse pou l’estimation de la taille de marché </a:t>
            </a:r>
            <a:r>
              <a:rPr lang="fr-FR" sz="2800" b="1" spc="-100" dirty="0">
                <a:solidFill>
                  <a:schemeClr val="tx2"/>
                </a:solidFill>
              </a:rPr>
              <a:t>pour le segment « éligibles gaz »</a:t>
            </a:r>
            <a:endParaRPr lang="fr-FR" sz="2800" b="1" spc="-100" dirty="0">
              <a:solidFill>
                <a:schemeClr val="tx2"/>
              </a:solidFill>
              <a:ea typeface="+mj-ea"/>
              <a:cs typeface="+mj-cs"/>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174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174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174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175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175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175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175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175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175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175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1757"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3175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3175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3176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3176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3176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3176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3176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3176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3176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3176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176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176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177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177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177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177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3177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31775"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31776" name="Oval 38"/>
          <p:cNvSpPr>
            <a:spLocks noChangeArrowheads="1"/>
          </p:cNvSpPr>
          <p:nvPr/>
        </p:nvSpPr>
        <p:spPr bwMode="auto">
          <a:xfrm>
            <a:off x="3714744" y="3589341"/>
            <a:ext cx="461963" cy="411163"/>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31777"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31778"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31779"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2871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9D8CCB3-4A3B-4099-86F2-03EACE8AF288}" type="slidenum">
              <a:rPr lang="fr-FR" smtClean="0"/>
              <a:pPr fontAlgn="base">
                <a:spcBef>
                  <a:spcPct val="0"/>
                </a:spcBef>
                <a:spcAft>
                  <a:spcPct val="0"/>
                </a:spcAft>
                <a:defRPr/>
              </a:pPr>
              <a:t>28</a:t>
            </a:fld>
            <a:endParaRPr lang="fr-FR" smtClean="0"/>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éligibles gaz »</a:t>
            </a:r>
            <a:endParaRPr lang="fr-FR" sz="2800" dirty="0" smtClean="0">
              <a:latin typeface="+mn-lt"/>
            </a:endParaRPr>
          </a:p>
        </p:txBody>
      </p:sp>
      <p:sp>
        <p:nvSpPr>
          <p:cNvPr id="31781" name="Rectangle 56"/>
          <p:cNvSpPr>
            <a:spLocks noChangeArrowheads="1"/>
          </p:cNvSpPr>
          <p:nvPr/>
        </p:nvSpPr>
        <p:spPr bwMode="auto">
          <a:xfrm>
            <a:off x="3500430" y="3906845"/>
            <a:ext cx="1000125" cy="961162"/>
          </a:xfrm>
          <a:prstGeom prst="rect">
            <a:avLst/>
          </a:prstGeom>
          <a:noFill/>
          <a:ln w="9525" algn="ctr">
            <a:noFill/>
            <a:miter lim="800000"/>
            <a:headEnd/>
            <a:tailEnd/>
          </a:ln>
        </p:spPr>
        <p:txBody>
          <a:bodyPr lIns="90000" tIns="46800" rIns="90000" bIns="46800">
            <a:spAutoFit/>
          </a:bodyPr>
          <a:lstStyle/>
          <a:p>
            <a:pPr algn="ctr">
              <a:lnSpc>
                <a:spcPct val="120000"/>
              </a:lnSpc>
            </a:pPr>
            <a:endParaRPr lang="fr-FR" sz="1600" b="1" dirty="0" smtClean="0">
              <a:latin typeface="Calibri" pitchFamily="34" charset="0"/>
            </a:endParaRPr>
          </a:p>
          <a:p>
            <a:pPr algn="ctr">
              <a:lnSpc>
                <a:spcPct val="120000"/>
              </a:lnSpc>
            </a:pPr>
            <a:r>
              <a:rPr lang="fr-FR" sz="1600" b="1" dirty="0" smtClean="0">
                <a:latin typeface="Calibri" pitchFamily="34" charset="0"/>
              </a:rPr>
              <a:t>Éligibles gaz</a:t>
            </a:r>
            <a:endParaRPr lang="fr-FR" sz="1600" b="1" dirty="0">
              <a:latin typeface="Calibri" pitchFamily="34" charset="0"/>
            </a:endParaRPr>
          </a:p>
        </p:txBody>
      </p:sp>
      <p:sp>
        <p:nvSpPr>
          <p:cNvPr id="3178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3178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3178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2012</a:t>
            </a:r>
          </a:p>
        </p:txBody>
      </p:sp>
      <p:sp>
        <p:nvSpPr>
          <p:cNvPr id="31785"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2016</a:t>
            </a:r>
          </a:p>
        </p:txBody>
      </p:sp>
      <p:sp>
        <p:nvSpPr>
          <p:cNvPr id="31786"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14480" y="2000250"/>
            <a:ext cx="6445270" cy="1857375"/>
          </a:xfrm>
        </p:spPr>
        <p:txBody>
          <a:bodyPr>
            <a:normAutofit fontScale="90000"/>
          </a:bodyPr>
          <a:lstStyle/>
          <a:p>
            <a:pPr algn="ctr" eaLnBrk="1" fontAlgn="auto" hangingPunct="1">
              <a:spcAft>
                <a:spcPts val="0"/>
              </a:spcAft>
              <a:defRPr/>
            </a:pPr>
            <a:r>
              <a:rPr lang="fr-FR" dirty="0" smtClean="0"/>
              <a:t>Diagnostic stratégique du segment : </a:t>
            </a:r>
            <a:br>
              <a:rPr lang="fr-FR" dirty="0" smtClean="0"/>
            </a:br>
            <a:r>
              <a:rPr lang="fr-FR" dirty="0" smtClean="0"/>
              <a:t>« services in-situ»</a:t>
            </a:r>
            <a:endParaRPr lang="fr-FR" dirty="0"/>
          </a:p>
        </p:txBody>
      </p:sp>
      <p:sp>
        <p:nvSpPr>
          <p:cNvPr id="2969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CF99CC19-717A-48CC-98ED-B8FA50CC0644}" type="slidenum">
              <a:rPr lang="fr-FR" smtClean="0"/>
              <a:pPr fontAlgn="base">
                <a:spcBef>
                  <a:spcPct val="0"/>
                </a:spcBef>
                <a:spcAft>
                  <a:spcPct val="0"/>
                </a:spcAft>
                <a:defRPr/>
              </a:pPr>
              <a:t>29</a:t>
            </a:fld>
            <a:endParaRPr lang="fr-FR"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00100" y="2571744"/>
            <a:ext cx="7429552" cy="132343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1</a:t>
            </a:r>
            <a:r>
              <a:rPr lang="fr-FR" sz="3200" baseline="30000" dirty="0" smtClean="0">
                <a:solidFill>
                  <a:srgbClr val="FFFF00"/>
                </a:solidFill>
              </a:rPr>
              <a:t>ère</a:t>
            </a:r>
            <a:r>
              <a:rPr lang="fr-FR" sz="3200" dirty="0" smtClean="0">
                <a:solidFill>
                  <a:srgbClr val="FFFF00"/>
                </a:solidFill>
              </a:rPr>
              <a:t> </a:t>
            </a:r>
            <a:r>
              <a:rPr lang="fr-FR" sz="3200" dirty="0">
                <a:solidFill>
                  <a:srgbClr val="FFFF00"/>
                </a:solidFill>
              </a:rPr>
              <a:t>Phase : Diagnostic Stratégique</a:t>
            </a:r>
          </a:p>
          <a:p>
            <a:pPr algn="ctr" fontAlgn="auto">
              <a:spcBef>
                <a:spcPts val="0"/>
              </a:spcBef>
              <a:spcAft>
                <a:spcPts val="0"/>
              </a:spcAft>
              <a:defRPr/>
            </a:pPr>
            <a:r>
              <a:rPr lang="fr-FR" sz="2400" b="1" dirty="0" smtClean="0"/>
              <a:t> </a:t>
            </a:r>
            <a:endParaRPr lang="fr-FR" sz="2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62" name="Rectangle 8"/>
          <p:cNvSpPr>
            <a:spLocks noChangeArrowheads="1"/>
          </p:cNvSpPr>
          <p:nvPr/>
        </p:nvSpPr>
        <p:spPr bwMode="auto">
          <a:xfrm>
            <a:off x="115888" y="571500"/>
            <a:ext cx="8672512" cy="60515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400">
              <a:latin typeface="Calibri" pitchFamily="34" charset="0"/>
            </a:endParaRPr>
          </a:p>
        </p:txBody>
      </p:sp>
      <p:sp>
        <p:nvSpPr>
          <p:cNvPr id="40963" name="Text Box 3"/>
          <p:cNvSpPr txBox="1">
            <a:spLocks noChangeArrowheads="1"/>
          </p:cNvSpPr>
          <p:nvPr/>
        </p:nvSpPr>
        <p:spPr bwMode="auto">
          <a:xfrm>
            <a:off x="4594225" y="5092700"/>
            <a:ext cx="4076700" cy="1370013"/>
          </a:xfrm>
          <a:prstGeom prst="rect">
            <a:avLst/>
          </a:prstGeom>
          <a:noFill/>
          <a:ln w="9525">
            <a:noFill/>
            <a:miter lim="800000"/>
            <a:headEnd/>
            <a:tailEnd/>
          </a:ln>
        </p:spPr>
        <p:txBody>
          <a:bodyPr lIns="75749" tIns="37874" rIns="75749" bIns="37874">
            <a:spAutoFit/>
          </a:bodyPr>
          <a:lstStyle/>
          <a:p>
            <a:pPr defTabSz="757238">
              <a:lnSpc>
                <a:spcPct val="150000"/>
              </a:lnSpc>
            </a:pPr>
            <a:r>
              <a:rPr lang="fr-FR" sz="1400" dirty="0">
                <a:solidFill>
                  <a:srgbClr val="FF0000"/>
                </a:solidFill>
                <a:latin typeface="Calibri" pitchFamily="34" charset="0"/>
              </a:rPr>
              <a:t>Rentabilité du segment : </a:t>
            </a:r>
          </a:p>
          <a:p>
            <a:pPr defTabSz="757238">
              <a:lnSpc>
                <a:spcPct val="150000"/>
              </a:lnSpc>
              <a:buFontTx/>
              <a:buChar char="-"/>
            </a:pPr>
            <a:r>
              <a:rPr lang="fr-FR" sz="1400" dirty="0">
                <a:solidFill>
                  <a:srgbClr val="FF0000"/>
                </a:solidFill>
                <a:latin typeface="Calibri" pitchFamily="34" charset="0"/>
              </a:rPr>
              <a:t> REX/CA:</a:t>
            </a:r>
          </a:p>
          <a:p>
            <a:pPr defTabSz="757238">
              <a:lnSpc>
                <a:spcPct val="150000"/>
              </a:lnSpc>
              <a:buFontTx/>
              <a:buChar char="-"/>
            </a:pPr>
            <a:r>
              <a:rPr lang="fr-FR" sz="1400" dirty="0">
                <a:solidFill>
                  <a:srgbClr val="FF0000"/>
                </a:solidFill>
                <a:latin typeface="Calibri" pitchFamily="34" charset="0"/>
              </a:rPr>
              <a:t> REX/(Capitaux engagés)</a:t>
            </a:r>
          </a:p>
          <a:p>
            <a:pPr defTabSz="757238">
              <a:lnSpc>
                <a:spcPct val="150000"/>
              </a:lnSpc>
              <a:buFontTx/>
              <a:buChar char="-"/>
            </a:pPr>
            <a:r>
              <a:rPr lang="fr-FR" sz="1400" u="sng" dirty="0">
                <a:solidFill>
                  <a:srgbClr val="FF0000"/>
                </a:solidFill>
                <a:latin typeface="Calibri" pitchFamily="34" charset="0"/>
                <a:sym typeface="Symbol" pitchFamily="18" charset="2"/>
              </a:rPr>
              <a:t>Information non disponible (pas d’historique)</a:t>
            </a:r>
          </a:p>
        </p:txBody>
      </p:sp>
      <p:sp>
        <p:nvSpPr>
          <p:cNvPr id="40964" name="Rectangle 5"/>
          <p:cNvSpPr>
            <a:spLocks noChangeArrowheads="1"/>
          </p:cNvSpPr>
          <p:nvPr/>
        </p:nvSpPr>
        <p:spPr bwMode="auto">
          <a:xfrm>
            <a:off x="112713" y="388938"/>
            <a:ext cx="8674100"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2400">
              <a:latin typeface="Calibri" pitchFamily="34" charset="0"/>
            </a:endParaRPr>
          </a:p>
        </p:txBody>
      </p:sp>
      <p:sp>
        <p:nvSpPr>
          <p:cNvPr id="40965" name="Line 9"/>
          <p:cNvSpPr>
            <a:spLocks noChangeShapeType="1"/>
          </p:cNvSpPr>
          <p:nvPr/>
        </p:nvSpPr>
        <p:spPr bwMode="auto">
          <a:xfrm flipH="1">
            <a:off x="4283075" y="522288"/>
            <a:ext cx="0" cy="6121400"/>
          </a:xfrm>
          <a:prstGeom prst="line">
            <a:avLst/>
          </a:prstGeom>
          <a:noFill/>
          <a:ln w="19050">
            <a:solidFill>
              <a:schemeClr val="accent1"/>
            </a:solidFill>
            <a:round/>
            <a:headEnd/>
            <a:tailEnd/>
          </a:ln>
        </p:spPr>
        <p:txBody>
          <a:bodyPr wrap="none" anchor="ctr"/>
          <a:lstStyle/>
          <a:p>
            <a:endParaRPr lang="fr-FR"/>
          </a:p>
        </p:txBody>
      </p:sp>
      <p:sp>
        <p:nvSpPr>
          <p:cNvPr id="40966" name="Text Box 10"/>
          <p:cNvSpPr txBox="1">
            <a:spLocks noChangeArrowheads="1"/>
          </p:cNvSpPr>
          <p:nvPr/>
        </p:nvSpPr>
        <p:spPr bwMode="auto">
          <a:xfrm>
            <a:off x="490538" y="631825"/>
            <a:ext cx="1897062" cy="290513"/>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Définition du segment</a:t>
            </a:r>
          </a:p>
        </p:txBody>
      </p:sp>
      <p:sp>
        <p:nvSpPr>
          <p:cNvPr id="14348" name="Text Box 13"/>
          <p:cNvSpPr txBox="1">
            <a:spLocks noChangeArrowheads="1"/>
          </p:cNvSpPr>
          <p:nvPr/>
        </p:nvSpPr>
        <p:spPr bwMode="auto">
          <a:xfrm>
            <a:off x="113334" y="1473192"/>
            <a:ext cx="337643" cy="81280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113334" y="2979287"/>
            <a:ext cx="337643" cy="59258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21945" y="3714752"/>
            <a:ext cx="522309" cy="82804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Taille et croissance</a:t>
            </a:r>
          </a:p>
        </p:txBody>
      </p:sp>
      <p:sp>
        <p:nvSpPr>
          <p:cNvPr id="40970" name="Line 16"/>
          <p:cNvSpPr>
            <a:spLocks noChangeShapeType="1"/>
          </p:cNvSpPr>
          <p:nvPr/>
        </p:nvSpPr>
        <p:spPr bwMode="auto">
          <a:xfrm rot="21540000" flipH="1">
            <a:off x="376238" y="642938"/>
            <a:ext cx="144462" cy="6000750"/>
          </a:xfrm>
          <a:prstGeom prst="line">
            <a:avLst/>
          </a:prstGeom>
          <a:noFill/>
          <a:ln w="9525">
            <a:solidFill>
              <a:schemeClr val="accent1"/>
            </a:solidFill>
            <a:round/>
            <a:headEnd/>
            <a:tailEnd/>
          </a:ln>
        </p:spPr>
        <p:txBody>
          <a:bodyPr wrap="none" anchor="ctr"/>
          <a:lstStyle/>
          <a:p>
            <a:endParaRPr lang="fr-FR"/>
          </a:p>
        </p:txBody>
      </p:sp>
      <p:sp>
        <p:nvSpPr>
          <p:cNvPr id="40971" name="Text Box 18"/>
          <p:cNvSpPr txBox="1">
            <a:spLocks noChangeArrowheads="1"/>
          </p:cNvSpPr>
          <p:nvPr/>
        </p:nvSpPr>
        <p:spPr bwMode="auto">
          <a:xfrm>
            <a:off x="4686300" y="1554163"/>
            <a:ext cx="4130675" cy="290512"/>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400">
              <a:solidFill>
                <a:srgbClr val="000000"/>
              </a:solidFill>
              <a:latin typeface="Calibri" pitchFamily="34" charset="0"/>
            </a:endParaRPr>
          </a:p>
        </p:txBody>
      </p:sp>
      <p:sp>
        <p:nvSpPr>
          <p:cNvPr id="14353" name="Text Box 20"/>
          <p:cNvSpPr txBox="1">
            <a:spLocks noChangeArrowheads="1"/>
          </p:cNvSpPr>
          <p:nvPr/>
        </p:nvSpPr>
        <p:spPr bwMode="auto">
          <a:xfrm>
            <a:off x="122126" y="4909305"/>
            <a:ext cx="337643" cy="1734405"/>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40973" name="Text Box 33"/>
          <p:cNvSpPr txBox="1">
            <a:spLocks noChangeArrowheads="1"/>
          </p:cNvSpPr>
          <p:nvPr/>
        </p:nvSpPr>
        <p:spPr bwMode="auto">
          <a:xfrm>
            <a:off x="500063" y="5143500"/>
            <a:ext cx="3429000" cy="815975"/>
          </a:xfrm>
          <a:prstGeom prst="rect">
            <a:avLst/>
          </a:prstGeom>
          <a:noFill/>
          <a:ln w="9525">
            <a:noFill/>
            <a:miter lim="800000"/>
            <a:headEnd/>
            <a:tailEnd/>
          </a:ln>
        </p:spPr>
        <p:txBody>
          <a:bodyPr lIns="75749" tIns="37874" rIns="75749" bIns="37874">
            <a:spAutoFit/>
          </a:bodyPr>
          <a:lstStyle/>
          <a:p>
            <a:pPr marL="269875" lvl="1" indent="-93663" defTabSz="757238">
              <a:buFont typeface="Wingdings" pitchFamily="2" charset="2"/>
              <a:buChar char="§"/>
            </a:pPr>
            <a:r>
              <a:rPr lang="fr-FR" sz="1200">
                <a:solidFill>
                  <a:srgbClr val="000000"/>
                </a:solidFill>
                <a:latin typeface="Calibri" pitchFamily="34" charset="0"/>
              </a:rPr>
              <a:t> Les installateurs/fournisseurs  électriques</a:t>
            </a:r>
          </a:p>
          <a:p>
            <a:pPr marL="269875" lvl="1" indent="-93663" defTabSz="757238">
              <a:buFont typeface="Wingdings" pitchFamily="2" charset="2"/>
              <a:buChar char="§"/>
            </a:pPr>
            <a:r>
              <a:rPr lang="fr-FR" sz="1200">
                <a:solidFill>
                  <a:srgbClr val="000000"/>
                </a:solidFill>
                <a:latin typeface="Calibri" pitchFamily="34" charset="0"/>
              </a:rPr>
              <a:t> Les entreprises et sous traitants de maintenance électrique</a:t>
            </a:r>
          </a:p>
          <a:p>
            <a:pPr marL="269875" lvl="1" indent="-93663" defTabSz="757238">
              <a:buFont typeface="Wingdings" pitchFamily="2" charset="2"/>
              <a:buChar char="§"/>
            </a:pPr>
            <a:r>
              <a:rPr lang="fr-FR" sz="1200">
                <a:solidFill>
                  <a:srgbClr val="000000"/>
                </a:solidFill>
                <a:latin typeface="Calibri" pitchFamily="34" charset="0"/>
              </a:rPr>
              <a:t>SKMK, Kahrakib,  MEI, Kahrif, Kanaghaz</a:t>
            </a:r>
          </a:p>
        </p:txBody>
      </p:sp>
      <p:sp>
        <p:nvSpPr>
          <p:cNvPr id="40974" name="Line 35"/>
          <p:cNvSpPr>
            <a:spLocks noChangeShapeType="1"/>
          </p:cNvSpPr>
          <p:nvPr/>
        </p:nvSpPr>
        <p:spPr bwMode="auto">
          <a:xfrm flipV="1">
            <a:off x="112713" y="3606800"/>
            <a:ext cx="4173537" cy="0"/>
          </a:xfrm>
          <a:prstGeom prst="line">
            <a:avLst/>
          </a:prstGeom>
          <a:noFill/>
          <a:ln w="9525">
            <a:solidFill>
              <a:schemeClr val="accent1"/>
            </a:solidFill>
            <a:round/>
            <a:headEnd/>
            <a:tailEnd/>
          </a:ln>
        </p:spPr>
        <p:txBody>
          <a:bodyPr wrap="none" anchor="ctr"/>
          <a:lstStyle/>
          <a:p>
            <a:endParaRPr lang="fr-FR"/>
          </a:p>
        </p:txBody>
      </p:sp>
      <p:sp>
        <p:nvSpPr>
          <p:cNvPr id="40975" name="Text Box 41"/>
          <p:cNvSpPr txBox="1">
            <a:spLocks noChangeArrowheads="1"/>
          </p:cNvSpPr>
          <p:nvPr/>
        </p:nvSpPr>
        <p:spPr bwMode="auto">
          <a:xfrm>
            <a:off x="2794000" y="852488"/>
            <a:ext cx="152400" cy="322262"/>
          </a:xfrm>
          <a:prstGeom prst="rect">
            <a:avLst/>
          </a:prstGeom>
          <a:noFill/>
          <a:ln w="9525">
            <a:noFill/>
            <a:miter lim="800000"/>
            <a:headEnd/>
            <a:tailEnd/>
          </a:ln>
        </p:spPr>
        <p:txBody>
          <a:bodyPr wrap="none" lIns="75749" tIns="37874" rIns="75749" bIns="37874">
            <a:spAutoFit/>
          </a:bodyPr>
          <a:lstStyle/>
          <a:p>
            <a:pPr defTabSz="757238"/>
            <a:endParaRPr lang="fr-FR" sz="1600">
              <a:solidFill>
                <a:srgbClr val="000000"/>
              </a:solidFill>
              <a:latin typeface="Calibri" pitchFamily="34" charset="0"/>
            </a:endParaRPr>
          </a:p>
        </p:txBody>
      </p:sp>
      <p:sp>
        <p:nvSpPr>
          <p:cNvPr id="40976" name="Rectangle 42"/>
          <p:cNvSpPr>
            <a:spLocks noChangeArrowheads="1"/>
          </p:cNvSpPr>
          <p:nvPr/>
        </p:nvSpPr>
        <p:spPr bwMode="auto">
          <a:xfrm>
            <a:off x="4286250" y="3181350"/>
            <a:ext cx="4500563"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latin typeface="Calibri" pitchFamily="34" charset="0"/>
            </a:endParaRPr>
          </a:p>
        </p:txBody>
      </p:sp>
      <p:sp>
        <p:nvSpPr>
          <p:cNvPr id="40977" name="Text Box 43"/>
          <p:cNvSpPr txBox="1">
            <a:spLocks noChangeArrowheads="1"/>
          </p:cNvSpPr>
          <p:nvPr/>
        </p:nvSpPr>
        <p:spPr bwMode="auto">
          <a:xfrm>
            <a:off x="4664075" y="3205163"/>
            <a:ext cx="2868613"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dirty="0">
                <a:solidFill>
                  <a:schemeClr val="bg1"/>
                </a:solidFill>
                <a:latin typeface="Calibri" pitchFamily="34" charset="0"/>
              </a:rPr>
              <a:t>Risques</a:t>
            </a:r>
          </a:p>
        </p:txBody>
      </p:sp>
      <p:sp>
        <p:nvSpPr>
          <p:cNvPr id="40978" name="Text Box 79"/>
          <p:cNvSpPr txBox="1">
            <a:spLocks noChangeArrowheads="1"/>
          </p:cNvSpPr>
          <p:nvPr/>
        </p:nvSpPr>
        <p:spPr bwMode="auto">
          <a:xfrm>
            <a:off x="50800" y="598488"/>
            <a:ext cx="4164013" cy="2476500"/>
          </a:xfrm>
          <a:prstGeom prst="rect">
            <a:avLst/>
          </a:prstGeom>
          <a:noFill/>
          <a:ln w="9525">
            <a:noFill/>
            <a:miter lim="800000"/>
            <a:headEnd/>
            <a:tailEnd/>
          </a:ln>
        </p:spPr>
        <p:txBody>
          <a:bodyPr lIns="75749" tIns="37874" rIns="75749" bIns="37874">
            <a:spAutoFit/>
          </a:bodyPr>
          <a:lstStyle/>
          <a:p>
            <a:pPr marL="379413" lvl="1" defTabSz="757238">
              <a:buClr>
                <a:srgbClr val="666465"/>
              </a:buClr>
              <a:buSzPct val="80000"/>
              <a:buFont typeface="Wingdings" pitchFamily="2" charset="2"/>
              <a:buNone/>
            </a:pPr>
            <a:r>
              <a:rPr lang="fr-FR" sz="1200" b="1" dirty="0">
                <a:solidFill>
                  <a:srgbClr val="000000"/>
                </a:solidFill>
                <a:latin typeface="Calibri" pitchFamily="34" charset="0"/>
              </a:rPr>
              <a:t>Prestation de service</a:t>
            </a:r>
            <a:r>
              <a:rPr lang="fr-FR" sz="1200" dirty="0">
                <a:solidFill>
                  <a:srgbClr val="000000"/>
                </a:solidFill>
                <a:latin typeface="Calibri" pitchFamily="34" charset="0"/>
              </a:rPr>
              <a:t> : </a:t>
            </a:r>
          </a:p>
          <a:p>
            <a:pPr marL="379413" lvl="1" defTabSz="757238">
              <a:buClr>
                <a:srgbClr val="666465"/>
              </a:buClr>
              <a:buSzPct val="80000"/>
              <a:buFont typeface="Arial" charset="0"/>
              <a:buChar char="•"/>
            </a:pPr>
            <a:r>
              <a:rPr lang="fr-FR" sz="1200" dirty="0">
                <a:solidFill>
                  <a:srgbClr val="000000"/>
                </a:solidFill>
                <a:latin typeface="Calibri" pitchFamily="34" charset="0"/>
              </a:rPr>
              <a:t>Contrôle de conformité des installations intérieures</a:t>
            </a:r>
          </a:p>
          <a:p>
            <a:pPr marL="379413" lvl="1" defTabSz="757238">
              <a:buClr>
                <a:srgbClr val="666465"/>
              </a:buClr>
              <a:buSzPct val="80000"/>
              <a:buFont typeface="Arial" charset="0"/>
              <a:buChar char="•"/>
            </a:pPr>
            <a:r>
              <a:rPr lang="fr-FR" sz="1200" dirty="0">
                <a:solidFill>
                  <a:srgbClr val="000000"/>
                </a:solidFill>
                <a:latin typeface="Calibri" pitchFamily="34" charset="0"/>
              </a:rPr>
              <a:t>Diagnostic , audit et conseils technico commercial (audit énergétique, rationalisation de la consommation, sécurité relative aux installations électriques, validation des études des installations de distribution </a:t>
            </a:r>
            <a:r>
              <a:rPr lang="fr-FR" sz="1200" dirty="0" smtClean="0">
                <a:solidFill>
                  <a:srgbClr val="000000"/>
                </a:solidFill>
                <a:latin typeface="Calibri" pitchFamily="34" charset="0"/>
              </a:rPr>
              <a:t>EE  </a:t>
            </a:r>
            <a:r>
              <a:rPr lang="fr-FR" sz="1200" dirty="0">
                <a:solidFill>
                  <a:srgbClr val="000000"/>
                </a:solidFill>
                <a:latin typeface="Calibri" pitchFamily="34" charset="0"/>
              </a:rPr>
              <a:t>et EG, etc.)</a:t>
            </a:r>
          </a:p>
          <a:p>
            <a:pPr marL="379413" lvl="1" defTabSz="757238">
              <a:buClr>
                <a:srgbClr val="666465"/>
              </a:buClr>
              <a:buSzPct val="80000"/>
              <a:buFont typeface="Arial" charset="0"/>
              <a:buChar char="•"/>
            </a:pPr>
            <a:r>
              <a:rPr lang="fr-FR" sz="1200" dirty="0">
                <a:solidFill>
                  <a:srgbClr val="000000"/>
                </a:solidFill>
                <a:latin typeface="Calibri" pitchFamily="34" charset="0"/>
              </a:rPr>
              <a:t>Maintenance préventive</a:t>
            </a:r>
          </a:p>
          <a:p>
            <a:pPr marL="379413" lvl="1" defTabSz="757238">
              <a:buClr>
                <a:srgbClr val="666465"/>
              </a:buClr>
              <a:buSzPct val="80000"/>
              <a:buFont typeface="Arial" charset="0"/>
              <a:buChar char="•"/>
            </a:pPr>
            <a:r>
              <a:rPr lang="fr-FR" sz="1200" dirty="0">
                <a:solidFill>
                  <a:srgbClr val="000000"/>
                </a:solidFill>
                <a:latin typeface="Calibri" pitchFamily="34" charset="0"/>
              </a:rPr>
              <a:t>Maintenance curative</a:t>
            </a:r>
          </a:p>
          <a:p>
            <a:pPr marL="379413" lvl="1" defTabSz="757238">
              <a:buClr>
                <a:srgbClr val="666465"/>
              </a:buClr>
              <a:buSzPct val="80000"/>
              <a:buFont typeface="Arial" charset="0"/>
              <a:buChar char="•"/>
            </a:pPr>
            <a:r>
              <a:rPr lang="fr-FR" sz="1200" dirty="0">
                <a:solidFill>
                  <a:srgbClr val="000000"/>
                </a:solidFill>
                <a:latin typeface="Calibri" pitchFamily="34" charset="0"/>
              </a:rPr>
              <a:t>Assistance technique (expertise matériels, etc.)</a:t>
            </a:r>
          </a:p>
          <a:p>
            <a:pPr marL="379413" lvl="1" defTabSz="757238">
              <a:buClr>
                <a:srgbClr val="666465"/>
              </a:buClr>
              <a:buSzPct val="80000"/>
              <a:buFont typeface="Arial" charset="0"/>
              <a:buChar char="•"/>
            </a:pPr>
            <a:r>
              <a:rPr lang="fr-FR" sz="1200" dirty="0">
                <a:solidFill>
                  <a:srgbClr val="000000"/>
                </a:solidFill>
                <a:latin typeface="Calibri" pitchFamily="34" charset="0"/>
              </a:rPr>
              <a:t>Interventions:</a:t>
            </a:r>
          </a:p>
          <a:p>
            <a:pPr marL="628650" lvl="2" indent="-85725" defTabSz="757238">
              <a:buClr>
                <a:srgbClr val="666465"/>
              </a:buClr>
              <a:buSzPct val="80000"/>
              <a:buFont typeface="Wingdings" pitchFamily="2" charset="2"/>
              <a:buChar char="Ø"/>
            </a:pPr>
            <a:r>
              <a:rPr lang="fr-FR" sz="1200" dirty="0">
                <a:solidFill>
                  <a:srgbClr val="000000"/>
                </a:solidFill>
                <a:latin typeface="Calibri" pitchFamily="34" charset="0"/>
              </a:rPr>
              <a:t>Recherche défauts dans les installations des clients MT et réparation câbles</a:t>
            </a:r>
          </a:p>
          <a:p>
            <a:pPr marL="628650" lvl="2" indent="-85725" defTabSz="757238">
              <a:buClr>
                <a:srgbClr val="666465"/>
              </a:buClr>
              <a:buSzPct val="80000"/>
              <a:buFont typeface="Wingdings" pitchFamily="2" charset="2"/>
              <a:buChar char="Ø"/>
            </a:pPr>
            <a:r>
              <a:rPr lang="fr-FR" sz="1200" dirty="0">
                <a:solidFill>
                  <a:srgbClr val="000000"/>
                </a:solidFill>
                <a:latin typeface="Calibri" pitchFamily="34" charset="0"/>
              </a:rPr>
              <a:t>Recherche de fuites installations intérieures enterrées</a:t>
            </a:r>
          </a:p>
        </p:txBody>
      </p:sp>
      <p:sp>
        <p:nvSpPr>
          <p:cNvPr id="40979" name="Text Box 10"/>
          <p:cNvSpPr txBox="1">
            <a:spLocks noChangeArrowheads="1"/>
          </p:cNvSpPr>
          <p:nvPr/>
        </p:nvSpPr>
        <p:spPr bwMode="auto">
          <a:xfrm>
            <a:off x="4735513" y="663575"/>
            <a:ext cx="2422525" cy="81438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latin typeface="Calibri" pitchFamily="34" charset="0"/>
              </a:rPr>
              <a:t>Règles du jeu concurrentiel</a:t>
            </a:r>
          </a:p>
        </p:txBody>
      </p:sp>
      <p:sp>
        <p:nvSpPr>
          <p:cNvPr id="14662" name="Text Box 40"/>
          <p:cNvSpPr txBox="1">
            <a:spLocks noChangeArrowheads="1"/>
          </p:cNvSpPr>
          <p:nvPr/>
        </p:nvSpPr>
        <p:spPr bwMode="auto">
          <a:xfrm>
            <a:off x="4357688" y="620713"/>
            <a:ext cx="4429125" cy="2446367"/>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400" b="1" u="sng" dirty="0">
                <a:solidFill>
                  <a:srgbClr val="000000"/>
                </a:solidFill>
                <a:latin typeface="+mn-lt"/>
              </a:rPr>
              <a:t>Barrières à l’entrée</a:t>
            </a:r>
            <a:r>
              <a:rPr lang="fr-FR" sz="1400" b="1" dirty="0">
                <a:solidFill>
                  <a:srgbClr val="000000"/>
                </a:solidFill>
                <a:latin typeface="+mn-lt"/>
              </a:rPr>
              <a:t>:</a:t>
            </a:r>
            <a:r>
              <a:rPr lang="fr-FR" sz="1400" i="1" dirty="0">
                <a:solidFill>
                  <a:srgbClr val="000000"/>
                </a:solidFill>
                <a:latin typeface="+mn-lt"/>
              </a:rPr>
              <a:t> </a:t>
            </a:r>
            <a:r>
              <a:rPr lang="fr-FR" sz="1400" dirty="0">
                <a:solidFill>
                  <a:srgbClr val="000000"/>
                </a:solidFill>
                <a:latin typeface="+mn-lt"/>
              </a:rPr>
              <a:t>Maitrise </a:t>
            </a:r>
            <a:r>
              <a:rPr lang="fr-FR" sz="1400" dirty="0" smtClean="0">
                <a:solidFill>
                  <a:srgbClr val="000000"/>
                </a:solidFill>
                <a:latin typeface="+mn-lt"/>
              </a:rPr>
              <a:t>technique.</a:t>
            </a:r>
          </a:p>
          <a:p>
            <a:pPr defTabSz="757238" fontAlgn="auto">
              <a:spcBef>
                <a:spcPts val="0"/>
              </a:spcBef>
              <a:spcAft>
                <a:spcPts val="0"/>
              </a:spcAft>
              <a:defRPr/>
            </a:pPr>
            <a:r>
              <a:rPr lang="fr-FR" sz="1400" b="1" u="sng" dirty="0" smtClean="0">
                <a:solidFill>
                  <a:srgbClr val="000000"/>
                </a:solidFill>
                <a:latin typeface="+mn-lt"/>
              </a:rPr>
              <a:t>FCS </a:t>
            </a:r>
            <a:r>
              <a:rPr lang="fr-FR" sz="1400" b="1" dirty="0">
                <a:solidFill>
                  <a:srgbClr val="000000"/>
                </a:solidFill>
                <a:latin typeface="+mn-lt"/>
              </a:rPr>
              <a:t>: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Capacité diagnostic optimisation énergétique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Proximité clients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Puissance d’achat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Capacité de maintenance préventive/ curative des installations des clients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Références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Compétences relationnelles et guichet unique</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Organisation et procédures adaptées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Prix compétitif</a:t>
            </a:r>
          </a:p>
        </p:txBody>
      </p:sp>
      <p:cxnSp>
        <p:nvCxnSpPr>
          <p:cNvPr id="40981" name="Connecteur droit 57"/>
          <p:cNvCxnSpPr>
            <a:cxnSpLocks noChangeShapeType="1"/>
          </p:cNvCxnSpPr>
          <p:nvPr/>
        </p:nvCxnSpPr>
        <p:spPr bwMode="auto">
          <a:xfrm flipV="1">
            <a:off x="112713" y="3008313"/>
            <a:ext cx="4173537" cy="0"/>
          </a:xfrm>
          <a:prstGeom prst="line">
            <a:avLst/>
          </a:prstGeom>
          <a:noFill/>
          <a:ln w="9525" algn="ctr">
            <a:solidFill>
              <a:schemeClr val="accent1"/>
            </a:solidFill>
            <a:round/>
            <a:headEnd/>
            <a:tailEnd/>
          </a:ln>
        </p:spPr>
      </p:cxnSp>
      <p:sp>
        <p:nvSpPr>
          <p:cNvPr id="40982" name="Text Box 43"/>
          <p:cNvSpPr txBox="1">
            <a:spLocks noChangeArrowheads="1"/>
          </p:cNvSpPr>
          <p:nvPr/>
        </p:nvSpPr>
        <p:spPr bwMode="auto">
          <a:xfrm>
            <a:off x="4625975" y="3622675"/>
            <a:ext cx="2870200" cy="44608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latin typeface="Calibri" pitchFamily="34" charset="0"/>
              </a:rPr>
              <a:t>Risques</a:t>
            </a:r>
          </a:p>
        </p:txBody>
      </p:sp>
      <p:sp>
        <p:nvSpPr>
          <p:cNvPr id="40983" name="Rectangle 7"/>
          <p:cNvSpPr>
            <a:spLocks noChangeArrowheads="1"/>
          </p:cNvSpPr>
          <p:nvPr/>
        </p:nvSpPr>
        <p:spPr bwMode="auto">
          <a:xfrm>
            <a:off x="206375" y="0"/>
            <a:ext cx="7285038" cy="428625"/>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Caractérisation du segment « Services in-situ »</a:t>
            </a:r>
          </a:p>
        </p:txBody>
      </p:sp>
      <p:sp>
        <p:nvSpPr>
          <p:cNvPr id="40984" name="Rectangle 53"/>
          <p:cNvSpPr>
            <a:spLocks noChangeArrowheads="1"/>
          </p:cNvSpPr>
          <p:nvPr/>
        </p:nvSpPr>
        <p:spPr bwMode="auto">
          <a:xfrm>
            <a:off x="4357688" y="3406775"/>
            <a:ext cx="4357687" cy="738188"/>
          </a:xfrm>
          <a:prstGeom prst="rect">
            <a:avLst/>
          </a:prstGeom>
          <a:noFill/>
          <a:ln w="9525">
            <a:noFill/>
            <a:miter lim="800000"/>
            <a:headEnd/>
            <a:tailEnd/>
          </a:ln>
        </p:spPr>
        <p:txBody>
          <a:bodyPr>
            <a:spAutoFit/>
          </a:bodyPr>
          <a:lstStyle/>
          <a:p>
            <a:pPr marL="180975" indent="-180975" defTabSz="757238">
              <a:lnSpc>
                <a:spcPct val="150000"/>
              </a:lnSpc>
              <a:buFontTx/>
              <a:buAutoNum type="arabicPeriod"/>
            </a:pPr>
            <a:r>
              <a:rPr lang="fr-FR" sz="1400" dirty="0">
                <a:solidFill>
                  <a:srgbClr val="000000"/>
                </a:solidFill>
                <a:latin typeface="Calibri" pitchFamily="34" charset="0"/>
              </a:rPr>
              <a:t>Risque concurrentiel </a:t>
            </a:r>
          </a:p>
          <a:p>
            <a:pPr marL="180975" indent="-180975" defTabSz="757238">
              <a:lnSpc>
                <a:spcPct val="150000"/>
              </a:lnSpc>
              <a:buFontTx/>
              <a:buAutoNum type="arabicPeriod"/>
            </a:pPr>
            <a:r>
              <a:rPr lang="fr-FR" sz="1400" dirty="0">
                <a:solidFill>
                  <a:srgbClr val="000000"/>
                </a:solidFill>
                <a:latin typeface="Calibri" pitchFamily="34" charset="0"/>
              </a:rPr>
              <a:t>Risque technologique </a:t>
            </a:r>
          </a:p>
        </p:txBody>
      </p:sp>
      <p:sp>
        <p:nvSpPr>
          <p:cNvPr id="40985" name="Text Box 23"/>
          <p:cNvSpPr txBox="1">
            <a:spLocks noChangeArrowheads="1"/>
          </p:cNvSpPr>
          <p:nvPr/>
        </p:nvSpPr>
        <p:spPr bwMode="auto">
          <a:xfrm>
            <a:off x="420688" y="3079750"/>
            <a:ext cx="3794125" cy="504825"/>
          </a:xfrm>
          <a:prstGeom prst="rect">
            <a:avLst/>
          </a:prstGeom>
          <a:noFill/>
          <a:ln w="9525">
            <a:noFill/>
            <a:miter lim="800000"/>
            <a:headEnd/>
            <a:tailEnd/>
          </a:ln>
        </p:spPr>
        <p:txBody>
          <a:bodyPr lIns="75749" tIns="37874" rIns="75749" bIns="37874">
            <a:spAutoFit/>
          </a:bodyPr>
          <a:lstStyle/>
          <a:p>
            <a:pPr defTabSz="757238">
              <a:lnSpc>
                <a:spcPct val="120000"/>
              </a:lnSpc>
            </a:pPr>
            <a:r>
              <a:rPr lang="fr-FR" sz="1200" b="1" i="1" dirty="0">
                <a:solidFill>
                  <a:srgbClr val="000000"/>
                </a:solidFill>
                <a:latin typeface="Calibri" pitchFamily="34" charset="0"/>
              </a:rPr>
              <a:t>C</a:t>
            </a:r>
            <a:r>
              <a:rPr lang="fr-FR" sz="1200" b="1" dirty="0">
                <a:solidFill>
                  <a:srgbClr val="000000"/>
                </a:solidFill>
                <a:latin typeface="Calibri" pitchFamily="34" charset="0"/>
              </a:rPr>
              <a:t>lients </a:t>
            </a:r>
            <a:r>
              <a:rPr lang="fr-FR" sz="1200" dirty="0">
                <a:solidFill>
                  <a:srgbClr val="000000"/>
                </a:solidFill>
                <a:latin typeface="Calibri" pitchFamily="34" charset="0"/>
              </a:rPr>
              <a:t>:Les clients usagers (ménages, administrations, etc.), industriels, etc.</a:t>
            </a:r>
          </a:p>
        </p:txBody>
      </p:sp>
      <p:graphicFrame>
        <p:nvGraphicFramePr>
          <p:cNvPr id="1187988" name="Group 148"/>
          <p:cNvGraphicFramePr>
            <a:graphicFrameLocks noGrp="1"/>
          </p:cNvGraphicFramePr>
          <p:nvPr/>
        </p:nvGraphicFramePr>
        <p:xfrm>
          <a:off x="642938" y="3733800"/>
          <a:ext cx="3289791" cy="724853"/>
        </p:xfrm>
        <a:graphic>
          <a:graphicData uri="http://schemas.openxmlformats.org/drawingml/2006/table">
            <a:tbl>
              <a:tblPr/>
              <a:tblGrid>
                <a:gridCol w="744414"/>
                <a:gridCol w="509076"/>
                <a:gridCol w="509075"/>
                <a:gridCol w="509076"/>
                <a:gridCol w="509075"/>
                <a:gridCol w="509075"/>
              </a:tblGrid>
              <a:tr h="176213">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2012</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2013</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2014</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2015</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2016</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242888">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Valeur ajoutée</a:t>
                      </a:r>
                    </a:p>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MDA</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gridSpan="5">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Volontariste (ou Opportuniste?) : invisibilité en terme de la demande, et du prix des prestations (</a:t>
                      </a:r>
                      <a:r>
                        <a:rPr kumimoji="0" lang="fr-FR" sz="900" b="1" i="0" u="none" strike="noStrike" cap="none" normalizeH="0" baseline="0" dirty="0" smtClean="0">
                          <a:ln>
                            <a:noFill/>
                          </a:ln>
                          <a:solidFill>
                            <a:srgbClr val="FF0000"/>
                          </a:solidFill>
                          <a:effectLst/>
                          <a:latin typeface="Arial" charset="0"/>
                        </a:rPr>
                        <a:t>éventuels benchmark</a:t>
                      </a:r>
                      <a:r>
                        <a:rPr kumimoji="0" lang="fr-FR" sz="900" b="1" i="0" u="none" strike="noStrike" cap="none" normalizeH="0" baseline="0" dirty="0" smtClean="0">
                          <a:ln>
                            <a:noFill/>
                          </a:ln>
                          <a:solidFill>
                            <a:srgbClr val="000000"/>
                          </a:solidFill>
                          <a:effectLst/>
                          <a:latin typeface="Arial" charset="0"/>
                        </a:rPr>
                        <a:t>)</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41005" name="Rectangle 6"/>
          <p:cNvSpPr>
            <a:spLocks noChangeArrowheads="1"/>
          </p:cNvSpPr>
          <p:nvPr/>
        </p:nvSpPr>
        <p:spPr bwMode="auto">
          <a:xfrm>
            <a:off x="4286250" y="4722813"/>
            <a:ext cx="4500563" cy="298450"/>
          </a:xfrm>
          <a:prstGeom prst="rect">
            <a:avLst/>
          </a:prstGeom>
          <a:solidFill>
            <a:schemeClr val="accent1"/>
          </a:solidFill>
          <a:ln w="9525">
            <a:solidFill>
              <a:schemeClr val="accent1"/>
            </a:solidFill>
            <a:miter lim="800000"/>
            <a:headEnd/>
            <a:tailEnd/>
          </a:ln>
        </p:spPr>
        <p:txBody>
          <a:bodyPr wrap="none" anchor="ctr"/>
          <a:lstStyle/>
          <a:p>
            <a:pPr defTabSz="757238">
              <a:spcBef>
                <a:spcPct val="50000"/>
              </a:spcBef>
            </a:pPr>
            <a:r>
              <a:rPr lang="fr-FR" sz="1400" b="1">
                <a:solidFill>
                  <a:schemeClr val="bg1"/>
                </a:solidFill>
                <a:latin typeface="Calibri" pitchFamily="34" charset="0"/>
              </a:rPr>
              <a:t>Données économiques</a:t>
            </a:r>
          </a:p>
        </p:txBody>
      </p:sp>
      <p:sp>
        <p:nvSpPr>
          <p:cNvPr id="41006" name="Rectangle 42"/>
          <p:cNvSpPr>
            <a:spLocks noChangeArrowheads="1"/>
          </p:cNvSpPr>
          <p:nvPr/>
        </p:nvSpPr>
        <p:spPr bwMode="auto">
          <a:xfrm>
            <a:off x="109538" y="4722813"/>
            <a:ext cx="4176712" cy="298450"/>
          </a:xfrm>
          <a:prstGeom prst="rect">
            <a:avLst/>
          </a:prstGeom>
          <a:solidFill>
            <a:schemeClr val="accent1"/>
          </a:solidFill>
          <a:ln w="9525">
            <a:solidFill>
              <a:schemeClr val="accent1"/>
            </a:solidFill>
            <a:miter lim="800000"/>
            <a:headEnd/>
            <a:tailEnd/>
          </a:ln>
        </p:spPr>
        <p:txBody>
          <a:bodyPr wrap="none" anchor="ctr"/>
          <a:lstStyle/>
          <a:p>
            <a:pPr defTabSz="757238">
              <a:spcBef>
                <a:spcPct val="50000"/>
              </a:spcBef>
            </a:pPr>
            <a:r>
              <a:rPr lang="fr-FR" sz="1400" b="1">
                <a:solidFill>
                  <a:schemeClr val="bg1"/>
                </a:solidFill>
                <a:latin typeface="Calibri" pitchFamily="34" charset="0"/>
              </a:rPr>
              <a:t>Structure de la concurrence</a:t>
            </a:r>
          </a:p>
        </p:txBody>
      </p:sp>
      <p:sp>
        <p:nvSpPr>
          <p:cNvPr id="41007" name="Text Box 10"/>
          <p:cNvSpPr txBox="1">
            <a:spLocks noChangeArrowheads="1"/>
          </p:cNvSpPr>
          <p:nvPr/>
        </p:nvSpPr>
        <p:spPr bwMode="auto">
          <a:xfrm>
            <a:off x="225425" y="385763"/>
            <a:ext cx="1897063" cy="290512"/>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Définition du segment</a:t>
            </a:r>
          </a:p>
        </p:txBody>
      </p:sp>
      <p:sp>
        <p:nvSpPr>
          <p:cNvPr id="41008" name="Text Box 11"/>
          <p:cNvSpPr txBox="1">
            <a:spLocks noChangeArrowheads="1"/>
          </p:cNvSpPr>
          <p:nvPr/>
        </p:nvSpPr>
        <p:spPr bwMode="auto">
          <a:xfrm>
            <a:off x="4733925" y="385763"/>
            <a:ext cx="4052888" cy="290512"/>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Règles du jeu et synergies possibles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90119" name="Group 231"/>
          <p:cNvGraphicFramePr>
            <a:graphicFrameLocks noGrp="1"/>
          </p:cNvGraphicFramePr>
          <p:nvPr>
            <p:ph idx="4294967295"/>
          </p:nvPr>
        </p:nvGraphicFramePr>
        <p:xfrm>
          <a:off x="142843" y="566738"/>
          <a:ext cx="8858313" cy="6228109"/>
        </p:xfrm>
        <a:graphic>
          <a:graphicData uri="http://schemas.openxmlformats.org/drawingml/2006/table">
            <a:tbl>
              <a:tblPr/>
              <a:tblGrid>
                <a:gridCol w="675311"/>
                <a:gridCol w="145108"/>
                <a:gridCol w="1473403"/>
                <a:gridCol w="412292"/>
                <a:gridCol w="476138"/>
                <a:gridCol w="468627"/>
                <a:gridCol w="483652"/>
                <a:gridCol w="408119"/>
                <a:gridCol w="4315663"/>
              </a:tblGrid>
              <a:tr h="99993">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Tr </a:t>
                      </a: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Moy</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Forte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Excep</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7143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a:noFill/>
                    </a:lnT>
                    <a:lnB w="9525" cap="flat" cmpd="sng" algn="ctr">
                      <a:solidFill>
                        <a:schemeClr val="accent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a:noFill/>
                    </a:lnT>
                    <a:lnB w="9525"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fr-FR"/>
                    </a:p>
                  </a:txBody>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92088">
                <a:tc rowSpan="8">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diagnostic optimisation énergétique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1"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Compétences existantes mais  insuffisante en matière de technologie de pointe </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Matériel spécifique de diagnostic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96850">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Proximité clients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Bonne présence sur le territoire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2563">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Puissance d’achat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Indisponibilité de certains articles à tout moment pour répondre au besoin de cette  activité (CAMEG + COMPTOIRS HOMOLOGUES</a:t>
                      </a:r>
                      <a:r>
                        <a:rPr kumimoji="0" lang="fr-FR" sz="800" b="0" i="0" u="none" strike="noStrike" cap="none" normalizeH="0" baseline="0" dirty="0" smtClean="0">
                          <a:ln>
                            <a:noFill/>
                          </a:ln>
                          <a:solidFill>
                            <a:srgbClr val="000000"/>
                          </a:solidFill>
                          <a:effectLst/>
                          <a:latin typeface="Arial" charset="0"/>
                          <a:cs typeface="Arial" charset="0"/>
                        </a:rPr>
                        <a: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Inexistence d’unité dédiée aux achats à SDA (décidée dans la nouvelle organisation)</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Lourdeur dans la procédure d’approvisionnement (consommables, outillages, etc.) auprès des fournisseurs et comptoirs homologués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58750">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Maintenance préventive/ curative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Bien placés par rapport aux concurrents locaux</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Ressources humaines disponibles insuffisamment préparer aux nouvelles technologies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Nécessité d’acquérir le matériel</a:t>
                      </a: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8354">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Références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Bonne image et confiance des clients vue l’appartenance au groupe SONELGAZ</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Compétences relationnelles et guichet unique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dans la capacité de prendre en charge de tous les besoins des clients</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Rôle du chargé d’affaires à renforcer.</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Pas de gestion de relation de grands comptes (en cours de développement)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endParaRPr kumimoji="0" lang="fr-FR" sz="1100" b="1" i="0" u="none" strike="noStrike" cap="none" normalizeH="0" baseline="0" smtClean="0">
                        <a:ln>
                          <a:noFill/>
                        </a:ln>
                        <a:solidFill>
                          <a:schemeClr val="bg1"/>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Organisation et procédures adaptées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La nouvelle organisation ne prend pas en compte cette activité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Inexistence de procédures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endParaRPr kumimoji="0" lang="fr-FR" sz="1100" b="1" i="0" u="none" strike="noStrike" cap="none" normalizeH="0" baseline="0" dirty="0" smtClean="0">
                        <a:ln>
                          <a:noFill/>
                        </a:ln>
                        <a:solidFill>
                          <a:schemeClr val="bg1"/>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defRPr/>
                      </a:pPr>
                      <a:r>
                        <a:rPr kumimoji="0" lang="fr-FR" sz="900" b="1" i="0" u="none" strike="noStrike" cap="none" normalizeH="0" baseline="0" dirty="0" smtClean="0">
                          <a:ln>
                            <a:noFill/>
                          </a:ln>
                          <a:solidFill>
                            <a:srgbClr val="000000"/>
                          </a:solidFill>
                          <a:effectLst/>
                          <a:latin typeface="Arial" charset="0"/>
                          <a:cs typeface="Arial" charset="0"/>
                        </a:rPr>
                        <a:t>Prix compétitif</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endParaRPr kumimoji="0" lang="fr-FR" sz="1600" b="1"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Prix non administré, obéit aux lois du marché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maitriser les coûts (adapter les charges aux prix)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1450">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000" b="0" i="0" u="none" strike="noStrike" cap="none" normalizeH="0" baseline="0" dirty="0" smtClean="0">
                          <a:ln>
                            <a:noFill/>
                          </a:ln>
                          <a:solidFill>
                            <a:srgbClr val="000000"/>
                          </a:solidFill>
                          <a:effectLst/>
                          <a:latin typeface="Arial" charset="0"/>
                        </a:rPr>
                        <a:t>   </a:t>
                      </a:r>
                      <a:r>
                        <a:rPr kumimoji="0" lang="fr-FR" sz="1600" b="0" i="0" u="none" strike="noStrike" cap="none" normalizeH="0" baseline="0" dirty="0" smtClean="0">
                          <a:ln>
                            <a:noFill/>
                          </a:ln>
                          <a:solidFill>
                            <a:schemeClr val="accent1"/>
                          </a:solidFill>
                          <a:effectLst/>
                          <a:latin typeface="Arial" charset="0"/>
                          <a:sym typeface="Wingdings 2" pitchFamily="18" charset="2"/>
                        </a:rPr>
                        <a:t></a:t>
                      </a:r>
                      <a:r>
                        <a:rPr kumimoji="0" lang="fr-FR" sz="1000" b="0" i="0" u="none" strike="noStrike" cap="none" normalizeH="0" baseline="0" dirty="0" smtClean="0">
                          <a:ln>
                            <a:noFill/>
                          </a:ln>
                          <a:solidFill>
                            <a:srgbClr val="000000"/>
                          </a:solidFill>
                          <a:effectLst/>
                          <a:latin typeface="Arial" charset="0"/>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Marché ouvert, pas de préférence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Meilleure connaissance des installations des clients que les concurrents potentiels (nationaux ou étrangers)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57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  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endPar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Pas d’expérience dans le domaine.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9238">
                <a:tc gridSpan="3">
                  <a:txBody>
                    <a:bodyPr/>
                    <a:lstStyle/>
                    <a:p>
                      <a:pPr marL="87313"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r>
                        <a:rPr kumimoji="0" lang="fr-FR" sz="1000" b="0" i="0" u="none" strike="noStrike" cap="none" normalizeH="0" baseline="0" dirty="0" smtClean="0">
                          <a:ln>
                            <a:noFill/>
                          </a:ln>
                          <a:solidFill>
                            <a:schemeClr val="accent1"/>
                          </a:solidFill>
                          <a:effectLst/>
                          <a:latin typeface="Arial" charset="0"/>
                          <a:sym typeface="Wingdings 2" pitchFamily="18" charset="2"/>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0"/>
                        </a:spcBef>
                        <a:spcAft>
                          <a:spcPts val="413"/>
                        </a:spcAft>
                        <a:buClr>
                          <a:srgbClr val="666465"/>
                        </a:buClr>
                        <a:buSzTx/>
                        <a:buFont typeface="Wingdings" pitchFamily="2" charset="2"/>
                        <a:buNone/>
                        <a:tabLst/>
                        <a:defRPr/>
                      </a:pPr>
                      <a:r>
                        <a:rPr kumimoji="0" lang="fr-FR" sz="2400" b="0" i="0" u="none" strike="noStrike" kern="1200" cap="none" spc="0" normalizeH="0" baseline="0" noProof="0" dirty="0" smtClean="0">
                          <a:ln>
                            <a:noFill/>
                          </a:ln>
                          <a:solidFill>
                            <a:schemeClr val="accent1">
                              <a:lumMod val="50000"/>
                            </a:schemeClr>
                          </a:solidFill>
                          <a:effectLst/>
                          <a:uLnTx/>
                          <a:uFillTx/>
                          <a:latin typeface="Arial" charset="0"/>
                          <a:ea typeface="+mn-ea"/>
                          <a:cs typeface="+mn-cs"/>
                          <a:sym typeface="Wingdings 2" pitchFamily="18" charset="2"/>
                        </a:rPr>
                        <a:t></a:t>
                      </a:r>
                      <a:endParaRPr kumimoji="0" lang="fr-FR" sz="1000" b="0" i="0" u="none" strike="noStrike" cap="none" normalizeH="0" baseline="0" dirty="0" smtClean="0">
                        <a:ln>
                          <a:noFill/>
                        </a:ln>
                        <a:solidFill>
                          <a:schemeClr val="accent1">
                            <a:lumMod val="50000"/>
                          </a:schemeClr>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0">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100" b="1" i="0" u="none" strike="noStrike" cap="none" normalizeH="0" baseline="0" smtClean="0">
                        <a:ln>
                          <a:noFill/>
                        </a:ln>
                        <a:solidFill>
                          <a:srgbClr val="000000"/>
                        </a:solidFill>
                        <a:effectLst/>
                        <a:latin typeface="Arial" charset="0"/>
                        <a:cs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669925">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risques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0" i="0" u="none" strike="noStrike" cap="none" normalizeH="0" baseline="0" dirty="0" smtClean="0">
                          <a:ln>
                            <a:noFill/>
                          </a:ln>
                          <a:solidFill>
                            <a:srgbClr val="000000"/>
                          </a:solidFill>
                          <a:effectLst/>
                          <a:latin typeface="Arial" charset="0"/>
                          <a:cs typeface="Arial" charset="0"/>
                        </a:rPr>
                        <a:t>Commercial: gaz, électricité, différents niveaux de tension et de pression, travaux</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0" i="0" u="none" strike="noStrike" cap="none" normalizeH="0" baseline="0" dirty="0" smtClean="0">
                          <a:ln>
                            <a:noFill/>
                          </a:ln>
                          <a:solidFill>
                            <a:srgbClr val="000000"/>
                          </a:solidFill>
                          <a:effectLst/>
                          <a:latin typeface="Arial" charset="0"/>
                          <a:cs typeface="Arial" charset="0"/>
                        </a:rPr>
                        <a:t>Coûts: synergie avec les segments « concessions  </a:t>
                      </a:r>
                      <a:r>
                        <a:rPr kumimoji="0" lang="fr-FR" sz="800" b="0" i="0" u="none" strike="noStrike" cap="none" normalizeH="0" baseline="0" dirty="0" err="1" smtClean="0">
                          <a:ln>
                            <a:noFill/>
                          </a:ln>
                          <a:solidFill>
                            <a:srgbClr val="000000"/>
                          </a:solidFill>
                          <a:effectLst/>
                          <a:latin typeface="Arial" charset="0"/>
                          <a:cs typeface="Arial" charset="0"/>
                        </a:rPr>
                        <a:t>élec</a:t>
                      </a:r>
                      <a:r>
                        <a:rPr kumimoji="0" lang="fr-FR" sz="800" b="0" i="0" u="none" strike="noStrike" cap="none" normalizeH="0" baseline="0" dirty="0" smtClean="0">
                          <a:ln>
                            <a:noFill/>
                          </a:ln>
                          <a:solidFill>
                            <a:srgbClr val="000000"/>
                          </a:solidFill>
                          <a:effectLst/>
                          <a:latin typeface="Arial" charset="0"/>
                          <a:cs typeface="Arial" charset="0"/>
                        </a:rPr>
                        <a:t> et gaz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0363">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avec des partenaires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rPr>
                        <a:t>Potentiel de partenariat avec les filiales de SONELGAZ (SKMK, MEI, </a:t>
                      </a:r>
                      <a:r>
                        <a:rPr kumimoji="0" lang="fr-FR" sz="800" b="0" i="0" u="none" strike="noStrike" cap="none" normalizeH="0" baseline="0" dirty="0" err="1" smtClean="0">
                          <a:ln>
                            <a:noFill/>
                          </a:ln>
                          <a:solidFill>
                            <a:srgbClr val="000000"/>
                          </a:solidFill>
                          <a:effectLst/>
                          <a:latin typeface="Arial" charset="0"/>
                        </a:rPr>
                        <a:t>etc</a:t>
                      </a:r>
                      <a:r>
                        <a:rPr kumimoji="0" lang="fr-FR" sz="800" b="0" i="0" u="none" strike="noStrike" cap="none" normalizeH="0" baseline="0" dirty="0" smtClean="0">
                          <a:ln>
                            <a:noFill/>
                          </a:ln>
                          <a:solidFill>
                            <a:srgbClr val="000000"/>
                          </a:solidFill>
                          <a:effectLst/>
                          <a:latin typeface="Arial" charset="0"/>
                        </a:rPr>
                        <a:t>) : mutualisation des achats, etc.</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1950">
                <a:tc gridSpan="3">
                  <a:txBody>
                    <a:bodyPr/>
                    <a:lstStyle/>
                    <a:p>
                      <a:pPr marL="87313"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cs typeface="Arial" charset="0"/>
                        </a:rPr>
                        <a:t>Synthèse de la capacité à créer de la valeur</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90000"/>
                        </a:lnSpc>
                        <a:spcBef>
                          <a:spcPct val="0"/>
                        </a:spcBef>
                        <a:spcAft>
                          <a:spcPts val="413"/>
                        </a:spcAft>
                        <a:buClr>
                          <a:srgbClr val="666465"/>
                        </a:buClr>
                        <a:buSzTx/>
                        <a:buFont typeface="Wingdings" pitchFamily="2" charset="2"/>
                        <a:buNone/>
                        <a:tabLst/>
                      </a:pPr>
                      <a:r>
                        <a:rPr kumimoji="0" lang="fr-FR" sz="2400" b="0" i="0" u="none" strike="noStrike" cap="none" normalizeH="0" baseline="0" dirty="0" smtClean="0">
                          <a:ln>
                            <a:noFill/>
                          </a:ln>
                          <a:solidFill>
                            <a:schemeClr val="accent1">
                              <a:lumMod val="50000"/>
                            </a:schemeClr>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85725"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42152" name="Rectangle 7"/>
          <p:cNvSpPr>
            <a:spLocks noChangeArrowheads="1"/>
          </p:cNvSpPr>
          <p:nvPr/>
        </p:nvSpPr>
        <p:spPr bwMode="auto">
          <a:xfrm>
            <a:off x="166688" y="-26988"/>
            <a:ext cx="7285037" cy="582613"/>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Potentiel de création de valeur </a:t>
            </a:r>
            <a:r>
              <a:rPr lang="fr-FR" sz="2400" b="1" i="1">
                <a:solidFill>
                  <a:srgbClr val="000000"/>
                </a:solidFill>
                <a:latin typeface="Calibri" pitchFamily="34" charset="0"/>
              </a:rPr>
              <a:t>Services in situ</a:t>
            </a:r>
            <a:endParaRPr lang="fr-FR" sz="2400" b="1">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459221" name="Group 21"/>
          <p:cNvGraphicFramePr>
            <a:graphicFrameLocks noGrp="1"/>
          </p:cNvGraphicFramePr>
          <p:nvPr/>
        </p:nvGraphicFramePr>
        <p:xfrm>
          <a:off x="71438" y="285728"/>
          <a:ext cx="9001188" cy="7182602"/>
        </p:xfrm>
        <a:graphic>
          <a:graphicData uri="http://schemas.openxmlformats.org/drawingml/2006/table">
            <a:tbl>
              <a:tblPr>
                <a:tableStyleId>{BC89EF96-8CEA-46FF-86C4-4CE0E7609802}</a:tableStyleId>
              </a:tblPr>
              <a:tblGrid>
                <a:gridCol w="2178557"/>
                <a:gridCol w="1321905"/>
                <a:gridCol w="1292363"/>
                <a:gridCol w="1422249"/>
                <a:gridCol w="1071570"/>
                <a:gridCol w="1714544"/>
              </a:tblGrid>
              <a:tr h="399141">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Phases</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Déclin</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2942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Structure de coûts et prix non définis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59113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la demande existe mais l’offre est faible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Définition du segment marketing</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Faible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Faible, par produit</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Élevé, par client</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élevée / stable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Demande à étudier</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59113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Non maitrise des équipements des clients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Législation pas assez développée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Partage des FCS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Les premiers entrants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De plus en plus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Tout le secteur</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Concurrents restants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5842">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Marché à étudier</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56792">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Nombre de concurrents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peu élevé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Élevé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en baisse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peu élevé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Structure de la concurrence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Morcelée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Cristallisation</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Concentrée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Oligopole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23259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Intensité de la concurrence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en augmentation</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Forte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Moyenne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Enjeux</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32906" name="Espace réservé du numéro de diapositive 1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4789D71D-D63C-49C1-B674-200FFFE24F46}" type="slidenum">
              <a:rPr lang="fr-FR" smtClean="0"/>
              <a:pPr fontAlgn="base">
                <a:spcBef>
                  <a:spcPct val="0"/>
                </a:spcBef>
                <a:spcAft>
                  <a:spcPct val="0"/>
                </a:spcAft>
                <a:defRPr/>
              </a:pPr>
              <a:t>32</a:t>
            </a:fld>
            <a:endParaRPr lang="fr-FR" smtClean="0"/>
          </a:p>
        </p:txBody>
      </p:sp>
      <p:sp>
        <p:nvSpPr>
          <p:cNvPr id="16" name="Titre 15"/>
          <p:cNvSpPr>
            <a:spLocks noGrp="1"/>
          </p:cNvSpPr>
          <p:nvPr>
            <p:ph type="title"/>
          </p:nvPr>
        </p:nvSpPr>
        <p:spPr>
          <a:xfrm>
            <a:off x="457200" y="71438"/>
            <a:ext cx="7620000" cy="285750"/>
          </a:xfrm>
        </p:spPr>
        <p:txBody>
          <a:bodyPr>
            <a:normAutofit fontScale="90000"/>
          </a:bodyPr>
          <a:lstStyle/>
          <a:p>
            <a:pPr eaLnBrk="1" fontAlgn="auto" hangingPunct="1">
              <a:spcAft>
                <a:spcPts val="0"/>
              </a:spcAft>
              <a:defRPr/>
            </a:pPr>
            <a:r>
              <a:rPr lang="fr-FR" sz="1800" dirty="0" smtClean="0"/>
              <a:t>Détermination de la Maturité du Segment</a:t>
            </a:r>
            <a:endParaRPr lang="fr-FR" sz="1800" dirty="0"/>
          </a:p>
        </p:txBody>
      </p:sp>
      <p:sp>
        <p:nvSpPr>
          <p:cNvPr id="10" name="Flèche vers le haut 9"/>
          <p:cNvSpPr/>
          <p:nvPr/>
        </p:nvSpPr>
        <p:spPr>
          <a:xfrm>
            <a:off x="3214688" y="6500834"/>
            <a:ext cx="571500" cy="2857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6" name="Ellipse 5"/>
          <p:cNvSpPr/>
          <p:nvPr/>
        </p:nvSpPr>
        <p:spPr>
          <a:xfrm>
            <a:off x="2928938" y="121443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2786063" y="257175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4000500" y="171450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2857500" y="32146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4071938" y="385762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2857500" y="471487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857500" y="55006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857500" y="571500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5" name="Ellipse 14"/>
          <p:cNvSpPr/>
          <p:nvPr/>
        </p:nvSpPr>
        <p:spPr>
          <a:xfrm>
            <a:off x="4143375" y="600075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8" name="Ellipse 17"/>
          <p:cNvSpPr/>
          <p:nvPr/>
        </p:nvSpPr>
        <p:spPr>
          <a:xfrm>
            <a:off x="2857500" y="6215063"/>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4403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4403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4403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4403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4403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4404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4404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4404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4404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4404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44045"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4404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4404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4404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44049"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4405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4405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4405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4405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4405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4405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4405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4405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4405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4405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4406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44061"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44062"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44063"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44064" name="Oval 38"/>
          <p:cNvSpPr>
            <a:spLocks noChangeArrowheads="1"/>
          </p:cNvSpPr>
          <p:nvPr/>
        </p:nvSpPr>
        <p:spPr bwMode="auto">
          <a:xfrm>
            <a:off x="3071813" y="3571875"/>
            <a:ext cx="176212"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44065"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44066"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44067"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3383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18BFC5D3-7F0F-445A-91E1-FB6437AC4525}" type="slidenum">
              <a:rPr lang="fr-FR" smtClean="0"/>
              <a:pPr fontAlgn="base">
                <a:spcBef>
                  <a:spcPct val="0"/>
                </a:spcBef>
                <a:spcAft>
                  <a:spcPct val="0"/>
                </a:spcAft>
                <a:defRPr/>
              </a:pPr>
              <a:t>33</a:t>
            </a:fld>
            <a:endParaRPr lang="fr-FR" smtClean="0"/>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services »</a:t>
            </a:r>
            <a:endParaRPr lang="fr-FR" sz="2800" dirty="0" smtClean="0">
              <a:latin typeface="+mn-lt"/>
            </a:endParaRPr>
          </a:p>
        </p:txBody>
      </p:sp>
      <p:sp>
        <p:nvSpPr>
          <p:cNvPr id="44069" name="Rectangle 56"/>
          <p:cNvSpPr>
            <a:spLocks noChangeArrowheads="1"/>
          </p:cNvSpPr>
          <p:nvPr/>
        </p:nvSpPr>
        <p:spPr bwMode="auto">
          <a:xfrm>
            <a:off x="2714625" y="3714750"/>
            <a:ext cx="1000125" cy="981075"/>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600" b="1">
                <a:latin typeface="Calibri" pitchFamily="34" charset="0"/>
              </a:rPr>
              <a:t>Services </a:t>
            </a:r>
          </a:p>
          <a:p>
            <a:pPr algn="ctr">
              <a:lnSpc>
                <a:spcPct val="120000"/>
              </a:lnSpc>
            </a:pPr>
            <a:r>
              <a:rPr lang="fr-FR" sz="1600" b="1">
                <a:latin typeface="Calibri" pitchFamily="34" charset="0"/>
              </a:rPr>
              <a:t>énergie </a:t>
            </a:r>
          </a:p>
          <a:p>
            <a:pPr algn="ctr">
              <a:lnSpc>
                <a:spcPct val="120000"/>
              </a:lnSpc>
            </a:pPr>
            <a:r>
              <a:rPr lang="fr-FR" sz="1600" b="1">
                <a:latin typeface="Calibri" pitchFamily="34" charset="0"/>
              </a:rPr>
              <a:t>in-situ</a:t>
            </a:r>
          </a:p>
        </p:txBody>
      </p:sp>
      <p:sp>
        <p:nvSpPr>
          <p:cNvPr id="44070"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44071"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44072"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2012</a:t>
            </a:r>
          </a:p>
        </p:txBody>
      </p:sp>
      <p:sp>
        <p:nvSpPr>
          <p:cNvPr id="44073"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2016</a:t>
            </a:r>
          </a:p>
        </p:txBody>
      </p:sp>
      <p:sp>
        <p:nvSpPr>
          <p:cNvPr id="44074"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494881"/>
            <a:ext cx="4202112" cy="65087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rPr>
              <a:t>RETRAIT </a:t>
            </a:r>
            <a:endParaRPr lang="fr-FR" b="1"/>
          </a:p>
        </p:txBody>
      </p:sp>
      <p:sp>
        <p:nvSpPr>
          <p:cNvPr id="38942" name="Text Box 32"/>
          <p:cNvSpPr txBox="1">
            <a:spLocks noChangeArrowheads="1"/>
          </p:cNvSpPr>
          <p:nvPr/>
        </p:nvSpPr>
        <p:spPr bwMode="auto">
          <a:xfrm>
            <a:off x="4000496" y="4857750"/>
            <a:ext cx="2365379" cy="369888"/>
          </a:xfrm>
          <a:prstGeom prst="rect">
            <a:avLst/>
          </a:prstGeom>
          <a:noFill/>
          <a:ln w="9525">
            <a:noFill/>
            <a:miter lim="800000"/>
            <a:headEnd/>
            <a:tailEnd/>
          </a:ln>
        </p:spPr>
        <p:txBody>
          <a:bodyPr wrap="square" lIns="91432" tIns="45717" rIns="91432" bIns="45717">
            <a:spAutoFit/>
          </a:bodyPr>
          <a:lstStyle/>
          <a:p>
            <a:pPr>
              <a:spcBef>
                <a:spcPct val="50000"/>
              </a:spcBef>
            </a:pPr>
            <a:r>
              <a:rPr lang="fr-FR" b="1" dirty="0">
                <a:solidFill>
                  <a:srgbClr val="FF9933"/>
                </a:solidFill>
              </a:rPr>
              <a:t>RÉORIENTATION</a:t>
            </a:r>
            <a:endParaRPr lang="fr-FR" b="1" dirty="0"/>
          </a:p>
        </p:txBody>
      </p:sp>
      <p:sp>
        <p:nvSpPr>
          <p:cNvPr id="38943" name="Text Box 34"/>
          <p:cNvSpPr txBox="1">
            <a:spLocks noChangeArrowheads="1"/>
          </p:cNvSpPr>
          <p:nvPr/>
        </p:nvSpPr>
        <p:spPr bwMode="auto">
          <a:xfrm>
            <a:off x="1857356" y="1928813"/>
            <a:ext cx="2500329" cy="707880"/>
          </a:xfrm>
          <a:prstGeom prst="rect">
            <a:avLst/>
          </a:prstGeom>
          <a:noFill/>
          <a:ln w="9525">
            <a:noFill/>
            <a:miter lim="800000"/>
            <a:headEnd/>
            <a:tailEnd/>
          </a:ln>
        </p:spPr>
        <p:txBody>
          <a:bodyPr wrap="square" lIns="91432" tIns="45717" rIns="91432" bIns="45717">
            <a:spAutoFit/>
          </a:bodyPr>
          <a:lstStyle/>
          <a:p>
            <a:pPr>
              <a:spcBef>
                <a:spcPct val="50000"/>
              </a:spcBef>
            </a:pPr>
            <a:r>
              <a:rPr lang="fr-FR" sz="1600" b="1" dirty="0">
                <a:solidFill>
                  <a:srgbClr val="0033CC"/>
                </a:solidFill>
              </a:rPr>
              <a:t>DÉVELOPPEMENT</a:t>
            </a:r>
          </a:p>
          <a:p>
            <a:pPr>
              <a:spcBef>
                <a:spcPct val="50000"/>
              </a:spcBef>
            </a:pPr>
            <a:r>
              <a:rPr lang="fr-FR" sz="1600" b="1" dirty="0">
                <a:solidFill>
                  <a:srgbClr val="0033CC"/>
                </a:solidFill>
              </a:rPr>
              <a:t>PRIORITAIRE </a:t>
            </a:r>
          </a:p>
        </p:txBody>
      </p:sp>
      <p:sp>
        <p:nvSpPr>
          <p:cNvPr id="38944" name="Oval 35"/>
          <p:cNvSpPr>
            <a:spLocks noChangeArrowheads="1"/>
          </p:cNvSpPr>
          <p:nvPr/>
        </p:nvSpPr>
        <p:spPr bwMode="auto">
          <a:xfrm>
            <a:off x="4271963" y="330358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284663" y="3414713"/>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r>
              <a:rPr lang="fr-FR" sz="1000" b="1">
                <a:solidFill>
                  <a:schemeClr val="bg1"/>
                </a:solidFill>
              </a:rPr>
              <a:t>Concessions </a:t>
            </a:r>
          </a:p>
          <a:p>
            <a:pPr algn="ctr">
              <a:lnSpc>
                <a:spcPct val="120000"/>
              </a:lnSpc>
            </a:pPr>
            <a:r>
              <a:rPr lang="fr-FR" sz="1000" b="1">
                <a:solidFill>
                  <a:schemeClr val="bg1"/>
                </a:solidFill>
              </a:rPr>
              <a:t>Electriques</a:t>
            </a:r>
          </a:p>
        </p:txBody>
      </p:sp>
      <p:sp>
        <p:nvSpPr>
          <p:cNvPr id="38946" name="Oval 38"/>
          <p:cNvSpPr>
            <a:spLocks noChangeArrowheads="1"/>
          </p:cNvSpPr>
          <p:nvPr/>
        </p:nvSpPr>
        <p:spPr bwMode="auto">
          <a:xfrm>
            <a:off x="2643174" y="4357694"/>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7" name="Oval 40"/>
          <p:cNvSpPr>
            <a:spLocks noChangeArrowheads="1"/>
          </p:cNvSpPr>
          <p:nvPr/>
        </p:nvSpPr>
        <p:spPr bwMode="auto">
          <a:xfrm>
            <a:off x="2484438" y="4076700"/>
            <a:ext cx="503237" cy="488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8" name="Oval 41"/>
          <p:cNvSpPr>
            <a:spLocks noChangeArrowheads="1"/>
          </p:cNvSpPr>
          <p:nvPr/>
        </p:nvSpPr>
        <p:spPr bwMode="auto">
          <a:xfrm>
            <a:off x="3714744" y="3500438"/>
            <a:ext cx="366713" cy="366713"/>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714744" y="3571876"/>
            <a:ext cx="407988" cy="265113"/>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1" name="AutoShape 44"/>
          <p:cNvSpPr>
            <a:spLocks noChangeArrowheads="1"/>
          </p:cNvSpPr>
          <p:nvPr/>
        </p:nvSpPr>
        <p:spPr bwMode="auto">
          <a:xfrm>
            <a:off x="4481513" y="2832100"/>
            <a:ext cx="454025" cy="492125"/>
          </a:xfrm>
          <a:prstGeom prst="upArrow">
            <a:avLst>
              <a:gd name="adj1" fmla="val 50000"/>
              <a:gd name="adj2" fmla="val 25015"/>
            </a:avLst>
          </a:prstGeom>
          <a:solidFill>
            <a:srgbClr val="008000"/>
          </a:solidFill>
          <a:ln w="9525" algn="ctr">
            <a:solidFill>
              <a:schemeClr val="accent1"/>
            </a:solidFill>
            <a:miter lim="800000"/>
            <a:headEnd/>
            <a:tailEnd/>
          </a:ln>
        </p:spPr>
        <p:txBody>
          <a:bodyPr wrap="none" lIns="18000" tIns="18000" rIns="18000" bIns="18000" anchor="ctr"/>
          <a:lstStyle/>
          <a:p>
            <a:pPr algn="ctr">
              <a:lnSpc>
                <a:spcPct val="120000"/>
              </a:lnSpc>
            </a:pPr>
            <a:endParaRPr lang="fr-FR"/>
          </a:p>
        </p:txBody>
      </p:sp>
      <p:sp>
        <p:nvSpPr>
          <p:cNvPr id="38952"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t>Maturité stratégique des segments</a:t>
            </a:r>
          </a:p>
        </p:txBody>
      </p:sp>
      <p:sp>
        <p:nvSpPr>
          <p:cNvPr id="38953" name="Text Box 35"/>
          <p:cNvSpPr txBox="1">
            <a:spLocks noChangeArrowheads="1"/>
          </p:cNvSpPr>
          <p:nvPr/>
        </p:nvSpPr>
        <p:spPr bwMode="auto">
          <a:xfrm>
            <a:off x="5429256" y="3143250"/>
            <a:ext cx="2143119" cy="830991"/>
          </a:xfrm>
          <a:prstGeom prst="rect">
            <a:avLst/>
          </a:prstGeom>
          <a:noFill/>
          <a:ln w="9525">
            <a:noFill/>
            <a:miter lim="800000"/>
            <a:headEnd/>
            <a:tailEnd/>
          </a:ln>
        </p:spPr>
        <p:txBody>
          <a:bodyPr wrap="square" lIns="91432" tIns="45717" rIns="91432" bIns="45717">
            <a:spAutoFit/>
          </a:bodyPr>
          <a:lstStyle/>
          <a:p>
            <a:r>
              <a:rPr lang="fr-FR" sz="1600" b="1" dirty="0">
                <a:solidFill>
                  <a:srgbClr val="339933"/>
                </a:solidFill>
              </a:rPr>
              <a:t>RATTRAPAGE </a:t>
            </a:r>
          </a:p>
          <a:p>
            <a:r>
              <a:rPr lang="fr-FR" sz="1600" b="1" dirty="0">
                <a:solidFill>
                  <a:srgbClr val="339933"/>
                </a:solidFill>
              </a:rPr>
              <a:t>OU RISQUE DE CANTONNEMENT</a:t>
            </a:r>
          </a:p>
        </p:txBody>
      </p:sp>
      <p:sp>
        <p:nvSpPr>
          <p:cNvPr id="38954" name="Oval 2"/>
          <p:cNvSpPr>
            <a:spLocks noChangeArrowheads="1"/>
          </p:cNvSpPr>
          <p:nvPr/>
        </p:nvSpPr>
        <p:spPr bwMode="auto">
          <a:xfrm>
            <a:off x="4000496"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4032250" y="3429000"/>
            <a:ext cx="468312" cy="468312"/>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871914" y="3022600"/>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3428999" y="3857625"/>
            <a:ext cx="1428750" cy="798513"/>
            <a:chOff x="2342" y="2447"/>
            <a:chExt cx="975" cy="503"/>
          </a:xfrm>
        </p:grpSpPr>
        <p:grpSp>
          <p:nvGrpSpPr>
            <p:cNvPr id="3" name="Group 48"/>
            <p:cNvGrpSpPr>
              <a:grpSpLocks/>
            </p:cNvGrpSpPr>
            <p:nvPr/>
          </p:nvGrpSpPr>
          <p:grpSpPr bwMode="auto">
            <a:xfrm>
              <a:off x="2848" y="2529"/>
              <a:ext cx="469" cy="421"/>
              <a:chOff x="2750" y="2529"/>
              <a:chExt cx="469" cy="421"/>
            </a:xfrm>
          </p:grpSpPr>
          <p:sp>
            <p:nvSpPr>
              <p:cNvPr id="38972" name="Oval 3"/>
              <p:cNvSpPr>
                <a:spLocks noChangeArrowheads="1"/>
              </p:cNvSpPr>
              <p:nvPr/>
            </p:nvSpPr>
            <p:spPr bwMode="auto">
              <a:xfrm>
                <a:off x="2750" y="2529"/>
                <a:ext cx="469" cy="42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2872" y="2636"/>
                <a:ext cx="299" cy="254"/>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a:p>
            </p:txBody>
          </p:sp>
        </p:grpSp>
        <p:sp>
          <p:nvSpPr>
            <p:cNvPr id="38971" name="Rectangle 51"/>
            <p:cNvSpPr>
              <a:spLocks noChangeArrowheads="1"/>
            </p:cNvSpPr>
            <p:nvPr/>
          </p:nvSpPr>
          <p:spPr bwMode="auto">
            <a:xfrm>
              <a:off x="2342" y="2447"/>
              <a:ext cx="565" cy="253"/>
            </a:xfrm>
            <a:prstGeom prst="rect">
              <a:avLst/>
            </a:prstGeom>
            <a:noFill/>
            <a:ln w="9525" algn="ctr">
              <a:noFill/>
              <a:miter lim="800000"/>
              <a:headEnd/>
              <a:tailEnd/>
            </a:ln>
          </p:spPr>
          <p:txBody>
            <a:bodyPr wrap="none" lIns="90000" tIns="46800" rIns="90000" bIns="46800">
              <a:spAutoFit/>
            </a:bodyPr>
            <a:lstStyle/>
            <a:p>
              <a:pPr algn="ctr"/>
              <a:r>
                <a:rPr lang="fr-FR" sz="1000" b="1"/>
                <a:t>Concessions</a:t>
              </a:r>
              <a:br>
                <a:rPr lang="fr-FR" sz="1000" b="1"/>
              </a:br>
              <a:r>
                <a:rPr lang="fr-FR" sz="1000" b="1"/>
                <a:t>Gaz</a:t>
              </a:r>
            </a:p>
          </p:txBody>
        </p:sp>
      </p:grpSp>
      <p:sp>
        <p:nvSpPr>
          <p:cNvPr id="38958" name="AutoShape 44"/>
          <p:cNvSpPr>
            <a:spLocks noChangeArrowheads="1"/>
          </p:cNvSpPr>
          <p:nvPr/>
        </p:nvSpPr>
        <p:spPr bwMode="auto">
          <a:xfrm>
            <a:off x="3778250" y="3432175"/>
            <a:ext cx="454025" cy="492125"/>
          </a:xfrm>
          <a:prstGeom prst="upArrow">
            <a:avLst>
              <a:gd name="adj1" fmla="val 50000"/>
              <a:gd name="adj2" fmla="val 25015"/>
            </a:avLst>
          </a:prstGeom>
          <a:solidFill>
            <a:srgbClr val="008000"/>
          </a:solidFill>
          <a:ln w="9525" algn="ctr">
            <a:solidFill>
              <a:schemeClr val="accent1"/>
            </a:solidFill>
            <a:miter lim="800000"/>
            <a:headEnd/>
            <a:tailEnd/>
          </a:ln>
        </p:spPr>
        <p:txBody>
          <a:bodyPr wrap="none" lIns="18000" tIns="18000" rIns="18000" bIns="18000" anchor="ctr"/>
          <a:lstStyle/>
          <a:p>
            <a:pPr algn="ctr">
              <a:lnSpc>
                <a:spcPct val="120000"/>
              </a:lnSpc>
            </a:pPr>
            <a:endParaRPr lang="fr-FR"/>
          </a:p>
        </p:txBody>
      </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34</a:t>
            </a:fld>
            <a:endParaRPr lang="fr-FR" smtClean="0"/>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Champ d’Activité DISTRIBUTION</a:t>
            </a:r>
            <a:endParaRPr lang="fr-FR" sz="2800" dirty="0" smtClean="0">
              <a:latin typeface="+mn-lt"/>
            </a:endParaRPr>
          </a:p>
        </p:txBody>
      </p:sp>
      <p:sp>
        <p:nvSpPr>
          <p:cNvPr id="38960" name="Rectangle 56"/>
          <p:cNvSpPr>
            <a:spLocks noChangeArrowheads="1"/>
          </p:cNvSpPr>
          <p:nvPr/>
        </p:nvSpPr>
        <p:spPr bwMode="auto">
          <a:xfrm>
            <a:off x="2349500" y="4589463"/>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a:t>Services </a:t>
            </a:r>
          </a:p>
          <a:p>
            <a:pPr algn="ctr">
              <a:lnSpc>
                <a:spcPct val="120000"/>
              </a:lnSpc>
            </a:pPr>
            <a:r>
              <a:rPr lang="fr-FR" sz="1000" b="1"/>
              <a:t>énergie </a:t>
            </a:r>
          </a:p>
          <a:p>
            <a:pPr algn="ctr">
              <a:lnSpc>
                <a:spcPct val="120000"/>
              </a:lnSpc>
            </a:pPr>
            <a:r>
              <a:rPr lang="fr-FR" sz="1000" b="1"/>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3896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p>
        </p:txBody>
      </p:sp>
      <p:sp>
        <p:nvSpPr>
          <p:cNvPr id="3896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p>
        </p:txBody>
      </p:sp>
      <p:sp>
        <p:nvSpPr>
          <p:cNvPr id="3896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t>2012</a:t>
            </a:r>
          </a:p>
        </p:txBody>
      </p:sp>
      <p:sp>
        <p:nvSpPr>
          <p:cNvPr id="38965" name="Line 43"/>
          <p:cNvSpPr>
            <a:spLocks noChangeShapeType="1"/>
          </p:cNvSpPr>
          <p:nvPr/>
        </p:nvSpPr>
        <p:spPr bwMode="auto">
          <a:xfrm flipH="1">
            <a:off x="8102600" y="3463925"/>
            <a:ext cx="11113" cy="3048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6" name="Line 44"/>
          <p:cNvSpPr>
            <a:spLocks noChangeShapeType="1"/>
          </p:cNvSpPr>
          <p:nvPr/>
        </p:nvSpPr>
        <p:spPr bwMode="auto">
          <a:xfrm flipH="1">
            <a:off x="8097838" y="3616325"/>
            <a:ext cx="227012" cy="1651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7"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t>2016</a:t>
            </a:r>
          </a:p>
        </p:txBody>
      </p:sp>
      <p:sp>
        <p:nvSpPr>
          <p:cNvPr id="38968" name="Text Box 37"/>
          <p:cNvSpPr txBox="1">
            <a:spLocks noChangeArrowheads="1"/>
          </p:cNvSpPr>
          <p:nvPr/>
        </p:nvSpPr>
        <p:spPr bwMode="auto">
          <a:xfrm>
            <a:off x="7500938" y="1735138"/>
            <a:ext cx="1147762" cy="1481137"/>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t>Surface proportionnelle à  valeur du marché</a:t>
            </a:r>
          </a:p>
          <a:p>
            <a:pPr defTabSz="957263">
              <a:spcBef>
                <a:spcPct val="50000"/>
              </a:spcBef>
            </a:pPr>
            <a:r>
              <a:rPr lang="fr-FR" sz="1200" i="1"/>
              <a:t>Portion: part de marché de Sonelgaz</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fr-FR" dirty="0"/>
          </a:p>
        </p:txBody>
      </p:sp>
      <p:sp>
        <p:nvSpPr>
          <p:cNvPr id="4" name="ZoneTexte 3"/>
          <p:cNvSpPr txBox="1"/>
          <p:nvPr/>
        </p:nvSpPr>
        <p:spPr>
          <a:xfrm>
            <a:off x="1547664" y="2773179"/>
            <a:ext cx="6429420" cy="132343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2</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Scénarisation</a:t>
            </a:r>
            <a:endParaRPr lang="fr-FR" sz="3200" dirty="0">
              <a:solidFill>
                <a:srgbClr val="FFFF00"/>
              </a:solidFill>
            </a:endParaRPr>
          </a:p>
          <a:p>
            <a:pPr algn="ctr" fontAlgn="auto">
              <a:spcBef>
                <a:spcPts val="0"/>
              </a:spcBef>
              <a:spcAft>
                <a:spcPts val="0"/>
              </a:spcAft>
              <a:defRPr/>
            </a:pPr>
            <a:r>
              <a:rPr lang="fr-FR" sz="2400" b="1" dirty="0" smtClean="0"/>
              <a:t> </a:t>
            </a:r>
            <a:endParaRPr lang="fr-FR" sz="24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455CF705-4EF0-4608-A5EF-2804AFB1CE59}" type="slidenum">
              <a:rPr lang="fr-FR"/>
              <a:pPr>
                <a:defRPr/>
              </a:pPr>
              <a:t>36</a:t>
            </a:fld>
            <a:endParaRPr lang="fr-FR" dirty="0"/>
          </a:p>
        </p:txBody>
      </p:sp>
      <p:sp>
        <p:nvSpPr>
          <p:cNvPr id="6146" name="Titre 1"/>
          <p:cNvSpPr>
            <a:spLocks noGrp="1"/>
          </p:cNvSpPr>
          <p:nvPr>
            <p:ph type="title"/>
          </p:nvPr>
        </p:nvSpPr>
        <p:spPr>
          <a:xfrm>
            <a:off x="457200" y="274638"/>
            <a:ext cx="8229600" cy="511156"/>
          </a:xfrm>
        </p:spPr>
        <p:txBody>
          <a:bodyPr>
            <a:noAutofit/>
          </a:bodyPr>
          <a:lstStyle/>
          <a:p>
            <a:pPr algn="just" eaLnBrk="1" hangingPunct="1">
              <a:defRPr/>
            </a:pPr>
            <a:r>
              <a:rPr lang="fr-FR" sz="2800" dirty="0" smtClean="0"/>
              <a:t>5 Étapes pour la scénarisation</a:t>
            </a:r>
          </a:p>
        </p:txBody>
      </p:sp>
      <p:graphicFrame>
        <p:nvGraphicFramePr>
          <p:cNvPr id="5" name="Tableau 4"/>
          <p:cNvGraphicFramePr>
            <a:graphicFrameLocks noGrp="1"/>
          </p:cNvGraphicFramePr>
          <p:nvPr/>
        </p:nvGraphicFramePr>
        <p:xfrm>
          <a:off x="500034" y="928670"/>
          <a:ext cx="8429684" cy="5061940"/>
        </p:xfrm>
        <a:graphic>
          <a:graphicData uri="http://schemas.openxmlformats.org/drawingml/2006/table">
            <a:tbl>
              <a:tblPr firstRow="1" bandRow="1">
                <a:tableStyleId>{5C22544A-7EE6-4342-B048-85BDC9FD1C3A}</a:tableStyleId>
              </a:tblPr>
              <a:tblGrid>
                <a:gridCol w="625324"/>
                <a:gridCol w="294277"/>
                <a:gridCol w="7510083"/>
              </a:tblGrid>
              <a:tr h="614299">
                <a:tc>
                  <a:txBody>
                    <a:bodyPr/>
                    <a:lstStyle/>
                    <a:p>
                      <a:pPr algn="r"/>
                      <a:r>
                        <a:rPr lang="fr-FR" sz="2000" b="1" dirty="0" smtClean="0">
                          <a:solidFill>
                            <a:schemeClr val="tx1"/>
                          </a:solidFill>
                        </a:rPr>
                        <a:t>I.</a:t>
                      </a:r>
                      <a:endParaRPr lang="fr-FR" sz="20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fr-FR" sz="2000" b="1" dirty="0" smtClean="0">
                          <a:solidFill>
                            <a:schemeClr val="tx1"/>
                          </a:solidFill>
                        </a:rPr>
                        <a:t>Définir les finalités </a:t>
                      </a:r>
                      <a:r>
                        <a:rPr lang="fr-FR" sz="2000" b="0" dirty="0" smtClean="0">
                          <a:solidFill>
                            <a:schemeClr val="tx1"/>
                          </a:solidFill>
                        </a:rPr>
                        <a:t>à partir des enjeux majeurs et la vision des parties prenantes de l’entreprise</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614299">
                <a:tc>
                  <a:txBody>
                    <a:bodyPr/>
                    <a:lstStyle/>
                    <a:p>
                      <a:pPr algn="r"/>
                      <a:r>
                        <a:rPr lang="fr-FR" sz="2000" b="1" dirty="0" smtClean="0">
                          <a:solidFill>
                            <a:schemeClr val="tx1"/>
                          </a:solidFill>
                        </a:rPr>
                        <a:t>II.</a:t>
                      </a:r>
                      <a:endParaRPr lang="fr-FR" sz="20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fr-FR" sz="2000" b="1" dirty="0" smtClean="0">
                          <a:solidFill>
                            <a:schemeClr val="tx1"/>
                          </a:solidFill>
                        </a:rPr>
                        <a:t>Évaluer la cohérence des différents segments stratégiques </a:t>
                      </a:r>
                      <a:r>
                        <a:rPr lang="fr-FR" sz="2000" b="0" dirty="0" smtClean="0">
                          <a:solidFill>
                            <a:schemeClr val="tx1"/>
                          </a:solidFill>
                        </a:rPr>
                        <a:t>avec ces finalités.</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344008">
                <a:tc>
                  <a:txBody>
                    <a:bodyPr/>
                    <a:lstStyle/>
                    <a:p>
                      <a:pPr algn="r"/>
                      <a:r>
                        <a:rPr lang="fr-FR" sz="2000" b="1" dirty="0" smtClean="0">
                          <a:solidFill>
                            <a:schemeClr val="tx1"/>
                          </a:solidFill>
                        </a:rPr>
                        <a:t>III.</a:t>
                      </a:r>
                      <a:endParaRPr lang="fr-FR" sz="20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rtl="0"/>
                      <a:r>
                        <a:rPr lang="fr-FR" sz="2000" b="1" dirty="0" smtClean="0">
                          <a:solidFill>
                            <a:schemeClr val="tx1"/>
                          </a:solidFill>
                        </a:rPr>
                        <a:t>Construire les scenarii </a:t>
                      </a:r>
                      <a:r>
                        <a:rPr lang="fr-FR" sz="2000" b="0" dirty="0" smtClean="0">
                          <a:solidFill>
                            <a:schemeClr val="tx1"/>
                          </a:solidFill>
                        </a:rPr>
                        <a:t>– deux approches possibles :</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436365">
                <a:tc rowSpan="2" gridSpan="2">
                  <a:txBody>
                    <a:bodyPr/>
                    <a:lstStyle/>
                    <a:p>
                      <a:pPr algn="r"/>
                      <a:endParaRPr lang="fr-FR" sz="2000" b="1"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800" b="0" dirty="0" smtClean="0">
                        <a:solidFill>
                          <a:schemeClr val="tx1"/>
                        </a:solidFill>
                      </a:endParaRPr>
                    </a:p>
                  </a:txBody>
                  <a:tcPr anchor="ctr">
                    <a:lnL w="381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38100" cap="flat" cmpd="sng" algn="ctr">
                      <a:solidFill>
                        <a:schemeClr val="bg1">
                          <a:lumMod val="95000"/>
                        </a:schemeClr>
                      </a:solidFill>
                      <a:prstDash val="solid"/>
                      <a:round/>
                      <a:headEnd type="none" w="med" len="med"/>
                      <a:tailEnd type="none" w="med" len="med"/>
                    </a:lnT>
                    <a:lnB w="381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sz="2000" b="0" i="1" dirty="0" smtClean="0">
                          <a:solidFill>
                            <a:schemeClr val="tx1"/>
                          </a:solidFill>
                        </a:rPr>
                        <a:t>a.</a:t>
                      </a:r>
                      <a:r>
                        <a:rPr lang="fr-FR" sz="2000" b="0" i="1" baseline="0" dirty="0" smtClean="0">
                          <a:solidFill>
                            <a:schemeClr val="tx1"/>
                          </a:solidFill>
                        </a:rPr>
                        <a:t> </a:t>
                      </a:r>
                      <a:r>
                        <a:rPr lang="fr-FR" sz="2000" b="0" dirty="0" smtClean="0">
                          <a:solidFill>
                            <a:schemeClr val="tx1"/>
                          </a:solidFill>
                        </a:rPr>
                        <a:t>Une méthode « </a:t>
                      </a:r>
                      <a:r>
                        <a:rPr lang="fr-FR" sz="2000" b="0" i="1" dirty="0" err="1" smtClean="0">
                          <a:solidFill>
                            <a:schemeClr val="tx1"/>
                          </a:solidFill>
                        </a:rPr>
                        <a:t>bottom</a:t>
                      </a:r>
                      <a:r>
                        <a:rPr lang="fr-FR" sz="2000" b="0" i="1" dirty="0" smtClean="0">
                          <a:solidFill>
                            <a:schemeClr val="tx1"/>
                          </a:solidFill>
                        </a:rPr>
                        <a:t>-up</a:t>
                      </a:r>
                      <a:r>
                        <a:rPr lang="fr-FR" sz="2000" b="0" dirty="0" smtClean="0">
                          <a:solidFill>
                            <a:schemeClr val="tx1"/>
                          </a:solidFill>
                        </a:rPr>
                        <a:t> » (</a:t>
                      </a:r>
                      <a:r>
                        <a:rPr lang="fr-FR" sz="2000" b="0" i="1" dirty="0" smtClean="0">
                          <a:solidFill>
                            <a:schemeClr val="tx1"/>
                          </a:solidFill>
                        </a:rPr>
                        <a:t>du bas vers le haut</a:t>
                      </a:r>
                      <a:r>
                        <a:rPr lang="fr-FR" sz="2000" b="0" dirty="0" smtClean="0">
                          <a:solidFill>
                            <a:schemeClr val="tx1"/>
                          </a:solidFill>
                        </a:rPr>
                        <a:t>)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344008">
                <a:tc gridSpan="2" vMerge="1">
                  <a:txBody>
                    <a:bodyPr/>
                    <a:lstStyle/>
                    <a:p>
                      <a:pPr algn="r"/>
                      <a:endParaRPr lang="fr-FR" sz="2000" b="1" dirty="0"/>
                    </a:p>
                  </a:txBody>
                  <a:tcPr anchor="ctr">
                    <a:lnL w="381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38100" cap="flat" cmpd="sng" algn="ctr">
                      <a:solidFill>
                        <a:schemeClr val="bg1">
                          <a:lumMod val="95000"/>
                        </a:schemeClr>
                      </a:solidFill>
                      <a:prstDash val="solid"/>
                      <a:round/>
                      <a:headEnd type="none" w="med" len="med"/>
                      <a:tailEnd type="none" w="med" len="med"/>
                    </a:lnT>
                    <a:lnB w="381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vMerge="1">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800" b="0" dirty="0" smtClean="0">
                        <a:solidFill>
                          <a:schemeClr val="tx1"/>
                        </a:solidFill>
                      </a:endParaRPr>
                    </a:p>
                  </a:txBody>
                  <a:tcPr anchor="ctr">
                    <a:lnL w="381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38100" cap="flat" cmpd="sng" algn="ctr">
                      <a:solidFill>
                        <a:schemeClr val="bg1">
                          <a:lumMod val="95000"/>
                        </a:schemeClr>
                      </a:solidFill>
                      <a:prstDash val="solid"/>
                      <a:round/>
                      <a:headEnd type="none" w="med" len="med"/>
                      <a:tailEnd type="none" w="med" len="med"/>
                    </a:lnT>
                    <a:lnB w="381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sz="2000" b="0" i="1" dirty="0" smtClean="0">
                          <a:solidFill>
                            <a:schemeClr val="tx1"/>
                          </a:solidFill>
                        </a:rPr>
                        <a:t>b. </a:t>
                      </a:r>
                      <a:r>
                        <a:rPr lang="fr-FR" sz="2000" b="0" dirty="0" smtClean="0">
                          <a:solidFill>
                            <a:schemeClr val="tx1"/>
                          </a:solidFill>
                        </a:rPr>
                        <a:t>Une méthode « </a:t>
                      </a:r>
                      <a:r>
                        <a:rPr lang="fr-FR" sz="2000" b="0" i="1" dirty="0" smtClean="0">
                          <a:solidFill>
                            <a:schemeClr val="tx1"/>
                          </a:solidFill>
                        </a:rPr>
                        <a:t>top down</a:t>
                      </a:r>
                      <a:r>
                        <a:rPr lang="fr-FR" sz="2000" b="0" dirty="0" smtClean="0">
                          <a:solidFill>
                            <a:schemeClr val="tx1"/>
                          </a:solidFill>
                        </a:rPr>
                        <a:t> » (</a:t>
                      </a:r>
                      <a:r>
                        <a:rPr lang="fr-FR" sz="2000" b="0" i="1" dirty="0" smtClean="0">
                          <a:solidFill>
                            <a:schemeClr val="tx1"/>
                          </a:solidFill>
                        </a:rPr>
                        <a:t>du haut vers le bas</a:t>
                      </a:r>
                      <a:r>
                        <a:rPr lang="fr-FR" sz="2000" b="0" dirty="0" smtClean="0">
                          <a:solidFill>
                            <a:schemeClr val="tx1"/>
                          </a:solidFill>
                        </a:rPr>
                        <a:t>).</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884591">
                <a:tc>
                  <a:txBody>
                    <a:bodyPr/>
                    <a:lstStyle/>
                    <a:p>
                      <a:pPr algn="r"/>
                      <a:r>
                        <a:rPr lang="fr-FR" sz="2000" b="1" dirty="0" smtClean="0">
                          <a:solidFill>
                            <a:schemeClr val="tx1"/>
                          </a:solidFill>
                        </a:rPr>
                        <a:t>IV.</a:t>
                      </a:r>
                      <a:endParaRPr lang="fr-FR" sz="20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fr-FR" sz="2000" b="1" dirty="0" smtClean="0">
                          <a:solidFill>
                            <a:schemeClr val="tx1"/>
                          </a:solidFill>
                        </a:rPr>
                        <a:t>Décrire les scénarios</a:t>
                      </a:r>
                      <a:r>
                        <a:rPr lang="fr-FR" sz="2000" b="0" dirty="0" smtClean="0">
                          <a:solidFill>
                            <a:schemeClr val="tx1"/>
                          </a:solidFill>
                        </a:rPr>
                        <a:t> d’une manière globale (objectifs, actions à entreprendre, moyens à mettre en place et indicateurs de succès)</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1425175">
                <a:tc>
                  <a:txBody>
                    <a:bodyPr/>
                    <a:lstStyle/>
                    <a:p>
                      <a:pPr algn="r"/>
                      <a:r>
                        <a:rPr lang="fr-FR" sz="2000" b="1" dirty="0" smtClean="0">
                          <a:solidFill>
                            <a:schemeClr val="tx1"/>
                          </a:solidFill>
                        </a:rPr>
                        <a:t>V.</a:t>
                      </a:r>
                      <a:endParaRPr lang="fr-FR" sz="20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fr-FR" sz="2000" b="1" dirty="0" smtClean="0">
                          <a:solidFill>
                            <a:schemeClr val="tx1"/>
                          </a:solidFill>
                        </a:rPr>
                        <a:t>Évaluer les scénarios</a:t>
                      </a:r>
                      <a:r>
                        <a:rPr lang="fr-FR" sz="2000" b="0" dirty="0" smtClean="0">
                          <a:solidFill>
                            <a:schemeClr val="tx1"/>
                          </a:solidFill>
                        </a:rPr>
                        <a:t> en fonction de leur faisabilité et de leur intérêt pour les parties prenantes de l’entreprise afin d’adopter le scénario de référence sur la base duquel se reposera la stratégie de l’entreprise à moyen terme.</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bl>
          </a:graphicData>
        </a:graphic>
      </p:graphicFrame>
    </p:spTree>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rmAutofit/>
          </a:bodyPr>
          <a:lstStyle/>
          <a:p>
            <a:r>
              <a:rPr lang="fr-FR" dirty="0" smtClean="0"/>
              <a:t>1. Définition des Finalités des Parties Prenantes</a:t>
            </a:r>
            <a:endParaRPr lang="fr-FR"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37</a:t>
            </a:fld>
            <a:endParaRPr lang="fr-F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4C66179A-796F-40FA-9903-E382611BB71A}" type="slidenum">
              <a:rPr lang="fr-FR"/>
              <a:pPr>
                <a:defRPr/>
              </a:pPr>
              <a:t>38</a:t>
            </a:fld>
            <a:endParaRPr lang="fr-FR" dirty="0"/>
          </a:p>
        </p:txBody>
      </p:sp>
      <p:graphicFrame>
        <p:nvGraphicFramePr>
          <p:cNvPr id="6" name="Tableau 5"/>
          <p:cNvGraphicFramePr>
            <a:graphicFrameLocks noGrp="1"/>
          </p:cNvGraphicFramePr>
          <p:nvPr/>
        </p:nvGraphicFramePr>
        <p:xfrm>
          <a:off x="214282" y="500042"/>
          <a:ext cx="8715436" cy="4282712"/>
        </p:xfrm>
        <a:graphic>
          <a:graphicData uri="http://schemas.openxmlformats.org/drawingml/2006/table">
            <a:tbl>
              <a:tblPr>
                <a:tableStyleId>{775DCB02-9BB8-47FD-8907-85C794F793BA}</a:tableStyleId>
              </a:tblPr>
              <a:tblGrid>
                <a:gridCol w="1571636"/>
                <a:gridCol w="642942"/>
                <a:gridCol w="6500858"/>
              </a:tblGrid>
              <a:tr h="642942">
                <a:tc>
                  <a:txBody>
                    <a:bodyPr/>
                    <a:lstStyle/>
                    <a:p>
                      <a:pPr algn="ctr">
                        <a:lnSpc>
                          <a:spcPct val="100000"/>
                        </a:lnSpc>
                        <a:spcBef>
                          <a:spcPts val="0"/>
                        </a:spcBef>
                        <a:spcAft>
                          <a:spcPts val="0"/>
                        </a:spcAft>
                      </a:pPr>
                      <a:r>
                        <a:rPr lang="fr-FR" sz="2000" b="1" dirty="0"/>
                        <a:t>Parties prenantes</a:t>
                      </a:r>
                      <a:endParaRPr lang="fr-FR" sz="2000" b="1" dirty="0">
                        <a:latin typeface="+mn-lt"/>
                        <a:ea typeface="Times New Roman"/>
                      </a:endParaRPr>
                    </a:p>
                  </a:txBody>
                  <a:tcPr marL="17179" marR="17179" marT="17179" marB="17179" anchor="ctr"/>
                </a:tc>
                <a:tc>
                  <a:txBody>
                    <a:bodyPr/>
                    <a:lstStyle/>
                    <a:p>
                      <a:pPr algn="ctr">
                        <a:lnSpc>
                          <a:spcPct val="100000"/>
                        </a:lnSpc>
                        <a:spcBef>
                          <a:spcPts val="0"/>
                        </a:spcBef>
                        <a:spcAft>
                          <a:spcPts val="0"/>
                        </a:spcAft>
                      </a:pPr>
                      <a:r>
                        <a:rPr lang="fr-FR" sz="1600" b="1" dirty="0"/>
                        <a:t>Poids relatifs</a:t>
                      </a:r>
                      <a:endParaRPr lang="fr-FR" sz="1600" b="1" dirty="0">
                        <a:latin typeface="+mn-lt"/>
                        <a:ea typeface="Times New Roman"/>
                      </a:endParaRPr>
                    </a:p>
                  </a:txBody>
                  <a:tcPr marL="17179" marR="17179" marT="17179" marB="17179" anchor="ctr"/>
                </a:tc>
                <a:tc>
                  <a:txBody>
                    <a:bodyPr/>
                    <a:lstStyle/>
                    <a:p>
                      <a:pPr algn="ctr">
                        <a:lnSpc>
                          <a:spcPct val="100000"/>
                        </a:lnSpc>
                        <a:spcBef>
                          <a:spcPts val="0"/>
                        </a:spcBef>
                        <a:spcAft>
                          <a:spcPts val="0"/>
                        </a:spcAft>
                      </a:pPr>
                      <a:r>
                        <a:rPr lang="fr-FR" sz="2000" b="1" dirty="0"/>
                        <a:t>Enjeux</a:t>
                      </a:r>
                      <a:endParaRPr lang="fr-FR" sz="2000" b="1" dirty="0">
                        <a:latin typeface="+mn-lt"/>
                        <a:ea typeface="Times New Roman"/>
                      </a:endParaRPr>
                    </a:p>
                  </a:txBody>
                  <a:tcPr marL="17179" marR="17179" marT="17179" marB="17179" anchor="ctr"/>
                </a:tc>
              </a:tr>
              <a:tr h="366652">
                <a:tc>
                  <a:txBody>
                    <a:bodyPr/>
                    <a:lstStyle/>
                    <a:p>
                      <a:pPr algn="ctr">
                        <a:lnSpc>
                          <a:spcPct val="100000"/>
                        </a:lnSpc>
                        <a:spcBef>
                          <a:spcPts val="0"/>
                        </a:spcBef>
                        <a:spcAft>
                          <a:spcPts val="0"/>
                        </a:spcAft>
                      </a:pPr>
                      <a:r>
                        <a:rPr lang="fr-FR" sz="1400" dirty="0" smtClean="0">
                          <a:latin typeface="+mn-lt"/>
                          <a:ea typeface="Times New Roman"/>
                        </a:rPr>
                        <a:t>CREG</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2</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Fiabiliser les indicateurs de performance. </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Refonte de l’organisation avec la séparation progressive des activités techniques et commerciales</a:t>
                      </a:r>
                    </a:p>
                  </a:txBody>
                  <a:tcPr marL="17179" marR="0" marT="17179" marB="17179" anchor="ctr">
                    <a:solidFill>
                      <a:schemeClr val="bg1"/>
                    </a:solidFill>
                  </a:tcPr>
                </a:tc>
              </a:tr>
              <a:tr h="282766">
                <a:tc>
                  <a:txBody>
                    <a:bodyPr/>
                    <a:lstStyle/>
                    <a:p>
                      <a:pPr algn="ctr">
                        <a:lnSpc>
                          <a:spcPct val="100000"/>
                        </a:lnSpc>
                        <a:spcBef>
                          <a:spcPts val="0"/>
                        </a:spcBef>
                        <a:spcAft>
                          <a:spcPts val="0"/>
                        </a:spcAft>
                      </a:pPr>
                      <a:r>
                        <a:rPr lang="fr-FR" sz="1400" dirty="0" smtClean="0"/>
                        <a:t>Actionnaires</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4</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Adapter l’organisation à un contexte de séparation progressive GRD/Com en se faisant accompagner par un organisme spécialisé</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Développement des concessions et amélioration des performances</a:t>
                      </a:r>
                    </a:p>
                  </a:txBody>
                  <a:tcPr marL="17179" marR="0" marT="17179" marB="17179" anchor="ctr">
                    <a:solidFill>
                      <a:schemeClr val="bg1"/>
                    </a:solidFill>
                  </a:tcPr>
                </a:tc>
              </a:tr>
              <a:tr h="328850">
                <a:tc>
                  <a:txBody>
                    <a:bodyPr/>
                    <a:lstStyle/>
                    <a:p>
                      <a:pPr algn="ctr">
                        <a:lnSpc>
                          <a:spcPct val="100000"/>
                        </a:lnSpc>
                        <a:spcBef>
                          <a:spcPts val="0"/>
                        </a:spcBef>
                        <a:spcAft>
                          <a:spcPts val="0"/>
                        </a:spcAft>
                      </a:pPr>
                      <a:r>
                        <a:rPr lang="fr-FR" sz="1400" dirty="0" smtClean="0"/>
                        <a:t>Managers Holding</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4</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S’intégrer dans les axes stratégiques de la maison mère 2009 - 2013.</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Développement des SI</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Mise en place d’une organisation adaptée aux nouveaux défis</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Amélioration la relation client</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Développer les synergies entre les </a:t>
                      </a:r>
                      <a:r>
                        <a:rPr kumimoji="0" lang="fr-FR" sz="1400" kern="1200" baseline="0" dirty="0" err="1" smtClean="0">
                          <a:solidFill>
                            <a:schemeClr val="tx1"/>
                          </a:solidFill>
                          <a:latin typeface="+mn-lt"/>
                          <a:ea typeface="+mn-ea"/>
                          <a:cs typeface="+mn-cs"/>
                        </a:rPr>
                        <a:t>SDx</a:t>
                      </a:r>
                      <a:endParaRPr kumimoji="0" lang="fr-FR" sz="1400" kern="1200" baseline="0" dirty="0" smtClean="0">
                        <a:solidFill>
                          <a:schemeClr val="tx1"/>
                        </a:solidFill>
                        <a:latin typeface="+mn-lt"/>
                        <a:ea typeface="+mn-ea"/>
                        <a:cs typeface="+mn-cs"/>
                      </a:endParaRP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Développement des compétence classiques et nouvelles, et du top management</a:t>
                      </a:r>
                    </a:p>
                    <a:p>
                      <a:pPr marL="171450" lvl="1" indent="-82550" eaLnBrk="1" hangingPunct="1">
                        <a:lnSpc>
                          <a:spcPct val="100000"/>
                        </a:lnSpc>
                        <a:spcBef>
                          <a:spcPts val="0"/>
                        </a:spcBef>
                        <a:spcAft>
                          <a:spcPts val="0"/>
                        </a:spcAft>
                        <a:buFont typeface="Arial" pitchFamily="34" charset="0"/>
                        <a:buChar char="•"/>
                      </a:pPr>
                      <a:r>
                        <a:rPr kumimoji="0" lang="fr-FR" sz="1400" kern="1200" baseline="0" dirty="0" smtClean="0">
                          <a:solidFill>
                            <a:schemeClr val="tx1"/>
                          </a:solidFill>
                          <a:latin typeface="+mn-lt"/>
                          <a:ea typeface="+mn-ea"/>
                          <a:cs typeface="+mn-cs"/>
                        </a:rPr>
                        <a:t>Développer une culture de la valeur, </a:t>
                      </a:r>
                    </a:p>
                    <a:p>
                      <a:pPr marL="171450" lvl="1" indent="-82550" eaLnBrk="1" hangingPunct="1">
                        <a:lnSpc>
                          <a:spcPct val="100000"/>
                        </a:lnSpc>
                        <a:spcBef>
                          <a:spcPts val="0"/>
                        </a:spcBef>
                        <a:spcAft>
                          <a:spcPts val="0"/>
                        </a:spcAft>
                        <a:buFont typeface="Arial" pitchFamily="34" charset="0"/>
                        <a:buChar char="•"/>
                      </a:pPr>
                      <a:r>
                        <a:rPr kumimoji="0" lang="fr-FR" sz="1400" kern="1200" baseline="0" dirty="0" smtClean="0">
                          <a:solidFill>
                            <a:schemeClr val="tx1"/>
                          </a:solidFill>
                          <a:latin typeface="+mn-lt"/>
                          <a:ea typeface="+mn-ea"/>
                          <a:cs typeface="+mn-cs"/>
                        </a:rPr>
                        <a:t>garder une manœuvrabilité par rapport au régulateur, </a:t>
                      </a:r>
                    </a:p>
                    <a:p>
                      <a:pPr marL="171450" lvl="1" indent="-82550" eaLnBrk="1" hangingPunct="1">
                        <a:lnSpc>
                          <a:spcPct val="100000"/>
                        </a:lnSpc>
                        <a:spcBef>
                          <a:spcPts val="0"/>
                        </a:spcBef>
                        <a:spcAft>
                          <a:spcPts val="0"/>
                        </a:spcAft>
                        <a:buFont typeface="Arial" pitchFamily="34" charset="0"/>
                        <a:buChar char="•"/>
                      </a:pPr>
                      <a:r>
                        <a:rPr kumimoji="0" lang="fr-FR" sz="1400" kern="1200" baseline="0" dirty="0" smtClean="0">
                          <a:solidFill>
                            <a:schemeClr val="tx1"/>
                          </a:solidFill>
                          <a:latin typeface="+mn-lt"/>
                          <a:ea typeface="+mn-ea"/>
                          <a:cs typeface="+mn-cs"/>
                        </a:rPr>
                        <a:t>garder la maîtrise des maillons clefs de la chaine d’activité du groupe.</a:t>
                      </a:r>
                    </a:p>
                  </a:txBody>
                  <a:tcPr marL="17179" marR="0" marT="17179" marB="17179" anchor="ctr">
                    <a:solidFill>
                      <a:schemeClr val="bg1"/>
                    </a:solidFill>
                  </a:tcPr>
                </a:tc>
              </a:tr>
            </a:tbl>
          </a:graphicData>
        </a:graphic>
      </p:graphicFrame>
      <p:sp>
        <p:nvSpPr>
          <p:cNvPr id="5" name="Titre 1"/>
          <p:cNvSpPr txBox="1">
            <a:spLocks/>
          </p:cNvSpPr>
          <p:nvPr/>
        </p:nvSpPr>
        <p:spPr>
          <a:xfrm>
            <a:off x="214282" y="71414"/>
            <a:ext cx="7929618" cy="461665"/>
          </a:xfrm>
          <a:prstGeom prst="rect">
            <a:avLst/>
          </a:prstGeom>
          <a:noFill/>
        </p:spPr>
        <p:txBody>
          <a:bodyPr wrap="square" rtlCol="0">
            <a:spAutoFit/>
          </a:bodyPr>
          <a:lstStyle/>
          <a:p>
            <a:pPr marR="0" lvl="0" indent="-361950" algn="ctr" fontAlgn="auto">
              <a:lnSpc>
                <a:spcPct val="100000"/>
              </a:lnSpc>
              <a:spcBef>
                <a:spcPct val="0"/>
              </a:spcBef>
              <a:spcAft>
                <a:spcPts val="0"/>
              </a:spcAft>
              <a:buClrTx/>
              <a:buSzTx/>
              <a:tabLst/>
              <a:defRPr/>
            </a:pP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Définir les finalités des parties prenantes de SDA</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4C66179A-796F-40FA-9903-E382611BB71A}" type="slidenum">
              <a:rPr lang="fr-FR"/>
              <a:pPr>
                <a:defRPr/>
              </a:pPr>
              <a:t>39</a:t>
            </a:fld>
            <a:endParaRPr lang="fr-FR" dirty="0"/>
          </a:p>
        </p:txBody>
      </p:sp>
      <p:graphicFrame>
        <p:nvGraphicFramePr>
          <p:cNvPr id="6" name="Tableau 5"/>
          <p:cNvGraphicFramePr>
            <a:graphicFrameLocks noGrp="1"/>
          </p:cNvGraphicFramePr>
          <p:nvPr/>
        </p:nvGraphicFramePr>
        <p:xfrm>
          <a:off x="214282" y="719832"/>
          <a:ext cx="8715436" cy="3734072"/>
        </p:xfrm>
        <a:graphic>
          <a:graphicData uri="http://schemas.openxmlformats.org/drawingml/2006/table">
            <a:tbl>
              <a:tblPr>
                <a:tableStyleId>{775DCB02-9BB8-47FD-8907-85C794F793BA}</a:tableStyleId>
              </a:tblPr>
              <a:tblGrid>
                <a:gridCol w="1571636"/>
                <a:gridCol w="1000132"/>
                <a:gridCol w="6143668"/>
              </a:tblGrid>
              <a:tr h="642942">
                <a:tc>
                  <a:txBody>
                    <a:bodyPr/>
                    <a:lstStyle/>
                    <a:p>
                      <a:pPr algn="ctr">
                        <a:lnSpc>
                          <a:spcPct val="100000"/>
                        </a:lnSpc>
                        <a:spcBef>
                          <a:spcPts val="0"/>
                        </a:spcBef>
                        <a:spcAft>
                          <a:spcPts val="0"/>
                        </a:spcAft>
                      </a:pPr>
                      <a:r>
                        <a:rPr lang="fr-FR" sz="2000" b="1" dirty="0"/>
                        <a:t>Parties prenantes</a:t>
                      </a:r>
                      <a:endParaRPr lang="fr-FR" sz="2000" b="1" dirty="0">
                        <a:latin typeface="+mn-lt"/>
                        <a:ea typeface="Times New Roman"/>
                      </a:endParaRPr>
                    </a:p>
                  </a:txBody>
                  <a:tcPr marL="17179" marR="17179" marT="17179" marB="17179" anchor="ctr"/>
                </a:tc>
                <a:tc>
                  <a:txBody>
                    <a:bodyPr/>
                    <a:lstStyle/>
                    <a:p>
                      <a:pPr algn="ctr">
                        <a:lnSpc>
                          <a:spcPct val="100000"/>
                        </a:lnSpc>
                        <a:spcBef>
                          <a:spcPts val="0"/>
                        </a:spcBef>
                        <a:spcAft>
                          <a:spcPts val="0"/>
                        </a:spcAft>
                      </a:pPr>
                      <a:r>
                        <a:rPr lang="fr-FR" sz="2000" b="1" dirty="0"/>
                        <a:t>Poids relatifs</a:t>
                      </a:r>
                      <a:endParaRPr lang="fr-FR" sz="2000" b="1" dirty="0">
                        <a:latin typeface="+mn-lt"/>
                        <a:ea typeface="Times New Roman"/>
                      </a:endParaRPr>
                    </a:p>
                  </a:txBody>
                  <a:tcPr marL="17179" marR="17179" marT="17179" marB="17179" anchor="ctr"/>
                </a:tc>
                <a:tc>
                  <a:txBody>
                    <a:bodyPr/>
                    <a:lstStyle/>
                    <a:p>
                      <a:pPr algn="ctr">
                        <a:lnSpc>
                          <a:spcPct val="100000"/>
                        </a:lnSpc>
                        <a:spcBef>
                          <a:spcPts val="0"/>
                        </a:spcBef>
                        <a:spcAft>
                          <a:spcPts val="0"/>
                        </a:spcAft>
                      </a:pPr>
                      <a:r>
                        <a:rPr lang="fr-FR" sz="2000" b="1" dirty="0"/>
                        <a:t>Enjeux</a:t>
                      </a:r>
                      <a:endParaRPr lang="fr-FR" sz="2000" b="1" dirty="0">
                        <a:latin typeface="+mn-lt"/>
                        <a:ea typeface="Times New Roman"/>
                      </a:endParaRPr>
                    </a:p>
                  </a:txBody>
                  <a:tcPr marL="17179" marR="17179" marT="17179" marB="17179" anchor="ctr"/>
                </a:tc>
              </a:tr>
              <a:tr h="476097">
                <a:tc>
                  <a:txBody>
                    <a:bodyPr/>
                    <a:lstStyle/>
                    <a:p>
                      <a:pPr algn="ctr">
                        <a:lnSpc>
                          <a:spcPct val="100000"/>
                        </a:lnSpc>
                        <a:spcBef>
                          <a:spcPts val="0"/>
                        </a:spcBef>
                        <a:spcAft>
                          <a:spcPts val="0"/>
                        </a:spcAft>
                      </a:pPr>
                      <a:r>
                        <a:rPr lang="fr-FR" sz="1400" dirty="0" smtClean="0"/>
                        <a:t>PDG SDA</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5</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88900" indent="0" algn="l">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Honorer le contrat des concessions</a:t>
                      </a:r>
                      <a:endParaRPr kumimoji="0" lang="fr-FR" sz="1400" kern="1200" baseline="0" dirty="0">
                        <a:solidFill>
                          <a:schemeClr val="tx1"/>
                        </a:solidFill>
                        <a:latin typeface="+mn-lt"/>
                        <a:ea typeface="Times New Roman"/>
                        <a:cs typeface="+mn-cs"/>
                      </a:endParaRPr>
                    </a:p>
                    <a:p>
                      <a:pPr marL="1809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Satisfaire le client dans le respect de l’environnement et à moindre coût</a:t>
                      </a:r>
                    </a:p>
                    <a:p>
                      <a:pPr marL="1809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Garder les concessions actuelles et développer le segment des services énergétiques.</a:t>
                      </a:r>
                    </a:p>
                    <a:p>
                      <a:pPr marL="180975" lvl="0" indent="-180975">
                        <a:buFont typeface="Arial" pitchFamily="34" charset="0"/>
                        <a:buChar char="•"/>
                      </a:pPr>
                      <a:r>
                        <a:rPr kumimoji="0" lang="fr-FR" sz="1400" kern="1200" dirty="0" smtClean="0">
                          <a:solidFill>
                            <a:schemeClr val="dk1"/>
                          </a:solidFill>
                          <a:latin typeface="+mn-lt"/>
                          <a:ea typeface="+mn-ea"/>
                          <a:cs typeface="+mn-cs"/>
                        </a:rPr>
                        <a:t>Améliorer de la gestion en recherchant une plus grande synergie et une maîtrise des coûts.</a:t>
                      </a:r>
                    </a:p>
                  </a:txBody>
                  <a:tcPr marL="17179" marR="0" marT="17179" marB="17179" anchor="ctr">
                    <a:solidFill>
                      <a:schemeClr val="bg1"/>
                    </a:solidFill>
                  </a:tcPr>
                </a:tc>
              </a:tr>
              <a:tr h="623646">
                <a:tc>
                  <a:txBody>
                    <a:bodyPr/>
                    <a:lstStyle/>
                    <a:p>
                      <a:pPr algn="ctr">
                        <a:lnSpc>
                          <a:spcPct val="100000"/>
                        </a:lnSpc>
                        <a:spcBef>
                          <a:spcPts val="0"/>
                        </a:spcBef>
                        <a:spcAft>
                          <a:spcPts val="0"/>
                        </a:spcAft>
                      </a:pPr>
                      <a:r>
                        <a:rPr lang="fr-FR" sz="1400" dirty="0"/>
                        <a:t>Personnel</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2</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87313"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Améliorer la politique de déroulement de carrière et les conditions d’accès aux postes clés</a:t>
                      </a:r>
                    </a:p>
                    <a:p>
                      <a:pPr marL="87313"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Améliorer le processus de communication interne</a:t>
                      </a:r>
                      <a:endParaRPr kumimoji="0" lang="fr-FR" sz="1400" kern="1200" baseline="0" dirty="0">
                        <a:solidFill>
                          <a:schemeClr val="tx1"/>
                        </a:solidFill>
                        <a:latin typeface="+mn-lt"/>
                        <a:ea typeface="Times New Roman"/>
                        <a:cs typeface="+mn-cs"/>
                      </a:endParaRPr>
                    </a:p>
                  </a:txBody>
                  <a:tcPr marL="17179" marR="0" marT="17179" marB="17179" anchor="ctr">
                    <a:solidFill>
                      <a:schemeClr val="bg1"/>
                    </a:solidFill>
                  </a:tcPr>
                </a:tc>
              </a:tr>
              <a:tr h="500066">
                <a:tc>
                  <a:txBody>
                    <a:bodyPr/>
                    <a:lstStyle/>
                    <a:p>
                      <a:pPr algn="ctr">
                        <a:lnSpc>
                          <a:spcPct val="100000"/>
                        </a:lnSpc>
                        <a:spcBef>
                          <a:spcPts val="0"/>
                        </a:spcBef>
                        <a:spcAft>
                          <a:spcPts val="0"/>
                        </a:spcAft>
                      </a:pPr>
                      <a:r>
                        <a:rPr lang="fr-FR" sz="1400" dirty="0" smtClean="0"/>
                        <a:t>Clients</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3</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87313" lvl="0"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Améliorer la qualité de service (réduire les chutes de tension, etc.)</a:t>
                      </a:r>
                    </a:p>
                    <a:p>
                      <a:pPr marL="87313" lvl="0"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Réduire les délai de raccordement/d’intervention</a:t>
                      </a:r>
                    </a:p>
                    <a:p>
                      <a:pPr marL="87313" lvl="0"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Développer la communication orientée client</a:t>
                      </a:r>
                    </a:p>
                    <a:p>
                      <a:pPr marL="87313" lvl="0"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Développement des services (maintenance, diagnostic, conseil, etc.)</a:t>
                      </a:r>
                    </a:p>
                  </a:txBody>
                  <a:tcPr marL="17179" marR="0" marT="17179" marB="17179" anchor="ctr">
                    <a:solidFill>
                      <a:schemeClr val="bg1"/>
                    </a:solidFill>
                  </a:tcPr>
                </a:tc>
              </a:tr>
            </a:tbl>
          </a:graphicData>
        </a:graphic>
      </p:graphicFrame>
      <p:sp>
        <p:nvSpPr>
          <p:cNvPr id="8" name="Titre 1"/>
          <p:cNvSpPr txBox="1">
            <a:spLocks/>
          </p:cNvSpPr>
          <p:nvPr/>
        </p:nvSpPr>
        <p:spPr>
          <a:xfrm>
            <a:off x="214282" y="71414"/>
            <a:ext cx="7929618" cy="461665"/>
          </a:xfrm>
          <a:prstGeom prst="rect">
            <a:avLst/>
          </a:prstGeom>
          <a:noFill/>
        </p:spPr>
        <p:txBody>
          <a:bodyPr wrap="square" rtlCol="0">
            <a:spAutoFit/>
          </a:bodyPr>
          <a:lstStyle/>
          <a:p>
            <a:pPr marR="0" lvl="0" indent="-361950" algn="ctr" fontAlgn="auto">
              <a:lnSpc>
                <a:spcPct val="100000"/>
              </a:lnSpc>
              <a:spcBef>
                <a:spcPct val="0"/>
              </a:spcBef>
              <a:spcAft>
                <a:spcPts val="0"/>
              </a:spcAft>
              <a:buClrTx/>
              <a:buSzTx/>
              <a:tabLst/>
              <a:defRPr/>
            </a:pP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Définir les finalités des parties prenantes de SDA</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714348" y="1285860"/>
            <a:ext cx="8219340" cy="4962540"/>
          </a:xfrm>
        </p:spPr>
        <p:txBody>
          <a:bodyPr rtlCol="0">
            <a:normAutofit/>
          </a:bodyPr>
          <a:lstStyle/>
          <a:p>
            <a:pPr algn="just" eaLnBrk="1" fontAlgn="auto" hangingPunct="1">
              <a:spcAft>
                <a:spcPts val="0"/>
              </a:spcAft>
              <a:buNone/>
              <a:defRPr/>
            </a:pPr>
            <a:r>
              <a:rPr lang="fr-FR" sz="2000" dirty="0" smtClean="0"/>
              <a:t>Le diagnostic stratégique de SDA a été conduit en analysant</a:t>
            </a:r>
          </a:p>
          <a:p>
            <a:pPr algn="just" eaLnBrk="1" fontAlgn="auto" hangingPunct="1">
              <a:spcAft>
                <a:spcPts val="0"/>
              </a:spcAft>
              <a:buNone/>
              <a:defRPr/>
            </a:pPr>
            <a:r>
              <a:rPr lang="fr-FR" sz="2000" dirty="0" smtClean="0"/>
              <a:t>cinq segments stratégiques.</a:t>
            </a:r>
          </a:p>
          <a:p>
            <a:pPr algn="just" eaLnBrk="1" fontAlgn="auto" hangingPunct="1">
              <a:spcAft>
                <a:spcPts val="0"/>
              </a:spcAft>
              <a:buNone/>
              <a:defRPr/>
            </a:pPr>
            <a:r>
              <a:rPr lang="fr-FR" sz="2000" dirty="0" smtClean="0"/>
              <a:t>Chaque segment représente un domaine marchant en soi, et</a:t>
            </a:r>
          </a:p>
          <a:p>
            <a:pPr algn="just" eaLnBrk="1" fontAlgn="auto" hangingPunct="1">
              <a:spcAft>
                <a:spcPts val="0"/>
              </a:spcAft>
              <a:buNone/>
              <a:defRPr/>
            </a:pPr>
            <a:r>
              <a:rPr lang="fr-FR" sz="2000" dirty="0" smtClean="0"/>
              <a:t>étant caractérisé de clients, de règles de marché, de taille de </a:t>
            </a:r>
          </a:p>
          <a:p>
            <a:pPr algn="just" eaLnBrk="1" fontAlgn="auto" hangingPunct="1">
              <a:spcAft>
                <a:spcPts val="0"/>
              </a:spcAft>
              <a:buNone/>
              <a:defRPr/>
            </a:pPr>
            <a:r>
              <a:rPr lang="fr-FR" sz="2000" dirty="0" smtClean="0"/>
              <a:t>croissance, de barrières à l’entrée et de facteurs clés de succès. </a:t>
            </a:r>
          </a:p>
          <a:p>
            <a:pPr algn="just" eaLnBrk="1" fontAlgn="auto" hangingPunct="1">
              <a:spcAft>
                <a:spcPts val="0"/>
              </a:spcAft>
              <a:buNone/>
              <a:defRPr/>
            </a:pPr>
            <a:endParaRPr lang="fr-FR" sz="2000" dirty="0" smtClean="0"/>
          </a:p>
          <a:p>
            <a:pPr algn="just" eaLnBrk="1" fontAlgn="auto" hangingPunct="1">
              <a:spcAft>
                <a:spcPts val="0"/>
              </a:spcAft>
              <a:buNone/>
              <a:defRPr/>
            </a:pPr>
            <a:r>
              <a:rPr lang="fr-FR" sz="2000" dirty="0" smtClean="0"/>
              <a:t>Il s’agit des segments :</a:t>
            </a:r>
          </a:p>
          <a:p>
            <a:pPr algn="just" eaLnBrk="1" fontAlgn="auto" hangingPunct="1">
              <a:spcAft>
                <a:spcPts val="0"/>
              </a:spcAft>
              <a:buNone/>
              <a:defRPr/>
            </a:pPr>
            <a:endParaRPr lang="fr-FR" sz="800" dirty="0" smtClean="0"/>
          </a:p>
          <a:p>
            <a:pPr lvl="2" algn="just">
              <a:buFont typeface="+mj-lt"/>
              <a:buAutoNum type="arabicPeriod"/>
              <a:defRPr/>
            </a:pPr>
            <a:r>
              <a:rPr lang="fr-FR" sz="2000" dirty="0" smtClean="0"/>
              <a:t>Concessions électricité</a:t>
            </a:r>
          </a:p>
          <a:p>
            <a:pPr lvl="2" algn="just">
              <a:buFont typeface="+mj-lt"/>
              <a:buAutoNum type="arabicPeriod"/>
              <a:defRPr/>
            </a:pPr>
            <a:r>
              <a:rPr lang="fr-FR" sz="2000" dirty="0" smtClean="0"/>
              <a:t>Concessions gaz</a:t>
            </a:r>
          </a:p>
          <a:p>
            <a:pPr lvl="2" algn="just">
              <a:buFont typeface="+mj-lt"/>
              <a:buAutoNum type="arabicPeriod"/>
              <a:defRPr/>
            </a:pPr>
            <a:r>
              <a:rPr lang="fr-FR" sz="2000" dirty="0" smtClean="0"/>
              <a:t>Éligibles électricité</a:t>
            </a:r>
          </a:p>
          <a:p>
            <a:pPr lvl="2" algn="just">
              <a:buFont typeface="+mj-lt"/>
              <a:buAutoNum type="arabicPeriod"/>
              <a:defRPr/>
            </a:pPr>
            <a:r>
              <a:rPr lang="fr-FR" sz="2000" dirty="0" smtClean="0"/>
              <a:t>Éligibles gaz</a:t>
            </a:r>
          </a:p>
          <a:p>
            <a:pPr lvl="2" algn="just">
              <a:buFont typeface="+mj-lt"/>
              <a:buAutoNum type="arabicPeriod"/>
              <a:defRPr/>
            </a:pPr>
            <a:r>
              <a:rPr lang="fr-FR" sz="2000" dirty="0" smtClean="0"/>
              <a:t>Services</a:t>
            </a:r>
            <a:endParaRPr lang="fr-FR" sz="2000" dirty="0"/>
          </a:p>
        </p:txBody>
      </p:sp>
      <p:sp>
        <p:nvSpPr>
          <p:cNvPr id="7172"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BEC8956-4522-4596-B1A9-36529BEFE1CE}" type="slidenum">
              <a:rPr lang="en-US" smtClean="0"/>
              <a:pPr fontAlgn="base">
                <a:spcBef>
                  <a:spcPct val="0"/>
                </a:spcBef>
                <a:spcAft>
                  <a:spcPct val="0"/>
                </a:spcAft>
                <a:defRPr/>
              </a:pPr>
              <a:t>4</a:t>
            </a:fld>
            <a:endParaRPr lang="en-US" smtClean="0"/>
          </a:p>
        </p:txBody>
      </p:sp>
      <p:sp>
        <p:nvSpPr>
          <p:cNvPr id="3" name="Titre 2"/>
          <p:cNvSpPr>
            <a:spLocks noGrp="1"/>
          </p:cNvSpPr>
          <p:nvPr>
            <p:ph type="title"/>
          </p:nvPr>
        </p:nvSpPr>
        <p:spPr>
          <a:xfrm>
            <a:off x="457200" y="274638"/>
            <a:ext cx="8229600" cy="582594"/>
          </a:xfrm>
        </p:spPr>
        <p:txBody>
          <a:bodyPr>
            <a:normAutofit fontScale="90000"/>
          </a:bodyPr>
          <a:lstStyle/>
          <a:p>
            <a:pPr eaLnBrk="1" fontAlgn="auto" hangingPunct="1">
              <a:spcAft>
                <a:spcPts val="0"/>
              </a:spcAft>
              <a:defRPr/>
            </a:pPr>
            <a:r>
              <a:rPr lang="fr-FR" u="sng" dirty="0" smtClean="0"/>
              <a:t>Approche</a:t>
            </a:r>
            <a:r>
              <a:rPr lang="fr-FR" dirty="0" smtClean="0"/>
              <a:t> :</a:t>
            </a:r>
            <a:endParaRPr lang="fr-F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285720" y="2071678"/>
            <a:ext cx="8401080" cy="1714512"/>
          </a:xfrm>
        </p:spPr>
        <p:txBody>
          <a:bodyPr>
            <a:noAutofit/>
          </a:bodyPr>
          <a:lstStyle/>
          <a:p>
            <a:r>
              <a:rPr lang="fr-FR" sz="3600" dirty="0" smtClean="0"/>
              <a:t>2. Évaluation de la cohérence des segments avec les finalités de l’entreprise</a:t>
            </a:r>
            <a:endParaRPr lang="fr-FR" sz="3600"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40</a:t>
            </a:fld>
            <a:endParaRPr lang="fr-F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571472" y="933471"/>
            <a:ext cx="7667625" cy="5495925"/>
          </a:xfrm>
          <a:prstGeom prst="rect">
            <a:avLst/>
          </a:prstGeom>
          <a:noFill/>
          <a:ln w="9525">
            <a:noFill/>
            <a:miter lim="800000"/>
            <a:headEnd/>
            <a:tailEnd/>
          </a:ln>
          <a:effectLst/>
        </p:spPr>
      </p:pic>
      <p:sp>
        <p:nvSpPr>
          <p:cNvPr id="3" name="Titre 2"/>
          <p:cNvSpPr>
            <a:spLocks noGrp="1"/>
          </p:cNvSpPr>
          <p:nvPr>
            <p:ph type="title"/>
          </p:nvPr>
        </p:nvSpPr>
        <p:spPr>
          <a:xfrm>
            <a:off x="285720" y="142852"/>
            <a:ext cx="8358246" cy="796908"/>
          </a:xfrm>
        </p:spPr>
        <p:txBody>
          <a:bodyPr>
            <a:normAutofit/>
          </a:bodyPr>
          <a:lstStyle/>
          <a:p>
            <a:r>
              <a:rPr lang="fr-FR" sz="2400" dirty="0" smtClean="0"/>
              <a:t>Rappel du résultat du diagnostic pour SDA</a:t>
            </a:r>
            <a:endParaRPr lang="fr-FR" sz="2400" dirty="0"/>
          </a:p>
        </p:txBody>
      </p:sp>
      <p:sp>
        <p:nvSpPr>
          <p:cNvPr id="5" name="Oval 36"/>
          <p:cNvSpPr>
            <a:spLocks noChangeArrowheads="1"/>
          </p:cNvSpPr>
          <p:nvPr/>
        </p:nvSpPr>
        <p:spPr bwMode="auto">
          <a:xfrm>
            <a:off x="4564694" y="3929066"/>
            <a:ext cx="936000" cy="936000"/>
          </a:xfrm>
          <a:prstGeom prst="ellipse">
            <a:avLst/>
          </a:prstGeom>
          <a:solidFill>
            <a:schemeClr val="accent1">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smtClean="0">
              <a:solidFill>
                <a:schemeClr val="bg1"/>
              </a:solidFill>
              <a:latin typeface="Calibri" pitchFamily="34" charset="0"/>
            </a:endParaRPr>
          </a:p>
          <a:p>
            <a:pPr algn="ctr">
              <a:lnSpc>
                <a:spcPct val="120000"/>
              </a:lnSpc>
            </a:pPr>
            <a:r>
              <a:rPr lang="fr-FR" sz="1000" b="1" dirty="0" smtClean="0">
                <a:solidFill>
                  <a:schemeClr val="bg1"/>
                </a:solidFill>
                <a:latin typeface="Calibri" pitchFamily="34" charset="0"/>
              </a:rPr>
              <a:t>Concessions </a:t>
            </a:r>
            <a:endParaRPr lang="fr-FR" sz="1000" b="1" dirty="0">
              <a:solidFill>
                <a:schemeClr val="bg1"/>
              </a:solidFill>
              <a:latin typeface="Calibri" pitchFamily="34" charset="0"/>
            </a:endParaRPr>
          </a:p>
          <a:p>
            <a:pPr algn="ctr">
              <a:lnSpc>
                <a:spcPct val="120000"/>
              </a:lnSpc>
            </a:pPr>
            <a:r>
              <a:rPr lang="fr-FR" sz="1000" b="1" dirty="0">
                <a:solidFill>
                  <a:schemeClr val="bg1"/>
                </a:solidFill>
                <a:latin typeface="Calibri" pitchFamily="34" charset="0"/>
              </a:rPr>
              <a:t>Electriques</a:t>
            </a:r>
          </a:p>
        </p:txBody>
      </p:sp>
      <p:grpSp>
        <p:nvGrpSpPr>
          <p:cNvPr id="2" name="Group 47"/>
          <p:cNvGrpSpPr>
            <a:grpSpLocks/>
          </p:cNvGrpSpPr>
          <p:nvPr/>
        </p:nvGrpSpPr>
        <p:grpSpPr bwMode="auto">
          <a:xfrm>
            <a:off x="4996476" y="3714764"/>
            <a:ext cx="1655618" cy="644915"/>
            <a:chOff x="2548" y="2603"/>
            <a:chExt cx="812" cy="264"/>
          </a:xfrm>
        </p:grpSpPr>
        <p:sp>
          <p:nvSpPr>
            <p:cNvPr id="10" name="Oval 37"/>
            <p:cNvSpPr>
              <a:spLocks noChangeArrowheads="1"/>
            </p:cNvSpPr>
            <p:nvPr/>
          </p:nvSpPr>
          <p:spPr bwMode="auto">
            <a:xfrm>
              <a:off x="2548" y="2720"/>
              <a:ext cx="177" cy="147"/>
            </a:xfrm>
            <a:prstGeom prst="ellipse">
              <a:avLst/>
            </a:prstGeom>
            <a:solidFill>
              <a:srgbClr val="009E9A"/>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sp>
          <p:nvSpPr>
            <p:cNvPr id="8" name="Rectangle 51"/>
            <p:cNvSpPr>
              <a:spLocks noChangeArrowheads="1"/>
            </p:cNvSpPr>
            <p:nvPr/>
          </p:nvSpPr>
          <p:spPr bwMode="auto">
            <a:xfrm>
              <a:off x="2795" y="2603"/>
              <a:ext cx="565" cy="215"/>
            </a:xfrm>
            <a:prstGeom prst="rect">
              <a:avLst/>
            </a:prstGeom>
            <a:noFill/>
            <a:ln w="9525" algn="ctr">
              <a:noFill/>
              <a:miter lim="800000"/>
              <a:headEnd/>
              <a:tailEnd/>
            </a:ln>
          </p:spPr>
          <p:txBody>
            <a:bodyPr wrap="square" lIns="90000" tIns="46800" rIns="90000" bIns="46800">
              <a:spAutoFit/>
            </a:bodyPr>
            <a:lstStyle/>
            <a:p>
              <a:r>
                <a:rPr lang="fr-FR" sz="1400" b="1" dirty="0">
                  <a:latin typeface="Calibri" pitchFamily="34" charset="0"/>
                </a:rPr>
                <a:t>Concessions</a:t>
              </a:r>
              <a:br>
                <a:rPr lang="fr-FR" sz="1400" b="1" dirty="0">
                  <a:latin typeface="Calibri" pitchFamily="34" charset="0"/>
                </a:rPr>
              </a:br>
              <a:r>
                <a:rPr lang="fr-FR" sz="1400" b="1" dirty="0">
                  <a:latin typeface="Calibri" pitchFamily="34" charset="0"/>
                </a:rPr>
                <a:t>Gaz</a:t>
              </a:r>
            </a:p>
          </p:txBody>
        </p:sp>
      </p:grpSp>
      <p:sp>
        <p:nvSpPr>
          <p:cNvPr id="12" name="Rectangle 56"/>
          <p:cNvSpPr>
            <a:spLocks noChangeArrowheads="1"/>
          </p:cNvSpPr>
          <p:nvPr/>
        </p:nvSpPr>
        <p:spPr bwMode="auto">
          <a:xfrm>
            <a:off x="4214817" y="3286124"/>
            <a:ext cx="1000125" cy="594331"/>
          </a:xfrm>
          <a:prstGeom prst="rect">
            <a:avLst/>
          </a:prstGeom>
          <a:noFill/>
          <a:ln w="9525" algn="ctr">
            <a:noFill/>
            <a:miter lim="800000"/>
            <a:headEnd/>
            <a:tailEnd/>
          </a:ln>
        </p:spPr>
        <p:txBody>
          <a:bodyPr lIns="90000" tIns="46800" rIns="90000" bIns="46800">
            <a:spAutoFit/>
          </a:bodyPr>
          <a:lstStyle/>
          <a:p>
            <a:pPr>
              <a:lnSpc>
                <a:spcPct val="120000"/>
              </a:lnSpc>
            </a:pPr>
            <a:r>
              <a:rPr lang="fr-FR" sz="1400" b="1" dirty="0">
                <a:latin typeface="Calibri" pitchFamily="34" charset="0"/>
              </a:rPr>
              <a:t>Éligibles </a:t>
            </a:r>
            <a:r>
              <a:rPr lang="fr-FR" sz="1400" b="1" dirty="0" err="1">
                <a:latin typeface="Calibri" pitchFamily="34" charset="0"/>
              </a:rPr>
              <a:t>élec</a:t>
            </a:r>
            <a:endParaRPr lang="fr-FR" sz="1400" b="1" dirty="0">
              <a:latin typeface="Calibri" pitchFamily="34" charset="0"/>
            </a:endParaRPr>
          </a:p>
        </p:txBody>
      </p:sp>
      <p:sp>
        <p:nvSpPr>
          <p:cNvPr id="13" name="Oval 38"/>
          <p:cNvSpPr>
            <a:spLocks noChangeArrowheads="1"/>
          </p:cNvSpPr>
          <p:nvPr/>
        </p:nvSpPr>
        <p:spPr bwMode="auto">
          <a:xfrm>
            <a:off x="3250116" y="3821628"/>
            <a:ext cx="36000" cy="36000"/>
          </a:xfrm>
          <a:prstGeom prst="ellipse">
            <a:avLst/>
          </a:prstGeom>
          <a:solidFill>
            <a:schemeClr val="tx1"/>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4" name="Rectangle 56"/>
          <p:cNvSpPr>
            <a:spLocks noChangeArrowheads="1"/>
          </p:cNvSpPr>
          <p:nvPr/>
        </p:nvSpPr>
        <p:spPr bwMode="auto">
          <a:xfrm>
            <a:off x="2071670" y="3286124"/>
            <a:ext cx="1000125" cy="852863"/>
          </a:xfrm>
          <a:prstGeom prst="rect">
            <a:avLst/>
          </a:prstGeom>
          <a:noFill/>
          <a:ln w="9525" algn="ctr">
            <a:noFill/>
            <a:miter lim="800000"/>
            <a:headEnd/>
            <a:tailEnd/>
          </a:ln>
        </p:spPr>
        <p:txBody>
          <a:bodyPr lIns="90000" tIns="46800" rIns="90000" bIns="46800">
            <a:spAutoFit/>
          </a:bodyPr>
          <a:lstStyle/>
          <a:p>
            <a:pPr algn="r">
              <a:lnSpc>
                <a:spcPct val="120000"/>
              </a:lnSpc>
            </a:pPr>
            <a:r>
              <a:rPr lang="fr-FR" sz="1400" b="1" dirty="0">
                <a:latin typeface="Calibri" pitchFamily="34" charset="0"/>
              </a:rPr>
              <a:t>Services </a:t>
            </a:r>
          </a:p>
          <a:p>
            <a:pPr algn="r">
              <a:lnSpc>
                <a:spcPct val="120000"/>
              </a:lnSpc>
            </a:pPr>
            <a:r>
              <a:rPr lang="fr-FR" sz="1400" b="1" dirty="0">
                <a:latin typeface="Calibri" pitchFamily="34" charset="0"/>
              </a:rPr>
              <a:t>énergie </a:t>
            </a:r>
          </a:p>
          <a:p>
            <a:pPr algn="r">
              <a:lnSpc>
                <a:spcPct val="120000"/>
              </a:lnSpc>
            </a:pPr>
            <a:r>
              <a:rPr lang="fr-FR" sz="1400" b="1" dirty="0">
                <a:latin typeface="Calibri" pitchFamily="34" charset="0"/>
              </a:rPr>
              <a:t>in-situ</a:t>
            </a:r>
          </a:p>
        </p:txBody>
      </p:sp>
      <p:sp>
        <p:nvSpPr>
          <p:cNvPr id="15" name="Oval 38"/>
          <p:cNvSpPr>
            <a:spLocks noChangeArrowheads="1"/>
          </p:cNvSpPr>
          <p:nvPr/>
        </p:nvSpPr>
        <p:spPr bwMode="auto">
          <a:xfrm>
            <a:off x="4000496" y="3857628"/>
            <a:ext cx="180000" cy="180000"/>
          </a:xfrm>
          <a:prstGeom prst="ellipse">
            <a:avLst/>
          </a:prstGeom>
          <a:solidFill>
            <a:schemeClr val="accent1">
              <a:lumMod val="60000"/>
              <a:lumOff val="4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6" name="Rectangle 56"/>
          <p:cNvSpPr>
            <a:spLocks noChangeArrowheads="1"/>
          </p:cNvSpPr>
          <p:nvPr/>
        </p:nvSpPr>
        <p:spPr bwMode="auto">
          <a:xfrm>
            <a:off x="3214685" y="4143380"/>
            <a:ext cx="1000125" cy="594331"/>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400" b="1" dirty="0">
                <a:latin typeface="Calibri" pitchFamily="34" charset="0"/>
              </a:rPr>
              <a:t>Éligibles </a:t>
            </a:r>
            <a:r>
              <a:rPr lang="fr-FR" sz="1400" b="1" dirty="0" smtClean="0">
                <a:latin typeface="Calibri" pitchFamily="34" charset="0"/>
              </a:rPr>
              <a:t>Gaz</a:t>
            </a:r>
            <a:endParaRPr lang="fr-FR" sz="1400" b="1" dirty="0">
              <a:latin typeface="Calibri" pitchFamily="34" charset="0"/>
            </a:endParaRPr>
          </a:p>
        </p:txBody>
      </p:sp>
      <p:cxnSp>
        <p:nvCxnSpPr>
          <p:cNvPr id="21" name="Connecteur droit 20"/>
          <p:cNvCxnSpPr>
            <a:stCxn id="10" idx="7"/>
            <a:endCxn id="8" idx="1"/>
          </p:cNvCxnSpPr>
          <p:nvPr/>
        </p:nvCxnSpPr>
        <p:spPr>
          <a:xfrm rot="5400000" flipH="1" flipV="1">
            <a:off x="5365010" y="3917410"/>
            <a:ext cx="75640" cy="19572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a:stCxn id="15" idx="0"/>
            <a:endCxn id="12" idx="1"/>
          </p:cNvCxnSpPr>
          <p:nvPr/>
        </p:nvCxnSpPr>
        <p:spPr>
          <a:xfrm rot="5400000" flipH="1" flipV="1">
            <a:off x="4015487" y="3658299"/>
            <a:ext cx="274338" cy="12432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38"/>
          <p:cNvSpPr>
            <a:spLocks noChangeArrowheads="1"/>
          </p:cNvSpPr>
          <p:nvPr/>
        </p:nvSpPr>
        <p:spPr bwMode="auto">
          <a:xfrm>
            <a:off x="3929058" y="3892504"/>
            <a:ext cx="108000" cy="108000"/>
          </a:xfrm>
          <a:prstGeom prst="ellipse">
            <a:avLst/>
          </a:prstGeom>
          <a:solidFill>
            <a:srgbClr val="92D05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cxnSp>
        <p:nvCxnSpPr>
          <p:cNvPr id="29" name="Connecteur droit 28"/>
          <p:cNvCxnSpPr>
            <a:stCxn id="16" idx="0"/>
            <a:endCxn id="11" idx="2"/>
          </p:cNvCxnSpPr>
          <p:nvPr/>
        </p:nvCxnSpPr>
        <p:spPr>
          <a:xfrm rot="5400000" flipH="1" flipV="1">
            <a:off x="3723465" y="3937787"/>
            <a:ext cx="196876" cy="21431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stCxn id="14" idx="3"/>
            <a:endCxn id="13" idx="3"/>
          </p:cNvCxnSpPr>
          <p:nvPr/>
        </p:nvCxnSpPr>
        <p:spPr>
          <a:xfrm>
            <a:off x="3071795" y="3712556"/>
            <a:ext cx="183593" cy="13980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28575" y="785794"/>
            <a:ext cx="9115425" cy="5800725"/>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pPr>
              <a:defRPr/>
            </a:pPr>
            <a:fld id="{B562F179-33DE-4D36-8BFE-A368A63F2ACB}" type="slidenum">
              <a:rPr lang="fr-FR"/>
              <a:pPr>
                <a:defRPr/>
              </a:pPr>
              <a:t>42</a:t>
            </a:fld>
            <a:endParaRPr lang="fr-FR"/>
          </a:p>
        </p:txBody>
      </p:sp>
      <p:sp>
        <p:nvSpPr>
          <p:cNvPr id="8" name="Titre 1"/>
          <p:cNvSpPr txBox="1">
            <a:spLocks/>
          </p:cNvSpPr>
          <p:nvPr/>
        </p:nvSpPr>
        <p:spPr>
          <a:xfrm>
            <a:off x="214282" y="71414"/>
            <a:ext cx="7772400" cy="830997"/>
          </a:xfrm>
          <a:prstGeom prst="rect">
            <a:avLst/>
          </a:prstGeom>
          <a:noFill/>
        </p:spPr>
        <p:txBody>
          <a:bodyPr wrap="square" rtlCol="0">
            <a:spAutoFit/>
          </a:bodyPr>
          <a:lstStyle/>
          <a:p>
            <a:pPr algn="ctr">
              <a:spcBef>
                <a:spcPct val="0"/>
              </a:spcBef>
              <a:defRPr/>
            </a:pP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Matrice Évaluation de la cohérence des segments avec les finalités de l’entreprise</a:t>
            </a:r>
          </a:p>
        </p:txBody>
      </p:sp>
      <p:sp>
        <p:nvSpPr>
          <p:cNvPr id="6" name="Oval 36"/>
          <p:cNvSpPr>
            <a:spLocks noChangeArrowheads="1"/>
          </p:cNvSpPr>
          <p:nvPr/>
        </p:nvSpPr>
        <p:spPr bwMode="auto">
          <a:xfrm>
            <a:off x="7779404" y="2928934"/>
            <a:ext cx="936000" cy="936000"/>
          </a:xfrm>
          <a:prstGeom prst="ellipse">
            <a:avLst/>
          </a:prstGeom>
          <a:solidFill>
            <a:schemeClr val="accent1">
              <a:lumMod val="50000"/>
            </a:schemeClr>
          </a:solidFill>
          <a:ln w="9525" algn="ctr">
            <a:solidFill>
              <a:schemeClr val="tx1"/>
            </a:solidFill>
            <a:round/>
            <a:headEnd/>
            <a:tailEnd/>
          </a:ln>
        </p:spPr>
        <p:txBody>
          <a:bodyPr wrap="none" lIns="18000" tIns="18000" rIns="18000" bIns="18000" anchor="ctr"/>
          <a:lstStyle/>
          <a:p>
            <a:pPr algn="ctr">
              <a:lnSpc>
                <a:spcPct val="120000"/>
              </a:lnSpc>
            </a:pPr>
            <a:r>
              <a:rPr lang="fr-FR" sz="1000" b="1" dirty="0" smtClean="0">
                <a:solidFill>
                  <a:schemeClr val="bg1"/>
                </a:solidFill>
                <a:latin typeface="Calibri" pitchFamily="34" charset="0"/>
              </a:rPr>
              <a:t>Concessions </a:t>
            </a:r>
            <a:endParaRPr lang="fr-FR" sz="1000" b="1" dirty="0">
              <a:solidFill>
                <a:schemeClr val="bg1"/>
              </a:solidFill>
              <a:latin typeface="Calibri" pitchFamily="34" charset="0"/>
            </a:endParaRPr>
          </a:p>
          <a:p>
            <a:pPr algn="ctr">
              <a:lnSpc>
                <a:spcPct val="120000"/>
              </a:lnSpc>
            </a:pPr>
            <a:r>
              <a:rPr lang="fr-FR" sz="1000" b="1" dirty="0">
                <a:solidFill>
                  <a:schemeClr val="bg1"/>
                </a:solidFill>
                <a:latin typeface="Calibri" pitchFamily="34" charset="0"/>
              </a:rPr>
              <a:t>Electriques</a:t>
            </a:r>
          </a:p>
        </p:txBody>
      </p:sp>
      <p:grpSp>
        <p:nvGrpSpPr>
          <p:cNvPr id="2" name="Group 47"/>
          <p:cNvGrpSpPr>
            <a:grpSpLocks/>
          </p:cNvGrpSpPr>
          <p:nvPr/>
        </p:nvGrpSpPr>
        <p:grpSpPr bwMode="auto">
          <a:xfrm>
            <a:off x="7265794" y="2571744"/>
            <a:ext cx="1521048" cy="715758"/>
            <a:chOff x="2548" y="2574"/>
            <a:chExt cx="746" cy="293"/>
          </a:xfrm>
        </p:grpSpPr>
        <p:sp>
          <p:nvSpPr>
            <p:cNvPr id="10" name="Oval 37"/>
            <p:cNvSpPr>
              <a:spLocks noChangeArrowheads="1"/>
            </p:cNvSpPr>
            <p:nvPr/>
          </p:nvSpPr>
          <p:spPr bwMode="auto">
            <a:xfrm>
              <a:off x="2548" y="2720"/>
              <a:ext cx="177" cy="147"/>
            </a:xfrm>
            <a:prstGeom prst="ellipse">
              <a:avLst/>
            </a:prstGeom>
            <a:solidFill>
              <a:srgbClr val="009E9A"/>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sp>
          <p:nvSpPr>
            <p:cNvPr id="11" name="Rectangle 51"/>
            <p:cNvSpPr>
              <a:spLocks noChangeArrowheads="1"/>
            </p:cNvSpPr>
            <p:nvPr/>
          </p:nvSpPr>
          <p:spPr bwMode="auto">
            <a:xfrm>
              <a:off x="2729" y="2574"/>
              <a:ext cx="565" cy="215"/>
            </a:xfrm>
            <a:prstGeom prst="rect">
              <a:avLst/>
            </a:prstGeom>
            <a:noFill/>
            <a:ln w="9525" algn="ctr">
              <a:noFill/>
              <a:miter lim="800000"/>
              <a:headEnd/>
              <a:tailEnd/>
            </a:ln>
          </p:spPr>
          <p:txBody>
            <a:bodyPr wrap="square" lIns="90000" tIns="46800" rIns="90000" bIns="46800">
              <a:spAutoFit/>
            </a:bodyPr>
            <a:lstStyle/>
            <a:p>
              <a:r>
                <a:rPr lang="fr-FR" sz="1400" b="1" dirty="0">
                  <a:latin typeface="Calibri" pitchFamily="34" charset="0"/>
                </a:rPr>
                <a:t>Concessions</a:t>
              </a:r>
              <a:br>
                <a:rPr lang="fr-FR" sz="1400" b="1" dirty="0">
                  <a:latin typeface="Calibri" pitchFamily="34" charset="0"/>
                </a:rPr>
              </a:br>
              <a:r>
                <a:rPr lang="fr-FR" sz="1400" b="1" dirty="0">
                  <a:latin typeface="Calibri" pitchFamily="34" charset="0"/>
                </a:rPr>
                <a:t>Gaz</a:t>
              </a:r>
            </a:p>
          </p:txBody>
        </p:sp>
      </p:grpSp>
      <p:sp>
        <p:nvSpPr>
          <p:cNvPr id="12" name="Rectangle 56"/>
          <p:cNvSpPr>
            <a:spLocks noChangeArrowheads="1"/>
          </p:cNvSpPr>
          <p:nvPr/>
        </p:nvSpPr>
        <p:spPr bwMode="auto">
          <a:xfrm>
            <a:off x="6500833" y="1728735"/>
            <a:ext cx="1000125" cy="594331"/>
          </a:xfrm>
          <a:prstGeom prst="rect">
            <a:avLst/>
          </a:prstGeom>
          <a:noFill/>
          <a:ln w="9525" algn="ctr">
            <a:noFill/>
            <a:miter lim="800000"/>
            <a:headEnd/>
            <a:tailEnd/>
          </a:ln>
        </p:spPr>
        <p:txBody>
          <a:bodyPr lIns="90000" tIns="46800" rIns="90000" bIns="46800">
            <a:spAutoFit/>
          </a:bodyPr>
          <a:lstStyle/>
          <a:p>
            <a:pPr>
              <a:lnSpc>
                <a:spcPct val="120000"/>
              </a:lnSpc>
            </a:pPr>
            <a:r>
              <a:rPr lang="fr-FR" sz="1400" b="1" dirty="0">
                <a:latin typeface="Calibri" pitchFamily="34" charset="0"/>
              </a:rPr>
              <a:t>Éligibles </a:t>
            </a:r>
            <a:r>
              <a:rPr lang="fr-FR" sz="1400" b="1" dirty="0" err="1">
                <a:latin typeface="Calibri" pitchFamily="34" charset="0"/>
              </a:rPr>
              <a:t>élec</a:t>
            </a:r>
            <a:endParaRPr lang="fr-FR" sz="1400" b="1" dirty="0">
              <a:latin typeface="Calibri" pitchFamily="34" charset="0"/>
            </a:endParaRPr>
          </a:p>
        </p:txBody>
      </p:sp>
      <p:sp>
        <p:nvSpPr>
          <p:cNvPr id="13" name="Oval 38"/>
          <p:cNvSpPr>
            <a:spLocks noChangeArrowheads="1"/>
          </p:cNvSpPr>
          <p:nvPr/>
        </p:nvSpPr>
        <p:spPr bwMode="auto">
          <a:xfrm>
            <a:off x="4429124" y="2085925"/>
            <a:ext cx="36000" cy="36000"/>
          </a:xfrm>
          <a:prstGeom prst="ellipse">
            <a:avLst/>
          </a:prstGeom>
          <a:solidFill>
            <a:schemeClr val="tx1"/>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4" name="Rectangle 56"/>
          <p:cNvSpPr>
            <a:spLocks noChangeArrowheads="1"/>
          </p:cNvSpPr>
          <p:nvPr/>
        </p:nvSpPr>
        <p:spPr bwMode="auto">
          <a:xfrm>
            <a:off x="3071802" y="1657297"/>
            <a:ext cx="1000125" cy="852863"/>
          </a:xfrm>
          <a:prstGeom prst="rect">
            <a:avLst/>
          </a:prstGeom>
          <a:noFill/>
          <a:ln w="9525" algn="ctr">
            <a:noFill/>
            <a:miter lim="800000"/>
            <a:headEnd/>
            <a:tailEnd/>
          </a:ln>
        </p:spPr>
        <p:txBody>
          <a:bodyPr lIns="90000" tIns="46800" rIns="90000" bIns="46800">
            <a:spAutoFit/>
          </a:bodyPr>
          <a:lstStyle/>
          <a:p>
            <a:pPr algn="r">
              <a:lnSpc>
                <a:spcPct val="120000"/>
              </a:lnSpc>
            </a:pPr>
            <a:r>
              <a:rPr lang="fr-FR" sz="1400" b="1" dirty="0">
                <a:latin typeface="Calibri" pitchFamily="34" charset="0"/>
              </a:rPr>
              <a:t>Services </a:t>
            </a:r>
          </a:p>
          <a:p>
            <a:pPr algn="r">
              <a:lnSpc>
                <a:spcPct val="120000"/>
              </a:lnSpc>
            </a:pPr>
            <a:r>
              <a:rPr lang="fr-FR" sz="1400" b="1" dirty="0">
                <a:latin typeface="Calibri" pitchFamily="34" charset="0"/>
              </a:rPr>
              <a:t>énergie </a:t>
            </a:r>
          </a:p>
          <a:p>
            <a:pPr algn="r">
              <a:lnSpc>
                <a:spcPct val="120000"/>
              </a:lnSpc>
            </a:pPr>
            <a:r>
              <a:rPr lang="fr-FR" sz="1400" b="1" dirty="0">
                <a:latin typeface="Calibri" pitchFamily="34" charset="0"/>
              </a:rPr>
              <a:t>in-situ</a:t>
            </a:r>
          </a:p>
        </p:txBody>
      </p:sp>
      <p:sp>
        <p:nvSpPr>
          <p:cNvPr id="15" name="Oval 38"/>
          <p:cNvSpPr>
            <a:spLocks noChangeArrowheads="1"/>
          </p:cNvSpPr>
          <p:nvPr/>
        </p:nvSpPr>
        <p:spPr bwMode="auto">
          <a:xfrm>
            <a:off x="6215074" y="2157363"/>
            <a:ext cx="180000" cy="180000"/>
          </a:xfrm>
          <a:prstGeom prst="ellipse">
            <a:avLst/>
          </a:prstGeom>
          <a:solidFill>
            <a:schemeClr val="accent1">
              <a:lumMod val="60000"/>
              <a:lumOff val="4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6" name="Rectangle 56"/>
          <p:cNvSpPr>
            <a:spLocks noChangeArrowheads="1"/>
          </p:cNvSpPr>
          <p:nvPr/>
        </p:nvSpPr>
        <p:spPr bwMode="auto">
          <a:xfrm>
            <a:off x="4714883" y="1728735"/>
            <a:ext cx="1000125" cy="594331"/>
          </a:xfrm>
          <a:prstGeom prst="rect">
            <a:avLst/>
          </a:prstGeom>
          <a:noFill/>
          <a:ln w="9525" algn="ctr">
            <a:noFill/>
            <a:miter lim="800000"/>
            <a:headEnd/>
            <a:tailEnd/>
          </a:ln>
        </p:spPr>
        <p:txBody>
          <a:bodyPr lIns="90000" tIns="46800" rIns="90000" bIns="46800">
            <a:spAutoFit/>
          </a:bodyPr>
          <a:lstStyle/>
          <a:p>
            <a:pPr algn="r">
              <a:lnSpc>
                <a:spcPct val="120000"/>
              </a:lnSpc>
            </a:pPr>
            <a:r>
              <a:rPr lang="fr-FR" sz="1400" b="1" dirty="0">
                <a:latin typeface="Calibri" pitchFamily="34" charset="0"/>
              </a:rPr>
              <a:t>Éligibles </a:t>
            </a:r>
            <a:r>
              <a:rPr lang="fr-FR" sz="1400" b="1" dirty="0" smtClean="0">
                <a:latin typeface="Calibri" pitchFamily="34" charset="0"/>
              </a:rPr>
              <a:t>Gaz</a:t>
            </a:r>
            <a:endParaRPr lang="fr-FR" sz="1400" b="1" dirty="0">
              <a:latin typeface="Calibri" pitchFamily="34" charset="0"/>
            </a:endParaRPr>
          </a:p>
        </p:txBody>
      </p:sp>
      <p:cxnSp>
        <p:nvCxnSpPr>
          <p:cNvPr id="17" name="Connecteur droit 16"/>
          <p:cNvCxnSpPr>
            <a:stCxn id="15" idx="0"/>
            <a:endCxn id="12" idx="1"/>
          </p:cNvCxnSpPr>
          <p:nvPr/>
        </p:nvCxnSpPr>
        <p:spPr>
          <a:xfrm rot="5400000" flipH="1" flipV="1">
            <a:off x="6337222" y="1993753"/>
            <a:ext cx="131462" cy="195759"/>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a:stCxn id="16" idx="3"/>
            <a:endCxn id="22" idx="1"/>
          </p:cNvCxnSpPr>
          <p:nvPr/>
        </p:nvCxnSpPr>
        <p:spPr>
          <a:xfrm>
            <a:off x="5715008" y="2025901"/>
            <a:ext cx="373006" cy="440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a:stCxn id="14" idx="3"/>
            <a:endCxn id="13" idx="3"/>
          </p:cNvCxnSpPr>
          <p:nvPr/>
        </p:nvCxnSpPr>
        <p:spPr>
          <a:xfrm>
            <a:off x="4071927" y="2083729"/>
            <a:ext cx="362469" cy="32924"/>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38"/>
          <p:cNvSpPr>
            <a:spLocks noChangeArrowheads="1"/>
          </p:cNvSpPr>
          <p:nvPr/>
        </p:nvSpPr>
        <p:spPr bwMode="auto">
          <a:xfrm>
            <a:off x="6072198" y="2014487"/>
            <a:ext cx="108000" cy="108000"/>
          </a:xfrm>
          <a:prstGeom prst="ellipse">
            <a:avLst/>
          </a:prstGeom>
          <a:solidFill>
            <a:srgbClr val="92D05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20" name="Rectangle 19"/>
          <p:cNvSpPr/>
          <p:nvPr/>
        </p:nvSpPr>
        <p:spPr>
          <a:xfrm>
            <a:off x="3929058" y="2857496"/>
            <a:ext cx="1643074" cy="2214578"/>
          </a:xfrm>
          <a:prstGeom prst="wedgeRectCallout">
            <a:avLst>
              <a:gd name="adj1" fmla="val -19066"/>
              <a:gd name="adj2" fmla="val -8513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Segment à développer à terme, la priorité étant données aux segments concessions</a:t>
            </a:r>
            <a:endParaRPr lang="fr-FR"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rmAutofit/>
          </a:bodyPr>
          <a:lstStyle/>
          <a:p>
            <a:pPr algn="l"/>
            <a:r>
              <a:rPr lang="fr-FR" sz="3600" dirty="0" smtClean="0"/>
              <a:t>3. Construction des scénarios</a:t>
            </a:r>
            <a:endParaRPr lang="fr-FR" sz="3600"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43</a:t>
            </a:fld>
            <a:endParaRPr lang="fr-F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571472" y="928670"/>
            <a:ext cx="7667625" cy="5495925"/>
          </a:xfrm>
          <a:prstGeom prst="rect">
            <a:avLst/>
          </a:prstGeom>
          <a:noFill/>
          <a:ln w="9525">
            <a:noFill/>
            <a:miter lim="800000"/>
            <a:headEnd/>
            <a:tailEnd/>
          </a:ln>
          <a:effectLst/>
        </p:spPr>
      </p:pic>
      <p:sp>
        <p:nvSpPr>
          <p:cNvPr id="5" name="Oval 36"/>
          <p:cNvSpPr>
            <a:spLocks noChangeArrowheads="1"/>
          </p:cNvSpPr>
          <p:nvPr/>
        </p:nvSpPr>
        <p:spPr bwMode="auto">
          <a:xfrm>
            <a:off x="4564694" y="3852827"/>
            <a:ext cx="936000" cy="936000"/>
          </a:xfrm>
          <a:prstGeom prst="ellipse">
            <a:avLst/>
          </a:prstGeom>
          <a:solidFill>
            <a:schemeClr val="accent1">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smtClean="0">
              <a:solidFill>
                <a:schemeClr val="bg1"/>
              </a:solidFill>
              <a:latin typeface="Calibri" pitchFamily="34" charset="0"/>
            </a:endParaRPr>
          </a:p>
          <a:p>
            <a:pPr algn="ctr">
              <a:lnSpc>
                <a:spcPct val="120000"/>
              </a:lnSpc>
            </a:pPr>
            <a:r>
              <a:rPr lang="fr-FR" sz="1000" b="1" dirty="0" smtClean="0">
                <a:solidFill>
                  <a:schemeClr val="bg1"/>
                </a:solidFill>
                <a:latin typeface="Calibri" pitchFamily="34" charset="0"/>
              </a:rPr>
              <a:t>Concessions </a:t>
            </a:r>
            <a:endParaRPr lang="fr-FR" sz="1000" b="1" dirty="0">
              <a:solidFill>
                <a:schemeClr val="bg1"/>
              </a:solidFill>
              <a:latin typeface="Calibri" pitchFamily="34" charset="0"/>
            </a:endParaRPr>
          </a:p>
          <a:p>
            <a:pPr algn="ctr">
              <a:lnSpc>
                <a:spcPct val="120000"/>
              </a:lnSpc>
            </a:pPr>
            <a:r>
              <a:rPr lang="fr-FR" sz="1000" b="1" dirty="0">
                <a:solidFill>
                  <a:schemeClr val="bg1"/>
                </a:solidFill>
                <a:latin typeface="Calibri" pitchFamily="34" charset="0"/>
              </a:rPr>
              <a:t>Electriques</a:t>
            </a:r>
          </a:p>
        </p:txBody>
      </p:sp>
      <p:grpSp>
        <p:nvGrpSpPr>
          <p:cNvPr id="2" name="Group 47"/>
          <p:cNvGrpSpPr>
            <a:grpSpLocks/>
          </p:cNvGrpSpPr>
          <p:nvPr/>
        </p:nvGrpSpPr>
        <p:grpSpPr bwMode="auto">
          <a:xfrm>
            <a:off x="4996476" y="3638525"/>
            <a:ext cx="1655618" cy="644915"/>
            <a:chOff x="2548" y="2603"/>
            <a:chExt cx="812" cy="264"/>
          </a:xfrm>
        </p:grpSpPr>
        <p:sp>
          <p:nvSpPr>
            <p:cNvPr id="10" name="Oval 37"/>
            <p:cNvSpPr>
              <a:spLocks noChangeArrowheads="1"/>
            </p:cNvSpPr>
            <p:nvPr/>
          </p:nvSpPr>
          <p:spPr bwMode="auto">
            <a:xfrm>
              <a:off x="2548" y="2720"/>
              <a:ext cx="177" cy="147"/>
            </a:xfrm>
            <a:prstGeom prst="ellipse">
              <a:avLst/>
            </a:prstGeom>
            <a:solidFill>
              <a:srgbClr val="009E9A"/>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sp>
          <p:nvSpPr>
            <p:cNvPr id="8" name="Rectangle 51"/>
            <p:cNvSpPr>
              <a:spLocks noChangeArrowheads="1"/>
            </p:cNvSpPr>
            <p:nvPr/>
          </p:nvSpPr>
          <p:spPr bwMode="auto">
            <a:xfrm>
              <a:off x="2795" y="2603"/>
              <a:ext cx="565" cy="215"/>
            </a:xfrm>
            <a:prstGeom prst="rect">
              <a:avLst/>
            </a:prstGeom>
            <a:noFill/>
            <a:ln w="9525" algn="ctr">
              <a:noFill/>
              <a:miter lim="800000"/>
              <a:headEnd/>
              <a:tailEnd/>
            </a:ln>
          </p:spPr>
          <p:txBody>
            <a:bodyPr wrap="square" lIns="90000" tIns="46800" rIns="90000" bIns="46800">
              <a:spAutoFit/>
            </a:bodyPr>
            <a:lstStyle/>
            <a:p>
              <a:r>
                <a:rPr lang="fr-FR" sz="1400" b="1" dirty="0">
                  <a:latin typeface="Calibri" pitchFamily="34" charset="0"/>
                </a:rPr>
                <a:t>Concessions</a:t>
              </a:r>
              <a:br>
                <a:rPr lang="fr-FR" sz="1400" b="1" dirty="0">
                  <a:latin typeface="Calibri" pitchFamily="34" charset="0"/>
                </a:rPr>
              </a:br>
              <a:r>
                <a:rPr lang="fr-FR" sz="1400" b="1" dirty="0">
                  <a:latin typeface="Calibri" pitchFamily="34" charset="0"/>
                </a:rPr>
                <a:t>Gaz</a:t>
              </a:r>
            </a:p>
          </p:txBody>
        </p:sp>
      </p:grpSp>
      <p:sp>
        <p:nvSpPr>
          <p:cNvPr id="12" name="Rectangle 56"/>
          <p:cNvSpPr>
            <a:spLocks noChangeArrowheads="1"/>
          </p:cNvSpPr>
          <p:nvPr/>
        </p:nvSpPr>
        <p:spPr bwMode="auto">
          <a:xfrm>
            <a:off x="4214817" y="3209885"/>
            <a:ext cx="1000125" cy="594331"/>
          </a:xfrm>
          <a:prstGeom prst="rect">
            <a:avLst/>
          </a:prstGeom>
          <a:noFill/>
          <a:ln w="9525" algn="ctr">
            <a:noFill/>
            <a:miter lim="800000"/>
            <a:headEnd/>
            <a:tailEnd/>
          </a:ln>
        </p:spPr>
        <p:txBody>
          <a:bodyPr lIns="90000" tIns="46800" rIns="90000" bIns="46800">
            <a:spAutoFit/>
          </a:bodyPr>
          <a:lstStyle/>
          <a:p>
            <a:pPr>
              <a:lnSpc>
                <a:spcPct val="120000"/>
              </a:lnSpc>
            </a:pPr>
            <a:r>
              <a:rPr lang="fr-FR" sz="1400" b="1" dirty="0">
                <a:latin typeface="Calibri" pitchFamily="34" charset="0"/>
              </a:rPr>
              <a:t>Éligibles </a:t>
            </a:r>
            <a:r>
              <a:rPr lang="fr-FR" sz="1400" b="1" dirty="0" err="1">
                <a:latin typeface="Calibri" pitchFamily="34" charset="0"/>
              </a:rPr>
              <a:t>élec</a:t>
            </a:r>
            <a:endParaRPr lang="fr-FR" sz="1400" b="1" dirty="0">
              <a:latin typeface="Calibri" pitchFamily="34" charset="0"/>
            </a:endParaRPr>
          </a:p>
        </p:txBody>
      </p:sp>
      <p:sp>
        <p:nvSpPr>
          <p:cNvPr id="13" name="Oval 38"/>
          <p:cNvSpPr>
            <a:spLocks noChangeArrowheads="1"/>
          </p:cNvSpPr>
          <p:nvPr/>
        </p:nvSpPr>
        <p:spPr bwMode="auto">
          <a:xfrm>
            <a:off x="3250116" y="3745389"/>
            <a:ext cx="36000" cy="36000"/>
          </a:xfrm>
          <a:prstGeom prst="ellipse">
            <a:avLst/>
          </a:prstGeom>
          <a:solidFill>
            <a:schemeClr val="tx1"/>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4" name="Rectangle 56"/>
          <p:cNvSpPr>
            <a:spLocks noChangeArrowheads="1"/>
          </p:cNvSpPr>
          <p:nvPr/>
        </p:nvSpPr>
        <p:spPr bwMode="auto">
          <a:xfrm>
            <a:off x="2071670" y="3209885"/>
            <a:ext cx="1000125" cy="852863"/>
          </a:xfrm>
          <a:prstGeom prst="rect">
            <a:avLst/>
          </a:prstGeom>
          <a:noFill/>
          <a:ln w="9525" algn="ctr">
            <a:noFill/>
            <a:miter lim="800000"/>
            <a:headEnd/>
            <a:tailEnd/>
          </a:ln>
        </p:spPr>
        <p:txBody>
          <a:bodyPr lIns="90000" tIns="46800" rIns="90000" bIns="46800">
            <a:spAutoFit/>
          </a:bodyPr>
          <a:lstStyle/>
          <a:p>
            <a:pPr algn="r">
              <a:lnSpc>
                <a:spcPct val="120000"/>
              </a:lnSpc>
            </a:pPr>
            <a:r>
              <a:rPr lang="fr-FR" sz="1400" b="1" dirty="0">
                <a:latin typeface="Calibri" pitchFamily="34" charset="0"/>
              </a:rPr>
              <a:t>Services </a:t>
            </a:r>
          </a:p>
          <a:p>
            <a:pPr algn="r">
              <a:lnSpc>
                <a:spcPct val="120000"/>
              </a:lnSpc>
            </a:pPr>
            <a:r>
              <a:rPr lang="fr-FR" sz="1400" b="1" dirty="0">
                <a:latin typeface="Calibri" pitchFamily="34" charset="0"/>
              </a:rPr>
              <a:t>énergie </a:t>
            </a:r>
          </a:p>
          <a:p>
            <a:pPr algn="r">
              <a:lnSpc>
                <a:spcPct val="120000"/>
              </a:lnSpc>
            </a:pPr>
            <a:r>
              <a:rPr lang="fr-FR" sz="1400" b="1" dirty="0">
                <a:latin typeface="Calibri" pitchFamily="34" charset="0"/>
              </a:rPr>
              <a:t>in-situ</a:t>
            </a:r>
          </a:p>
        </p:txBody>
      </p:sp>
      <p:sp>
        <p:nvSpPr>
          <p:cNvPr id="15" name="Oval 38"/>
          <p:cNvSpPr>
            <a:spLocks noChangeArrowheads="1"/>
          </p:cNvSpPr>
          <p:nvPr/>
        </p:nvSpPr>
        <p:spPr bwMode="auto">
          <a:xfrm>
            <a:off x="4000496" y="3781389"/>
            <a:ext cx="180000" cy="180000"/>
          </a:xfrm>
          <a:prstGeom prst="ellipse">
            <a:avLst/>
          </a:prstGeom>
          <a:solidFill>
            <a:schemeClr val="accent1">
              <a:lumMod val="60000"/>
              <a:lumOff val="4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6" name="Rectangle 56"/>
          <p:cNvSpPr>
            <a:spLocks noChangeArrowheads="1"/>
          </p:cNvSpPr>
          <p:nvPr/>
        </p:nvSpPr>
        <p:spPr bwMode="auto">
          <a:xfrm>
            <a:off x="3214685" y="4067141"/>
            <a:ext cx="1000125" cy="594331"/>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400" b="1" dirty="0">
                <a:latin typeface="Calibri" pitchFamily="34" charset="0"/>
              </a:rPr>
              <a:t>Éligibles </a:t>
            </a:r>
            <a:r>
              <a:rPr lang="fr-FR" sz="1400" b="1" dirty="0" smtClean="0">
                <a:latin typeface="Calibri" pitchFamily="34" charset="0"/>
              </a:rPr>
              <a:t>Gaz</a:t>
            </a:r>
            <a:endParaRPr lang="fr-FR" sz="1400" b="1" dirty="0">
              <a:latin typeface="Calibri" pitchFamily="34" charset="0"/>
            </a:endParaRPr>
          </a:p>
        </p:txBody>
      </p:sp>
      <p:cxnSp>
        <p:nvCxnSpPr>
          <p:cNvPr id="21" name="Connecteur droit 20"/>
          <p:cNvCxnSpPr/>
          <p:nvPr/>
        </p:nvCxnSpPr>
        <p:spPr>
          <a:xfrm rot="5400000" flipH="1" flipV="1">
            <a:off x="5365010" y="3841171"/>
            <a:ext cx="75640" cy="19572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a:stCxn id="15" idx="0"/>
            <a:endCxn id="12" idx="1"/>
          </p:cNvCxnSpPr>
          <p:nvPr/>
        </p:nvCxnSpPr>
        <p:spPr>
          <a:xfrm rot="5400000" flipH="1" flipV="1">
            <a:off x="4015487" y="3582060"/>
            <a:ext cx="274338" cy="12432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38"/>
          <p:cNvSpPr>
            <a:spLocks noChangeArrowheads="1"/>
          </p:cNvSpPr>
          <p:nvPr/>
        </p:nvSpPr>
        <p:spPr bwMode="auto">
          <a:xfrm>
            <a:off x="3929058" y="3816265"/>
            <a:ext cx="108000" cy="108000"/>
          </a:xfrm>
          <a:prstGeom prst="ellipse">
            <a:avLst/>
          </a:prstGeom>
          <a:solidFill>
            <a:srgbClr val="92D05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cxnSp>
        <p:nvCxnSpPr>
          <p:cNvPr id="29" name="Connecteur droit 28"/>
          <p:cNvCxnSpPr>
            <a:stCxn id="16" idx="0"/>
            <a:endCxn id="11" idx="2"/>
          </p:cNvCxnSpPr>
          <p:nvPr/>
        </p:nvCxnSpPr>
        <p:spPr>
          <a:xfrm rot="5400000" flipH="1" flipV="1">
            <a:off x="3723465" y="3861548"/>
            <a:ext cx="196876" cy="21431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stCxn id="14" idx="3"/>
            <a:endCxn id="13" idx="3"/>
          </p:cNvCxnSpPr>
          <p:nvPr/>
        </p:nvCxnSpPr>
        <p:spPr>
          <a:xfrm>
            <a:off x="3071795" y="3636317"/>
            <a:ext cx="183593" cy="13980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itre 1"/>
          <p:cNvSpPr txBox="1">
            <a:spLocks/>
          </p:cNvSpPr>
          <p:nvPr/>
        </p:nvSpPr>
        <p:spPr>
          <a:xfrm>
            <a:off x="685800" y="142852"/>
            <a:ext cx="7772400" cy="461665"/>
          </a:xfrm>
          <a:prstGeom prst="rect">
            <a:avLst/>
          </a:prstGeom>
          <a:noFill/>
        </p:spPr>
        <p:txBody>
          <a:bodyPr wrap="square" rtlCol="0">
            <a:spAutoFit/>
          </a:bodyPr>
          <a:lstStyle/>
          <a:p>
            <a:pPr indent="-446088" algn="ctr">
              <a:spcBef>
                <a:spcPct val="0"/>
              </a:spcBef>
              <a:defRPr/>
            </a:pP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Rappel des principaux enjeux du diagnostic</a:t>
            </a:r>
          </a:p>
        </p:txBody>
      </p:sp>
      <p:sp>
        <p:nvSpPr>
          <p:cNvPr id="23" name="Espace réservé du numéro de diapositive 22"/>
          <p:cNvSpPr>
            <a:spLocks noGrp="1"/>
          </p:cNvSpPr>
          <p:nvPr>
            <p:ph type="sldNum" sz="quarter" idx="12"/>
          </p:nvPr>
        </p:nvSpPr>
        <p:spPr/>
        <p:txBody>
          <a:bodyPr/>
          <a:lstStyle/>
          <a:p>
            <a:pPr>
              <a:defRPr/>
            </a:pPr>
            <a:fld id="{4B94C728-A482-4EA6-8093-71725AC11759}" type="slidenum">
              <a:rPr lang="fr-FR" smtClean="0"/>
              <a:pPr>
                <a:defRPr/>
              </a:pPr>
              <a:t>44</a:t>
            </a:fld>
            <a:endParaRPr lang="fr-F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45</a:t>
            </a:fld>
            <a:endParaRPr lang="fr-FR"/>
          </a:p>
        </p:txBody>
      </p:sp>
      <p:graphicFrame>
        <p:nvGraphicFramePr>
          <p:cNvPr id="9" name="Tableau 8"/>
          <p:cNvGraphicFramePr>
            <a:graphicFrameLocks noGrp="1"/>
          </p:cNvGraphicFramePr>
          <p:nvPr/>
        </p:nvGraphicFramePr>
        <p:xfrm>
          <a:off x="253821" y="714356"/>
          <a:ext cx="8572560" cy="5364480"/>
        </p:xfrm>
        <a:graphic>
          <a:graphicData uri="http://schemas.openxmlformats.org/drawingml/2006/table">
            <a:tbl>
              <a:tblPr firstRow="1" bandRow="1">
                <a:tableStyleId>{5C22544A-7EE6-4342-B048-85BDC9FD1C3A}</a:tableStyleId>
              </a:tblPr>
              <a:tblGrid>
                <a:gridCol w="1246345"/>
                <a:gridCol w="1571636"/>
                <a:gridCol w="5754579"/>
              </a:tblGrid>
              <a:tr h="428628">
                <a:tc>
                  <a:txBody>
                    <a:bodyPr/>
                    <a:lstStyle/>
                    <a:p>
                      <a:pPr algn="ctr"/>
                      <a:r>
                        <a:rPr lang="fr-FR" dirty="0" smtClean="0"/>
                        <a:t>Segment</a:t>
                      </a:r>
                      <a:endParaRPr lang="fr-FR" dirty="0"/>
                    </a:p>
                  </a:txBody>
                  <a:tcPr anchor="ctr"/>
                </a:tc>
                <a:tc>
                  <a:txBody>
                    <a:bodyPr/>
                    <a:lstStyle/>
                    <a:p>
                      <a:pPr algn="ctr"/>
                      <a:r>
                        <a:rPr lang="fr-FR" dirty="0" smtClean="0"/>
                        <a:t>Résultat</a:t>
                      </a:r>
                      <a:r>
                        <a:rPr lang="fr-FR" baseline="0" dirty="0" smtClean="0"/>
                        <a:t> Diagnostic</a:t>
                      </a:r>
                      <a:endParaRPr lang="fr-FR" dirty="0"/>
                    </a:p>
                  </a:txBody>
                  <a:tcPr anchor="ctr"/>
                </a:tc>
                <a:tc>
                  <a:txBody>
                    <a:bodyPr/>
                    <a:lstStyle/>
                    <a:p>
                      <a:pPr algn="ctr"/>
                      <a:r>
                        <a:rPr lang="fr-FR" dirty="0" smtClean="0"/>
                        <a:t>Commentaires / Enjeux du segment</a:t>
                      </a:r>
                      <a:endParaRPr lang="fr-FR" dirty="0"/>
                    </a:p>
                  </a:txBody>
                  <a:tcPr anchor="ctr"/>
                </a:tc>
              </a:tr>
              <a:tr h="370840">
                <a:tc>
                  <a:txBody>
                    <a:bodyPr/>
                    <a:lstStyle/>
                    <a:p>
                      <a:r>
                        <a:rPr lang="fr-FR" sz="1400" dirty="0" smtClean="0"/>
                        <a:t>Concessions électricité</a:t>
                      </a:r>
                      <a:endParaRPr lang="fr-FR" sz="1400" dirty="0"/>
                    </a:p>
                  </a:txBody>
                  <a:tcPr anchor="ctr"/>
                </a:tc>
                <a:tc>
                  <a:txBody>
                    <a:bodyPr/>
                    <a:lstStyle/>
                    <a:p>
                      <a:r>
                        <a:rPr lang="fr-FR" sz="1400" dirty="0" smtClean="0"/>
                        <a:t>Développement sélectif</a:t>
                      </a:r>
                      <a:endParaRPr lang="fr-FR" sz="1400" dirty="0"/>
                    </a:p>
                  </a:txBody>
                  <a:tcPr anchor="ctr"/>
                </a:tc>
                <a:tc>
                  <a:txBody>
                    <a:bodyPr/>
                    <a:lstStyle/>
                    <a:p>
                      <a:r>
                        <a:rPr lang="fr-FR" sz="1400" dirty="0" smtClean="0"/>
                        <a:t>Ce segment est en position critique, étant donné qu’il est</a:t>
                      </a:r>
                      <a:r>
                        <a:rPr lang="fr-FR" sz="1400" baseline="0" dirty="0" smtClean="0"/>
                        <a:t> le métier de base de SDA et générant le plus grand de son CA. Des actions devront être mise en œuvre en urgence pour améliorer la maitrise des FCS notamment la poursuite de la restructuration du réseau,  la maitrise des coûts, la capacité de maitrise d’œuvre, contrôle des travaux, le réseau commercial et développement de la RH tout en prenant compte de la dimension sociale.</a:t>
                      </a:r>
                      <a:endParaRPr lang="fr-FR" sz="1400" dirty="0"/>
                    </a:p>
                  </a:txBody>
                  <a:tcPr anchor="ctr"/>
                </a:tc>
              </a:tr>
              <a:tr h="370840">
                <a:tc>
                  <a:txBody>
                    <a:bodyPr/>
                    <a:lstStyle/>
                    <a:p>
                      <a:r>
                        <a:rPr lang="fr-FR" sz="1400" dirty="0" smtClean="0"/>
                        <a:t>Concessions</a:t>
                      </a:r>
                      <a:r>
                        <a:rPr lang="fr-FR" sz="1400" baseline="0" dirty="0" smtClean="0"/>
                        <a:t> Gaz</a:t>
                      </a:r>
                      <a:endParaRPr lang="fr-FR"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Développement sélectif</a:t>
                      </a:r>
                    </a:p>
                  </a:txBody>
                  <a:tcPr anchor="ctr"/>
                </a:tc>
                <a:tc>
                  <a:txBody>
                    <a:bodyPr/>
                    <a:lstStyle/>
                    <a:p>
                      <a:r>
                        <a:rPr lang="fr-FR" sz="1400" dirty="0" smtClean="0"/>
                        <a:t>Les concessions gaz doivent aussi être mises à niveau,</a:t>
                      </a:r>
                      <a:r>
                        <a:rPr lang="fr-FR" sz="1400" baseline="0" dirty="0" smtClean="0"/>
                        <a:t> en intégrant les nouvelles contraintes de la métropole telles que la gestion des courants vagabonds dus au projet du métro d’Alger.</a:t>
                      </a:r>
                      <a:endParaRPr lang="fr-FR" sz="1400" dirty="0"/>
                    </a:p>
                  </a:txBody>
                  <a:tcPr anchor="ctr"/>
                </a:tc>
              </a:tr>
              <a:tr h="370840">
                <a:tc>
                  <a:txBody>
                    <a:bodyPr/>
                    <a:lstStyle/>
                    <a:p>
                      <a:r>
                        <a:rPr lang="fr-FR" sz="1400" dirty="0" smtClean="0"/>
                        <a:t>Éligibles électricité</a:t>
                      </a:r>
                      <a:endParaRPr lang="fr-FR" sz="1400" dirty="0"/>
                    </a:p>
                  </a:txBody>
                  <a:tcPr anchor="ctr"/>
                </a:tc>
                <a:tc>
                  <a:txBody>
                    <a:bodyPr/>
                    <a:lstStyle/>
                    <a:p>
                      <a:r>
                        <a:rPr lang="fr-FR" sz="1400" dirty="0" smtClean="0"/>
                        <a:t>Développement</a:t>
                      </a:r>
                      <a:r>
                        <a:rPr lang="fr-FR" sz="1400" baseline="0" dirty="0" smtClean="0"/>
                        <a:t> prioritaire</a:t>
                      </a:r>
                      <a:endParaRPr lang="fr-FR" sz="1400" dirty="0"/>
                    </a:p>
                  </a:txBody>
                  <a:tcPr anchor="ct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Vu</a:t>
                      </a:r>
                      <a:r>
                        <a:rPr lang="fr-FR" sz="1400" baseline="0" dirty="0" smtClean="0"/>
                        <a:t> le positionnement favorable dans ces deux segments, il y a lieu de valoriser le savoir faire de SDA et la connaissance de ces clients pour améliorer leur gestion.</a:t>
                      </a:r>
                      <a:endParaRPr lang="fr-FR" sz="1400" dirty="0" smtClean="0"/>
                    </a:p>
                  </a:txBody>
                  <a:tcPr anchor="ctr"/>
                </a:tc>
              </a:tr>
              <a:tr h="370840">
                <a:tc>
                  <a:txBody>
                    <a:bodyPr/>
                    <a:lstStyle/>
                    <a:p>
                      <a:r>
                        <a:rPr lang="fr-FR" sz="1400" dirty="0" smtClean="0"/>
                        <a:t>Éligibles gaz</a:t>
                      </a:r>
                      <a:endParaRPr lang="fr-FR" sz="1400" dirty="0"/>
                    </a:p>
                  </a:txBody>
                  <a:tcPr anchor="ctr">
                    <a:solidFill>
                      <a:srgbClr val="F7E9E7"/>
                    </a:solidFill>
                  </a:tcPr>
                </a:tc>
                <a:tc>
                  <a:txBody>
                    <a:bodyPr/>
                    <a:lstStyle/>
                    <a:p>
                      <a:r>
                        <a:rPr lang="fr-FR" sz="1400" dirty="0" smtClean="0"/>
                        <a:t>Développement</a:t>
                      </a:r>
                      <a:r>
                        <a:rPr lang="fr-FR" sz="1400" baseline="0" dirty="0" smtClean="0"/>
                        <a:t> prioritaire</a:t>
                      </a:r>
                      <a:endParaRPr lang="fr-FR" sz="1400" dirty="0"/>
                    </a:p>
                  </a:txBody>
                  <a:tcPr anchor="ctr"/>
                </a:tc>
                <a:tc vMerge="1">
                  <a:txBody>
                    <a:bodyPr/>
                    <a:lstStyle/>
                    <a:p>
                      <a:endParaRPr lang="fr-FR" dirty="0"/>
                    </a:p>
                  </a:txBody>
                  <a:tcPr anchor="ctr"/>
                </a:tc>
              </a:tr>
              <a:tr h="370840">
                <a:tc>
                  <a:txBody>
                    <a:bodyPr/>
                    <a:lstStyle/>
                    <a:p>
                      <a:r>
                        <a:rPr lang="fr-FR" sz="1400" dirty="0" smtClean="0"/>
                        <a:t>Services</a:t>
                      </a:r>
                      <a:endParaRPr lang="fr-FR" sz="1400" dirty="0"/>
                    </a:p>
                  </a:txBody>
                  <a:tcPr anchor="ctr"/>
                </a:tc>
                <a:tc>
                  <a:txBody>
                    <a:bodyPr/>
                    <a:lstStyle/>
                    <a:p>
                      <a:r>
                        <a:rPr lang="fr-FR" sz="1400" dirty="0" smtClean="0"/>
                        <a:t>Développement</a:t>
                      </a:r>
                      <a:r>
                        <a:rPr lang="fr-FR" sz="1400" baseline="0" dirty="0" smtClean="0"/>
                        <a:t> prioritaire</a:t>
                      </a:r>
                      <a:endParaRPr lang="fr-FR" sz="1400" dirty="0"/>
                    </a:p>
                  </a:txBody>
                  <a:tcPr anchor="ctr"/>
                </a:tc>
                <a:tc>
                  <a:txBody>
                    <a:bodyPr/>
                    <a:lstStyle/>
                    <a:p>
                      <a:r>
                        <a:rPr lang="fr-FR" sz="1400" dirty="0" smtClean="0"/>
                        <a:t>Ce segment pourrait être exploité</a:t>
                      </a:r>
                      <a:r>
                        <a:rPr lang="fr-FR" sz="1400" baseline="0" dirty="0" smtClean="0"/>
                        <a:t> dans l’optique d’améliorer l’image de SDA vis-à-vis de ses clients (notamment les industriels) et pourrait </a:t>
                      </a:r>
                      <a:r>
                        <a:rPr lang="fr-FR" sz="1400" dirty="0" smtClean="0"/>
                        <a:t>présenter à terme un relais de croissance à valoriser.</a:t>
                      </a:r>
                      <a:endParaRPr lang="fr-FR" sz="1400" dirty="0"/>
                    </a:p>
                  </a:txBody>
                  <a:tcPr anchor="ctr">
                    <a:solidFill>
                      <a:srgbClr val="F7E9E7"/>
                    </a:solidFill>
                  </a:tcPr>
                </a:tc>
              </a:tr>
            </a:tbl>
          </a:graphicData>
        </a:graphic>
      </p:graphicFrame>
      <p:sp>
        <p:nvSpPr>
          <p:cNvPr id="6" name="Titre 1"/>
          <p:cNvSpPr txBox="1">
            <a:spLocks/>
          </p:cNvSpPr>
          <p:nvPr/>
        </p:nvSpPr>
        <p:spPr>
          <a:xfrm>
            <a:off x="685800" y="142852"/>
            <a:ext cx="7772400" cy="461665"/>
          </a:xfrm>
          <a:prstGeom prst="rect">
            <a:avLst/>
          </a:prstGeom>
          <a:noFill/>
        </p:spPr>
        <p:txBody>
          <a:bodyPr wrap="square" rtlCol="0">
            <a:spAutoFit/>
          </a:bodyPr>
          <a:lstStyle/>
          <a:p>
            <a:pPr indent="-446088" algn="ctr">
              <a:spcBef>
                <a:spcPct val="0"/>
              </a:spcBef>
              <a:defRPr/>
            </a:pP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Rappel des principaux enjeux du diagnostic</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space réservé du numéro de diapositive 60"/>
          <p:cNvSpPr>
            <a:spLocks noGrp="1"/>
          </p:cNvSpPr>
          <p:nvPr>
            <p:ph type="sldNum" sz="quarter" idx="12"/>
          </p:nvPr>
        </p:nvSpPr>
        <p:spPr>
          <a:xfrm>
            <a:off x="217742" y="5941636"/>
            <a:ext cx="457200" cy="457200"/>
          </a:xfrm>
        </p:spPr>
        <p:txBody>
          <a:bodyPr/>
          <a:lstStyle/>
          <a:p>
            <a:pPr>
              <a:defRPr/>
            </a:pPr>
            <a:fld id="{B5049B5E-5D87-4A30-B59B-AE213679D0A5}" type="slidenum">
              <a:rPr lang="fr-FR" smtClean="0"/>
              <a:pPr>
                <a:defRPr/>
              </a:pPr>
              <a:t>46</a:t>
            </a:fld>
            <a:endParaRPr lang="fr-FR"/>
          </a:p>
        </p:txBody>
      </p:sp>
      <p:sp>
        <p:nvSpPr>
          <p:cNvPr id="31" name="Rectangle 29"/>
          <p:cNvSpPr>
            <a:spLocks noChangeArrowheads="1"/>
          </p:cNvSpPr>
          <p:nvPr/>
        </p:nvSpPr>
        <p:spPr bwMode="auto">
          <a:xfrm>
            <a:off x="179512" y="714356"/>
            <a:ext cx="8094836" cy="5940000"/>
          </a:xfrm>
          <a:prstGeom prst="rect">
            <a:avLst/>
          </a:prstGeom>
          <a:solidFill>
            <a:schemeClr val="bg1"/>
          </a:solidFill>
          <a:ln w="19050" algn="ctr">
            <a:solidFill>
              <a:schemeClr val="accent1"/>
            </a:solidFill>
            <a:miter lim="800000"/>
            <a:headEnd/>
            <a:tailEnd/>
          </a:ln>
        </p:spPr>
        <p:txBody>
          <a:bodyPr wrap="none" lIns="18000" tIns="18000" rIns="18000" bIns="18000" anchor="ctr"/>
          <a:lstStyle/>
          <a:p>
            <a:endParaRPr lang="fr-FR" sz="1400" dirty="0"/>
          </a:p>
        </p:txBody>
      </p:sp>
      <p:sp>
        <p:nvSpPr>
          <p:cNvPr id="64" name="ZoneTexte 63"/>
          <p:cNvSpPr txBox="1"/>
          <p:nvPr/>
        </p:nvSpPr>
        <p:spPr>
          <a:xfrm>
            <a:off x="642910" y="142852"/>
            <a:ext cx="7858180" cy="461665"/>
          </a:xfrm>
          <a:prstGeom prst="rect">
            <a:avLst/>
          </a:prstGeom>
          <a:noFill/>
        </p:spPr>
        <p:txBody>
          <a:bodyPr wrap="square" rtlCol="0">
            <a:spAutoFit/>
          </a:bodyPr>
          <a:lstStyle/>
          <a:p>
            <a:pPr algn="ctr"/>
            <a:r>
              <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 Matrice de Scénarios</a:t>
            </a:r>
            <a:endPar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ext Box 3"/>
          <p:cNvSpPr txBox="1">
            <a:spLocks noChangeArrowheads="1"/>
          </p:cNvSpPr>
          <p:nvPr/>
        </p:nvSpPr>
        <p:spPr bwMode="auto">
          <a:xfrm>
            <a:off x="892983" y="2267147"/>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Pas de concurrence (SDA Monopole sur Alger)</a:t>
            </a:r>
            <a:endParaRPr lang="fr-FR" sz="1400" dirty="0"/>
          </a:p>
        </p:txBody>
      </p:sp>
      <p:sp>
        <p:nvSpPr>
          <p:cNvPr id="7" name="Text Box 4"/>
          <p:cNvSpPr txBox="1">
            <a:spLocks noChangeArrowheads="1"/>
          </p:cNvSpPr>
          <p:nvPr/>
        </p:nvSpPr>
        <p:spPr bwMode="auto">
          <a:xfrm>
            <a:off x="892983" y="5150926"/>
            <a:ext cx="2124000" cy="1113570"/>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Écrémage subit: Perte concessions rentables de SONELGAZ mises en concurrence (</a:t>
            </a:r>
            <a:r>
              <a:rPr lang="fr-FR" sz="1400" dirty="0" smtClean="0">
                <a:solidFill>
                  <a:srgbClr val="FF0000"/>
                </a:solidFill>
              </a:rPr>
              <a:t>donc perte de Alger</a:t>
            </a:r>
            <a:r>
              <a:rPr lang="fr-FR" sz="1400" dirty="0" smtClean="0"/>
              <a:t>)</a:t>
            </a:r>
            <a:endParaRPr lang="fr-FR" sz="1400" dirty="0"/>
          </a:p>
        </p:txBody>
      </p:sp>
      <p:cxnSp>
        <p:nvCxnSpPr>
          <p:cNvPr id="10" name="AutoShape 7"/>
          <p:cNvCxnSpPr>
            <a:cxnSpLocks noChangeShapeType="1"/>
            <a:stCxn id="6" idx="3"/>
            <a:endCxn id="40" idx="1"/>
          </p:cNvCxnSpPr>
          <p:nvPr/>
        </p:nvCxnSpPr>
        <p:spPr bwMode="auto">
          <a:xfrm flipV="1">
            <a:off x="3016983" y="1955664"/>
            <a:ext cx="387750" cy="652824"/>
          </a:xfrm>
          <a:prstGeom prst="bentConnector3">
            <a:avLst>
              <a:gd name="adj1" fmla="val 50000"/>
            </a:avLst>
          </a:prstGeom>
          <a:noFill/>
          <a:ln w="9525">
            <a:solidFill>
              <a:schemeClr val="accent1"/>
            </a:solidFill>
            <a:miter lim="800000"/>
            <a:headEnd/>
            <a:tailEnd type="triangle" w="med" len="med"/>
          </a:ln>
        </p:spPr>
      </p:cxnSp>
      <p:cxnSp>
        <p:nvCxnSpPr>
          <p:cNvPr id="11" name="AutoShape 8"/>
          <p:cNvCxnSpPr>
            <a:cxnSpLocks noChangeShapeType="1"/>
            <a:stCxn id="6" idx="3"/>
            <a:endCxn id="42" idx="1"/>
          </p:cNvCxnSpPr>
          <p:nvPr/>
        </p:nvCxnSpPr>
        <p:spPr bwMode="auto">
          <a:xfrm>
            <a:off x="3016983" y="2608488"/>
            <a:ext cx="387750" cy="508819"/>
          </a:xfrm>
          <a:prstGeom prst="bentConnector3">
            <a:avLst>
              <a:gd name="adj1" fmla="val 50000"/>
            </a:avLst>
          </a:prstGeom>
          <a:noFill/>
          <a:ln w="9525">
            <a:solidFill>
              <a:schemeClr val="accent1"/>
            </a:solidFill>
            <a:miter lim="800000"/>
            <a:headEnd/>
            <a:tailEnd type="triangle" w="med" len="med"/>
          </a:ln>
        </p:spPr>
      </p:cxnSp>
      <p:sp>
        <p:nvSpPr>
          <p:cNvPr id="12" name="Text Box 9"/>
          <p:cNvSpPr txBox="1">
            <a:spLocks noChangeArrowheads="1"/>
          </p:cNvSpPr>
          <p:nvPr/>
        </p:nvSpPr>
        <p:spPr bwMode="auto">
          <a:xfrm>
            <a:off x="1058599" y="785794"/>
            <a:ext cx="1798889" cy="682682"/>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concurrence sur les concessions de SONELGAZ</a:t>
            </a:r>
            <a:endParaRPr lang="fr-FR" sz="1400" b="1" i="1" dirty="0"/>
          </a:p>
        </p:txBody>
      </p:sp>
      <p:sp>
        <p:nvSpPr>
          <p:cNvPr id="14" name="Text Box 12"/>
          <p:cNvSpPr txBox="1">
            <a:spLocks noChangeArrowheads="1"/>
          </p:cNvSpPr>
          <p:nvPr/>
        </p:nvSpPr>
        <p:spPr bwMode="auto">
          <a:xfrm>
            <a:off x="6072138" y="857233"/>
            <a:ext cx="1374001"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Développement </a:t>
            </a:r>
            <a:r>
              <a:rPr lang="fr-FR" sz="1400" b="1" i="1" dirty="0"/>
              <a:t>des services</a:t>
            </a:r>
          </a:p>
        </p:txBody>
      </p:sp>
      <p:sp>
        <p:nvSpPr>
          <p:cNvPr id="15" name="Text Box 13"/>
          <p:cNvSpPr txBox="1">
            <a:spLocks noChangeArrowheads="1"/>
          </p:cNvSpPr>
          <p:nvPr/>
        </p:nvSpPr>
        <p:spPr bwMode="auto">
          <a:xfrm>
            <a:off x="5715009" y="1500174"/>
            <a:ext cx="2189422" cy="251795"/>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Pas de développement</a:t>
            </a:r>
            <a:endParaRPr lang="fr-FR" sz="1400" dirty="0"/>
          </a:p>
        </p:txBody>
      </p:sp>
      <p:sp>
        <p:nvSpPr>
          <p:cNvPr id="16" name="Text Box 14"/>
          <p:cNvSpPr txBox="1">
            <a:spLocks noChangeArrowheads="1"/>
          </p:cNvSpPr>
          <p:nvPr/>
        </p:nvSpPr>
        <p:spPr bwMode="auto">
          <a:xfrm>
            <a:off x="5715008" y="1909957"/>
            <a:ext cx="2214578" cy="467239"/>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Entités </a:t>
            </a:r>
            <a:r>
              <a:rPr lang="fr-FR" sz="1400" dirty="0"/>
              <a:t>services </a:t>
            </a:r>
            <a:r>
              <a:rPr lang="fr-FR" sz="1400" dirty="0" smtClean="0"/>
              <a:t>dédiés (</a:t>
            </a:r>
            <a:r>
              <a:rPr lang="fr-FR" sz="1400" dirty="0" err="1" smtClean="0"/>
              <a:t>élec</a:t>
            </a:r>
            <a:r>
              <a:rPr lang="fr-FR" sz="1400" dirty="0" smtClean="0"/>
              <a:t> et gaz)</a:t>
            </a:r>
            <a:endParaRPr lang="fr-FR" sz="1400" dirty="0"/>
          </a:p>
        </p:txBody>
      </p:sp>
      <p:sp>
        <p:nvSpPr>
          <p:cNvPr id="17" name="Text Box 15"/>
          <p:cNvSpPr txBox="1">
            <a:spLocks noChangeArrowheads="1"/>
          </p:cNvSpPr>
          <p:nvPr/>
        </p:nvSpPr>
        <p:spPr bwMode="auto">
          <a:xfrm>
            <a:off x="5715008" y="2571744"/>
            <a:ext cx="2302583" cy="251795"/>
          </a:xfrm>
          <a:prstGeom prst="rect">
            <a:avLst/>
          </a:prstGeom>
          <a:noFill/>
          <a:ln w="9525" algn="ctr">
            <a:solidFill>
              <a:schemeClr val="bg1">
                <a:lumMod val="75000"/>
              </a:schemeClr>
            </a:solidFill>
            <a:miter lim="800000"/>
            <a:headEnd/>
            <a:tailEnd/>
          </a:ln>
        </p:spPr>
        <p:txBody>
          <a:bodyPr wrap="square" lIns="18000" tIns="18000" rIns="18000" bIns="18000">
            <a:spAutoFit/>
          </a:bodyPr>
          <a:lstStyle/>
          <a:p>
            <a:pPr algn="ctr"/>
            <a:r>
              <a:rPr lang="fr-FR" sz="1400" dirty="0" smtClean="0">
                <a:solidFill>
                  <a:schemeClr val="bg1">
                    <a:lumMod val="65000"/>
                  </a:schemeClr>
                </a:solidFill>
              </a:rPr>
              <a:t>Pas de développement</a:t>
            </a:r>
          </a:p>
        </p:txBody>
      </p:sp>
      <p:sp>
        <p:nvSpPr>
          <p:cNvPr id="18" name="Text Box 16"/>
          <p:cNvSpPr txBox="1">
            <a:spLocks noChangeArrowheads="1"/>
          </p:cNvSpPr>
          <p:nvPr/>
        </p:nvSpPr>
        <p:spPr bwMode="auto">
          <a:xfrm>
            <a:off x="5748193" y="2981527"/>
            <a:ext cx="2197959" cy="528794"/>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Entités services dédiés (</a:t>
            </a:r>
            <a:r>
              <a:rPr lang="fr-FR" sz="1400" dirty="0" err="1" smtClean="0"/>
              <a:t>élec</a:t>
            </a:r>
            <a:r>
              <a:rPr lang="fr-FR" sz="1400" dirty="0" smtClean="0"/>
              <a:t> et gaz</a:t>
            </a:r>
            <a:r>
              <a:rPr lang="fr-FR" dirty="0" smtClean="0"/>
              <a:t>)</a:t>
            </a:r>
            <a:endParaRPr lang="fr-FR" dirty="0"/>
          </a:p>
        </p:txBody>
      </p:sp>
      <p:cxnSp>
        <p:nvCxnSpPr>
          <p:cNvPr id="19" name="AutoShape 17"/>
          <p:cNvCxnSpPr>
            <a:cxnSpLocks noChangeShapeType="1"/>
            <a:stCxn id="40" idx="3"/>
            <a:endCxn id="15" idx="1"/>
          </p:cNvCxnSpPr>
          <p:nvPr/>
        </p:nvCxnSpPr>
        <p:spPr bwMode="auto">
          <a:xfrm flipV="1">
            <a:off x="5333559" y="1626072"/>
            <a:ext cx="381450" cy="329592"/>
          </a:xfrm>
          <a:prstGeom prst="bentConnector3">
            <a:avLst>
              <a:gd name="adj1" fmla="val 50000"/>
            </a:avLst>
          </a:prstGeom>
          <a:noFill/>
          <a:ln w="9525">
            <a:solidFill>
              <a:schemeClr val="accent1"/>
            </a:solidFill>
            <a:miter lim="800000"/>
            <a:headEnd/>
            <a:tailEnd type="triangle" w="med" len="med"/>
          </a:ln>
        </p:spPr>
      </p:cxnSp>
      <p:cxnSp>
        <p:nvCxnSpPr>
          <p:cNvPr id="20" name="AutoShape 18"/>
          <p:cNvCxnSpPr>
            <a:cxnSpLocks noChangeShapeType="1"/>
            <a:stCxn id="40" idx="3"/>
            <a:endCxn id="16" idx="1"/>
          </p:cNvCxnSpPr>
          <p:nvPr/>
        </p:nvCxnSpPr>
        <p:spPr bwMode="auto">
          <a:xfrm>
            <a:off x="5333559" y="1955664"/>
            <a:ext cx="381449" cy="187913"/>
          </a:xfrm>
          <a:prstGeom prst="bentConnector3">
            <a:avLst>
              <a:gd name="adj1" fmla="val 50000"/>
            </a:avLst>
          </a:prstGeom>
          <a:noFill/>
          <a:ln w="9525">
            <a:solidFill>
              <a:schemeClr val="accent1"/>
            </a:solidFill>
            <a:miter lim="800000"/>
            <a:headEnd/>
            <a:tailEnd type="triangle" w="med" len="med"/>
          </a:ln>
        </p:spPr>
      </p:cxnSp>
      <p:cxnSp>
        <p:nvCxnSpPr>
          <p:cNvPr id="21" name="AutoShape 19"/>
          <p:cNvCxnSpPr>
            <a:cxnSpLocks noChangeShapeType="1"/>
            <a:stCxn id="42" idx="3"/>
            <a:endCxn id="17" idx="1"/>
          </p:cNvCxnSpPr>
          <p:nvPr/>
        </p:nvCxnSpPr>
        <p:spPr bwMode="auto">
          <a:xfrm flipV="1">
            <a:off x="5333559" y="2697642"/>
            <a:ext cx="381449" cy="419665"/>
          </a:xfrm>
          <a:prstGeom prst="bentConnector3">
            <a:avLst>
              <a:gd name="adj1" fmla="val 50000"/>
            </a:avLst>
          </a:prstGeom>
          <a:noFill/>
          <a:ln w="9525">
            <a:solidFill>
              <a:schemeClr val="accent1"/>
            </a:solidFill>
            <a:miter lim="800000"/>
            <a:headEnd/>
            <a:tailEnd type="triangle" w="med" len="med"/>
          </a:ln>
        </p:spPr>
      </p:cxnSp>
      <p:cxnSp>
        <p:nvCxnSpPr>
          <p:cNvPr id="22" name="AutoShape 20"/>
          <p:cNvCxnSpPr>
            <a:cxnSpLocks noChangeShapeType="1"/>
            <a:stCxn id="42" idx="3"/>
            <a:endCxn id="18" idx="1"/>
          </p:cNvCxnSpPr>
          <p:nvPr/>
        </p:nvCxnSpPr>
        <p:spPr bwMode="auto">
          <a:xfrm>
            <a:off x="5333559" y="3117307"/>
            <a:ext cx="414634" cy="128617"/>
          </a:xfrm>
          <a:prstGeom prst="bentConnector3">
            <a:avLst>
              <a:gd name="adj1" fmla="val 50000"/>
            </a:avLst>
          </a:prstGeom>
          <a:noFill/>
          <a:ln w="9525">
            <a:solidFill>
              <a:schemeClr val="accent1"/>
            </a:solidFill>
            <a:miter lim="800000"/>
            <a:headEnd/>
            <a:tailEnd type="triangle" w="med" len="med"/>
          </a:ln>
        </p:spPr>
      </p:cxnSp>
      <p:sp>
        <p:nvSpPr>
          <p:cNvPr id="34" name="Line 32"/>
          <p:cNvSpPr>
            <a:spLocks noChangeShapeType="1"/>
          </p:cNvSpPr>
          <p:nvPr/>
        </p:nvSpPr>
        <p:spPr bwMode="auto">
          <a:xfrm>
            <a:off x="179512" y="1469614"/>
            <a:ext cx="8096400" cy="0"/>
          </a:xfrm>
          <a:prstGeom prst="line">
            <a:avLst/>
          </a:prstGeom>
          <a:noFill/>
          <a:ln w="9525">
            <a:solidFill>
              <a:schemeClr val="accent1"/>
            </a:solidFill>
            <a:round/>
            <a:headEnd/>
            <a:tailEnd/>
          </a:ln>
        </p:spPr>
        <p:txBody>
          <a:bodyPr wrap="none" lIns="18000" tIns="18000" rIns="18000" bIns="18000" anchor="ctr"/>
          <a:lstStyle/>
          <a:p>
            <a:endParaRPr lang="fr-FR"/>
          </a:p>
        </p:txBody>
      </p:sp>
      <p:sp>
        <p:nvSpPr>
          <p:cNvPr id="33" name="Line 31"/>
          <p:cNvSpPr>
            <a:spLocks noChangeShapeType="1"/>
          </p:cNvSpPr>
          <p:nvPr/>
        </p:nvSpPr>
        <p:spPr bwMode="auto">
          <a:xfrm flipH="1">
            <a:off x="5588751" y="714356"/>
            <a:ext cx="0" cy="59400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grpSp>
        <p:nvGrpSpPr>
          <p:cNvPr id="2" name="Groupe 48"/>
          <p:cNvGrpSpPr/>
          <p:nvPr/>
        </p:nvGrpSpPr>
        <p:grpSpPr>
          <a:xfrm>
            <a:off x="7858148" y="1428736"/>
            <a:ext cx="1381125" cy="503237"/>
            <a:chOff x="7531966" y="1887924"/>
            <a:chExt cx="1381125" cy="503237"/>
          </a:xfrm>
        </p:grpSpPr>
        <p:sp>
          <p:nvSpPr>
            <p:cNvPr id="27" name="Oval 25"/>
            <p:cNvSpPr>
              <a:spLocks noChangeArrowheads="1"/>
            </p:cNvSpPr>
            <p:nvPr/>
          </p:nvSpPr>
          <p:spPr bwMode="auto">
            <a:xfrm>
              <a:off x="7531966" y="1887924"/>
              <a:ext cx="1381125" cy="503237"/>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3" name="Text Box 21"/>
            <p:cNvSpPr txBox="1">
              <a:spLocks noChangeArrowheads="1"/>
            </p:cNvSpPr>
            <p:nvPr/>
          </p:nvSpPr>
          <p:spPr bwMode="auto">
            <a:xfrm>
              <a:off x="7670619" y="2020166"/>
              <a:ext cx="1010977" cy="282573"/>
            </a:xfrm>
            <a:prstGeom prst="rect">
              <a:avLst/>
            </a:prstGeom>
            <a:noFill/>
            <a:ln w="9525" algn="ctr">
              <a:noFill/>
              <a:miter lim="800000"/>
              <a:headEnd/>
              <a:tailEnd/>
            </a:ln>
          </p:spPr>
          <p:txBody>
            <a:bodyPr wrap="none" lIns="18000" tIns="18000" rIns="18000" bIns="18000">
              <a:spAutoFit/>
            </a:bodyPr>
            <a:lstStyle/>
            <a:p>
              <a:r>
                <a:rPr lang="fr-FR" sz="1600" b="1" dirty="0" smtClean="0">
                  <a:solidFill>
                    <a:srgbClr val="FF3300"/>
                  </a:solidFill>
                </a:rPr>
                <a:t>S1</a:t>
              </a:r>
              <a:r>
                <a:rPr lang="fr-FR" sz="1400" b="1" dirty="0" smtClean="0">
                  <a:solidFill>
                    <a:srgbClr val="FF3300"/>
                  </a:solidFill>
                </a:rPr>
                <a:t>:</a:t>
              </a:r>
              <a:r>
                <a:rPr lang="fr-FR" sz="1400" dirty="0" smtClean="0">
                  <a:solidFill>
                    <a:srgbClr val="FF3300"/>
                  </a:solidFill>
                </a:rPr>
                <a:t> Continuité</a:t>
              </a:r>
              <a:endParaRPr lang="fr-FR" sz="1400" b="1" dirty="0">
                <a:solidFill>
                  <a:srgbClr val="FF3300"/>
                </a:solidFill>
              </a:endParaRPr>
            </a:p>
          </p:txBody>
        </p:sp>
      </p:grpSp>
      <p:grpSp>
        <p:nvGrpSpPr>
          <p:cNvPr id="3" name="Groupe 46"/>
          <p:cNvGrpSpPr/>
          <p:nvPr/>
        </p:nvGrpSpPr>
        <p:grpSpPr>
          <a:xfrm>
            <a:off x="7500958" y="3000162"/>
            <a:ext cx="1500198" cy="1204564"/>
            <a:chOff x="7385060" y="3673664"/>
            <a:chExt cx="1500198" cy="1204564"/>
          </a:xfrm>
        </p:grpSpPr>
        <p:sp>
          <p:nvSpPr>
            <p:cNvPr id="30" name="Oval 28"/>
            <p:cNvSpPr>
              <a:spLocks noChangeArrowheads="1"/>
            </p:cNvSpPr>
            <p:nvPr/>
          </p:nvSpPr>
          <p:spPr bwMode="auto">
            <a:xfrm>
              <a:off x="7385060" y="3673874"/>
              <a:ext cx="1500198" cy="1204354"/>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5" name="Text Box 23"/>
            <p:cNvSpPr txBox="1">
              <a:spLocks noChangeArrowheads="1"/>
            </p:cNvSpPr>
            <p:nvPr/>
          </p:nvSpPr>
          <p:spPr bwMode="auto">
            <a:xfrm>
              <a:off x="7665132" y="3673664"/>
              <a:ext cx="1220126" cy="928904"/>
            </a:xfrm>
            <a:prstGeom prst="rect">
              <a:avLst/>
            </a:prstGeom>
            <a:noFill/>
            <a:ln w="9525" algn="ctr">
              <a:noFill/>
              <a:miter lim="800000"/>
              <a:headEnd/>
              <a:tailEnd/>
            </a:ln>
          </p:spPr>
          <p:txBody>
            <a:bodyPr wrap="square" lIns="18000" tIns="18000" rIns="18000" bIns="18000">
              <a:spAutoFit/>
            </a:bodyPr>
            <a:lstStyle/>
            <a:p>
              <a:r>
                <a:rPr lang="fr-FR" sz="1400" dirty="0">
                  <a:solidFill>
                    <a:srgbClr val="FF3300"/>
                  </a:solidFill>
                </a:rPr>
                <a:t>       </a:t>
              </a:r>
              <a:r>
                <a:rPr lang="fr-FR" sz="1600" b="1" dirty="0" smtClean="0">
                  <a:solidFill>
                    <a:srgbClr val="FF3300"/>
                  </a:solidFill>
                </a:rPr>
                <a:t>S3:</a:t>
              </a:r>
              <a:r>
                <a:rPr lang="fr-FR" sz="1400" dirty="0" smtClean="0">
                  <a:solidFill>
                    <a:srgbClr val="FF3300"/>
                  </a:solidFill>
                </a:rPr>
                <a:t> </a:t>
              </a:r>
              <a:endParaRPr lang="fr-FR" sz="1400" dirty="0">
                <a:solidFill>
                  <a:srgbClr val="FF3300"/>
                </a:solidFill>
              </a:endParaRPr>
            </a:p>
            <a:p>
              <a:r>
                <a:rPr lang="fr-FR" sz="1400" b="1" dirty="0">
                  <a:solidFill>
                    <a:srgbClr val="FF3300"/>
                  </a:solidFill>
                </a:rPr>
                <a:t>Séparation </a:t>
              </a:r>
              <a:br>
                <a:rPr lang="fr-FR" sz="1400" b="1" dirty="0">
                  <a:solidFill>
                    <a:srgbClr val="FF3300"/>
                  </a:solidFill>
                </a:rPr>
              </a:br>
              <a:r>
                <a:rPr lang="fr-FR" sz="1400" b="1" dirty="0" smtClean="0">
                  <a:solidFill>
                    <a:srgbClr val="FF3300"/>
                  </a:solidFill>
                </a:rPr>
                <a:t>GRD/Com +    Entité Services</a:t>
              </a:r>
              <a:r>
                <a:rPr lang="fr-FR" sz="1400" dirty="0" smtClean="0">
                  <a:solidFill>
                    <a:srgbClr val="FF3300"/>
                  </a:solidFill>
                </a:rPr>
                <a:t> </a:t>
              </a:r>
              <a:endParaRPr lang="fr-FR" sz="1400" b="1" dirty="0">
                <a:solidFill>
                  <a:srgbClr val="FF3300"/>
                </a:solidFill>
              </a:endParaRPr>
            </a:p>
          </p:txBody>
        </p:sp>
      </p:grpSp>
      <p:grpSp>
        <p:nvGrpSpPr>
          <p:cNvPr id="4" name="Groupe 47"/>
          <p:cNvGrpSpPr/>
          <p:nvPr/>
        </p:nvGrpSpPr>
        <p:grpSpPr>
          <a:xfrm>
            <a:off x="7715304" y="1857364"/>
            <a:ext cx="1428728" cy="928694"/>
            <a:chOff x="7596220" y="2530866"/>
            <a:chExt cx="1428728" cy="928694"/>
          </a:xfrm>
        </p:grpSpPr>
        <p:sp>
          <p:nvSpPr>
            <p:cNvPr id="28" name="Oval 26"/>
            <p:cNvSpPr>
              <a:spLocks noChangeArrowheads="1"/>
            </p:cNvSpPr>
            <p:nvPr/>
          </p:nvSpPr>
          <p:spPr bwMode="auto">
            <a:xfrm>
              <a:off x="7596220" y="2530866"/>
              <a:ext cx="1428728" cy="928694"/>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sz="1400"/>
            </a:p>
          </p:txBody>
        </p:sp>
        <p:sp>
          <p:nvSpPr>
            <p:cNvPr id="26" name="Text Box 24"/>
            <p:cNvSpPr txBox="1">
              <a:spLocks noChangeArrowheads="1"/>
            </p:cNvSpPr>
            <p:nvPr/>
          </p:nvSpPr>
          <p:spPr bwMode="auto">
            <a:xfrm>
              <a:off x="7648481" y="2608648"/>
              <a:ext cx="1357322" cy="713460"/>
            </a:xfrm>
            <a:prstGeom prst="rect">
              <a:avLst/>
            </a:prstGeom>
            <a:noFill/>
            <a:ln w="9525" algn="ctr">
              <a:noFill/>
              <a:miter lim="800000"/>
              <a:headEnd/>
              <a:tailEnd/>
            </a:ln>
          </p:spPr>
          <p:txBody>
            <a:bodyPr wrap="square" lIns="18000" tIns="18000" rIns="18000" bIns="18000">
              <a:spAutoFit/>
            </a:bodyPr>
            <a:lstStyle/>
            <a:p>
              <a:r>
                <a:rPr lang="fr-FR" sz="1400" b="1" dirty="0">
                  <a:solidFill>
                    <a:srgbClr val="FF3300"/>
                  </a:solidFill>
                </a:rPr>
                <a:t>            </a:t>
              </a:r>
              <a:r>
                <a:rPr lang="fr-FR" sz="1600" b="1" dirty="0" smtClean="0">
                  <a:solidFill>
                    <a:srgbClr val="FF3300"/>
                  </a:solidFill>
                </a:rPr>
                <a:t>S2:</a:t>
              </a:r>
              <a:endParaRPr lang="fr-FR" sz="1600" b="1" dirty="0">
                <a:solidFill>
                  <a:srgbClr val="FF3300"/>
                </a:solidFill>
              </a:endParaRPr>
            </a:p>
            <a:p>
              <a:pPr algn="ctr"/>
              <a:r>
                <a:rPr lang="fr-FR" sz="1400" b="1" dirty="0">
                  <a:solidFill>
                    <a:srgbClr val="FF3300"/>
                  </a:solidFill>
                </a:rPr>
                <a:t>   </a:t>
              </a:r>
              <a:r>
                <a:rPr lang="fr-FR" sz="1400" b="1" dirty="0" smtClean="0">
                  <a:solidFill>
                    <a:srgbClr val="FF3300"/>
                  </a:solidFill>
                </a:rPr>
                <a:t>Tendanciel </a:t>
              </a:r>
              <a:r>
                <a:rPr lang="fr-FR" sz="1400" b="1" dirty="0">
                  <a:solidFill>
                    <a:srgbClr val="FF3300"/>
                  </a:solidFill>
                </a:rPr>
                <a:t>+    Entité Services</a:t>
              </a:r>
              <a:r>
                <a:rPr lang="fr-FR" sz="1400" dirty="0">
                  <a:solidFill>
                    <a:srgbClr val="FF3300"/>
                  </a:solidFill>
                </a:rPr>
                <a:t> </a:t>
              </a:r>
            </a:p>
          </p:txBody>
        </p:sp>
      </p:grpSp>
      <p:sp>
        <p:nvSpPr>
          <p:cNvPr id="32" name="Line 30"/>
          <p:cNvSpPr>
            <a:spLocks noChangeShapeType="1"/>
          </p:cNvSpPr>
          <p:nvPr/>
        </p:nvSpPr>
        <p:spPr bwMode="auto">
          <a:xfrm flipH="1">
            <a:off x="3118511" y="714356"/>
            <a:ext cx="0" cy="59400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sp>
        <p:nvSpPr>
          <p:cNvPr id="35" name="Line 33"/>
          <p:cNvSpPr>
            <a:spLocks noChangeShapeType="1"/>
          </p:cNvSpPr>
          <p:nvPr/>
        </p:nvSpPr>
        <p:spPr bwMode="auto">
          <a:xfrm>
            <a:off x="818308" y="714356"/>
            <a:ext cx="0" cy="5940000"/>
          </a:xfrm>
          <a:prstGeom prst="line">
            <a:avLst/>
          </a:prstGeom>
          <a:solidFill>
            <a:schemeClr val="bg1"/>
          </a:solidFill>
          <a:ln w="19050" algn="ctr">
            <a:solidFill>
              <a:schemeClr val="accent1"/>
            </a:solidFill>
            <a:miter lim="800000"/>
            <a:headEnd/>
            <a:tailEnd/>
          </a:ln>
        </p:spPr>
        <p:txBody>
          <a:bodyPr wrap="none" lIns="18000" tIns="18000" rIns="18000" bIns="18000" anchor="ctr"/>
          <a:lstStyle/>
          <a:p>
            <a:endParaRPr lang="fr-FR"/>
          </a:p>
        </p:txBody>
      </p:sp>
      <p:sp>
        <p:nvSpPr>
          <p:cNvPr id="36" name="Text Box 34"/>
          <p:cNvSpPr txBox="1">
            <a:spLocks noChangeArrowheads="1"/>
          </p:cNvSpPr>
          <p:nvPr/>
        </p:nvSpPr>
        <p:spPr bwMode="auto">
          <a:xfrm rot="-5400000">
            <a:off x="306614" y="971018"/>
            <a:ext cx="632862" cy="282573"/>
          </a:xfrm>
          <a:prstGeom prst="rect">
            <a:avLst/>
          </a:prstGeom>
          <a:noFill/>
          <a:ln w="9525" algn="ctr">
            <a:noFill/>
            <a:miter lim="800000"/>
            <a:headEnd/>
            <a:tailEnd/>
          </a:ln>
        </p:spPr>
        <p:txBody>
          <a:bodyPr wrap="none" lIns="18000" tIns="18000" rIns="18000" bIns="18000">
            <a:spAutoFit/>
          </a:bodyPr>
          <a:lstStyle/>
          <a:p>
            <a:pPr algn="ctr"/>
            <a:r>
              <a:rPr lang="fr-FR" sz="1600" dirty="0"/>
              <a:t>Variable</a:t>
            </a:r>
          </a:p>
        </p:txBody>
      </p:sp>
      <p:sp>
        <p:nvSpPr>
          <p:cNvPr id="37" name="Text Box 35"/>
          <p:cNvSpPr txBox="1">
            <a:spLocks noChangeArrowheads="1"/>
          </p:cNvSpPr>
          <p:nvPr/>
        </p:nvSpPr>
        <p:spPr bwMode="auto">
          <a:xfrm rot="-5400000">
            <a:off x="266652" y="2380431"/>
            <a:ext cx="722312" cy="279400"/>
          </a:xfrm>
          <a:prstGeom prst="rect">
            <a:avLst/>
          </a:prstGeom>
          <a:noFill/>
          <a:ln w="9525" algn="ctr">
            <a:noFill/>
            <a:miter lim="800000"/>
            <a:headEnd/>
            <a:tailEnd/>
          </a:ln>
        </p:spPr>
        <p:txBody>
          <a:bodyPr wrap="none" lIns="18000" tIns="18000" rIns="18000" bIns="18000">
            <a:spAutoFit/>
          </a:bodyPr>
          <a:lstStyle/>
          <a:p>
            <a:r>
              <a:rPr lang="fr-FR" sz="1600" dirty="0"/>
              <a:t>Valeurs</a:t>
            </a:r>
          </a:p>
        </p:txBody>
      </p:sp>
      <p:sp>
        <p:nvSpPr>
          <p:cNvPr id="39" name="Text Box 9"/>
          <p:cNvSpPr txBox="1">
            <a:spLocks noChangeArrowheads="1"/>
          </p:cNvSpPr>
          <p:nvPr/>
        </p:nvSpPr>
        <p:spPr bwMode="auto">
          <a:xfrm>
            <a:off x="3302735" y="857233"/>
            <a:ext cx="2000264"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Séparation des activités commercial et technique</a:t>
            </a:r>
            <a:endParaRPr lang="fr-FR" sz="1400" b="1" i="1" dirty="0"/>
          </a:p>
        </p:txBody>
      </p:sp>
      <p:sp>
        <p:nvSpPr>
          <p:cNvPr id="40" name="Text Box 3"/>
          <p:cNvSpPr txBox="1">
            <a:spLocks noChangeArrowheads="1"/>
          </p:cNvSpPr>
          <p:nvPr/>
        </p:nvSpPr>
        <p:spPr bwMode="auto">
          <a:xfrm>
            <a:off x="3404733" y="1829766"/>
            <a:ext cx="1928826" cy="251795"/>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Pas de séparation</a:t>
            </a:r>
            <a:endParaRPr lang="fr-FR" sz="1400" dirty="0"/>
          </a:p>
        </p:txBody>
      </p:sp>
      <p:sp>
        <p:nvSpPr>
          <p:cNvPr id="42" name="Text Box 3"/>
          <p:cNvSpPr txBox="1">
            <a:spLocks noChangeArrowheads="1"/>
          </p:cNvSpPr>
          <p:nvPr/>
        </p:nvSpPr>
        <p:spPr bwMode="auto">
          <a:xfrm>
            <a:off x="3404733" y="2775966"/>
            <a:ext cx="1928826" cy="682682"/>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Séparation des activités technique et commercial</a:t>
            </a:r>
            <a:endParaRPr lang="fr-FR" sz="1400" dirty="0"/>
          </a:p>
        </p:txBody>
      </p:sp>
      <p:sp>
        <p:nvSpPr>
          <p:cNvPr id="58" name="Text Box 4"/>
          <p:cNvSpPr txBox="1">
            <a:spLocks noChangeArrowheads="1"/>
          </p:cNvSpPr>
          <p:nvPr/>
        </p:nvSpPr>
        <p:spPr bwMode="auto">
          <a:xfrm>
            <a:off x="873843" y="4204726"/>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Écrémage offensif: maintien des concessions rentables</a:t>
            </a:r>
            <a:endParaRPr lang="fr-FR" sz="1400" dirty="0"/>
          </a:p>
        </p:txBody>
      </p:sp>
      <p:grpSp>
        <p:nvGrpSpPr>
          <p:cNvPr id="5" name="Groupe 45"/>
          <p:cNvGrpSpPr/>
          <p:nvPr/>
        </p:nvGrpSpPr>
        <p:grpSpPr>
          <a:xfrm>
            <a:off x="3214678" y="4246717"/>
            <a:ext cx="1150938" cy="753919"/>
            <a:chOff x="5143504" y="4491591"/>
            <a:chExt cx="1150938" cy="753919"/>
          </a:xfrm>
        </p:grpSpPr>
        <p:sp>
          <p:nvSpPr>
            <p:cNvPr id="63" name="Oval 27"/>
            <p:cNvSpPr>
              <a:spLocks noChangeArrowheads="1"/>
            </p:cNvSpPr>
            <p:nvPr/>
          </p:nvSpPr>
          <p:spPr bwMode="auto">
            <a:xfrm>
              <a:off x="5143504" y="4502560"/>
              <a:ext cx="1150938"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4" name="Text Box 22"/>
            <p:cNvSpPr txBox="1">
              <a:spLocks noChangeArrowheads="1"/>
            </p:cNvSpPr>
            <p:nvPr/>
          </p:nvSpPr>
          <p:spPr bwMode="auto">
            <a:xfrm>
              <a:off x="5286380" y="4491591"/>
              <a:ext cx="883643" cy="713460"/>
            </a:xfrm>
            <a:prstGeom prst="rect">
              <a:avLst/>
            </a:prstGeom>
            <a:noFill/>
            <a:ln w="9525" algn="ctr">
              <a:noFill/>
              <a:miter lim="800000"/>
              <a:headEnd/>
              <a:tailEnd/>
            </a:ln>
          </p:spPr>
          <p:txBody>
            <a:bodyPr wrap="square" lIns="18000" tIns="18000" rIns="18000" bIns="18000">
              <a:spAutoFit/>
            </a:bodyPr>
            <a:lstStyle/>
            <a:p>
              <a:pPr algn="ctr"/>
              <a:r>
                <a:rPr lang="fr-FR" sz="1600" b="1" dirty="0" smtClean="0">
                  <a:solidFill>
                    <a:srgbClr val="FF3300"/>
                  </a:solidFill>
                </a:rPr>
                <a:t>S4:</a:t>
              </a:r>
              <a:endParaRPr lang="fr-FR" sz="1600" b="1" dirty="0">
                <a:solidFill>
                  <a:srgbClr val="FF3300"/>
                </a:solidFill>
              </a:endParaRPr>
            </a:p>
            <a:p>
              <a:pPr algn="ctr"/>
              <a:r>
                <a:rPr lang="fr-FR" sz="1400" dirty="0">
                  <a:solidFill>
                    <a:srgbClr val="FF3300"/>
                  </a:solidFill>
                </a:rPr>
                <a:t> </a:t>
              </a:r>
              <a:r>
                <a:rPr lang="fr-FR" sz="1400" b="1" dirty="0" smtClean="0">
                  <a:solidFill>
                    <a:srgbClr val="FF3300"/>
                  </a:solidFill>
                </a:rPr>
                <a:t>crémage Proactif</a:t>
              </a:r>
              <a:endParaRPr lang="fr-FR" sz="1400" b="1" dirty="0">
                <a:solidFill>
                  <a:srgbClr val="FF3300"/>
                </a:solidFill>
              </a:endParaRPr>
            </a:p>
          </p:txBody>
        </p:sp>
      </p:grpSp>
      <p:grpSp>
        <p:nvGrpSpPr>
          <p:cNvPr id="8" name="Groupe 44"/>
          <p:cNvGrpSpPr/>
          <p:nvPr/>
        </p:nvGrpSpPr>
        <p:grpSpPr>
          <a:xfrm>
            <a:off x="3071802" y="5472132"/>
            <a:ext cx="1150938" cy="750006"/>
            <a:chOff x="2857488" y="5359816"/>
            <a:chExt cx="1150938" cy="750006"/>
          </a:xfrm>
        </p:grpSpPr>
        <p:sp>
          <p:nvSpPr>
            <p:cNvPr id="29" name="Oval 27"/>
            <p:cNvSpPr>
              <a:spLocks noChangeArrowheads="1"/>
            </p:cNvSpPr>
            <p:nvPr/>
          </p:nvSpPr>
          <p:spPr bwMode="auto">
            <a:xfrm>
              <a:off x="2857488" y="5359816"/>
              <a:ext cx="1150938"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65" name="Text Box 22"/>
            <p:cNvSpPr txBox="1">
              <a:spLocks noChangeArrowheads="1"/>
            </p:cNvSpPr>
            <p:nvPr/>
          </p:nvSpPr>
          <p:spPr bwMode="auto">
            <a:xfrm>
              <a:off x="2971458" y="5396362"/>
              <a:ext cx="910949" cy="713460"/>
            </a:xfrm>
            <a:prstGeom prst="rect">
              <a:avLst/>
            </a:prstGeom>
            <a:noFill/>
            <a:ln w="9525" algn="ctr">
              <a:noFill/>
              <a:miter lim="800000"/>
              <a:headEnd/>
              <a:tailEnd/>
            </a:ln>
          </p:spPr>
          <p:txBody>
            <a:bodyPr wrap="square" lIns="18000" tIns="18000" rIns="18000" bIns="18000">
              <a:spAutoFit/>
            </a:bodyPr>
            <a:lstStyle/>
            <a:p>
              <a:pPr algn="ctr"/>
              <a:r>
                <a:rPr lang="fr-FR" sz="1600" b="1" dirty="0" smtClean="0">
                  <a:solidFill>
                    <a:srgbClr val="FF3300"/>
                  </a:solidFill>
                </a:rPr>
                <a:t>S5: </a:t>
              </a:r>
              <a:r>
                <a:rPr lang="fr-FR" sz="1400" b="1" dirty="0" smtClean="0">
                  <a:solidFill>
                    <a:srgbClr val="FF3300"/>
                  </a:solidFill>
                </a:rPr>
                <a:t>Écrémage </a:t>
              </a:r>
            </a:p>
            <a:p>
              <a:pPr algn="ctr"/>
              <a:r>
                <a:rPr lang="fr-FR" sz="1400" b="1" dirty="0" smtClean="0">
                  <a:solidFill>
                    <a:srgbClr val="FF3300"/>
                  </a:solidFill>
                </a:rPr>
                <a:t>Subit</a:t>
              </a:r>
              <a:endParaRPr lang="fr-FR" sz="1400" b="1" dirty="0">
                <a:solidFill>
                  <a:srgbClr val="FF3300"/>
                </a:solidFill>
              </a:endParaRPr>
            </a:p>
          </p:txBody>
        </p:sp>
      </p:grpSp>
      <p:cxnSp>
        <p:nvCxnSpPr>
          <p:cNvPr id="57" name="Connecteur droit avec flèche 56"/>
          <p:cNvCxnSpPr>
            <a:stCxn id="54" idx="0"/>
            <a:endCxn id="29" idx="5"/>
          </p:cNvCxnSpPr>
          <p:nvPr/>
        </p:nvCxnSpPr>
        <p:spPr>
          <a:xfrm flipH="1" flipV="1">
            <a:off x="4054189" y="6106279"/>
            <a:ext cx="1782796" cy="183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3933618" y="6289575"/>
            <a:ext cx="3806734" cy="307777"/>
          </a:xfrm>
          <a:prstGeom prst="rect">
            <a:avLst/>
          </a:prstGeom>
          <a:solidFill>
            <a:schemeClr val="bg1"/>
          </a:solidFill>
        </p:spPr>
        <p:txBody>
          <a:bodyPr wrap="square" rtlCol="0">
            <a:spAutoFit/>
          </a:bodyPr>
          <a:lstStyle/>
          <a:p>
            <a:r>
              <a:rPr lang="fr-FR" sz="1400" dirty="0" smtClean="0">
                <a:solidFill>
                  <a:schemeClr val="accent1">
                    <a:lumMod val="50000"/>
                  </a:schemeClr>
                </a:solidFill>
              </a:rPr>
              <a:t>Peu probable dans l’horizon du plan</a:t>
            </a:r>
            <a:endParaRPr lang="fr-FR" sz="1400" dirty="0">
              <a:solidFill>
                <a:schemeClr val="accent1">
                  <a:lumMod val="50000"/>
                </a:schemeClr>
              </a:solidFill>
            </a:endParaRPr>
          </a:p>
        </p:txBody>
      </p:sp>
      <p:cxnSp>
        <p:nvCxnSpPr>
          <p:cNvPr id="75" name="Connecteur droit 74"/>
          <p:cNvCxnSpPr/>
          <p:nvPr/>
        </p:nvCxnSpPr>
        <p:spPr>
          <a:xfrm>
            <a:off x="179512" y="3929066"/>
            <a:ext cx="8096400" cy="1588"/>
          </a:xfrm>
          <a:prstGeom prst="line">
            <a:avLst/>
          </a:prstGeom>
          <a:noFill/>
          <a:ln w="9525">
            <a:solidFill>
              <a:schemeClr val="accent1"/>
            </a:solidFill>
            <a:prstDash val="dash"/>
            <a:round/>
            <a:headEnd/>
            <a:tailEnd/>
          </a:ln>
        </p:spPr>
      </p:cxnSp>
      <p:sp>
        <p:nvSpPr>
          <p:cNvPr id="77" name="ZoneTexte 76"/>
          <p:cNvSpPr txBox="1"/>
          <p:nvPr/>
        </p:nvSpPr>
        <p:spPr>
          <a:xfrm>
            <a:off x="4786314" y="4357694"/>
            <a:ext cx="1857388" cy="738664"/>
          </a:xfrm>
          <a:prstGeom prst="rect">
            <a:avLst/>
          </a:prstGeom>
          <a:solidFill>
            <a:schemeClr val="bg1"/>
          </a:solidFill>
        </p:spPr>
        <p:txBody>
          <a:bodyPr wrap="square" rtlCol="0">
            <a:spAutoFit/>
          </a:bodyPr>
          <a:lstStyle/>
          <a:p>
            <a:r>
              <a:rPr lang="fr-FR" sz="1400" dirty="0" smtClean="0">
                <a:solidFill>
                  <a:schemeClr val="accent1">
                    <a:lumMod val="50000"/>
                  </a:schemeClr>
                </a:solidFill>
              </a:rPr>
              <a:t>Probable au-delà de l’horizon du plan</a:t>
            </a:r>
            <a:endParaRPr lang="fr-FR" sz="1400" dirty="0">
              <a:solidFill>
                <a:schemeClr val="accent1">
                  <a:lumMod val="50000"/>
                </a:schemeClr>
              </a:solidFill>
            </a:endParaRPr>
          </a:p>
        </p:txBody>
      </p:sp>
      <p:cxnSp>
        <p:nvCxnSpPr>
          <p:cNvPr id="79" name="Connecteur droit avec flèche 78"/>
          <p:cNvCxnSpPr>
            <a:stCxn id="77" idx="1"/>
            <a:endCxn id="63" idx="6"/>
          </p:cNvCxnSpPr>
          <p:nvPr/>
        </p:nvCxnSpPr>
        <p:spPr>
          <a:xfrm rot="10800000">
            <a:off x="4365616" y="4629162"/>
            <a:ext cx="420698" cy="97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Espace réservé du contenu 74"/>
          <p:cNvSpPr>
            <a:spLocks noGrp="1"/>
          </p:cNvSpPr>
          <p:nvPr>
            <p:ph idx="1"/>
          </p:nvPr>
        </p:nvSpPr>
        <p:spPr>
          <a:xfrm>
            <a:off x="285720" y="692696"/>
            <a:ext cx="8472832" cy="5522386"/>
          </a:xfrm>
        </p:spPr>
        <p:txBody>
          <a:bodyPr>
            <a:normAutofit fontScale="77500" lnSpcReduction="20000"/>
          </a:bodyPr>
          <a:lstStyle/>
          <a:p>
            <a:pPr>
              <a:buNone/>
            </a:pPr>
            <a:r>
              <a:rPr lang="fr-FR" sz="2200" b="1" dirty="0" smtClean="0"/>
              <a:t>S1: </a:t>
            </a:r>
            <a:r>
              <a:rPr lang="fr-FR" sz="4600" b="1" dirty="0" smtClean="0">
                <a:solidFill>
                  <a:srgbClr val="FF0000"/>
                </a:solidFill>
              </a:rPr>
              <a:t>Continuité?</a:t>
            </a:r>
          </a:p>
          <a:p>
            <a:r>
              <a:rPr lang="fr-FR" sz="2200" dirty="0" smtClean="0"/>
              <a:t>Ce scénario consiste à poursuivre le développement actuel (mise à niveau des moyens humains et matériels, réduction des pertes, etc.).</a:t>
            </a:r>
          </a:p>
          <a:p>
            <a:pPr>
              <a:buNone/>
            </a:pPr>
            <a:r>
              <a:rPr lang="fr-FR" sz="2200" b="1" dirty="0" smtClean="0"/>
              <a:t>S2: tendanciel + entité dédiée services</a:t>
            </a:r>
          </a:p>
          <a:p>
            <a:r>
              <a:rPr lang="fr-FR" sz="2200" dirty="0" smtClean="0"/>
              <a:t>Consiste à mettre en place les actions du scénario Continuité + la création d’une entité services énergétiques aux industriels à moyen terme, dotée d’un personnel et moyens dédiés (</a:t>
            </a:r>
            <a:r>
              <a:rPr lang="fr-FR" sz="2200" dirty="0" smtClean="0">
                <a:solidFill>
                  <a:srgbClr val="FF0000"/>
                </a:solidFill>
              </a:rPr>
              <a:t>coûts à estimer</a:t>
            </a:r>
            <a:r>
              <a:rPr lang="fr-FR" sz="2200" dirty="0" smtClean="0"/>
              <a:t>)</a:t>
            </a:r>
          </a:p>
          <a:p>
            <a:pPr>
              <a:buNone/>
            </a:pPr>
            <a:r>
              <a:rPr lang="fr-FR" sz="2200" b="1" dirty="0" smtClean="0"/>
              <a:t>S3: Séparation GRD/COMMERCIAL</a:t>
            </a:r>
          </a:p>
          <a:p>
            <a:r>
              <a:rPr lang="fr-FR" sz="2200" dirty="0" smtClean="0"/>
              <a:t>Ce scénario consiste à séparer les fonctions gestion des réseaux électricité et gaz et commercialisation par la création des entités dédiées, dotées d’organisations spécifiques+ la création d’une entité services énergétiques aux industriels à moyen terme, dotée d’un personnel et moyens dédiés (</a:t>
            </a:r>
            <a:r>
              <a:rPr lang="fr-FR" sz="2200" dirty="0" smtClean="0">
                <a:solidFill>
                  <a:srgbClr val="FF0000"/>
                </a:solidFill>
              </a:rPr>
              <a:t>coûts à estimer</a:t>
            </a:r>
            <a:r>
              <a:rPr lang="fr-FR" sz="2200" dirty="0" smtClean="0"/>
              <a:t>)</a:t>
            </a:r>
          </a:p>
          <a:p>
            <a:pPr>
              <a:buNone/>
            </a:pPr>
            <a:r>
              <a:rPr lang="fr-FR" sz="2200" b="1" dirty="0" smtClean="0"/>
              <a:t>S4: Ecrémage Proactif </a:t>
            </a:r>
          </a:p>
          <a:p>
            <a:r>
              <a:rPr lang="fr-FR" sz="2200" dirty="0" smtClean="0"/>
              <a:t>Ce scénario suppose que la concurrence (privée, publique ou étrangère) a pu accéder a une partie des concessions de SONELGAZ. Mais SONELGAZ aurait suffisamment anticipé en développant ses concessions les plus rentables (les grandes villes) en priorité, donc ces dernières ne seraient pas mises en concurrence. Dans ce contexte, les concessions d’Alger seraient maintenues dans le portefeuille de SONELGAZ. Ce scénario implique que SDA aurait avancé dans la réalisation des plans de développements et l’amélioration des processus de management.</a:t>
            </a:r>
          </a:p>
          <a:p>
            <a:endParaRPr lang="fr-FR" sz="2200" dirty="0" smtClean="0"/>
          </a:p>
        </p:txBody>
      </p:sp>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47</a:t>
            </a:fld>
            <a:endParaRPr lang="fr-FR"/>
          </a:p>
        </p:txBody>
      </p:sp>
      <p:sp>
        <p:nvSpPr>
          <p:cNvPr id="8" name="Titre 1"/>
          <p:cNvSpPr txBox="1">
            <a:spLocks/>
          </p:cNvSpPr>
          <p:nvPr/>
        </p:nvSpPr>
        <p:spPr>
          <a:xfrm>
            <a:off x="685800" y="38377"/>
            <a:ext cx="7772400" cy="461665"/>
          </a:xfrm>
          <a:prstGeom prst="rect">
            <a:avLst/>
          </a:prstGeom>
          <a:noFill/>
        </p:spPr>
        <p:txBody>
          <a:bodyPr wrap="square" rtlCol="0">
            <a:spAutoFit/>
          </a:bodyPr>
          <a:lstStyle/>
          <a:p>
            <a:pPr indent="-446088" algn="ctr">
              <a:spcBef>
                <a:spcPct val="0"/>
              </a:spcBef>
              <a:defRPr/>
            </a:pPr>
            <a:r>
              <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46543" name="Group 79"/>
          <p:cNvGraphicFramePr>
            <a:graphicFrameLocks noGrp="1"/>
          </p:cNvGraphicFramePr>
          <p:nvPr>
            <p:ph idx="1"/>
          </p:nvPr>
        </p:nvGraphicFramePr>
        <p:xfrm>
          <a:off x="142844" y="1071546"/>
          <a:ext cx="8786874" cy="5268864"/>
        </p:xfrm>
        <a:graphic>
          <a:graphicData uri="http://schemas.openxmlformats.org/drawingml/2006/table">
            <a:tbl>
              <a:tblPr/>
              <a:tblGrid>
                <a:gridCol w="928694"/>
                <a:gridCol w="1000132"/>
                <a:gridCol w="5572164"/>
                <a:gridCol w="1285884"/>
              </a:tblGrid>
              <a:tr h="336417">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Segment</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Modalités</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Objectif</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1373712">
                <a:tc rowSpan="3">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Concessions Electricité et Gaz</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Poursuivre la logique de mise à niveau</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Finaliser le plan de recrutement / formation de personnel en ingénierie, maintenance, exploitation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Améliorer la maitrise de la sous-traitance travaux de réalisation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Poursuivre le développement de la télégestion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Poursuivre la mise à niveau et restructuration des réseaux</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Mise à jour des procédures de gestion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les SI</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l’expertise matériel</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FF0000"/>
                          </a:solidFill>
                          <a:effectLst/>
                          <a:latin typeface="Arial" pitchFamily="34" charset="0"/>
                          <a:cs typeface="Arial" pitchFamily="34" charset="0"/>
                        </a:rPr>
                        <a:t>CA 2016</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Pertes: </a:t>
                      </a:r>
                      <a:r>
                        <a:rPr kumimoji="0" lang="fr-FR" sz="1200" b="0" i="0" u="none" strike="noStrike" cap="none" normalizeH="0" baseline="0" dirty="0" smtClean="0">
                          <a:ln>
                            <a:noFill/>
                          </a:ln>
                          <a:solidFill>
                            <a:srgbClr val="FF0000"/>
                          </a:solidFill>
                          <a:effectLst/>
                          <a:latin typeface="Arial" pitchFamily="34" charset="0"/>
                          <a:cs typeface="Arial" pitchFamily="34" charset="0"/>
                        </a:rPr>
                        <a:t>Objectifs CREG</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FF0000"/>
                          </a:solidFill>
                          <a:effectLst/>
                          <a:latin typeface="Arial" pitchFamily="34" charset="0"/>
                          <a:cs typeface="Arial" pitchFamily="34" charset="0"/>
                        </a:rPr>
                        <a:t>Pénétration gaz : objectif 2016</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1000132">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Réduire les pertes</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des solutions d’accompagnement avec les pouvoirs publics et les concédants (à travers des démarches d’ingénierie sociale)</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Améliorer la gestion du processus de relève-facturation;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Introduire des solution adaptées (compteurs intelligents, etc.)</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Incitation à la maîtrise d’énergie;</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2428892">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Passer d’une culture d’USAGER à une culture CLIENT pour capter le maximum de valeur</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1" u="none" strike="noStrike" cap="none" normalizeH="0" baseline="0" dirty="0" smtClean="0">
                          <a:ln>
                            <a:noFill/>
                          </a:ln>
                          <a:solidFill>
                            <a:schemeClr val="tx1"/>
                          </a:solidFill>
                          <a:effectLst/>
                          <a:latin typeface="Arial" pitchFamily="34" charset="0"/>
                          <a:cs typeface="Arial" pitchFamily="34" charset="0"/>
                        </a:rPr>
                        <a:t>Développer des actions marketing : offre efficacité énergétique, packages technico-financiers, conseil, assistance, labellisation de sous-traitants installateurs, etc.</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Redéfinir le rôle et l’organisation du réseau commercial:</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Développer des actions marketing</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Communication vers le client sur les aspects de sécurité et maitrise d’énergie </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Formation des agents à l’orientation client;</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Respects des délais d’intervention lors de opérations de maintenance;</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Proposer des tarifs adaptés aux besoins des clients;</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bl>
          </a:graphicData>
        </a:graphic>
      </p:graphicFrame>
      <p:sp>
        <p:nvSpPr>
          <p:cNvPr id="4" name="Espace réservé du numéro de diapositive 3"/>
          <p:cNvSpPr>
            <a:spLocks noGrp="1"/>
          </p:cNvSpPr>
          <p:nvPr>
            <p:ph type="sldNum" sz="quarter" idx="12"/>
          </p:nvPr>
        </p:nvSpPr>
        <p:spPr/>
        <p:txBody>
          <a:bodyPr/>
          <a:lstStyle/>
          <a:p>
            <a:pPr>
              <a:defRPr/>
            </a:pPr>
            <a:fld id="{4B94C728-A482-4EA6-8093-71725AC11759}" type="slidenum">
              <a:rPr lang="fr-FR" smtClean="0"/>
              <a:pPr>
                <a:defRPr/>
              </a:pPr>
              <a:t>48</a:t>
            </a:fld>
            <a:endParaRPr lang="fr-FR" dirty="0"/>
          </a:p>
        </p:txBody>
      </p:sp>
      <p:sp>
        <p:nvSpPr>
          <p:cNvPr id="65538" name="Rectangle 2"/>
          <p:cNvSpPr>
            <a:spLocks noGrp="1" noChangeArrowheads="1"/>
          </p:cNvSpPr>
          <p:nvPr>
            <p:ph type="title"/>
          </p:nvPr>
        </p:nvSpPr>
        <p:spPr>
          <a:xfrm>
            <a:off x="428596" y="274638"/>
            <a:ext cx="8015004" cy="725470"/>
          </a:xfrm>
        </p:spPr>
        <p:txBody>
          <a:bodyPr>
            <a:normAutofit/>
          </a:bodyPr>
          <a:lstStyle/>
          <a:p>
            <a:r>
              <a:rPr lang="fr-FR" sz="2000" dirty="0" smtClean="0">
                <a:cs typeface="Arial" charset="0"/>
              </a:rPr>
              <a:t>S1 </a:t>
            </a:r>
            <a:r>
              <a:rPr lang="fr-FR" sz="2000" dirty="0" smtClean="0"/>
              <a:t>tendanciel</a:t>
            </a:r>
            <a:endParaRPr lang="fr-FR" sz="2000" dirty="0" smtClean="0">
              <a:cs typeface="Arial" charset="0"/>
            </a:endParaRPr>
          </a:p>
        </p:txBody>
      </p:sp>
      <p:sp>
        <p:nvSpPr>
          <p:cNvPr id="5" name="Titre 1"/>
          <p:cNvSpPr txBox="1">
            <a:spLocks/>
          </p:cNvSpPr>
          <p:nvPr/>
        </p:nvSpPr>
        <p:spPr>
          <a:xfrm>
            <a:off x="685800" y="38377"/>
            <a:ext cx="7772400" cy="461665"/>
          </a:xfrm>
          <a:prstGeom prst="rect">
            <a:avLst/>
          </a:prstGeom>
          <a:noFill/>
        </p:spPr>
        <p:txBody>
          <a:bodyPr wrap="square" rtlCol="0">
            <a:spAutoFit/>
          </a:bodyPr>
          <a:lstStyle/>
          <a:p>
            <a:pPr indent="-446088" algn="ctr">
              <a:spcBef>
                <a:spcPct val="0"/>
              </a:spcBef>
              <a:defRPr/>
            </a:pPr>
            <a:r>
              <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48566" name="Group 54"/>
          <p:cNvGraphicFramePr>
            <a:graphicFrameLocks noGrp="1"/>
          </p:cNvGraphicFramePr>
          <p:nvPr>
            <p:ph idx="1"/>
          </p:nvPr>
        </p:nvGraphicFramePr>
        <p:xfrm>
          <a:off x="214282" y="1214422"/>
          <a:ext cx="8715436" cy="1857388"/>
        </p:xfrm>
        <a:graphic>
          <a:graphicData uri="http://schemas.openxmlformats.org/drawingml/2006/table">
            <a:tbl>
              <a:tblPr/>
              <a:tblGrid>
                <a:gridCol w="1143008"/>
                <a:gridCol w="2500330"/>
                <a:gridCol w="3355336"/>
                <a:gridCol w="1716762"/>
              </a:tblGrid>
              <a:tr h="333375">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Segment</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Modalités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objectifs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793750">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Éligibles électricité et gaz</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l’aspect commercial</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Améliorer le traitement de l’information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une gestion spécifiques de cette catégorie de clients</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Parts de marché 2016 : 100%</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3026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Services énergétiques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Tendanciel</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49</a:t>
            </a:fld>
            <a:endParaRPr lang="fr-FR"/>
          </a:p>
        </p:txBody>
      </p:sp>
      <p:sp>
        <p:nvSpPr>
          <p:cNvPr id="6" name="Rectangle 2"/>
          <p:cNvSpPr>
            <a:spLocks noGrp="1" noChangeArrowheads="1"/>
          </p:cNvSpPr>
          <p:nvPr>
            <p:ph type="title"/>
          </p:nvPr>
        </p:nvSpPr>
        <p:spPr>
          <a:xfrm>
            <a:off x="428596" y="274638"/>
            <a:ext cx="8015004" cy="725470"/>
          </a:xfrm>
        </p:spPr>
        <p:txBody>
          <a:bodyPr>
            <a:normAutofit/>
          </a:bodyPr>
          <a:lstStyle/>
          <a:p>
            <a:r>
              <a:rPr lang="fr-FR" sz="2000" kern="1900" dirty="0" smtClean="0">
                <a:cs typeface="Arial" charset="0"/>
              </a:rPr>
              <a:t>S1 </a:t>
            </a:r>
            <a:r>
              <a:rPr lang="fr-FR" sz="2000" kern="1900" dirty="0" smtClean="0"/>
              <a:t>tendanciel</a:t>
            </a:r>
            <a:endParaRPr lang="fr-FR" sz="2000" kern="1900" dirty="0" smtClean="0">
              <a:cs typeface="Arial" charset="0"/>
            </a:endParaRPr>
          </a:p>
        </p:txBody>
      </p:sp>
      <p:sp>
        <p:nvSpPr>
          <p:cNvPr id="7" name="Titre 1"/>
          <p:cNvSpPr txBox="1">
            <a:spLocks/>
          </p:cNvSpPr>
          <p:nvPr/>
        </p:nvSpPr>
        <p:spPr>
          <a:xfrm>
            <a:off x="685800" y="38377"/>
            <a:ext cx="7772400" cy="461665"/>
          </a:xfrm>
          <a:prstGeom prst="rect">
            <a:avLst/>
          </a:prstGeom>
          <a:noFill/>
        </p:spPr>
        <p:txBody>
          <a:bodyPr wrap="square" rtlCol="0">
            <a:spAutoFit/>
          </a:bodyPr>
          <a:lstStyle/>
          <a:p>
            <a:pPr indent="-446088" algn="ctr">
              <a:spcBef>
                <a:spcPct val="0"/>
              </a:spcBef>
              <a:defRPr/>
            </a:pPr>
            <a:r>
              <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rtlCol="0">
            <a:normAutofit/>
          </a:bodyPr>
          <a:lstStyle/>
          <a:p>
            <a:pPr algn="just" eaLnBrk="1" fontAlgn="auto" hangingPunct="1">
              <a:spcAft>
                <a:spcPts val="0"/>
              </a:spcAft>
              <a:buFont typeface="Arial" pitchFamily="34" charset="0"/>
              <a:buChar char="•"/>
              <a:defRPr/>
            </a:pPr>
            <a:r>
              <a:rPr lang="fr-FR" sz="1800" dirty="0" smtClean="0"/>
              <a:t>Le diagnostic stratégique est réalisé en deux temps :</a:t>
            </a:r>
          </a:p>
          <a:p>
            <a:pPr algn="just" eaLnBrk="1" fontAlgn="auto" hangingPunct="1">
              <a:spcAft>
                <a:spcPts val="0"/>
              </a:spcAft>
              <a:buNone/>
              <a:defRPr/>
            </a:pPr>
            <a:endParaRPr lang="fr-FR" sz="1800" dirty="0" smtClean="0"/>
          </a:p>
          <a:p>
            <a:pPr marL="571500" indent="-457200" algn="just" eaLnBrk="1" fontAlgn="auto" hangingPunct="1">
              <a:spcAft>
                <a:spcPts val="0"/>
              </a:spcAft>
              <a:buFont typeface="+mj-lt"/>
              <a:buAutoNum type="arabicPeriod"/>
              <a:defRPr/>
            </a:pPr>
            <a:r>
              <a:rPr lang="fr-FR" sz="1800" dirty="0" smtClean="0"/>
              <a:t>La description du segment : en identifiant l’activité dans ce segment, les clients, la taille du marché et sa croissance, la structure de la concurrence, les barrière à l’entrée, les facteurs clés de succès et les risques</a:t>
            </a:r>
          </a:p>
          <a:p>
            <a:pPr marL="571500" indent="-457200" algn="just" eaLnBrk="1" fontAlgn="auto" hangingPunct="1">
              <a:spcAft>
                <a:spcPts val="0"/>
              </a:spcAft>
              <a:buFont typeface="+mj-lt"/>
              <a:buAutoNum type="arabicPeriod"/>
              <a:defRPr/>
            </a:pPr>
            <a:r>
              <a:rPr lang="fr-FR" sz="1800" dirty="0" smtClean="0"/>
              <a:t>Le diagnostic stratégique proprement dit, en positionnant le segment dans la matrice du diagnostic à travers:</a:t>
            </a:r>
          </a:p>
          <a:p>
            <a:pPr marL="1106424" lvl="2" indent="-457200" algn="just">
              <a:buFont typeface="Arial" pitchFamily="34" charset="0"/>
              <a:buChar char="•"/>
              <a:defRPr/>
            </a:pPr>
            <a:r>
              <a:rPr lang="fr-FR" sz="1800" dirty="0" smtClean="0"/>
              <a:t>l’évaluation du potentiel de création de valeur de SDA dans ce segment</a:t>
            </a:r>
          </a:p>
          <a:p>
            <a:pPr marL="1106424" lvl="2" indent="-457200" algn="just">
              <a:buFont typeface="Arial" pitchFamily="34" charset="0"/>
              <a:buChar char="•"/>
              <a:defRPr/>
            </a:pPr>
            <a:r>
              <a:rPr lang="fr-FR" sz="1800" dirty="0" smtClean="0"/>
              <a:t>la détermination de la maturité du segment dans le marché</a:t>
            </a:r>
            <a:endParaRPr lang="fr-FR" sz="1800" dirty="0"/>
          </a:p>
        </p:txBody>
      </p:sp>
      <p:sp>
        <p:nvSpPr>
          <p:cNvPr id="8196"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A45C928A-6018-4B93-84AB-75FAF818B9A7}" type="slidenum">
              <a:rPr lang="en-US" smtClean="0"/>
              <a:pPr fontAlgn="base">
                <a:spcBef>
                  <a:spcPct val="0"/>
                </a:spcBef>
                <a:spcAft>
                  <a:spcPct val="0"/>
                </a:spcAft>
                <a:defRPr/>
              </a:pPr>
              <a:t>5</a:t>
            </a:fld>
            <a:endParaRPr lang="en-US" smtClean="0"/>
          </a:p>
        </p:txBody>
      </p:sp>
      <p:sp>
        <p:nvSpPr>
          <p:cNvPr id="3" name="Titre 2"/>
          <p:cNvSpPr>
            <a:spLocks noGrp="1"/>
          </p:cNvSpPr>
          <p:nvPr>
            <p:ph type="title"/>
          </p:nvPr>
        </p:nvSpPr>
        <p:spPr/>
        <p:txBody>
          <a:bodyPr>
            <a:normAutofit/>
          </a:bodyPr>
          <a:lstStyle/>
          <a:p>
            <a:pPr eaLnBrk="1" fontAlgn="auto" hangingPunct="1">
              <a:spcAft>
                <a:spcPts val="0"/>
              </a:spcAft>
              <a:defRPr/>
            </a:pPr>
            <a:r>
              <a:rPr lang="fr-FR" sz="3200" u="sng" dirty="0" smtClean="0"/>
              <a:t>Approche</a:t>
            </a:r>
            <a:r>
              <a:rPr lang="fr-FR" sz="3200" dirty="0" smtClean="0"/>
              <a:t> </a:t>
            </a:r>
            <a:r>
              <a:rPr lang="fr-FR" sz="2000" dirty="0" smtClean="0"/>
              <a:t>(suite)</a:t>
            </a:r>
            <a:r>
              <a:rPr lang="fr-FR" sz="3200" dirty="0" smtClean="0"/>
              <a:t>:</a:t>
            </a:r>
            <a:endParaRPr lang="fr-FR" sz="3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3661" name="Group 29"/>
          <p:cNvGraphicFramePr>
            <a:graphicFrameLocks noGrp="1"/>
          </p:cNvGraphicFramePr>
          <p:nvPr>
            <p:ph idx="1"/>
          </p:nvPr>
        </p:nvGraphicFramePr>
        <p:xfrm>
          <a:off x="285720" y="1428736"/>
          <a:ext cx="8186982" cy="3516118"/>
        </p:xfrm>
        <a:graphic>
          <a:graphicData uri="http://schemas.openxmlformats.org/drawingml/2006/table">
            <a:tbl>
              <a:tblPr/>
              <a:tblGrid>
                <a:gridCol w="1273558"/>
                <a:gridCol w="1273558"/>
                <a:gridCol w="4525246"/>
                <a:gridCol w="1114620"/>
              </a:tblGrid>
              <a:tr h="554038">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chemeClr val="bg1"/>
                          </a:solidFill>
                          <a:effectLst/>
                          <a:latin typeface="Arial" pitchFamily="34" charset="0"/>
                          <a:cs typeface="Arial" pitchFamily="34" charset="0"/>
                        </a:rPr>
                        <a:t>Segment</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chemeClr val="bg1"/>
                          </a:solidFill>
                          <a:effectLst/>
                          <a:latin typeface="Arial" pitchFamily="34" charset="0"/>
                          <a:cs typeface="Arial" pitchFamily="34" charset="0"/>
                        </a:rPr>
                        <a:t>Modalités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chemeClr val="bg1"/>
                          </a:solidFill>
                          <a:effectLst/>
                          <a:latin typeface="Arial" pitchFamily="34" charset="0"/>
                          <a:cs typeface="Arial" pitchFamily="34" charset="0"/>
                        </a:rPr>
                        <a:t>Objectifs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2232025">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Services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Prendre une place et et s’organiser pour pénétrer le marché des services</a:t>
                      </a: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Etude de marché pour identifier le besoin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Elaboration d’un business plan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Définir l’envergure de l’intervention de l’entité et son périmètre géographique</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Évaluer les couts</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Donner à cette entité les moyens de se développer sur ce marché: </a:t>
                      </a:r>
                    </a:p>
                    <a:p>
                      <a:pPr marL="457200" marR="0" lvl="1" indent="0" algn="l" defTabSz="914400" rtl="0" eaLnBrk="0" fontAlgn="base" latinLnBrk="0" hangingPunct="0">
                        <a:lnSpc>
                          <a:spcPct val="120000"/>
                        </a:lnSpc>
                        <a:spcBef>
                          <a:spcPct val="20000"/>
                        </a:spcBef>
                        <a:spcAft>
                          <a:spcPct val="20000"/>
                        </a:spcAft>
                        <a:buClr>
                          <a:srgbClr val="666465"/>
                        </a:buClr>
                        <a:buSzPct val="80000"/>
                        <a:buFont typeface="Wingdings" pitchFamily="2" charset="2"/>
                        <a:buChar char="l"/>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 Définir l’organisation : réseau virtuel ou entité physique?</a:t>
                      </a:r>
                    </a:p>
                    <a:p>
                      <a:pPr marL="457200" marR="0" lvl="1" indent="0" algn="l" defTabSz="914400" rtl="0" eaLnBrk="0" fontAlgn="base" latinLnBrk="0" hangingPunct="0">
                        <a:lnSpc>
                          <a:spcPct val="120000"/>
                        </a:lnSpc>
                        <a:spcBef>
                          <a:spcPct val="20000"/>
                        </a:spcBef>
                        <a:spcAft>
                          <a:spcPct val="20000"/>
                        </a:spcAft>
                        <a:buClr>
                          <a:srgbClr val="666465"/>
                        </a:buClr>
                        <a:buSzPct val="80000"/>
                        <a:buFont typeface="Wingdings" pitchFamily="2" charset="2"/>
                        <a:buChar char="l"/>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 Recrutement interne des experts + externe (retraités SDx,…)</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Packager des offres</a:t>
                      </a: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Organisation services mise en place </a:t>
                      </a:r>
                      <a:r>
                        <a:rPr kumimoji="0" lang="fr-FR" sz="1200" b="0" i="0" u="none" strike="noStrike" cap="none" normalizeH="0" baseline="0" dirty="0" smtClean="0">
                          <a:ln>
                            <a:noFill/>
                          </a:ln>
                          <a:solidFill>
                            <a:srgbClr val="FF0000"/>
                          </a:solidFill>
                          <a:effectLst/>
                          <a:latin typeface="Arial" pitchFamily="34" charset="0"/>
                          <a:cs typeface="Arial" pitchFamily="34" charset="0"/>
                        </a:rPr>
                        <a:t>2015 (?)</a:t>
                      </a:r>
                    </a:p>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FF0000"/>
                          </a:solidFill>
                          <a:effectLst/>
                          <a:latin typeface="Arial" pitchFamily="34" charset="0"/>
                          <a:cs typeface="Arial" pitchFamily="34" charset="0"/>
                        </a:rPr>
                        <a:t>CA 2016 ?</a:t>
                      </a:r>
                    </a:p>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FF0000"/>
                          </a:solidFill>
                          <a:effectLst/>
                          <a:latin typeface="Arial" pitchFamily="34" charset="0"/>
                          <a:cs typeface="Arial" pitchFamily="34" charset="0"/>
                        </a:rPr>
                        <a:t>Ou nombre d’actions</a:t>
                      </a: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6" name="Espace réservé du numéro de diapositive 5"/>
          <p:cNvSpPr>
            <a:spLocks noGrp="1"/>
          </p:cNvSpPr>
          <p:nvPr>
            <p:ph type="sldNum" sz="quarter" idx="12"/>
          </p:nvPr>
        </p:nvSpPr>
        <p:spPr/>
        <p:txBody>
          <a:bodyPr/>
          <a:lstStyle/>
          <a:p>
            <a:pPr>
              <a:defRPr/>
            </a:pPr>
            <a:fld id="{4B94C728-A482-4EA6-8093-71725AC11759}" type="slidenum">
              <a:rPr lang="fr-FR" smtClean="0"/>
              <a:pPr>
                <a:defRPr/>
              </a:pPr>
              <a:t>50</a:t>
            </a:fld>
            <a:endParaRPr lang="fr-FR"/>
          </a:p>
        </p:txBody>
      </p:sp>
      <p:sp>
        <p:nvSpPr>
          <p:cNvPr id="4" name="Rectangle 2"/>
          <p:cNvSpPr txBox="1">
            <a:spLocks noChangeArrowheads="1"/>
          </p:cNvSpPr>
          <p:nvPr/>
        </p:nvSpPr>
        <p:spPr>
          <a:xfrm>
            <a:off x="428596" y="488952"/>
            <a:ext cx="8015004" cy="439718"/>
          </a:xfrm>
          <a:prstGeom prst="rect">
            <a:avLst/>
          </a:prstGeom>
        </p:spPr>
        <p:txBody>
          <a:bodyPr>
            <a:normAutofit/>
          </a:bodyPr>
          <a:lstStyle/>
          <a:p>
            <a:pPr>
              <a:spcBef>
                <a:spcPct val="0"/>
              </a:spcBef>
            </a:pPr>
            <a:r>
              <a:rPr lang="fr-FR" sz="2000" dirty="0" smtClean="0">
                <a:solidFill>
                  <a:schemeClr val="tx2"/>
                </a:solidFill>
                <a:latin typeface="+mj-lt"/>
                <a:ea typeface="+mj-ea"/>
                <a:cs typeface="Arial" charset="0"/>
              </a:rPr>
              <a:t>S2 tendanciel + création d’entité Services</a:t>
            </a:r>
          </a:p>
        </p:txBody>
      </p:sp>
      <p:sp>
        <p:nvSpPr>
          <p:cNvPr id="7" name="Titre 1"/>
          <p:cNvSpPr txBox="1">
            <a:spLocks/>
          </p:cNvSpPr>
          <p:nvPr/>
        </p:nvSpPr>
        <p:spPr>
          <a:xfrm>
            <a:off x="685800" y="38377"/>
            <a:ext cx="7772400" cy="461665"/>
          </a:xfrm>
          <a:prstGeom prst="rect">
            <a:avLst/>
          </a:prstGeom>
          <a:noFill/>
        </p:spPr>
        <p:txBody>
          <a:bodyPr wrap="square" rtlCol="0">
            <a:spAutoFit/>
          </a:bodyPr>
          <a:lstStyle/>
          <a:p>
            <a:pPr indent="-446088" algn="ctr">
              <a:spcBef>
                <a:spcPct val="0"/>
              </a:spcBef>
              <a:defRPr/>
            </a:pPr>
            <a:r>
              <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60891" name="Group 91"/>
          <p:cNvGraphicFramePr>
            <a:graphicFrameLocks noGrp="1"/>
          </p:cNvGraphicFramePr>
          <p:nvPr>
            <p:ph idx="1"/>
          </p:nvPr>
        </p:nvGraphicFramePr>
        <p:xfrm>
          <a:off x="214282" y="1142984"/>
          <a:ext cx="8572560" cy="3524559"/>
        </p:xfrm>
        <a:graphic>
          <a:graphicData uri="http://schemas.openxmlformats.org/drawingml/2006/table">
            <a:tbl>
              <a:tblPr/>
              <a:tblGrid>
                <a:gridCol w="1214446"/>
                <a:gridCol w="1928826"/>
                <a:gridCol w="2857520"/>
                <a:gridCol w="2571768"/>
              </a:tblGrid>
              <a:tr h="485775">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pitchFamily="34" charset="0"/>
                          <a:cs typeface="Arial" pitchFamily="34" charset="0"/>
                        </a:rPr>
                        <a:t>Segment</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pitchFamily="34" charset="0"/>
                          <a:cs typeface="Arial" pitchFamily="34" charset="0"/>
                        </a:rPr>
                        <a:t>Action</a:t>
                      </a:r>
                      <a:br>
                        <a:rPr kumimoji="0" lang="fr-FR" sz="1050" b="1" i="0" u="none" strike="noStrike" cap="none" normalizeH="0" baseline="0" dirty="0" smtClean="0">
                          <a:ln>
                            <a:noFill/>
                          </a:ln>
                          <a:solidFill>
                            <a:schemeClr val="bg1"/>
                          </a:solidFill>
                          <a:effectLst/>
                          <a:latin typeface="Arial" pitchFamily="34" charset="0"/>
                          <a:cs typeface="Arial" pitchFamily="34" charset="0"/>
                        </a:rPr>
                      </a:br>
                      <a:r>
                        <a:rPr kumimoji="0" lang="fr-FR" sz="1050" b="1" i="0" u="none" strike="noStrike" cap="none" normalizeH="0" baseline="0" dirty="0" smtClean="0">
                          <a:ln>
                            <a:noFill/>
                          </a:ln>
                          <a:solidFill>
                            <a:schemeClr val="bg1"/>
                          </a:solidFill>
                          <a:effectLst/>
                          <a:latin typeface="Arial" pitchFamily="34" charset="0"/>
                          <a:cs typeface="Arial" pitchFamily="34" charset="0"/>
                        </a:rPr>
                        <a:t>stratégique à conduire</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pitchFamily="34" charset="0"/>
                          <a:cs typeface="Arial" pitchFamily="34" charset="0"/>
                        </a:rPr>
                        <a:t>Modalité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pitchFamily="34" charset="0"/>
                          <a:cs typeface="Arial" pitchFamily="34" charset="0"/>
                        </a:rPr>
                        <a:t>Objectif</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244475">
                <a:tc rowSpan="3">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defRPr/>
                      </a:pPr>
                      <a:r>
                        <a:rPr kumimoji="0" lang="fr-FR" sz="1050" b="0" i="0" u="none" strike="noStrike" cap="none" normalizeH="0" baseline="0" dirty="0" smtClean="0">
                          <a:ln>
                            <a:noFill/>
                          </a:ln>
                          <a:solidFill>
                            <a:srgbClr val="000000"/>
                          </a:solidFill>
                          <a:effectLst/>
                          <a:latin typeface="Arial" pitchFamily="34" charset="0"/>
                          <a:cs typeface="Arial" pitchFamily="34" charset="0"/>
                        </a:rPr>
                        <a:t>Concessions Electricité et gaz, Eligibles Electricité et Gaz</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Création de trois entités : GRD </a:t>
                      </a:r>
                      <a:r>
                        <a:rPr kumimoji="0" lang="fr-FR" sz="1050" b="0" i="0" u="none" strike="noStrike" cap="none" normalizeH="0" baseline="0" dirty="0" err="1" smtClean="0">
                          <a:ln>
                            <a:noFill/>
                          </a:ln>
                          <a:solidFill>
                            <a:srgbClr val="000000"/>
                          </a:solidFill>
                          <a:effectLst/>
                          <a:latin typeface="Arial" pitchFamily="34" charset="0"/>
                          <a:cs typeface="Arial" pitchFamily="34" charset="0"/>
                        </a:rPr>
                        <a:t>élec</a:t>
                      </a:r>
                      <a:r>
                        <a:rPr kumimoji="0" lang="fr-FR" sz="1050" b="0" i="0" u="none" strike="noStrike" cap="none" normalizeH="0" baseline="0" dirty="0" smtClean="0">
                          <a:ln>
                            <a:noFill/>
                          </a:ln>
                          <a:solidFill>
                            <a:srgbClr val="000000"/>
                          </a:solidFill>
                          <a:effectLst/>
                          <a:latin typeface="Arial" pitchFamily="34" charset="0"/>
                          <a:cs typeface="Arial" pitchFamily="34" charset="0"/>
                        </a:rPr>
                        <a:t>, Gaz et commercial</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85725" marR="0" lvl="0" indent="-85725" algn="l" defTabSz="914400" rtl="0" eaLnBrk="0" fontAlgn="base" latinLnBrk="0" hangingPunct="0">
                        <a:lnSpc>
                          <a:spcPct val="100000"/>
                        </a:lnSpc>
                        <a:spcBef>
                          <a:spcPct val="0"/>
                        </a:spcBef>
                        <a:spcAft>
                          <a:spcPct val="20000"/>
                        </a:spcAft>
                        <a:buClr>
                          <a:srgbClr val="666465"/>
                        </a:buClr>
                        <a:buSzTx/>
                        <a:buFont typeface="Arial" pitchFamily="34" charset="0"/>
                        <a:buChar char="•"/>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Définition et mise en place des trois organisations</a:t>
                      </a:r>
                    </a:p>
                    <a:p>
                      <a:pPr marL="85725" marR="0" lvl="0" indent="-85725" algn="l" defTabSz="914400" rtl="0" eaLnBrk="0" fontAlgn="base" latinLnBrk="0" hangingPunct="0">
                        <a:lnSpc>
                          <a:spcPct val="100000"/>
                        </a:lnSpc>
                        <a:spcBef>
                          <a:spcPct val="0"/>
                        </a:spcBef>
                        <a:spcAft>
                          <a:spcPct val="20000"/>
                        </a:spcAft>
                        <a:buClr>
                          <a:srgbClr val="666465"/>
                        </a:buClr>
                        <a:buSzTx/>
                        <a:buFont typeface="Arial" pitchFamily="34" charset="0"/>
                        <a:buChar char="•"/>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Codifier les relations entre les trois entités</a:t>
                      </a:r>
                    </a:p>
                    <a:p>
                      <a:pPr marL="85725" marR="0" lvl="0" indent="-85725" algn="l" defTabSz="914400" rtl="0" eaLnBrk="0" fontAlgn="base" latinLnBrk="0" hangingPunct="0">
                        <a:lnSpc>
                          <a:spcPct val="100000"/>
                        </a:lnSpc>
                        <a:spcBef>
                          <a:spcPct val="0"/>
                        </a:spcBef>
                        <a:spcAft>
                          <a:spcPct val="20000"/>
                        </a:spcAft>
                        <a:buClr>
                          <a:srgbClr val="666465"/>
                        </a:buClr>
                        <a:buSzTx/>
                        <a:buFont typeface="Arial" pitchFamily="34" charset="0"/>
                        <a:buChar char="•"/>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Réaliser un plan de communication pour sensibiliser les clients</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050" b="0" i="0" u="none" strike="noStrike" cap="none" normalizeH="0" baseline="0" dirty="0" smtClean="0">
                        <a:ln>
                          <a:noFill/>
                        </a:ln>
                        <a:solidFill>
                          <a:srgbClr val="000000"/>
                        </a:solidFill>
                        <a:effectLst/>
                        <a:latin typeface="Arial" pitchFamily="34" charset="0"/>
                        <a:cs typeface="Arial" pitchFamily="34" charset="0"/>
                      </a:endParaRP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FF0000"/>
                          </a:solidFill>
                          <a:effectLst/>
                          <a:latin typeface="Arial" pitchFamily="34" charset="0"/>
                          <a:cs typeface="Arial" pitchFamily="34" charset="0"/>
                        </a:rPr>
                        <a:t>Échéance de la mise en œuvre de la séparation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874713">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Les GRD se spécialisent sur la gestion du réseau + comptage</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050" b="0" i="0" u="none" strike="noStrike" cap="none" normalizeH="0" baseline="0" dirty="0" smtClean="0">
                        <a:ln>
                          <a:noFill/>
                        </a:ln>
                        <a:solidFill>
                          <a:srgbClr val="000000"/>
                        </a:solidFill>
                        <a:effectLst/>
                        <a:latin typeface="Arial" pitchFamily="34" charset="0"/>
                        <a:cs typeface="Arial" pitchFamily="34" charset="0"/>
                      </a:endParaRP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523875">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L’entité commerciale se spécialise dans la gestion des clients finaux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050" b="0" i="0" u="none" strike="noStrike" cap="none" normalizeH="0" baseline="0" dirty="0" smtClean="0">
                        <a:ln>
                          <a:noFill/>
                        </a:ln>
                        <a:solidFill>
                          <a:srgbClr val="000000"/>
                        </a:solidFill>
                        <a:effectLst/>
                        <a:latin typeface="Arial" pitchFamily="34" charset="0"/>
                        <a:cs typeface="Arial" pitchFamily="34" charset="0"/>
                      </a:endParaRP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936625">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Services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Développement des services dans une entité à part</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Etude de marché pour identifier le besoin</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Elaboration d’un business plan</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Définir l’envergure de l’intervention de l’entité et son périmètre géographique</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Définir l’organisation : réseau virtuel ou entité physique?</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Packager des offres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FF0000"/>
                          </a:solidFill>
                          <a:effectLst/>
                          <a:latin typeface="Arial" pitchFamily="34" charset="0"/>
                          <a:cs typeface="Arial" pitchFamily="34" charset="0"/>
                        </a:rPr>
                        <a:t>CA 2016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4" name="Espace réservé du numéro de diapositive 3"/>
          <p:cNvSpPr>
            <a:spLocks noGrp="1"/>
          </p:cNvSpPr>
          <p:nvPr>
            <p:ph type="sldNum" sz="quarter" idx="12"/>
          </p:nvPr>
        </p:nvSpPr>
        <p:spPr/>
        <p:txBody>
          <a:bodyPr/>
          <a:lstStyle/>
          <a:p>
            <a:pPr>
              <a:defRPr/>
            </a:pPr>
            <a:fld id="{4EDFE7F2-B013-4E36-8E36-930AECD80248}" type="slidenum">
              <a:rPr lang="fr-FR" smtClean="0"/>
              <a:pPr>
                <a:defRPr/>
              </a:pPr>
              <a:t>51</a:t>
            </a:fld>
            <a:endParaRPr lang="fr-FR"/>
          </a:p>
        </p:txBody>
      </p:sp>
      <p:sp>
        <p:nvSpPr>
          <p:cNvPr id="5" name="Titre 4"/>
          <p:cNvSpPr>
            <a:spLocks noGrp="1"/>
          </p:cNvSpPr>
          <p:nvPr>
            <p:ph type="title"/>
          </p:nvPr>
        </p:nvSpPr>
        <p:spPr>
          <a:xfrm>
            <a:off x="214282" y="500042"/>
            <a:ext cx="8229318" cy="500066"/>
          </a:xfrm>
        </p:spPr>
        <p:txBody>
          <a:bodyPr>
            <a:noAutofit/>
          </a:bodyPr>
          <a:lstStyle/>
          <a:p>
            <a:r>
              <a:rPr lang="fr-FR" sz="1800" smtClean="0">
                <a:cs typeface="Arial" charset="0"/>
              </a:rPr>
              <a:t>S3 </a:t>
            </a:r>
            <a:r>
              <a:rPr lang="fr-FR" sz="1800" dirty="0" smtClean="0">
                <a:cs typeface="Arial" charset="0"/>
              </a:rPr>
              <a:t>- séparation distribution/ commercialisation</a:t>
            </a:r>
            <a:endParaRPr lang="fr-FR" sz="1800" dirty="0"/>
          </a:p>
        </p:txBody>
      </p:sp>
      <p:sp>
        <p:nvSpPr>
          <p:cNvPr id="6" name="Titre 1"/>
          <p:cNvSpPr txBox="1">
            <a:spLocks/>
          </p:cNvSpPr>
          <p:nvPr/>
        </p:nvSpPr>
        <p:spPr>
          <a:xfrm>
            <a:off x="685800" y="38377"/>
            <a:ext cx="7772400" cy="461665"/>
          </a:xfrm>
          <a:prstGeom prst="rect">
            <a:avLst/>
          </a:prstGeom>
          <a:noFill/>
        </p:spPr>
        <p:txBody>
          <a:bodyPr wrap="square" rtlCol="0">
            <a:spAutoFit/>
          </a:bodyPr>
          <a:lstStyle/>
          <a:p>
            <a:pPr indent="-446088" algn="ctr">
              <a:spcBef>
                <a:spcPct val="0"/>
              </a:spcBef>
              <a:defRPr/>
            </a:pPr>
            <a:r>
              <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rmAutofit/>
          </a:bodyPr>
          <a:lstStyle/>
          <a:p>
            <a:pPr algn="l"/>
            <a:r>
              <a:rPr lang="fr-FR" sz="4000" dirty="0" smtClean="0"/>
              <a:t>5. Évaluation des scénarios</a:t>
            </a:r>
            <a:endParaRPr lang="fr-FR" sz="4000"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52</a:t>
            </a:fld>
            <a:endParaRPr lang="fr-F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53</a:t>
            </a:fld>
            <a:endParaRPr lang="fr-FR"/>
          </a:p>
        </p:txBody>
      </p:sp>
      <p:sp>
        <p:nvSpPr>
          <p:cNvPr id="5" name="Titre 1"/>
          <p:cNvSpPr txBox="1">
            <a:spLocks/>
          </p:cNvSpPr>
          <p:nvPr/>
        </p:nvSpPr>
        <p:spPr>
          <a:xfrm>
            <a:off x="685800" y="38377"/>
            <a:ext cx="7772400" cy="461665"/>
          </a:xfrm>
          <a:prstGeom prst="rect">
            <a:avLst/>
          </a:prstGeom>
          <a:noFill/>
        </p:spPr>
        <p:txBody>
          <a:bodyPr wrap="square" rtlCol="0">
            <a:spAutoFit/>
          </a:bodyPr>
          <a:lstStyle/>
          <a:p>
            <a:pPr indent="-446088" algn="ctr">
              <a:spcBef>
                <a:spcPct val="0"/>
              </a:spcBef>
              <a:defRPr/>
            </a:pPr>
            <a:r>
              <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 Évaluation de l’intérêt</a:t>
            </a:r>
          </a:p>
        </p:txBody>
      </p:sp>
      <p:graphicFrame>
        <p:nvGraphicFramePr>
          <p:cNvPr id="6" name="Tableau 5"/>
          <p:cNvGraphicFramePr>
            <a:graphicFrameLocks noGrp="1"/>
          </p:cNvGraphicFramePr>
          <p:nvPr>
            <p:extLst>
              <p:ext uri="{D42A27DB-BD31-4B8C-83A1-F6EECF244321}">
                <p14:modId xmlns:p14="http://schemas.microsoft.com/office/powerpoint/2010/main" xmlns="" val="560319689"/>
              </p:ext>
            </p:extLst>
          </p:nvPr>
        </p:nvGraphicFramePr>
        <p:xfrm>
          <a:off x="214282" y="642919"/>
          <a:ext cx="8750207" cy="5990992"/>
        </p:xfrm>
        <a:graphic>
          <a:graphicData uri="http://schemas.openxmlformats.org/drawingml/2006/table">
            <a:tbl>
              <a:tblPr/>
              <a:tblGrid>
                <a:gridCol w="1239986"/>
                <a:gridCol w="425107"/>
                <a:gridCol w="1409974"/>
                <a:gridCol w="1331278"/>
                <a:gridCol w="1594606"/>
                <a:gridCol w="1462942"/>
                <a:gridCol w="1286314"/>
              </a:tblGrid>
              <a:tr h="684990">
                <a:tc>
                  <a:txBody>
                    <a:bodyPr/>
                    <a:lstStyle/>
                    <a:p>
                      <a:pPr algn="ctr" eaLnBrk="0" fontAlgn="base" hangingPunct="0">
                        <a:spcBef>
                          <a:spcPts val="600"/>
                        </a:spcBef>
                        <a:spcAft>
                          <a:spcPts val="0"/>
                        </a:spcAft>
                      </a:pPr>
                      <a:r>
                        <a:rPr kumimoji="0" lang="fr-FR" sz="1400" b="1" kern="1200" dirty="0">
                          <a:solidFill>
                            <a:srgbClr val="000000"/>
                          </a:solidFill>
                          <a:latin typeface="+mn-lt"/>
                          <a:ea typeface="Times New Roman"/>
                          <a:cs typeface="+mn-cs"/>
                        </a:rPr>
                        <a:t>Parties prenantes </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kumimoji="0" lang="fr-FR" sz="1400" b="1" kern="1200" dirty="0" smtClean="0">
                          <a:solidFill>
                            <a:srgbClr val="000000"/>
                          </a:solidFill>
                          <a:latin typeface="+mn-lt"/>
                          <a:ea typeface="Times New Roman"/>
                          <a:cs typeface="+mn-cs"/>
                        </a:rPr>
                        <a:t>P</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kumimoji="0" lang="fr-FR" sz="1200" b="1" kern="1200" dirty="0" smtClean="0">
                          <a:solidFill>
                            <a:srgbClr val="000000"/>
                          </a:solidFill>
                          <a:latin typeface="+mn-lt"/>
                          <a:ea typeface="Times New Roman"/>
                          <a:cs typeface="+mn-cs"/>
                        </a:rPr>
                        <a:t>S1 Tendanciel</a:t>
                      </a:r>
                      <a:endParaRPr kumimoji="0" lang="fr-FR" sz="12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200" b="1" kern="1200" dirty="0" smtClean="0">
                          <a:solidFill>
                            <a:srgbClr val="000000"/>
                          </a:solidFill>
                          <a:latin typeface="+mn-lt"/>
                          <a:ea typeface="Times New Roman"/>
                          <a:cs typeface="+mn-cs"/>
                        </a:rPr>
                        <a:t>S2 Tendanciel</a:t>
                      </a:r>
                    </a:p>
                    <a:p>
                      <a:pPr algn="ctr" eaLnBrk="0" fontAlgn="base" hangingPunct="0">
                        <a:spcBef>
                          <a:spcPts val="600"/>
                        </a:spcBef>
                        <a:spcAft>
                          <a:spcPts val="0"/>
                        </a:spcAft>
                      </a:pPr>
                      <a:r>
                        <a:rPr kumimoji="0" lang="fr-FR" sz="1200" b="1" kern="1200" baseline="0" dirty="0" smtClean="0">
                          <a:solidFill>
                            <a:srgbClr val="000000"/>
                          </a:solidFill>
                          <a:latin typeface="+mn-lt"/>
                          <a:ea typeface="Times New Roman"/>
                          <a:cs typeface="+mn-cs"/>
                        </a:rPr>
                        <a:t>+ entité services</a:t>
                      </a:r>
                      <a:endParaRPr kumimoji="0" lang="fr-FR" sz="12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kumimoji="0" lang="fr-FR" sz="1200" b="1" kern="1200" dirty="0" smtClean="0">
                          <a:solidFill>
                            <a:srgbClr val="000000"/>
                          </a:solidFill>
                          <a:latin typeface="+mn-lt"/>
                          <a:ea typeface="Times New Roman"/>
                          <a:cs typeface="+mn-cs"/>
                        </a:rPr>
                        <a:t>S3 Séparation GRD/Com</a:t>
                      </a:r>
                      <a:endParaRPr kumimoji="0" lang="fr-FR" sz="12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kumimoji="0" lang="fr-FR" sz="1200" b="1" kern="1200" dirty="0" smtClean="0">
                          <a:solidFill>
                            <a:srgbClr val="000000"/>
                          </a:solidFill>
                          <a:latin typeface="+mn-lt"/>
                          <a:ea typeface="Times New Roman"/>
                          <a:cs typeface="+mn-cs"/>
                        </a:rPr>
                        <a:t>S4 écrémage Proactif</a:t>
                      </a:r>
                      <a:endParaRPr kumimoji="0" lang="fr-FR" sz="12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200" b="1" kern="1200" dirty="0" smtClean="0">
                          <a:solidFill>
                            <a:srgbClr val="000000"/>
                          </a:solidFill>
                          <a:latin typeface="+mn-lt"/>
                          <a:ea typeface="Times New Roman"/>
                          <a:cs typeface="+mn-cs"/>
                        </a:rPr>
                        <a:t>S5 écrémage Subit</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r>
              <a:tr h="1050125">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CREG</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2</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2 (difficulté</a:t>
                      </a:r>
                      <a:r>
                        <a:rPr kumimoji="0" lang="fr-FR" sz="1100" b="1" kern="1200" baseline="0" dirty="0" smtClean="0">
                          <a:solidFill>
                            <a:srgbClr val="000000"/>
                          </a:solidFill>
                          <a:latin typeface="+mn-lt"/>
                          <a:ea typeface="Times New Roman"/>
                          <a:cs typeface="+mn-cs"/>
                        </a:rPr>
                        <a:t> d’atteindre les objectifs avec ce scénario</a:t>
                      </a:r>
                      <a:r>
                        <a:rPr kumimoji="0" lang="fr-FR" sz="1100" b="1" kern="1200" dirty="0" smtClean="0">
                          <a:solidFill>
                            <a:srgbClr val="000000"/>
                          </a:solidFill>
                          <a:latin typeface="+mn-lt"/>
                          <a:ea typeface="Times New Roman"/>
                          <a:cs typeface="+mn-cs"/>
                        </a:rPr>
                        <a:t>)</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1</a:t>
                      </a:r>
                      <a:r>
                        <a:rPr kumimoji="0" lang="fr-FR" sz="1100" b="1" kern="1200" baseline="0" dirty="0" smtClean="0">
                          <a:solidFill>
                            <a:srgbClr val="000000"/>
                          </a:solidFill>
                          <a:latin typeface="+mn-lt"/>
                          <a:ea typeface="Times New Roman"/>
                          <a:cs typeface="+mn-cs"/>
                        </a:rPr>
                        <a:t>(priorité aux segments concession)</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3</a:t>
                      </a:r>
                    </a:p>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(meilleure gestion)</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4 (atteinte</a:t>
                      </a:r>
                      <a:r>
                        <a:rPr kumimoji="0" lang="fr-FR" sz="1100" b="1" kern="1200" baseline="0" dirty="0" smtClean="0">
                          <a:solidFill>
                            <a:srgbClr val="000000"/>
                          </a:solidFill>
                          <a:latin typeface="+mn-lt"/>
                          <a:ea typeface="Times New Roman"/>
                          <a:cs typeface="+mn-cs"/>
                        </a:rPr>
                        <a:t> des paramètre de performance avec maintiens de l’opérateur historique SDA)</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4 (concurrence stimule</a:t>
                      </a:r>
                      <a:r>
                        <a:rPr kumimoji="0" lang="fr-FR" sz="1100" b="1" kern="1200" baseline="0" dirty="0" smtClean="0">
                          <a:solidFill>
                            <a:srgbClr val="000000"/>
                          </a:solidFill>
                          <a:latin typeface="+mn-lt"/>
                          <a:ea typeface="Times New Roman"/>
                          <a:cs typeface="+mn-cs"/>
                        </a:rPr>
                        <a:t> la compétitivité)</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12036">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Actionnaires</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3</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1 (permet difficilement d’améliorer la rentabilité)</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2 (perspective de création de valeur)</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(participe à la création de valeur)</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4 (atteinte des paramètre de performance)</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0 (perte de la concession d’Alger)</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12036">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Managers Holding</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4</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2 (scénario peu engageant)</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1</a:t>
                      </a:r>
                      <a:r>
                        <a:rPr kumimoji="0" lang="fr-FR" sz="1100" b="1" kern="1200" baseline="0" dirty="0" smtClean="0">
                          <a:solidFill>
                            <a:srgbClr val="000000"/>
                          </a:solidFill>
                          <a:latin typeface="+mn-lt"/>
                          <a:ea typeface="Times New Roman"/>
                          <a:cs typeface="+mn-cs"/>
                        </a:rPr>
                        <a:t>(priorité aux segments concession)</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4 (finalité Holding)</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0 (perte des concession rentables)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0 (perte des concession rentables y compris Alger)</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865495">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PDG SDA </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5</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2 (maintien du périmètre actuel en améliorant les performances)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(perspective de création de valeur)</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4 (meilleure gestion)</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(atteinte des paramètre de performance mais risque concurrentiel)</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0 (perte de la concession d’Alger)</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12036">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Clients</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3</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1 (qualité de service reste insuffisante)</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(développement des services)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3(développement des services)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4 (concession donnée à l’acteur le plus performant)</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4 (concession donnée à l’acteur le plus performant)</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1254274">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Personnel</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2</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(statut quo confortable)</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4 (opportunité de création d’emploi/ clarification des taches : </a:t>
                      </a:r>
                      <a:r>
                        <a:rPr kumimoji="0" lang="fr-FR" sz="700" b="1" kern="1200" baseline="0" dirty="0" smtClean="0">
                          <a:solidFill>
                            <a:srgbClr val="000000"/>
                          </a:solidFill>
                          <a:latin typeface="+mn-lt"/>
                          <a:ea typeface="Times New Roman"/>
                          <a:cs typeface="+mn-cs"/>
                        </a:rPr>
                        <a:t>le personnel des concessions n’intervient pas dans les services</a:t>
                      </a:r>
                      <a:r>
                        <a:rPr kumimoji="0" lang="fr-FR" sz="1100" b="1" kern="1200" baseline="0" dirty="0" smtClean="0">
                          <a:solidFill>
                            <a:srgbClr val="000000"/>
                          </a:solidFill>
                          <a:latin typeface="+mn-lt"/>
                          <a:ea typeface="Times New Roman"/>
                          <a:cs typeface="+mn-cs"/>
                        </a:rPr>
                        <a:t>)</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2 (la séparation risque de multiplier les barrières administratives)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(amélioration de compétence sans risque de perte d’employeur/emploi)</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0 (changement d’employeur/risque de perte d’emploi)</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bl>
          </a:graphicData>
        </a:graphic>
      </p:graphicFrame>
      <p:sp>
        <p:nvSpPr>
          <p:cNvPr id="7" name="ZoneTexte 6"/>
          <p:cNvSpPr txBox="1"/>
          <p:nvPr/>
        </p:nvSpPr>
        <p:spPr>
          <a:xfrm>
            <a:off x="500034" y="404068"/>
            <a:ext cx="7786742" cy="276999"/>
          </a:xfrm>
          <a:prstGeom prst="rect">
            <a:avLst/>
          </a:prstGeom>
          <a:noFill/>
        </p:spPr>
        <p:txBody>
          <a:bodyPr wrap="square" rtlCol="0">
            <a:spAutoFit/>
          </a:bodyPr>
          <a:lstStyle/>
          <a:p>
            <a:r>
              <a:rPr lang="fr-FR" sz="1200" dirty="0" smtClean="0"/>
              <a:t>0 : opposé          1 : indifférent         2 : peu favorable         3 : favorable         4 : privilégié</a:t>
            </a:r>
            <a:endParaRPr lang="fr-FR" sz="12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54</a:t>
            </a:fld>
            <a:endParaRPr lang="fr-FR"/>
          </a:p>
        </p:txBody>
      </p:sp>
      <p:sp>
        <p:nvSpPr>
          <p:cNvPr id="5" name="Titre 1"/>
          <p:cNvSpPr txBox="1">
            <a:spLocks/>
          </p:cNvSpPr>
          <p:nvPr/>
        </p:nvSpPr>
        <p:spPr>
          <a:xfrm>
            <a:off x="685800" y="38377"/>
            <a:ext cx="7772400" cy="461665"/>
          </a:xfrm>
          <a:prstGeom prst="rect">
            <a:avLst/>
          </a:prstGeom>
          <a:noFill/>
        </p:spPr>
        <p:txBody>
          <a:bodyPr wrap="square" rtlCol="0">
            <a:spAutoFit/>
          </a:bodyPr>
          <a:lstStyle/>
          <a:p>
            <a:pPr indent="-446088">
              <a:spcBef>
                <a:spcPct val="0"/>
              </a:spcBef>
              <a:defRPr/>
            </a:pPr>
            <a:r>
              <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 Évaluation de la Faisabilité</a:t>
            </a:r>
          </a:p>
        </p:txBody>
      </p:sp>
      <p:graphicFrame>
        <p:nvGraphicFramePr>
          <p:cNvPr id="4" name="Tableau 3"/>
          <p:cNvGraphicFramePr>
            <a:graphicFrameLocks noGrp="1"/>
          </p:cNvGraphicFramePr>
          <p:nvPr/>
        </p:nvGraphicFramePr>
        <p:xfrm>
          <a:off x="214282" y="983074"/>
          <a:ext cx="8715436" cy="4089000"/>
        </p:xfrm>
        <a:graphic>
          <a:graphicData uri="http://schemas.openxmlformats.org/drawingml/2006/table">
            <a:tbl>
              <a:tblPr/>
              <a:tblGrid>
                <a:gridCol w="1357322"/>
                <a:gridCol w="3143272"/>
                <a:gridCol w="837372"/>
                <a:gridCol w="675494"/>
                <a:gridCol w="675494"/>
                <a:gridCol w="675494"/>
                <a:gridCol w="675494"/>
                <a:gridCol w="675494"/>
              </a:tblGrid>
              <a:tr h="534962">
                <a:tc>
                  <a:txBody>
                    <a:bodyPr/>
                    <a:lstStyle/>
                    <a:p>
                      <a:endParaRPr lang="fr-FR" sz="2400" b="0" dirty="0">
                        <a:latin typeface="+mn-lt"/>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indent="5080" algn="ctr" eaLnBrk="0" fontAlgn="base" hangingPunct="0">
                        <a:spcBef>
                          <a:spcPts val="600"/>
                        </a:spcBef>
                        <a:spcAft>
                          <a:spcPts val="0"/>
                        </a:spcAft>
                      </a:pPr>
                      <a:r>
                        <a:rPr lang="fr-FR" sz="2000" b="1" kern="1200" dirty="0" smtClean="0">
                          <a:solidFill>
                            <a:srgbClr val="000000"/>
                          </a:solidFill>
                          <a:latin typeface="+mn-lt"/>
                          <a:ea typeface="Times New Roman"/>
                        </a:rPr>
                        <a:t>Critères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a:solidFill>
                            <a:srgbClr val="000000"/>
                          </a:solidFill>
                          <a:latin typeface="+mn-lt"/>
                          <a:ea typeface="Times New Roman"/>
                        </a:rPr>
                        <a:t>Poids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S1</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S2</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dirty="0" smtClean="0">
                          <a:latin typeface="+mn-lt"/>
                          <a:ea typeface="Times New Roman"/>
                        </a:rPr>
                        <a:t>S3</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S4</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c>
                  <a:txBody>
                    <a:bodyPr/>
                    <a:lstStyle/>
                    <a:p>
                      <a:pPr algn="ctr" eaLnBrk="0" fontAlgn="base" hangingPunct="0">
                        <a:spcBef>
                          <a:spcPts val="600"/>
                        </a:spcBef>
                        <a:spcAft>
                          <a:spcPts val="0"/>
                        </a:spcAft>
                      </a:pPr>
                      <a:r>
                        <a:rPr lang="fr-FR" sz="2000" b="1" dirty="0" smtClean="0">
                          <a:latin typeface="+mn-lt"/>
                          <a:ea typeface="Times New Roman"/>
                        </a:rPr>
                        <a:t>S5</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rgbClr val="B9D5DB"/>
                    </a:solidFill>
                  </a:tcPr>
                </a:tc>
              </a:tr>
              <a:tr h="726611">
                <a:tc rowSpan="5">
                  <a:txBody>
                    <a:bodyPr/>
                    <a:lstStyle/>
                    <a:p>
                      <a:pPr algn="ctr" eaLnBrk="0" fontAlgn="base" hangingPunct="0">
                        <a:spcBef>
                          <a:spcPts val="600"/>
                        </a:spcBef>
                        <a:spcAft>
                          <a:spcPts val="0"/>
                        </a:spcAft>
                      </a:pPr>
                      <a:r>
                        <a:rPr lang="fr-FR" sz="2000" b="0" kern="1200" dirty="0" smtClean="0">
                          <a:solidFill>
                            <a:srgbClr val="000000"/>
                          </a:solidFill>
                          <a:latin typeface="+mn-lt"/>
                          <a:ea typeface="Times New Roman"/>
                        </a:rPr>
                        <a:t>INTERNE</a:t>
                      </a:r>
                      <a:endParaRPr lang="fr-FR" sz="20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85725" indent="-85725" algn="l" rtl="0" eaLnBrk="0" fontAlgn="base" latinLnBrk="0" hangingPunct="0">
                        <a:spcBef>
                          <a:spcPts val="600"/>
                        </a:spcBef>
                        <a:spcAft>
                          <a:spcPts val="0"/>
                        </a:spcAft>
                      </a:pPr>
                      <a:r>
                        <a:rPr lang="fr-FR" sz="1600" b="0" kern="1200" dirty="0" smtClean="0">
                          <a:solidFill>
                            <a:srgbClr val="000000"/>
                          </a:solidFill>
                          <a:latin typeface="Albertus" pitchFamily="34" charset="0"/>
                          <a:ea typeface="Times New Roman"/>
                        </a:rPr>
                        <a:t> </a:t>
                      </a:r>
                      <a:r>
                        <a:rPr kumimoji="0" lang="fr-FR" sz="1600" b="0" kern="1200" dirty="0" smtClean="0">
                          <a:solidFill>
                            <a:srgbClr val="000000"/>
                          </a:solidFill>
                          <a:latin typeface="Albertus" pitchFamily="34" charset="0"/>
                          <a:ea typeface="Times New Roman"/>
                          <a:cs typeface="+mn-cs"/>
                        </a:rPr>
                        <a:t>Acceptation </a:t>
                      </a:r>
                      <a:r>
                        <a:rPr kumimoji="0" lang="fr-FR" sz="1600" b="0" kern="1200" dirty="0">
                          <a:solidFill>
                            <a:srgbClr val="000000"/>
                          </a:solidFill>
                          <a:latin typeface="Albertus" pitchFamily="34" charset="0"/>
                          <a:ea typeface="Times New Roman"/>
                          <a:cs typeface="+mn-cs"/>
                        </a:rPr>
                        <a:t>par les parties </a:t>
                      </a:r>
                      <a:r>
                        <a:rPr kumimoji="0" lang="fr-FR" sz="1600" b="0" kern="1200" dirty="0" smtClean="0">
                          <a:solidFill>
                            <a:srgbClr val="000000"/>
                          </a:solidFill>
                          <a:latin typeface="Albertus" pitchFamily="34" charset="0"/>
                          <a:ea typeface="Times New Roman"/>
                          <a:cs typeface="+mn-cs"/>
                        </a:rPr>
                        <a:t>   </a:t>
                      </a:r>
                    </a:p>
                    <a:p>
                      <a:pPr marL="85725" indent="-85725" algn="l" rtl="0" eaLnBrk="0" fontAlgn="base" latinLnBrk="0" hangingPunct="0">
                        <a:spcBef>
                          <a:spcPts val="600"/>
                        </a:spcBef>
                        <a:spcAft>
                          <a:spcPts val="0"/>
                        </a:spcAft>
                      </a:pPr>
                      <a:r>
                        <a:rPr kumimoji="0" lang="fr-FR" sz="1600" b="0" kern="1200" dirty="0" smtClean="0">
                          <a:solidFill>
                            <a:srgbClr val="000000"/>
                          </a:solidFill>
                          <a:latin typeface="Albertus" pitchFamily="34" charset="0"/>
                          <a:ea typeface="Times New Roman"/>
                          <a:cs typeface="+mn-cs"/>
                        </a:rPr>
                        <a:t> prenantes </a:t>
                      </a:r>
                      <a:r>
                        <a:rPr kumimoji="0" lang="fr-FR" sz="1600" b="0" kern="1200" dirty="0">
                          <a:solidFill>
                            <a:srgbClr val="000000"/>
                          </a:solidFill>
                          <a:latin typeface="Albertus" pitchFamily="34" charset="0"/>
                          <a:ea typeface="Times New Roman"/>
                          <a:cs typeface="+mn-cs"/>
                        </a:rPr>
                        <a:t>de la société*</a:t>
                      </a: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4</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1,79</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2,32</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3,37</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2,79</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1,05</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28211">
                <a:tc vMerge="1">
                  <a:txBody>
                    <a:bodyPr/>
                    <a:lstStyle/>
                    <a:p>
                      <a:endParaRPr lang="fr-FR"/>
                    </a:p>
                  </a:txBody>
                  <a:tcPr/>
                </a:tc>
                <a:tc>
                  <a:txBody>
                    <a:bodyPr/>
                    <a:lstStyle/>
                    <a:p>
                      <a:pPr algn="l" eaLnBrk="0" fontAlgn="base" hangingPunct="0">
                        <a:spcBef>
                          <a:spcPts val="600"/>
                        </a:spcBef>
                        <a:spcAft>
                          <a:spcPts val="0"/>
                        </a:spcAft>
                      </a:pPr>
                      <a:r>
                        <a:rPr lang="fr-FR" sz="1600" b="0" kern="1200" dirty="0" smtClean="0">
                          <a:solidFill>
                            <a:srgbClr val="000000"/>
                          </a:solidFill>
                          <a:latin typeface="Albertus" pitchFamily="34" charset="0"/>
                          <a:ea typeface="Times New Roman"/>
                        </a:rPr>
                        <a:t> Faisabilité </a:t>
                      </a:r>
                      <a:r>
                        <a:rPr lang="fr-FR" sz="1600" b="0" kern="1200" dirty="0">
                          <a:solidFill>
                            <a:srgbClr val="000000"/>
                          </a:solidFill>
                          <a:latin typeface="Albertus" pitchFamily="34" charset="0"/>
                          <a:ea typeface="Times New Roman"/>
                        </a:rPr>
                        <a:t>managérial</a:t>
                      </a:r>
                      <a:endParaRPr lang="fr-FR" sz="1600" b="0" dirty="0">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91440" indent="-91440"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91440" indent="-91440"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36935">
                <a:tc vMerge="1">
                  <a:txBody>
                    <a:bodyPr/>
                    <a:lstStyle/>
                    <a:p>
                      <a:endParaRPr lang="fr-FR"/>
                    </a:p>
                  </a:txBody>
                  <a:tcPr/>
                </a:tc>
                <a:tc>
                  <a:txBody>
                    <a:bodyPr/>
                    <a:lstStyle/>
                    <a:p>
                      <a:pPr algn="l" eaLnBrk="0" fontAlgn="base" hangingPunct="0">
                        <a:spcBef>
                          <a:spcPts val="600"/>
                        </a:spcBef>
                        <a:spcAft>
                          <a:spcPts val="0"/>
                        </a:spcAft>
                      </a:pPr>
                      <a:r>
                        <a:rPr lang="fr-FR" sz="1600" b="0" kern="1200" baseline="0" dirty="0">
                          <a:solidFill>
                            <a:srgbClr val="000000"/>
                          </a:solidFill>
                          <a:latin typeface="Albertus" pitchFamily="34" charset="0"/>
                          <a:ea typeface="Times New Roman"/>
                        </a:rPr>
                        <a:t> </a:t>
                      </a:r>
                      <a:r>
                        <a:rPr lang="fr-FR" sz="1600" b="0" kern="1200" dirty="0" smtClean="0">
                          <a:solidFill>
                            <a:srgbClr val="000000"/>
                          </a:solidFill>
                          <a:latin typeface="Albertus" pitchFamily="34" charset="0"/>
                          <a:ea typeface="Times New Roman"/>
                        </a:rPr>
                        <a:t>Faisabilité </a:t>
                      </a:r>
                      <a:r>
                        <a:rPr lang="fr-FR" sz="1600" b="0" kern="1200" dirty="0">
                          <a:solidFill>
                            <a:srgbClr val="000000"/>
                          </a:solidFill>
                          <a:latin typeface="Albertus" pitchFamily="34" charset="0"/>
                          <a:ea typeface="Times New Roman"/>
                        </a:rPr>
                        <a:t>techniques</a:t>
                      </a:r>
                      <a:endParaRPr lang="fr-FR" sz="1600" b="0" dirty="0">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26611">
                <a:tc vMerge="1">
                  <a:txBody>
                    <a:bodyPr/>
                    <a:lstStyle/>
                    <a:p>
                      <a:endParaRPr lang="fr-FR"/>
                    </a:p>
                  </a:txBody>
                  <a:tcPr/>
                </a:tc>
                <a:tc>
                  <a:txBody>
                    <a:bodyPr/>
                    <a:lstStyle/>
                    <a:p>
                      <a:pPr marL="85725" indent="-85725" algn="l" eaLnBrk="0" fontAlgn="base" hangingPunct="0">
                        <a:spcBef>
                          <a:spcPts val="600"/>
                        </a:spcBef>
                        <a:spcAft>
                          <a:spcPts val="0"/>
                        </a:spcAft>
                      </a:pPr>
                      <a:r>
                        <a:rPr lang="fr-FR" sz="1600" b="0" kern="1200" baseline="0" dirty="0">
                          <a:solidFill>
                            <a:srgbClr val="000000"/>
                          </a:solidFill>
                          <a:latin typeface="Albertus" pitchFamily="34" charset="0"/>
                          <a:ea typeface="Times New Roman"/>
                        </a:rPr>
                        <a:t> </a:t>
                      </a:r>
                      <a:r>
                        <a:rPr lang="fr-FR" sz="1600" b="0" kern="1200" dirty="0" smtClean="0">
                          <a:solidFill>
                            <a:srgbClr val="000000"/>
                          </a:solidFill>
                          <a:latin typeface="Albertus" pitchFamily="34" charset="0"/>
                          <a:ea typeface="Times New Roman"/>
                        </a:rPr>
                        <a:t>Facilité </a:t>
                      </a:r>
                      <a:r>
                        <a:rPr lang="fr-FR" sz="1600" b="0" kern="1200" dirty="0">
                          <a:solidFill>
                            <a:srgbClr val="000000"/>
                          </a:solidFill>
                          <a:latin typeface="Albertus" pitchFamily="34" charset="0"/>
                          <a:ea typeface="Times New Roman"/>
                        </a:rPr>
                        <a:t>à atteindre la cible au niveau des FCS</a:t>
                      </a:r>
                      <a:endParaRPr lang="fr-FR" sz="1600" b="0" dirty="0">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FF0000"/>
                          </a:solidFill>
                          <a:latin typeface="Calibri"/>
                          <a:ea typeface="+mn-ea"/>
                          <a:cs typeface="+mn-cs"/>
                        </a:rPr>
                        <a:t>1</a:t>
                      </a:r>
                      <a:endParaRPr kumimoji="0" lang="fr-FR" sz="1600" b="0" i="0" u="none" strike="noStrike" kern="1200" dirty="0">
                        <a:solidFill>
                          <a:srgbClr val="FF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FF0000"/>
                          </a:solidFill>
                          <a:latin typeface="Calibri"/>
                          <a:ea typeface="+mn-ea"/>
                          <a:cs typeface="+mn-cs"/>
                        </a:rPr>
                        <a:t>1</a:t>
                      </a:r>
                      <a:endParaRPr kumimoji="0" lang="fr-FR" sz="1600" b="0" i="0" u="none" strike="noStrike" kern="1200" dirty="0">
                        <a:solidFill>
                          <a:srgbClr val="FF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451702">
                <a:tc vMerge="1">
                  <a:txBody>
                    <a:bodyPr/>
                    <a:lstStyle/>
                    <a:p>
                      <a:endParaRPr lang="fr-FR"/>
                    </a:p>
                  </a:txBody>
                  <a:tcPr/>
                </a:tc>
                <a:tc>
                  <a:txBody>
                    <a:bodyPr/>
                    <a:lstStyle/>
                    <a:p>
                      <a:pPr indent="5715" algn="l" eaLnBrk="0" fontAlgn="base" hangingPunct="0">
                        <a:spcBef>
                          <a:spcPts val="600"/>
                        </a:spcBef>
                        <a:spcAft>
                          <a:spcPts val="0"/>
                        </a:spcAft>
                      </a:pPr>
                      <a:r>
                        <a:rPr lang="fr-FR" sz="1600" b="0" kern="1200" dirty="0" smtClean="0">
                          <a:solidFill>
                            <a:srgbClr val="000000"/>
                          </a:solidFill>
                          <a:latin typeface="Albertus" pitchFamily="34" charset="0"/>
                          <a:ea typeface="Times New Roman"/>
                        </a:rPr>
                        <a:t> Faisabilité </a:t>
                      </a:r>
                      <a:r>
                        <a:rPr lang="fr-FR" sz="1600" b="0" kern="1200" dirty="0">
                          <a:solidFill>
                            <a:srgbClr val="000000"/>
                          </a:solidFill>
                          <a:latin typeface="Albertus" pitchFamily="34" charset="0"/>
                          <a:ea typeface="Times New Roman"/>
                        </a:rPr>
                        <a:t>financière</a:t>
                      </a:r>
                      <a:endParaRPr lang="fr-FR" sz="1600" b="0" dirty="0">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2</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83968">
                <a:tc>
                  <a:txBody>
                    <a:bodyPr/>
                    <a:lstStyle/>
                    <a:p>
                      <a:pPr algn="ctr" eaLnBrk="0" fontAlgn="base" hangingPunct="0">
                        <a:spcBef>
                          <a:spcPts val="600"/>
                        </a:spcBef>
                        <a:spcAft>
                          <a:spcPts val="0"/>
                        </a:spcAft>
                      </a:pPr>
                      <a:r>
                        <a:rPr lang="fr-FR" sz="2000" b="0" kern="1200" dirty="0">
                          <a:solidFill>
                            <a:srgbClr val="000000"/>
                          </a:solidFill>
                          <a:latin typeface="+mn-lt"/>
                          <a:ea typeface="Times New Roman"/>
                        </a:rPr>
                        <a:t>EXTERNE</a:t>
                      </a:r>
                      <a:endParaRPr lang="fr-FR" sz="20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1600" b="0" kern="1200" baseline="0" dirty="0">
                          <a:solidFill>
                            <a:srgbClr val="000000"/>
                          </a:solidFill>
                          <a:latin typeface="Albertus" pitchFamily="34" charset="0"/>
                          <a:ea typeface="Times New Roman"/>
                        </a:rPr>
                        <a:t> </a:t>
                      </a:r>
                      <a:r>
                        <a:rPr lang="fr-FR" sz="1600" b="0" kern="1200" dirty="0" smtClean="0">
                          <a:solidFill>
                            <a:srgbClr val="000000"/>
                          </a:solidFill>
                          <a:latin typeface="Albertus" pitchFamily="34" charset="0"/>
                          <a:ea typeface="Times New Roman"/>
                        </a:rPr>
                        <a:t>Difficulté/risque </a:t>
                      </a:r>
                      <a:r>
                        <a:rPr lang="fr-FR" sz="1600" b="0" kern="1200" dirty="0">
                          <a:solidFill>
                            <a:srgbClr val="000000"/>
                          </a:solidFill>
                          <a:latin typeface="Albertus" pitchFamily="34" charset="0"/>
                          <a:ea typeface="Times New Roman"/>
                        </a:rPr>
                        <a:t>concurrentiel</a:t>
                      </a:r>
                      <a:endParaRPr lang="fr-FR" sz="1600" b="0" dirty="0">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2</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55</a:t>
            </a:fld>
            <a:endParaRPr lang="fr-FR"/>
          </a:p>
        </p:txBody>
      </p:sp>
      <p:pic>
        <p:nvPicPr>
          <p:cNvPr id="1029" name="Picture 5"/>
          <p:cNvPicPr>
            <a:picLocks noChangeAspect="1" noChangeArrowheads="1"/>
          </p:cNvPicPr>
          <p:nvPr/>
        </p:nvPicPr>
        <p:blipFill>
          <a:blip r:embed="rId2"/>
          <a:srcRect/>
          <a:stretch>
            <a:fillRect/>
          </a:stretch>
        </p:blipFill>
        <p:spPr bwMode="auto">
          <a:xfrm>
            <a:off x="1000100" y="877901"/>
            <a:ext cx="6864350" cy="4408487"/>
          </a:xfrm>
          <a:prstGeom prst="rect">
            <a:avLst/>
          </a:prstGeom>
          <a:noFill/>
          <a:ln w="9525">
            <a:noFill/>
            <a:miter lim="800000"/>
            <a:headEnd/>
            <a:tailEnd/>
          </a:ln>
          <a:effectLst/>
        </p:spPr>
      </p:pic>
      <p:sp>
        <p:nvSpPr>
          <p:cNvPr id="13" name="Arc 12"/>
          <p:cNvSpPr/>
          <p:nvPr/>
        </p:nvSpPr>
        <p:spPr>
          <a:xfrm rot="11438146">
            <a:off x="4553297" y="460776"/>
            <a:ext cx="3143272" cy="2438968"/>
          </a:xfrm>
          <a:prstGeom prst="arc">
            <a:avLst>
              <a:gd name="adj1" fmla="val 13945909"/>
              <a:gd name="adj2" fmla="val 0"/>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56</a:t>
            </a:fld>
            <a:endParaRPr lang="fr-FR"/>
          </a:p>
        </p:txBody>
      </p:sp>
      <p:sp>
        <p:nvSpPr>
          <p:cNvPr id="14" name="ZoneTexte 13"/>
          <p:cNvSpPr txBox="1"/>
          <p:nvPr/>
        </p:nvSpPr>
        <p:spPr>
          <a:xfrm>
            <a:off x="395536" y="3645024"/>
            <a:ext cx="8143932"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sz="2000" b="1" i="1" dirty="0" smtClean="0">
                <a:solidFill>
                  <a:schemeClr val="accent2"/>
                </a:solidFill>
              </a:rPr>
              <a:t>Le scénario choisi consiste en la séparation des activités GRD (Electricité et gaz) et Commercial de manière progressive, ceci en passant par la mise en œuvre  des actions de mise à niveau et d’amélioration de performance et la création d’entité services.</a:t>
            </a:r>
          </a:p>
        </p:txBody>
      </p:sp>
      <p:sp>
        <p:nvSpPr>
          <p:cNvPr id="6" name="Rectangle 5"/>
          <p:cNvSpPr/>
          <p:nvPr/>
        </p:nvSpPr>
        <p:spPr>
          <a:xfrm>
            <a:off x="323528" y="116632"/>
            <a:ext cx="8286808" cy="2862322"/>
          </a:xfrm>
          <a:prstGeom prst="rect">
            <a:avLst/>
          </a:prstGeom>
        </p:spPr>
        <p:txBody>
          <a:bodyPr wrap="square">
            <a:spAutoFit/>
          </a:bodyPr>
          <a:lstStyle/>
          <a:p>
            <a:pPr algn="just"/>
            <a:r>
              <a:rPr lang="fr-FR" b="1" i="1" dirty="0" smtClean="0">
                <a:solidFill>
                  <a:srgbClr val="0070C0"/>
                </a:solidFill>
              </a:rPr>
              <a:t>L’évaluation proposée par l’équipe de travail fait ressortir le scénario S3 (séparation GRD/commercial + entité service dédiée) comme étant le plus attrayant, avec une faisabilité acceptable (même s’il n’est pas le plus faisable).</a:t>
            </a:r>
          </a:p>
          <a:p>
            <a:pPr algn="just"/>
            <a:endParaRPr lang="fr-FR" b="1" i="1" dirty="0" smtClean="0">
              <a:solidFill>
                <a:srgbClr val="0070C0"/>
              </a:solidFill>
            </a:endParaRPr>
          </a:p>
          <a:p>
            <a:pPr algn="just"/>
            <a:r>
              <a:rPr lang="fr-FR" b="1" i="1" dirty="0" smtClean="0">
                <a:solidFill>
                  <a:srgbClr val="0070C0"/>
                </a:solidFill>
              </a:rPr>
              <a:t>Le scénario S1 (continuité) a été le plus faisable, mais il est le moins attrayant après l’écrémage.</a:t>
            </a:r>
          </a:p>
          <a:p>
            <a:pPr algn="just"/>
            <a:endParaRPr lang="fr-FR" b="1" i="1" dirty="0" smtClean="0">
              <a:solidFill>
                <a:srgbClr val="0070C0"/>
              </a:solidFill>
            </a:endParaRPr>
          </a:p>
          <a:p>
            <a:pPr algn="just"/>
            <a:r>
              <a:rPr lang="fr-FR" b="1" i="1" dirty="0" smtClean="0">
                <a:solidFill>
                  <a:srgbClr val="0070C0"/>
                </a:solidFill>
              </a:rPr>
              <a:t>Les scénarios S4 et S5 étant jugés (par l’ensemble des parties prenantes interviewées) non probables à l’horizon du plan</a:t>
            </a:r>
            <a:r>
              <a:rPr lang="fr-FR" i="1" dirty="0" smtClean="0">
                <a:solidFill>
                  <a:srgbClr val="0070C0"/>
                </a:solidFill>
              </a:rPr>
              <a:t>.</a:t>
            </a:r>
            <a:endParaRPr lang="fr-FR" i="1" dirty="0">
              <a:solidFill>
                <a:srgbClr val="0070C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47664" y="2204864"/>
            <a:ext cx="6429420" cy="144655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3</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Plan d’actions stratégique</a:t>
            </a:r>
            <a:endParaRPr lang="fr-FR" sz="24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152400"/>
            <a:ext cx="8472518" cy="990600"/>
          </a:xfrm>
        </p:spPr>
        <p:txBody>
          <a:bodyPr>
            <a:normAutofit/>
          </a:bodyPr>
          <a:lstStyle/>
          <a:p>
            <a:r>
              <a:rPr lang="fr-FR" sz="2800" dirty="0" smtClean="0"/>
              <a:t>Enjeux Stratégiques du scénario de référence</a:t>
            </a:r>
            <a:endParaRPr lang="fr-FR" sz="2800" dirty="0"/>
          </a:p>
        </p:txBody>
      </p:sp>
      <p:sp>
        <p:nvSpPr>
          <p:cNvPr id="2" name="Espace réservé du texte 1"/>
          <p:cNvSpPr>
            <a:spLocks noGrp="1"/>
          </p:cNvSpPr>
          <p:nvPr>
            <p:ph sz="quarter" idx="1"/>
          </p:nvPr>
        </p:nvSpPr>
        <p:spPr/>
        <p:txBody>
          <a:bodyPr anchor="t">
            <a:normAutofit/>
          </a:bodyPr>
          <a:lstStyle/>
          <a:p>
            <a:pPr algn="l">
              <a:buFont typeface="Arial" pitchFamily="34" charset="0"/>
              <a:buChar char="•"/>
            </a:pPr>
            <a:r>
              <a:rPr lang="fr-FR" sz="2200" b="0" cap="none" spc="0" dirty="0" smtClean="0">
                <a:cs typeface="Arial" charset="0"/>
              </a:rPr>
              <a:t>La poursuite de la logique de mise à niveau des concessions</a:t>
            </a:r>
          </a:p>
          <a:p>
            <a:pPr algn="l">
              <a:buFont typeface="Arial" pitchFamily="34" charset="0"/>
              <a:buChar char="•"/>
            </a:pPr>
            <a:r>
              <a:rPr lang="fr-FR" sz="2200" dirty="0" smtClean="0">
                <a:cs typeface="Arial" charset="0"/>
              </a:rPr>
              <a:t>L</a:t>
            </a:r>
            <a:r>
              <a:rPr lang="fr-FR" sz="2200" b="0" cap="none" spc="0" dirty="0" smtClean="0">
                <a:cs typeface="Arial" charset="0"/>
              </a:rPr>
              <a:t>e parachèvement de  la séparation des fonctions techniques et commerciales</a:t>
            </a:r>
          </a:p>
          <a:p>
            <a:pPr algn="l">
              <a:buFont typeface="Arial" pitchFamily="34" charset="0"/>
              <a:buChar char="•"/>
            </a:pPr>
            <a:r>
              <a:rPr lang="fr-FR" sz="2200" b="0" cap="none" spc="0" dirty="0" smtClean="0">
                <a:cs typeface="Arial" charset="0"/>
              </a:rPr>
              <a:t>La réduction des pertes  électricité</a:t>
            </a:r>
            <a:endParaRPr lang="fr-FR" sz="2200" b="0" cap="none" spc="0" dirty="0" smtClean="0">
              <a:solidFill>
                <a:srgbClr val="FF0000"/>
              </a:solidFill>
              <a:cs typeface="Arial" charset="0"/>
            </a:endParaRPr>
          </a:p>
          <a:p>
            <a:pPr algn="l">
              <a:buFont typeface="Arial" pitchFamily="34" charset="0"/>
              <a:buChar char="•"/>
            </a:pPr>
            <a:r>
              <a:rPr lang="fr-FR" sz="2200" b="0" cap="none" spc="0" dirty="0" smtClean="0">
                <a:cs typeface="Arial" charset="0"/>
              </a:rPr>
              <a:t>Le passage  d’une culture d’usager à celle de client pour  le  fidéliser </a:t>
            </a:r>
          </a:p>
          <a:p>
            <a:pPr algn="l">
              <a:buFont typeface="Arial" pitchFamily="34" charset="0"/>
              <a:buChar char="•"/>
            </a:pPr>
            <a:r>
              <a:rPr lang="fr-FR" sz="2200" b="0" cap="none" spc="0" dirty="0" smtClean="0">
                <a:cs typeface="Arial" charset="0"/>
              </a:rPr>
              <a:t>La prospection et proposition de  services énergétiques</a:t>
            </a:r>
            <a:endParaRPr lang="fr-FR" sz="1400" b="0" cap="none" spc="0" dirty="0" smtClean="0">
              <a:cs typeface="Arial" charset="0"/>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58</a:t>
            </a:fld>
            <a:endParaRPr lang="fr-F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pPr lvl="0"/>
            <a:r>
              <a:rPr lang="fr-FR" sz="2800" dirty="0" smtClean="0"/>
              <a:t>Enjeux des Segments Concessions Électricité et Gaz </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59</a:t>
            </a:fld>
            <a:endParaRPr lang="fr-FR"/>
          </a:p>
        </p:txBody>
      </p:sp>
      <p:sp>
        <p:nvSpPr>
          <p:cNvPr id="7" name="Espace réservé du contenu 6"/>
          <p:cNvSpPr>
            <a:spLocks noGrp="1"/>
          </p:cNvSpPr>
          <p:nvPr>
            <p:ph sz="quarter" idx="1"/>
          </p:nvPr>
        </p:nvSpPr>
        <p:spPr/>
        <p:txBody>
          <a:bodyPr>
            <a:normAutofit fontScale="62500" lnSpcReduction="20000"/>
          </a:bodyPr>
          <a:lstStyle/>
          <a:p>
            <a:r>
              <a:rPr lang="fr-FR" dirty="0" smtClean="0"/>
              <a:t>Rattrapage opérationnel:</a:t>
            </a:r>
          </a:p>
          <a:p>
            <a:endParaRPr lang="fr-FR" dirty="0" smtClean="0"/>
          </a:p>
          <a:p>
            <a:pPr lvl="2" algn="just"/>
            <a:r>
              <a:rPr lang="fr-FR" dirty="0" smtClean="0"/>
              <a:t>Finaliser le plan de recrutement / formation de personnel en ingénierie, maintenance, exploitation</a:t>
            </a:r>
          </a:p>
          <a:p>
            <a:pPr lvl="2" algn="just"/>
            <a:r>
              <a:rPr lang="fr-FR" dirty="0" smtClean="0"/>
              <a:t>Favoriser la montée en compétences des sous-traitants (travaux de réalisation),</a:t>
            </a:r>
          </a:p>
          <a:p>
            <a:pPr lvl="2" algn="just"/>
            <a:r>
              <a:rPr lang="fr-FR" dirty="0" smtClean="0">
                <a:solidFill>
                  <a:srgbClr val="FF0000"/>
                </a:solidFill>
              </a:rPr>
              <a:t>Poursuivre</a:t>
            </a:r>
            <a:r>
              <a:rPr lang="fr-FR" dirty="0" smtClean="0"/>
              <a:t> le déploiement de la télégestion en MT et sa généralisation à la  BT</a:t>
            </a:r>
          </a:p>
          <a:p>
            <a:pPr lvl="2" algn="just"/>
            <a:r>
              <a:rPr lang="fr-FR" dirty="0" smtClean="0"/>
              <a:t>Tenir les délais sur la mise à niveau et restructuration des réseaux électriques (en collaboration avec GRTE),</a:t>
            </a:r>
          </a:p>
          <a:p>
            <a:pPr algn="just"/>
            <a:endParaRPr lang="fr-FR" dirty="0" smtClean="0"/>
          </a:p>
          <a:p>
            <a:pPr algn="just"/>
            <a:r>
              <a:rPr lang="fr-FR" dirty="0" smtClean="0"/>
              <a:t>Capter le maximum de valeur du client et augmenter la compétitivité pour les échéances de mise en concurrence des concessions :</a:t>
            </a:r>
          </a:p>
          <a:p>
            <a:pPr algn="just"/>
            <a:endParaRPr lang="fr-FR" dirty="0" smtClean="0"/>
          </a:p>
          <a:p>
            <a:pPr lvl="2" algn="just"/>
            <a:r>
              <a:rPr lang="fr-FR" dirty="0" smtClean="0"/>
              <a:t>Affiner la politique tarifaire,</a:t>
            </a:r>
          </a:p>
          <a:p>
            <a:pPr lvl="2" algn="just"/>
            <a:r>
              <a:rPr lang="fr-FR" dirty="0" smtClean="0"/>
              <a:t>Concrétiser la séparation des fonctions technique et commerciale,</a:t>
            </a:r>
          </a:p>
          <a:p>
            <a:pPr lvl="2" algn="just"/>
            <a:r>
              <a:rPr lang="fr-FR" dirty="0" smtClean="0"/>
              <a:t>Développer des solutions énergie chez les clients par des politiques R&amp;D et marketing (Offre efficacité énergétique, Packages technico-financiers, Conseil &amp; Assistance)</a:t>
            </a:r>
          </a:p>
          <a:p>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54124" name="Group 76"/>
          <p:cNvGraphicFramePr>
            <a:graphicFrameLocks noGrp="1"/>
          </p:cNvGraphicFramePr>
          <p:nvPr>
            <p:ph idx="1"/>
          </p:nvPr>
        </p:nvGraphicFramePr>
        <p:xfrm>
          <a:off x="788988" y="1600200"/>
          <a:ext cx="7561677" cy="4338639"/>
        </p:xfrm>
        <a:graphic>
          <a:graphicData uri="http://schemas.openxmlformats.org/drawingml/2006/table">
            <a:tbl>
              <a:tblPr/>
              <a:tblGrid>
                <a:gridCol w="1503296"/>
                <a:gridCol w="2260046"/>
                <a:gridCol w="1646189"/>
                <a:gridCol w="1172307"/>
                <a:gridCol w="979839"/>
              </a:tblGrid>
              <a:tr h="409575">
                <a:tc rowSpan="3">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0" i="0" u="none" strike="noStrike" cap="none" normalizeH="0" baseline="0" dirty="0" smtClean="0">
                        <a:ln>
                          <a:noFill/>
                        </a:ln>
                        <a:solidFill>
                          <a:srgbClr val="000000"/>
                        </a:solidFill>
                        <a:effectLst/>
                        <a:latin typeface="Cambria" pitchFamily="18" charset="0"/>
                      </a:endParaRPr>
                    </a:p>
                  </a:txBody>
                  <a:tcPr marL="16532" marR="16532" marT="18000" marB="18000" anchor="ctr" horzOverflow="overflow">
                    <a:lnL>
                      <a:noFill/>
                    </a:lnL>
                    <a:lnR w="9525" cap="flat" cmpd="sng" algn="ctr">
                      <a:solidFill>
                        <a:schemeClr val="bg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 </a:t>
                      </a:r>
                    </a:p>
                  </a:txBody>
                  <a:tcPr marL="16532" marR="16532" marT="18000" marB="18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0" i="0" u="none" strike="noStrike" cap="none" normalizeH="0" baseline="0" smtClean="0">
                        <a:ln>
                          <a:noFill/>
                        </a:ln>
                        <a:solidFill>
                          <a:srgbClr val="000000"/>
                        </a:solidFill>
                        <a:effectLst/>
                        <a:latin typeface="Cambria" pitchFamily="18" charset="0"/>
                      </a:endParaRPr>
                    </a:p>
                  </a:txBody>
                  <a:tcPr marL="16532" marR="16532" marT="18000" marB="18000" anchor="ctr" horzOverflow="overflow">
                    <a:lnL w="9525" cap="flat" cmpd="sng" algn="ctr">
                      <a:solidFill>
                        <a:schemeClr val="bg1"/>
                      </a:solidFill>
                      <a:prstDash val="solid"/>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r>
              <a:tr h="427038">
                <a:tc v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Non potentiellement éligibles</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20000"/>
                        <a:lumOff val="80000"/>
                      </a:schemeClr>
                    </a:solidFill>
                  </a:tcPr>
                </a:tc>
                <a:tc h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Éligibles</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20000"/>
                        <a:lumOff val="80000"/>
                      </a:schemeClr>
                    </a:solidFill>
                  </a:tcPr>
                </a:tc>
                <a:tc hMerge="1">
                  <a:txBody>
                    <a:bodyPr/>
                    <a:lstStyle/>
                    <a:p>
                      <a:endParaRPr lang="fr-FR"/>
                    </a:p>
                  </a:txBody>
                  <a:tcPr/>
                </a:tc>
              </a:tr>
              <a:tr h="388938">
                <a:tc v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Électricité</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smtClean="0">
                          <a:ln>
                            <a:noFill/>
                          </a:ln>
                          <a:solidFill>
                            <a:srgbClr val="000000"/>
                          </a:solidFill>
                          <a:effectLst/>
                          <a:latin typeface="Cambria" pitchFamily="18" charset="0"/>
                        </a:rPr>
                        <a:t>Gaz</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smtClean="0">
                          <a:ln>
                            <a:noFill/>
                          </a:ln>
                          <a:solidFill>
                            <a:srgbClr val="000000"/>
                          </a:solidFill>
                          <a:effectLst/>
                          <a:latin typeface="Cambria" pitchFamily="18" charset="0"/>
                        </a:rPr>
                        <a:t>Electricité</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Gaz</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accent3">
                        <a:lumMod val="20000"/>
                        <a:lumOff val="80000"/>
                      </a:schemeClr>
                    </a:solidFill>
                  </a:tcPr>
                </a:tc>
              </a:tr>
              <a:tr h="1787525">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Interconnecté</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rowSpan="2">
                  <a:txBody>
                    <a:bodyPr/>
                    <a:lstStyle/>
                    <a:p>
                      <a:pPr marL="0" marR="0" lvl="0" indent="0" algn="ctr" defTabSz="914400" rtl="0" eaLnBrk="0" fontAlgn="base" latinLnBrk="0" hangingPunct="0">
                        <a:lnSpc>
                          <a:spcPct val="120000"/>
                        </a:lnSpc>
                        <a:spcBef>
                          <a:spcPct val="50000"/>
                        </a:spcBef>
                        <a:spcAft>
                          <a:spcPct val="20000"/>
                        </a:spcAft>
                        <a:buClr>
                          <a:schemeClr val="bg1"/>
                        </a:buClr>
                        <a:buSzTx/>
                        <a:buFontTx/>
                        <a:buNone/>
                        <a:tabLst/>
                      </a:pPr>
                      <a:r>
                        <a:rPr kumimoji="0" lang="fr-FR" sz="1400" b="1" i="0" u="none" strike="noStrike" cap="none" normalizeH="0" baseline="0" dirty="0" smtClean="0">
                          <a:ln>
                            <a:noFill/>
                          </a:ln>
                          <a:solidFill>
                            <a:srgbClr val="000000"/>
                          </a:solidFill>
                          <a:effectLst/>
                          <a:latin typeface="Cambria" pitchFamily="18" charset="0"/>
                        </a:rPr>
                        <a:t>Concessions électriques </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Concessions</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Gaz Naturel</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Cambria" pitchFamily="18" charset="0"/>
                      </a:endParaRP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Cambria" pitchFamily="18" charset="0"/>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Éligibles Électricité</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Éligibles Gaz</a:t>
                      </a:r>
                    </a:p>
                  </a:txBody>
                  <a:tcPr marL="16532" marR="16532" marT="18000" marB="18000" anchor="ctr" horzOverflow="overflow">
                    <a:lnL w="38100" cap="flat" cmpd="sng" algn="ctr">
                      <a:solidFill>
                        <a:srgbClr val="FF00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r>
              <a:tr h="850900">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Isolé</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v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mn-lt"/>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mn-lt"/>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c vMerge="1">
                  <a:txBody>
                    <a:bodyPr/>
                    <a:lstStyle/>
                    <a:p>
                      <a:endParaRPr lang="fr-FR"/>
                    </a:p>
                  </a:txBody>
                  <a:tcPr/>
                </a:tc>
              </a:tr>
              <a:tr h="474663">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Zones privées</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gridSpan="4">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Services in-situ</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
        <p:nvSpPr>
          <p:cNvPr id="12349" name="Espace réservé du numéro de diapositive 2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2E65E4A-659C-4D18-9ED5-6E331D84DC8D}" type="slidenum">
              <a:rPr lang="fr-FR" smtClean="0"/>
              <a:pPr fontAlgn="base">
                <a:spcBef>
                  <a:spcPct val="0"/>
                </a:spcBef>
                <a:spcAft>
                  <a:spcPct val="0"/>
                </a:spcAft>
                <a:defRPr/>
              </a:pPr>
              <a:t>6</a:t>
            </a:fld>
            <a:endParaRPr lang="fr-FR" smtClean="0"/>
          </a:p>
        </p:txBody>
      </p:sp>
      <p:sp>
        <p:nvSpPr>
          <p:cNvPr id="21" name="Titre 20"/>
          <p:cNvSpPr>
            <a:spLocks noGrp="1"/>
          </p:cNvSpPr>
          <p:nvPr>
            <p:ph type="title"/>
          </p:nvPr>
        </p:nvSpPr>
        <p:spPr>
          <a:xfrm>
            <a:off x="500034" y="274638"/>
            <a:ext cx="8215370" cy="654050"/>
          </a:xfrm>
        </p:spPr>
        <p:txBody>
          <a:bodyPr>
            <a:normAutofit/>
          </a:bodyPr>
          <a:lstStyle/>
          <a:p>
            <a:pPr eaLnBrk="1" fontAlgn="auto" hangingPunct="1">
              <a:spcAft>
                <a:spcPts val="0"/>
              </a:spcAft>
              <a:defRPr/>
            </a:pPr>
            <a:r>
              <a:rPr lang="fr-FR" sz="2800" dirty="0" smtClean="0"/>
              <a:t>Segmentation des activités de SDA</a:t>
            </a:r>
            <a:endParaRPr lang="fr-FR" sz="2800" dirty="0"/>
          </a:p>
        </p:txBody>
      </p:sp>
      <p:sp>
        <p:nvSpPr>
          <p:cNvPr id="15405" name="Text Box 63"/>
          <p:cNvSpPr txBox="1">
            <a:spLocks noChangeArrowheads="1"/>
          </p:cNvSpPr>
          <p:nvPr/>
        </p:nvSpPr>
        <p:spPr bwMode="auto">
          <a:xfrm>
            <a:off x="1347788" y="2311400"/>
            <a:ext cx="488950" cy="368300"/>
          </a:xfrm>
          <a:prstGeom prst="rect">
            <a:avLst/>
          </a:prstGeom>
          <a:noFill/>
          <a:ln w="9525" algn="ctr">
            <a:noFill/>
            <a:miter lim="800000"/>
            <a:headEnd/>
            <a:tailEnd/>
          </a:ln>
        </p:spPr>
        <p:txBody>
          <a:bodyPr lIns="18000" tIns="18000" rIns="18000" bIns="18000">
            <a:spAutoFit/>
          </a:bodyPr>
          <a:lstStyle/>
          <a:p>
            <a:pPr algn="ctr">
              <a:lnSpc>
                <a:spcPct val="120000"/>
              </a:lnSpc>
            </a:pPr>
            <a:r>
              <a:rPr lang="fr-FR">
                <a:latin typeface="Cambria" pitchFamily="18" charset="0"/>
              </a:rPr>
              <a:t>Site</a:t>
            </a:r>
          </a:p>
        </p:txBody>
      </p:sp>
      <p:sp>
        <p:nvSpPr>
          <p:cNvPr id="15406" name="Text Box 64"/>
          <p:cNvSpPr txBox="1">
            <a:spLocks noChangeArrowheads="1"/>
          </p:cNvSpPr>
          <p:nvPr/>
        </p:nvSpPr>
        <p:spPr bwMode="auto">
          <a:xfrm>
            <a:off x="4862513" y="1441450"/>
            <a:ext cx="611187" cy="368300"/>
          </a:xfrm>
          <a:prstGeom prst="rect">
            <a:avLst/>
          </a:prstGeom>
          <a:noFill/>
          <a:ln w="9525" algn="ctr">
            <a:noFill/>
            <a:miter lim="800000"/>
            <a:headEnd/>
            <a:tailEnd/>
          </a:ln>
        </p:spPr>
        <p:txBody>
          <a:bodyPr wrap="none" lIns="18000" tIns="18000" rIns="18000" bIns="18000">
            <a:spAutoFit/>
          </a:bodyPr>
          <a:lstStyle/>
          <a:p>
            <a:pPr algn="ctr">
              <a:lnSpc>
                <a:spcPct val="120000"/>
              </a:lnSpc>
            </a:pPr>
            <a:r>
              <a:rPr lang="fr-FR">
                <a:latin typeface="Cambria" pitchFamily="18" charset="0"/>
              </a:rPr>
              <a:t>Client</a:t>
            </a:r>
          </a:p>
        </p:txBody>
      </p:sp>
      <p:sp>
        <p:nvSpPr>
          <p:cNvPr id="15407" name="Rectangle 66"/>
          <p:cNvSpPr>
            <a:spLocks noChangeArrowheads="1"/>
          </p:cNvSpPr>
          <p:nvPr/>
        </p:nvSpPr>
        <p:spPr bwMode="auto">
          <a:xfrm>
            <a:off x="8121650" y="5264150"/>
            <a:ext cx="1225550" cy="309563"/>
          </a:xfrm>
          <a:prstGeom prst="rect">
            <a:avLst/>
          </a:prstGeom>
          <a:noFill/>
          <a:ln w="9525">
            <a:noFill/>
            <a:miter lim="800000"/>
            <a:headEnd/>
            <a:tailEnd/>
          </a:ln>
        </p:spPr>
        <p:txBody>
          <a:bodyPr lIns="95773" tIns="47887" rIns="95773" bIns="47887"/>
          <a:lstStyle/>
          <a:p>
            <a:pPr algn="ctr">
              <a:lnSpc>
                <a:spcPct val="120000"/>
              </a:lnSpc>
              <a:spcAft>
                <a:spcPct val="20000"/>
              </a:spcAft>
              <a:buClr>
                <a:srgbClr val="666465"/>
              </a:buClr>
              <a:buFont typeface="Wingdings" pitchFamily="2" charset="2"/>
              <a:buNone/>
            </a:pPr>
            <a:endParaRPr lang="fr-FR" sz="1600">
              <a:solidFill>
                <a:srgbClr val="FF0000"/>
              </a:solidFill>
              <a:latin typeface="Verdana" pitchFamily="34" charset="0"/>
            </a:endParaRPr>
          </a:p>
        </p:txBody>
      </p:sp>
      <p:sp>
        <p:nvSpPr>
          <p:cNvPr id="15408" name="AutoShape 67"/>
          <p:cNvSpPr>
            <a:spLocks noChangeArrowheads="1"/>
          </p:cNvSpPr>
          <p:nvPr/>
        </p:nvSpPr>
        <p:spPr bwMode="auto">
          <a:xfrm>
            <a:off x="38100" y="5286375"/>
            <a:ext cx="1033463" cy="515938"/>
          </a:xfrm>
          <a:prstGeom prst="homePlate">
            <a:avLst>
              <a:gd name="adj" fmla="val 35916"/>
            </a:avLst>
          </a:prstGeom>
          <a:solidFill>
            <a:schemeClr val="bg1"/>
          </a:solidFill>
          <a:ln w="9525">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r>
              <a:rPr lang="fr-FR" sz="800" i="1" dirty="0">
                <a:solidFill>
                  <a:srgbClr val="FF0000"/>
                </a:solidFill>
                <a:latin typeface="Verdana" pitchFamily="34" charset="0"/>
              </a:rPr>
              <a:t>Connaissance client (Compte clé)</a:t>
            </a:r>
            <a:endParaRPr lang="fr-FR" dirty="0">
              <a:latin typeface="Verdana" pitchFamily="34" charset="0"/>
            </a:endParaRPr>
          </a:p>
        </p:txBody>
      </p:sp>
      <p:sp>
        <p:nvSpPr>
          <p:cNvPr id="15409" name="Line 68"/>
          <p:cNvSpPr>
            <a:spLocks noChangeShapeType="1"/>
          </p:cNvSpPr>
          <p:nvPr/>
        </p:nvSpPr>
        <p:spPr bwMode="auto">
          <a:xfrm>
            <a:off x="1214438" y="5429250"/>
            <a:ext cx="0" cy="166688"/>
          </a:xfrm>
          <a:prstGeom prst="line">
            <a:avLst/>
          </a:prstGeom>
          <a:noFill/>
          <a:ln w="9525">
            <a:solidFill>
              <a:srgbClr val="FF0000"/>
            </a:solidFill>
            <a:round/>
            <a:headEnd/>
            <a:tailEnd type="triangle" w="med" len="med"/>
          </a:ln>
        </p:spPr>
        <p:txBody>
          <a:bodyPr wrap="none" anchor="ctr"/>
          <a:lstStyle/>
          <a:p>
            <a:endParaRPr lang="fr-FR"/>
          </a:p>
        </p:txBody>
      </p:sp>
      <p:sp>
        <p:nvSpPr>
          <p:cNvPr id="15410" name="AutoShape 69"/>
          <p:cNvSpPr>
            <a:spLocks noChangeArrowheads="1"/>
          </p:cNvSpPr>
          <p:nvPr/>
        </p:nvSpPr>
        <p:spPr bwMode="auto">
          <a:xfrm rot="-5400000">
            <a:off x="5659437" y="1141413"/>
            <a:ext cx="993775" cy="425450"/>
          </a:xfrm>
          <a:prstGeom prst="leftArrow">
            <a:avLst>
              <a:gd name="adj1" fmla="val 97833"/>
              <a:gd name="adj2" fmla="val 33177"/>
            </a:avLst>
          </a:prstGeom>
          <a:noFill/>
          <a:ln w="9525" algn="ctr">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a:p>
            <a:pPr algn="ctr">
              <a:lnSpc>
                <a:spcPct val="120000"/>
              </a:lnSpc>
              <a:spcAft>
                <a:spcPct val="20000"/>
              </a:spcAft>
              <a:buClr>
                <a:srgbClr val="666465"/>
              </a:buClr>
              <a:buFont typeface="Wingdings" pitchFamily="2" charset="2"/>
              <a:buNone/>
            </a:pPr>
            <a:r>
              <a:rPr lang="fr-FR" sz="800" i="1" dirty="0">
                <a:solidFill>
                  <a:srgbClr val="FF0000"/>
                </a:solidFill>
                <a:latin typeface="Verdana" pitchFamily="34" charset="0"/>
              </a:rPr>
              <a:t>Commercialisation</a:t>
            </a:r>
          </a:p>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p:txBody>
      </p:sp>
      <p:sp>
        <p:nvSpPr>
          <p:cNvPr id="15411" name="Line 70"/>
          <p:cNvSpPr>
            <a:spLocks noChangeShapeType="1"/>
          </p:cNvSpPr>
          <p:nvPr/>
        </p:nvSpPr>
        <p:spPr bwMode="auto">
          <a:xfrm flipV="1">
            <a:off x="6159500" y="1966913"/>
            <a:ext cx="249238" cy="7937"/>
          </a:xfrm>
          <a:prstGeom prst="line">
            <a:avLst/>
          </a:prstGeom>
          <a:noFill/>
          <a:ln w="9525">
            <a:solidFill>
              <a:srgbClr val="FF0000"/>
            </a:solidFill>
            <a:round/>
            <a:headEnd/>
            <a:tailEnd type="triangle" w="med" len="med"/>
          </a:ln>
        </p:spPr>
        <p:txBody>
          <a:bodyPr wrap="none" anchor="ctr"/>
          <a:lstStyle/>
          <a:p>
            <a:endParaRPr lang="fr-FR"/>
          </a:p>
        </p:txBody>
      </p:sp>
      <p:sp>
        <p:nvSpPr>
          <p:cNvPr id="15412" name="AutoShape 71"/>
          <p:cNvSpPr>
            <a:spLocks noChangeArrowheads="1"/>
          </p:cNvSpPr>
          <p:nvPr/>
        </p:nvSpPr>
        <p:spPr bwMode="auto">
          <a:xfrm rot="-5400000">
            <a:off x="4003675" y="1141413"/>
            <a:ext cx="993775" cy="425450"/>
          </a:xfrm>
          <a:prstGeom prst="leftArrow">
            <a:avLst>
              <a:gd name="adj1" fmla="val 97833"/>
              <a:gd name="adj2" fmla="val 33177"/>
            </a:avLst>
          </a:prstGeom>
          <a:noFill/>
          <a:ln w="9525" algn="ctr">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a:p>
            <a:pPr algn="ctr">
              <a:lnSpc>
                <a:spcPct val="120000"/>
              </a:lnSpc>
              <a:spcAft>
                <a:spcPct val="20000"/>
              </a:spcAft>
              <a:buClr>
                <a:srgbClr val="666465"/>
              </a:buClr>
              <a:buFont typeface="Wingdings" pitchFamily="2" charset="2"/>
              <a:buNone/>
            </a:pPr>
            <a:r>
              <a:rPr lang="fr-FR" sz="800" i="1" dirty="0">
                <a:solidFill>
                  <a:srgbClr val="FF0000"/>
                </a:solidFill>
                <a:latin typeface="Verdana" pitchFamily="34" charset="0"/>
              </a:rPr>
              <a:t>Technologie</a:t>
            </a:r>
          </a:p>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p:txBody>
      </p:sp>
      <p:sp>
        <p:nvSpPr>
          <p:cNvPr id="15413" name="Line 72"/>
          <p:cNvSpPr>
            <a:spLocks noChangeShapeType="1"/>
          </p:cNvSpPr>
          <p:nvPr/>
        </p:nvSpPr>
        <p:spPr bwMode="auto">
          <a:xfrm flipV="1">
            <a:off x="4359275" y="1966913"/>
            <a:ext cx="250825" cy="7937"/>
          </a:xfrm>
          <a:prstGeom prst="line">
            <a:avLst/>
          </a:prstGeom>
          <a:noFill/>
          <a:ln w="9525">
            <a:solidFill>
              <a:srgbClr val="FF0000"/>
            </a:solidFill>
            <a:round/>
            <a:headEnd type="triangle" w="med" len="med"/>
            <a:tailEnd type="triangle" w="med" len="med"/>
          </a:ln>
        </p:spPr>
        <p:txBody>
          <a:bodyPr wrap="none" anchor="ctr"/>
          <a:lstStyle/>
          <a:p>
            <a:endParaRPr lang="fr-FR"/>
          </a:p>
        </p:txBody>
      </p:sp>
      <p:sp>
        <p:nvSpPr>
          <p:cNvPr id="15414" name="AutoShape 73"/>
          <p:cNvSpPr>
            <a:spLocks noChangeArrowheads="1"/>
          </p:cNvSpPr>
          <p:nvPr/>
        </p:nvSpPr>
        <p:spPr bwMode="auto">
          <a:xfrm rot="-5400000">
            <a:off x="6883400" y="1212851"/>
            <a:ext cx="993775" cy="425450"/>
          </a:xfrm>
          <a:prstGeom prst="leftArrow">
            <a:avLst>
              <a:gd name="adj1" fmla="val 97833"/>
              <a:gd name="adj2" fmla="val 33177"/>
            </a:avLst>
          </a:prstGeom>
          <a:noFill/>
          <a:ln w="9525" algn="ctr">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endParaRPr lang="fr-FR" sz="800" i="1">
              <a:solidFill>
                <a:srgbClr val="FF0000"/>
              </a:solidFill>
              <a:latin typeface="Verdana" pitchFamily="34" charset="0"/>
            </a:endParaRPr>
          </a:p>
          <a:p>
            <a:pPr algn="ctr">
              <a:lnSpc>
                <a:spcPct val="120000"/>
              </a:lnSpc>
              <a:spcAft>
                <a:spcPct val="20000"/>
              </a:spcAft>
              <a:buClr>
                <a:srgbClr val="666465"/>
              </a:buClr>
              <a:buFont typeface="Wingdings" pitchFamily="2" charset="2"/>
              <a:buNone/>
            </a:pPr>
            <a:r>
              <a:rPr lang="fr-FR" sz="800" i="1">
                <a:solidFill>
                  <a:srgbClr val="FF0000"/>
                </a:solidFill>
                <a:latin typeface="Verdana" pitchFamily="34" charset="0"/>
              </a:rPr>
              <a:t>Technologie</a:t>
            </a:r>
          </a:p>
          <a:p>
            <a:pPr algn="ctr">
              <a:lnSpc>
                <a:spcPct val="120000"/>
              </a:lnSpc>
              <a:spcAft>
                <a:spcPct val="20000"/>
              </a:spcAft>
              <a:buClr>
                <a:srgbClr val="666465"/>
              </a:buClr>
              <a:buFont typeface="Wingdings" pitchFamily="2" charset="2"/>
              <a:buNone/>
            </a:pPr>
            <a:endParaRPr lang="fr-FR" sz="800" i="1">
              <a:solidFill>
                <a:srgbClr val="FF0000"/>
              </a:solidFill>
              <a:latin typeface="Verdana" pitchFamily="34" charset="0"/>
            </a:endParaRPr>
          </a:p>
        </p:txBody>
      </p:sp>
      <p:sp>
        <p:nvSpPr>
          <p:cNvPr id="15415" name="Line 74"/>
          <p:cNvSpPr>
            <a:spLocks noChangeShapeType="1"/>
          </p:cNvSpPr>
          <p:nvPr/>
        </p:nvSpPr>
        <p:spPr bwMode="auto">
          <a:xfrm flipV="1">
            <a:off x="7240588" y="1966913"/>
            <a:ext cx="250825" cy="7937"/>
          </a:xfrm>
          <a:prstGeom prst="line">
            <a:avLst/>
          </a:prstGeom>
          <a:noFill/>
          <a:ln w="9525">
            <a:solidFill>
              <a:srgbClr val="FF0000"/>
            </a:solidFill>
            <a:round/>
            <a:headEnd type="triangle" w="med" len="med"/>
            <a:tailEnd type="triangle" w="med" len="med"/>
          </a:ln>
        </p:spPr>
        <p:txBody>
          <a:bodyPr wrap="none" anchor="ctr"/>
          <a:lstStyle/>
          <a:p>
            <a:endParaRPr lang="fr-FR"/>
          </a:p>
        </p:txBody>
      </p:sp>
      <p:sp>
        <p:nvSpPr>
          <p:cNvPr id="15416" name="Oval 75"/>
          <p:cNvSpPr>
            <a:spLocks noChangeArrowheads="1"/>
          </p:cNvSpPr>
          <p:nvPr/>
        </p:nvSpPr>
        <p:spPr bwMode="auto">
          <a:xfrm>
            <a:off x="3783013" y="4270375"/>
            <a:ext cx="358775" cy="360363"/>
          </a:xfrm>
          <a:prstGeom prst="ellipse">
            <a:avLst/>
          </a:prstGeom>
          <a:solidFill>
            <a:schemeClr val="accent1"/>
          </a:solidFill>
          <a:ln w="9525">
            <a:solidFill>
              <a:schemeClr val="tx1"/>
            </a:solidFill>
            <a:round/>
            <a:headEnd/>
            <a:tailEnd/>
          </a:ln>
        </p:spPr>
        <p:txBody>
          <a:bodyPr wrap="none" anchor="ctr"/>
          <a:lstStyle/>
          <a:p>
            <a:pPr algn="ctr"/>
            <a:r>
              <a:rPr lang="fr-FR">
                <a:latin typeface="Calibri" pitchFamily="34" charset="0"/>
              </a:rPr>
              <a:t>1</a:t>
            </a:r>
          </a:p>
        </p:txBody>
      </p:sp>
      <p:sp>
        <p:nvSpPr>
          <p:cNvPr id="15417" name="Oval 76"/>
          <p:cNvSpPr>
            <a:spLocks noChangeArrowheads="1"/>
          </p:cNvSpPr>
          <p:nvPr/>
        </p:nvSpPr>
        <p:spPr bwMode="auto">
          <a:xfrm>
            <a:off x="5006975" y="4270375"/>
            <a:ext cx="360363" cy="360363"/>
          </a:xfrm>
          <a:prstGeom prst="ellipse">
            <a:avLst/>
          </a:prstGeom>
          <a:solidFill>
            <a:schemeClr val="accent1"/>
          </a:solidFill>
          <a:ln w="9525">
            <a:solidFill>
              <a:schemeClr val="tx1"/>
            </a:solidFill>
            <a:round/>
            <a:headEnd/>
            <a:tailEnd/>
          </a:ln>
        </p:spPr>
        <p:txBody>
          <a:bodyPr wrap="none" anchor="ctr"/>
          <a:lstStyle/>
          <a:p>
            <a:pPr algn="ctr"/>
            <a:r>
              <a:rPr lang="fr-FR" dirty="0">
                <a:latin typeface="Calibri" pitchFamily="34" charset="0"/>
              </a:rPr>
              <a:t>2</a:t>
            </a:r>
          </a:p>
        </p:txBody>
      </p:sp>
      <p:sp>
        <p:nvSpPr>
          <p:cNvPr id="15418" name="Oval 77"/>
          <p:cNvSpPr>
            <a:spLocks noChangeArrowheads="1"/>
          </p:cNvSpPr>
          <p:nvPr/>
        </p:nvSpPr>
        <p:spPr bwMode="auto">
          <a:xfrm>
            <a:off x="6880225" y="4702175"/>
            <a:ext cx="360363" cy="360363"/>
          </a:xfrm>
          <a:prstGeom prst="ellipse">
            <a:avLst/>
          </a:prstGeom>
          <a:solidFill>
            <a:schemeClr val="accent1"/>
          </a:solidFill>
          <a:ln w="9525">
            <a:solidFill>
              <a:schemeClr val="tx1"/>
            </a:solidFill>
            <a:round/>
            <a:headEnd/>
            <a:tailEnd/>
          </a:ln>
        </p:spPr>
        <p:txBody>
          <a:bodyPr wrap="none" anchor="ctr"/>
          <a:lstStyle/>
          <a:p>
            <a:pPr algn="ctr"/>
            <a:r>
              <a:rPr lang="fr-FR" dirty="0">
                <a:latin typeface="Calibri" pitchFamily="34" charset="0"/>
              </a:rPr>
              <a:t>3</a:t>
            </a:r>
          </a:p>
        </p:txBody>
      </p:sp>
      <p:sp>
        <p:nvSpPr>
          <p:cNvPr id="15419" name="Oval 78"/>
          <p:cNvSpPr>
            <a:spLocks noChangeArrowheads="1"/>
          </p:cNvSpPr>
          <p:nvPr/>
        </p:nvSpPr>
        <p:spPr bwMode="auto">
          <a:xfrm>
            <a:off x="7600950" y="4702175"/>
            <a:ext cx="358775" cy="360363"/>
          </a:xfrm>
          <a:prstGeom prst="ellipse">
            <a:avLst/>
          </a:prstGeom>
          <a:solidFill>
            <a:schemeClr val="accent1"/>
          </a:solidFill>
          <a:ln w="9525">
            <a:solidFill>
              <a:schemeClr val="tx1"/>
            </a:solidFill>
            <a:round/>
            <a:headEnd/>
            <a:tailEnd/>
          </a:ln>
        </p:spPr>
        <p:txBody>
          <a:bodyPr wrap="none" anchor="ctr"/>
          <a:lstStyle/>
          <a:p>
            <a:pPr algn="ctr"/>
            <a:r>
              <a:rPr lang="fr-FR" dirty="0">
                <a:latin typeface="Calibri" pitchFamily="34" charset="0"/>
              </a:rPr>
              <a:t>4</a:t>
            </a:r>
          </a:p>
        </p:txBody>
      </p:sp>
      <p:sp>
        <p:nvSpPr>
          <p:cNvPr id="15420" name="Oval 79"/>
          <p:cNvSpPr>
            <a:spLocks noChangeArrowheads="1"/>
          </p:cNvSpPr>
          <p:nvPr/>
        </p:nvSpPr>
        <p:spPr bwMode="auto">
          <a:xfrm>
            <a:off x="6926263" y="5410200"/>
            <a:ext cx="360362" cy="360363"/>
          </a:xfrm>
          <a:prstGeom prst="ellipse">
            <a:avLst/>
          </a:prstGeom>
          <a:solidFill>
            <a:schemeClr val="accent1"/>
          </a:solidFill>
          <a:ln w="9525">
            <a:solidFill>
              <a:schemeClr val="tx1"/>
            </a:solidFill>
            <a:round/>
            <a:headEnd/>
            <a:tailEnd/>
          </a:ln>
        </p:spPr>
        <p:txBody>
          <a:bodyPr wrap="none" anchor="ctr"/>
          <a:lstStyle/>
          <a:p>
            <a:pPr algn="ctr"/>
            <a:r>
              <a:rPr lang="fr-FR" dirty="0">
                <a:latin typeface="Calibri" pitchFamily="34" charset="0"/>
              </a:rPr>
              <a:t>5</a:t>
            </a:r>
          </a:p>
        </p:txBody>
      </p:sp>
    </p:spTree>
  </p:cSld>
  <p:clrMapOvr>
    <a:masterClrMapping/>
  </p:clrMapOvr>
  <p:transition>
    <p:dissolv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normAutofit/>
          </a:bodyPr>
          <a:lstStyle/>
          <a:p>
            <a:r>
              <a:rPr lang="fr-FR" sz="2800" dirty="0" smtClean="0"/>
              <a:t>Enjeux segment « Services »</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60</a:t>
            </a:fld>
            <a:endParaRPr lang="fr-FR"/>
          </a:p>
        </p:txBody>
      </p:sp>
      <p:sp>
        <p:nvSpPr>
          <p:cNvPr id="8" name="Espace réservé du contenu 7"/>
          <p:cNvSpPr>
            <a:spLocks noGrp="1"/>
          </p:cNvSpPr>
          <p:nvPr>
            <p:ph sz="quarter" idx="1"/>
          </p:nvPr>
        </p:nvSpPr>
        <p:spPr/>
        <p:txBody>
          <a:bodyPr>
            <a:normAutofit fontScale="92500"/>
          </a:bodyPr>
          <a:lstStyle/>
          <a:p>
            <a:r>
              <a:rPr lang="fr-FR" dirty="0" smtClean="0"/>
              <a:t>S’organiser pour </a:t>
            </a:r>
            <a:r>
              <a:rPr lang="fr-FR" dirty="0" smtClean="0">
                <a:solidFill>
                  <a:srgbClr val="FF0000"/>
                </a:solidFill>
              </a:rPr>
              <a:t>pénétrer</a:t>
            </a:r>
            <a:r>
              <a:rPr lang="fr-FR" dirty="0" smtClean="0"/>
              <a:t> ce marché :</a:t>
            </a:r>
          </a:p>
          <a:p>
            <a:pPr lvl="2"/>
            <a:endParaRPr lang="fr-FR" dirty="0" smtClean="0"/>
          </a:p>
          <a:p>
            <a:pPr lvl="2"/>
            <a:r>
              <a:rPr lang="fr-FR" dirty="0" smtClean="0"/>
              <a:t>Créer une entité pour la prise en charge de ce segment,</a:t>
            </a:r>
          </a:p>
          <a:p>
            <a:pPr lvl="2"/>
            <a:r>
              <a:rPr lang="fr-FR" dirty="0" smtClean="0"/>
              <a:t>Donner à cette entité les moyens de se développer sur ce marché.</a:t>
            </a:r>
          </a:p>
          <a:p>
            <a:pPr lvl="1"/>
            <a:endParaRPr lang="fr-FR" dirty="0" smtClean="0"/>
          </a:p>
          <a:p>
            <a:r>
              <a:rPr lang="fr-FR" dirty="0" smtClean="0"/>
              <a:t>Regrouper les compétences au service des industriels :</a:t>
            </a:r>
          </a:p>
          <a:p>
            <a:endParaRPr lang="fr-FR" dirty="0" smtClean="0"/>
          </a:p>
          <a:p>
            <a:pPr lvl="2"/>
            <a:r>
              <a:rPr lang="fr-FR" dirty="0" smtClean="0"/>
              <a:t>Conseil : efficacité énergétique, lissage de pointe etc.</a:t>
            </a:r>
          </a:p>
          <a:p>
            <a:pPr lvl="2"/>
            <a:r>
              <a:rPr lang="fr-FR" dirty="0" smtClean="0"/>
              <a:t>Services distribution électricité (MT, BT).</a:t>
            </a:r>
          </a:p>
          <a:p>
            <a:pPr lvl="2"/>
            <a:r>
              <a:rPr lang="fr-FR" dirty="0" smtClean="0"/>
              <a:t>Services distribution gaz (MP, BP).</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a:xfrm>
            <a:off x="457200" y="152400"/>
            <a:ext cx="8229600" cy="633394"/>
          </a:xfrm>
        </p:spPr>
        <p:txBody>
          <a:bodyPr>
            <a:normAutofit/>
          </a:bodyPr>
          <a:lstStyle/>
          <a:p>
            <a:r>
              <a:rPr lang="fr-FR" sz="2800" dirty="0" smtClean="0"/>
              <a:t>Axes Stratégiques</a:t>
            </a:r>
            <a:endParaRPr lang="fr-FR" sz="2800" dirty="0"/>
          </a:p>
        </p:txBody>
      </p:sp>
      <p:sp>
        <p:nvSpPr>
          <p:cNvPr id="5" name="Espace réservé du numéro de diapositive 4"/>
          <p:cNvSpPr>
            <a:spLocks noGrp="1"/>
          </p:cNvSpPr>
          <p:nvPr>
            <p:ph type="sldNum" sz="quarter" idx="12"/>
          </p:nvPr>
        </p:nvSpPr>
        <p:spPr/>
        <p:txBody>
          <a:bodyPr/>
          <a:lstStyle/>
          <a:p>
            <a:fld id="{0E2CAE94-80FD-440D-89D0-51F5150E77D6}" type="slidenum">
              <a:rPr lang="fr-FR" smtClean="0"/>
              <a:pPr/>
              <a:t>61</a:t>
            </a:fld>
            <a:endParaRPr lang="fr-FR"/>
          </a:p>
        </p:txBody>
      </p:sp>
      <p:sp>
        <p:nvSpPr>
          <p:cNvPr id="11" name="Espace réservé du contenu 10"/>
          <p:cNvSpPr>
            <a:spLocks noGrp="1"/>
          </p:cNvSpPr>
          <p:nvPr>
            <p:ph sz="quarter" idx="1"/>
          </p:nvPr>
        </p:nvSpPr>
        <p:spPr>
          <a:xfrm>
            <a:off x="457200" y="785794"/>
            <a:ext cx="8229600" cy="4525963"/>
          </a:xfrm>
        </p:spPr>
        <p:txBody>
          <a:bodyPr>
            <a:normAutofit fontScale="70000" lnSpcReduction="20000"/>
          </a:bodyPr>
          <a:lstStyle/>
          <a:p>
            <a:pPr marL="450850" indent="-450850">
              <a:buFont typeface="+mj-lt"/>
              <a:buAutoNum type="romanUcPeriod"/>
            </a:pPr>
            <a:r>
              <a:rPr lang="fr-FR" dirty="0" smtClean="0"/>
              <a:t>Maintien des concessions de SDA : </a:t>
            </a:r>
          </a:p>
          <a:p>
            <a:pPr marL="534988" lvl="1" indent="-261938">
              <a:buFont typeface="+mj-lt"/>
              <a:buAutoNum type="arabicPeriod"/>
            </a:pPr>
            <a:r>
              <a:rPr lang="fr-FR" dirty="0" smtClean="0"/>
              <a:t>Action stratégique 01: Protection des revenus PDR</a:t>
            </a:r>
          </a:p>
          <a:p>
            <a:pPr marL="534988" lvl="1" indent="-261938">
              <a:buFont typeface="+mj-lt"/>
              <a:buAutoNum type="arabicPeriod"/>
            </a:pPr>
            <a:r>
              <a:rPr lang="fr-FR" dirty="0" smtClean="0"/>
              <a:t>Action stratégique 02: Développement de la ressource humaine</a:t>
            </a:r>
          </a:p>
          <a:p>
            <a:pPr marL="534988" lvl="1" indent="-261938">
              <a:buFont typeface="+mj-lt"/>
              <a:buAutoNum type="arabicPeriod"/>
            </a:pPr>
            <a:r>
              <a:rPr lang="fr-FR" dirty="0" smtClean="0"/>
              <a:t>Action stratégique 03: Maitrise des coûts et des dépenses</a:t>
            </a:r>
          </a:p>
          <a:p>
            <a:pPr marL="534988" lvl="1" indent="-261938">
              <a:buFont typeface="+mj-lt"/>
              <a:buAutoNum type="arabicPeriod"/>
            </a:pPr>
            <a:r>
              <a:rPr lang="fr-FR" dirty="0" smtClean="0"/>
              <a:t>Action stratégique 04: Développer les SI</a:t>
            </a:r>
          </a:p>
          <a:p>
            <a:pPr marL="534988" lvl="1" indent="-261938">
              <a:buFont typeface="+mj-lt"/>
              <a:buAutoNum type="arabicPeriod"/>
            </a:pPr>
            <a:endParaRPr lang="fr-FR" dirty="0" smtClean="0"/>
          </a:p>
          <a:p>
            <a:pPr marL="450850" indent="-450850">
              <a:buFont typeface="+mj-lt"/>
              <a:buAutoNum type="romanUcPeriod"/>
            </a:pPr>
            <a:r>
              <a:rPr lang="fr-FR" dirty="0" smtClean="0"/>
              <a:t>Séparation des fonctions technique électricité, technique gaz et commerciale (la redéfinition des rôles et la rédaction des procédures de travail adaptées)</a:t>
            </a:r>
          </a:p>
          <a:p>
            <a:pPr marL="450850" indent="-450850">
              <a:buFont typeface="+mj-lt"/>
              <a:buAutoNum type="romanUcPeriod"/>
            </a:pPr>
            <a:r>
              <a:rPr lang="fr-FR" dirty="0" smtClean="0"/>
              <a:t>Développement du segment « Services »</a:t>
            </a:r>
          </a:p>
          <a:p>
            <a:pPr marL="450850" indent="-450850">
              <a:buFont typeface="+mj-lt"/>
              <a:buAutoNum type="romanUcPeriod"/>
            </a:pPr>
            <a:endParaRPr lang="fr-FR" dirty="0" smtClean="0"/>
          </a:p>
          <a:p>
            <a:pPr marL="534988" lvl="1" indent="-261938">
              <a:buFont typeface="+mj-lt"/>
              <a:buAutoNum type="arabicPeriod"/>
            </a:pPr>
            <a:r>
              <a:rPr lang="fr-FR" dirty="0"/>
              <a:t>Action stratégique 01 : Création et développement de l’entité </a:t>
            </a:r>
            <a:r>
              <a:rPr lang="fr-FR" dirty="0" smtClean="0"/>
              <a:t>«Services»</a:t>
            </a:r>
          </a:p>
          <a:p>
            <a:pPr marL="534988" lvl="1" indent="-261938">
              <a:buFont typeface="+mj-lt"/>
              <a:buAutoNum type="arabicPeriod"/>
            </a:pPr>
            <a:r>
              <a:rPr lang="fr-FR" dirty="0" smtClean="0"/>
              <a:t>Action stratégique 02: Passer d’une culture d’USAGER à une culture CLIENT pour capter le maximum de valeur</a:t>
            </a:r>
          </a:p>
          <a:p>
            <a:pPr marL="534988" lvl="1" indent="-261938">
              <a:buFont typeface="+mj-lt"/>
              <a:buAutoNum type="arabicPeriod"/>
            </a:pPr>
            <a:r>
              <a:rPr lang="fr-FR" dirty="0"/>
              <a:t>Action stratégique </a:t>
            </a:r>
            <a:r>
              <a:rPr lang="fr-FR" dirty="0" smtClean="0"/>
              <a:t>03 </a:t>
            </a:r>
            <a:r>
              <a:rPr lang="fr-FR" dirty="0"/>
              <a:t>:  Organiser la gestion des </a:t>
            </a:r>
            <a:r>
              <a:rPr lang="fr-FR" dirty="0" smtClean="0"/>
              <a:t>éligibles</a:t>
            </a:r>
          </a:p>
          <a:p>
            <a:pPr marL="534988" lvl="1" indent="-261938">
              <a:buFont typeface="+mj-lt"/>
              <a:buAutoNum type="arabicPeriod"/>
            </a:pPr>
            <a:endParaRPr lang="fr-FR" dirty="0"/>
          </a:p>
          <a:p>
            <a:pPr marL="450850" indent="-450850">
              <a:buFont typeface="+mj-lt"/>
              <a:buAutoNum type="romanUcPeriod"/>
            </a:pPr>
            <a:r>
              <a:rPr lang="fr-FR" dirty="0" smtClean="0">
                <a:solidFill>
                  <a:srgbClr val="FF0000"/>
                </a:solidFill>
              </a:rPr>
              <a:t> </a:t>
            </a:r>
            <a:r>
              <a:rPr lang="fr-FR" dirty="0"/>
              <a:t>Développement de la fonction stratégie au niveau de SDA</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latin typeface="Arial"/>
                <a:cs typeface="Arial" charset="0"/>
              </a:rPr>
              <a:t>Maintien des concessions de SDA</a:t>
            </a:r>
            <a:endParaRPr lang="fr-FR" sz="3600" dirty="0"/>
          </a:p>
        </p:txBody>
      </p:sp>
      <p:sp>
        <p:nvSpPr>
          <p:cNvPr id="3" name="Espace réservé du texte 2"/>
          <p:cNvSpPr>
            <a:spLocks noGrp="1"/>
          </p:cNvSpPr>
          <p:nvPr>
            <p:ph type="subTitle" idx="1"/>
          </p:nvPr>
        </p:nvSpPr>
        <p:spPr>
          <a:xfrm>
            <a:off x="685800" y="1500174"/>
            <a:ext cx="7772400" cy="1199704"/>
          </a:xfrm>
        </p:spPr>
        <p:txBody>
          <a:bodyPr>
            <a:normAutofit fontScale="92500" lnSpcReduction="20000"/>
          </a:bodyPr>
          <a:lstStyle/>
          <a:p>
            <a:pPr algn="l"/>
            <a:endParaRPr lang="fr-FR" sz="2800" dirty="0" smtClean="0">
              <a:solidFill>
                <a:srgbClr val="000000"/>
              </a:solidFill>
              <a:latin typeface="Arial"/>
              <a:cs typeface="Arial" charset="0"/>
            </a:endParaRPr>
          </a:p>
          <a:p>
            <a:pPr algn="l"/>
            <a:endParaRPr lang="fr-FR" sz="2800" dirty="0" smtClean="0">
              <a:solidFill>
                <a:srgbClr val="000000"/>
              </a:solidFill>
              <a:latin typeface="Arial"/>
              <a:cs typeface="Arial" charset="0"/>
            </a:endParaRPr>
          </a:p>
          <a:p>
            <a:pPr algn="l"/>
            <a:r>
              <a:rPr lang="fr-FR" sz="2800" dirty="0" smtClean="0">
                <a:solidFill>
                  <a:srgbClr val="000000"/>
                </a:solidFill>
                <a:latin typeface="Arial"/>
                <a:cs typeface="Arial" charset="0"/>
              </a:rPr>
              <a:t>Axe n°1:</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62</a:t>
            </a:fld>
            <a:endParaRPr lang="fr-F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59486686"/>
              </p:ext>
            </p:extLst>
          </p:nvPr>
        </p:nvGraphicFramePr>
        <p:xfrm>
          <a:off x="214282" y="1428736"/>
          <a:ext cx="8786876" cy="3728286"/>
        </p:xfrm>
        <a:graphic>
          <a:graphicData uri="http://schemas.openxmlformats.org/drawingml/2006/table">
            <a:tbl>
              <a:tblPr/>
              <a:tblGrid>
                <a:gridCol w="3061574"/>
                <a:gridCol w="1512168"/>
                <a:gridCol w="1641364"/>
                <a:gridCol w="514354"/>
                <a:gridCol w="514354"/>
                <a:gridCol w="514354"/>
                <a:gridCol w="514354"/>
                <a:gridCol w="514354"/>
              </a:tblGrid>
              <a:tr h="214314">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Ressources nécessaires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2012</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2013</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2014</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2015</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2016</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500198">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Définir un plan de communication dynamique qui s’adaptera au fur à mesure à l’évolution du contexte national.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Optimiser les actions</a:t>
                      </a:r>
                      <a:r>
                        <a:rPr lang="fr-FR" sz="1400" baseline="0" dirty="0" smtClean="0">
                          <a:solidFill>
                            <a:schemeClr val="tx1"/>
                          </a:solidFill>
                          <a:latin typeface="+mn-lt"/>
                          <a:ea typeface="Times"/>
                          <a:cs typeface="Times New Roman"/>
                        </a:rPr>
                        <a:t> de communication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Chargé de la communication</a:t>
                      </a:r>
                    </a:p>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RH concernée par l’action</a:t>
                      </a:r>
                    </a:p>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Outils de communication</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941576">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smtClean="0">
                          <a:solidFill>
                            <a:schemeClr val="tx1"/>
                          </a:solidFill>
                          <a:latin typeface="+mn-lt"/>
                          <a:ea typeface="+mn-ea"/>
                          <a:cs typeface="+mn-cs"/>
                        </a:rPr>
                        <a:t>L’intensification des actions de communication via les média, portes</a:t>
                      </a:r>
                      <a:r>
                        <a:rPr kumimoji="0" lang="fr-FR" sz="1600" kern="1200" baseline="0" dirty="0" smtClean="0">
                          <a:solidFill>
                            <a:schemeClr val="tx1"/>
                          </a:solidFill>
                          <a:latin typeface="+mn-lt"/>
                          <a:ea typeface="+mn-ea"/>
                          <a:cs typeface="+mn-cs"/>
                        </a:rPr>
                        <a:t> ouvertes, internet, etc.</a:t>
                      </a:r>
                      <a:r>
                        <a:rPr kumimoji="0" lang="fr-FR" sz="1600" kern="1200" dirty="0" smtClean="0">
                          <a:solidFill>
                            <a:schemeClr val="tx1"/>
                          </a:solidFill>
                          <a:latin typeface="+mn-lt"/>
                          <a:ea typeface="+mn-ea"/>
                          <a:cs typeface="+mn-cs"/>
                        </a:rPr>
                        <a:t>, notamment  sur le phénomène de la fraude et l’agression des réseaux et</a:t>
                      </a:r>
                      <a:r>
                        <a:rPr kumimoji="0" lang="fr-FR" sz="1600" kern="1200" baseline="0" dirty="0" smtClean="0">
                          <a:solidFill>
                            <a:schemeClr val="tx1"/>
                          </a:solidFill>
                          <a:latin typeface="+mn-lt"/>
                          <a:ea typeface="+mn-ea"/>
                          <a:cs typeface="+mn-cs"/>
                        </a:rPr>
                        <a:t> la rationalisation de la consommation d’énergie.</a:t>
                      </a:r>
                      <a:endParaRPr kumimoji="0"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0">
                        <a:lnSpc>
                          <a:spcPct val="130000"/>
                        </a:lnSpc>
                        <a:spcAft>
                          <a:spcPts val="800"/>
                        </a:spcAft>
                        <a:buFont typeface="Arial" pitchFamily="34" charset="0"/>
                        <a:buNone/>
                      </a:pPr>
                      <a:r>
                        <a:rPr lang="fr-FR" sz="1400" dirty="0" smtClean="0">
                          <a:solidFill>
                            <a:schemeClr val="tx1"/>
                          </a:solidFill>
                          <a:latin typeface="+mn-lt"/>
                          <a:ea typeface="Times"/>
                          <a:cs typeface="Times New Roman"/>
                        </a:rPr>
                        <a:t>Changement du comportement du citoyen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11" name="Titre 10"/>
          <p:cNvSpPr>
            <a:spLocks noGrp="1"/>
          </p:cNvSpPr>
          <p:nvPr>
            <p:ph type="title"/>
          </p:nvPr>
        </p:nvSpPr>
        <p:spPr>
          <a:xfrm>
            <a:off x="457200" y="-71462"/>
            <a:ext cx="8229600" cy="114300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63</a:t>
            </a:fld>
            <a:endParaRPr lang="fr-FR"/>
          </a:p>
        </p:txBody>
      </p:sp>
      <p:sp>
        <p:nvSpPr>
          <p:cNvPr id="13" name="ZoneTexte 12"/>
          <p:cNvSpPr txBox="1"/>
          <p:nvPr/>
        </p:nvSpPr>
        <p:spPr>
          <a:xfrm>
            <a:off x="467544" y="857232"/>
            <a:ext cx="7459192" cy="369332"/>
          </a:xfrm>
          <a:prstGeom prst="rect">
            <a:avLst/>
          </a:prstGeom>
          <a:noFill/>
        </p:spPr>
        <p:txBody>
          <a:bodyPr wrap="square" rtlCol="0">
            <a:spAutoFit/>
          </a:bodyPr>
          <a:lstStyle/>
          <a:p>
            <a:pPr>
              <a:buFont typeface="Wingdings" pitchFamily="2" charset="2"/>
              <a:buChar char="ü"/>
            </a:pPr>
            <a:r>
              <a:rPr lang="fr-FR" dirty="0" smtClean="0"/>
              <a:t>Actions stratégiques pour l’activité « Communication »</a:t>
            </a:r>
            <a:endParaRPr lang="fr-F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E2CAE94-80FD-440D-89D0-51F5150E77D6}" type="slidenum">
              <a:rPr lang="fr-FR" smtClean="0"/>
              <a:pPr/>
              <a:t>64</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xmlns="" val="3774728304"/>
              </p:ext>
            </p:extLst>
          </p:nvPr>
        </p:nvGraphicFramePr>
        <p:xfrm>
          <a:off x="71406" y="620688"/>
          <a:ext cx="8929750" cy="6205728"/>
        </p:xfrm>
        <a:graphic>
          <a:graphicData uri="http://schemas.openxmlformats.org/drawingml/2006/table">
            <a:tbl>
              <a:tblPr/>
              <a:tblGrid>
                <a:gridCol w="4860634"/>
                <a:gridCol w="1008112"/>
                <a:gridCol w="936104"/>
                <a:gridCol w="424980"/>
                <a:gridCol w="424980"/>
                <a:gridCol w="424980"/>
                <a:gridCol w="424980"/>
                <a:gridCol w="424980"/>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30000"/>
                        </a:lnSpc>
                        <a:spcAft>
                          <a:spcPts val="800"/>
                        </a:spcAft>
                      </a:pPr>
                      <a:r>
                        <a:rPr lang="fr-FR" sz="1100" b="1">
                          <a:latin typeface="+mn-lt"/>
                          <a:ea typeface="Times"/>
                          <a:cs typeface="Times New Roman"/>
                        </a:rPr>
                        <a:t>Objectifs</a:t>
                      </a:r>
                      <a:endParaRPr lang="fr-FR" sz="140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2012</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49081">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Disposer d’une base de données ouvrages (HTA/BT) complète et fiable</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Acquisition de nouveaux logiciels d’études et planification des réseaux MT et BT pour optimiser les solutions technico-commerciales pour tout développement de réseau, exemple:</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Création des postes HTB/HTA pour réduire la longueur des réseaux HTA ;</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Approvisionnement et installation de batteries de condensateurs dans les postes maçonnés DP  de grosses puissances.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indent="-96838">
                        <a:lnSpc>
                          <a:spcPct val="130000"/>
                        </a:lnSpc>
                        <a:spcAft>
                          <a:spcPts val="800"/>
                        </a:spcAft>
                        <a:buFont typeface="Arial" pitchFamily="34" charset="0"/>
                        <a:buChar char="•"/>
                      </a:pPr>
                      <a:r>
                        <a:rPr lang="fr-FR" sz="1200" dirty="0" smtClean="0">
                          <a:solidFill>
                            <a:schemeClr val="tx1"/>
                          </a:solidFill>
                          <a:latin typeface="+mn-lt"/>
                          <a:ea typeface="Times"/>
                          <a:cs typeface="Times New Roman"/>
                        </a:rPr>
                        <a:t>Disposer</a:t>
                      </a:r>
                      <a:r>
                        <a:rPr lang="fr-FR" sz="1200" baseline="0" dirty="0" smtClean="0">
                          <a:solidFill>
                            <a:schemeClr val="tx1"/>
                          </a:solidFill>
                          <a:latin typeface="+mn-lt"/>
                          <a:ea typeface="Times"/>
                          <a:cs typeface="Times New Roman"/>
                        </a:rPr>
                        <a:t> d’un réseau fiable et normalisé</a:t>
                      </a:r>
                      <a:endParaRPr lang="fr-FR" sz="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6838" indent="-96838" algn="ctr"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RH spécialisée</a:t>
                      </a:r>
                    </a:p>
                    <a:p>
                      <a:pPr marL="96838" indent="-96838" algn="ctr"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Investissement pluriannuel</a:t>
                      </a:r>
                      <a:endParaRPr kumimoji="0" lang="fr-FR" sz="1200" kern="1200" dirty="0">
                        <a:solidFill>
                          <a:schemeClr val="tx1"/>
                        </a:solidFill>
                        <a:latin typeface="+mn-lt"/>
                        <a:ea typeface="Times"/>
                        <a:cs typeface="Times New Roman"/>
                      </a:endParaRPr>
                    </a:p>
                  </a:txBody>
                  <a:tcPr marL="0" marR="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10704">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réhabilitation des réseaux électrique pour leur normalisation (par exemple: remplacement des réseaux classiques par du torsadés)</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la maitrise de l’entretien préventif </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les mesures et l’entretien ciblé sur les réseaux (agir en priorité sur les réseaux les plus perturbés)</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Encourager le client à l’entretien (voire le remplacement) de ses postes (cas des installations vétustes) </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Calibrer les disjoncteurs BT installés chez les abonnés.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indent="-96838"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Assurer la continuité et la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685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4">
                  <a:txBody>
                    <a:bodyPr/>
                    <a:lstStyle/>
                    <a:p>
                      <a:pPr marL="96838" indent="-96838"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Réduire les pertes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dirty="0"/>
                    </a:p>
                  </a:txBody>
                  <a:tcPr/>
                </a:tc>
                <a:tc vMerge="1">
                  <a:txBody>
                    <a:bodyPr/>
                    <a:lstStyle/>
                    <a:p>
                      <a:endParaRPr lang="fr-FR"/>
                    </a:p>
                  </a:txBody>
                  <a:tcPr/>
                </a:tc>
              </a:tr>
              <a:tr h="233184">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Étendre la télé relève des postes MT à tous les postes DP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90268">
                <a:tc rowSpan="2">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L’introduction d’un système de télégestion des clients BT et Smart </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117349">
                <a:tc vMerge="1">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8384"/>
            <a:ext cx="8229600" cy="324272"/>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13" name="ZoneTexte 12"/>
          <p:cNvSpPr txBox="1"/>
          <p:nvPr/>
        </p:nvSpPr>
        <p:spPr>
          <a:xfrm>
            <a:off x="571472" y="260648"/>
            <a:ext cx="7286676" cy="369332"/>
          </a:xfrm>
          <a:prstGeom prst="rect">
            <a:avLst/>
          </a:prstGeom>
          <a:noFill/>
        </p:spPr>
        <p:txBody>
          <a:bodyPr wrap="square" rtlCol="0">
            <a:spAutoFit/>
          </a:bodyPr>
          <a:lstStyle/>
          <a:p>
            <a:pPr>
              <a:buFont typeface="Wingdings" pitchFamily="2" charset="2"/>
              <a:buChar char="ü"/>
            </a:pPr>
            <a:r>
              <a:rPr lang="fr-FR" dirty="0" smtClean="0"/>
              <a:t>Actions stratégiques pour l’activité « Technique électricité »</a:t>
            </a:r>
            <a:endParaRPr lang="fr-FR"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255680831"/>
              </p:ext>
            </p:extLst>
          </p:nvPr>
        </p:nvGraphicFramePr>
        <p:xfrm>
          <a:off x="71406" y="1284640"/>
          <a:ext cx="8929754" cy="5246424"/>
        </p:xfrm>
        <a:graphic>
          <a:graphicData uri="http://schemas.openxmlformats.org/drawingml/2006/table">
            <a:tbl>
              <a:tblPr/>
              <a:tblGrid>
                <a:gridCol w="4140554"/>
                <a:gridCol w="1224136"/>
                <a:gridCol w="1279044"/>
                <a:gridCol w="457204"/>
                <a:gridCol w="457204"/>
                <a:gridCol w="457204"/>
                <a:gridCol w="457204"/>
                <a:gridCol w="457204"/>
              </a:tblGrid>
              <a:tr h="402210">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Ressources nécessaires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2012</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105934">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Promouvoir la  pénétration du gaz naturel : inciter les citoyens , à consommer le gaz (trouver des solutions pour le financement des installations intérieures,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Substituer la consommation de l’électricité par le gaz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Chargé de la communication</a:t>
                      </a:r>
                    </a:p>
                    <a:p>
                      <a:pPr marL="0" marR="0" lvl="0" indent="0" algn="l" defTabSz="914400" rtl="0" eaLnBrk="0" fontAlgn="base" latinLnBrk="0" hangingPunct="0">
                        <a:lnSpc>
                          <a:spcPct val="100000"/>
                        </a:lnSpc>
                        <a:spcBef>
                          <a:spcPct val="0"/>
                        </a:spcBef>
                        <a:spcAft>
                          <a:spcPct val="0"/>
                        </a:spcAft>
                        <a:buClrTx/>
                        <a:buSzTx/>
                        <a:buFont typeface="Symbol" pitchFamily="18" charset="2"/>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52988">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Acquérir de nouveaux logiciels d’études et planification des réseaux MP pour optimiser les solutions technico-commerciales pour tout développement de réseau</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fiabilité des études </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Optimiser et développer le réseau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90488" indent="-4763" algn="l" rtl="0" eaLnBrk="1" latinLnBrk="0" hangingPunct="1">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RH spécialisée</a:t>
                      </a:r>
                    </a:p>
                    <a:p>
                      <a:pPr marL="90488" indent="-4763" algn="l" rtl="0" eaLnBrk="1" latinLnBrk="0" hangingPunct="1">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Investissement pluriannuel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1444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92075" lvl="2" indent="-9207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Poursuivre le renouvellement du réseau BP en MP</a:t>
                      </a:r>
                    </a:p>
                    <a:p>
                      <a:pPr marL="92075" lvl="2" indent="-9207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l’entretien ciblé des réseaux (agir en priorité sur les réseaux les plus perturbés)</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854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Introduire la télé exploitation des réseaux gaz</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L’introduire un système de télégestion des clients BP et Smart </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le rendement  énergétique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229600" cy="540296"/>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65</a:t>
            </a:fld>
            <a:endParaRPr lang="fr-FR"/>
          </a:p>
        </p:txBody>
      </p:sp>
      <p:sp>
        <p:nvSpPr>
          <p:cNvPr id="13" name="ZoneTexte 12"/>
          <p:cNvSpPr txBox="1"/>
          <p:nvPr/>
        </p:nvSpPr>
        <p:spPr>
          <a:xfrm>
            <a:off x="500034" y="611396"/>
            <a:ext cx="6786610" cy="369332"/>
          </a:xfrm>
          <a:prstGeom prst="rect">
            <a:avLst/>
          </a:prstGeom>
          <a:noFill/>
        </p:spPr>
        <p:txBody>
          <a:bodyPr wrap="square" rtlCol="0">
            <a:spAutoFit/>
          </a:bodyPr>
          <a:lstStyle/>
          <a:p>
            <a:pPr marL="285750" indent="-285750">
              <a:buFont typeface="Wingdings" pitchFamily="2" charset="2"/>
              <a:buChar char="ü"/>
            </a:pPr>
            <a:r>
              <a:rPr lang="fr-FR" dirty="0" smtClean="0"/>
              <a:t>Actions stratégiques pour l’activité « Technique gaz »</a:t>
            </a:r>
            <a:endParaRPr lang="fr-F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100862131"/>
              </p:ext>
            </p:extLst>
          </p:nvPr>
        </p:nvGraphicFramePr>
        <p:xfrm>
          <a:off x="142846" y="1142984"/>
          <a:ext cx="8858315" cy="4951497"/>
        </p:xfrm>
        <a:graphic>
          <a:graphicData uri="http://schemas.openxmlformats.org/drawingml/2006/table">
            <a:tbl>
              <a:tblPr/>
              <a:tblGrid>
                <a:gridCol w="4000526"/>
                <a:gridCol w="1285884"/>
                <a:gridCol w="1428760"/>
                <a:gridCol w="428629"/>
                <a:gridCol w="428629"/>
                <a:gridCol w="428629"/>
                <a:gridCol w="428629"/>
                <a:gridCol w="428629"/>
              </a:tblGrid>
              <a:tr h="429088">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2012</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100082">
                <a:tc>
                  <a:txBody>
                    <a:bodyPr/>
                    <a:lstStyle/>
                    <a:p>
                      <a:pPr marL="0" marR="0" lvl="2"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 Ingénierie sociale :</a:t>
                      </a:r>
                    </a:p>
                    <a:p>
                      <a:pPr marL="95250" marR="0" lvl="2" indent="-952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Agir, avec le soutien de la Maison Mère et le MEM, pour la mise en application de la règlementation en vigueur relative à l’agression des  ouvrages, au vol d’énergie et le recouvrement des créances.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Réduire les pertes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le résultat de SDA</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Satisfaction de la clientèle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Compétences managériales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Compétences RH</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Nouveau Système de gestion commercial</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Création/mise à niveau des agences commerciales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Télégestion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85573">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La relève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relève et la prise en charge rapide des signalés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Achèvement du remplacement des compteurs électromécaniques (BT) par des compteurs électroniques,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lang="fr-FR" sz="1200" dirty="0" smtClean="0">
                          <a:solidFill>
                            <a:schemeClr val="tx1"/>
                          </a:solidFill>
                        </a:rPr>
                        <a:t>Sécuriser le parc comptage.</a:t>
                      </a:r>
                      <a:endPar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193256">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Facturation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facturation,</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Gestion et  prise en charge des réclamations clients par  la conception et le déploiement d’un système de suivi des réclamation,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rowSpan="2">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Recouvrement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recouvrement,</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Renforcer les agences commerciales par le recrutement  et la formation de  juristes  pour le recouvrement des créances et la lutte anti fraude.</a:t>
                      </a:r>
                      <a:endParaRPr lang="fr-FR" sz="1200" dirty="0" smtClean="0">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916735">
                <a:tc vMerge="1">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endParaRPr lang="fr-FR" sz="1200" dirty="0" smtClean="0">
                        <a:solidFill>
                          <a:schemeClr val="tx2"/>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14338"/>
            <a:ext cx="8229600" cy="114300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66</a:t>
            </a:fld>
            <a:endParaRPr lang="fr-FR"/>
          </a:p>
        </p:txBody>
      </p:sp>
      <p:sp>
        <p:nvSpPr>
          <p:cNvPr id="13" name="ZoneTexte 12"/>
          <p:cNvSpPr txBox="1"/>
          <p:nvPr/>
        </p:nvSpPr>
        <p:spPr>
          <a:xfrm>
            <a:off x="571472" y="642918"/>
            <a:ext cx="6858048" cy="369332"/>
          </a:xfrm>
          <a:prstGeom prst="rect">
            <a:avLst/>
          </a:prstGeom>
          <a:noFill/>
        </p:spPr>
        <p:txBody>
          <a:bodyPr wrap="square" rtlCol="0">
            <a:spAutoFit/>
          </a:bodyPr>
          <a:lstStyle/>
          <a:p>
            <a:r>
              <a:rPr lang="fr-FR" dirty="0" smtClean="0"/>
              <a:t>Actions stratégiques pour l’activité « Commerciale»</a:t>
            </a:r>
            <a:endParaRPr lang="fr-FR"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87994936"/>
              </p:ext>
            </p:extLst>
          </p:nvPr>
        </p:nvGraphicFramePr>
        <p:xfrm>
          <a:off x="142844" y="785794"/>
          <a:ext cx="8858313" cy="5408176"/>
        </p:xfrm>
        <a:graphic>
          <a:graphicData uri="http://schemas.openxmlformats.org/drawingml/2006/table">
            <a:tbl>
              <a:tblPr/>
              <a:tblGrid>
                <a:gridCol w="3925099"/>
                <a:gridCol w="1296144"/>
                <a:gridCol w="1279615"/>
                <a:gridCol w="471491"/>
                <a:gridCol w="471491"/>
                <a:gridCol w="471491"/>
                <a:gridCol w="471491"/>
                <a:gridCol w="471491"/>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2012</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707144">
                <a:tc>
                  <a:txBody>
                    <a:bodyPr/>
                    <a:lstStyle/>
                    <a:p>
                      <a:pPr lvl="0" rtl="0">
                        <a:buFont typeface="Arial" pitchFamily="34" charset="0"/>
                        <a:buNone/>
                      </a:pPr>
                      <a:r>
                        <a:rPr lang="fr-FR" sz="1200" b="1" kern="1200" dirty="0" smtClean="0">
                          <a:solidFill>
                            <a:schemeClr val="tx1"/>
                          </a:solidFill>
                          <a:latin typeface="+mn-lt"/>
                          <a:ea typeface="+mn-ea"/>
                          <a:cs typeface="+mn-cs"/>
                        </a:rPr>
                        <a:t>Recrutement :</a:t>
                      </a:r>
                    </a:p>
                    <a:p>
                      <a:pPr marL="87313" lvl="0" indent="-87313" rtl="0">
                        <a:buFont typeface="Arial" pitchFamily="34" charset="0"/>
                        <a:buChar char="•"/>
                      </a:pPr>
                      <a:r>
                        <a:rPr lang="fr-FR" sz="1200" kern="1200" dirty="0" smtClean="0">
                          <a:solidFill>
                            <a:schemeClr val="tx1"/>
                          </a:solidFill>
                          <a:latin typeface="+mn-lt"/>
                          <a:ea typeface="+mn-ea"/>
                          <a:cs typeface="+mn-cs"/>
                        </a:rPr>
                        <a:t>Développer l’acte du recrutement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4">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Montée en puissance des compétences</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Détection de talents et préparation des cadres à haut potentiel </a:t>
                      </a:r>
                      <a:endParaRPr kumimoji="0" lang="fr-FR" sz="12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4">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 Compétences RH dans le domaine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Formation </a:t>
                      </a:r>
                      <a:r>
                        <a:rPr lang="fr-FR" sz="1200" kern="1200" dirty="0" smtClean="0">
                          <a:solidFill>
                            <a:schemeClr val="tx1"/>
                          </a:solidFill>
                          <a:latin typeface="+mn-lt"/>
                          <a:ea typeface="+mn-ea"/>
                          <a:cs typeface="+mn-cs"/>
                        </a:rPr>
                        <a:t>:</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Intégration des nouvelles recrues à travers la formation en milieu professionnel,  en encourageant le parrainage en vue d’une meilleure  immersion dans le milieu de travail.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Élaboration</a:t>
                      </a:r>
                      <a:r>
                        <a:rPr lang="fr-FR" sz="1200" kern="1200" baseline="0" dirty="0" smtClean="0">
                          <a:solidFill>
                            <a:schemeClr val="tx1"/>
                          </a:solidFill>
                          <a:latin typeface="+mn-lt"/>
                          <a:ea typeface="+mn-ea"/>
                          <a:cs typeface="+mn-cs"/>
                        </a:rPr>
                        <a:t> d’</a:t>
                      </a:r>
                      <a:r>
                        <a:rPr lang="fr-FR" sz="1200" kern="1200" dirty="0" smtClean="0">
                          <a:solidFill>
                            <a:schemeClr val="tx1"/>
                          </a:solidFill>
                          <a:latin typeface="+mn-lt"/>
                          <a:ea typeface="+mn-ea"/>
                          <a:cs typeface="+mn-cs"/>
                        </a:rPr>
                        <a:t>un plan de formations adapté aux besoins des activités de la société et en adéquation avec les évolutions  techniques et technologiques.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formation du middle management aux techniques managériales et à la gestion des risques.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Développer l’expertise et la professionnalisme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rgbClr val="FF0000"/>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Gestion</a:t>
                      </a:r>
                      <a:r>
                        <a:rPr lang="fr-FR" sz="1200" b="1" kern="1200" baseline="0" dirty="0" smtClean="0">
                          <a:solidFill>
                            <a:schemeClr val="tx1"/>
                          </a:solidFill>
                          <a:latin typeface="+mn-lt"/>
                          <a:ea typeface="+mn-ea"/>
                          <a:cs typeface="+mn-cs"/>
                        </a:rPr>
                        <a:t> </a:t>
                      </a:r>
                      <a:r>
                        <a:rPr lang="fr-FR" sz="1200" b="1" kern="1200" dirty="0" smtClean="0">
                          <a:solidFill>
                            <a:schemeClr val="tx1"/>
                          </a:solidFill>
                          <a:latin typeface="+mn-lt"/>
                          <a:ea typeface="+mn-ea"/>
                          <a:cs typeface="+mn-cs"/>
                        </a:rPr>
                        <a:t>de la relève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mise en place d’un plan de préparation et gestion de la relève pour les différentes activités et pour tous les postes générateurs de valeur ajoutée (du chef d’équipe au top manager),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endParaRPr lang="fr-FR" sz="1400" dirty="0" smtClean="0">
                        <a:solidFill>
                          <a:schemeClr val="tx1"/>
                        </a:solidFill>
                        <a:latin typeface="+mn-lt"/>
                        <a:ea typeface="Times"/>
                        <a:cs typeface="Times New Roman"/>
                      </a:endParaRP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Développement :</a:t>
                      </a:r>
                    </a:p>
                    <a:p>
                      <a:pPr marL="87313" lvl="0" indent="-87313">
                        <a:buFont typeface="Arial" pitchFamily="34" charset="0"/>
                        <a:buChar char="•"/>
                      </a:pPr>
                      <a:r>
                        <a:rPr lang="fr-FR" sz="1200" kern="1200" dirty="0" smtClean="0">
                          <a:solidFill>
                            <a:schemeClr val="tx1"/>
                          </a:solidFill>
                          <a:latin typeface="+mn-lt"/>
                          <a:ea typeface="+mn-ea"/>
                          <a:cs typeface="+mn-cs"/>
                        </a:rPr>
                        <a:t>La motivation continue de la ressource humaine par un système de stimulation  visant  la gestion par les objectifs et la rétribution par les résultats.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296842"/>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n°02: Développement de la ressource humaine</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67</a:t>
            </a:fld>
            <a:endParaRPr lang="fr-F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989346379"/>
              </p:ext>
            </p:extLst>
          </p:nvPr>
        </p:nvGraphicFramePr>
        <p:xfrm>
          <a:off x="323528" y="1412776"/>
          <a:ext cx="8644000" cy="4827016"/>
        </p:xfrm>
        <a:graphic>
          <a:graphicData uri="http://schemas.openxmlformats.org/drawingml/2006/table">
            <a:tbl>
              <a:tblPr/>
              <a:tblGrid>
                <a:gridCol w="3421044"/>
                <a:gridCol w="1584176"/>
                <a:gridCol w="1425915"/>
                <a:gridCol w="442573"/>
                <a:gridCol w="442573"/>
                <a:gridCol w="442573"/>
                <a:gridCol w="442573"/>
                <a:gridCol w="442573"/>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2012</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564268">
                <a:tc>
                  <a:txBody>
                    <a:bodyPr/>
                    <a:lstStyle/>
                    <a:p>
                      <a:pPr marL="92075" lvl="0" indent="-92075" rtl="0">
                        <a:buFont typeface="Arial" pitchFamily="34" charset="0"/>
                        <a:buChar char="•"/>
                      </a:pPr>
                      <a:r>
                        <a:rPr lang="fr-FR" sz="1600" kern="1200" dirty="0" smtClean="0">
                          <a:solidFill>
                            <a:schemeClr val="tx1"/>
                          </a:solidFill>
                          <a:latin typeface="+mn-lt"/>
                          <a:ea typeface="+mn-ea"/>
                          <a:cs typeface="+mn-cs"/>
                        </a:rPr>
                        <a:t>Développer la fonction inspection et contrôle de gestion et redéfinir ses missions  pour assister les gestionnaires.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Améliorer le système de gestion</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Compétence </a:t>
                      </a:r>
                    </a:p>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dans le domaine</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 </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10960">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mn-ea"/>
                          <a:cs typeface="+mn-cs"/>
                        </a:rPr>
                        <a:t>Développer l’analyse de la comptabilité analytique et son rapprochement systématique avec la comptabilité générale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Améliorer la détermination des coûts de revient par énergie</a:t>
                      </a:r>
                    </a:p>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Contrôle des dépenses</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rgbClr val="FF0000"/>
                          </a:solidFill>
                          <a:latin typeface="+mn-lt"/>
                          <a:ea typeface="Times"/>
                          <a:cs typeface="Times New Roman"/>
                        </a:rPr>
                        <a:t>  </a:t>
                      </a: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rgbClr val="FF0000"/>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rgbClr val="FF0000"/>
                          </a:solidFill>
                          <a:latin typeface="+mn-lt"/>
                          <a:ea typeface="Times"/>
                          <a:cs typeface="Times New Roman"/>
                        </a:rPr>
                        <a:t> </a:t>
                      </a:r>
                      <a:r>
                        <a:rPr lang="fr-FR" sz="1400" dirty="0" smtClean="0">
                          <a:solidFill>
                            <a:srgbClr val="FF0000"/>
                          </a:solidFill>
                          <a:latin typeface="+mn-lt"/>
                          <a:ea typeface="Times"/>
                          <a:cs typeface="Times New Roman"/>
                        </a:rPr>
                        <a:t> </a:t>
                      </a:r>
                    </a:p>
                    <a:p>
                      <a:pPr marL="85725">
                        <a:lnSpc>
                          <a:spcPct val="130000"/>
                        </a:lnSpc>
                        <a:spcAft>
                          <a:spcPts val="800"/>
                        </a:spcAft>
                      </a:pPr>
                      <a:endParaRPr lang="fr-FR" sz="1400" dirty="0" smtClean="0">
                        <a:solidFill>
                          <a:srgbClr val="FF0000"/>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8072">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mn-ea"/>
                          <a:cs typeface="+mn-cs"/>
                        </a:rPr>
                        <a:t>Mise à jour des libellés du dictionnaire des immobilisations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Fiabiliser le fichier du patrimoine</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n°03 : Maitrise des coûts et des dépenses (finances)</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68</a:t>
            </a:fld>
            <a:endParaRPr lang="fr-F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86720972"/>
              </p:ext>
            </p:extLst>
          </p:nvPr>
        </p:nvGraphicFramePr>
        <p:xfrm>
          <a:off x="285720" y="908720"/>
          <a:ext cx="8715438" cy="4946362"/>
        </p:xfrm>
        <a:graphic>
          <a:graphicData uri="http://schemas.openxmlformats.org/drawingml/2006/table">
            <a:tbl>
              <a:tblPr/>
              <a:tblGrid>
                <a:gridCol w="3926240"/>
                <a:gridCol w="1503048"/>
                <a:gridCol w="928695"/>
                <a:gridCol w="471491"/>
                <a:gridCol w="471491"/>
                <a:gridCol w="471491"/>
                <a:gridCol w="471491"/>
                <a:gridCol w="471491"/>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0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2012</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27522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Achever </a:t>
                      </a:r>
                      <a:r>
                        <a:rPr lang="fr-FR" sz="1400" kern="1200" baseline="0" dirty="0" smtClean="0">
                          <a:solidFill>
                            <a:schemeClr val="tx1"/>
                          </a:solidFill>
                          <a:latin typeface="+mn-lt"/>
                          <a:ea typeface="+mn-ea"/>
                          <a:cs typeface="+mn-cs"/>
                        </a:rPr>
                        <a:t>la mise en place de la direction transverse maitre d’ouvrage système d’information distribution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Favoriser la mise en œuvre du schéma directeur informatique Distribution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85725">
                        <a:lnSpc>
                          <a:spcPct val="130000"/>
                        </a:lnSpc>
                        <a:spcAft>
                          <a:spcPts val="800"/>
                        </a:spcAft>
                      </a:pPr>
                      <a:r>
                        <a:rPr lang="fr-FR" sz="1400" dirty="0" smtClean="0">
                          <a:solidFill>
                            <a:schemeClr val="tx1"/>
                          </a:solidFill>
                          <a:latin typeface="+mn-lt"/>
                          <a:ea typeface="Times"/>
                          <a:cs typeface="Times New Roman"/>
                        </a:rPr>
                        <a:t>Experts métiers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269875" lvl="0" indent="-182563">
                        <a:buFont typeface="Arial" pitchFamily="34" charset="0"/>
                        <a:buChar char="•"/>
                      </a:pPr>
                      <a:r>
                        <a:rPr lang="fr-FR" sz="1400" kern="1200" dirty="0" smtClean="0">
                          <a:solidFill>
                            <a:schemeClr val="tx1"/>
                          </a:solidFill>
                          <a:latin typeface="+mn-lt"/>
                          <a:ea typeface="+mn-ea"/>
                          <a:cs typeface="+mn-cs"/>
                        </a:rPr>
                        <a:t>Accélérer la mise en œuvre d’un </a:t>
                      </a:r>
                      <a:r>
                        <a:rPr lang="fr-FR" sz="1400" kern="1200" dirty="0" err="1" smtClean="0">
                          <a:solidFill>
                            <a:schemeClr val="tx1"/>
                          </a:solidFill>
                          <a:latin typeface="+mn-lt"/>
                          <a:ea typeface="+mn-ea"/>
                          <a:cs typeface="+mn-cs"/>
                        </a:rPr>
                        <a:t>reporting</a:t>
                      </a:r>
                      <a:r>
                        <a:rPr lang="fr-FR" sz="1400" kern="1200" dirty="0" smtClean="0">
                          <a:solidFill>
                            <a:schemeClr val="tx1"/>
                          </a:solidFill>
                          <a:latin typeface="+mn-lt"/>
                          <a:ea typeface="+mn-ea"/>
                          <a:cs typeface="+mn-cs"/>
                        </a:rPr>
                        <a:t> décisionnel pour tous les niveaux de gestion (agences</a:t>
                      </a:r>
                      <a:r>
                        <a:rPr lang="fr-FR" sz="1400" kern="1200" baseline="0" dirty="0" smtClean="0">
                          <a:solidFill>
                            <a:schemeClr val="tx1"/>
                          </a:solidFill>
                          <a:latin typeface="+mn-lt"/>
                          <a:ea typeface="+mn-ea"/>
                          <a:cs typeface="+mn-cs"/>
                        </a:rPr>
                        <a:t> commerciales</a:t>
                      </a:r>
                      <a:r>
                        <a:rPr lang="fr-FR" sz="1400" kern="1200" dirty="0" smtClean="0">
                          <a:solidFill>
                            <a:schemeClr val="tx1"/>
                          </a:solidFill>
                          <a:latin typeface="+mn-lt"/>
                          <a:ea typeface="+mn-ea"/>
                          <a:cs typeface="+mn-cs"/>
                        </a:rPr>
                        <a:t>, districts, DD, SDA, Groupe)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Disposer d’un outil d’aide à la décision </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1410">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Maintenir</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et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améliorer les applications existantes</a:t>
                      </a:r>
                      <a:r>
                        <a:rPr lang="fr-FR" sz="1400" kern="1200" baseline="0" dirty="0" smtClean="0">
                          <a:solidFill>
                            <a:schemeClr val="tx1"/>
                          </a:solidFill>
                          <a:latin typeface="+mn-lt"/>
                          <a:ea typeface="+mn-ea"/>
                          <a:cs typeface="+mn-cs"/>
                        </a:rPr>
                        <a:t>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Adapter les applications </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Mettre à jour des procédures de gestion en cohérence avec la nouvelle organisation (système d’information)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Disposer d’un SI cohérent avec l’organisation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Accompagner le déploiement des nouvelles applications et</a:t>
                      </a:r>
                      <a:r>
                        <a:rPr lang="fr-FR" sz="1400" kern="1200" baseline="0" dirty="0" smtClean="0">
                          <a:solidFill>
                            <a:schemeClr val="tx1"/>
                          </a:solidFill>
                          <a:latin typeface="+mn-lt"/>
                          <a:ea typeface="+mn-ea"/>
                          <a:cs typeface="+mn-cs"/>
                        </a:rPr>
                        <a:t> veiller à leur bonne utilisation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Conduite de changement  et respect des règles en vigueur</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229600" cy="612304"/>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n°04 : Développement des SI</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69</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899592" y="1787649"/>
            <a:ext cx="7742664" cy="1857375"/>
          </a:xfrm>
        </p:spPr>
        <p:txBody>
          <a:bodyPr>
            <a:normAutofit/>
          </a:bodyPr>
          <a:lstStyle/>
          <a:p>
            <a:pPr algn="ctr" eaLnBrk="1" fontAlgn="auto" hangingPunct="1">
              <a:spcAft>
                <a:spcPts val="0"/>
              </a:spcAft>
              <a:defRPr/>
            </a:pPr>
            <a:r>
              <a:rPr lang="fr-FR" sz="3200" dirty="0" smtClean="0"/>
              <a:t>Diagnostic stratégique du segment : </a:t>
            </a:r>
            <a:br>
              <a:rPr lang="fr-FR" sz="3200" dirty="0" smtClean="0"/>
            </a:br>
            <a:r>
              <a:rPr lang="fr-FR" sz="3200" dirty="0" smtClean="0"/>
              <a:t>« Concessions électricité »</a:t>
            </a:r>
            <a:endParaRPr lang="fr-FR" sz="3200" dirty="0"/>
          </a:p>
        </p:txBody>
      </p:sp>
      <p:sp>
        <p:nvSpPr>
          <p:cNvPr id="1433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822D2781-1F2C-432F-9EF2-05E99BD340F1}" type="slidenum">
              <a:rPr lang="fr-FR" smtClean="0"/>
              <a:pPr fontAlgn="base">
                <a:spcBef>
                  <a:spcPct val="0"/>
                </a:spcBef>
                <a:spcAft>
                  <a:spcPct val="0"/>
                </a:spcAft>
                <a:defRPr/>
              </a:pPr>
              <a:t>7</a:t>
            </a:fld>
            <a:endParaRPr lang="fr-FR"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5786" y="1785926"/>
            <a:ext cx="7772400" cy="1829761"/>
          </a:xfrm>
        </p:spPr>
        <p:txBody>
          <a:bodyPr>
            <a:normAutofit/>
          </a:bodyPr>
          <a:lstStyle/>
          <a:p>
            <a:pPr algn="l"/>
            <a:r>
              <a:rPr lang="fr-FR" sz="3600" dirty="0" smtClean="0"/>
              <a:t>Séparation des fonctions techniques et commerciale</a:t>
            </a:r>
            <a:endParaRPr lang="fr-FR" sz="3600" dirty="0"/>
          </a:p>
        </p:txBody>
      </p:sp>
      <p:sp>
        <p:nvSpPr>
          <p:cNvPr id="3" name="Espace réservé du texte 2"/>
          <p:cNvSpPr>
            <a:spLocks noGrp="1"/>
          </p:cNvSpPr>
          <p:nvPr>
            <p:ph type="subTitle" idx="1"/>
          </p:nvPr>
        </p:nvSpPr>
        <p:spPr>
          <a:xfrm>
            <a:off x="685800" y="1714488"/>
            <a:ext cx="7772400" cy="1199704"/>
          </a:xfrm>
        </p:spPr>
        <p:txBody>
          <a:bodyPr>
            <a:normAutofit/>
          </a:bodyPr>
          <a:lstStyle/>
          <a:p>
            <a:pPr algn="l"/>
            <a:r>
              <a:rPr lang="fr-FR" sz="2800" dirty="0" smtClean="0">
                <a:solidFill>
                  <a:srgbClr val="000000"/>
                </a:solidFill>
                <a:latin typeface="Arial"/>
                <a:cs typeface="Arial" charset="0"/>
              </a:rPr>
              <a:t>Axe n°2 :</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70</a:t>
            </a:fld>
            <a:endParaRPr lang="fr-F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980290208"/>
              </p:ext>
            </p:extLst>
          </p:nvPr>
        </p:nvGraphicFramePr>
        <p:xfrm>
          <a:off x="214282" y="1357298"/>
          <a:ext cx="8786874" cy="3724854"/>
        </p:xfrm>
        <a:graphic>
          <a:graphicData uri="http://schemas.openxmlformats.org/drawingml/2006/table">
            <a:tbl>
              <a:tblPr/>
              <a:tblGrid>
                <a:gridCol w="3786214"/>
                <a:gridCol w="1428760"/>
                <a:gridCol w="1428760"/>
                <a:gridCol w="428628"/>
                <a:gridCol w="428628"/>
                <a:gridCol w="428628"/>
                <a:gridCol w="428628"/>
                <a:gridCol w="42862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2012</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45397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Se faire accompagner par un organisme spécialisé pour définir le nouveau schéma d’organisation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Améliorer la</a:t>
                      </a:r>
                      <a:r>
                        <a:rPr lang="fr-FR" sz="1400" baseline="0" dirty="0" smtClean="0">
                          <a:solidFill>
                            <a:schemeClr val="tx1"/>
                          </a:solidFill>
                          <a:latin typeface="+mn-lt"/>
                          <a:ea typeface="Times"/>
                          <a:cs typeface="Times New Roman"/>
                        </a:rPr>
                        <a:t> gestion, le professionnalisme  et l’expertise</a:t>
                      </a:r>
                    </a:p>
                    <a:p>
                      <a:pPr marL="95250" indent="-95250">
                        <a:lnSpc>
                          <a:spcPct val="130000"/>
                        </a:lnSpc>
                        <a:spcAft>
                          <a:spcPts val="800"/>
                        </a:spcAft>
                        <a:buFont typeface="Arial" pitchFamily="34" charset="0"/>
                        <a:buChar char="•"/>
                      </a:pPr>
                      <a:r>
                        <a:rPr lang="fr-FR" sz="1400" baseline="0" dirty="0" smtClean="0">
                          <a:solidFill>
                            <a:schemeClr val="tx1"/>
                          </a:solidFill>
                          <a:latin typeface="+mn-lt"/>
                          <a:ea typeface="Times"/>
                          <a:cs typeface="Times New Roman"/>
                        </a:rPr>
                        <a:t>Améliorer la qualité de service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Compétences dans le domaine d’activité</a:t>
                      </a:r>
                    </a:p>
                    <a:p>
                      <a:pPr marL="95250" indent="-95250"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Investissement en infrastructures</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3970">
                <a:tc rowSpan="2">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Redéployer le personnel existant (et/ou</a:t>
                      </a:r>
                      <a:r>
                        <a:rPr lang="fr-FR" sz="1400" kern="1200" baseline="0" dirty="0" smtClean="0">
                          <a:solidFill>
                            <a:schemeClr val="tx1"/>
                          </a:solidFill>
                          <a:latin typeface="+mn-lt"/>
                          <a:ea typeface="+mn-ea"/>
                          <a:cs typeface="+mn-cs"/>
                        </a:rPr>
                        <a:t> recrutement/formation selon besoin)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4956">
                <a:tc vMerge="1">
                  <a:txBody>
                    <a:bodyPr/>
                    <a:lstStyle/>
                    <a:p>
                      <a:pPr marL="85725" lvl="0" indent="-85725">
                        <a:buFont typeface="Arial" pitchFamily="34" charset="0"/>
                        <a:buChar cha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6180">
                <a:tc>
                  <a:txBody>
                    <a:bodyPr/>
                    <a:lstStyle/>
                    <a:p>
                      <a:pPr marL="85725" lvl="0" indent="-85725">
                        <a:buFont typeface="Arial" pitchFamily="34" charset="0"/>
                        <a:buChar char="•"/>
                      </a:pPr>
                      <a:r>
                        <a:rPr lang="fr-FR" sz="1400" kern="1200" baseline="0" dirty="0" smtClean="0">
                          <a:solidFill>
                            <a:schemeClr val="tx1"/>
                          </a:solidFill>
                          <a:latin typeface="+mn-lt"/>
                          <a:ea typeface="+mn-ea"/>
                          <a:cs typeface="+mn-cs"/>
                        </a:rPr>
                        <a:t>Aménager</a:t>
                      </a:r>
                      <a:r>
                        <a:rPr lang="fr-FR" sz="1400" kern="1200" dirty="0" smtClean="0">
                          <a:solidFill>
                            <a:schemeClr val="tx1"/>
                          </a:solidFill>
                          <a:latin typeface="+mn-lt"/>
                          <a:ea typeface="+mn-ea"/>
                          <a:cs typeface="+mn-cs"/>
                        </a:rPr>
                        <a:t> (et/ou</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création) les infrastructures nécessaires devant héberger séparément les activités  techniques et commerciales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733998">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Définir les missions et délimiter les responsabilités  en adaptant</a:t>
                      </a:r>
                      <a:r>
                        <a:rPr lang="fr-FR" sz="1400" kern="1200" baseline="0" dirty="0" smtClean="0">
                          <a:solidFill>
                            <a:schemeClr val="tx1"/>
                          </a:solidFill>
                          <a:latin typeface="+mn-lt"/>
                          <a:ea typeface="+mn-ea"/>
                          <a:cs typeface="+mn-cs"/>
                        </a:rPr>
                        <a:t> et en </a:t>
                      </a:r>
                      <a:r>
                        <a:rPr lang="fr-FR" sz="1400" kern="1200" dirty="0" smtClean="0">
                          <a:solidFill>
                            <a:schemeClr val="tx1"/>
                          </a:solidFill>
                          <a:latin typeface="+mn-lt"/>
                          <a:ea typeface="+mn-ea"/>
                          <a:cs typeface="+mn-cs"/>
                        </a:rPr>
                        <a:t>mettant à jour des procédures de gestion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22546">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Adapter la comptabilité analytique à la nouvelle organisation.</a:t>
                      </a:r>
                      <a:endPar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543956" cy="990600"/>
          </a:xfrm>
        </p:spPr>
        <p:txBody>
          <a:bodyPr>
            <a:noAutofit/>
          </a:bodyPr>
          <a:lstStyle/>
          <a:p>
            <a:pPr lvl="1" algn="l" rtl="0">
              <a:spcBef>
                <a:spcPct val="0"/>
              </a:spcBef>
            </a:pPr>
            <a:r>
              <a:rPr lang="fr-FR" kern="1200" dirty="0" smtClean="0">
                <a:solidFill>
                  <a:schemeClr val="tx2"/>
                </a:solidFill>
                <a:latin typeface="+mj-lt"/>
                <a:ea typeface="+mj-ea"/>
                <a:cs typeface="+mj-cs"/>
              </a:rPr>
              <a:t>Axe n°02 : Séparation des fonctions technique électricité, technique gaz et commerciale</a:t>
            </a:r>
            <a:endParaRPr lang="fr-FR" sz="1400" kern="1200" dirty="0" smtClean="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71</a:t>
            </a:fld>
            <a:endParaRPr lang="fr-F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t>Développement du segment «Services»</a:t>
            </a:r>
          </a:p>
        </p:txBody>
      </p:sp>
      <p:sp>
        <p:nvSpPr>
          <p:cNvPr id="3" name="Espace réservé du texte 2"/>
          <p:cNvSpPr>
            <a:spLocks noGrp="1"/>
          </p:cNvSpPr>
          <p:nvPr>
            <p:ph type="subTitle" idx="1"/>
          </p:nvPr>
        </p:nvSpPr>
        <p:spPr>
          <a:xfrm>
            <a:off x="685800" y="1500174"/>
            <a:ext cx="7772400" cy="1199704"/>
          </a:xfrm>
        </p:spPr>
        <p:txBody>
          <a:bodyPr>
            <a:normAutofit/>
          </a:bodyPr>
          <a:lstStyle/>
          <a:p>
            <a:pPr algn="l"/>
            <a:r>
              <a:rPr lang="fr-FR" sz="2800" dirty="0" smtClean="0">
                <a:solidFill>
                  <a:srgbClr val="000000"/>
                </a:solidFill>
                <a:latin typeface="Arial"/>
                <a:cs typeface="Arial" charset="0"/>
              </a:rPr>
              <a:t>Axe n°3:</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72</a:t>
            </a:fld>
            <a:endParaRPr lang="fr-F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444982284"/>
              </p:ext>
            </p:extLst>
          </p:nvPr>
        </p:nvGraphicFramePr>
        <p:xfrm>
          <a:off x="142844" y="1340768"/>
          <a:ext cx="8858314" cy="5006848"/>
        </p:xfrm>
        <a:graphic>
          <a:graphicData uri="http://schemas.openxmlformats.org/drawingml/2006/table">
            <a:tbl>
              <a:tblPr/>
              <a:tblGrid>
                <a:gridCol w="3857652"/>
                <a:gridCol w="1428760"/>
                <a:gridCol w="1289886"/>
                <a:gridCol w="456403"/>
                <a:gridCol w="456403"/>
                <a:gridCol w="228202"/>
                <a:gridCol w="228202"/>
                <a:gridCol w="456403"/>
                <a:gridCol w="456403"/>
              </a:tblGrid>
              <a:tr h="46228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2012</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gridSpan="2">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hMerge="1">
                  <a:txBody>
                    <a:bodyPr/>
                    <a:lstStyle/>
                    <a:p>
                      <a:endParaRPr lang="fr-FR"/>
                    </a:p>
                  </a:txBody>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21336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Réaliser</a:t>
                      </a:r>
                      <a:r>
                        <a:rPr kumimoji="0" lang="fr-FR" sz="1400" kern="1200" baseline="0" dirty="0" smtClean="0">
                          <a:solidFill>
                            <a:schemeClr val="tx1"/>
                          </a:solidFill>
                          <a:latin typeface="+mn-lt"/>
                          <a:ea typeface="+mn-ea"/>
                          <a:cs typeface="+mn-cs"/>
                        </a:rPr>
                        <a:t> une étude de marché (demande, concurrence, créneaux porteurs,  estimation des couts, etc.)</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0">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Pénétrer le marché des services</a:t>
                      </a:r>
                    </a:p>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Réaliser un CA services (% du CA global à définir)</a:t>
                      </a:r>
                    </a:p>
                    <a:p>
                      <a:pPr marL="95250" indent="-95250">
                        <a:lnSpc>
                          <a:spcPct val="130000"/>
                        </a:lnSpc>
                        <a:spcAft>
                          <a:spcPts val="800"/>
                        </a:spcAft>
                        <a:buFont typeface="Arial" pitchFamily="34" charset="0"/>
                        <a:buChar cha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0">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RH</a:t>
                      </a:r>
                      <a:r>
                        <a:rPr lang="fr-FR" sz="1400" baseline="0" dirty="0" smtClean="0">
                          <a:solidFill>
                            <a:schemeClr val="tx1"/>
                          </a:solidFill>
                          <a:latin typeface="+mn-lt"/>
                          <a:ea typeface="Times"/>
                          <a:cs typeface="Times New Roman"/>
                        </a:rPr>
                        <a:t> spécialisée (technique et marketing)</a:t>
                      </a:r>
                    </a:p>
                    <a:p>
                      <a:pPr marL="95250" indent="-95250">
                        <a:lnSpc>
                          <a:spcPct val="130000"/>
                        </a:lnSpc>
                        <a:spcAft>
                          <a:spcPts val="800"/>
                        </a:spcAft>
                        <a:buFont typeface="Arial" pitchFamily="34" charset="0"/>
                        <a:buChar char="•"/>
                      </a:pPr>
                      <a:r>
                        <a:rPr lang="fr-FR" sz="1400" baseline="0" dirty="0" smtClean="0">
                          <a:solidFill>
                            <a:schemeClr val="tx1"/>
                          </a:solidFill>
                          <a:latin typeface="+mn-lt"/>
                          <a:ea typeface="Times"/>
                          <a:cs typeface="Times New Roman"/>
                        </a:rPr>
                        <a:t>Equipements adéquats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endParaRPr lang="fr-FR" sz="1400" dirty="0"/>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13414">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Définir les missions et attributions de la nouvelle entité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672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Préparer  les procédures de travail pour le  développement des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pPr>
                      <a:r>
                        <a:rPr kumimoji="0" lang="fr-FR" sz="1400" kern="1200" dirty="0" smtClean="0">
                          <a:solidFill>
                            <a:schemeClr val="tx1"/>
                          </a:solidFill>
                          <a:latin typeface="+mn-lt"/>
                          <a:ea typeface="+mn-ea"/>
                          <a:cs typeface="+mn-cs"/>
                        </a:rPr>
                        <a:t>Définir le périmètre des services proposés / package des offres</a:t>
                      </a:r>
                      <a:r>
                        <a:rPr kumimoji="0" lang="fr-FR" sz="1400" kern="1200" baseline="0" dirty="0" smtClean="0">
                          <a:solidFill>
                            <a:schemeClr val="tx1"/>
                          </a:solidFill>
                          <a:latin typeface="+mn-lt"/>
                          <a:ea typeface="+mn-ea"/>
                          <a:cs typeface="+mn-cs"/>
                        </a:rPr>
                        <a:t> / prix</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Mettre en place,</a:t>
                      </a:r>
                      <a:r>
                        <a:rPr kumimoji="0" lang="fr-FR" sz="1400" kern="1200" baseline="0" dirty="0" smtClean="0">
                          <a:solidFill>
                            <a:schemeClr val="tx1"/>
                          </a:solidFill>
                          <a:latin typeface="+mn-lt"/>
                          <a:ea typeface="+mn-ea"/>
                          <a:cs typeface="+mn-cs"/>
                        </a:rPr>
                        <a:t> au fur et à mesure, </a:t>
                      </a:r>
                      <a:r>
                        <a:rPr kumimoji="0" lang="fr-FR" sz="1400" kern="1200" dirty="0" smtClean="0">
                          <a:solidFill>
                            <a:schemeClr val="tx1"/>
                          </a:solidFill>
                          <a:latin typeface="+mn-lt"/>
                          <a:ea typeface="+mn-ea"/>
                          <a:cs typeface="+mn-cs"/>
                        </a:rPr>
                        <a:t>la ressource humaine dédiée et la former,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Envisager et développer le partenariat avec des fournisseurs d’équipements (transformateurs, etc.)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Proposer des solutions d’optimisation énergétique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Développer le travail de proximité clients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Formaliser l’assistance aux clients en maintenance préventive et curative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Instaurer</a:t>
                      </a:r>
                      <a:r>
                        <a:rPr kumimoji="0" lang="fr-FR" sz="1400" kern="1200" baseline="0" dirty="0" smtClean="0">
                          <a:solidFill>
                            <a:schemeClr val="tx1"/>
                          </a:solidFill>
                          <a:latin typeface="+mn-lt"/>
                          <a:ea typeface="+mn-ea"/>
                          <a:cs typeface="+mn-cs"/>
                        </a:rPr>
                        <a:t> la veille stratégique et technologique</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5250" indent="-95250">
                        <a:lnSpc>
                          <a:spcPct val="130000"/>
                        </a:lnSpc>
                        <a:spcAft>
                          <a:spcPts val="800"/>
                        </a:spcAft>
                        <a:buFont typeface="Arial" pitchFamily="34" charset="0"/>
                        <a:buChar cha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5250" indent="-95250">
                        <a:lnSpc>
                          <a:spcPct val="130000"/>
                        </a:lnSpc>
                        <a:spcAft>
                          <a:spcPts val="800"/>
                        </a:spcAft>
                        <a:buFont typeface="Arial" pitchFamily="34" charset="0"/>
                        <a:buChar char="•"/>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401080" cy="990600"/>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01 : Création et Développement de l’entité « Services »</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73</a:t>
            </a:fld>
            <a:endParaRPr lang="fr-F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22444039"/>
              </p:ext>
            </p:extLst>
          </p:nvPr>
        </p:nvGraphicFramePr>
        <p:xfrm>
          <a:off x="71407" y="2014328"/>
          <a:ext cx="8929753" cy="3565144"/>
        </p:xfrm>
        <a:graphic>
          <a:graphicData uri="http://schemas.openxmlformats.org/drawingml/2006/table">
            <a:tbl>
              <a:tblPr/>
              <a:tblGrid>
                <a:gridCol w="4357717"/>
                <a:gridCol w="1143008"/>
                <a:gridCol w="1143008"/>
                <a:gridCol w="457204"/>
                <a:gridCol w="457204"/>
                <a:gridCol w="457204"/>
                <a:gridCol w="457204"/>
                <a:gridCol w="457204"/>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2012</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78232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Développer des actions marketing : offres efficacité énergétique, packages technico-commerciales, conseil, assistance,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indent="-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Satisfaire et fidéliser</a:t>
                      </a:r>
                      <a:r>
                        <a:rPr lang="fr-FR" sz="1400" baseline="0" dirty="0" smtClean="0">
                          <a:solidFill>
                            <a:schemeClr val="tx1"/>
                          </a:solidFill>
                          <a:latin typeface="+mn-lt"/>
                          <a:ea typeface="Times"/>
                          <a:cs typeface="Times New Roman"/>
                        </a:rPr>
                        <a:t> les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indent="-85725"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Compétences en technique et marketing</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64640">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Redéfinir le rôle et l’organisation du réseau commercial:</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Développer la communication</a:t>
                      </a:r>
                      <a:r>
                        <a:rPr lang="fr-FR" sz="1400" kern="1200" baseline="0" dirty="0" smtClean="0">
                          <a:solidFill>
                            <a:schemeClr val="tx1"/>
                          </a:solidFill>
                          <a:latin typeface="+mn-lt"/>
                          <a:ea typeface="+mn-ea"/>
                          <a:cs typeface="+mn-cs"/>
                        </a:rPr>
                        <a:t> au</a:t>
                      </a:r>
                      <a:r>
                        <a:rPr lang="fr-FR" sz="1400" kern="1200" dirty="0" smtClean="0">
                          <a:solidFill>
                            <a:schemeClr val="tx1"/>
                          </a:solidFill>
                          <a:latin typeface="+mn-lt"/>
                          <a:ea typeface="+mn-ea"/>
                          <a:cs typeface="+mn-cs"/>
                        </a:rPr>
                        <a:t> client sur les aspects de sécurité et maitrise d’énergie </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Former les agents à l’orientation client;</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Respecter les délais d’intervention (raccordement,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dépannages,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782320">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Conseil technico-commercial</a:t>
                      </a:r>
                      <a:r>
                        <a:rPr lang="fr-FR" sz="1400" kern="1200" baseline="0" dirty="0" smtClean="0">
                          <a:solidFill>
                            <a:schemeClr val="tx1"/>
                          </a:solidFill>
                          <a:latin typeface="+mn-lt"/>
                          <a:ea typeface="+mn-ea"/>
                          <a:cs typeface="+mn-cs"/>
                        </a:rPr>
                        <a:t> offert </a:t>
                      </a:r>
                      <a:r>
                        <a:rPr lang="fr-FR" sz="1400" kern="1200" dirty="0" smtClean="0">
                          <a:solidFill>
                            <a:schemeClr val="tx1"/>
                          </a:solidFill>
                          <a:latin typeface="+mn-lt"/>
                          <a:ea typeface="+mn-ea"/>
                          <a:cs typeface="+mn-cs"/>
                        </a:rPr>
                        <a:t>au client (bilan énergétique,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a:solidFill>
                  <a:schemeClr val="tx2"/>
                </a:solidFill>
                <a:latin typeface="+mj-lt"/>
                <a:ea typeface="+mj-ea"/>
                <a:cs typeface="+mj-cs"/>
              </a:rPr>
              <a:t>Action stratégique </a:t>
            </a:r>
            <a:r>
              <a:rPr lang="fr-FR" sz="2000" kern="1200" dirty="0" smtClean="0">
                <a:solidFill>
                  <a:schemeClr val="tx2"/>
                </a:solidFill>
                <a:latin typeface="+mj-lt"/>
                <a:ea typeface="+mj-ea"/>
                <a:cs typeface="+mj-cs"/>
              </a:rPr>
              <a:t>02: </a:t>
            </a:r>
            <a:r>
              <a:rPr lang="fr-FR" sz="2000" kern="1200" dirty="0">
                <a:solidFill>
                  <a:schemeClr val="tx2"/>
                </a:solidFill>
                <a:latin typeface="+mj-lt"/>
                <a:ea typeface="+mj-ea"/>
                <a:cs typeface="+mj-cs"/>
              </a:rPr>
              <a:t>Passer d’une culture d’USAGER à une culture CLIENT pour capter le maximum de valeur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74</a:t>
            </a:fld>
            <a:endParaRPr lang="fr-F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807036908"/>
              </p:ext>
            </p:extLst>
          </p:nvPr>
        </p:nvGraphicFramePr>
        <p:xfrm>
          <a:off x="142845" y="1643632"/>
          <a:ext cx="8786874" cy="1929384"/>
        </p:xfrm>
        <a:graphic>
          <a:graphicData uri="http://schemas.openxmlformats.org/drawingml/2006/table">
            <a:tbl>
              <a:tblPr/>
              <a:tblGrid>
                <a:gridCol w="3857651"/>
                <a:gridCol w="1143008"/>
                <a:gridCol w="1466480"/>
                <a:gridCol w="463947"/>
                <a:gridCol w="463947"/>
                <a:gridCol w="463947"/>
                <a:gridCol w="463947"/>
                <a:gridCol w="463947"/>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a:latin typeface="+mn-lt"/>
                          <a:ea typeface="Times"/>
                          <a:cs typeface="Times New Roman"/>
                        </a:rPr>
                        <a:t>Objectifs</a:t>
                      </a:r>
                      <a:endParaRPr lang="fr-FR" sz="140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2012</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421524">
                <a:tc>
                  <a:txBody>
                    <a:bodyPr/>
                    <a:lstStyle/>
                    <a:p>
                      <a:pPr marL="45720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400" u="none" strike="noStrike" cap="none" normalizeH="0" baseline="0" dirty="0" smtClean="0">
                        <a:ln>
                          <a:noFill/>
                        </a:ln>
                        <a:effectLst/>
                      </a:endParaRP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Développer des relations privilégies avec les clients éligibles :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interlocuteur unique,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démarchage des clients,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suivi du portefeuille des clients éligibles,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85725">
                        <a:lnSpc>
                          <a:spcPct val="130000"/>
                        </a:lnSpc>
                        <a:spcAft>
                          <a:spcPts val="800"/>
                        </a:spcAft>
                        <a:buFont typeface="Arial" pitchFamily="34" charset="0"/>
                        <a:buChar char="•"/>
                      </a:pPr>
                      <a:r>
                        <a:rPr kumimoji="0" lang="fr-FR" sz="1400" kern="1200" dirty="0" smtClean="0">
                          <a:solidFill>
                            <a:schemeClr val="tx1"/>
                          </a:solidFill>
                          <a:latin typeface="+mn-lt"/>
                          <a:ea typeface="+mn-ea"/>
                          <a:cs typeface="+mn-cs"/>
                        </a:rPr>
                        <a:t>Fidéliser les éligibles potentiels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Compétences en marketing</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Action stratégique 03 :  Organiser la gestion des clients éligibles</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75</a:t>
            </a:fld>
            <a:endParaRPr lang="fr-FR"/>
          </a:p>
        </p:txBody>
      </p:sp>
    </p:spTree>
    <p:extLst>
      <p:ext uri="{BB962C8B-B14F-4D97-AF65-F5344CB8AC3E}">
        <p14:creationId xmlns:p14="http://schemas.microsoft.com/office/powerpoint/2010/main" xmlns="" val="7281887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2900" dirty="0"/>
              <a:t>Développement de la fonction stratégie au niveau de SDA</a:t>
            </a:r>
          </a:p>
        </p:txBody>
      </p:sp>
      <p:sp>
        <p:nvSpPr>
          <p:cNvPr id="3" name="Espace réservé du texte 2"/>
          <p:cNvSpPr>
            <a:spLocks noGrp="1"/>
          </p:cNvSpPr>
          <p:nvPr>
            <p:ph type="subTitle" idx="1"/>
          </p:nvPr>
        </p:nvSpPr>
        <p:spPr>
          <a:xfrm>
            <a:off x="685800" y="2086420"/>
            <a:ext cx="7772400" cy="1199704"/>
          </a:xfrm>
        </p:spPr>
        <p:txBody>
          <a:bodyPr>
            <a:normAutofit/>
          </a:bodyPr>
          <a:lstStyle/>
          <a:p>
            <a:pPr algn="l"/>
            <a:r>
              <a:rPr lang="fr-FR" sz="2800" dirty="0" smtClean="0">
                <a:solidFill>
                  <a:srgbClr val="000000"/>
                </a:solidFill>
                <a:latin typeface="Arial"/>
                <a:cs typeface="Arial" charset="0"/>
              </a:rPr>
              <a:t>Axe n°4:</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76</a:t>
            </a:fld>
            <a:endParaRPr lang="fr-FR"/>
          </a:p>
        </p:txBody>
      </p:sp>
    </p:spTree>
    <p:extLst>
      <p:ext uri="{BB962C8B-B14F-4D97-AF65-F5344CB8AC3E}">
        <p14:creationId xmlns:p14="http://schemas.microsoft.com/office/powerpoint/2010/main" xmlns="" val="32779818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238249231"/>
              </p:ext>
            </p:extLst>
          </p:nvPr>
        </p:nvGraphicFramePr>
        <p:xfrm>
          <a:off x="251520" y="1844824"/>
          <a:ext cx="8630561" cy="3422904"/>
        </p:xfrm>
        <a:graphic>
          <a:graphicData uri="http://schemas.openxmlformats.org/drawingml/2006/table">
            <a:tbl>
              <a:tblPr/>
              <a:tblGrid>
                <a:gridCol w="3820414"/>
                <a:gridCol w="1364162"/>
                <a:gridCol w="1421920"/>
                <a:gridCol w="404813"/>
                <a:gridCol w="404813"/>
                <a:gridCol w="404813"/>
                <a:gridCol w="404813"/>
                <a:gridCol w="404813"/>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2012</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915188">
                <a:tc>
                  <a:txBody>
                    <a:bodyPr/>
                    <a:lstStyle/>
                    <a:p>
                      <a:pPr marL="88900" indent="-88900" algn="just">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Mise en place de la fonction Stratégie :</a:t>
                      </a:r>
                    </a:p>
                    <a:p>
                      <a:pPr marL="365125" marR="0" lvl="1" indent="-182563" algn="just" defTabSz="914400"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Définir les missions de la fonction stratégie</a:t>
                      </a:r>
                    </a:p>
                    <a:p>
                      <a:pPr marL="365125" marR="0" lvl="1" indent="-182563" algn="just" defTabSz="823913"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Recruter et former la RH dédiée aux concepts </a:t>
                      </a:r>
                    </a:p>
                    <a:p>
                      <a:pPr marL="361950" marR="0" lvl="1" indent="0" algn="just" defTabSz="823913" rtl="0" eaLnBrk="1" fontAlgn="auto" latinLnBrk="0" hangingPunct="1">
                        <a:lnSpc>
                          <a:spcPct val="100000"/>
                        </a:lnSpc>
                        <a:spcBef>
                          <a:spcPts val="0"/>
                        </a:spcBef>
                        <a:spcAft>
                          <a:spcPts val="0"/>
                        </a:spcAft>
                        <a:buClrTx/>
                        <a:buSzTx/>
                        <a:buFont typeface="Wingdings"/>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et outils de la stratégie</a:t>
                      </a:r>
                      <a:r>
                        <a:rPr lang="fr-FR" sz="1400" dirty="0" smtClean="0">
                          <a:effectLst/>
                          <a:latin typeface="Arial"/>
                          <a:ea typeface="Calibri"/>
                          <a:cs typeface="Times New Roman"/>
                        </a:rPr>
                        <a:t>.</a:t>
                      </a:r>
                      <a:endParaRPr lang="fr-FR" sz="1000" dirty="0" smtClean="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Lancer la fonction stratégie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rowSpan="3">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 en stratégie</a:t>
                      </a:r>
                    </a:p>
                    <a:p>
                      <a:pPr marL="88900" indent="-88900" algn="l" rtl="0" eaLnBrk="1" latinLnBrk="0" hangingPunct="1">
                        <a:lnSpc>
                          <a:spcPct val="100000"/>
                        </a:lnSpc>
                        <a:spcBef>
                          <a:spcPts val="0"/>
                        </a:spcBef>
                        <a:spcAft>
                          <a:spcPts val="0"/>
                        </a:spcAft>
                        <a:buFont typeface="Arial" pitchFamily="34" charset="0"/>
                        <a:buChar char="•"/>
                        <a:tabLst/>
                      </a:pPr>
                      <a:endPar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 en négociation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r h="465216">
                <a:tc>
                  <a:txBody>
                    <a:bodyPr/>
                    <a:lstStyle/>
                    <a:p>
                      <a:pPr marL="88900" marR="0" lvl="0" indent="-88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 formation des managers de SDA pour leur permettre d’approfondir leur connaissance de l’activité de la société et son environnement  interne et externe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S’approprier l’outil d’élaboration du PS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r h="531812">
                <a:tc>
                  <a:txBody>
                    <a:bodyPr/>
                    <a:lstStyle/>
                    <a:p>
                      <a:pPr marL="88900" marR="0" lvl="0" indent="-88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Piloter le déploiement du plan stratégique et procéder à son évaluation continue et mise à jour annuelle.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Assurer la  maitrise de la fonction stratégie</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smtClean="0">
                <a:solidFill>
                  <a:schemeClr val="tx2"/>
                </a:solidFill>
                <a:latin typeface="+mj-lt"/>
                <a:ea typeface="+mj-ea"/>
                <a:cs typeface="+mj-cs"/>
              </a:rPr>
              <a:t>Axe stratégique n°04 :  </a:t>
            </a:r>
            <a:r>
              <a:rPr lang="fr-FR" sz="2000" kern="1200" dirty="0" smtClean="0">
                <a:solidFill>
                  <a:schemeClr val="tx2"/>
                </a:solidFill>
                <a:latin typeface="+mj-lt"/>
                <a:ea typeface="+mj-ea"/>
                <a:cs typeface="+mj-cs"/>
              </a:rPr>
              <a:t>Développement de la fonction stratégie au niveau de SDA</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77</a:t>
            </a:fld>
            <a:endParaRPr lang="fr-FR"/>
          </a:p>
        </p:txBody>
      </p:sp>
    </p:spTree>
    <p:extLst>
      <p:ext uri="{BB962C8B-B14F-4D97-AF65-F5344CB8AC3E}">
        <p14:creationId xmlns:p14="http://schemas.microsoft.com/office/powerpoint/2010/main" xmlns="" val="41098159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475656" y="2492896"/>
            <a:ext cx="6429420" cy="95410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4</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Business plan </a:t>
            </a:r>
            <a:endParaRPr lang="fr-FR" sz="2400"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475656" y="2492896"/>
            <a:ext cx="6429420" cy="95410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5</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Déploiement </a:t>
            </a:r>
            <a:endParaRPr lang="fr-FR"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ChangeArrowheads="1"/>
          </p:cNvSpPr>
          <p:nvPr/>
        </p:nvSpPr>
        <p:spPr bwMode="auto">
          <a:xfrm>
            <a:off x="0" y="500063"/>
            <a:ext cx="9001125" cy="61531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35" name="Rectangle 81"/>
          <p:cNvSpPr>
            <a:spLocks noChangeArrowheads="1"/>
          </p:cNvSpPr>
          <p:nvPr/>
        </p:nvSpPr>
        <p:spPr bwMode="auto">
          <a:xfrm>
            <a:off x="58738" y="4964113"/>
            <a:ext cx="8891587" cy="1584325"/>
          </a:xfrm>
          <a:prstGeom prst="rect">
            <a:avLst/>
          </a:prstGeom>
          <a:solidFill>
            <a:schemeClr val="bg1"/>
          </a:solidFill>
          <a:ln w="9525" algn="ctr">
            <a:noFill/>
            <a:miter lim="800000"/>
            <a:headEnd/>
            <a:tailEnd/>
          </a:ln>
        </p:spPr>
        <p:txBody>
          <a:bodyPr wrap="none" lIns="90000" tIns="46800" rIns="90000" bIns="46800" anchor="ctr"/>
          <a:lstStyle/>
          <a:p>
            <a:endParaRPr lang="fr-FR" sz="1200">
              <a:latin typeface="Calibri" pitchFamily="34" charset="0"/>
            </a:endParaRPr>
          </a:p>
        </p:txBody>
      </p:sp>
      <p:sp>
        <p:nvSpPr>
          <p:cNvPr id="18436" name="Text Box 3"/>
          <p:cNvSpPr txBox="1">
            <a:spLocks noChangeArrowheads="1"/>
          </p:cNvSpPr>
          <p:nvPr/>
        </p:nvSpPr>
        <p:spPr bwMode="auto">
          <a:xfrm>
            <a:off x="4511675" y="5857875"/>
            <a:ext cx="4076700" cy="446088"/>
          </a:xfrm>
          <a:prstGeom prst="rect">
            <a:avLst/>
          </a:prstGeom>
          <a:noFill/>
          <a:ln w="9525">
            <a:noFill/>
            <a:miter lim="800000"/>
            <a:headEnd/>
            <a:tailEnd/>
          </a:ln>
        </p:spPr>
        <p:txBody>
          <a:bodyPr lIns="75749" tIns="37874" rIns="75749" bIns="37874">
            <a:spAutoFit/>
          </a:bodyPr>
          <a:lstStyle/>
          <a:p>
            <a:pPr defTabSz="757238"/>
            <a:r>
              <a:rPr lang="fr-FR" sz="1200" dirty="0">
                <a:solidFill>
                  <a:srgbClr val="FF0000"/>
                </a:solidFill>
                <a:latin typeface="Calibri" pitchFamily="34" charset="0"/>
              </a:rPr>
              <a:t>Rentabilité du segment </a:t>
            </a:r>
            <a:r>
              <a:rPr lang="fr-FR" sz="1200" dirty="0" smtClean="0">
                <a:solidFill>
                  <a:srgbClr val="FF0000"/>
                </a:solidFill>
                <a:latin typeface="Calibri" pitchFamily="34" charset="0"/>
              </a:rPr>
              <a:t>2011 : </a:t>
            </a:r>
            <a:endParaRPr lang="fr-FR" sz="1200" dirty="0">
              <a:solidFill>
                <a:srgbClr val="FF0000"/>
              </a:solidFill>
              <a:latin typeface="Calibri" pitchFamily="34" charset="0"/>
            </a:endParaRPr>
          </a:p>
          <a:p>
            <a:pPr defTabSz="757238">
              <a:buFontTx/>
              <a:buChar char="-"/>
            </a:pPr>
            <a:r>
              <a:rPr lang="fr-FR" sz="1200" dirty="0">
                <a:solidFill>
                  <a:srgbClr val="FF0000"/>
                </a:solidFill>
                <a:latin typeface="Calibri" pitchFamily="34" charset="0"/>
              </a:rPr>
              <a:t> REX/CA: = </a:t>
            </a:r>
            <a:r>
              <a:rPr lang="fr-FR" sz="1200" dirty="0" smtClean="0">
                <a:solidFill>
                  <a:srgbClr val="FF0000"/>
                </a:solidFill>
                <a:latin typeface="Calibri" pitchFamily="34" charset="0"/>
              </a:rPr>
              <a:t>-20,59% </a:t>
            </a:r>
            <a:endParaRPr lang="fr-FR" sz="1200" dirty="0">
              <a:solidFill>
                <a:srgbClr val="FF0000"/>
              </a:solidFill>
              <a:latin typeface="Calibri" pitchFamily="34" charset="0"/>
            </a:endParaRPr>
          </a:p>
        </p:txBody>
      </p:sp>
      <p:sp>
        <p:nvSpPr>
          <p:cNvPr id="18437" name="Rectangle 5"/>
          <p:cNvSpPr>
            <a:spLocks noChangeArrowheads="1"/>
          </p:cNvSpPr>
          <p:nvPr/>
        </p:nvSpPr>
        <p:spPr bwMode="auto">
          <a:xfrm>
            <a:off x="20638" y="357188"/>
            <a:ext cx="9001125"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1200">
              <a:latin typeface="Calibri" pitchFamily="34" charset="0"/>
            </a:endParaRPr>
          </a:p>
        </p:txBody>
      </p:sp>
      <p:sp>
        <p:nvSpPr>
          <p:cNvPr id="18438" name="Rectangle 6"/>
          <p:cNvSpPr>
            <a:spLocks noChangeArrowheads="1"/>
          </p:cNvSpPr>
          <p:nvPr/>
        </p:nvSpPr>
        <p:spPr bwMode="auto">
          <a:xfrm>
            <a:off x="4483100" y="5572125"/>
            <a:ext cx="4538663"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39" name="Line 9"/>
          <p:cNvSpPr>
            <a:spLocks noChangeShapeType="1"/>
          </p:cNvSpPr>
          <p:nvPr/>
        </p:nvSpPr>
        <p:spPr bwMode="auto">
          <a:xfrm flipH="1">
            <a:off x="4481513" y="574675"/>
            <a:ext cx="0" cy="5978525"/>
          </a:xfrm>
          <a:prstGeom prst="line">
            <a:avLst/>
          </a:prstGeom>
          <a:noFill/>
          <a:ln w="19050">
            <a:solidFill>
              <a:schemeClr val="accent1"/>
            </a:solidFill>
            <a:round/>
            <a:headEnd/>
            <a:tailEnd/>
          </a:ln>
        </p:spPr>
        <p:txBody>
          <a:bodyPr wrap="none" anchor="ctr"/>
          <a:lstStyle/>
          <a:p>
            <a:endParaRPr lang="fr-FR"/>
          </a:p>
        </p:txBody>
      </p:sp>
      <p:sp>
        <p:nvSpPr>
          <p:cNvPr id="18440" name="Text Box 12"/>
          <p:cNvSpPr txBox="1">
            <a:spLocks noChangeArrowheads="1"/>
          </p:cNvSpPr>
          <p:nvPr/>
        </p:nvSpPr>
        <p:spPr bwMode="auto">
          <a:xfrm>
            <a:off x="4613275" y="5603875"/>
            <a:ext cx="2867025" cy="26193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90953" y="868126"/>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20783" y="2622097"/>
            <a:ext cx="337643" cy="94977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32" y="3857628"/>
            <a:ext cx="522309" cy="107157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18444" name="Line 16"/>
          <p:cNvSpPr>
            <a:spLocks noChangeShapeType="1"/>
          </p:cNvSpPr>
          <p:nvPr/>
        </p:nvSpPr>
        <p:spPr bwMode="auto">
          <a:xfrm rot="21540000" flipH="1">
            <a:off x="371475" y="404813"/>
            <a:ext cx="146050" cy="6167437"/>
          </a:xfrm>
          <a:prstGeom prst="line">
            <a:avLst/>
          </a:prstGeom>
          <a:noFill/>
          <a:ln w="9525">
            <a:solidFill>
              <a:schemeClr val="accent1"/>
            </a:solidFill>
            <a:round/>
            <a:headEnd/>
            <a:tailEnd/>
          </a:ln>
        </p:spPr>
        <p:txBody>
          <a:bodyPr wrap="none" anchor="ctr"/>
          <a:lstStyle/>
          <a:p>
            <a:endParaRPr lang="fr-FR"/>
          </a:p>
        </p:txBody>
      </p:sp>
      <p:sp>
        <p:nvSpPr>
          <p:cNvPr id="18445" name="Text Box 18"/>
          <p:cNvSpPr txBox="1">
            <a:spLocks noChangeArrowheads="1"/>
          </p:cNvSpPr>
          <p:nvPr/>
        </p:nvSpPr>
        <p:spPr bwMode="auto">
          <a:xfrm>
            <a:off x="4594225" y="1595438"/>
            <a:ext cx="4129088" cy="26035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200">
              <a:solidFill>
                <a:srgbClr val="000000"/>
              </a:solidFill>
              <a:latin typeface="Calibri" pitchFamily="34" charset="0"/>
            </a:endParaRPr>
          </a:p>
        </p:txBody>
      </p:sp>
      <p:sp>
        <p:nvSpPr>
          <p:cNvPr id="14353" name="Text Box 20"/>
          <p:cNvSpPr txBox="1">
            <a:spLocks noChangeArrowheads="1"/>
          </p:cNvSpPr>
          <p:nvPr/>
        </p:nvSpPr>
        <p:spPr bwMode="auto">
          <a:xfrm>
            <a:off x="-5594" y="5400713"/>
            <a:ext cx="522309" cy="957245"/>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18447" name="Text Box 23"/>
          <p:cNvSpPr txBox="1">
            <a:spLocks noChangeArrowheads="1"/>
          </p:cNvSpPr>
          <p:nvPr/>
        </p:nvSpPr>
        <p:spPr bwMode="auto">
          <a:xfrm>
            <a:off x="569913" y="2427288"/>
            <a:ext cx="3859212" cy="1184483"/>
          </a:xfrm>
          <a:prstGeom prst="rect">
            <a:avLst/>
          </a:prstGeom>
          <a:noFill/>
          <a:ln w="9525">
            <a:noFill/>
            <a:miter lim="800000"/>
            <a:headEnd/>
            <a:tailEnd/>
          </a:ln>
        </p:spPr>
        <p:txBody>
          <a:bodyPr lIns="75749" tIns="37874" rIns="75749" bIns="37874">
            <a:spAutoFit/>
          </a:bodyPr>
          <a:lstStyle/>
          <a:p>
            <a:pPr marL="92075" indent="-92075" defTabSz="757238">
              <a:lnSpc>
                <a:spcPct val="120000"/>
              </a:lnSpc>
            </a:pPr>
            <a:r>
              <a:rPr lang="fr-FR" sz="1200" b="1" dirty="0">
                <a:solidFill>
                  <a:srgbClr val="000000"/>
                </a:solidFill>
                <a:latin typeface="Calibri" pitchFamily="34" charset="0"/>
              </a:rPr>
              <a:t>Clients non éligibles</a:t>
            </a:r>
            <a:r>
              <a:rPr lang="fr-FR" sz="1200" dirty="0">
                <a:solidFill>
                  <a:srgbClr val="000000"/>
                </a:solidFill>
                <a:latin typeface="Calibri" pitchFamily="34" charset="0"/>
              </a:rPr>
              <a:t> : BT/MT : (actuel)</a:t>
            </a:r>
          </a:p>
          <a:p>
            <a:pPr marL="92075" indent="-92075" defTabSz="757238">
              <a:lnSpc>
                <a:spcPct val="120000"/>
              </a:lnSpc>
              <a:buFontTx/>
              <a:buChar char="•"/>
            </a:pPr>
            <a:r>
              <a:rPr lang="fr-FR" sz="1200" dirty="0">
                <a:solidFill>
                  <a:srgbClr val="000000"/>
                </a:solidFill>
                <a:latin typeface="Calibri" pitchFamily="34" charset="0"/>
              </a:rPr>
              <a:t>BT : Ménages, non ménages et administrations: </a:t>
            </a:r>
            <a:r>
              <a:rPr lang="fr-FR" sz="1200" dirty="0" smtClean="0">
                <a:latin typeface="Calibri" pitchFamily="34" charset="0"/>
              </a:rPr>
              <a:t>1 053 856 </a:t>
            </a:r>
            <a:r>
              <a:rPr lang="fr-FR" sz="1200" dirty="0">
                <a:latin typeface="Calibri" pitchFamily="34" charset="0"/>
              </a:rPr>
              <a:t>abonnés BT en augmentation de </a:t>
            </a:r>
            <a:r>
              <a:rPr lang="fr-FR" sz="1200" dirty="0" smtClean="0">
                <a:latin typeface="Calibri" pitchFamily="34" charset="0"/>
              </a:rPr>
              <a:t>5.5% </a:t>
            </a:r>
            <a:r>
              <a:rPr lang="fr-FR" sz="1200" dirty="0">
                <a:latin typeface="Calibri" pitchFamily="34" charset="0"/>
              </a:rPr>
              <a:t>par rapport à </a:t>
            </a:r>
            <a:r>
              <a:rPr lang="fr-FR" sz="1200" dirty="0" smtClean="0">
                <a:latin typeface="Calibri" pitchFamily="34" charset="0"/>
              </a:rPr>
              <a:t>2011;</a:t>
            </a:r>
            <a:endParaRPr lang="fr-FR" sz="1200" dirty="0">
              <a:latin typeface="Calibri" pitchFamily="34" charset="0"/>
            </a:endParaRPr>
          </a:p>
          <a:p>
            <a:pPr marL="92075" indent="-92075" defTabSz="757238">
              <a:lnSpc>
                <a:spcPct val="120000"/>
              </a:lnSpc>
              <a:buFontTx/>
              <a:buChar char="•"/>
            </a:pPr>
            <a:r>
              <a:rPr lang="fr-FR" sz="1200" dirty="0">
                <a:latin typeface="Calibri" pitchFamily="34" charset="0"/>
              </a:rPr>
              <a:t>MT : </a:t>
            </a:r>
            <a:r>
              <a:rPr lang="fr-FR" sz="1200" dirty="0" smtClean="0">
                <a:latin typeface="Calibri" pitchFamily="34" charset="0"/>
              </a:rPr>
              <a:t>5744 </a:t>
            </a:r>
            <a:r>
              <a:rPr lang="fr-FR" sz="1200" dirty="0">
                <a:latin typeface="Calibri" pitchFamily="34" charset="0"/>
              </a:rPr>
              <a:t>clients dont </a:t>
            </a:r>
            <a:r>
              <a:rPr lang="fr-FR" sz="1200" dirty="0" smtClean="0">
                <a:latin typeface="Calibri" pitchFamily="34" charset="0"/>
              </a:rPr>
              <a:t>98,2%  </a:t>
            </a:r>
            <a:r>
              <a:rPr lang="fr-FR" sz="1200" dirty="0">
                <a:latin typeface="Calibri" pitchFamily="34" charset="0"/>
              </a:rPr>
              <a:t>non éligibles et </a:t>
            </a:r>
            <a:r>
              <a:rPr lang="fr-FR" sz="1200" dirty="0" smtClean="0">
                <a:latin typeface="Calibri" pitchFamily="34" charset="0"/>
              </a:rPr>
              <a:t> 1,8% (105 </a:t>
            </a:r>
            <a:r>
              <a:rPr lang="fr-FR" sz="1200" dirty="0">
                <a:latin typeface="Calibri" pitchFamily="34" charset="0"/>
              </a:rPr>
              <a:t>clients) potentiellement éligibles, </a:t>
            </a:r>
          </a:p>
        </p:txBody>
      </p:sp>
      <p:sp>
        <p:nvSpPr>
          <p:cNvPr id="18448" name="Text Box 33"/>
          <p:cNvSpPr txBox="1">
            <a:spLocks noChangeArrowheads="1"/>
          </p:cNvSpPr>
          <p:nvPr/>
        </p:nvSpPr>
        <p:spPr bwMode="auto">
          <a:xfrm>
            <a:off x="404813" y="5308600"/>
            <a:ext cx="4122737" cy="1184275"/>
          </a:xfrm>
          <a:prstGeom prst="rect">
            <a:avLst/>
          </a:prstGeom>
          <a:noFill/>
          <a:ln w="9525">
            <a:noFill/>
            <a:miter lim="800000"/>
            <a:headEnd/>
            <a:tailEnd/>
          </a:ln>
        </p:spPr>
        <p:txBody>
          <a:bodyPr lIns="75749" tIns="37874" rIns="75749" bIns="37874">
            <a:spAutoFit/>
          </a:bodyPr>
          <a:lstStyle/>
          <a:p>
            <a:pPr defTabSz="757238">
              <a:buClr>
                <a:srgbClr val="FF9900"/>
              </a:buClr>
            </a:pPr>
            <a:r>
              <a:rPr lang="fr-FR" sz="1200" b="1" dirty="0">
                <a:solidFill>
                  <a:srgbClr val="000000"/>
                </a:solidFill>
                <a:latin typeface="Calibri" pitchFamily="34" charset="0"/>
              </a:rPr>
              <a:t>Part de marché de SDA : 100% dans les 5 ans à venir</a:t>
            </a:r>
          </a:p>
          <a:p>
            <a:pPr defTabSz="757238">
              <a:buClr>
                <a:srgbClr val="FF9900"/>
              </a:buClr>
            </a:pPr>
            <a:r>
              <a:rPr lang="fr-FR" sz="1200" b="1" dirty="0">
                <a:solidFill>
                  <a:srgbClr val="000000"/>
                </a:solidFill>
                <a:latin typeface="Calibri" pitchFamily="34" charset="0"/>
              </a:rPr>
              <a:t>Concurrents Potentiels :</a:t>
            </a:r>
          </a:p>
          <a:p>
            <a:pPr defTabSz="757238">
              <a:buClr>
                <a:srgbClr val="FF9900"/>
              </a:buClr>
            </a:pPr>
            <a:r>
              <a:rPr lang="fr-FR" sz="1200" dirty="0">
                <a:solidFill>
                  <a:srgbClr val="000000"/>
                </a:solidFill>
                <a:latin typeface="Calibri" pitchFamily="34" charset="0"/>
              </a:rPr>
              <a:t>Concurrent 1 : les autres </a:t>
            </a:r>
            <a:r>
              <a:rPr lang="fr-FR" sz="1200" dirty="0" err="1">
                <a:solidFill>
                  <a:srgbClr val="000000"/>
                </a:solidFill>
                <a:latin typeface="Calibri" pitchFamily="34" charset="0"/>
              </a:rPr>
              <a:t>SDx</a:t>
            </a:r>
            <a:endParaRPr lang="fr-FR" sz="1200" dirty="0">
              <a:solidFill>
                <a:srgbClr val="000000"/>
              </a:solidFill>
              <a:latin typeface="Calibri" pitchFamily="34" charset="0"/>
            </a:endParaRPr>
          </a:p>
          <a:p>
            <a:pPr defTabSz="757238">
              <a:buClr>
                <a:srgbClr val="FF9900"/>
              </a:buClr>
              <a:buFont typeface="Wingdings" pitchFamily="2" charset="2"/>
              <a:buNone/>
            </a:pPr>
            <a:r>
              <a:rPr lang="fr-FR" sz="1200" dirty="0">
                <a:solidFill>
                  <a:srgbClr val="000000"/>
                </a:solidFill>
                <a:latin typeface="Calibri" pitchFamily="34" charset="0"/>
              </a:rPr>
              <a:t>Concurrent 2 : les concessionnaires d’autres utilities</a:t>
            </a:r>
          </a:p>
          <a:p>
            <a:pPr defTabSz="757238">
              <a:buClr>
                <a:srgbClr val="FF9900"/>
              </a:buClr>
              <a:buFont typeface="Wingdings" pitchFamily="2" charset="2"/>
              <a:buNone/>
            </a:pPr>
            <a:r>
              <a:rPr lang="fr-FR" sz="1200" dirty="0">
                <a:solidFill>
                  <a:srgbClr val="000000"/>
                </a:solidFill>
                <a:latin typeface="Calibri" pitchFamily="34" charset="0"/>
              </a:rPr>
              <a:t>Concurrent 3 : les producteurs qui décident de s’intégrer en aval</a:t>
            </a:r>
          </a:p>
          <a:p>
            <a:pPr defTabSz="757238">
              <a:buClr>
                <a:srgbClr val="FF9900"/>
              </a:buClr>
              <a:buFont typeface="Wingdings" pitchFamily="2" charset="2"/>
              <a:buNone/>
            </a:pPr>
            <a:r>
              <a:rPr lang="fr-FR" sz="1200" dirty="0">
                <a:solidFill>
                  <a:srgbClr val="000000"/>
                </a:solidFill>
                <a:latin typeface="Calibri" pitchFamily="34" charset="0"/>
              </a:rPr>
              <a:t>Concurrent 4 : distributeurs étrangers</a:t>
            </a:r>
          </a:p>
        </p:txBody>
      </p:sp>
      <p:sp>
        <p:nvSpPr>
          <p:cNvPr id="18449" name="Line 35"/>
          <p:cNvSpPr>
            <a:spLocks noChangeShapeType="1"/>
          </p:cNvSpPr>
          <p:nvPr/>
        </p:nvSpPr>
        <p:spPr bwMode="auto">
          <a:xfrm flipV="1">
            <a:off x="0" y="3643314"/>
            <a:ext cx="4452937" cy="0"/>
          </a:xfrm>
          <a:prstGeom prst="line">
            <a:avLst/>
          </a:prstGeom>
          <a:noFill/>
          <a:ln w="9525">
            <a:solidFill>
              <a:schemeClr val="accent1"/>
            </a:solidFill>
            <a:round/>
            <a:headEnd/>
            <a:tailEnd/>
          </a:ln>
        </p:spPr>
        <p:txBody>
          <a:bodyPr wrap="none" anchor="ctr"/>
          <a:lstStyle/>
          <a:p>
            <a:endParaRPr lang="fr-FR"/>
          </a:p>
        </p:txBody>
      </p:sp>
      <p:sp>
        <p:nvSpPr>
          <p:cNvPr id="18450" name="Text Box 41"/>
          <p:cNvSpPr txBox="1">
            <a:spLocks noChangeArrowheads="1"/>
          </p:cNvSpPr>
          <p:nvPr/>
        </p:nvSpPr>
        <p:spPr bwMode="auto">
          <a:xfrm>
            <a:off x="2700338" y="893763"/>
            <a:ext cx="153987" cy="260350"/>
          </a:xfrm>
          <a:prstGeom prst="rect">
            <a:avLst/>
          </a:prstGeom>
          <a:noFill/>
          <a:ln w="9525">
            <a:noFill/>
            <a:miter lim="800000"/>
            <a:headEnd/>
            <a:tailEnd/>
          </a:ln>
        </p:spPr>
        <p:txBody>
          <a:bodyPr wrap="none" lIns="75749" tIns="37874" rIns="75749" bIns="37874">
            <a:spAutoFit/>
          </a:bodyPr>
          <a:lstStyle/>
          <a:p>
            <a:pPr defTabSz="757238"/>
            <a:endParaRPr lang="fr-FR" sz="1200">
              <a:solidFill>
                <a:srgbClr val="000000"/>
              </a:solidFill>
              <a:latin typeface="Calibri" pitchFamily="34" charset="0"/>
            </a:endParaRPr>
          </a:p>
        </p:txBody>
      </p:sp>
      <p:sp>
        <p:nvSpPr>
          <p:cNvPr id="18451" name="Rectangle 42"/>
          <p:cNvSpPr>
            <a:spLocks noChangeArrowheads="1"/>
          </p:cNvSpPr>
          <p:nvPr/>
        </p:nvSpPr>
        <p:spPr bwMode="auto">
          <a:xfrm>
            <a:off x="4503738" y="4214813"/>
            <a:ext cx="4518025" cy="187325"/>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52" name="Text Box 43"/>
          <p:cNvSpPr txBox="1">
            <a:spLocks noChangeArrowheads="1"/>
          </p:cNvSpPr>
          <p:nvPr/>
        </p:nvSpPr>
        <p:spPr bwMode="auto">
          <a:xfrm>
            <a:off x="4579938" y="2943225"/>
            <a:ext cx="28702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18453" name="Text Box 44"/>
          <p:cNvSpPr txBox="1">
            <a:spLocks noChangeArrowheads="1"/>
          </p:cNvSpPr>
          <p:nvPr/>
        </p:nvSpPr>
        <p:spPr bwMode="auto">
          <a:xfrm>
            <a:off x="4429125" y="4357688"/>
            <a:ext cx="4641850" cy="1184275"/>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200" dirty="0">
                <a:solidFill>
                  <a:srgbClr val="000000"/>
                </a:solidFill>
                <a:latin typeface="Calibri" pitchFamily="34" charset="0"/>
              </a:rPr>
              <a:t>Risque du transfert des charges d’Approvisionnement (Production/ Transport)</a:t>
            </a:r>
          </a:p>
          <a:p>
            <a:pPr marL="180975" indent="-180975" defTabSz="757238">
              <a:buFontTx/>
              <a:buAutoNum type="arabicPeriod"/>
            </a:pPr>
            <a:r>
              <a:rPr lang="fr-FR" sz="1200" dirty="0">
                <a:solidFill>
                  <a:srgbClr val="000000"/>
                </a:solidFill>
                <a:latin typeface="Calibri" pitchFamily="34" charset="0"/>
              </a:rPr>
              <a:t>Exiger de nouveaux paramètres de performances et/ou des objectifs plus serrés par le régulateur (Imprévisibilité du régulateur)</a:t>
            </a:r>
          </a:p>
          <a:p>
            <a:pPr marL="180975" indent="-180975" defTabSz="757238">
              <a:buFontTx/>
              <a:buAutoNum type="arabicPeriod"/>
            </a:pPr>
            <a:r>
              <a:rPr lang="fr-FR" sz="1200" dirty="0">
                <a:solidFill>
                  <a:srgbClr val="000000"/>
                </a:solidFill>
                <a:latin typeface="Calibri" pitchFamily="34" charset="0"/>
              </a:rPr>
              <a:t>Risque technologique  (non maitrise des nouvelles technologies)</a:t>
            </a:r>
          </a:p>
          <a:p>
            <a:pPr marL="180975" indent="-180975" defTabSz="757238">
              <a:buFontTx/>
              <a:buAutoNum type="arabicPeriod"/>
            </a:pPr>
            <a:r>
              <a:rPr lang="fr-FR" sz="1200" dirty="0">
                <a:solidFill>
                  <a:srgbClr val="000000"/>
                </a:solidFill>
                <a:latin typeface="Calibri" pitchFamily="34" charset="0"/>
              </a:rPr>
              <a:t>Risque de perdre la concession </a:t>
            </a:r>
          </a:p>
        </p:txBody>
      </p:sp>
      <p:graphicFrame>
        <p:nvGraphicFramePr>
          <p:cNvPr id="1155165" name="Group 93"/>
          <p:cNvGraphicFramePr>
            <a:graphicFrameLocks noGrp="1"/>
          </p:cNvGraphicFramePr>
          <p:nvPr>
            <p:ph idx="4294967295"/>
          </p:nvPr>
        </p:nvGraphicFramePr>
        <p:xfrm>
          <a:off x="428596" y="3500438"/>
          <a:ext cx="4071965" cy="1669908"/>
        </p:xfrm>
        <a:graphic>
          <a:graphicData uri="http://schemas.openxmlformats.org/drawingml/2006/table">
            <a:tbl>
              <a:tblPr/>
              <a:tblGrid>
                <a:gridCol w="1000132"/>
                <a:gridCol w="571504"/>
                <a:gridCol w="642942"/>
                <a:gridCol w="571504"/>
                <a:gridCol w="571504"/>
                <a:gridCol w="714379"/>
              </a:tblGrid>
              <a:tr h="313447">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2013</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2014</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2015</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2016</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2017</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300907">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Volume (</a:t>
                      </a:r>
                      <a:r>
                        <a:rPr kumimoji="0" lang="fr-FR" sz="1000" b="1" i="0" u="none" strike="noStrike" cap="none" normalizeH="0" baseline="0" dirty="0" err="1" smtClean="0">
                          <a:ln>
                            <a:noFill/>
                          </a:ln>
                          <a:solidFill>
                            <a:schemeClr val="tx1"/>
                          </a:solidFill>
                          <a:effectLst/>
                          <a:latin typeface="Arial" charset="0"/>
                        </a:rPr>
                        <a:t>GWh</a:t>
                      </a:r>
                      <a:r>
                        <a:rPr kumimoji="0" lang="fr-FR" sz="1000" b="1" i="0" u="none" strike="noStrike" cap="none" normalizeH="0" baseline="0" dirty="0" smtClean="0">
                          <a:ln>
                            <a:noFill/>
                          </a:ln>
                          <a:solidFill>
                            <a:schemeClr val="tx1"/>
                          </a:solidFill>
                          <a:effectLst/>
                          <a:latin typeface="Arial" charset="0"/>
                        </a:rPr>
                        <a:t>)</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4874</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B050"/>
                          </a:solidFill>
                          <a:effectLst/>
                          <a:latin typeface="Arial" charset="0"/>
                        </a:rPr>
                        <a:t>4542</a:t>
                      </a:r>
                      <a:endParaRPr kumimoji="0" lang="fr-FR" sz="1000" b="1" i="0" u="none" strike="noStrike" cap="none" normalizeH="0" baseline="0" dirty="0" smtClean="0">
                        <a:ln>
                          <a:noFill/>
                        </a:ln>
                        <a:solidFill>
                          <a:srgbClr val="00B05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B050"/>
                          </a:solidFill>
                          <a:effectLst/>
                          <a:latin typeface="Arial" charset="0"/>
                        </a:rPr>
                        <a:t>4838</a:t>
                      </a:r>
                      <a:endParaRPr kumimoji="0" lang="fr-FR" sz="1000" b="1" i="0" u="none" strike="noStrike" cap="none" normalizeH="0" baseline="0" dirty="0" smtClean="0">
                        <a:ln>
                          <a:noFill/>
                        </a:ln>
                        <a:solidFill>
                          <a:srgbClr val="00B05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B050"/>
                          </a:solidFill>
                          <a:effectLst/>
                          <a:latin typeface="Arial" charset="0"/>
                        </a:rPr>
                        <a:t>5014</a:t>
                      </a:r>
                      <a:endParaRPr kumimoji="0" lang="fr-FR" sz="1000" b="1" i="0" u="none" strike="noStrike" cap="none" normalizeH="0" baseline="0" dirty="0" smtClean="0">
                        <a:ln>
                          <a:noFill/>
                        </a:ln>
                        <a:solidFill>
                          <a:srgbClr val="00B05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r>
                        <a:rPr kumimoji="0" lang="fr-FR" sz="1000" b="1" i="0" u="none" strike="noStrike" kern="1200" cap="none" normalizeH="0" baseline="0" dirty="0" smtClean="0">
                          <a:ln>
                            <a:noFill/>
                          </a:ln>
                          <a:solidFill>
                            <a:srgbClr val="00B050"/>
                          </a:solidFill>
                          <a:effectLst/>
                          <a:latin typeface="Arial" charset="0"/>
                          <a:ea typeface="+mn-ea"/>
                          <a:cs typeface="+mn-cs"/>
                        </a:rPr>
                        <a:t>5172</a:t>
                      </a:r>
                      <a:endParaRPr kumimoji="0" lang="fr-FR" sz="1000" b="1" i="0" u="none" strike="noStrike" kern="1200" cap="none" normalizeH="0" baseline="0" dirty="0" smtClean="0">
                        <a:ln>
                          <a:noFill/>
                        </a:ln>
                        <a:solidFill>
                          <a:srgbClr val="00B050"/>
                        </a:solidFill>
                        <a:effectLst/>
                        <a:latin typeface="Arial" charset="0"/>
                        <a:ea typeface="+mn-ea"/>
                        <a:cs typeface="+mn-cs"/>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00907">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VA (DA/kWh)</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rgbClr val="00B050"/>
                          </a:solidFill>
                          <a:latin typeface="Arial"/>
                        </a:rPr>
                        <a:t>BT 3,958</a:t>
                      </a:r>
                    </a:p>
                    <a:p>
                      <a:pPr algn="ctr" rtl="0" fontAlgn="t"/>
                      <a:r>
                        <a:rPr lang="fr-FR" sz="1000" b="1" i="0" u="none" strike="noStrike" dirty="0" smtClean="0">
                          <a:solidFill>
                            <a:srgbClr val="00B050"/>
                          </a:solidFill>
                          <a:latin typeface="Arial"/>
                        </a:rPr>
                        <a:t>MT 3,307</a:t>
                      </a:r>
                    </a:p>
                    <a:p>
                      <a:pPr algn="ctr" rtl="0" fontAlgn="t"/>
                      <a:r>
                        <a:rPr lang="fr-FR" sz="1000" b="1" i="0" u="none" strike="noStrike" dirty="0" smtClean="0">
                          <a:solidFill>
                            <a:srgbClr val="00B050"/>
                          </a:solidFill>
                          <a:latin typeface="Arial"/>
                        </a:rPr>
                        <a:t>HT 2,189</a:t>
                      </a:r>
                      <a:endParaRPr lang="fr-FR" sz="1000" b="1" i="0" u="none" strike="noStrike" dirty="0">
                        <a:solidFill>
                          <a:srgbClr val="00B050"/>
                        </a:solidFill>
                        <a:latin typeface="Arial"/>
                      </a:endParaRP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smtClean="0">
                          <a:solidFill>
                            <a:srgbClr val="FF0000"/>
                          </a:solidFill>
                          <a:latin typeface="Arial"/>
                        </a:rPr>
                        <a:t>3,554</a:t>
                      </a:r>
                      <a:endParaRPr lang="fr-FR" sz="1000" b="0" i="0" u="none" strike="noStrike" dirty="0">
                        <a:solidFill>
                          <a:srgbClr val="FF0000"/>
                        </a:solidFill>
                        <a:latin typeface="Arial"/>
                      </a:endParaRP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smtClean="0">
                          <a:solidFill>
                            <a:srgbClr val="FF0000"/>
                          </a:solidFill>
                          <a:latin typeface="Arial"/>
                        </a:rPr>
                        <a:t>3,554</a:t>
                      </a:r>
                      <a:endParaRPr lang="fr-FR" sz="1000" b="0" i="0" u="none" strike="noStrike" dirty="0">
                        <a:solidFill>
                          <a:srgbClr val="FF0000"/>
                        </a:solidFill>
                        <a:latin typeface="Arial"/>
                      </a:endParaRP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smtClean="0">
                          <a:solidFill>
                            <a:srgbClr val="FF0000"/>
                          </a:solidFill>
                          <a:latin typeface="Arial"/>
                        </a:rPr>
                        <a:t>3,554</a:t>
                      </a:r>
                      <a:endParaRPr lang="fr-FR" sz="1000" b="0" i="0" u="none" strike="noStrike" dirty="0">
                        <a:solidFill>
                          <a:srgbClr val="FF0000"/>
                        </a:solidFill>
                        <a:latin typeface="Arial"/>
                      </a:endParaRP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smtClean="0">
                          <a:solidFill>
                            <a:srgbClr val="FF0000"/>
                          </a:solidFill>
                          <a:latin typeface="Arial"/>
                        </a:rPr>
                        <a:t>3,554</a:t>
                      </a:r>
                      <a:endParaRPr lang="fr-FR" sz="1000" b="0" i="0" u="none" strike="noStrike" dirty="0">
                        <a:solidFill>
                          <a:srgbClr val="FF0000"/>
                        </a:solidFill>
                        <a:latin typeface="Arial"/>
                      </a:endParaRP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42061">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CA (MDA)</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18346</a:t>
                      </a:r>
                      <a:endParaRPr kumimoji="0" lang="fr-FR" sz="1000" b="0" i="0" u="none" strike="noStrike" cap="none" normalizeH="0" baseline="0" dirty="0" smtClean="0">
                        <a:ln>
                          <a:noFill/>
                        </a:ln>
                        <a:solidFill>
                          <a:schemeClr val="tx1"/>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B050"/>
                          </a:solidFill>
                          <a:effectLst/>
                          <a:latin typeface="Arial" charset="0"/>
                        </a:rPr>
                        <a:t>16142</a:t>
                      </a:r>
                      <a:endParaRPr kumimoji="0" lang="fr-FR" sz="1000" b="1" i="0" u="none" strike="noStrike" cap="none" normalizeH="0" baseline="0" dirty="0" smtClean="0">
                        <a:ln>
                          <a:noFill/>
                        </a:ln>
                        <a:solidFill>
                          <a:srgbClr val="00B05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B050"/>
                          </a:solidFill>
                          <a:effectLst/>
                          <a:latin typeface="Arial" charset="0"/>
                        </a:rPr>
                        <a:t>17194</a:t>
                      </a:r>
                      <a:endParaRPr kumimoji="0" lang="fr-FR" sz="1000" b="1" i="0" u="none" strike="noStrike" cap="none" normalizeH="0" baseline="0" dirty="0" smtClean="0">
                        <a:ln>
                          <a:noFill/>
                        </a:ln>
                        <a:solidFill>
                          <a:srgbClr val="00B05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B050"/>
                          </a:solidFill>
                          <a:effectLst/>
                          <a:latin typeface="Arial" charset="0"/>
                        </a:rPr>
                        <a:t>17820</a:t>
                      </a:r>
                      <a:endParaRPr kumimoji="0" lang="fr-FR" sz="1000" b="1" i="0" u="none" strike="noStrike" cap="none" normalizeH="0" baseline="0" dirty="0" smtClean="0">
                        <a:ln>
                          <a:noFill/>
                        </a:ln>
                        <a:solidFill>
                          <a:srgbClr val="00B05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r>
                        <a:rPr kumimoji="0" lang="fr-FR" sz="1000" b="1" i="0" u="none" strike="noStrike" kern="1200" cap="none" normalizeH="0" baseline="0" dirty="0" smtClean="0">
                          <a:ln>
                            <a:noFill/>
                          </a:ln>
                          <a:solidFill>
                            <a:srgbClr val="00B050"/>
                          </a:solidFill>
                          <a:effectLst/>
                          <a:latin typeface="Arial" charset="0"/>
                          <a:ea typeface="+mn-ea"/>
                          <a:cs typeface="+mn-cs"/>
                        </a:rPr>
                        <a:t>18381</a:t>
                      </a:r>
                      <a:endParaRPr kumimoji="0" lang="fr-FR" sz="1000" b="1" i="0" u="none" strike="noStrike" kern="1200" cap="none" normalizeH="0" baseline="0" dirty="0" smtClean="0">
                        <a:ln>
                          <a:noFill/>
                        </a:ln>
                        <a:solidFill>
                          <a:srgbClr val="00B050"/>
                        </a:solidFill>
                        <a:effectLst/>
                        <a:latin typeface="Arial" charset="0"/>
                        <a:ea typeface="+mn-ea"/>
                        <a:cs typeface="+mn-cs"/>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18491" name="Text Box 79"/>
          <p:cNvSpPr txBox="1">
            <a:spLocks noChangeArrowheads="1"/>
          </p:cNvSpPr>
          <p:nvPr/>
        </p:nvSpPr>
        <p:spPr bwMode="auto">
          <a:xfrm>
            <a:off x="571500" y="804863"/>
            <a:ext cx="3857625" cy="1293812"/>
          </a:xfrm>
          <a:prstGeom prst="rect">
            <a:avLst/>
          </a:prstGeom>
          <a:noFill/>
          <a:ln w="9525">
            <a:noFill/>
            <a:miter lim="800000"/>
            <a:headEnd/>
            <a:tailEnd/>
          </a:ln>
        </p:spPr>
        <p:txBody>
          <a:bodyPr lIns="75749" tIns="37874" rIns="75749" bIns="37874">
            <a:spAutoFit/>
          </a:bodyPr>
          <a:lstStyle/>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Prestation de base : </a:t>
            </a:r>
            <a:r>
              <a:rPr lang="fr-FR" sz="1200" dirty="0">
                <a:solidFill>
                  <a:srgbClr val="000000"/>
                </a:solidFill>
                <a:latin typeface="Calibri" pitchFamily="34" charset="0"/>
              </a:rPr>
              <a:t>assurer la distribution de l’électricité;</a:t>
            </a:r>
          </a:p>
          <a:p>
            <a:pPr defTabSz="757238">
              <a:spcAft>
                <a:spcPct val="20000"/>
              </a:spcAft>
              <a:buClr>
                <a:srgbClr val="666465"/>
              </a:buClr>
              <a:buSzPct val="80000"/>
              <a:buFont typeface="Wingdings" pitchFamily="2" charset="2"/>
              <a:buNone/>
            </a:pPr>
            <a:r>
              <a:rPr lang="fr-FR" sz="1200" dirty="0">
                <a:solidFill>
                  <a:srgbClr val="000000"/>
                </a:solidFill>
                <a:latin typeface="Calibri" pitchFamily="34" charset="0"/>
              </a:rPr>
              <a:t>Basse et moyenne tension : fourniture et acheminement de l’électricité  pour tous les clients non éligibles.</a:t>
            </a:r>
          </a:p>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Relations commerciales: </a:t>
            </a:r>
            <a:r>
              <a:rPr lang="fr-FR" sz="1200" dirty="0">
                <a:solidFill>
                  <a:srgbClr val="000000"/>
                </a:solidFill>
                <a:latin typeface="Calibri" pitchFamily="34" charset="0"/>
              </a:rPr>
              <a:t>actes commerciaux et respect des engagements vis-à-vis du client et de la CREG.</a:t>
            </a:r>
          </a:p>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Services :</a:t>
            </a:r>
            <a:r>
              <a:rPr lang="fr-FR" sz="1200" dirty="0">
                <a:solidFill>
                  <a:srgbClr val="000000"/>
                </a:solidFill>
                <a:latin typeface="Calibri" pitchFamily="34" charset="0"/>
              </a:rPr>
              <a:t> prestation de conseil et assistance technique</a:t>
            </a:r>
          </a:p>
        </p:txBody>
      </p:sp>
      <p:sp>
        <p:nvSpPr>
          <p:cNvPr id="18492" name="Text Box 10"/>
          <p:cNvSpPr txBox="1">
            <a:spLocks noChangeArrowheads="1"/>
          </p:cNvSpPr>
          <p:nvPr/>
        </p:nvSpPr>
        <p:spPr bwMode="auto">
          <a:xfrm>
            <a:off x="4641850" y="704850"/>
            <a:ext cx="2422525"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Règles du jeu concurrentiel</a:t>
            </a:r>
          </a:p>
        </p:txBody>
      </p:sp>
      <p:sp>
        <p:nvSpPr>
          <p:cNvPr id="18493" name="Rectangle 7"/>
          <p:cNvSpPr>
            <a:spLocks noChangeArrowheads="1"/>
          </p:cNvSpPr>
          <p:nvPr/>
        </p:nvSpPr>
        <p:spPr bwMode="auto">
          <a:xfrm>
            <a:off x="184150" y="0"/>
            <a:ext cx="8459788" cy="327025"/>
          </a:xfrm>
          <a:prstGeom prst="rect">
            <a:avLst/>
          </a:prstGeom>
          <a:noFill/>
          <a:ln w="9525">
            <a:noFill/>
            <a:miter lim="800000"/>
            <a:headEnd/>
            <a:tailEnd/>
          </a:ln>
        </p:spPr>
        <p:txBody>
          <a:bodyPr lIns="0" tIns="0" rIns="0" bIns="0" anchor="b"/>
          <a:lstStyle/>
          <a:p>
            <a:pPr marL="457200" indent="-457200"/>
            <a:r>
              <a:rPr lang="fr-FR" sz="2000" b="1">
                <a:solidFill>
                  <a:srgbClr val="000000"/>
                </a:solidFill>
                <a:latin typeface="Calibri" pitchFamily="34" charset="0"/>
              </a:rPr>
              <a:t>Caractérisation du segment « </a:t>
            </a:r>
            <a:r>
              <a:rPr lang="fr-FR" sz="2000" b="1" i="1">
                <a:solidFill>
                  <a:srgbClr val="000000"/>
                </a:solidFill>
                <a:latin typeface="Calibri" pitchFamily="34" charset="0"/>
              </a:rPr>
              <a:t>Concessions Électriques »</a:t>
            </a:r>
            <a:endParaRPr lang="fr-FR" sz="2000" b="1">
              <a:solidFill>
                <a:srgbClr val="000000"/>
              </a:solidFill>
              <a:latin typeface="Calibri" pitchFamily="34" charset="0"/>
            </a:endParaRPr>
          </a:p>
        </p:txBody>
      </p:sp>
      <p:sp>
        <p:nvSpPr>
          <p:cNvPr id="14662" name="Text Box 40"/>
          <p:cNvSpPr txBox="1">
            <a:spLocks noChangeArrowheads="1"/>
          </p:cNvSpPr>
          <p:nvPr/>
        </p:nvSpPr>
        <p:spPr bwMode="auto">
          <a:xfrm>
            <a:off x="4429125" y="582613"/>
            <a:ext cx="4632325" cy="3598862"/>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100" b="1" u="sng" dirty="0">
                <a:solidFill>
                  <a:srgbClr val="000000"/>
                </a:solidFill>
                <a:latin typeface="+mn-lt"/>
              </a:rPr>
              <a:t>Barrières à l’entrée</a:t>
            </a:r>
            <a:r>
              <a:rPr lang="fr-FR" sz="1100" b="1" dirty="0">
                <a:solidFill>
                  <a:srgbClr val="000000"/>
                </a:solidFill>
                <a:latin typeface="+mn-lt"/>
              </a:rPr>
              <a:t>: </a:t>
            </a:r>
          </a:p>
          <a:p>
            <a:pPr marL="177800" indent="-177800" defTabSz="757238" fontAlgn="auto">
              <a:spcBef>
                <a:spcPts val="0"/>
              </a:spcBef>
              <a:spcAft>
                <a:spcPts val="0"/>
              </a:spcAft>
              <a:buFont typeface="Arial" pitchFamily="34" charset="0"/>
              <a:buChar char="•"/>
              <a:defRPr/>
            </a:pPr>
            <a:r>
              <a:rPr lang="fr-FR" sz="1100" dirty="0">
                <a:solidFill>
                  <a:srgbClr val="000000"/>
                </a:solidFill>
                <a:latin typeface="+mn-lt"/>
              </a:rPr>
              <a:t>Taille critique</a:t>
            </a:r>
          </a:p>
          <a:p>
            <a:pPr marL="177800" indent="-177800" defTabSz="757238" fontAlgn="auto">
              <a:spcBef>
                <a:spcPts val="0"/>
              </a:spcBef>
              <a:spcAft>
                <a:spcPts val="0"/>
              </a:spcAft>
              <a:buFont typeface="Arial" pitchFamily="34" charset="0"/>
              <a:buChar char="•"/>
              <a:defRPr/>
            </a:pPr>
            <a:r>
              <a:rPr lang="fr-FR" sz="1100" dirty="0">
                <a:solidFill>
                  <a:srgbClr val="000000"/>
                </a:solidFill>
                <a:latin typeface="+mn-lt"/>
              </a:rPr>
              <a:t>Prix administré par l’Etat (ne permettant pas de couvrir les charges réelles)</a:t>
            </a:r>
          </a:p>
          <a:p>
            <a:pPr marL="228600" indent="-228600" defTabSz="757238" fontAlgn="auto">
              <a:spcBef>
                <a:spcPts val="0"/>
              </a:spcBef>
              <a:spcAft>
                <a:spcPts val="0"/>
              </a:spcAft>
              <a:defRPr/>
            </a:pPr>
            <a:r>
              <a:rPr lang="fr-FR" sz="1100" b="1" u="sng" dirty="0">
                <a:solidFill>
                  <a:srgbClr val="000000"/>
                </a:solidFill>
                <a:latin typeface="+mn-lt"/>
              </a:rPr>
              <a:t>FCS </a:t>
            </a:r>
            <a:r>
              <a:rPr lang="fr-FR" sz="1100" b="1" dirty="0">
                <a:solidFill>
                  <a:srgbClr val="000000"/>
                </a:solidFill>
                <a:latin typeface="+mn-lt"/>
              </a:rPr>
              <a:t>: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Maitrise du ré-engineering de Réseau,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Ingénierie sociale, </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Optimisation et généralisation de nouvelles technologies (BCC, TST/HTA, télé-relève, Smart </a:t>
            </a:r>
            <a:r>
              <a:rPr lang="fr-FR" sz="1100" dirty="0" err="1">
                <a:solidFill>
                  <a:schemeClr val="accent2">
                    <a:lumMod val="50000"/>
                  </a:schemeClr>
                </a:solidFill>
                <a:latin typeface="+mn-lt"/>
              </a:rPr>
              <a:t>Grid</a:t>
            </a:r>
            <a:r>
              <a:rPr lang="fr-FR" sz="1100" dirty="0">
                <a:solidFill>
                  <a:schemeClr val="accent2">
                    <a:lumMod val="50000"/>
                  </a:schemeClr>
                </a:solidFill>
                <a:latin typeface="+mn-lt"/>
              </a:rPr>
              <a:t>)</a:t>
            </a:r>
          </a:p>
          <a:p>
            <a:pPr marL="228600" indent="-228600" defTabSz="757238" fontAlgn="auto">
              <a:lnSpc>
                <a:spcPct val="120000"/>
              </a:lnSpc>
              <a:spcBef>
                <a:spcPts val="0"/>
              </a:spcBef>
              <a:spcAft>
                <a:spcPts val="0"/>
              </a:spcAft>
              <a:buFont typeface="+mj-lt"/>
              <a:buAutoNum type="arabicPeriod"/>
              <a:defRPr/>
            </a:pPr>
            <a:r>
              <a:rPr lang="fr-FR" sz="1100" dirty="0">
                <a:latin typeface="+mn-lt"/>
              </a:rPr>
              <a:t>Développement et exécution de la maintenance</a:t>
            </a:r>
          </a:p>
          <a:p>
            <a:pPr marL="228600" indent="-228600" defTabSz="757238" fontAlgn="auto">
              <a:lnSpc>
                <a:spcPct val="120000"/>
              </a:lnSpc>
              <a:spcBef>
                <a:spcPts val="0"/>
              </a:spcBef>
              <a:spcAft>
                <a:spcPts val="0"/>
              </a:spcAft>
              <a:buFont typeface="+mj-lt"/>
              <a:buAutoNum type="arabicPeriod"/>
              <a:defRPr/>
            </a:pPr>
            <a:r>
              <a:rPr lang="fr-FR" sz="1100" dirty="0">
                <a:latin typeface="+mn-lt"/>
              </a:rPr>
              <a:t>Développement des compétences RH</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Système d’information intégré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Maîtrise de l’adéquation entre couts de revient et tarifs,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Réseau commercial (</a:t>
            </a:r>
            <a:r>
              <a:rPr lang="fr-FR" sz="1100" dirty="0" err="1">
                <a:latin typeface="+mn-lt"/>
              </a:rPr>
              <a:t>dév</a:t>
            </a:r>
            <a:r>
              <a:rPr lang="fr-FR" sz="1100" dirty="0">
                <a:latin typeface="+mn-lt"/>
              </a:rPr>
              <a:t>., optimisation et efficacité, développement des services aux clients),</a:t>
            </a:r>
          </a:p>
          <a:p>
            <a:pPr marL="228600" indent="-228600" defTabSz="757238" fontAlgn="auto">
              <a:lnSpc>
                <a:spcPct val="120000"/>
              </a:lnSpc>
              <a:spcBef>
                <a:spcPts val="0"/>
              </a:spcBef>
              <a:spcAft>
                <a:spcPts val="0"/>
              </a:spcAft>
              <a:buFont typeface="+mj-lt"/>
              <a:buAutoNum type="arabicPeriod"/>
              <a:defRPr/>
            </a:pPr>
            <a:r>
              <a:rPr lang="fr-FR" sz="1100" dirty="0">
                <a:latin typeface="+mn-lt"/>
              </a:rPr>
              <a:t>Capacité de Maîtrise d’œuvre/ contrôle des travaux</a:t>
            </a:r>
          </a:p>
          <a:p>
            <a:pPr marL="228600" indent="-228600" defTabSz="757238" fontAlgn="auto">
              <a:lnSpc>
                <a:spcPct val="120000"/>
              </a:lnSpc>
              <a:spcBef>
                <a:spcPts val="0"/>
              </a:spcBef>
              <a:spcAft>
                <a:spcPts val="0"/>
              </a:spcAft>
              <a:buFont typeface="+mj-lt"/>
              <a:buAutoNum type="arabicPeriod"/>
              <a:defRPr/>
            </a:pPr>
            <a:r>
              <a:rPr lang="fr-FR" sz="1100" dirty="0">
                <a:latin typeface="+mn-lt"/>
              </a:rPr>
              <a:t>Ancrage institutionnel,</a:t>
            </a:r>
          </a:p>
          <a:p>
            <a:pPr marL="228600" indent="-228600" defTabSz="757238" fontAlgn="auto">
              <a:lnSpc>
                <a:spcPct val="120000"/>
              </a:lnSpc>
              <a:spcBef>
                <a:spcPts val="0"/>
              </a:spcBef>
              <a:spcAft>
                <a:spcPts val="0"/>
              </a:spcAft>
              <a:buFont typeface="+mj-lt"/>
              <a:buAutoNum type="arabicPeriod"/>
              <a:defRPr/>
            </a:pPr>
            <a:r>
              <a:rPr lang="fr-FR" sz="1100" dirty="0">
                <a:latin typeface="+mn-lt"/>
              </a:rPr>
              <a:t>Capitalisation (</a:t>
            </a:r>
            <a:r>
              <a:rPr lang="en-US" sz="1100" dirty="0">
                <a:latin typeface="+mn-lt"/>
              </a:rPr>
              <a:t>knowledge</a:t>
            </a:r>
            <a:r>
              <a:rPr lang="fr-FR" sz="1100" dirty="0">
                <a:latin typeface="+mn-lt"/>
              </a:rPr>
              <a:t> management)</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Mise à jour et réengineering des procédures de gestion</a:t>
            </a:r>
            <a:endParaRPr lang="fr-FR" sz="1100" i="1" dirty="0">
              <a:latin typeface="+mn-lt"/>
            </a:endParaRPr>
          </a:p>
        </p:txBody>
      </p:sp>
      <p:cxnSp>
        <p:nvCxnSpPr>
          <p:cNvPr id="18495" name="Connecteur droit 57"/>
          <p:cNvCxnSpPr>
            <a:cxnSpLocks noChangeShapeType="1"/>
          </p:cNvCxnSpPr>
          <p:nvPr/>
        </p:nvCxnSpPr>
        <p:spPr bwMode="auto">
          <a:xfrm>
            <a:off x="0" y="2214554"/>
            <a:ext cx="4486275" cy="1588"/>
          </a:xfrm>
          <a:prstGeom prst="line">
            <a:avLst/>
          </a:prstGeom>
          <a:noFill/>
          <a:ln w="9525" algn="ctr">
            <a:solidFill>
              <a:schemeClr val="accent1"/>
            </a:solidFill>
            <a:round/>
            <a:headEnd/>
            <a:tailEnd/>
          </a:ln>
        </p:spPr>
      </p:cxnSp>
      <p:sp>
        <p:nvSpPr>
          <p:cNvPr id="18496" name="Text Box 43"/>
          <p:cNvSpPr txBox="1">
            <a:spLocks noChangeArrowheads="1"/>
          </p:cNvSpPr>
          <p:nvPr/>
        </p:nvSpPr>
        <p:spPr bwMode="auto">
          <a:xfrm>
            <a:off x="4638675" y="4167188"/>
            <a:ext cx="2870200"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18497" name="Rectangle 42"/>
          <p:cNvSpPr>
            <a:spLocks noChangeArrowheads="1"/>
          </p:cNvSpPr>
          <p:nvPr/>
        </p:nvSpPr>
        <p:spPr bwMode="auto">
          <a:xfrm>
            <a:off x="20638" y="5021263"/>
            <a:ext cx="4462462" cy="30003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98" name="Text Box 45"/>
          <p:cNvSpPr txBox="1">
            <a:spLocks noChangeArrowheads="1"/>
          </p:cNvSpPr>
          <p:nvPr/>
        </p:nvSpPr>
        <p:spPr bwMode="auto">
          <a:xfrm>
            <a:off x="187325" y="5045075"/>
            <a:ext cx="2868613" cy="26193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Structure de la concurrence</a:t>
            </a:r>
          </a:p>
        </p:txBody>
      </p:sp>
      <p:sp>
        <p:nvSpPr>
          <p:cNvPr id="18499" name="Text Box 10"/>
          <p:cNvSpPr txBox="1">
            <a:spLocks noChangeArrowheads="1"/>
          </p:cNvSpPr>
          <p:nvPr/>
        </p:nvSpPr>
        <p:spPr bwMode="auto">
          <a:xfrm>
            <a:off x="204788" y="379413"/>
            <a:ext cx="189865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Définition du segment</a:t>
            </a:r>
          </a:p>
        </p:txBody>
      </p:sp>
      <p:sp>
        <p:nvSpPr>
          <p:cNvPr id="18500" name="Text Box 11"/>
          <p:cNvSpPr txBox="1">
            <a:spLocks noChangeArrowheads="1"/>
          </p:cNvSpPr>
          <p:nvPr/>
        </p:nvSpPr>
        <p:spPr bwMode="auto">
          <a:xfrm>
            <a:off x="4573588" y="369888"/>
            <a:ext cx="44704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Règles du jeu et synergies possibles</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Travaux à faire</a:t>
            </a:r>
            <a:endParaRPr lang="fr-FR" dirty="0"/>
          </a:p>
        </p:txBody>
      </p:sp>
      <p:sp>
        <p:nvSpPr>
          <p:cNvPr id="4" name="Espace réservé du contenu 3"/>
          <p:cNvSpPr>
            <a:spLocks noGrp="1"/>
          </p:cNvSpPr>
          <p:nvPr>
            <p:ph idx="1"/>
          </p:nvPr>
        </p:nvSpPr>
        <p:spPr/>
        <p:txBody>
          <a:bodyPr>
            <a:normAutofit/>
          </a:bodyPr>
          <a:lstStyle/>
          <a:p>
            <a:r>
              <a:rPr lang="fr-FR" sz="2300" dirty="0" smtClean="0"/>
              <a:t>Sur la base des travaux d’élaboration du plan d’actions stratégiques, définir pour chaque action stratégique :</a:t>
            </a:r>
          </a:p>
          <a:p>
            <a:endParaRPr lang="fr-FR" sz="2300" dirty="0" smtClean="0"/>
          </a:p>
          <a:p>
            <a:pPr lvl="4"/>
            <a:r>
              <a:rPr lang="fr-FR" sz="2300" dirty="0" smtClean="0"/>
              <a:t>L’indicateur de suivi de sa mise en œuvre</a:t>
            </a:r>
          </a:p>
          <a:p>
            <a:pPr lvl="4"/>
            <a:r>
              <a:rPr lang="fr-FR" sz="2300" dirty="0" smtClean="0"/>
              <a:t>Les responsables/pilote de l’action</a:t>
            </a:r>
          </a:p>
          <a:p>
            <a:pPr lvl="4"/>
            <a:r>
              <a:rPr lang="fr-FR" sz="2300" dirty="0" smtClean="0"/>
              <a:t>Objectif cible (par rapport à l’indicateur) sur l’horizon 2017</a:t>
            </a:r>
          </a:p>
          <a:p>
            <a:pPr lvl="4"/>
            <a:r>
              <a:rPr lang="fr-FR" sz="2300" dirty="0" smtClean="0"/>
              <a:t>Construire le tableau de bord</a:t>
            </a:r>
            <a:endParaRPr lang="fr-FR" sz="2300" dirty="0"/>
          </a:p>
        </p:txBody>
      </p:sp>
      <p:sp>
        <p:nvSpPr>
          <p:cNvPr id="3" name="Espace réservé du numéro de diapositive 2"/>
          <p:cNvSpPr>
            <a:spLocks noGrp="1"/>
          </p:cNvSpPr>
          <p:nvPr>
            <p:ph type="sldNum" sz="quarter" idx="12"/>
          </p:nvPr>
        </p:nvSpPr>
        <p:spPr/>
        <p:txBody>
          <a:bodyPr/>
          <a:lstStyle/>
          <a:p>
            <a:fld id="{33F9AEA7-4D17-4202-968D-C0C1D3E4AD3D}" type="slidenum">
              <a:rPr lang="fr-FR" smtClean="0"/>
              <a:pPr/>
              <a:t>80</a:t>
            </a:fld>
            <a:endParaRPr lang="fr-F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722376" y="2469290"/>
            <a:ext cx="7772400" cy="959710"/>
          </a:xfrm>
        </p:spPr>
        <p:txBody>
          <a:bodyPr>
            <a:normAutofit fontScale="90000"/>
          </a:bodyPr>
          <a:lstStyle/>
          <a:p>
            <a:r>
              <a:rPr lang="fr-FR" dirty="0" smtClean="0"/>
              <a:t>Définition des indicateurs</a:t>
            </a:r>
            <a:endParaRPr lang="fr-FR" dirty="0"/>
          </a:p>
        </p:txBody>
      </p:sp>
      <p:sp>
        <p:nvSpPr>
          <p:cNvPr id="3" name="Espace réservé du numéro de diapositive 2"/>
          <p:cNvSpPr>
            <a:spLocks noGrp="1"/>
          </p:cNvSpPr>
          <p:nvPr>
            <p:ph type="sldNum" sz="quarter" idx="12"/>
          </p:nvPr>
        </p:nvSpPr>
        <p:spPr/>
        <p:txBody>
          <a:bodyPr/>
          <a:lstStyle/>
          <a:p>
            <a:fld id="{0E2CAE94-80FD-440D-89D0-51F5150E77D6}" type="slidenum">
              <a:rPr lang="fr-FR" smtClean="0"/>
              <a:pPr/>
              <a:t>81</a:t>
            </a:fld>
            <a:endParaRPr lang="fr-FR"/>
          </a:p>
        </p:txBody>
      </p:sp>
    </p:spTree>
    <p:extLst>
      <p:ext uri="{BB962C8B-B14F-4D97-AF65-F5344CB8AC3E}">
        <p14:creationId xmlns:p14="http://schemas.microsoft.com/office/powerpoint/2010/main" xmlns="" val="41220020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latin typeface="Arial"/>
                <a:cs typeface="Arial" charset="0"/>
              </a:rPr>
              <a:t>Maintien des concessions de SDA</a:t>
            </a:r>
            <a:endParaRPr lang="fr-FR" sz="3600" dirty="0"/>
          </a:p>
        </p:txBody>
      </p:sp>
      <p:sp>
        <p:nvSpPr>
          <p:cNvPr id="3" name="Espace réservé du texte 2"/>
          <p:cNvSpPr>
            <a:spLocks noGrp="1"/>
          </p:cNvSpPr>
          <p:nvPr>
            <p:ph type="subTitle" idx="1"/>
          </p:nvPr>
        </p:nvSpPr>
        <p:spPr>
          <a:xfrm>
            <a:off x="685800" y="1428736"/>
            <a:ext cx="7772400" cy="1199704"/>
          </a:xfrm>
        </p:spPr>
        <p:txBody>
          <a:bodyPr>
            <a:normAutofit fontScale="62500" lnSpcReduction="20000"/>
          </a:bodyPr>
          <a:lstStyle/>
          <a:p>
            <a:pPr algn="l"/>
            <a:endParaRPr lang="fr-FR" sz="2800" dirty="0" smtClean="0">
              <a:solidFill>
                <a:srgbClr val="000000"/>
              </a:solidFill>
              <a:latin typeface="Arial"/>
              <a:cs typeface="Arial" charset="0"/>
            </a:endParaRPr>
          </a:p>
          <a:p>
            <a:pPr algn="l"/>
            <a:endParaRPr lang="fr-FR" sz="2800" dirty="0" smtClean="0">
              <a:solidFill>
                <a:srgbClr val="000000"/>
              </a:solidFill>
              <a:latin typeface="Arial"/>
              <a:cs typeface="Arial" charset="0"/>
            </a:endParaRPr>
          </a:p>
          <a:p>
            <a:pPr algn="l"/>
            <a:endParaRPr lang="fr-FR" sz="2800" dirty="0" smtClean="0">
              <a:solidFill>
                <a:srgbClr val="000000"/>
              </a:solidFill>
              <a:latin typeface="Arial"/>
              <a:cs typeface="Arial" charset="0"/>
            </a:endParaRPr>
          </a:p>
          <a:p>
            <a:pPr algn="l"/>
            <a:r>
              <a:rPr lang="fr-FR" sz="2800" dirty="0" smtClean="0">
                <a:solidFill>
                  <a:srgbClr val="000000"/>
                </a:solidFill>
                <a:latin typeface="Arial"/>
                <a:cs typeface="Arial" charset="0"/>
              </a:rPr>
              <a:t>Axe n°1:</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82</a:t>
            </a:fld>
            <a:endParaRPr lang="fr-F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357482371"/>
              </p:ext>
            </p:extLst>
          </p:nvPr>
        </p:nvGraphicFramePr>
        <p:xfrm>
          <a:off x="285720" y="1214422"/>
          <a:ext cx="8286807" cy="3808108"/>
        </p:xfrm>
        <a:graphic>
          <a:graphicData uri="http://schemas.openxmlformats.org/drawingml/2006/table">
            <a:tbl>
              <a:tblPr/>
              <a:tblGrid>
                <a:gridCol w="2428892"/>
                <a:gridCol w="1428760"/>
                <a:gridCol w="1428760"/>
                <a:gridCol w="1476066"/>
                <a:gridCol w="1524329"/>
              </a:tblGrid>
              <a:tr h="35719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Cible 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Pilote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500198">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Définir un plan de communication dynamique qui s’adaptera au fur à mesure à l’évolution du contexte national.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Optimiser les actions</a:t>
                      </a:r>
                      <a:r>
                        <a:rPr lang="fr-FR" sz="1400" baseline="0" dirty="0" smtClean="0">
                          <a:solidFill>
                            <a:schemeClr val="tx1"/>
                          </a:solidFill>
                          <a:latin typeface="+mn-lt"/>
                          <a:ea typeface="Times"/>
                          <a:cs typeface="Times New Roman"/>
                        </a:rPr>
                        <a:t> de communication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Taux</a:t>
                      </a:r>
                      <a:r>
                        <a:rPr lang="fr-FR" sz="1600" kern="1200" baseline="0" dirty="0" smtClean="0">
                          <a:solidFill>
                            <a:schemeClr val="tx1"/>
                          </a:solidFill>
                          <a:latin typeface="+mn-lt"/>
                          <a:ea typeface="+mn-ea"/>
                          <a:cs typeface="+mn-cs"/>
                        </a:rPr>
                        <a:t> de réalisation du plan de communication</a:t>
                      </a: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Plan de communication adapté</a:t>
                      </a:r>
                      <a:r>
                        <a:rPr lang="fr-FR" sz="1600" kern="1200" baseline="0" dirty="0" smtClean="0">
                          <a:solidFill>
                            <a:schemeClr val="tx1"/>
                          </a:solidFill>
                          <a:latin typeface="+mn-lt"/>
                          <a:ea typeface="+mn-ea"/>
                          <a:cs typeface="+mn-cs"/>
                        </a:rPr>
                        <a:t> au contexte</a:t>
                      </a: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Assistant en communication  du PDG</a:t>
                      </a:r>
                      <a:r>
                        <a:rPr lang="fr-FR" sz="1600" kern="1200" baseline="0" dirty="0" smtClean="0">
                          <a:solidFill>
                            <a:schemeClr val="tx1"/>
                          </a:solidFill>
                          <a:latin typeface="+mn-lt"/>
                          <a:ea typeface="+mn-ea"/>
                          <a:cs typeface="+mn-cs"/>
                        </a:rPr>
                        <a:t> et ses collaborateurs</a:t>
                      </a: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41576">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smtClean="0">
                          <a:solidFill>
                            <a:schemeClr val="tx1"/>
                          </a:solidFill>
                          <a:latin typeface="+mn-lt"/>
                          <a:ea typeface="+mn-ea"/>
                          <a:cs typeface="+mn-cs"/>
                        </a:rPr>
                        <a:t>L’intensification des actions de communication via les média notamment  sur le phénomène de la fraude et l’agression des réseaux, portes</a:t>
                      </a:r>
                      <a:r>
                        <a:rPr kumimoji="0" lang="fr-FR" sz="1600" kern="1200" baseline="0" dirty="0" smtClean="0">
                          <a:solidFill>
                            <a:schemeClr val="tx1"/>
                          </a:solidFill>
                          <a:latin typeface="+mn-lt"/>
                          <a:ea typeface="+mn-ea"/>
                          <a:cs typeface="+mn-cs"/>
                        </a:rPr>
                        <a:t> ouvertes, internet, etc.</a:t>
                      </a:r>
                      <a:endParaRPr kumimoji="0"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0">
                        <a:lnSpc>
                          <a:spcPct val="130000"/>
                        </a:lnSpc>
                        <a:spcAft>
                          <a:spcPts val="800"/>
                        </a:spcAft>
                        <a:buFont typeface="Arial" pitchFamily="34" charset="0"/>
                        <a:buNone/>
                      </a:pPr>
                      <a:r>
                        <a:rPr lang="fr-FR" sz="1400" dirty="0" smtClean="0">
                          <a:solidFill>
                            <a:schemeClr val="tx1"/>
                          </a:solidFill>
                          <a:latin typeface="+mn-lt"/>
                          <a:ea typeface="Times"/>
                          <a:cs typeface="Times New Roman"/>
                        </a:rPr>
                        <a:t>Changement du comportement du citoyen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err="1" smtClean="0">
                          <a:solidFill>
                            <a:schemeClr val="tx1"/>
                          </a:solidFill>
                          <a:latin typeface="+mn-lt"/>
                          <a:ea typeface="+mn-ea"/>
                          <a:cs typeface="+mn-cs"/>
                        </a:rPr>
                        <a:t>Nbr</a:t>
                      </a:r>
                      <a:r>
                        <a:rPr kumimoji="0" lang="fr-FR" sz="1600" kern="1200" dirty="0" smtClean="0">
                          <a:solidFill>
                            <a:schemeClr val="tx1"/>
                          </a:solidFill>
                          <a:latin typeface="+mn-lt"/>
                          <a:ea typeface="+mn-ea"/>
                          <a:cs typeface="+mn-cs"/>
                        </a:rPr>
                        <a:t> d’actions de communication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smtClean="0">
                          <a:solidFill>
                            <a:schemeClr val="tx1"/>
                          </a:solidFill>
                          <a:latin typeface="+mn-lt"/>
                          <a:ea typeface="+mn-ea"/>
                          <a:cs typeface="+mn-cs"/>
                        </a:rPr>
                        <a:t>100% prévu plan de communication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511156"/>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83</a:t>
            </a:fld>
            <a:endParaRPr lang="fr-FR"/>
          </a:p>
        </p:txBody>
      </p:sp>
      <p:sp>
        <p:nvSpPr>
          <p:cNvPr id="13" name="ZoneTexte 12"/>
          <p:cNvSpPr txBox="1"/>
          <p:nvPr/>
        </p:nvSpPr>
        <p:spPr>
          <a:xfrm>
            <a:off x="467544" y="714356"/>
            <a:ext cx="7459192" cy="369332"/>
          </a:xfrm>
          <a:prstGeom prst="rect">
            <a:avLst/>
          </a:prstGeom>
          <a:noFill/>
        </p:spPr>
        <p:txBody>
          <a:bodyPr wrap="square" rtlCol="0">
            <a:spAutoFit/>
          </a:bodyPr>
          <a:lstStyle/>
          <a:p>
            <a:r>
              <a:rPr lang="fr-FR" dirty="0" smtClean="0"/>
              <a:t>Actions stratégiques pour l’activité « Communication »</a:t>
            </a:r>
            <a:endParaRPr lang="fr-FR"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57200" y="142852"/>
            <a:ext cx="8229600" cy="500066"/>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84</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xmlns="" val="2767501898"/>
              </p:ext>
            </p:extLst>
          </p:nvPr>
        </p:nvGraphicFramePr>
        <p:xfrm>
          <a:off x="214282" y="1571612"/>
          <a:ext cx="8715434" cy="4043172"/>
        </p:xfrm>
        <a:graphic>
          <a:graphicData uri="http://schemas.openxmlformats.org/drawingml/2006/table">
            <a:tbl>
              <a:tblPr/>
              <a:tblGrid>
                <a:gridCol w="4043963"/>
                <a:gridCol w="1242449"/>
                <a:gridCol w="1214446"/>
                <a:gridCol w="1143008"/>
                <a:gridCol w="1071568"/>
              </a:tblGrid>
              <a:tr h="214314">
                <a:tc>
                  <a:txBody>
                    <a:bodyPr/>
                    <a:lstStyle/>
                    <a:p>
                      <a:pPr algn="ctr">
                        <a:lnSpc>
                          <a:spcPct val="130000"/>
                        </a:lnSpc>
                        <a:spcAft>
                          <a:spcPts val="800"/>
                        </a:spcAft>
                      </a:pPr>
                      <a:r>
                        <a:rPr lang="fr-FR" sz="1050" b="1" dirty="0" smtClean="0">
                          <a:latin typeface="+mn-lt"/>
                          <a:ea typeface="Times"/>
                          <a:cs typeface="Times New Roman"/>
                        </a:rPr>
                        <a:t>Actions</a:t>
                      </a:r>
                      <a:endParaRPr lang="fr-FR" sz="12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050" b="1" dirty="0">
                          <a:latin typeface="+mn-lt"/>
                          <a:ea typeface="Times"/>
                          <a:cs typeface="Times New Roman"/>
                        </a:rPr>
                        <a:t>Objectifs</a:t>
                      </a:r>
                      <a:endParaRPr lang="fr-FR" sz="12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050" b="1" kern="1200" dirty="0" smtClean="0">
                          <a:solidFill>
                            <a:schemeClr val="tx1"/>
                          </a:solidFill>
                          <a:latin typeface="+mn-lt"/>
                          <a:ea typeface="Times"/>
                          <a:cs typeface="Times New Roman"/>
                        </a:rPr>
                        <a:t>Indicateur</a:t>
                      </a:r>
                      <a:endParaRPr kumimoji="0" lang="fr-FR" sz="105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050" b="1" kern="1200" dirty="0" smtClean="0">
                          <a:solidFill>
                            <a:schemeClr val="tx1"/>
                          </a:solidFill>
                          <a:latin typeface="+mn-lt"/>
                          <a:ea typeface="Times"/>
                          <a:cs typeface="Times New Roman"/>
                        </a:rPr>
                        <a:t>Objectif Cible 2016</a:t>
                      </a:r>
                      <a:endParaRPr kumimoji="0" lang="fr-FR" sz="105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050" b="1" kern="1200" dirty="0" smtClean="0">
                          <a:solidFill>
                            <a:schemeClr val="tx1"/>
                          </a:solidFill>
                          <a:latin typeface="+mn-lt"/>
                          <a:ea typeface="Times"/>
                          <a:cs typeface="Times New Roman"/>
                        </a:rPr>
                        <a:t>Responsable</a:t>
                      </a:r>
                      <a:endParaRPr kumimoji="0" lang="fr-FR" sz="105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685792">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4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Actualiser la base de données ouvrages HTA et créer une base de donnée pour la BT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96838" indent="-96838">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Disposer</a:t>
                      </a:r>
                      <a:r>
                        <a:rPr lang="fr-FR" sz="1400" baseline="0" dirty="0" smtClean="0">
                          <a:solidFill>
                            <a:schemeClr val="tx1"/>
                          </a:solidFill>
                          <a:latin typeface="+mn-lt"/>
                          <a:ea typeface="Times"/>
                          <a:cs typeface="Times New Roman"/>
                        </a:rPr>
                        <a:t> d’un réseau fiable et normalisé</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 réalisation de la base de données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100% (Disposer d’une base de donnée HTA/BT actualisée et fiable)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DTE siège /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119895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Acquisition de nouveaux logiciels d’études et planification des réseaux MT et BT pour optimiser les solutions technico-commerciales pour tout développement de réseau, exemple:</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 Création des postes HTB/HTA pour réduire la longueur des réseaux HTA ;</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Approvisionnement et installation de batteries de condensateurs dans les postes maçonnés DP  de grosses puissances.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 de logiciels acquis et mis en place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02 (minimum)</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DTE siège / DD</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3" name="ZoneTexte 12"/>
          <p:cNvSpPr txBox="1"/>
          <p:nvPr/>
        </p:nvSpPr>
        <p:spPr>
          <a:xfrm>
            <a:off x="571472" y="642918"/>
            <a:ext cx="7358114" cy="369332"/>
          </a:xfrm>
          <a:prstGeom prst="rect">
            <a:avLst/>
          </a:prstGeom>
          <a:noFill/>
        </p:spPr>
        <p:txBody>
          <a:bodyPr wrap="square" rtlCol="0">
            <a:spAutoFit/>
          </a:bodyPr>
          <a:lstStyle/>
          <a:p>
            <a:pPr>
              <a:buFont typeface="Wingdings" pitchFamily="2" charset="2"/>
              <a:buChar char="ü"/>
            </a:pPr>
            <a:r>
              <a:rPr lang="fr-FR" dirty="0" smtClean="0"/>
              <a:t> Actions stratégiques pour l’activité « Technique électricité »</a:t>
            </a:r>
            <a:endParaRPr lang="fr-FR"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28596" y="214290"/>
            <a:ext cx="8229600" cy="35719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85</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xmlns="" val="1483278467"/>
              </p:ext>
            </p:extLst>
          </p:nvPr>
        </p:nvGraphicFramePr>
        <p:xfrm>
          <a:off x="71406" y="928670"/>
          <a:ext cx="8929747" cy="5430028"/>
        </p:xfrm>
        <a:graphic>
          <a:graphicData uri="http://schemas.openxmlformats.org/drawingml/2006/table">
            <a:tbl>
              <a:tblPr/>
              <a:tblGrid>
                <a:gridCol w="4643470"/>
                <a:gridCol w="1143008"/>
                <a:gridCol w="1357322"/>
                <a:gridCol w="928694"/>
                <a:gridCol w="857253"/>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785818">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réhabilitation des réseaux électrique pour leur normalisation (par exemple: remplacement des réseaux classiques par du torsadés)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7">
                  <a:txBody>
                    <a:bodyPr/>
                    <a:lstStyle/>
                    <a:p>
                      <a:pPr marL="96838" marR="0" indent="-96838" algn="l" defTabSz="914400" rtl="0" eaLnBrk="1" fontAlgn="auto" latinLnBrk="0" hangingPunct="1">
                        <a:lnSpc>
                          <a:spcPct val="130000"/>
                        </a:lnSpc>
                        <a:spcBef>
                          <a:spcPts val="0"/>
                        </a:spcBef>
                        <a:spcAft>
                          <a:spcPts val="800"/>
                        </a:spcAft>
                        <a:buClrTx/>
                        <a:buSzTx/>
                        <a:buFont typeface="Arial" pitchFamily="34" charset="0"/>
                        <a:buChar char="•"/>
                        <a:tabLst/>
                        <a:defRPr/>
                      </a:pPr>
                      <a:r>
                        <a:rPr kumimoji="0" lang="fr-FR" sz="1200" kern="1200" dirty="0" smtClean="0">
                          <a:solidFill>
                            <a:schemeClr val="tx1"/>
                          </a:solidFill>
                          <a:latin typeface="+mn-lt"/>
                          <a:ea typeface="Times"/>
                          <a:cs typeface="Times New Roman"/>
                        </a:rPr>
                        <a:t>Assurer la continuité et la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réalisation du programme propre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100% annuel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402918">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la maitrise de l’entretien préventif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Actions entretien préventif réalisée/prévues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100% annuel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0286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l’entretien ciblé des réseaux (agir en priorité sur les réseaux les plus perturbés)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vMerge="1">
                  <a:txBody>
                    <a:bodyPr/>
                    <a:lstStyle/>
                    <a:p>
                      <a:endParaRPr lang="fr-FR" dirty="0">
                        <a:solidFill>
                          <a:srgbClr val="0070C0"/>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32291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Encourager le client à l’entretien (voire le remplacement) de ses postes (cas des installations vétustes)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mise à niveau des équipement des postes clients.</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171450" indent="-171450">
                        <a:buFont typeface="Arial" pitchFamily="34" charset="0"/>
                        <a:buChar cha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50 %</a:t>
                      </a:r>
                      <a:endParaRPr kumimoji="0" lang="fr-FR" sz="1200" b="0" i="0" u="none" strike="noStrike" kern="1200" cap="none" normalizeH="0" baseline="0" dirty="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171450" indent="-171450">
                        <a:buFont typeface="Arial" pitchFamily="34" charset="0"/>
                        <a:buChar cha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endParaRPr kumimoji="0" lang="fr-FR" sz="1200" b="0" i="0" u="none" strike="noStrike" kern="1200" cap="none" normalizeH="0" baseline="0" dirty="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528654">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diminution des atteintes tiers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DTE / DD / Holding / tutelle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85752">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Qualité des ouvrages réalisés (en conformité avec le GTDE)</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Délais de réalisation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des projets réalisés conformes au GTDE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7432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 (qualification RH + élimination de la contrefaçon) : actions de formations,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personnel formé</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Disponibilité de l’information actualisée (durée d’accès à l’info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personnel concerné formé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DTE siège /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3" name="ZoneTexte 12"/>
          <p:cNvSpPr txBox="1"/>
          <p:nvPr/>
        </p:nvSpPr>
        <p:spPr>
          <a:xfrm>
            <a:off x="500034" y="559338"/>
            <a:ext cx="7314606" cy="369332"/>
          </a:xfrm>
          <a:prstGeom prst="rect">
            <a:avLst/>
          </a:prstGeom>
          <a:noFill/>
        </p:spPr>
        <p:txBody>
          <a:bodyPr wrap="square" rtlCol="0">
            <a:spAutoFit/>
          </a:bodyPr>
          <a:lstStyle/>
          <a:p>
            <a:pPr>
              <a:buFont typeface="Wingdings" pitchFamily="2" charset="2"/>
              <a:buChar char="ü"/>
            </a:pPr>
            <a:r>
              <a:rPr lang="fr-FR" dirty="0" smtClean="0"/>
              <a:t> Actions stratégiques pour l’activité « Technique </a:t>
            </a:r>
            <a:r>
              <a:rPr lang="fr-FR" dirty="0"/>
              <a:t>électricité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28596" y="357166"/>
            <a:ext cx="8229600" cy="35719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86</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xmlns="" val="1865840395"/>
              </p:ext>
            </p:extLst>
          </p:nvPr>
        </p:nvGraphicFramePr>
        <p:xfrm>
          <a:off x="214282" y="1428736"/>
          <a:ext cx="8786871" cy="3406128"/>
        </p:xfrm>
        <a:graphic>
          <a:graphicData uri="http://schemas.openxmlformats.org/drawingml/2006/table">
            <a:tbl>
              <a:tblPr/>
              <a:tblGrid>
                <a:gridCol w="4213702"/>
                <a:gridCol w="1008112"/>
                <a:gridCol w="1368152"/>
                <a:gridCol w="1368152"/>
                <a:gridCol w="828753"/>
              </a:tblGrid>
              <a:tr h="561892">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351582">
                <a:tc>
                  <a:txBody>
                    <a:bodyPr/>
                    <a:lstStyle/>
                    <a:p>
                      <a:pPr marL="0" lvl="2" indent="0">
                        <a:buFont typeface="Arial" pitchFamily="34" charset="0"/>
                        <a:buNone/>
                      </a:pPr>
                      <a:r>
                        <a:rPr kumimoji="0" lang="fr-FR" sz="1600" b="1" i="0"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3">
                  <a:txBody>
                    <a:bodyPr/>
                    <a:lstStyle/>
                    <a:p>
                      <a:pPr marL="96838" marR="0" lvl="2" indent="-96838" algn="l" defTabSz="914400" rtl="0" eaLnBrk="1" fontAlgn="auto" latinLnBrk="0" hangingPunct="1">
                        <a:lnSpc>
                          <a:spcPct val="130000"/>
                        </a:lnSpc>
                        <a:spcBef>
                          <a:spcPts val="0"/>
                        </a:spcBef>
                        <a:spcAft>
                          <a:spcPts val="800"/>
                        </a:spcAft>
                        <a:buClrTx/>
                        <a:buSzTx/>
                        <a:buFont typeface="Arial" pitchFamily="34" charset="0"/>
                        <a:buChar char="•"/>
                        <a:tabLst/>
                        <a:defRPr/>
                      </a:pPr>
                      <a:r>
                        <a:rPr kumimoji="0" lang="fr-FR" sz="1600" kern="1200" dirty="0" smtClean="0">
                          <a:solidFill>
                            <a:schemeClr val="tx1"/>
                          </a:solidFill>
                          <a:latin typeface="+mn-lt"/>
                          <a:ea typeface="Times"/>
                          <a:cs typeface="Times New Roman"/>
                        </a:rPr>
                        <a:t>Réduire les pertes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b="0" i="0" u="none" strike="noStrike" kern="1200" cap="none" normalizeH="0" baseline="0" dirty="0" smtClean="0">
                        <a:ln>
                          <a:noFill/>
                        </a:ln>
                        <a:solidFill>
                          <a:srgbClr val="FF000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1029614">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Étendre la télé relève des postes MT aux postes DP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avancement du projet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accent3">
                              <a:lumMod val="50000"/>
                            </a:schemeClr>
                          </a:solidFill>
                          <a:effectLst/>
                          <a:latin typeface="Arial" pitchFamily="34" charset="0"/>
                          <a:ea typeface="Times" pitchFamily="18" charset="0"/>
                          <a:cs typeface="Arial" pitchFamily="34" charset="0"/>
                        </a:rPr>
                        <a:t>1</a:t>
                      </a:r>
                      <a:r>
                        <a:rPr kumimoji="0" lang="fr-FR" sz="16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00% des postes DP existants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 / DTE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690598">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L’introduction d’un système de télégestion des clients BT (smart </a:t>
                      </a:r>
                      <a:r>
                        <a:rPr kumimoji="0" lang="fr-FR" sz="16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avancement du projet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rgbClr val="FF0000"/>
                          </a:solidFill>
                          <a:effectLst/>
                          <a:latin typeface="+mn-lt"/>
                          <a:ea typeface="Times" pitchFamily="18" charset="0"/>
                          <a:cs typeface="Times New Roman" pitchFamily="18" charset="0"/>
                        </a:rPr>
                        <a:t>Choix d’options technologiques</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rgbClr val="FF0000"/>
                          </a:solidFill>
                          <a:effectLst/>
                          <a:latin typeface="+mn-lt"/>
                          <a:ea typeface="Times" pitchFamily="18" charset="0"/>
                          <a:cs typeface="Times New Roman" pitchFamily="18" charset="0"/>
                        </a:rPr>
                        <a:t>Site pilote (2016)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DTE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3" name="ZoneTexte 12"/>
          <p:cNvSpPr txBox="1"/>
          <p:nvPr/>
        </p:nvSpPr>
        <p:spPr>
          <a:xfrm>
            <a:off x="428596" y="785794"/>
            <a:ext cx="7098582" cy="369332"/>
          </a:xfrm>
          <a:prstGeom prst="rect">
            <a:avLst/>
          </a:prstGeom>
          <a:noFill/>
        </p:spPr>
        <p:txBody>
          <a:bodyPr wrap="square" rtlCol="0">
            <a:spAutoFit/>
          </a:bodyPr>
          <a:lstStyle/>
          <a:p>
            <a:pPr>
              <a:buFont typeface="Wingdings" pitchFamily="2" charset="2"/>
              <a:buChar char="ü"/>
            </a:pPr>
            <a:r>
              <a:rPr lang="fr-FR" dirty="0" smtClean="0"/>
              <a:t> Actions stratégiques pour l’activité « Technique électricité </a:t>
            </a:r>
            <a:r>
              <a:rPr lang="fr-FR" dirty="0"/>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57200" y="-24"/>
            <a:ext cx="8229600" cy="41908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87</a:t>
            </a:fld>
            <a:endParaRPr lang="fr-FR"/>
          </a:p>
        </p:txBody>
      </p:sp>
      <p:sp>
        <p:nvSpPr>
          <p:cNvPr id="13" name="ZoneTexte 12"/>
          <p:cNvSpPr txBox="1"/>
          <p:nvPr/>
        </p:nvSpPr>
        <p:spPr>
          <a:xfrm>
            <a:off x="857224" y="285728"/>
            <a:ext cx="6858048" cy="369332"/>
          </a:xfrm>
          <a:prstGeom prst="rect">
            <a:avLst/>
          </a:prstGeom>
          <a:noFill/>
        </p:spPr>
        <p:txBody>
          <a:bodyPr wrap="square" rtlCol="0">
            <a:spAutoFit/>
          </a:bodyPr>
          <a:lstStyle/>
          <a:p>
            <a:r>
              <a:rPr lang="fr-FR" dirty="0" smtClean="0"/>
              <a:t>Actions stratégiques pour l’activité « Technique gaz »</a:t>
            </a:r>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xmlns="" val="3188966873"/>
              </p:ext>
            </p:extLst>
          </p:nvPr>
        </p:nvGraphicFramePr>
        <p:xfrm>
          <a:off x="71406" y="642918"/>
          <a:ext cx="8965090" cy="4411231"/>
        </p:xfrm>
        <a:graphic>
          <a:graphicData uri="http://schemas.openxmlformats.org/drawingml/2006/table">
            <a:tbl>
              <a:tblPr/>
              <a:tblGrid>
                <a:gridCol w="3929090"/>
                <a:gridCol w="1435600"/>
                <a:gridCol w="1656184"/>
                <a:gridCol w="864096"/>
                <a:gridCol w="1080120"/>
              </a:tblGrid>
              <a:tr h="40221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Pilote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849015">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promotion de la  pénétration du gaz naturel : incitation des consommateurs, tertiaires notamment, sur la substitution du gaz à l’électricité (résoudre le problème de financement des installations intérieures,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Substituer la consommation de l’électricité par le gaz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pénétration gaz</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 / DTG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42769">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Acquisition de nouveaux logiciels d’études et de planification des réseaux MP pour optimiser les solutions technico-commerciales pour tout développement de réseau</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fiabilité des études </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Optimiser et développer le réseau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de logiciels acquis et mis en place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Un logiciel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49821">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5">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rgbClr val="0070C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0">
                <a:tc rowSpan="2">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Poursuivre le renouvellement du réseau BP en MP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327726">
                <a:tc vMerge="1">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1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de renouvellement du réseau BP en MP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en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siège /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177848">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l’entretien ciblé des réseaux (agir en priorité sur les réseaux les plus perturbés)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100" b="0" i="0" u="none" strike="noStrike" kern="1200" cap="none" normalizeH="0" baseline="0" dirty="0" smtClean="0">
                          <a:ln>
                            <a:noFill/>
                          </a:ln>
                          <a:solidFill>
                            <a:schemeClr val="tx1"/>
                          </a:solidFill>
                          <a:effectLst/>
                          <a:latin typeface="+mn-lt"/>
                          <a:ea typeface="Times" pitchFamily="18" charset="0"/>
                          <a:cs typeface="Times New Roman" pitchFamily="18" charset="0"/>
                        </a:rPr>
                        <a:t>actions d’entretien préventif réalisées /Prévues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 (suivi par le DTG)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177848">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Diminution des atteintes tiers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 DD / Holding / tutelle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57200" y="-24"/>
            <a:ext cx="8229600" cy="41908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88</a:t>
            </a:fld>
            <a:endParaRPr lang="fr-FR"/>
          </a:p>
        </p:txBody>
      </p:sp>
      <p:sp>
        <p:nvSpPr>
          <p:cNvPr id="13" name="ZoneTexte 12"/>
          <p:cNvSpPr txBox="1"/>
          <p:nvPr/>
        </p:nvSpPr>
        <p:spPr>
          <a:xfrm>
            <a:off x="571472" y="428604"/>
            <a:ext cx="7143800" cy="369332"/>
          </a:xfrm>
          <a:prstGeom prst="rect">
            <a:avLst/>
          </a:prstGeom>
          <a:noFill/>
        </p:spPr>
        <p:txBody>
          <a:bodyPr wrap="square" rtlCol="0">
            <a:spAutoFit/>
          </a:bodyPr>
          <a:lstStyle/>
          <a:p>
            <a:pPr>
              <a:buFont typeface="Wingdings" pitchFamily="2" charset="2"/>
              <a:buChar char="ü"/>
            </a:pPr>
            <a:r>
              <a:rPr lang="fr-FR" dirty="0" smtClean="0"/>
              <a:t> Actions stratégiques pour l’activité « Technique gaz »</a:t>
            </a:r>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xmlns="" val="3188966873"/>
              </p:ext>
            </p:extLst>
          </p:nvPr>
        </p:nvGraphicFramePr>
        <p:xfrm>
          <a:off x="71406" y="980830"/>
          <a:ext cx="8965090" cy="3876930"/>
        </p:xfrm>
        <a:graphic>
          <a:graphicData uri="http://schemas.openxmlformats.org/drawingml/2006/table">
            <a:tbl>
              <a:tblPr/>
              <a:tblGrid>
                <a:gridCol w="3929090"/>
                <a:gridCol w="1435600"/>
                <a:gridCol w="1656184"/>
                <a:gridCol w="864096"/>
                <a:gridCol w="1080120"/>
              </a:tblGrid>
              <a:tr h="40221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Pilote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77848">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Qualité des ouvrages réalisés (en conformité avec le GTDG)</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Délais de réalisation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des projets réalisés conformes au GTDG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37635">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 (qualification RH + élimination de la contrefaçon) : actions de formations,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personnel formé</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Disponibilité de l’information actualisée (durée d’accès à l’info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personnel concerné formé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siège /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071570">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Introduction de la télé exploitation des réseaux gaz</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L’introduction d’un système de télégestion des clients BP (compteur  « intelligents »).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le rendement  énergétique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télé exploitation réseaux gaz</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télé gestion BP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 2016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siège </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SDA (en collaboration avec CREDEG)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953979576"/>
              </p:ext>
            </p:extLst>
          </p:nvPr>
        </p:nvGraphicFramePr>
        <p:xfrm>
          <a:off x="71406" y="714356"/>
          <a:ext cx="8929750" cy="5447680"/>
        </p:xfrm>
        <a:graphic>
          <a:graphicData uri="http://schemas.openxmlformats.org/drawingml/2006/table">
            <a:tbl>
              <a:tblPr/>
              <a:tblGrid>
                <a:gridCol w="3857652"/>
                <a:gridCol w="1146998"/>
                <a:gridCol w="1609980"/>
                <a:gridCol w="1270340"/>
                <a:gridCol w="1044780"/>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559138">
                <a:tc>
                  <a:txBody>
                    <a:bodyPr/>
                    <a:lstStyle/>
                    <a:p>
                      <a:pPr marL="0" marR="0" lvl="2"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Agir, avec le soutien de la Maison Mère et le MEM, pour la mise en application de la règlementation en vigueur relative à l’agression des ouvrages, au vol d’énergie et le recouvrement des créances.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2">
                  <a:txBody>
                    <a:bodyPr/>
                    <a:lstStyle/>
                    <a:p>
                      <a:pPr marL="180975"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Réduire les pertes</a:t>
                      </a:r>
                    </a:p>
                    <a:p>
                      <a:pPr marL="180975"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Améliorer le résultat de SDA</a:t>
                      </a:r>
                    </a:p>
                    <a:p>
                      <a:pPr marL="180975"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Satisfaction</a:t>
                      </a:r>
                      <a:r>
                        <a:rPr lang="fr-FR" sz="1400" baseline="0" dirty="0" smtClean="0">
                          <a:solidFill>
                            <a:schemeClr val="tx1"/>
                          </a:solidFill>
                          <a:latin typeface="+mn-lt"/>
                          <a:ea typeface="Times"/>
                          <a:cs typeface="Times New Roman"/>
                        </a:rPr>
                        <a:t> de la clientèle</a:t>
                      </a:r>
                      <a:endParaRPr lang="fr-FR" sz="1400" dirty="0" smtClean="0">
                        <a:solidFill>
                          <a:schemeClr val="tx1"/>
                        </a:solidFill>
                        <a:latin typeface="+mn-lt"/>
                        <a:ea typeface="Times"/>
                        <a:cs typeface="Times New Roman"/>
                      </a:endParaRPr>
                    </a:p>
                    <a:p>
                      <a:pPr marL="0" marR="0" lvl="2" indent="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d’actions menées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Application de la loi pour tous les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SDA et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0285">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La relève: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defRPr/>
                      </a:pPr>
                      <a:endPar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rgbClr val="0070C0"/>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rgbClr val="0070C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50285">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a:t>
                      </a:r>
                      <a:r>
                        <a:rPr kumimoji="0" lang="fr-FR" sz="1200" b="0" i="0" u="none" strike="noStrike" cap="none" normalizeH="0" baseline="0" smtClean="0">
                          <a:ln>
                            <a:noFill/>
                          </a:ln>
                          <a:solidFill>
                            <a:schemeClr val="tx1"/>
                          </a:solidFill>
                          <a:effectLst/>
                          <a:latin typeface="+mn-lt"/>
                          <a:ea typeface="Times" pitchFamily="18" charset="0"/>
                          <a:cs typeface="Times New Roman" pitchFamily="18" charset="0"/>
                        </a:rPr>
                        <a:t>la relève et la prise en charge rapide des signalés</a:t>
                      </a:r>
                      <a:endPar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Paramètre CREG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50285">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rgbClr val="FF0000"/>
                          </a:solidFill>
                          <a:effectLst/>
                          <a:latin typeface="+mn-lt"/>
                          <a:ea typeface="Times" pitchFamily="18" charset="0"/>
                          <a:cs typeface="Times New Roman" pitchFamily="18" charset="0"/>
                        </a:rPr>
                        <a:t>Achèvement d</a:t>
                      </a: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u remplacement des compteurs électromécaniques (BT) par des compteurs électroniques,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100% (voir PDG)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50285">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lang="fr-FR" sz="1200" dirty="0" smtClean="0">
                          <a:solidFill>
                            <a:schemeClr val="tx1"/>
                          </a:solidFill>
                        </a:rPr>
                        <a:t>Sécuriser le parc comptage.</a:t>
                      </a:r>
                      <a:endPar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prise en charge des signalées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8852">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Facturation: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endPar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rgbClr val="0070C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58852">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facturation,</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Paramètre CREG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565520">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Gestion et  prise en charge des réclamations clients par  la conception et le déploiement d’un système de suivi des réclamation,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 prises en charge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97180">
                <a:tc rowSpan="2">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Recouvrement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rgbClr val="0070C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0">
                <a:tc vMerge="1">
                  <a:txBody>
                    <a:bodyPr/>
                    <a:lstStyle/>
                    <a:p>
                      <a:endParaRPr lang="fr-FR"/>
                    </a:p>
                  </a:txBody>
                  <a:tcPr/>
                </a:tc>
                <a:tc vMerge="1">
                  <a:txBody>
                    <a:bodyPr/>
                    <a:lstStyle/>
                    <a:p>
                      <a:endParaRPr lang="fr-FR"/>
                    </a:p>
                  </a:txBody>
                  <a:tcPr/>
                </a:tc>
                <a:tc rowSpan="2">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Solde créances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50 %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28600">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recouvrement,</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457200">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Renforcer les agences commerciales par le recrutement  et la formation de  juristes  pour le recouvrement des créances et la lutte anti fraude.</a:t>
                      </a:r>
                      <a:endParaRPr lang="fr-FR" sz="1200" dirty="0" smtClean="0">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lang="fr-FR" sz="1200" dirty="0" smtClean="0">
                        <a:solidFill>
                          <a:schemeClr val="tx2"/>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de Juristes recrutés/formés dans les agences commerciales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Arial" pitchFamily="34" charset="0"/>
                          <a:ea typeface="Times" pitchFamily="18" charset="0"/>
                          <a:cs typeface="Arial" pitchFamily="34" charset="0"/>
                        </a:rPr>
                        <a:t>1</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00% 2013 (</a:t>
                      </a:r>
                      <a:r>
                        <a:rPr kumimoji="0" lang="fr-FR" sz="1200" b="0" i="0" u="none" strike="noStrike" kern="1200" cap="none" normalizeH="0" baseline="0" dirty="0" smtClean="0">
                          <a:ln>
                            <a:noFill/>
                          </a:ln>
                          <a:solidFill>
                            <a:schemeClr val="tx1"/>
                          </a:solidFill>
                          <a:effectLst/>
                          <a:latin typeface="Arial" pitchFamily="34" charset="0"/>
                          <a:ea typeface="Times" pitchFamily="18" charset="0"/>
                          <a:cs typeface="Arial" pitchFamily="34" charset="0"/>
                        </a:rPr>
                        <a:t>1</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juriste par agence)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4"/>
            <a:ext cx="8229600" cy="490518"/>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89</a:t>
            </a:fld>
            <a:endParaRPr lang="fr-FR"/>
          </a:p>
        </p:txBody>
      </p:sp>
      <p:sp>
        <p:nvSpPr>
          <p:cNvPr id="13" name="ZoneTexte 12"/>
          <p:cNvSpPr txBox="1"/>
          <p:nvPr/>
        </p:nvSpPr>
        <p:spPr>
          <a:xfrm>
            <a:off x="857224" y="357166"/>
            <a:ext cx="6286544" cy="369332"/>
          </a:xfrm>
          <a:prstGeom prst="rect">
            <a:avLst/>
          </a:prstGeom>
          <a:noFill/>
        </p:spPr>
        <p:txBody>
          <a:bodyPr wrap="square" rtlCol="0">
            <a:spAutoFit/>
          </a:bodyPr>
          <a:lstStyle/>
          <a:p>
            <a:r>
              <a:rPr lang="fr-FR" dirty="0" smtClean="0"/>
              <a:t>Actions stratégiques pour l’activité « Commerciale»</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61493" name="Group 277"/>
          <p:cNvGraphicFramePr>
            <a:graphicFrameLocks noGrp="1"/>
          </p:cNvGraphicFramePr>
          <p:nvPr>
            <p:ph idx="4294967295"/>
          </p:nvPr>
        </p:nvGraphicFramePr>
        <p:xfrm>
          <a:off x="-32" y="214313"/>
          <a:ext cx="8907862" cy="6837175"/>
        </p:xfrm>
        <a:graphic>
          <a:graphicData uri="http://schemas.openxmlformats.org/drawingml/2006/table">
            <a:tbl>
              <a:tblPr/>
              <a:tblGrid>
                <a:gridCol w="164430"/>
                <a:gridCol w="406741"/>
                <a:gridCol w="1692957"/>
                <a:gridCol w="285752"/>
                <a:gridCol w="357190"/>
                <a:gridCol w="285752"/>
                <a:gridCol w="240502"/>
                <a:gridCol w="276359"/>
                <a:gridCol w="69090"/>
                <a:gridCol w="5129089"/>
              </a:tblGrid>
              <a:tr h="2968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T </a:t>
                      </a:r>
                      <a:r>
                        <a:rPr kumimoji="0" lang="fr-FR" sz="800" b="1" i="0" u="none" strike="noStrike" cap="none" normalizeH="0" baseline="0" dirty="0" err="1" smtClean="0">
                          <a:ln>
                            <a:noFill/>
                          </a:ln>
                          <a:solidFill>
                            <a:srgbClr val="000000"/>
                          </a:solidFill>
                          <a:effectLst/>
                          <a:latin typeface="Arial" charset="0"/>
                        </a:rPr>
                        <a:t>fbl</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err="1" smtClean="0">
                          <a:ln>
                            <a:noFill/>
                          </a:ln>
                          <a:solidFill>
                            <a:srgbClr val="000000"/>
                          </a:solidFill>
                          <a:effectLst/>
                          <a:latin typeface="Arial" charset="0"/>
                        </a:rPr>
                        <a:t>Faibl</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err="1" smtClean="0">
                          <a:ln>
                            <a:noFill/>
                          </a:ln>
                          <a:solidFill>
                            <a:srgbClr val="000000"/>
                          </a:solidFill>
                          <a:effectLst/>
                          <a:latin typeface="Arial" charset="0"/>
                        </a:rPr>
                        <a:t>Moy</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Fort</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Exceptionnel </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218488">
                <a:tc rowSpan="12" grid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12" h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Développement et exécution de la maintenance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Problématique de disponibilité de matériel et dotation d’équipement,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Déficit  en opérateurs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Absence de doctrine de maîtrise d’œuvre de la maintenance;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Non Maitrise de la maintenance préventive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Insuffisance de qualification et d’expertise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803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Optimisation et généralisation de nouvelles technologies (BCC, TST/HTA, télé-relève, Smart </a:t>
                      </a:r>
                      <a:r>
                        <a:rPr kumimoji="0" lang="fr-FR" sz="800" b="1" i="0" u="none" strike="noStrike" cap="none" normalizeH="0" baseline="0" dirty="0" err="1" smtClean="0">
                          <a:ln>
                            <a:noFill/>
                          </a:ln>
                          <a:solidFill>
                            <a:srgbClr val="000000"/>
                          </a:solidFill>
                          <a:effectLst/>
                          <a:latin typeface="Arial" charset="0"/>
                          <a:cs typeface="Arial" charset="0"/>
                        </a:rPr>
                        <a:t>Grid</a:t>
                      </a:r>
                      <a:r>
                        <a:rPr kumimoji="0" lang="fr-FR" sz="800" b="1" i="0" u="none" strike="noStrike" cap="none" normalizeH="0" baseline="0" dirty="0" smtClean="0">
                          <a:ln>
                            <a:noFill/>
                          </a:ln>
                          <a:solidFill>
                            <a:srgbClr val="000000"/>
                          </a:solidFill>
                          <a:effectLst/>
                          <a:latin typeface="Arial" charset="0"/>
                          <a:cs typeface="Arial" charset="0"/>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BCC en exploitation</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Activités TST MT restent à réactiver (passer aux techniques nouvelles)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err="1" smtClean="0">
                          <a:ln>
                            <a:noFill/>
                          </a:ln>
                          <a:solidFill>
                            <a:srgbClr val="000000"/>
                          </a:solidFill>
                          <a:effectLst/>
                          <a:latin typeface="Arial" charset="0"/>
                          <a:cs typeface="Arial" charset="0"/>
                        </a:rPr>
                        <a:t>Télérelève</a:t>
                      </a:r>
                      <a:r>
                        <a:rPr kumimoji="0" lang="fr-FR" sz="700" b="0" i="0" u="none" strike="noStrike" cap="none" normalizeH="0" baseline="0" dirty="0" smtClean="0">
                          <a:ln>
                            <a:noFill/>
                          </a:ln>
                          <a:solidFill>
                            <a:srgbClr val="000000"/>
                          </a:solidFill>
                          <a:effectLst/>
                          <a:latin typeface="Arial" charset="0"/>
                          <a:cs typeface="Arial" charset="0"/>
                        </a:rPr>
                        <a:t> : BT: en projet/  MT: site pilote (DD de </a:t>
                      </a:r>
                      <a:r>
                        <a:rPr kumimoji="0" lang="fr-FR" sz="700" b="0" i="0" u="none" strike="noStrike" cap="none" normalizeH="0" baseline="0" dirty="0" err="1" smtClean="0">
                          <a:ln>
                            <a:noFill/>
                          </a:ln>
                          <a:solidFill>
                            <a:srgbClr val="000000"/>
                          </a:solidFill>
                          <a:effectLst/>
                          <a:latin typeface="Arial" charset="0"/>
                          <a:cs typeface="Arial" charset="0"/>
                        </a:rPr>
                        <a:t>Bologhine</a:t>
                      </a:r>
                      <a:r>
                        <a:rPr kumimoji="0" lang="fr-FR" sz="700" b="0" i="0" u="none" strike="noStrike" cap="none" normalizeH="0" baseline="0" dirty="0" smtClean="0">
                          <a:ln>
                            <a:noFill/>
                          </a:ln>
                          <a:solidFill>
                            <a:srgbClr val="000000"/>
                          </a:solidFill>
                          <a:effectLst/>
                          <a:latin typeface="Arial" charset="0"/>
                          <a:cs typeface="Arial" charset="0"/>
                        </a:rPr>
                        <a:t>)</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Problème de fiabilité et de </a:t>
                      </a:r>
                      <a:r>
                        <a:rPr kumimoji="0" lang="fr-FR" sz="700" b="0" i="0" u="none" strike="noStrike" cap="none" normalizeH="0" baseline="0" dirty="0" err="1" smtClean="0">
                          <a:ln>
                            <a:noFill/>
                          </a:ln>
                          <a:solidFill>
                            <a:srgbClr val="000000"/>
                          </a:solidFill>
                          <a:effectLst/>
                          <a:latin typeface="Arial" charset="0"/>
                          <a:cs typeface="Arial" charset="0"/>
                        </a:rPr>
                        <a:t>dév</a:t>
                      </a:r>
                      <a:r>
                        <a:rPr kumimoji="0" lang="fr-FR" sz="700" b="0" i="0" u="none" strike="noStrike" cap="none" normalizeH="0" baseline="0" dirty="0" smtClean="0">
                          <a:ln>
                            <a:noFill/>
                          </a:ln>
                          <a:solidFill>
                            <a:srgbClr val="000000"/>
                          </a:solidFill>
                          <a:effectLst/>
                          <a:latin typeface="Arial" charset="0"/>
                          <a:cs typeface="Arial" charset="0"/>
                        </a:rPr>
                        <a:t>. des réseaux de télécommunication;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329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Maitrise de la restructuration du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Restructuration du réseau en cours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Difficulté dans l’obtention des autorisations de voiries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Capacité de réhabilitation des réseaux, connaissance de l’historique des évolutions.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1681">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Ingénierie sociale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Absence de politique de communication et de lobbying envers les autorités publiques (administratives, judiciaires et services de sécurité), pour faire face aux vols d’énergie sur les réseaux et aux agressions réseaux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None/>
                        <a:tabLst/>
                      </a:pPr>
                      <a:r>
                        <a:rPr kumimoji="0" lang="fr-FR" sz="700" b="0" i="0" u="none" strike="noStrike" cap="none" normalizeH="0" baseline="0" dirty="0" smtClean="0">
                          <a:ln>
                            <a:noFill/>
                          </a:ln>
                          <a:solidFill>
                            <a:srgbClr val="000000"/>
                          </a:solidFill>
                          <a:effectLst/>
                          <a:latin typeface="Arial" charset="0"/>
                          <a:cs typeface="Arial" charset="0"/>
                        </a:rPr>
                        <a:t>-Absence de mécanismes adaptées de lutte contre la fraude  aux clients démunis et autres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840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Système d’information intégré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Le SI distribution actuel se compose  d’un ensemble d’applications et ne couvre pas tous les besoins (se limité à la facturation et la comptabilité).</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Schéma directeur informatique distribution 2012 – 2016 finalisé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188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Maîtrise de l’adéquation entre couts de revient et tarifs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Comptabilité analytique  centralisée  (non exploitée par les DD)</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Absence de révision tarifaire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Non maitrise des charges d’investissements et d’exploitation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0875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Réseau commercial (</a:t>
                      </a:r>
                      <a:r>
                        <a:rPr kumimoji="0" lang="fr-FR" sz="800" b="1" i="0" u="none" strike="noStrike" cap="none" normalizeH="0" baseline="0" dirty="0" err="1" smtClean="0">
                          <a:ln>
                            <a:noFill/>
                          </a:ln>
                          <a:solidFill>
                            <a:srgbClr val="000000"/>
                          </a:solidFill>
                          <a:effectLst/>
                          <a:latin typeface="Arial" charset="0"/>
                          <a:cs typeface="Arial" charset="0"/>
                        </a:rPr>
                        <a:t>dév</a:t>
                      </a:r>
                      <a:r>
                        <a:rPr kumimoji="0" lang="fr-FR" sz="800" b="1" i="0" u="none" strike="noStrike" cap="none" normalizeH="0" baseline="0" dirty="0" smtClean="0">
                          <a:ln>
                            <a:noFill/>
                          </a:ln>
                          <a:solidFill>
                            <a:srgbClr val="000000"/>
                          </a:solidFill>
                          <a:effectLst/>
                          <a:latin typeface="Arial" charset="0"/>
                          <a:cs typeface="Arial" charset="0"/>
                        </a:rPr>
                        <a:t>., optimisation et efficacité),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1"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diversification des modes de payement;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 adaptation de l’organisation commerciale aux  exigences du métier</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Insuffisance dans le traitement des réclamations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culture commerciale insuffisante.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Nécessité d’introduction de call-center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0659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Développement des compétences RH</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Déperdition de la ressource qualifiée et non préparation de la relève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Non réalisation de formation (qualifiante) pour certains métiers. Exemple: TVC, surveillance de travaux, maintenance des ouvrages télécommandés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Faiblesse en formation management pour l’encadrement</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Rigidité dans les conditions d’accès à certaines formations (IFEG)</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Déficit dans la formation à la relation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146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Capacité de Maîtrise d’œuvre/ contrôle des travaux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Problème d’expertise de matériels (contrefaçon).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Insuffisance de la formation des techniciens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Existence d’une commission d’acceptation et d’homologation de matériel.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Capitalisation (</a:t>
                      </a:r>
                      <a:r>
                        <a:rPr kumimoji="0" lang="en-US" sz="800" b="1" i="0" u="none" strike="noStrike" cap="none" normalizeH="0" baseline="0" dirty="0" smtClean="0">
                          <a:ln>
                            <a:noFill/>
                          </a:ln>
                          <a:solidFill>
                            <a:srgbClr val="000000"/>
                          </a:solidFill>
                          <a:effectLst/>
                          <a:latin typeface="Arial" charset="0"/>
                          <a:cs typeface="Arial" charset="0"/>
                        </a:rPr>
                        <a:t>knowledge</a:t>
                      </a:r>
                      <a:r>
                        <a:rPr kumimoji="0" lang="fr-FR" sz="800" b="1" i="0" u="none" strike="noStrike" cap="none" normalizeH="0" baseline="0" dirty="0" smtClean="0">
                          <a:ln>
                            <a:noFill/>
                          </a:ln>
                          <a:solidFill>
                            <a:srgbClr val="000000"/>
                          </a:solidFill>
                          <a:effectLst/>
                          <a:latin typeface="Arial" charset="0"/>
                          <a:cs typeface="Arial" charset="0"/>
                        </a:rPr>
                        <a:t> management)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Faiblesse dans la capitalisation du savoir et de l’expertise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Capital expérience insuffisamment valorisé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82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Ancrage institutionnel</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rgbClr val="000000"/>
                          </a:solidFill>
                          <a:effectLst/>
                          <a:latin typeface="Arial" charset="0"/>
                          <a:cs typeface="Arial" charset="0"/>
                        </a:rPr>
                        <a:t>-SDA filiale de l’opérateur historique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8403">
                <a:tc gridSpan="2"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1100" b="1" i="0" u="none" strike="noStrike" cap="none" normalizeH="0" baseline="0" dirty="0" smtClean="0">
                        <a:ln>
                          <a:noFill/>
                        </a:ln>
                        <a:solidFill>
                          <a:schemeClr val="bg1"/>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800" b="1" i="0" u="none" strike="noStrike" cap="none" normalizeH="0" baseline="0" dirty="0" smtClean="0">
                          <a:ln>
                            <a:noFill/>
                          </a:ln>
                          <a:solidFill>
                            <a:srgbClr val="000000"/>
                          </a:solidFill>
                          <a:effectLst/>
                          <a:latin typeface="Arial" charset="0"/>
                          <a:cs typeface="Arial" charset="0"/>
                        </a:rPr>
                        <a:t>Mise à jour et réengineering des procédures de gestion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Nécessité de mise à jour des procédures de travail en adéquation avec les changements organisationnels, institutionnels et technologiques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Nécessité de reconstitution et de mise à jour du fonds documentaire (guides techniques,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rgbClr val="000000"/>
                          </a:solidFill>
                          <a:effectLst/>
                          <a:latin typeface="Arial" charset="0"/>
                          <a:cs typeface="Arial" charset="0"/>
                        </a:rPr>
                        <a:t>-SDA monopole sur le périmètre de la concession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5864">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endParaRPr kumimoji="0" lang="fr-FR" sz="10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rgbClr val="FF0000"/>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chemeClr val="tx1"/>
                          </a:solidFill>
                          <a:effectLst/>
                          <a:latin typeface="Arial" charset="0"/>
                          <a:cs typeface="Arial" charset="0"/>
                        </a:rPr>
                        <a:t>-SDA filiale de l’opérateur historique, </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chemeClr val="tx1"/>
                          </a:solidFill>
                          <a:effectLst/>
                          <a:latin typeface="Arial" charset="0"/>
                          <a:cs typeface="Arial" charset="0"/>
                        </a:rPr>
                        <a:t>-Contraintes liées à l’environnement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98256">
                <a:tc gridSpan="3">
                  <a:txBody>
                    <a:bodyPr/>
                    <a:lstStyle/>
                    <a:p>
                      <a:pPr marL="87313"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b="0" i="0" u="none" strike="noStrike" kern="1200" cap="none" normalizeH="0" baseline="0" dirty="0" smtClean="0">
                          <a:ln>
                            <a:noFill/>
                          </a:ln>
                          <a:solidFill>
                            <a:schemeClr val="tx1"/>
                          </a:solidFill>
                          <a:effectLst/>
                          <a:latin typeface="Arial" charset="0"/>
                          <a:ea typeface="+mn-ea"/>
                          <a:cs typeface="+mn-cs"/>
                          <a:sym typeface="Wingdings 2" pitchFamily="18" charset="2"/>
                        </a:rPr>
                        <a: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5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p>
                      <a:pPr marL="85725"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400375">
                <a:tc rowSpan="2" gridSpan="3">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Potentiel de valorisation des synergies internes sur le plan - commercial /coûts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endParaRPr lang="fr-F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Commercial: synergie avec les autres  segments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Coûts: mutualisation des équipes relève gaz/</a:t>
                      </a:r>
                      <a:r>
                        <a:rPr kumimoji="0" lang="fr-FR" sz="700" b="0" i="0" u="none" strike="noStrike" cap="none" normalizeH="0" baseline="0" dirty="0" err="1" smtClean="0">
                          <a:ln>
                            <a:noFill/>
                          </a:ln>
                          <a:solidFill>
                            <a:srgbClr val="000000"/>
                          </a:solidFill>
                          <a:effectLst/>
                          <a:latin typeface="Arial" charset="0"/>
                          <a:cs typeface="Arial" charset="0"/>
                        </a:rPr>
                        <a:t>elec</a:t>
                      </a:r>
                      <a:endParaRPr kumimoji="0" lang="fr-FR" sz="7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83860">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268353">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smtClean="0">
                          <a:ln>
                            <a:noFill/>
                          </a:ln>
                          <a:solidFill>
                            <a:srgbClr val="000000"/>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endParaRPr lang="fr-FR" dirty="0"/>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700" b="0" i="0" u="none" strike="noStrike" cap="none" normalizeH="0" baseline="0" dirty="0" smtClean="0">
                          <a:ln>
                            <a:noFill/>
                          </a:ln>
                          <a:solidFill>
                            <a:srgbClr val="000000"/>
                          </a:solidFill>
                          <a:effectLst/>
                          <a:latin typeface="Arial" charset="0"/>
                          <a:cs typeface="Arial" charset="0"/>
                        </a:rPr>
                        <a:t>Synergie avec GRTE et CEEG dans le développement du réseau</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700" b="0" i="0" u="none" strike="noStrike" cap="none" normalizeH="0" baseline="0" dirty="0" smtClean="0">
                          <a:ln>
                            <a:noFill/>
                          </a:ln>
                          <a:solidFill>
                            <a:srgbClr val="000000"/>
                          </a:solidFill>
                          <a:effectLst/>
                          <a:latin typeface="Arial" charset="0"/>
                          <a:cs typeface="Arial" charset="0"/>
                        </a:rPr>
                        <a:t>Synergie avec les institutions publiques pour la concrétisation des programmes d’Etat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rgbClr val="2F2B20"/>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2F2B20"/>
                          </a:solidFill>
                          <a:effectLst/>
                          <a:uLnTx/>
                          <a:uFillTx/>
                          <a:latin typeface="Arial" charset="0"/>
                          <a:ea typeface="+mn-ea"/>
                          <a:cs typeface="+mn-cs"/>
                          <a:sym typeface="Wingdings 2" pitchFamily="18" charset="2"/>
                        </a:rPr>
                        <a:t></a:t>
                      </a:r>
                      <a:endParaRPr kumimoji="0" lang="fr-FR" sz="1600" b="0" i="0" u="none" strike="noStrike" kern="1200" cap="none" normalizeH="0" baseline="0" dirty="0" smtClean="0">
                        <a:ln>
                          <a:noFill/>
                        </a:ln>
                        <a:solidFill>
                          <a:schemeClr val="tx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19665" name="Rectangle 7"/>
          <p:cNvSpPr>
            <a:spLocks noChangeArrowheads="1"/>
          </p:cNvSpPr>
          <p:nvPr/>
        </p:nvSpPr>
        <p:spPr bwMode="auto">
          <a:xfrm>
            <a:off x="423863" y="-43751"/>
            <a:ext cx="8720137" cy="258042"/>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du segment </a:t>
            </a:r>
            <a:r>
              <a:rPr lang="fr-FR" sz="1600" i="1" dirty="0">
                <a:solidFill>
                  <a:srgbClr val="000000"/>
                </a:solidFill>
                <a:latin typeface="Calibri" pitchFamily="34" charset="0"/>
              </a:rPr>
              <a:t>Concessions Électriques</a:t>
            </a:r>
            <a:endParaRPr lang="fr-FR" sz="1600"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049794465"/>
              </p:ext>
            </p:extLst>
          </p:nvPr>
        </p:nvGraphicFramePr>
        <p:xfrm>
          <a:off x="142844" y="935736"/>
          <a:ext cx="8858312" cy="5922264"/>
        </p:xfrm>
        <a:graphic>
          <a:graphicData uri="http://schemas.openxmlformats.org/drawingml/2006/table">
            <a:tbl>
              <a:tblPr/>
              <a:tblGrid>
                <a:gridCol w="4283937"/>
                <a:gridCol w="1221228"/>
                <a:gridCol w="1247482"/>
                <a:gridCol w="987950"/>
                <a:gridCol w="1117715"/>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 Cible 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437012">
                <a:tc>
                  <a:txBody>
                    <a:bodyPr/>
                    <a:lstStyle/>
                    <a:p>
                      <a:pPr lvl="0" rtl="0">
                        <a:buFont typeface="Arial" pitchFamily="34" charset="0"/>
                        <a:buNone/>
                      </a:pPr>
                      <a:r>
                        <a:rPr lang="fr-FR" sz="1200" b="1" kern="1200" dirty="0" smtClean="0">
                          <a:solidFill>
                            <a:schemeClr val="tx1"/>
                          </a:solidFill>
                          <a:latin typeface="+mn-lt"/>
                          <a:ea typeface="+mn-ea"/>
                          <a:cs typeface="+mn-cs"/>
                        </a:rPr>
                        <a:t>Recrutement :</a:t>
                      </a:r>
                    </a:p>
                    <a:p>
                      <a:pPr marL="87313" lvl="0" indent="-87313" rtl="0">
                        <a:buFont typeface="Arial" pitchFamily="34" charset="0"/>
                        <a:buChar char="•"/>
                      </a:pPr>
                      <a:r>
                        <a:rPr lang="fr-FR" sz="1200" kern="1200" dirty="0" smtClean="0">
                          <a:solidFill>
                            <a:schemeClr val="tx1"/>
                          </a:solidFill>
                          <a:latin typeface="+mn-lt"/>
                          <a:ea typeface="+mn-ea"/>
                          <a:cs typeface="+mn-cs"/>
                        </a:rPr>
                        <a:t>Développer l’acte du recrutement</a:t>
                      </a:r>
                    </a:p>
                    <a:p>
                      <a:pPr marL="87313" lvl="0" indent="-87313" rtl="0">
                        <a:buFont typeface="Arial" pitchFamily="34" charset="0"/>
                        <a:buChar char="•"/>
                      </a:pPr>
                      <a:r>
                        <a:rPr lang="fr-FR" sz="1200" kern="1200" dirty="0" smtClean="0">
                          <a:solidFill>
                            <a:schemeClr val="tx1"/>
                          </a:solidFill>
                          <a:latin typeface="+mn-lt"/>
                          <a:ea typeface="+mn-ea"/>
                          <a:cs typeface="+mn-cs"/>
                        </a:rPr>
                        <a:t>Réaliser les besoins exprimés en recrutement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7">
                  <a:txBody>
                    <a:bodyPr/>
                    <a:lstStyle/>
                    <a:p>
                      <a:pPr marL="87313" lvl="0" indent="-87313"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mn-ea"/>
                          <a:cs typeface="+mn-cs"/>
                        </a:rPr>
                        <a:t>Montée en puissance</a:t>
                      </a:r>
                      <a:r>
                        <a:rPr kumimoji="0" lang="fr-FR" sz="1200" kern="1200" baseline="0" dirty="0" smtClean="0">
                          <a:solidFill>
                            <a:schemeClr val="tx1"/>
                          </a:solidFill>
                          <a:latin typeface="+mn-lt"/>
                          <a:ea typeface="+mn-ea"/>
                          <a:cs typeface="+mn-cs"/>
                        </a:rPr>
                        <a:t> des compétences</a:t>
                      </a:r>
                    </a:p>
                    <a:p>
                      <a:pPr marL="87313" lvl="0" indent="-87313" algn="l" rtl="0" eaLnBrk="1" latinLnBrk="0" hangingPunct="1">
                        <a:lnSpc>
                          <a:spcPct val="130000"/>
                        </a:lnSpc>
                        <a:spcAft>
                          <a:spcPts val="800"/>
                        </a:spcAft>
                        <a:buFont typeface="Arial" pitchFamily="34" charset="0"/>
                        <a:buChar char="•"/>
                      </a:pPr>
                      <a:r>
                        <a:rPr kumimoji="0" lang="fr-FR" sz="1200" kern="1200" baseline="0" dirty="0" smtClean="0">
                          <a:solidFill>
                            <a:schemeClr val="tx1"/>
                          </a:solidFill>
                          <a:latin typeface="+mn-lt"/>
                          <a:ea typeface="+mn-ea"/>
                          <a:cs typeface="+mn-cs"/>
                        </a:rPr>
                        <a:t>Détection de talents et préparation des cadres à haut potentiel </a:t>
                      </a:r>
                      <a:endParaRPr kumimoji="0"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err="1" smtClean="0">
                          <a:solidFill>
                            <a:schemeClr val="tx1"/>
                          </a:solidFill>
                          <a:latin typeface="+mn-lt"/>
                          <a:ea typeface="+mn-ea"/>
                          <a:cs typeface="+mn-cs"/>
                        </a:rPr>
                        <a:t>Nbr</a:t>
                      </a:r>
                      <a:r>
                        <a:rPr lang="fr-FR" sz="1200" kern="1200" dirty="0" smtClean="0">
                          <a:solidFill>
                            <a:schemeClr val="tx1"/>
                          </a:solidFill>
                          <a:latin typeface="+mn-lt"/>
                          <a:ea typeface="+mn-ea"/>
                          <a:cs typeface="+mn-cs"/>
                        </a:rPr>
                        <a:t> de recrutement réalisés/prévus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RH siège</a:t>
                      </a:r>
                    </a:p>
                    <a:p>
                      <a:pPr marL="87313" lvl="0" indent="-87313" rtl="0">
                        <a:buFont typeface="Arial" pitchFamily="34" charset="0"/>
                        <a:buChar char="•"/>
                      </a:pPr>
                      <a:r>
                        <a:rPr lang="fr-FR" sz="1200" kern="1200" dirty="0" smtClean="0">
                          <a:solidFill>
                            <a:schemeClr val="tx1"/>
                          </a:solidFill>
                          <a:latin typeface="+mn-lt"/>
                          <a:ea typeface="+mn-ea"/>
                          <a:cs typeface="+mn-cs"/>
                        </a:rPr>
                        <a:t>RH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82378">
                <a:tc>
                  <a:txBody>
                    <a:bodyPr/>
                    <a:lstStyle/>
                    <a:p>
                      <a:pPr lvl="0" rtl="0">
                        <a:buFont typeface="Arial" pitchFamily="34" charset="0"/>
                        <a:buNone/>
                      </a:pPr>
                      <a:r>
                        <a:rPr lang="fr-FR" sz="1200" b="1" kern="1200" dirty="0" smtClean="0">
                          <a:solidFill>
                            <a:schemeClr val="tx1"/>
                          </a:solidFill>
                          <a:latin typeface="+mn-lt"/>
                          <a:ea typeface="+mn-ea"/>
                          <a:cs typeface="+mn-cs"/>
                        </a:rPr>
                        <a:t>Formation </a:t>
                      </a:r>
                      <a:r>
                        <a:rPr lang="fr-FR" sz="1200" kern="1200" dirty="0" smtClean="0">
                          <a:solidFill>
                            <a:schemeClr val="tx1"/>
                          </a:solidFill>
                          <a:latin typeface="+mn-lt"/>
                          <a:ea typeface="+mn-ea"/>
                          <a:cs typeface="+mn-cs"/>
                        </a:rPr>
                        <a:t>:</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Intégration des nouvelles recrues à travers la formation en milieu professionnel,  en encourageant le parrainage en vue d’une meilleure  immersion dans le milieu de travail.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Taux d’actions de parrainage</a:t>
                      </a:r>
                      <a:r>
                        <a:rPr lang="fr-FR" sz="1200" kern="1200" baseline="0" dirty="0" smtClean="0">
                          <a:solidFill>
                            <a:schemeClr val="tx1"/>
                          </a:solidFill>
                          <a:latin typeface="+mn-lt"/>
                          <a:ea typeface="+mn-ea"/>
                          <a:cs typeface="+mn-cs"/>
                        </a:rPr>
                        <a:t> des nouvelles recrues</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RH</a:t>
                      </a:r>
                      <a:r>
                        <a:rPr lang="fr-FR" sz="1200" kern="1200" baseline="0" dirty="0" smtClean="0">
                          <a:solidFill>
                            <a:schemeClr val="tx1"/>
                          </a:solidFill>
                          <a:latin typeface="+mn-lt"/>
                          <a:ea typeface="+mn-ea"/>
                          <a:cs typeface="+mn-cs"/>
                        </a:rPr>
                        <a:t> siège et DD</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396628">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Élaboration</a:t>
                      </a:r>
                      <a:r>
                        <a:rPr lang="fr-FR" sz="1200" kern="1200" baseline="0" dirty="0" smtClean="0">
                          <a:solidFill>
                            <a:schemeClr val="tx1"/>
                          </a:solidFill>
                          <a:latin typeface="+mn-lt"/>
                          <a:ea typeface="+mn-ea"/>
                          <a:cs typeface="+mn-cs"/>
                        </a:rPr>
                        <a:t> d’</a:t>
                      </a:r>
                      <a:r>
                        <a:rPr lang="fr-FR" sz="1200" kern="1200" dirty="0" smtClean="0">
                          <a:solidFill>
                            <a:schemeClr val="tx1"/>
                          </a:solidFill>
                          <a:latin typeface="+mn-lt"/>
                          <a:ea typeface="+mn-ea"/>
                          <a:cs typeface="+mn-cs"/>
                        </a:rPr>
                        <a:t>un plan de formations adapté aux besoins des activités de la société et en adéquation avec les évolutions  techniques et technologiques.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Taux </a:t>
                      </a:r>
                      <a:r>
                        <a:rPr lang="fr-FR" sz="1200" kern="1200" baseline="0" dirty="0" smtClean="0">
                          <a:solidFill>
                            <a:schemeClr val="tx1"/>
                          </a:solidFill>
                          <a:latin typeface="+mn-lt"/>
                          <a:ea typeface="+mn-ea"/>
                          <a:cs typeface="+mn-cs"/>
                        </a:rPr>
                        <a:t>de réalisation du plan de formation</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RH siège et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374897">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formation du middle management aux techniques managériales et à la gestion des risques.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err="1" smtClean="0">
                          <a:solidFill>
                            <a:schemeClr val="tx1"/>
                          </a:solidFill>
                          <a:latin typeface="+mn-lt"/>
                          <a:ea typeface="+mn-ea"/>
                          <a:cs typeface="+mn-cs"/>
                        </a:rPr>
                        <a:t>Nbr</a:t>
                      </a:r>
                      <a:r>
                        <a:rPr lang="fr-FR" sz="1200" kern="1200" baseline="0" dirty="0" smtClean="0">
                          <a:solidFill>
                            <a:schemeClr val="tx1"/>
                          </a:solidFill>
                          <a:latin typeface="+mn-lt"/>
                          <a:ea typeface="+mn-ea"/>
                          <a:cs typeface="+mn-cs"/>
                        </a:rPr>
                        <a:t> d’actions de formation du middle </a:t>
                      </a:r>
                      <a:r>
                        <a:rPr lang="fr-FR" sz="1200" kern="1200" baseline="0" dirty="0" err="1" smtClean="0">
                          <a:solidFill>
                            <a:schemeClr val="tx1"/>
                          </a:solidFill>
                          <a:latin typeface="+mn-lt"/>
                          <a:ea typeface="+mn-ea"/>
                          <a:cs typeface="+mn-cs"/>
                        </a:rPr>
                        <a:t>managementréalisées</a:t>
                      </a:r>
                      <a:r>
                        <a:rPr lang="fr-FR" sz="1200" kern="1200" baseline="0" dirty="0" smtClean="0">
                          <a:solidFill>
                            <a:schemeClr val="tx1"/>
                          </a:solidFill>
                          <a:latin typeface="+mn-lt"/>
                          <a:ea typeface="+mn-ea"/>
                          <a:cs typeface="+mn-cs"/>
                        </a:rPr>
                        <a:t> /prévues</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 prévu</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RH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374897">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Développer l’expertise et le professionnalisme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err="1" smtClean="0">
                          <a:solidFill>
                            <a:schemeClr val="tx1"/>
                          </a:solidFill>
                          <a:latin typeface="+mn-lt"/>
                          <a:ea typeface="+mn-ea"/>
                          <a:cs typeface="+mn-cs"/>
                        </a:rPr>
                        <a:t>Nbr</a:t>
                      </a:r>
                      <a:r>
                        <a:rPr lang="fr-FR" sz="1200" kern="1200" baseline="0" dirty="0" smtClean="0">
                          <a:solidFill>
                            <a:schemeClr val="tx1"/>
                          </a:solidFill>
                          <a:latin typeface="+mn-lt"/>
                          <a:ea typeface="+mn-ea"/>
                          <a:cs typeface="+mn-cs"/>
                        </a:rPr>
                        <a:t> d’actions réalisées/prévues</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RH siège et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Gestion</a:t>
                      </a:r>
                      <a:r>
                        <a:rPr lang="fr-FR" sz="1200" b="1" kern="1200" baseline="0" dirty="0" smtClean="0">
                          <a:solidFill>
                            <a:schemeClr val="tx1"/>
                          </a:solidFill>
                          <a:latin typeface="+mn-lt"/>
                          <a:ea typeface="+mn-ea"/>
                          <a:cs typeface="+mn-cs"/>
                        </a:rPr>
                        <a:t> </a:t>
                      </a:r>
                      <a:r>
                        <a:rPr lang="fr-FR" sz="1200" b="1" kern="1200" dirty="0" smtClean="0">
                          <a:solidFill>
                            <a:schemeClr val="tx1"/>
                          </a:solidFill>
                          <a:latin typeface="+mn-lt"/>
                          <a:ea typeface="+mn-ea"/>
                          <a:cs typeface="+mn-cs"/>
                        </a:rPr>
                        <a:t>de la relève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mise en place d’un plan de préparation et gestion de la relève pour les différentes activités et pour tous les postes générateurs de valeur ajoutée (du chef d’équipe au top manager),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Taux</a:t>
                      </a:r>
                      <a:r>
                        <a:rPr lang="fr-FR" sz="1200" kern="1200" baseline="0" dirty="0" smtClean="0">
                          <a:solidFill>
                            <a:schemeClr val="tx1"/>
                          </a:solidFill>
                          <a:latin typeface="+mn-lt"/>
                          <a:ea typeface="+mn-ea"/>
                          <a:cs typeface="+mn-cs"/>
                        </a:rPr>
                        <a:t> de réalisation du plan de relève et sa mise en œuvre</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RH siège et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Développement :</a:t>
                      </a:r>
                    </a:p>
                    <a:p>
                      <a:pPr marL="87313" lvl="0" indent="-87313">
                        <a:buFont typeface="Arial" pitchFamily="34" charset="0"/>
                        <a:buChar char="•"/>
                      </a:pPr>
                      <a:r>
                        <a:rPr lang="fr-FR" sz="1200" kern="1200" dirty="0" smtClean="0">
                          <a:solidFill>
                            <a:schemeClr val="tx1"/>
                          </a:solidFill>
                          <a:latin typeface="+mn-lt"/>
                          <a:ea typeface="+mn-ea"/>
                          <a:cs typeface="+mn-cs"/>
                        </a:rPr>
                        <a:t>La motivation continue de la ressource humaine par un système de stimulation  visant  la gestion par les objectifs et la rétribution par les résultats.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7313" lvl="0" indent="-87313">
                        <a:buFont typeface="Arial" pitchFamily="34" charset="0"/>
                        <a:buChar cha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a:buFont typeface="Arial" pitchFamily="34" charset="0"/>
                        <a:buChar char="•"/>
                      </a:pPr>
                      <a:endParaRPr lang="fr-FR" sz="12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a:buFont typeface="Arial" pitchFamily="34" charset="0"/>
                        <a:buChar char="•"/>
                      </a:pPr>
                      <a:endParaRPr lang="fr-FR" sz="12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rgbClr val="0070C0"/>
                          </a:solidFill>
                          <a:latin typeface="+mn-lt"/>
                          <a:ea typeface="+mn-ea"/>
                          <a:cs typeface="+mn-cs"/>
                        </a:rPr>
                        <a:t>RH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142844" y="274638"/>
            <a:ext cx="8543956" cy="582594"/>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n°02: Développement de la ressource humaine</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90</a:t>
            </a:fld>
            <a:endParaRPr lang="fr-F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871664158"/>
              </p:ext>
            </p:extLst>
          </p:nvPr>
        </p:nvGraphicFramePr>
        <p:xfrm>
          <a:off x="71406" y="1285860"/>
          <a:ext cx="8786876" cy="3737864"/>
        </p:xfrm>
        <a:graphic>
          <a:graphicData uri="http://schemas.openxmlformats.org/drawingml/2006/table">
            <a:tbl>
              <a:tblPr/>
              <a:tblGrid>
                <a:gridCol w="3000396"/>
                <a:gridCol w="1428760"/>
                <a:gridCol w="2074124"/>
                <a:gridCol w="1141798"/>
                <a:gridCol w="114179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 Cible 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564268">
                <a:tc>
                  <a:txBody>
                    <a:bodyPr/>
                    <a:lstStyle/>
                    <a:p>
                      <a:pPr marL="92075" lvl="0" indent="-92075" rtl="0">
                        <a:buFont typeface="Arial" pitchFamily="34" charset="0"/>
                        <a:buChar char="•"/>
                      </a:pPr>
                      <a:r>
                        <a:rPr lang="fr-FR" sz="1400" kern="1200" dirty="0" smtClean="0">
                          <a:solidFill>
                            <a:schemeClr val="tx1"/>
                          </a:solidFill>
                          <a:latin typeface="+mn-lt"/>
                          <a:ea typeface="+mn-ea"/>
                          <a:cs typeface="+mn-cs"/>
                        </a:rPr>
                        <a:t>Développer la fonction inspection et contrôle de gestion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Améliorer le système de gestion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rtl="0">
                        <a:buFont typeface="Arial" pitchFamily="34" charset="0"/>
                        <a:buChar char="•"/>
                      </a:pPr>
                      <a:r>
                        <a:rPr lang="fr-FR" sz="1600" kern="1200" dirty="0" smtClean="0">
                          <a:solidFill>
                            <a:schemeClr val="tx1"/>
                          </a:solidFill>
                          <a:latin typeface="+mn-lt"/>
                          <a:ea typeface="+mn-ea"/>
                          <a:cs typeface="+mn-cs"/>
                        </a:rPr>
                        <a:t>Nombre</a:t>
                      </a:r>
                      <a:r>
                        <a:rPr lang="fr-FR" sz="1600" kern="1200" baseline="0" dirty="0" smtClean="0">
                          <a:solidFill>
                            <a:schemeClr val="tx1"/>
                          </a:solidFill>
                          <a:latin typeface="+mn-lt"/>
                          <a:ea typeface="+mn-ea"/>
                          <a:cs typeface="+mn-cs"/>
                        </a:rPr>
                        <a:t> de contrôles réalisés</a:t>
                      </a: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rtl="0">
                        <a:buFont typeface="Arial" pitchFamily="34" charset="0"/>
                        <a:buChar char="•"/>
                      </a:pPr>
                      <a:r>
                        <a:rPr lang="fr-FR" sz="16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DFC siège et DFC DD</a:t>
                      </a:r>
                    </a:p>
                    <a:p>
                      <a:pPr marL="92075" lvl="0" indent="-92075" rtl="0">
                        <a:buFont typeface="Arial" pitchFamily="34" charset="0"/>
                        <a:buChar char="•"/>
                      </a:pP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10960">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prstClr val="black"/>
                          </a:solidFill>
                          <a:effectLst/>
                          <a:uLnTx/>
                          <a:uFillTx/>
                          <a:latin typeface="+mn-lt"/>
                          <a:ea typeface="+mn-ea"/>
                          <a:cs typeface="+mn-cs"/>
                        </a:rPr>
                        <a:t>Développer la comptabilité analytique et procéder à son rapprochement (avec la comptabilité générale)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indent="-92075" algn="l" defTabSz="914400" rtl="0" eaLnBrk="1" fontAlgn="auto" latinLnBrk="0" hangingPunct="1">
                        <a:lnSpc>
                          <a:spcPct val="100000"/>
                        </a:lnSpc>
                        <a:spcBef>
                          <a:spcPts val="0"/>
                        </a:spcBef>
                        <a:spcAft>
                          <a:spcPts val="800"/>
                        </a:spcAft>
                        <a:buClrTx/>
                        <a:buSzTx/>
                        <a:buFont typeface="Arial" pitchFamily="34" charset="0"/>
                        <a:buChar char="•"/>
                        <a:tabLst/>
                        <a:defRPr/>
                      </a:pPr>
                      <a:r>
                        <a:rPr lang="fr-FR" sz="1400" baseline="0" dirty="0" smtClean="0">
                          <a:solidFill>
                            <a:schemeClr val="tx1"/>
                          </a:solidFill>
                          <a:latin typeface="+mn-lt"/>
                          <a:ea typeface="Times"/>
                          <a:cs typeface="Times New Roman"/>
                        </a:rPr>
                        <a:t>Contrôle des dépenses</a:t>
                      </a:r>
                      <a:endParaRPr lang="fr-FR" sz="1400" dirty="0" smtClean="0">
                        <a:solidFill>
                          <a:schemeClr val="tx1"/>
                        </a:solidFill>
                        <a:latin typeface="+mn-lt"/>
                        <a:ea typeface="Times"/>
                        <a:cs typeface="Times New Roman"/>
                      </a:endParaRPr>
                    </a:p>
                    <a:p>
                      <a:pPr marL="92075" indent="-92075">
                        <a:lnSpc>
                          <a:spcPct val="100000"/>
                        </a:lnSpc>
                        <a:spcAft>
                          <a:spcPts val="800"/>
                        </a:spcAft>
                        <a:buFont typeface="Arial" pitchFamily="34" charset="0"/>
                        <a:buChar char="•"/>
                      </a:pPr>
                      <a:r>
                        <a:rPr lang="fr-FR" sz="1400" dirty="0" smtClean="0">
                          <a:solidFill>
                            <a:schemeClr val="tx1"/>
                          </a:solidFill>
                          <a:latin typeface="+mn-lt"/>
                          <a:ea typeface="Times"/>
                          <a:cs typeface="Times New Roman"/>
                        </a:rPr>
                        <a:t>Réduction des écarts (rapprochement analytique/</a:t>
                      </a:r>
                      <a:r>
                        <a:rPr lang="fr-FR" sz="1400" baseline="0" dirty="0" smtClean="0">
                          <a:solidFill>
                            <a:schemeClr val="tx1"/>
                          </a:solidFill>
                          <a:latin typeface="+mn-lt"/>
                          <a:ea typeface="Times"/>
                          <a:cs typeface="Times New Roman"/>
                        </a:rPr>
                        <a:t> générale)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kern="1200" cap="none" spc="0" normalizeH="0" baseline="0" noProof="0" dirty="0" smtClean="0">
                        <a:ln>
                          <a:noFill/>
                        </a:ln>
                        <a:solidFill>
                          <a:schemeClr val="tx1"/>
                        </a:solidFill>
                        <a:effectLst/>
                        <a:uLnTx/>
                        <a:uFillTx/>
                        <a:latin typeface="+mn-lt"/>
                        <a:ea typeface="+mn-ea"/>
                        <a:cs typeface="+mn-cs"/>
                      </a:endParaRPr>
                    </a:p>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kern="1200" cap="none" spc="0" normalizeH="0" baseline="0" noProof="0" dirty="0" smtClean="0">
                        <a:ln>
                          <a:noFill/>
                        </a:ln>
                        <a:solidFill>
                          <a:schemeClr val="tx1"/>
                        </a:solidFill>
                        <a:effectLst/>
                        <a:uLnTx/>
                        <a:uFillTx/>
                        <a:latin typeface="+mn-lt"/>
                        <a:ea typeface="+mn-ea"/>
                        <a:cs typeface="+mn-cs"/>
                      </a:endParaRPr>
                    </a:p>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Taux de rapprochement  des écarts</a:t>
                      </a:r>
                    </a:p>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400" b="0" i="0" u="none" strike="noStrike" kern="1200" cap="none" spc="0" normalizeH="0" baseline="0" noProof="0" dirty="0" smtClean="0">
                        <a:ln>
                          <a:noFill/>
                        </a:ln>
                        <a:solidFill>
                          <a:srgbClr val="0070C0"/>
                        </a:solidFill>
                        <a:effectLst/>
                        <a:uLnTx/>
                        <a:uFillTx/>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DFC siège et DFC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8072">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prstClr val="black"/>
                          </a:solidFill>
                          <a:effectLst/>
                          <a:uLnTx/>
                          <a:uFillTx/>
                          <a:latin typeface="+mn-lt"/>
                          <a:ea typeface="+mn-ea"/>
                          <a:cs typeface="+mn-cs"/>
                        </a:rPr>
                        <a:t>Normalisation des définitions/libellés du dictionnaire des immobilisations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Fiabiliser le fichier du patrimoine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Taux d’avancement de la fiabilisation du fichier du patrimoine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rgbClr val="FF0000"/>
                          </a:solidFill>
                          <a:effectLst/>
                          <a:uLnTx/>
                          <a:uFillTx/>
                          <a:latin typeface="+mn-lt"/>
                          <a:ea typeface="+mn-ea"/>
                          <a:cs typeface="+mn-cs"/>
                        </a:rPr>
                        <a:t>100% a confirmer avec Moulay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DFC siège et DFC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251520" y="152400"/>
            <a:ext cx="8435280" cy="704832"/>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n°03 : Maitrise des coûts et des dépenses (finances)</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91</a:t>
            </a:fld>
            <a:endParaRPr lang="fr-F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127557512"/>
              </p:ext>
            </p:extLst>
          </p:nvPr>
        </p:nvGraphicFramePr>
        <p:xfrm>
          <a:off x="142841" y="500042"/>
          <a:ext cx="8858315" cy="5184656"/>
        </p:xfrm>
        <a:graphic>
          <a:graphicData uri="http://schemas.openxmlformats.org/drawingml/2006/table">
            <a:tbl>
              <a:tblPr/>
              <a:tblGrid>
                <a:gridCol w="3000395"/>
                <a:gridCol w="1714512"/>
                <a:gridCol w="1873918"/>
                <a:gridCol w="1116103"/>
                <a:gridCol w="1153387"/>
              </a:tblGrid>
              <a:tr h="214314">
                <a:tc>
                  <a:txBody>
                    <a:bodyPr/>
                    <a:lstStyle/>
                    <a:p>
                      <a:pPr algn="ctr">
                        <a:lnSpc>
                          <a:spcPct val="130000"/>
                        </a:lnSpc>
                        <a:spcAft>
                          <a:spcPts val="800"/>
                        </a:spcAft>
                      </a:pPr>
                      <a:r>
                        <a:rPr lang="fr-FR" sz="1200" b="1" dirty="0" smtClean="0">
                          <a:latin typeface="+mn-lt"/>
                          <a:ea typeface="Times"/>
                          <a:cs typeface="Times New Roman"/>
                        </a:rPr>
                        <a:t>Actions</a:t>
                      </a:r>
                      <a:endParaRPr lang="fr-FR" sz="12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200" b="1" dirty="0" smtClean="0">
                          <a:latin typeface="+mn-lt"/>
                          <a:ea typeface="Times"/>
                          <a:cs typeface="Times New Roman"/>
                        </a:rPr>
                        <a:t>Objectifs</a:t>
                      </a:r>
                      <a:endParaRPr lang="fr-FR" sz="12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200" b="1" kern="1200" dirty="0" smtClean="0">
                          <a:solidFill>
                            <a:schemeClr val="tx1"/>
                          </a:solidFill>
                          <a:latin typeface="+mn-lt"/>
                          <a:ea typeface="Times"/>
                          <a:cs typeface="Times New Roman"/>
                        </a:rPr>
                        <a:t>Indicateur</a:t>
                      </a:r>
                      <a:endParaRPr kumimoji="0" lang="fr-FR" sz="12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200" b="1" kern="1200" dirty="0" smtClean="0">
                          <a:solidFill>
                            <a:schemeClr val="tx1"/>
                          </a:solidFill>
                          <a:latin typeface="+mn-lt"/>
                          <a:ea typeface="Times"/>
                          <a:cs typeface="Times New Roman"/>
                        </a:rPr>
                        <a:t>Objectif Cible 2016</a:t>
                      </a:r>
                      <a:endParaRPr kumimoji="0" lang="fr-FR" sz="12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200" b="1" kern="1200" dirty="0" smtClean="0">
                          <a:solidFill>
                            <a:schemeClr val="tx1"/>
                          </a:solidFill>
                          <a:latin typeface="+mn-lt"/>
                          <a:ea typeface="Times"/>
                          <a:cs typeface="Times New Roman"/>
                        </a:rPr>
                        <a:t>Responsable</a:t>
                      </a:r>
                      <a:endParaRPr kumimoji="0" lang="fr-FR" sz="12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777577">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Achever </a:t>
                      </a:r>
                      <a:r>
                        <a:rPr lang="fr-FR" sz="1400" kern="1200" baseline="0" dirty="0" smtClean="0">
                          <a:solidFill>
                            <a:schemeClr val="tx1"/>
                          </a:solidFill>
                          <a:latin typeface="+mn-lt"/>
                          <a:ea typeface="+mn-ea"/>
                          <a:cs typeface="+mn-cs"/>
                        </a:rPr>
                        <a:t>la mise en place de la direction transverse maitre d’ouvrage système d’information distribution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0" algn="l" defTabSz="914400" rtl="0" eaLnBrk="1" fontAlgn="auto" latinLnBrk="0" hangingPunct="1">
                        <a:lnSpc>
                          <a:spcPct val="100000"/>
                        </a:lnSpc>
                        <a:spcBef>
                          <a:spcPts val="0"/>
                        </a:spcBef>
                        <a:spcAft>
                          <a:spcPts val="800"/>
                        </a:spcAft>
                        <a:buClrTx/>
                        <a:buSzTx/>
                        <a:buFontTx/>
                        <a:buNone/>
                        <a:tabLst/>
                        <a:defRPr/>
                      </a:pPr>
                      <a:r>
                        <a:rPr kumimoji="0" lang="fr-FR" sz="1400" kern="1200" dirty="0" smtClean="0">
                          <a:solidFill>
                            <a:schemeClr val="tx1"/>
                          </a:solidFill>
                          <a:latin typeface="+mn-lt"/>
                          <a:ea typeface="+mn-ea"/>
                          <a:cs typeface="+mn-cs"/>
                        </a:rPr>
                        <a:t>Favoriser la mise en œuvre du schéma directeur informatique Distribution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mise en place de la direction SI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(2013)</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DRH</a:t>
                      </a:r>
                      <a:r>
                        <a:rPr kumimoji="0" lang="fr-FR" sz="1400" kern="1200" baseline="0" dirty="0" smtClean="0">
                          <a:solidFill>
                            <a:schemeClr val="tx1"/>
                          </a:solidFill>
                          <a:latin typeface="+mn-lt"/>
                          <a:ea typeface="+mn-ea"/>
                          <a:cs typeface="+mn-cs"/>
                        </a:rPr>
                        <a:t> / MOA</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269875" lvl="0" indent="-182563">
                        <a:buFont typeface="Arial" pitchFamily="34" charset="0"/>
                        <a:buChar char="•"/>
                      </a:pPr>
                      <a:r>
                        <a:rPr lang="fr-FR" sz="1400" kern="1200" dirty="0" smtClean="0">
                          <a:solidFill>
                            <a:schemeClr val="tx1"/>
                          </a:solidFill>
                          <a:latin typeface="+mn-lt"/>
                          <a:ea typeface="+mn-ea"/>
                          <a:cs typeface="+mn-cs"/>
                        </a:rPr>
                        <a:t>Accélérer la mise en œuvre d’un </a:t>
                      </a:r>
                      <a:r>
                        <a:rPr lang="fr-FR" sz="1400" kern="1200" dirty="0" err="1" smtClean="0">
                          <a:solidFill>
                            <a:schemeClr val="tx1"/>
                          </a:solidFill>
                          <a:latin typeface="+mn-lt"/>
                          <a:ea typeface="+mn-ea"/>
                          <a:cs typeface="+mn-cs"/>
                        </a:rPr>
                        <a:t>reporting</a:t>
                      </a:r>
                      <a:r>
                        <a:rPr lang="fr-FR" sz="1400" kern="1200" dirty="0" smtClean="0">
                          <a:solidFill>
                            <a:schemeClr val="tx1"/>
                          </a:solidFill>
                          <a:latin typeface="+mn-lt"/>
                          <a:ea typeface="+mn-ea"/>
                          <a:cs typeface="+mn-cs"/>
                        </a:rPr>
                        <a:t> décisionnel pour tous les niveaux de gestion (agences</a:t>
                      </a:r>
                      <a:r>
                        <a:rPr lang="fr-FR" sz="1400" kern="1200" baseline="0" dirty="0" smtClean="0">
                          <a:solidFill>
                            <a:schemeClr val="tx1"/>
                          </a:solidFill>
                          <a:latin typeface="+mn-lt"/>
                          <a:ea typeface="+mn-ea"/>
                          <a:cs typeface="+mn-cs"/>
                        </a:rPr>
                        <a:t> commerciales</a:t>
                      </a:r>
                      <a:r>
                        <a:rPr lang="fr-FR" sz="1400" kern="1200" dirty="0" smtClean="0">
                          <a:solidFill>
                            <a:schemeClr val="tx1"/>
                          </a:solidFill>
                          <a:latin typeface="+mn-lt"/>
                          <a:ea typeface="+mn-ea"/>
                          <a:cs typeface="+mn-cs"/>
                        </a:rPr>
                        <a:t>, districts, DD, SDA, Groupe)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Disposer d’un outil d’aide à la décision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d’avancement projet</a:t>
                      </a:r>
                      <a:r>
                        <a:rPr kumimoji="0" lang="fr-FR" sz="1400" kern="1200" baseline="0" dirty="0" smtClean="0">
                          <a:solidFill>
                            <a:schemeClr val="tx1"/>
                          </a:solidFill>
                          <a:latin typeface="+mn-lt"/>
                          <a:ea typeface="+mn-ea"/>
                          <a:cs typeface="+mn-cs"/>
                        </a:rPr>
                        <a:t> </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MOA / ELIT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1410">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Maintenir</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et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améliorer les applications existantes</a:t>
                      </a:r>
                      <a:r>
                        <a:rPr lang="fr-FR" sz="1400" kern="1200" baseline="0" dirty="0" smtClean="0">
                          <a:solidFill>
                            <a:schemeClr val="tx1"/>
                          </a:solidFill>
                          <a:latin typeface="+mn-lt"/>
                          <a:ea typeface="+mn-ea"/>
                          <a:cs typeface="+mn-cs"/>
                        </a:rPr>
                        <a:t>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Adapter</a:t>
                      </a:r>
                      <a:r>
                        <a:rPr lang="fr-FR" sz="1400" baseline="0" dirty="0" smtClean="0">
                          <a:solidFill>
                            <a:schemeClr val="tx1"/>
                          </a:solidFill>
                          <a:latin typeface="+mn-lt"/>
                          <a:ea typeface="Times"/>
                          <a:cs typeface="Times New Roman"/>
                        </a:rPr>
                        <a:t> les applications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prise</a:t>
                      </a:r>
                      <a:r>
                        <a:rPr kumimoji="0" lang="fr-FR" sz="1400" kern="1200" baseline="0" dirty="0" smtClean="0">
                          <a:solidFill>
                            <a:schemeClr val="tx1"/>
                          </a:solidFill>
                          <a:latin typeface="+mn-lt"/>
                          <a:ea typeface="+mn-ea"/>
                          <a:cs typeface="+mn-cs"/>
                        </a:rPr>
                        <a:t> en charge des anomalies</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MOA / ELIT</a:t>
                      </a:r>
                    </a:p>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Mettre à jour des procédures de gestion en cohérence avec la nouvelle organisation (système d’information)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Disposer d’un SI cohérent avec l’organisation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d’avancement dans</a:t>
                      </a:r>
                      <a:r>
                        <a:rPr kumimoji="0" lang="fr-FR" sz="1400" kern="1200" baseline="0" dirty="0" smtClean="0">
                          <a:solidFill>
                            <a:schemeClr val="tx1"/>
                          </a:solidFill>
                          <a:latin typeface="+mn-lt"/>
                          <a:ea typeface="+mn-ea"/>
                          <a:cs typeface="+mn-cs"/>
                        </a:rPr>
                        <a:t> la mise à jour des procédures</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Structures fonctionnelles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17232">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Accompagner le déploiement des nouvelles applications et</a:t>
                      </a:r>
                      <a:r>
                        <a:rPr lang="fr-FR" sz="1400" kern="1200" baseline="0" dirty="0" smtClean="0">
                          <a:solidFill>
                            <a:schemeClr val="tx1"/>
                          </a:solidFill>
                          <a:latin typeface="+mn-lt"/>
                          <a:ea typeface="+mn-ea"/>
                          <a:cs typeface="+mn-cs"/>
                        </a:rPr>
                        <a:t> veiller à leur bonne utilisation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Conduite de changement</a:t>
                      </a:r>
                      <a:r>
                        <a:rPr lang="fr-FR" sz="1400" baseline="0" dirty="0" smtClean="0">
                          <a:solidFill>
                            <a:schemeClr val="tx1"/>
                          </a:solidFill>
                          <a:latin typeface="+mn-lt"/>
                          <a:ea typeface="Times"/>
                          <a:cs typeface="Times New Roman"/>
                        </a:rPr>
                        <a:t>  et respect des règles en vigueur</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réalisation du plan de communication</a:t>
                      </a:r>
                      <a:r>
                        <a:rPr kumimoji="0" lang="fr-FR" sz="1400" kern="1200" baseline="0" dirty="0" smtClean="0">
                          <a:solidFill>
                            <a:schemeClr val="tx1"/>
                          </a:solidFill>
                          <a:latin typeface="+mn-lt"/>
                          <a:ea typeface="+mn-ea"/>
                          <a:cs typeface="+mn-cs"/>
                        </a:rPr>
                        <a:t> et formation</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MOA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0"/>
            <a:ext cx="8229600" cy="617199"/>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n°04 : Développement des SI</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92</a:t>
            </a:fld>
            <a:endParaRPr lang="fr-F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t>Séparation des fonctions techniques et commerciale</a:t>
            </a:r>
            <a:endParaRPr lang="fr-FR" sz="3600" dirty="0"/>
          </a:p>
        </p:txBody>
      </p:sp>
      <p:sp>
        <p:nvSpPr>
          <p:cNvPr id="3" name="Espace réservé du texte 2"/>
          <p:cNvSpPr>
            <a:spLocks noGrp="1"/>
          </p:cNvSpPr>
          <p:nvPr>
            <p:ph type="subTitle" idx="1"/>
          </p:nvPr>
        </p:nvSpPr>
        <p:spPr>
          <a:xfrm>
            <a:off x="685800" y="1643050"/>
            <a:ext cx="7772400" cy="1199704"/>
          </a:xfrm>
        </p:spPr>
        <p:txBody>
          <a:bodyPr>
            <a:normAutofit/>
          </a:bodyPr>
          <a:lstStyle/>
          <a:p>
            <a:pPr algn="l"/>
            <a:r>
              <a:rPr lang="fr-FR" sz="2800" dirty="0" smtClean="0">
                <a:solidFill>
                  <a:srgbClr val="000000"/>
                </a:solidFill>
                <a:latin typeface="Arial"/>
                <a:cs typeface="Arial" charset="0"/>
              </a:rPr>
              <a:t>Axe n°2:</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93</a:t>
            </a:fld>
            <a:endParaRPr lang="fr-F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784002915"/>
              </p:ext>
            </p:extLst>
          </p:nvPr>
        </p:nvGraphicFramePr>
        <p:xfrm>
          <a:off x="179511" y="714356"/>
          <a:ext cx="8678769" cy="6530000"/>
        </p:xfrm>
        <a:graphic>
          <a:graphicData uri="http://schemas.openxmlformats.org/drawingml/2006/table">
            <a:tbl>
              <a:tblPr/>
              <a:tblGrid>
                <a:gridCol w="3535231"/>
                <a:gridCol w="1285884"/>
                <a:gridCol w="1508499"/>
                <a:gridCol w="1103139"/>
                <a:gridCol w="1246016"/>
              </a:tblGrid>
              <a:tr h="34256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Objectifs</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90794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Création d’un nouveau Schéma d’organisation en se faisant accompagner par un organisme spécialisé.</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5250" indent="-95250">
                        <a:lnSpc>
                          <a:spcPct val="100000"/>
                        </a:lnSpc>
                        <a:spcAft>
                          <a:spcPts val="800"/>
                        </a:spcAft>
                        <a:buFont typeface="Arial" pitchFamily="34" charset="0"/>
                        <a:buChar char="•"/>
                      </a:pPr>
                      <a:r>
                        <a:rPr lang="fr-FR" sz="1400" dirty="0" smtClean="0">
                          <a:solidFill>
                            <a:schemeClr val="tx1"/>
                          </a:solidFill>
                          <a:latin typeface="+mn-lt"/>
                          <a:ea typeface="Times"/>
                          <a:cs typeface="Times New Roman"/>
                        </a:rPr>
                        <a:t>Améliorer la</a:t>
                      </a:r>
                      <a:r>
                        <a:rPr lang="fr-FR" sz="1400" baseline="0" dirty="0" smtClean="0">
                          <a:solidFill>
                            <a:schemeClr val="tx1"/>
                          </a:solidFill>
                          <a:latin typeface="+mn-lt"/>
                          <a:ea typeface="Times"/>
                          <a:cs typeface="Times New Roman"/>
                        </a:rPr>
                        <a:t> gestion, le professionnalisme  et l’expertise</a:t>
                      </a:r>
                    </a:p>
                    <a:p>
                      <a:pPr marL="95250" indent="-95250">
                        <a:lnSpc>
                          <a:spcPct val="100000"/>
                        </a:lnSpc>
                        <a:spcAft>
                          <a:spcPts val="800"/>
                        </a:spcAft>
                        <a:buFont typeface="Arial" pitchFamily="34" charset="0"/>
                        <a:buChar char="•"/>
                      </a:pPr>
                      <a:r>
                        <a:rPr lang="fr-FR" sz="1400" baseline="0" dirty="0" smtClean="0">
                          <a:solidFill>
                            <a:schemeClr val="tx1"/>
                          </a:solidFill>
                          <a:latin typeface="+mn-lt"/>
                          <a:ea typeface="Times"/>
                          <a:cs typeface="Times New Roman"/>
                        </a:rPr>
                        <a:t>Améliorer la qualité de service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Taux d’avancement du projet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 Schéma d’organisation séparant les activités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0794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Redéployer le personnel existant (et/ou</a:t>
                      </a:r>
                      <a:r>
                        <a:rPr lang="fr-FR" sz="1400" kern="1200" baseline="0" dirty="0" smtClean="0">
                          <a:solidFill>
                            <a:schemeClr val="tx1"/>
                          </a:solidFill>
                          <a:latin typeface="+mn-lt"/>
                          <a:ea typeface="+mn-ea"/>
                          <a:cs typeface="+mn-cs"/>
                        </a:rPr>
                        <a:t> recrutement/formation selon besoin)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Nombre d’actions</a:t>
                      </a:r>
                      <a:r>
                        <a:rPr kumimoji="0" lang="fr-FR" sz="1400" kern="1200" baseline="0" dirty="0" smtClean="0">
                          <a:solidFill>
                            <a:schemeClr val="tx1"/>
                          </a:solidFill>
                          <a:latin typeface="+mn-lt"/>
                          <a:ea typeface="+mn-ea"/>
                          <a:cs typeface="+mn-cs"/>
                        </a:rPr>
                        <a:t> réalisées / prévues (redéploiement, recrutement formation)</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endParaRPr kumimoji="0" lang="fr-FR" sz="1400" kern="1200" baseline="0" dirty="0" smtClean="0">
                        <a:solidFill>
                          <a:schemeClr val="tx1"/>
                        </a:solidFill>
                        <a:latin typeface="+mn-lt"/>
                        <a:ea typeface="+mn-ea"/>
                        <a:cs typeface="+mn-cs"/>
                      </a:endParaRPr>
                    </a:p>
                    <a:p>
                      <a:r>
                        <a:rPr kumimoji="0" lang="fr-FR" sz="1400" kern="1200" baseline="0" dirty="0" smtClean="0">
                          <a:solidFill>
                            <a:schemeClr val="tx1"/>
                          </a:solidFill>
                          <a:latin typeface="+mn-lt"/>
                          <a:ea typeface="+mn-ea"/>
                          <a:cs typeface="+mn-cs"/>
                        </a:rPr>
                        <a:t>100% 2016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DRH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07940">
                <a:tc>
                  <a:txBody>
                    <a:bodyPr/>
                    <a:lstStyle/>
                    <a:p>
                      <a:pPr marL="85725" lvl="0" indent="-85725">
                        <a:buFont typeface="Arial" pitchFamily="34" charset="0"/>
                        <a:buChar char="•"/>
                      </a:pPr>
                      <a:r>
                        <a:rPr lang="fr-FR" sz="1400" kern="1200" baseline="0" dirty="0" smtClean="0">
                          <a:solidFill>
                            <a:schemeClr val="tx1"/>
                          </a:solidFill>
                          <a:latin typeface="+mn-lt"/>
                          <a:ea typeface="+mn-ea"/>
                          <a:cs typeface="+mn-cs"/>
                        </a:rPr>
                        <a:t>Aménager</a:t>
                      </a:r>
                      <a:r>
                        <a:rPr lang="fr-FR" sz="1400" kern="1200" dirty="0" smtClean="0">
                          <a:solidFill>
                            <a:schemeClr val="tx1"/>
                          </a:solidFill>
                          <a:latin typeface="+mn-lt"/>
                          <a:ea typeface="+mn-ea"/>
                          <a:cs typeface="+mn-cs"/>
                        </a:rPr>
                        <a:t> (et/ou</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création) les infrastructures nécessaires devant héberger séparément les activités  techniques et commerciales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400" kern="1200" baseline="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l’aménagement des infrastructures</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 Selon disponibilité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DAG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3970">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Définir les missions et délimiter les responsabilités en adaptant</a:t>
                      </a:r>
                      <a:r>
                        <a:rPr lang="fr-FR" sz="1400" kern="1200" baseline="0" dirty="0" smtClean="0">
                          <a:solidFill>
                            <a:schemeClr val="tx1"/>
                          </a:solidFill>
                          <a:latin typeface="+mn-lt"/>
                          <a:ea typeface="+mn-ea"/>
                          <a:cs typeface="+mn-cs"/>
                        </a:rPr>
                        <a:t> et en </a:t>
                      </a:r>
                      <a:r>
                        <a:rPr lang="fr-FR" sz="1400" kern="1200" dirty="0" smtClean="0">
                          <a:solidFill>
                            <a:schemeClr val="tx1"/>
                          </a:solidFill>
                          <a:latin typeface="+mn-lt"/>
                          <a:ea typeface="+mn-ea"/>
                          <a:cs typeface="+mn-cs"/>
                        </a:rPr>
                        <a:t>mettant à jour des procédures de gestion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7313" lvl="1" indent="-80963">
                        <a:buFont typeface="Arial" pitchFamily="34" charset="0"/>
                        <a:buChar cha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 redéfinition des procédures et des missions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100% 2016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09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p>
                      <a:pPr marL="87313" lvl="1" indent="-80963">
                        <a:buFont typeface="Arial" pitchFamily="34" charset="0"/>
                        <a:buChar char="•"/>
                      </a:pPr>
                      <a:endParaRPr lang="fr-FR" sz="14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3970">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rgbClr val="FF0000"/>
                          </a:solidFill>
                          <a:latin typeface="+mn-lt"/>
                          <a:ea typeface="+mn-ea"/>
                          <a:cs typeface="+mn-cs"/>
                        </a:rPr>
                        <a:t>Adapter la comptabilité analytique à la nouvelle organisation</a:t>
                      </a:r>
                      <a:r>
                        <a:rPr lang="fr-FR" sz="1400" kern="1200" dirty="0" smtClean="0">
                          <a:solidFill>
                            <a:schemeClr val="tx1"/>
                          </a:solidFill>
                          <a:latin typeface="+mn-lt"/>
                          <a:ea typeface="+mn-ea"/>
                          <a:cs typeface="+mn-cs"/>
                        </a:rPr>
                        <a:t>.</a:t>
                      </a:r>
                      <a:endPar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rgbClr val="FF0000"/>
                          </a:solidFill>
                          <a:effectLst/>
                          <a:latin typeface="+mn-lt"/>
                          <a:ea typeface="Times" pitchFamily="18" charset="0"/>
                          <a:cs typeface="Times New Roman" pitchFamily="18" charset="0"/>
                        </a:rPr>
                        <a:t>Taux de mise en place de la comptabilité analytique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rgbClr val="0070C0"/>
                          </a:solidFill>
                          <a:effectLst/>
                          <a:latin typeface="+mn-lt"/>
                          <a:ea typeface="Times" pitchFamily="18" charset="0"/>
                          <a:cs typeface="Times New Roman" pitchFamily="18" charset="0"/>
                        </a:rPr>
                        <a:t>Voir avec </a:t>
                      </a:r>
                      <a:r>
                        <a:rPr kumimoji="0" lang="fr-FR" sz="1400" b="0" i="0" u="none" strike="noStrike" cap="none" normalizeH="0" baseline="0" dirty="0" err="1" smtClean="0">
                          <a:ln>
                            <a:noFill/>
                          </a:ln>
                          <a:solidFill>
                            <a:srgbClr val="0070C0"/>
                          </a:solidFill>
                          <a:effectLst/>
                          <a:latin typeface="+mn-lt"/>
                          <a:ea typeface="Times" pitchFamily="18" charset="0"/>
                          <a:cs typeface="Times New Roman" pitchFamily="18" charset="0"/>
                        </a:rPr>
                        <a:t>mme</a:t>
                      </a:r>
                      <a:r>
                        <a:rPr kumimoji="0" lang="fr-FR" sz="1400" b="0" i="0" u="none" strike="noStrike" cap="none" normalizeH="0" baseline="0" dirty="0" smtClean="0">
                          <a:ln>
                            <a:noFill/>
                          </a:ln>
                          <a:solidFill>
                            <a:srgbClr val="0070C0"/>
                          </a:solidFill>
                          <a:effectLst/>
                          <a:latin typeface="+mn-lt"/>
                          <a:ea typeface="Times" pitchFamily="18" charset="0"/>
                          <a:cs typeface="Times New Roman" pitchFamily="18" charset="0"/>
                        </a:rPr>
                        <a:t> </a:t>
                      </a:r>
                      <a:r>
                        <a:rPr kumimoji="0" lang="fr-FR" sz="1400" b="0" i="0" u="none" strike="noStrike" cap="none" normalizeH="0" baseline="0" dirty="0" err="1" smtClean="0">
                          <a:ln>
                            <a:noFill/>
                          </a:ln>
                          <a:solidFill>
                            <a:srgbClr val="0070C0"/>
                          </a:solidFill>
                          <a:effectLst/>
                          <a:latin typeface="+mn-lt"/>
                          <a:ea typeface="Times" pitchFamily="18" charset="0"/>
                          <a:cs typeface="Times New Roman" pitchFamily="18" charset="0"/>
                        </a:rPr>
                        <a:t>bellounes</a:t>
                      </a:r>
                      <a:r>
                        <a:rPr kumimoji="0" lang="fr-FR" sz="1400" b="0" i="0" u="none" strike="noStrike" cap="none" normalizeH="0" baseline="0" dirty="0" smtClean="0">
                          <a:ln>
                            <a:noFill/>
                          </a:ln>
                          <a:solidFill>
                            <a:srgbClr val="0070C0"/>
                          </a:solidFill>
                          <a:effectLst/>
                          <a:latin typeface="+mn-lt"/>
                          <a:ea typeface="Times" pitchFamily="18" charset="0"/>
                          <a:cs typeface="Times New Roman" pitchFamily="18"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cap="none" normalizeH="0" baseline="0" dirty="0" smtClean="0">
                        <a:ln>
                          <a:noFill/>
                        </a:ln>
                        <a:solidFill>
                          <a:srgbClr val="0070C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686800" cy="612304"/>
          </a:xfrm>
        </p:spPr>
        <p:txBody>
          <a:bodyPr>
            <a:noAutofit/>
          </a:bodyPr>
          <a:lstStyle/>
          <a:p>
            <a:pPr lvl="1" algn="l" rtl="0">
              <a:spcBef>
                <a:spcPct val="0"/>
              </a:spcBef>
            </a:pPr>
            <a:r>
              <a:rPr lang="fr-FR" kern="1200" dirty="0" smtClean="0">
                <a:solidFill>
                  <a:schemeClr val="tx2"/>
                </a:solidFill>
                <a:latin typeface="+mj-lt"/>
                <a:ea typeface="+mj-ea"/>
                <a:cs typeface="+mj-cs"/>
              </a:rPr>
              <a:t>Axe n°02: Séparation des fonctions technique électricité, technique gaz et commerciale</a:t>
            </a:r>
            <a:endParaRPr lang="fr-FR" sz="1400" kern="1200" dirty="0" smtClean="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94</a:t>
            </a:fld>
            <a:endParaRPr lang="fr-F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t>Développement du segment «Services»</a:t>
            </a:r>
          </a:p>
        </p:txBody>
      </p:sp>
      <p:sp>
        <p:nvSpPr>
          <p:cNvPr id="3" name="Espace réservé du texte 2"/>
          <p:cNvSpPr>
            <a:spLocks noGrp="1"/>
          </p:cNvSpPr>
          <p:nvPr>
            <p:ph type="subTitle" idx="1"/>
          </p:nvPr>
        </p:nvSpPr>
        <p:spPr>
          <a:xfrm>
            <a:off x="685800" y="1357298"/>
            <a:ext cx="7772400" cy="1199704"/>
          </a:xfrm>
        </p:spPr>
        <p:txBody>
          <a:bodyPr>
            <a:normAutofit/>
          </a:bodyPr>
          <a:lstStyle/>
          <a:p>
            <a:pPr algn="l"/>
            <a:endParaRPr lang="fr-FR" sz="2400" dirty="0" smtClean="0">
              <a:solidFill>
                <a:srgbClr val="000000"/>
              </a:solidFill>
              <a:latin typeface="Arial"/>
              <a:cs typeface="Arial" charset="0"/>
            </a:endParaRPr>
          </a:p>
          <a:p>
            <a:pPr algn="l"/>
            <a:r>
              <a:rPr lang="fr-FR" sz="2400" dirty="0" smtClean="0">
                <a:solidFill>
                  <a:srgbClr val="000000"/>
                </a:solidFill>
                <a:latin typeface="Arial"/>
                <a:cs typeface="Arial" charset="0"/>
              </a:rPr>
              <a:t>Axe n°3:</a:t>
            </a:r>
            <a:endParaRPr lang="fr-FR" sz="24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95</a:t>
            </a:fld>
            <a:endParaRPr lang="fr-F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57200" y="71414"/>
            <a:ext cx="8401080" cy="419080"/>
          </a:xfrm>
        </p:spPr>
        <p:txBody>
          <a:bodyPr>
            <a:noAutofit/>
          </a:bodyPr>
          <a:lstStyle/>
          <a:p>
            <a:pPr lvl="1" algn="l" rtl="0">
              <a:spcBef>
                <a:spcPct val="0"/>
              </a:spcBef>
            </a:pPr>
            <a:r>
              <a:rPr lang="fr-FR" kern="1200" dirty="0" smtClean="0">
                <a:solidFill>
                  <a:schemeClr val="tx2"/>
                </a:solidFill>
                <a:latin typeface="+mj-lt"/>
                <a:ea typeface="+mj-ea"/>
                <a:cs typeface="+mj-cs"/>
              </a:rPr>
              <a:t>Action stratégique 01 : Création et Développement de l’entité « Services »</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96</a:t>
            </a:fld>
            <a:endParaRPr lang="fr-FR"/>
          </a:p>
        </p:txBody>
      </p:sp>
      <p:graphicFrame>
        <p:nvGraphicFramePr>
          <p:cNvPr id="3" name="Tableau 2"/>
          <p:cNvGraphicFramePr>
            <a:graphicFrameLocks noGrp="1"/>
          </p:cNvGraphicFramePr>
          <p:nvPr>
            <p:extLst>
              <p:ext uri="{D42A27DB-BD31-4B8C-83A1-F6EECF244321}">
                <p14:modId xmlns:p14="http://schemas.microsoft.com/office/powerpoint/2010/main" xmlns="" val="3954507496"/>
              </p:ext>
            </p:extLst>
          </p:nvPr>
        </p:nvGraphicFramePr>
        <p:xfrm>
          <a:off x="179512" y="588094"/>
          <a:ext cx="8715435" cy="5432015"/>
        </p:xfrm>
        <a:graphic>
          <a:graphicData uri="http://schemas.openxmlformats.org/drawingml/2006/table">
            <a:tbl>
              <a:tblPr/>
              <a:tblGrid>
                <a:gridCol w="3500462"/>
                <a:gridCol w="1143008"/>
                <a:gridCol w="1857388"/>
                <a:gridCol w="1069120"/>
                <a:gridCol w="1145457"/>
              </a:tblGrid>
              <a:tr h="449182">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Objectifs</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 Cible 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879518">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Réaliser</a:t>
                      </a:r>
                      <a:r>
                        <a:rPr kumimoji="0" lang="fr-FR" sz="1400" kern="1200" baseline="0" dirty="0" smtClean="0">
                          <a:solidFill>
                            <a:schemeClr val="tx1"/>
                          </a:solidFill>
                          <a:latin typeface="+mn-lt"/>
                          <a:ea typeface="+mn-ea"/>
                          <a:cs typeface="+mn-cs"/>
                        </a:rPr>
                        <a:t> une étude de marché (demande, concurrence, créneaux porteurs,  estimation des couts, etc.)</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nSpc>
                          <a:spcPct val="100000"/>
                        </a:lnSpc>
                        <a:spcAft>
                          <a:spcPts val="800"/>
                        </a:spcAft>
                        <a:buFont typeface="Arial" pitchFamily="34" charset="0"/>
                        <a:buChar char="•"/>
                      </a:pPr>
                      <a:r>
                        <a:rPr lang="fr-FR" sz="1400" dirty="0" smtClean="0">
                          <a:solidFill>
                            <a:schemeClr val="tx1"/>
                          </a:solidFill>
                          <a:latin typeface="+mn-lt"/>
                          <a:ea typeface="Times"/>
                          <a:cs typeface="Times New Roman"/>
                        </a:rPr>
                        <a:t>Pénétrer le marché des services</a:t>
                      </a:r>
                    </a:p>
                    <a:p>
                      <a:pPr marL="95250" indent="-95250">
                        <a:lnSpc>
                          <a:spcPct val="100000"/>
                        </a:lnSpc>
                        <a:spcAft>
                          <a:spcPts val="800"/>
                        </a:spcAft>
                        <a:buFont typeface="Arial" pitchFamily="34" charset="0"/>
                        <a:buChar char="•"/>
                      </a:pPr>
                      <a:r>
                        <a:rPr lang="fr-FR" sz="1400" dirty="0" smtClean="0">
                          <a:solidFill>
                            <a:schemeClr val="tx1"/>
                          </a:solidFill>
                          <a:latin typeface="+mn-lt"/>
                          <a:ea typeface="Times"/>
                          <a:cs typeface="Times New Roman"/>
                        </a:rPr>
                        <a:t>Réaliser un CA services (% du CA global à définir)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400" kern="1200" dirty="0" smtClean="0">
                          <a:solidFill>
                            <a:schemeClr val="tx1"/>
                          </a:solidFill>
                          <a:latin typeface="+mn-lt"/>
                          <a:ea typeface="+mn-ea"/>
                          <a:cs typeface="+mn-cs"/>
                        </a:rPr>
                        <a:t>Taux de réalisation</a:t>
                      </a:r>
                      <a:r>
                        <a:rPr kumimoji="0" lang="fr-FR" sz="1400" kern="1200" baseline="0" dirty="0" smtClean="0">
                          <a:solidFill>
                            <a:schemeClr val="tx1"/>
                          </a:solidFill>
                          <a:latin typeface="+mn-lt"/>
                          <a:ea typeface="+mn-ea"/>
                          <a:cs typeface="+mn-cs"/>
                        </a:rPr>
                        <a:t> du projet</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baseline="0" dirty="0" smtClean="0">
                          <a:solidFill>
                            <a:schemeClr val="tx1"/>
                          </a:solidFill>
                          <a:latin typeface="+mn-lt"/>
                          <a:ea typeface="+mn-ea"/>
                          <a:cs typeface="+mn-cs"/>
                        </a:rPr>
                        <a:t>Finalisé vers la fin du 1</a:t>
                      </a:r>
                      <a:r>
                        <a:rPr kumimoji="0" lang="fr-FR" sz="1400" kern="1200" baseline="30000" dirty="0" smtClean="0">
                          <a:solidFill>
                            <a:schemeClr val="tx1"/>
                          </a:solidFill>
                          <a:latin typeface="+mn-lt"/>
                          <a:ea typeface="+mn-ea"/>
                          <a:cs typeface="+mn-cs"/>
                        </a:rPr>
                        <a:t>er</a:t>
                      </a:r>
                      <a:r>
                        <a:rPr kumimoji="0" lang="fr-FR" sz="1400" kern="1200" baseline="0" dirty="0" smtClean="0">
                          <a:solidFill>
                            <a:schemeClr val="tx1"/>
                          </a:solidFill>
                          <a:latin typeface="+mn-lt"/>
                          <a:ea typeface="+mn-ea"/>
                          <a:cs typeface="+mn-cs"/>
                        </a:rPr>
                        <a:t> semestre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400" kern="1200" dirty="0" smtClean="0">
                          <a:solidFill>
                            <a:schemeClr val="tx1"/>
                          </a:solidFill>
                          <a:latin typeface="+mn-lt"/>
                          <a:ea typeface="+mn-ea"/>
                          <a:cs typeface="+mn-cs"/>
                        </a:rPr>
                        <a:t>Equipe projet Dédiée (technico commercial)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59639">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Définir les missions et attributions de la nouvelle entité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 définition des missions et attributions</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100%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09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59639">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Préparer  les procédures de travail pour le  développement des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 définition des procédures de travail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100%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09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099398">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Mettre en place,</a:t>
                      </a:r>
                      <a:r>
                        <a:rPr kumimoji="0" lang="fr-FR" sz="1400" kern="1200" baseline="0" dirty="0" smtClean="0">
                          <a:solidFill>
                            <a:schemeClr val="tx1"/>
                          </a:solidFill>
                          <a:latin typeface="+mn-lt"/>
                          <a:ea typeface="+mn-ea"/>
                          <a:cs typeface="+mn-cs"/>
                        </a:rPr>
                        <a:t> au fur et à mesure, </a:t>
                      </a:r>
                      <a:r>
                        <a:rPr kumimoji="0" lang="fr-FR" sz="1400" kern="1200" dirty="0" smtClean="0">
                          <a:solidFill>
                            <a:schemeClr val="tx1"/>
                          </a:solidFill>
                          <a:latin typeface="+mn-lt"/>
                          <a:ea typeface="+mn-ea"/>
                          <a:cs typeface="+mn-cs"/>
                        </a:rPr>
                        <a:t>la ressource humaine dédiée et la former,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Nombre d’agents mis en place/prévus</a:t>
                      </a:r>
                      <a:r>
                        <a:rPr kumimoji="0" lang="fr-FR" sz="1400" kern="1200" baseline="0" dirty="0" smtClean="0">
                          <a:solidFill>
                            <a:schemeClr val="tx1"/>
                          </a:solidFill>
                          <a:latin typeface="+mn-lt"/>
                          <a:ea typeface="+mn-ea"/>
                          <a:cs typeface="+mn-cs"/>
                        </a:rPr>
                        <a:t>   </a:t>
                      </a:r>
                    </a:p>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Nombre d’agents</a:t>
                      </a:r>
                      <a:r>
                        <a:rPr kumimoji="0" lang="fr-FR" sz="1400" kern="1200" baseline="0" dirty="0" smtClean="0">
                          <a:solidFill>
                            <a:schemeClr val="tx1"/>
                          </a:solidFill>
                          <a:latin typeface="+mn-lt"/>
                          <a:ea typeface="+mn-ea"/>
                          <a:cs typeface="+mn-cs"/>
                        </a:rPr>
                        <a:t> formés / prévus  </a:t>
                      </a:r>
                    </a:p>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400" kern="1200" dirty="0" smtClean="0">
                          <a:solidFill>
                            <a:schemeClr val="tx1"/>
                          </a:solidFill>
                          <a:latin typeface="+mn-lt"/>
                          <a:ea typeface="+mn-ea"/>
                          <a:cs typeface="+mn-cs"/>
                        </a:rPr>
                        <a:t>100% 2016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400" kern="1200" dirty="0" smtClean="0">
                          <a:solidFill>
                            <a:schemeClr val="tx1"/>
                          </a:solidFill>
                          <a:latin typeface="+mn-lt"/>
                          <a:ea typeface="+mn-ea"/>
                          <a:cs typeface="+mn-cs"/>
                        </a:rPr>
                        <a:t>DRH siège / DRH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59639">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Envisager et développer le partenariat avec des fournisseurs d’équipements (transformateurs, etc.)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lvl="0" indent="-85725" algn="l" rtl="0" eaLnBrk="1" latinLnBrk="0" hangingPunct="1">
                        <a:buFont typeface="Arial" pitchFamily="34" charset="0"/>
                        <a:buChar cha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Nombre d’actions de partenariats (a définir)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100% 2016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DTE - DTG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0116">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rgbClr val="FF0000"/>
                          </a:solidFill>
                          <a:latin typeface="+mn-lt"/>
                          <a:ea typeface="+mn-ea"/>
                          <a:cs typeface="+mn-cs"/>
                        </a:rPr>
                        <a:t>Instaurer</a:t>
                      </a:r>
                      <a:r>
                        <a:rPr kumimoji="0" lang="fr-FR" sz="1400" kern="1200" baseline="0" dirty="0" smtClean="0">
                          <a:solidFill>
                            <a:srgbClr val="FF0000"/>
                          </a:solidFill>
                          <a:latin typeface="+mn-lt"/>
                          <a:ea typeface="+mn-ea"/>
                          <a:cs typeface="+mn-cs"/>
                        </a:rPr>
                        <a:t> la veille stratégique et technologique</a:t>
                      </a:r>
                      <a:endParaRPr kumimoji="0" lang="fr-FR" sz="1400" kern="1200" dirty="0" smtClean="0">
                        <a:solidFill>
                          <a:srgbClr val="FF000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rgbClr val="0070C0"/>
                          </a:solidFill>
                          <a:latin typeface="+mn-lt"/>
                          <a:ea typeface="+mn-ea"/>
                          <a:cs typeface="+mn-cs"/>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210140190"/>
              </p:ext>
            </p:extLst>
          </p:nvPr>
        </p:nvGraphicFramePr>
        <p:xfrm>
          <a:off x="214279" y="928670"/>
          <a:ext cx="8644002" cy="4836004"/>
        </p:xfrm>
        <a:graphic>
          <a:graphicData uri="http://schemas.openxmlformats.org/drawingml/2006/table">
            <a:tbl>
              <a:tblPr/>
              <a:tblGrid>
                <a:gridCol w="3357589"/>
                <a:gridCol w="1000132"/>
                <a:gridCol w="1656184"/>
                <a:gridCol w="1080120"/>
                <a:gridCol w="1549977"/>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Objectifs</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 Cible 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644095">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Développer des actions marketing : offres efficacité énergétique, packages technico-commerciales, conseil, assistance,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5">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dirty="0" smtClean="0">
                          <a:solidFill>
                            <a:schemeClr val="tx1"/>
                          </a:solidFill>
                          <a:latin typeface="+mn-lt"/>
                          <a:ea typeface="Times"/>
                          <a:cs typeface="Times New Roman"/>
                        </a:rPr>
                        <a:t>Satisfaire et fidéliser</a:t>
                      </a:r>
                      <a:r>
                        <a:rPr lang="fr-FR" sz="1400" baseline="0" dirty="0" smtClean="0">
                          <a:solidFill>
                            <a:schemeClr val="tx1"/>
                          </a:solidFill>
                          <a:latin typeface="+mn-lt"/>
                          <a:ea typeface="Times"/>
                          <a:cs typeface="Times New Roman"/>
                        </a:rPr>
                        <a:t> les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Nombre d’action</a:t>
                      </a:r>
                      <a:r>
                        <a:rPr lang="fr-FR" sz="1400" kern="1200" baseline="0" dirty="0" smtClean="0">
                          <a:solidFill>
                            <a:schemeClr val="tx1"/>
                          </a:solidFill>
                          <a:latin typeface="+mn-lt"/>
                          <a:ea typeface="+mn-ea"/>
                          <a:cs typeface="+mn-cs"/>
                        </a:rPr>
                        <a:t> marke</a:t>
                      </a:r>
                      <a:r>
                        <a:rPr lang="fr-FR" sz="1400" kern="1200" dirty="0" smtClean="0">
                          <a:solidFill>
                            <a:schemeClr val="tx1"/>
                          </a:solidFill>
                          <a:latin typeface="+mn-lt"/>
                          <a:ea typeface="+mn-ea"/>
                          <a:cs typeface="+mn-cs"/>
                        </a:rPr>
                        <a:t>ting réalisées/prévues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DCM siège / DD </a:t>
                      </a:r>
                      <a:r>
                        <a:rPr kumimoji="0" lang="fr-FR" sz="1400" kern="1200" dirty="0" err="1" smtClean="0">
                          <a:solidFill>
                            <a:schemeClr val="tx1"/>
                          </a:solidFill>
                          <a:latin typeface="+mn-lt"/>
                          <a:ea typeface="+mn-ea"/>
                          <a:cs typeface="+mn-cs"/>
                        </a:rPr>
                        <a:t>Drc</a:t>
                      </a:r>
                      <a:r>
                        <a:rPr kumimoji="0" lang="fr-FR" sz="1400" kern="1200" dirty="0" smtClean="0">
                          <a:solidFill>
                            <a:schemeClr val="tx1"/>
                          </a:solidFill>
                          <a:latin typeface="+mn-lt"/>
                          <a:ea typeface="+mn-ea"/>
                          <a:cs typeface="+mn-cs"/>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497840">
                <a:tc rowSpan="3">
                  <a:txBody>
                    <a:bodyPr/>
                    <a:lstStyle/>
                    <a:p>
                      <a:pPr marL="90488" marR="0" lvl="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Développer la communication</a:t>
                      </a:r>
                      <a:r>
                        <a:rPr lang="fr-FR" sz="1400" kern="1200" baseline="0" dirty="0" smtClean="0">
                          <a:solidFill>
                            <a:schemeClr val="tx1"/>
                          </a:solidFill>
                          <a:latin typeface="+mn-lt"/>
                          <a:ea typeface="+mn-ea"/>
                          <a:cs typeface="+mn-cs"/>
                        </a:rPr>
                        <a:t> au</a:t>
                      </a:r>
                      <a:r>
                        <a:rPr lang="fr-FR" sz="1400" kern="1200" dirty="0" smtClean="0">
                          <a:solidFill>
                            <a:schemeClr val="tx1"/>
                          </a:solidFill>
                          <a:latin typeface="+mn-lt"/>
                          <a:ea typeface="+mn-ea"/>
                          <a:cs typeface="+mn-cs"/>
                        </a:rPr>
                        <a:t> client sur les aspects de sécurité et maitrise d’énergie </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a:t>
                      </a:r>
                    </a:p>
                    <a:p>
                      <a:pPr marL="90488" marR="0" lvl="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Former les agents à l’orientation client;</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a:t>
                      </a:r>
                    </a:p>
                    <a:p>
                      <a:pPr marL="90488" marR="0" lvl="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Respecter les délais d’intervention (raccordement,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dépannages,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 Nombre d’action</a:t>
                      </a:r>
                      <a:r>
                        <a:rPr lang="fr-FR" sz="1400" kern="1200" baseline="0" dirty="0" smtClean="0">
                          <a:solidFill>
                            <a:schemeClr val="tx1"/>
                          </a:solidFill>
                          <a:latin typeface="+mn-lt"/>
                          <a:ea typeface="+mn-ea"/>
                          <a:cs typeface="+mn-cs"/>
                        </a:rPr>
                        <a:t> de communication </a:t>
                      </a:r>
                      <a:r>
                        <a:rPr lang="fr-FR" sz="1400" kern="1200" dirty="0" smtClean="0">
                          <a:solidFill>
                            <a:schemeClr val="tx1"/>
                          </a:solidFill>
                          <a:latin typeface="+mn-lt"/>
                          <a:ea typeface="+mn-ea"/>
                          <a:cs typeface="+mn-cs"/>
                        </a:rPr>
                        <a:t>réalisées/prévues</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fr-FR" sz="14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Assistant en communication  du PDG et personnel spécialisé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497840">
                <a:tc vMerge="1">
                  <a:txBody>
                    <a:bodyPr/>
                    <a:lstStyle/>
                    <a:p>
                      <a:endParaRPr lang="fr-FR"/>
                    </a:p>
                  </a:txBody>
                  <a:tcPr/>
                </a:tc>
                <a:tc vMerge="1">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 Nombre d’actions de formation réalisées/prévues</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fr-FR" sz="14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2014-2015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DRH</a:t>
                      </a:r>
                      <a:r>
                        <a:rPr lang="fr-FR" sz="1400" kern="1200" baseline="0" dirty="0" smtClean="0">
                          <a:solidFill>
                            <a:schemeClr val="tx1"/>
                          </a:solidFill>
                          <a:latin typeface="+mn-lt"/>
                          <a:ea typeface="+mn-ea"/>
                          <a:cs typeface="+mn-cs"/>
                        </a:rPr>
                        <a:t> siège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497840">
                <a:tc vMerge="1">
                  <a:txBody>
                    <a:bodyPr/>
                    <a:lstStyle/>
                    <a:p>
                      <a:endParaRPr lang="fr-FR"/>
                    </a:p>
                  </a:txBody>
                  <a:tcPr/>
                </a:tc>
                <a:tc vMerge="1">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rgbClr val="FF0000"/>
                          </a:solidFill>
                          <a:latin typeface="+mn-lt"/>
                          <a:ea typeface="+mn-ea"/>
                          <a:cs typeface="+mn-cs"/>
                        </a:rPr>
                        <a:t>Délai de raccordement</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rgbClr val="FF0000"/>
                          </a:solidFill>
                          <a:latin typeface="+mn-lt"/>
                          <a:ea typeface="+mn-ea"/>
                          <a:cs typeface="+mn-cs"/>
                        </a:rPr>
                        <a:t>Délai dépannage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rgbClr val="FF0000"/>
                          </a:solidFill>
                          <a:latin typeface="+mn-lt"/>
                          <a:ea typeface="+mn-ea"/>
                          <a:cs typeface="+mn-cs"/>
                        </a:rPr>
                        <a:t>Voir avec</a:t>
                      </a:r>
                      <a:r>
                        <a:rPr lang="fr-FR" sz="1400" kern="1200" baseline="0" dirty="0" smtClean="0">
                          <a:solidFill>
                            <a:srgbClr val="FF0000"/>
                          </a:solidFill>
                          <a:latin typeface="+mn-lt"/>
                          <a:ea typeface="+mn-ea"/>
                          <a:cs typeface="+mn-cs"/>
                        </a:rPr>
                        <a:t> </a:t>
                      </a:r>
                      <a:r>
                        <a:rPr lang="fr-FR" sz="1400" kern="1200" baseline="0" dirty="0" err="1" smtClean="0">
                          <a:solidFill>
                            <a:srgbClr val="FF0000"/>
                          </a:solidFill>
                          <a:latin typeface="+mn-lt"/>
                          <a:ea typeface="+mn-ea"/>
                          <a:cs typeface="+mn-cs"/>
                        </a:rPr>
                        <a:t>cherragui</a:t>
                      </a:r>
                      <a:endParaRPr lang="fr-FR" sz="1400" kern="1200" dirty="0" smtClean="0">
                        <a:solidFill>
                          <a:srgbClr val="FF000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986380">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582594"/>
          </a:xfrm>
        </p:spPr>
        <p:txBody>
          <a:bodyPr vert="horz" anchor="b" anchorCtr="0">
            <a:noAutofit/>
          </a:bodyPr>
          <a:lstStyle/>
          <a:p>
            <a:pPr lvl="1" algn="l" rtl="0">
              <a:spcBef>
                <a:spcPct val="0"/>
              </a:spcBef>
            </a:pPr>
            <a:r>
              <a:rPr lang="fr-FR" sz="2000" kern="1200" dirty="0">
                <a:solidFill>
                  <a:schemeClr val="tx2"/>
                </a:solidFill>
                <a:latin typeface="+mj-lt"/>
                <a:ea typeface="+mj-ea"/>
                <a:cs typeface="+mj-cs"/>
              </a:rPr>
              <a:t>Action stratégique </a:t>
            </a:r>
            <a:r>
              <a:rPr lang="fr-FR" sz="2000" kern="1200" dirty="0" smtClean="0">
                <a:solidFill>
                  <a:schemeClr val="tx2"/>
                </a:solidFill>
                <a:latin typeface="+mj-lt"/>
                <a:ea typeface="+mj-ea"/>
                <a:cs typeface="+mj-cs"/>
              </a:rPr>
              <a:t>02: </a:t>
            </a:r>
            <a:r>
              <a:rPr lang="fr-FR" sz="2000" kern="1200" dirty="0">
                <a:solidFill>
                  <a:schemeClr val="tx2"/>
                </a:solidFill>
                <a:latin typeface="+mj-lt"/>
                <a:ea typeface="+mj-ea"/>
                <a:cs typeface="+mj-cs"/>
              </a:rPr>
              <a:t>Passer d’une culture d’USAGER à une culture CLIENT pour capter le maximum de valeur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97</a:t>
            </a:fld>
            <a:endParaRPr lang="fr-F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652023983"/>
              </p:ext>
            </p:extLst>
          </p:nvPr>
        </p:nvGraphicFramePr>
        <p:xfrm>
          <a:off x="251520" y="1285860"/>
          <a:ext cx="8606762" cy="2505456"/>
        </p:xfrm>
        <a:graphic>
          <a:graphicData uri="http://schemas.openxmlformats.org/drawingml/2006/table">
            <a:tbl>
              <a:tblPr/>
              <a:tblGrid>
                <a:gridCol w="3248910"/>
                <a:gridCol w="1215586"/>
                <a:gridCol w="1224136"/>
                <a:gridCol w="1160755"/>
                <a:gridCol w="1757375"/>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b="1" dirty="0" smtClean="0">
                          <a:latin typeface="+mn-lt"/>
                          <a:ea typeface="Times"/>
                          <a:cs typeface="Times New Roman"/>
                        </a:rPr>
                        <a:t>Objectifs</a:t>
                      </a:r>
                      <a:endParaRPr lang="fr-FR" sz="14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b="1" dirty="0" smtClean="0">
                          <a:latin typeface="+mn-lt"/>
                          <a:ea typeface="Times"/>
                          <a:cs typeface="Times New Roman"/>
                        </a:rPr>
                        <a:t>Indicateur</a:t>
                      </a:r>
                      <a:endParaRPr lang="fr-FR" sz="14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b="1" dirty="0" smtClean="0">
                          <a:latin typeface="+mn-lt"/>
                          <a:ea typeface="Times"/>
                          <a:cs typeface="Times New Roman"/>
                        </a:rPr>
                        <a:t>Objectif</a:t>
                      </a:r>
                      <a:r>
                        <a:rPr lang="fr-FR" sz="1400" b="1" baseline="0" dirty="0" smtClean="0">
                          <a:latin typeface="+mn-lt"/>
                          <a:ea typeface="Times"/>
                          <a:cs typeface="Times New Roman"/>
                        </a:rPr>
                        <a:t> Cible 2016</a:t>
                      </a:r>
                      <a:endParaRPr lang="fr-FR" sz="14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a:lnSpc>
                          <a:spcPct val="130000"/>
                        </a:lnSpc>
                        <a:spcAft>
                          <a:spcPts val="800"/>
                        </a:spcAft>
                      </a:pPr>
                      <a:r>
                        <a:rPr lang="fr-FR" sz="1400" b="1" dirty="0" smtClean="0">
                          <a:latin typeface="+mn-lt"/>
                          <a:ea typeface="Times"/>
                          <a:cs typeface="Times New Roman"/>
                        </a:rPr>
                        <a:t>Responsable</a:t>
                      </a:r>
                      <a:endParaRPr lang="fr-FR" sz="14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794334">
                <a:tc>
                  <a:txBody>
                    <a:bodyPr/>
                    <a:lstStyle/>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u="none" strike="noStrike" cap="none" normalizeH="0" baseline="0" dirty="0" smtClean="0">
                        <a:ln>
                          <a:noFill/>
                        </a:ln>
                        <a:effectLst/>
                      </a:endParaRP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Développer des relations privilégies avec les clients éligibles :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interlocuteur unique,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démarchage des clients,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suivi du portefeuille des clients éligibles,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Fidéliser les éligibles potentiels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Taux de satisfaction (enquête client)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100% 2013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DCM siège / DD </a:t>
                      </a:r>
                      <a:r>
                        <a:rPr kumimoji="0" lang="fr-FR" sz="1600" b="0" i="0" u="none" strike="noStrike" cap="none" normalizeH="0" baseline="0" dirty="0" err="1" smtClean="0">
                          <a:ln>
                            <a:noFill/>
                          </a:ln>
                          <a:solidFill>
                            <a:schemeClr val="tx1"/>
                          </a:solidFill>
                          <a:effectLst/>
                          <a:latin typeface="+mn-lt"/>
                          <a:ea typeface="Times" pitchFamily="18" charset="0"/>
                          <a:cs typeface="Times New Roman" pitchFamily="18" charset="0"/>
                        </a:rPr>
                        <a:t>Drc</a:t>
                      </a: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323528" y="152400"/>
            <a:ext cx="8640960" cy="612304"/>
          </a:xfrm>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Action stratégique N°03 :  Organiser la gestion des clients éligibles</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98</a:t>
            </a:fld>
            <a:endParaRPr lang="fr-FR"/>
          </a:p>
        </p:txBody>
      </p:sp>
    </p:spTree>
    <p:extLst>
      <p:ext uri="{BB962C8B-B14F-4D97-AF65-F5344CB8AC3E}">
        <p14:creationId xmlns:p14="http://schemas.microsoft.com/office/powerpoint/2010/main" xmlns="" val="72818873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2900" dirty="0"/>
              <a:t>Développement de la fonction stratégie au niveau de SDA</a:t>
            </a:r>
          </a:p>
        </p:txBody>
      </p:sp>
      <p:sp>
        <p:nvSpPr>
          <p:cNvPr id="3" name="Espace réservé du texte 2"/>
          <p:cNvSpPr>
            <a:spLocks noGrp="1"/>
          </p:cNvSpPr>
          <p:nvPr>
            <p:ph type="subTitle" idx="1"/>
          </p:nvPr>
        </p:nvSpPr>
        <p:spPr>
          <a:xfrm>
            <a:off x="685800" y="2071678"/>
            <a:ext cx="7772400" cy="1199704"/>
          </a:xfrm>
        </p:spPr>
        <p:txBody>
          <a:bodyPr>
            <a:normAutofit/>
          </a:bodyPr>
          <a:lstStyle/>
          <a:p>
            <a:pPr algn="l"/>
            <a:r>
              <a:rPr lang="fr-FR" sz="2400" dirty="0" smtClean="0">
                <a:solidFill>
                  <a:srgbClr val="000000"/>
                </a:solidFill>
                <a:latin typeface="Arial"/>
                <a:cs typeface="Arial" charset="0"/>
              </a:rPr>
              <a:t>Axe n°4:</a:t>
            </a:r>
            <a:endParaRPr lang="fr-FR" sz="24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99</a:t>
            </a:fld>
            <a:endParaRPr lang="fr-FR"/>
          </a:p>
        </p:txBody>
      </p:sp>
    </p:spTree>
    <p:extLst>
      <p:ext uri="{BB962C8B-B14F-4D97-AF65-F5344CB8AC3E}">
        <p14:creationId xmlns:p14="http://schemas.microsoft.com/office/powerpoint/2010/main" xmlns="" val="32779818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3769</TotalTime>
  <Words>12997</Words>
  <Application>Microsoft Office PowerPoint</Application>
  <PresentationFormat>Affichage à l'écran (4:3)</PresentationFormat>
  <Paragraphs>2950</Paragraphs>
  <Slides>109</Slides>
  <Notes>27</Notes>
  <HiddenSlides>0</HiddenSlides>
  <MMClips>0</MMClips>
  <ScaleCrop>false</ScaleCrop>
  <HeadingPairs>
    <vt:vector size="4" baseType="variant">
      <vt:variant>
        <vt:lpstr>Thème</vt:lpstr>
      </vt:variant>
      <vt:variant>
        <vt:i4>1</vt:i4>
      </vt:variant>
      <vt:variant>
        <vt:lpstr>Titres des diapositives</vt:lpstr>
      </vt:variant>
      <vt:variant>
        <vt:i4>109</vt:i4>
      </vt:variant>
    </vt:vector>
  </HeadingPairs>
  <TitlesOfParts>
    <vt:vector size="110" baseType="lpstr">
      <vt:lpstr>Rotonde</vt:lpstr>
      <vt:lpstr>Diapositive 1</vt:lpstr>
      <vt:lpstr>Objet :</vt:lpstr>
      <vt:lpstr>Diapositive 3</vt:lpstr>
      <vt:lpstr>Approche :</vt:lpstr>
      <vt:lpstr>Approche (suite):</vt:lpstr>
      <vt:lpstr>Segmentation des activités de SDA</vt:lpstr>
      <vt:lpstr>Diagnostic stratégique du segment :  « Concessions électricité »</vt:lpstr>
      <vt:lpstr>Diapositive 8</vt:lpstr>
      <vt:lpstr>Diapositive 9</vt:lpstr>
      <vt:lpstr>Diapositive 10</vt:lpstr>
      <vt:lpstr>Résultat du diagnostic  Stratégique pour le segment Concessions  électricité</vt:lpstr>
      <vt:lpstr>Diagnostic stratégique du segment :  « Concessions Gaz »</vt:lpstr>
      <vt:lpstr>Diapositive 13</vt:lpstr>
      <vt:lpstr>Diapositive 14</vt:lpstr>
      <vt:lpstr>Diapositive 15</vt:lpstr>
      <vt:lpstr>Diapositive 16</vt:lpstr>
      <vt:lpstr>Diagnostic Stratégique du segment « concessions gaz »</vt:lpstr>
      <vt:lpstr>Diagnostic stratégique du segment : «éligible électricité»</vt:lpstr>
      <vt:lpstr>Diapositive 19</vt:lpstr>
      <vt:lpstr>Diapositive 20</vt:lpstr>
      <vt:lpstr>Diapositive 21</vt:lpstr>
      <vt:lpstr>Diagnostic Stratégique du segment « éligibles élec »</vt:lpstr>
      <vt:lpstr>Diagnostic stratégique du segment : « ELIGIBLES GAZ»</vt:lpstr>
      <vt:lpstr>Diapositive 24</vt:lpstr>
      <vt:lpstr>Diapositive 25</vt:lpstr>
      <vt:lpstr>Diapositive 26</vt:lpstr>
      <vt:lpstr>Diapositive 27</vt:lpstr>
      <vt:lpstr>Diagnostic Stratégique du segment « éligibles gaz »</vt:lpstr>
      <vt:lpstr>Diagnostic stratégique du segment :  « services in-situ»</vt:lpstr>
      <vt:lpstr>Diapositive 30</vt:lpstr>
      <vt:lpstr>Diapositive 31</vt:lpstr>
      <vt:lpstr>Détermination de la Maturité du Segment</vt:lpstr>
      <vt:lpstr>Diagnostic Stratégique du segment « services »</vt:lpstr>
      <vt:lpstr>Diagnostic Stratégique du Champ d’Activité DISTRIBUTION</vt:lpstr>
      <vt:lpstr>Diapositive 35</vt:lpstr>
      <vt:lpstr>5 Étapes pour la scénarisation</vt:lpstr>
      <vt:lpstr>1. Définition des Finalités des Parties Prenantes</vt:lpstr>
      <vt:lpstr>Diapositive 38</vt:lpstr>
      <vt:lpstr>Diapositive 39</vt:lpstr>
      <vt:lpstr>2. Évaluation de la cohérence des segments avec les finalités de l’entreprise</vt:lpstr>
      <vt:lpstr>Rappel du résultat du diagnostic pour SDA</vt:lpstr>
      <vt:lpstr>Diapositive 42</vt:lpstr>
      <vt:lpstr>3. Construction des scénarios</vt:lpstr>
      <vt:lpstr>Diapositive 44</vt:lpstr>
      <vt:lpstr>Diapositive 45</vt:lpstr>
      <vt:lpstr>Diapositive 46</vt:lpstr>
      <vt:lpstr>Diapositive 47</vt:lpstr>
      <vt:lpstr>S1 tendanciel</vt:lpstr>
      <vt:lpstr>S1 tendanciel</vt:lpstr>
      <vt:lpstr>Diapositive 50</vt:lpstr>
      <vt:lpstr>S3 - séparation distribution/ commercialisation</vt:lpstr>
      <vt:lpstr>5. Évaluation des scénarios</vt:lpstr>
      <vt:lpstr>Diapositive 53</vt:lpstr>
      <vt:lpstr>Diapositive 54</vt:lpstr>
      <vt:lpstr>Diapositive 55</vt:lpstr>
      <vt:lpstr>Diapositive 56</vt:lpstr>
      <vt:lpstr>Diapositive 57</vt:lpstr>
      <vt:lpstr>Enjeux Stratégiques du scénario de référence</vt:lpstr>
      <vt:lpstr>Enjeux des Segments Concessions Électricité et Gaz </vt:lpstr>
      <vt:lpstr>Enjeux segment « Services »</vt:lpstr>
      <vt:lpstr>Axes Stratégiques</vt:lpstr>
      <vt:lpstr>Maintien des concessions de SDA</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n°02: Développement de la ressource humaine</vt:lpstr>
      <vt:lpstr>Action stratégique n°03 : Maitrise des coûts et des dépenses (finances)</vt:lpstr>
      <vt:lpstr>Action stratégique n°04 : Développement des SI</vt:lpstr>
      <vt:lpstr>Séparation des fonctions techniques et commerciale</vt:lpstr>
      <vt:lpstr>Axe n°02 : Séparation des fonctions technique électricité, technique gaz et commerciale</vt:lpstr>
      <vt:lpstr>Développement du segment «Services»</vt:lpstr>
      <vt:lpstr>Action stratégique 01 : Création et Développement de l’entité « Services »</vt:lpstr>
      <vt:lpstr>Action stratégique 02: Passer d’une culture d’USAGER à une culture CLIENT pour capter le maximum de valeur</vt:lpstr>
      <vt:lpstr>Action stratégique 03 :  Organiser la gestion des clients éligibles</vt:lpstr>
      <vt:lpstr>Développement de la fonction stratégie au niveau de SDA</vt:lpstr>
      <vt:lpstr>Axe stratégique n°04 :  Développement de la fonction stratégie au niveau de SDA</vt:lpstr>
      <vt:lpstr>Diapositive 78</vt:lpstr>
      <vt:lpstr>Diapositive 79</vt:lpstr>
      <vt:lpstr>Travaux à faire</vt:lpstr>
      <vt:lpstr>Définition des indicateurs</vt:lpstr>
      <vt:lpstr>Maintien des concessions de SDA</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n°02: Développement de la ressource humaine</vt:lpstr>
      <vt:lpstr>Action stratégique n°03 : Maitrise des coûts et des dépenses (finances)</vt:lpstr>
      <vt:lpstr>Action stratégique n°04 : Développement des SI</vt:lpstr>
      <vt:lpstr>Séparation des fonctions techniques et commerciale</vt:lpstr>
      <vt:lpstr>Axe n°02: Séparation des fonctions technique électricité, technique gaz et commerciale</vt:lpstr>
      <vt:lpstr>Développement du segment «Services»</vt:lpstr>
      <vt:lpstr>Action stratégique 01 : Création et Développement de l’entité « Services »</vt:lpstr>
      <vt:lpstr>Action stratégique 02: Passer d’une culture d’USAGER à une culture CLIENT pour capter le maximum de valeur</vt:lpstr>
      <vt:lpstr>Action stratégique N°03 :  Organiser la gestion des clients éligibles</vt:lpstr>
      <vt:lpstr>Développement de la fonction stratégie au niveau de SDA</vt:lpstr>
      <vt:lpstr>Axe stratégique n°04 :  Développement de la fonction stratégie au niveau de SDA</vt:lpstr>
      <vt:lpstr>Arrangement des Indicateurs Par Famille</vt:lpstr>
      <vt:lpstr>Diapositive 102</vt:lpstr>
      <vt:lpstr>Indicateurs RH :</vt:lpstr>
      <vt:lpstr>Indicateurs Process :</vt:lpstr>
      <vt:lpstr>Indicateurs Process :</vt:lpstr>
      <vt:lpstr>Indicateurs Process :</vt:lpstr>
      <vt:lpstr>Indicateurs Client :</vt:lpstr>
      <vt:lpstr>Indicateurs Finances :</vt:lpstr>
      <vt:lpstr>Dispositif de pilotage du plan d’actions stratégiques :   </vt:lpstr>
    </vt:vector>
  </TitlesOfParts>
  <Company>SDA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DCG-SF</dc:creator>
  <cp:lastModifiedBy>bellounes</cp:lastModifiedBy>
  <cp:revision>154</cp:revision>
  <dcterms:created xsi:type="dcterms:W3CDTF">2012-05-29T13:29:10Z</dcterms:created>
  <dcterms:modified xsi:type="dcterms:W3CDTF">2012-11-20T14:35:59Z</dcterms:modified>
</cp:coreProperties>
</file>