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138"/>
  </p:notesMasterIdLst>
  <p:sldIdLst>
    <p:sldId id="257" r:id="rId2"/>
    <p:sldId id="468" r:id="rId3"/>
    <p:sldId id="467" r:id="rId4"/>
    <p:sldId id="410" r:id="rId5"/>
    <p:sldId id="421" r:id="rId6"/>
    <p:sldId id="413" r:id="rId7"/>
    <p:sldId id="456" r:id="rId8"/>
    <p:sldId id="457" r:id="rId9"/>
    <p:sldId id="458" r:id="rId10"/>
    <p:sldId id="459" r:id="rId11"/>
    <p:sldId id="449" r:id="rId12"/>
    <p:sldId id="415" r:id="rId13"/>
    <p:sldId id="416" r:id="rId14"/>
    <p:sldId id="326" r:id="rId15"/>
    <p:sldId id="417" r:id="rId16"/>
    <p:sldId id="418" r:id="rId17"/>
    <p:sldId id="260" r:id="rId18"/>
    <p:sldId id="261" r:id="rId19"/>
    <p:sldId id="265" r:id="rId20"/>
    <p:sldId id="469" r:id="rId21"/>
    <p:sldId id="295" r:id="rId22"/>
    <p:sldId id="269" r:id="rId23"/>
    <p:sldId id="422" r:id="rId24"/>
    <p:sldId id="271" r:id="rId25"/>
    <p:sldId id="272" r:id="rId26"/>
    <p:sldId id="296" r:id="rId27"/>
    <p:sldId id="294" r:id="rId28"/>
    <p:sldId id="274" r:id="rId29"/>
    <p:sldId id="423" r:id="rId30"/>
    <p:sldId id="424" r:id="rId31"/>
    <p:sldId id="277" r:id="rId32"/>
    <p:sldId id="278" r:id="rId33"/>
    <p:sldId id="279" r:id="rId34"/>
    <p:sldId id="280" r:id="rId35"/>
    <p:sldId id="425" r:id="rId36"/>
    <p:sldId id="282" r:id="rId37"/>
    <p:sldId id="283" r:id="rId38"/>
    <p:sldId id="284" r:id="rId39"/>
    <p:sldId id="426" r:id="rId40"/>
    <p:sldId id="297" r:id="rId41"/>
    <p:sldId id="289" r:id="rId42"/>
    <p:sldId id="290" r:id="rId43"/>
    <p:sldId id="291" r:id="rId44"/>
    <p:sldId id="427" r:id="rId45"/>
    <p:sldId id="293" r:id="rId46"/>
    <p:sldId id="428" r:id="rId47"/>
    <p:sldId id="429" r:id="rId48"/>
    <p:sldId id="446" r:id="rId49"/>
    <p:sldId id="447" r:id="rId50"/>
    <p:sldId id="328" r:id="rId51"/>
    <p:sldId id="430" r:id="rId52"/>
    <p:sldId id="304" r:id="rId53"/>
    <p:sldId id="305" r:id="rId54"/>
    <p:sldId id="431" r:id="rId55"/>
    <p:sldId id="432" r:id="rId56"/>
    <p:sldId id="306" r:id="rId57"/>
    <p:sldId id="307" r:id="rId58"/>
    <p:sldId id="308" r:id="rId59"/>
    <p:sldId id="433" r:id="rId60"/>
    <p:sldId id="311" r:id="rId61"/>
    <p:sldId id="434" r:id="rId62"/>
    <p:sldId id="466" r:id="rId63"/>
    <p:sldId id="316" r:id="rId64"/>
    <p:sldId id="317" r:id="rId65"/>
    <p:sldId id="318" r:id="rId66"/>
    <p:sldId id="319" r:id="rId67"/>
    <p:sldId id="435" r:id="rId68"/>
    <p:sldId id="321" r:id="rId69"/>
    <p:sldId id="322" r:id="rId70"/>
    <p:sldId id="323" r:id="rId71"/>
    <p:sldId id="324" r:id="rId72"/>
    <p:sldId id="325" r:id="rId73"/>
    <p:sldId id="436" r:id="rId74"/>
    <p:sldId id="329" r:id="rId75"/>
    <p:sldId id="352"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452" r:id="rId95"/>
    <p:sldId id="451" r:id="rId96"/>
    <p:sldId id="450" r:id="rId97"/>
    <p:sldId id="454" r:id="rId98"/>
    <p:sldId id="455" r:id="rId99"/>
    <p:sldId id="460" r:id="rId100"/>
    <p:sldId id="461" r:id="rId101"/>
    <p:sldId id="462" r:id="rId102"/>
    <p:sldId id="463" r:id="rId103"/>
    <p:sldId id="408" r:id="rId104"/>
    <p:sldId id="448" r:id="rId105"/>
    <p:sldId id="373" r:id="rId106"/>
    <p:sldId id="405" r:id="rId107"/>
    <p:sldId id="375" r:id="rId108"/>
    <p:sldId id="376" r:id="rId109"/>
    <p:sldId id="377" r:id="rId110"/>
    <p:sldId id="378" r:id="rId111"/>
    <p:sldId id="379" r:id="rId112"/>
    <p:sldId id="380" r:id="rId113"/>
    <p:sldId id="381" r:id="rId114"/>
    <p:sldId id="40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439" r:id="rId129"/>
    <p:sldId id="440" r:id="rId130"/>
    <p:sldId id="441" r:id="rId131"/>
    <p:sldId id="442" r:id="rId132"/>
    <p:sldId id="443" r:id="rId133"/>
    <p:sldId id="444" r:id="rId134"/>
    <p:sldId id="445" r:id="rId135"/>
    <p:sldId id="403" r:id="rId136"/>
    <p:sldId id="404" r:id="rId137"/>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44" autoAdjust="0"/>
    <p:restoredTop sz="94673" autoAdjust="0"/>
  </p:normalViewPr>
  <p:slideViewPr>
    <p:cSldViewPr>
      <p:cViewPr varScale="1">
        <p:scale>
          <a:sx n="70" d="100"/>
          <a:sy n="70" d="100"/>
        </p:scale>
        <p:origin x="-58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2" Type="http://schemas.openxmlformats.org/officeDocument/2006/relationships/oleObject" Target="file:///G:\Plan%20strat&#233;gique%202012-2017\Autres\calcul%20CA%20DCM.xlsx" TargetMode="External"/><Relationship Id="rId1" Type="http://schemas.openxmlformats.org/officeDocument/2006/relationships/image" Target="../media/image6.jpeg"/></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39"/>
  <c:chart>
    <c:title>
      <c:tx>
        <c:rich>
          <a:bodyPr/>
          <a:lstStyle/>
          <a:p>
            <a:pPr>
              <a:defRPr sz="1800">
                <a:latin typeface="Times New Roman" pitchFamily="18" charset="0"/>
                <a:cs typeface="Times New Roman" pitchFamily="18" charset="0"/>
              </a:defRPr>
            </a:pPr>
            <a:r>
              <a:rPr lang="fr-FR" sz="1800">
                <a:latin typeface="Times New Roman" pitchFamily="18" charset="0"/>
                <a:cs typeface="Times New Roman" pitchFamily="18" charset="0"/>
              </a:rPr>
              <a:t>Résultats de la SDA 20132-2017</a:t>
            </a:r>
          </a:p>
        </c:rich>
      </c:tx>
      <c:spPr>
        <a:solidFill>
          <a:schemeClr val="lt1"/>
        </a:solidFill>
        <a:ln w="25400" cap="flat" cmpd="sng" algn="ctr">
          <a:solidFill>
            <a:schemeClr val="dk1"/>
          </a:solidFill>
          <a:prstDash val="solid"/>
        </a:ln>
        <a:effectLst/>
      </c:spPr>
    </c:title>
    <c:view3D>
      <c:rAngAx val="1"/>
    </c:view3D>
    <c:sideWall>
      <c:spPr>
        <a:solidFill>
          <a:schemeClr val="bg1">
            <a:lumMod val="85000"/>
          </a:schemeClr>
        </a:solidFill>
      </c:spPr>
    </c:sideWall>
    <c:backWall>
      <c:spPr>
        <a:solidFill>
          <a:schemeClr val="bg1">
            <a:lumMod val="85000"/>
          </a:schemeClr>
        </a:solidFill>
      </c:spPr>
    </c:backWall>
    <c:plotArea>
      <c:layout/>
      <c:bar3DChart>
        <c:barDir val="col"/>
        <c:grouping val="clustered"/>
        <c:ser>
          <c:idx val="0"/>
          <c:order val="0"/>
          <c:spPr>
            <a:blipFill>
              <a:blip xmlns:r="http://schemas.openxmlformats.org/officeDocument/2006/relationships" r:embed="rId1"/>
              <a:tile tx="0" ty="0" sx="100000" sy="100000" flip="none" algn="tl"/>
            </a:blipFill>
          </c:spPr>
          <c:dLbls>
            <c:dLbl>
              <c:idx val="0"/>
              <c:layout>
                <c:manualLayout>
                  <c:x val="1.936938034575076E-17"/>
                  <c:y val="-1.7452006980802823E-2"/>
                </c:manualLayout>
              </c:layout>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effectLst>
                  <a:innerShdw blurRad="114300">
                    <a:prstClr val="black"/>
                  </a:innerShdw>
                </a:effectLst>
              </c:spPr>
              <c:txPr>
                <a:bodyPr/>
                <a:lstStyle/>
                <a:p>
                  <a:pPr>
                    <a:defRPr/>
                  </a:pPr>
                  <a:endParaRPr lang="fr-FR"/>
                </a:p>
              </c:txPr>
              <c:showVal val="1"/>
            </c:dLbl>
            <c:dLbl>
              <c:idx val="1"/>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txPr>
                <a:bodyPr/>
                <a:lstStyle/>
                <a:p>
                  <a:pPr algn="ctr" rtl="0">
                    <a:defRPr/>
                  </a:pPr>
                  <a:endParaRPr lang="fr-FR"/>
                </a:p>
              </c:txPr>
            </c:dLbl>
            <c:dLbl>
              <c:idx val="2"/>
              <c:layout>
                <c:manualLayout>
                  <c:x val="0"/>
                  <c:y val="-1.0471204188481679E-2"/>
                </c:manualLayout>
              </c:layout>
              <c:showVal val="1"/>
            </c:dLbl>
            <c:dLbl>
              <c:idx val="3"/>
              <c:layout>
                <c:manualLayout>
                  <c:x val="2.1130477202710852E-3"/>
                  <c:y val="-2.7923211169284614E-2"/>
                </c:manualLayout>
              </c:layout>
              <c:showVal val="1"/>
            </c:dLbl>
            <c:dLbl>
              <c:idx val="4"/>
              <c:layout>
                <c:manualLayout>
                  <c:x val="0"/>
                  <c:y val="-2.0942408376963411E-2"/>
                </c:manualLayout>
              </c:layout>
              <c:showVal val="1"/>
            </c:dLbl>
            <c:dLbl>
              <c:idx val="5"/>
              <c:layout>
                <c:manualLayout>
                  <c:x val="0"/>
                  <c:y val="-1.7452006980802823E-2"/>
                </c:manualLayout>
              </c:layout>
              <c:showVal val="1"/>
            </c:dLbl>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showVal val="1"/>
          </c:dLbls>
          <c:cat>
            <c:numRef>
              <c:f>Feuil5!$C$34:$H$34</c:f>
              <c:numCache>
                <c:formatCode>General</c:formatCode>
                <c:ptCount val="6"/>
                <c:pt idx="0">
                  <c:v>2012</c:v>
                </c:pt>
                <c:pt idx="1">
                  <c:v>2013</c:v>
                </c:pt>
                <c:pt idx="2">
                  <c:v>2014</c:v>
                </c:pt>
                <c:pt idx="3">
                  <c:v>2015</c:v>
                </c:pt>
                <c:pt idx="4">
                  <c:v>2016</c:v>
                </c:pt>
                <c:pt idx="5">
                  <c:v>2017</c:v>
                </c:pt>
              </c:numCache>
            </c:numRef>
          </c:cat>
          <c:val>
            <c:numRef>
              <c:f>Feuil5!$C$32:$H$32</c:f>
              <c:numCache>
                <c:formatCode>_-* #,##0.00\ _D_A_-;\-* #,##0.00\ _D_A_-;_-* "-"??\ _D_A_-;_-@_-</c:formatCode>
                <c:ptCount val="6"/>
                <c:pt idx="0">
                  <c:v>-4810.2713829999975</c:v>
                </c:pt>
                <c:pt idx="1">
                  <c:v>-5675.5103320000007</c:v>
                </c:pt>
                <c:pt idx="2">
                  <c:v>-4822.1057602093424</c:v>
                </c:pt>
                <c:pt idx="3">
                  <c:v>-4624.3368033989245</c:v>
                </c:pt>
                <c:pt idx="4">
                  <c:v>-5052.4359858960988</c:v>
                </c:pt>
                <c:pt idx="5">
                  <c:v>-5318.2878777889318</c:v>
                </c:pt>
              </c:numCache>
            </c:numRef>
          </c:val>
        </c:ser>
        <c:shape val="box"/>
        <c:axId val="52915584"/>
        <c:axId val="53122176"/>
        <c:axId val="0"/>
      </c:bar3DChart>
      <c:catAx>
        <c:axId val="52915584"/>
        <c:scaling>
          <c:orientation val="minMax"/>
        </c:scaling>
        <c:axPos val="b"/>
        <c:numFmt formatCode="General" sourceLinked="1"/>
        <c:majorTickMark val="none"/>
        <c:tickLblPos val="nextTo"/>
        <c:txPr>
          <a:bodyPr/>
          <a:lstStyle/>
          <a:p>
            <a:pPr>
              <a:defRPr sz="1200" b="1"/>
            </a:pPr>
            <a:endParaRPr lang="fr-FR"/>
          </a:p>
        </c:txPr>
        <c:crossAx val="53122176"/>
        <c:crosses val="autoZero"/>
        <c:auto val="1"/>
        <c:lblAlgn val="ctr"/>
        <c:lblOffset val="100"/>
      </c:catAx>
      <c:valAx>
        <c:axId val="53122176"/>
        <c:scaling>
          <c:orientation val="minMax"/>
        </c:scaling>
        <c:axPos val="l"/>
        <c:majorGridlines/>
        <c:numFmt formatCode="_-* #,##0.00\ _D_A_-;\-* #,##0.00\ _D_A_-;_-* &quot;-&quot;??\ _D_A_-;_-@_-" sourceLinked="1"/>
        <c:majorTickMark val="none"/>
        <c:tickLblPos val="nextTo"/>
        <c:crossAx val="52915584"/>
        <c:crosses val="autoZero"/>
        <c:crossBetween val="between"/>
      </c:valAx>
    </c:plotArea>
    <c:plotVisOnly val="1"/>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099E-2"/>
                </c:manualLayout>
              </c:layout>
              <c:showVal val="1"/>
            </c:dLbl>
            <c:dLbl>
              <c:idx val="3"/>
              <c:layout>
                <c:manualLayout>
                  <c:x val="5.9612518628911803E-3"/>
                  <c:y val="-2.7777777777778109E-2"/>
                </c:manualLayout>
              </c:layout>
              <c:showVal val="1"/>
            </c:dLbl>
            <c:dLbl>
              <c:idx val="4"/>
              <c:layout>
                <c:manualLayout>
                  <c:x val="0"/>
                  <c:y val="-2.7777777777778099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'ELEC (2)'!$C$3:$H$3</c:f>
              <c:numCache>
                <c:formatCode>_-* #,##0\ _€_-;\-* #,##0\ _€_-;_-* "-"??\ _€_-;_-@_-</c:formatCode>
                <c:ptCount val="6"/>
                <c:pt idx="0">
                  <c:v>2012</c:v>
                </c:pt>
                <c:pt idx="1">
                  <c:v>2013</c:v>
                </c:pt>
                <c:pt idx="2">
                  <c:v>2014</c:v>
                </c:pt>
                <c:pt idx="3">
                  <c:v>2015</c:v>
                </c:pt>
                <c:pt idx="4">
                  <c:v>2016</c:v>
                </c:pt>
                <c:pt idx="5">
                  <c:v>2017</c:v>
                </c:pt>
              </c:numCache>
            </c:numRef>
          </c:cat>
          <c:val>
            <c:numRef>
              <c:f>'ELEC (2)'!$C$26:$H$26</c:f>
              <c:numCache>
                <c:formatCode>#,##0</c:formatCode>
                <c:ptCount val="6"/>
                <c:pt idx="0">
                  <c:v>26662.000000000011</c:v>
                </c:pt>
                <c:pt idx="1">
                  <c:v>28275.647054484787</c:v>
                </c:pt>
                <c:pt idx="2">
                  <c:v>29990.990975417055</c:v>
                </c:pt>
                <c:pt idx="3">
                  <c:v>31938.959170384416</c:v>
                </c:pt>
                <c:pt idx="4">
                  <c:v>33878.245319532376</c:v>
                </c:pt>
                <c:pt idx="5">
                  <c:v>35920.15269986623</c:v>
                </c:pt>
              </c:numCache>
            </c:numRef>
          </c:val>
        </c:ser>
        <c:shape val="box"/>
        <c:axId val="53185920"/>
        <c:axId val="53204096"/>
        <c:axId val="0"/>
      </c:bar3DChart>
      <c:catAx>
        <c:axId val="53185920"/>
        <c:scaling>
          <c:orientation val="minMax"/>
        </c:scaling>
        <c:axPos val="b"/>
        <c:numFmt formatCode="_-* #,##0\ _€_-;\-* #,##0\ _€_-;_-* &quot;-&quot;??\ _€_-;_-@_-" sourceLinked="1"/>
        <c:tickLblPos val="nextTo"/>
        <c:crossAx val="53204096"/>
        <c:crosses val="autoZero"/>
        <c:auto val="1"/>
        <c:lblAlgn val="ctr"/>
        <c:lblOffset val="100"/>
      </c:catAx>
      <c:valAx>
        <c:axId val="53204096"/>
        <c:scaling>
          <c:orientation val="minMax"/>
        </c:scaling>
        <c:axPos val="l"/>
        <c:majorGridlines/>
        <c:numFmt formatCode="#,##0" sourceLinked="1"/>
        <c:tickLblPos val="nextTo"/>
        <c:crossAx val="53185920"/>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078E-2"/>
                </c:manualLayout>
              </c:layout>
              <c:showVal val="1"/>
            </c:dLbl>
            <c:dLbl>
              <c:idx val="3"/>
              <c:layout>
                <c:manualLayout>
                  <c:x val="5.9612518628911777E-3"/>
                  <c:y val="-2.7777777777778099E-2"/>
                </c:manualLayout>
              </c:layout>
              <c:showVal val="1"/>
            </c:dLbl>
            <c:dLbl>
              <c:idx val="4"/>
              <c:layout>
                <c:manualLayout>
                  <c:x val="0"/>
                  <c:y val="-2.7777777777778078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30404.052568985837</c:v>
                </c:pt>
                <c:pt idx="4">
                  <c:v>33056.419490345783</c:v>
                </c:pt>
                <c:pt idx="5">
                  <c:v>35792.721405514167</c:v>
                </c:pt>
              </c:numCache>
            </c:numRef>
          </c:val>
        </c:ser>
        <c:shape val="box"/>
        <c:axId val="53569792"/>
        <c:axId val="53653888"/>
        <c:axId val="0"/>
      </c:bar3DChart>
      <c:catAx>
        <c:axId val="53569792"/>
        <c:scaling>
          <c:orientation val="minMax"/>
        </c:scaling>
        <c:axPos val="b"/>
        <c:numFmt formatCode="0" sourceLinked="1"/>
        <c:tickLblPos val="nextTo"/>
        <c:crossAx val="53653888"/>
        <c:crosses val="autoZero"/>
        <c:auto val="1"/>
        <c:lblAlgn val="ctr"/>
        <c:lblOffset val="100"/>
      </c:catAx>
      <c:valAx>
        <c:axId val="53653888"/>
        <c:scaling>
          <c:orientation val="minMax"/>
        </c:scaling>
        <c:axPos val="l"/>
        <c:majorGridlines/>
        <c:numFmt formatCode="_-* #,##0.00\ _€_-;\-* #,##0.00\ _€_-;_-* &quot;-&quot;??\ _€_-;_-@_-" sourceLinked="1"/>
        <c:tickLblPos val="nextTo"/>
        <c:crossAx val="53569792"/>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03/12/2012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 xmlns:p14="http://schemas.microsoft.com/office/powerpoint/2010/main"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19</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6084"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30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4276"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299"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33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34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59395"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39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40</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5"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43</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5540"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7"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45</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7588"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46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52</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68</a:t>
            </a:fld>
            <a:endParaRPr lang="fr-FR" dirty="0" smtClean="0"/>
          </a:p>
        </p:txBody>
      </p:sp>
      <p:sp>
        <p:nvSpPr>
          <p:cNvPr id="149507" name="Rectangle 7"/>
          <p:cNvSpPr txBox="1">
            <a:spLocks noGrp="1" noChangeArrowheads="1"/>
          </p:cNvSpPr>
          <p:nvPr/>
        </p:nvSpPr>
        <p:spPr bwMode="auto">
          <a:xfrm>
            <a:off x="3779150" y="9433538"/>
            <a:ext cx="2889938" cy="494687"/>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68</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889212" y="4717632"/>
            <a:ext cx="4890665" cy="4464254"/>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8132"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23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24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0180"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51203"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2228"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28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2228"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29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03/12/2012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03/12/2012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03/12/2012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03/12/2012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03/12/2012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a:bodyPr>
          <a:lstStyle/>
          <a:p>
            <a:pPr algn="just">
              <a:buNone/>
            </a:pPr>
            <a:r>
              <a:rPr lang="fr-FR" sz="2400" dirty="0" smtClean="0"/>
              <a:t>La macrostructure de la Société de Distribution de l’Electricité et du Gaz d’Alger est représentée dans l’organigramme suivant :</a:t>
            </a:r>
          </a:p>
        </p:txBody>
      </p:sp>
      <p:sp>
        <p:nvSpPr>
          <p:cNvPr id="3" name="Titre 2"/>
          <p:cNvSpPr>
            <a:spLocks noGrp="1"/>
          </p:cNvSpPr>
          <p:nvPr>
            <p:ph type="title"/>
          </p:nvPr>
        </p:nvSpPr>
        <p:spPr>
          <a:xfrm>
            <a:off x="457200" y="274638"/>
            <a:ext cx="8229600" cy="725470"/>
          </a:xfrm>
        </p:spPr>
        <p:txBody>
          <a:bodyPr>
            <a:noAutofit/>
          </a:bodyPr>
          <a:lstStyle/>
          <a:p>
            <a:pPr lvl="1" algn="l" rtl="0">
              <a:spcBef>
                <a:spcPct val="0"/>
              </a:spcBef>
            </a:pPr>
            <a:r>
              <a:rPr lang="fr-FR" sz="2200" dirty="0" smtClean="0">
                <a:solidFill>
                  <a:srgbClr val="0070C0"/>
                </a:solidFill>
              </a:rPr>
              <a:t>2.5. L’organisation :</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7000924" cy="579799"/>
        </p:xfrm>
        <a:graphic>
          <a:graphicData uri="http://schemas.openxmlformats.org/drawingml/2006/table">
            <a:tbl>
              <a:tblPr/>
              <a:tblGrid>
                <a:gridCol w="1083639"/>
                <a:gridCol w="965823"/>
                <a:gridCol w="917921"/>
                <a:gridCol w="1009194"/>
                <a:gridCol w="1097232"/>
                <a:gridCol w="1009843"/>
                <a:gridCol w="917272"/>
              </a:tblGrid>
              <a:tr h="186581">
                <a:tc>
                  <a:txBody>
                    <a:bodyPr/>
                    <a:lstStyle/>
                    <a:p>
                      <a:pPr algn="ctr">
                        <a:lnSpc>
                          <a:spcPct val="115000"/>
                        </a:lnSpc>
                        <a:spcAft>
                          <a:spcPts val="0"/>
                        </a:spcAft>
                      </a:pPr>
                      <a:r>
                        <a:rPr lang="fr-FR" sz="1100" b="1" dirty="0">
                          <a:solidFill>
                            <a:srgbClr val="FFFFFF"/>
                          </a:solidFill>
                          <a:latin typeface="Times New Roman"/>
                          <a:ea typeface="Times New Roman"/>
                          <a:cs typeface="Arial"/>
                        </a:rPr>
                        <a:t>GAZ</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2015</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2017</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393218">
                <a:tc>
                  <a:txBody>
                    <a:bodyPr/>
                    <a:lstStyle/>
                    <a:p>
                      <a:pPr algn="ctr">
                        <a:lnSpc>
                          <a:spcPct val="115000"/>
                        </a:lnSpc>
                        <a:spcAft>
                          <a:spcPts val="0"/>
                        </a:spcAft>
                      </a:pPr>
                      <a:r>
                        <a:rPr lang="fr-FR" sz="1100" b="1">
                          <a:solidFill>
                            <a:srgbClr val="000000"/>
                          </a:solidFill>
                          <a:latin typeface="Times New Roman"/>
                          <a:ea typeface="Times New Roman"/>
                          <a:cs typeface="Arial"/>
                        </a:rPr>
                        <a:t>SONATRACH</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solidFill>
                            <a:srgbClr val="000000"/>
                          </a:solidFill>
                          <a:latin typeface="Times New Roman"/>
                          <a:ea typeface="Calibri"/>
                          <a:cs typeface="Arial"/>
                        </a:rPr>
                        <a:t>2 273,54</a:t>
                      </a:r>
                      <a:endParaRPr lang="fr-FR" sz="100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solidFill>
                            <a:srgbClr val="000000"/>
                          </a:solidFill>
                          <a:latin typeface="Times New Roman"/>
                          <a:ea typeface="Calibri"/>
                          <a:cs typeface="Arial"/>
                        </a:rPr>
                        <a:t>2 361,05</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2 236,64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2 278,03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2 400,76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2 448,43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357298"/>
            <a:ext cx="8143932"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auprés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 SONATRACH et d’électricité ,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aupres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 SPE et des producteurs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independants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de 2% annuellement et une diminution des frais divers de 21% annuellement.</a:t>
            </a: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au 8"/>
          <p:cNvGraphicFramePr>
            <a:graphicFrameLocks noGrp="1"/>
          </p:cNvGraphicFramePr>
          <p:nvPr/>
        </p:nvGraphicFramePr>
        <p:xfrm>
          <a:off x="571472" y="3214686"/>
          <a:ext cx="7000922" cy="1153160"/>
        </p:xfrm>
        <a:graphic>
          <a:graphicData uri="http://schemas.openxmlformats.org/drawingml/2006/table">
            <a:tbl>
              <a:tblPr/>
              <a:tblGrid>
                <a:gridCol w="1030694"/>
                <a:gridCol w="995038"/>
                <a:gridCol w="995038"/>
                <a:gridCol w="995038"/>
                <a:gridCol w="995038"/>
                <a:gridCol w="995038"/>
                <a:gridCol w="995038"/>
              </a:tblGrid>
              <a:tr h="200025">
                <a:tc>
                  <a:txBody>
                    <a:bodyPr/>
                    <a:lstStyle/>
                    <a:p>
                      <a:pPr algn="ctr">
                        <a:lnSpc>
                          <a:spcPct val="115000"/>
                        </a:lnSpc>
                        <a:spcAft>
                          <a:spcPts val="0"/>
                        </a:spcAft>
                      </a:pPr>
                      <a:r>
                        <a:rPr lang="fr-FR" sz="1200" b="1" dirty="0">
                          <a:solidFill>
                            <a:srgbClr val="000000"/>
                          </a:solidFill>
                          <a:latin typeface="Times New Roman"/>
                          <a:ea typeface="Times New Roman"/>
                          <a:cs typeface="Arial"/>
                        </a:rPr>
                        <a:t> </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2 012</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2 013</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2 014</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2 015</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2 016</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2 017</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r>
              <a:tr h="339090">
                <a:tc>
                  <a:txBody>
                    <a:bodyPr/>
                    <a:lstStyle/>
                    <a:p>
                      <a:pPr algn="ctr">
                        <a:lnSpc>
                          <a:spcPct val="115000"/>
                        </a:lnSpc>
                        <a:spcAft>
                          <a:spcPts val="0"/>
                        </a:spcAft>
                      </a:pPr>
                      <a:r>
                        <a:rPr lang="fr-FR" sz="1200" b="1" dirty="0">
                          <a:solidFill>
                            <a:srgbClr val="000000"/>
                          </a:solidFill>
                          <a:latin typeface="Times New Roman"/>
                          <a:ea typeface="Times New Roman"/>
                          <a:cs typeface="Arial"/>
                        </a:rPr>
                        <a:t>Cadres</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735</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826</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943</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1 002</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1046</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1080</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r>
              <a:tr h="319405">
                <a:tc>
                  <a:txBody>
                    <a:bodyPr/>
                    <a:lstStyle/>
                    <a:p>
                      <a:pPr algn="ctr">
                        <a:lnSpc>
                          <a:spcPct val="115000"/>
                        </a:lnSpc>
                        <a:spcAft>
                          <a:spcPts val="0"/>
                        </a:spcAft>
                      </a:pPr>
                      <a:r>
                        <a:rPr lang="fr-FR" sz="1200" b="1" dirty="0">
                          <a:solidFill>
                            <a:srgbClr val="000000"/>
                          </a:solidFill>
                          <a:latin typeface="Times New Roman"/>
                          <a:ea typeface="Times New Roman"/>
                          <a:cs typeface="Arial"/>
                        </a:rPr>
                        <a:t>Maîtrise</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dirty="0">
                          <a:solidFill>
                            <a:srgbClr val="000000"/>
                          </a:solidFill>
                          <a:latin typeface="Times New Roman"/>
                          <a:ea typeface="Times New Roman"/>
                          <a:cs typeface="Arial"/>
                        </a:rPr>
                        <a:t>1708</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dirty="0">
                          <a:solidFill>
                            <a:srgbClr val="000000"/>
                          </a:solidFill>
                          <a:latin typeface="Times New Roman"/>
                          <a:ea typeface="Times New Roman"/>
                          <a:cs typeface="Arial"/>
                        </a:rPr>
                        <a:t>1743</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1 867</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1 914</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2006</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2139</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r>
              <a:tr h="294640">
                <a:tc>
                  <a:txBody>
                    <a:bodyPr/>
                    <a:lstStyle/>
                    <a:p>
                      <a:pPr algn="ctr">
                        <a:lnSpc>
                          <a:spcPct val="115000"/>
                        </a:lnSpc>
                        <a:spcAft>
                          <a:spcPts val="0"/>
                        </a:spcAft>
                      </a:pPr>
                      <a:r>
                        <a:rPr lang="fr-FR" sz="1200" b="1" dirty="0">
                          <a:solidFill>
                            <a:srgbClr val="000000"/>
                          </a:solidFill>
                          <a:latin typeface="Times New Roman"/>
                          <a:ea typeface="Times New Roman"/>
                          <a:cs typeface="Arial"/>
                        </a:rPr>
                        <a:t>Exécution</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775</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848</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873</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893</a:t>
                      </a:r>
                      <a:endParaRPr lang="fr-FR" sz="110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895</a:t>
                      </a:r>
                      <a:endParaRPr lang="fr-FR" sz="110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893</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r>
            </a:tbl>
          </a:graphicData>
        </a:graphic>
      </p:graphicFrame>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1755609" cy="261610"/>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GAZ :</a:t>
            </a:r>
            <a:r>
              <a:rPr lang="fr-FR" sz="900" dirty="0" smtClean="0">
                <a:solidFill>
                  <a:prstClr val="black"/>
                </a:solidFill>
                <a:latin typeface="Arial" pitchFamily="34" charset="0"/>
                <a:ea typeface="Times New Roman" pitchFamily="18" charset="0"/>
                <a:cs typeface="Arial" pitchFamily="34" charset="0"/>
              </a:rPr>
              <a:t>                 </a:t>
            </a:r>
            <a:endParaRPr lang="fr-FR" dirty="0" smtClean="0">
              <a:solidFill>
                <a:prstClr val="black"/>
              </a:solidFill>
              <a:latin typeface="Arial" pitchFamily="34" charset="0"/>
              <a:cs typeface="Arial" pitchFamily="34" charset="0"/>
            </a:endParaRPr>
          </a:p>
        </p:txBody>
      </p:sp>
      <p:sp>
        <p:nvSpPr>
          <p:cNvPr id="174082" name="Rectangle 2"/>
          <p:cNvSpPr>
            <a:spLocks noChangeArrowheads="1"/>
          </p:cNvSpPr>
          <p:nvPr/>
        </p:nvSpPr>
        <p:spPr bwMode="auto">
          <a:xfrm>
            <a:off x="285720" y="4857760"/>
            <a:ext cx="785818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Impôts, taxes et versement assimilés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augmentation proportionnelle à l’évolution du chiffre d’affaires.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Dotations aux amortissements, provisions et perte de valeurs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évolution de 4 % annuellement (TE 2013/2012).</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pic>
        <p:nvPicPr>
          <p:cNvPr id="175106" name="Picture 2"/>
          <p:cNvPicPr>
            <a:picLocks noChangeAspect="1" noChangeArrowheads="1"/>
          </p:cNvPicPr>
          <p:nvPr/>
        </p:nvPicPr>
        <p:blipFill>
          <a:blip r:embed="rId2"/>
          <a:srcRect/>
          <a:stretch>
            <a:fillRect/>
          </a:stretch>
        </p:blipFill>
        <p:spPr bwMode="auto">
          <a:xfrm>
            <a:off x="0" y="428604"/>
            <a:ext cx="8929718" cy="608647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1" name="Picture 3"/>
          <p:cNvPicPr>
            <a:picLocks noChangeAspect="1" noChangeArrowheads="1"/>
          </p:cNvPicPr>
          <p:nvPr/>
        </p:nvPicPr>
        <p:blipFill>
          <a:blip r:embed="rId2"/>
          <a:srcRect/>
          <a:stretch>
            <a:fillRect/>
          </a:stretch>
        </p:blipFill>
        <p:spPr bwMode="auto">
          <a:xfrm>
            <a:off x="0" y="428604"/>
            <a:ext cx="8991600" cy="5848350"/>
          </a:xfrm>
          <a:prstGeom prst="rect">
            <a:avLst/>
          </a:prstGeom>
          <a:noFill/>
          <a:ln w="9525">
            <a:noFill/>
            <a:miter lim="800000"/>
            <a:headEnd/>
            <a:tailEnd/>
          </a:ln>
          <a:effectLst/>
        </p:spPr>
      </p:pic>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a:bodyPr>
          <a:lstStyle/>
          <a:p>
            <a:pPr>
              <a:buNone/>
            </a:pPr>
            <a:r>
              <a:rPr lang="fr-FR" sz="1200" dirty="0" smtClean="0"/>
              <a:t> </a:t>
            </a:r>
          </a:p>
          <a:p>
            <a:pPr algn="just">
              <a:buNone/>
            </a:pPr>
            <a:r>
              <a:rPr lang="fr-FR" sz="1200" dirty="0" smtClean="0"/>
              <a:t>Le plan de développement moyen terme relatif aux réseaux et aux infrastructures de la Société de Distribution de l’Electricité et du Gaz d’Alger sur la période 2013-2017 nécessite une enveloppe de </a:t>
            </a:r>
            <a:r>
              <a:rPr lang="fr-FR" sz="1200" b="1" dirty="0" smtClean="0"/>
              <a:t>52682 MDA</a:t>
            </a:r>
            <a:r>
              <a:rPr lang="fr-FR" sz="1200" dirty="0" smtClean="0"/>
              <a:t>. </a:t>
            </a:r>
          </a:p>
          <a:p>
            <a:pPr algn="just">
              <a:buNone/>
            </a:pPr>
            <a:r>
              <a:rPr lang="fr-FR" sz="1200" dirty="0" smtClean="0"/>
              <a:t>Il permettra, en matière d’électricité, la réalisation de </a:t>
            </a:r>
            <a:r>
              <a:rPr lang="fr-FR" sz="1200" b="1" dirty="0" smtClean="0"/>
              <a:t>8218 Kms </a:t>
            </a:r>
            <a:r>
              <a:rPr lang="fr-FR" sz="1200" dirty="0" smtClean="0"/>
              <a:t>de réseau,  </a:t>
            </a:r>
            <a:r>
              <a:rPr lang="fr-FR" sz="1200" b="1" dirty="0" smtClean="0"/>
              <a:t>2292 postes</a:t>
            </a:r>
            <a:r>
              <a:rPr lang="fr-FR" sz="1200" dirty="0" smtClean="0"/>
              <a:t>   et  </a:t>
            </a:r>
            <a:r>
              <a:rPr lang="fr-FR" sz="1200" b="1" dirty="0" smtClean="0"/>
              <a:t>261919 branchements</a:t>
            </a:r>
            <a:r>
              <a:rPr lang="fr-FR" sz="1200" dirty="0" smtClean="0"/>
              <a:t> pour un montant de </a:t>
            </a:r>
            <a:r>
              <a:rPr lang="fr-FR" sz="1200" b="1" dirty="0" smtClean="0"/>
              <a:t>29779 MDA.</a:t>
            </a:r>
            <a:endParaRPr lang="fr-FR" sz="1200" dirty="0" smtClean="0"/>
          </a:p>
          <a:p>
            <a:pPr algn="just">
              <a:buNone/>
            </a:pPr>
            <a:r>
              <a:rPr lang="fr-FR" sz="1200" dirty="0" smtClean="0"/>
              <a:t> </a:t>
            </a:r>
          </a:p>
          <a:p>
            <a:pPr algn="just">
              <a:buNone/>
            </a:pPr>
            <a:r>
              <a:rPr lang="fr-FR" sz="1200" dirty="0" smtClean="0"/>
              <a:t>Pour le gaz, la réalisation de </a:t>
            </a:r>
            <a:r>
              <a:rPr lang="fr-FR" sz="1200" b="1" dirty="0" smtClean="0"/>
              <a:t>7909 Kms</a:t>
            </a:r>
            <a:r>
              <a:rPr lang="fr-FR" sz="1200" dirty="0" smtClean="0"/>
              <a:t> de réseau gaz, </a:t>
            </a:r>
            <a:r>
              <a:rPr lang="fr-FR" sz="1200" b="1" dirty="0" smtClean="0"/>
              <a:t>183196 branchements </a:t>
            </a:r>
            <a:r>
              <a:rPr lang="fr-FR" sz="1200" dirty="0" smtClean="0"/>
              <a:t>en gaz, pour un montant de </a:t>
            </a:r>
            <a:r>
              <a:rPr lang="fr-FR" sz="1200" b="1" dirty="0" smtClean="0"/>
              <a:t>11317 MDA.</a:t>
            </a:r>
            <a:endParaRPr lang="fr-FR" sz="1200" dirty="0" smtClean="0"/>
          </a:p>
          <a:p>
            <a:pPr algn="just">
              <a:buNone/>
            </a:pPr>
            <a:r>
              <a:rPr lang="fr-FR" sz="1200" dirty="0" smtClean="0"/>
              <a:t> </a:t>
            </a:r>
          </a:p>
          <a:p>
            <a:pPr algn="just">
              <a:buNone/>
            </a:pPr>
            <a:r>
              <a:rPr lang="fr-FR" sz="12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200" b="1" dirty="0" smtClean="0"/>
              <a:t>5 762 MDA</a:t>
            </a:r>
            <a:r>
              <a:rPr lang="fr-FR" sz="1200" dirty="0" smtClean="0"/>
              <a:t> (</a:t>
            </a:r>
            <a:r>
              <a:rPr lang="fr-FR" sz="1200" b="1" dirty="0" smtClean="0"/>
              <a:t>10,9%</a:t>
            </a:r>
            <a:r>
              <a:rPr lang="fr-FR" sz="1200" dirty="0" smtClean="0"/>
              <a:t> du montant global) pour les équipements électricité (besoins d’exploitation et de fonctionnement). Ces équipements, concernent l’extension du BCC d’Alger, la télé relève de 8 979 compteurs HTA, la numérisation de la cartographie et l’acquisition de transformateurs HTA/BT. </a:t>
            </a:r>
          </a:p>
          <a:p>
            <a:pPr algn="just">
              <a:buNone/>
            </a:pPr>
            <a:endParaRPr lang="fr-FR" sz="1200" dirty="0" smtClean="0"/>
          </a:p>
          <a:p>
            <a:pPr lvl="0" algn="just">
              <a:buBlip>
                <a:blip r:embed="rId2"/>
              </a:buBlip>
            </a:pPr>
            <a:r>
              <a:rPr lang="fr-FR" sz="1200" b="1" dirty="0" smtClean="0"/>
              <a:t>670 MDA</a:t>
            </a:r>
            <a:r>
              <a:rPr lang="fr-FR" sz="1200" dirty="0" smtClean="0"/>
              <a:t> (</a:t>
            </a:r>
            <a:r>
              <a:rPr lang="fr-FR" sz="1200" b="1" dirty="0" smtClean="0"/>
              <a:t>1,27%</a:t>
            </a:r>
            <a:r>
              <a:rPr lang="fr-FR" sz="12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algn="just">
              <a:buNone/>
            </a:pPr>
            <a:r>
              <a:rPr lang="fr-FR" sz="1200" dirty="0" smtClean="0"/>
              <a:t> </a:t>
            </a:r>
          </a:p>
          <a:p>
            <a:pPr lvl="0" algn="just">
              <a:buBlip>
                <a:blip r:embed="rId2"/>
              </a:buBlip>
            </a:pPr>
            <a:r>
              <a:rPr lang="fr-FR" sz="1200" b="1" dirty="0" smtClean="0"/>
              <a:t>5154 MDA </a:t>
            </a:r>
            <a:r>
              <a:rPr lang="fr-FR" sz="1200" dirty="0" smtClean="0"/>
              <a:t>(</a:t>
            </a:r>
            <a:r>
              <a:rPr lang="fr-FR" sz="1200" b="1" dirty="0" smtClean="0"/>
              <a:t>9,7%</a:t>
            </a:r>
            <a:r>
              <a:rPr lang="fr-FR" sz="12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200" dirty="0"/>
          </a:p>
        </p:txBody>
      </p:sp>
      <p:sp>
        <p:nvSpPr>
          <p:cNvPr id="7" name="Titre 6"/>
          <p:cNvSpPr>
            <a:spLocks noGrp="1"/>
          </p:cNvSpPr>
          <p:nvPr>
            <p:ph type="title"/>
          </p:nvPr>
        </p:nvSpPr>
        <p:spPr/>
        <p:txBody>
          <a:bodyPr>
            <a:normAutofit/>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428596" y="1000109"/>
          <a:ext cx="8215370" cy="4400269"/>
        </p:xfrm>
        <a:graphic>
          <a:graphicData uri="http://schemas.openxmlformats.org/drawingml/2006/table">
            <a:tbl>
              <a:tblPr>
                <a:tableStyleId>{35758FB7-9AC5-4552-8A53-C91805E547FA}</a:tableStyleId>
              </a:tblPr>
              <a:tblGrid>
                <a:gridCol w="2265469"/>
                <a:gridCol w="867529"/>
                <a:gridCol w="867529"/>
                <a:gridCol w="755664"/>
                <a:gridCol w="867529"/>
                <a:gridCol w="754903"/>
                <a:gridCol w="867529"/>
                <a:gridCol w="969218"/>
              </a:tblGrid>
              <a:tr h="548495">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2013</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2014</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2015</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2016</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2017</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Total</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Poids (%)</a:t>
                      </a:r>
                      <a:endParaRPr lang="fr-FR" sz="1600" b="1" dirty="0">
                        <a:latin typeface="Calibri"/>
                        <a:ea typeface="Calibri"/>
                        <a:cs typeface="Times New Roman"/>
                      </a:endParaRPr>
                    </a:p>
                  </a:txBody>
                  <a:tcPr marL="40679" marR="40679" marT="0" marB="0" anchor="b">
                    <a:solidFill>
                      <a:srgbClr val="FFFF00"/>
                    </a:solidFill>
                  </a:tcPr>
                </a:tc>
              </a:tr>
              <a:tr h="449419">
                <a:tc>
                  <a:txBody>
                    <a:bodyPr/>
                    <a:lstStyle/>
                    <a:p>
                      <a:pPr algn="l">
                        <a:lnSpc>
                          <a:spcPct val="115000"/>
                        </a:lnSpc>
                        <a:spcAft>
                          <a:spcPts val="0"/>
                        </a:spcAft>
                      </a:pPr>
                      <a:r>
                        <a:rPr lang="fr-FR" sz="1600" b="1" dirty="0"/>
                        <a:t>Electricité</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7 016</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5 449</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5 636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5 768</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5 910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29 779</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56,53</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449419">
                <a:tc>
                  <a:txBody>
                    <a:bodyPr/>
                    <a:lstStyle/>
                    <a:p>
                      <a:pPr algn="l">
                        <a:lnSpc>
                          <a:spcPct val="115000"/>
                        </a:lnSpc>
                        <a:spcAft>
                          <a:spcPts val="0"/>
                        </a:spcAft>
                      </a:pPr>
                      <a:r>
                        <a:rPr lang="fr-FR" sz="1600" b="1" dirty="0"/>
                        <a:t>Gaz</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1 453</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2 121</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2 366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2 657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2 720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11 317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21,48</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74248">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a:t> </a:t>
                      </a:r>
                      <a:endParaRPr lang="fr-FR" sz="1600" b="1">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548495">
                <a:tc>
                  <a:txBody>
                    <a:bodyPr/>
                    <a:lstStyle/>
                    <a:p>
                      <a:pPr algn="l">
                        <a:lnSpc>
                          <a:spcPct val="115000"/>
                        </a:lnSpc>
                        <a:spcAft>
                          <a:spcPts val="0"/>
                        </a:spcAft>
                      </a:pPr>
                      <a:r>
                        <a:rPr lang="fr-FR" sz="1600" b="1" dirty="0"/>
                        <a:t>Equipements spécifiques </a:t>
                      </a:r>
                      <a:r>
                        <a:rPr lang="fr-FR" sz="1600" b="1" dirty="0" smtClean="0"/>
                        <a:t>Electricité</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520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5 242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5 762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10,94</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548495">
                <a:tc>
                  <a:txBody>
                    <a:bodyPr/>
                    <a:lstStyle/>
                    <a:p>
                      <a:pPr algn="l">
                        <a:lnSpc>
                          <a:spcPct val="115000"/>
                        </a:lnSpc>
                        <a:spcAft>
                          <a:spcPts val="0"/>
                        </a:spcAft>
                      </a:pPr>
                      <a:r>
                        <a:rPr lang="fr-FR" sz="1600" b="1" dirty="0"/>
                        <a:t>Equipements spécifiques Gaz</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150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207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216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670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1,27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74248">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449419">
                <a:tc>
                  <a:txBody>
                    <a:bodyPr/>
                    <a:lstStyle/>
                    <a:p>
                      <a:pPr algn="l">
                        <a:lnSpc>
                          <a:spcPct val="115000"/>
                        </a:lnSpc>
                        <a:spcAft>
                          <a:spcPts val="0"/>
                        </a:spcAft>
                      </a:pPr>
                      <a:r>
                        <a:rPr lang="fr-FR" sz="1600" b="1" dirty="0"/>
                        <a:t>Infrastructures</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635</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1 322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982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1 170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1 045</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5 154</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9,78</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34396">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580373">
                <a:tc>
                  <a:txBody>
                    <a:bodyPr/>
                    <a:lstStyle/>
                    <a:p>
                      <a:pPr algn="l">
                        <a:lnSpc>
                          <a:spcPct val="115000"/>
                        </a:lnSpc>
                        <a:spcAft>
                          <a:spcPts val="0"/>
                        </a:spcAft>
                      </a:pPr>
                      <a:r>
                        <a:rPr lang="fr-FR" sz="1600" b="1" dirty="0">
                          <a:solidFill>
                            <a:schemeClr val="bg1"/>
                          </a:solidFill>
                        </a:rPr>
                        <a:t>Total Général</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9 774</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14 341</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9 200</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9 595</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9 772</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52 682</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100</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r>
            </a:tbl>
          </a:graphicData>
        </a:graphic>
      </p:graphicFrame>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5</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Déploiement </a:t>
            </a:r>
            <a:endParaRPr lang="fr-FR"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46" y="214290"/>
            <a:ext cx="9001188" cy="400110"/>
          </a:xfrm>
          <a:prstGeom prst="rect">
            <a:avLst/>
          </a:prstGeom>
        </p:spPr>
        <p:txBody>
          <a:bodyPr wrap="square">
            <a:spAutoFit/>
          </a:bodyPr>
          <a:lstStyle/>
          <a:p>
            <a:pPr lvl="1"/>
            <a:r>
              <a:rPr lang="fr-FR" sz="2000" b="1" dirty="0" smtClean="0">
                <a:solidFill>
                  <a:srgbClr val="0070C0"/>
                </a:solidFill>
              </a:rPr>
              <a:t>3.6. Plan de déploiement :</a:t>
            </a:r>
          </a:p>
        </p:txBody>
      </p:sp>
      <p:sp>
        <p:nvSpPr>
          <p:cNvPr id="6" name="Espace réservé du contenu 5"/>
          <p:cNvSpPr>
            <a:spLocks noGrp="1"/>
          </p:cNvSpPr>
          <p:nvPr>
            <p:ph idx="1"/>
          </p:nvPr>
        </p:nvSpPr>
        <p:spPr>
          <a:xfrm>
            <a:off x="457200" y="785794"/>
            <a:ext cx="8229600" cy="5364373"/>
          </a:xfrm>
        </p:spPr>
        <p:txBody>
          <a:bodyPr>
            <a:normAutofit fontScale="55000" lnSpcReduction="20000"/>
          </a:bodyPr>
          <a:lstStyle/>
          <a:p>
            <a:pPr>
              <a:spcAft>
                <a:spcPts val="600"/>
              </a:spcAft>
              <a:buNone/>
            </a:pPr>
            <a:r>
              <a:rPr lang="fr-FR" sz="2900" dirty="0" smtClean="0"/>
              <a:t>Cette dernière phase du plan stratégique porte sur le déploiement et la mise en œuvre du plan d’actions stratégiques. </a:t>
            </a:r>
          </a:p>
          <a:p>
            <a:pPr>
              <a:buNone/>
            </a:pPr>
            <a:r>
              <a:rPr lang="fr-FR" sz="2900" dirty="0" smtClean="0"/>
              <a:t>La démarche suivie, à cet égard, repose sur les différentes étapes suivantes : </a:t>
            </a:r>
          </a:p>
          <a:p>
            <a:endParaRPr lang="fr-FR" sz="2900" b="1" u="sng" dirty="0" smtClean="0"/>
          </a:p>
          <a:p>
            <a:r>
              <a:rPr lang="fr-FR" sz="2900" b="1" dirty="0" smtClean="0"/>
              <a:t>Définir le plan de déploiement du plan d’actions stratégiques: </a:t>
            </a:r>
            <a:r>
              <a:rPr lang="fr-FR" sz="2900" dirty="0" smtClean="0"/>
              <a:t>Pour ce faire, il s’agit, pour chaque action stratégique,</a:t>
            </a:r>
          </a:p>
          <a:p>
            <a:pPr marL="850392" lvl="1" indent="-457200">
              <a:buFont typeface="+mj-lt"/>
              <a:buAutoNum type="alphaLcPeriod"/>
            </a:pPr>
            <a:r>
              <a:rPr lang="fr-FR" sz="2900" dirty="0" smtClean="0"/>
              <a:t>de définir </a:t>
            </a:r>
            <a:r>
              <a:rPr lang="fr-FR" sz="2900" u="sng" dirty="0" smtClean="0"/>
              <a:t>des indicateurs</a:t>
            </a:r>
            <a:r>
              <a:rPr lang="fr-FR" sz="2900" dirty="0" smtClean="0"/>
              <a:t> concrets de suivi de l’action et l’identification </a:t>
            </a:r>
            <a:r>
              <a:rPr lang="fr-FR" sz="2900" u="sng" dirty="0" smtClean="0"/>
              <a:t>du pilote</a:t>
            </a:r>
            <a:r>
              <a:rPr lang="fr-FR" sz="2900" dirty="0" smtClean="0"/>
              <a:t> devant assurer le suivi de chaque action;</a:t>
            </a:r>
          </a:p>
          <a:p>
            <a:pPr marL="850392" lvl="1" indent="-457200">
              <a:buFont typeface="+mj-lt"/>
              <a:buAutoNum type="alphaLcPeriod"/>
            </a:pPr>
            <a:r>
              <a:rPr lang="fr-FR" sz="2900" dirty="0" smtClean="0"/>
              <a:t>De proposer une première ébauche de cibles à atteindre pendant la durée du plan pour ces indicateurs. Ces cibles peuvent être affinées dans le processus du déploiement lui-même dans le cadre des discussions budgétaires entre la direction générale et les pilotes des actions.              </a:t>
            </a:r>
          </a:p>
          <a:p>
            <a:pPr marL="850392" lvl="1" indent="-457200">
              <a:buNone/>
            </a:pPr>
            <a:r>
              <a:rPr lang="fr-FR" sz="2900" dirty="0" smtClean="0"/>
              <a:t>       </a:t>
            </a:r>
          </a:p>
          <a:p>
            <a:r>
              <a:rPr lang="fr-FR" sz="2900" b="1" dirty="0" smtClean="0"/>
              <a:t>Construire un tableau de bord synthétique pour assurer le suivi du déploiement du plan d’actions stratégiques.</a:t>
            </a:r>
            <a:r>
              <a:rPr lang="fr-FR" sz="2900" dirty="0" smtClean="0"/>
              <a:t> </a:t>
            </a:r>
          </a:p>
          <a:p>
            <a:pPr>
              <a:buNone/>
            </a:pPr>
            <a:r>
              <a:rPr lang="fr-FR" sz="2900" dirty="0" smtClean="0"/>
              <a:t>    Ce tableau de bord reprend les indicateurs clés figurant dans le plan de déploiement, regroupés par familles (RH, financiers, </a:t>
            </a:r>
            <a:r>
              <a:rPr lang="fr-FR" sz="2900" dirty="0" err="1" smtClean="0"/>
              <a:t>Process</a:t>
            </a:r>
            <a:r>
              <a:rPr lang="fr-FR" sz="2900" dirty="0" smtClean="0"/>
              <a:t>, clients), à faire suivre par les dirigeants de SDA.</a:t>
            </a:r>
          </a:p>
          <a:p>
            <a:endParaRPr lang="fr-FR" sz="2900" dirty="0" smtClean="0"/>
          </a:p>
          <a:p>
            <a:r>
              <a:rPr lang="fr-FR" sz="2900" b="1" dirty="0" smtClean="0"/>
              <a:t>Définir le dispositif de pilotage du déploiement du plan d’actions stratégiques et du processus de mise à jour du plan. </a:t>
            </a:r>
          </a:p>
          <a:p>
            <a:pPr>
              <a:buNone/>
            </a:pPr>
            <a:endParaRPr lang="fr-FR" sz="2900" dirty="0" smtClean="0"/>
          </a:p>
          <a:p>
            <a:endParaRPr lang="fr-F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2500306"/>
            <a:ext cx="8929718" cy="959710"/>
          </a:xfrm>
        </p:spPr>
        <p:txBody>
          <a:bodyPr>
            <a:normAutofit fontScale="90000"/>
          </a:bodyPr>
          <a:lstStyle/>
          <a:p>
            <a:pPr algn="l"/>
            <a:r>
              <a:rPr lang="fr-FR" dirty="0" smtClean="0"/>
              <a:t>3.6.1. Définition des indicateurs</a:t>
            </a:r>
            <a:endParaRPr lang="fr-FR"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107</a:t>
            </a:fld>
            <a:endParaRPr lang="fr-FR"/>
          </a:p>
        </p:txBody>
      </p:sp>
    </p:spTree>
    <p:extLst>
      <p:ext uri="{BB962C8B-B14F-4D97-AF65-F5344CB8AC3E}">
        <p14:creationId xmlns="" xmlns:p14="http://schemas.microsoft.com/office/powerpoint/2010/main" val="41220020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428736"/>
            <a:ext cx="7772400" cy="1199704"/>
          </a:xfrm>
        </p:spPr>
        <p:txBody>
          <a:bodyPr>
            <a:normAutofit fontScale="6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108</a:t>
            </a:fld>
            <a:endParaRPr lang="fr-F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357482371"/>
              </p:ext>
            </p:extLst>
          </p:nvPr>
        </p:nvGraphicFramePr>
        <p:xfrm>
          <a:off x="285720" y="1214422"/>
          <a:ext cx="8286807" cy="3808108"/>
        </p:xfrm>
        <a:graphic>
          <a:graphicData uri="http://schemas.openxmlformats.org/drawingml/2006/table">
            <a:tbl>
              <a:tblPr/>
              <a:tblGrid>
                <a:gridCol w="2428892"/>
                <a:gridCol w="1428760"/>
                <a:gridCol w="1428760"/>
                <a:gridCol w="1476066"/>
                <a:gridCol w="1524329"/>
              </a:tblGrid>
              <a:tr h="35719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500198">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Assistant en communication  du PDG</a:t>
                      </a:r>
                      <a:r>
                        <a:rPr lang="fr-FR" sz="1600" kern="1200" baseline="0" dirty="0" smtClean="0">
                          <a:solidFill>
                            <a:schemeClr val="tx1"/>
                          </a:solidFill>
                          <a:latin typeface="+mn-lt"/>
                          <a:ea typeface="+mn-ea"/>
                          <a:cs typeface="+mn-cs"/>
                        </a:rPr>
                        <a:t> et ses collaborateurs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4157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notamment  sur le phénomène de la fraude et l’agression des réseaux, portes</a:t>
                      </a:r>
                      <a:r>
                        <a:rPr kumimoji="0" lang="fr-FR" sz="1600" kern="1200" baseline="0" dirty="0" smtClean="0">
                          <a:solidFill>
                            <a:schemeClr val="tx1"/>
                          </a:solidFill>
                          <a:latin typeface="+mn-lt"/>
                          <a:ea typeface="+mn-ea"/>
                          <a:cs typeface="+mn-cs"/>
                        </a:rPr>
                        <a:t> ouvertes, internet, etc.</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100% prévu plan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1115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109</a:t>
            </a:fld>
            <a:endParaRPr lang="fr-FR"/>
          </a:p>
        </p:txBody>
      </p:sp>
      <p:sp>
        <p:nvSpPr>
          <p:cNvPr id="13" name="ZoneTexte 12"/>
          <p:cNvSpPr txBox="1"/>
          <p:nvPr/>
        </p:nvSpPr>
        <p:spPr>
          <a:xfrm>
            <a:off x="467544" y="714356"/>
            <a:ext cx="7459192" cy="369332"/>
          </a:xfrm>
          <a:prstGeom prst="rect">
            <a:avLst/>
          </a:prstGeom>
          <a:noFill/>
        </p:spPr>
        <p:txBody>
          <a:bodyPr wrap="square" rtlCol="0">
            <a:spAutoFit/>
          </a:bodyPr>
          <a:lstStyle/>
          <a:p>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89748"/>
            <a:ext cx="8572559" cy="6153962"/>
          </a:xfrm>
          <a:prstGeom prst="rect">
            <a:avLst/>
          </a:pr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just" fontAlgn="auto">
              <a:spcBef>
                <a:spcPts val="0"/>
              </a:spcBef>
              <a:spcAft>
                <a:spcPts val="0"/>
              </a:spcAft>
              <a:tabLst>
                <a:tab pos="914400" algn="l"/>
              </a:tabLst>
              <a:defRPr/>
            </a:pPr>
            <a:endParaRPr lang="fr-FR" sz="900" dirty="0"/>
          </a:p>
        </p:txBody>
      </p:sp>
      <p:sp>
        <p:nvSpPr>
          <p:cNvPr id="78" name="Connecteur droit 3"/>
          <p:cNvSpPr/>
          <p:nvPr/>
        </p:nvSpPr>
        <p:spPr>
          <a:xfrm>
            <a:off x="4516770" y="599646"/>
            <a:ext cx="988386" cy="5344508"/>
          </a:xfrm>
          <a:custGeom>
            <a:avLst/>
            <a:gdLst/>
            <a:ahLst/>
            <a:cxnLst/>
            <a:rect l="0" t="0" r="0" b="0"/>
            <a:pathLst>
              <a:path>
                <a:moveTo>
                  <a:pt x="0" y="0"/>
                </a:moveTo>
                <a:lnTo>
                  <a:pt x="0" y="5344508"/>
                </a:lnTo>
                <a:lnTo>
                  <a:pt x="892971"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9" name="Connecteur droit 4"/>
          <p:cNvSpPr/>
          <p:nvPr/>
        </p:nvSpPr>
        <p:spPr>
          <a:xfrm>
            <a:off x="3568009" y="578380"/>
            <a:ext cx="1050136" cy="5344508"/>
          </a:xfrm>
          <a:custGeom>
            <a:avLst/>
            <a:gdLst/>
            <a:ahLst/>
            <a:cxnLst/>
            <a:rect l="0" t="0" r="0" b="0"/>
            <a:pathLst>
              <a:path>
                <a:moveTo>
                  <a:pt x="948760" y="0"/>
                </a:moveTo>
                <a:lnTo>
                  <a:pt x="948760" y="5344508"/>
                </a:lnTo>
                <a:lnTo>
                  <a:pt x="0"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3" name="Connecteur droit 5"/>
          <p:cNvSpPr/>
          <p:nvPr/>
        </p:nvSpPr>
        <p:spPr>
          <a:xfrm>
            <a:off x="4516770" y="578380"/>
            <a:ext cx="988386" cy="4744465"/>
          </a:xfrm>
          <a:custGeom>
            <a:avLst/>
            <a:gdLst/>
            <a:ahLst/>
            <a:cxnLst/>
            <a:rect l="0" t="0" r="0" b="0"/>
            <a:pathLst>
              <a:path>
                <a:moveTo>
                  <a:pt x="0" y="0"/>
                </a:moveTo>
                <a:lnTo>
                  <a:pt x="0" y="4744465"/>
                </a:lnTo>
                <a:lnTo>
                  <a:pt x="892971"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4" name="Connecteur droit 6"/>
          <p:cNvSpPr/>
          <p:nvPr/>
        </p:nvSpPr>
        <p:spPr>
          <a:xfrm>
            <a:off x="3568009" y="599646"/>
            <a:ext cx="1050136" cy="4744465"/>
          </a:xfrm>
          <a:custGeom>
            <a:avLst/>
            <a:gdLst/>
            <a:ahLst/>
            <a:cxnLst/>
            <a:rect l="0" t="0" r="0" b="0"/>
            <a:pathLst>
              <a:path>
                <a:moveTo>
                  <a:pt x="948760" y="0"/>
                </a:moveTo>
                <a:lnTo>
                  <a:pt x="948760" y="4744465"/>
                </a:lnTo>
                <a:lnTo>
                  <a:pt x="0"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5" name="Connecteur droit 7"/>
          <p:cNvSpPr/>
          <p:nvPr/>
        </p:nvSpPr>
        <p:spPr>
          <a:xfrm>
            <a:off x="4516770" y="599646"/>
            <a:ext cx="988386" cy="4126907"/>
          </a:xfrm>
          <a:custGeom>
            <a:avLst/>
            <a:gdLst/>
            <a:ahLst/>
            <a:cxnLst/>
            <a:rect l="0" t="0" r="0" b="0"/>
            <a:pathLst>
              <a:path>
                <a:moveTo>
                  <a:pt x="0" y="0"/>
                </a:moveTo>
                <a:lnTo>
                  <a:pt x="0" y="4126907"/>
                </a:lnTo>
                <a:lnTo>
                  <a:pt x="892971"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6" name="Connecteur droit 8"/>
          <p:cNvSpPr/>
          <p:nvPr/>
        </p:nvSpPr>
        <p:spPr>
          <a:xfrm>
            <a:off x="3568009" y="599646"/>
            <a:ext cx="1050136" cy="4126907"/>
          </a:xfrm>
          <a:custGeom>
            <a:avLst/>
            <a:gdLst/>
            <a:ahLst/>
            <a:cxnLst/>
            <a:rect l="0" t="0" r="0" b="0"/>
            <a:pathLst>
              <a:path>
                <a:moveTo>
                  <a:pt x="948760" y="0"/>
                </a:moveTo>
                <a:lnTo>
                  <a:pt x="948760" y="4126907"/>
                </a:lnTo>
                <a:lnTo>
                  <a:pt x="0"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7" name="Connecteur droit 9"/>
          <p:cNvSpPr/>
          <p:nvPr/>
        </p:nvSpPr>
        <p:spPr>
          <a:xfrm>
            <a:off x="4516770" y="599646"/>
            <a:ext cx="988386" cy="3509348"/>
          </a:xfrm>
          <a:custGeom>
            <a:avLst/>
            <a:gdLst/>
            <a:ahLst/>
            <a:cxnLst/>
            <a:rect l="0" t="0" r="0" b="0"/>
            <a:pathLst>
              <a:path>
                <a:moveTo>
                  <a:pt x="0" y="0"/>
                </a:moveTo>
                <a:lnTo>
                  <a:pt x="0" y="3509348"/>
                </a:lnTo>
                <a:lnTo>
                  <a:pt x="892971"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8" name="Connecteur droit 10"/>
          <p:cNvSpPr/>
          <p:nvPr/>
        </p:nvSpPr>
        <p:spPr>
          <a:xfrm>
            <a:off x="3568009" y="599646"/>
            <a:ext cx="1050136" cy="3509348"/>
          </a:xfrm>
          <a:custGeom>
            <a:avLst/>
            <a:gdLst/>
            <a:ahLst/>
            <a:cxnLst/>
            <a:rect l="0" t="0" r="0" b="0"/>
            <a:pathLst>
              <a:path>
                <a:moveTo>
                  <a:pt x="948760" y="0"/>
                </a:moveTo>
                <a:lnTo>
                  <a:pt x="948760" y="3509348"/>
                </a:lnTo>
                <a:lnTo>
                  <a:pt x="0"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9" name="Connecteur droit 11"/>
          <p:cNvSpPr/>
          <p:nvPr/>
        </p:nvSpPr>
        <p:spPr>
          <a:xfrm>
            <a:off x="4516770" y="599646"/>
            <a:ext cx="988386" cy="2891790"/>
          </a:xfrm>
          <a:custGeom>
            <a:avLst/>
            <a:gdLst/>
            <a:ahLst/>
            <a:cxnLst/>
            <a:rect l="0" t="0" r="0" b="0"/>
            <a:pathLst>
              <a:path>
                <a:moveTo>
                  <a:pt x="0" y="0"/>
                </a:moveTo>
                <a:lnTo>
                  <a:pt x="0" y="2891790"/>
                </a:lnTo>
                <a:lnTo>
                  <a:pt x="892971"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0" name="Connecteur droit 12"/>
          <p:cNvSpPr/>
          <p:nvPr/>
        </p:nvSpPr>
        <p:spPr>
          <a:xfrm>
            <a:off x="3568009" y="599646"/>
            <a:ext cx="1050136" cy="2891790"/>
          </a:xfrm>
          <a:custGeom>
            <a:avLst/>
            <a:gdLst/>
            <a:ahLst/>
            <a:cxnLst/>
            <a:rect l="0" t="0" r="0" b="0"/>
            <a:pathLst>
              <a:path>
                <a:moveTo>
                  <a:pt x="948760" y="0"/>
                </a:moveTo>
                <a:lnTo>
                  <a:pt x="948760" y="2891790"/>
                </a:lnTo>
                <a:lnTo>
                  <a:pt x="0"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1" name="Connecteur droit 13"/>
          <p:cNvSpPr/>
          <p:nvPr/>
        </p:nvSpPr>
        <p:spPr>
          <a:xfrm>
            <a:off x="4516770" y="599646"/>
            <a:ext cx="988386" cy="2274232"/>
          </a:xfrm>
          <a:custGeom>
            <a:avLst/>
            <a:gdLst/>
            <a:ahLst/>
            <a:cxnLst/>
            <a:rect l="0" t="0" r="0" b="0"/>
            <a:pathLst>
              <a:path>
                <a:moveTo>
                  <a:pt x="0" y="0"/>
                </a:moveTo>
                <a:lnTo>
                  <a:pt x="0" y="2274232"/>
                </a:lnTo>
                <a:lnTo>
                  <a:pt x="892971"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2" name="Connecteur droit 14"/>
          <p:cNvSpPr/>
          <p:nvPr/>
        </p:nvSpPr>
        <p:spPr>
          <a:xfrm>
            <a:off x="3568009" y="599646"/>
            <a:ext cx="1050136" cy="2274232"/>
          </a:xfrm>
          <a:custGeom>
            <a:avLst/>
            <a:gdLst/>
            <a:ahLst/>
            <a:cxnLst/>
            <a:rect l="0" t="0" r="0" b="0"/>
            <a:pathLst>
              <a:path>
                <a:moveTo>
                  <a:pt x="948760" y="0"/>
                </a:moveTo>
                <a:lnTo>
                  <a:pt x="948760" y="2274232"/>
                </a:lnTo>
                <a:lnTo>
                  <a:pt x="0"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3" name="Connecteur droit 15"/>
          <p:cNvSpPr/>
          <p:nvPr/>
        </p:nvSpPr>
        <p:spPr>
          <a:xfrm>
            <a:off x="4516770" y="599646"/>
            <a:ext cx="988386" cy="1656673"/>
          </a:xfrm>
          <a:custGeom>
            <a:avLst/>
            <a:gdLst/>
            <a:ahLst/>
            <a:cxnLst/>
            <a:rect l="0" t="0" r="0" b="0"/>
            <a:pathLst>
              <a:path>
                <a:moveTo>
                  <a:pt x="0" y="0"/>
                </a:moveTo>
                <a:lnTo>
                  <a:pt x="0" y="1656673"/>
                </a:lnTo>
                <a:lnTo>
                  <a:pt x="892971"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4" name="Connecteur droit 16"/>
          <p:cNvSpPr/>
          <p:nvPr/>
        </p:nvSpPr>
        <p:spPr>
          <a:xfrm>
            <a:off x="3568009" y="599646"/>
            <a:ext cx="1050136" cy="1656673"/>
          </a:xfrm>
          <a:custGeom>
            <a:avLst/>
            <a:gdLst/>
            <a:ahLst/>
            <a:cxnLst/>
            <a:rect l="0" t="0" r="0" b="0"/>
            <a:pathLst>
              <a:path>
                <a:moveTo>
                  <a:pt x="948760" y="0"/>
                </a:moveTo>
                <a:lnTo>
                  <a:pt x="948760" y="1656673"/>
                </a:lnTo>
                <a:lnTo>
                  <a:pt x="0"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5" name="Connecteur droit 17"/>
          <p:cNvSpPr/>
          <p:nvPr/>
        </p:nvSpPr>
        <p:spPr>
          <a:xfrm>
            <a:off x="4516770" y="599646"/>
            <a:ext cx="988386" cy="1039115"/>
          </a:xfrm>
          <a:custGeom>
            <a:avLst/>
            <a:gdLst/>
            <a:ahLst/>
            <a:cxnLst/>
            <a:rect l="0" t="0" r="0" b="0"/>
            <a:pathLst>
              <a:path>
                <a:moveTo>
                  <a:pt x="0" y="0"/>
                </a:moveTo>
                <a:lnTo>
                  <a:pt x="0" y="1039115"/>
                </a:lnTo>
                <a:lnTo>
                  <a:pt x="892971"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6" name="Connecteur droit 18"/>
          <p:cNvSpPr/>
          <p:nvPr/>
        </p:nvSpPr>
        <p:spPr>
          <a:xfrm>
            <a:off x="3568009" y="595396"/>
            <a:ext cx="1050136" cy="660577"/>
          </a:xfrm>
          <a:custGeom>
            <a:avLst/>
            <a:gdLst/>
            <a:ahLst/>
            <a:cxnLst/>
            <a:rect l="0" t="0" r="0" b="0"/>
            <a:pathLst>
              <a:path>
                <a:moveTo>
                  <a:pt x="948760" y="0"/>
                </a:moveTo>
                <a:lnTo>
                  <a:pt x="948760" y="1039115"/>
                </a:lnTo>
                <a:lnTo>
                  <a:pt x="0"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grpSp>
        <p:nvGrpSpPr>
          <p:cNvPr id="2" name="Groupe 98"/>
          <p:cNvGrpSpPr/>
          <p:nvPr/>
        </p:nvGrpSpPr>
        <p:grpSpPr>
          <a:xfrm>
            <a:off x="2980665" y="568800"/>
            <a:ext cx="3259248" cy="434900"/>
            <a:chOff x="2706816" y="3933"/>
            <a:chExt cx="2944613" cy="434900"/>
          </a:xfrm>
          <a:solidFill>
            <a:srgbClr val="00B050"/>
          </a:solidFill>
          <a:scene3d>
            <a:camera prst="orthographicFront"/>
            <a:lightRig rig="threePt" dir="t">
              <a:rot lat="0" lon="0" rev="7500000"/>
            </a:lightRig>
          </a:scene3d>
        </p:grpSpPr>
        <p:sp>
          <p:nvSpPr>
            <p:cNvPr id="154" name="Rectangle 153"/>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sp>
        <p:sp>
          <p:nvSpPr>
            <p:cNvPr id="155" name="Rectangle 154"/>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txBody>
            <a:bodyPr lIns="10160" tIns="10160" rIns="10160" bIns="10160" spcCol="1270" anchor="ctr"/>
            <a:lstStyle/>
            <a:p>
              <a:pPr algn="ctr" defTabSz="711200">
                <a:lnSpc>
                  <a:spcPct val="90000"/>
                </a:lnSpc>
                <a:spcAft>
                  <a:spcPct val="35000"/>
                </a:spcAft>
                <a:defRPr/>
              </a:pPr>
              <a:r>
                <a:rPr lang="fr-FR" sz="1400" b="1" dirty="0"/>
                <a:t>Président Directeur </a:t>
              </a:r>
              <a:r>
                <a:rPr lang="fr-FR" sz="1400" b="1" dirty="0" smtClean="0"/>
                <a:t>Général SDA</a:t>
              </a:r>
              <a:endParaRPr lang="fr-FR" sz="1400" b="1" dirty="0"/>
            </a:p>
          </p:txBody>
        </p:sp>
      </p:grpSp>
      <p:grpSp>
        <p:nvGrpSpPr>
          <p:cNvPr id="3" name="Groupe 101"/>
          <p:cNvGrpSpPr/>
          <p:nvPr/>
        </p:nvGrpSpPr>
        <p:grpSpPr>
          <a:xfrm>
            <a:off x="552145" y="1400046"/>
            <a:ext cx="3259248" cy="434900"/>
            <a:chOff x="285748" y="1260499"/>
            <a:chExt cx="2944613" cy="434900"/>
          </a:xfrm>
          <a:scene3d>
            <a:camera prst="orthographicFront"/>
            <a:lightRig rig="threePt" dir="t">
              <a:rot lat="0" lon="0" rev="7500000"/>
            </a:lightRig>
          </a:scene3d>
        </p:grpSpPr>
        <p:sp>
          <p:nvSpPr>
            <p:cNvPr id="148" name="Rectangle 147"/>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9" name="Rectangle 148"/>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de Direction Générale</a:t>
              </a:r>
            </a:p>
          </p:txBody>
        </p:sp>
      </p:grpSp>
      <p:grpSp>
        <p:nvGrpSpPr>
          <p:cNvPr id="4" name="Groupe 102"/>
          <p:cNvGrpSpPr/>
          <p:nvPr/>
        </p:nvGrpSpPr>
        <p:grpSpPr>
          <a:xfrm>
            <a:off x="5255366" y="1400046"/>
            <a:ext cx="3259248" cy="434900"/>
            <a:chOff x="5072094" y="1260499"/>
            <a:chExt cx="2944613" cy="434900"/>
          </a:xfrm>
          <a:scene3d>
            <a:camera prst="orthographicFront"/>
            <a:lightRig rig="threePt" dir="t">
              <a:rot lat="0" lon="0" rev="7500000"/>
            </a:lightRig>
          </a:scene3d>
        </p:grpSpPr>
        <p:sp>
          <p:nvSpPr>
            <p:cNvPr id="146" name="Rectangle 145"/>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Secrétaire Assistante</a:t>
              </a:r>
            </a:p>
            <a:p>
              <a:pPr>
                <a:defRPr/>
              </a:pPr>
              <a:endParaRPr lang="fr-FR" sz="1200" b="1" dirty="0"/>
            </a:p>
          </p:txBody>
        </p:sp>
        <p:sp>
          <p:nvSpPr>
            <p:cNvPr id="147" name="Rectangle 146"/>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7" name="Groupe 103"/>
          <p:cNvGrpSpPr/>
          <p:nvPr/>
        </p:nvGrpSpPr>
        <p:grpSpPr>
          <a:xfrm>
            <a:off x="552145" y="2017604"/>
            <a:ext cx="3259248" cy="434900"/>
            <a:chOff x="285748" y="1878057"/>
            <a:chExt cx="2944613" cy="434900"/>
          </a:xfrm>
          <a:scene3d>
            <a:camera prst="orthographicFront"/>
            <a:lightRig rig="threePt" dir="t">
              <a:rot lat="0" lon="0" rev="7500000"/>
            </a:lightRig>
          </a:scene3d>
        </p:grpSpPr>
        <p:sp>
          <p:nvSpPr>
            <p:cNvPr id="144" name="Rectangle 143"/>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5" name="Rectangle 144"/>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Communication</a:t>
              </a:r>
            </a:p>
          </p:txBody>
        </p:sp>
      </p:grpSp>
      <p:grpSp>
        <p:nvGrpSpPr>
          <p:cNvPr id="8" name="Groupe 104"/>
          <p:cNvGrpSpPr/>
          <p:nvPr/>
        </p:nvGrpSpPr>
        <p:grpSpPr>
          <a:xfrm>
            <a:off x="5255366" y="2017604"/>
            <a:ext cx="3259248" cy="434900"/>
            <a:chOff x="5072094" y="1878057"/>
            <a:chExt cx="2944613" cy="434900"/>
          </a:xfrm>
          <a:scene3d>
            <a:camera prst="orthographicFront"/>
            <a:lightRig rig="threePt" dir="t">
              <a:rot lat="0" lon="0" rev="7500000"/>
            </a:lightRig>
          </a:scene3d>
        </p:grpSpPr>
        <p:sp>
          <p:nvSpPr>
            <p:cNvPr id="142" name="Rectangle 141"/>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Inspection Générale</a:t>
              </a:r>
            </a:p>
          </p:txBody>
        </p:sp>
        <p:sp>
          <p:nvSpPr>
            <p:cNvPr id="143" name="Rectangle 142"/>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9" name="Groupe 105"/>
          <p:cNvGrpSpPr/>
          <p:nvPr/>
        </p:nvGrpSpPr>
        <p:grpSpPr>
          <a:xfrm>
            <a:off x="552145" y="2635163"/>
            <a:ext cx="3259248" cy="434900"/>
            <a:chOff x="285748" y="2495616"/>
            <a:chExt cx="2944613" cy="434900"/>
          </a:xfrm>
          <a:scene3d>
            <a:camera prst="orthographicFront"/>
            <a:lightRig rig="threePt" dir="t">
              <a:rot lat="0" lon="0" rev="7500000"/>
            </a:lightRig>
          </a:scene3d>
        </p:grpSpPr>
        <p:sp>
          <p:nvSpPr>
            <p:cNvPr id="140" name="Rectangle 139"/>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1" name="Rectangle 140"/>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Division Juridique</a:t>
              </a:r>
            </a:p>
          </p:txBody>
        </p:sp>
      </p:grpSp>
      <p:grpSp>
        <p:nvGrpSpPr>
          <p:cNvPr id="10" name="Groupe 106"/>
          <p:cNvGrpSpPr/>
          <p:nvPr/>
        </p:nvGrpSpPr>
        <p:grpSpPr>
          <a:xfrm>
            <a:off x="5255366" y="2635163"/>
            <a:ext cx="3259248" cy="434900"/>
            <a:chOff x="5072094" y="2495616"/>
            <a:chExt cx="2944613" cy="434900"/>
          </a:xfrm>
          <a:scene3d>
            <a:camera prst="orthographicFront"/>
            <a:lightRig rig="threePt" dir="t">
              <a:rot lat="0" lon="0" rev="7500000"/>
            </a:lightRig>
          </a:scene3d>
        </p:grpSpPr>
        <p:sp>
          <p:nvSpPr>
            <p:cNvPr id="138" name="Rectangle 137"/>
            <p:cNvSpPr/>
            <p:nvPr/>
          </p:nvSpPr>
          <p:spPr>
            <a:xfrm>
              <a:off x="5072094" y="2495616"/>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9" name="Rectangle 138"/>
            <p:cNvSpPr/>
            <p:nvPr/>
          </p:nvSpPr>
          <p:spPr>
            <a:xfrm>
              <a:off x="5072094"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Transverse Maitrise d’ouvrage des systèmes d’information </a:t>
              </a:r>
            </a:p>
          </p:txBody>
        </p:sp>
      </p:grpSp>
      <p:grpSp>
        <p:nvGrpSpPr>
          <p:cNvPr id="11" name="Groupe 107"/>
          <p:cNvGrpSpPr/>
          <p:nvPr/>
        </p:nvGrpSpPr>
        <p:grpSpPr>
          <a:xfrm>
            <a:off x="552145" y="3252721"/>
            <a:ext cx="3259248" cy="434900"/>
            <a:chOff x="285748" y="3113174"/>
            <a:chExt cx="2944613" cy="434900"/>
          </a:xfrm>
          <a:scene3d>
            <a:camera prst="orthographicFront"/>
            <a:lightRig rig="threePt" dir="t">
              <a:rot lat="0" lon="0" rev="7500000"/>
            </a:lightRig>
          </a:scene3d>
        </p:grpSpPr>
        <p:sp>
          <p:nvSpPr>
            <p:cNvPr id="136" name="Rectangle 135"/>
            <p:cNvSpPr/>
            <p:nvPr/>
          </p:nvSpPr>
          <p:spPr>
            <a:xfrm>
              <a:off x="285748"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7" name="Rectangle 136"/>
            <p:cNvSpPr/>
            <p:nvPr/>
          </p:nvSpPr>
          <p:spPr>
            <a:xfrm>
              <a:off x="285748"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Département  Affaires Générales</a:t>
              </a:r>
            </a:p>
          </p:txBody>
        </p:sp>
      </p:grpSp>
      <p:grpSp>
        <p:nvGrpSpPr>
          <p:cNvPr id="12" name="Groupe 108"/>
          <p:cNvGrpSpPr/>
          <p:nvPr/>
        </p:nvGrpSpPr>
        <p:grpSpPr>
          <a:xfrm>
            <a:off x="5255366" y="3252721"/>
            <a:ext cx="3259248" cy="434900"/>
            <a:chOff x="5072094" y="3113174"/>
            <a:chExt cx="2944613" cy="434900"/>
          </a:xfrm>
          <a:scene3d>
            <a:camera prst="orthographicFront"/>
            <a:lightRig rig="threePt" dir="t">
              <a:rot lat="0" lon="0" rev="7500000"/>
            </a:lightRig>
          </a:scene3d>
        </p:grpSpPr>
        <p:sp>
          <p:nvSpPr>
            <p:cNvPr id="134" name="Rectangle 133"/>
            <p:cNvSpPr/>
            <p:nvPr/>
          </p:nvSpPr>
          <p:spPr>
            <a:xfrm>
              <a:off x="5072094"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5" name="Rectangle 134"/>
            <p:cNvSpPr/>
            <p:nvPr/>
          </p:nvSpPr>
          <p:spPr>
            <a:xfrm>
              <a:off x="5072094"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Ressources Humaines</a:t>
              </a:r>
            </a:p>
          </p:txBody>
        </p:sp>
      </p:grpSp>
      <p:grpSp>
        <p:nvGrpSpPr>
          <p:cNvPr id="13" name="Groupe 109"/>
          <p:cNvGrpSpPr/>
          <p:nvPr/>
        </p:nvGrpSpPr>
        <p:grpSpPr>
          <a:xfrm>
            <a:off x="552145" y="3870279"/>
            <a:ext cx="3259248" cy="434900"/>
            <a:chOff x="285748" y="3730732"/>
            <a:chExt cx="2944613" cy="434900"/>
          </a:xfrm>
          <a:scene3d>
            <a:camera prst="orthographicFront"/>
            <a:lightRig rig="threePt" dir="t">
              <a:rot lat="0" lon="0" rev="7500000"/>
            </a:lightRig>
          </a:scene3d>
        </p:grpSpPr>
        <p:sp>
          <p:nvSpPr>
            <p:cNvPr id="132" name="Rectangle 131"/>
            <p:cNvSpPr/>
            <p:nvPr/>
          </p:nvSpPr>
          <p:spPr>
            <a:xfrm>
              <a:off x="285748"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3" name="Rectangle 132"/>
            <p:cNvSpPr/>
            <p:nvPr/>
          </p:nvSpPr>
          <p:spPr>
            <a:xfrm>
              <a:off x="285748"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Service Hygiène, Sécurité et Environnement </a:t>
              </a:r>
            </a:p>
          </p:txBody>
        </p:sp>
      </p:grpSp>
      <p:grpSp>
        <p:nvGrpSpPr>
          <p:cNvPr id="14" name="Groupe 110"/>
          <p:cNvGrpSpPr/>
          <p:nvPr/>
        </p:nvGrpSpPr>
        <p:grpSpPr>
          <a:xfrm>
            <a:off x="5255366" y="3870279"/>
            <a:ext cx="3259248" cy="434900"/>
            <a:chOff x="5072094" y="3730732"/>
            <a:chExt cx="2944613" cy="434900"/>
          </a:xfrm>
          <a:scene3d>
            <a:camera prst="orthographicFront"/>
            <a:lightRig rig="threePt" dir="t">
              <a:rot lat="0" lon="0" rev="7500000"/>
            </a:lightRig>
          </a:scene3d>
        </p:grpSpPr>
        <p:sp>
          <p:nvSpPr>
            <p:cNvPr id="130" name="Rectangle 129"/>
            <p:cNvSpPr/>
            <p:nvPr/>
          </p:nvSpPr>
          <p:spPr>
            <a:xfrm>
              <a:off x="5072094"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1" name="Rectangle 130"/>
            <p:cNvSpPr/>
            <p:nvPr/>
          </p:nvSpPr>
          <p:spPr>
            <a:xfrm>
              <a:off x="5072094"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Finances et Comptabilité</a:t>
              </a:r>
            </a:p>
          </p:txBody>
        </p:sp>
      </p:grpSp>
      <p:grpSp>
        <p:nvGrpSpPr>
          <p:cNvPr id="15" name="Groupe 111"/>
          <p:cNvGrpSpPr/>
          <p:nvPr/>
        </p:nvGrpSpPr>
        <p:grpSpPr>
          <a:xfrm>
            <a:off x="552145" y="4487837"/>
            <a:ext cx="3259248" cy="434900"/>
            <a:chOff x="285748" y="4348290"/>
            <a:chExt cx="2944613" cy="434900"/>
          </a:xfrm>
          <a:scene3d>
            <a:camera prst="orthographicFront"/>
            <a:lightRig rig="threePt" dir="t">
              <a:rot lat="0" lon="0" rev="7500000"/>
            </a:lightRig>
          </a:scene3d>
        </p:grpSpPr>
        <p:sp>
          <p:nvSpPr>
            <p:cNvPr id="128" name="Rectangle 127"/>
            <p:cNvSpPr/>
            <p:nvPr/>
          </p:nvSpPr>
          <p:spPr>
            <a:xfrm>
              <a:off x="285748"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9" name="Rectangle 128"/>
            <p:cNvSpPr/>
            <p:nvPr/>
          </p:nvSpPr>
          <p:spPr>
            <a:xfrm>
              <a:off x="285748"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Commerciale et Marketing</a:t>
              </a:r>
            </a:p>
          </p:txBody>
        </p:sp>
      </p:grpSp>
      <p:grpSp>
        <p:nvGrpSpPr>
          <p:cNvPr id="16" name="Groupe 112"/>
          <p:cNvGrpSpPr/>
          <p:nvPr/>
        </p:nvGrpSpPr>
        <p:grpSpPr>
          <a:xfrm>
            <a:off x="5255366" y="4487837"/>
            <a:ext cx="3259248" cy="434900"/>
            <a:chOff x="5072094" y="4348290"/>
            <a:chExt cx="2944613" cy="434900"/>
          </a:xfrm>
          <a:scene3d>
            <a:camera prst="orthographicFront"/>
            <a:lightRig rig="threePt" dir="t">
              <a:rot lat="0" lon="0" rev="7500000"/>
            </a:lightRig>
          </a:scene3d>
        </p:grpSpPr>
        <p:sp>
          <p:nvSpPr>
            <p:cNvPr id="126" name="Rectangle 125"/>
            <p:cNvSpPr/>
            <p:nvPr/>
          </p:nvSpPr>
          <p:spPr>
            <a:xfrm>
              <a:off x="5072094"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7" name="Rectangle 126"/>
            <p:cNvSpPr/>
            <p:nvPr/>
          </p:nvSpPr>
          <p:spPr>
            <a:xfrm>
              <a:off x="5072094"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Gaz</a:t>
              </a:r>
            </a:p>
          </p:txBody>
        </p:sp>
      </p:grpSp>
      <p:grpSp>
        <p:nvGrpSpPr>
          <p:cNvPr id="17" name="Groupe 113"/>
          <p:cNvGrpSpPr/>
          <p:nvPr/>
        </p:nvGrpSpPr>
        <p:grpSpPr>
          <a:xfrm>
            <a:off x="552145" y="5105396"/>
            <a:ext cx="3259248" cy="434900"/>
            <a:chOff x="285748" y="4965849"/>
            <a:chExt cx="2944613" cy="434900"/>
          </a:xfrm>
          <a:scene3d>
            <a:camera prst="orthographicFront"/>
            <a:lightRig rig="threePt" dir="t">
              <a:rot lat="0" lon="0" rev="7500000"/>
            </a:lightRig>
          </a:scene3d>
        </p:grpSpPr>
        <p:sp>
          <p:nvSpPr>
            <p:cNvPr id="124" name="Rectangle 123"/>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25" name="Rectangle 124"/>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Electricité</a:t>
              </a:r>
            </a:p>
          </p:txBody>
        </p:sp>
      </p:grpSp>
      <p:grpSp>
        <p:nvGrpSpPr>
          <p:cNvPr id="18" name="Groupe 114"/>
          <p:cNvGrpSpPr/>
          <p:nvPr/>
        </p:nvGrpSpPr>
        <p:grpSpPr>
          <a:xfrm>
            <a:off x="5255366" y="5105396"/>
            <a:ext cx="3259248" cy="434900"/>
            <a:chOff x="5072094" y="4965849"/>
            <a:chExt cx="2944613" cy="434900"/>
          </a:xfrm>
          <a:scene3d>
            <a:camera prst="orthographicFront"/>
            <a:lightRig rig="threePt" dir="t">
              <a:rot lat="0" lon="0" rev="7500000"/>
            </a:lightRig>
          </a:scene3d>
        </p:grpSpPr>
        <p:sp>
          <p:nvSpPr>
            <p:cNvPr id="122" name="Rectangle 121"/>
            <p:cNvSpPr/>
            <p:nvPr/>
          </p:nvSpPr>
          <p:spPr>
            <a:xfrm>
              <a:off x="5072094" y="4965849"/>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3" name="Rectangle 122"/>
            <p:cNvSpPr/>
            <p:nvPr/>
          </p:nvSpPr>
          <p:spPr>
            <a:xfrm>
              <a:off x="5072094"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Prospective, Organisation  et Systèmes d’Information</a:t>
              </a:r>
            </a:p>
          </p:txBody>
        </p:sp>
      </p:grpSp>
      <p:grpSp>
        <p:nvGrpSpPr>
          <p:cNvPr id="19" name="Groupe 115"/>
          <p:cNvGrpSpPr/>
          <p:nvPr/>
        </p:nvGrpSpPr>
        <p:grpSpPr>
          <a:xfrm>
            <a:off x="552145" y="5705438"/>
            <a:ext cx="3259248" cy="434900"/>
            <a:chOff x="285748" y="5565891"/>
            <a:chExt cx="2944613" cy="434900"/>
          </a:xfrm>
          <a:scene3d>
            <a:camera prst="orthographicFront"/>
            <a:lightRig rig="threePt" dir="t">
              <a:rot lat="0" lon="0" rev="7500000"/>
            </a:lightRig>
          </a:scene3d>
        </p:grpSpPr>
        <p:sp>
          <p:nvSpPr>
            <p:cNvPr id="120" name="Rectangle 119"/>
            <p:cNvSpPr/>
            <p:nvPr/>
          </p:nvSpPr>
          <p:spPr>
            <a:xfrm>
              <a:off x="285748" y="5565891"/>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1" name="Rectangle 120"/>
            <p:cNvSpPr/>
            <p:nvPr/>
          </p:nvSpPr>
          <p:spPr>
            <a:xfrm>
              <a:off x="285748"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Sûreté Interne des Etablissements</a:t>
              </a:r>
            </a:p>
          </p:txBody>
        </p:sp>
      </p:grpSp>
      <p:grpSp>
        <p:nvGrpSpPr>
          <p:cNvPr id="20" name="Groupe 116"/>
          <p:cNvGrpSpPr/>
          <p:nvPr/>
        </p:nvGrpSpPr>
        <p:grpSpPr>
          <a:xfrm>
            <a:off x="5255366" y="5705438"/>
            <a:ext cx="3259248" cy="434900"/>
            <a:chOff x="5072094" y="5565891"/>
            <a:chExt cx="2944613" cy="434900"/>
          </a:xfrm>
          <a:scene3d>
            <a:camera prst="orthographicFront"/>
            <a:lightRig rig="threePt" dir="t">
              <a:rot lat="0" lon="0" rev="7500000"/>
            </a:lightRig>
          </a:scene3d>
        </p:grpSpPr>
        <p:sp>
          <p:nvSpPr>
            <p:cNvPr id="118" name="Rectangle 117"/>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19" name="Rectangle 118"/>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Directions de Distribution  </a:t>
              </a:r>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142852"/>
            <a:ext cx="8229600" cy="50006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110</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2767501898"/>
              </p:ext>
            </p:extLst>
          </p:nvPr>
        </p:nvGraphicFramePr>
        <p:xfrm>
          <a:off x="214282" y="1571612"/>
          <a:ext cx="8715434" cy="4031171"/>
        </p:xfrm>
        <a:graphic>
          <a:graphicData uri="http://schemas.openxmlformats.org/drawingml/2006/table">
            <a:tbl>
              <a:tblPr/>
              <a:tblGrid>
                <a:gridCol w="4043963"/>
                <a:gridCol w="1242449"/>
                <a:gridCol w="1214446"/>
                <a:gridCol w="1143008"/>
                <a:gridCol w="1071568"/>
              </a:tblGrid>
              <a:tr h="214314">
                <a:tc>
                  <a:txBody>
                    <a:bodyPr/>
                    <a:lstStyle/>
                    <a:p>
                      <a:pPr algn="ctr">
                        <a:lnSpc>
                          <a:spcPct val="130000"/>
                        </a:lnSpc>
                        <a:spcAft>
                          <a:spcPts val="800"/>
                        </a:spcAft>
                      </a:pPr>
                      <a:r>
                        <a:rPr lang="fr-FR" sz="105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050" b="1" dirty="0">
                          <a:latin typeface="+mn-lt"/>
                          <a:ea typeface="Times"/>
                          <a:cs typeface="Times New Roman"/>
                        </a:rPr>
                        <a:t>Objectifs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Indicateur</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Objectif Cible 2017</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Responsable</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685792">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4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Actualiser la base de données ouvrages HTA et créer une base de donnée pour la BT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Disposer</a:t>
                      </a:r>
                      <a:r>
                        <a:rPr lang="fr-FR" sz="1400" baseline="0" dirty="0" smtClean="0">
                          <a:solidFill>
                            <a:schemeClr val="tx1"/>
                          </a:solidFill>
                          <a:latin typeface="+mn-lt"/>
                          <a:ea typeface="Times"/>
                          <a:cs typeface="Times New Roman"/>
                        </a:rPr>
                        <a:t> d’un réseau fiable et normalisé</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réalisation de la base de données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(Disposer d’une base de donnée HTA/BT actualisée et fiable)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19895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02 (minimum)</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71472" y="642918"/>
            <a:ext cx="7358114"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214290"/>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111</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1483278467"/>
              </p:ext>
            </p:extLst>
          </p:nvPr>
        </p:nvGraphicFramePr>
        <p:xfrm>
          <a:off x="71406" y="928670"/>
          <a:ext cx="8929747" cy="5426410"/>
        </p:xfrm>
        <a:graphic>
          <a:graphicData uri="http://schemas.openxmlformats.org/drawingml/2006/table">
            <a:tbl>
              <a:tblPr/>
              <a:tblGrid>
                <a:gridCol w="4643470"/>
                <a:gridCol w="1143008"/>
                <a:gridCol w="1357322"/>
                <a:gridCol w="928694"/>
                <a:gridCol w="85725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5818">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7">
                  <a:txBody>
                    <a:bodyPr/>
                    <a:lstStyle/>
                    <a:p>
                      <a:pPr marL="96838" marR="0"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0291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entretien préventif réalisée/prévues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286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dirty="0">
                        <a:solidFill>
                          <a:srgbClr val="0070C0"/>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2291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50 %</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286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8575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7432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00034" y="559338"/>
            <a:ext cx="7314606"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a:t>
            </a:r>
            <a:r>
              <a:rPr lang="fr-FR" dirty="0"/>
              <a:t>électricité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357166"/>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112</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1865840395"/>
              </p:ext>
            </p:extLst>
          </p:nvPr>
        </p:nvGraphicFramePr>
        <p:xfrm>
          <a:off x="214282" y="1428736"/>
          <a:ext cx="8786871" cy="3406128"/>
        </p:xfrm>
        <a:graphic>
          <a:graphicData uri="http://schemas.openxmlformats.org/drawingml/2006/table">
            <a:tbl>
              <a:tblPr/>
              <a:tblGrid>
                <a:gridCol w="4071966"/>
                <a:gridCol w="1071570"/>
                <a:gridCol w="1285884"/>
                <a:gridCol w="1143008"/>
                <a:gridCol w="1214443"/>
              </a:tblGrid>
              <a:tr h="56189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351582">
                <a:tc>
                  <a:txBody>
                    <a:bodyPr/>
                    <a:lstStyle/>
                    <a:p>
                      <a:pPr marL="0" lvl="2" indent="0">
                        <a:buFont typeface="Arial" pitchFamily="34" charset="0"/>
                        <a:buNone/>
                      </a:pPr>
                      <a:r>
                        <a:rPr kumimoji="0" lang="fr-FR" sz="14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3">
                  <a:txBody>
                    <a:bodyPr/>
                    <a:lstStyle/>
                    <a:p>
                      <a:pPr marL="96838" marR="0" lvl="2"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6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02961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aux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00% des postes DP existants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 / DTE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69059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L’introduction d’un système de télégestion des clients BT (smart </a:t>
                      </a: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428596" y="785794"/>
            <a:ext cx="7098582"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r>
              <a:rPr lang="fr-FR" dirty="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113</a:t>
            </a:fld>
            <a:endParaRPr lang="fr-FR"/>
          </a:p>
        </p:txBody>
      </p:sp>
      <p:sp>
        <p:nvSpPr>
          <p:cNvPr id="13" name="ZoneTexte 12"/>
          <p:cNvSpPr txBox="1"/>
          <p:nvPr/>
        </p:nvSpPr>
        <p:spPr>
          <a:xfrm>
            <a:off x="857224" y="285728"/>
            <a:ext cx="6858048" cy="369332"/>
          </a:xfrm>
          <a:prstGeom prst="rect">
            <a:avLst/>
          </a:prstGeom>
          <a:noFill/>
        </p:spPr>
        <p:txBody>
          <a:bodyPr wrap="square" rtlCol="0">
            <a:spAutoFit/>
          </a:bodyPr>
          <a:lstStyle/>
          <a:p>
            <a:r>
              <a:rPr lang="fr-FR" dirty="0" smtClean="0"/>
              <a:t>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188966873"/>
              </p:ext>
            </p:extLst>
          </p:nvPr>
        </p:nvGraphicFramePr>
        <p:xfrm>
          <a:off x="71406" y="946595"/>
          <a:ext cx="8965090" cy="4625545"/>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4901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promotion de la  pénétration du gaz naturel : incitation des consommateurs, tertiaires notamment, sur la substitution du gaz à l’électricité (résoudre le problème de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60 %</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 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42769">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d’un nouveau logiciel d’études et de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de l’opération d’acquisition et de mise en place du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Un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9821">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327726">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en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9786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(suivi par le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629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114</a:t>
            </a:fld>
            <a:endParaRPr lang="fr-FR"/>
          </a:p>
        </p:txBody>
      </p:sp>
      <p:sp>
        <p:nvSpPr>
          <p:cNvPr id="13" name="ZoneTexte 12"/>
          <p:cNvSpPr txBox="1"/>
          <p:nvPr/>
        </p:nvSpPr>
        <p:spPr>
          <a:xfrm>
            <a:off x="571472" y="428604"/>
            <a:ext cx="7143800"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188966873"/>
              </p:ext>
            </p:extLst>
          </p:nvPr>
        </p:nvGraphicFramePr>
        <p:xfrm>
          <a:off x="71406" y="980830"/>
          <a:ext cx="8965090" cy="4376996"/>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GTDG)</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30587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71636">
                <a:tc>
                  <a:txBody>
                    <a:bodyPr/>
                    <a:lstStyle/>
                    <a:p>
                      <a:pPr marL="0" lvl="2" indent="0">
                        <a:buFont typeface="Arial" pitchFamily="34" charset="0"/>
                        <a:buNone/>
                      </a:pPr>
                      <a:r>
                        <a:rPr kumimoji="0" lang="fr-FR" sz="1200" b="1" i="1"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L’introduction d’un système de télégestion des clients BP (compteur  « intelligents »).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Améliorer le rendement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exploitation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gestion BP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sng" strike="noStrike" kern="1200" cap="none" normalizeH="0" baseline="0" dirty="0" smtClean="0">
                          <a:ln>
                            <a:noFill/>
                          </a:ln>
                          <a:solidFill>
                            <a:srgbClr val="FF0000"/>
                          </a:solidFill>
                          <a:effectLst/>
                          <a:latin typeface="+mn-lt"/>
                          <a:ea typeface="Times" pitchFamily="18" charset="0"/>
                          <a:cs typeface="Times New Roman" pitchFamily="18" charset="0"/>
                        </a:rPr>
                        <a:t>Sites pilote : </a:t>
                      </a: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100 %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DTG siège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SDA (en collaboration avec CREDEG)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953979576"/>
              </p:ext>
            </p:extLst>
          </p:nvPr>
        </p:nvGraphicFramePr>
        <p:xfrm>
          <a:off x="71406" y="981716"/>
          <a:ext cx="8929750" cy="5431678"/>
        </p:xfrm>
        <a:graphic>
          <a:graphicData uri="http://schemas.openxmlformats.org/drawingml/2006/table">
            <a:tbl>
              <a:tblPr/>
              <a:tblGrid>
                <a:gridCol w="3857652"/>
                <a:gridCol w="1146998"/>
                <a:gridCol w="1609980"/>
                <a:gridCol w="1270340"/>
                <a:gridCol w="10447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59138">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2">
                  <a:txBody>
                    <a:bodyPr/>
                    <a:lstStyle/>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Réduire les pertes</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le résultat de SDA</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Satisfaction</a:t>
                      </a:r>
                      <a:r>
                        <a:rPr lang="fr-FR" sz="1400" baseline="0" dirty="0" smtClean="0">
                          <a:solidFill>
                            <a:schemeClr val="tx1"/>
                          </a:solidFill>
                          <a:latin typeface="+mn-lt"/>
                          <a:ea typeface="Times"/>
                          <a:cs typeface="Times New Roman"/>
                        </a:rPr>
                        <a:t> de la clientèle</a:t>
                      </a:r>
                      <a:endParaRPr lang="fr-FR" sz="1400" dirty="0" smtClean="0">
                        <a:solidFill>
                          <a:schemeClr val="tx1"/>
                        </a:solidFill>
                        <a:latin typeface="+mn-lt"/>
                        <a:ea typeface="Times"/>
                        <a:cs typeface="Times New Roman"/>
                      </a:endParaRPr>
                    </a:p>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d’actions menées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Application de la loi pour tous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SDA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La relève: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a:t>
                      </a:r>
                      <a:r>
                        <a:rPr kumimoji="0" lang="fr-FR" sz="1200" b="0" i="0" u="none" strike="noStrike" cap="none" normalizeH="0" baseline="0" smtClean="0">
                          <a:ln>
                            <a:noFill/>
                          </a:ln>
                          <a:solidFill>
                            <a:schemeClr val="tx1"/>
                          </a:solidFill>
                          <a:effectLst/>
                          <a:latin typeface="+mn-lt"/>
                          <a:ea typeface="Times" pitchFamily="18" charset="0"/>
                          <a:cs typeface="Times New Roman" pitchFamily="18" charset="0"/>
                        </a:rPr>
                        <a:t>la relève et la prise en charge rapide des signalés</a:t>
                      </a:r>
                      <a:endPar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Facturation: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6552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718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Recouvrement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vMerge="1">
                  <a:txBody>
                    <a:bodyPr/>
                    <a:lstStyle/>
                    <a:p>
                      <a:endParaRPr lang="fr-FR"/>
                    </a:p>
                  </a:txBody>
                  <a:tcPr/>
                </a:tc>
                <a:tc vMerge="1">
                  <a:txBody>
                    <a:bodyPr/>
                    <a:lstStyle/>
                    <a:p>
                      <a:endParaRPr lang="fr-FR"/>
                    </a:p>
                  </a:txBody>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286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4572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a:t>
                      </a: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4"/>
            <a:ext cx="8229600" cy="490518"/>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115</a:t>
            </a:fld>
            <a:endParaRPr lang="fr-FR" dirty="0"/>
          </a:p>
        </p:txBody>
      </p:sp>
      <p:sp>
        <p:nvSpPr>
          <p:cNvPr id="13" name="ZoneTexte 12"/>
          <p:cNvSpPr txBox="1"/>
          <p:nvPr/>
        </p:nvSpPr>
        <p:spPr>
          <a:xfrm>
            <a:off x="857224" y="357166"/>
            <a:ext cx="6286544"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049794465"/>
              </p:ext>
            </p:extLst>
          </p:nvPr>
        </p:nvGraphicFramePr>
        <p:xfrm>
          <a:off x="142844" y="935736"/>
          <a:ext cx="8858312" cy="5909691"/>
        </p:xfrm>
        <a:graphic>
          <a:graphicData uri="http://schemas.openxmlformats.org/drawingml/2006/table">
            <a:tbl>
              <a:tblPr/>
              <a:tblGrid>
                <a:gridCol w="4283937"/>
                <a:gridCol w="1221228"/>
                <a:gridCol w="1247482"/>
                <a:gridCol w="987950"/>
                <a:gridCol w="111771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37012">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p>
                      <a:pPr marL="87313" lvl="0" indent="-87313" rtl="0">
                        <a:buFont typeface="Arial" pitchFamily="34" charset="0"/>
                        <a:buChar char="•"/>
                      </a:pPr>
                      <a:r>
                        <a:rPr lang="fr-FR" sz="1200" kern="1200" dirty="0" smtClean="0">
                          <a:solidFill>
                            <a:schemeClr val="tx1"/>
                          </a:solidFill>
                          <a:latin typeface="+mn-lt"/>
                          <a:ea typeface="+mn-ea"/>
                          <a:cs typeface="+mn-cs"/>
                        </a:rPr>
                        <a:t>Réaliser les besoins exprimés en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7">
                  <a:txBody>
                    <a:bodyPr/>
                    <a:lstStyle/>
                    <a:p>
                      <a:pPr marL="87313" lvl="0" indent="-87313"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mn-ea"/>
                          <a:cs typeface="+mn-cs"/>
                        </a:rPr>
                        <a:t>Montée en puissance</a:t>
                      </a:r>
                      <a:r>
                        <a:rPr kumimoji="0" lang="fr-FR" sz="1200" kern="1200" baseline="0" dirty="0" smtClean="0">
                          <a:solidFill>
                            <a:schemeClr val="tx1"/>
                          </a:solidFill>
                          <a:latin typeface="+mn-lt"/>
                          <a:ea typeface="+mn-ea"/>
                          <a:cs typeface="+mn-cs"/>
                        </a:rPr>
                        <a:t> des compétences</a:t>
                      </a:r>
                    </a:p>
                    <a:p>
                      <a:pPr marL="87313" lvl="0" indent="-87313" algn="l" rtl="0" eaLnBrk="1" latinLnBrk="0" hangingPunct="1">
                        <a:lnSpc>
                          <a:spcPct val="130000"/>
                        </a:lnSpc>
                        <a:spcAft>
                          <a:spcPts val="800"/>
                        </a:spcAft>
                        <a:buFont typeface="Arial" pitchFamily="34" charset="0"/>
                        <a:buChar char="•"/>
                      </a:pPr>
                      <a:r>
                        <a:rPr kumimoji="0" lang="fr-FR" sz="1200" kern="1200" baseline="0" dirty="0" smtClean="0">
                          <a:solidFill>
                            <a:schemeClr val="tx1"/>
                          </a:solidFill>
                          <a:latin typeface="+mn-lt"/>
                          <a:ea typeface="+mn-ea"/>
                          <a:cs typeface="+mn-cs"/>
                        </a:rPr>
                        <a:t>Détection de talents et préparation des cadres à haut potentiel </a:t>
                      </a:r>
                      <a:endParaRPr kumimoji="0"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err="1" smtClean="0">
                          <a:solidFill>
                            <a:schemeClr val="tx1"/>
                          </a:solidFill>
                          <a:latin typeface="+mn-lt"/>
                          <a:ea typeface="+mn-ea"/>
                          <a:cs typeface="+mn-cs"/>
                        </a:rPr>
                        <a:t>Nbr</a:t>
                      </a:r>
                      <a:r>
                        <a:rPr lang="fr-FR" sz="1200" kern="1200" dirty="0" smtClean="0">
                          <a:solidFill>
                            <a:schemeClr val="tx1"/>
                          </a:solidFill>
                          <a:latin typeface="+mn-lt"/>
                          <a:ea typeface="+mn-ea"/>
                          <a:cs typeface="+mn-cs"/>
                        </a:rPr>
                        <a:t> de recrutement réalisés/prévus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p>
                      <a:pPr marL="87313" lvl="0" indent="-87313" rtl="0">
                        <a:buFont typeface="Arial" pitchFamily="34" charset="0"/>
                        <a:buChar char="•"/>
                      </a:pPr>
                      <a:r>
                        <a:rPr lang="fr-FR" sz="1200" kern="1200" dirty="0" smtClean="0">
                          <a:solidFill>
                            <a:schemeClr val="tx1"/>
                          </a:solidFill>
                          <a:latin typeface="+mn-lt"/>
                          <a:ea typeface="+mn-ea"/>
                          <a:cs typeface="+mn-cs"/>
                        </a:rPr>
                        <a:t>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82378">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d’actions de parrainage</a:t>
                      </a:r>
                      <a:r>
                        <a:rPr lang="fr-FR" sz="1200" kern="1200" baseline="0" dirty="0" smtClean="0">
                          <a:solidFill>
                            <a:schemeClr val="tx1"/>
                          </a:solidFill>
                          <a:latin typeface="+mn-lt"/>
                          <a:ea typeface="+mn-ea"/>
                          <a:cs typeface="+mn-cs"/>
                        </a:rPr>
                        <a:t> des nouvelles recrues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a:t>
                      </a:r>
                      <a:r>
                        <a:rPr lang="fr-FR" sz="1200" kern="1200" baseline="0" dirty="0" smtClean="0">
                          <a:solidFill>
                            <a:schemeClr val="tx1"/>
                          </a:solidFill>
                          <a:latin typeface="+mn-lt"/>
                          <a:ea typeface="+mn-ea"/>
                          <a:cs typeface="+mn-cs"/>
                        </a:rPr>
                        <a:t> siège et DD</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96628">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a:t>
                      </a:r>
                      <a:r>
                        <a:rPr lang="fr-FR" sz="1200" kern="1200" baseline="0" dirty="0" smtClean="0">
                          <a:solidFill>
                            <a:schemeClr val="tx1"/>
                          </a:solidFill>
                          <a:latin typeface="+mn-lt"/>
                          <a:ea typeface="+mn-ea"/>
                          <a:cs typeface="+mn-cs"/>
                        </a:rPr>
                        <a:t>de réalisation du plan de formation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de formation du middle </a:t>
                      </a:r>
                      <a:r>
                        <a:rPr lang="fr-FR" sz="1200" kern="1200" baseline="0" dirty="0" err="1" smtClean="0">
                          <a:solidFill>
                            <a:schemeClr val="tx1"/>
                          </a:solidFill>
                          <a:latin typeface="+mn-lt"/>
                          <a:ea typeface="+mn-ea"/>
                          <a:cs typeface="+mn-cs"/>
                        </a:rPr>
                        <a:t>managementréalisées</a:t>
                      </a:r>
                      <a:r>
                        <a:rPr lang="fr-FR" sz="1200" kern="1200" baseline="0" dirty="0" smtClean="0">
                          <a:solidFill>
                            <a:schemeClr val="tx1"/>
                          </a:solidFill>
                          <a:latin typeface="+mn-lt"/>
                          <a:ea typeface="+mn-ea"/>
                          <a:cs typeface="+mn-cs"/>
                        </a:rPr>
                        <a:t> /prévues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 prévu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le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réalisées/prévues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a:t>
                      </a:r>
                      <a:r>
                        <a:rPr lang="fr-FR" sz="1200" kern="1200" baseline="0" dirty="0" smtClean="0">
                          <a:solidFill>
                            <a:schemeClr val="tx1"/>
                          </a:solidFill>
                          <a:latin typeface="+mn-lt"/>
                          <a:ea typeface="+mn-ea"/>
                          <a:cs typeface="+mn-cs"/>
                        </a:rPr>
                        <a:t> de réalisation du plan de relève et sa mise en œuvre</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0" indent="-87313">
                        <a:buFont typeface="Arial" pitchFamily="34" charset="0"/>
                        <a:buChar cha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buFont typeface="Arial" pitchFamily="34" charset="0"/>
                        <a:buChar char="•"/>
                      </a:pPr>
                      <a:r>
                        <a:rPr lang="fr-FR" sz="1200" kern="1200" dirty="0" smtClean="0">
                          <a:solidFill>
                            <a:schemeClr val="tx1"/>
                          </a:solidFill>
                          <a:latin typeface="+mn-lt"/>
                          <a:ea typeface="+mn-ea"/>
                          <a:cs typeface="+mn-cs"/>
                        </a:rPr>
                        <a:t>Taux de mise en place du système d</a:t>
                      </a:r>
                      <a:r>
                        <a:rPr lang="fr-FR" sz="1200" kern="1200" baseline="0" dirty="0" smtClean="0">
                          <a:solidFill>
                            <a:schemeClr val="tx1"/>
                          </a:solidFill>
                          <a:latin typeface="+mn-lt"/>
                          <a:ea typeface="+mn-ea"/>
                          <a:cs typeface="+mn-cs"/>
                        </a:rPr>
                        <a:t>e rétribution.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lgn="ctr">
                        <a:buFont typeface="Arial" pitchFamily="34" charset="0"/>
                        <a:buNone/>
                      </a:pPr>
                      <a:r>
                        <a:rPr lang="fr-FR" sz="1200" kern="1200" dirty="0" smtClean="0">
                          <a:solidFill>
                            <a:schemeClr val="tx1"/>
                          </a:solidFill>
                          <a:latin typeface="+mn-lt"/>
                          <a:ea typeface="+mn-ea"/>
                          <a:cs typeface="+mn-cs"/>
                        </a:rPr>
                        <a:t>Système</a:t>
                      </a:r>
                      <a:r>
                        <a:rPr lang="fr-FR" sz="1200" kern="1200" baseline="0" dirty="0" smtClean="0">
                          <a:solidFill>
                            <a:schemeClr val="tx1"/>
                          </a:solidFill>
                          <a:latin typeface="+mn-lt"/>
                          <a:ea typeface="+mn-ea"/>
                          <a:cs typeface="+mn-cs"/>
                        </a:rPr>
                        <a:t> en place </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142844" y="274638"/>
            <a:ext cx="8543956" cy="58259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a:xfrm>
            <a:off x="8572528" y="6407944"/>
            <a:ext cx="440504" cy="450056"/>
          </a:xfrm>
        </p:spPr>
        <p:txBody>
          <a:bodyPr/>
          <a:lstStyle/>
          <a:p>
            <a:fld id="{0E2CAE94-80FD-440D-89D0-51F5150E77D6}" type="slidenum">
              <a:rPr lang="fr-FR" smtClean="0"/>
              <a:pPr/>
              <a:t>116</a:t>
            </a:fld>
            <a:endParaRPr lang="fr-F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871664158"/>
              </p:ext>
            </p:extLst>
          </p:nvPr>
        </p:nvGraphicFramePr>
        <p:xfrm>
          <a:off x="71406" y="1285860"/>
          <a:ext cx="8786876" cy="3398003"/>
        </p:xfrm>
        <a:graphic>
          <a:graphicData uri="http://schemas.openxmlformats.org/drawingml/2006/table">
            <a:tbl>
              <a:tblPr/>
              <a:tblGrid>
                <a:gridCol w="3000396"/>
                <a:gridCol w="1428760"/>
                <a:gridCol w="2074124"/>
                <a:gridCol w="1141798"/>
                <a:gridCol w="11417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Développer la fonction inspection et contrôle de 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Améliorer le système de gestion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Nombre</a:t>
                      </a:r>
                      <a:r>
                        <a:rPr lang="fr-FR" sz="1600" kern="1200" baseline="0" dirty="0" smtClean="0">
                          <a:solidFill>
                            <a:schemeClr val="tx1"/>
                          </a:solidFill>
                          <a:latin typeface="+mn-lt"/>
                          <a:ea typeface="+mn-ea"/>
                          <a:cs typeface="+mn-cs"/>
                        </a:rPr>
                        <a:t> de contrôles réalisés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p>
                      <a:pPr marL="92075" lvl="0" indent="-92075" rtl="0">
                        <a:buFont typeface="Arial" pitchFamily="34" charset="0"/>
                        <a:buChar char="•"/>
                      </a:pP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Développer la comptabilité analytique et procéder à son rapprochement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800"/>
                        </a:spcAft>
                        <a:buClrTx/>
                        <a:buSzTx/>
                        <a:buFont typeface="Arial" pitchFamily="34" charset="0"/>
                        <a:buChar char="•"/>
                        <a:tabLst/>
                        <a:defRPr/>
                      </a:pPr>
                      <a:r>
                        <a:rPr lang="fr-FR" sz="1400" baseline="0" dirty="0" smtClean="0">
                          <a:solidFill>
                            <a:schemeClr val="tx1"/>
                          </a:solidFill>
                          <a:latin typeface="+mn-lt"/>
                          <a:ea typeface="Times"/>
                          <a:cs typeface="Times New Roman"/>
                        </a:rPr>
                        <a:t>Contrôle des dépenses</a:t>
                      </a:r>
                      <a:endParaRPr lang="fr-FR" sz="1400" dirty="0" smtClean="0">
                        <a:solidFill>
                          <a:schemeClr val="tx1"/>
                        </a:solidFill>
                        <a:latin typeface="+mn-lt"/>
                        <a:ea typeface="Times"/>
                        <a:cs typeface="Times New Roman"/>
                      </a:endParaRPr>
                    </a:p>
                    <a:p>
                      <a:pPr marL="92075" indent="-92075">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Réduction des écarts (rapprochement analytique/</a:t>
                      </a:r>
                      <a:r>
                        <a:rPr lang="fr-FR" sz="1400" baseline="0" dirty="0" smtClean="0">
                          <a:solidFill>
                            <a:schemeClr val="tx1"/>
                          </a:solidFill>
                          <a:latin typeface="+mn-lt"/>
                          <a:ea typeface="Times"/>
                          <a:cs typeface="Times New Roman"/>
                        </a:rPr>
                        <a:t>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a:t>
                      </a: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b="0" i="0" u="none" strike="noStrike" kern="1200" cap="none" spc="0" normalizeH="0" baseline="0" noProof="0" dirty="0" smtClean="0">
                        <a:ln>
                          <a:noFill/>
                        </a:ln>
                        <a:solidFill>
                          <a:srgbClr val="0070C0"/>
                        </a:solidFill>
                        <a:effectLst/>
                        <a:uLnTx/>
                        <a:uFillTx/>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Normalisation des définitions/libellés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Fiabiliser le fichier du patrimoine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51520" y="152400"/>
            <a:ext cx="8435280" cy="70483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 (finances)</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117</a:t>
            </a:fld>
            <a:endParaRPr lang="fr-F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127557512"/>
              </p:ext>
            </p:extLst>
          </p:nvPr>
        </p:nvGraphicFramePr>
        <p:xfrm>
          <a:off x="142841" y="500042"/>
          <a:ext cx="8858315" cy="5170940"/>
        </p:xfrm>
        <a:graphic>
          <a:graphicData uri="http://schemas.openxmlformats.org/drawingml/2006/table">
            <a:tbl>
              <a:tblPr/>
              <a:tblGrid>
                <a:gridCol w="3000395"/>
                <a:gridCol w="1714512"/>
                <a:gridCol w="1873918"/>
                <a:gridCol w="1116103"/>
                <a:gridCol w="1153387"/>
              </a:tblGrid>
              <a:tr h="214314">
                <a:tc>
                  <a:txBody>
                    <a:bodyPr/>
                    <a:lstStyle/>
                    <a:p>
                      <a:pPr algn="ctr">
                        <a:lnSpc>
                          <a:spcPct val="130000"/>
                        </a:lnSpc>
                        <a:spcAft>
                          <a:spcPts val="800"/>
                        </a:spcAft>
                      </a:pPr>
                      <a:r>
                        <a:rPr lang="fr-FR" sz="120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200" b="1" dirty="0" smtClean="0">
                          <a:latin typeface="+mn-lt"/>
                          <a:ea typeface="Times"/>
                          <a:cs typeface="Times New Roman"/>
                        </a:rPr>
                        <a:t>Objectifs</a:t>
                      </a:r>
                      <a:endParaRPr lang="fr-FR" sz="12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Indicateur</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Objectif Cible 2017</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Responsable</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0" algn="l" defTabSz="914400" rtl="0" eaLnBrk="1" fontAlgn="auto" latinLnBrk="0" hangingPunct="1">
                        <a:lnSpc>
                          <a:spcPct val="100000"/>
                        </a:lnSpc>
                        <a:spcBef>
                          <a:spcPts val="0"/>
                        </a:spcBef>
                        <a:spcAft>
                          <a:spcPts val="800"/>
                        </a:spcAft>
                        <a:buClrTx/>
                        <a:buSzTx/>
                        <a:buFontTx/>
                        <a:buNone/>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DRH</a:t>
                      </a:r>
                      <a:r>
                        <a:rPr kumimoji="0" lang="fr-FR" sz="1400" kern="1200" baseline="0" dirty="0" smtClean="0">
                          <a:solidFill>
                            <a:schemeClr val="tx1"/>
                          </a:solidFill>
                          <a:latin typeface="+mn-lt"/>
                          <a:ea typeface="+mn-ea"/>
                          <a:cs typeface="+mn-cs"/>
                        </a:rPr>
                        <a:t> / MOA</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outil d’aide à la décision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Adapter</a:t>
                      </a:r>
                      <a:r>
                        <a:rPr lang="fr-FR" sz="1400" baseline="0" dirty="0" smtClean="0">
                          <a:solidFill>
                            <a:schemeClr val="tx1"/>
                          </a:solidFill>
                          <a:latin typeface="+mn-lt"/>
                          <a:ea typeface="Times"/>
                          <a:cs typeface="Times New Roman"/>
                        </a:rPr>
                        <a:t> les applications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SI cohérent avec l’organisation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Structures fonctionnelles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232">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Conduite de changement</a:t>
                      </a:r>
                      <a:r>
                        <a:rPr lang="fr-FR" sz="1400" baseline="0" dirty="0" smtClean="0">
                          <a:solidFill>
                            <a:schemeClr val="tx1"/>
                          </a:solidFill>
                          <a:latin typeface="+mn-lt"/>
                          <a:ea typeface="Times"/>
                          <a:cs typeface="Times New Roman"/>
                        </a:rPr>
                        <a:t>  et respect des règles en vigueur</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0"/>
            <a:ext cx="8229600" cy="617199"/>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a:xfrm>
            <a:off x="8429652" y="6492875"/>
            <a:ext cx="571504" cy="365125"/>
          </a:xfrm>
        </p:spPr>
        <p:txBody>
          <a:bodyPr/>
          <a:lstStyle/>
          <a:p>
            <a:fld id="{0E2CAE94-80FD-440D-89D0-51F5150E77D6}" type="slidenum">
              <a:rPr lang="fr-FR" smtClean="0"/>
              <a:pPr/>
              <a:t>118</a:t>
            </a:fld>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643050"/>
            <a:ext cx="7772400" cy="1199704"/>
          </a:xfrm>
        </p:spPr>
        <p:txBody>
          <a:bodyPr>
            <a:normAutofit/>
          </a:bodyPr>
          <a:lstStyle/>
          <a:p>
            <a:pPr algn="l"/>
            <a:r>
              <a:rPr lang="fr-FR" sz="2800" dirty="0" smtClean="0">
                <a:solidFill>
                  <a:srgbClr val="000000"/>
                </a:solidFill>
                <a:latin typeface="Arial"/>
                <a:cs typeface="Arial" charset="0"/>
              </a:rPr>
              <a:t>Axe n°2:</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119</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70510" algn="just">
              <a:lnSpc>
                <a:spcPct val="115000"/>
              </a:lnSpc>
              <a:buNone/>
              <a:tabLst>
                <a:tab pos="270510" algn="l"/>
              </a:tabLst>
            </a:pPr>
            <a:r>
              <a:rPr lang="fr-FR" sz="2800" dirty="0" smtClean="0">
                <a:latin typeface="Calibri"/>
                <a:ea typeface="Times New Roman"/>
                <a:cs typeface="Arial"/>
              </a:rPr>
              <a:t>La démarche générale, suivie pour l’élaboration du plan stratégique, repose sur les cinq  principales phases successives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3. Démarche méthodologique d’élaboration du plan stratégique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3143248"/>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784002915"/>
              </p:ext>
            </p:extLst>
          </p:nvPr>
        </p:nvGraphicFramePr>
        <p:xfrm>
          <a:off x="214283" y="500042"/>
          <a:ext cx="8786873" cy="6247478"/>
        </p:xfrm>
        <a:graphic>
          <a:graphicData uri="http://schemas.openxmlformats.org/drawingml/2006/table">
            <a:tbl>
              <a:tblPr/>
              <a:tblGrid>
                <a:gridCol w="3579266"/>
                <a:gridCol w="1301902"/>
                <a:gridCol w="1527289"/>
                <a:gridCol w="1116879"/>
                <a:gridCol w="1261537"/>
              </a:tblGrid>
              <a:tr h="27339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03550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0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449708">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baseline="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DAG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1" indent="-80963">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p>
                      <a:pPr marL="87313" lvl="1" indent="-80963">
                        <a:buFont typeface="Arial" pitchFamily="34" charset="0"/>
                        <a:buChar cha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28405">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DFC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85720" y="71414"/>
            <a:ext cx="8858280" cy="428628"/>
          </a:xfrm>
        </p:spPr>
        <p:txBody>
          <a:bodyPr>
            <a:noAutofit/>
          </a:bodyPr>
          <a:lstStyle/>
          <a:p>
            <a:pPr lvl="1" algn="l" rtl="0">
              <a:spcBef>
                <a:spcPct val="0"/>
              </a:spcBef>
            </a:pPr>
            <a:r>
              <a:rPr lang="fr-FR" kern="1200" dirty="0" smtClean="0">
                <a:solidFill>
                  <a:schemeClr val="tx2"/>
                </a:solidFill>
                <a:latin typeface="+mj-lt"/>
                <a:ea typeface="+mj-ea"/>
                <a:cs typeface="+mj-cs"/>
              </a:rPr>
              <a:t>Axe n°02: Séparation des fonctions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électricité,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120</a:t>
            </a:fld>
            <a:endParaRPr lang="fr-F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357298"/>
            <a:ext cx="7772400" cy="1199704"/>
          </a:xfrm>
        </p:spPr>
        <p:txBody>
          <a:bodyPr>
            <a:normAutofit/>
          </a:bodyPr>
          <a:lstStyle/>
          <a:p>
            <a:pPr algn="l"/>
            <a:endParaRPr lang="fr-FR" sz="2400" dirty="0" smtClean="0">
              <a:solidFill>
                <a:srgbClr val="000000"/>
              </a:solidFill>
              <a:latin typeface="Arial"/>
              <a:cs typeface="Arial" charset="0"/>
            </a:endParaRPr>
          </a:p>
          <a:p>
            <a:pPr algn="l"/>
            <a:r>
              <a:rPr lang="fr-FR" sz="2400" dirty="0" smtClean="0">
                <a:solidFill>
                  <a:srgbClr val="000000"/>
                </a:solidFill>
                <a:latin typeface="Arial"/>
                <a:cs typeface="Arial" charset="0"/>
              </a:rPr>
              <a:t>Axe n°3:</a:t>
            </a:r>
            <a:endParaRPr lang="fr-FR" sz="2400" dirty="0"/>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121</a:t>
            </a:fld>
            <a:endParaRPr lang="fr-F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71414"/>
            <a:ext cx="8401080" cy="419080"/>
          </a:xfrm>
        </p:spPr>
        <p:txBody>
          <a:bodyPr>
            <a:noAutofit/>
          </a:bodyPr>
          <a:lstStyle/>
          <a:p>
            <a:pPr lvl="1" algn="l" rtl="0">
              <a:spcBef>
                <a:spcPct val="0"/>
              </a:spcBef>
            </a:pPr>
            <a:r>
              <a:rPr lang="fr-FR"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122</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954507496"/>
              </p:ext>
            </p:extLst>
          </p:nvPr>
        </p:nvGraphicFramePr>
        <p:xfrm>
          <a:off x="179512" y="588094"/>
          <a:ext cx="8715435" cy="5815780"/>
        </p:xfrm>
        <a:graphic>
          <a:graphicData uri="http://schemas.openxmlformats.org/drawingml/2006/table">
            <a:tbl>
              <a:tblPr/>
              <a:tblGrid>
                <a:gridCol w="3500462"/>
                <a:gridCol w="1143008"/>
                <a:gridCol w="1857388"/>
                <a:gridCol w="1069120"/>
                <a:gridCol w="1145457"/>
              </a:tblGrid>
              <a:tr h="44918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79518">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Taux de réalisation</a:t>
                      </a:r>
                      <a:r>
                        <a:rPr kumimoji="0" lang="fr-FR" sz="1400" kern="1200" baseline="0" dirty="0" smtClean="0">
                          <a:solidFill>
                            <a:schemeClr val="tx1"/>
                          </a:solidFill>
                          <a:latin typeface="+mn-lt"/>
                          <a:ea typeface="+mn-ea"/>
                          <a:cs typeface="+mn-cs"/>
                        </a:rPr>
                        <a:t> du projet</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baseline="0" dirty="0" smtClean="0">
                          <a:solidFill>
                            <a:schemeClr val="tx1"/>
                          </a:solidFill>
                          <a:latin typeface="+mn-lt"/>
                          <a:ea typeface="+mn-ea"/>
                          <a:cs typeface="+mn-cs"/>
                        </a:rPr>
                        <a:t>Finalisé vers la fin du 1</a:t>
                      </a:r>
                      <a:r>
                        <a:rPr kumimoji="0" lang="fr-FR" sz="1400" kern="1200" baseline="30000" dirty="0" smtClean="0">
                          <a:solidFill>
                            <a:schemeClr val="tx1"/>
                          </a:solidFill>
                          <a:latin typeface="+mn-lt"/>
                          <a:ea typeface="+mn-ea"/>
                          <a:cs typeface="+mn-cs"/>
                        </a:rPr>
                        <a:t>er</a:t>
                      </a:r>
                      <a:r>
                        <a:rPr kumimoji="0" lang="fr-FR" sz="1400" kern="1200" baseline="0" dirty="0" smtClean="0">
                          <a:solidFill>
                            <a:schemeClr val="tx1"/>
                          </a:solidFill>
                          <a:latin typeface="+mn-lt"/>
                          <a:ea typeface="+mn-ea"/>
                          <a:cs typeface="+mn-cs"/>
                        </a:rPr>
                        <a:t> semestre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Equipe projet Dédiée (technico commercial)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missions et attributions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procédures de travail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99398">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 mis en place/prévus</a:t>
                      </a:r>
                      <a:r>
                        <a:rPr kumimoji="0" lang="fr-FR" sz="14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a:t>
                      </a:r>
                      <a:r>
                        <a:rPr kumimoji="0" lang="fr-FR" sz="1400" kern="1200" baseline="0" dirty="0" smtClean="0">
                          <a:solidFill>
                            <a:schemeClr val="tx1"/>
                          </a:solidFill>
                          <a:latin typeface="+mn-lt"/>
                          <a:ea typeface="+mn-ea"/>
                          <a:cs typeface="+mn-cs"/>
                        </a:rPr>
                        <a:t> formés / prévus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DRH siège / DRH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lvl="0" indent="-85725" algn="l" rtl="0" eaLnBrk="1" latinLnBrk="0" hangingPunct="1">
                        <a:buFont typeface="Arial" pitchFamily="34" charset="0"/>
                        <a:buChar cha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Part de marché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 à définir en fonction de l’étude du</a:t>
                      </a:r>
                      <a:r>
                        <a:rPr kumimoji="0" lang="fr-FR" sz="1400" kern="1200" baseline="0" dirty="0" smtClean="0">
                          <a:solidFill>
                            <a:schemeClr val="tx1"/>
                          </a:solidFill>
                          <a:latin typeface="+mn-lt"/>
                          <a:ea typeface="+mn-ea"/>
                          <a:cs typeface="+mn-cs"/>
                        </a:rPr>
                        <a:t> marché</a:t>
                      </a:r>
                      <a:r>
                        <a:rPr kumimoji="0" lang="fr-FR" sz="1400" kern="1200" dirty="0" smtClean="0">
                          <a:solidFill>
                            <a:schemeClr val="tx1"/>
                          </a:solidFill>
                          <a:latin typeface="+mn-lt"/>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DTE -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011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a:t>
                      </a:r>
                      <a:r>
                        <a:rPr kumimoji="0" lang="fr-FR" sz="1400" kern="1200" baseline="0" dirty="0" smtClean="0">
                          <a:solidFill>
                            <a:schemeClr val="tx1"/>
                          </a:solidFill>
                          <a:latin typeface="+mn-lt"/>
                          <a:ea typeface="+mn-ea"/>
                          <a:cs typeface="+mn-cs"/>
                        </a:rPr>
                        <a:t> en place du p</a:t>
                      </a:r>
                      <a:r>
                        <a:rPr kumimoji="0" lang="fr-FR" sz="1400" kern="1200" dirty="0" smtClean="0">
                          <a:solidFill>
                            <a:schemeClr val="tx1"/>
                          </a:solidFill>
                          <a:latin typeface="+mn-lt"/>
                          <a:ea typeface="+mn-ea"/>
                          <a:cs typeface="+mn-cs"/>
                        </a:rPr>
                        <a:t>rocessus</a:t>
                      </a:r>
                      <a:r>
                        <a:rPr kumimoji="0" lang="fr-FR" sz="1400" kern="1200" baseline="0" dirty="0" smtClean="0">
                          <a:solidFill>
                            <a:schemeClr val="tx1"/>
                          </a:solidFill>
                          <a:latin typeface="+mn-lt"/>
                          <a:ea typeface="+mn-ea"/>
                          <a:cs typeface="+mn-cs"/>
                        </a:rPr>
                        <a:t> veille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210140190"/>
              </p:ext>
            </p:extLst>
          </p:nvPr>
        </p:nvGraphicFramePr>
        <p:xfrm>
          <a:off x="214281" y="928671"/>
          <a:ext cx="8643998" cy="4050411"/>
        </p:xfrm>
        <a:graphic>
          <a:graphicData uri="http://schemas.openxmlformats.org/drawingml/2006/table">
            <a:tbl>
              <a:tblPr/>
              <a:tblGrid>
                <a:gridCol w="3357587"/>
                <a:gridCol w="1000132"/>
                <a:gridCol w="1656183"/>
                <a:gridCol w="1080120"/>
                <a:gridCol w="1549976"/>
              </a:tblGrid>
              <a:tr h="403146">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12825">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DCM siège / DD </a:t>
                      </a:r>
                      <a:r>
                        <a:rPr kumimoji="0" lang="fr-FR" sz="1400" kern="1200" dirty="0" err="1" smtClean="0">
                          <a:solidFill>
                            <a:schemeClr val="tx1"/>
                          </a:solidFill>
                          <a:latin typeface="+mn-lt"/>
                          <a:ea typeface="+mn-ea"/>
                          <a:cs typeface="+mn-cs"/>
                        </a:rPr>
                        <a:t>Drc</a:t>
                      </a:r>
                      <a:r>
                        <a:rPr kumimoji="0"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016031">
                <a:tc rowSpan="3">
                  <a:txBody>
                    <a:bodyPr/>
                    <a:lstStyle/>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Former les agents à l’orientation client;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Assistant en communication  du PDG et personnel spécialisé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28302">
                <a:tc vMerge="1">
                  <a:txBody>
                    <a:bodyPr/>
                    <a:lstStyle/>
                    <a:p>
                      <a:endParaRPr lang="fr-FR"/>
                    </a:p>
                  </a:txBody>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d’actions de formation 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a:t>
                      </a:r>
                      <a:r>
                        <a:rPr lang="fr-FR" sz="1400" kern="1200" baseline="0" dirty="0" smtClean="0">
                          <a:solidFill>
                            <a:schemeClr val="tx1"/>
                          </a:solidFill>
                          <a:latin typeface="+mn-lt"/>
                          <a:ea typeface="+mn-ea"/>
                          <a:cs typeface="+mn-cs"/>
                        </a:rPr>
                        <a:t> siège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609618">
                <a:tc vMerge="1">
                  <a:txBody>
                    <a:bodyPr/>
                    <a:lstStyle/>
                    <a:p>
                      <a:endParaRPr lang="fr-FR"/>
                    </a:p>
                  </a:txBody>
                  <a:tcPr/>
                </a:tc>
                <a:tc vMerge="1">
                  <a:txBody>
                    <a:bodyPr/>
                    <a:lstStyle/>
                    <a:p>
                      <a:endParaRPr lang="fr-FR"/>
                    </a:p>
                  </a:txBody>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de raccordement</a:t>
                      </a:r>
                    </a:p>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dépannage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FF0000"/>
                          </a:solidFill>
                          <a:latin typeface="+mn-lt"/>
                          <a:ea typeface="+mn-ea"/>
                          <a:cs typeface="+mn-cs"/>
                        </a:rPr>
                        <a:t>Voir avec</a:t>
                      </a:r>
                      <a:r>
                        <a:rPr lang="fr-FR" sz="1400" kern="1200" baseline="0" dirty="0" smtClean="0">
                          <a:solidFill>
                            <a:srgbClr val="FF0000"/>
                          </a:solidFill>
                          <a:latin typeface="+mn-lt"/>
                          <a:ea typeface="+mn-ea"/>
                          <a:cs typeface="+mn-cs"/>
                        </a:rPr>
                        <a:t> </a:t>
                      </a:r>
                      <a:r>
                        <a:rPr lang="fr-FR" sz="1400" kern="1200" baseline="0" dirty="0" err="1" smtClean="0">
                          <a:solidFill>
                            <a:srgbClr val="FF0000"/>
                          </a:solidFill>
                          <a:latin typeface="+mn-lt"/>
                          <a:ea typeface="+mn-ea"/>
                          <a:cs typeface="+mn-cs"/>
                        </a:rPr>
                        <a:t>cherragui</a:t>
                      </a:r>
                      <a:endParaRPr lang="fr-FR" sz="1400" kern="1200" dirty="0" smtClean="0">
                        <a:solidFill>
                          <a:srgbClr val="FF000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3206">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82594"/>
          </a:xfrm>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a:xfrm>
            <a:off x="8215338" y="6407944"/>
            <a:ext cx="797694" cy="365125"/>
          </a:xfrm>
        </p:spPr>
        <p:txBody>
          <a:bodyPr/>
          <a:lstStyle/>
          <a:p>
            <a:fld id="{0E2CAE94-80FD-440D-89D0-51F5150E77D6}" type="slidenum">
              <a:rPr lang="fr-FR" smtClean="0"/>
              <a:pPr/>
              <a:t>123</a:t>
            </a:fld>
            <a:endParaRPr lang="fr-F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652023983"/>
              </p:ext>
            </p:extLst>
          </p:nvPr>
        </p:nvGraphicFramePr>
        <p:xfrm>
          <a:off x="251520" y="1285860"/>
          <a:ext cx="8606762" cy="2489454"/>
        </p:xfrm>
        <a:graphic>
          <a:graphicData uri="http://schemas.openxmlformats.org/drawingml/2006/table">
            <a:tbl>
              <a:tblPr/>
              <a:tblGrid>
                <a:gridCol w="3248910"/>
                <a:gridCol w="1215586"/>
                <a:gridCol w="1224136"/>
                <a:gridCol w="1160755"/>
                <a:gridCol w="175737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Objectifs</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Indicateur</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a:t>
                      </a:r>
                      <a:r>
                        <a:rPr lang="fr-FR" sz="1400" b="1" baseline="0" dirty="0" smtClean="0">
                          <a:latin typeface="+mn-lt"/>
                          <a:ea typeface="Times"/>
                          <a:cs typeface="Times New Roman"/>
                        </a:rPr>
                        <a:t> Cible 2017</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Responsable</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9433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Fidéliser les éligibles potentiels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DCM siège / DD </a:t>
                      </a:r>
                      <a:r>
                        <a:rPr kumimoji="0" lang="fr-FR" sz="1600" b="0" i="0" u="none" strike="noStrike" cap="none" normalizeH="0" baseline="0" dirty="0" err="1" smtClean="0">
                          <a:ln>
                            <a:noFill/>
                          </a:ln>
                          <a:solidFill>
                            <a:schemeClr val="tx1"/>
                          </a:solidFill>
                          <a:effectLst/>
                          <a:latin typeface="+mn-lt"/>
                          <a:ea typeface="Times" pitchFamily="18" charset="0"/>
                          <a:cs typeface="Times New Roman" pitchFamily="18" charset="0"/>
                        </a:rPr>
                        <a:t>Drc</a:t>
                      </a: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323528" y="152400"/>
            <a:ext cx="8640960" cy="612304"/>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N°03 :  Organiser la gestion des clients éligibles</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124</a:t>
            </a:fld>
            <a:endParaRPr lang="fr-FR" dirty="0"/>
          </a:p>
        </p:txBody>
      </p:sp>
    </p:spTree>
    <p:extLst>
      <p:ext uri="{BB962C8B-B14F-4D97-AF65-F5344CB8AC3E}">
        <p14:creationId xmlns="" xmlns:p14="http://schemas.microsoft.com/office/powerpoint/2010/main" val="7281887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71678"/>
            <a:ext cx="7772400" cy="1199704"/>
          </a:xfrm>
        </p:spPr>
        <p:txBody>
          <a:bodyPr>
            <a:normAutofit/>
          </a:bodyPr>
          <a:lstStyle/>
          <a:p>
            <a:pPr algn="l"/>
            <a:r>
              <a:rPr lang="fr-FR" sz="2400" dirty="0" smtClean="0">
                <a:solidFill>
                  <a:srgbClr val="000000"/>
                </a:solidFill>
                <a:latin typeface="Arial"/>
                <a:cs typeface="Arial" charset="0"/>
              </a:rPr>
              <a:t>Axe n°4:</a:t>
            </a:r>
            <a:endParaRPr lang="fr-FR" sz="2400" dirty="0"/>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125</a:t>
            </a:fld>
            <a:endParaRPr lang="fr-FR" dirty="0"/>
          </a:p>
        </p:txBody>
      </p:sp>
    </p:spTree>
    <p:extLst>
      <p:ext uri="{BB962C8B-B14F-4D97-AF65-F5344CB8AC3E}">
        <p14:creationId xmlns="" xmlns:p14="http://schemas.microsoft.com/office/powerpoint/2010/main" val="32779818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4063027659"/>
              </p:ext>
            </p:extLst>
          </p:nvPr>
        </p:nvGraphicFramePr>
        <p:xfrm>
          <a:off x="214282" y="1285860"/>
          <a:ext cx="8715436" cy="4330827"/>
        </p:xfrm>
        <a:graphic>
          <a:graphicData uri="http://schemas.openxmlformats.org/drawingml/2006/table">
            <a:tbl>
              <a:tblPr/>
              <a:tblGrid>
                <a:gridCol w="3645619"/>
                <a:gridCol w="1676985"/>
                <a:gridCol w="1268318"/>
                <a:gridCol w="981506"/>
                <a:gridCol w="114300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Indicateur</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a:t>
                      </a:r>
                      <a:r>
                        <a:rPr lang="fr-FR" sz="1400" baseline="0" dirty="0" smtClean="0">
                          <a:latin typeface="+mn-lt"/>
                          <a:ea typeface="Times"/>
                          <a:cs typeface="Times New Roman"/>
                        </a:rPr>
                        <a:t> Cible 2017</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Responsable</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628650"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628650" marR="0" lvl="1" indent="-182563" algn="l"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et outils de la stratégie</a:t>
                      </a:r>
                      <a:r>
                        <a:rPr lang="fr-FR" sz="1400" dirty="0" smtClean="0">
                          <a:solidFill>
                            <a:schemeClr val="tx1"/>
                          </a:solidFill>
                          <a:effectLst/>
                          <a:latin typeface="Arial"/>
                          <a:ea typeface="Calibri"/>
                          <a:cs typeface="Times New Roman"/>
                        </a:rPr>
                        <a:t>.</a:t>
                      </a:r>
                      <a:endParaRPr lang="fr-FR" sz="1400" dirty="0" smtClean="0">
                        <a:solidFill>
                          <a:schemeClr val="tx1"/>
                        </a:solidFill>
                        <a:effectLst/>
                        <a:latin typeface="Calibri"/>
                        <a:ea typeface="Calibri"/>
                        <a:cs typeface="Times New Roman"/>
                      </a:endParaRPr>
                    </a:p>
                    <a:p>
                      <a:pPr marL="0" lvl="0" indent="0" algn="just">
                        <a:lnSpc>
                          <a:spcPct val="115000"/>
                        </a:lnSpc>
                        <a:spcAft>
                          <a:spcPts val="1000"/>
                        </a:spcAft>
                        <a:buFont typeface="Wingdings"/>
                        <a:buNone/>
                        <a:tabLst>
                          <a:tab pos="457200" algn="l"/>
                        </a:tabLst>
                      </a:pPr>
                      <a:endParaRPr lang="fr-FR" sz="1000" dirty="0" smtClean="0">
                        <a:solidFill>
                          <a:schemeClr val="tx1"/>
                        </a:solidFill>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5250" indent="0">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t>
                      </a:r>
                      <a:r>
                        <a:rPr kumimoji="0" lang="fr-FR" sz="1400" kern="1200" baseline="0" dirty="0" smtClean="0">
                          <a:solidFill>
                            <a:schemeClr val="tx1"/>
                          </a:solidFill>
                          <a:latin typeface="+mn-lt"/>
                          <a:ea typeface="+mn-ea"/>
                          <a:cs typeface="+mn-cs"/>
                        </a:rPr>
                        <a:t>a fonction stratégie (RH et Procédure)</a:t>
                      </a: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lang="fr-FR" sz="1000" dirty="0" smtClean="0">
                          <a:solidFill>
                            <a:schemeClr val="tx1"/>
                          </a:solidFill>
                          <a:effectLst/>
                          <a:latin typeface="Calibri"/>
                          <a:ea typeface="Calibri"/>
                          <a:cs typeface="Times New Roman"/>
                        </a:rPr>
                        <a:t>. </a:t>
                      </a:r>
                      <a:r>
                        <a:rPr kumimoji="0" lang="fr-FR" sz="1400" b="0" i="0" u="none" strike="noStrike" kern="1200" cap="none" spc="0" normalizeH="0" baseline="0" dirty="0" smtClean="0">
                          <a:ln>
                            <a:noFill/>
                          </a:ln>
                          <a:solidFill>
                            <a:schemeClr val="tx1"/>
                          </a:solidFill>
                          <a:effectLst/>
                          <a:uLnTx/>
                          <a:uFillTx/>
                          <a:latin typeface="+mn-lt"/>
                          <a:ea typeface="+mn-ea"/>
                          <a:cs typeface="+mn-cs"/>
                        </a:rPr>
                        <a:t>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kumimoji="0" lang="fr-FR" sz="1400" kern="1200" dirty="0" smtClean="0">
                          <a:solidFill>
                            <a:schemeClr val="tx1"/>
                          </a:solidFill>
                          <a:latin typeface="+mn-lt"/>
                          <a:ea typeface="+mn-ea"/>
                          <a:cs typeface="+mn-cs"/>
                        </a:rPr>
                        <a:t>. DRH/siège</a:t>
                      </a:r>
                      <a:endParaRPr lang="fr-FR" sz="14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sur la maitrise  de l’outil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Nombre d’actions de formation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a:t>
                      </a:r>
                    </a:p>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DRH/siège</a:t>
                      </a:r>
                    </a:p>
                    <a:p>
                      <a:pPr marL="0" lvl="0" indent="0" algn="just" rtl="0" eaLnBrk="1" latinLnBrk="0" hangingPunct="1">
                        <a:lnSpc>
                          <a:spcPct val="115000"/>
                        </a:lnSpc>
                        <a:spcAft>
                          <a:spcPts val="1000"/>
                        </a:spcAft>
                        <a:buFont typeface="Wingdings"/>
                        <a:buNone/>
                        <a:tabLst>
                          <a:tab pos="457200"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l’évaluation périodique et continue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Etat d’avancement du déploiement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0488" lvl="0" indent="0" algn="just" rtl="0" eaLnBrk="1" latinLnBrk="0" hangingPunct="1">
                        <a:lnSpc>
                          <a:spcPct val="115000"/>
                        </a:lnSpc>
                        <a:spcAft>
                          <a:spcPts val="1000"/>
                        </a:spcAft>
                        <a:buFont typeface="Wingdings"/>
                        <a:buNone/>
                        <a:tabLst>
                          <a:tab pos="180975" algn="l"/>
                          <a:tab pos="457200" algn="l"/>
                        </a:tabLst>
                      </a:pPr>
                      <a:r>
                        <a:rPr kumimoji="0" lang="fr-FR" sz="1400" kern="1200" dirty="0" smtClean="0">
                          <a:solidFill>
                            <a:schemeClr val="tx1"/>
                          </a:solidFill>
                          <a:latin typeface="+mn-lt"/>
                          <a:ea typeface="+mn-ea"/>
                          <a:cs typeface="+mn-cs"/>
                        </a:rPr>
                        <a:t>.Structure</a:t>
                      </a:r>
                      <a:r>
                        <a:rPr kumimoji="0" lang="fr-FR" sz="1400" kern="1200" baseline="0" dirty="0" smtClean="0">
                          <a:solidFill>
                            <a:schemeClr val="tx1"/>
                          </a:solidFill>
                          <a:latin typeface="+mn-lt"/>
                          <a:ea typeface="+mn-ea"/>
                          <a:cs typeface="+mn-cs"/>
                        </a:rPr>
                        <a:t> dédiée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439718"/>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126</a:t>
            </a:fld>
            <a:endParaRPr lang="fr-FR" dirty="0"/>
          </a:p>
        </p:txBody>
      </p:sp>
    </p:spTree>
    <p:extLst>
      <p:ext uri="{BB962C8B-B14F-4D97-AF65-F5344CB8AC3E}">
        <p14:creationId xmlns="" xmlns:p14="http://schemas.microsoft.com/office/powerpoint/2010/main" val="41098159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p:cNvSpPr>
            <a:spLocks noGrp="1"/>
          </p:cNvSpPr>
          <p:nvPr>
            <p:ph type="subTitle" idx="1"/>
          </p:nvPr>
        </p:nvSpPr>
        <p:spPr>
          <a:xfrm>
            <a:off x="685800" y="1571612"/>
            <a:ext cx="7772400" cy="1199704"/>
          </a:xfrm>
        </p:spPr>
        <p:txBody>
          <a:bodyPr>
            <a:normAutofit/>
          </a:bodyPr>
          <a:lstStyle/>
          <a:p>
            <a:pPr algn="l"/>
            <a:endParaRPr lang="fr-FR" sz="1800" b="1" dirty="0" smtClean="0"/>
          </a:p>
          <a:p>
            <a:pPr algn="l"/>
            <a:r>
              <a:rPr lang="fr-FR" sz="2800" b="1" dirty="0" smtClean="0">
                <a:solidFill>
                  <a:srgbClr val="0070C0"/>
                </a:solidFill>
              </a:rPr>
              <a:t>3.6.2. Tableau de Bord :</a:t>
            </a:r>
          </a:p>
          <a:p>
            <a:pPr algn="l"/>
            <a:endParaRPr lang="fr-FR" sz="2800" b="1" dirty="0">
              <a:solidFill>
                <a:srgbClr val="0070C0"/>
              </a:solidFill>
            </a:endParaRPr>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127</a:t>
            </a:fld>
            <a:endParaRPr lang="fr-F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68280"/>
          </a:xfrm>
        </p:spPr>
        <p:txBody>
          <a:bodyPr>
            <a:normAutofit fontScale="90000"/>
          </a:bodyPr>
          <a:lstStyle/>
          <a:p>
            <a:r>
              <a:rPr lang="fr-FR" sz="2800" dirty="0" smtClean="0"/>
              <a:t>Indicateurs RH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128</a:t>
            </a:fld>
            <a:endParaRPr lang="fr-FR" dirty="0"/>
          </a:p>
        </p:txBody>
      </p:sp>
      <p:graphicFrame>
        <p:nvGraphicFramePr>
          <p:cNvPr id="5" name="Tableau 4"/>
          <p:cNvGraphicFramePr>
            <a:graphicFrameLocks noGrp="1"/>
          </p:cNvGraphicFramePr>
          <p:nvPr/>
        </p:nvGraphicFramePr>
        <p:xfrm>
          <a:off x="142846" y="759480"/>
          <a:ext cx="8715435" cy="5527040"/>
        </p:xfrm>
        <a:graphic>
          <a:graphicData uri="http://schemas.openxmlformats.org/drawingml/2006/table">
            <a:tbl>
              <a:tblPr firstRow="1" bandRow="1">
                <a:tableStyleId>{5DA37D80-6434-44D0-A028-1B22A696006F}</a:tableStyleId>
              </a:tblPr>
              <a:tblGrid>
                <a:gridCol w="3735186"/>
                <a:gridCol w="2194166"/>
                <a:gridCol w="2786083"/>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37084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rPr>
                        <a:t>Taux de personnel formé à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l’expertise matériel </a:t>
                      </a:r>
                      <a:endPar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a:solidFill>
                      <a:schemeClr val="accent2">
                        <a:lumMod val="20000"/>
                        <a:lumOff val="80000"/>
                      </a:schemeClr>
                    </a:solidFill>
                  </a:tcPr>
                </a:tc>
                <a:tc rowSpan="2">
                  <a:txBody>
                    <a:bodyPr/>
                    <a:lstStyle/>
                    <a:p>
                      <a:r>
                        <a:rPr lang="fr-FR" sz="1600" dirty="0" smtClean="0">
                          <a:solidFill>
                            <a:schemeClr val="tx1"/>
                          </a:solidFill>
                        </a:rPr>
                        <a:t>Protection des revenus</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(0</a:t>
                      </a: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a:solidFill>
                      <a:schemeClr val="bg1"/>
                    </a:solidFill>
                  </a:tcPr>
                </a:tc>
                <a:tc vMerge="1">
                  <a:txBody>
                    <a:bodyPr/>
                    <a:lstStyle/>
                    <a:p>
                      <a:endParaRPr lang="fr-FR" sz="1600" dirty="0">
                        <a:solidFill>
                          <a:schemeClr val="tx1"/>
                        </a:solidFill>
                      </a:endParaRPr>
                    </a:p>
                  </a:txBody>
                  <a:tcP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err="1" smtClean="0">
                          <a:solidFill>
                            <a:schemeClr val="tx1"/>
                          </a:solidFill>
                          <a:latin typeface="+mn-lt"/>
                          <a:ea typeface="+mn-ea"/>
                          <a:cs typeface="+mn-cs"/>
                        </a:rPr>
                        <a:t>Nbr</a:t>
                      </a:r>
                      <a:r>
                        <a:rPr lang="fr-FR" sz="1600" kern="1200" dirty="0" smtClean="0">
                          <a:solidFill>
                            <a:schemeClr val="tx1"/>
                          </a:solidFill>
                          <a:latin typeface="+mn-lt"/>
                          <a:ea typeface="+mn-ea"/>
                          <a:cs typeface="+mn-cs"/>
                        </a:rPr>
                        <a:t> de recrutement réalisés/prévus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rowSpan="6">
                  <a:txBody>
                    <a:bodyPr/>
                    <a:lstStyle/>
                    <a:p>
                      <a:r>
                        <a:rPr kumimoji="0" lang="fr-FR" sz="1600" kern="1200" dirty="0" smtClean="0">
                          <a:solidFill>
                            <a:schemeClr val="tx1"/>
                          </a:solidFill>
                          <a:latin typeface="+mn-lt"/>
                          <a:ea typeface="+mn-ea"/>
                          <a:cs typeface="+mn-cs"/>
                        </a:rPr>
                        <a:t>Développement de la ressource humaine</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parrainage des nouvelles recrues</a:t>
                      </a: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600" dirty="0">
                        <a:solidFill>
                          <a:schemeClr val="tx1"/>
                        </a:solidFill>
                      </a:endParaRPr>
                    </a:p>
                  </a:txBody>
                  <a:tcPr anchor="ctr"/>
                </a:tc>
              </a:tr>
              <a:tr h="370840">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 </a:t>
                      </a:r>
                      <a:r>
                        <a:rPr lang="fr-FR" sz="1600" kern="1200" baseline="0" dirty="0" smtClean="0">
                          <a:solidFill>
                            <a:schemeClr val="tx1"/>
                          </a:solidFill>
                          <a:latin typeface="+mn-lt"/>
                          <a:ea typeface="+mn-ea"/>
                          <a:cs typeface="+mn-cs"/>
                        </a:rPr>
                        <a:t>de réalisation du plan de formation</a:t>
                      </a:r>
                      <a:endParaRPr lang="fr-FR" sz="16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600" dirty="0">
                        <a:solidFill>
                          <a:schemeClr val="tx1"/>
                        </a:solidFill>
                      </a:endParaRPr>
                    </a:p>
                  </a:txBody>
                  <a:tcPr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réalisation du plan de formation</a:t>
                      </a:r>
                    </a:p>
                  </a:txBody>
                  <a:tcPr marL="0" marR="0" marT="0" marB="0" anchor="ctr">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formation du middle management/prévues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chemeClr val="tx1"/>
                          </a:solidFill>
                          <a:latin typeface="+mn-lt"/>
                          <a:ea typeface="+mn-ea"/>
                          <a:cs typeface="+mn-cs"/>
                        </a:rPr>
                        <a:t>État</a:t>
                      </a:r>
                      <a:r>
                        <a:rPr lang="fr-FR" sz="1600" kern="1200" baseline="0" dirty="0" smtClean="0">
                          <a:solidFill>
                            <a:schemeClr val="tx1"/>
                          </a:solidFill>
                          <a:latin typeface="+mn-lt"/>
                          <a:ea typeface="+mn-ea"/>
                          <a:cs typeface="+mn-cs"/>
                        </a:rPr>
                        <a:t> de réalisation du plan de relève et sa mise en œuvre</a:t>
                      </a:r>
                      <a:endParaRPr lang="fr-FR" sz="1600" kern="1200" dirty="0" smtClean="0">
                        <a:solidFill>
                          <a:schemeClr val="tx1"/>
                        </a:solidFill>
                        <a:latin typeface="+mn-lt"/>
                        <a:ea typeface="+mn-ea"/>
                        <a:cs typeface="+mn-cs"/>
                      </a:endParaRP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400" dirty="0">
                        <a:solidFill>
                          <a:schemeClr val="tx1"/>
                        </a:solidFill>
                      </a:endParaRPr>
                    </a:p>
                  </a:txBody>
                  <a:tcPr/>
                </a:tc>
              </a:tr>
              <a:tr h="37084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 mis en place/prévus</a:t>
                      </a:r>
                      <a:r>
                        <a:rPr kumimoji="0" lang="fr-FR" sz="16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a:t>
                      </a:r>
                      <a:r>
                        <a:rPr kumimoji="0" lang="fr-FR" sz="1600" kern="1200" baseline="0" dirty="0" smtClean="0">
                          <a:solidFill>
                            <a:schemeClr val="tx1"/>
                          </a:solidFill>
                          <a:latin typeface="+mn-lt"/>
                          <a:ea typeface="+mn-ea"/>
                          <a:cs typeface="+mn-cs"/>
                        </a:rPr>
                        <a:t> formés / prévus </a:t>
                      </a: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100% 2016</a:t>
                      </a:r>
                    </a:p>
                  </a:txBody>
                  <a:tcPr marL="0" marR="0" marT="0" marB="0" anchor="ctr">
                    <a:solidFill>
                      <a:schemeClr val="accent2">
                        <a:lumMod val="20000"/>
                        <a:lumOff val="80000"/>
                      </a:schemeClr>
                    </a:solidFill>
                  </a:tcPr>
                </a:tc>
                <a:tc>
                  <a:txBody>
                    <a:bodyPr/>
                    <a:lstStyle/>
                    <a:p>
                      <a:r>
                        <a:rPr kumimoji="0" lang="fr-FR" sz="1600" kern="1200" dirty="0" smtClean="0">
                          <a:solidFill>
                            <a:schemeClr val="tx2"/>
                          </a:solidFill>
                          <a:latin typeface="+mn-lt"/>
                          <a:ea typeface="+mn-ea"/>
                          <a:cs typeface="+mn-cs"/>
                        </a:rPr>
                        <a:t>Création et Développement de l’entité « Services »</a:t>
                      </a:r>
                      <a:endParaRPr lang="fr-FR" sz="16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129</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3158807810"/>
              </p:ext>
            </p:extLst>
          </p:nvPr>
        </p:nvGraphicFramePr>
        <p:xfrm>
          <a:off x="214314" y="428604"/>
          <a:ext cx="8786842" cy="6035040"/>
        </p:xfrm>
        <a:graphic>
          <a:graphicData uri="http://schemas.openxmlformats.org/drawingml/2006/table">
            <a:tbl>
              <a:tblPr firstRow="1" bandRow="1">
                <a:tableStyleId>{5DA37D80-6434-44D0-A028-1B22A696006F}</a:tableStyleId>
              </a:tblPr>
              <a:tblGrid>
                <a:gridCol w="4535129"/>
                <a:gridCol w="2692752"/>
                <a:gridCol w="1558961"/>
              </a:tblGrid>
              <a:tr h="481656">
                <a:tc>
                  <a:txBody>
                    <a:bodyPr/>
                    <a:lstStyle/>
                    <a:p>
                      <a:pPr algn="ctr"/>
                      <a:r>
                        <a:rPr lang="fr-FR" sz="1600" dirty="0" smtClean="0"/>
                        <a:t>Indicateurs</a:t>
                      </a:r>
                      <a:endParaRPr lang="fr-FR" sz="1600" dirty="0"/>
                    </a:p>
                  </a:txBody>
                  <a:tcPr anchor="ctr"/>
                </a:tc>
                <a:tc>
                  <a:txBody>
                    <a:bodyPr/>
                    <a:lstStyle/>
                    <a:p>
                      <a:pPr algn="ctr"/>
                      <a:r>
                        <a:rPr lang="fr-FR" sz="1600" dirty="0" smtClean="0"/>
                        <a:t>Cible 2017</a:t>
                      </a:r>
                      <a:endParaRPr lang="fr-FR" sz="1600" dirty="0"/>
                    </a:p>
                  </a:txBody>
                  <a:tcPr anchor="ctr"/>
                </a:tc>
                <a:tc>
                  <a:txBody>
                    <a:bodyPr/>
                    <a:lstStyle/>
                    <a:p>
                      <a:pPr algn="ctr"/>
                      <a:r>
                        <a:rPr lang="fr-FR" sz="1600" dirty="0" smtClean="0"/>
                        <a:t>Actions</a:t>
                      </a:r>
                      <a:r>
                        <a:rPr lang="fr-FR" sz="1600" baseline="0" dirty="0" smtClean="0"/>
                        <a:t> Stratégique</a:t>
                      </a:r>
                      <a:endParaRPr lang="fr-FR" sz="1600" dirty="0"/>
                    </a:p>
                  </a:txBody>
                  <a:tcPr/>
                </a:tc>
              </a:tr>
              <a:tr h="48165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a:tc>
                <a:tc rowSpan="9">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réalisation de la base de données (HTA/BT) </a:t>
                      </a:r>
                    </a:p>
                  </a:txBody>
                  <a:tcPr/>
                </a:tc>
                <a:tc>
                  <a:txBody>
                    <a:bodyPr/>
                    <a:lstStyle/>
                    <a:p>
                      <a:r>
                        <a:rPr kumimoji="0" lang="fr-FR" sz="1600" kern="1200" baseline="0" dirty="0" smtClean="0">
                          <a:solidFill>
                            <a:schemeClr val="tx1"/>
                          </a:solidFill>
                          <a:latin typeface="+mn-lt"/>
                          <a:ea typeface="+mn-ea"/>
                          <a:cs typeface="+mn-cs"/>
                        </a:rPr>
                        <a:t>100%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d’études et planification des réseaux MT et BT acquis et mis en place</a:t>
                      </a:r>
                    </a:p>
                  </a:txBody>
                  <a:tcPr/>
                </a:tc>
                <a:tc>
                  <a:txBody>
                    <a:bodyPr/>
                    <a:lstStyle/>
                    <a:p>
                      <a:r>
                        <a:rPr kumimoji="0" lang="fr-FR" sz="1600" kern="1200" baseline="0" dirty="0" smtClean="0">
                          <a:solidFill>
                            <a:schemeClr val="tx1"/>
                          </a:solidFill>
                          <a:latin typeface="+mn-lt"/>
                          <a:ea typeface="+mn-ea"/>
                          <a:cs typeface="+mn-cs"/>
                        </a:rPr>
                        <a:t>Au moins 02 logiciels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d’études et planification des réseaux MP</a:t>
                      </a:r>
                    </a:p>
                  </a:txBody>
                  <a:tcPr/>
                </a:tc>
                <a:tc>
                  <a:txBody>
                    <a:bodyPr/>
                    <a:lstStyle/>
                    <a:p>
                      <a:r>
                        <a:rPr kumimoji="0" lang="fr-FR" sz="1600" kern="1200" baseline="0" dirty="0" smtClean="0">
                          <a:solidFill>
                            <a:schemeClr val="tx1"/>
                          </a:solidFill>
                          <a:latin typeface="+mn-lt"/>
                          <a:ea typeface="+mn-ea"/>
                          <a:cs typeface="+mn-cs"/>
                        </a:rPr>
                        <a:t>Un logiciel</a:t>
                      </a:r>
                    </a:p>
                  </a:txBody>
                  <a:tcPr/>
                </a:tc>
                <a:tc vMerge="1">
                  <a:txBody>
                    <a:bodyPr/>
                    <a:lstStyle/>
                    <a:p>
                      <a:endParaRPr lang="fr-FR"/>
                    </a:p>
                  </a:txBody>
                  <a:tcP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réhabilitation réseaux </a:t>
                      </a:r>
                      <a:r>
                        <a:rPr kumimoji="0" lang="fr-FR" sz="1600" kern="1200" dirty="0" err="1" smtClean="0">
                          <a:solidFill>
                            <a:schemeClr val="tx1"/>
                          </a:solidFill>
                          <a:latin typeface="+mn-lt"/>
                          <a:ea typeface="+mn-ea"/>
                          <a:cs typeface="+mn-cs"/>
                        </a:rPr>
                        <a:t>élec</a:t>
                      </a:r>
                      <a:r>
                        <a:rPr kumimoji="0" lang="fr-FR" sz="1600" kern="1200" dirty="0" smtClean="0">
                          <a:solidFill>
                            <a:schemeClr val="tx1"/>
                          </a:solidFill>
                          <a:latin typeface="+mn-lt"/>
                          <a:ea typeface="+mn-ea"/>
                          <a:cs typeface="+mn-cs"/>
                        </a:rPr>
                        <a:t>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r>
                        <a:rPr kumimoji="0" lang="fr-FR" sz="1600" kern="1200" dirty="0" smtClean="0">
                          <a:solidFill>
                            <a:schemeClr val="tx1"/>
                          </a:solidFill>
                          <a:latin typeface="+mn-lt"/>
                          <a:ea typeface="+mn-ea"/>
                          <a:cs typeface="+mn-cs"/>
                        </a:rPr>
                        <a:t>)</a:t>
                      </a:r>
                    </a:p>
                  </a:txBody>
                  <a:tcPr/>
                </a:tc>
                <a:tc>
                  <a:txBody>
                    <a:bodyPr/>
                    <a:lstStyle/>
                    <a:p>
                      <a:r>
                        <a:rPr kumimoji="0" lang="fr-FR" sz="1600" kern="1200" baseline="0" dirty="0" smtClean="0">
                          <a:solidFill>
                            <a:schemeClr val="tx1"/>
                          </a:solidFill>
                          <a:latin typeface="+mn-lt"/>
                          <a:ea typeface="+mn-ea"/>
                          <a:cs typeface="+mn-cs"/>
                        </a:rPr>
                        <a:t>100% des programme annuels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a:tc>
                <a:tc>
                  <a:txBody>
                    <a:bodyPr/>
                    <a:lstStyle/>
                    <a:p>
                      <a:r>
                        <a:rPr kumimoji="0" lang="fr-FR" sz="1600" kern="1200" baseline="0" dirty="0" smtClean="0">
                          <a:solidFill>
                            <a:schemeClr val="tx1"/>
                          </a:solidFill>
                          <a:latin typeface="+mn-lt"/>
                          <a:ea typeface="+mn-ea"/>
                          <a:cs typeface="+mn-cs"/>
                        </a:rPr>
                        <a:t>100% annuel</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6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885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diminution atteintes tiers</a:t>
                      </a: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GTDE)/Délais de réalisation</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85728"/>
            <a:ext cx="8229600" cy="6143668"/>
          </a:xfrm>
        </p:spPr>
        <p:txBody>
          <a:bodyPr>
            <a:normAutofit fontScale="70000" lnSpcReduction="20000"/>
          </a:bodyPr>
          <a:lstStyle/>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Le diagnostic stratégique</a:t>
            </a:r>
            <a:r>
              <a:rPr lang="fr-FR" dirty="0" smtClean="0"/>
              <a:t> : le diagnostic stratégique permet de disposer d’une photographie de la situation de la société qui aide à identifier  les enjeux clés par segment afin de confirmer ou de modifier les choix stratégiques antérieurs et de projeter l’entreprise dans un futur maitrisé.</a:t>
            </a:r>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Scénarisation stratégique</a:t>
            </a:r>
            <a:r>
              <a:rPr lang="fr-FR" dirty="0" smtClean="0"/>
              <a:t> : Elle permet la construction  des scénarii stratégiques et à faire le choix du scénario  de référence sur la base des résultats du diagnostic stratégique, des finalités de l’entreprise découlant de l’analyse interne et externe formulées par les principaux acteurs de la société.</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Plan d’actions stratégiques</a:t>
            </a:r>
            <a:r>
              <a:rPr lang="fr-FR" b="1" dirty="0" smtClean="0"/>
              <a:t> : </a:t>
            </a:r>
            <a:r>
              <a:rPr lang="fr-FR" dirty="0" smtClean="0"/>
              <a:t>Il s’agit dans cette phase de traduire le scénario  de référence en plans d’actions stratégiques à travers la définition des objectifs à atteindre ainsi que des actions et des moyens d’y parvenir.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Business Plan</a:t>
            </a:r>
            <a:r>
              <a:rPr lang="fr-FR" dirty="0" smtClean="0"/>
              <a:t> : Cette phase est consacrée à l’évaluation financière du plan d’actions stratégiques.  Il permet d’établir une évaluation en termes d’impact financier du contenu du plan stratégique.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Déploiement du plan d’actions stratégiques</a:t>
            </a:r>
            <a:r>
              <a:rPr lang="fr-FR" dirty="0" smtClean="0"/>
              <a:t> : Cette dernière phase du plan porte sur l’élaboration des outils de pilotage et du dispositif de mise en œuvre et de suivi du plan d’actions stratégiques au niveau décentralisé. Il permet aussi de susciter l’adhésion du personnel.</a:t>
            </a:r>
            <a:endParaRPr lang="fr-FR" b="1" u="sng" dirty="0" smtClean="0"/>
          </a:p>
          <a:p>
            <a:pPr marL="624078" indent="-514350" algn="just">
              <a:buFont typeface="+mj-lt"/>
              <a:buAutoNum type="arabicPeriod"/>
            </a:pPr>
            <a:endParaRPr lang="fr-F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358214" y="6407944"/>
            <a:ext cx="785786" cy="450056"/>
          </a:xfrm>
        </p:spPr>
        <p:txBody>
          <a:bodyPr/>
          <a:lstStyle/>
          <a:p>
            <a:fld id="{0E2CAE94-80FD-440D-89D0-51F5150E77D6}" type="slidenum">
              <a:rPr lang="fr-FR" smtClean="0"/>
              <a:pPr/>
              <a:t>130</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3158807810"/>
              </p:ext>
            </p:extLst>
          </p:nvPr>
        </p:nvGraphicFramePr>
        <p:xfrm>
          <a:off x="142876" y="571480"/>
          <a:ext cx="8858280" cy="6137332"/>
        </p:xfrm>
        <a:graphic>
          <a:graphicData uri="http://schemas.openxmlformats.org/drawingml/2006/table">
            <a:tbl>
              <a:tblPr firstRow="1" bandRow="1">
                <a:tableStyleId>{5DA37D80-6434-44D0-A028-1B22A696006F}</a:tableStyleId>
              </a:tblPr>
              <a:tblGrid>
                <a:gridCol w="5221212"/>
                <a:gridCol w="2065432"/>
                <a:gridCol w="1571636"/>
              </a:tblGrid>
              <a:tr h="370840">
                <a:tc>
                  <a:txBody>
                    <a:bodyPr/>
                    <a:lstStyle/>
                    <a:p>
                      <a:pPr algn="ctr"/>
                      <a:r>
                        <a:rPr lang="fr-FR" sz="1200" dirty="0" smtClean="0"/>
                        <a:t>Indicateurs</a:t>
                      </a:r>
                      <a:endParaRPr lang="fr-FR" sz="1200" dirty="0"/>
                    </a:p>
                  </a:txBody>
                  <a:tcPr anchor="ctr"/>
                </a:tc>
                <a:tc>
                  <a:txBody>
                    <a:bodyPr/>
                    <a:lstStyle/>
                    <a:p>
                      <a:pPr algn="ctr"/>
                      <a:r>
                        <a:rPr lang="fr-FR" sz="1200" dirty="0" smtClean="0"/>
                        <a:t>Cible 2017</a:t>
                      </a:r>
                      <a:endParaRPr lang="fr-FR" sz="1200" dirty="0"/>
                    </a:p>
                  </a:txBody>
                  <a:tcPr anchor="ctr"/>
                </a:tc>
                <a:tc>
                  <a:txBody>
                    <a:bodyPr/>
                    <a:lstStyle/>
                    <a:p>
                      <a:pPr algn="ctr"/>
                      <a:r>
                        <a:rPr lang="fr-FR" sz="1200" dirty="0" smtClean="0"/>
                        <a:t>Actions</a:t>
                      </a:r>
                      <a:r>
                        <a:rPr lang="fr-FR" sz="1200" baseline="0" dirty="0" smtClean="0"/>
                        <a:t> Stratégique</a:t>
                      </a:r>
                      <a:endParaRPr lang="fr-FR" sz="1200" dirty="0"/>
                    </a:p>
                  </a:txBody>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d’avancement du projet télégestion des clients BT</a:t>
                      </a: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a:tc>
                <a:tc rowSpan="1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solidFill>
                      <a:schemeClr val="accent2">
                        <a:lumMod val="20000"/>
                        <a:lumOff val="80000"/>
                      </a:schemeClr>
                    </a:solidFill>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a:tc>
                <a:tc>
                  <a:txBody>
                    <a:bodyPr/>
                    <a:lstStyle/>
                    <a:p>
                      <a:r>
                        <a:rPr kumimoji="0" lang="fr-FR" sz="1400" kern="1200" baseline="0" dirty="0" smtClean="0">
                          <a:solidFill>
                            <a:schemeClr val="tx1"/>
                          </a:solidFill>
                          <a:latin typeface="+mn-lt"/>
                          <a:ea typeface="+mn-ea"/>
                          <a:cs typeface="+mn-cs"/>
                        </a:rPr>
                        <a:t>80%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nchor="ctr">
                    <a:solidFill>
                      <a:schemeClr val="accent2">
                        <a:lumMod val="20000"/>
                        <a:lumOff val="80000"/>
                      </a:schemeClr>
                    </a:solidFill>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 (%)</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 2014</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(conformité aux GTDG)</a:t>
                      </a: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a:solidFill>
                      <a:schemeClr val="bg1"/>
                    </a:solidFill>
                  </a:tcPr>
                </a:tc>
                <a:tc vMerge="1">
                  <a:txBody>
                    <a:bodyPr/>
                    <a:lstStyle/>
                    <a:p>
                      <a:endParaRPr kumimoji="0" lang="fr-FR" sz="1400" kern="1200" baseline="0" dirty="0" smtClean="0">
                        <a:solidFill>
                          <a:schemeClr val="tx1"/>
                        </a:solidFill>
                        <a:latin typeface="+mn-lt"/>
                        <a:ea typeface="+mn-ea"/>
                        <a:cs typeface="+mn-cs"/>
                      </a:endParaRP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exploitation réseaux gaz</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FF0000"/>
                          </a:solidFill>
                          <a:effectLst/>
                          <a:latin typeface="+mn-lt"/>
                          <a:ea typeface="Times" pitchFamily="18" charset="0"/>
                          <a:cs typeface="Times New Roman" pitchFamily="18" charset="0"/>
                        </a:rPr>
                        <a:t>100% Sites pilotes </a:t>
                      </a:r>
                    </a:p>
                  </a:txBody>
                  <a:tcPr>
                    <a:solidFill>
                      <a:schemeClr val="accent2">
                        <a:lumMod val="20000"/>
                        <a:lumOff val="80000"/>
                      </a:schemeClr>
                    </a:solidFill>
                  </a:tcPr>
                </a:tc>
                <a:tc vMerge="1">
                  <a:txBody>
                    <a:bodyPr/>
                    <a:lstStyle/>
                    <a:p>
                      <a:endParaRPr lang="fr-FR"/>
                    </a:p>
                  </a:txBody>
                  <a:tcPr/>
                </a:tc>
              </a:tr>
              <a:tr h="55441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gestion BP</a:t>
                      </a:r>
                    </a:p>
                  </a:txBody>
                  <a:tcPr>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FF0000"/>
                          </a:solidFill>
                          <a:effectLst/>
                          <a:latin typeface="+mn-lt"/>
                          <a:ea typeface="Times" pitchFamily="18" charset="0"/>
                          <a:cs typeface="Times New Roman" pitchFamily="18" charset="0"/>
                        </a:rPr>
                        <a:t>100% Sites pilotes</a:t>
                      </a:r>
                    </a:p>
                  </a:txBody>
                  <a:tcPr>
                    <a:solidFill>
                      <a:schemeClr val="bg1"/>
                    </a:solidFill>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a:t>
                      </a: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remplacement des compteurs électromécaniques (BT) par des compteurs électroniques,</a:t>
                      </a: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réclamations/signalés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réclamations/facturation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solidFill>
                      <a:schemeClr val="bg1"/>
                    </a:solidFill>
                  </a:tcPr>
                </a:tc>
                <a:tc>
                  <a:txBody>
                    <a:bodyPr/>
                    <a:lstStyle/>
                    <a:p>
                      <a:r>
                        <a:rPr kumimoji="0" lang="fr-FR" sz="1400" kern="1200" baseline="0" dirty="0" smtClean="0">
                          <a:solidFill>
                            <a:schemeClr val="tx1"/>
                          </a:solidFill>
                          <a:latin typeface="+mn-lt"/>
                          <a:ea typeface="+mn-ea"/>
                          <a:cs typeface="+mn-cs"/>
                        </a:rPr>
                        <a:t>50%</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kern="1200" dirty="0" smtClean="0">
                        <a:solidFill>
                          <a:schemeClr val="tx1"/>
                        </a:solidFill>
                        <a:latin typeface="+mn-lt"/>
                        <a:ea typeface="+mn-ea"/>
                        <a:cs typeface="+mn-cs"/>
                      </a:endParaRPr>
                    </a:p>
                  </a:txBody>
                  <a:tcPr anchor="ctr">
                    <a:solidFill>
                      <a:schemeClr val="bg1"/>
                    </a:solidFill>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24"/>
            <a:ext cx="8229600" cy="368280"/>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642910" cy="450056"/>
          </a:xfrm>
        </p:spPr>
        <p:txBody>
          <a:bodyPr/>
          <a:lstStyle/>
          <a:p>
            <a:fld id="{0E2CAE94-80FD-440D-89D0-51F5150E77D6}" type="slidenum">
              <a:rPr lang="fr-FR" smtClean="0"/>
              <a:pPr/>
              <a:t>131</a:t>
            </a:fld>
            <a:endParaRPr lang="fr-FR" dirty="0"/>
          </a:p>
        </p:txBody>
      </p:sp>
      <p:graphicFrame>
        <p:nvGraphicFramePr>
          <p:cNvPr id="5" name="Tableau 4"/>
          <p:cNvGraphicFramePr>
            <a:graphicFrameLocks noGrp="1"/>
          </p:cNvGraphicFramePr>
          <p:nvPr/>
        </p:nvGraphicFramePr>
        <p:xfrm>
          <a:off x="142876" y="428604"/>
          <a:ext cx="8858280" cy="6143668"/>
        </p:xfrm>
        <a:graphic>
          <a:graphicData uri="http://schemas.openxmlformats.org/drawingml/2006/table">
            <a:tbl>
              <a:tblPr firstRow="1" bandRow="1">
                <a:tableStyleId>{5DA37D80-6434-44D0-A028-1B22A696006F}</a:tableStyleId>
              </a:tblPr>
              <a:tblGrid>
                <a:gridCol w="5214942"/>
                <a:gridCol w="1500198"/>
                <a:gridCol w="2143140"/>
              </a:tblGrid>
              <a:tr h="214314">
                <a:tc>
                  <a:txBody>
                    <a:bodyPr/>
                    <a:lstStyle/>
                    <a:p>
                      <a:pPr algn="ctr"/>
                      <a:r>
                        <a:rPr lang="fr-FR" sz="1200" dirty="0" smtClean="0"/>
                        <a:t>Indicateurs</a:t>
                      </a:r>
                      <a:endParaRPr lang="fr-FR" sz="1200" dirty="0"/>
                    </a:p>
                  </a:txBody>
                  <a:tcPr/>
                </a:tc>
                <a:tc>
                  <a:txBody>
                    <a:bodyPr/>
                    <a:lstStyle/>
                    <a:p>
                      <a:pPr algn="ctr"/>
                      <a:r>
                        <a:rPr lang="fr-FR" sz="1200" dirty="0" smtClean="0"/>
                        <a:t>Cible 2017</a:t>
                      </a:r>
                      <a:endParaRPr lang="fr-FR" sz="1200" dirty="0"/>
                    </a:p>
                  </a:txBody>
                  <a:tcPr/>
                </a:tc>
                <a:tc>
                  <a:txBody>
                    <a:bodyPr/>
                    <a:lstStyle/>
                    <a:p>
                      <a:pPr algn="ctr"/>
                      <a:r>
                        <a:rPr lang="fr-FR" sz="1200" dirty="0" smtClean="0"/>
                        <a:t>Actions</a:t>
                      </a:r>
                      <a:r>
                        <a:rPr lang="fr-FR" sz="1200" baseline="0" dirty="0" smtClean="0"/>
                        <a:t> Stratégique</a:t>
                      </a:r>
                      <a:endParaRPr lang="fr-FR" sz="1200" dirty="0"/>
                    </a:p>
                  </a:txBody>
                  <a:tcPr/>
                </a:tc>
              </a:tr>
              <a:tr h="367453">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Nombre</a:t>
                      </a:r>
                      <a:r>
                        <a:rPr lang="fr-FR" sz="1400" kern="1200" baseline="0" dirty="0" smtClean="0">
                          <a:solidFill>
                            <a:schemeClr val="tx1"/>
                          </a:solidFill>
                          <a:latin typeface="+mn-lt"/>
                          <a:ea typeface="+mn-ea"/>
                          <a:cs typeface="+mn-cs"/>
                        </a:rPr>
                        <a:t> de contrôles (de gestion) réalisés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100%</a:t>
                      </a:r>
                    </a:p>
                  </a:txBody>
                  <a:tcPr marL="0" marR="0" marT="0" marB="0" anchor="ct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Maitrise des coûts et des dépenses (finances)</a:t>
                      </a:r>
                      <a:endParaRPr lang="fr-FR" sz="1400" kern="1200" dirty="0" smtClean="0">
                        <a:solidFill>
                          <a:schemeClr val="tx1"/>
                        </a:solidFill>
                        <a:latin typeface="+mn-lt"/>
                        <a:ea typeface="+mn-ea"/>
                        <a:cs typeface="+mn-cs"/>
                      </a:endParaRPr>
                    </a:p>
                  </a:txBody>
                  <a:tcPr anchor="ctr">
                    <a:solidFill>
                      <a:schemeClr val="accent2">
                        <a:lumMod val="20000"/>
                        <a:lumOff val="80000"/>
                      </a:schemeClr>
                    </a:solidFill>
                  </a:tcPr>
                </a:tc>
              </a:tr>
              <a:tr h="572673">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 (comptabilité analytique-générale)</a:t>
                      </a:r>
                    </a:p>
                  </a:txBody>
                  <a:tcPr marL="0" marR="0" marT="0" marB="0" anchor="ctr">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solidFill>
                      <a:schemeClr val="bg1"/>
                    </a:solidFill>
                  </a:tcPr>
                </a:tc>
                <a:tc vMerge="1">
                  <a:txBody>
                    <a:bodyPr/>
                    <a:lstStyle/>
                    <a:p>
                      <a:endParaRPr lang="fr-FR"/>
                    </a:p>
                  </a:txBody>
                  <a:tcPr/>
                </a:tc>
              </a:tr>
              <a:tr h="364067">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 (</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dictionnaire des immobilisations)</a:t>
                      </a: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txBody>
                  <a:tcPr marL="0" marR="0" marT="0" marB="0" anchor="ctr">
                    <a:solidFill>
                      <a:schemeClr val="accent2">
                        <a:lumMod val="20000"/>
                        <a:lumOff val="80000"/>
                      </a:schemeClr>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rgbClr val="FF0000"/>
                          </a:solidFill>
                          <a:effectLst/>
                          <a:uLnTx/>
                          <a:uFillTx/>
                          <a:latin typeface="+mn-lt"/>
                          <a:ea typeface="+mn-ea"/>
                          <a:cs typeface="+mn-cs"/>
                        </a:rPr>
                        <a:t>100%</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bg1"/>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des SI</a:t>
                      </a:r>
                      <a:endParaRPr lang="fr-FR" sz="1400" dirty="0"/>
                    </a:p>
                  </a:txBody>
                  <a:tcPr anchor="ctr">
                    <a:solidFill>
                      <a:schemeClr val="bg1"/>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 d</a:t>
                      </a:r>
                      <a:r>
                        <a:rPr lang="fr-FR" sz="1400" kern="1200" dirty="0" smtClean="0">
                          <a:solidFill>
                            <a:schemeClr val="tx1"/>
                          </a:solidFill>
                          <a:latin typeface="+mn-lt"/>
                          <a:ea typeface="+mn-ea"/>
                          <a:cs typeface="+mn-cs"/>
                        </a:rPr>
                        <a:t>es applications existantes</a:t>
                      </a:r>
                      <a:r>
                        <a:rPr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 </a:t>
                      </a:r>
                      <a:r>
                        <a:rPr lang="fr-FR" sz="1400" kern="1200" baseline="0" dirty="0" smtClean="0">
                          <a:solidFill>
                            <a:schemeClr val="tx1"/>
                          </a:solidFill>
                          <a:latin typeface="+mn-lt"/>
                          <a:ea typeface="+mn-ea"/>
                          <a:cs typeface="+mn-cs"/>
                        </a:rPr>
                        <a:t>de gestion </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 </a:t>
                      </a: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solidFill>
                      <a:schemeClr val="accent2">
                        <a:lumMod val="20000"/>
                        <a:lumOff val="80000"/>
                      </a:schemeClr>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Séparation des fonctions technique électricité, technique gaz et commerciale</a:t>
                      </a:r>
                      <a:endParaRPr lang="fr-FR" sz="1400" dirty="0"/>
                    </a:p>
                  </a:txBody>
                  <a:tcPr anchor="ctr">
                    <a:solidFill>
                      <a:schemeClr val="accent2">
                        <a:lumMod val="20000"/>
                        <a:lumOff val="80000"/>
                      </a:schemeClr>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357222">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solidFill>
                      <a:schemeClr val="accent2">
                        <a:lumMod val="20000"/>
                        <a:lumOff val="80000"/>
                      </a:schemeClr>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132</a:t>
            </a:fld>
            <a:endParaRPr lang="fr-FR" dirty="0"/>
          </a:p>
        </p:txBody>
      </p:sp>
      <p:graphicFrame>
        <p:nvGraphicFramePr>
          <p:cNvPr id="5" name="Tableau 4"/>
          <p:cNvGraphicFramePr>
            <a:graphicFrameLocks noGrp="1"/>
          </p:cNvGraphicFramePr>
          <p:nvPr/>
        </p:nvGraphicFramePr>
        <p:xfrm>
          <a:off x="142876" y="1342710"/>
          <a:ext cx="8858280" cy="3872240"/>
        </p:xfrm>
        <a:graphic>
          <a:graphicData uri="http://schemas.openxmlformats.org/drawingml/2006/table">
            <a:tbl>
              <a:tblPr firstRow="1" bandRow="1">
                <a:tableStyleId>{5DA37D80-6434-44D0-A028-1B22A696006F}</a:tableStyleId>
              </a:tblPr>
              <a:tblGrid>
                <a:gridCol w="4714876"/>
                <a:gridCol w="2000264"/>
                <a:gridCol w="2143140"/>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87535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Taux de réalisation de l’</a:t>
                      </a:r>
                      <a:r>
                        <a:rPr kumimoji="0" lang="fr-FR" sz="1600" kern="1200" baseline="0" dirty="0" smtClean="0">
                          <a:solidFill>
                            <a:schemeClr val="tx1"/>
                          </a:solidFill>
                          <a:latin typeface="+mn-lt"/>
                          <a:ea typeface="+mn-ea"/>
                          <a:cs typeface="+mn-cs"/>
                        </a:rPr>
                        <a:t>étude de marché </a:t>
                      </a:r>
                      <a:endParaRPr kumimoji="0"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baseline="0" dirty="0" smtClean="0">
                          <a:solidFill>
                            <a:schemeClr val="tx1"/>
                          </a:solidFill>
                          <a:latin typeface="+mn-lt"/>
                          <a:ea typeface="+mn-ea"/>
                          <a:cs typeface="+mn-cs"/>
                        </a:rPr>
                        <a:t>Finalisé vers la fin du 1</a:t>
                      </a:r>
                      <a:r>
                        <a:rPr kumimoji="0" lang="fr-FR" sz="1600" kern="1200" baseline="30000" dirty="0" smtClean="0">
                          <a:solidFill>
                            <a:schemeClr val="tx1"/>
                          </a:solidFill>
                          <a:latin typeface="+mn-lt"/>
                          <a:ea typeface="+mn-ea"/>
                          <a:cs typeface="+mn-cs"/>
                        </a:rPr>
                        <a:t>er</a:t>
                      </a:r>
                      <a:r>
                        <a:rPr kumimoji="0" lang="fr-FR" sz="1600" kern="1200" baseline="0" dirty="0" smtClean="0">
                          <a:solidFill>
                            <a:schemeClr val="tx1"/>
                          </a:solidFill>
                          <a:latin typeface="+mn-lt"/>
                          <a:ea typeface="+mn-ea"/>
                          <a:cs typeface="+mn-cs"/>
                        </a:rPr>
                        <a:t> semestre 2015</a:t>
                      </a:r>
                    </a:p>
                  </a:txBody>
                  <a:tcPr marL="0" marR="0" marT="0" marB="0" anchor="ctr">
                    <a:solidFill>
                      <a:schemeClr val="accent2">
                        <a:lumMod val="20000"/>
                        <a:lumOff val="80000"/>
                      </a:schemeClr>
                    </a:solidFill>
                  </a:tcPr>
                </a:tc>
                <a:tc rowSpan="4">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2"/>
                          </a:solidFill>
                          <a:latin typeface="+mn-lt"/>
                          <a:ea typeface="+mn-ea"/>
                          <a:cs typeface="+mn-cs"/>
                        </a:rPr>
                        <a:t>Création et Développement de l’entité « Services »</a:t>
                      </a:r>
                      <a:endParaRPr lang="fr-FR" sz="1600" dirty="0"/>
                    </a:p>
                  </a:txBody>
                  <a:tcPr anchor="ctr">
                    <a:solidFill>
                      <a:schemeClr val="accent2">
                        <a:lumMod val="20000"/>
                        <a:lumOff val="80000"/>
                      </a:schemeClr>
                    </a:solidFill>
                  </a:tcP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missions et attributions </a:t>
                      </a:r>
                      <a:r>
                        <a:rPr kumimoji="0" lang="fr-FR" sz="1600" kern="1200" dirty="0" smtClean="0">
                          <a:solidFill>
                            <a:schemeClr val="tx1"/>
                          </a:solidFill>
                          <a:latin typeface="+mn-lt"/>
                          <a:ea typeface="+mn-ea"/>
                          <a:cs typeface="+mn-cs"/>
                        </a:rPr>
                        <a:t>de la nouvelle entité services</a:t>
                      </a:r>
                      <a:endParaRPr lang="fr-FR" sz="16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procédures de travail </a:t>
                      </a:r>
                      <a:endParaRPr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Part de marché</a:t>
                      </a:r>
                      <a:r>
                        <a:rPr kumimoji="0" lang="fr-FR" sz="1600" kern="1200" baseline="0" dirty="0" smtClean="0">
                          <a:solidFill>
                            <a:schemeClr val="tx1"/>
                          </a:solidFill>
                          <a:latin typeface="+mn-lt"/>
                          <a:ea typeface="+mn-ea"/>
                          <a:cs typeface="+mn-cs"/>
                        </a:rPr>
                        <a:t> issus du partenariat </a:t>
                      </a:r>
                      <a:endParaRPr kumimoji="0" lang="fr-FR" sz="1600" kern="1200" dirty="0" smtClean="0">
                        <a:solidFill>
                          <a:srgbClr val="FF0000"/>
                        </a:solidFill>
                        <a:latin typeface="+mn-lt"/>
                        <a:ea typeface="+mn-ea"/>
                        <a:cs typeface="+mn-cs"/>
                      </a:endParaRPr>
                    </a:p>
                  </a:txBody>
                  <a:tcPr marL="0" marR="0" marT="0" marB="0" anchor="ctr">
                    <a:solidFill>
                      <a:schemeClr val="bg1"/>
                    </a:solidFill>
                  </a:tcPr>
                </a:tc>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 à définir en fonction de l’étude du marché</a:t>
                      </a:r>
                      <a:r>
                        <a:rPr kumimoji="0" lang="fr-FR" sz="1600" kern="1200" baseline="0" dirty="0" smtClean="0">
                          <a:solidFill>
                            <a:schemeClr val="tx1"/>
                          </a:solidFill>
                          <a:latin typeface="+mn-lt"/>
                          <a:ea typeface="+mn-ea"/>
                          <a:cs typeface="+mn-cs"/>
                        </a:rPr>
                        <a:t> </a:t>
                      </a:r>
                      <a:r>
                        <a:rPr kumimoji="0" lang="fr-FR" sz="1600" kern="1200" dirty="0" smtClean="0">
                          <a:solidFill>
                            <a:schemeClr val="tx1"/>
                          </a:solidFill>
                          <a:latin typeface="+mn-lt"/>
                          <a:ea typeface="+mn-ea"/>
                          <a:cs typeface="+mn-cs"/>
                        </a:rPr>
                        <a:t>.</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Client :</a:t>
            </a:r>
            <a:endParaRPr lang="fr-FR" sz="2800" dirty="0"/>
          </a:p>
        </p:txBody>
      </p:sp>
      <p:sp>
        <p:nvSpPr>
          <p:cNvPr id="3" name="Espace réservé du numéro de diapositive 2"/>
          <p:cNvSpPr>
            <a:spLocks noGrp="1"/>
          </p:cNvSpPr>
          <p:nvPr>
            <p:ph type="sldNum" sz="quarter" idx="12"/>
          </p:nvPr>
        </p:nvSpPr>
        <p:spPr>
          <a:xfrm>
            <a:off x="8358214" y="6407944"/>
            <a:ext cx="654818" cy="365125"/>
          </a:xfrm>
        </p:spPr>
        <p:txBody>
          <a:bodyPr/>
          <a:lstStyle/>
          <a:p>
            <a:fld id="{0E2CAE94-80FD-440D-89D0-51F5150E77D6}" type="slidenum">
              <a:rPr lang="fr-FR" smtClean="0"/>
              <a:pPr/>
              <a:t>133</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1331400922"/>
              </p:ext>
            </p:extLst>
          </p:nvPr>
        </p:nvGraphicFramePr>
        <p:xfrm>
          <a:off x="142845" y="1285860"/>
          <a:ext cx="8715436" cy="3937000"/>
        </p:xfrm>
        <a:graphic>
          <a:graphicData uri="http://schemas.openxmlformats.org/drawingml/2006/table">
            <a:tbl>
              <a:tblPr firstRow="1" bandRow="1">
                <a:tableStyleId>{5DA37D80-6434-44D0-A028-1B22A696006F}</a:tableStyleId>
              </a:tblPr>
              <a:tblGrid>
                <a:gridCol w="3000395"/>
                <a:gridCol w="2714644"/>
                <a:gridCol w="3000397"/>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solidFill>
                            <a:schemeClr val="tx1"/>
                          </a:solidFill>
                        </a:rPr>
                        <a:t>Action</a:t>
                      </a:r>
                      <a:r>
                        <a:rPr lang="fr-FR" sz="1400" baseline="0" dirty="0" smtClean="0">
                          <a:solidFill>
                            <a:schemeClr val="tx1"/>
                          </a:solidFill>
                        </a:rPr>
                        <a:t> Stratégique</a:t>
                      </a:r>
                      <a:endParaRPr lang="fr-FR" sz="1400"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err="1" smtClean="0">
                          <a:solidFill>
                            <a:schemeClr val="tx1"/>
                          </a:solidFill>
                          <a:latin typeface="+mn-lt"/>
                          <a:ea typeface="+mn-ea"/>
                          <a:cs typeface="+mn-cs"/>
                        </a:rPr>
                        <a:t>Nbr</a:t>
                      </a:r>
                      <a:r>
                        <a:rPr kumimoji="0" lang="fr-FR" sz="1400" kern="1200" dirty="0" smtClean="0">
                          <a:solidFill>
                            <a:schemeClr val="tx1"/>
                          </a:solidFill>
                          <a:latin typeface="+mn-lt"/>
                          <a:ea typeface="+mn-ea"/>
                          <a:cs typeface="+mn-cs"/>
                        </a:rPr>
                        <a:t> d’actions de communication</a:t>
                      </a:r>
                    </a:p>
                    <a:p>
                      <a:endParaRPr lang="fr-FR" sz="1400" dirty="0">
                        <a:solidFill>
                          <a:schemeClr val="tx1"/>
                        </a:solidFill>
                      </a:endParaRPr>
                    </a:p>
                  </a:txBody>
                  <a:tcPr>
                    <a:solidFill>
                      <a:schemeClr val="accent2">
                        <a:lumMod val="20000"/>
                        <a:lumOff val="80000"/>
                      </a:schemeClr>
                    </a:solidFill>
                  </a:tcPr>
                </a:tc>
                <a:tc>
                  <a:txBody>
                    <a:bodyPr/>
                    <a:lstStyle/>
                    <a:p>
                      <a:r>
                        <a:rPr lang="fr-FR" sz="1400" dirty="0" smtClean="0">
                          <a:solidFill>
                            <a:schemeClr val="tx1"/>
                          </a:solidFill>
                        </a:rPr>
                        <a:t>100% actions prévues</a:t>
                      </a:r>
                      <a:r>
                        <a:rPr lang="fr-FR" sz="1400" baseline="0" dirty="0" smtClean="0">
                          <a:solidFill>
                            <a:schemeClr val="tx1"/>
                          </a:solidFill>
                        </a:rPr>
                        <a:t> dans le plan de communication annuel</a:t>
                      </a:r>
                      <a:endParaRPr lang="fr-FR" sz="1400" dirty="0">
                        <a:solidFill>
                          <a:schemeClr val="tx1"/>
                        </a:solidFill>
                      </a:endParaRPr>
                    </a:p>
                  </a:txBody>
                  <a:tcP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Protection des revenus PDR</a:t>
                      </a:r>
                      <a:endParaRPr lang="fr-FR" sz="1400" dirty="0">
                        <a:solidFill>
                          <a:schemeClr val="tx1"/>
                        </a:solidFill>
                      </a:endParaRPr>
                    </a:p>
                  </a:txBody>
                  <a:tcPr anchor="ctr">
                    <a:solidFill>
                      <a:schemeClr val="accent2">
                        <a:lumMod val="20000"/>
                        <a:lumOff val="80000"/>
                      </a:schemeClr>
                    </a:solidFill>
                  </a:tcPr>
                </a:tc>
              </a:tr>
              <a:tr h="370840">
                <a:tc>
                  <a:txBody>
                    <a:bodyPr/>
                    <a:lstStyle/>
                    <a:p>
                      <a:pPr marL="0" algn="l" rtl="0" eaLnBrk="1" latinLnBrk="0" hangingPunct="1"/>
                      <a:r>
                        <a:rPr kumimoji="0" lang="fr-FR" sz="1400" b="1" kern="1200" dirty="0" smtClean="0">
                          <a:solidFill>
                            <a:schemeClr val="accent2"/>
                          </a:solidFill>
                          <a:latin typeface="+mn-lt"/>
                          <a:ea typeface="+mn-ea"/>
                          <a:cs typeface="+mn-cs"/>
                        </a:rPr>
                        <a:t>Paramètres (à détailler) Qualité/Continuité de service de services</a:t>
                      </a:r>
                      <a:endParaRPr kumimoji="0" lang="fr-FR" sz="1400" b="1" kern="1200" dirty="0">
                        <a:solidFill>
                          <a:schemeClr val="accent2"/>
                        </a:solidFill>
                        <a:latin typeface="+mn-lt"/>
                        <a:ea typeface="+mn-ea"/>
                        <a:cs typeface="+mn-cs"/>
                      </a:endParaRPr>
                    </a:p>
                  </a:txBody>
                  <a:tcPr>
                    <a:solidFill>
                      <a:schemeClr val="bg1"/>
                    </a:solidFill>
                  </a:tcPr>
                </a:tc>
                <a:tc>
                  <a:txBody>
                    <a:bodyPr/>
                    <a:lstStyle/>
                    <a:p>
                      <a:r>
                        <a:rPr lang="fr-FR" sz="1400" dirty="0" smtClean="0">
                          <a:solidFill>
                            <a:srgbClr val="0070C0"/>
                          </a:solidFill>
                        </a:rPr>
                        <a:t>?</a:t>
                      </a:r>
                      <a:endParaRPr lang="fr-FR" sz="1400" dirty="0">
                        <a:solidFill>
                          <a:srgbClr val="0070C0"/>
                        </a:solidFill>
                      </a:endParaRP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de diminution des</a:t>
                      </a:r>
                      <a:r>
                        <a:rPr kumimoji="0" lang="fr-FR" sz="1400" kern="1200" baseline="0" dirty="0" smtClean="0">
                          <a:solidFill>
                            <a:schemeClr val="tx1"/>
                          </a:solidFill>
                          <a:latin typeface="+mn-lt"/>
                          <a:ea typeface="+mn-ea"/>
                          <a:cs typeface="+mn-cs"/>
                        </a:rPr>
                        <a:t> cas de fraude et agressions des ouvrages, </a:t>
                      </a:r>
                      <a:r>
                        <a:rPr kumimoji="0" lang="fr-FR" sz="1400" kern="1200" baseline="0" dirty="0" err="1" smtClean="0">
                          <a:solidFill>
                            <a:schemeClr val="tx1"/>
                          </a:solidFill>
                          <a:latin typeface="+mn-lt"/>
                          <a:ea typeface="+mn-ea"/>
                          <a:cs typeface="+mn-cs"/>
                        </a:rPr>
                        <a:t>etc</a:t>
                      </a:r>
                      <a:endParaRPr kumimoji="0" lang="fr-FR" sz="14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400" dirty="0" smtClean="0">
                          <a:solidFill>
                            <a:srgbClr val="0070C0"/>
                          </a:solidFill>
                        </a:rPr>
                        <a:t>?</a:t>
                      </a:r>
                      <a:endParaRPr lang="fr-FR" sz="1400" dirty="0">
                        <a:solidFill>
                          <a:srgbClr val="0070C0"/>
                        </a:solidFill>
                      </a:endParaRP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solidFill>
                      <a:schemeClr val="bg1"/>
                    </a:solidFill>
                  </a:tcPr>
                </a:tc>
                <a:tc rowSpan="2">
                  <a:txBody>
                    <a:bodyPr/>
                    <a:lstStyle/>
                    <a:p>
                      <a:r>
                        <a:rPr kumimoji="0" lang="fr-FR" sz="1400" kern="1200" dirty="0" smtClean="0">
                          <a:solidFill>
                            <a:schemeClr val="tx1"/>
                          </a:solidFill>
                          <a:latin typeface="+mn-lt"/>
                          <a:ea typeface="+mn-ea"/>
                          <a:cs typeface="+mn-cs"/>
                        </a:rPr>
                        <a:t>Passer d’une culture d’USAGER à une culture CLIENT pour capter le maximum de valeur</a:t>
                      </a:r>
                      <a:endParaRPr lang="fr-FR" sz="1400" dirty="0">
                        <a:solidFill>
                          <a:schemeClr val="tx1"/>
                        </a:solidFill>
                      </a:endParaRPr>
                    </a:p>
                  </a:txBody>
                  <a:tcP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txBody>
                  <a:tcPr marL="0" marR="0" marT="0" marB="0" anchor="ctr">
                    <a:solidFill>
                      <a:schemeClr val="accent2">
                        <a:lumMod val="20000"/>
                        <a:lumOff val="80000"/>
                      </a:schemeClr>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solidFill>
                      <a:schemeClr val="bg1"/>
                    </a:solidFill>
                  </a:tcPr>
                </a:tc>
                <a:tc>
                  <a:txBody>
                    <a:bodyPr/>
                    <a:lstStyle/>
                    <a:p>
                      <a:pPr marL="85725" marR="0" lvl="0" indent="0" algn="l" defTabSz="914400" rtl="0" eaLnBrk="1" fontAlgn="auto" latinLnBrk="0" hangingPunct="1">
                        <a:lnSpc>
                          <a:spcPct val="130000"/>
                        </a:lnSpc>
                        <a:spcBef>
                          <a:spcPts val="0"/>
                        </a:spcBef>
                        <a:spcAft>
                          <a:spcPts val="800"/>
                        </a:spcAft>
                        <a:buClrTx/>
                        <a:buSzTx/>
                        <a:buFont typeface="Arial" pitchFamily="34" charset="0"/>
                        <a:buNone/>
                        <a:tabLst/>
                        <a:defRPr/>
                      </a:pPr>
                      <a:r>
                        <a:rPr lang="fr-FR" sz="1400" kern="1200" dirty="0" smtClean="0">
                          <a:solidFill>
                            <a:schemeClr val="tx1"/>
                          </a:solidFill>
                          <a:latin typeface="+mn-lt"/>
                          <a:ea typeface="+mn-ea"/>
                          <a:cs typeface="+mn-cs"/>
                        </a:rPr>
                        <a:t>100% 2013</a:t>
                      </a:r>
                    </a:p>
                  </a:txBody>
                  <a:tcPr marL="0" marR="0" marT="0" marB="0" anchor="ctr">
                    <a:solidFill>
                      <a:schemeClr val="bg1"/>
                    </a:solidFill>
                  </a:tcPr>
                </a:tc>
                <a:tc>
                  <a:txBody>
                    <a:bodyPr/>
                    <a:lstStyle/>
                    <a:p>
                      <a:r>
                        <a:rPr kumimoji="0" lang="fr-FR" sz="1400" kern="1200" dirty="0" smtClean="0">
                          <a:solidFill>
                            <a:schemeClr val="tx2"/>
                          </a:solidFill>
                          <a:latin typeface="+mn-lt"/>
                          <a:ea typeface="+mn-ea"/>
                          <a:cs typeface="+mn-cs"/>
                        </a:rPr>
                        <a:t>Organiser la gestion des clients éligibles</a:t>
                      </a:r>
                      <a:endParaRPr lang="fr-FR" sz="14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Finances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134</a:t>
            </a:fld>
            <a:endParaRPr lang="fr-FR" dirty="0"/>
          </a:p>
        </p:txBody>
      </p:sp>
      <p:graphicFrame>
        <p:nvGraphicFramePr>
          <p:cNvPr id="5" name="Tableau 4"/>
          <p:cNvGraphicFramePr>
            <a:graphicFrameLocks noGrp="1"/>
          </p:cNvGraphicFramePr>
          <p:nvPr/>
        </p:nvGraphicFramePr>
        <p:xfrm>
          <a:off x="142845" y="1397000"/>
          <a:ext cx="8715436" cy="1876140"/>
        </p:xfrm>
        <a:graphic>
          <a:graphicData uri="http://schemas.openxmlformats.org/drawingml/2006/table">
            <a:tbl>
              <a:tblPr firstRow="1" bandRow="1">
                <a:tableStyleId>{5DA37D80-6434-44D0-A028-1B22A696006F}</a:tableStyleId>
              </a:tblPr>
              <a:tblGrid>
                <a:gridCol w="3071833"/>
                <a:gridCol w="1643074"/>
                <a:gridCol w="4000529"/>
              </a:tblGrid>
              <a:tr h="727365">
                <a:tc>
                  <a:txBody>
                    <a:bodyPr/>
                    <a:lstStyle/>
                    <a:p>
                      <a:pPr algn="ctr"/>
                      <a:r>
                        <a:rPr lang="fr-FR" dirty="0" smtClean="0"/>
                        <a:t>Indicateur</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dirty="0" smtClean="0"/>
                        <a:t>Cible 2017</a:t>
                      </a:r>
                    </a:p>
                    <a:p>
                      <a:pPr algn="ctr"/>
                      <a:endParaRPr lang="fr-FR" dirty="0"/>
                    </a:p>
                  </a:txBody>
                  <a:tcPr/>
                </a:tc>
                <a:tc>
                  <a:txBody>
                    <a:bodyPr/>
                    <a:lstStyle/>
                    <a:p>
                      <a:pPr algn="ctr"/>
                      <a:r>
                        <a:rPr lang="fr-FR" dirty="0" smtClean="0"/>
                        <a:t>Action</a:t>
                      </a:r>
                      <a:r>
                        <a:rPr lang="fr-FR" baseline="0" dirty="0" smtClean="0"/>
                        <a:t> Stratégique</a:t>
                      </a:r>
                      <a:endParaRPr lang="fr-FR" dirty="0"/>
                    </a:p>
                  </a:txBody>
                  <a:tcPr/>
                </a:tc>
              </a:tr>
              <a:tr h="727365">
                <a:tc>
                  <a:txBody>
                    <a:bodyPr/>
                    <a:lstStyle/>
                    <a:p>
                      <a:r>
                        <a:rPr lang="fr-FR" dirty="0" smtClean="0">
                          <a:solidFill>
                            <a:srgbClr val="0070C0"/>
                          </a:solidFill>
                        </a:rPr>
                        <a:t>CA services</a:t>
                      </a:r>
                      <a:endParaRPr lang="fr-FR" dirty="0">
                        <a:solidFill>
                          <a:srgbClr val="0070C0"/>
                        </a:solidFill>
                      </a:endParaRPr>
                    </a:p>
                  </a:txBody>
                  <a:tcPr anchor="ctr"/>
                </a:tc>
                <a:tc>
                  <a:txBody>
                    <a:bodyPr/>
                    <a:lstStyle/>
                    <a:p>
                      <a:r>
                        <a:rPr lang="fr-FR" dirty="0" smtClean="0"/>
                        <a:t>À</a:t>
                      </a:r>
                      <a:r>
                        <a:rPr lang="fr-FR" baseline="0" dirty="0" smtClean="0"/>
                        <a:t> D</a:t>
                      </a:r>
                      <a:r>
                        <a:rPr lang="fr-FR" dirty="0" smtClean="0"/>
                        <a:t>éfinir !</a:t>
                      </a:r>
                      <a:endParaRPr lang="fr-FR" dirty="0"/>
                    </a:p>
                  </a:txBody>
                  <a:tcPr/>
                </a:tc>
                <a:tc>
                  <a:txBody>
                    <a:bodyPr/>
                    <a:lstStyle/>
                    <a:p>
                      <a:r>
                        <a:rPr kumimoji="0" lang="fr-FR" kern="1200" dirty="0" smtClean="0">
                          <a:solidFill>
                            <a:schemeClr val="tx1"/>
                          </a:solidFill>
                          <a:latin typeface="+mn-lt"/>
                          <a:ea typeface="+mn-ea"/>
                          <a:cs typeface="+mn-cs"/>
                        </a:rPr>
                        <a:t>Création et Développement de l’entité « Services »</a:t>
                      </a:r>
                      <a:endParaRPr lang="fr-FR" dirty="0">
                        <a:solidFill>
                          <a:schemeClr val="tx1"/>
                        </a:solidFill>
                      </a:endParaRPr>
                    </a:p>
                  </a:txBody>
                  <a:tcPr/>
                </a:tc>
              </a:tr>
              <a:tr h="421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nchor="ctr"/>
                </a:tc>
                <a:tc>
                  <a:txBody>
                    <a:bodyPr/>
                    <a:lstStyle/>
                    <a:p>
                      <a:r>
                        <a:rPr lang="fr-FR" dirty="0" smtClean="0"/>
                        <a:t>50%</a:t>
                      </a:r>
                      <a:endParaRPr lang="fr-FR" dirty="0"/>
                    </a:p>
                  </a:txBody>
                  <a:tcPr/>
                </a:tc>
                <a:tc>
                  <a:txBody>
                    <a:bodyPr/>
                    <a:lstStyle/>
                    <a:p>
                      <a:r>
                        <a:rPr lang="fr-FR" dirty="0" smtClean="0">
                          <a:solidFill>
                            <a:schemeClr val="tx1"/>
                          </a:solidFill>
                        </a:rPr>
                        <a:t>Protection des revenus</a:t>
                      </a:r>
                      <a:endParaRPr lang="fr-FR"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3.6.3. 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135</a:t>
            </a:fld>
            <a:endParaRPr lang="fr-F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136</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6"/>
            <a:ext cx="8229600" cy="4525963"/>
          </a:xfrm>
        </p:spPr>
        <p:txBody>
          <a:bodyPr>
            <a:normAutofit fontScale="92500" lnSpcReduction="20000"/>
          </a:bodyPr>
          <a:lstStyle/>
          <a:p>
            <a:pPr algn="just">
              <a:buNone/>
            </a:pPr>
            <a:r>
              <a:rPr lang="fr-FR" dirty="0" smtClean="0"/>
              <a:t>Le diagnostic stratégique consiste, à partir de l’analyse des domaines d’activités stratégiques de l’entreprise, à positionner cette dernière sur les différents segments du marché par rapport à la concurrence.</a:t>
            </a:r>
          </a:p>
          <a:p>
            <a:pPr>
              <a:buNone/>
            </a:pPr>
            <a:endParaRPr lang="fr-FR" dirty="0" smtClean="0"/>
          </a:p>
          <a:p>
            <a:pPr>
              <a:buNone/>
            </a:pPr>
            <a:r>
              <a:rPr lang="fr-FR" dirty="0" smtClean="0"/>
              <a:t>A cet effet, cette phase du plan porte sur :</a:t>
            </a:r>
          </a:p>
          <a:p>
            <a:pPr>
              <a:buNone/>
            </a:pPr>
            <a:endParaRPr lang="fr-FR" dirty="0" smtClean="0"/>
          </a:p>
          <a:p>
            <a:pPr lvl="1">
              <a:buFont typeface="Wingdings" pitchFamily="2" charset="2"/>
              <a:buChar char="§"/>
            </a:pPr>
            <a:r>
              <a:rPr lang="fr-FR" dirty="0" smtClean="0"/>
              <a:t>La présentation des segments stratégiques définis par le biais de la segmentation stratégique;</a:t>
            </a:r>
          </a:p>
          <a:p>
            <a:pPr lvl="1">
              <a:buFont typeface="Wingdings" pitchFamily="2" charset="2"/>
              <a:buChar char="§"/>
            </a:pPr>
            <a:r>
              <a:rPr lang="fr-FR" dirty="0" smtClean="0"/>
              <a:t>L’analyse interne et externe de chaque segment d’activité ;</a:t>
            </a:r>
          </a:p>
          <a:p>
            <a:pPr lvl="1">
              <a:buFont typeface="Wingdings" pitchFamily="2" charset="2"/>
              <a:buChar char="§"/>
            </a:pPr>
            <a:r>
              <a:rPr lang="fr-FR" dirty="0" smtClean="0"/>
              <a:t>Le diagnostic stratégique.</a:t>
            </a:r>
          </a:p>
          <a:p>
            <a:endParaRPr lang="fr-FR" dirty="0"/>
          </a:p>
        </p:txBody>
      </p:sp>
      <p:sp>
        <p:nvSpPr>
          <p:cNvPr id="3" name="Titre 2"/>
          <p:cNvSpPr>
            <a:spLocks noGrp="1"/>
          </p:cNvSpPr>
          <p:nvPr>
            <p:ph type="title"/>
          </p:nvPr>
        </p:nvSpPr>
        <p:spPr>
          <a:xfrm>
            <a:off x="642910" y="500042"/>
            <a:ext cx="6286544" cy="285752"/>
          </a:xfrm>
        </p:spPr>
        <p:txBody>
          <a:bodyPr>
            <a:normAutofit fontScale="90000"/>
          </a:bodyPr>
          <a:lstStyle/>
          <a:p>
            <a:r>
              <a:rPr lang="fr-FR" sz="2700" b="0" dirty="0" smtClean="0">
                <a:solidFill>
                  <a:srgbClr val="0070C0"/>
                </a:solidFill>
                <a:effectLst/>
                <a:latin typeface="MyriadPro-Semibold"/>
                <a:ea typeface="Times New Roman"/>
                <a:cs typeface="MyriadPro-Semibold"/>
              </a:rPr>
              <a:t/>
            </a:r>
            <a:br>
              <a:rPr lang="fr-FR" sz="2700" b="0" dirty="0" smtClean="0">
                <a:solidFill>
                  <a:srgbClr val="0070C0"/>
                </a:solidFill>
                <a:effectLst/>
                <a:latin typeface="MyriadPro-Semibold"/>
                <a:ea typeface="Times New Roman"/>
                <a:cs typeface="MyriadPro-Semibold"/>
              </a:rPr>
            </a:br>
            <a:r>
              <a:rPr lang="fr-FR" sz="2700" b="0" dirty="0" smtClean="0">
                <a:solidFill>
                  <a:srgbClr val="0070C0"/>
                </a:solidFill>
                <a:effectLst/>
                <a:latin typeface="MyriadPro-Semibold"/>
                <a:ea typeface="Times New Roman"/>
                <a:cs typeface="MyriadPro-Semibold"/>
              </a:rPr>
              <a:t>3.1. Le Diagnostic Stratégique</a:t>
            </a:r>
            <a:r>
              <a:rPr lang="fr-FR" b="0" dirty="0" smtClean="0">
                <a:effectLst/>
              </a:rPr>
              <a:t/>
            </a:r>
            <a:br>
              <a:rPr lang="fr-FR" b="0" dirty="0" smtClean="0">
                <a:effectLst/>
              </a:rPr>
            </a:br>
            <a:endParaRPr lang="fr-FR" b="0"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7"/>
            <a:ext cx="8043890" cy="4286279"/>
          </a:xfrm>
        </p:spPr>
        <p:txBody>
          <a:bodyPr>
            <a:normAutofit/>
          </a:bodyPr>
          <a:lstStyle/>
          <a:p>
            <a:pPr algn="just">
              <a:buNone/>
            </a:pPr>
            <a:r>
              <a:rPr lang="fr-FR" sz="2400" dirty="0" smtClean="0"/>
              <a:t>La segmentation stratégique consiste à diviser ou regrouper les activités de l’entreprise en groupes homogènes appelés Segments Stratégiques sur la base du couple produit/client et ce, dans le but :</a:t>
            </a:r>
          </a:p>
          <a:p>
            <a:pPr algn="just">
              <a:buNone/>
            </a:pPr>
            <a:r>
              <a:rPr lang="fr-FR" sz="2400" dirty="0" smtClean="0"/>
              <a:t> </a:t>
            </a:r>
          </a:p>
          <a:p>
            <a:pPr lvl="2" algn="just">
              <a:buFont typeface="Wingdings" pitchFamily="2" charset="2"/>
              <a:buChar char="§"/>
            </a:pPr>
            <a:r>
              <a:rPr lang="fr-FR" sz="2200" dirty="0" smtClean="0"/>
              <a:t>d’avoir une meilleure visibilité sur les activités,</a:t>
            </a:r>
          </a:p>
          <a:p>
            <a:pPr lvl="2" algn="just">
              <a:buFont typeface="Wingdings" pitchFamily="2" charset="2"/>
              <a:buChar char="§"/>
            </a:pPr>
            <a:r>
              <a:rPr lang="fr-FR" sz="2200" dirty="0" smtClean="0"/>
              <a:t>de faciliter l’analyse des activités, </a:t>
            </a:r>
          </a:p>
          <a:p>
            <a:pPr lvl="2" algn="just">
              <a:buFont typeface="Wingdings" pitchFamily="2" charset="2"/>
              <a:buChar char="§"/>
            </a:pPr>
            <a:r>
              <a:rPr lang="fr-FR" sz="2200" dirty="0" smtClean="0"/>
              <a:t>de formuler les choix stratégiques par activité et l’arbitrage en termes d’allocation de ressources entre les différents segments.</a:t>
            </a:r>
          </a:p>
          <a:p>
            <a:pPr lvl="1" algn="just">
              <a:buNone/>
            </a:pPr>
            <a:r>
              <a:rPr lang="fr-FR" sz="2400" b="1" dirty="0" smtClean="0"/>
              <a:t> </a:t>
            </a:r>
            <a:endParaRPr lang="fr-FR" sz="2400" dirty="0" smtClean="0"/>
          </a:p>
          <a:p>
            <a:pPr algn="just">
              <a:buNone/>
            </a:pPr>
            <a:endParaRPr lang="fr-FR" dirty="0"/>
          </a:p>
        </p:txBody>
      </p:sp>
      <p:sp>
        <p:nvSpPr>
          <p:cNvPr id="3" name="Titre 2"/>
          <p:cNvSpPr>
            <a:spLocks noGrp="1"/>
          </p:cNvSpPr>
          <p:nvPr>
            <p:ph type="title"/>
          </p:nvPr>
        </p:nvSpPr>
        <p:spPr>
          <a:xfrm>
            <a:off x="428596" y="214290"/>
            <a:ext cx="8229600" cy="857256"/>
          </a:xfrm>
        </p:spPr>
        <p:txBody>
          <a:bodyPr>
            <a:noAutofit/>
          </a:bodyPr>
          <a:lstStyle/>
          <a:p>
            <a:pPr lvl="2" algn="l" rtl="0">
              <a:spcBef>
                <a:spcPct val="0"/>
              </a:spcBef>
            </a:pPr>
            <a:r>
              <a:rPr lang="fr-FR" sz="2400" kern="1200" dirty="0" smtClean="0">
                <a:solidFill>
                  <a:srgbClr val="0070C0"/>
                </a:solidFill>
                <a:latin typeface="MyriadPro-Semibold"/>
                <a:ea typeface="Times New Roman"/>
                <a:cs typeface="MyriadPro-Semibold"/>
              </a:rPr>
              <a:t>3.2. Segmentation stratégique :</a:t>
            </a:r>
            <a:r>
              <a:rPr lang="fr-FR" sz="2400" kern="1200" dirty="0">
                <a:solidFill>
                  <a:srgbClr val="0070C0"/>
                </a:solidFill>
                <a:latin typeface="MyriadPro-Semibold"/>
                <a:ea typeface="Times New Roman"/>
                <a:cs typeface="MyriadPro-Semibold"/>
              </a:rPr>
              <a:t>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a:t>
            </a:r>
          </a:p>
          <a:p>
            <a:pPr algn="justLow" eaLnBrk="1" fontAlgn="auto" hangingPunct="1">
              <a:spcAft>
                <a:spcPts val="0"/>
              </a:spcAft>
              <a:buNone/>
              <a:defRPr/>
            </a:pPr>
            <a:r>
              <a:rPr lang="fr-FR" sz="2000" dirty="0" smtClean="0"/>
              <a:t>Chaque segment représente un domaine marchant en soi, et</a:t>
            </a:r>
          </a:p>
          <a:p>
            <a:pPr algn="justLow" eaLnBrk="1" fontAlgn="auto" hangingPunct="1">
              <a:spcAft>
                <a:spcPts val="0"/>
              </a:spcAft>
              <a:buNone/>
              <a:defRPr/>
            </a:pPr>
            <a:r>
              <a:rPr lang="fr-FR" sz="2000" dirty="0" smtClean="0"/>
              <a:t>étant caractérisé de clients, de règles de marché, de taille de </a:t>
            </a:r>
          </a:p>
          <a:p>
            <a:pPr algn="justLow" eaLnBrk="1" fontAlgn="auto" hangingPunct="1">
              <a:spcAft>
                <a:spcPts val="0"/>
              </a:spcAft>
              <a:buNone/>
              <a:defRPr/>
            </a:pPr>
            <a:r>
              <a:rPr lang="fr-FR" sz="2000" dirty="0" smtClean="0"/>
              <a:t>croissance, de barrières à l’entrée et de facteurs clés de succès. </a:t>
            </a:r>
          </a:p>
          <a:p>
            <a:pPr algn="just" eaLnBrk="1" fontAlgn="auto" hangingPunct="1">
              <a:spcAft>
                <a:spcPts val="0"/>
              </a:spcAft>
              <a:buNone/>
              <a:defRPr/>
            </a:pPr>
            <a:endParaRPr lang="fr-FR" sz="2000" dirty="0" smtClean="0"/>
          </a:p>
          <a:p>
            <a:pPr algn="just" eaLnBrk="1" fontAlgn="auto" hangingPunct="1">
              <a:spcAft>
                <a:spcPts val="0"/>
              </a:spcAft>
              <a:buNone/>
              <a:defRPr/>
            </a:pPr>
            <a:r>
              <a:rPr lang="fr-FR" sz="2000" dirty="0" smtClean="0"/>
              <a:t>Il s’agit des segments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Éligibles électricité</a:t>
            </a:r>
          </a:p>
          <a:p>
            <a:pPr marL="1088136" lvl="2" indent="-457200" algn="just">
              <a:buFont typeface="+mj-lt"/>
              <a:buAutoNum type="arabicPeriod"/>
              <a:defRPr/>
            </a:pPr>
            <a:r>
              <a:rPr lang="fr-FR" sz="2000" dirty="0" smtClean="0"/>
              <a:t>Éligibles gaz</a:t>
            </a:r>
          </a:p>
          <a:p>
            <a:pPr marL="1088136" lvl="2" indent="-457200" algn="just">
              <a:buFont typeface="+mj-lt"/>
              <a:buAutoNum type="arabicPeriod"/>
              <a:defRPr/>
            </a:pPr>
            <a:r>
              <a:rPr lang="fr-FR" sz="2000" dirty="0" smtClean="0"/>
              <a:t>Services</a:t>
            </a:r>
            <a:endParaRPr lang="fr-FR" sz="20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17</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3.2. Segmentation stratégique : (suite)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1000108"/>
            <a:ext cx="8229600" cy="5007183"/>
          </a:xfrm>
        </p:spPr>
        <p:txBody>
          <a:bodyPr rtlCol="0">
            <a:normAutofit/>
          </a:bodyPr>
          <a:lstStyle/>
          <a:p>
            <a:pPr algn="just" eaLnBrk="1" fontAlgn="auto" hangingPunct="1">
              <a:spcAft>
                <a:spcPts val="0"/>
              </a:spcAft>
              <a:buNone/>
              <a:defRPr/>
            </a:pPr>
            <a:r>
              <a:rPr lang="fr-FR" sz="1800" dirty="0" smtClean="0"/>
              <a:t>Le diagnostic stratégique est réalisé en deux temps :</a:t>
            </a:r>
          </a:p>
          <a:p>
            <a:pPr algn="just" eaLnBrk="1" fontAlgn="auto" hangingPunct="1">
              <a:spcAft>
                <a:spcPts val="0"/>
              </a:spcAft>
              <a:buNone/>
              <a:defRPr/>
            </a:pPr>
            <a:endParaRPr lang="fr-FR" sz="1800" dirty="0" smtClean="0"/>
          </a:p>
          <a:p>
            <a:pPr marL="827532" lvl="1" indent="-457200" algn="just">
              <a:buFont typeface="+mj-lt"/>
              <a:buAutoNum type="arabicPeriod"/>
              <a:defRPr/>
            </a:pPr>
            <a:r>
              <a:rPr lang="fr-FR" sz="1800" dirty="0" smtClean="0"/>
              <a:t>La description du segment : en identifiant l’activité dans ce segment, les clients, la taille du marché et sa croissance, la structure de la concurrence, les barrière à l’entrée, les facteurs clés de succès et les risques.</a:t>
            </a:r>
          </a:p>
          <a:p>
            <a:pPr marL="827532" lvl="1" indent="-457200" algn="just">
              <a:buFont typeface="+mj-lt"/>
              <a:buAutoNum type="arabicPeriod"/>
              <a:defRPr/>
            </a:pPr>
            <a:r>
              <a:rPr lang="fr-FR" sz="1800" dirty="0" smtClean="0"/>
              <a:t>Le diagnostic stratégique proprement dit, en positionnant le segment dans la matrice du diagnostic à travers:</a:t>
            </a:r>
          </a:p>
          <a:p>
            <a:pPr marL="1389888" lvl="3" indent="-457200" algn="just">
              <a:buFont typeface="Arial" pitchFamily="34" charset="0"/>
              <a:buChar char="•"/>
              <a:defRPr/>
            </a:pPr>
            <a:r>
              <a:rPr lang="fr-FR" sz="1800" dirty="0" smtClean="0"/>
              <a:t>l’évaluation du potentiel de création de valeur de SDA dans ce segment</a:t>
            </a:r>
          </a:p>
          <a:p>
            <a:pPr marL="1389888" lvl="3" indent="-457200" algn="just">
              <a:buFont typeface="Arial" pitchFamily="34" charset="0"/>
              <a:buChar char="•"/>
              <a:defRPr/>
            </a:pPr>
            <a:r>
              <a:rPr lang="fr-FR" sz="1800" dirty="0" smtClean="0"/>
              <a:t>la détermination de la maturité du segment dans le marché</a:t>
            </a:r>
            <a:endParaRPr lang="fr-FR" sz="1800" dirty="0"/>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18</a:t>
            </a:fld>
            <a:endParaRPr lang="en-US" smtClean="0"/>
          </a:p>
        </p:txBody>
      </p:sp>
      <p:sp>
        <p:nvSpPr>
          <p:cNvPr id="5" name="Titre 2"/>
          <p:cNvSpPr txBox="1">
            <a:spLocks/>
          </p:cNvSpPr>
          <p:nvPr/>
        </p:nvSpPr>
        <p:spPr>
          <a:xfrm>
            <a:off x="457200" y="274638"/>
            <a:ext cx="8229600" cy="582594"/>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smtClean="0">
                <a:ln>
                  <a:noFill/>
                </a:ln>
                <a:solidFill>
                  <a:srgbClr val="0070C0"/>
                </a:solidFill>
                <a:effectLst/>
                <a:uLnTx/>
                <a:uFillTx/>
                <a:latin typeface="MyriadPro-Semibold"/>
                <a:ea typeface="Times New Roman"/>
                <a:cs typeface="MyriadPro-Semibold"/>
              </a:rPr>
              <a:t>3.2. Segmentation stratégique : (suite)</a:t>
            </a:r>
            <a:endParaRPr kumimoji="0" lang="fr-FR" sz="2400" b="0" i="0" u="none" strike="noStrike" kern="1200" cap="none" spc="0" normalizeH="0" baseline="0" noProof="0" dirty="0">
              <a:ln>
                <a:noFill/>
              </a:ln>
              <a:solidFill>
                <a:srgbClr val="0070C0"/>
              </a:solidFill>
              <a:effectLst/>
              <a:uLnTx/>
              <a:uFillTx/>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19</a:t>
            </a:fld>
            <a:endParaRPr lang="fr-FR" smtClean="0"/>
          </a:p>
        </p:txBody>
      </p:sp>
      <p:sp>
        <p:nvSpPr>
          <p:cNvPr id="21" name="Titre 20"/>
          <p:cNvSpPr>
            <a:spLocks noGrp="1"/>
          </p:cNvSpPr>
          <p:nvPr>
            <p:ph type="title"/>
          </p:nvPr>
        </p:nvSpPr>
        <p:spPr>
          <a:xfrm>
            <a:off x="500034" y="274638"/>
            <a:ext cx="8215370" cy="654050"/>
          </a:xfrm>
        </p:spPr>
        <p:txBody>
          <a:bodyPr>
            <a:normAutofit/>
          </a:bodyPr>
          <a:lstStyle/>
          <a:p>
            <a:pPr eaLnBrk="1" fontAlgn="auto" hangingPunct="1">
              <a:spcAft>
                <a:spcPts val="0"/>
              </a:spcAft>
              <a:defRPr/>
            </a:pPr>
            <a:r>
              <a:rPr lang="fr-FR" sz="2800" dirty="0" smtClean="0"/>
              <a:t>Segmentation des activités de SDA</a:t>
            </a:r>
            <a:endParaRPr lang="fr-FR" sz="2800" dirty="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0" y="5286375"/>
            <a:ext cx="10715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b="1" i="1" dirty="0">
                <a:solidFill>
                  <a:srgbClr val="FF0000"/>
                </a:solidFill>
                <a:latin typeface="Verdana" pitchFamily="34" charset="0"/>
              </a:rPr>
              <a:t>Connaissance client (Compte clé)</a:t>
            </a:r>
            <a:endParaRPr lang="fr-FR" b="1" dirty="0">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
        <p:nvSpPr>
          <p:cNvPr id="15410" name="AutoShape 69"/>
          <p:cNvSpPr>
            <a:spLocks noChangeArrowheads="1"/>
          </p:cNvSpPr>
          <p:nvPr/>
        </p:nvSpPr>
        <p:spPr bwMode="auto">
          <a:xfrm rot="-5400000">
            <a:off x="5623709"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3967947"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47672"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5</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ChangeArrowheads="1"/>
          </p:cNvSpPr>
          <p:nvPr/>
        </p:nvSpPr>
        <p:spPr bwMode="auto">
          <a:xfrm>
            <a:off x="571472" y="1142984"/>
            <a:ext cx="7572428"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Préambule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0" indent="-342900" fontAlgn="base">
              <a:spcBef>
                <a:spcPct val="0"/>
              </a:spcBef>
              <a:spcAft>
                <a:spcPct val="0"/>
              </a:spcAft>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Fondamentaux de la Société SDA</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2.1  La dénomination juridique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i="1" dirty="0" smtClean="0">
                <a:latin typeface="Georgia" pitchFamily="18" charset="0"/>
                <a:ea typeface="Times New Roman" pitchFamily="18" charset="0"/>
                <a:cs typeface="MyriadPro-Semibold" charset="0"/>
              </a:rPr>
              <a:t>2.2  La vision</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2.3  Les valeurs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2.4  Les missions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2.5  L’organisation</a:t>
            </a:r>
          </a:p>
          <a:p>
            <a:pPr marL="457200" marR="0" lvl="1" indent="0" algn="l" defTabSz="914400" rtl="0" eaLnBrk="0" fontAlgn="base" latinLnBrk="0" hangingPunct="0">
              <a:lnSpc>
                <a:spcPct val="100000"/>
              </a:lnSpc>
              <a:spcBef>
                <a:spcPct val="0"/>
              </a:spcBef>
              <a:spcAft>
                <a:spcPct val="0"/>
              </a:spcAft>
              <a:buClrTx/>
              <a:buSzTx/>
              <a:buFontTx/>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Démarche méthodologique d’élaboration du plan stratégique </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3.1  Le Diagnostic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3.2</a:t>
            </a:r>
            <a:r>
              <a:rPr kumimoji="0" lang="fr-FR" sz="1600" b="1" i="1" u="none" strike="noStrike" cap="none" normalizeH="0" dirty="0" smtClean="0">
                <a:ln>
                  <a:noFill/>
                </a:ln>
                <a:solidFill>
                  <a:srgbClr val="0070C0"/>
                </a:solidFill>
                <a:effectLst/>
                <a:latin typeface="Georgia" pitchFamily="18" charset="0"/>
                <a:ea typeface="Times New Roman" pitchFamily="18" charset="0"/>
                <a:cs typeface="MyriadPro-Semibold" charset="0"/>
              </a:rPr>
              <a:t>  </a:t>
            </a: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Segmentation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3.2.1 </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charset="0"/>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Concessions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3.2.2  Concessions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3.2.3  Eligibles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3.2.4  Eligibles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3.2.5  Services in-situ</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3.2.6  Synthèse des principaux résultats et enjeux</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270458" y="126355"/>
            <a:ext cx="2055371" cy="584775"/>
          </a:xfrm>
          <a:prstGeom prst="rect">
            <a:avLst/>
          </a:prstGeom>
        </p:spPr>
        <p:txBody>
          <a:bodyPr wrap="none">
            <a:spAutoFit/>
          </a:bodyPr>
          <a:lstStyle/>
          <a:p>
            <a:pPr lvl="0" algn="ctr" fontAlgn="base">
              <a:spcBef>
                <a:spcPct val="0"/>
              </a:spcBef>
              <a:spcAft>
                <a:spcPct val="0"/>
              </a:spcAft>
              <a:tabLst>
                <a:tab pos="630238" algn="l"/>
                <a:tab pos="990600" algn="l"/>
              </a:tabLst>
            </a:pPr>
            <a:r>
              <a:rPr lang="fr-FR" sz="3200" dirty="0" smtClean="0">
                <a:solidFill>
                  <a:srgbClr val="0070C0"/>
                </a:solidFill>
                <a:latin typeface="Muriadpro"/>
                <a:ea typeface="Times New Roman" pitchFamily="18" charset="0"/>
                <a:cs typeface="MyriadPro-Semibold" charset="0"/>
              </a:rPr>
              <a:t>Sommaire</a:t>
            </a:r>
            <a:endParaRPr lang="fr-FR" sz="3200" dirty="0" smtClean="0">
              <a:solidFill>
                <a:prstClr val="black"/>
              </a:solidFill>
              <a:latin typeface="Muriadpro"/>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20</a:t>
            </a:fld>
            <a:endParaRPr lang="fr-FR" smtClean="0"/>
          </a:p>
        </p:txBody>
      </p:sp>
      <p:sp>
        <p:nvSpPr>
          <p:cNvPr id="4" name="Titre 4"/>
          <p:cNvSpPr txBox="1">
            <a:spLocks/>
          </p:cNvSpPr>
          <p:nvPr/>
        </p:nvSpPr>
        <p:spPr>
          <a:xfrm>
            <a:off x="899592" y="1787649"/>
            <a:ext cx="7742664" cy="1857375"/>
          </a:xfrm>
          <a:prstGeom prst="rect">
            <a:avLst/>
          </a:prstGeom>
        </p:spPr>
        <p:txBody>
          <a:bodyPr vert="horz" anchor="b">
            <a:normAutofit/>
            <a:scene3d>
              <a:camera prst="orthographicFront"/>
              <a:lightRig rig="soft" dir="t"/>
            </a:scene3d>
            <a:sp3d prstMaterial="softEdge">
              <a:bevelT w="25400" h="25400"/>
            </a:sp3d>
          </a:bodyPr>
          <a:lstStyle/>
          <a:p>
            <a:pPr marL="0" marR="0" lvl="0" indent="0" algn="ctr" defTabSz="914400">
              <a:lnSpc>
                <a:spcPct val="100000"/>
              </a:lnSpc>
              <a:spcBef>
                <a:spcPct val="0"/>
              </a:spcBef>
              <a:buClrTx/>
              <a:buSzTx/>
              <a:tabLst/>
              <a:defRPr/>
            </a:pP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3.2.1. Diagnostic stratégique du segment : </a:t>
            </a:r>
            <a:b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b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 Concessions électricité »</a:t>
            </a:r>
            <a:endParaRPr lang="fr-FR"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dirty="0">
                <a:latin typeface="Calibri" pitchFamily="34" charset="0"/>
              </a:rPr>
              <a:t>Rentabilité du segment </a:t>
            </a:r>
            <a:r>
              <a:rPr lang="fr-FR" sz="1200" dirty="0" smtClean="0">
                <a:latin typeface="Calibri" pitchFamily="34" charset="0"/>
              </a:rPr>
              <a:t>2012 : </a:t>
            </a:r>
            <a:endParaRPr lang="fr-FR" sz="1200" dirty="0">
              <a:latin typeface="Calibri" pitchFamily="34" charset="0"/>
            </a:endParaRPr>
          </a:p>
          <a:p>
            <a:pPr defTabSz="757238">
              <a:buFontTx/>
              <a:buChar char="-"/>
            </a:pPr>
            <a:r>
              <a:rPr lang="fr-FR" sz="1200" dirty="0">
                <a:latin typeface="Calibri" pitchFamily="34" charset="0"/>
              </a:rPr>
              <a:t> REX/CA: = </a:t>
            </a:r>
            <a:r>
              <a:rPr lang="fr-FR" sz="1200" dirty="0" smtClean="0">
                <a:latin typeface="Calibri" pitchFamily="34" charset="0"/>
              </a:rPr>
              <a:t>-20,59% </a:t>
            </a:r>
            <a:endParaRPr lang="fr-FR" sz="1200" dirty="0">
              <a:latin typeface="Calibri" pitchFamily="34" charset="0"/>
            </a:endParaRP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285993"/>
            <a:ext cx="3859212" cy="1184483"/>
          </a:xfrm>
          <a:prstGeom prst="rect">
            <a:avLst/>
          </a:prstGeom>
          <a:noFill/>
          <a:ln w="9525">
            <a:noFill/>
            <a:miter lim="800000"/>
            <a:headEnd/>
            <a:tailEnd/>
          </a:ln>
        </p:spPr>
        <p:txBody>
          <a:bodyPr wrap="square"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smtClean="0">
                <a:latin typeface="Calibri" pitchFamily="34" charset="0"/>
              </a:rPr>
              <a:t>1 053 856 </a:t>
            </a:r>
            <a:r>
              <a:rPr lang="fr-FR" sz="1200" dirty="0">
                <a:latin typeface="Calibri" pitchFamily="34" charset="0"/>
              </a:rPr>
              <a:t>abonnés BT en augmentation de </a:t>
            </a:r>
            <a:r>
              <a:rPr lang="fr-FR" sz="1200" dirty="0" smtClean="0">
                <a:latin typeface="Calibri" pitchFamily="34" charset="0"/>
              </a:rPr>
              <a:t>5.5% </a:t>
            </a:r>
            <a:r>
              <a:rPr lang="fr-FR" sz="1200" dirty="0">
                <a:latin typeface="Calibri" pitchFamily="34" charset="0"/>
              </a:rPr>
              <a:t>par rapport à </a:t>
            </a:r>
            <a:r>
              <a:rPr lang="fr-FR" sz="1200" dirty="0" smtClean="0">
                <a:latin typeface="Calibri" pitchFamily="34" charset="0"/>
              </a:rPr>
              <a:t>2011;</a:t>
            </a:r>
            <a:endParaRPr lang="fr-FR" sz="1200" dirty="0">
              <a:latin typeface="Calibri" pitchFamily="34" charset="0"/>
            </a:endParaRPr>
          </a:p>
          <a:p>
            <a:pPr marL="92075" indent="-92075" defTabSz="757238">
              <a:lnSpc>
                <a:spcPct val="120000"/>
              </a:lnSpc>
              <a:buFontTx/>
              <a:buChar char="•"/>
            </a:pPr>
            <a:r>
              <a:rPr lang="fr-FR" sz="1200" dirty="0">
                <a:latin typeface="Calibri" pitchFamily="34" charset="0"/>
              </a:rPr>
              <a:t>MT : </a:t>
            </a:r>
            <a:r>
              <a:rPr lang="fr-FR" sz="1200" dirty="0" smtClean="0">
                <a:latin typeface="Calibri" pitchFamily="34" charset="0"/>
              </a:rPr>
              <a:t>5744 </a:t>
            </a:r>
            <a:r>
              <a:rPr lang="fr-FR" sz="1200" dirty="0">
                <a:latin typeface="Calibri" pitchFamily="34" charset="0"/>
              </a:rPr>
              <a:t>clients dont </a:t>
            </a:r>
            <a:r>
              <a:rPr lang="fr-FR" sz="1200" dirty="0" smtClean="0">
                <a:latin typeface="Calibri" pitchFamily="34" charset="0"/>
              </a:rPr>
              <a:t>98,2%  </a:t>
            </a:r>
            <a:r>
              <a:rPr lang="fr-FR" sz="1200" dirty="0">
                <a:latin typeface="Calibri" pitchFamily="34" charset="0"/>
              </a:rPr>
              <a:t>non éligibles et </a:t>
            </a:r>
            <a:r>
              <a:rPr lang="fr-FR" sz="1200" dirty="0" smtClean="0">
                <a:latin typeface="Calibri" pitchFamily="34" charset="0"/>
              </a:rPr>
              <a:t> 1,8% (105 </a:t>
            </a:r>
            <a:r>
              <a:rPr lang="fr-FR" sz="1200" dirty="0">
                <a:latin typeface="Calibri" pitchFamily="34" charset="0"/>
              </a:rPr>
              <a:t>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smtClean="0">
                <a:solidFill>
                  <a:srgbClr val="000000"/>
                </a:solidFill>
                <a:latin typeface="Calibri" pitchFamily="34" charset="0"/>
              </a:rPr>
              <a:t>Concurrent 1 : les autres </a:t>
            </a:r>
            <a:r>
              <a:rPr lang="fr-FR" sz="1200" dirty="0" err="1" smtClean="0">
                <a:solidFill>
                  <a:srgbClr val="000000"/>
                </a:solidFill>
                <a:latin typeface="Calibri" pitchFamily="34" charset="0"/>
              </a:rPr>
              <a:t>SDx</a:t>
            </a:r>
            <a:endParaRPr lang="fr-FR" sz="1200" dirty="0" smtClean="0">
              <a:solidFill>
                <a:srgbClr val="000000"/>
              </a:solidFill>
              <a:latin typeface="Calibri" pitchFamily="34" charset="0"/>
            </a:endParaRPr>
          </a:p>
          <a:p>
            <a:pPr defTabSz="757238">
              <a:buClr>
                <a:srgbClr val="FF9900"/>
              </a:buClr>
              <a:buFont typeface="Wingdings" pitchFamily="2" charset="2"/>
              <a:buNone/>
            </a:pPr>
            <a:r>
              <a:rPr lang="fr-FR" sz="1200" dirty="0" smtClean="0">
                <a:solidFill>
                  <a:srgbClr val="000000"/>
                </a:solidFill>
                <a:latin typeface="Calibri" pitchFamily="34" charset="0"/>
              </a:rPr>
              <a:t>Concurrent </a:t>
            </a:r>
            <a:r>
              <a:rPr lang="fr-FR" sz="1200" dirty="0">
                <a:solidFill>
                  <a:srgbClr val="000000"/>
                </a:solidFill>
                <a:latin typeface="Calibri" pitchFamily="34" charset="0"/>
              </a:rPr>
              <a:t>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429000"/>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dirty="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dirty="0">
                <a:solidFill>
                  <a:srgbClr val="000000"/>
                </a:solidFill>
                <a:latin typeface="Calibri" pitchFamily="34" charset="0"/>
              </a:rPr>
              <a:t>Risque technologique  (non maitrise des nouvelles technologies)</a:t>
            </a:r>
          </a:p>
          <a:p>
            <a:pPr marL="180975" indent="-180975" defTabSz="757238">
              <a:buFontTx/>
              <a:buAutoNum type="arabicPeriod"/>
            </a:pPr>
            <a:r>
              <a:rPr lang="fr-FR" sz="1200" dirty="0">
                <a:solidFill>
                  <a:srgbClr val="000000"/>
                </a:solidFill>
                <a:latin typeface="Calibri" pitchFamily="34" charset="0"/>
              </a:rPr>
              <a:t>Risque de perdre la concession </a:t>
            </a:r>
          </a:p>
        </p:txBody>
      </p:sp>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graphicFrame>
        <p:nvGraphicFramePr>
          <p:cNvPr id="33" name="Group 93"/>
          <p:cNvGraphicFramePr>
            <a:graphicFrameLocks/>
          </p:cNvGraphicFramePr>
          <p:nvPr/>
        </p:nvGraphicFramePr>
        <p:xfrm>
          <a:off x="500034" y="3447344"/>
          <a:ext cx="3786212" cy="1553292"/>
        </p:xfrm>
        <a:graphic>
          <a:graphicData uri="http://schemas.openxmlformats.org/drawingml/2006/table">
            <a:tbl>
              <a:tblPr/>
              <a:tblGrid>
                <a:gridCol w="946553"/>
                <a:gridCol w="540887"/>
                <a:gridCol w="608499"/>
                <a:gridCol w="540887"/>
                <a:gridCol w="540887"/>
                <a:gridCol w="608499"/>
              </a:tblGrid>
              <a:tr h="23768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9613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4 918</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5 189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5 506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5 821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6 140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2818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BT 3,958</a:t>
                      </a:r>
                    </a:p>
                    <a:p>
                      <a:pPr algn="ctr" rtl="0" fontAlgn="t"/>
                      <a:r>
                        <a:rPr lang="fr-FR" sz="1000" b="1" i="0" u="none" strike="noStrike" dirty="0" smtClean="0">
                          <a:solidFill>
                            <a:schemeClr val="tx1"/>
                          </a:solidFill>
                          <a:latin typeface="Arial"/>
                        </a:rPr>
                        <a:t>MT 3,307</a:t>
                      </a:r>
                    </a:p>
                    <a:p>
                      <a:pPr algn="ctr" rtl="0" fontAlgn="t"/>
                      <a:r>
                        <a:rPr lang="fr-FR" sz="1000" b="1" i="0" u="none" strike="noStrike" dirty="0" smtClean="0">
                          <a:solidFill>
                            <a:schemeClr val="tx1"/>
                          </a:solidFill>
                          <a:latin typeface="Arial"/>
                        </a:rPr>
                        <a:t>HT 2,189</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935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fr-FR" sz="900" b="1" i="0" u="none" strike="noStrike" kern="1200" smtClean="0">
                          <a:solidFill>
                            <a:schemeClr val="tx1"/>
                          </a:solidFill>
                          <a:latin typeface="Arial"/>
                          <a:ea typeface="+mn-ea"/>
                          <a:cs typeface="+mn-cs"/>
                        </a:rPr>
                        <a:t>18 489,25    </a:t>
                      </a:r>
                      <a:endParaRPr kumimoji="0" lang="fr-FR" sz="900" b="1" i="0" u="none" strike="noStrike" kern="1200" dirty="0" smtClean="0">
                        <a:solidFill>
                          <a:schemeClr val="tx1"/>
                        </a:solidFill>
                        <a:latin typeface="Arial"/>
                        <a:ea typeface="+mn-ea"/>
                        <a:cs typeface="+mn-cs"/>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18 443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19 569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20 688</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21 822</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32" y="214313"/>
          <a:ext cx="8907862" cy="6837175"/>
        </p:xfrm>
        <a:graphic>
          <a:graphicData uri="http://schemas.openxmlformats.org/drawingml/2006/table">
            <a:tbl>
              <a:tblPr/>
              <a:tblGrid>
                <a:gridCol w="164430"/>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23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6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643437" y="5500702"/>
            <a:ext cx="500067" cy="42862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dirty="0">
              <a:solidFill>
                <a:srgbClr val="FF0000"/>
              </a:solidFill>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24</a:t>
            </a:fld>
            <a:endParaRPr lang="fr-FR" smtClean="0"/>
          </a:p>
        </p:txBody>
      </p:sp>
      <p:sp>
        <p:nvSpPr>
          <p:cNvPr id="1233974" name="Rectangle 54"/>
          <p:cNvSpPr>
            <a:spLocks noGrp="1" noChangeArrowheads="1"/>
          </p:cNvSpPr>
          <p:nvPr>
            <p:ph type="title"/>
          </p:nvPr>
        </p:nvSpPr>
        <p:spPr>
          <a:xfrm>
            <a:off x="457200" y="-24"/>
            <a:ext cx="8229600" cy="1143000"/>
          </a:xfrm>
        </p:spPr>
        <p:txBody>
          <a:bodyPr>
            <a:normAutofit/>
          </a:bodyPr>
          <a:lstStyle/>
          <a:p>
            <a:pPr eaLnBrk="1" fontAlgn="auto" hangingPunct="1">
              <a:spcAft>
                <a:spcPts val="0"/>
              </a:spcAft>
              <a:defRPr/>
            </a:pPr>
            <a:r>
              <a:rPr lang="fr-FR" sz="2400" dirty="0" smtClean="0">
                <a:latin typeface="+mn-lt"/>
              </a:rPr>
              <a:t>Résultat du diagnostic  Stratégique pour le segment Concessions  électricité</a:t>
            </a:r>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2013</a:t>
            </a:r>
            <a:endParaRPr lang="fr-FR" dirty="0">
              <a:latin typeface="Calibri" pitchFamily="34" charset="0"/>
            </a:endParaRPr>
          </a:p>
        </p:txBody>
      </p:sp>
      <p:sp>
        <p:nvSpPr>
          <p:cNvPr id="21543" name="Text Box 45"/>
          <p:cNvSpPr txBox="1">
            <a:spLocks noChangeArrowheads="1"/>
          </p:cNvSpPr>
          <p:nvPr/>
        </p:nvSpPr>
        <p:spPr bwMode="auto">
          <a:xfrm>
            <a:off x="8113713" y="681038"/>
            <a:ext cx="604837"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2017</a:t>
            </a:r>
            <a:endParaRPr lang="fr-FR" dirty="0">
              <a:latin typeface="Calibri" pitchFamily="34" charset="0"/>
            </a:endParaRP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dirty="0">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785786" y="2000250"/>
            <a:ext cx="7373964" cy="1857375"/>
          </a:xfrm>
        </p:spPr>
        <p:txBody>
          <a:bodyPr>
            <a:normAutofit/>
          </a:bodyPr>
          <a:lstStyle/>
          <a:p>
            <a:pPr algn="ctr" eaLnBrk="1" fontAlgn="auto" hangingPunct="1">
              <a:spcAft>
                <a:spcPts val="0"/>
              </a:spcAft>
              <a:defRPr/>
            </a:pPr>
            <a:r>
              <a:rPr lang="fr-FR" sz="3200" dirty="0" smtClean="0"/>
              <a:t>3.2.2. Diagnostic stratégique du segment :  «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25</a:t>
            </a:fld>
            <a:endParaRPr lang="fr-FR"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399653"/>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latin typeface="+mn-lt"/>
              </a:rPr>
              <a:t>Rentabilité du segment </a:t>
            </a:r>
            <a:r>
              <a:rPr lang="fr-FR" sz="1050" dirty="0" smtClean="0">
                <a:latin typeface="+mn-lt"/>
              </a:rPr>
              <a:t>2012 : </a:t>
            </a:r>
            <a:endParaRPr lang="fr-FR" sz="1050" dirty="0">
              <a:latin typeface="+mn-lt"/>
            </a:endParaRPr>
          </a:p>
          <a:p>
            <a:pPr defTabSz="757238" fontAlgn="auto">
              <a:spcBef>
                <a:spcPts val="0"/>
              </a:spcBef>
              <a:spcAft>
                <a:spcPts val="0"/>
              </a:spcAft>
              <a:buFontTx/>
              <a:buChar char="-"/>
              <a:defRPr/>
            </a:pPr>
            <a:r>
              <a:rPr lang="fr-FR" sz="1050" dirty="0">
                <a:latin typeface="+mn-lt"/>
              </a:rPr>
              <a:t> REX/CA</a:t>
            </a:r>
            <a:r>
              <a:rPr lang="fr-FR" sz="1050" dirty="0" smtClean="0">
                <a:latin typeface="+mn-lt"/>
              </a:rPr>
              <a:t>:=-20,8%</a:t>
            </a:r>
            <a:endParaRPr lang="fr-FR" sz="1050" dirty="0">
              <a:latin typeface="+mn-lt"/>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dirty="0">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276816"/>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00" dirty="0">
                <a:solidFill>
                  <a:srgbClr val="000000"/>
                </a:solidFill>
                <a:latin typeface="+mn-lt"/>
                <a:cs typeface="+mn-cs"/>
              </a:rPr>
              <a:t>Clients non éligibles : BP/MP/HP : (source rapport de gestion)</a:t>
            </a:r>
          </a:p>
          <a:p>
            <a:pPr marL="92075" indent="-92075" defTabSz="757238" fontAlgn="auto">
              <a:lnSpc>
                <a:spcPct val="120000"/>
              </a:lnSpc>
              <a:spcBef>
                <a:spcPts val="0"/>
              </a:spcBef>
              <a:spcAft>
                <a:spcPts val="0"/>
              </a:spcAft>
              <a:buFontTx/>
              <a:buChar char="•"/>
              <a:defRPr/>
            </a:pPr>
            <a:r>
              <a:rPr lang="fr-FR" sz="1000" dirty="0">
                <a:solidFill>
                  <a:srgbClr val="000000"/>
                </a:solidFill>
                <a:latin typeface="+mn-lt"/>
                <a:cs typeface="+mn-cs"/>
              </a:rPr>
              <a:t>BP : Ménages, non ménages et administrations: </a:t>
            </a:r>
            <a:r>
              <a:rPr lang="fr-FR" sz="1000" dirty="0" smtClean="0">
                <a:solidFill>
                  <a:srgbClr val="000000"/>
                </a:solidFill>
                <a:latin typeface="+mn-lt"/>
                <a:cs typeface="+mn-cs"/>
              </a:rPr>
              <a:t> 545888 clients </a:t>
            </a:r>
            <a:r>
              <a:rPr lang="fr-FR" sz="1000" dirty="0">
                <a:solidFill>
                  <a:srgbClr val="000000"/>
                </a:solidFill>
                <a:latin typeface="+mn-lt"/>
                <a:cs typeface="+mn-cs"/>
              </a:rPr>
              <a:t>BP en augmentation de </a:t>
            </a:r>
            <a:r>
              <a:rPr lang="fr-FR" sz="1000" dirty="0" smtClean="0">
                <a:solidFill>
                  <a:srgbClr val="000000"/>
                </a:solidFill>
                <a:latin typeface="+mn-lt"/>
                <a:cs typeface="+mn-cs"/>
              </a:rPr>
              <a:t>7,7 </a:t>
            </a:r>
            <a:r>
              <a:rPr lang="fr-FR" sz="1000" dirty="0" smtClean="0">
                <a:latin typeface="+mn-lt"/>
                <a:cs typeface="+mn-cs"/>
              </a:rPr>
              <a:t>% </a:t>
            </a:r>
            <a:r>
              <a:rPr lang="fr-FR" sz="1000" dirty="0">
                <a:solidFill>
                  <a:srgbClr val="000000"/>
                </a:solidFill>
                <a:latin typeface="+mn-lt"/>
                <a:cs typeface="+mn-cs"/>
              </a:rPr>
              <a:t>par rapport à </a:t>
            </a:r>
            <a:r>
              <a:rPr lang="fr-FR" sz="1000" dirty="0" smtClean="0">
                <a:solidFill>
                  <a:srgbClr val="000000"/>
                </a:solidFill>
                <a:latin typeface="+mn-lt"/>
                <a:cs typeface="+mn-cs"/>
              </a:rPr>
              <a:t>2011;</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MP: (PME, PMI et Industriels). : </a:t>
            </a:r>
            <a:r>
              <a:rPr lang="fr-FR" sz="1000" dirty="0" smtClean="0">
                <a:solidFill>
                  <a:srgbClr val="000000"/>
                </a:solidFill>
                <a:latin typeface="+mn-lt"/>
                <a:cs typeface="+mn-cs"/>
              </a:rPr>
              <a:t> 887 clients </a:t>
            </a:r>
            <a:r>
              <a:rPr lang="fr-FR" sz="1000" dirty="0">
                <a:solidFill>
                  <a:srgbClr val="000000"/>
                </a:solidFill>
                <a:latin typeface="+mn-lt"/>
                <a:cs typeface="+mn-cs"/>
              </a:rPr>
              <a:t>MP tous non éligibles en augmentation de </a:t>
            </a:r>
            <a:r>
              <a:rPr lang="fr-FR" sz="1000" dirty="0" smtClean="0">
                <a:solidFill>
                  <a:srgbClr val="000000"/>
                </a:solidFill>
                <a:latin typeface="+mn-lt"/>
                <a:cs typeface="+mn-cs"/>
              </a:rPr>
              <a:t> 6,6</a:t>
            </a:r>
            <a:r>
              <a:rPr lang="fr-FR" sz="1000" dirty="0" smtClean="0">
                <a:latin typeface="+mn-lt"/>
                <a:cs typeface="+mn-cs"/>
              </a:rPr>
              <a:t>%</a:t>
            </a:r>
            <a:r>
              <a:rPr lang="fr-FR" sz="1000" dirty="0" smtClean="0">
                <a:solidFill>
                  <a:srgbClr val="FF0000"/>
                </a:solidFill>
                <a:latin typeface="+mn-lt"/>
                <a:cs typeface="+mn-cs"/>
              </a:rPr>
              <a:t> </a:t>
            </a:r>
            <a:r>
              <a:rPr lang="fr-FR" sz="1000" dirty="0">
                <a:solidFill>
                  <a:srgbClr val="000000"/>
                </a:solidFill>
                <a:latin typeface="+mn-lt"/>
                <a:cs typeface="+mn-cs"/>
              </a:rPr>
              <a:t>par rapport </a:t>
            </a:r>
            <a:r>
              <a:rPr lang="fr-FR" sz="1000" dirty="0" smtClean="0">
                <a:solidFill>
                  <a:srgbClr val="000000"/>
                </a:solidFill>
                <a:latin typeface="+mn-lt"/>
                <a:cs typeface="+mn-cs"/>
              </a:rPr>
              <a:t>2011, </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HP : </a:t>
            </a:r>
            <a:r>
              <a:rPr lang="fr-FR" sz="1000" dirty="0" smtClean="0">
                <a:solidFill>
                  <a:srgbClr val="000000"/>
                </a:solidFill>
                <a:latin typeface="+mn-lt"/>
                <a:cs typeface="+mn-cs"/>
              </a:rPr>
              <a:t> 34 </a:t>
            </a:r>
            <a:r>
              <a:rPr lang="fr-FR" sz="1000" dirty="0">
                <a:solidFill>
                  <a:srgbClr val="000000"/>
                </a:solidFill>
                <a:latin typeface="+mn-lt"/>
                <a:cs typeface="+mn-cs"/>
              </a:rPr>
              <a:t>clients</a:t>
            </a:r>
          </a:p>
        </p:txBody>
      </p:sp>
      <p:sp>
        <p:nvSpPr>
          <p:cNvPr id="14362" name="Text Box 33"/>
          <p:cNvSpPr txBox="1">
            <a:spLocks noChangeArrowheads="1"/>
          </p:cNvSpPr>
          <p:nvPr/>
        </p:nvSpPr>
        <p:spPr bwMode="auto">
          <a:xfrm>
            <a:off x="571500" y="5429264"/>
            <a:ext cx="3987800" cy="1207567"/>
          </a:xfrm>
          <a:prstGeom prst="rect">
            <a:avLst/>
          </a:prstGeom>
          <a:noFill/>
          <a:ln w="9525">
            <a:noFill/>
            <a:miter lim="800000"/>
            <a:headEnd/>
            <a:tailEnd/>
          </a:ln>
        </p:spPr>
        <p:txBody>
          <a:bodyPr wrap="square"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47624" y="3643314"/>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smtClean="0">
                <a:solidFill>
                  <a:schemeClr val="accent2">
                    <a:lumMod val="50000"/>
                  </a:schemeClr>
                </a:solidFill>
                <a:latin typeface="+mn-lt"/>
              </a:rPr>
              <a:t>)</a:t>
            </a:r>
            <a:endParaRPr lang="fr-FR" sz="900" dirty="0">
              <a:solidFill>
                <a:schemeClr val="accent2">
                  <a:lumMod val="50000"/>
                </a:schemeClr>
              </a:solidFill>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214950"/>
            <a:ext cx="2868612" cy="245765"/>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100" b="1" dirty="0">
                <a:solidFill>
                  <a:schemeClr val="bg1"/>
                </a:solidFill>
                <a:latin typeface="Calibri" pitchFamily="34" charset="0"/>
              </a:rPr>
              <a:t>Structure de la concurrence</a:t>
            </a:r>
          </a:p>
        </p:txBody>
      </p:sp>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graphicFrame>
        <p:nvGraphicFramePr>
          <p:cNvPr id="34" name="Tableau 33"/>
          <p:cNvGraphicFramePr>
            <a:graphicFrameLocks noGrp="1"/>
          </p:cNvGraphicFramePr>
          <p:nvPr/>
        </p:nvGraphicFramePr>
        <p:xfrm>
          <a:off x="642910" y="3675881"/>
          <a:ext cx="3714774" cy="1467631"/>
        </p:xfrm>
        <a:graphic>
          <a:graphicData uri="http://schemas.openxmlformats.org/drawingml/2006/table">
            <a:tbl>
              <a:tblPr/>
              <a:tblGrid>
                <a:gridCol w="619129"/>
                <a:gridCol w="619129"/>
                <a:gridCol w="619129"/>
                <a:gridCol w="619129"/>
                <a:gridCol w="619129"/>
                <a:gridCol w="619129"/>
              </a:tblGrid>
              <a:tr h="146506">
                <a:tc>
                  <a:txBody>
                    <a:bodyPr/>
                    <a:lstStyle/>
                    <a:p>
                      <a:pPr algn="l" fontAlgn="ctr"/>
                      <a:r>
                        <a:rPr lang="fr-FR" sz="1000" b="0" i="0" u="none" strike="noStrike" dirty="0">
                          <a:solidFill>
                            <a:srgbClr val="000000"/>
                          </a:solidFill>
                          <a:latin typeface="Arial"/>
                        </a:rPr>
                        <a:t> </a:t>
                      </a:r>
                    </a:p>
                  </a:txBody>
                  <a:tcPr marL="85725" marR="9525" marT="9525" marB="0" anchor="ctr">
                    <a:lnL>
                      <a:noFill/>
                    </a:lnL>
                    <a:lnR w="12700" cap="flat" cmpd="sng" algn="ctr">
                      <a:solidFill>
                        <a:srgbClr val="3891A7"/>
                      </a:solidFill>
                      <a:prstDash val="solid"/>
                      <a:round/>
                      <a:headEnd type="none" w="med" len="med"/>
                      <a:tailEnd type="none" w="med" len="med"/>
                    </a:lnR>
                    <a:lnT>
                      <a:noFill/>
                    </a:lnT>
                    <a:lnB w="12700" cap="flat" cmpd="sng" algn="ctr">
                      <a:solidFill>
                        <a:srgbClr val="3891A7"/>
                      </a:solidFill>
                      <a:prstDash val="solid"/>
                      <a:round/>
                      <a:headEnd type="none" w="med" len="med"/>
                      <a:tailEnd type="none" w="med" len="med"/>
                    </a:lnB>
                  </a:tcPr>
                </a:tc>
                <a:tc>
                  <a:txBody>
                    <a:bodyPr/>
                    <a:lstStyle/>
                    <a:p>
                      <a:pPr algn="ctr" rtl="0" fontAlgn="ctr"/>
                      <a:r>
                        <a:rPr lang="fr-FR" sz="1000" b="1" i="0" u="none" strike="noStrike" dirty="0" smtClean="0">
                          <a:solidFill>
                            <a:schemeClr val="tx1"/>
                          </a:solidFill>
                          <a:latin typeface="Arial"/>
                        </a:rPr>
                        <a:t>2013</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2014</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2015</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2016</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2017</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r>
              <a:tr h="311296">
                <a:tc>
                  <a:txBody>
                    <a:bodyPr/>
                    <a:lstStyle/>
                    <a:p>
                      <a:pPr algn="l" rtl="0" fontAlgn="ctr"/>
                      <a:r>
                        <a:rPr lang="fr-FR" sz="800" b="0" i="0" u="none" strike="noStrike" dirty="0">
                          <a:solidFill>
                            <a:srgbClr val="000000"/>
                          </a:solidFill>
                          <a:latin typeface="Gill Sans MT"/>
                        </a:rPr>
                        <a:t>Totales (</a:t>
                      </a:r>
                      <a:r>
                        <a:rPr lang="fr-FR" sz="800" b="0" i="0" u="none" strike="noStrike" dirty="0" err="1">
                          <a:solidFill>
                            <a:srgbClr val="000000"/>
                          </a:solidFill>
                          <a:latin typeface="Gill Sans MT"/>
                        </a:rPr>
                        <a:t>MTh</a:t>
                      </a:r>
                      <a:r>
                        <a:rPr lang="fr-FR" sz="800" b="0" i="0" u="none" strike="noStrike" dirty="0">
                          <a:solidFill>
                            <a:srgbClr val="000000"/>
                          </a:solidFill>
                          <a:latin typeface="Gill Sans MT"/>
                        </a:rPr>
                        <a:t>)</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10 131</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10 546</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10 964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11 389</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11 858</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560168">
                <a:tc>
                  <a:txBody>
                    <a:bodyPr/>
                    <a:lstStyle/>
                    <a:p>
                      <a:pPr algn="l" rtl="0" fontAlgn="ctr"/>
                      <a:r>
                        <a:rPr lang="fr-FR" sz="800" b="1" i="0" u="none" strike="noStrike">
                          <a:solidFill>
                            <a:srgbClr val="000000"/>
                          </a:solidFill>
                          <a:latin typeface="Arial"/>
                        </a:rPr>
                        <a:t>VA (DA/Th)</a:t>
                      </a:r>
                      <a:r>
                        <a:rPr lang="fr-FR" sz="800" b="0" i="0" u="none" strike="noStrike">
                          <a:solidFill>
                            <a:srgbClr val="000000"/>
                          </a:solidFill>
                          <a:latin typeface="Gill Sans MT"/>
                        </a:rPr>
                        <a:t> </a:t>
                      </a:r>
                      <a:endParaRPr lang="fr-FR" sz="800" b="1" i="0" u="none" strike="noStrike">
                        <a:solidFill>
                          <a:srgbClr val="000000"/>
                        </a:solidFill>
                        <a:latin typeface="Arial"/>
                      </a:endParaRP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339548">
                <a:tc>
                  <a:txBody>
                    <a:bodyPr/>
                    <a:lstStyle/>
                    <a:p>
                      <a:pPr algn="l" rtl="0" fontAlgn="ctr"/>
                      <a:r>
                        <a:rPr lang="fr-FR" sz="800" b="0" i="0" u="none" strike="noStrike" dirty="0">
                          <a:solidFill>
                            <a:srgbClr val="000000"/>
                          </a:solidFill>
                          <a:latin typeface="Gill Sans MT"/>
                        </a:rPr>
                        <a:t>CA (MDA) (à prix constants)</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l" fontAlgn="b"/>
                      <a:r>
                        <a:rPr kumimoji="0" lang="fr-FR" sz="1000" b="1" i="0" u="none" strike="noStrike" kern="1200" smtClean="0">
                          <a:solidFill>
                            <a:schemeClr val="tx1"/>
                          </a:solidFill>
                          <a:latin typeface="Arial"/>
                          <a:ea typeface="+mn-ea"/>
                          <a:cs typeface="+mn-cs"/>
                        </a:rPr>
                        <a:t>   3 </a:t>
                      </a:r>
                      <a:r>
                        <a:rPr kumimoji="0" lang="fr-FR" sz="1000" b="1" i="0" u="none" strike="noStrike" kern="1200" dirty="0" smtClean="0">
                          <a:solidFill>
                            <a:schemeClr val="tx1"/>
                          </a:solidFill>
                          <a:latin typeface="Arial"/>
                          <a:ea typeface="+mn-ea"/>
                          <a:cs typeface="+mn-cs"/>
                        </a:rPr>
                        <a:t>098,11    </a:t>
                      </a: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3 143</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3 267</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3 394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3 534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415281"/>
          <a:ext cx="9144033" cy="6127120"/>
        </p:xfrm>
        <a:graphic>
          <a:graphicData uri="http://schemas.openxmlformats.org/drawingml/2006/table">
            <a:tbl>
              <a:tblPr/>
              <a:tblGrid>
                <a:gridCol w="278379"/>
                <a:gridCol w="2292967"/>
                <a:gridCol w="314803"/>
                <a:gridCol w="433274"/>
                <a:gridCol w="359060"/>
                <a:gridCol w="239372"/>
                <a:gridCol w="247285"/>
                <a:gridCol w="69603"/>
                <a:gridCol w="4909290"/>
              </a:tblGrid>
              <a:tr h="928878">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65877">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93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43785">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1101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2372">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79440">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199907">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397667">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567930"/>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16640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1550">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dirty="0">
                <a:solidFill>
                  <a:srgbClr val="000000"/>
                </a:solidFill>
                <a:latin typeface="Calibri" pitchFamily="34" charset="0"/>
              </a:rPr>
              <a:t>Maturité du segment </a:t>
            </a:r>
            <a:r>
              <a:rPr lang="fr-FR" sz="2400" b="1" i="1" dirty="0">
                <a:solidFill>
                  <a:srgbClr val="000000"/>
                </a:solidFill>
                <a:latin typeface="Calibri" pitchFamily="34" charset="0"/>
              </a:rPr>
              <a:t>Concessions Gaz</a:t>
            </a:r>
          </a:p>
        </p:txBody>
      </p:sp>
      <p:sp>
        <p:nvSpPr>
          <p:cNvPr id="25717" name="Line 117"/>
          <p:cNvSpPr>
            <a:spLocks noChangeShapeType="1"/>
          </p:cNvSpPr>
          <p:nvPr/>
        </p:nvSpPr>
        <p:spPr bwMode="auto">
          <a:xfrm>
            <a:off x="-32" y="285728"/>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500834"/>
            <a:ext cx="479425" cy="42862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142844" y="1928802"/>
            <a:ext cx="707236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57290" y="1142984"/>
            <a:ext cx="184731" cy="369332"/>
          </a:xfrm>
          <a:prstGeom prst="rect">
            <a:avLst/>
          </a:prstGeom>
          <a:noFill/>
        </p:spPr>
        <p:txBody>
          <a:bodyPr wrap="none" rtlCol="0">
            <a:spAutoFit/>
          </a:bodyPr>
          <a:lstStyle/>
          <a:p>
            <a:endParaRPr lang="fr-FR" dirty="0"/>
          </a:p>
        </p:txBody>
      </p:sp>
      <p:sp>
        <p:nvSpPr>
          <p:cNvPr id="180227" name="Rectangle 3"/>
          <p:cNvSpPr>
            <a:spLocks noChangeArrowheads="1"/>
          </p:cNvSpPr>
          <p:nvPr/>
        </p:nvSpPr>
        <p:spPr bwMode="auto">
          <a:xfrm>
            <a:off x="642910" y="857232"/>
            <a:ext cx="750099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a:rPr>
              <a:t>3.3  Scénarisation</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3.3.1   Définition des Finalités des Parties Prenantes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3.3.2  Évaluation de la cohérence des segments avec les finalités de la société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3.3.3  Construction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3.3.4  Description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3.3.5  Évaluation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3.4 Plan d’actions stratégique</a:t>
            </a: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3.5 Business plan</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3.5.1   Définition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3.5.2  Comptes de résultats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3.5.3  Plan d’investissements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3.6  Déploiement</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3.6.1</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Définition du plan de déploiement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3.6.2  Tableau de bord</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3.6.3  dispositif de pilotage</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071934" y="3286124"/>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30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85720" y="2000240"/>
            <a:ext cx="8643998" cy="1857375"/>
          </a:xfrm>
        </p:spPr>
        <p:txBody>
          <a:bodyPr>
            <a:normAutofit fontScale="90000"/>
          </a:bodyPr>
          <a:lstStyle/>
          <a:p>
            <a:pPr algn="l" eaLnBrk="1" fontAlgn="auto" hangingPunct="1">
              <a:spcAft>
                <a:spcPts val="0"/>
              </a:spcAft>
              <a:defRPr/>
            </a:pPr>
            <a:r>
              <a:rPr lang="fr-FR" dirty="0" smtClean="0"/>
              <a:t>3.2.3. Diagnostic stratégique du segment : </a:t>
            </a:r>
            <a:br>
              <a:rPr lang="fr-FR" dirty="0" smtClean="0"/>
            </a:br>
            <a:r>
              <a:rPr lang="fr-FR" dirty="0" smtClean="0"/>
              <a:t>«éligibles électricité»</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31</a:t>
            </a:fld>
            <a:endParaRPr lang="fr-FR"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286248" y="5870575"/>
            <a:ext cx="4076700" cy="445820"/>
          </a:xfrm>
          <a:prstGeom prst="rect">
            <a:avLst/>
          </a:prstGeom>
          <a:noFill/>
          <a:ln w="9525">
            <a:noFill/>
            <a:miter lim="800000"/>
            <a:headEnd/>
            <a:tailEnd/>
          </a:ln>
        </p:spPr>
        <p:txBody>
          <a:bodyPr lIns="75749" tIns="37874" rIns="75749" bIns="37874">
            <a:spAutoFit/>
          </a:bodyPr>
          <a:lstStyle/>
          <a:p>
            <a:pPr defTabSz="757238"/>
            <a:r>
              <a:rPr lang="fr-FR" sz="1200" dirty="0">
                <a:solidFill>
                  <a:srgbClr val="000000"/>
                </a:solidFill>
                <a:latin typeface="Calibri" pitchFamily="34" charset="0"/>
              </a:rPr>
              <a:t>Rentabilité du </a:t>
            </a:r>
            <a:r>
              <a:rPr lang="fr-FR" sz="1200" dirty="0" smtClean="0">
                <a:solidFill>
                  <a:srgbClr val="000000"/>
                </a:solidFill>
                <a:latin typeface="Calibri" pitchFamily="34" charset="0"/>
              </a:rPr>
              <a:t>segment 2012 </a:t>
            </a:r>
            <a:r>
              <a:rPr lang="fr-FR" sz="1200" dirty="0">
                <a:solidFill>
                  <a:srgbClr val="000000"/>
                </a:solidFill>
                <a:latin typeface="Calibri" pitchFamily="34" charset="0"/>
              </a:rPr>
              <a:t>: </a:t>
            </a:r>
          </a:p>
          <a:p>
            <a:pPr defTabSz="757238">
              <a:buFontTx/>
              <a:buChar char="-"/>
            </a:pPr>
            <a:r>
              <a:rPr lang="fr-FR" sz="1200" dirty="0">
                <a:solidFill>
                  <a:srgbClr val="000000"/>
                </a:solidFill>
                <a:latin typeface="Calibri" pitchFamily="34" charset="0"/>
              </a:rPr>
              <a:t> REX/CA:= </a:t>
            </a:r>
            <a:r>
              <a:rPr lang="fr-FR" sz="1200" dirty="0" smtClean="0">
                <a:solidFill>
                  <a:srgbClr val="000000"/>
                </a:solidFill>
                <a:latin typeface="Calibri" pitchFamily="34" charset="0"/>
              </a:rPr>
              <a:t>-20,59%</a:t>
            </a:r>
            <a:endParaRPr lang="fr-FR" sz="1200" dirty="0">
              <a:solidFill>
                <a:srgbClr val="000000"/>
              </a:solidFill>
              <a:latin typeface="Calibri" pitchFamily="34" charset="0"/>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285992"/>
            <a:ext cx="3643313" cy="852085"/>
          </a:xfrm>
          <a:prstGeom prst="rect">
            <a:avLst/>
          </a:prstGeom>
          <a:noFill/>
          <a:ln w="9525">
            <a:noFill/>
            <a:miter lim="800000"/>
            <a:headEnd/>
            <a:tailEnd/>
          </a:ln>
        </p:spPr>
        <p:txBody>
          <a:bodyPr wrap="square"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latin typeface="Calibri" pitchFamily="34" charset="0"/>
              </a:rPr>
              <a:t>Clients MT : </a:t>
            </a:r>
            <a:r>
              <a:rPr lang="fr-FR" sz="1200" b="1" dirty="0" smtClean="0">
                <a:latin typeface="Calibri" pitchFamily="34" charset="0"/>
              </a:rPr>
              <a:t>105 et 12,8 % </a:t>
            </a:r>
            <a:r>
              <a:rPr lang="fr-FR" sz="1200" b="1" dirty="0">
                <a:latin typeface="Calibri" pitchFamily="34" charset="0"/>
              </a:rPr>
              <a:t>évolution annuelle</a:t>
            </a:r>
          </a:p>
          <a:p>
            <a:pPr algn="just" defTabSz="757238"/>
            <a:r>
              <a:rPr lang="fr-FR" sz="1200" b="1" dirty="0">
                <a:latin typeface="Calibri" pitchFamily="34" charset="0"/>
              </a:rPr>
              <a:t>Client HT : </a:t>
            </a:r>
            <a:r>
              <a:rPr lang="fr-FR" sz="1200" b="1" dirty="0" smtClean="0">
                <a:latin typeface="Calibri" pitchFamily="34" charset="0"/>
              </a:rPr>
              <a:t>11 </a:t>
            </a:r>
            <a:r>
              <a:rPr lang="fr-FR" sz="1200" b="1" dirty="0">
                <a:latin typeface="Calibri" pitchFamily="34" charset="0"/>
              </a:rPr>
              <a:t>et évolution annuelle de </a:t>
            </a:r>
            <a:r>
              <a:rPr lang="fr-FR" sz="1200" b="1" dirty="0" smtClean="0">
                <a:latin typeface="Calibri" pitchFamily="34" charset="0"/>
              </a:rPr>
              <a:t>22.2%</a:t>
            </a:r>
            <a:endParaRPr lang="fr-FR" sz="1200" b="1" dirty="0">
              <a:latin typeface="Calibri" pitchFamily="34" charset="0"/>
            </a:endParaRP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286388"/>
            <a:ext cx="3500437" cy="1184483"/>
          </a:xfrm>
          <a:prstGeom prst="rect">
            <a:avLst/>
          </a:prstGeom>
          <a:noFill/>
          <a:ln w="9525">
            <a:noFill/>
            <a:miter lim="800000"/>
            <a:headEnd/>
            <a:tailEnd/>
          </a:ln>
        </p:spPr>
        <p:txBody>
          <a:bodyPr wrap="square"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100% (à confirmer) dans les 5 ans à venir</a:t>
            </a:r>
          </a:p>
          <a:p>
            <a:pPr algn="just" defTabSz="757238">
              <a:buClr>
                <a:srgbClr val="FF9900"/>
              </a:buClr>
              <a:buFont typeface="Wingdings" pitchFamily="2" charset="2"/>
              <a:buNone/>
            </a:pPr>
            <a:r>
              <a:rPr lang="fr-FR" sz="1200" dirty="0">
                <a:solidFill>
                  <a:srgbClr val="FF0000"/>
                </a:solidFill>
                <a:latin typeface="Calibri" pitchFamily="34" charset="0"/>
              </a:rPr>
              <a:t>Concurrent 1 : les autres </a:t>
            </a:r>
            <a:r>
              <a:rPr lang="fr-FR" sz="1200" dirty="0" err="1">
                <a:solidFill>
                  <a:srgbClr val="FF0000"/>
                </a:solidFill>
                <a:latin typeface="Calibri" pitchFamily="34" charset="0"/>
              </a:rPr>
              <a:t>SDx</a:t>
            </a:r>
            <a:endParaRPr lang="fr-FR" sz="1200" dirty="0">
              <a:solidFill>
                <a:srgbClr val="FF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44" y="3214686"/>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concurrentiel</a:t>
            </a:r>
          </a:p>
          <a:p>
            <a:pPr marL="180975" indent="-180975" defTabSz="757238">
              <a:lnSpc>
                <a:spcPct val="150000"/>
              </a:lnSpc>
              <a:buFontTx/>
              <a:buAutoNum type="arabicPeriod"/>
            </a:pPr>
            <a:r>
              <a:rPr lang="fr-FR" sz="12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dirty="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dirty="0">
                <a:solidFill>
                  <a:srgbClr val="000000"/>
                </a:solidFill>
                <a:latin typeface="Calibri" pitchFamily="34" charset="0"/>
              </a:rPr>
              <a:t>Barrières à l’entrée</a:t>
            </a:r>
            <a:r>
              <a:rPr lang="fr-FR" sz="1200" b="1" dirty="0">
                <a:solidFill>
                  <a:srgbClr val="000000"/>
                </a:solidFill>
                <a:latin typeface="Calibri" pitchFamily="34" charset="0"/>
              </a:rPr>
              <a:t>: </a:t>
            </a:r>
            <a:r>
              <a:rPr lang="fr-FR" sz="1200" i="1" dirty="0">
                <a:latin typeface="Calibri" pitchFamily="34" charset="0"/>
              </a:rPr>
              <a:t>effet de taille (retour d’investissement)</a:t>
            </a:r>
            <a:endParaRPr lang="fr-FR" sz="1200" b="1" dirty="0">
              <a:latin typeface="Calibri" pitchFamily="34" charset="0"/>
            </a:endParaRPr>
          </a:p>
          <a:p>
            <a:pPr marL="177800" indent="-177800" defTabSz="757238"/>
            <a:r>
              <a:rPr lang="fr-FR" sz="1200" b="1" u="sng" dirty="0">
                <a:solidFill>
                  <a:srgbClr val="000000"/>
                </a:solidFill>
                <a:latin typeface="Calibri" pitchFamily="34" charset="0"/>
              </a:rPr>
              <a:t>FCS </a:t>
            </a:r>
            <a:r>
              <a:rPr lang="fr-FR" sz="1200" b="1" dirty="0">
                <a:solidFill>
                  <a:srgbClr val="000000"/>
                </a:solidFill>
                <a:latin typeface="Calibri" pitchFamily="34" charset="0"/>
              </a:rPr>
              <a:t>: </a:t>
            </a:r>
          </a:p>
          <a:p>
            <a:pPr marL="177800" indent="-177800" defTabSz="757238">
              <a:buFont typeface="Verdana" pitchFamily="34" charset="0"/>
              <a:buAutoNum type="arabicPeriod"/>
            </a:pPr>
            <a:r>
              <a:rPr lang="fr-FR" sz="1200" dirty="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dirty="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dirty="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dirty="0">
                <a:solidFill>
                  <a:srgbClr val="000000"/>
                </a:solidFill>
                <a:latin typeface="Calibri" pitchFamily="34" charset="0"/>
              </a:rPr>
              <a:t>Facilité d’accès à une information traitée (interface intelligente),</a:t>
            </a:r>
          </a:p>
          <a:p>
            <a:pPr marL="187325" lvl="1" indent="-187325" defTabSz="757238">
              <a:buFontTx/>
              <a:buChar char="•"/>
            </a:pPr>
            <a:r>
              <a:rPr lang="fr-FR" sz="1200" dirty="0">
                <a:solidFill>
                  <a:srgbClr val="000000"/>
                </a:solidFill>
                <a:latin typeface="Calibri" pitchFamily="34" charset="0"/>
              </a:rPr>
              <a:t>Suivi et analyse de l’évolution des courbes de charge, </a:t>
            </a:r>
          </a:p>
          <a:p>
            <a:pPr marL="177800" indent="-177800" defTabSz="757238">
              <a:buFontTx/>
              <a:buAutoNum type="arabicPeriod"/>
            </a:pPr>
            <a:r>
              <a:rPr lang="fr-FR" sz="1200" dirty="0">
                <a:solidFill>
                  <a:srgbClr val="000000"/>
                </a:solidFill>
                <a:latin typeface="Calibri" pitchFamily="34" charset="0"/>
              </a:rPr>
              <a:t>Capacité de </a:t>
            </a:r>
            <a:r>
              <a:rPr lang="fr-FR" sz="1200" dirty="0" err="1">
                <a:solidFill>
                  <a:srgbClr val="000000"/>
                </a:solidFill>
                <a:latin typeface="Calibri" pitchFamily="34" charset="0"/>
              </a:rPr>
              <a:t>Trading</a:t>
            </a:r>
            <a:r>
              <a:rPr lang="fr-FR" sz="1200" dirty="0">
                <a:solidFill>
                  <a:srgbClr val="000000"/>
                </a:solidFill>
                <a:latin typeface="Calibri" pitchFamily="34" charset="0"/>
              </a:rPr>
              <a:t>, </a:t>
            </a:r>
          </a:p>
          <a:p>
            <a:pPr marL="177800" indent="-177800" defTabSz="757238">
              <a:lnSpc>
                <a:spcPct val="120000"/>
              </a:lnSpc>
              <a:buFontTx/>
              <a:buAutoNum type="arabicPeriod"/>
            </a:pPr>
            <a:r>
              <a:rPr lang="fr-FR" sz="1200" dirty="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dirty="0">
                <a:solidFill>
                  <a:srgbClr val="000000"/>
                </a:solidFill>
                <a:latin typeface="Calibri" pitchFamily="34" charset="0"/>
              </a:rPr>
              <a:t>Connaissance du client; </a:t>
            </a:r>
          </a:p>
          <a:p>
            <a:pPr marL="177800" indent="-177800" defTabSz="757238">
              <a:lnSpc>
                <a:spcPct val="120000"/>
              </a:lnSpc>
              <a:buFontTx/>
              <a:buAutoNum type="arabicPeriod"/>
            </a:pPr>
            <a:r>
              <a:rPr lang="fr-FR" sz="1200" dirty="0">
                <a:solidFill>
                  <a:srgbClr val="000000"/>
                </a:solidFill>
                <a:latin typeface="Calibri" pitchFamily="34" charset="0"/>
              </a:rPr>
              <a:t>Image de Marque, </a:t>
            </a:r>
          </a:p>
          <a:p>
            <a:pPr marL="177800" indent="-177800" defTabSz="757238">
              <a:lnSpc>
                <a:spcPct val="120000"/>
              </a:lnSpc>
              <a:buFontTx/>
              <a:buAutoNum type="arabicPeriod"/>
            </a:pPr>
            <a:r>
              <a:rPr lang="fr-FR" sz="1200" dirty="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dirty="0">
                <a:solidFill>
                  <a:srgbClr val="000000"/>
                </a:solidFill>
                <a:latin typeface="Calibri" pitchFamily="34" charset="0"/>
              </a:rPr>
              <a:t>Montage et suivi de dossiers de raccordement, </a:t>
            </a:r>
            <a:endParaRPr lang="fr-FR" sz="1200" i="1" dirty="0">
              <a:latin typeface="Calibri" pitchFamily="34" charset="0"/>
            </a:endParaRPr>
          </a:p>
        </p:txBody>
      </p:sp>
      <p:cxnSp>
        <p:nvCxnSpPr>
          <p:cNvPr id="28698" name="Connecteur droit 57"/>
          <p:cNvCxnSpPr>
            <a:cxnSpLocks noChangeShapeType="1"/>
          </p:cNvCxnSpPr>
          <p:nvPr/>
        </p:nvCxnSpPr>
        <p:spPr bwMode="auto">
          <a:xfrm>
            <a:off x="142844" y="2357430"/>
            <a:ext cx="4000528" cy="1588"/>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Risques</a:t>
            </a:r>
          </a:p>
        </p:txBody>
      </p:sp>
      <p:sp>
        <p:nvSpPr>
          <p:cNvPr id="28700" name="Rectangle 42"/>
          <p:cNvSpPr>
            <a:spLocks noChangeArrowheads="1"/>
          </p:cNvSpPr>
          <p:nvPr/>
        </p:nvSpPr>
        <p:spPr bwMode="auto">
          <a:xfrm>
            <a:off x="142875" y="4914912"/>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rot="10800000" flipV="1">
            <a:off x="374143" y="4970886"/>
            <a:ext cx="2577549" cy="261154"/>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200" b="1" dirty="0">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dirty="0">
                <a:solidFill>
                  <a:srgbClr val="000000"/>
                </a:solidFill>
                <a:latin typeface="Calibri" pitchFamily="34" charset="0"/>
              </a:rPr>
              <a:t>Caractérisation du segment « </a:t>
            </a:r>
            <a:r>
              <a:rPr lang="fr-FR" sz="2400" b="1" dirty="0" smtClean="0">
                <a:solidFill>
                  <a:srgbClr val="000000"/>
                </a:solidFill>
                <a:latin typeface="Calibri" pitchFamily="34" charset="0"/>
              </a:rPr>
              <a:t>Éligibles </a:t>
            </a:r>
            <a:r>
              <a:rPr lang="fr-FR" sz="2400" b="1" dirty="0">
                <a:solidFill>
                  <a:srgbClr val="000000"/>
                </a:solidFill>
                <a:latin typeface="Calibri" pitchFamily="34" charset="0"/>
              </a:rPr>
              <a:t>Électricité » </a:t>
            </a:r>
          </a:p>
        </p:txBody>
      </p:sp>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graphicFrame>
        <p:nvGraphicFramePr>
          <p:cNvPr id="35" name="Group 93"/>
          <p:cNvGraphicFramePr>
            <a:graphicFrameLocks/>
          </p:cNvGraphicFramePr>
          <p:nvPr/>
        </p:nvGraphicFramePr>
        <p:xfrm>
          <a:off x="500034" y="3264746"/>
          <a:ext cx="3643339" cy="1664452"/>
        </p:xfrm>
        <a:graphic>
          <a:graphicData uri="http://schemas.openxmlformats.org/drawingml/2006/table">
            <a:tbl>
              <a:tblPr/>
              <a:tblGrid>
                <a:gridCol w="857256"/>
                <a:gridCol w="699165"/>
                <a:gridCol w="520477"/>
                <a:gridCol w="525487"/>
                <a:gridCol w="520477"/>
                <a:gridCol w="520477"/>
              </a:tblGrid>
              <a:tr h="24017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smtClean="0">
                          <a:ln>
                            <a:noFill/>
                          </a:ln>
                          <a:solidFill>
                            <a:schemeClr val="tx1"/>
                          </a:solidFill>
                          <a:effectLst/>
                          <a:latin typeface="Arial" charset="0"/>
                        </a:rPr>
                        <a:t>2014</a:t>
                      </a: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85565">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1 589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1 720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1 866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2 016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2 170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42069">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rtl="0" fontAlgn="t"/>
                      <a:r>
                        <a:rPr lang="fr-FR" sz="1000" b="1" i="0" u="none" strike="noStrike" dirty="0" smtClean="0">
                          <a:solidFill>
                            <a:schemeClr val="tx1"/>
                          </a:solidFill>
                          <a:latin typeface="Arial"/>
                        </a:rPr>
                        <a:t>BT  3,958</a:t>
                      </a:r>
                    </a:p>
                    <a:p>
                      <a:pPr algn="l" rtl="0" fontAlgn="t"/>
                      <a:r>
                        <a:rPr lang="fr-FR" sz="1000" b="1" i="0" u="none" strike="noStrike" dirty="0" smtClean="0">
                          <a:solidFill>
                            <a:schemeClr val="tx1"/>
                          </a:solidFill>
                          <a:latin typeface="Arial"/>
                        </a:rPr>
                        <a:t>MT 3,307</a:t>
                      </a:r>
                    </a:p>
                    <a:p>
                      <a:pPr algn="l" rtl="0" fontAlgn="t"/>
                      <a:r>
                        <a:rPr lang="fr-FR" sz="1000" b="1" i="0" u="none" strike="noStrike" dirty="0" smtClean="0">
                          <a:solidFill>
                            <a:schemeClr val="tx1"/>
                          </a:solidFill>
                          <a:latin typeface="Arial"/>
                        </a:rPr>
                        <a:t>HT 2,189</a:t>
                      </a:r>
                    </a:p>
                    <a:p>
                      <a:pPr algn="ctr" rtl="0" fontAlgn="t"/>
                      <a:endParaRPr lang="fr-FR" sz="1000" b="0"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1380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ctr" rtl="0" eaLnBrk="1" fontAlgn="ctr" latinLnBrk="0" hangingPunct="1"/>
                      <a:r>
                        <a:rPr kumimoji="0" lang="fr-FR" sz="1000" b="0" i="0" u="none" strike="noStrike" kern="1200">
                          <a:solidFill>
                            <a:schemeClr val="tx1"/>
                          </a:solidFill>
                          <a:latin typeface="Arial"/>
                          <a:ea typeface="+mn-ea"/>
                          <a:cs typeface="+mn-cs"/>
                        </a:rPr>
                        <a:t>     </a:t>
                      </a:r>
                      <a:r>
                        <a:rPr kumimoji="0" lang="fr-FR" sz="1000" b="0" i="0" u="none" strike="noStrike" kern="1200" smtClean="0">
                          <a:solidFill>
                            <a:schemeClr val="tx1"/>
                          </a:solidFill>
                          <a:latin typeface="Arial"/>
                          <a:ea typeface="+mn-ea"/>
                          <a:cs typeface="+mn-cs"/>
                        </a:rPr>
                        <a:t>4 </a:t>
                      </a:r>
                      <a:r>
                        <a:rPr kumimoji="0" lang="fr-FR" sz="1000" b="0" i="0" u="none" strike="noStrike" kern="1200" dirty="0">
                          <a:solidFill>
                            <a:schemeClr val="tx1"/>
                          </a:solidFill>
                          <a:latin typeface="Arial"/>
                          <a:ea typeface="+mn-ea"/>
                          <a:cs typeface="+mn-cs"/>
                        </a:rPr>
                        <a:t>634,33    </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6 113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6 633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7 167</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7 712</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586944" y="564045"/>
          <a:ext cx="8128460" cy="5660503"/>
        </p:xfrm>
        <a:graphic>
          <a:graphicData uri="http://schemas.openxmlformats.org/drawingml/2006/table">
            <a:tbl>
              <a:tblPr/>
              <a:tblGrid>
                <a:gridCol w="437391"/>
                <a:gridCol w="171526"/>
                <a:gridCol w="2248571"/>
                <a:gridCol w="357190"/>
                <a:gridCol w="357190"/>
                <a:gridCol w="357190"/>
                <a:gridCol w="285752"/>
                <a:gridCol w="3913650"/>
              </a:tblGrid>
              <a:tr h="28104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6534">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9614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108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06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17479">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3114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4631">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246083" y="0"/>
            <a:ext cx="7254875" cy="317500"/>
          </a:xfrm>
          <a:prstGeom prst="rect">
            <a:avLst/>
          </a:prstGeom>
          <a:noFill/>
          <a:ln w="9525">
            <a:noFill/>
            <a:miter lim="800000"/>
            <a:headEnd/>
            <a:tailEnd/>
          </a:ln>
        </p:spPr>
        <p:txBody>
          <a:bodyPr lIns="0" tIns="0" rIns="0" bIns="0" anchor="b"/>
          <a:lstStyle/>
          <a:p>
            <a:pPr marL="457200" indent="-457200"/>
            <a:r>
              <a:rPr lang="fr-FR" sz="2000" dirty="0">
                <a:solidFill>
                  <a:schemeClr val="bg2">
                    <a:lumMod val="50000"/>
                  </a:schemeClr>
                </a:solidFill>
                <a:latin typeface="Verdana" pitchFamily="34" charset="0"/>
              </a:rPr>
              <a:t>Potentiel de création de valeur </a:t>
            </a:r>
            <a:r>
              <a:rPr lang="fr-FR" sz="2000" dirty="0" smtClean="0">
                <a:solidFill>
                  <a:schemeClr val="bg2">
                    <a:lumMod val="50000"/>
                  </a:schemeClr>
                </a:solidFill>
                <a:latin typeface="Verdana" pitchFamily="34" charset="0"/>
              </a:rPr>
              <a:t>Eligibles </a:t>
            </a:r>
            <a:r>
              <a:rPr lang="fr-FR" sz="2000" dirty="0">
                <a:solidFill>
                  <a:schemeClr val="bg2">
                    <a:lumMod val="50000"/>
                  </a:schemeClr>
                </a:solidFill>
                <a:latin typeface="Verdana" pitchFamily="34" charset="0"/>
              </a:rPr>
              <a:t>Electricité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0"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dirty="0">
                <a:solidFill>
                  <a:srgbClr val="000000"/>
                </a:solidFill>
                <a:latin typeface="Verdana" pitchFamily="34" charset="0"/>
              </a:rPr>
              <a:t>Maturité </a:t>
            </a:r>
            <a:r>
              <a:rPr lang="fr-FR" sz="2400" dirty="0" smtClean="0">
                <a:solidFill>
                  <a:srgbClr val="000000"/>
                </a:solidFill>
                <a:latin typeface="Verdana" pitchFamily="34" charset="0"/>
              </a:rPr>
              <a:t>Eligibles </a:t>
            </a:r>
            <a:r>
              <a:rPr lang="fr-FR" sz="2400" dirty="0">
                <a:solidFill>
                  <a:srgbClr val="000000"/>
                </a:solidFill>
                <a:latin typeface="Verdana" pitchFamily="34" charset="0"/>
              </a:rPr>
              <a:t>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14744" y="6643710"/>
            <a:ext cx="357190"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824285"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9286909"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35</a:t>
            </a:fld>
            <a:endParaRPr lang="fr-FR" smtClean="0"/>
          </a:p>
        </p:txBody>
      </p:sp>
      <p:sp>
        <p:nvSpPr>
          <p:cNvPr id="1233974" name="Rectangle 54"/>
          <p:cNvSpPr>
            <a:spLocks noGrp="1" noChangeArrowheads="1"/>
          </p:cNvSpPr>
          <p:nvPr>
            <p:ph type="title"/>
          </p:nvPr>
        </p:nvSpPr>
        <p:spPr>
          <a:xfrm>
            <a:off x="214282" y="71438"/>
            <a:ext cx="9286940" cy="785794"/>
          </a:xfrm>
        </p:spPr>
        <p:txBody>
          <a:bodyPr>
            <a:normAutofit/>
          </a:bodyPr>
          <a:lstStyle/>
          <a:p>
            <a:pPr eaLnBrk="1" fontAlgn="auto" hangingPunct="1">
              <a:spcAft>
                <a:spcPts val="0"/>
              </a:spcAft>
              <a:defRPr/>
            </a:pPr>
            <a:r>
              <a:rPr lang="fr-FR" sz="2400" dirty="0" smtClean="0">
                <a:latin typeface="+mn-lt"/>
              </a:rPr>
              <a:t>Diagnostic Stratégique du </a:t>
            </a:r>
            <a:r>
              <a:rPr lang="fr-FR" sz="2400" i="1" dirty="0" smtClean="0">
                <a:latin typeface="+mn-lt"/>
              </a:rPr>
              <a:t>segment « éligibles électricité »</a:t>
            </a:r>
            <a:endParaRPr lang="fr-FR" sz="2400" dirty="0" smtClean="0">
              <a:latin typeface="+mn-lt"/>
            </a:endParaRPr>
          </a:p>
        </p:txBody>
      </p:sp>
      <p:sp>
        <p:nvSpPr>
          <p:cNvPr id="31781" name="Rectangle 56"/>
          <p:cNvSpPr>
            <a:spLocks noChangeArrowheads="1"/>
          </p:cNvSpPr>
          <p:nvPr/>
        </p:nvSpPr>
        <p:spPr bwMode="auto">
          <a:xfrm>
            <a:off x="3643313"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normAutofit fontScale="90000"/>
          </a:bodyPr>
          <a:lstStyle/>
          <a:p>
            <a:pPr algn="ctr" eaLnBrk="1" fontAlgn="auto" hangingPunct="1">
              <a:spcAft>
                <a:spcPts val="0"/>
              </a:spcAft>
              <a:defRPr/>
            </a:pPr>
            <a:r>
              <a:rPr lang="fr-FR" dirty="0" smtClean="0"/>
              <a:t>3.2.4.Diagnostic stratégique du segment : </a:t>
            </a:r>
            <a:br>
              <a:rPr lang="fr-FR" dirty="0" smtClean="0"/>
            </a:br>
            <a:r>
              <a:rPr lang="fr-FR" dirty="0" smtClean="0"/>
              <a:t>« éligibles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36</a:t>
            </a:fld>
            <a:endParaRPr lang="fr-FR"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1440" y="785813"/>
            <a:ext cx="8715375" cy="5916637"/>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a:t>
            </a:r>
            <a:r>
              <a:rPr lang="fr-FR" sz="1100" dirty="0" smtClean="0">
                <a:solidFill>
                  <a:srgbClr val="000000"/>
                </a:solidFill>
              </a:rPr>
              <a:t>2012 : </a:t>
            </a:r>
            <a:endParaRPr lang="fr-FR" sz="1100" dirty="0">
              <a:solidFill>
                <a:srgbClr val="000000"/>
              </a:solidFill>
            </a:endParaRPr>
          </a:p>
          <a:p>
            <a:pPr defTabSz="757238">
              <a:buFontTx/>
              <a:buChar char="-"/>
              <a:defRPr/>
            </a:pPr>
            <a:r>
              <a:rPr lang="fr-FR" sz="1100" dirty="0">
                <a:solidFill>
                  <a:srgbClr val="000000"/>
                </a:solidFill>
              </a:rPr>
              <a:t> </a:t>
            </a:r>
            <a:r>
              <a:rPr lang="fr-FR" sz="1100" dirty="0"/>
              <a:t>REX/CA</a:t>
            </a:r>
            <a:r>
              <a:rPr lang="fr-FR" sz="1100" dirty="0" smtClean="0"/>
              <a:t>:= -20,91%</a:t>
            </a:r>
            <a:endParaRPr lang="fr-FR" sz="1100" dirty="0"/>
          </a:p>
          <a:p>
            <a:pPr defTabSz="757238">
              <a:defRPr/>
            </a:pPr>
            <a:endParaRPr lang="fr-FR" sz="1050" i="1" dirty="0">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57893"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550955" y="5286375"/>
            <a:ext cx="3949607" cy="922338"/>
          </a:xfrm>
          <a:prstGeom prst="rect">
            <a:avLst/>
          </a:prstGeom>
          <a:noFill/>
          <a:ln w="9525">
            <a:noFill/>
            <a:miter lim="800000"/>
            <a:headEnd/>
            <a:tailEnd/>
          </a:ln>
        </p:spPr>
        <p:txBody>
          <a:bodyPr wrap="square" lIns="75749" tIns="37874" rIns="75749" bIns="37874">
            <a:spAutoFit/>
          </a:bodyPr>
          <a:lstStyle/>
          <a:p>
            <a:pPr defTabSz="757238">
              <a:buClr>
                <a:srgbClr val="FF9900"/>
              </a:buClr>
              <a:buFont typeface="Wingdings" pitchFamily="2" charset="2"/>
              <a:buNone/>
            </a:pPr>
            <a:r>
              <a:rPr lang="fr-FR" sz="1100" dirty="0">
                <a:solidFill>
                  <a:srgbClr val="000000"/>
                </a:solidFill>
              </a:rPr>
              <a:t>Concurrent 1 : les concessionnaires d’autres </a:t>
            </a:r>
            <a:r>
              <a:rPr lang="fr-FR" sz="1100" dirty="0" err="1">
                <a:solidFill>
                  <a:srgbClr val="000000"/>
                </a:solidFill>
              </a:rPr>
              <a:t>SDx</a:t>
            </a:r>
            <a:endParaRPr lang="fr-FR" sz="1100" dirty="0">
              <a:solidFill>
                <a:srgbClr val="000000"/>
              </a:solidFill>
            </a:endParaRPr>
          </a:p>
          <a:p>
            <a:pPr defTabSz="757238">
              <a:buClr>
                <a:srgbClr val="FF9900"/>
              </a:buClr>
              <a:buFont typeface="Wingdings" pitchFamily="2" charset="2"/>
              <a:buNone/>
            </a:pPr>
            <a:r>
              <a:rPr lang="fr-FR" sz="1100" dirty="0">
                <a:solidFill>
                  <a:srgbClr val="000000"/>
                </a:solidFill>
              </a:rPr>
              <a:t>Concurrent 2 : le producteur « </a:t>
            </a:r>
            <a:r>
              <a:rPr lang="fr-FR" sz="1100" dirty="0" err="1">
                <a:solidFill>
                  <a:srgbClr val="000000"/>
                </a:solidFill>
              </a:rPr>
              <a:t>Sonatrach</a:t>
            </a:r>
            <a:r>
              <a:rPr lang="fr-FR" sz="1100" dirty="0">
                <a:solidFill>
                  <a:srgbClr val="000000"/>
                </a:solidFill>
              </a:rPr>
              <a:t> »</a:t>
            </a:r>
          </a:p>
          <a:p>
            <a:pPr defTabSz="757238">
              <a:buClr>
                <a:srgbClr val="FF9900"/>
              </a:buClr>
              <a:buFont typeface="Wingdings" pitchFamily="2" charset="2"/>
              <a:buNone/>
            </a:pPr>
            <a:r>
              <a:rPr lang="fr-FR" sz="1100" dirty="0">
                <a:solidFill>
                  <a:srgbClr val="000000"/>
                </a:solidFill>
              </a:rPr>
              <a:t>Concurrent 3 : distributeurs étrangers</a:t>
            </a:r>
          </a:p>
          <a:p>
            <a:pPr defTabSz="757238">
              <a:buClr>
                <a:srgbClr val="FF9900"/>
              </a:buClr>
              <a:buFont typeface="Wingdings" pitchFamily="2" charset="2"/>
              <a:buNone/>
            </a:pPr>
            <a:r>
              <a:rPr lang="fr-FR" sz="1100" b="1" dirty="0">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321621" cy="3046532"/>
          </a:xfrm>
          <a:prstGeom prst="rect">
            <a:avLst/>
          </a:prstGeom>
          <a:noFill/>
          <a:ln w="9525">
            <a:noFill/>
            <a:miter lim="800000"/>
            <a:headEnd/>
            <a:tailEnd/>
          </a:ln>
        </p:spPr>
        <p:txBody>
          <a:bodyPr wrap="square"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a:t>
            </a:r>
            <a:r>
              <a:rPr lang="fr-FR" sz="800" i="1" dirty="0"/>
              <a:t>retour d’investissement</a:t>
            </a:r>
            <a:r>
              <a:rPr lang="fr-FR" sz="1200" i="1" dirty="0"/>
              <a: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000240"/>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dirty="0"/>
              <a:t>Clients</a:t>
            </a:r>
            <a:r>
              <a:rPr lang="fr-FR" sz="1100" dirty="0"/>
              <a:t> : MP, HP: PME-PMI-</a:t>
            </a:r>
            <a:r>
              <a:rPr lang="fr-FR" sz="1100" dirty="0">
                <a:solidFill>
                  <a:srgbClr val="000000"/>
                </a:solidFill>
              </a:rPr>
              <a:t>Industriels</a:t>
            </a:r>
            <a:r>
              <a:rPr lang="fr-FR" sz="1100" dirty="0"/>
              <a:t> et Tertiaires (Clients dont la consommation annuelle &gt; ou = 140 Mth.</a:t>
            </a:r>
          </a:p>
          <a:p>
            <a:pPr algn="just" defTabSz="757238"/>
            <a:r>
              <a:rPr lang="fr-FR" sz="1100" b="1" dirty="0"/>
              <a:t>Clients MP </a:t>
            </a:r>
            <a:r>
              <a:rPr lang="fr-FR" sz="1100" b="1" dirty="0" smtClean="0"/>
              <a:t>: 0 </a:t>
            </a:r>
            <a:r>
              <a:rPr lang="fr-FR" sz="1100" b="1" dirty="0"/>
              <a:t>et </a:t>
            </a:r>
            <a:r>
              <a:rPr lang="fr-FR" sz="1100" b="1" dirty="0" smtClean="0"/>
              <a:t>0% </a:t>
            </a:r>
            <a:r>
              <a:rPr lang="fr-FR" sz="1100" b="1" dirty="0"/>
              <a:t>évolution annuelle</a:t>
            </a:r>
          </a:p>
          <a:p>
            <a:pPr algn="just" defTabSz="757238"/>
            <a:r>
              <a:rPr lang="fr-FR" sz="1100" b="1" dirty="0"/>
              <a:t>Client HP : </a:t>
            </a:r>
            <a:r>
              <a:rPr lang="fr-FR" sz="1100" b="1" dirty="0" smtClean="0"/>
              <a:t>2 </a:t>
            </a:r>
            <a:r>
              <a:rPr lang="fr-FR" sz="1100" b="1" dirty="0"/>
              <a:t>et évolution annuelle de </a:t>
            </a:r>
            <a:r>
              <a:rPr lang="fr-FR" sz="1100" b="1" dirty="0" smtClean="0"/>
              <a:t>0% </a:t>
            </a:r>
            <a:endParaRPr lang="fr-FR" sz="1100" b="1" dirty="0"/>
          </a:p>
          <a:p>
            <a:pPr algn="just" defTabSz="757238"/>
            <a:r>
              <a:rPr lang="fr-FR" sz="1100" dirty="0"/>
              <a:t> </a:t>
            </a:r>
          </a:p>
        </p:txBody>
      </p:sp>
      <p:sp>
        <p:nvSpPr>
          <p:cNvPr id="33822" name="Rectangle 53"/>
          <p:cNvSpPr>
            <a:spLocks noChangeArrowheads="1"/>
          </p:cNvSpPr>
          <p:nvPr/>
        </p:nvSpPr>
        <p:spPr bwMode="auto">
          <a:xfrm>
            <a:off x="4714875" y="4362489"/>
            <a:ext cx="4071938" cy="938719"/>
          </a:xfrm>
          <a:prstGeom prst="rect">
            <a:avLst/>
          </a:prstGeom>
          <a:noFill/>
          <a:ln w="9525">
            <a:noFill/>
            <a:miter lim="800000"/>
            <a:headEnd/>
            <a:tailEnd/>
          </a:ln>
        </p:spPr>
        <p:txBody>
          <a:bodyPr>
            <a:spAutoFit/>
          </a:bodyPr>
          <a:lstStyle/>
          <a:p>
            <a:pPr marL="177800" indent="-177800" defTabSz="757238">
              <a:buFontTx/>
              <a:buAutoNum type="arabicPeriod"/>
            </a:pPr>
            <a:r>
              <a:rPr lang="fr-FR" sz="1100" dirty="0">
                <a:solidFill>
                  <a:srgbClr val="000000"/>
                </a:solidFill>
              </a:rPr>
              <a:t>Risque concurrentiel</a:t>
            </a:r>
          </a:p>
          <a:p>
            <a:pPr marL="177800" indent="-177800" defTabSz="757238">
              <a:buFontTx/>
              <a:buAutoNum type="arabicPeriod"/>
            </a:pPr>
            <a:r>
              <a:rPr lang="fr-FR" sz="1100" dirty="0"/>
              <a:t>Exiger de nouveaux paramètres de performances au niveau du transport par le régulateur (Imprévisibilité du régulateur)</a:t>
            </a:r>
          </a:p>
          <a:p>
            <a:pPr marL="177800" indent="-177800" defTabSz="757238">
              <a:buFontTx/>
              <a:buAutoNum type="arabicPeriod"/>
            </a:pPr>
            <a:r>
              <a:rPr lang="fr-FR" sz="1100" dirty="0">
                <a:solidFill>
                  <a:srgbClr val="000000"/>
                </a:solidFill>
              </a:rPr>
              <a:t>Risque technologique  </a:t>
            </a:r>
          </a:p>
        </p:txBody>
      </p:sp>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graphicFrame>
        <p:nvGraphicFramePr>
          <p:cNvPr id="34" name="Group 116"/>
          <p:cNvGraphicFramePr>
            <a:graphicFrameLocks noGrp="1"/>
          </p:cNvGraphicFramePr>
          <p:nvPr>
            <p:extLst>
              <p:ext uri="{D42A27DB-BD31-4B8C-83A1-F6EECF244321}">
                <p14:modId xmlns:p14="http://schemas.microsoft.com/office/powerpoint/2010/main" xmlns="" val="464633066"/>
              </p:ext>
            </p:extLst>
          </p:nvPr>
        </p:nvGraphicFramePr>
        <p:xfrm>
          <a:off x="571472" y="3143248"/>
          <a:ext cx="3937655" cy="1535062"/>
        </p:xfrm>
        <a:graphic>
          <a:graphicData uri="http://schemas.openxmlformats.org/drawingml/2006/table">
            <a:tbl>
              <a:tblPr/>
              <a:tblGrid>
                <a:gridCol w="675716"/>
                <a:gridCol w="675715"/>
                <a:gridCol w="675715"/>
                <a:gridCol w="675715"/>
                <a:gridCol w="617397"/>
                <a:gridCol w="617397"/>
              </a:tblGrid>
              <a:tr h="25027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cap="none" normalizeH="0" baseline="0" dirty="0" smtClean="0">
                          <a:ln>
                            <a:noFill/>
                          </a:ln>
                          <a:solidFill>
                            <a:schemeClr val="tx1"/>
                          </a:solidFill>
                          <a:effectLst/>
                          <a:latin typeface="Arial" charset="0"/>
                          <a:ea typeface="+mn-ea"/>
                          <a:cs typeface="+mn-cs"/>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3648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Volume (</a:t>
                      </a:r>
                      <a:r>
                        <a:rPr kumimoji="0" lang="fr-FR" sz="900" b="1" i="0" u="none" strike="noStrike" cap="none" normalizeH="0" baseline="0" dirty="0" err="1" smtClean="0">
                          <a:ln>
                            <a:noFill/>
                          </a:ln>
                          <a:solidFill>
                            <a:srgbClr val="000000"/>
                          </a:solidFill>
                          <a:effectLst/>
                          <a:latin typeface="Arial" charset="0"/>
                          <a:cs typeface="Arial" charset="0"/>
                        </a:rPr>
                        <a:t>MTh</a:t>
                      </a:r>
                      <a:r>
                        <a:rPr kumimoji="0" lang="fr-FR" sz="900" b="1" i="0" u="none" strike="noStrike" cap="none" normalizeH="0" baseline="0" dirty="0" smtClean="0">
                          <a:ln>
                            <a:noFill/>
                          </a:ln>
                          <a:solidFill>
                            <a:srgbClr val="000000"/>
                          </a:solidFill>
                          <a:effectLst/>
                          <a:latin typeface="Arial" charset="0"/>
                          <a:cs typeface="Arial" charset="0"/>
                        </a:rPr>
                        <a:t>))</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544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601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659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721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789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93512">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1993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89</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179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196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215</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235</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430213" y="500063"/>
          <a:ext cx="8713300" cy="568260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dirty="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1" i="0" u="none" strike="noStrike" kern="1200" cap="none" normalizeH="0" baseline="0" dirty="0" smtClean="0">
                          <a:ln>
                            <a:noFill/>
                          </a:ln>
                          <a:solidFill>
                            <a:srgbClr val="000000"/>
                          </a:solidFill>
                          <a:effectLst/>
                          <a:latin typeface="Arial" charset="0"/>
                          <a:ea typeface="+mn-ea"/>
                          <a:cs typeface="+mn-cs"/>
                        </a:rPr>
                        <a:t>   X</a:t>
                      </a:r>
                      <a:endParaRPr kumimoji="0" lang="fr-FR" sz="1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 name="Rectangle 3"/>
          <p:cNvSpPr/>
          <p:nvPr/>
        </p:nvSpPr>
        <p:spPr>
          <a:xfrm>
            <a:off x="214282" y="71414"/>
            <a:ext cx="7215238" cy="369332"/>
          </a:xfrm>
          <a:prstGeom prst="rect">
            <a:avLst/>
          </a:prstGeom>
        </p:spPr>
        <p:txBody>
          <a:bodyPr wrap="square">
            <a:spAutoFit/>
          </a:bodyPr>
          <a:lstStyle/>
          <a:p>
            <a:pPr marL="457200" indent="-457200"/>
            <a:r>
              <a:rPr lang="fr-FR" dirty="0" smtClean="0">
                <a:solidFill>
                  <a:schemeClr val="bg2">
                    <a:lumMod val="50000"/>
                  </a:schemeClr>
                </a:solidFill>
                <a:latin typeface="Verdana" pitchFamily="34" charset="0"/>
              </a:rPr>
              <a:t>Potentiel de création de valeur Eligibles Gaz</a:t>
            </a:r>
            <a:endParaRPr lang="fr-FR"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63"/>
          <a:ext cx="8572562" cy="6017111"/>
        </p:xfrm>
        <a:graphic>
          <a:graphicData uri="http://schemas.openxmlformats.org/drawingml/2006/table">
            <a:tbl>
              <a:tblPr/>
              <a:tblGrid>
                <a:gridCol w="1789365"/>
                <a:gridCol w="57831"/>
                <a:gridCol w="1193918"/>
                <a:gridCol w="1193918"/>
                <a:gridCol w="1239256"/>
                <a:gridCol w="1148579"/>
                <a:gridCol w="157174"/>
                <a:gridCol w="179252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500834"/>
            <a:ext cx="265113" cy="2873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fr-FR">
              <a:solidFill>
                <a:srgbClr val="FF0000"/>
              </a:solidFill>
            </a:endParaRPr>
          </a:p>
        </p:txBody>
      </p:sp>
      <p:sp>
        <p:nvSpPr>
          <p:cNvPr id="6" name="Ellipse 5"/>
          <p:cNvSpPr/>
          <p:nvPr/>
        </p:nvSpPr>
        <p:spPr>
          <a:xfrm>
            <a:off x="4857754" y="164305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5" name="Ellipse 14"/>
          <p:cNvSpPr/>
          <p:nvPr/>
        </p:nvSpPr>
        <p:spPr>
          <a:xfrm>
            <a:off x="2571736" y="5857893"/>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21508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ChangeArrowheads="1"/>
          </p:cNvSpPr>
          <p:nvPr/>
        </p:nvSpPr>
        <p:spPr bwMode="auto">
          <a:xfrm>
            <a:off x="214282" y="928670"/>
            <a:ext cx="835824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Plan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 2013 - 2017 de la SDA qui trace les voies de notre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veloppement pour les prochaines ann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est con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ç</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 de fa</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ç</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pondre aux grands imp</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ratifs et aux tendances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mergentes qui transcendent le secteur de la Distribution de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 du Gaz d’Alger.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objectifs de ce plan visent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excellence op</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rationnelle et la maitrise des pertes. Pour ce dernier param</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tre ambitieux, on pr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voit des actions rigoureuses et des cibles audacieuses tout en demeurant 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alisables dans la mesure des ressources qui seront allou</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soci</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428604"/>
            <a:ext cx="2928958" cy="461665"/>
          </a:xfrm>
          <a:prstGeom prst="rect">
            <a:avLst/>
          </a:prstGeom>
        </p:spPr>
        <p:txBody>
          <a:bodyPr wrap="square">
            <a:spAutoFit/>
          </a:bodyPr>
          <a:lstStyle/>
          <a:p>
            <a:pPr lvl="0" fontAlgn="base">
              <a:spcBef>
                <a:spcPct val="0"/>
              </a:spcBef>
              <a:spcAft>
                <a:spcPct val="0"/>
              </a:spcAft>
            </a:pPr>
            <a:r>
              <a:rPr lang="fr-FR" sz="2400" dirty="0" smtClean="0">
                <a:solidFill>
                  <a:srgbClr val="0070C0"/>
                </a:solidFill>
                <a:latin typeface="MyriadPro-Semibold"/>
                <a:ea typeface="Times New Roman"/>
                <a:cs typeface="MyriadPro-Semibold"/>
              </a:rPr>
              <a:t>1.  Préambule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40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42910" y="1928802"/>
            <a:ext cx="7429520" cy="1857375"/>
          </a:xfrm>
        </p:spPr>
        <p:txBody>
          <a:bodyPr>
            <a:normAutofit fontScale="90000"/>
          </a:bodyPr>
          <a:lstStyle/>
          <a:p>
            <a:pPr algn="l" eaLnBrk="1" fontAlgn="auto" hangingPunct="1">
              <a:spcAft>
                <a:spcPts val="0"/>
              </a:spcAft>
              <a:defRPr/>
            </a:pPr>
            <a:r>
              <a:rPr lang="fr-FR" dirty="0" smtClean="0"/>
              <a:t>3.2.5. 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41</a:t>
            </a:fld>
            <a:endParaRPr lang="fr-FR"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0" y="57148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722819"/>
          </a:xfrm>
          <a:prstGeom prst="rect">
            <a:avLst/>
          </a:prstGeom>
          <a:noFill/>
          <a:ln w="9525">
            <a:noFill/>
            <a:miter lim="800000"/>
            <a:headEnd/>
            <a:tailEnd/>
          </a:ln>
        </p:spPr>
        <p:txBody>
          <a:bodyPr lIns="75749" tIns="37874" rIns="75749" bIns="37874">
            <a:spAutoFit/>
          </a:bodyPr>
          <a:lstStyle/>
          <a:p>
            <a:pPr defTabSz="757238">
              <a:lnSpc>
                <a:spcPct val="150000"/>
              </a:lnSpc>
              <a:buFontTx/>
              <a:buChar char="-"/>
            </a:pPr>
            <a:r>
              <a:rPr lang="fr-FR" sz="1400" u="sng" dirty="0" smtClean="0">
                <a:solidFill>
                  <a:srgbClr val="FF0000"/>
                </a:solidFill>
                <a:latin typeface="Calibri" pitchFamily="34" charset="0"/>
                <a:sym typeface="Symbol" pitchFamily="18" charset="2"/>
              </a:rPr>
              <a:t> Information </a:t>
            </a:r>
            <a:r>
              <a:rPr lang="fr-FR" sz="1400" u="sng" dirty="0">
                <a:solidFill>
                  <a:srgbClr val="FF0000"/>
                </a:solidFill>
                <a:latin typeface="Calibri" pitchFamily="34" charset="0"/>
                <a:sym typeface="Symbol" pitchFamily="18" charset="2"/>
              </a:rPr>
              <a:t>non disponible (pas d’historique</a:t>
            </a:r>
            <a:r>
              <a:rPr lang="fr-FR" sz="1400" u="sng" dirty="0" smtClean="0">
                <a:solidFill>
                  <a:srgbClr val="FF0000"/>
                </a:solidFill>
                <a:latin typeface="Calibri" pitchFamily="34" charset="0"/>
                <a:sym typeface="Symbol" pitchFamily="18" charset="2"/>
              </a:rPr>
              <a:t>)</a:t>
            </a:r>
          </a:p>
          <a:p>
            <a:pPr defTabSz="757238">
              <a:lnSpc>
                <a:spcPct val="150000"/>
              </a:lnSpc>
              <a:buFontTx/>
              <a:buChar char="-"/>
            </a:pPr>
            <a:endParaRPr lang="fr-FR" sz="1400" u="sng" dirty="0">
              <a:solidFill>
                <a:srgbClr val="FF0000"/>
              </a:solidFill>
              <a:latin typeface="Calibri" pitchFamily="34" charset="0"/>
              <a:sym typeface="Symbol" pitchFamily="18" charset="2"/>
            </a:endParaRP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14810" y="428604"/>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1000132"/>
          </a:xfrm>
          <a:prstGeom prst="rect">
            <a:avLst/>
          </a:prstGeom>
          <a:noFill/>
          <a:ln w="9525">
            <a:noFill/>
            <a:miter lim="800000"/>
            <a:headEnd/>
            <a:tailEnd/>
          </a:ln>
        </p:spPr>
        <p:txBody>
          <a:bodyPr vert="vert270" wrap="square"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dirty="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dirty="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dirty="0">
                <a:solidFill>
                  <a:srgbClr val="000000"/>
                </a:solidFill>
                <a:latin typeface="Calibri" pitchFamily="34" charset="0"/>
              </a:rPr>
              <a:t>SKMK, </a:t>
            </a:r>
            <a:r>
              <a:rPr lang="fr-FR" sz="1200" dirty="0" err="1">
                <a:solidFill>
                  <a:srgbClr val="000000"/>
                </a:solidFill>
                <a:latin typeface="Calibri" pitchFamily="34" charset="0"/>
              </a:rPr>
              <a:t>Kahrakib</a:t>
            </a:r>
            <a:r>
              <a:rPr lang="fr-FR" sz="1200" dirty="0">
                <a:solidFill>
                  <a:srgbClr val="000000"/>
                </a:solidFill>
                <a:latin typeface="Calibri" pitchFamily="34" charset="0"/>
              </a:rPr>
              <a:t>,  MEI, </a:t>
            </a:r>
            <a:r>
              <a:rPr lang="fr-FR" sz="1200" dirty="0" err="1">
                <a:solidFill>
                  <a:srgbClr val="000000"/>
                </a:solidFill>
                <a:latin typeface="Calibri" pitchFamily="34" charset="0"/>
              </a:rPr>
              <a:t>Kahrif</a:t>
            </a:r>
            <a:r>
              <a:rPr lang="fr-FR" sz="1200" dirty="0">
                <a:solidFill>
                  <a:srgbClr val="000000"/>
                </a:solidFill>
                <a:latin typeface="Calibri" pitchFamily="34" charset="0"/>
              </a:rPr>
              <a:t>, </a:t>
            </a:r>
            <a:r>
              <a:rPr lang="fr-FR" sz="1200" dirty="0" err="1">
                <a:solidFill>
                  <a:srgbClr val="000000"/>
                </a:solidFill>
                <a:latin typeface="Calibri" pitchFamily="34" charset="0"/>
              </a:rPr>
              <a:t>Kanaghaz</a:t>
            </a:r>
            <a:endParaRPr lang="fr-FR" sz="1200" dirty="0">
              <a:solidFill>
                <a:srgbClr val="000000"/>
              </a:solidFill>
              <a:latin typeface="Calibri" pitchFamily="34" charset="0"/>
            </a:endParaRP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142843" y="566738"/>
          <a:ext cx="8858313" cy="6228109"/>
        </p:xfrm>
        <a:graphic>
          <a:graphicData uri="http://schemas.openxmlformats.org/drawingml/2006/table">
            <a:tbl>
              <a:tblPr/>
              <a:tblGrid>
                <a:gridCol w="675311"/>
                <a:gridCol w="145108"/>
                <a:gridCol w="1473403"/>
                <a:gridCol w="412292"/>
                <a:gridCol w="476138"/>
                <a:gridCol w="468627"/>
                <a:gridCol w="483652"/>
                <a:gridCol w="408119"/>
                <a:gridCol w="431566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34928"/>
          <a:ext cx="9001188" cy="6501213"/>
        </p:xfrm>
        <a:graphic>
          <a:graphicData uri="http://schemas.openxmlformats.org/drawingml/2006/table">
            <a:tbl>
              <a:tblPr>
                <a:tableStyleId>{BC89EF96-8CEA-46FF-86C4-4CE0E7609802}</a:tableStyleId>
              </a:tblPr>
              <a:tblGrid>
                <a:gridCol w="2143108"/>
                <a:gridCol w="1357354"/>
                <a:gridCol w="1357290"/>
                <a:gridCol w="1357322"/>
                <a:gridCol w="1143008"/>
                <a:gridCol w="1643106"/>
              </a:tblGrid>
              <a:tr h="399141">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Caractéristiques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Émergence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Croissance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Maturité</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Déclin</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Commentaires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Aucune, voire négative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Coûts</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baisse du 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déséquilibre/offre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sous-capacité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équilibre offre/demande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la demande existe mais l’offre est 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technologique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Émergence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progression</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Maturité</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voie d'obsolescence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peu élevé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Morcelée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8900"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de la 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Volatile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Enjeux</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Rupture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qualité/coût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smtClean="0">
                          <a:ln>
                            <a:noFill/>
                          </a:ln>
                          <a:effectLst/>
                          <a:latin typeface="+mn-lt"/>
                        </a:rPr>
                        <a:t>coût</a:t>
                      </a:r>
                      <a:endParaRPr kumimoji="0" lang="fr-FR" sz="12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44</a:t>
            </a:fld>
            <a:endParaRPr lang="fr-FR" smtClean="0"/>
          </a:p>
        </p:txBody>
      </p:sp>
      <p:sp>
        <p:nvSpPr>
          <p:cNvPr id="16" name="Titre 15"/>
          <p:cNvSpPr>
            <a:spLocks noGrp="1"/>
          </p:cNvSpPr>
          <p:nvPr>
            <p:ph type="title"/>
          </p:nvPr>
        </p:nvSpPr>
        <p:spPr>
          <a:xfrm>
            <a:off x="457200" y="-4762"/>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10" name="Flèche vers le haut 9"/>
          <p:cNvSpPr/>
          <p:nvPr/>
        </p:nvSpPr>
        <p:spPr>
          <a:xfrm>
            <a:off x="3214688" y="6572272"/>
            <a:ext cx="571500" cy="285750"/>
          </a:xfrm>
          <a:prstGeom prst="up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143116"/>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271462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500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429397"/>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45</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715029"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46</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t>Surface proportionnelle à  valeur 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Diagnostic stratégique du champ d’activité distribution</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714356"/>
          <a:ext cx="8572560" cy="536448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tc>
                <a:tc>
                  <a:txBody>
                    <a:bodyPr/>
                    <a:lstStyle/>
                    <a:p>
                      <a:pPr algn="ctr"/>
                      <a:r>
                        <a:rPr lang="fr-FR" dirty="0" smtClean="0"/>
                        <a:t>Résultat</a:t>
                      </a:r>
                      <a:r>
                        <a:rPr lang="fr-FR" baseline="0" dirty="0" smtClean="0"/>
                        <a:t> Diagnostic</a:t>
                      </a:r>
                      <a:endParaRPr lang="fr-FR" b="1" dirty="0">
                        <a:solidFill>
                          <a:srgbClr val="0070C0"/>
                        </a:solidFill>
                      </a:endParaRPr>
                    </a:p>
                  </a:txBody>
                  <a:tcPr anchor="ctr"/>
                </a:tc>
                <a:tc>
                  <a:txBody>
                    <a:bodyPr/>
                    <a:lstStyle/>
                    <a:p>
                      <a:pPr algn="ctr"/>
                      <a:r>
                        <a:rPr lang="fr-FR" dirty="0" smtClean="0"/>
                        <a:t>Commentaires / Enjeux du segment</a:t>
                      </a:r>
                      <a:endParaRPr lang="fr-FR" b="1" dirty="0">
                        <a:solidFill>
                          <a:srgbClr val="0070C0"/>
                        </a:solidFill>
                      </a:endParaRPr>
                    </a:p>
                  </a:txBody>
                  <a:tcPr anchor="ctr"/>
                </a:tc>
              </a:tr>
              <a:tr h="370840">
                <a:tc>
                  <a:txBody>
                    <a:bodyPr/>
                    <a:lstStyle/>
                    <a:p>
                      <a:r>
                        <a:rPr lang="fr-FR" sz="1400" dirty="0" smtClean="0"/>
                        <a:t>Concessions électricité</a:t>
                      </a:r>
                      <a:endParaRPr lang="fr-FR" sz="1400" b="1" dirty="0">
                        <a:solidFill>
                          <a:srgbClr val="0070C0"/>
                        </a:solidFill>
                      </a:endParaRPr>
                    </a:p>
                  </a:txBody>
                  <a:tcPr anchor="ctr"/>
                </a:tc>
                <a:tc>
                  <a:txBody>
                    <a:bodyPr/>
                    <a:lstStyle/>
                    <a:p>
                      <a:r>
                        <a:rPr lang="fr-FR" sz="1400" dirty="0" smtClean="0"/>
                        <a:t>Développement sélectif</a:t>
                      </a:r>
                      <a:endParaRPr lang="fr-FR" sz="1400" b="1" dirty="0">
                        <a:solidFill>
                          <a:srgbClr val="0070C0"/>
                        </a:solidFill>
                      </a:endParaRPr>
                    </a:p>
                  </a:txBody>
                  <a:tcPr anchor="ct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b="1" dirty="0">
                        <a:solidFill>
                          <a:srgbClr val="0070C0"/>
                        </a:solidFill>
                      </a:endParaRPr>
                    </a:p>
                  </a:txBody>
                  <a:tcPr anchor="ctr"/>
                </a:tc>
              </a:tr>
              <a:tr h="370840">
                <a:tc>
                  <a:txBody>
                    <a:bodyPr/>
                    <a:lstStyle/>
                    <a:p>
                      <a:r>
                        <a:rPr lang="fr-FR" sz="1400" dirty="0" smtClean="0"/>
                        <a:t>Éligibles électricité</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tc>
              </a:tr>
              <a:tr h="370840">
                <a:tc>
                  <a:txBody>
                    <a:bodyPr/>
                    <a:lstStyle/>
                    <a:p>
                      <a:r>
                        <a:rPr lang="fr-FR" sz="1400" dirty="0" smtClean="0"/>
                        <a:t>Éligibles gaz</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47</a:t>
            </a:fld>
            <a:endParaRPr lang="fr-FR"/>
          </a:p>
        </p:txBody>
      </p:sp>
      <p:sp>
        <p:nvSpPr>
          <p:cNvPr id="6" name="Titre 1"/>
          <p:cNvSpPr txBox="1">
            <a:spLocks/>
          </p:cNvSpPr>
          <p:nvPr/>
        </p:nvSpPr>
        <p:spPr>
          <a:xfrm>
            <a:off x="185766" y="142852"/>
            <a:ext cx="8458200" cy="461665"/>
          </a:xfrm>
          <a:prstGeom prst="rect">
            <a:avLst/>
          </a:prstGeom>
          <a:noFill/>
        </p:spPr>
        <p:txBody>
          <a:bodyPr wrap="square" rtlCol="0">
            <a:spAutoFit/>
          </a:bodyPr>
          <a:lstStyle/>
          <a:p>
            <a:pPr indent="-446088">
              <a:spcBef>
                <a:spcPct val="0"/>
              </a:spcBef>
              <a:defRPr/>
            </a:pPr>
            <a:r>
              <a:rPr lang="fr-FR" sz="2400" b="1" dirty="0" smtClean="0">
                <a:ln w="1905"/>
                <a:solidFill>
                  <a:srgbClr val="0070C0"/>
                </a:solidFill>
                <a:effectLst>
                  <a:innerShdw blurRad="69850" dist="43180" dir="5400000">
                    <a:srgbClr val="000000">
                      <a:alpha val="65000"/>
                    </a:srgbClr>
                  </a:innerShdw>
                </a:effectLst>
              </a:rPr>
              <a:t>3.2.6. Synthèse des principaux résultats et enjeux</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lvl="0"/>
            <a:r>
              <a:rPr lang="fr-FR" sz="2800" dirty="0" smtClean="0">
                <a:solidFill>
                  <a:srgbClr val="0070C0"/>
                </a:solidFill>
              </a:rPr>
              <a:t>Enjeux des Segments Concessions Électricité et Gaz </a:t>
            </a:r>
            <a:endParaRPr lang="fr-FR" sz="2800" dirty="0">
              <a:solidFill>
                <a:srgbClr val="0070C0"/>
              </a:solidFill>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48</a:t>
            </a:fld>
            <a:endParaRPr lang="fr-FR"/>
          </a:p>
        </p:txBody>
      </p:sp>
      <p:sp>
        <p:nvSpPr>
          <p:cNvPr id="7" name="Espace réservé du contenu 6"/>
          <p:cNvSpPr>
            <a:spLocks noGrp="1"/>
          </p:cNvSpPr>
          <p:nvPr>
            <p:ph sz="quarter" idx="1"/>
          </p:nvPr>
        </p:nvSpPr>
        <p:spPr/>
        <p:txBody>
          <a:bodyPr>
            <a:normAutofit fontScale="62500" lnSpcReduction="20000"/>
          </a:bodyPr>
          <a:lstStyle/>
          <a:p>
            <a:r>
              <a:rPr lang="fr-FR" dirty="0" smtClean="0"/>
              <a:t>Rattrapage opérationnel:</a:t>
            </a:r>
          </a:p>
          <a:p>
            <a:endParaRPr lang="fr-FR" dirty="0" smtClean="0"/>
          </a:p>
          <a:p>
            <a:pPr lvl="2" algn="just"/>
            <a:r>
              <a:rPr lang="fr-FR" dirty="0" smtClean="0"/>
              <a:t>Finaliser le plan de recrutement / formation de personnel en ingénierie, maintenance, exploitation</a:t>
            </a:r>
          </a:p>
          <a:p>
            <a:pPr lvl="2" algn="just"/>
            <a:r>
              <a:rPr lang="fr-FR" dirty="0" smtClean="0"/>
              <a:t>Favoriser la montée en compétences des sous-traitants (travaux de réalisation),</a:t>
            </a:r>
          </a:p>
          <a:p>
            <a:pPr lvl="2" algn="just"/>
            <a:r>
              <a:rPr lang="fr-FR" dirty="0" smtClean="0"/>
              <a:t>Poursuivre le déploiement de la télégestion en MT et sa généralisation à la  BT</a:t>
            </a:r>
          </a:p>
          <a:p>
            <a:pPr lvl="2" algn="just"/>
            <a:r>
              <a:rPr lang="fr-FR" dirty="0" smtClean="0"/>
              <a:t>Tenir les délais sur la mise à niveau et restructuration des réseaux électriques (en collaboration avec GRTE),</a:t>
            </a:r>
          </a:p>
          <a:p>
            <a:pPr algn="just"/>
            <a:endParaRPr lang="fr-FR" dirty="0" smtClean="0"/>
          </a:p>
          <a:p>
            <a:pPr algn="just"/>
            <a:r>
              <a:rPr lang="fr-FR" dirty="0" smtClean="0"/>
              <a:t>Capter le maximum de valeur du client et augmenter la compétitivité pour les échéances de mise en concurrence des concessions :</a:t>
            </a:r>
          </a:p>
          <a:p>
            <a:pPr algn="just"/>
            <a:endParaRPr lang="fr-FR" dirty="0" smtClean="0"/>
          </a:p>
          <a:p>
            <a:pPr lvl="2" algn="just"/>
            <a:r>
              <a:rPr lang="fr-FR" dirty="0" smtClean="0"/>
              <a:t>Affiner la politique tarifaire,</a:t>
            </a:r>
          </a:p>
          <a:p>
            <a:pPr lvl="2" algn="just"/>
            <a:r>
              <a:rPr lang="fr-FR" dirty="0" smtClean="0"/>
              <a:t>Concrétiser la séparation des fonctions technique et commerciale,</a:t>
            </a:r>
          </a:p>
          <a:p>
            <a:pPr lvl="2" algn="just"/>
            <a:r>
              <a:rPr lang="fr-FR" dirty="0" smtClean="0"/>
              <a:t>Développer des solutions énergie chez les clients par des politiques R&amp;D et marketing (Offre efficacité énergétique, Packages technico-financiers, Conseil &amp; Assistance)</a:t>
            </a:r>
          </a:p>
          <a:p>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a:bodyPr>
          <a:lstStyle/>
          <a:p>
            <a:r>
              <a:rPr lang="fr-FR" sz="2800" dirty="0" smtClean="0"/>
              <a:t>Enjeux segment « Services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49</a:t>
            </a:fld>
            <a:endParaRPr lang="fr-FR"/>
          </a:p>
        </p:txBody>
      </p:sp>
      <p:sp>
        <p:nvSpPr>
          <p:cNvPr id="8" name="Espace réservé du contenu 7"/>
          <p:cNvSpPr>
            <a:spLocks noGrp="1"/>
          </p:cNvSpPr>
          <p:nvPr>
            <p:ph sz="quarter" idx="1"/>
          </p:nvPr>
        </p:nvSpPr>
        <p:spPr/>
        <p:txBody>
          <a:bodyPr>
            <a:normAutofit fontScale="92500"/>
          </a:bodyPr>
          <a:lstStyle/>
          <a:p>
            <a:r>
              <a:rPr lang="fr-FR" dirty="0" smtClean="0"/>
              <a:t>S’organiser pour pénétrer ce marché :</a:t>
            </a:r>
          </a:p>
          <a:p>
            <a:pPr lvl="2"/>
            <a:endParaRPr lang="fr-FR" dirty="0" smtClean="0"/>
          </a:p>
          <a:p>
            <a:pPr lvl="2"/>
            <a:r>
              <a:rPr lang="fr-FR" dirty="0" smtClean="0"/>
              <a:t>Créer une entité pour la prise en charge de ce segment,</a:t>
            </a:r>
          </a:p>
          <a:p>
            <a:pPr lvl="2"/>
            <a:r>
              <a:rPr lang="fr-FR" dirty="0" smtClean="0"/>
              <a:t>Donner à cette entité les moyens de se développer sur ce marché.</a:t>
            </a:r>
          </a:p>
          <a:p>
            <a:pPr lvl="1"/>
            <a:endParaRPr lang="fr-FR" dirty="0" smtClean="0"/>
          </a:p>
          <a:p>
            <a:r>
              <a:rPr lang="fr-FR" dirty="0" smtClean="0"/>
              <a:t>Regrouper les compétences au service des industriels :</a:t>
            </a:r>
          </a:p>
          <a:p>
            <a:endParaRPr lang="fr-FR" dirty="0" smtClean="0"/>
          </a:p>
          <a:p>
            <a:pPr lvl="2"/>
            <a:r>
              <a:rPr lang="fr-FR" dirty="0" smtClean="0"/>
              <a:t>Conseil : efficacité énergétique, lissage de pointe etc.</a:t>
            </a:r>
          </a:p>
          <a:p>
            <a:pPr lvl="2"/>
            <a:r>
              <a:rPr lang="fr-FR" dirty="0" smtClean="0"/>
              <a:t>Services distribution électricité (MT, BT).</a:t>
            </a:r>
          </a:p>
          <a:p>
            <a:pPr lvl="2"/>
            <a:r>
              <a:rPr lang="fr-FR" dirty="0" smtClean="0"/>
              <a:t>Services distribution gaz (MP, BP).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ChangeArrowheads="1"/>
          </p:cNvSpPr>
          <p:nvPr/>
        </p:nvSpPr>
        <p:spPr bwMode="auto">
          <a:xfrm>
            <a:off x="214282" y="928670"/>
            <a:ext cx="835824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grandes orientations retenues notamment celles qui s</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inscrivent dans la vision port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 par la maison m</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 sont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hauteur des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fis qui nous attendent tant au niveau de notre de la satisfaction de la client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que de notre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veloppement.</a:t>
            </a:r>
            <a:r>
              <a:rPr kumimoji="0" lang="fr-FR"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Pour ce faire, la Soci</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Distribution de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 du Gaz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Alger doit disposer de son propre plan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 pour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finir les choix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giques les plus adapt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 aux attentes de la client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ainsi que les actions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conduire et les ressources 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cessaires pour les atteindre.</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428604"/>
            <a:ext cx="3786214" cy="461665"/>
          </a:xfrm>
          <a:prstGeom prst="rect">
            <a:avLst/>
          </a:prstGeom>
        </p:spPr>
        <p:txBody>
          <a:bodyPr wrap="square">
            <a:spAutoFit/>
          </a:bodyPr>
          <a:lstStyle/>
          <a:p>
            <a:pPr lvl="0" fontAlgn="base">
              <a:spcBef>
                <a:spcPct val="0"/>
              </a:spcBef>
              <a:spcAft>
                <a:spcPct val="0"/>
              </a:spcAft>
            </a:pPr>
            <a:r>
              <a:rPr lang="fr-FR" sz="2400" dirty="0" smtClean="0">
                <a:solidFill>
                  <a:srgbClr val="0070C0"/>
                </a:solidFill>
                <a:latin typeface="MyriadPro-Semibold"/>
                <a:ea typeface="Times New Roman"/>
                <a:cs typeface="MyriadPro-Semibold"/>
              </a:rPr>
              <a:t>1.  Préambule (suite)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L’objectif de cette phase a été de déterminer les plusieurs options possibles qui s’offrent à SDA pour son développement futur,</a:t>
            </a:r>
          </a:p>
          <a:p>
            <a:pPr>
              <a:buNone/>
            </a:pPr>
            <a:endParaRPr lang="fr-FR" dirty="0" smtClean="0"/>
          </a:p>
          <a:p>
            <a:pPr>
              <a:buFont typeface="Wingdings" pitchFamily="2" charset="2"/>
              <a:buChar char="§"/>
            </a:pPr>
            <a:r>
              <a:rPr lang="fr-FR" dirty="0" smtClean="0"/>
              <a:t>Ces options ont été formulées sous forme de scénarios,</a:t>
            </a:r>
          </a:p>
          <a:p>
            <a:pPr>
              <a:buFont typeface="Wingdings" pitchFamily="2" charset="2"/>
              <a:buChar char="§"/>
            </a:pPr>
            <a:endParaRPr lang="fr-FR" dirty="0" smtClean="0"/>
          </a:p>
          <a:p>
            <a:pPr>
              <a:buFont typeface="Wingdings" pitchFamily="2" charset="2"/>
              <a:buChar char="§"/>
            </a:pPr>
            <a:r>
              <a:rPr lang="fr-FR" dirty="0" smtClean="0"/>
              <a:t>Le scénarios choisi par les décideurs sera la base de la stratégie moyen terme de SDA.</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3.3. Scénarisation :</a:t>
            </a:r>
            <a:endParaRPr lang="fr-FR" sz="2800" dirty="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52</a:t>
            </a:fld>
            <a:endParaRPr lang="fr-FR" dirty="0"/>
          </a:p>
        </p:txBody>
      </p:sp>
      <p:sp>
        <p:nvSpPr>
          <p:cNvPr id="6146" name="Titre 1"/>
          <p:cNvSpPr>
            <a:spLocks noGrp="1"/>
          </p:cNvSpPr>
          <p:nvPr>
            <p:ph type="title"/>
          </p:nvPr>
        </p:nvSpPr>
        <p:spPr>
          <a:xfrm>
            <a:off x="457200" y="274638"/>
            <a:ext cx="8229600" cy="511156"/>
          </a:xfrm>
        </p:spPr>
        <p:txBody>
          <a:bodyPr>
            <a:noAutofit/>
          </a:bodyPr>
          <a:lstStyle/>
          <a:p>
            <a:pPr algn="just" eaLnBrk="1" hangingPunct="1">
              <a:defRPr/>
            </a:pPr>
            <a:r>
              <a:rPr lang="fr-FR" sz="2800" dirty="0" smtClean="0">
                <a:solidFill>
                  <a:srgbClr val="00B0F0"/>
                </a:solidFill>
              </a:rPr>
              <a:t>5 Étapes pour la scénarisation :</a:t>
            </a:r>
          </a:p>
        </p:txBody>
      </p:sp>
      <p:graphicFrame>
        <p:nvGraphicFramePr>
          <p:cNvPr id="5" name="Tableau 4"/>
          <p:cNvGraphicFramePr>
            <a:graphicFrameLocks noGrp="1"/>
          </p:cNvGraphicFramePr>
          <p:nvPr/>
        </p:nvGraphicFramePr>
        <p:xfrm>
          <a:off x="500034" y="928670"/>
          <a:ext cx="8429684" cy="4838935"/>
        </p:xfrm>
        <a:graphic>
          <a:graphicData uri="http://schemas.openxmlformats.org/drawingml/2006/table">
            <a:tbl>
              <a:tblPr firstRow="1" bandRow="1">
                <a:tableStyleId>{5C22544A-7EE6-4342-B048-85BDC9FD1C3A}</a:tableStyleId>
              </a:tblPr>
              <a:tblGrid>
                <a:gridCol w="625324"/>
                <a:gridCol w="7804360"/>
              </a:tblGrid>
              <a:tr h="614299">
                <a:tc>
                  <a:txBody>
                    <a:bodyPr/>
                    <a:lstStyle/>
                    <a:p>
                      <a:pPr algn="r"/>
                      <a:r>
                        <a:rPr lang="fr-FR" sz="2000" b="1" dirty="0" smtClean="0">
                          <a:solidFill>
                            <a:srgbClr val="00B0F0"/>
                          </a:solidFill>
                        </a:rPr>
                        <a:t>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Définir les finalités </a:t>
                      </a:r>
                      <a:r>
                        <a:rPr lang="fr-FR" sz="2000" b="0" dirty="0" smtClean="0">
                          <a:solidFill>
                            <a:schemeClr val="tx1"/>
                          </a:solidFill>
                        </a:rPr>
                        <a:t>à partir des enjeux majeurs et la vision des parties prenantes de l’entreprise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614299">
                <a:tc>
                  <a:txBody>
                    <a:bodyPr/>
                    <a:lstStyle/>
                    <a:p>
                      <a:pPr algn="r"/>
                      <a:r>
                        <a:rPr lang="fr-FR" sz="2000" b="1" dirty="0" smtClean="0">
                          <a:solidFill>
                            <a:srgbClr val="00B0F0"/>
                          </a:solidFill>
                        </a:rPr>
                        <a:t>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la cohérence des différents segments stratégiques </a:t>
                      </a:r>
                      <a:r>
                        <a:rPr lang="fr-FR" sz="2000" b="0" dirty="0" smtClean="0">
                          <a:solidFill>
                            <a:schemeClr val="tx1"/>
                          </a:solidFill>
                        </a:rPr>
                        <a:t>avec ces finalités.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344008">
                <a:tc>
                  <a:txBody>
                    <a:bodyPr/>
                    <a:lstStyle/>
                    <a:p>
                      <a:pPr algn="r"/>
                      <a:r>
                        <a:rPr lang="fr-FR" sz="2000" b="1" dirty="0" smtClean="0">
                          <a:solidFill>
                            <a:srgbClr val="00B0F0"/>
                          </a:solidFill>
                        </a:rPr>
                        <a:t>III.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kumimoji="0" lang="fr-FR" sz="2000" b="1" kern="1200" dirty="0" smtClean="0">
                          <a:solidFill>
                            <a:srgbClr val="00B0F0"/>
                          </a:solidFill>
                          <a:latin typeface="+mn-lt"/>
                          <a:ea typeface="+mn-ea"/>
                          <a:cs typeface="+mn-cs"/>
                        </a:rPr>
                        <a:t>Construire les scenarii </a:t>
                      </a:r>
                      <a:r>
                        <a:rPr lang="fr-FR" sz="2000" b="0" dirty="0" smtClean="0">
                          <a:solidFill>
                            <a:schemeClr val="tx1"/>
                          </a:solidFill>
                        </a:rPr>
                        <a:t>– suivant </a:t>
                      </a:r>
                      <a:r>
                        <a:rPr lang="fr-FR" sz="2000" b="0" baseline="0" dirty="0" smtClean="0">
                          <a:solidFill>
                            <a:schemeClr val="tx1"/>
                          </a:solidFill>
                        </a:rPr>
                        <a:t>la méthode « </a:t>
                      </a:r>
                      <a:r>
                        <a:rPr lang="fr-FR" sz="2000" b="0" i="1" dirty="0" smtClean="0">
                          <a:solidFill>
                            <a:schemeClr val="tx1"/>
                          </a:solidFill>
                        </a:rPr>
                        <a:t>top down » </a:t>
                      </a:r>
                      <a:r>
                        <a:rPr lang="fr-FR" sz="2000" b="0" i="0" dirty="0" smtClean="0">
                          <a:solidFill>
                            <a:schemeClr val="tx1"/>
                          </a:solidFill>
                        </a:rPr>
                        <a:t>établie</a:t>
                      </a:r>
                      <a:r>
                        <a:rPr lang="fr-FR" sz="2000" b="0" i="0" baseline="0" dirty="0" smtClean="0">
                          <a:solidFill>
                            <a:schemeClr val="tx1"/>
                          </a:solidFill>
                        </a:rPr>
                        <a:t> sur la base de variables de scénarisation (endogènes et exogènes) traçant le futur de l’entreprise.</a:t>
                      </a:r>
                      <a:endParaRPr lang="fr-FR" sz="2000" b="0" i="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884591">
                <a:tc>
                  <a:txBody>
                    <a:bodyPr/>
                    <a:lstStyle/>
                    <a:p>
                      <a:pPr algn="r"/>
                      <a:r>
                        <a:rPr lang="fr-FR" sz="2000" b="1" dirty="0" smtClean="0">
                          <a:solidFill>
                            <a:srgbClr val="00B0F0"/>
                          </a:solidFill>
                        </a:rPr>
                        <a:t>IV.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Décrire les scénarios </a:t>
                      </a:r>
                      <a:r>
                        <a:rPr lang="fr-FR" sz="2000" b="0" dirty="0" smtClean="0">
                          <a:solidFill>
                            <a:schemeClr val="tx1"/>
                          </a:solidFill>
                        </a:rPr>
                        <a:t>d’une manière globale (objectifs, actions à entreprendre, moyens à mettre en place et indicateurs de succès)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5175">
                <a:tc>
                  <a:txBody>
                    <a:bodyPr/>
                    <a:lstStyle/>
                    <a:p>
                      <a:pPr algn="r"/>
                      <a:r>
                        <a:rPr lang="fr-FR" sz="2000" b="1" dirty="0" smtClean="0">
                          <a:solidFill>
                            <a:srgbClr val="00B0F0"/>
                          </a:solidFill>
                        </a:rPr>
                        <a:t>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les scénarios </a:t>
                      </a:r>
                      <a:r>
                        <a:rPr lang="fr-FR" sz="2000" b="0" dirty="0" smtClean="0">
                          <a:solidFill>
                            <a:schemeClr val="tx1"/>
                          </a:solidFill>
                        </a:rPr>
                        <a:t>en fonction de leur faisabilité et de leur intérêt pour les parties prenantes de l’entreprise afin d’adopter le scénario de référence sur la base duquel se reposera la stratégie de l’entreprise à moyen terme.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fontScale="90000"/>
          </a:bodyPr>
          <a:lstStyle/>
          <a:p>
            <a:pPr algn="l"/>
            <a:r>
              <a:rPr lang="fr-FR" dirty="0" smtClean="0"/>
              <a:t>3.3.1. Définition des Finalités des Parties Prenantes</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1981394"/>
            <a:ext cx="7786742" cy="2876366"/>
          </a:xfrm>
        </p:spPr>
        <p:txBody>
          <a:bodyPr>
            <a:normAutofit/>
          </a:bodyPr>
          <a:lstStyle/>
          <a:p>
            <a:r>
              <a:rPr lang="fr-FR" sz="2400" dirty="0" smtClean="0"/>
              <a:t>La construction des scénarii tient compte des attentes/finalités exprimées par les parties prenantes de SDA lors des entretiens réalisés selon le tableau ci-dessous. </a:t>
            </a:r>
          </a:p>
          <a:p>
            <a:r>
              <a:rPr lang="fr-FR" sz="2400" dirty="0" smtClean="0"/>
              <a:t>Ces parties prenantes sont les acteurs qui influent directement sur les choix stratégiques de l’entreprise.</a:t>
            </a:r>
          </a:p>
        </p:txBody>
      </p:sp>
      <p:sp>
        <p:nvSpPr>
          <p:cNvPr id="3" name="Titre 2"/>
          <p:cNvSpPr>
            <a:spLocks noGrp="1"/>
          </p:cNvSpPr>
          <p:nvPr>
            <p:ph type="title"/>
          </p:nvPr>
        </p:nvSpPr>
        <p:spPr/>
        <p:txBody>
          <a:bodyPr>
            <a:noAutofit/>
          </a:bodyPr>
          <a:lstStyle/>
          <a:p>
            <a:r>
              <a:rPr lang="fr-FR" sz="3600" dirty="0" smtClean="0"/>
              <a:t>3.3.1. Définition des Finalités des Parties Prenantes (suite)</a:t>
            </a:r>
            <a:endParaRPr lang="fr-FR"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357158" y="571480"/>
          <a:ext cx="8429685" cy="5574851"/>
        </p:xfrm>
        <a:graphic>
          <a:graphicData uri="http://schemas.openxmlformats.org/drawingml/2006/table">
            <a:tbl>
              <a:tblPr>
                <a:tableStyleId>{0505E3EF-67EA-436B-97B2-0124C06EBD24}</a:tableStyleId>
              </a:tblPr>
              <a:tblGrid>
                <a:gridCol w="1703916"/>
                <a:gridCol w="1916095"/>
                <a:gridCol w="2282956"/>
                <a:gridCol w="1263359"/>
                <a:gridCol w="1263359"/>
              </a:tblGrid>
              <a:tr h="357191">
                <a:tc>
                  <a:txBody>
                    <a:bodyPr/>
                    <a:lstStyle/>
                    <a:p>
                      <a:pPr algn="l">
                        <a:spcAft>
                          <a:spcPts val="0"/>
                        </a:spcAft>
                      </a:pPr>
                      <a:r>
                        <a:rPr lang="en-US" sz="1400" b="1" dirty="0">
                          <a:solidFill>
                            <a:schemeClr val="bg1"/>
                          </a:solidFill>
                        </a:rPr>
                        <a:t>Fonction</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Nom</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Interviewers</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Date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Heure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r>
              <a:tr h="547616">
                <a:tc>
                  <a:txBody>
                    <a:bodyPr/>
                    <a:lstStyle/>
                    <a:p>
                      <a:pPr algn="l">
                        <a:spcAft>
                          <a:spcPts val="0"/>
                        </a:spcAft>
                      </a:pPr>
                      <a:r>
                        <a:rPr lang="fr-FR" sz="1200" b="1" dirty="0" smtClean="0">
                          <a:solidFill>
                            <a:srgbClr val="002060"/>
                          </a:solidFill>
                        </a:rPr>
                        <a:t>PDG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M.BOUSSOURDI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10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14hh00</a:t>
                      </a:r>
                    </a:p>
                    <a:p>
                      <a:pPr algn="just">
                        <a:spcAft>
                          <a:spcPts val="0"/>
                        </a:spcAft>
                      </a:pPr>
                      <a:r>
                        <a:rPr lang="fr-FR" sz="1200" b="1" dirty="0">
                          <a:solidFill>
                            <a:srgbClr val="002060"/>
                          </a:solidFill>
                        </a:rPr>
                        <a:t>A 15h45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DGT</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TIAR</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De 08h30</a:t>
                      </a:r>
                    </a:p>
                    <a:p>
                      <a:pPr algn="l">
                        <a:spcAft>
                          <a:spcPts val="0"/>
                        </a:spcAft>
                      </a:pPr>
                      <a:r>
                        <a:rPr lang="fr-FR" sz="1200" b="1" dirty="0">
                          <a:solidFill>
                            <a:srgbClr val="002060"/>
                          </a:solidFill>
                        </a:rPr>
                        <a:t>A 09h10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a:solidFill>
                            <a:srgbClr val="002060"/>
                          </a:solidFill>
                        </a:rPr>
                        <a:t>DERH</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YOUSFI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16h00</a:t>
                      </a:r>
                    </a:p>
                    <a:p>
                      <a:pPr algn="just">
                        <a:spcAft>
                          <a:spcPts val="0"/>
                        </a:spcAft>
                      </a:pPr>
                      <a:r>
                        <a:rPr lang="fr-FR" sz="1200" b="1" dirty="0">
                          <a:solidFill>
                            <a:srgbClr val="002060"/>
                          </a:solidFill>
                        </a:rPr>
                        <a:t>A 17h50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DESFC ET MEMBRE DU</a:t>
                      </a:r>
                      <a:r>
                        <a:rPr lang="fr-FR" sz="1200" b="1" baseline="0" dirty="0" smtClean="0">
                          <a:solidFill>
                            <a:srgbClr val="002060"/>
                          </a:solidFill>
                        </a:rPr>
                        <a:t>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CHOUAL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09h40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solidFill>
                            <a:srgbClr val="002060"/>
                          </a:solidFill>
                        </a:rPr>
                        <a:t>SG SYNDICAT</a:t>
                      </a:r>
                      <a:endParaRPr lang="fr-FR" sz="1200" b="1" dirty="0" smtClean="0">
                        <a:solidFill>
                          <a:srgbClr val="002060"/>
                        </a:solidFill>
                        <a:latin typeface="Times New Roman"/>
                        <a:ea typeface="Times New Roman"/>
                        <a:cs typeface="Arial"/>
                      </a:endParaRPr>
                    </a:p>
                    <a:p>
                      <a:pPr algn="l">
                        <a:spcAft>
                          <a:spcPts val="0"/>
                        </a:spcAft>
                      </a:pPr>
                      <a:r>
                        <a:rPr lang="fr-FR" sz="1200" b="1" dirty="0" smtClean="0">
                          <a:solidFill>
                            <a:srgbClr val="002060"/>
                          </a:solidFill>
                        </a:rPr>
                        <a:t>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Bef>
                          <a:spcPts val="1000"/>
                        </a:spcBef>
                        <a:spcAft>
                          <a:spcPts val="0"/>
                        </a:spcAft>
                      </a:pPr>
                      <a:r>
                        <a:rPr lang="fr-FR" sz="1200" b="1" dirty="0">
                          <a:solidFill>
                            <a:srgbClr val="002060"/>
                          </a:solidFill>
                        </a:rPr>
                        <a:t>M. TOUHOUCHE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11h00</a:t>
                      </a:r>
                    </a:p>
                    <a:p>
                      <a:pPr algn="just">
                        <a:spcAft>
                          <a:spcPts val="0"/>
                        </a:spcAft>
                      </a:pPr>
                      <a:r>
                        <a:rPr lang="fr-FR" sz="1200" b="1" dirty="0">
                          <a:solidFill>
                            <a:srgbClr val="002060"/>
                          </a:solidFill>
                        </a:rPr>
                        <a:t>A 11h50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MEMBRE</a:t>
                      </a:r>
                      <a:r>
                        <a:rPr lang="fr-FR" sz="1200" b="1" baseline="0" dirty="0" smtClean="0">
                          <a:solidFill>
                            <a:srgbClr val="002060"/>
                          </a:solidFill>
                        </a:rPr>
                        <a:t> DU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BADACHE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19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15h10</a:t>
                      </a:r>
                    </a:p>
                    <a:p>
                      <a:pPr algn="just">
                        <a:spcAft>
                          <a:spcPts val="0"/>
                        </a:spcAft>
                      </a:pPr>
                      <a:r>
                        <a:rPr lang="fr-FR" sz="1200" b="1" dirty="0">
                          <a:solidFill>
                            <a:srgbClr val="002060"/>
                          </a:solidFill>
                        </a:rPr>
                        <a:t>A17h00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Bef>
                          <a:spcPts val="1000"/>
                        </a:spcBef>
                        <a:spcAft>
                          <a:spcPts val="0"/>
                        </a:spcAft>
                      </a:pPr>
                      <a:r>
                        <a:rPr lang="fr-FR" sz="1200" b="1" dirty="0">
                          <a:solidFill>
                            <a:srgbClr val="002060"/>
                          </a:solidFill>
                        </a:rPr>
                        <a:t>CREG</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M.ATMANE </a:t>
                      </a:r>
                    </a:p>
                    <a:p>
                      <a:pPr algn="l">
                        <a:spcAft>
                          <a:spcPts val="0"/>
                        </a:spcAft>
                      </a:pPr>
                      <a:r>
                        <a:rPr lang="fr-FR" sz="1200" b="1" dirty="0" err="1">
                          <a:solidFill>
                            <a:srgbClr val="002060"/>
                          </a:solidFill>
                        </a:rPr>
                        <a:t>Mme.MEDJEDEL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11h45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1377180">
                <a:tc>
                  <a:txBody>
                    <a:bodyPr/>
                    <a:lstStyle/>
                    <a:p>
                      <a:pPr algn="l">
                        <a:spcBef>
                          <a:spcPts val="1000"/>
                        </a:spcBef>
                        <a:spcAft>
                          <a:spcPts val="0"/>
                        </a:spcAft>
                      </a:pPr>
                      <a:r>
                        <a:rPr lang="fr-FR" sz="1200" b="1" dirty="0" smtClean="0">
                          <a:solidFill>
                            <a:srgbClr val="002060"/>
                          </a:solidFill>
                        </a:rPr>
                        <a:t>FOCUS</a:t>
                      </a:r>
                      <a:r>
                        <a:rPr lang="fr-FR" sz="1200" b="1" baseline="0" dirty="0" smtClean="0">
                          <a:solidFill>
                            <a:srgbClr val="002060"/>
                          </a:solidFill>
                        </a:rPr>
                        <a:t> G</a:t>
                      </a:r>
                      <a:r>
                        <a:rPr lang="fr-FR" sz="1200" b="1" dirty="0" smtClean="0">
                          <a:solidFill>
                            <a:srgbClr val="002060"/>
                          </a:solidFill>
                        </a:rPr>
                        <a:t>ROUPE </a:t>
                      </a:r>
                      <a:r>
                        <a:rPr lang="fr-FR" sz="1200" b="1" dirty="0">
                          <a:solidFill>
                            <a:srgbClr val="002060"/>
                          </a:solidFill>
                        </a:rPr>
                        <a:t>CLIENTELE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342900" lvl="0" indent="-342900" algn="l" rtl="0">
                        <a:spcAft>
                          <a:spcPts val="0"/>
                        </a:spcAft>
                        <a:buFontTx/>
                        <a:buNone/>
                      </a:pPr>
                      <a:r>
                        <a:rPr lang="fr-FR" sz="1200" b="1" dirty="0" smtClean="0">
                          <a:solidFill>
                            <a:srgbClr val="002060"/>
                          </a:solidFill>
                        </a:rPr>
                        <a:t>HOTEL </a:t>
                      </a:r>
                      <a:r>
                        <a:rPr lang="fr-FR" sz="1200" b="1" dirty="0">
                          <a:solidFill>
                            <a:srgbClr val="002060"/>
                          </a:solidFill>
                        </a:rPr>
                        <a:t>EL AURASSI</a:t>
                      </a:r>
                    </a:p>
                    <a:p>
                      <a:pPr marL="342900" lvl="0" indent="-342900" algn="l">
                        <a:spcAft>
                          <a:spcPts val="0"/>
                        </a:spcAft>
                        <a:buFontTx/>
                        <a:buNone/>
                      </a:pPr>
                      <a:r>
                        <a:rPr lang="fr-FR" sz="1200" b="1" dirty="0">
                          <a:solidFill>
                            <a:srgbClr val="002060"/>
                          </a:solidFill>
                        </a:rPr>
                        <a:t>ALGERIE TELECOM</a:t>
                      </a:r>
                    </a:p>
                    <a:p>
                      <a:pPr marL="342900" lvl="0" indent="-342900" algn="l">
                        <a:spcAft>
                          <a:spcPts val="0"/>
                        </a:spcAft>
                        <a:buFontTx/>
                        <a:buNone/>
                      </a:pPr>
                      <a:r>
                        <a:rPr lang="fr-FR" sz="1200" b="1" dirty="0">
                          <a:solidFill>
                            <a:srgbClr val="002060"/>
                          </a:solidFill>
                        </a:rPr>
                        <a:t>EL WATANIA ALGERIE</a:t>
                      </a:r>
                    </a:p>
                    <a:p>
                      <a:pPr marL="342900" lvl="0" indent="-342900" algn="l">
                        <a:spcAft>
                          <a:spcPts val="0"/>
                        </a:spcAft>
                        <a:buFontTx/>
                        <a:buNone/>
                      </a:pPr>
                      <a:r>
                        <a:rPr lang="fr-FR" sz="1200" b="1" dirty="0">
                          <a:solidFill>
                            <a:srgbClr val="002060"/>
                          </a:solidFill>
                        </a:rPr>
                        <a:t>TOYOTA ALGERIE</a:t>
                      </a:r>
                    </a:p>
                    <a:p>
                      <a:pPr marL="342900" lvl="0" indent="-342900" algn="l">
                        <a:spcAft>
                          <a:spcPts val="0"/>
                        </a:spcAft>
                        <a:buFontTx/>
                        <a:buNone/>
                      </a:pPr>
                      <a:r>
                        <a:rPr lang="fr-FR" sz="1200" b="1" dirty="0">
                          <a:solidFill>
                            <a:srgbClr val="002060"/>
                          </a:solidFill>
                        </a:rPr>
                        <a:t>HAMOUD BOUALEM</a:t>
                      </a:r>
                      <a:endParaRPr lang="fr-FR" sz="1200" b="1" dirty="0">
                        <a:solidFill>
                          <a:srgbClr val="002060"/>
                        </a:solidFill>
                        <a:latin typeface="Times New Roman"/>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p>
                    <a:p>
                      <a:pPr marL="342900" lvl="0" indent="-342900">
                        <a:spcAft>
                          <a:spcPts val="0"/>
                        </a:spcAft>
                        <a:buFont typeface="Symbol"/>
                        <a:buChar char=""/>
                      </a:pPr>
                      <a:r>
                        <a:rPr lang="fr-FR" sz="1200" b="1" dirty="0" err="1">
                          <a:solidFill>
                            <a:srgbClr val="002060"/>
                          </a:solidFill>
                        </a:rPr>
                        <a:t>Mme.SADAT</a:t>
                      </a:r>
                      <a:r>
                        <a:rPr lang="fr-FR" sz="1200" b="1" dirty="0">
                          <a:solidFill>
                            <a:srgbClr val="002060"/>
                          </a:solidFill>
                        </a:rPr>
                        <a:t> </a:t>
                      </a:r>
                      <a:r>
                        <a:rPr lang="fr-FR" sz="1200" b="1" dirty="0" err="1" smtClean="0">
                          <a:solidFill>
                            <a:srgbClr val="002060"/>
                          </a:solidFill>
                        </a:rPr>
                        <a:t>Hassina</a:t>
                      </a:r>
                      <a:endParaRPr lang="fr-FR" sz="1200" b="1" dirty="0" smtClean="0">
                        <a:solidFill>
                          <a:srgbClr val="002060"/>
                        </a:solidFill>
                      </a:endParaRPr>
                    </a:p>
                    <a:p>
                      <a:pPr marL="342900" lvl="0" indent="-342900">
                        <a:spcAft>
                          <a:spcPts val="0"/>
                        </a:spcAft>
                        <a:buFont typeface="Symbol"/>
                        <a:buChar char=""/>
                      </a:pPr>
                      <a:r>
                        <a:rPr lang="fr-FR" sz="1200" b="1" dirty="0" smtClean="0">
                          <a:solidFill>
                            <a:srgbClr val="002060"/>
                          </a:solidFill>
                        </a:rPr>
                        <a:t>Mme HAMRARAS </a:t>
                      </a:r>
                      <a:r>
                        <a:rPr lang="fr-FR" sz="1200" b="1" dirty="0" err="1" smtClean="0">
                          <a:solidFill>
                            <a:srgbClr val="002060"/>
                          </a:solidFill>
                        </a:rPr>
                        <a:t>Assia</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14h00</a:t>
                      </a:r>
                    </a:p>
                    <a:p>
                      <a:pPr algn="just">
                        <a:spcAft>
                          <a:spcPts val="0"/>
                        </a:spcAft>
                      </a:pPr>
                      <a:r>
                        <a:rPr lang="fr-FR" sz="1200" b="1" dirty="0">
                          <a:solidFill>
                            <a:srgbClr val="002060"/>
                          </a:solidFill>
                        </a:rPr>
                        <a:t>A </a:t>
                      </a:r>
                      <a:r>
                        <a:rPr lang="fr-FR" sz="1200" b="1" dirty="0" smtClean="0">
                          <a:solidFill>
                            <a:srgbClr val="002060"/>
                          </a:solidFill>
                        </a:rPr>
                        <a:t>17h40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bl>
          </a:graphicData>
        </a:graphic>
      </p:graphicFrame>
      <p:sp>
        <p:nvSpPr>
          <p:cNvPr id="3" name="Titre 2"/>
          <p:cNvSpPr>
            <a:spLocks noGrp="1"/>
          </p:cNvSpPr>
          <p:nvPr>
            <p:ph type="title"/>
          </p:nvPr>
        </p:nvSpPr>
        <p:spPr>
          <a:xfrm>
            <a:off x="285720" y="0"/>
            <a:ext cx="8401080" cy="500042"/>
          </a:xfrm>
        </p:spPr>
        <p:txBody>
          <a:bodyPr>
            <a:noAutofit/>
          </a:bodyPr>
          <a:lstStyle/>
          <a:p>
            <a:r>
              <a:rPr lang="fr-FR" sz="2400" dirty="0" smtClean="0">
                <a:solidFill>
                  <a:srgbClr val="0070C0"/>
                </a:solidFill>
                <a:effectLst/>
              </a:rPr>
              <a:t>Planning des interviews des parties prenantes</a:t>
            </a:r>
            <a:endParaRPr lang="fr-FR" sz="2400" dirty="0">
              <a:solidFill>
                <a:srgbClr val="0070C0"/>
              </a:solidFill>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56</a:t>
            </a:fld>
            <a:endParaRPr lang="fr-FR" dirty="0"/>
          </a:p>
        </p:txBody>
      </p:sp>
      <p:graphicFrame>
        <p:nvGraphicFramePr>
          <p:cNvPr id="6" name="Tableau 5"/>
          <p:cNvGraphicFramePr>
            <a:graphicFrameLocks noGrp="1"/>
          </p:cNvGraphicFramePr>
          <p:nvPr/>
        </p:nvGraphicFramePr>
        <p:xfrm>
          <a:off x="214282" y="1142984"/>
          <a:ext cx="8715436" cy="4160792"/>
        </p:xfrm>
        <a:graphic>
          <a:graphicData uri="http://schemas.openxmlformats.org/drawingml/2006/table">
            <a:tbl>
              <a:tblPr>
                <a:tableStyleId>{775DCB02-9BB8-47FD-8907-85C794F793BA}</a:tableStyleId>
              </a:tblPr>
              <a:tblGrid>
                <a:gridCol w="1571636"/>
                <a:gridCol w="714380"/>
                <a:gridCol w="6429420"/>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1600" b="1" dirty="0"/>
                        <a:t>Poids relatifs</a:t>
                      </a:r>
                      <a:endParaRPr lang="fr-FR" sz="16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solidFill>
                      <a:schemeClr val="accent3"/>
                    </a:solidFill>
                  </a:tcPr>
                </a:tc>
              </a:tr>
              <a:tr h="366652">
                <a:tc>
                  <a:txBody>
                    <a:bodyPr/>
                    <a:lstStyle/>
                    <a:p>
                      <a:pPr algn="ctr">
                        <a:lnSpc>
                          <a:spcPct val="100000"/>
                        </a:lnSpc>
                        <a:spcBef>
                          <a:spcPts val="0"/>
                        </a:spcBef>
                        <a:spcAft>
                          <a:spcPts val="0"/>
                        </a:spcAft>
                      </a:pPr>
                      <a:r>
                        <a:rPr lang="fr-FR" sz="1400" dirty="0" smtClean="0">
                          <a:latin typeface="+mn-lt"/>
                          <a:ea typeface="Times New Roman"/>
                        </a:rPr>
                        <a:t>CREG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Refonte de l’organisation avec la séparation progressive des activités techniques et commerciales</a:t>
                      </a:r>
                    </a:p>
                  </a:txBody>
                  <a:tcPr marL="17179" marR="0" marT="17179" marB="17179" anchor="ctr">
                    <a:solidFill>
                      <a:schemeClr val="bg1"/>
                    </a:solidFill>
                  </a:tcPr>
                </a:tc>
              </a:tr>
              <a:tr h="282766">
                <a:tc>
                  <a:txBody>
                    <a:bodyPr/>
                    <a:lstStyle/>
                    <a:p>
                      <a:pPr algn="ctr">
                        <a:lnSpc>
                          <a:spcPct val="100000"/>
                        </a:lnSpc>
                        <a:spcBef>
                          <a:spcPts val="0"/>
                        </a:spcBef>
                        <a:spcAft>
                          <a:spcPts val="0"/>
                        </a:spcAft>
                      </a:pPr>
                      <a:r>
                        <a:rPr lang="fr-FR" sz="1400" dirty="0" smtClean="0"/>
                        <a:t>Actionnaires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Adapter l’organisation à un contexte de séparation progressive GRD/Com en se faisant accompagner par un organisme spécialisé</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Développement des concessions et amélioration des performances</a:t>
                      </a:r>
                    </a:p>
                  </a:txBody>
                  <a:tcPr marL="17179" marR="0" marT="17179" marB="17179" anchor="ctr">
                    <a:solidFill>
                      <a:schemeClr val="bg1"/>
                    </a:solidFill>
                  </a:tcPr>
                </a:tc>
              </a:tr>
              <a:tr h="328850">
                <a:tc>
                  <a:txBody>
                    <a:bodyPr/>
                    <a:lstStyle/>
                    <a:p>
                      <a:pPr algn="ctr">
                        <a:lnSpc>
                          <a:spcPct val="100000"/>
                        </a:lnSpc>
                        <a:spcBef>
                          <a:spcPts val="0"/>
                        </a:spcBef>
                        <a:spcAft>
                          <a:spcPts val="0"/>
                        </a:spcAft>
                      </a:pPr>
                      <a:r>
                        <a:rPr lang="fr-FR" sz="1400" dirty="0" smtClean="0"/>
                        <a:t>Managers Holding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S’intégrer dans les axes stratégiques de la maison mère 2009 - 2013.</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SI</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Mise en place d’une organisation adaptée aux nouveaux défis</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Amélioration la relation client</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les synergies entre les </a:t>
                      </a:r>
                      <a:r>
                        <a:rPr kumimoji="0" lang="fr-FR" sz="1400" kern="1200" baseline="0" dirty="0" err="1" smtClean="0">
                          <a:solidFill>
                            <a:schemeClr val="tx1"/>
                          </a:solidFill>
                          <a:latin typeface="+mn-lt"/>
                          <a:ea typeface="+mn-ea"/>
                          <a:cs typeface="+mn-cs"/>
                        </a:rPr>
                        <a:t>SDx</a:t>
                      </a:r>
                      <a:endParaRPr kumimoji="0" lang="fr-FR" sz="1400" kern="1200" baseline="0" dirty="0" smtClean="0">
                        <a:solidFill>
                          <a:schemeClr val="tx1"/>
                        </a:solidFill>
                        <a:latin typeface="+mn-lt"/>
                        <a:ea typeface="+mn-ea"/>
                        <a:cs typeface="+mn-cs"/>
                      </a:endParaRP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compétence classiques et nouvelles, et du top management</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Développer une culture de la valeur,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la maîtrise des maillons clefs de la chaine d’activité du groupe.</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57</a:t>
            </a:fld>
            <a:endParaRPr lang="fr-FR" dirty="0"/>
          </a:p>
        </p:txBody>
      </p:sp>
      <p:graphicFrame>
        <p:nvGraphicFramePr>
          <p:cNvPr id="6" name="Tableau 5"/>
          <p:cNvGraphicFramePr>
            <a:graphicFrameLocks noGrp="1"/>
          </p:cNvGraphicFramePr>
          <p:nvPr/>
        </p:nvGraphicFramePr>
        <p:xfrm>
          <a:off x="214282" y="719832"/>
          <a:ext cx="8715436" cy="3734072"/>
        </p:xfrm>
        <a:graphic>
          <a:graphicData uri="http://schemas.openxmlformats.org/drawingml/2006/table">
            <a:tbl>
              <a:tblPr>
                <a:tableStyleId>{775DCB02-9BB8-47FD-8907-85C794F793BA}</a:tableStyleId>
              </a:tblPr>
              <a:tblGrid>
                <a:gridCol w="1571636"/>
                <a:gridCol w="1000132"/>
                <a:gridCol w="614366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solidFill>
                      <a:schemeClr val="accent3"/>
                    </a:solidFill>
                  </a:tcPr>
                </a:tc>
              </a:tr>
              <a:tr h="476097">
                <a:tc>
                  <a:txBody>
                    <a:bodyPr/>
                    <a:lstStyle/>
                    <a:p>
                      <a:pPr algn="ctr">
                        <a:lnSpc>
                          <a:spcPct val="100000"/>
                        </a:lnSpc>
                        <a:spcBef>
                          <a:spcPts val="0"/>
                        </a:spcBef>
                        <a:spcAft>
                          <a:spcPts val="0"/>
                        </a:spcAft>
                      </a:pPr>
                      <a:r>
                        <a:rPr lang="fr-FR" sz="1400" dirty="0" smtClean="0"/>
                        <a:t>PDG SDA</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5</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Honorer le contrat des concessions</a:t>
                      </a:r>
                      <a:endParaRPr kumimoji="0" lang="fr-FR" sz="14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14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623646">
                <a:tc>
                  <a:txBody>
                    <a:bodyPr/>
                    <a:lstStyle/>
                    <a:p>
                      <a:pPr algn="ctr">
                        <a:lnSpc>
                          <a:spcPct val="100000"/>
                        </a:lnSpc>
                        <a:spcBef>
                          <a:spcPts val="0"/>
                        </a:spcBef>
                        <a:spcAft>
                          <a:spcPts val="0"/>
                        </a:spcAft>
                      </a:pPr>
                      <a:r>
                        <a:rPr lang="fr-FR" sz="1400" dirty="0"/>
                        <a:t>Personnel</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politique de déroulement de carrière et les conditions d’accès aux postes clés</a:t>
                      </a:r>
                    </a:p>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le processus de communication interne</a:t>
                      </a:r>
                      <a:endParaRPr kumimoji="0" lang="fr-FR" sz="1400" kern="1200" baseline="0" dirty="0">
                        <a:solidFill>
                          <a:schemeClr val="tx1"/>
                        </a:solidFill>
                        <a:latin typeface="+mn-lt"/>
                        <a:ea typeface="Times New Roman"/>
                        <a:cs typeface="+mn-cs"/>
                      </a:endParaRPr>
                    </a:p>
                  </a:txBody>
                  <a:tcPr marL="17179" marR="0" marT="17179" marB="17179" anchor="ctr">
                    <a:solidFill>
                      <a:schemeClr val="bg1"/>
                    </a:solidFill>
                  </a:tcPr>
                </a:tc>
              </a:tr>
              <a:tr h="500066">
                <a:tc>
                  <a:txBody>
                    <a:bodyPr/>
                    <a:lstStyle/>
                    <a:p>
                      <a:pPr algn="ctr">
                        <a:lnSpc>
                          <a:spcPct val="100000"/>
                        </a:lnSpc>
                        <a:spcBef>
                          <a:spcPts val="0"/>
                        </a:spcBef>
                        <a:spcAft>
                          <a:spcPts val="0"/>
                        </a:spcAft>
                      </a:pPr>
                      <a:r>
                        <a:rPr lang="fr-FR" sz="1400" dirty="0" smtClean="0"/>
                        <a:t>Clients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3</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qualité de service (réduire les chutes de tension, etc.)</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Réduire les délai de raccordement/d’intervention</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Développer la communication orientée client</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Développement des services (maintenance, diagnostic, conseil, etc.)</a:t>
                      </a:r>
                    </a:p>
                  </a:txBody>
                  <a:tcPr marL="17179" marR="0" marT="17179" marB="17179" anchor="ctr">
                    <a:solidFill>
                      <a:schemeClr val="bg1"/>
                    </a:solidFill>
                  </a:tcPr>
                </a:tc>
              </a:tr>
            </a:tbl>
          </a:graphicData>
        </a:graphic>
      </p:graphicFrame>
      <p:sp>
        <p:nvSpPr>
          <p:cNvPr id="8"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85720" y="2071678"/>
            <a:ext cx="8401080" cy="1714512"/>
          </a:xfrm>
        </p:spPr>
        <p:txBody>
          <a:bodyPr>
            <a:noAutofit/>
          </a:bodyPr>
          <a:lstStyle/>
          <a:p>
            <a:pPr algn="l"/>
            <a:r>
              <a:rPr lang="fr-FR" sz="3600" dirty="0" smtClean="0"/>
              <a:t>3.3.2. Évaluation de la cohérence des segments avec les finalités de l’entreprise</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8575" y="785794"/>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59</a:t>
            </a:fld>
            <a:endParaRPr lang="fr-FR"/>
          </a:p>
        </p:txBody>
      </p:sp>
      <p:sp>
        <p:nvSpPr>
          <p:cNvPr id="8" name="Titre 1"/>
          <p:cNvSpPr txBox="1">
            <a:spLocks/>
          </p:cNvSpPr>
          <p:nvPr/>
        </p:nvSpPr>
        <p:spPr>
          <a:xfrm>
            <a:off x="214282" y="71414"/>
            <a:ext cx="7772400" cy="830997"/>
          </a:xfrm>
          <a:prstGeom prst="rect">
            <a:avLst/>
          </a:prstGeom>
          <a:noFill/>
        </p:spPr>
        <p:txBody>
          <a:bodyPr wrap="square" rtlCol="0">
            <a:spAutoFit/>
          </a:bodyPr>
          <a:lstStyle/>
          <a:p>
            <a:pPr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Matrice Évaluation de la cohérence des segments avec les finalités de l’entreprise</a:t>
            </a:r>
          </a:p>
        </p:txBody>
      </p:sp>
      <p:sp>
        <p:nvSpPr>
          <p:cNvPr id="6" name="Oval 36"/>
          <p:cNvSpPr>
            <a:spLocks noChangeArrowheads="1"/>
          </p:cNvSpPr>
          <p:nvPr/>
        </p:nvSpPr>
        <p:spPr bwMode="auto">
          <a:xfrm>
            <a:off x="7779404" y="2928934"/>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7265794" y="2571744"/>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929461"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6250512"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4214809" y="1904596"/>
            <a:ext cx="2143141" cy="309958"/>
          </a:xfrm>
          <a:prstGeom prst="rect">
            <a:avLst/>
          </a:prstGeom>
          <a:noFill/>
          <a:ln w="9525" algn="ctr">
            <a:noFill/>
            <a:miter lim="800000"/>
            <a:headEnd/>
            <a:tailEnd/>
          </a:ln>
        </p:spPr>
        <p:txBody>
          <a:bodyPr wrap="square" lIns="90000" tIns="46800" rIns="90000" bIns="46800">
            <a:spAutoFit/>
          </a:bodyPr>
          <a:lstStyle/>
          <a:p>
            <a:pPr algn="ctr"/>
            <a:r>
              <a:rPr lang="fr-FR" sz="1400" b="1" dirty="0">
                <a:latin typeface="Calibri" pitchFamily="34" charset="0"/>
              </a:rPr>
              <a:t>Services </a:t>
            </a:r>
            <a:r>
              <a:rPr lang="fr-FR" sz="1400" b="1" dirty="0" smtClean="0">
                <a:latin typeface="Calibri" pitchFamily="34" charset="0"/>
              </a:rPr>
              <a:t> énergie in-situ</a:t>
            </a:r>
            <a:endParaRPr lang="fr-FR" sz="1400" b="1" dirty="0">
              <a:latin typeface="Calibri" pitchFamily="34" charset="0"/>
            </a:endParaRPr>
          </a:p>
        </p:txBody>
      </p:sp>
      <p:sp>
        <p:nvSpPr>
          <p:cNvPr id="15" name="Oval 38"/>
          <p:cNvSpPr>
            <a:spLocks noChangeArrowheads="1"/>
          </p:cNvSpPr>
          <p:nvPr/>
        </p:nvSpPr>
        <p:spPr bwMode="auto">
          <a:xfrm>
            <a:off x="6643702"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5000628" y="1647194"/>
            <a:ext cx="1500191" cy="353046"/>
          </a:xfrm>
          <a:prstGeom prst="rect">
            <a:avLst/>
          </a:prstGeom>
          <a:noFill/>
          <a:ln w="9525" algn="ctr">
            <a:noFill/>
            <a:miter lim="800000"/>
            <a:headEnd/>
            <a:tailEnd/>
          </a:ln>
        </p:spPr>
        <p:txBody>
          <a:bodyPr wrap="square"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765850" y="1993753"/>
            <a:ext cx="131462" cy="19575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6500819" y="1823717"/>
            <a:ext cx="15823" cy="2065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flipH="1">
            <a:off x="6255784" y="2059575"/>
            <a:ext cx="102166" cy="57078"/>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500826"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20" name="Rectangle 19"/>
          <p:cNvSpPr/>
          <p:nvPr/>
        </p:nvSpPr>
        <p:spPr>
          <a:xfrm>
            <a:off x="2214546" y="3000372"/>
            <a:ext cx="3429024" cy="928694"/>
          </a:xfrm>
          <a:prstGeom prst="wedgeRectCallout">
            <a:avLst>
              <a:gd name="adj1" fmla="val 65697"/>
              <a:gd name="adj2" fmla="val -13743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600" b="1" dirty="0" smtClean="0">
                <a:solidFill>
                  <a:srgbClr val="FFFF00"/>
                </a:solidFill>
              </a:rPr>
              <a:t>Segment à développer à terme, la priorité étant donnée aux segments concessions</a:t>
            </a:r>
            <a:endParaRPr lang="fr-FR" sz="1600" b="1" dirty="0">
              <a:solidFill>
                <a:srgbClr val="FFFF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928670"/>
            <a:ext cx="8186766" cy="4864307"/>
          </a:xfrm>
        </p:spPr>
        <p:txBody>
          <a:bodyPr>
            <a:normAutofit fontScale="92500" lnSpcReduction="20000"/>
          </a:bodyPr>
          <a:lstStyle/>
          <a:p>
            <a:pPr fontAlgn="base">
              <a:spcBef>
                <a:spcPct val="0"/>
              </a:spcBef>
              <a:spcAft>
                <a:spcPct val="0"/>
              </a:spcAft>
              <a:buNone/>
            </a:pPr>
            <a:r>
              <a:rPr lang="fr-FR" sz="2600" dirty="0" smtClean="0">
                <a:solidFill>
                  <a:srgbClr val="0070C0"/>
                </a:solidFill>
                <a:latin typeface="MyriadPro-Semibold"/>
                <a:ea typeface="Times New Roman"/>
                <a:cs typeface="MyriadPro-Semibold"/>
              </a:rPr>
              <a:t>2.1.  La dénomination juridique :</a:t>
            </a:r>
          </a:p>
          <a:p>
            <a:pPr fontAlgn="base">
              <a:spcBef>
                <a:spcPct val="0"/>
              </a:spcBef>
              <a:spcAft>
                <a:spcPct val="0"/>
              </a:spcAft>
              <a:buNone/>
            </a:pPr>
            <a:endParaRPr lang="fr-FR" sz="2600" dirty="0" smtClean="0">
              <a:solidFill>
                <a:srgbClr val="0070C0"/>
              </a:solidFill>
              <a:latin typeface="MyriadPro-Semibold"/>
              <a:ea typeface="Times New Roman"/>
              <a:cs typeface="MyriadPro-Semibold"/>
            </a:endParaRPr>
          </a:p>
          <a:p>
            <a:pPr algn="just">
              <a:buNone/>
            </a:pPr>
            <a:r>
              <a:rPr lang="fr-FR" sz="2400" dirty="0" smtClean="0"/>
              <a:t>En janvier 2006, le groupe </a:t>
            </a:r>
            <a:r>
              <a:rPr lang="fr-FR" sz="2400" dirty="0" err="1" smtClean="0"/>
              <a:t>sonelgaz</a:t>
            </a:r>
            <a:r>
              <a:rPr lang="fr-FR" sz="2400" dirty="0" smtClean="0"/>
              <a:t>/S.P.A a érigé en filiale la Société de Distribution de l’Electricité et du Gaz d’Alger, par abréviation « SDA », ayant la forme juridique de S.P.A, au capital sociale de 9.000 MDA et dont le siège social est fixé à la rue </a:t>
            </a:r>
            <a:r>
              <a:rPr lang="fr-FR" sz="2400" dirty="0" err="1" smtClean="0"/>
              <a:t>Khelifa</a:t>
            </a:r>
            <a:r>
              <a:rPr lang="fr-FR" sz="2400" dirty="0" smtClean="0"/>
              <a:t> </a:t>
            </a:r>
            <a:r>
              <a:rPr lang="fr-FR" sz="2400" dirty="0" err="1" smtClean="0"/>
              <a:t>Boukhalfa</a:t>
            </a:r>
            <a:r>
              <a:rPr lang="fr-FR" sz="2400" dirty="0" smtClean="0"/>
              <a:t>, N° 39,41 Alger.</a:t>
            </a:r>
          </a:p>
          <a:p>
            <a:pPr algn="just">
              <a:buNone/>
            </a:pPr>
            <a:endParaRPr lang="fr-FR" sz="2400" dirty="0" smtClean="0"/>
          </a:p>
          <a:p>
            <a:pPr algn="just">
              <a:buNone/>
            </a:pPr>
            <a:r>
              <a:rPr lang="fr-FR" sz="2400" dirty="0" smtClean="0"/>
              <a:t>La SDA est l’une des quatre filiales de Distribution du Groupe </a:t>
            </a:r>
            <a:r>
              <a:rPr lang="fr-FR" sz="2400" dirty="0" err="1" smtClean="0"/>
              <a:t>Sonelgaz</a:t>
            </a:r>
            <a:r>
              <a:rPr lang="fr-FR" sz="2400" dirty="0" smtClean="0"/>
              <a:t>.</a:t>
            </a:r>
          </a:p>
          <a:p>
            <a:pPr algn="just">
              <a:buNone/>
            </a:pPr>
            <a:endParaRPr lang="fr-FR" sz="2400" dirty="0" smtClean="0"/>
          </a:p>
          <a:p>
            <a:pPr algn="just">
              <a:buNone/>
            </a:pPr>
            <a:r>
              <a:rPr lang="fr-FR" sz="2400" dirty="0" smtClean="0"/>
              <a:t>Elle alimente en énergie électrique et gazière les clients résidant dans les Wilayas d’Alger, </a:t>
            </a:r>
            <a:r>
              <a:rPr lang="fr-FR" sz="2400" dirty="0" err="1" smtClean="0"/>
              <a:t>Boumerdes</a:t>
            </a:r>
            <a:r>
              <a:rPr lang="fr-FR" sz="2400" dirty="0" smtClean="0"/>
              <a:t> et Tipasa.</a:t>
            </a:r>
          </a:p>
          <a:p>
            <a:pPr algn="just">
              <a:buNone/>
            </a:pPr>
            <a:r>
              <a:rPr lang="fr-FR" sz="2400" dirty="0" smtClean="0"/>
              <a:t> </a:t>
            </a:r>
            <a:endParaRPr lang="fr-FR" sz="2800" dirty="0" smtClean="0"/>
          </a:p>
          <a:p>
            <a:pPr>
              <a:buNone/>
            </a:pPr>
            <a:endParaRPr lang="fr-FR" sz="2400" u="sng" dirty="0" smtClean="0"/>
          </a:p>
          <a:p>
            <a:endParaRPr lang="fr-FR" dirty="0"/>
          </a:p>
        </p:txBody>
      </p:sp>
      <p:sp>
        <p:nvSpPr>
          <p:cNvPr id="3" name="Titre 2"/>
          <p:cNvSpPr>
            <a:spLocks noGrp="1"/>
          </p:cNvSpPr>
          <p:nvPr>
            <p:ph type="title"/>
          </p:nvPr>
        </p:nvSpPr>
        <p:spPr>
          <a:xfrm>
            <a:off x="457200" y="142852"/>
            <a:ext cx="8229600" cy="725470"/>
          </a:xfrm>
        </p:spPr>
        <p:txBody>
          <a:bodyPr>
            <a:normAutofit/>
          </a:bodyPr>
          <a:lstStyle/>
          <a:p>
            <a:pPr fontAlgn="base">
              <a:spcAft>
                <a:spcPct val="0"/>
              </a:spcAft>
            </a:pPr>
            <a:r>
              <a:rPr lang="fr-FR" sz="2400" b="0" dirty="0" smtClean="0">
                <a:solidFill>
                  <a:srgbClr val="0070C0"/>
                </a:solidFill>
                <a:effectLst/>
                <a:latin typeface="MyriadPro-Semibold"/>
                <a:ea typeface="Times New Roman"/>
                <a:cs typeface="MyriadPro-Semibold"/>
              </a:rPr>
              <a:t>2.  Fondamentaux de la Société SDA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3.3.3. Construction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60</a:t>
            </a:fld>
            <a:endParaRPr lang="fr-F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67080"/>
            <a:ext cx="8229600" cy="3376432"/>
          </a:xfrm>
        </p:spPr>
        <p:txBody>
          <a:bodyPr>
            <a:normAutofit/>
          </a:bodyPr>
          <a:lstStyle/>
          <a:p>
            <a:r>
              <a:rPr lang="fr-FR" sz="2400" dirty="0" smtClean="0"/>
              <a:t>Les scénarios stratégiques pour SDA ont été définis en croisant trois variables déterminantes dans le développement de SDA, à savoir:</a:t>
            </a:r>
          </a:p>
          <a:p>
            <a:pPr marL="1088136" lvl="2" indent="-457200">
              <a:buFont typeface="+mj-lt"/>
              <a:buAutoNum type="alphaLcPeriod"/>
            </a:pPr>
            <a:r>
              <a:rPr lang="fr-FR" sz="1800" dirty="0" smtClean="0"/>
              <a:t>concurrence sur les concessions.</a:t>
            </a:r>
          </a:p>
          <a:p>
            <a:pPr marL="1088136" lvl="2" indent="-457200">
              <a:buFont typeface="+mj-lt"/>
              <a:buAutoNum type="alphaLcPeriod"/>
            </a:pPr>
            <a:r>
              <a:rPr lang="fr-FR" sz="1800" dirty="0" smtClean="0"/>
              <a:t>Séparation des activités commercial et technique</a:t>
            </a:r>
          </a:p>
          <a:p>
            <a:pPr marL="1088136" lvl="2" indent="-457200">
              <a:buFont typeface="+mj-lt"/>
              <a:buAutoNum type="alphaLcPeriod"/>
            </a:pPr>
            <a:r>
              <a:rPr lang="fr-FR" sz="1800" dirty="0" smtClean="0"/>
              <a:t>Développement des services</a:t>
            </a:r>
          </a:p>
          <a:p>
            <a:pPr lvl="1"/>
            <a:endParaRPr lang="fr-FR" sz="2000" dirty="0"/>
          </a:p>
        </p:txBody>
      </p:sp>
      <p:sp>
        <p:nvSpPr>
          <p:cNvPr id="3" name="Titre 2"/>
          <p:cNvSpPr>
            <a:spLocks noGrp="1"/>
          </p:cNvSpPr>
          <p:nvPr>
            <p:ph type="title"/>
          </p:nvPr>
        </p:nvSpPr>
        <p:spPr/>
        <p:txBody>
          <a:bodyPr>
            <a:normAutofit fontScale="90000"/>
          </a:bodyPr>
          <a:lstStyle/>
          <a:p>
            <a:r>
              <a:rPr lang="fr-FR" sz="4400" dirty="0" smtClean="0"/>
              <a:t>3. Construction des scénarios</a:t>
            </a:r>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3.3.4.  Description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63</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dirty="0">
                  <a:solidFill>
                    <a:srgbClr val="FF3300"/>
                  </a:solidFill>
                </a:rPr>
                <a:t> </a:t>
              </a:r>
              <a:r>
                <a:rPr lang="fr-FR" sz="1400" b="1" dirty="0" smtClean="0">
                  <a:solidFill>
                    <a:srgbClr val="FF3300"/>
                  </a:solidFill>
                </a:rPr>
                <a:t>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75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200" dirty="0" smtClean="0"/>
              <a:t>Consiste 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64</a:t>
            </a:fld>
            <a:endParaRPr lang="fr-FR"/>
          </a:p>
        </p:txBody>
      </p:sp>
      <p:sp>
        <p:nvSpPr>
          <p:cNvPr id="8" name="Titre 1"/>
          <p:cNvSpPr txBox="1">
            <a:spLocks/>
          </p:cNvSpPr>
          <p:nvPr/>
        </p:nvSpPr>
        <p:spPr>
          <a:xfrm>
            <a:off x="68580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6543" name="Group 79"/>
          <p:cNvGraphicFramePr>
            <a:graphicFrameLocks noGrp="1"/>
          </p:cNvGraphicFramePr>
          <p:nvPr>
            <p:ph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développement de la télégestion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mise à niveau et restructuration des réseaux</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Mise à jour des procédures de 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les SI</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l’expertise matériel</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CA</a:t>
                      </a:r>
                      <a:r>
                        <a:rPr kumimoji="0" lang="fr-FR" sz="1200" b="0" i="0" u="none" strike="noStrike" cap="none" normalizeH="0" baseline="0" dirty="0" smtClean="0">
                          <a:ln>
                            <a:noFill/>
                          </a:ln>
                          <a:solidFill>
                            <a:srgbClr val="FF0000"/>
                          </a:solidFill>
                          <a:effectLst/>
                          <a:latin typeface="Arial" pitchFamily="34" charset="0"/>
                          <a:cs typeface="Arial" pitchFamily="34" charset="0"/>
                        </a:rPr>
                        <a:t>:  </a:t>
                      </a:r>
                      <a:r>
                        <a:rPr kumimoji="0" lang="fr-FR" sz="1200" b="0" i="0" u="none" strike="noStrike" cap="none" normalizeH="0" baseline="0" dirty="0" smtClean="0">
                          <a:ln>
                            <a:noFill/>
                          </a:ln>
                          <a:solidFill>
                            <a:schemeClr val="tx1"/>
                          </a:solidFill>
                          <a:effectLst/>
                          <a:latin typeface="Arial" pitchFamily="34" charset="0"/>
                          <a:cs typeface="Arial" pitchFamily="34" charset="0"/>
                        </a:rPr>
                        <a:t>2017</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Pertes: Objectifs CREG</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Pénétration gaz : objectif 2017</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Améliorer la gestion du processus de relève-facturation;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1" u="none" strike="noStrike" cap="none" normalizeH="0" baseline="0" dirty="0" smtClean="0">
                          <a:ln>
                            <a:noFill/>
                          </a:ln>
                          <a:solidFill>
                            <a:schemeClr val="tx1"/>
                          </a:solidFill>
                          <a:effectLst/>
                          <a:latin typeface="Arial" pitchFamily="34" charset="0"/>
                          <a:cs typeface="Arial" pitchFamily="34" charset="0"/>
                        </a:rPr>
                        <a:t>Développer des actions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marketing</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clients;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65</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effectLst/>
                <a:cs typeface="Arial" charset="0"/>
              </a:rPr>
              <a:t/>
            </a:r>
            <a:br>
              <a:rPr lang="fr-FR" sz="2000" dirty="0" smtClean="0">
                <a:effectLst/>
                <a:cs typeface="Arial" charset="0"/>
              </a:rPr>
            </a:br>
            <a:r>
              <a:rPr lang="fr-FR" sz="2000" dirty="0" smtClean="0">
                <a:effectLst/>
                <a:cs typeface="Arial" charset="0"/>
              </a:rPr>
              <a:t>S1 </a:t>
            </a:r>
            <a:r>
              <a:rPr lang="fr-FR" sz="2000" dirty="0" err="1" smtClean="0">
                <a:effectLst/>
                <a:cs typeface="Arial" charset="0"/>
              </a:rPr>
              <a:t>Contiuité</a:t>
            </a:r>
            <a:r>
              <a:rPr lang="fr-FR" sz="2000" dirty="0" smtClean="0">
                <a:effectLst/>
                <a:cs typeface="Arial" charset="0"/>
              </a:rPr>
              <a:t> </a:t>
            </a:r>
          </a:p>
        </p:txBody>
      </p:sp>
      <p:sp>
        <p:nvSpPr>
          <p:cNvPr id="6"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idx="1"/>
          </p:nvPr>
        </p:nvGraphicFramePr>
        <p:xfrm>
          <a:off x="214282" y="1214422"/>
          <a:ext cx="8715436" cy="1857388"/>
        </p:xfrm>
        <a:graphic>
          <a:graphicData uri="http://schemas.openxmlformats.org/drawingml/2006/table">
            <a:tbl>
              <a:tblPr/>
              <a:tblGrid>
                <a:gridCol w="1143008"/>
                <a:gridCol w="2500330"/>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électricité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l’aspect commercial</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 traitement de l’information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une gestion spécifiques de cette catégorie de clients</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2017: 100%</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3026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66</a:t>
            </a:fld>
            <a:endParaRPr lang="fr-FR"/>
          </a:p>
        </p:txBody>
      </p:sp>
      <p:sp>
        <p:nvSpPr>
          <p:cNvPr id="6" name="Rectangle 2"/>
          <p:cNvSpPr>
            <a:spLocks noGrp="1" noChangeArrowheads="1"/>
          </p:cNvSpPr>
          <p:nvPr>
            <p:ph type="title"/>
          </p:nvPr>
        </p:nvSpPr>
        <p:spPr>
          <a:xfrm>
            <a:off x="428596" y="274638"/>
            <a:ext cx="8015004" cy="725470"/>
          </a:xfrm>
        </p:spPr>
        <p:txBody>
          <a:bodyPr>
            <a:normAutofit fontScale="90000"/>
          </a:bodyPr>
          <a:lstStyle/>
          <a:p>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S1 </a:t>
            </a:r>
            <a:r>
              <a:rPr lang="fr-FR" sz="2000" kern="1900" dirty="0" smtClean="0">
                <a:effectLst/>
              </a:rPr>
              <a:t>Continuité :</a:t>
            </a:r>
            <a:endParaRPr lang="fr-FR" sz="2000" kern="1900" dirty="0" smtClean="0">
              <a:effectLst/>
              <a:cs typeface="Arial" charset="0"/>
            </a:endParaRPr>
          </a:p>
        </p:txBody>
      </p:sp>
      <p:sp>
        <p:nvSpPr>
          <p:cNvPr id="8"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idx="1"/>
          </p:nvPr>
        </p:nvGraphicFramePr>
        <p:xfrm>
          <a:off x="357158" y="928670"/>
          <a:ext cx="8286808" cy="5642031"/>
        </p:xfrm>
        <a:graphic>
          <a:graphicData uri="http://schemas.openxmlformats.org/drawingml/2006/table">
            <a:tbl>
              <a:tblPr/>
              <a:tblGrid>
                <a:gridCol w="1500198"/>
                <a:gridCol w="1643074"/>
                <a:gridCol w="4028916"/>
                <a:gridCol w="1114620"/>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Segment</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Services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Prendre une place et et s’organiser pour pénétrer le marché des services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Évaluer les couts</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place de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l’entité </a:t>
                      </a:r>
                      <a:endParaRPr kumimoji="0" lang="fr-FR" sz="1400" b="0" i="0" u="none" strike="noStrike" cap="none" normalizeH="0" baseline="0" dirty="0" smtClean="0">
                        <a:ln>
                          <a:noFill/>
                        </a:ln>
                        <a:solidFill>
                          <a:srgbClr val="FF0000"/>
                        </a:solidFill>
                        <a:effectLst/>
                        <a:latin typeface="Arial" pitchFamily="34" charset="0"/>
                        <a:cs typeface="Arial" pitchFamily="34" charset="0"/>
                      </a:endParaRP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78702">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defRPr/>
                      </a:pPr>
                      <a:r>
                        <a:rPr kumimoji="0" lang="fr-FR" sz="1400" b="0" i="0" u="none" strike="noStrike" cap="none" normalizeH="0" baseline="0" dirty="0" smtClean="0">
                          <a:ln>
                            <a:noFill/>
                          </a:ln>
                          <a:solidFill>
                            <a:srgbClr val="000000"/>
                          </a:solidFill>
                          <a:effectLst/>
                          <a:latin typeface="Arial" pitchFamily="34" charset="0"/>
                          <a:cs typeface="Arial" pitchFamily="34" charset="0"/>
                        </a:rPr>
                        <a:t>Reste des  segments </a:t>
                      </a: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endParaRPr kumimoji="0" lang="fr-FR" sz="14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3">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Mêmes actions scénario 01</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67</a:t>
            </a:fld>
            <a:endParaRPr lang="fr-FR"/>
          </a:p>
        </p:txBody>
      </p:sp>
      <p:sp>
        <p:nvSpPr>
          <p:cNvPr id="4" name="Rectangle 2"/>
          <p:cNvSpPr txBox="1">
            <a:spLocks noChangeArrowheads="1"/>
          </p:cNvSpPr>
          <p:nvPr/>
        </p:nvSpPr>
        <p:spPr>
          <a:xfrm>
            <a:off x="428596" y="488952"/>
            <a:ext cx="8015004" cy="439718"/>
          </a:xfrm>
          <a:prstGeom prst="rect">
            <a:avLst/>
          </a:prstGeom>
        </p:spPr>
        <p:txBody>
          <a:bodyPr>
            <a:normAutofit/>
          </a:bodyPr>
          <a:lstStyle/>
          <a:p>
            <a:pPr>
              <a:spcBef>
                <a:spcPct val="0"/>
              </a:spcBef>
            </a:pPr>
            <a:r>
              <a:rPr lang="fr-FR" sz="2000" dirty="0" smtClean="0">
                <a:solidFill>
                  <a:schemeClr val="tx2"/>
                </a:solidFill>
                <a:latin typeface="+mj-lt"/>
                <a:ea typeface="+mj-ea"/>
                <a:cs typeface="Arial" charset="0"/>
              </a:rPr>
              <a:t>S2 tendanciel + création d’entité Services</a:t>
            </a:r>
          </a:p>
        </p:txBody>
      </p:sp>
      <p:sp>
        <p:nvSpPr>
          <p:cNvPr id="8" name="Titre 1"/>
          <p:cNvSpPr txBox="1">
            <a:spLocks/>
          </p:cNvSpPr>
          <p:nvPr/>
        </p:nvSpPr>
        <p:spPr>
          <a:xfrm>
            <a:off x="428596" y="38377"/>
            <a:ext cx="8029604"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0891" name="Group 91"/>
          <p:cNvGraphicFramePr>
            <a:graphicFrameLocks noGrp="1"/>
          </p:cNvGraphicFramePr>
          <p:nvPr>
            <p:ph idx="1"/>
          </p:nvPr>
        </p:nvGraphicFramePr>
        <p:xfrm>
          <a:off x="214282" y="1142984"/>
          <a:ext cx="8715436" cy="5067663"/>
        </p:xfrm>
        <a:graphic>
          <a:graphicData uri="http://schemas.openxmlformats.org/drawingml/2006/table">
            <a:tbl>
              <a:tblPr/>
              <a:tblGrid>
                <a:gridCol w="1234687"/>
                <a:gridCol w="1960973"/>
                <a:gridCol w="2905145"/>
                <a:gridCol w="2614631"/>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Action</a:t>
                      </a:r>
                      <a:br>
                        <a:rPr kumimoji="0" lang="fr-FR" sz="1400" b="1" i="0" u="none" strike="noStrike" cap="none" normalizeH="0" baseline="0" dirty="0" smtClean="0">
                          <a:ln>
                            <a:noFill/>
                          </a:ln>
                          <a:solidFill>
                            <a:schemeClr val="bg1"/>
                          </a:solidFill>
                          <a:effectLst/>
                          <a:latin typeface="Arial" pitchFamily="34" charset="0"/>
                          <a:cs typeface="Arial" pitchFamily="34" charset="0"/>
                        </a:rPr>
                      </a:br>
                      <a:r>
                        <a:rPr kumimoji="0" lang="fr-FR" sz="140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defRPr/>
                      </a:pPr>
                      <a:r>
                        <a:rPr kumimoji="0" lang="fr-FR" sz="140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Création de trois entités : GRD </a:t>
                      </a:r>
                      <a:r>
                        <a:rPr kumimoji="0" lang="fr-FR" sz="140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400" b="0" i="0" u="none" strike="noStrike" cap="none" normalizeH="0" baseline="0" dirty="0" smtClean="0">
                          <a:ln>
                            <a:noFill/>
                          </a:ln>
                          <a:solidFill>
                            <a:srgbClr val="000000"/>
                          </a:solidFill>
                          <a:effectLst/>
                          <a:latin typeface="Arial" pitchFamily="34" charset="0"/>
                          <a:cs typeface="Arial" pitchFamily="34" charset="0"/>
                        </a:rPr>
                        <a:t>, Gaz et commercial</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Définition et mise en place des trois organisations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Codifier les relations entre les trois entités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Réaliser un plan de communication pour sensibiliser les clients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185738" marR="0" lvl="0" indent="-10160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œuvre de la séparation à l’horizon du plan</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Les GRD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L’entité commerciale se spécialise dans la gestion des clients finaux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4138"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place de l’entité service.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68</a:t>
            </a:fld>
            <a:endParaRPr lang="fr-FR"/>
          </a:p>
        </p:txBody>
      </p:sp>
      <p:sp>
        <p:nvSpPr>
          <p:cNvPr id="5" name="Titre 4"/>
          <p:cNvSpPr>
            <a:spLocks noGrp="1"/>
          </p:cNvSpPr>
          <p:nvPr>
            <p:ph type="title"/>
          </p:nvPr>
        </p:nvSpPr>
        <p:spPr>
          <a:xfrm>
            <a:off x="214282" y="500042"/>
            <a:ext cx="8229318" cy="500066"/>
          </a:xfrm>
        </p:spPr>
        <p:txBody>
          <a:bodyPr>
            <a:noAutofit/>
          </a:bodyPr>
          <a:lstStyle/>
          <a:p>
            <a:r>
              <a:rPr lang="fr-FR" sz="1800" dirty="0" smtClean="0">
                <a:effectLst/>
                <a:cs typeface="Arial" charset="0"/>
              </a:rPr>
              <a:t>S3 - séparation distribution/ commercialisation</a:t>
            </a:r>
            <a:endParaRPr lang="fr-FR" sz="1800" dirty="0">
              <a:effectLst/>
            </a:endParaRPr>
          </a:p>
        </p:txBody>
      </p:sp>
      <p:sp>
        <p:nvSpPr>
          <p:cNvPr id="7"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685800" y="1752601"/>
            <a:ext cx="8172480" cy="1829761"/>
          </a:xfrm>
        </p:spPr>
        <p:txBody>
          <a:bodyPr>
            <a:normAutofit/>
          </a:bodyPr>
          <a:lstStyle/>
          <a:p>
            <a:pPr algn="l"/>
            <a:r>
              <a:rPr lang="fr-FR" sz="4000" dirty="0" smtClean="0"/>
              <a:t>3.3.5. Évaluation des scénarios</a:t>
            </a:r>
            <a:endParaRPr lang="fr-FR" sz="40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2876366"/>
          </a:xfrm>
        </p:spPr>
        <p:txBody>
          <a:bodyPr>
            <a:normAutofit lnSpcReduction="10000"/>
          </a:bodyPr>
          <a:lstStyle/>
          <a:p>
            <a:pPr algn="just">
              <a:buNone/>
            </a:pPr>
            <a:r>
              <a:rPr lang="fr-FR" sz="2400" dirty="0" smtClean="0"/>
              <a:t>La SDA vise d’abord </a:t>
            </a:r>
            <a:r>
              <a:rPr lang="fr-FR" sz="2400" b="1" u="sng" dirty="0" smtClean="0"/>
              <a:t>l’excellence opérationnelle </a:t>
            </a:r>
            <a:r>
              <a:rPr lang="fr-FR" sz="2400" dirty="0" smtClean="0"/>
              <a:t>dans la fourniture de l’énergie et la qualité de service.</a:t>
            </a:r>
          </a:p>
          <a:p>
            <a:pPr algn="just">
              <a:buNone/>
            </a:pPr>
            <a:endParaRPr lang="fr-FR" sz="2400" dirty="0" smtClean="0"/>
          </a:p>
          <a:p>
            <a:pPr algn="just">
              <a:buNone/>
            </a:pPr>
            <a:r>
              <a:rPr lang="fr-FR" sz="2400" dirty="0" smtClean="0"/>
              <a:t>Aussi, la prise en charge de l’ingénierie sociale, la lutte anti-fraude et les plans de communication expliquant les effets néfastes de de la fraude constituent des vecteurs incontournables pour réussir </a:t>
            </a:r>
            <a:r>
              <a:rPr lang="fr-FR" sz="2400" b="1" u="sng" dirty="0" smtClean="0"/>
              <a:t>la maitrise des pertes</a:t>
            </a:r>
            <a:r>
              <a:rPr lang="fr-FR" sz="2400" dirty="0" smtClean="0"/>
              <a:t>.</a:t>
            </a:r>
          </a:p>
          <a:p>
            <a:pPr>
              <a:buNone/>
            </a:pPr>
            <a:endParaRPr lang="fr-FR" sz="2400" dirty="0"/>
          </a:p>
        </p:txBody>
      </p:sp>
      <p:sp>
        <p:nvSpPr>
          <p:cNvPr id="3" name="Titre 2"/>
          <p:cNvSpPr>
            <a:spLocks noGrp="1"/>
          </p:cNvSpPr>
          <p:nvPr>
            <p:ph type="title"/>
          </p:nvPr>
        </p:nvSpPr>
        <p:spPr/>
        <p:txBody>
          <a:bodyPr>
            <a:normAutofit/>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2.2. La vision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70</a:t>
            </a:fld>
            <a:endParaRPr lang="fr-FR"/>
          </a:p>
        </p:txBody>
      </p:sp>
      <p:sp>
        <p:nvSpPr>
          <p:cNvPr id="5" name="Titre 1"/>
          <p:cNvSpPr txBox="1">
            <a:spLocks/>
          </p:cNvSpPr>
          <p:nvPr/>
        </p:nvSpPr>
        <p:spPr>
          <a:xfrm>
            <a:off x="357158" y="38377"/>
            <a:ext cx="8101042"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a. Évaluation de l’intérêt</a:t>
            </a:r>
          </a:p>
        </p:txBody>
      </p:sp>
      <p:graphicFrame>
        <p:nvGraphicFramePr>
          <p:cNvPr id="6" name="Tableau 5"/>
          <p:cNvGraphicFramePr>
            <a:graphicFrameLocks noGrp="1"/>
          </p:cNvGraphicFramePr>
          <p:nvPr>
            <p:extLst>
              <p:ext uri="{D42A27DB-BD31-4B8C-83A1-F6EECF244321}">
                <p14:modId xmlns="" xmlns:p14="http://schemas.microsoft.com/office/powerpoint/2010/main" val="560319689"/>
              </p:ext>
            </p:extLst>
          </p:nvPr>
        </p:nvGraphicFramePr>
        <p:xfrm>
          <a:off x="214282" y="724156"/>
          <a:ext cx="8750207" cy="5990992"/>
        </p:xfrm>
        <a:graphic>
          <a:graphicData uri="http://schemas.openxmlformats.org/drawingml/2006/table">
            <a:tbl>
              <a:tblPr/>
              <a:tblGrid>
                <a:gridCol w="1239986"/>
                <a:gridCol w="425107"/>
                <a:gridCol w="1409974"/>
                <a:gridCol w="1331278"/>
                <a:gridCol w="1594606"/>
                <a:gridCol w="1462942"/>
                <a:gridCol w="1286314"/>
              </a:tblGrid>
              <a:tr h="684990">
                <a:tc>
                  <a:txBody>
                    <a:bodyPr/>
                    <a:lstStyle/>
                    <a:p>
                      <a:pPr algn="ctr" eaLnBrk="0" fontAlgn="base" hangingPunct="0">
                        <a:spcBef>
                          <a:spcPts val="600"/>
                        </a:spcBef>
                        <a:spcAft>
                          <a:spcPts val="0"/>
                        </a:spcAft>
                      </a:pPr>
                      <a:r>
                        <a:rPr kumimoji="0" lang="fr-FR" sz="1400" b="1" kern="1200" dirty="0">
                          <a:solidFill>
                            <a:srgbClr val="000000"/>
                          </a:solidFill>
                          <a:latin typeface="+mn-lt"/>
                          <a:ea typeface="Times New Roman"/>
                          <a:cs typeface="+mn-cs"/>
                        </a:rPr>
                        <a:t>Parties prenantes </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P</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S1 Tendanciel</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S2 Tendanciel</a:t>
                      </a:r>
                    </a:p>
                    <a:p>
                      <a:pPr algn="ctr" eaLnBrk="0" fontAlgn="base" hangingPunct="0">
                        <a:spcBef>
                          <a:spcPts val="600"/>
                        </a:spcBef>
                        <a:spcAft>
                          <a:spcPts val="0"/>
                        </a:spcAft>
                      </a:pPr>
                      <a:r>
                        <a:rPr kumimoji="0" lang="fr-FR" sz="1200" b="1" kern="1200" baseline="0" dirty="0" smtClean="0">
                          <a:solidFill>
                            <a:srgbClr val="000000"/>
                          </a:solidFill>
                          <a:latin typeface="+mn-lt"/>
                          <a:ea typeface="Times New Roman"/>
                          <a:cs typeface="+mn-cs"/>
                        </a:rPr>
                        <a:t>+ entité services</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S3 Séparation GRD/Com</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S4 écrémage Proactif</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S5 écrémage Subit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105012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CREG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2 (difficulté</a:t>
                      </a:r>
                      <a:r>
                        <a:rPr kumimoji="0" lang="fr-FR" sz="1100" b="1" kern="1200" baseline="0" dirty="0" smtClean="0">
                          <a:solidFill>
                            <a:srgbClr val="000000"/>
                          </a:solidFill>
                          <a:latin typeface="+mn-lt"/>
                          <a:ea typeface="Times New Roman"/>
                          <a:cs typeface="+mn-cs"/>
                        </a:rPr>
                        <a:t> d’atteindre les objectifs avec ce scénario</a:t>
                      </a:r>
                      <a:r>
                        <a:rPr kumimoji="0" lang="fr-FR" sz="1100" b="1" kern="1200" dirty="0" smtClean="0">
                          <a:solidFill>
                            <a:srgbClr val="000000"/>
                          </a:solidFill>
                          <a:latin typeface="+mn-lt"/>
                          <a:ea typeface="Times New Roman"/>
                          <a:cs typeface="+mn-cs"/>
                        </a:rPr>
                        <a:t>)</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3</a:t>
                      </a:r>
                    </a:p>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(meilleure gestion)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(atteinte</a:t>
                      </a:r>
                      <a:r>
                        <a:rPr kumimoji="0" lang="fr-FR" sz="1100" b="1" kern="1200" baseline="0" dirty="0" smtClean="0">
                          <a:solidFill>
                            <a:srgbClr val="000000"/>
                          </a:solidFill>
                          <a:latin typeface="+mn-lt"/>
                          <a:ea typeface="Times New Roman"/>
                          <a:cs typeface="+mn-cs"/>
                        </a:rPr>
                        <a:t> des paramètre de performance avec maintiens de l’opérateur historique SDA)</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(concurrence stimule</a:t>
                      </a:r>
                      <a:r>
                        <a:rPr kumimoji="0" lang="fr-FR" sz="1100" b="1" kern="1200" baseline="0" dirty="0" smtClean="0">
                          <a:solidFill>
                            <a:srgbClr val="000000"/>
                          </a:solidFill>
                          <a:latin typeface="+mn-lt"/>
                          <a:ea typeface="Times New Roman"/>
                          <a:cs typeface="+mn-cs"/>
                        </a:rPr>
                        <a:t> la compétitivité)</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Actionnaires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(permet difficilement d’améliorer la rentabilité)</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(participe à la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(atteinte des paramètre de performance)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 la concession d’Alger)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Managers Holding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4</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2 (scénario peu engageant)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(finalité Holding)</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des concession rentables)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des concession rentables y compris 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86549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PDG SDA </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5</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(maintien du périmètre actuel en améliorant les performances)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(meilleure gestion)</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(atteinte des paramètre de performance mais risque concurrentiel)</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 la concession d’Alger)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Clients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(qualité de service reste insuffisante)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1254274">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Personnel</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(statut quo confortable)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(opportunité de création d’emploi/ clarification des taches : </a:t>
                      </a:r>
                      <a:r>
                        <a:rPr kumimoji="0" lang="fr-FR" sz="700" b="1" kern="1200" baseline="0" dirty="0" smtClean="0">
                          <a:solidFill>
                            <a:srgbClr val="000000"/>
                          </a:solidFill>
                          <a:latin typeface="+mn-lt"/>
                          <a:ea typeface="Times New Roman"/>
                          <a:cs typeface="+mn-cs"/>
                        </a:rPr>
                        <a:t>le personnel des concessions n’intervient pas dans les services</a:t>
                      </a:r>
                      <a:r>
                        <a:rPr kumimoji="0" lang="fr-FR" sz="1100" b="1" kern="1200" baseline="0" dirty="0" smtClean="0">
                          <a:solidFill>
                            <a:srgbClr val="000000"/>
                          </a:solidFill>
                          <a:latin typeface="+mn-lt"/>
                          <a:ea typeface="Times New Roman"/>
                          <a:cs typeface="+mn-cs"/>
                        </a:rPr>
                        <a:t>)</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(la séparation risque de multiplier les barrières administratives)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(amélioration de compétence sans risque de perte d’employeur/emploi)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(changement d’employeur/risque de perte d’emploi)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7" name="ZoneTexte 6"/>
          <p:cNvSpPr txBox="1"/>
          <p:nvPr/>
        </p:nvSpPr>
        <p:spPr>
          <a:xfrm>
            <a:off x="500034" y="428604"/>
            <a:ext cx="7786742" cy="276999"/>
          </a:xfrm>
          <a:prstGeom prst="rect">
            <a:avLst/>
          </a:prstGeom>
          <a:noFill/>
        </p:spPr>
        <p:txBody>
          <a:bodyPr wrap="square" rtlCol="0">
            <a:spAutoFit/>
          </a:bodyPr>
          <a:lstStyle/>
          <a:p>
            <a:r>
              <a:rPr lang="fr-FR" sz="1200" b="1" dirty="0" smtClean="0"/>
              <a:t>0 : opposé          1 : indifférent         2 : peu favorable         3 : favorable         4 : privilégié</a:t>
            </a:r>
            <a:endParaRPr lang="fr-FR" sz="12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71</a:t>
            </a:fld>
            <a:endParaRPr lang="fr-FR"/>
          </a:p>
        </p:txBody>
      </p:sp>
      <p:sp>
        <p:nvSpPr>
          <p:cNvPr id="5"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Évaluation de la Faisabilité</a:t>
            </a:r>
          </a:p>
        </p:txBody>
      </p:sp>
      <p:graphicFrame>
        <p:nvGraphicFramePr>
          <p:cNvPr id="4" name="Tableau 3"/>
          <p:cNvGraphicFramePr>
            <a:graphicFrameLocks noGrp="1"/>
          </p:cNvGraphicFramePr>
          <p:nvPr/>
        </p:nvGraphicFramePr>
        <p:xfrm>
          <a:off x="214282" y="983074"/>
          <a:ext cx="8715436" cy="4089000"/>
        </p:xfrm>
        <a:graphic>
          <a:graphicData uri="http://schemas.openxmlformats.org/drawingml/2006/table">
            <a:tbl>
              <a:tblPr/>
              <a:tblGrid>
                <a:gridCol w="1357322"/>
                <a:gridCol w="3143272"/>
                <a:gridCol w="837372"/>
                <a:gridCol w="675494"/>
                <a:gridCol w="675494"/>
                <a:gridCol w="675494"/>
                <a:gridCol w="675494"/>
                <a:gridCol w="675494"/>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S5</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726611">
                <a:tc rowSpan="5">
                  <a:txBody>
                    <a:bodyPr/>
                    <a:lstStyle/>
                    <a:p>
                      <a:pPr algn="ctr" eaLnBrk="0" fontAlgn="base" hangingPunct="0">
                        <a:spcBef>
                          <a:spcPts val="600"/>
                        </a:spcBef>
                        <a:spcAft>
                          <a:spcPts val="0"/>
                        </a:spcAft>
                      </a:pPr>
                      <a:r>
                        <a:rPr lang="fr-FR" sz="2000" b="0" kern="1200" dirty="0" smtClean="0">
                          <a:solidFill>
                            <a:srgbClr val="000000"/>
                          </a:solidFill>
                          <a:latin typeface="+mn-lt"/>
                          <a:ea typeface="Times New Roman"/>
                        </a:rPr>
                        <a:t>INTERNE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85725" indent="-85725" algn="l" rtl="0" eaLnBrk="0" fontAlgn="base" latinLnBrk="0" hangingPunct="0">
                        <a:spcBef>
                          <a:spcPts val="600"/>
                        </a:spcBef>
                        <a:spcAft>
                          <a:spcPts val="0"/>
                        </a:spcAft>
                      </a:pPr>
                      <a:r>
                        <a:rPr lang="fr-FR" sz="1600" b="0" kern="1200" dirty="0" smtClean="0">
                          <a:solidFill>
                            <a:srgbClr val="000000"/>
                          </a:solidFill>
                          <a:latin typeface="Albertus" pitchFamily="34" charset="0"/>
                          <a:ea typeface="Times New Roman"/>
                        </a:rPr>
                        <a:t> </a:t>
                      </a:r>
                      <a:r>
                        <a:rPr kumimoji="0" lang="fr-FR" sz="1600" b="0" kern="1200" dirty="0" smtClean="0">
                          <a:solidFill>
                            <a:srgbClr val="000000"/>
                          </a:solidFill>
                          <a:latin typeface="Albertus" pitchFamily="34" charset="0"/>
                          <a:ea typeface="Times New Roman"/>
                          <a:cs typeface="+mn-cs"/>
                        </a:rPr>
                        <a:t>Acceptation </a:t>
                      </a:r>
                      <a:r>
                        <a:rPr kumimoji="0" lang="fr-FR" sz="1600" b="0" kern="1200" dirty="0">
                          <a:solidFill>
                            <a:srgbClr val="000000"/>
                          </a:solidFill>
                          <a:latin typeface="Albertus" pitchFamily="34" charset="0"/>
                          <a:ea typeface="Times New Roman"/>
                          <a:cs typeface="+mn-cs"/>
                        </a:rPr>
                        <a:t>par les parties </a:t>
                      </a:r>
                      <a:r>
                        <a:rPr kumimoji="0" lang="fr-FR" sz="1600" b="0" kern="1200" dirty="0" smtClean="0">
                          <a:solidFill>
                            <a:srgbClr val="000000"/>
                          </a:solidFill>
                          <a:latin typeface="Albertus" pitchFamily="34" charset="0"/>
                          <a:ea typeface="Times New Roman"/>
                          <a:cs typeface="+mn-cs"/>
                        </a:rPr>
                        <a:t>   </a:t>
                      </a:r>
                    </a:p>
                    <a:p>
                      <a:pPr marL="85725" indent="-85725" algn="l" rtl="0" eaLnBrk="0" fontAlgn="base" latinLnBrk="0" hangingPunct="0">
                        <a:spcBef>
                          <a:spcPts val="600"/>
                        </a:spcBef>
                        <a:spcAft>
                          <a:spcPts val="0"/>
                        </a:spcAft>
                      </a:pPr>
                      <a:r>
                        <a:rPr kumimoji="0" lang="fr-FR" sz="1600" b="0" kern="1200" dirty="0" smtClean="0">
                          <a:solidFill>
                            <a:srgbClr val="000000"/>
                          </a:solidFill>
                          <a:latin typeface="Albertus" pitchFamily="34" charset="0"/>
                          <a:ea typeface="Times New Roman"/>
                          <a:cs typeface="+mn-cs"/>
                        </a:rPr>
                        <a:t> prenantes </a:t>
                      </a:r>
                      <a:r>
                        <a:rPr kumimoji="0" lang="fr-FR" sz="1600" b="0" kern="1200" dirty="0">
                          <a:solidFill>
                            <a:srgbClr val="000000"/>
                          </a:solidFill>
                          <a:latin typeface="Albertus" pitchFamily="34" charset="0"/>
                          <a:ea typeface="Times New Roman"/>
                          <a:cs typeface="+mn-cs"/>
                        </a:rPr>
                        <a:t>de la société*</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2,32</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3,37</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1,05</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managérial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Faisabilité </a:t>
                      </a:r>
                      <a:r>
                        <a:rPr lang="fr-FR" sz="1600" b="0" kern="1200" dirty="0">
                          <a:solidFill>
                            <a:srgbClr val="000000"/>
                          </a:solidFill>
                          <a:latin typeface="Albertus" pitchFamily="34" charset="0"/>
                          <a:ea typeface="Times New Roman"/>
                        </a:rPr>
                        <a:t>techniques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Facilité </a:t>
                      </a:r>
                      <a:r>
                        <a:rPr lang="fr-FR" sz="1600" b="0" kern="1200" dirty="0">
                          <a:solidFill>
                            <a:srgbClr val="000000"/>
                          </a:solidFill>
                          <a:latin typeface="Albertus" pitchFamily="34" charset="0"/>
                          <a:ea typeface="Times New Roman"/>
                        </a:rPr>
                        <a:t>à atteindre la cible au niveau des FCS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financière</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2</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000" b="0" kern="1200" dirty="0">
                          <a:solidFill>
                            <a:srgbClr val="000000"/>
                          </a:solidFill>
                          <a:latin typeface="+mn-lt"/>
                          <a:ea typeface="Times New Roman"/>
                        </a:rPr>
                        <a:t>EXTERNE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Difficulté/risque </a:t>
                      </a:r>
                      <a:r>
                        <a:rPr lang="fr-FR" sz="1600" b="0" kern="1200" dirty="0">
                          <a:solidFill>
                            <a:srgbClr val="000000"/>
                          </a:solidFill>
                          <a:latin typeface="Albertus" pitchFamily="34" charset="0"/>
                          <a:ea typeface="Times New Roman"/>
                        </a:rPr>
                        <a:t>concurrentiel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72</a:t>
            </a:fld>
            <a:endParaRPr lang="fr-FR"/>
          </a:p>
        </p:txBody>
      </p:sp>
      <p:pic>
        <p:nvPicPr>
          <p:cNvPr id="1029" name="Picture 5"/>
          <p:cNvPicPr>
            <a:picLocks noChangeAspect="1" noChangeArrowheads="1"/>
          </p:cNvPicPr>
          <p:nvPr/>
        </p:nvPicPr>
        <p:blipFill>
          <a:blip r:embed="rId2"/>
          <a:srcRect/>
          <a:stretch>
            <a:fillRect/>
          </a:stretch>
        </p:blipFill>
        <p:spPr bwMode="auto">
          <a:xfrm>
            <a:off x="1000100" y="877901"/>
            <a:ext cx="6864350" cy="4408487"/>
          </a:xfrm>
          <a:prstGeom prst="rect">
            <a:avLst/>
          </a:prstGeom>
          <a:noFill/>
          <a:ln w="9525">
            <a:noFill/>
            <a:miter lim="800000"/>
            <a:headEnd/>
            <a:tailEnd/>
          </a:ln>
          <a:effectLst/>
        </p:spPr>
      </p:pic>
      <p:sp>
        <p:nvSpPr>
          <p:cNvPr id="13" name="Arc 12"/>
          <p:cNvSpPr/>
          <p:nvPr/>
        </p:nvSpPr>
        <p:spPr>
          <a:xfrm rot="11438146">
            <a:off x="4553297" y="460776"/>
            <a:ext cx="3143272" cy="2438968"/>
          </a:xfrm>
          <a:prstGeom prst="arc">
            <a:avLst>
              <a:gd name="adj1" fmla="val 13945909"/>
              <a:gd name="adj2" fmla="val 0"/>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Rectangle 4"/>
          <p:cNvSpPr/>
          <p:nvPr/>
        </p:nvSpPr>
        <p:spPr>
          <a:xfrm>
            <a:off x="2500298" y="5357826"/>
            <a:ext cx="4727576" cy="400110"/>
          </a:xfrm>
          <a:prstGeom prst="rect">
            <a:avLst/>
          </a:prstGeom>
        </p:spPr>
        <p:txBody>
          <a:bodyPr wrap="none">
            <a:spAutoFit/>
          </a:bodyPr>
          <a:lstStyle/>
          <a:p>
            <a:r>
              <a:rPr lang="fr-FR" sz="2000" b="1" dirty="0" smtClean="0"/>
              <a:t>Résultat de l’évaluation des scénario</a:t>
            </a:r>
            <a:endParaRPr lang="fr-FR" sz="2000"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73</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Résultat de l’évaluation et choix du scénario de référence</a:t>
            </a:r>
            <a:endParaRPr lang="fr-FR" sz="2400" dirty="0">
              <a:solidFill>
                <a:srgbClr val="0070C0"/>
              </a:solidFill>
              <a:effectLst/>
            </a:endParaRPr>
          </a:p>
        </p:txBody>
      </p:sp>
      <p:sp>
        <p:nvSpPr>
          <p:cNvPr id="14" name="ZoneTexte 13"/>
          <p:cNvSpPr txBox="1"/>
          <p:nvPr/>
        </p:nvSpPr>
        <p:spPr>
          <a:xfrm>
            <a:off x="395536" y="4512428"/>
            <a:ext cx="814393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000" b="1" i="1" dirty="0" smtClean="0">
                <a:solidFill>
                  <a:schemeClr val="accent2"/>
                </a:solidFill>
              </a:rPr>
              <a:t>Le scénario choisi consiste en 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3139321"/>
          </a:xfrm>
          <a:prstGeom prst="rect">
            <a:avLst/>
          </a:prstGeom>
        </p:spPr>
        <p:txBody>
          <a:bodyPr wrap="square">
            <a:spAutoFit/>
          </a:bodyPr>
          <a:lstStyle/>
          <a:p>
            <a:pPr algn="just"/>
            <a:r>
              <a:rPr lang="fr-FR" dirty="0" smtClean="0"/>
              <a:t>L’évaluation fait ressortir le scénario S3 (séparation GRD/commercial + entité service dédiée) comme étant le plus attrayant, avec une faisabilité acceptable (même s’il n’est pas le plus faisable).</a:t>
            </a:r>
          </a:p>
          <a:p>
            <a:pPr algn="just"/>
            <a:endParaRPr lang="fr-FR" dirty="0" smtClean="0"/>
          </a:p>
          <a:p>
            <a:pPr algn="just"/>
            <a:r>
              <a:rPr lang="fr-FR" dirty="0" smtClean="0"/>
              <a:t>Le scénario S1 (continuité) est le plus faisable, mais il est le moins attrayant après l’écrémage.</a:t>
            </a:r>
          </a:p>
          <a:p>
            <a:pPr algn="just"/>
            <a:endParaRPr lang="fr-FR" dirty="0" smtClean="0"/>
          </a:p>
          <a:p>
            <a:pPr algn="just"/>
            <a:r>
              <a:rPr lang="fr-FR" dirty="0" smtClean="0"/>
              <a:t>Le scénario S2 est moyennement attrayant avec une faisabilité acceptable  </a:t>
            </a:r>
          </a:p>
          <a:p>
            <a:pPr algn="just"/>
            <a:endParaRPr lang="fr-FR" dirty="0" smtClean="0"/>
          </a:p>
          <a:p>
            <a:pPr algn="just"/>
            <a:r>
              <a:rPr lang="fr-FR" dirty="0" smtClean="0"/>
              <a:t>Les scénarios S4 et S5 étant jugés (par l’ensemble des parties prenantes interviewées) non probables à l’horizon du plan sont à exclure </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3.4. 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75</a:t>
            </a:fld>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76</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Développer les SI</a:t>
            </a:r>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Création et développement de 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77</a:t>
            </a:fld>
            <a:endParaRPr lang="fr-F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78</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79</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774728304"/>
              </p:ext>
            </p:extLst>
          </p:nvPr>
        </p:nvGraphicFramePr>
        <p:xfrm>
          <a:off x="71406" y="620688"/>
          <a:ext cx="8929750" cy="6053311"/>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642918"/>
            <a:ext cx="8472518" cy="5929354"/>
          </a:xfrm>
        </p:spPr>
        <p:txBody>
          <a:bodyPr>
            <a:normAutofit fontScale="40000" lnSpcReduction="20000"/>
          </a:bodyPr>
          <a:lstStyle/>
          <a:p>
            <a:pPr algn="just">
              <a:buNone/>
            </a:pPr>
            <a:r>
              <a:rPr lang="fr-FR" sz="3800" dirty="0" smtClean="0"/>
              <a:t>Les valeurs sont sources de motivation et doivent accompagner la réalisation de notre vision. </a:t>
            </a:r>
          </a:p>
          <a:p>
            <a:pPr algn="just">
              <a:buNone/>
            </a:pPr>
            <a:r>
              <a:rPr lang="fr-FR" sz="3800" dirty="0" smtClean="0"/>
              <a:t>Ces valeurs sont :</a:t>
            </a:r>
          </a:p>
          <a:p>
            <a:pPr>
              <a:buNone/>
            </a:pPr>
            <a:endParaRPr lang="fr-FR" sz="3800" dirty="0" smtClean="0"/>
          </a:p>
          <a:p>
            <a:pPr lvl="1">
              <a:buFont typeface="Wingdings" pitchFamily="2" charset="2"/>
              <a:buChar char="§"/>
            </a:pPr>
            <a:r>
              <a:rPr lang="fr-FR" sz="3800" b="1" dirty="0" smtClean="0"/>
              <a:t>La satisfaction clients  </a:t>
            </a:r>
            <a:endParaRPr lang="fr-FR" sz="3800" dirty="0" smtClean="0"/>
          </a:p>
          <a:p>
            <a:pPr lvl="3">
              <a:buFont typeface="Wingdings" pitchFamily="2" charset="2"/>
              <a:buChar char="§"/>
            </a:pPr>
            <a:r>
              <a:rPr lang="fr-FR" sz="3600" dirty="0" smtClean="0"/>
              <a:t>Le client doit être au cœur de nos préoccupations. </a:t>
            </a:r>
          </a:p>
          <a:p>
            <a:pPr lvl="3">
              <a:buFont typeface="Wingdings" pitchFamily="2" charset="2"/>
              <a:buChar char="§"/>
            </a:pPr>
            <a:r>
              <a:rPr lang="fr-FR" sz="3600" dirty="0" smtClean="0"/>
              <a:t>Transparence, objectivité et rigueur dans le traitement des clients.  </a:t>
            </a:r>
          </a:p>
          <a:p>
            <a:pPr lvl="3">
              <a:buFont typeface="Wingdings" pitchFamily="2" charset="2"/>
              <a:buChar char="§"/>
            </a:pPr>
            <a:r>
              <a:rPr lang="fr-FR" sz="3600" dirty="0" smtClean="0"/>
              <a:t>Respect du code d’éthique du groupe </a:t>
            </a:r>
            <a:r>
              <a:rPr lang="fr-FR" sz="3600" dirty="0" err="1" smtClean="0"/>
              <a:t>Sonelgaz</a:t>
            </a:r>
            <a:r>
              <a:rPr lang="fr-FR" sz="3600" dirty="0" smtClean="0"/>
              <a:t> et de la déontologie du Distributeur.</a:t>
            </a:r>
          </a:p>
          <a:p>
            <a:pPr lvl="1">
              <a:buNone/>
            </a:pPr>
            <a:endParaRPr lang="fr-FR" sz="3800" dirty="0" smtClean="0"/>
          </a:p>
          <a:p>
            <a:pPr lvl="1">
              <a:buFont typeface="Wingdings" pitchFamily="2" charset="2"/>
              <a:buChar char="§"/>
            </a:pPr>
            <a:r>
              <a:rPr lang="fr-FR" sz="3800" b="1" dirty="0" smtClean="0"/>
              <a:t>Le professionnalisme </a:t>
            </a:r>
            <a:endParaRPr lang="fr-FR" sz="3800" dirty="0" smtClean="0"/>
          </a:p>
          <a:p>
            <a:pPr lvl="3">
              <a:buFont typeface="Wingdings" pitchFamily="2" charset="2"/>
              <a:buChar char="§"/>
            </a:pPr>
            <a:r>
              <a:rPr lang="fr-FR" sz="3600" dirty="0" smtClean="0"/>
              <a:t>Se conformer aux standards internationaux.</a:t>
            </a:r>
          </a:p>
          <a:p>
            <a:pPr lvl="3">
              <a:buFont typeface="Wingdings" pitchFamily="2" charset="2"/>
              <a:buChar char="§"/>
            </a:pPr>
            <a:r>
              <a:rPr lang="fr-FR" sz="3600" dirty="0" smtClean="0"/>
              <a:t>Agir dans les règles de l’art.</a:t>
            </a:r>
          </a:p>
          <a:p>
            <a:pPr lvl="3">
              <a:buFont typeface="Wingdings" pitchFamily="2" charset="2"/>
              <a:buChar char="§"/>
            </a:pPr>
            <a:r>
              <a:rPr lang="fr-FR" sz="3600" dirty="0" smtClean="0"/>
              <a:t>Attitudes et comportements nécessaires pour projeter une image positive et axée sur le client. </a:t>
            </a:r>
          </a:p>
          <a:p>
            <a:pPr lvl="1">
              <a:buNone/>
            </a:pPr>
            <a:endParaRPr lang="fr-FR" sz="3800" dirty="0" smtClean="0"/>
          </a:p>
          <a:p>
            <a:pPr lvl="1">
              <a:buFont typeface="Wingdings" pitchFamily="2" charset="2"/>
              <a:buChar char="§"/>
            </a:pPr>
            <a:r>
              <a:rPr lang="fr-FR" sz="3800" b="1" dirty="0" smtClean="0"/>
              <a:t>L’innovation</a:t>
            </a:r>
            <a:endParaRPr lang="fr-FR" sz="3800" dirty="0" smtClean="0"/>
          </a:p>
          <a:p>
            <a:pPr lvl="3">
              <a:buFont typeface="Wingdings" pitchFamily="2" charset="2"/>
              <a:buChar char="§"/>
            </a:pPr>
            <a:r>
              <a:rPr lang="fr-FR" sz="3600" dirty="0" smtClean="0"/>
              <a:t>Initiatives permettant d’évoluer vers de nouveaux produits et façon de faire. </a:t>
            </a:r>
          </a:p>
          <a:p>
            <a:pPr lvl="3">
              <a:buFont typeface="Wingdings" pitchFamily="2" charset="2"/>
              <a:buChar char="§"/>
            </a:pPr>
            <a:r>
              <a:rPr lang="fr-FR" sz="3600" dirty="0" smtClean="0"/>
              <a:t>Encourager la créativité et les idées porteuses de changement.</a:t>
            </a:r>
          </a:p>
          <a:p>
            <a:pPr lvl="3"/>
            <a:r>
              <a:rPr lang="fr-FR" sz="3600" dirty="0" smtClean="0"/>
              <a:t>Apporter des solutions novatrices.</a:t>
            </a:r>
          </a:p>
          <a:p>
            <a:pPr lvl="2"/>
            <a:endParaRPr lang="fr-FR" sz="3800" dirty="0" smtClean="0"/>
          </a:p>
          <a:p>
            <a:pPr lvl="1">
              <a:buFont typeface="Wingdings" pitchFamily="2" charset="2"/>
              <a:buChar char="§"/>
            </a:pPr>
            <a:r>
              <a:rPr lang="fr-FR" sz="3800" b="1" dirty="0" smtClean="0"/>
              <a:t> Le respect des personnes</a:t>
            </a:r>
            <a:endParaRPr lang="fr-FR" sz="3800" dirty="0" smtClean="0"/>
          </a:p>
          <a:p>
            <a:pPr lvl="3">
              <a:buFont typeface="Wingdings" pitchFamily="2" charset="2"/>
              <a:buChar char="§"/>
            </a:pPr>
            <a:r>
              <a:rPr lang="fr-FR" sz="3600" dirty="0" smtClean="0"/>
              <a:t>Considération et égard envers les personnes.</a:t>
            </a:r>
          </a:p>
          <a:p>
            <a:pPr lvl="3">
              <a:buFont typeface="Wingdings" pitchFamily="2" charset="2"/>
              <a:buChar char="§"/>
            </a:pPr>
            <a:r>
              <a:rPr lang="fr-FR" sz="3600" dirty="0" smtClean="0"/>
              <a:t>Ecoute et communication.</a:t>
            </a:r>
          </a:p>
          <a:p>
            <a:pPr lvl="3">
              <a:buFont typeface="Wingdings" pitchFamily="2" charset="2"/>
              <a:buChar char="§"/>
            </a:pPr>
            <a:r>
              <a:rPr lang="fr-FR" sz="3600" dirty="0" smtClean="0"/>
              <a:t>Implication du personnel. </a:t>
            </a:r>
          </a:p>
          <a:p>
            <a:pPr lvl="2">
              <a:buNone/>
            </a:pPr>
            <a:endParaRPr lang="fr-FR" sz="2900" dirty="0" smtClean="0"/>
          </a:p>
          <a:p>
            <a:pPr>
              <a:buNone/>
            </a:pPr>
            <a:endParaRPr lang="fr-FR" dirty="0"/>
          </a:p>
        </p:txBody>
      </p:sp>
      <p:sp>
        <p:nvSpPr>
          <p:cNvPr id="3" name="Titre 2"/>
          <p:cNvSpPr>
            <a:spLocks noGrp="1"/>
          </p:cNvSpPr>
          <p:nvPr>
            <p:ph type="title"/>
          </p:nvPr>
        </p:nvSpPr>
        <p:spPr>
          <a:xfrm>
            <a:off x="214282" y="285728"/>
            <a:ext cx="8443914" cy="500066"/>
          </a:xfrm>
        </p:spPr>
        <p:txBody>
          <a:bodyPr>
            <a:normAutofit fontScale="90000"/>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2.3.  Les valeurs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55680831"/>
              </p:ext>
            </p:extLst>
          </p:nvPr>
        </p:nvGraphicFramePr>
        <p:xfrm>
          <a:off x="71406" y="1284640"/>
          <a:ext cx="8929754" cy="5233851"/>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80</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100862131"/>
              </p:ext>
            </p:extLst>
          </p:nvPr>
        </p:nvGraphicFramePr>
        <p:xfrm>
          <a:off x="142846" y="1142984"/>
          <a:ext cx="8858315" cy="4944721"/>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81</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7994936"/>
              </p:ext>
            </p:extLst>
          </p:nvPr>
        </p:nvGraphicFramePr>
        <p:xfrm>
          <a:off x="142844" y="785794"/>
          <a:ext cx="8858313" cy="5363599"/>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82</a:t>
            </a:fld>
            <a:endParaRPr lang="fr-F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989346379"/>
              </p:ext>
            </p:extLst>
          </p:nvPr>
        </p:nvGraphicFramePr>
        <p:xfrm>
          <a:off x="323528" y="1412776"/>
          <a:ext cx="8644000" cy="4764151"/>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83</a:t>
            </a:fld>
            <a:endParaRPr lang="fr-F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86720972"/>
              </p:ext>
            </p:extLst>
          </p:nvPr>
        </p:nvGraphicFramePr>
        <p:xfrm>
          <a:off x="285720" y="908720"/>
          <a:ext cx="8715438" cy="4933789"/>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84</a:t>
            </a:fld>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85</a:t>
            </a:fld>
            <a:endParaRPr lang="fr-F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980290208"/>
              </p:ext>
            </p:extLst>
          </p:nvPr>
        </p:nvGraphicFramePr>
        <p:xfrm>
          <a:off x="214282" y="1357298"/>
          <a:ext cx="8786874" cy="3712281"/>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86</a:t>
            </a:fld>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87</a:t>
            </a:fld>
            <a:endParaRPr lang="fr-F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444982284"/>
              </p:ext>
            </p:extLst>
          </p:nvPr>
        </p:nvGraphicFramePr>
        <p:xfrm>
          <a:off x="142844" y="1340768"/>
          <a:ext cx="8858315" cy="4993970"/>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88</a:t>
            </a:fld>
            <a:endParaRPr lang="fr-F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2444039"/>
              </p:ext>
            </p:extLst>
          </p:nvPr>
        </p:nvGraphicFramePr>
        <p:xfrm>
          <a:off x="71407" y="2014328"/>
          <a:ext cx="8929753" cy="3552571"/>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89</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lnSpcReduction="10000"/>
          </a:bodyPr>
          <a:lstStyle/>
          <a:p>
            <a:pPr>
              <a:buNone/>
            </a:pPr>
            <a:r>
              <a:rPr lang="fr-FR" sz="2400" dirty="0" smtClean="0"/>
              <a:t>Les principales missions de la SDA se résument comme suite :</a:t>
            </a:r>
          </a:p>
          <a:p>
            <a:pPr>
              <a:buNone/>
            </a:pPr>
            <a:endParaRPr lang="fr-FR" sz="2400" dirty="0" smtClean="0"/>
          </a:p>
          <a:p>
            <a:pPr lvl="1" algn="just">
              <a:buClr>
                <a:srgbClr val="FF0000"/>
              </a:buClr>
              <a:buFont typeface="Wingdings" pitchFamily="2" charset="2"/>
              <a:buChar char="§"/>
            </a:pPr>
            <a:r>
              <a:rPr lang="fr-FR" sz="2000" i="1" dirty="0" smtClean="0"/>
              <a:t>L’exploitation et l’entretien du réseau de distribution de l’électricité et du gaz situé dans la zone de desserte (Alger, </a:t>
            </a:r>
            <a:r>
              <a:rPr lang="fr-FR" sz="2000" i="1" dirty="0" err="1" smtClean="0"/>
              <a:t>Boumerdes</a:t>
            </a:r>
            <a:r>
              <a:rPr lang="fr-FR" sz="2000" i="1" dirty="0" smtClean="0"/>
              <a:t> et Tipasa).</a:t>
            </a:r>
          </a:p>
          <a:p>
            <a:pPr lvl="1" algn="just">
              <a:buClr>
                <a:srgbClr val="FF0000"/>
              </a:buClr>
              <a:buFont typeface="Wingdings" pitchFamily="2" charset="2"/>
              <a:buChar char="§"/>
            </a:pPr>
            <a:r>
              <a:rPr lang="fr-FR" sz="2000" i="1" dirty="0" smtClean="0"/>
              <a:t>Le développement du réseau de façon à permettre le raccordement des clients et des producteurs qui le demandent.</a:t>
            </a:r>
          </a:p>
          <a:p>
            <a:pPr lvl="1" algn="just">
              <a:buClr>
                <a:srgbClr val="FF0000"/>
              </a:buClr>
              <a:buFont typeface="Wingdings" pitchFamily="2" charset="2"/>
              <a:buChar char="§"/>
            </a:pPr>
            <a:r>
              <a:rPr lang="fr-FR" sz="2000" i="1" dirty="0" smtClean="0"/>
              <a:t> L’efficacité et la sécurité du réseau.</a:t>
            </a:r>
          </a:p>
          <a:p>
            <a:pPr lvl="1" algn="just">
              <a:buClr>
                <a:srgbClr val="FF0000"/>
              </a:buClr>
              <a:buFont typeface="Wingdings" pitchFamily="2" charset="2"/>
              <a:buChar char="§"/>
            </a:pPr>
            <a:r>
              <a:rPr lang="fr-FR" sz="2000" i="1" dirty="0" smtClean="0"/>
              <a:t> L’équilibre entre l’offre et la demande.</a:t>
            </a:r>
          </a:p>
          <a:p>
            <a:pPr lvl="1" algn="just">
              <a:buClr>
                <a:srgbClr val="FF0000"/>
              </a:buClr>
              <a:buFont typeface="Wingdings" pitchFamily="2" charset="2"/>
              <a:buChar char="§"/>
            </a:pPr>
            <a:r>
              <a:rPr lang="fr-FR" sz="2000" i="1" dirty="0" smtClean="0"/>
              <a:t> La qualité de service.</a:t>
            </a:r>
          </a:p>
          <a:p>
            <a:pPr lvl="1" algn="just">
              <a:buClr>
                <a:srgbClr val="FF0000"/>
              </a:buClr>
              <a:buFont typeface="Wingdings" pitchFamily="2" charset="2"/>
              <a:buChar char="§"/>
            </a:pPr>
            <a:r>
              <a:rPr lang="fr-FR" sz="2000" i="1" dirty="0" smtClean="0"/>
              <a:t>Le respect des règlements techniques, d’hygiène, de sécurité et de protection de l’environnement.</a:t>
            </a:r>
          </a:p>
          <a:p>
            <a:pPr lvl="1" algn="just">
              <a:buClr>
                <a:srgbClr val="FF0000"/>
              </a:buClr>
              <a:buFont typeface="Wingdings" pitchFamily="2" charset="2"/>
              <a:buChar char="§"/>
            </a:pPr>
            <a:r>
              <a:rPr lang="fr-FR" sz="2000" i="1" dirty="0" smtClean="0"/>
              <a:t> La commercialisation de l’électricité et du gaz.</a:t>
            </a:r>
          </a:p>
          <a:p>
            <a:pPr algn="just">
              <a:buClr>
                <a:srgbClr val="FF0000"/>
              </a:buClr>
              <a:buNone/>
            </a:pPr>
            <a:endParaRPr lang="fr-FR" dirty="0"/>
          </a:p>
        </p:txBody>
      </p:sp>
      <p:sp>
        <p:nvSpPr>
          <p:cNvPr id="3" name="Titre 2"/>
          <p:cNvSpPr>
            <a:spLocks noGrp="1"/>
          </p:cNvSpPr>
          <p:nvPr>
            <p:ph type="title"/>
          </p:nvPr>
        </p:nvSpPr>
        <p:spPr>
          <a:xfrm>
            <a:off x="457200" y="274638"/>
            <a:ext cx="8229600" cy="725470"/>
          </a:xfrm>
        </p:spPr>
        <p:txBody>
          <a:bodyPr>
            <a:normAutofit fontScale="90000"/>
          </a:bodyPr>
          <a:lstStyle/>
          <a:p>
            <a:pPr lvl="1" algn="l" rtl="0">
              <a:spcBef>
                <a:spcPct val="0"/>
              </a:spcBef>
            </a:pPr>
            <a:r>
              <a:rPr lang="fr-FR" sz="2400" dirty="0" smtClean="0">
                <a:solidFill>
                  <a:srgbClr val="0070C0"/>
                </a:solidFill>
              </a:rPr>
              <a:t>2.4. Les missions </a:t>
            </a:r>
            <a:r>
              <a:rPr lang="fr-FR" sz="2200" dirty="0" smtClean="0">
                <a:solidFill>
                  <a:srgbClr val="0070C0"/>
                </a:solidFill>
              </a:rPr>
              <a:t>:</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07036908"/>
              </p:ext>
            </p:extLst>
          </p:nvPr>
        </p:nvGraphicFramePr>
        <p:xfrm>
          <a:off x="142845" y="1643632"/>
          <a:ext cx="8786874" cy="1916811"/>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90</a:t>
            </a:fld>
            <a:endParaRPr lang="fr-FR"/>
          </a:p>
        </p:txBody>
      </p:sp>
    </p:spTree>
    <p:extLst>
      <p:ext uri="{BB962C8B-B14F-4D97-AF65-F5344CB8AC3E}">
        <p14:creationId xmlns="" xmlns:p14="http://schemas.microsoft.com/office/powerpoint/2010/main" val="7281887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91</a:t>
            </a:fld>
            <a:endParaRPr lang="fr-FR"/>
          </a:p>
        </p:txBody>
      </p:sp>
    </p:spTree>
    <p:extLst>
      <p:ext uri="{BB962C8B-B14F-4D97-AF65-F5344CB8AC3E}">
        <p14:creationId xmlns="" xmlns:p14="http://schemas.microsoft.com/office/powerpoint/2010/main" val="32779818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238249231"/>
              </p:ext>
            </p:extLst>
          </p:nvPr>
        </p:nvGraphicFramePr>
        <p:xfrm>
          <a:off x="108678" y="1844824"/>
          <a:ext cx="8892478" cy="3410331"/>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92</a:t>
            </a:fld>
            <a:endParaRPr lang="fr-FR"/>
          </a:p>
        </p:txBody>
      </p:sp>
    </p:spTree>
    <p:extLst>
      <p:ext uri="{BB962C8B-B14F-4D97-AF65-F5344CB8AC3E}">
        <p14:creationId xmlns="" xmlns:p14="http://schemas.microsoft.com/office/powerpoint/2010/main" val="41098159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a:t>
            </a:r>
          </a:p>
          <a:p>
            <a:pPr algn="just">
              <a:buFont typeface="Wingdings 3"/>
              <a:buNone/>
            </a:pPr>
            <a:r>
              <a:rPr lang="fr-FR" sz="5600" dirty="0" smtClean="0"/>
              <a:t>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p>
          <a:p>
            <a:pPr lvl="1" algn="just">
              <a:buFont typeface="Wingdings" pitchFamily="2" charset="2"/>
              <a:buChar char="§"/>
            </a:pPr>
            <a:r>
              <a:rPr lang="fr-FR" sz="5600" dirty="0" smtClean="0"/>
              <a:t>BT : 3,958 DA de 2012 à 2017 ;</a:t>
            </a:r>
          </a:p>
          <a:p>
            <a:pPr lvl="1" algn="just">
              <a:buFont typeface="Wingdings" pitchFamily="2" charset="2"/>
              <a:buChar char="§"/>
            </a:pPr>
            <a:r>
              <a:rPr lang="fr-FR" sz="5600" dirty="0" smtClean="0"/>
              <a:t>MT : 3.307 DA de 2012 à 2017 ;</a:t>
            </a:r>
          </a:p>
          <a:p>
            <a:pPr lvl="1" algn="just">
              <a:buFont typeface="Wingdings" pitchFamily="2" charset="2"/>
              <a:buChar char="§"/>
            </a:pPr>
            <a:r>
              <a:rPr lang="fr-FR" sz="5600" dirty="0" smtClean="0"/>
              <a:t>HT : 2.190 DA de 2013 à 2017.</a:t>
            </a:r>
          </a:p>
          <a:p>
            <a:pPr lvl="0" algn="just">
              <a:buFont typeface="Wingdings" pitchFamily="2" charset="2"/>
              <a:buChar char="q"/>
            </a:pPr>
            <a:r>
              <a:rPr lang="fr-FR" sz="5600" dirty="0" smtClean="0"/>
              <a:t>Prix de vente du gaz : </a:t>
            </a:r>
          </a:p>
          <a:p>
            <a:pPr lvl="1" algn="just">
              <a:buFont typeface="Wingdings" pitchFamily="2" charset="2"/>
              <a:buChar char="§"/>
            </a:pPr>
            <a:r>
              <a:rPr lang="fr-FR" sz="5600" dirty="0" smtClean="0"/>
              <a:t>BP : 0,320 DA de 2012 à 2017 ;</a:t>
            </a:r>
          </a:p>
          <a:p>
            <a:pPr lvl="1" algn="just">
              <a:buFont typeface="Wingdings" pitchFamily="2" charset="2"/>
              <a:buChar char="§"/>
            </a:pPr>
            <a:r>
              <a:rPr lang="fr-FR" sz="5600" dirty="0" smtClean="0"/>
              <a:t>MP : 0.330 DA de 2012 à 2017 ; </a:t>
            </a:r>
          </a:p>
          <a:p>
            <a:pPr lvl="1" algn="just">
              <a:buFont typeface="Wingdings" pitchFamily="2" charset="2"/>
              <a:buChar char="§"/>
            </a:pPr>
            <a:r>
              <a:rPr lang="fr-FR" sz="5600" dirty="0" smtClean="0"/>
              <a:t>HP : 0.221 DA de 2012 à 2017. </a:t>
            </a:r>
          </a:p>
          <a:p>
            <a:pPr lvl="0" algn="just">
              <a:buFont typeface="Wingdings" pitchFamily="2" charset="2"/>
              <a:buChar char="q"/>
            </a:pPr>
            <a:r>
              <a:rPr lang="fr-FR" sz="5600" dirty="0" smtClean="0"/>
              <a:t>Prix d’achat à SPE 1.725 DA de 2012 à 2017 ;</a:t>
            </a:r>
          </a:p>
          <a:p>
            <a:pPr lvl="0" algn="just">
              <a:buFont typeface="Wingdings" pitchFamily="2" charset="2"/>
              <a:buChar char="q"/>
            </a:pPr>
            <a:r>
              <a:rPr lang="fr-FR" sz="5600" dirty="0" smtClean="0"/>
              <a:t>Évolution des prix d’achat de l’électricité aux tiers de 6.7% annuellement : TE 2012/2011 ;</a:t>
            </a:r>
          </a:p>
          <a:p>
            <a:pPr lvl="0" algn="just">
              <a:buFont typeface="Wingdings" pitchFamily="2" charset="2"/>
              <a:buChar char="q"/>
            </a:pPr>
            <a:r>
              <a:rPr lang="fr-FR" sz="5600" dirty="0" smtClean="0"/>
              <a:t>Achat Gaz pour IPP : 9 254.00 MTH de 2013 à 2017 ;</a:t>
            </a:r>
          </a:p>
          <a:p>
            <a:pPr lvl="0" algn="just">
              <a:buFont typeface="Wingdings" pitchFamily="2" charset="2"/>
              <a:buChar char="q"/>
            </a:pPr>
            <a:r>
              <a:rPr lang="fr-FR" sz="5600" dirty="0" smtClean="0"/>
              <a:t>Maitrise des coûts de la consommation des matières et matériels ;</a:t>
            </a:r>
          </a:p>
          <a:p>
            <a:pPr lvl="0" algn="just">
              <a:buFont typeface="Wingdings" pitchFamily="2" charset="2"/>
              <a:buChar char="q"/>
            </a:pPr>
            <a:r>
              <a:rPr lang="fr-FR" sz="5600" dirty="0" smtClean="0"/>
              <a:t>Maintient du coût de transit Électricité (GRTE) : 0.66 DA </a:t>
            </a:r>
          </a:p>
          <a:p>
            <a:pPr lvl="0" algn="just">
              <a:buFont typeface="Wingdings" pitchFamily="2" charset="2"/>
              <a:buChar char="q"/>
            </a:pPr>
            <a:r>
              <a:rPr lang="fr-FR" sz="5600" dirty="0" smtClean="0"/>
              <a:t>Maintient du coût de transit Gaz (GRTE) :0.04 DA.</a:t>
            </a:r>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714356"/>
          <a:ext cx="8229600" cy="507209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Grp="1" noChangeAspect="1" noChangeArrowheads="1"/>
          </p:cNvPicPr>
          <p:nvPr>
            <p:ph idx="1"/>
          </p:nvPr>
        </p:nvPicPr>
        <p:blipFill>
          <a:blip r:embed="rId3"/>
          <a:srcRect/>
          <a:stretch>
            <a:fillRect/>
          </a:stretch>
        </p:blipFill>
        <p:spPr bwMode="auto">
          <a:xfrm>
            <a:off x="785786" y="1357298"/>
            <a:ext cx="6429420" cy="1510312"/>
          </a:xfrm>
          <a:prstGeom prst="rect">
            <a:avLst/>
          </a:prstGeom>
          <a:noFill/>
          <a:ln w="9525">
            <a:noFill/>
            <a:miter lim="800000"/>
            <a:headEnd/>
            <a:tailEnd/>
          </a:ln>
          <a:effectLst/>
        </p:spPr>
      </p:pic>
      <p:sp>
        <p:nvSpPr>
          <p:cNvPr id="4" name="ZoneTexte 3"/>
          <p:cNvSpPr txBox="1"/>
          <p:nvPr/>
        </p:nvSpPr>
        <p:spPr>
          <a:xfrm>
            <a:off x="571472" y="500043"/>
            <a:ext cx="5143536" cy="769441"/>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Taux de perte d’énergie :</a:t>
            </a:r>
          </a:p>
          <a:p>
            <a:endParaRPr lang="fr-FR" sz="1300" dirty="0" smtClean="0">
              <a:solidFill>
                <a:srgbClr val="0070C0"/>
              </a:solidFill>
            </a:endParaRPr>
          </a:p>
          <a:p>
            <a:endParaRPr lang="fr-FR" dirty="0">
              <a:solidFill>
                <a:srgbClr val="0070C0"/>
              </a:solidFill>
            </a:endParaRPr>
          </a:p>
        </p:txBody>
      </p:sp>
      <p:pic>
        <p:nvPicPr>
          <p:cNvPr id="38914" name="Picture 2"/>
          <p:cNvPicPr>
            <a:picLocks noChangeAspect="1" noChangeArrowheads="1"/>
          </p:cNvPicPr>
          <p:nvPr/>
        </p:nvPicPr>
        <p:blipFill>
          <a:blip r:embed="rId4"/>
          <a:srcRect/>
          <a:stretch>
            <a:fillRect/>
          </a:stretch>
        </p:blipFill>
        <p:spPr bwMode="auto">
          <a:xfrm>
            <a:off x="857224" y="3214686"/>
            <a:ext cx="6286544" cy="1556328"/>
          </a:xfrm>
          <a:prstGeom prst="rect">
            <a:avLst/>
          </a:prstGeom>
          <a:noFill/>
          <a:ln w="9525">
            <a:noFill/>
            <a:miter lim="800000"/>
            <a:headEnd/>
            <a:tailEnd/>
          </a:ln>
          <a:effectLst/>
        </p:spPr>
      </p:pic>
      <p:sp>
        <p:nvSpPr>
          <p:cNvPr id="8" name="ZoneTexte 7"/>
          <p:cNvSpPr txBox="1"/>
          <p:nvPr/>
        </p:nvSpPr>
        <p:spPr>
          <a:xfrm>
            <a:off x="714348" y="4857760"/>
            <a:ext cx="8072526" cy="1092607"/>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Faible croissance de la production de l’exercice avec le maintien des prix de vente de l’électricité et du gaz, avec une augmentation du niveau des consommations.</a:t>
            </a:r>
          </a:p>
          <a:p>
            <a:pPr lvl="0"/>
            <a:endParaRPr lang="fr-FR" sz="1300" dirty="0" smtClean="0">
              <a:solidFill>
                <a:srgbClr val="0070C0"/>
              </a:solidFill>
            </a:endParaRPr>
          </a:p>
          <a:p>
            <a:pPr lvl="0">
              <a:buFont typeface="Wingdings" pitchFamily="2" charset="2"/>
              <a:buChar char="q"/>
            </a:pPr>
            <a:r>
              <a:rPr lang="fr-FR" sz="1300" dirty="0" smtClean="0">
                <a:solidFill>
                  <a:srgbClr val="0070C0"/>
                </a:solidFill>
              </a:rPr>
              <a:t> </a:t>
            </a:r>
            <a:r>
              <a:rPr lang="fr-FR" sz="1300" dirty="0" smtClean="0"/>
              <a:t>Augmentation des charges du personnel liée principalement au recrutement du personnel. </a:t>
            </a:r>
          </a:p>
          <a:p>
            <a:endParaRPr lang="fr-FR" sz="1300" dirty="0">
              <a:solidFill>
                <a:srgbClr val="0070C0"/>
              </a:solidFill>
            </a:endParaRPr>
          </a:p>
        </p:txBody>
      </p:sp>
      <p:sp>
        <p:nvSpPr>
          <p:cNvPr id="10" name="ZoneTexte 9"/>
          <p:cNvSpPr txBox="1"/>
          <p:nvPr/>
        </p:nvSpPr>
        <p:spPr>
          <a:xfrm>
            <a:off x="571472" y="71414"/>
            <a:ext cx="7171179" cy="369332"/>
          </a:xfrm>
          <a:prstGeom prst="rect">
            <a:avLst/>
          </a:prstGeom>
          <a:noFill/>
        </p:spPr>
        <p:txBody>
          <a:bodyPr wrap="square" rtlCol="0">
            <a:spAutoFit/>
          </a:bodyPr>
          <a:lstStyle/>
          <a:p>
            <a:r>
              <a:rPr lang="fr-FR" dirty="0" smtClean="0"/>
              <a:t>Ces résultats déficitaires s’expliquent principalement par :</a:t>
            </a:r>
          </a:p>
        </p:txBody>
      </p:sp>
      <p:sp>
        <p:nvSpPr>
          <p:cNvPr id="14" name="ZoneTexte 13"/>
          <p:cNvSpPr txBox="1"/>
          <p:nvPr/>
        </p:nvSpPr>
        <p:spPr>
          <a:xfrm>
            <a:off x="785786" y="928670"/>
            <a:ext cx="3643338" cy="261610"/>
          </a:xfrm>
          <a:prstGeom prst="rect">
            <a:avLst/>
          </a:prstGeom>
          <a:noFill/>
        </p:spPr>
        <p:txBody>
          <a:bodyPr wrap="square" rtlCol="0">
            <a:spAutoFit/>
          </a:bodyPr>
          <a:lstStyle/>
          <a:p>
            <a:r>
              <a:rPr lang="fr-FR" sz="1100" b="1" dirty="0" smtClean="0"/>
              <a:t>Déficit des pertes Electricité </a:t>
            </a:r>
          </a:p>
        </p:txBody>
      </p:sp>
      <p:sp>
        <p:nvSpPr>
          <p:cNvPr id="15" name="ZoneTexte 14"/>
          <p:cNvSpPr txBox="1"/>
          <p:nvPr/>
        </p:nvSpPr>
        <p:spPr>
          <a:xfrm>
            <a:off x="785786" y="3000372"/>
            <a:ext cx="3643338" cy="261610"/>
          </a:xfrm>
          <a:prstGeom prst="rect">
            <a:avLst/>
          </a:prstGeom>
          <a:noFill/>
        </p:spPr>
        <p:txBody>
          <a:bodyPr wrap="square" rtlCol="0">
            <a:spAutoFit/>
          </a:bodyPr>
          <a:lstStyle/>
          <a:p>
            <a:r>
              <a:rPr lang="fr-FR" sz="1100" b="1" dirty="0" smtClean="0"/>
              <a:t>Déficit des pertes Gaz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Graphique 3"/>
          <p:cNvGraphicFramePr/>
          <p:nvPr/>
        </p:nvGraphicFramePr>
        <p:xfrm>
          <a:off x="500034" y="500042"/>
          <a:ext cx="6143668" cy="32147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au 4"/>
          <p:cNvGraphicFramePr>
            <a:graphicFrameLocks noGrp="1"/>
          </p:cNvGraphicFramePr>
          <p:nvPr/>
        </p:nvGraphicFramePr>
        <p:xfrm>
          <a:off x="857224" y="4500570"/>
          <a:ext cx="6858048" cy="792672"/>
        </p:xfrm>
        <a:graphic>
          <a:graphicData uri="http://schemas.openxmlformats.org/drawingml/2006/table">
            <a:tbl>
              <a:tblPr/>
              <a:tblGrid>
                <a:gridCol w="1821830"/>
                <a:gridCol w="819983"/>
                <a:gridCol w="732587"/>
                <a:gridCol w="910594"/>
                <a:gridCol w="911236"/>
                <a:gridCol w="910594"/>
                <a:gridCol w="751224"/>
              </a:tblGrid>
              <a:tr h="264224">
                <a:tc>
                  <a:txBody>
                    <a:bodyPr/>
                    <a:lstStyle/>
                    <a:p>
                      <a:endParaRPr lang="fr-FR" sz="1000" dirty="0">
                        <a:solidFill>
                          <a:srgbClr val="000000"/>
                        </a:solidFill>
                        <a:latin typeface="Cambria"/>
                        <a:ea typeface="Times New Roman"/>
                        <a:cs typeface="Times New Roman"/>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2 012</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2 013</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2 014</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2 015</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2 016</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2 017</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r>
              <a:tr h="264224">
                <a:tc>
                  <a:txBody>
                    <a:bodyPr/>
                    <a:lstStyle/>
                    <a:p>
                      <a:pPr>
                        <a:lnSpc>
                          <a:spcPct val="115000"/>
                        </a:lnSpc>
                        <a:spcAft>
                          <a:spcPts val="0"/>
                        </a:spcAft>
                      </a:pPr>
                      <a:r>
                        <a:rPr lang="fr-FR" sz="1100" b="1" dirty="0">
                          <a:solidFill>
                            <a:srgbClr val="000000"/>
                          </a:solidFill>
                          <a:latin typeface="Times New Roman"/>
                          <a:ea typeface="Times New Roman"/>
                          <a:cs typeface="Arial"/>
                        </a:rPr>
                        <a:t>VENTE ELEC </a:t>
                      </a:r>
                      <a:endParaRPr lang="fr-FR" sz="1000" dirty="0">
                        <a:solidFill>
                          <a:srgbClr val="000000"/>
                        </a:solidFill>
                        <a:latin typeface="Calibri"/>
                        <a:ea typeface="Calibri"/>
                        <a:cs typeface="Arial"/>
                      </a:endParaRPr>
                    </a:p>
                  </a:txBody>
                  <a:tcPr marL="61726" marR="61726" marT="0" marB="0">
                    <a:lnL>
                      <a:noFill/>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21 722</a:t>
                      </a:r>
                      <a:endParaRPr lang="fr-FR" sz="1000">
                        <a:solidFill>
                          <a:srgbClr val="000000"/>
                        </a:solidFill>
                        <a:latin typeface="Calibri"/>
                        <a:ea typeface="Calibri"/>
                        <a:cs typeface="Arial"/>
                      </a:endParaRPr>
                    </a:p>
                  </a:txBody>
                  <a:tcPr marL="61726" marR="61726" marT="0" marB="0" anchor="b">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23 124</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24 587</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26 273</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27 952</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29 684</a:t>
                      </a:r>
                      <a:endParaRPr lang="fr-FR" sz="1000">
                        <a:solidFill>
                          <a:srgbClr val="000000"/>
                        </a:solidFill>
                        <a:latin typeface="Calibri"/>
                        <a:ea typeface="Calibri"/>
                        <a:cs typeface="Arial"/>
                      </a:endParaRPr>
                    </a:p>
                  </a:txBody>
                  <a:tcPr marL="61726" marR="61726" marT="0" marB="0" anchor="b">
                    <a:lnL>
                      <a:noFill/>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solidFill>
                      <a:srgbClr val="C0C0C0"/>
                    </a:solidFill>
                  </a:tcPr>
                </a:tc>
              </a:tr>
              <a:tr h="264224">
                <a:tc>
                  <a:txBody>
                    <a:bodyPr/>
                    <a:lstStyle/>
                    <a:p>
                      <a:pPr>
                        <a:lnSpc>
                          <a:spcPct val="115000"/>
                        </a:lnSpc>
                        <a:spcAft>
                          <a:spcPts val="0"/>
                        </a:spcAft>
                      </a:pPr>
                      <a:r>
                        <a:rPr lang="fr-FR" sz="1100" b="1">
                          <a:solidFill>
                            <a:srgbClr val="000000"/>
                          </a:solidFill>
                          <a:latin typeface="Times New Roman"/>
                          <a:ea typeface="Times New Roman"/>
                          <a:cs typeface="Arial"/>
                        </a:rPr>
                        <a:t>VENTE GAZ</a:t>
                      </a:r>
                      <a:endParaRPr lang="fr-FR" sz="1000">
                        <a:solidFill>
                          <a:srgbClr val="000000"/>
                        </a:solidFill>
                        <a:latin typeface="Calibri"/>
                        <a:ea typeface="Calibri"/>
                        <a:cs typeface="Arial"/>
                      </a:endParaRPr>
                    </a:p>
                  </a:txBody>
                  <a:tcPr marL="61726" marR="6172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3 173</a:t>
                      </a:r>
                      <a:endParaRPr lang="fr-FR" sz="1000">
                        <a:solidFill>
                          <a:srgbClr val="000000"/>
                        </a:solidFill>
                        <a:latin typeface="Calibri"/>
                        <a:ea typeface="Calibri"/>
                        <a:cs typeface="Arial"/>
                      </a:endParaRPr>
                    </a:p>
                  </a:txBody>
                  <a:tcPr marL="61726" marR="6172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dirty="0">
                          <a:solidFill>
                            <a:srgbClr val="000000"/>
                          </a:solidFill>
                          <a:latin typeface="Times New Roman"/>
                          <a:ea typeface="Times New Roman"/>
                          <a:cs typeface="Arial"/>
                        </a:rPr>
                        <a:t>3 278</a:t>
                      </a:r>
                      <a:endParaRPr lang="fr-FR" sz="1000" dirty="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3 419</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3 561</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3 694</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dirty="0">
                          <a:solidFill>
                            <a:srgbClr val="000000"/>
                          </a:solidFill>
                          <a:latin typeface="Times New Roman"/>
                          <a:ea typeface="Times New Roman"/>
                          <a:cs typeface="Arial"/>
                        </a:rPr>
                        <a:t>3 869</a:t>
                      </a:r>
                      <a:endParaRPr lang="fr-FR" sz="1000" dirty="0">
                        <a:solidFill>
                          <a:srgbClr val="000000"/>
                        </a:solidFill>
                        <a:latin typeface="Calibri"/>
                        <a:ea typeface="Calibri"/>
                        <a:cs typeface="Arial"/>
                      </a:endParaRPr>
                    </a:p>
                  </a:txBody>
                  <a:tcPr marL="61726" marR="6172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37891" name="Rectangle 3"/>
          <p:cNvSpPr>
            <a:spLocks noChangeArrowheads="1"/>
          </p:cNvSpPr>
          <p:nvPr/>
        </p:nvSpPr>
        <p:spPr bwMode="auto">
          <a:xfrm>
            <a:off x="357158" y="3786190"/>
            <a:ext cx="7786742"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6858047" cy="1281785"/>
        </p:xfrm>
        <a:graphic>
          <a:graphicData uri="http://schemas.openxmlformats.org/drawingml/2006/table">
            <a:tbl>
              <a:tblPr/>
              <a:tblGrid>
                <a:gridCol w="1199684"/>
                <a:gridCol w="864368"/>
                <a:gridCol w="901626"/>
                <a:gridCol w="1018817"/>
                <a:gridCol w="864368"/>
                <a:gridCol w="1148202"/>
                <a:gridCol w="860982"/>
              </a:tblGrid>
              <a:tr h="465775">
                <a:tc>
                  <a:txBody>
                    <a:bodyPr/>
                    <a:lstStyle/>
                    <a:p>
                      <a:pPr algn="ctr">
                        <a:lnSpc>
                          <a:spcPct val="115000"/>
                        </a:lnSpc>
                        <a:spcAft>
                          <a:spcPts val="0"/>
                        </a:spcAft>
                      </a:pPr>
                      <a:r>
                        <a:rPr lang="fr-FR" sz="1100" b="1" dirty="0">
                          <a:solidFill>
                            <a:srgbClr val="FFFFFF"/>
                          </a:solidFill>
                          <a:latin typeface="Times New Roman"/>
                          <a:ea typeface="Times New Roman"/>
                          <a:cs typeface="Arial"/>
                        </a:rPr>
                        <a:t>Achat Électricité</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2015</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2016</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2017</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100" b="1">
                          <a:solidFill>
                            <a:srgbClr val="000000"/>
                          </a:solidFill>
                          <a:latin typeface="Times New Roman"/>
                          <a:ea typeface="Times New Roman"/>
                          <a:cs typeface="Arial"/>
                        </a:rPr>
                        <a:t>Achat à SPE</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000">
                          <a:latin typeface="Times New Roman"/>
                          <a:ea typeface="Calibri"/>
                          <a:cs typeface="Arial"/>
                        </a:rPr>
                        <a:t>6 960</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5 131</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5 152,70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5 376,86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5 698,85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6 029,23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100" b="1">
                          <a:solidFill>
                            <a:srgbClr val="000000"/>
                          </a:solidFill>
                          <a:latin typeface="Times New Roman"/>
                          <a:ea typeface="Times New Roman"/>
                          <a:cs typeface="Arial"/>
                        </a:rPr>
                        <a:t>Achat aux tiers</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000">
                          <a:latin typeface="Times New Roman"/>
                          <a:ea typeface="Calibri"/>
                          <a:cs typeface="Arial"/>
                        </a:rPr>
                        <a:t>8 284</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11 830</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12 373,11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13 742,60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dirty="0">
                          <a:latin typeface="Times New Roman"/>
                          <a:ea typeface="Calibri"/>
                          <a:cs typeface="Arial"/>
                        </a:rPr>
                        <a:t>        15 564,01   </a:t>
                      </a:r>
                      <a:endParaRPr lang="fr-FR" sz="1000" dirty="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dirty="0">
                          <a:latin typeface="Times New Roman"/>
                          <a:ea typeface="Calibri"/>
                          <a:cs typeface="Arial"/>
                        </a:rPr>
                        <a:t>    17 522,64   </a:t>
                      </a:r>
                      <a:endParaRPr lang="fr-FR" sz="1000" dirty="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pP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sz="12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Détail des achats:</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1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lang="fr-FR" sz="900" dirty="0" smtClean="0">
                <a:latin typeface="Arial" pitchFamily="34" charset="0"/>
                <a:ea typeface="Times New Roman" pitchFamily="18" charset="0"/>
                <a:cs typeface="Arial" pitchFamily="34" charset="0"/>
              </a:rPr>
              <a:t>                 </a:t>
            </a:r>
            <a:r>
              <a:rPr kumimoji="0" lang="fr-FR" sz="12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279513"/>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5491</TotalTime>
  <Words>14577</Words>
  <Application>Microsoft Office PowerPoint</Application>
  <PresentationFormat>Affichage à l'écran (4:3)</PresentationFormat>
  <Paragraphs>3416</Paragraphs>
  <Slides>136</Slides>
  <Notes>26</Notes>
  <HiddenSlides>0</HiddenSlides>
  <MMClips>0</MMClips>
  <ScaleCrop>false</ScaleCrop>
  <HeadingPairs>
    <vt:vector size="4" baseType="variant">
      <vt:variant>
        <vt:lpstr>Thème</vt:lpstr>
      </vt:variant>
      <vt:variant>
        <vt:i4>1</vt:i4>
      </vt:variant>
      <vt:variant>
        <vt:lpstr>Titres des diapositives</vt:lpstr>
      </vt:variant>
      <vt:variant>
        <vt:i4>136</vt:i4>
      </vt:variant>
    </vt:vector>
  </HeadingPairs>
  <TitlesOfParts>
    <vt:vector size="137" baseType="lpstr">
      <vt:lpstr>Rotonde</vt:lpstr>
      <vt:lpstr>Diapositive 1</vt:lpstr>
      <vt:lpstr>Diapositive 2</vt:lpstr>
      <vt:lpstr>Diapositive 3</vt:lpstr>
      <vt:lpstr>Diapositive 4</vt:lpstr>
      <vt:lpstr>Diapositive 5</vt:lpstr>
      <vt:lpstr>2.  Fondamentaux de la Société SDA :</vt:lpstr>
      <vt:lpstr>2.2. La vision : </vt:lpstr>
      <vt:lpstr>2.3.  Les valeurs : </vt:lpstr>
      <vt:lpstr>2.4. Les missions : </vt:lpstr>
      <vt:lpstr>2.5. L’organisation : </vt:lpstr>
      <vt:lpstr>Diapositive 11</vt:lpstr>
      <vt:lpstr>3. Démarche méthodologique d’élaboration du plan stratégique : </vt:lpstr>
      <vt:lpstr>Diapositive 13</vt:lpstr>
      <vt:lpstr>Diapositive 14</vt:lpstr>
      <vt:lpstr> 3.1. Le Diagnostic Stratégique </vt:lpstr>
      <vt:lpstr>3.2. Segmentation stratégique :  </vt:lpstr>
      <vt:lpstr>3.2. Segmentation stratégique : (suite)</vt:lpstr>
      <vt:lpstr>Diapositive 18</vt:lpstr>
      <vt:lpstr>Segmentation des activités de SDA</vt:lpstr>
      <vt:lpstr>Diapositive 20</vt:lpstr>
      <vt:lpstr>Diapositive 21</vt:lpstr>
      <vt:lpstr>Diapositive 22</vt:lpstr>
      <vt:lpstr>Diapositive 23</vt:lpstr>
      <vt:lpstr>Résultat du diagnostic  Stratégique pour le segment Concessions  électricité</vt:lpstr>
      <vt:lpstr>3.2.2. Diagnostic stratégique du segment :  « Concessions Gaz »</vt:lpstr>
      <vt:lpstr>Diapositive 26</vt:lpstr>
      <vt:lpstr>Diapositive 27</vt:lpstr>
      <vt:lpstr>Diapositive 28</vt:lpstr>
      <vt:lpstr>Diapositive 29</vt:lpstr>
      <vt:lpstr>Diagnostic Stratégique du segment « concessions gaz »</vt:lpstr>
      <vt:lpstr>3.2.3. Diagnostic stratégique du segment :  «éligibles électricité»</vt:lpstr>
      <vt:lpstr>Diapositive 32</vt:lpstr>
      <vt:lpstr>Diapositive 33</vt:lpstr>
      <vt:lpstr>Diapositive 34</vt:lpstr>
      <vt:lpstr>Diagnostic Stratégique du segment « éligibles électricité »</vt:lpstr>
      <vt:lpstr>3.2.4.Diagnostic stratégique du segment :  « éligibles gaz»</vt:lpstr>
      <vt:lpstr>Diapositive 37</vt:lpstr>
      <vt:lpstr>Diapositive 38</vt:lpstr>
      <vt:lpstr>Diapositive 39</vt:lpstr>
      <vt:lpstr>Diagnostic Stratégique du segment « éligibles gaz »</vt:lpstr>
      <vt:lpstr>3.2.5. Diagnostic stratégique du segment :  « services in-situ»</vt:lpstr>
      <vt:lpstr>Diapositive 42</vt:lpstr>
      <vt:lpstr>Diapositive 43</vt:lpstr>
      <vt:lpstr>Détermination de la Maturité du Segment</vt:lpstr>
      <vt:lpstr>Diagnostic Stratégique du segment « services »</vt:lpstr>
      <vt:lpstr>Diapositive 46</vt:lpstr>
      <vt:lpstr>Diapositive 47</vt:lpstr>
      <vt:lpstr>Enjeux des Segments Concessions Électricité et Gaz </vt:lpstr>
      <vt:lpstr>Enjeux segment « Services »</vt:lpstr>
      <vt:lpstr>Diapositive 50</vt:lpstr>
      <vt:lpstr>3.3. Scénarisation :</vt:lpstr>
      <vt:lpstr>5 Étapes pour la scénarisation :</vt:lpstr>
      <vt:lpstr>3.3.1. Définition des Finalités des Parties Prenantes</vt:lpstr>
      <vt:lpstr>3.3.1. Définition des Finalités des Parties Prenantes (suite)</vt:lpstr>
      <vt:lpstr>Planning des interviews des parties prenantes</vt:lpstr>
      <vt:lpstr>Diapositive 56</vt:lpstr>
      <vt:lpstr>Diapositive 57</vt:lpstr>
      <vt:lpstr>3.3.2. Évaluation de la cohérence des segments avec les finalités de l’entreprise</vt:lpstr>
      <vt:lpstr>Diapositive 59</vt:lpstr>
      <vt:lpstr>3.3.3. Construction des scénarios</vt:lpstr>
      <vt:lpstr>3. Construction des scénarios</vt:lpstr>
      <vt:lpstr>3.3.4.  Description des scénarios</vt:lpstr>
      <vt:lpstr>Diapositive 63</vt:lpstr>
      <vt:lpstr>Diapositive 64</vt:lpstr>
      <vt:lpstr> S1 Contiuité </vt:lpstr>
      <vt:lpstr>  S1 Continuité :</vt:lpstr>
      <vt:lpstr>Diapositive 67</vt:lpstr>
      <vt:lpstr>S3 - séparation distribution/ commercialisation</vt:lpstr>
      <vt:lpstr>3.3.5. Évaluation des scénarios</vt:lpstr>
      <vt:lpstr>Diapositive 70</vt:lpstr>
      <vt:lpstr>Diapositive 71</vt:lpstr>
      <vt:lpstr>Diapositive 72</vt:lpstr>
      <vt:lpstr>Résultat de l’évaluation et choix du scénario de référence</vt:lpstr>
      <vt:lpstr>Diapositive 74</vt:lpstr>
      <vt:lpstr>3.4. 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93</vt:lpstr>
      <vt:lpstr> 3.5. Business plan :   3.5.1. Définition : </vt:lpstr>
      <vt:lpstr>3.5.2. Compte de résultats :</vt:lpstr>
      <vt:lpstr>Diapositive 96</vt:lpstr>
      <vt:lpstr>Diapositive 97</vt:lpstr>
      <vt:lpstr>Diapositive 98</vt:lpstr>
      <vt:lpstr>Diapositive 99</vt:lpstr>
      <vt:lpstr>Diapositive 100</vt:lpstr>
      <vt:lpstr>Diapositive 101</vt:lpstr>
      <vt:lpstr>Diapositive 102</vt:lpstr>
      <vt:lpstr>3.5.3. Plan d'investissements : </vt:lpstr>
      <vt:lpstr>Diapositive 104</vt:lpstr>
      <vt:lpstr>Diapositive 105</vt:lpstr>
      <vt:lpstr>Diapositive 106</vt:lpstr>
      <vt:lpstr>3.6.1. Définition des indicateurs</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 (finances)</vt:lpstr>
      <vt:lpstr>Action stratégique n°04 : Développement des SI</vt:lpstr>
      <vt:lpstr>Séparation des fonctions techniques et commerciale</vt:lpstr>
      <vt:lpstr>Axe n°02: Séparation des fonctions tech électricité, tech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N°03 :  Organiser la gestion des clients éligibles</vt:lpstr>
      <vt:lpstr>Développement de la fonction stratégie au niveau de SDA</vt:lpstr>
      <vt:lpstr>Axe stratégique n°04 :  Développement de la fonction stratégie au niveau de SDA</vt:lpstr>
      <vt:lpstr>Diapositive 127</vt:lpstr>
      <vt:lpstr>Indicateurs RH :</vt:lpstr>
      <vt:lpstr>Indicateurs Process :</vt:lpstr>
      <vt:lpstr>Indicateurs Process :</vt:lpstr>
      <vt:lpstr>Indicateurs Process :</vt:lpstr>
      <vt:lpstr>Indicateurs Process :</vt:lpstr>
      <vt:lpstr>Indicateurs Client :</vt:lpstr>
      <vt:lpstr>Indicateurs Finances :</vt:lpstr>
      <vt:lpstr> 3.6.3. Dispositif de pilotage du plan d’actions stratégiques :   </vt:lpstr>
      <vt:lpstr>Diapositive 136</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238</cp:revision>
  <dcterms:created xsi:type="dcterms:W3CDTF">2012-05-29T13:29:10Z</dcterms:created>
  <dcterms:modified xsi:type="dcterms:W3CDTF">2012-12-03T13:28:37Z</dcterms:modified>
</cp:coreProperties>
</file>