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7" r:id="rId2"/>
    <p:sldId id="258" r:id="rId3"/>
    <p:sldId id="259" r:id="rId4"/>
    <p:sldId id="260" r:id="rId5"/>
    <p:sldId id="261" r:id="rId6"/>
    <p:sldId id="262" r:id="rId7"/>
    <p:sldId id="264" r:id="rId8"/>
    <p:sldId id="265" r:id="rId9"/>
    <p:sldId id="266" r:id="rId10"/>
    <p:sldId id="267" r:id="rId11"/>
    <p:sldId id="295" r:id="rId12"/>
    <p:sldId id="269" r:id="rId13"/>
    <p:sldId id="270" r:id="rId14"/>
    <p:sldId id="271" r:id="rId15"/>
    <p:sldId id="272" r:id="rId16"/>
    <p:sldId id="296" r:id="rId17"/>
    <p:sldId id="294"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97" r:id="rId32"/>
    <p:sldId id="289" r:id="rId33"/>
    <p:sldId id="290" r:id="rId34"/>
    <p:sldId id="291" r:id="rId35"/>
    <p:sldId id="292" r:id="rId36"/>
    <p:sldId id="293" r:id="rId37"/>
    <p:sldId id="298" r:id="rId38"/>
    <p:sldId id="300" r:id="rId3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8" d="100"/>
          <a:sy n="78" d="100"/>
        </p:scale>
        <p:origin x="-27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E8FE7-7CD1-4A2B-B17B-A93D42F747B1}" type="datetimeFigureOut">
              <a:rPr lang="fr-FR" smtClean="0"/>
              <a:pPr/>
              <a:t>10/10/2012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B1F539-8984-4E6C-9EFB-F966BE7B89BD}"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DA41691D-1C69-4AA1-8D9F-63EFBFF4207C}" type="slidenum">
              <a:rPr lang="ar-SA">
                <a:latin typeface="Times New Roman" pitchFamily="18" charset="0"/>
                <a:cs typeface="Times New Roman" pitchFamily="18" charset="0"/>
              </a:rPr>
              <a:pPr algn="r"/>
              <a:t>8</a:t>
            </a:fld>
            <a:endParaRPr lang="fr-FR">
              <a:latin typeface="Times New Roman" pitchFamily="18" charset="0"/>
            </a:endParaRPr>
          </a:p>
        </p:txBody>
      </p:sp>
      <p:sp>
        <p:nvSpPr>
          <p:cNvPr id="46083"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46084"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0DD1B5C8-C9E4-432F-B5E6-9011CB523B8D}" type="slidenum">
              <a:rPr lang="ar-SA">
                <a:latin typeface="Times New Roman" pitchFamily="18" charset="0"/>
                <a:cs typeface="Times New Roman" pitchFamily="18" charset="0"/>
              </a:rPr>
              <a:pPr algn="r"/>
              <a:t>20</a:t>
            </a:fld>
            <a:endParaRPr lang="fr-FR">
              <a:latin typeface="Times New Roman" pitchFamily="18" charset="0"/>
            </a:endParaRPr>
          </a:p>
        </p:txBody>
      </p:sp>
      <p:sp>
        <p:nvSpPr>
          <p:cNvPr id="54275"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4276"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E3680397-E172-4095-9CF4-D71527AFA084}" type="slidenum">
              <a:rPr lang="ar-SA">
                <a:latin typeface="Times New Roman" pitchFamily="18" charset="0"/>
                <a:cs typeface="Times New Roman" pitchFamily="18" charset="0"/>
              </a:rPr>
              <a:pPr algn="r" defTabSz="915988"/>
              <a:t>22</a:t>
            </a:fld>
            <a:endParaRPr lang="fr-FR">
              <a:latin typeface="Times New Roman" pitchFamily="18" charset="0"/>
            </a:endParaRPr>
          </a:p>
        </p:txBody>
      </p:sp>
      <p:sp>
        <p:nvSpPr>
          <p:cNvPr id="55299"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2D7E1609-1771-4AF5-A1E4-32B9241A815B}" type="slidenum">
              <a:rPr lang="ar-SA">
                <a:latin typeface="Times New Roman" pitchFamily="18" charset="0"/>
                <a:cs typeface="Times New Roman" pitchFamily="18" charset="0"/>
              </a:rPr>
              <a:pPr algn="r" defTabSz="915988"/>
              <a:t>22</a:t>
            </a:fld>
            <a:endParaRPr lang="fr-FR">
              <a:latin typeface="Times New Roman" pitchFamily="18" charset="0"/>
            </a:endParaRPr>
          </a:p>
        </p:txBody>
      </p:sp>
      <p:sp>
        <p:nvSpPr>
          <p:cNvPr id="55300"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55301"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632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46084"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ECB9F9-4953-4A4C-897D-5F29593BDDB4}" type="slidenum">
              <a:rPr lang="fr-FR" smtClean="0"/>
              <a:pPr fontAlgn="base">
                <a:spcBef>
                  <a:spcPct val="0"/>
                </a:spcBef>
                <a:spcAft>
                  <a:spcPct val="0"/>
                </a:spcAft>
                <a:defRPr/>
              </a:pPr>
              <a:t>23</a:t>
            </a:fld>
            <a:endParaRPr lang="fr-F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489" y="8687166"/>
            <a:ext cx="2971907" cy="455369"/>
          </a:xfrm>
          <a:prstGeom prst="rect">
            <a:avLst/>
          </a:prstGeom>
          <a:noFill/>
          <a:ln w="9525">
            <a:noFill/>
            <a:miter lim="800000"/>
            <a:headEnd/>
            <a:tailEnd/>
          </a:ln>
        </p:spPr>
        <p:txBody>
          <a:bodyPr lIns="91275" tIns="45638" rIns="91275" bIns="45638" anchor="b"/>
          <a:lstStyle/>
          <a:p>
            <a:pPr algn="r" defTabSz="912813"/>
            <a:fld id="{98999B24-6DD0-49BE-B3A5-5E85E7BC31D8}" type="slidenum">
              <a:rPr lang="fr-FR">
                <a:latin typeface="Calibri" pitchFamily="34" charset="0"/>
              </a:rPr>
              <a:pPr algn="r" defTabSz="912813"/>
              <a:t>24</a:t>
            </a:fld>
            <a:endParaRPr lang="fr-FR">
              <a:latin typeface="Calibri" pitchFamily="34"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A67C8B83-C2F1-47C3-A014-E304FB6C38D2}" type="slidenum">
              <a:rPr lang="ar-SA">
                <a:latin typeface="Times New Roman" pitchFamily="18" charset="0"/>
                <a:cs typeface="Times New Roman" pitchFamily="18" charset="0"/>
              </a:rPr>
              <a:pPr algn="r"/>
              <a:t>25</a:t>
            </a:fld>
            <a:endParaRPr lang="fr-FR">
              <a:latin typeface="Times New Roman" pitchFamily="18" charset="0"/>
            </a:endParaRPr>
          </a:p>
        </p:txBody>
      </p:sp>
      <p:sp>
        <p:nvSpPr>
          <p:cNvPr id="58371"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8372"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E0DE6AC5-342D-418D-9318-BEAF075331DA}" type="slidenum">
              <a:rPr lang="ar-SA">
                <a:latin typeface="Times New Roman" pitchFamily="18" charset="0"/>
                <a:cs typeface="Times New Roman" pitchFamily="18" charset="0"/>
              </a:rPr>
              <a:pPr algn="r" defTabSz="915988"/>
              <a:t>27</a:t>
            </a:fld>
            <a:endParaRPr lang="fr-FR">
              <a:latin typeface="Times New Roman" pitchFamily="18" charset="0"/>
            </a:endParaRPr>
          </a:p>
        </p:txBody>
      </p:sp>
      <p:sp>
        <p:nvSpPr>
          <p:cNvPr id="59395"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DABBBEBD-F91D-4B21-83F7-7985E6226379}" type="slidenum">
              <a:rPr lang="ar-SA">
                <a:latin typeface="Times New Roman" pitchFamily="18" charset="0"/>
                <a:cs typeface="Times New Roman" pitchFamily="18" charset="0"/>
              </a:rPr>
              <a:pPr algn="r" defTabSz="915988"/>
              <a:t>27</a:t>
            </a:fld>
            <a:endParaRPr lang="fr-FR">
              <a:latin typeface="Times New Roman" pitchFamily="18" charset="0"/>
            </a:endParaRPr>
          </a:p>
        </p:txBody>
      </p:sp>
      <p:sp>
        <p:nvSpPr>
          <p:cNvPr id="59396"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59397"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endParaRPr lang="fr-FR"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4489" y="8687166"/>
            <a:ext cx="2971907" cy="455369"/>
          </a:xfrm>
          <a:prstGeom prst="rect">
            <a:avLst/>
          </a:prstGeom>
          <a:noFill/>
          <a:ln w="9525">
            <a:noFill/>
            <a:miter lim="800000"/>
            <a:headEnd/>
            <a:tailEnd/>
          </a:ln>
        </p:spPr>
        <p:txBody>
          <a:bodyPr lIns="91275" tIns="45638" rIns="91275" bIns="45638" anchor="b"/>
          <a:lstStyle/>
          <a:p>
            <a:pPr algn="r" defTabSz="912813"/>
            <a:fld id="{F86D4F25-BC7B-4511-8CA5-FF4A00A911E7}" type="slidenum">
              <a:rPr lang="fr-FR">
                <a:latin typeface="Calibri" pitchFamily="34" charset="0"/>
              </a:rPr>
              <a:pPr algn="r" defTabSz="912813"/>
              <a:t>29</a:t>
            </a:fld>
            <a:endParaRPr lang="fr-FR">
              <a:latin typeface="Calibri" pitchFamily="34"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Espace réservé de l'image des diapositives 1"/>
          <p:cNvSpPr>
            <a:spLocks noGrp="1" noRot="1" noChangeAspect="1" noTextEdit="1"/>
          </p:cNvSpPr>
          <p:nvPr>
            <p:ph type="sldImg"/>
          </p:nvPr>
        </p:nvSpPr>
        <p:spPr bwMode="auto">
          <a:xfrm>
            <a:off x="1143000" y="687388"/>
            <a:ext cx="4572000" cy="3429000"/>
          </a:xfrm>
          <a:noFill/>
          <a:ln>
            <a:solidFill>
              <a:srgbClr val="000000"/>
            </a:solidFill>
            <a:miter lim="800000"/>
            <a:headEnd/>
            <a:tailEnd/>
          </a:ln>
        </p:spPr>
      </p:sp>
      <p:sp>
        <p:nvSpPr>
          <p:cNvPr id="61443" name="Espace réservé des commentaires 2"/>
          <p:cNvSpPr>
            <a:spLocks noGrp="1"/>
          </p:cNvSpPr>
          <p:nvPr>
            <p:ph type="body" idx="1"/>
          </p:nvPr>
        </p:nvSpPr>
        <p:spPr bwMode="auto">
          <a:xfrm>
            <a:off x="915791" y="4344316"/>
            <a:ext cx="5026420" cy="4112969"/>
          </a:xfrm>
          <a:noFill/>
        </p:spPr>
        <p:txBody>
          <a:bodyPr wrap="square" lIns="91544" tIns="45771" rIns="91544" bIns="45771" numCol="1" anchor="t" anchorCtr="0" compatLnSpc="1">
            <a:prstTxWarp prst="textNoShape">
              <a:avLst/>
            </a:prstTxWarp>
          </a:bodyPr>
          <a:lstStyle/>
          <a:p>
            <a:pPr eaLnBrk="1" hangingPunct="1"/>
            <a:endParaRPr lang="fr-FR" smtClean="0"/>
          </a:p>
        </p:txBody>
      </p:sp>
      <p:sp>
        <p:nvSpPr>
          <p:cNvPr id="61444" name="Espace réservé du numéro de diapositive 3"/>
          <p:cNvSpPr txBox="1">
            <a:spLocks noGrp="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8D4EAF59-873E-4E0F-9C9D-A34E84469357}" type="slidenum">
              <a:rPr lang="ar-SA">
                <a:latin typeface="Times New Roman" pitchFamily="18" charset="0"/>
                <a:cs typeface="Times New Roman" pitchFamily="18" charset="0"/>
              </a:rPr>
              <a:pPr algn="r" defTabSz="915988"/>
              <a:t>30</a:t>
            </a:fld>
            <a:endParaRPr lang="fr-FR">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A67C8B83-C2F1-47C3-A014-E304FB6C38D2}" type="slidenum">
              <a:rPr lang="ar-SA">
                <a:latin typeface="Times New Roman" pitchFamily="18" charset="0"/>
                <a:cs typeface="Times New Roman" pitchFamily="18" charset="0"/>
              </a:rPr>
              <a:pPr algn="r"/>
              <a:t>31</a:t>
            </a:fld>
            <a:endParaRPr lang="fr-FR">
              <a:latin typeface="Times New Roman" pitchFamily="18" charset="0"/>
            </a:endParaRPr>
          </a:p>
        </p:txBody>
      </p:sp>
      <p:sp>
        <p:nvSpPr>
          <p:cNvPr id="58371"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8372"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8CF28836-20B2-4A80-8308-5D4FDB0D7237}" type="slidenum">
              <a:rPr lang="ar-SA">
                <a:latin typeface="Times New Roman" pitchFamily="18" charset="0"/>
                <a:cs typeface="Times New Roman" pitchFamily="18" charset="0"/>
              </a:rPr>
              <a:pPr algn="r" defTabSz="915988"/>
              <a:t>33</a:t>
            </a:fld>
            <a:endParaRPr lang="fr-FR">
              <a:latin typeface="Times New Roman" pitchFamily="18" charset="0"/>
            </a:endParaRPr>
          </a:p>
        </p:txBody>
      </p:sp>
      <p:sp>
        <p:nvSpPr>
          <p:cNvPr id="64515"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011DFF35-023D-47AD-A0FF-D67C2DB8C017}" type="slidenum">
              <a:rPr lang="ar-SA">
                <a:latin typeface="Times New Roman" pitchFamily="18" charset="0"/>
                <a:cs typeface="Times New Roman" pitchFamily="18" charset="0"/>
              </a:rPr>
              <a:pPr algn="r" defTabSz="915988"/>
              <a:t>33</a:t>
            </a:fld>
            <a:endParaRPr lang="fr-FR">
              <a:latin typeface="Times New Roman" pitchFamily="18" charset="0"/>
            </a:endParaRPr>
          </a:p>
        </p:txBody>
      </p:sp>
      <p:sp>
        <p:nvSpPr>
          <p:cNvPr id="64516"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64517"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29E75C15-718F-493E-BEED-8D053B7F0B87}" type="slidenum">
              <a:rPr lang="ar-SA">
                <a:latin typeface="Times New Roman" pitchFamily="18" charset="0"/>
                <a:cs typeface="Times New Roman" pitchFamily="18" charset="0"/>
              </a:rPr>
              <a:pPr algn="r" defTabSz="915988"/>
              <a:t>11</a:t>
            </a:fld>
            <a:endParaRPr lang="fr-FR">
              <a:latin typeface="Times New Roman" pitchFamily="18" charset="0"/>
            </a:endParaRPr>
          </a:p>
        </p:txBody>
      </p:sp>
      <p:sp>
        <p:nvSpPr>
          <p:cNvPr id="47107"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E838B6FD-3450-445B-85A4-ABB6008819F1}" type="slidenum">
              <a:rPr lang="ar-SA">
                <a:latin typeface="Times New Roman" pitchFamily="18" charset="0"/>
                <a:cs typeface="Times New Roman" pitchFamily="18" charset="0"/>
              </a:rPr>
              <a:pPr algn="r" defTabSz="915988"/>
              <a:t>11</a:t>
            </a:fld>
            <a:endParaRPr lang="fr-FR">
              <a:latin typeface="Times New Roman" pitchFamily="18" charset="0"/>
            </a:endParaRPr>
          </a:p>
        </p:txBody>
      </p:sp>
      <p:sp>
        <p:nvSpPr>
          <p:cNvPr id="47108"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47109"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DF86BD78-CC3D-4A05-9B49-A9AB5C1018A4}" type="slidenum">
              <a:rPr lang="ar-SA">
                <a:latin typeface="Times New Roman" pitchFamily="18" charset="0"/>
                <a:cs typeface="Times New Roman" pitchFamily="18" charset="0"/>
              </a:rPr>
              <a:pPr algn="r" defTabSz="915988"/>
              <a:t>34</a:t>
            </a:fld>
            <a:endParaRPr lang="fr-FR">
              <a:latin typeface="Times New Roman" pitchFamily="18" charset="0"/>
            </a:endParaRPr>
          </a:p>
        </p:txBody>
      </p:sp>
      <p:sp>
        <p:nvSpPr>
          <p:cNvPr id="65539"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65540" name="Rectangle 3"/>
          <p:cNvSpPr>
            <a:spLocks noGrp="1" noChangeArrowheads="1"/>
          </p:cNvSpPr>
          <p:nvPr>
            <p:ph type="body" idx="1"/>
          </p:nvPr>
        </p:nvSpPr>
        <p:spPr bwMode="auto">
          <a:xfrm>
            <a:off x="914186" y="4342851"/>
            <a:ext cx="5029628" cy="411443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56D7CC03-A6D0-4F20-806E-7674C1F892AE}" type="slidenum">
              <a:rPr lang="ar-SA">
                <a:latin typeface="Times New Roman" pitchFamily="18" charset="0"/>
                <a:cs typeface="Times New Roman" pitchFamily="18" charset="0"/>
              </a:rPr>
              <a:pPr algn="r"/>
              <a:t>36</a:t>
            </a:fld>
            <a:endParaRPr lang="fr-FR">
              <a:latin typeface="Times New Roman" pitchFamily="18" charset="0"/>
            </a:endParaRPr>
          </a:p>
        </p:txBody>
      </p:sp>
      <p:sp>
        <p:nvSpPr>
          <p:cNvPr id="67587"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67588"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37</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63492"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4F9E1577-5252-4E94-9EDD-51A3900CFCC9}" type="slidenum">
              <a:rPr lang="ar-SA">
                <a:latin typeface="Times New Roman" pitchFamily="18" charset="0"/>
                <a:cs typeface="Times New Roman" pitchFamily="18" charset="0"/>
              </a:rPr>
              <a:pPr algn="r" defTabSz="915988"/>
              <a:t>12</a:t>
            </a:fld>
            <a:endParaRPr lang="fr-FR">
              <a:latin typeface="Times New Roman" pitchFamily="18" charset="0"/>
            </a:endParaRPr>
          </a:p>
        </p:txBody>
      </p:sp>
      <p:sp>
        <p:nvSpPr>
          <p:cNvPr id="48131"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48132" name="Rectangle 3"/>
          <p:cNvSpPr>
            <a:spLocks noGrp="1" noChangeArrowheads="1"/>
          </p:cNvSpPr>
          <p:nvPr>
            <p:ph type="body" idx="1"/>
          </p:nvPr>
        </p:nvSpPr>
        <p:spPr bwMode="auto">
          <a:xfrm>
            <a:off x="914186" y="4342851"/>
            <a:ext cx="5029628" cy="411443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4489" y="8687166"/>
            <a:ext cx="2971907" cy="455369"/>
          </a:xfrm>
          <a:prstGeom prst="rect">
            <a:avLst/>
          </a:prstGeom>
          <a:noFill/>
          <a:ln w="9525">
            <a:noFill/>
            <a:miter lim="800000"/>
            <a:headEnd/>
            <a:tailEnd/>
          </a:ln>
        </p:spPr>
        <p:txBody>
          <a:bodyPr lIns="91275" tIns="45638" rIns="91275" bIns="45638" anchor="b"/>
          <a:lstStyle/>
          <a:p>
            <a:pPr algn="r" defTabSz="912813"/>
            <a:fld id="{25B0CDD5-4889-4129-882E-8A26032A3B2F}" type="slidenum">
              <a:rPr lang="fr-FR">
                <a:latin typeface="Calibri" pitchFamily="34" charset="0"/>
              </a:rPr>
              <a:pPr algn="r" defTabSz="912813"/>
              <a:t>13</a:t>
            </a:fld>
            <a:endParaRPr lang="fr-FR">
              <a:latin typeface="Calibri" pitchFamily="34"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470370E0-8ADF-4622-8E79-DB28000C47AA}" type="slidenum">
              <a:rPr lang="ar-SA">
                <a:latin typeface="Times New Roman" pitchFamily="18" charset="0"/>
                <a:cs typeface="Times New Roman" pitchFamily="18" charset="0"/>
              </a:rPr>
              <a:pPr algn="r"/>
              <a:t>14</a:t>
            </a:fld>
            <a:endParaRPr lang="fr-FR">
              <a:latin typeface="Times New Roman" pitchFamily="18" charset="0"/>
            </a:endParaRPr>
          </a:p>
        </p:txBody>
      </p:sp>
      <p:sp>
        <p:nvSpPr>
          <p:cNvPr id="50179"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0180"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118C1A6B-6FE7-4A34-8B24-8B5710F6E95C}" type="slidenum">
              <a:rPr lang="ar-SA">
                <a:latin typeface="Times New Roman" pitchFamily="18" charset="0"/>
                <a:cs typeface="Times New Roman" pitchFamily="18" charset="0"/>
              </a:rPr>
              <a:pPr algn="r" defTabSz="915988"/>
              <a:t>16</a:t>
            </a:fld>
            <a:endParaRPr lang="fr-FR">
              <a:latin typeface="Times New Roman" pitchFamily="18" charset="0"/>
            </a:endParaRPr>
          </a:p>
        </p:txBody>
      </p:sp>
      <p:sp>
        <p:nvSpPr>
          <p:cNvPr id="51203"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B2EB65D3-D38A-4EC7-9498-117C1E12B546}" type="slidenum">
              <a:rPr lang="ar-SA">
                <a:latin typeface="Times New Roman" pitchFamily="18" charset="0"/>
                <a:cs typeface="Times New Roman" pitchFamily="18" charset="0"/>
              </a:rPr>
              <a:pPr algn="r" defTabSz="915988"/>
              <a:t>16</a:t>
            </a:fld>
            <a:endParaRPr lang="fr-FR">
              <a:latin typeface="Times New Roman" pitchFamily="18" charset="0"/>
            </a:endParaRPr>
          </a:p>
        </p:txBody>
      </p:sp>
      <p:sp>
        <p:nvSpPr>
          <p:cNvPr id="51204"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51205"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12FDD8AF-BEE8-4C76-BA47-C5049CD28925}" type="slidenum">
              <a:rPr lang="ar-SA">
                <a:latin typeface="Times New Roman" pitchFamily="18" charset="0"/>
                <a:cs typeface="Times New Roman" pitchFamily="18" charset="0"/>
              </a:rPr>
              <a:pPr algn="r" defTabSz="915988"/>
              <a:t>17</a:t>
            </a:fld>
            <a:endParaRPr lang="fr-FR">
              <a:latin typeface="Times New Roman" pitchFamily="18" charset="0"/>
            </a:endParaRPr>
          </a:p>
        </p:txBody>
      </p:sp>
      <p:sp>
        <p:nvSpPr>
          <p:cNvPr id="52227"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2228" name="Rectangle 3"/>
          <p:cNvSpPr>
            <a:spLocks noGrp="1" noChangeArrowheads="1"/>
          </p:cNvSpPr>
          <p:nvPr>
            <p:ph type="body" idx="1"/>
          </p:nvPr>
        </p:nvSpPr>
        <p:spPr bwMode="auto">
          <a:xfrm>
            <a:off x="914186" y="4342851"/>
            <a:ext cx="5029628" cy="411443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12FDD8AF-BEE8-4C76-BA47-C5049CD28925}" type="slidenum">
              <a:rPr lang="ar-SA">
                <a:latin typeface="Times New Roman" pitchFamily="18" charset="0"/>
                <a:cs typeface="Times New Roman" pitchFamily="18" charset="0"/>
              </a:rPr>
              <a:pPr algn="r" defTabSz="915988"/>
              <a:t>18</a:t>
            </a:fld>
            <a:endParaRPr lang="fr-FR">
              <a:latin typeface="Times New Roman" pitchFamily="18" charset="0"/>
            </a:endParaRPr>
          </a:p>
        </p:txBody>
      </p:sp>
      <p:sp>
        <p:nvSpPr>
          <p:cNvPr id="52227"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2228" name="Rectangle 3"/>
          <p:cNvSpPr>
            <a:spLocks noGrp="1" noChangeArrowheads="1"/>
          </p:cNvSpPr>
          <p:nvPr>
            <p:ph type="body" idx="1"/>
          </p:nvPr>
        </p:nvSpPr>
        <p:spPr bwMode="auto">
          <a:xfrm>
            <a:off x="914186" y="4342851"/>
            <a:ext cx="5029628" cy="411443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884489" y="8687166"/>
            <a:ext cx="2971907" cy="455369"/>
          </a:xfrm>
          <a:prstGeom prst="rect">
            <a:avLst/>
          </a:prstGeom>
          <a:noFill/>
          <a:ln w="9525">
            <a:noFill/>
            <a:miter lim="800000"/>
            <a:headEnd/>
            <a:tailEnd/>
          </a:ln>
        </p:spPr>
        <p:txBody>
          <a:bodyPr lIns="91275" tIns="45638" rIns="91275" bIns="45638" anchor="b"/>
          <a:lstStyle/>
          <a:p>
            <a:pPr algn="r" defTabSz="912813"/>
            <a:fld id="{D7642A97-C1CE-4B44-A52A-DA1C7E3C587C}" type="slidenum">
              <a:rPr lang="fr-FR">
                <a:latin typeface="Calibri" pitchFamily="34" charset="0"/>
              </a:rPr>
              <a:pPr algn="r" defTabSz="912813"/>
              <a:t>19</a:t>
            </a:fld>
            <a:endParaRPr lang="fr-FR">
              <a:latin typeface="Calibri"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3251E2E2-D2A3-484A-A385-C162A85ABEAC}" type="datetimeFigureOut">
              <a:rPr lang="fr-FR" smtClean="0"/>
              <a:pPr/>
              <a:t>10/10/2012</a:t>
            </a:fld>
            <a:endParaRPr lang="fr-FR"/>
          </a:p>
        </p:txBody>
      </p:sp>
      <p:sp>
        <p:nvSpPr>
          <p:cNvPr id="20" name="Espace réservé du pied de page 19"/>
          <p:cNvSpPr>
            <a:spLocks noGrp="1"/>
          </p:cNvSpPr>
          <p:nvPr>
            <p:ph type="ftr" sz="quarter" idx="11"/>
          </p:nvPr>
        </p:nvSpPr>
        <p:spPr/>
        <p:txBody>
          <a:bodyPr/>
          <a:lstStyle>
            <a:extLst/>
          </a:lstStyle>
          <a:p>
            <a:endParaRPr lang="fr-FR"/>
          </a:p>
        </p:txBody>
      </p:sp>
      <p:sp>
        <p:nvSpPr>
          <p:cNvPr id="10" name="Espace réservé du numéro de diapositive 9"/>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10/10/2012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10/10/2012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10/10/2012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10/10/2012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251E2E2-D2A3-484A-A385-C162A85ABEAC}" type="datetimeFigureOut">
              <a:rPr lang="fr-FR" smtClean="0"/>
              <a:pPr/>
              <a:t>10/10/2012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3251E2E2-D2A3-484A-A385-C162A85ABEAC}" type="datetimeFigureOut">
              <a:rPr lang="fr-FR" smtClean="0"/>
              <a:pPr/>
              <a:t>10/10/2012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3251E2E2-D2A3-484A-A385-C162A85ABEAC}" type="datetimeFigureOut">
              <a:rPr lang="fr-FR" smtClean="0"/>
              <a:pPr/>
              <a:t>10/10/2012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3251E2E2-D2A3-484A-A385-C162A85ABEAC}" type="datetimeFigureOut">
              <a:rPr lang="fr-FR" smtClean="0"/>
              <a:pPr/>
              <a:t>10/10/2012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251E2E2-D2A3-484A-A385-C162A85ABEAC}" type="datetimeFigureOut">
              <a:rPr lang="fr-FR" smtClean="0"/>
              <a:pPr/>
              <a:t>10/10/2012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extLst/>
          </a:lstStyle>
          <a:p>
            <a:fld id="{3251E2E2-D2A3-484A-A385-C162A85ABEAC}" type="datetimeFigureOut">
              <a:rPr lang="fr-FR" smtClean="0"/>
              <a:pPr/>
              <a:t>10/10/2012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251E2E2-D2A3-484A-A385-C162A85ABEAC}" type="datetimeFigureOut">
              <a:rPr lang="fr-FR" smtClean="0"/>
              <a:pPr/>
              <a:t>10/10/2012</a:t>
            </a:fld>
            <a:endParaRPr lang="fr-FR"/>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fr-FR"/>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6ADBFE6-8ACB-40B7-9AAA-3AFCED20F350}" type="slidenum">
              <a:rPr lang="fr-FR" smtClean="0"/>
              <a:pPr/>
              <a:t>‹N°›</a:t>
            </a:fld>
            <a:endParaRPr lang="fr-F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214545" y="1785926"/>
            <a:ext cx="5929355" cy="1569660"/>
          </a:xfrm>
          <a:prstGeom prst="rect">
            <a:avLst/>
          </a:prstGeom>
          <a:noFill/>
        </p:spPr>
        <p:txBody>
          <a:bodyPr wrap="square">
            <a:spAutoFit/>
          </a:bodyPr>
          <a:lstStyle/>
          <a:p>
            <a:pPr algn="ctr" fontAlgn="auto">
              <a:spcBef>
                <a:spcPts val="0"/>
              </a:spcBef>
              <a:spcAft>
                <a:spcPts val="0"/>
              </a:spcAft>
              <a:defRPr/>
            </a:pPr>
            <a:r>
              <a:rPr lang="fr-FR"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ll MT" pitchFamily="18" charset="0"/>
                <a:cs typeface="+mn-cs"/>
              </a:rPr>
              <a:t>Plan Stratégique de </a:t>
            </a:r>
            <a:r>
              <a:rPr lang="fr-FR"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ll MT" pitchFamily="18" charset="0"/>
                <a:cs typeface="+mn-cs"/>
              </a:rPr>
              <a:t>SDA 2012 - 2016</a:t>
            </a:r>
            <a:endParaRPr lang="fr-FR"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ll MT" pitchFamily="18" charset="0"/>
              <a:cs typeface="+mn-cs"/>
            </a:endParaRPr>
          </a:p>
        </p:txBody>
      </p:sp>
      <p:sp>
        <p:nvSpPr>
          <p:cNvPr id="13" name="ZoneTexte 12"/>
          <p:cNvSpPr txBox="1"/>
          <p:nvPr/>
        </p:nvSpPr>
        <p:spPr>
          <a:xfrm>
            <a:off x="2786050" y="3929066"/>
            <a:ext cx="4500594" cy="120032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2400" dirty="0" smtClean="0">
                <a:solidFill>
                  <a:srgbClr val="FFFF00"/>
                </a:solidFill>
              </a:rPr>
              <a:t>1</a:t>
            </a:r>
            <a:r>
              <a:rPr lang="fr-FR" sz="2400" baseline="30000" dirty="0" smtClean="0">
                <a:solidFill>
                  <a:srgbClr val="FFFF00"/>
                </a:solidFill>
              </a:rPr>
              <a:t>ère</a:t>
            </a:r>
            <a:r>
              <a:rPr lang="fr-FR" sz="2400" dirty="0" smtClean="0">
                <a:solidFill>
                  <a:srgbClr val="FFFF00"/>
                </a:solidFill>
              </a:rPr>
              <a:t> </a:t>
            </a:r>
            <a:r>
              <a:rPr lang="fr-FR" sz="2400" dirty="0">
                <a:solidFill>
                  <a:srgbClr val="FFFF00"/>
                </a:solidFill>
              </a:rPr>
              <a:t>Phase : Diagnostic Stratégique</a:t>
            </a:r>
          </a:p>
          <a:p>
            <a:pPr algn="ctr" fontAlgn="auto">
              <a:spcBef>
                <a:spcPts val="0"/>
              </a:spcBef>
              <a:spcAft>
                <a:spcPts val="0"/>
              </a:spcAft>
              <a:defRPr/>
            </a:pPr>
            <a:r>
              <a:rPr lang="fr-FR" sz="2400" b="1" dirty="0" smtClean="0"/>
              <a:t> </a:t>
            </a:r>
            <a:endParaRPr lang="fr-FR" sz="2400" b="1" dirty="0"/>
          </a:p>
        </p:txBody>
      </p:sp>
      <p:sp>
        <p:nvSpPr>
          <p:cNvPr id="14" name="ZoneTexte 13"/>
          <p:cNvSpPr txBox="1"/>
          <p:nvPr/>
        </p:nvSpPr>
        <p:spPr>
          <a:xfrm>
            <a:off x="857250" y="6205538"/>
            <a:ext cx="7500938" cy="400050"/>
          </a:xfrm>
          <a:prstGeom prst="rect">
            <a:avLst/>
          </a:prstGeom>
          <a:noFill/>
        </p:spPr>
        <p:txBody>
          <a:bodyPr>
            <a:spAutoFit/>
          </a:bodyPr>
          <a:lstStyle/>
          <a:p>
            <a:pPr algn="r" fontAlgn="auto">
              <a:spcBef>
                <a:spcPts val="0"/>
              </a:spcBef>
              <a:spcAft>
                <a:spcPts val="0"/>
              </a:spcAft>
              <a:defRPr/>
            </a:pPr>
            <a:r>
              <a:rPr lang="fr-FR" sz="2000" b="1" dirty="0">
                <a:solidFill>
                  <a:schemeClr val="accent1">
                    <a:lumMod val="75000"/>
                  </a:schemeClr>
                </a:solidFill>
                <a:latin typeface="Bell MT" pitchFamily="18" charset="0"/>
                <a:cs typeface="Arial" pitchFamily="34" charset="0"/>
              </a:rPr>
              <a:t> </a:t>
            </a:r>
            <a:r>
              <a:rPr lang="fr-FR" sz="2000" b="1" dirty="0" smtClean="0">
                <a:solidFill>
                  <a:schemeClr val="accent1">
                    <a:lumMod val="75000"/>
                  </a:schemeClr>
                </a:solidFill>
                <a:latin typeface="Bell MT" pitchFamily="18" charset="0"/>
                <a:cs typeface="Arial" pitchFamily="34" charset="0"/>
              </a:rPr>
              <a:t> </a:t>
            </a:r>
            <a:endParaRPr lang="fr-FR" sz="2000" b="1" dirty="0">
              <a:solidFill>
                <a:schemeClr val="accent1">
                  <a:lumMod val="75000"/>
                </a:schemeClr>
              </a:solidFill>
              <a:latin typeface="Bell MT" pitchFamily="18" charset="0"/>
              <a:cs typeface="Arial" pitchFamily="34" charset="0"/>
            </a:endParaRPr>
          </a:p>
        </p:txBody>
      </p:sp>
      <p:sp>
        <p:nvSpPr>
          <p:cNvPr id="4103" name="Espace réservé du numéro de diapositive 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D71FA835-18E2-4172-BBB0-2FB22E98B871}" type="slidenum">
              <a:rPr lang="en-US" smtClean="0"/>
              <a:pPr fontAlgn="base">
                <a:spcBef>
                  <a:spcPct val="0"/>
                </a:spcBef>
                <a:spcAft>
                  <a:spcPct val="0"/>
                </a:spcAft>
                <a:defRPr/>
              </a:pPr>
              <a:t>1</a:t>
            </a:fld>
            <a:endParaRPr lang="en-US" smtClean="0"/>
          </a:p>
        </p:txBody>
      </p:sp>
      <p:pic>
        <p:nvPicPr>
          <p:cNvPr id="7175" name="Image 7"/>
          <p:cNvPicPr>
            <a:picLocks noChangeAspect="1" noChangeArrowheads="1"/>
          </p:cNvPicPr>
          <p:nvPr/>
        </p:nvPicPr>
        <p:blipFill>
          <a:blip r:embed="rId2"/>
          <a:srcRect/>
          <a:stretch>
            <a:fillRect/>
          </a:stretch>
        </p:blipFill>
        <p:spPr bwMode="auto">
          <a:xfrm>
            <a:off x="1071570" y="0"/>
            <a:ext cx="8072462" cy="914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643042" y="2000250"/>
            <a:ext cx="7215238" cy="1857375"/>
          </a:xfrm>
        </p:spPr>
        <p:txBody>
          <a:bodyPr>
            <a:normAutofit/>
          </a:bodyPr>
          <a:lstStyle/>
          <a:p>
            <a:pPr algn="ctr" eaLnBrk="1" fontAlgn="auto" hangingPunct="1">
              <a:spcAft>
                <a:spcPts val="0"/>
              </a:spcAft>
              <a:defRPr/>
            </a:pPr>
            <a:r>
              <a:rPr lang="fr-FR" sz="3200" dirty="0" smtClean="0"/>
              <a:t>Diagnostic stratégique du segment : « Concessions électricité »</a:t>
            </a:r>
            <a:endParaRPr lang="fr-FR" sz="3200" dirty="0"/>
          </a:p>
        </p:txBody>
      </p:sp>
      <p:sp>
        <p:nvSpPr>
          <p:cNvPr id="1433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822D2781-1F2C-432F-9EF2-05E99BD340F1}" type="slidenum">
              <a:rPr lang="fr-FR" smtClean="0"/>
              <a:pPr fontAlgn="base">
                <a:spcBef>
                  <a:spcPct val="0"/>
                </a:spcBef>
                <a:spcAft>
                  <a:spcPct val="0"/>
                </a:spcAft>
                <a:defRPr/>
              </a:pPr>
              <a:t>10</a:t>
            </a:fld>
            <a:endParaRPr lang="fr-FR"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ChangeArrowheads="1"/>
          </p:cNvSpPr>
          <p:nvPr/>
        </p:nvSpPr>
        <p:spPr bwMode="auto">
          <a:xfrm>
            <a:off x="0" y="500063"/>
            <a:ext cx="9001125" cy="61531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35" name="Rectangle 81"/>
          <p:cNvSpPr>
            <a:spLocks noChangeArrowheads="1"/>
          </p:cNvSpPr>
          <p:nvPr/>
        </p:nvSpPr>
        <p:spPr bwMode="auto">
          <a:xfrm>
            <a:off x="58738" y="4964113"/>
            <a:ext cx="8891587" cy="1584325"/>
          </a:xfrm>
          <a:prstGeom prst="rect">
            <a:avLst/>
          </a:prstGeom>
          <a:solidFill>
            <a:schemeClr val="bg1"/>
          </a:solidFill>
          <a:ln w="9525" algn="ctr">
            <a:noFill/>
            <a:miter lim="800000"/>
            <a:headEnd/>
            <a:tailEnd/>
          </a:ln>
        </p:spPr>
        <p:txBody>
          <a:bodyPr wrap="none" lIns="90000" tIns="46800" rIns="90000" bIns="46800" anchor="ctr"/>
          <a:lstStyle/>
          <a:p>
            <a:endParaRPr lang="fr-FR" sz="1200">
              <a:latin typeface="Calibri" pitchFamily="34" charset="0"/>
            </a:endParaRPr>
          </a:p>
        </p:txBody>
      </p:sp>
      <p:sp>
        <p:nvSpPr>
          <p:cNvPr id="18436" name="Text Box 3"/>
          <p:cNvSpPr txBox="1">
            <a:spLocks noChangeArrowheads="1"/>
          </p:cNvSpPr>
          <p:nvPr/>
        </p:nvSpPr>
        <p:spPr bwMode="auto">
          <a:xfrm>
            <a:off x="4511675" y="5857875"/>
            <a:ext cx="4076700" cy="446088"/>
          </a:xfrm>
          <a:prstGeom prst="rect">
            <a:avLst/>
          </a:prstGeom>
          <a:noFill/>
          <a:ln w="9525">
            <a:noFill/>
            <a:miter lim="800000"/>
            <a:headEnd/>
            <a:tailEnd/>
          </a:ln>
        </p:spPr>
        <p:txBody>
          <a:bodyPr lIns="75749" tIns="37874" rIns="75749" bIns="37874">
            <a:spAutoFit/>
          </a:bodyPr>
          <a:lstStyle/>
          <a:p>
            <a:pPr defTabSz="757238"/>
            <a:r>
              <a:rPr lang="fr-FR" sz="1200" dirty="0">
                <a:solidFill>
                  <a:srgbClr val="FF0000"/>
                </a:solidFill>
                <a:latin typeface="Calibri" pitchFamily="34" charset="0"/>
              </a:rPr>
              <a:t>Rentabilité du segment : </a:t>
            </a:r>
          </a:p>
          <a:p>
            <a:pPr defTabSz="757238">
              <a:buFontTx/>
              <a:buChar char="-"/>
            </a:pPr>
            <a:r>
              <a:rPr lang="fr-FR" sz="1200" dirty="0">
                <a:solidFill>
                  <a:srgbClr val="FF0000"/>
                </a:solidFill>
                <a:latin typeface="Calibri" pitchFamily="34" charset="0"/>
              </a:rPr>
              <a:t> REX/CA: = -0,13  </a:t>
            </a:r>
          </a:p>
        </p:txBody>
      </p:sp>
      <p:sp>
        <p:nvSpPr>
          <p:cNvPr id="18437" name="Rectangle 5"/>
          <p:cNvSpPr>
            <a:spLocks noChangeArrowheads="1"/>
          </p:cNvSpPr>
          <p:nvPr/>
        </p:nvSpPr>
        <p:spPr bwMode="auto">
          <a:xfrm>
            <a:off x="20638" y="357188"/>
            <a:ext cx="9001125"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1200">
              <a:latin typeface="Calibri" pitchFamily="34" charset="0"/>
            </a:endParaRPr>
          </a:p>
        </p:txBody>
      </p:sp>
      <p:sp>
        <p:nvSpPr>
          <p:cNvPr id="18438" name="Rectangle 6"/>
          <p:cNvSpPr>
            <a:spLocks noChangeArrowheads="1"/>
          </p:cNvSpPr>
          <p:nvPr/>
        </p:nvSpPr>
        <p:spPr bwMode="auto">
          <a:xfrm>
            <a:off x="4483100" y="5572125"/>
            <a:ext cx="4538663"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39" name="Line 9"/>
          <p:cNvSpPr>
            <a:spLocks noChangeShapeType="1"/>
          </p:cNvSpPr>
          <p:nvPr/>
        </p:nvSpPr>
        <p:spPr bwMode="auto">
          <a:xfrm flipH="1">
            <a:off x="4481513" y="574675"/>
            <a:ext cx="0" cy="5978525"/>
          </a:xfrm>
          <a:prstGeom prst="line">
            <a:avLst/>
          </a:prstGeom>
          <a:noFill/>
          <a:ln w="19050">
            <a:solidFill>
              <a:schemeClr val="accent1"/>
            </a:solidFill>
            <a:round/>
            <a:headEnd/>
            <a:tailEnd/>
          </a:ln>
        </p:spPr>
        <p:txBody>
          <a:bodyPr wrap="none" anchor="ctr"/>
          <a:lstStyle/>
          <a:p>
            <a:endParaRPr lang="fr-FR"/>
          </a:p>
        </p:txBody>
      </p:sp>
      <p:sp>
        <p:nvSpPr>
          <p:cNvPr id="18440" name="Text Box 12"/>
          <p:cNvSpPr txBox="1">
            <a:spLocks noChangeArrowheads="1"/>
          </p:cNvSpPr>
          <p:nvPr/>
        </p:nvSpPr>
        <p:spPr bwMode="auto">
          <a:xfrm>
            <a:off x="4613275" y="5603875"/>
            <a:ext cx="2867025" cy="26193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Données économiques</a:t>
            </a:r>
          </a:p>
        </p:txBody>
      </p:sp>
      <p:sp>
        <p:nvSpPr>
          <p:cNvPr id="14348" name="Text Box 13"/>
          <p:cNvSpPr txBox="1">
            <a:spLocks noChangeArrowheads="1"/>
          </p:cNvSpPr>
          <p:nvPr/>
        </p:nvSpPr>
        <p:spPr bwMode="auto">
          <a:xfrm>
            <a:off x="90953" y="868126"/>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20783" y="2622097"/>
            <a:ext cx="337643" cy="94977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32" y="3857628"/>
            <a:ext cx="522309" cy="107157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18444" name="Line 16"/>
          <p:cNvSpPr>
            <a:spLocks noChangeShapeType="1"/>
          </p:cNvSpPr>
          <p:nvPr/>
        </p:nvSpPr>
        <p:spPr bwMode="auto">
          <a:xfrm rot="21540000" flipH="1">
            <a:off x="371475" y="404813"/>
            <a:ext cx="146050" cy="6167437"/>
          </a:xfrm>
          <a:prstGeom prst="line">
            <a:avLst/>
          </a:prstGeom>
          <a:noFill/>
          <a:ln w="9525">
            <a:solidFill>
              <a:schemeClr val="accent1"/>
            </a:solidFill>
            <a:round/>
            <a:headEnd/>
            <a:tailEnd/>
          </a:ln>
        </p:spPr>
        <p:txBody>
          <a:bodyPr wrap="none" anchor="ctr"/>
          <a:lstStyle/>
          <a:p>
            <a:endParaRPr lang="fr-FR"/>
          </a:p>
        </p:txBody>
      </p:sp>
      <p:sp>
        <p:nvSpPr>
          <p:cNvPr id="18445" name="Text Box 18"/>
          <p:cNvSpPr txBox="1">
            <a:spLocks noChangeArrowheads="1"/>
          </p:cNvSpPr>
          <p:nvPr/>
        </p:nvSpPr>
        <p:spPr bwMode="auto">
          <a:xfrm>
            <a:off x="4594225" y="1595438"/>
            <a:ext cx="4129088" cy="26035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200">
              <a:solidFill>
                <a:srgbClr val="000000"/>
              </a:solidFill>
              <a:latin typeface="Calibri" pitchFamily="34" charset="0"/>
            </a:endParaRPr>
          </a:p>
        </p:txBody>
      </p:sp>
      <p:sp>
        <p:nvSpPr>
          <p:cNvPr id="14353" name="Text Box 20"/>
          <p:cNvSpPr txBox="1">
            <a:spLocks noChangeArrowheads="1"/>
          </p:cNvSpPr>
          <p:nvPr/>
        </p:nvSpPr>
        <p:spPr bwMode="auto">
          <a:xfrm>
            <a:off x="-5594" y="5400713"/>
            <a:ext cx="522309" cy="957245"/>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18447" name="Text Box 23"/>
          <p:cNvSpPr txBox="1">
            <a:spLocks noChangeArrowheads="1"/>
          </p:cNvSpPr>
          <p:nvPr/>
        </p:nvSpPr>
        <p:spPr bwMode="auto">
          <a:xfrm>
            <a:off x="569913" y="2427288"/>
            <a:ext cx="3859212" cy="1184483"/>
          </a:xfrm>
          <a:prstGeom prst="rect">
            <a:avLst/>
          </a:prstGeom>
          <a:noFill/>
          <a:ln w="9525">
            <a:noFill/>
            <a:miter lim="800000"/>
            <a:headEnd/>
            <a:tailEnd/>
          </a:ln>
        </p:spPr>
        <p:txBody>
          <a:bodyPr lIns="75749" tIns="37874" rIns="75749" bIns="37874">
            <a:spAutoFit/>
          </a:bodyPr>
          <a:lstStyle/>
          <a:p>
            <a:pPr marL="92075" indent="-92075" defTabSz="757238">
              <a:lnSpc>
                <a:spcPct val="120000"/>
              </a:lnSpc>
            </a:pPr>
            <a:r>
              <a:rPr lang="fr-FR" sz="1200" b="1" dirty="0">
                <a:solidFill>
                  <a:srgbClr val="000000"/>
                </a:solidFill>
                <a:latin typeface="Calibri" pitchFamily="34" charset="0"/>
              </a:rPr>
              <a:t>Clients non éligibles</a:t>
            </a:r>
            <a:r>
              <a:rPr lang="fr-FR" sz="1200" dirty="0">
                <a:solidFill>
                  <a:srgbClr val="000000"/>
                </a:solidFill>
                <a:latin typeface="Calibri" pitchFamily="34" charset="0"/>
              </a:rPr>
              <a:t> : BT/MT : (actuel)</a:t>
            </a:r>
          </a:p>
          <a:p>
            <a:pPr marL="92075" indent="-92075" defTabSz="757238">
              <a:lnSpc>
                <a:spcPct val="120000"/>
              </a:lnSpc>
              <a:buFontTx/>
              <a:buChar char="•"/>
            </a:pPr>
            <a:r>
              <a:rPr lang="fr-FR" sz="1200" dirty="0">
                <a:solidFill>
                  <a:srgbClr val="000000"/>
                </a:solidFill>
                <a:latin typeface="Calibri" pitchFamily="34" charset="0"/>
              </a:rPr>
              <a:t>BT : Ménages, non ménages et administrations: </a:t>
            </a:r>
            <a:r>
              <a:rPr lang="fr-FR" sz="1200" dirty="0" smtClean="0">
                <a:latin typeface="Calibri" pitchFamily="34" charset="0"/>
              </a:rPr>
              <a:t>1 012 356 </a:t>
            </a:r>
            <a:r>
              <a:rPr lang="fr-FR" sz="1200" dirty="0">
                <a:latin typeface="Calibri" pitchFamily="34" charset="0"/>
              </a:rPr>
              <a:t>abonnés BT en augmentation de 5 </a:t>
            </a:r>
            <a:r>
              <a:rPr lang="fr-FR" sz="1200" dirty="0" smtClean="0">
                <a:latin typeface="Calibri" pitchFamily="34" charset="0"/>
              </a:rPr>
              <a:t>.5% </a:t>
            </a:r>
            <a:r>
              <a:rPr lang="fr-FR" sz="1200" dirty="0">
                <a:latin typeface="Calibri" pitchFamily="34" charset="0"/>
              </a:rPr>
              <a:t>par rapport à 2010;</a:t>
            </a:r>
          </a:p>
          <a:p>
            <a:pPr marL="92075" indent="-92075" defTabSz="757238">
              <a:lnSpc>
                <a:spcPct val="120000"/>
              </a:lnSpc>
              <a:buFontTx/>
              <a:buChar char="•"/>
            </a:pPr>
            <a:r>
              <a:rPr lang="fr-FR" sz="1200" dirty="0">
                <a:latin typeface="Calibri" pitchFamily="34" charset="0"/>
              </a:rPr>
              <a:t>MT : </a:t>
            </a:r>
            <a:r>
              <a:rPr lang="fr-FR" sz="1200" dirty="0" smtClean="0">
                <a:latin typeface="Calibri" pitchFamily="34" charset="0"/>
              </a:rPr>
              <a:t>5698 </a:t>
            </a:r>
            <a:r>
              <a:rPr lang="fr-FR" sz="1200" dirty="0">
                <a:latin typeface="Calibri" pitchFamily="34" charset="0"/>
              </a:rPr>
              <a:t>clients dont </a:t>
            </a:r>
            <a:r>
              <a:rPr lang="fr-FR" sz="1200" dirty="0" smtClean="0">
                <a:latin typeface="Calibri" pitchFamily="34" charset="0"/>
              </a:rPr>
              <a:t>98,3%  </a:t>
            </a:r>
            <a:r>
              <a:rPr lang="fr-FR" sz="1200" dirty="0">
                <a:latin typeface="Calibri" pitchFamily="34" charset="0"/>
              </a:rPr>
              <a:t>non éligibles et </a:t>
            </a:r>
            <a:r>
              <a:rPr lang="fr-FR" sz="1200" dirty="0" smtClean="0">
                <a:latin typeface="Calibri" pitchFamily="34" charset="0"/>
              </a:rPr>
              <a:t> 1,7% (97 </a:t>
            </a:r>
            <a:r>
              <a:rPr lang="fr-FR" sz="1200" dirty="0">
                <a:latin typeface="Calibri" pitchFamily="34" charset="0"/>
              </a:rPr>
              <a:t>clients) potentiellement éligibles, </a:t>
            </a:r>
          </a:p>
        </p:txBody>
      </p:sp>
      <p:sp>
        <p:nvSpPr>
          <p:cNvPr id="18448" name="Text Box 33"/>
          <p:cNvSpPr txBox="1">
            <a:spLocks noChangeArrowheads="1"/>
          </p:cNvSpPr>
          <p:nvPr/>
        </p:nvSpPr>
        <p:spPr bwMode="auto">
          <a:xfrm>
            <a:off x="404813" y="5308600"/>
            <a:ext cx="4122737" cy="1184275"/>
          </a:xfrm>
          <a:prstGeom prst="rect">
            <a:avLst/>
          </a:prstGeom>
          <a:noFill/>
          <a:ln w="9525">
            <a:noFill/>
            <a:miter lim="800000"/>
            <a:headEnd/>
            <a:tailEnd/>
          </a:ln>
        </p:spPr>
        <p:txBody>
          <a:bodyPr lIns="75749" tIns="37874" rIns="75749" bIns="37874">
            <a:spAutoFit/>
          </a:bodyPr>
          <a:lstStyle/>
          <a:p>
            <a:pPr defTabSz="757238">
              <a:buClr>
                <a:srgbClr val="FF9900"/>
              </a:buClr>
            </a:pPr>
            <a:r>
              <a:rPr lang="fr-FR" sz="1200" b="1" dirty="0">
                <a:solidFill>
                  <a:srgbClr val="000000"/>
                </a:solidFill>
                <a:latin typeface="Calibri" pitchFamily="34" charset="0"/>
              </a:rPr>
              <a:t>Part de marché de SDA : 100% dans les 5 ans à venir</a:t>
            </a:r>
          </a:p>
          <a:p>
            <a:pPr defTabSz="757238">
              <a:buClr>
                <a:srgbClr val="FF9900"/>
              </a:buClr>
            </a:pPr>
            <a:r>
              <a:rPr lang="fr-FR" sz="1200" b="1" dirty="0">
                <a:solidFill>
                  <a:srgbClr val="000000"/>
                </a:solidFill>
                <a:latin typeface="Calibri" pitchFamily="34" charset="0"/>
              </a:rPr>
              <a:t>Concurrents Potentiels :</a:t>
            </a:r>
          </a:p>
          <a:p>
            <a:pPr defTabSz="757238">
              <a:buClr>
                <a:srgbClr val="FF9900"/>
              </a:buClr>
            </a:pPr>
            <a:r>
              <a:rPr lang="fr-FR" sz="1200" dirty="0">
                <a:solidFill>
                  <a:srgbClr val="000000"/>
                </a:solidFill>
                <a:latin typeface="Calibri" pitchFamily="34" charset="0"/>
              </a:rPr>
              <a:t>Concurrent 1 : les autres </a:t>
            </a:r>
            <a:r>
              <a:rPr lang="fr-FR" sz="1200" dirty="0" err="1">
                <a:solidFill>
                  <a:srgbClr val="000000"/>
                </a:solidFill>
                <a:latin typeface="Calibri" pitchFamily="34" charset="0"/>
              </a:rPr>
              <a:t>SDx</a:t>
            </a:r>
            <a:endParaRPr lang="fr-FR" sz="1200" dirty="0">
              <a:solidFill>
                <a:srgbClr val="000000"/>
              </a:solidFill>
              <a:latin typeface="Calibri" pitchFamily="34" charset="0"/>
            </a:endParaRPr>
          </a:p>
          <a:p>
            <a:pPr defTabSz="757238">
              <a:buClr>
                <a:srgbClr val="FF9900"/>
              </a:buClr>
              <a:buFont typeface="Wingdings" pitchFamily="2" charset="2"/>
              <a:buNone/>
            </a:pPr>
            <a:r>
              <a:rPr lang="fr-FR" sz="1200" dirty="0">
                <a:solidFill>
                  <a:srgbClr val="000000"/>
                </a:solidFill>
                <a:latin typeface="Calibri" pitchFamily="34" charset="0"/>
              </a:rPr>
              <a:t>Concurrent 2 : les concessionnaires d’autres utilities</a:t>
            </a:r>
          </a:p>
          <a:p>
            <a:pPr defTabSz="757238">
              <a:buClr>
                <a:srgbClr val="FF9900"/>
              </a:buClr>
              <a:buFont typeface="Wingdings" pitchFamily="2" charset="2"/>
              <a:buNone/>
            </a:pPr>
            <a:r>
              <a:rPr lang="fr-FR" sz="1200" dirty="0">
                <a:solidFill>
                  <a:srgbClr val="000000"/>
                </a:solidFill>
                <a:latin typeface="Calibri" pitchFamily="34" charset="0"/>
              </a:rPr>
              <a:t>Concurrent 3 : les producteurs qui décident de s’intégrer en aval</a:t>
            </a:r>
          </a:p>
          <a:p>
            <a:pPr defTabSz="757238">
              <a:buClr>
                <a:srgbClr val="FF9900"/>
              </a:buClr>
              <a:buFont typeface="Wingdings" pitchFamily="2" charset="2"/>
              <a:buNone/>
            </a:pPr>
            <a:r>
              <a:rPr lang="fr-FR" sz="1200" dirty="0">
                <a:solidFill>
                  <a:srgbClr val="000000"/>
                </a:solidFill>
                <a:latin typeface="Calibri" pitchFamily="34" charset="0"/>
              </a:rPr>
              <a:t>Concurrent 4 : distributeurs étrangers</a:t>
            </a:r>
          </a:p>
        </p:txBody>
      </p:sp>
      <p:sp>
        <p:nvSpPr>
          <p:cNvPr id="18449" name="Line 35"/>
          <p:cNvSpPr>
            <a:spLocks noChangeShapeType="1"/>
          </p:cNvSpPr>
          <p:nvPr/>
        </p:nvSpPr>
        <p:spPr bwMode="auto">
          <a:xfrm flipV="1">
            <a:off x="0" y="3643314"/>
            <a:ext cx="4452937" cy="0"/>
          </a:xfrm>
          <a:prstGeom prst="line">
            <a:avLst/>
          </a:prstGeom>
          <a:noFill/>
          <a:ln w="9525">
            <a:solidFill>
              <a:schemeClr val="accent1"/>
            </a:solidFill>
            <a:round/>
            <a:headEnd/>
            <a:tailEnd/>
          </a:ln>
        </p:spPr>
        <p:txBody>
          <a:bodyPr wrap="none" anchor="ctr"/>
          <a:lstStyle/>
          <a:p>
            <a:endParaRPr lang="fr-FR"/>
          </a:p>
        </p:txBody>
      </p:sp>
      <p:sp>
        <p:nvSpPr>
          <p:cNvPr id="18450" name="Text Box 41"/>
          <p:cNvSpPr txBox="1">
            <a:spLocks noChangeArrowheads="1"/>
          </p:cNvSpPr>
          <p:nvPr/>
        </p:nvSpPr>
        <p:spPr bwMode="auto">
          <a:xfrm>
            <a:off x="2700338" y="893763"/>
            <a:ext cx="153987" cy="260350"/>
          </a:xfrm>
          <a:prstGeom prst="rect">
            <a:avLst/>
          </a:prstGeom>
          <a:noFill/>
          <a:ln w="9525">
            <a:noFill/>
            <a:miter lim="800000"/>
            <a:headEnd/>
            <a:tailEnd/>
          </a:ln>
        </p:spPr>
        <p:txBody>
          <a:bodyPr wrap="none" lIns="75749" tIns="37874" rIns="75749" bIns="37874">
            <a:spAutoFit/>
          </a:bodyPr>
          <a:lstStyle/>
          <a:p>
            <a:pPr defTabSz="757238"/>
            <a:endParaRPr lang="fr-FR" sz="1200">
              <a:solidFill>
                <a:srgbClr val="000000"/>
              </a:solidFill>
              <a:latin typeface="Calibri" pitchFamily="34" charset="0"/>
            </a:endParaRPr>
          </a:p>
        </p:txBody>
      </p:sp>
      <p:sp>
        <p:nvSpPr>
          <p:cNvPr id="18451" name="Rectangle 42"/>
          <p:cNvSpPr>
            <a:spLocks noChangeArrowheads="1"/>
          </p:cNvSpPr>
          <p:nvPr/>
        </p:nvSpPr>
        <p:spPr bwMode="auto">
          <a:xfrm>
            <a:off x="4503738" y="4214813"/>
            <a:ext cx="4518025" cy="187325"/>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52" name="Text Box 43"/>
          <p:cNvSpPr txBox="1">
            <a:spLocks noChangeArrowheads="1"/>
          </p:cNvSpPr>
          <p:nvPr/>
        </p:nvSpPr>
        <p:spPr bwMode="auto">
          <a:xfrm>
            <a:off x="4579938" y="2943225"/>
            <a:ext cx="28702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18453" name="Text Box 44"/>
          <p:cNvSpPr txBox="1">
            <a:spLocks noChangeArrowheads="1"/>
          </p:cNvSpPr>
          <p:nvPr/>
        </p:nvSpPr>
        <p:spPr bwMode="auto">
          <a:xfrm>
            <a:off x="4429125" y="4357688"/>
            <a:ext cx="4641850" cy="1184275"/>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200">
                <a:solidFill>
                  <a:srgbClr val="000000"/>
                </a:solidFill>
                <a:latin typeface="Calibri" pitchFamily="34" charset="0"/>
              </a:rPr>
              <a:t>Risque du transfert des charges d’Approvisionnement (Production/ Transport)</a:t>
            </a:r>
          </a:p>
          <a:p>
            <a:pPr marL="180975" indent="-180975" defTabSz="757238">
              <a:buFontTx/>
              <a:buAutoNum type="arabicPeriod"/>
            </a:pPr>
            <a:r>
              <a:rPr lang="fr-FR" sz="1200">
                <a:solidFill>
                  <a:srgbClr val="000000"/>
                </a:solidFill>
                <a:latin typeface="Calibri" pitchFamily="34" charset="0"/>
              </a:rPr>
              <a:t>Exiger de nouveaux paramètres de performances et/ou des objectifs plus serrés par le régulateur (Imprévisibilité du régulateur)</a:t>
            </a:r>
          </a:p>
          <a:p>
            <a:pPr marL="180975" indent="-180975" defTabSz="757238">
              <a:buFontTx/>
              <a:buAutoNum type="arabicPeriod"/>
            </a:pPr>
            <a:r>
              <a:rPr lang="fr-FR" sz="1200">
                <a:solidFill>
                  <a:srgbClr val="000000"/>
                </a:solidFill>
                <a:latin typeface="Calibri" pitchFamily="34" charset="0"/>
              </a:rPr>
              <a:t>Risque technologique  (non maitrise des nouvelles technologies)</a:t>
            </a:r>
          </a:p>
          <a:p>
            <a:pPr marL="180975" indent="-180975" defTabSz="757238">
              <a:buFontTx/>
              <a:buAutoNum type="arabicPeriod"/>
            </a:pPr>
            <a:r>
              <a:rPr lang="fr-FR" sz="1200">
                <a:solidFill>
                  <a:srgbClr val="000000"/>
                </a:solidFill>
                <a:latin typeface="Calibri" pitchFamily="34" charset="0"/>
              </a:rPr>
              <a:t>Risque de perdre la concession </a:t>
            </a:r>
          </a:p>
        </p:txBody>
      </p:sp>
      <p:graphicFrame>
        <p:nvGraphicFramePr>
          <p:cNvPr id="1155165" name="Group 93"/>
          <p:cNvGraphicFramePr>
            <a:graphicFrameLocks noGrp="1"/>
          </p:cNvGraphicFramePr>
          <p:nvPr>
            <p:ph idx="4294967295"/>
          </p:nvPr>
        </p:nvGraphicFramePr>
        <p:xfrm>
          <a:off x="357158" y="3571876"/>
          <a:ext cx="4000528" cy="1237394"/>
        </p:xfrm>
        <a:graphic>
          <a:graphicData uri="http://schemas.openxmlformats.org/drawingml/2006/table">
            <a:tbl>
              <a:tblPr/>
              <a:tblGrid>
                <a:gridCol w="1121098"/>
                <a:gridCol w="587912"/>
                <a:gridCol w="571504"/>
                <a:gridCol w="577006"/>
                <a:gridCol w="571504"/>
                <a:gridCol w="571504"/>
              </a:tblGrid>
              <a:tr h="285752">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chemeClr val="tx1"/>
                        </a:solidFill>
                        <a:effectLst/>
                        <a:latin typeface="Arial" charset="0"/>
                      </a:endParaRPr>
                    </a:p>
                  </a:txBody>
                  <a:tcPr marL="84406" marR="84406"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2012</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2013</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2014</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2015</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2016</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241801">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Volume (</a:t>
                      </a:r>
                      <a:r>
                        <a:rPr kumimoji="0" lang="fr-FR" sz="1000" b="1" i="0" u="none" strike="noStrike" cap="none" normalizeH="0" baseline="0" dirty="0" err="1" smtClean="0">
                          <a:ln>
                            <a:noFill/>
                          </a:ln>
                          <a:solidFill>
                            <a:schemeClr val="tx1"/>
                          </a:solidFill>
                          <a:effectLst/>
                          <a:latin typeface="Arial" charset="0"/>
                        </a:rPr>
                        <a:t>GWh</a:t>
                      </a:r>
                      <a:r>
                        <a:rPr kumimoji="0" lang="fr-FR" sz="1000" b="1" i="0" u="none" strike="noStrike" cap="none" normalizeH="0" baseline="0" dirty="0" smtClean="0">
                          <a:ln>
                            <a:noFill/>
                          </a:ln>
                          <a:solidFill>
                            <a:schemeClr val="tx1"/>
                          </a:solidFill>
                          <a:effectLst/>
                          <a:latin typeface="Arial" charset="0"/>
                        </a:rPr>
                        <a:t>)</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4674</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4874</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5201</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5529</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5705</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165740">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VA (DA/kWh)</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dirty="0">
                          <a:solidFill>
                            <a:srgbClr val="FF0000"/>
                          </a:solidFill>
                          <a:latin typeface="Arial"/>
                        </a:rPr>
                        <a:t>3, 760 </a:t>
                      </a:r>
                    </a:p>
                  </a:txBody>
                  <a:tcPr marL="0" marR="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a:solidFill>
                            <a:srgbClr val="FF0000"/>
                          </a:solidFill>
                          <a:latin typeface="Arial"/>
                        </a:rPr>
                        <a:t>3, 763 </a:t>
                      </a:r>
                    </a:p>
                  </a:txBody>
                  <a:tcPr marL="0" marR="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a:solidFill>
                            <a:srgbClr val="FF0000"/>
                          </a:solidFill>
                          <a:latin typeface="Arial"/>
                        </a:rPr>
                        <a:t>3, 386</a:t>
                      </a:r>
                    </a:p>
                  </a:txBody>
                  <a:tcPr marL="0" marR="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a:solidFill>
                            <a:srgbClr val="FF0000"/>
                          </a:solidFill>
                          <a:latin typeface="Arial"/>
                        </a:rPr>
                        <a:t>3, 753 </a:t>
                      </a:r>
                    </a:p>
                  </a:txBody>
                  <a:tcPr marL="0" marR="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dirty="0">
                          <a:solidFill>
                            <a:srgbClr val="FF0000"/>
                          </a:solidFill>
                          <a:latin typeface="Arial"/>
                        </a:rPr>
                        <a:t>3, 741 </a:t>
                      </a:r>
                    </a:p>
                  </a:txBody>
                  <a:tcPr marL="0" marR="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03002">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CA (MDA)</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17538</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18345</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19523</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20712</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21345</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18491" name="Text Box 79"/>
          <p:cNvSpPr txBox="1">
            <a:spLocks noChangeArrowheads="1"/>
          </p:cNvSpPr>
          <p:nvPr/>
        </p:nvSpPr>
        <p:spPr bwMode="auto">
          <a:xfrm>
            <a:off x="571500" y="804863"/>
            <a:ext cx="3857625" cy="1293812"/>
          </a:xfrm>
          <a:prstGeom prst="rect">
            <a:avLst/>
          </a:prstGeom>
          <a:noFill/>
          <a:ln w="9525">
            <a:noFill/>
            <a:miter lim="800000"/>
            <a:headEnd/>
            <a:tailEnd/>
          </a:ln>
        </p:spPr>
        <p:txBody>
          <a:bodyPr lIns="75749" tIns="37874" rIns="75749" bIns="37874">
            <a:spAutoFit/>
          </a:bodyPr>
          <a:lstStyle/>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Prestation de base : </a:t>
            </a:r>
            <a:r>
              <a:rPr lang="fr-FR" sz="1200" dirty="0">
                <a:solidFill>
                  <a:srgbClr val="000000"/>
                </a:solidFill>
                <a:latin typeface="Calibri" pitchFamily="34" charset="0"/>
              </a:rPr>
              <a:t>assurer la distribution de l’électricité;</a:t>
            </a:r>
          </a:p>
          <a:p>
            <a:pPr defTabSz="757238">
              <a:spcAft>
                <a:spcPct val="20000"/>
              </a:spcAft>
              <a:buClr>
                <a:srgbClr val="666465"/>
              </a:buClr>
              <a:buSzPct val="80000"/>
              <a:buFont typeface="Wingdings" pitchFamily="2" charset="2"/>
              <a:buNone/>
            </a:pPr>
            <a:r>
              <a:rPr lang="fr-FR" sz="1200" dirty="0">
                <a:solidFill>
                  <a:srgbClr val="000000"/>
                </a:solidFill>
                <a:latin typeface="Calibri" pitchFamily="34" charset="0"/>
              </a:rPr>
              <a:t>Basse et moyenne tension : fourniture et acheminement de l’électricité  pour tous les clients non éligibles.</a:t>
            </a:r>
          </a:p>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Relations commerciales: </a:t>
            </a:r>
            <a:r>
              <a:rPr lang="fr-FR" sz="1200" dirty="0">
                <a:solidFill>
                  <a:srgbClr val="000000"/>
                </a:solidFill>
                <a:latin typeface="Calibri" pitchFamily="34" charset="0"/>
              </a:rPr>
              <a:t>actes commerciaux et respect des engagements vis-à-vis du client et de la CREG.</a:t>
            </a:r>
          </a:p>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Services :</a:t>
            </a:r>
            <a:r>
              <a:rPr lang="fr-FR" sz="1200" dirty="0">
                <a:solidFill>
                  <a:srgbClr val="000000"/>
                </a:solidFill>
                <a:latin typeface="Calibri" pitchFamily="34" charset="0"/>
              </a:rPr>
              <a:t> prestation de conseil et assistance technique</a:t>
            </a:r>
          </a:p>
        </p:txBody>
      </p:sp>
      <p:sp>
        <p:nvSpPr>
          <p:cNvPr id="18492" name="Text Box 10"/>
          <p:cNvSpPr txBox="1">
            <a:spLocks noChangeArrowheads="1"/>
          </p:cNvSpPr>
          <p:nvPr/>
        </p:nvSpPr>
        <p:spPr bwMode="auto">
          <a:xfrm>
            <a:off x="4641850" y="704850"/>
            <a:ext cx="2422525"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Règles du jeu concurrentiel</a:t>
            </a:r>
          </a:p>
        </p:txBody>
      </p:sp>
      <p:sp>
        <p:nvSpPr>
          <p:cNvPr id="18493" name="Rectangle 7"/>
          <p:cNvSpPr>
            <a:spLocks noChangeArrowheads="1"/>
          </p:cNvSpPr>
          <p:nvPr/>
        </p:nvSpPr>
        <p:spPr bwMode="auto">
          <a:xfrm>
            <a:off x="184150" y="0"/>
            <a:ext cx="8459788" cy="327025"/>
          </a:xfrm>
          <a:prstGeom prst="rect">
            <a:avLst/>
          </a:prstGeom>
          <a:noFill/>
          <a:ln w="9525">
            <a:noFill/>
            <a:miter lim="800000"/>
            <a:headEnd/>
            <a:tailEnd/>
          </a:ln>
        </p:spPr>
        <p:txBody>
          <a:bodyPr lIns="0" tIns="0" rIns="0" bIns="0" anchor="b"/>
          <a:lstStyle/>
          <a:p>
            <a:pPr marL="457200" indent="-457200"/>
            <a:r>
              <a:rPr lang="fr-FR" sz="2000" b="1">
                <a:solidFill>
                  <a:srgbClr val="000000"/>
                </a:solidFill>
                <a:latin typeface="Calibri" pitchFamily="34" charset="0"/>
              </a:rPr>
              <a:t>Caractérisation du segment « </a:t>
            </a:r>
            <a:r>
              <a:rPr lang="fr-FR" sz="2000" b="1" i="1">
                <a:solidFill>
                  <a:srgbClr val="000000"/>
                </a:solidFill>
                <a:latin typeface="Calibri" pitchFamily="34" charset="0"/>
              </a:rPr>
              <a:t>Concessions Électriques »</a:t>
            </a:r>
            <a:endParaRPr lang="fr-FR" sz="2000" b="1">
              <a:solidFill>
                <a:srgbClr val="000000"/>
              </a:solidFill>
              <a:latin typeface="Calibri" pitchFamily="34" charset="0"/>
            </a:endParaRPr>
          </a:p>
        </p:txBody>
      </p:sp>
      <p:sp>
        <p:nvSpPr>
          <p:cNvPr id="14662" name="Text Box 40"/>
          <p:cNvSpPr txBox="1">
            <a:spLocks noChangeArrowheads="1"/>
          </p:cNvSpPr>
          <p:nvPr/>
        </p:nvSpPr>
        <p:spPr bwMode="auto">
          <a:xfrm>
            <a:off x="4429125" y="582613"/>
            <a:ext cx="4632325" cy="3598862"/>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100" b="1" u="sng" dirty="0">
                <a:solidFill>
                  <a:srgbClr val="000000"/>
                </a:solidFill>
                <a:latin typeface="+mn-lt"/>
              </a:rPr>
              <a:t>Barrières à l’entrée</a:t>
            </a:r>
            <a:r>
              <a:rPr lang="fr-FR" sz="1100" b="1" dirty="0">
                <a:solidFill>
                  <a:srgbClr val="000000"/>
                </a:solidFill>
                <a:latin typeface="+mn-lt"/>
              </a:rPr>
              <a:t>: </a:t>
            </a:r>
          </a:p>
          <a:p>
            <a:pPr marL="177800" indent="-177800" defTabSz="757238" fontAlgn="auto">
              <a:spcBef>
                <a:spcPts val="0"/>
              </a:spcBef>
              <a:spcAft>
                <a:spcPts val="0"/>
              </a:spcAft>
              <a:buFont typeface="Arial" pitchFamily="34" charset="0"/>
              <a:buChar char="•"/>
              <a:defRPr/>
            </a:pPr>
            <a:r>
              <a:rPr lang="fr-FR" sz="1100" dirty="0">
                <a:solidFill>
                  <a:srgbClr val="000000"/>
                </a:solidFill>
                <a:latin typeface="+mn-lt"/>
              </a:rPr>
              <a:t>Taille critique</a:t>
            </a:r>
          </a:p>
          <a:p>
            <a:pPr marL="177800" indent="-177800" defTabSz="757238" fontAlgn="auto">
              <a:spcBef>
                <a:spcPts val="0"/>
              </a:spcBef>
              <a:spcAft>
                <a:spcPts val="0"/>
              </a:spcAft>
              <a:buFont typeface="Arial" pitchFamily="34" charset="0"/>
              <a:buChar char="•"/>
              <a:defRPr/>
            </a:pPr>
            <a:r>
              <a:rPr lang="fr-FR" sz="1100" dirty="0">
                <a:solidFill>
                  <a:srgbClr val="000000"/>
                </a:solidFill>
                <a:latin typeface="+mn-lt"/>
              </a:rPr>
              <a:t>Prix administré par l’Etat (ne permettant pas de couvrir les charges réelles)</a:t>
            </a:r>
          </a:p>
          <a:p>
            <a:pPr marL="228600" indent="-228600" defTabSz="757238" fontAlgn="auto">
              <a:spcBef>
                <a:spcPts val="0"/>
              </a:spcBef>
              <a:spcAft>
                <a:spcPts val="0"/>
              </a:spcAft>
              <a:defRPr/>
            </a:pPr>
            <a:r>
              <a:rPr lang="fr-FR" sz="1100" b="1" u="sng" dirty="0">
                <a:solidFill>
                  <a:srgbClr val="000000"/>
                </a:solidFill>
                <a:latin typeface="+mn-lt"/>
              </a:rPr>
              <a:t>FCS </a:t>
            </a:r>
            <a:r>
              <a:rPr lang="fr-FR" sz="1100" b="1" dirty="0">
                <a:solidFill>
                  <a:srgbClr val="000000"/>
                </a:solidFill>
                <a:latin typeface="+mn-lt"/>
              </a:rPr>
              <a:t>: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Maitrise du ré-engineering de Réseau,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Ingénierie sociale, </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Optimisation et généralisation de nouvelles technologies (BCC, TST/HTA, télé-relève, Smart </a:t>
            </a:r>
            <a:r>
              <a:rPr lang="fr-FR" sz="1100" dirty="0" err="1">
                <a:solidFill>
                  <a:schemeClr val="accent2">
                    <a:lumMod val="50000"/>
                  </a:schemeClr>
                </a:solidFill>
                <a:latin typeface="+mn-lt"/>
              </a:rPr>
              <a:t>Grid</a:t>
            </a:r>
            <a:r>
              <a:rPr lang="fr-FR" sz="1100" dirty="0">
                <a:solidFill>
                  <a:schemeClr val="accent2">
                    <a:lumMod val="50000"/>
                  </a:schemeClr>
                </a:solidFill>
                <a:latin typeface="+mn-lt"/>
              </a:rPr>
              <a:t>)</a:t>
            </a:r>
          </a:p>
          <a:p>
            <a:pPr marL="228600" indent="-228600" defTabSz="757238" fontAlgn="auto">
              <a:lnSpc>
                <a:spcPct val="120000"/>
              </a:lnSpc>
              <a:spcBef>
                <a:spcPts val="0"/>
              </a:spcBef>
              <a:spcAft>
                <a:spcPts val="0"/>
              </a:spcAft>
              <a:buFont typeface="+mj-lt"/>
              <a:buAutoNum type="arabicPeriod"/>
              <a:defRPr/>
            </a:pPr>
            <a:r>
              <a:rPr lang="fr-FR" sz="1100" dirty="0">
                <a:latin typeface="+mn-lt"/>
              </a:rPr>
              <a:t>Développement et exécution de la maintenance</a:t>
            </a:r>
          </a:p>
          <a:p>
            <a:pPr marL="228600" indent="-228600" defTabSz="757238" fontAlgn="auto">
              <a:lnSpc>
                <a:spcPct val="120000"/>
              </a:lnSpc>
              <a:spcBef>
                <a:spcPts val="0"/>
              </a:spcBef>
              <a:spcAft>
                <a:spcPts val="0"/>
              </a:spcAft>
              <a:buFont typeface="+mj-lt"/>
              <a:buAutoNum type="arabicPeriod"/>
              <a:defRPr/>
            </a:pPr>
            <a:r>
              <a:rPr lang="fr-FR" sz="1100" dirty="0">
                <a:latin typeface="+mn-lt"/>
              </a:rPr>
              <a:t>Développement des compétences RH</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Système d’information intégré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Maîtrise de l’adéquation entre couts de revient et tarifs,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Réseau commercial (</a:t>
            </a:r>
            <a:r>
              <a:rPr lang="fr-FR" sz="1100" dirty="0" err="1">
                <a:latin typeface="+mn-lt"/>
              </a:rPr>
              <a:t>dév</a:t>
            </a:r>
            <a:r>
              <a:rPr lang="fr-FR" sz="1100" dirty="0">
                <a:latin typeface="+mn-lt"/>
              </a:rPr>
              <a:t>., optimisation et efficacité, développement des services aux clients),</a:t>
            </a:r>
          </a:p>
          <a:p>
            <a:pPr marL="228600" indent="-228600" defTabSz="757238" fontAlgn="auto">
              <a:lnSpc>
                <a:spcPct val="120000"/>
              </a:lnSpc>
              <a:spcBef>
                <a:spcPts val="0"/>
              </a:spcBef>
              <a:spcAft>
                <a:spcPts val="0"/>
              </a:spcAft>
              <a:buFont typeface="+mj-lt"/>
              <a:buAutoNum type="arabicPeriod"/>
              <a:defRPr/>
            </a:pPr>
            <a:r>
              <a:rPr lang="fr-FR" sz="1100" dirty="0">
                <a:latin typeface="+mn-lt"/>
              </a:rPr>
              <a:t>Capacité de Maîtrise d’œuvre/ contrôle des travaux</a:t>
            </a:r>
          </a:p>
          <a:p>
            <a:pPr marL="228600" indent="-228600" defTabSz="757238" fontAlgn="auto">
              <a:lnSpc>
                <a:spcPct val="120000"/>
              </a:lnSpc>
              <a:spcBef>
                <a:spcPts val="0"/>
              </a:spcBef>
              <a:spcAft>
                <a:spcPts val="0"/>
              </a:spcAft>
              <a:buFont typeface="+mj-lt"/>
              <a:buAutoNum type="arabicPeriod"/>
              <a:defRPr/>
            </a:pPr>
            <a:r>
              <a:rPr lang="fr-FR" sz="1100" dirty="0">
                <a:latin typeface="+mn-lt"/>
              </a:rPr>
              <a:t>Ancrage institutionnel,</a:t>
            </a:r>
          </a:p>
          <a:p>
            <a:pPr marL="228600" indent="-228600" defTabSz="757238" fontAlgn="auto">
              <a:lnSpc>
                <a:spcPct val="120000"/>
              </a:lnSpc>
              <a:spcBef>
                <a:spcPts val="0"/>
              </a:spcBef>
              <a:spcAft>
                <a:spcPts val="0"/>
              </a:spcAft>
              <a:buFont typeface="+mj-lt"/>
              <a:buAutoNum type="arabicPeriod"/>
              <a:defRPr/>
            </a:pPr>
            <a:r>
              <a:rPr lang="fr-FR" sz="1100" dirty="0">
                <a:latin typeface="+mn-lt"/>
              </a:rPr>
              <a:t>Capitalisation (</a:t>
            </a:r>
            <a:r>
              <a:rPr lang="en-US" sz="1100" dirty="0">
                <a:latin typeface="+mn-lt"/>
              </a:rPr>
              <a:t>knowledge</a:t>
            </a:r>
            <a:r>
              <a:rPr lang="fr-FR" sz="1100" dirty="0">
                <a:latin typeface="+mn-lt"/>
              </a:rPr>
              <a:t> management)</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Mise à jour et réengineering des procédures de gestion</a:t>
            </a:r>
            <a:endParaRPr lang="fr-FR" sz="1100" i="1" dirty="0">
              <a:latin typeface="+mn-lt"/>
            </a:endParaRPr>
          </a:p>
        </p:txBody>
      </p:sp>
      <p:cxnSp>
        <p:nvCxnSpPr>
          <p:cNvPr id="18495" name="Connecteur droit 57"/>
          <p:cNvCxnSpPr>
            <a:cxnSpLocks noChangeShapeType="1"/>
          </p:cNvCxnSpPr>
          <p:nvPr/>
        </p:nvCxnSpPr>
        <p:spPr bwMode="auto">
          <a:xfrm>
            <a:off x="0" y="2214554"/>
            <a:ext cx="4486275" cy="1588"/>
          </a:xfrm>
          <a:prstGeom prst="line">
            <a:avLst/>
          </a:prstGeom>
          <a:noFill/>
          <a:ln w="9525" algn="ctr">
            <a:solidFill>
              <a:schemeClr val="accent1"/>
            </a:solidFill>
            <a:round/>
            <a:headEnd/>
            <a:tailEnd/>
          </a:ln>
        </p:spPr>
      </p:cxnSp>
      <p:sp>
        <p:nvSpPr>
          <p:cNvPr id="18496" name="Text Box 43"/>
          <p:cNvSpPr txBox="1">
            <a:spLocks noChangeArrowheads="1"/>
          </p:cNvSpPr>
          <p:nvPr/>
        </p:nvSpPr>
        <p:spPr bwMode="auto">
          <a:xfrm>
            <a:off x="4638675" y="4167188"/>
            <a:ext cx="2870200"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18497" name="Rectangle 42"/>
          <p:cNvSpPr>
            <a:spLocks noChangeArrowheads="1"/>
          </p:cNvSpPr>
          <p:nvPr/>
        </p:nvSpPr>
        <p:spPr bwMode="auto">
          <a:xfrm>
            <a:off x="20638" y="5021263"/>
            <a:ext cx="4462462" cy="30003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98" name="Text Box 45"/>
          <p:cNvSpPr txBox="1">
            <a:spLocks noChangeArrowheads="1"/>
          </p:cNvSpPr>
          <p:nvPr/>
        </p:nvSpPr>
        <p:spPr bwMode="auto">
          <a:xfrm>
            <a:off x="187325" y="5045075"/>
            <a:ext cx="2868613" cy="26193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Structure de la concurrence</a:t>
            </a:r>
          </a:p>
        </p:txBody>
      </p:sp>
      <p:sp>
        <p:nvSpPr>
          <p:cNvPr id="18499" name="Text Box 10"/>
          <p:cNvSpPr txBox="1">
            <a:spLocks noChangeArrowheads="1"/>
          </p:cNvSpPr>
          <p:nvPr/>
        </p:nvSpPr>
        <p:spPr bwMode="auto">
          <a:xfrm>
            <a:off x="204788" y="379413"/>
            <a:ext cx="189865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dirty="0">
                <a:solidFill>
                  <a:schemeClr val="bg1"/>
                </a:solidFill>
                <a:latin typeface="Calibri" pitchFamily="34" charset="0"/>
              </a:rPr>
              <a:t>Définition du segment</a:t>
            </a:r>
          </a:p>
        </p:txBody>
      </p:sp>
      <p:sp>
        <p:nvSpPr>
          <p:cNvPr id="18500" name="Text Box 11"/>
          <p:cNvSpPr txBox="1">
            <a:spLocks noChangeArrowheads="1"/>
          </p:cNvSpPr>
          <p:nvPr/>
        </p:nvSpPr>
        <p:spPr bwMode="auto">
          <a:xfrm>
            <a:off x="4573588" y="369888"/>
            <a:ext cx="44704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dirty="0">
                <a:solidFill>
                  <a:schemeClr val="bg1"/>
                </a:solidFill>
                <a:latin typeface="Calibri" pitchFamily="34" charset="0"/>
              </a:rPr>
              <a:t>Règles du jeu et synergies possibles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61493" name="Group 277"/>
          <p:cNvGraphicFramePr>
            <a:graphicFrameLocks noGrp="1"/>
          </p:cNvGraphicFramePr>
          <p:nvPr>
            <p:ph idx="4294967295"/>
          </p:nvPr>
        </p:nvGraphicFramePr>
        <p:xfrm>
          <a:off x="71406" y="213847"/>
          <a:ext cx="8907830" cy="6837175"/>
        </p:xfrm>
        <a:graphic>
          <a:graphicData uri="http://schemas.openxmlformats.org/drawingml/2006/table">
            <a:tbl>
              <a:tblPr/>
              <a:tblGrid>
                <a:gridCol w="164398"/>
                <a:gridCol w="406741"/>
                <a:gridCol w="1692957"/>
                <a:gridCol w="285752"/>
                <a:gridCol w="357190"/>
                <a:gridCol w="285752"/>
                <a:gridCol w="240502"/>
                <a:gridCol w="276359"/>
                <a:gridCol w="69090"/>
                <a:gridCol w="5129089"/>
              </a:tblGrid>
              <a:tr h="2968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rPr>
                        <a:t>T </a:t>
                      </a:r>
                      <a:r>
                        <a:rPr kumimoji="0" lang="fr-FR" sz="800" b="1" i="0" u="none" strike="noStrike" cap="none" normalizeH="0" baseline="0" dirty="0" err="1" smtClean="0">
                          <a:ln>
                            <a:noFill/>
                          </a:ln>
                          <a:solidFill>
                            <a:srgbClr val="000000"/>
                          </a:solidFill>
                          <a:effectLst/>
                          <a:latin typeface="Arial" charset="0"/>
                        </a:rPr>
                        <a:t>fbl</a:t>
                      </a:r>
                      <a:endParaRPr kumimoji="0" lang="fr-FR" sz="8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err="1" smtClean="0">
                          <a:ln>
                            <a:noFill/>
                          </a:ln>
                          <a:solidFill>
                            <a:srgbClr val="000000"/>
                          </a:solidFill>
                          <a:effectLst/>
                          <a:latin typeface="Arial" charset="0"/>
                        </a:rPr>
                        <a:t>Faibl</a:t>
                      </a:r>
                      <a:endParaRPr kumimoji="0" lang="fr-FR" sz="8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err="1" smtClean="0">
                          <a:ln>
                            <a:noFill/>
                          </a:ln>
                          <a:solidFill>
                            <a:srgbClr val="000000"/>
                          </a:solidFill>
                          <a:effectLst/>
                          <a:latin typeface="Arial" charset="0"/>
                        </a:rPr>
                        <a:t>Moy</a:t>
                      </a:r>
                      <a:endParaRPr kumimoji="0" lang="fr-FR" sz="8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rPr>
                        <a:t>Fort</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rPr>
                        <a:t>Exceptionnel </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Commentaires</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218488">
                <a:tc rowSpan="12" grid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050" b="1" i="0" u="none" strike="noStrike" cap="none" normalizeH="0" baseline="0" dirty="0" smtClean="0">
                          <a:ln>
                            <a:noFill/>
                          </a:ln>
                          <a:solidFill>
                            <a:schemeClr val="bg1"/>
                          </a:solidFill>
                          <a:effectLst/>
                          <a:latin typeface="Arial" charset="0"/>
                          <a:cs typeface="Arial" charset="0"/>
                        </a:rPr>
                        <a:t>Maîtrise des Facteurs Clés de succès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12" h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Développement et exécution de la maintenance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Problématique de disponibilité de matériel et dotation d’équipement,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Déficit  en opérateurs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Absence de doctrine de maîtrise d’œuvre de la maintenance;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Non Maitrise de la maintenance préventive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Insuffisance de qualification et d’expertise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803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Optimisation et généralisation de nouvelles technologies (BCC, TST/HTA, télé-relève, Smart </a:t>
                      </a:r>
                      <a:r>
                        <a:rPr kumimoji="0" lang="fr-FR" sz="800" b="1" i="0" u="none" strike="noStrike" cap="none" normalizeH="0" baseline="0" dirty="0" err="1" smtClean="0">
                          <a:ln>
                            <a:noFill/>
                          </a:ln>
                          <a:solidFill>
                            <a:srgbClr val="000000"/>
                          </a:solidFill>
                          <a:effectLst/>
                          <a:latin typeface="Arial" charset="0"/>
                          <a:cs typeface="Arial" charset="0"/>
                        </a:rPr>
                        <a:t>Grid</a:t>
                      </a:r>
                      <a:r>
                        <a:rPr kumimoji="0" lang="fr-FR" sz="800" b="1" i="0" u="none" strike="noStrike" cap="none" normalizeH="0" baseline="0" dirty="0" smtClean="0">
                          <a:ln>
                            <a:noFill/>
                          </a:ln>
                          <a:solidFill>
                            <a:srgbClr val="000000"/>
                          </a:solidFill>
                          <a:effectLst/>
                          <a:latin typeface="Arial" charset="0"/>
                          <a:cs typeface="Arial" charset="0"/>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BCC en exploitation</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Activités TST MT restent à réactiver (passer aux techniques nouvelles)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err="1" smtClean="0">
                          <a:ln>
                            <a:noFill/>
                          </a:ln>
                          <a:solidFill>
                            <a:srgbClr val="000000"/>
                          </a:solidFill>
                          <a:effectLst/>
                          <a:latin typeface="Arial" charset="0"/>
                          <a:cs typeface="Arial" charset="0"/>
                        </a:rPr>
                        <a:t>Télérelève</a:t>
                      </a:r>
                      <a:r>
                        <a:rPr kumimoji="0" lang="fr-FR" sz="700" b="0" i="0" u="none" strike="noStrike" cap="none" normalizeH="0" baseline="0" dirty="0" smtClean="0">
                          <a:ln>
                            <a:noFill/>
                          </a:ln>
                          <a:solidFill>
                            <a:srgbClr val="000000"/>
                          </a:solidFill>
                          <a:effectLst/>
                          <a:latin typeface="Arial" charset="0"/>
                          <a:cs typeface="Arial" charset="0"/>
                        </a:rPr>
                        <a:t> : BT: en projet/  MT: site pilote (DD de </a:t>
                      </a:r>
                      <a:r>
                        <a:rPr kumimoji="0" lang="fr-FR" sz="700" b="0" i="0" u="none" strike="noStrike" cap="none" normalizeH="0" baseline="0" dirty="0" err="1" smtClean="0">
                          <a:ln>
                            <a:noFill/>
                          </a:ln>
                          <a:solidFill>
                            <a:srgbClr val="000000"/>
                          </a:solidFill>
                          <a:effectLst/>
                          <a:latin typeface="Arial" charset="0"/>
                          <a:cs typeface="Arial" charset="0"/>
                        </a:rPr>
                        <a:t>Bologhine</a:t>
                      </a:r>
                      <a:r>
                        <a:rPr kumimoji="0" lang="fr-FR" sz="700" b="0" i="0" u="none" strike="noStrike" cap="none" normalizeH="0" baseline="0" dirty="0" smtClean="0">
                          <a:ln>
                            <a:noFill/>
                          </a:ln>
                          <a:solidFill>
                            <a:srgbClr val="000000"/>
                          </a:solidFill>
                          <a:effectLst/>
                          <a:latin typeface="Arial" charset="0"/>
                          <a:cs typeface="Arial" charset="0"/>
                        </a:rPr>
                        <a:t>)</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Problème de fiabilité et de </a:t>
                      </a:r>
                      <a:r>
                        <a:rPr kumimoji="0" lang="fr-FR" sz="700" b="0" i="0" u="none" strike="noStrike" cap="none" normalizeH="0" baseline="0" dirty="0" err="1" smtClean="0">
                          <a:ln>
                            <a:noFill/>
                          </a:ln>
                          <a:solidFill>
                            <a:srgbClr val="000000"/>
                          </a:solidFill>
                          <a:effectLst/>
                          <a:latin typeface="Arial" charset="0"/>
                          <a:cs typeface="Arial" charset="0"/>
                        </a:rPr>
                        <a:t>dév</a:t>
                      </a:r>
                      <a:r>
                        <a:rPr kumimoji="0" lang="fr-FR" sz="700" b="0" i="0" u="none" strike="noStrike" cap="none" normalizeH="0" baseline="0" dirty="0" smtClean="0">
                          <a:ln>
                            <a:noFill/>
                          </a:ln>
                          <a:solidFill>
                            <a:srgbClr val="000000"/>
                          </a:solidFill>
                          <a:effectLst/>
                          <a:latin typeface="Arial" charset="0"/>
                          <a:cs typeface="Arial" charset="0"/>
                        </a:rPr>
                        <a:t>. des réseaux de télécommunication;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329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Maitrise de la restructuration du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Restructuration du réseau en cours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Difficulté dans l’obtention des autorisations de voiries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Capacité de réhabilitation des réseaux, connaissance de l’historique des évolutions.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1681">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Ingénierie sociale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Absence de politique de communication et de lobbying envers les autorités publiques (administratives, judiciaires et services de sécurité), pour faire face aux vols d’énergie sur les réseaux et aux agressions réseaux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None/>
                        <a:tabLst/>
                      </a:pPr>
                      <a:r>
                        <a:rPr kumimoji="0" lang="fr-FR" sz="700" b="0" i="0" u="none" strike="noStrike" cap="none" normalizeH="0" baseline="0" dirty="0" smtClean="0">
                          <a:ln>
                            <a:noFill/>
                          </a:ln>
                          <a:solidFill>
                            <a:srgbClr val="000000"/>
                          </a:solidFill>
                          <a:effectLst/>
                          <a:latin typeface="Arial" charset="0"/>
                          <a:cs typeface="Arial" charset="0"/>
                        </a:rPr>
                        <a:t>-Absence de mécanismes adaptées de lutte contre la fraude  aux clients démunis et autres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840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Système d’information intégré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Le SI distribution actuel se compose  d’un ensemble d’applications et ne couvre pas tous les besoins (se limité à la facturation et la comptabilité).</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Schéma directeur informatique distribution 2012 – 2016 finalisé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188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Maîtrise de l’adéquation entre couts de revient et tarifs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Comptabilité analytique  centralisée  (non exploitée par les DD)</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Absence de révision tarifaire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Non maitrise des charges d’investissements et d’exploitation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0875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Réseau commercial (</a:t>
                      </a:r>
                      <a:r>
                        <a:rPr kumimoji="0" lang="fr-FR" sz="800" b="1" i="0" u="none" strike="noStrike" cap="none" normalizeH="0" baseline="0" dirty="0" err="1" smtClean="0">
                          <a:ln>
                            <a:noFill/>
                          </a:ln>
                          <a:solidFill>
                            <a:srgbClr val="000000"/>
                          </a:solidFill>
                          <a:effectLst/>
                          <a:latin typeface="Arial" charset="0"/>
                          <a:cs typeface="Arial" charset="0"/>
                        </a:rPr>
                        <a:t>dév</a:t>
                      </a:r>
                      <a:r>
                        <a:rPr kumimoji="0" lang="fr-FR" sz="800" b="1" i="0" u="none" strike="noStrike" cap="none" normalizeH="0" baseline="0" dirty="0" smtClean="0">
                          <a:ln>
                            <a:noFill/>
                          </a:ln>
                          <a:solidFill>
                            <a:srgbClr val="000000"/>
                          </a:solidFill>
                          <a:effectLst/>
                          <a:latin typeface="Arial" charset="0"/>
                          <a:cs typeface="Arial" charset="0"/>
                        </a:rPr>
                        <a:t>., optimisation et efficacité),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1"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diversification des modes de payement;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Faible adaptation de l’organisation commerciale aux  exigences du métier</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Insuffisance dans le traitement des réclamations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culture commerciale insuffisante.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Nécessité d’introduction de call-center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0659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Développement des compétences RH</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Déperdition de la ressource qualifiée et non préparation de la relève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Non réalisation de formation (qualifiante) pour certains métiers. Exemple: TVC, surveillance de travaux, maintenance des ouvrages télécommandés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Faiblesse en formation management pour l’encadrement</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Rigidité dans les conditions d’accès à certaines formations (IFEG)</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Déficit dans la formation à la relation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146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Capacité de Maîtrise d’œuvre/ contrôle des travaux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Problème d’expertise de matériels (contrefaçon).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Insuffisance de la formation des techniciens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Existence d’une commission d’acceptation et d’homologation de matériel.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Capitalisation (</a:t>
                      </a:r>
                      <a:r>
                        <a:rPr kumimoji="0" lang="en-US" sz="800" b="1" i="0" u="none" strike="noStrike" cap="none" normalizeH="0" baseline="0" dirty="0" smtClean="0">
                          <a:ln>
                            <a:noFill/>
                          </a:ln>
                          <a:solidFill>
                            <a:srgbClr val="000000"/>
                          </a:solidFill>
                          <a:effectLst/>
                          <a:latin typeface="Arial" charset="0"/>
                          <a:cs typeface="Arial" charset="0"/>
                        </a:rPr>
                        <a:t>knowledge</a:t>
                      </a:r>
                      <a:r>
                        <a:rPr kumimoji="0" lang="fr-FR" sz="800" b="1" i="0" u="none" strike="noStrike" cap="none" normalizeH="0" baseline="0" dirty="0" smtClean="0">
                          <a:ln>
                            <a:noFill/>
                          </a:ln>
                          <a:solidFill>
                            <a:srgbClr val="000000"/>
                          </a:solidFill>
                          <a:effectLst/>
                          <a:latin typeface="Arial" charset="0"/>
                          <a:cs typeface="Arial" charset="0"/>
                        </a:rPr>
                        <a:t> management)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Faiblesse dans la capitalisation du savoir et de l’expertise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Capital expérience insuffisamment valorisé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82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Ancrage institutionnel</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rgbClr val="000000"/>
                          </a:solidFill>
                          <a:effectLst/>
                          <a:latin typeface="Arial" charset="0"/>
                          <a:cs typeface="Arial" charset="0"/>
                        </a:rPr>
                        <a:t>-SDA filiale de l’opérateur historique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8403">
                <a:tc gridSpan="2"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1100" b="1" i="0" u="none" strike="noStrike" cap="none" normalizeH="0" baseline="0" dirty="0" smtClean="0">
                        <a:ln>
                          <a:noFill/>
                        </a:ln>
                        <a:solidFill>
                          <a:schemeClr val="bg1"/>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800" b="1" i="0" u="none" strike="noStrike" cap="none" normalizeH="0" baseline="0" dirty="0" smtClean="0">
                          <a:ln>
                            <a:noFill/>
                          </a:ln>
                          <a:solidFill>
                            <a:srgbClr val="000000"/>
                          </a:solidFill>
                          <a:effectLst/>
                          <a:latin typeface="Arial" charset="0"/>
                          <a:cs typeface="Arial" charset="0"/>
                        </a:rPr>
                        <a:t>Mise à jour et réengineering des procédures de gestion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Nécessité de mise à jour des procédures de travail en adéquation avec les changements organisationnels, institutionnels et technologiques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Nécessité de reconstitution et de mise à jour du fonds documentaire (guides techniques,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rgbClr val="000000"/>
                          </a:solidFill>
                          <a:effectLst/>
                          <a:latin typeface="Arial" charset="0"/>
                          <a:cs typeface="Arial" charset="0"/>
                        </a:rPr>
                        <a:t>-SDA monopole sur le périmètre de la concession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5864">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endParaRPr kumimoji="0" lang="fr-FR" sz="10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rgbClr val="FF0000"/>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chemeClr val="tx1"/>
                          </a:solidFill>
                          <a:effectLst/>
                          <a:latin typeface="Arial" charset="0"/>
                          <a:cs typeface="Arial" charset="0"/>
                        </a:rPr>
                        <a:t>-SDA filiale de l’opérateur historique, </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chemeClr val="tx1"/>
                          </a:solidFill>
                          <a:effectLst/>
                          <a:latin typeface="Arial" charset="0"/>
                          <a:cs typeface="Arial" charset="0"/>
                        </a:rPr>
                        <a:t>-Contraintes liées à l’environnement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98256">
                <a:tc gridSpan="3">
                  <a:txBody>
                    <a:bodyPr/>
                    <a:lstStyle/>
                    <a:p>
                      <a:pPr marL="87313"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b="0" i="0" u="none" strike="noStrike" kern="1200" cap="none" normalizeH="0" baseline="0" dirty="0" smtClean="0">
                          <a:ln>
                            <a:noFill/>
                          </a:ln>
                          <a:solidFill>
                            <a:schemeClr val="tx1"/>
                          </a:solidFill>
                          <a:effectLst/>
                          <a:latin typeface="Arial" charset="0"/>
                          <a:ea typeface="+mn-ea"/>
                          <a:cs typeface="+mn-cs"/>
                          <a:sym typeface="Wingdings 2" pitchFamily="18" charset="2"/>
                        </a:rPr>
                        <a: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5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accent2"/>
                    </a:solidFill>
                  </a:tcPr>
                </a:tc>
                <a:tc>
                  <a:txBody>
                    <a:bodyPr/>
                    <a:lstStyle/>
                    <a:p>
                      <a:pPr marL="85725"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400375">
                <a:tc rowSpan="2" gridSpan="3">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Potentiel de valorisation des synergies internes sur le plan - commercial /coûts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endParaRPr lang="fr-F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Commercial: synergie avec les autres  segments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Coûts: mutualisation des équipes relève gaz/</a:t>
                      </a:r>
                      <a:r>
                        <a:rPr kumimoji="0" lang="fr-FR" sz="700" b="0" i="0" u="none" strike="noStrike" cap="none" normalizeH="0" baseline="0" dirty="0" err="1" smtClean="0">
                          <a:ln>
                            <a:noFill/>
                          </a:ln>
                          <a:solidFill>
                            <a:srgbClr val="000000"/>
                          </a:solidFill>
                          <a:effectLst/>
                          <a:latin typeface="Arial" charset="0"/>
                          <a:cs typeface="Arial" charset="0"/>
                        </a:rPr>
                        <a:t>elec</a:t>
                      </a:r>
                      <a:endParaRPr kumimoji="0" lang="fr-FR" sz="7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83860">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vMerge="1">
                  <a:txBody>
                    <a:bodyPr/>
                    <a:lstStyle/>
                    <a:p>
                      <a:endParaRPr lang="fr-FR"/>
                    </a:p>
                  </a:txBody>
                  <a:tcPr/>
                </a:tc>
              </a:tr>
              <a:tr h="268353">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smtClean="0">
                          <a:ln>
                            <a:noFill/>
                          </a:ln>
                          <a:solidFill>
                            <a:srgbClr val="000000"/>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endParaRPr lang="fr-FR" dirty="0"/>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rPr>
                        <a: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700" b="0" i="0" u="none" strike="noStrike" cap="none" normalizeH="0" baseline="0" dirty="0" smtClean="0">
                          <a:ln>
                            <a:noFill/>
                          </a:ln>
                          <a:solidFill>
                            <a:srgbClr val="000000"/>
                          </a:solidFill>
                          <a:effectLst/>
                          <a:latin typeface="Arial" charset="0"/>
                          <a:cs typeface="Arial" charset="0"/>
                        </a:rPr>
                        <a:t>Synergie avec GRTE et CEEG dans le développement du réseau</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700" b="0" i="0" u="none" strike="noStrike" cap="none" normalizeH="0" baseline="0" dirty="0" smtClean="0">
                          <a:ln>
                            <a:noFill/>
                          </a:ln>
                          <a:solidFill>
                            <a:srgbClr val="000000"/>
                          </a:solidFill>
                          <a:effectLst/>
                          <a:latin typeface="Arial" charset="0"/>
                          <a:cs typeface="Arial" charset="0"/>
                        </a:rPr>
                        <a:t>Synergie avec les institutions publiques pour la concrétisation des programmes d’Etat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rgbClr val="2F2B20"/>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rgbClr val="2F2B20"/>
                          </a:solidFill>
                          <a:effectLst/>
                          <a:uLnTx/>
                          <a:uFillTx/>
                          <a:latin typeface="Arial" charset="0"/>
                          <a:ea typeface="+mn-ea"/>
                          <a:cs typeface="+mn-cs"/>
                          <a:sym typeface="Wingdings 2" pitchFamily="18" charset="2"/>
                        </a:rPr>
                        <a:t></a:t>
                      </a:r>
                      <a:endParaRPr kumimoji="0" lang="fr-FR" sz="1600" b="0" i="0" u="none" strike="noStrike" kern="1200" cap="none" normalizeH="0" baseline="0" dirty="0" smtClean="0">
                        <a:ln>
                          <a:noFill/>
                        </a:ln>
                        <a:solidFill>
                          <a:schemeClr val="tx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accent2"/>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19665" name="Rectangle 7"/>
          <p:cNvSpPr>
            <a:spLocks noChangeArrowheads="1"/>
          </p:cNvSpPr>
          <p:nvPr/>
        </p:nvSpPr>
        <p:spPr bwMode="auto">
          <a:xfrm>
            <a:off x="423863" y="-43751"/>
            <a:ext cx="8720137" cy="258042"/>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du segment </a:t>
            </a:r>
            <a:r>
              <a:rPr lang="fr-FR" sz="1600" i="1" dirty="0">
                <a:solidFill>
                  <a:srgbClr val="000000"/>
                </a:solidFill>
                <a:latin typeface="Calibri" pitchFamily="34" charset="0"/>
              </a:rPr>
              <a:t>Concessions Électriques</a:t>
            </a:r>
            <a:endParaRPr lang="fr-FR" sz="1600"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4" name="Group 21"/>
          <p:cNvGraphicFramePr>
            <a:graphicFrameLocks noGrp="1"/>
          </p:cNvGraphicFramePr>
          <p:nvPr/>
        </p:nvGraphicFramePr>
        <p:xfrm>
          <a:off x="71407" y="808677"/>
          <a:ext cx="8929783" cy="4834902"/>
        </p:xfrm>
        <a:graphic>
          <a:graphicData uri="http://schemas.openxmlformats.org/drawingml/2006/table">
            <a:tbl>
              <a:tblPr>
                <a:tableStyleId>{BC89EF96-8CEA-46FF-86C4-4CE0E7609802}</a:tableStyleId>
              </a:tblPr>
              <a:tblGrid>
                <a:gridCol w="2178590"/>
                <a:gridCol w="1321905"/>
                <a:gridCol w="1292363"/>
                <a:gridCol w="1524990"/>
                <a:gridCol w="1307134"/>
                <a:gridCol w="145237"/>
                <a:gridCol w="1159564"/>
              </a:tblGrid>
              <a:tr h="428628">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                                            Phases</a:t>
                      </a:r>
                      <a:br>
                        <a:rPr kumimoji="0" lang="fr-FR" sz="1200" b="1" u="none" strike="noStrike" cap="none" normalizeH="0" baseline="0" dirty="0" smtClean="0">
                          <a:ln>
                            <a:noFill/>
                          </a:ln>
                          <a:solidFill>
                            <a:schemeClr val="bg1"/>
                          </a:solidFill>
                          <a:effectLst/>
                          <a:latin typeface="+mn-lt"/>
                        </a:rPr>
                      </a:br>
                      <a:r>
                        <a:rPr kumimoji="0" lang="fr-FR" sz="1200" b="1" u="none" strike="noStrike" cap="none" normalizeH="0" baseline="0" dirty="0" smtClean="0">
                          <a:ln>
                            <a:noFill/>
                          </a:ln>
                          <a:solidFill>
                            <a:schemeClr val="bg1"/>
                          </a:solidFill>
                          <a:effectLst/>
                          <a:latin typeface="+mn-lt"/>
                        </a:rPr>
                        <a:t>Caractéristiques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Émergence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Maturité</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Décroissance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Commentaires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71419">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0308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48864">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Aucune, voire négative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322640">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Coûts</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baisse du 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0">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331324">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déséquilibre/offre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sous-capacité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équilibre offre/demande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9631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technologique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Émergence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progression</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Maturité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voie d'obsolescence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199735">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8524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38672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19347">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de la 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Volatile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12998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Enjeux</a:t>
                      </a:r>
                      <a:endParaRPr kumimoji="0" lang="fr-FR" sz="1300" b="1"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Rupture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qualité/coût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smtClean="0">
                          <a:ln>
                            <a:noFill/>
                          </a:ln>
                          <a:effectLst/>
                          <a:latin typeface="+mn-lt"/>
                        </a:rPr>
                        <a:t>coût</a:t>
                      </a: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20596" name="Rectangle 2"/>
          <p:cNvSpPr>
            <a:spLocks noChangeArrowheads="1"/>
          </p:cNvSpPr>
          <p:nvPr/>
        </p:nvSpPr>
        <p:spPr bwMode="auto">
          <a:xfrm>
            <a:off x="214313" y="73025"/>
            <a:ext cx="8259762" cy="498475"/>
          </a:xfrm>
          <a:prstGeom prst="rect">
            <a:avLst/>
          </a:prstGeom>
          <a:noFill/>
          <a:ln w="9525" algn="ctr">
            <a:noFill/>
            <a:miter lim="800000"/>
            <a:headEnd/>
            <a:tailEnd/>
          </a:ln>
        </p:spPr>
        <p:txBody>
          <a:bodyPr anchor="ctr"/>
          <a:lstStyle/>
          <a:p>
            <a:pPr marL="457200" indent="-457200"/>
            <a:r>
              <a:rPr lang="fr-FR" sz="2400" b="1">
                <a:solidFill>
                  <a:srgbClr val="000000"/>
                </a:solidFill>
                <a:latin typeface="Calibri" pitchFamily="34" charset="0"/>
              </a:rPr>
              <a:t>Maturité du segment </a:t>
            </a:r>
            <a:r>
              <a:rPr lang="fr-FR" sz="2400" b="1" i="1">
                <a:solidFill>
                  <a:srgbClr val="000000"/>
                </a:solidFill>
                <a:latin typeface="Calibri" pitchFamily="34" charset="0"/>
              </a:rPr>
              <a:t>Concessions Electriques</a:t>
            </a:r>
          </a:p>
        </p:txBody>
      </p:sp>
      <p:sp>
        <p:nvSpPr>
          <p:cNvPr id="20597" name="Line 117"/>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20598" name="Oval 94"/>
          <p:cNvSpPr>
            <a:spLocks noChangeArrowheads="1"/>
          </p:cNvSpPr>
          <p:nvPr/>
        </p:nvSpPr>
        <p:spPr bwMode="auto">
          <a:xfrm>
            <a:off x="4581526" y="1714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17527" name="Espace réservé du numéro de diapositive 1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E543835-AF88-4306-8C5A-045692344806}" type="slidenum">
              <a:rPr lang="fr-FR" smtClean="0"/>
              <a:pPr fontAlgn="base">
                <a:spcBef>
                  <a:spcPct val="0"/>
                </a:spcBef>
                <a:spcAft>
                  <a:spcPct val="0"/>
                </a:spcAft>
                <a:defRPr/>
              </a:pPr>
              <a:t>13</a:t>
            </a:fld>
            <a:endParaRPr lang="fr-FR" smtClean="0"/>
          </a:p>
        </p:txBody>
      </p:sp>
      <p:sp>
        <p:nvSpPr>
          <p:cNvPr id="20600" name="Oval 94"/>
          <p:cNvSpPr>
            <a:spLocks noChangeArrowheads="1"/>
          </p:cNvSpPr>
          <p:nvPr/>
        </p:nvSpPr>
        <p:spPr bwMode="auto">
          <a:xfrm>
            <a:off x="4143375" y="2500313"/>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1" name="Oval 94"/>
          <p:cNvSpPr>
            <a:spLocks noChangeArrowheads="1"/>
          </p:cNvSpPr>
          <p:nvPr/>
        </p:nvSpPr>
        <p:spPr bwMode="auto">
          <a:xfrm>
            <a:off x="4143372" y="2928938"/>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2" name="Oval 94"/>
          <p:cNvSpPr>
            <a:spLocks noChangeArrowheads="1"/>
          </p:cNvSpPr>
          <p:nvPr/>
        </p:nvSpPr>
        <p:spPr bwMode="auto">
          <a:xfrm>
            <a:off x="4643438" y="357187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3" name="Oval 94"/>
          <p:cNvSpPr>
            <a:spLocks noChangeArrowheads="1"/>
          </p:cNvSpPr>
          <p:nvPr/>
        </p:nvSpPr>
        <p:spPr bwMode="auto">
          <a:xfrm>
            <a:off x="2857500" y="4000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4" name="Oval 94"/>
          <p:cNvSpPr>
            <a:spLocks noChangeArrowheads="1"/>
          </p:cNvSpPr>
          <p:nvPr/>
        </p:nvSpPr>
        <p:spPr bwMode="auto">
          <a:xfrm>
            <a:off x="5500688" y="485775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5" name="Oval 94"/>
          <p:cNvSpPr>
            <a:spLocks noChangeArrowheads="1"/>
          </p:cNvSpPr>
          <p:nvPr/>
        </p:nvSpPr>
        <p:spPr bwMode="auto">
          <a:xfrm>
            <a:off x="4592641" y="5929330"/>
            <a:ext cx="479425" cy="428625"/>
          </a:xfrm>
          <a:prstGeom prst="ellipse">
            <a:avLst/>
          </a:prstGeom>
          <a:solidFill>
            <a:srgbClr val="FF0000"/>
          </a:solidFill>
          <a:ln w="9525" algn="ctr">
            <a:solidFill>
              <a:schemeClr val="tx1"/>
            </a:solidFill>
            <a:round/>
            <a:headEnd/>
            <a:tailEnd/>
          </a:ln>
        </p:spPr>
        <p:txBody>
          <a:bodyPr wrap="none" lIns="18000" tIns="18000" rIns="18000" bIns="18000" anchor="ctr"/>
          <a:lstStyle/>
          <a:p>
            <a:endParaRPr lang="fr-FR" dirty="0">
              <a:solidFill>
                <a:srgbClr val="FF0000"/>
              </a:solidFill>
              <a:latin typeface="Calibri" pitchFamily="34" charset="0"/>
            </a:endParaRPr>
          </a:p>
        </p:txBody>
      </p:sp>
      <p:sp>
        <p:nvSpPr>
          <p:cNvPr id="13" name="Oval 94"/>
          <p:cNvSpPr>
            <a:spLocks noChangeArrowheads="1"/>
          </p:cNvSpPr>
          <p:nvPr/>
        </p:nvSpPr>
        <p:spPr bwMode="auto">
          <a:xfrm>
            <a:off x="5867410" y="549911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4"/>
          <p:cNvSpPr>
            <a:spLocks noChangeShapeType="1"/>
          </p:cNvSpPr>
          <p:nvPr/>
        </p:nvSpPr>
        <p:spPr bwMode="auto">
          <a:xfrm flipV="1">
            <a:off x="1863725" y="2084388"/>
            <a:ext cx="0" cy="4194175"/>
          </a:xfrm>
          <a:prstGeom prst="line">
            <a:avLst/>
          </a:prstGeom>
          <a:noFill/>
          <a:ln w="9525">
            <a:solidFill>
              <a:schemeClr val="accent1"/>
            </a:solidFill>
            <a:round/>
            <a:headEnd/>
            <a:tailEnd/>
          </a:ln>
        </p:spPr>
        <p:txBody>
          <a:bodyPr wrap="none" anchor="ctr"/>
          <a:lstStyle/>
          <a:p>
            <a:endParaRPr lang="fr-FR"/>
          </a:p>
        </p:txBody>
      </p:sp>
      <p:sp>
        <p:nvSpPr>
          <p:cNvPr id="21507" name="Line 5"/>
          <p:cNvSpPr>
            <a:spLocks noChangeShapeType="1"/>
          </p:cNvSpPr>
          <p:nvPr/>
        </p:nvSpPr>
        <p:spPr bwMode="auto">
          <a:xfrm>
            <a:off x="1863725" y="5445125"/>
            <a:ext cx="5638800" cy="0"/>
          </a:xfrm>
          <a:prstGeom prst="line">
            <a:avLst/>
          </a:prstGeom>
          <a:noFill/>
          <a:ln w="9525">
            <a:solidFill>
              <a:schemeClr val="accent1"/>
            </a:solidFill>
            <a:round/>
            <a:headEnd/>
            <a:tailEnd/>
          </a:ln>
        </p:spPr>
        <p:txBody>
          <a:bodyPr wrap="none" anchor="ctr"/>
          <a:lstStyle/>
          <a:p>
            <a:endParaRPr lang="fr-FR"/>
          </a:p>
        </p:txBody>
      </p:sp>
      <p:sp>
        <p:nvSpPr>
          <p:cNvPr id="21508" name="Line 6"/>
          <p:cNvSpPr>
            <a:spLocks noChangeShapeType="1"/>
          </p:cNvSpPr>
          <p:nvPr/>
        </p:nvSpPr>
        <p:spPr bwMode="auto">
          <a:xfrm>
            <a:off x="1863725" y="2887663"/>
            <a:ext cx="5638800" cy="0"/>
          </a:xfrm>
          <a:prstGeom prst="line">
            <a:avLst/>
          </a:prstGeom>
          <a:noFill/>
          <a:ln w="9525">
            <a:solidFill>
              <a:schemeClr val="accent1"/>
            </a:solidFill>
            <a:round/>
            <a:headEnd/>
            <a:tailEnd/>
          </a:ln>
        </p:spPr>
        <p:txBody>
          <a:bodyPr wrap="none" anchor="ctr"/>
          <a:lstStyle/>
          <a:p>
            <a:endParaRPr lang="fr-FR"/>
          </a:p>
        </p:txBody>
      </p:sp>
      <p:sp>
        <p:nvSpPr>
          <p:cNvPr id="21509" name="Line 7"/>
          <p:cNvSpPr>
            <a:spLocks noChangeShapeType="1"/>
          </p:cNvSpPr>
          <p:nvPr/>
        </p:nvSpPr>
        <p:spPr bwMode="auto">
          <a:xfrm>
            <a:off x="1863725" y="2087563"/>
            <a:ext cx="5638800" cy="0"/>
          </a:xfrm>
          <a:prstGeom prst="line">
            <a:avLst/>
          </a:prstGeom>
          <a:noFill/>
          <a:ln w="9525">
            <a:solidFill>
              <a:schemeClr val="accent1"/>
            </a:solidFill>
            <a:round/>
            <a:headEnd/>
            <a:tailEnd/>
          </a:ln>
        </p:spPr>
        <p:txBody>
          <a:bodyPr wrap="none" anchor="ctr"/>
          <a:lstStyle/>
          <a:p>
            <a:endParaRPr lang="fr-FR"/>
          </a:p>
        </p:txBody>
      </p:sp>
      <p:sp>
        <p:nvSpPr>
          <p:cNvPr id="21510" name="Line 8"/>
          <p:cNvSpPr>
            <a:spLocks noChangeShapeType="1"/>
          </p:cNvSpPr>
          <p:nvPr/>
        </p:nvSpPr>
        <p:spPr bwMode="auto">
          <a:xfrm flipV="1">
            <a:off x="3209925" y="2087563"/>
            <a:ext cx="0" cy="4191000"/>
          </a:xfrm>
          <a:prstGeom prst="line">
            <a:avLst/>
          </a:prstGeom>
          <a:noFill/>
          <a:ln w="9525">
            <a:solidFill>
              <a:schemeClr val="accent1"/>
            </a:solidFill>
            <a:round/>
            <a:headEnd/>
            <a:tailEnd/>
          </a:ln>
        </p:spPr>
        <p:txBody>
          <a:bodyPr wrap="none" anchor="ctr"/>
          <a:lstStyle/>
          <a:p>
            <a:endParaRPr lang="fr-FR"/>
          </a:p>
        </p:txBody>
      </p:sp>
      <p:sp>
        <p:nvSpPr>
          <p:cNvPr id="21511" name="Line 9"/>
          <p:cNvSpPr>
            <a:spLocks noChangeShapeType="1"/>
          </p:cNvSpPr>
          <p:nvPr/>
        </p:nvSpPr>
        <p:spPr bwMode="auto">
          <a:xfrm flipV="1">
            <a:off x="7502525" y="2087563"/>
            <a:ext cx="0" cy="4191000"/>
          </a:xfrm>
          <a:prstGeom prst="line">
            <a:avLst/>
          </a:prstGeom>
          <a:noFill/>
          <a:ln w="9525">
            <a:solidFill>
              <a:schemeClr val="accent1"/>
            </a:solidFill>
            <a:round/>
            <a:headEnd/>
            <a:tailEnd/>
          </a:ln>
        </p:spPr>
        <p:txBody>
          <a:bodyPr wrap="none" anchor="ctr"/>
          <a:lstStyle/>
          <a:p>
            <a:endParaRPr lang="fr-FR"/>
          </a:p>
        </p:txBody>
      </p:sp>
      <p:sp>
        <p:nvSpPr>
          <p:cNvPr id="21512" name="Line 10"/>
          <p:cNvSpPr>
            <a:spLocks noChangeShapeType="1"/>
          </p:cNvSpPr>
          <p:nvPr/>
        </p:nvSpPr>
        <p:spPr bwMode="auto">
          <a:xfrm>
            <a:off x="1868488" y="4605338"/>
            <a:ext cx="5608637" cy="0"/>
          </a:xfrm>
          <a:prstGeom prst="line">
            <a:avLst/>
          </a:prstGeom>
          <a:noFill/>
          <a:ln w="9525">
            <a:solidFill>
              <a:schemeClr val="accent1"/>
            </a:solidFill>
            <a:round/>
            <a:headEnd/>
            <a:tailEnd/>
          </a:ln>
        </p:spPr>
        <p:txBody>
          <a:bodyPr wrap="none" anchor="ctr"/>
          <a:lstStyle/>
          <a:p>
            <a:endParaRPr lang="fr-FR"/>
          </a:p>
        </p:txBody>
      </p:sp>
      <p:sp>
        <p:nvSpPr>
          <p:cNvPr id="21513" name="Line 11"/>
          <p:cNvSpPr>
            <a:spLocks noChangeShapeType="1"/>
          </p:cNvSpPr>
          <p:nvPr/>
        </p:nvSpPr>
        <p:spPr bwMode="auto">
          <a:xfrm>
            <a:off x="1868488" y="3765550"/>
            <a:ext cx="5581650" cy="0"/>
          </a:xfrm>
          <a:prstGeom prst="line">
            <a:avLst/>
          </a:prstGeom>
          <a:noFill/>
          <a:ln w="9525">
            <a:solidFill>
              <a:schemeClr val="accent1"/>
            </a:solidFill>
            <a:round/>
            <a:headEnd/>
            <a:tailEnd/>
          </a:ln>
        </p:spPr>
        <p:txBody>
          <a:bodyPr wrap="none" anchor="ctr"/>
          <a:lstStyle/>
          <a:p>
            <a:endParaRPr lang="fr-FR"/>
          </a:p>
        </p:txBody>
      </p:sp>
      <p:sp>
        <p:nvSpPr>
          <p:cNvPr id="21514" name="Line 12"/>
          <p:cNvSpPr>
            <a:spLocks noChangeShapeType="1"/>
          </p:cNvSpPr>
          <p:nvPr/>
        </p:nvSpPr>
        <p:spPr bwMode="auto">
          <a:xfrm flipV="1">
            <a:off x="4591050" y="2095500"/>
            <a:ext cx="0" cy="4191000"/>
          </a:xfrm>
          <a:prstGeom prst="line">
            <a:avLst/>
          </a:prstGeom>
          <a:noFill/>
          <a:ln w="9525">
            <a:solidFill>
              <a:schemeClr val="accent1"/>
            </a:solidFill>
            <a:round/>
            <a:headEnd/>
            <a:tailEnd/>
          </a:ln>
        </p:spPr>
        <p:txBody>
          <a:bodyPr wrap="none" anchor="ctr"/>
          <a:lstStyle/>
          <a:p>
            <a:endParaRPr lang="fr-FR"/>
          </a:p>
        </p:txBody>
      </p:sp>
      <p:sp>
        <p:nvSpPr>
          <p:cNvPr id="21515" name="Line 13"/>
          <p:cNvSpPr>
            <a:spLocks noChangeShapeType="1"/>
          </p:cNvSpPr>
          <p:nvPr/>
        </p:nvSpPr>
        <p:spPr bwMode="auto">
          <a:xfrm flipV="1">
            <a:off x="6042025" y="2085975"/>
            <a:ext cx="0" cy="4200525"/>
          </a:xfrm>
          <a:prstGeom prst="line">
            <a:avLst/>
          </a:prstGeom>
          <a:noFill/>
          <a:ln w="9525">
            <a:solidFill>
              <a:schemeClr val="accent1"/>
            </a:solidFill>
            <a:round/>
            <a:headEnd/>
            <a:tailEnd/>
          </a:ln>
        </p:spPr>
        <p:txBody>
          <a:bodyPr wrap="none" anchor="ctr"/>
          <a:lstStyle/>
          <a:p>
            <a:endParaRPr lang="fr-FR"/>
          </a:p>
        </p:txBody>
      </p:sp>
      <p:sp>
        <p:nvSpPr>
          <p:cNvPr id="21516" name="Line 14"/>
          <p:cNvSpPr>
            <a:spLocks noChangeShapeType="1"/>
          </p:cNvSpPr>
          <p:nvPr/>
        </p:nvSpPr>
        <p:spPr bwMode="auto">
          <a:xfrm>
            <a:off x="1871663" y="6284913"/>
            <a:ext cx="5641975" cy="0"/>
          </a:xfrm>
          <a:prstGeom prst="line">
            <a:avLst/>
          </a:prstGeom>
          <a:noFill/>
          <a:ln w="9525">
            <a:solidFill>
              <a:schemeClr val="accent1"/>
            </a:solidFill>
            <a:round/>
            <a:headEnd/>
            <a:tailEnd/>
          </a:ln>
        </p:spPr>
        <p:txBody>
          <a:bodyPr wrap="none" anchor="ctr"/>
          <a:lstStyle/>
          <a:p>
            <a:endParaRPr lang="fr-FR"/>
          </a:p>
        </p:txBody>
      </p:sp>
      <p:sp>
        <p:nvSpPr>
          <p:cNvPr id="21517" name="Text Box 15"/>
          <p:cNvSpPr txBox="1">
            <a:spLocks noChangeArrowheads="1"/>
          </p:cNvSpPr>
          <p:nvPr/>
        </p:nvSpPr>
        <p:spPr bwMode="auto">
          <a:xfrm rot="-5400000">
            <a:off x="-1554957" y="4006057"/>
            <a:ext cx="4202113" cy="3111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400" b="1">
                <a:solidFill>
                  <a:srgbClr val="000000"/>
                </a:solidFill>
                <a:latin typeface="Calibri" pitchFamily="34" charset="0"/>
              </a:rPr>
              <a:t>Potentiel de création de valeur de Sonelgaz</a:t>
            </a:r>
          </a:p>
        </p:txBody>
      </p:sp>
      <p:sp>
        <p:nvSpPr>
          <p:cNvPr id="21518" name="Text Box 16"/>
          <p:cNvSpPr txBox="1">
            <a:spLocks noChangeArrowheads="1"/>
          </p:cNvSpPr>
          <p:nvPr/>
        </p:nvSpPr>
        <p:spPr bwMode="auto">
          <a:xfrm>
            <a:off x="2057400" y="1782763"/>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21519" name="Text Box 17"/>
          <p:cNvSpPr txBox="1">
            <a:spLocks noChangeArrowheads="1"/>
          </p:cNvSpPr>
          <p:nvPr/>
        </p:nvSpPr>
        <p:spPr bwMode="auto">
          <a:xfrm>
            <a:off x="3402013" y="1781175"/>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21520" name="Text Box 18"/>
          <p:cNvSpPr txBox="1">
            <a:spLocks noChangeArrowheads="1"/>
          </p:cNvSpPr>
          <p:nvPr/>
        </p:nvSpPr>
        <p:spPr bwMode="auto">
          <a:xfrm>
            <a:off x="4808538" y="1781175"/>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21521" name="Text Box 19"/>
          <p:cNvSpPr txBox="1">
            <a:spLocks noChangeArrowheads="1"/>
          </p:cNvSpPr>
          <p:nvPr/>
        </p:nvSpPr>
        <p:spPr bwMode="auto">
          <a:xfrm>
            <a:off x="6245225" y="1782763"/>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21522" name="Text Box 20"/>
          <p:cNvSpPr txBox="1">
            <a:spLocks noChangeArrowheads="1"/>
          </p:cNvSpPr>
          <p:nvPr/>
        </p:nvSpPr>
        <p:spPr bwMode="auto">
          <a:xfrm>
            <a:off x="344488" y="238125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21523" name="Text Box 21"/>
          <p:cNvSpPr txBox="1">
            <a:spLocks noChangeArrowheads="1"/>
          </p:cNvSpPr>
          <p:nvPr/>
        </p:nvSpPr>
        <p:spPr bwMode="auto">
          <a:xfrm>
            <a:off x="344488" y="48990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21524" name="Text Box 22"/>
          <p:cNvSpPr txBox="1">
            <a:spLocks noChangeArrowheads="1"/>
          </p:cNvSpPr>
          <p:nvPr/>
        </p:nvSpPr>
        <p:spPr bwMode="auto">
          <a:xfrm>
            <a:off x="344488" y="57388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21525" name="Text Box 23"/>
          <p:cNvSpPr txBox="1">
            <a:spLocks noChangeArrowheads="1"/>
          </p:cNvSpPr>
          <p:nvPr/>
        </p:nvSpPr>
        <p:spPr bwMode="auto">
          <a:xfrm>
            <a:off x="344488" y="40592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21526" name="Text Box 24"/>
          <p:cNvSpPr txBox="1">
            <a:spLocks noChangeArrowheads="1"/>
          </p:cNvSpPr>
          <p:nvPr/>
        </p:nvSpPr>
        <p:spPr bwMode="auto">
          <a:xfrm>
            <a:off x="323850" y="319405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21527" name="Line 25"/>
          <p:cNvSpPr>
            <a:spLocks noChangeShapeType="1"/>
          </p:cNvSpPr>
          <p:nvPr/>
        </p:nvSpPr>
        <p:spPr bwMode="auto">
          <a:xfrm flipV="1">
            <a:off x="3189288" y="2955925"/>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21528" name="Line 26"/>
          <p:cNvSpPr>
            <a:spLocks noChangeShapeType="1"/>
          </p:cNvSpPr>
          <p:nvPr/>
        </p:nvSpPr>
        <p:spPr bwMode="auto">
          <a:xfrm flipV="1">
            <a:off x="1870075" y="5716588"/>
            <a:ext cx="3719513" cy="436562"/>
          </a:xfrm>
          <a:prstGeom prst="line">
            <a:avLst/>
          </a:prstGeom>
          <a:noFill/>
          <a:ln w="38100">
            <a:solidFill>
              <a:schemeClr val="accent1"/>
            </a:solidFill>
            <a:prstDash val="dash"/>
            <a:round/>
            <a:headEnd/>
            <a:tailEnd/>
          </a:ln>
        </p:spPr>
        <p:txBody>
          <a:bodyPr wrap="none" anchor="ctr"/>
          <a:lstStyle/>
          <a:p>
            <a:endParaRPr lang="fr-FR"/>
          </a:p>
        </p:txBody>
      </p:sp>
      <p:sp>
        <p:nvSpPr>
          <p:cNvPr id="21529" name="Line 27"/>
          <p:cNvSpPr>
            <a:spLocks noChangeShapeType="1"/>
          </p:cNvSpPr>
          <p:nvPr/>
        </p:nvSpPr>
        <p:spPr bwMode="auto">
          <a:xfrm flipV="1">
            <a:off x="5607050" y="4711700"/>
            <a:ext cx="2030413" cy="1004888"/>
          </a:xfrm>
          <a:prstGeom prst="line">
            <a:avLst/>
          </a:prstGeom>
          <a:noFill/>
          <a:ln w="38100">
            <a:solidFill>
              <a:schemeClr val="accent1"/>
            </a:solidFill>
            <a:prstDash val="dash"/>
            <a:round/>
            <a:headEnd/>
            <a:tailEnd/>
          </a:ln>
        </p:spPr>
        <p:txBody>
          <a:bodyPr wrap="none" anchor="ctr"/>
          <a:lstStyle/>
          <a:p>
            <a:endParaRPr lang="fr-FR"/>
          </a:p>
        </p:txBody>
      </p:sp>
      <p:sp>
        <p:nvSpPr>
          <p:cNvPr id="21530" name="Line 28"/>
          <p:cNvSpPr>
            <a:spLocks noChangeShapeType="1"/>
          </p:cNvSpPr>
          <p:nvPr/>
        </p:nvSpPr>
        <p:spPr bwMode="auto">
          <a:xfrm flipV="1">
            <a:off x="3243263" y="3779838"/>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21531" name="Line 29"/>
          <p:cNvSpPr>
            <a:spLocks noChangeShapeType="1"/>
          </p:cNvSpPr>
          <p:nvPr/>
        </p:nvSpPr>
        <p:spPr bwMode="auto">
          <a:xfrm flipV="1">
            <a:off x="1889125" y="4622800"/>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21532" name="Line 30"/>
          <p:cNvSpPr>
            <a:spLocks noChangeShapeType="1"/>
          </p:cNvSpPr>
          <p:nvPr/>
        </p:nvSpPr>
        <p:spPr bwMode="auto">
          <a:xfrm flipV="1">
            <a:off x="3195638" y="5419725"/>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21533" name="Text Box 31"/>
          <p:cNvSpPr txBox="1">
            <a:spLocks noChangeArrowheads="1"/>
          </p:cNvSpPr>
          <p:nvPr/>
        </p:nvSpPr>
        <p:spPr bwMode="auto">
          <a:xfrm>
            <a:off x="6227763" y="5861050"/>
            <a:ext cx="1295400" cy="369888"/>
          </a:xfrm>
          <a:prstGeom prst="rect">
            <a:avLst/>
          </a:prstGeom>
          <a:noFill/>
          <a:ln w="9525">
            <a:noFill/>
            <a:miter lim="800000"/>
            <a:headEnd/>
            <a:tailEnd/>
          </a:ln>
        </p:spPr>
        <p:txBody>
          <a:bodyPr lIns="91432" tIns="45717" rIns="91432" bIns="45717">
            <a:spAutoFit/>
          </a:bodyPr>
          <a:lstStyle/>
          <a:p>
            <a:pPr>
              <a:spcBef>
                <a:spcPct val="50000"/>
              </a:spcBef>
            </a:pPr>
            <a:r>
              <a:rPr lang="fr-FR" b="1" dirty="0">
                <a:solidFill>
                  <a:srgbClr val="FF0000"/>
                </a:solidFill>
                <a:latin typeface="Calibri" pitchFamily="34" charset="0"/>
              </a:rPr>
              <a:t>RETRAIT </a:t>
            </a:r>
            <a:endParaRPr lang="fr-FR" b="1" dirty="0">
              <a:latin typeface="Calibri" pitchFamily="34" charset="0"/>
            </a:endParaRPr>
          </a:p>
        </p:txBody>
      </p:sp>
      <p:sp>
        <p:nvSpPr>
          <p:cNvPr id="21534" name="Text Box 32"/>
          <p:cNvSpPr txBox="1">
            <a:spLocks noChangeArrowheads="1"/>
          </p:cNvSpPr>
          <p:nvPr/>
        </p:nvSpPr>
        <p:spPr bwMode="auto">
          <a:xfrm>
            <a:off x="4714875" y="4929188"/>
            <a:ext cx="1712913" cy="307975"/>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9933"/>
                </a:solidFill>
                <a:latin typeface="Calibri" pitchFamily="34" charset="0"/>
              </a:rPr>
              <a:t>RÉORIENTATION</a:t>
            </a:r>
            <a:endParaRPr lang="fr-FR" sz="1400" b="1" dirty="0">
              <a:latin typeface="Calibri" pitchFamily="34" charset="0"/>
            </a:endParaRPr>
          </a:p>
        </p:txBody>
      </p:sp>
      <p:sp>
        <p:nvSpPr>
          <p:cNvPr id="21535" name="Text Box 34"/>
          <p:cNvSpPr txBox="1">
            <a:spLocks noChangeArrowheads="1"/>
          </p:cNvSpPr>
          <p:nvPr/>
        </p:nvSpPr>
        <p:spPr bwMode="auto">
          <a:xfrm>
            <a:off x="2111375" y="2289175"/>
            <a:ext cx="3103567" cy="784225"/>
          </a:xfrm>
          <a:prstGeom prst="rect">
            <a:avLst/>
          </a:prstGeom>
          <a:noFill/>
          <a:ln w="9525">
            <a:noFill/>
            <a:miter lim="800000"/>
            <a:headEnd/>
            <a:tailEnd/>
          </a:ln>
        </p:spPr>
        <p:txBody>
          <a:bodyPr wrap="square" lIns="91432" tIns="45717" rIns="91432" bIns="45717">
            <a:spAutoFit/>
          </a:bodyPr>
          <a:lstStyle/>
          <a:p>
            <a:pPr>
              <a:spcBef>
                <a:spcPct val="50000"/>
              </a:spcBef>
            </a:pPr>
            <a:r>
              <a:rPr lang="fr-FR" b="1" dirty="0">
                <a:solidFill>
                  <a:srgbClr val="0033CC"/>
                </a:solidFill>
                <a:latin typeface="Calibri" pitchFamily="34" charset="0"/>
              </a:rPr>
              <a:t>DÉVELOPPEMENT</a:t>
            </a:r>
          </a:p>
          <a:p>
            <a:pPr>
              <a:spcBef>
                <a:spcPct val="50000"/>
              </a:spcBef>
            </a:pPr>
            <a:r>
              <a:rPr lang="fr-FR" b="1" dirty="0">
                <a:solidFill>
                  <a:srgbClr val="0033CC"/>
                </a:solidFill>
                <a:latin typeface="Calibri" pitchFamily="34" charset="0"/>
              </a:rPr>
              <a:t>PRIORITAIRE </a:t>
            </a:r>
          </a:p>
        </p:txBody>
      </p:sp>
      <p:sp>
        <p:nvSpPr>
          <p:cNvPr id="21536" name="Oval 36"/>
          <p:cNvSpPr>
            <a:spLocks noChangeArrowheads="1"/>
          </p:cNvSpPr>
          <p:nvPr/>
        </p:nvSpPr>
        <p:spPr bwMode="auto">
          <a:xfrm>
            <a:off x="4143372" y="392906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r>
              <a:rPr lang="fr-FR" sz="1000" b="1" dirty="0">
                <a:solidFill>
                  <a:schemeClr val="bg1"/>
                </a:solidFill>
                <a:latin typeface="Calibri" pitchFamily="34" charset="0"/>
              </a:rPr>
              <a:t>Concessions </a:t>
            </a:r>
          </a:p>
          <a:p>
            <a:pPr algn="ctr">
              <a:lnSpc>
                <a:spcPct val="120000"/>
              </a:lnSpc>
            </a:pPr>
            <a:r>
              <a:rPr lang="fr-FR" sz="1000" b="1" dirty="0">
                <a:solidFill>
                  <a:schemeClr val="bg1"/>
                </a:solidFill>
                <a:latin typeface="Calibri" pitchFamily="34" charset="0"/>
              </a:rPr>
              <a:t>Electriques</a:t>
            </a:r>
          </a:p>
        </p:txBody>
      </p:sp>
      <p:sp>
        <p:nvSpPr>
          <p:cNvPr id="21537" name="Rectangle 45"/>
          <p:cNvSpPr>
            <a:spLocks noChangeArrowheads="1"/>
          </p:cNvSpPr>
          <p:nvPr/>
        </p:nvSpPr>
        <p:spPr bwMode="auto">
          <a:xfrm>
            <a:off x="1357313" y="1357313"/>
            <a:ext cx="6357937"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600" b="1">
                <a:latin typeface="Calibri" pitchFamily="34" charset="0"/>
              </a:rPr>
              <a:t>Maturité stratégique des segments</a:t>
            </a:r>
          </a:p>
        </p:txBody>
      </p:sp>
      <p:sp>
        <p:nvSpPr>
          <p:cNvPr id="21538" name="Text Box 35"/>
          <p:cNvSpPr txBox="1">
            <a:spLocks noChangeArrowheads="1"/>
          </p:cNvSpPr>
          <p:nvPr/>
        </p:nvSpPr>
        <p:spPr bwMode="auto">
          <a:xfrm>
            <a:off x="5267325" y="3714750"/>
            <a:ext cx="2306638" cy="523875"/>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339933"/>
                </a:solidFill>
                <a:latin typeface="Calibri" pitchFamily="34" charset="0"/>
              </a:rPr>
              <a:t>RATTRAPAGE OU RISQUE DE CANTONNEMENT</a:t>
            </a:r>
          </a:p>
        </p:txBody>
      </p:sp>
      <p:sp>
        <p:nvSpPr>
          <p:cNvPr id="1233974" name="Rectangle 54"/>
          <p:cNvSpPr>
            <a:spLocks noGrp="1" noChangeArrowheads="1"/>
          </p:cNvSpPr>
          <p:nvPr>
            <p:ph type="title"/>
          </p:nvPr>
        </p:nvSpPr>
        <p:spPr/>
        <p:txBody>
          <a:bodyPr/>
          <a:lstStyle/>
          <a:p>
            <a:pPr eaLnBrk="1" fontAlgn="auto" hangingPunct="1">
              <a:spcAft>
                <a:spcPts val="0"/>
              </a:spcAft>
              <a:defRPr/>
            </a:pPr>
            <a:r>
              <a:rPr lang="fr-FR" sz="3000" dirty="0" smtClean="0">
                <a:latin typeface="+mn-lt"/>
              </a:rPr>
              <a:t>Résultat du diagnostic  Stratégique pour le segment Concessions  électricité</a:t>
            </a:r>
          </a:p>
        </p:txBody>
      </p:sp>
      <p:sp>
        <p:nvSpPr>
          <p:cNvPr id="18473" name="Espace réservé du numéro de diapositive 4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80376396-17E8-485B-BE60-26B860869F1D}" type="slidenum">
              <a:rPr lang="fr-FR" smtClean="0"/>
              <a:pPr fontAlgn="base">
                <a:spcBef>
                  <a:spcPct val="0"/>
                </a:spcBef>
                <a:spcAft>
                  <a:spcPct val="0"/>
                </a:spcAft>
                <a:defRPr/>
              </a:pPr>
              <a:t>14</a:t>
            </a:fld>
            <a:endParaRPr lang="fr-FR" smtClean="0"/>
          </a:p>
        </p:txBody>
      </p:sp>
      <p:sp>
        <p:nvSpPr>
          <p:cNvPr id="21540" name="Oval 38"/>
          <p:cNvSpPr>
            <a:spLocks noChangeArrowheads="1"/>
          </p:cNvSpPr>
          <p:nvPr/>
        </p:nvSpPr>
        <p:spPr bwMode="auto">
          <a:xfrm>
            <a:off x="7769225" y="877888"/>
            <a:ext cx="690563"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a:latin typeface="Calibri" pitchFamily="34" charset="0"/>
            </a:endParaRPr>
          </a:p>
        </p:txBody>
      </p:sp>
      <p:sp>
        <p:nvSpPr>
          <p:cNvPr id="21541" name="Oval 39"/>
          <p:cNvSpPr>
            <a:spLocks noChangeArrowheads="1"/>
          </p:cNvSpPr>
          <p:nvPr/>
        </p:nvSpPr>
        <p:spPr bwMode="auto">
          <a:xfrm>
            <a:off x="7799388" y="996950"/>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a:latin typeface="Calibri" pitchFamily="34" charset="0"/>
            </a:endParaRPr>
          </a:p>
        </p:txBody>
      </p:sp>
      <p:sp>
        <p:nvSpPr>
          <p:cNvPr id="21542" name="Text Box 40"/>
          <p:cNvSpPr txBox="1">
            <a:spLocks noChangeArrowheads="1"/>
          </p:cNvSpPr>
          <p:nvPr/>
        </p:nvSpPr>
        <p:spPr bwMode="auto">
          <a:xfrm>
            <a:off x="7572375" y="1643063"/>
            <a:ext cx="604838" cy="312737"/>
          </a:xfrm>
          <a:prstGeom prst="rect">
            <a:avLst/>
          </a:prstGeom>
          <a:noFill/>
          <a:ln w="9525" algn="ctr">
            <a:noFill/>
            <a:miter lim="800000"/>
            <a:headEnd/>
            <a:tailEnd/>
          </a:ln>
        </p:spPr>
        <p:txBody>
          <a:bodyPr lIns="18000" tIns="18000" rIns="18000" bIns="18000">
            <a:spAutoFit/>
          </a:bodyPr>
          <a:lstStyle/>
          <a:p>
            <a:pPr>
              <a:spcBef>
                <a:spcPct val="50000"/>
              </a:spcBef>
            </a:pPr>
            <a:r>
              <a:rPr lang="fr-FR">
                <a:latin typeface="Calibri" pitchFamily="34" charset="0"/>
              </a:rPr>
              <a:t>2012</a:t>
            </a:r>
          </a:p>
        </p:txBody>
      </p:sp>
      <p:sp>
        <p:nvSpPr>
          <p:cNvPr id="21543" name="Text Box 45"/>
          <p:cNvSpPr txBox="1">
            <a:spLocks noChangeArrowheads="1"/>
          </p:cNvSpPr>
          <p:nvPr/>
        </p:nvSpPr>
        <p:spPr bwMode="auto">
          <a:xfrm>
            <a:off x="8113713" y="681038"/>
            <a:ext cx="604837" cy="312737"/>
          </a:xfrm>
          <a:prstGeom prst="rect">
            <a:avLst/>
          </a:prstGeom>
          <a:noFill/>
          <a:ln w="9525" algn="ctr">
            <a:noFill/>
            <a:miter lim="800000"/>
            <a:headEnd/>
            <a:tailEnd/>
          </a:ln>
        </p:spPr>
        <p:txBody>
          <a:bodyPr lIns="18000" tIns="18000" rIns="18000" bIns="18000">
            <a:spAutoFit/>
          </a:bodyPr>
          <a:lstStyle/>
          <a:p>
            <a:pPr>
              <a:spcBef>
                <a:spcPct val="50000"/>
              </a:spcBef>
            </a:pPr>
            <a:r>
              <a:rPr lang="fr-FR">
                <a:latin typeface="Calibri" pitchFamily="34" charset="0"/>
              </a:rPr>
              <a:t>2016</a:t>
            </a:r>
          </a:p>
        </p:txBody>
      </p:sp>
      <p:sp>
        <p:nvSpPr>
          <p:cNvPr id="21544" name="Text Box 37"/>
          <p:cNvSpPr txBox="1">
            <a:spLocks noChangeArrowheads="1"/>
          </p:cNvSpPr>
          <p:nvPr/>
        </p:nvSpPr>
        <p:spPr bwMode="auto">
          <a:xfrm>
            <a:off x="7724775" y="2076450"/>
            <a:ext cx="1147763" cy="558800"/>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0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14480" y="2000250"/>
            <a:ext cx="6445270" cy="1857375"/>
          </a:xfrm>
        </p:spPr>
        <p:txBody>
          <a:bodyPr>
            <a:normAutofit/>
          </a:bodyPr>
          <a:lstStyle/>
          <a:p>
            <a:pPr algn="ctr" eaLnBrk="1" fontAlgn="auto" hangingPunct="1">
              <a:spcAft>
                <a:spcPts val="0"/>
              </a:spcAft>
              <a:defRPr/>
            </a:pPr>
            <a:r>
              <a:rPr lang="fr-FR" sz="3200" dirty="0" smtClean="0"/>
              <a:t>Diagnostic stratégique du segment :  </a:t>
            </a:r>
            <a:br>
              <a:rPr lang="fr-FR" sz="3200" dirty="0" smtClean="0"/>
            </a:br>
            <a:r>
              <a:rPr lang="fr-FR" sz="3200" dirty="0" smtClean="0"/>
              <a:t>« Concessions Gaz »</a:t>
            </a:r>
            <a:endParaRPr lang="fr-FR" sz="3200" dirty="0"/>
          </a:p>
        </p:txBody>
      </p:sp>
      <p:sp>
        <p:nvSpPr>
          <p:cNvPr id="1945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2520D3E-19F9-4EE4-BFCE-2E1FD80EBB43}" type="slidenum">
              <a:rPr lang="fr-FR" smtClean="0"/>
              <a:pPr fontAlgn="base">
                <a:spcBef>
                  <a:spcPct val="0"/>
                </a:spcBef>
                <a:spcAft>
                  <a:spcPct val="0"/>
                </a:spcAft>
                <a:defRPr/>
              </a:pPr>
              <a:t>15</a:t>
            </a:fld>
            <a:endParaRPr lang="fr-FR"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73025" y="779463"/>
            <a:ext cx="8928100" cy="5864225"/>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a:solidFill>
                <a:srgbClr val="FF0000"/>
              </a:solidFill>
              <a:latin typeface="Verdana" pitchFamily="34" charset="0"/>
            </a:endParaRPr>
          </a:p>
        </p:txBody>
      </p:sp>
      <p:sp>
        <p:nvSpPr>
          <p:cNvPr id="14339" name="Text Box 3"/>
          <p:cNvSpPr txBox="1">
            <a:spLocks noChangeArrowheads="1"/>
          </p:cNvSpPr>
          <p:nvPr/>
        </p:nvSpPr>
        <p:spPr bwMode="auto">
          <a:xfrm>
            <a:off x="4529138" y="5795963"/>
            <a:ext cx="4076700" cy="561975"/>
          </a:xfrm>
          <a:prstGeom prst="rect">
            <a:avLst/>
          </a:prstGeom>
          <a:noFill/>
          <a:ln w="9525">
            <a:noFill/>
            <a:miter lim="800000"/>
            <a:headEnd/>
            <a:tailEnd/>
          </a:ln>
        </p:spPr>
        <p:txBody>
          <a:bodyPr lIns="75749" tIns="37874" rIns="75749" bIns="37874">
            <a:spAutoFit/>
          </a:bodyPr>
          <a:lstStyle/>
          <a:p>
            <a:pPr defTabSz="757238" fontAlgn="auto">
              <a:spcBef>
                <a:spcPts val="0"/>
              </a:spcBef>
              <a:spcAft>
                <a:spcPts val="0"/>
              </a:spcAft>
              <a:defRPr/>
            </a:pPr>
            <a:r>
              <a:rPr lang="fr-FR" sz="1050" dirty="0">
                <a:solidFill>
                  <a:srgbClr val="FF0000"/>
                </a:solidFill>
                <a:latin typeface="+mn-lt"/>
              </a:rPr>
              <a:t>Rentabilité du segment : </a:t>
            </a:r>
          </a:p>
          <a:p>
            <a:pPr defTabSz="757238" fontAlgn="auto">
              <a:spcBef>
                <a:spcPts val="0"/>
              </a:spcBef>
              <a:spcAft>
                <a:spcPts val="0"/>
              </a:spcAft>
              <a:buFontTx/>
              <a:buChar char="-"/>
              <a:defRPr/>
            </a:pPr>
            <a:r>
              <a:rPr lang="fr-FR" sz="1050" dirty="0">
                <a:solidFill>
                  <a:srgbClr val="FF0000"/>
                </a:solidFill>
                <a:latin typeface="+mn-lt"/>
              </a:rPr>
              <a:t> REX/CA</a:t>
            </a:r>
            <a:r>
              <a:rPr lang="fr-FR" sz="1050" dirty="0" smtClean="0">
                <a:solidFill>
                  <a:srgbClr val="FF0000"/>
                </a:solidFill>
                <a:latin typeface="+mn-lt"/>
              </a:rPr>
              <a:t>:=-0.13 %</a:t>
            </a:r>
            <a:endParaRPr lang="fr-FR" sz="1050" dirty="0">
              <a:solidFill>
                <a:srgbClr val="FF0000"/>
              </a:solidFill>
              <a:latin typeface="+mn-lt"/>
            </a:endParaRPr>
          </a:p>
          <a:p>
            <a:pPr defTabSz="757238" fontAlgn="auto">
              <a:spcBef>
                <a:spcPts val="0"/>
              </a:spcBef>
              <a:spcAft>
                <a:spcPts val="0"/>
              </a:spcAft>
              <a:buFontTx/>
              <a:buChar char="-"/>
              <a:defRPr/>
            </a:pPr>
            <a:r>
              <a:rPr lang="fr-FR" sz="1050" dirty="0">
                <a:solidFill>
                  <a:srgbClr val="FF0000"/>
                </a:solidFill>
                <a:latin typeface="+mn-lt"/>
              </a:rPr>
              <a:t> </a:t>
            </a:r>
            <a:r>
              <a:rPr lang="fr-FR" sz="1050" dirty="0">
                <a:solidFill>
                  <a:schemeClr val="accent4"/>
                </a:solidFill>
                <a:latin typeface="+mn-lt"/>
              </a:rPr>
              <a:t>REX/(Capitaux engagés)</a:t>
            </a:r>
            <a:endParaRPr lang="fr-FR" sz="1000" i="1" dirty="0">
              <a:solidFill>
                <a:schemeClr val="accent4"/>
              </a:solidFill>
              <a:latin typeface="+mn-lt"/>
              <a:sym typeface="Symbol" pitchFamily="18" charset="2"/>
            </a:endParaRPr>
          </a:p>
        </p:txBody>
      </p:sp>
      <p:sp>
        <p:nvSpPr>
          <p:cNvPr id="23556" name="Rectangle 5"/>
          <p:cNvSpPr>
            <a:spLocks noChangeArrowheads="1"/>
          </p:cNvSpPr>
          <p:nvPr/>
        </p:nvSpPr>
        <p:spPr bwMode="auto">
          <a:xfrm>
            <a:off x="73025" y="600075"/>
            <a:ext cx="8928100" cy="217488"/>
          </a:xfrm>
          <a:prstGeom prst="rect">
            <a:avLst/>
          </a:prstGeom>
          <a:solidFill>
            <a:schemeClr val="accent1"/>
          </a:solidFill>
          <a:ln w="9525">
            <a:noFill/>
            <a:miter lim="800000"/>
            <a:headEnd/>
            <a:tailEnd/>
          </a:ln>
        </p:spPr>
        <p:txBody>
          <a:bodyPr wrap="none" anchor="ctr"/>
          <a:lstStyle/>
          <a:p>
            <a:pPr algn="ctr">
              <a:lnSpc>
                <a:spcPct val="120000"/>
              </a:lnSpc>
            </a:pPr>
            <a:endParaRPr lang="fr-FR">
              <a:latin typeface="Verdana" pitchFamily="34" charset="0"/>
            </a:endParaRPr>
          </a:p>
        </p:txBody>
      </p:sp>
      <p:sp>
        <p:nvSpPr>
          <p:cNvPr id="23557" name="Rectangle 6"/>
          <p:cNvSpPr>
            <a:spLocks noChangeArrowheads="1"/>
          </p:cNvSpPr>
          <p:nvPr/>
        </p:nvSpPr>
        <p:spPr bwMode="auto">
          <a:xfrm>
            <a:off x="4500563" y="5408613"/>
            <a:ext cx="4500562"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23558" name="Line 9"/>
          <p:cNvSpPr>
            <a:spLocks noChangeShapeType="1"/>
          </p:cNvSpPr>
          <p:nvPr/>
        </p:nvSpPr>
        <p:spPr bwMode="auto">
          <a:xfrm flipH="1">
            <a:off x="4500563" y="571500"/>
            <a:ext cx="0" cy="6072188"/>
          </a:xfrm>
          <a:prstGeom prst="line">
            <a:avLst/>
          </a:prstGeom>
          <a:noFill/>
          <a:ln w="19050">
            <a:solidFill>
              <a:schemeClr val="accent1"/>
            </a:solidFill>
            <a:round/>
            <a:headEnd/>
            <a:tailEnd/>
          </a:ln>
        </p:spPr>
        <p:txBody>
          <a:bodyPr wrap="none" anchor="ctr"/>
          <a:lstStyle/>
          <a:p>
            <a:endParaRPr lang="fr-FR"/>
          </a:p>
        </p:txBody>
      </p:sp>
      <p:sp>
        <p:nvSpPr>
          <p:cNvPr id="23559" name="Text Box 10"/>
          <p:cNvSpPr txBox="1">
            <a:spLocks noChangeArrowheads="1"/>
          </p:cNvSpPr>
          <p:nvPr/>
        </p:nvSpPr>
        <p:spPr bwMode="auto">
          <a:xfrm>
            <a:off x="449263" y="906463"/>
            <a:ext cx="1897062"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Définition du segment</a:t>
            </a:r>
          </a:p>
        </p:txBody>
      </p:sp>
      <p:sp>
        <p:nvSpPr>
          <p:cNvPr id="23560" name="Text Box 12"/>
          <p:cNvSpPr txBox="1">
            <a:spLocks noChangeArrowheads="1"/>
          </p:cNvSpPr>
          <p:nvPr/>
        </p:nvSpPr>
        <p:spPr bwMode="auto">
          <a:xfrm>
            <a:off x="4576763" y="5449888"/>
            <a:ext cx="2867025"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Données économiques</a:t>
            </a:r>
          </a:p>
        </p:txBody>
      </p:sp>
      <p:sp>
        <p:nvSpPr>
          <p:cNvPr id="14348" name="Text Box 13"/>
          <p:cNvSpPr txBox="1">
            <a:spLocks noChangeArrowheads="1"/>
          </p:cNvSpPr>
          <p:nvPr/>
        </p:nvSpPr>
        <p:spPr bwMode="auto">
          <a:xfrm>
            <a:off x="72738" y="924380"/>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72738" y="2427515"/>
            <a:ext cx="337643" cy="94977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72737" y="3870779"/>
            <a:ext cx="522309" cy="1045028"/>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23564" name="Line 16"/>
          <p:cNvSpPr>
            <a:spLocks noChangeShapeType="1"/>
          </p:cNvSpPr>
          <p:nvPr/>
        </p:nvSpPr>
        <p:spPr bwMode="auto">
          <a:xfrm rot="21540000" flipH="1">
            <a:off x="490538" y="785813"/>
            <a:ext cx="101600" cy="5832475"/>
          </a:xfrm>
          <a:prstGeom prst="line">
            <a:avLst/>
          </a:prstGeom>
          <a:noFill/>
          <a:ln w="9525">
            <a:solidFill>
              <a:schemeClr val="accent1"/>
            </a:solidFill>
            <a:round/>
            <a:headEnd/>
            <a:tailEnd/>
          </a:ln>
        </p:spPr>
        <p:txBody>
          <a:bodyPr wrap="none" anchor="ctr"/>
          <a:lstStyle/>
          <a:p>
            <a:endParaRPr lang="fr-FR"/>
          </a:p>
        </p:txBody>
      </p:sp>
      <p:sp>
        <p:nvSpPr>
          <p:cNvPr id="23565" name="Text Box 18"/>
          <p:cNvSpPr txBox="1">
            <a:spLocks noChangeArrowheads="1"/>
          </p:cNvSpPr>
          <p:nvPr/>
        </p:nvSpPr>
        <p:spPr bwMode="auto">
          <a:xfrm>
            <a:off x="4646613" y="1828800"/>
            <a:ext cx="4129087" cy="244475"/>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100">
              <a:solidFill>
                <a:srgbClr val="000000"/>
              </a:solidFill>
              <a:latin typeface="Calibri" pitchFamily="34" charset="0"/>
            </a:endParaRPr>
          </a:p>
        </p:txBody>
      </p:sp>
      <p:sp>
        <p:nvSpPr>
          <p:cNvPr id="14353" name="Text Box 20"/>
          <p:cNvSpPr txBox="1">
            <a:spLocks noChangeArrowheads="1"/>
          </p:cNvSpPr>
          <p:nvPr/>
        </p:nvSpPr>
        <p:spPr bwMode="auto">
          <a:xfrm>
            <a:off x="72738" y="5566230"/>
            <a:ext cx="522309" cy="129177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14357" name="Text Box 23"/>
          <p:cNvSpPr txBox="1">
            <a:spLocks noChangeArrowheads="1"/>
          </p:cNvSpPr>
          <p:nvPr/>
        </p:nvSpPr>
        <p:spPr bwMode="auto">
          <a:xfrm>
            <a:off x="571500" y="2357438"/>
            <a:ext cx="3857625" cy="1143000"/>
          </a:xfrm>
          <a:prstGeom prst="rect">
            <a:avLst/>
          </a:prstGeom>
          <a:noFill/>
          <a:ln w="9525">
            <a:noFill/>
            <a:miter lim="800000"/>
            <a:headEnd/>
            <a:tailEnd/>
          </a:ln>
        </p:spPr>
        <p:txBody>
          <a:bodyPr lIns="75749" tIns="37874" rIns="75749" bIns="37874">
            <a:spAutoFit/>
          </a:bodyPr>
          <a:lstStyle/>
          <a:p>
            <a:pPr marL="92075" indent="-92075" defTabSz="757238" fontAlgn="auto">
              <a:lnSpc>
                <a:spcPct val="120000"/>
              </a:lnSpc>
              <a:spcBef>
                <a:spcPts val="0"/>
              </a:spcBef>
              <a:spcAft>
                <a:spcPts val="0"/>
              </a:spcAft>
              <a:defRPr/>
            </a:pPr>
            <a:r>
              <a:rPr lang="fr-FR" sz="1050" dirty="0">
                <a:solidFill>
                  <a:srgbClr val="000000"/>
                </a:solidFill>
                <a:latin typeface="+mn-lt"/>
                <a:cs typeface="+mn-cs"/>
              </a:rPr>
              <a:t>Clients non éligibles : BP/MP/HP : (source rapport de gestion)</a:t>
            </a:r>
          </a:p>
          <a:p>
            <a:pPr marL="92075" indent="-92075" defTabSz="757238" fontAlgn="auto">
              <a:lnSpc>
                <a:spcPct val="120000"/>
              </a:lnSpc>
              <a:spcBef>
                <a:spcPts val="0"/>
              </a:spcBef>
              <a:spcAft>
                <a:spcPts val="0"/>
              </a:spcAft>
              <a:buFontTx/>
              <a:buChar char="•"/>
              <a:defRPr/>
            </a:pPr>
            <a:r>
              <a:rPr lang="fr-FR" sz="1050" dirty="0">
                <a:solidFill>
                  <a:srgbClr val="000000"/>
                </a:solidFill>
                <a:latin typeface="+mn-lt"/>
                <a:cs typeface="+mn-cs"/>
              </a:rPr>
              <a:t>BP : Ménages, non ménages et administrations: </a:t>
            </a:r>
            <a:r>
              <a:rPr lang="fr-FR" sz="1050" dirty="0" smtClean="0">
                <a:solidFill>
                  <a:srgbClr val="000000"/>
                </a:solidFill>
                <a:latin typeface="+mn-lt"/>
                <a:cs typeface="+mn-cs"/>
              </a:rPr>
              <a:t>430 386 </a:t>
            </a:r>
            <a:r>
              <a:rPr lang="fr-FR" sz="1050" dirty="0">
                <a:solidFill>
                  <a:srgbClr val="000000"/>
                </a:solidFill>
                <a:latin typeface="+mn-lt"/>
                <a:cs typeface="+mn-cs"/>
              </a:rPr>
              <a:t>clients BP en augmentation de </a:t>
            </a:r>
            <a:r>
              <a:rPr lang="fr-FR" sz="1050" dirty="0" smtClean="0">
                <a:solidFill>
                  <a:srgbClr val="000000"/>
                </a:solidFill>
                <a:latin typeface="+mn-lt"/>
                <a:cs typeface="+mn-cs"/>
              </a:rPr>
              <a:t>6.7 </a:t>
            </a:r>
            <a:r>
              <a:rPr lang="fr-FR" sz="1050" dirty="0" smtClean="0">
                <a:latin typeface="+mn-lt"/>
                <a:cs typeface="+mn-cs"/>
              </a:rPr>
              <a:t>% </a:t>
            </a:r>
            <a:r>
              <a:rPr lang="fr-FR" sz="1050" dirty="0">
                <a:solidFill>
                  <a:srgbClr val="000000"/>
                </a:solidFill>
                <a:latin typeface="+mn-lt"/>
                <a:cs typeface="+mn-cs"/>
              </a:rPr>
              <a:t>par rapport à 2010;</a:t>
            </a:r>
          </a:p>
          <a:p>
            <a:pPr marL="92075" indent="-92075" defTabSz="757238" fontAlgn="auto">
              <a:spcBef>
                <a:spcPts val="0"/>
              </a:spcBef>
              <a:spcAft>
                <a:spcPts val="0"/>
              </a:spcAft>
              <a:buFontTx/>
              <a:buChar char="•"/>
              <a:defRPr/>
            </a:pPr>
            <a:r>
              <a:rPr lang="fr-FR" sz="1050" dirty="0">
                <a:solidFill>
                  <a:srgbClr val="000000"/>
                </a:solidFill>
                <a:latin typeface="+mn-lt"/>
                <a:cs typeface="+mn-cs"/>
              </a:rPr>
              <a:t>MP: (PME, PMI et Industriels). : </a:t>
            </a:r>
            <a:r>
              <a:rPr lang="fr-FR" sz="1050" dirty="0" smtClean="0">
                <a:solidFill>
                  <a:srgbClr val="000000"/>
                </a:solidFill>
                <a:latin typeface="+mn-lt"/>
                <a:cs typeface="+mn-cs"/>
              </a:rPr>
              <a:t>688 clients </a:t>
            </a:r>
            <a:r>
              <a:rPr lang="fr-FR" sz="1050" dirty="0">
                <a:solidFill>
                  <a:srgbClr val="000000"/>
                </a:solidFill>
                <a:latin typeface="+mn-lt"/>
                <a:cs typeface="+mn-cs"/>
              </a:rPr>
              <a:t>MP tous non éligibles en augmentation de </a:t>
            </a:r>
            <a:r>
              <a:rPr lang="fr-FR" sz="1050" dirty="0" smtClean="0">
                <a:solidFill>
                  <a:srgbClr val="000000"/>
                </a:solidFill>
                <a:latin typeface="+mn-lt"/>
                <a:cs typeface="+mn-cs"/>
              </a:rPr>
              <a:t>5 </a:t>
            </a:r>
            <a:r>
              <a:rPr lang="fr-FR" sz="1050" dirty="0" smtClean="0">
                <a:latin typeface="+mn-lt"/>
                <a:cs typeface="+mn-cs"/>
              </a:rPr>
              <a:t>%</a:t>
            </a:r>
            <a:r>
              <a:rPr lang="fr-FR" sz="1050" dirty="0" smtClean="0">
                <a:solidFill>
                  <a:srgbClr val="FF0000"/>
                </a:solidFill>
                <a:latin typeface="+mn-lt"/>
                <a:cs typeface="+mn-cs"/>
              </a:rPr>
              <a:t> </a:t>
            </a:r>
            <a:r>
              <a:rPr lang="fr-FR" sz="1050" dirty="0">
                <a:solidFill>
                  <a:srgbClr val="000000"/>
                </a:solidFill>
                <a:latin typeface="+mn-lt"/>
                <a:cs typeface="+mn-cs"/>
              </a:rPr>
              <a:t>par rapport 2010, </a:t>
            </a:r>
          </a:p>
          <a:p>
            <a:pPr marL="92075" indent="-92075" defTabSz="757238" fontAlgn="auto">
              <a:spcBef>
                <a:spcPts val="0"/>
              </a:spcBef>
              <a:spcAft>
                <a:spcPts val="0"/>
              </a:spcAft>
              <a:buFontTx/>
              <a:buChar char="•"/>
              <a:defRPr/>
            </a:pPr>
            <a:r>
              <a:rPr lang="fr-FR" sz="1050" dirty="0">
                <a:solidFill>
                  <a:srgbClr val="000000"/>
                </a:solidFill>
                <a:latin typeface="+mn-lt"/>
                <a:cs typeface="+mn-cs"/>
              </a:rPr>
              <a:t>HP : </a:t>
            </a:r>
            <a:r>
              <a:rPr lang="fr-FR" sz="1050" dirty="0" smtClean="0">
                <a:solidFill>
                  <a:srgbClr val="000000"/>
                </a:solidFill>
                <a:latin typeface="+mn-lt"/>
                <a:cs typeface="+mn-cs"/>
              </a:rPr>
              <a:t>14 </a:t>
            </a:r>
            <a:r>
              <a:rPr lang="fr-FR" sz="1050" dirty="0">
                <a:solidFill>
                  <a:srgbClr val="000000"/>
                </a:solidFill>
                <a:latin typeface="+mn-lt"/>
                <a:cs typeface="+mn-cs"/>
              </a:rPr>
              <a:t>clients</a:t>
            </a:r>
          </a:p>
        </p:txBody>
      </p:sp>
      <p:sp>
        <p:nvSpPr>
          <p:cNvPr id="14362" name="Text Box 33"/>
          <p:cNvSpPr txBox="1">
            <a:spLocks noChangeArrowheads="1"/>
          </p:cNvSpPr>
          <p:nvPr/>
        </p:nvSpPr>
        <p:spPr bwMode="auto">
          <a:xfrm>
            <a:off x="571500" y="5572125"/>
            <a:ext cx="3987800" cy="1207567"/>
          </a:xfrm>
          <a:prstGeom prst="rect">
            <a:avLst/>
          </a:prstGeom>
          <a:noFill/>
          <a:ln w="9525">
            <a:noFill/>
            <a:miter lim="800000"/>
            <a:headEnd/>
            <a:tailEnd/>
          </a:ln>
        </p:spPr>
        <p:txBody>
          <a:bodyPr lIns="75749" tIns="37874" rIns="75749" bIns="37874">
            <a:spAutoFit/>
          </a:bodyPr>
          <a:lstStyle/>
          <a:p>
            <a:pPr defTabSz="757238" fontAlgn="auto">
              <a:spcBef>
                <a:spcPts val="0"/>
              </a:spcBef>
              <a:spcAft>
                <a:spcPts val="0"/>
              </a:spcAft>
              <a:buClr>
                <a:srgbClr val="FF9900"/>
              </a:buClr>
              <a:defRPr/>
            </a:pPr>
            <a:r>
              <a:rPr lang="fr-FR" sz="1050" b="1" dirty="0">
                <a:solidFill>
                  <a:srgbClr val="000000"/>
                </a:solidFill>
                <a:latin typeface="+mn-lt"/>
              </a:rPr>
              <a:t>Part de marché 100% dans les 5 ans à venir</a:t>
            </a:r>
          </a:p>
          <a:p>
            <a:pPr defTabSz="757238" fontAlgn="auto">
              <a:spcBef>
                <a:spcPts val="0"/>
              </a:spcBef>
              <a:spcAft>
                <a:spcPts val="0"/>
              </a:spcAft>
              <a:buClr>
                <a:srgbClr val="FF9900"/>
              </a:buClr>
              <a:buFont typeface="Wingdings" pitchFamily="2" charset="2"/>
              <a:buNone/>
              <a:defRPr/>
            </a:pPr>
            <a:r>
              <a:rPr lang="fr-FR" sz="1050" b="1" dirty="0">
                <a:solidFill>
                  <a:srgbClr val="000000"/>
                </a:solidFill>
                <a:latin typeface="+mn-lt"/>
              </a:rPr>
              <a:t>Concurrents potentiels :</a:t>
            </a:r>
          </a:p>
          <a:p>
            <a:pPr defTabSz="757238" fontAlgn="auto">
              <a:spcBef>
                <a:spcPts val="0"/>
              </a:spcBef>
              <a:spcAft>
                <a:spcPts val="0"/>
              </a:spcAft>
              <a:buClr>
                <a:srgbClr val="FF9900"/>
              </a:buClr>
              <a:buFont typeface="Wingdings" pitchFamily="2" charset="2"/>
              <a:buNone/>
              <a:defRPr/>
            </a:pPr>
            <a:r>
              <a:rPr lang="fr-FR" sz="1050" dirty="0">
                <a:solidFill>
                  <a:srgbClr val="000000"/>
                </a:solidFill>
                <a:latin typeface="+mn-lt"/>
              </a:rPr>
              <a:t>Concurrent1: les autres sociétés </a:t>
            </a:r>
            <a:r>
              <a:rPr lang="fr-FR" sz="1050" dirty="0" err="1">
                <a:solidFill>
                  <a:srgbClr val="000000"/>
                </a:solidFill>
                <a:latin typeface="+mn-lt"/>
              </a:rPr>
              <a:t>SDx</a:t>
            </a:r>
            <a:endParaRPr lang="fr-FR" sz="1050" dirty="0">
              <a:solidFill>
                <a:srgbClr val="000000"/>
              </a:solidFill>
              <a:latin typeface="+mn-lt"/>
            </a:endParaRPr>
          </a:p>
          <a:p>
            <a:pPr defTabSz="757238" fontAlgn="auto">
              <a:spcBef>
                <a:spcPts val="0"/>
              </a:spcBef>
              <a:spcAft>
                <a:spcPts val="0"/>
              </a:spcAft>
              <a:buClr>
                <a:srgbClr val="FF9900"/>
              </a:buClr>
              <a:buFont typeface="Wingdings" pitchFamily="2" charset="2"/>
              <a:buNone/>
              <a:defRPr/>
            </a:pPr>
            <a:r>
              <a:rPr lang="fr-FR" sz="1050" dirty="0">
                <a:latin typeface="+mn-lt"/>
              </a:rPr>
              <a:t>Concurrent 2 : les concessionnaires d’autres utilities </a:t>
            </a:r>
            <a:r>
              <a:rPr lang="fr-FR" sz="1050" dirty="0" smtClean="0">
                <a:latin typeface="+mn-lt"/>
              </a:rPr>
              <a:t>(</a:t>
            </a:r>
            <a:r>
              <a:rPr lang="fr-FR" sz="1050" dirty="0" err="1" smtClean="0">
                <a:latin typeface="+mn-lt"/>
              </a:rPr>
              <a:t>exp</a:t>
            </a:r>
            <a:r>
              <a:rPr lang="fr-FR" sz="1050" dirty="0" smtClean="0">
                <a:latin typeface="+mn-lt"/>
              </a:rPr>
              <a:t> : concessionnair</a:t>
            </a:r>
            <a:r>
              <a:rPr lang="fr-FR" sz="1050" dirty="0" smtClean="0"/>
              <a:t>es « eau »)</a:t>
            </a:r>
            <a:endParaRPr lang="fr-FR" sz="1050" dirty="0">
              <a:latin typeface="+mn-lt"/>
            </a:endParaRPr>
          </a:p>
          <a:p>
            <a:pPr defTabSz="757238" fontAlgn="auto">
              <a:spcBef>
                <a:spcPts val="0"/>
              </a:spcBef>
              <a:spcAft>
                <a:spcPts val="0"/>
              </a:spcAft>
              <a:buClr>
                <a:srgbClr val="FF9900"/>
              </a:buClr>
              <a:buFont typeface="Wingdings" pitchFamily="2" charset="2"/>
              <a:buNone/>
              <a:defRPr/>
            </a:pPr>
            <a:r>
              <a:rPr lang="fr-FR" sz="1050" dirty="0">
                <a:solidFill>
                  <a:srgbClr val="000000"/>
                </a:solidFill>
                <a:latin typeface="+mn-lt"/>
              </a:rPr>
              <a:t>Concurrent 3 : distributeurs étrangers (la concurrence dans ce cas sera au niveau de l’activité commerciale)</a:t>
            </a:r>
          </a:p>
        </p:txBody>
      </p:sp>
      <p:sp>
        <p:nvSpPr>
          <p:cNvPr id="23569" name="Line 35"/>
          <p:cNvSpPr>
            <a:spLocks noChangeShapeType="1"/>
          </p:cNvSpPr>
          <p:nvPr/>
        </p:nvSpPr>
        <p:spPr bwMode="auto">
          <a:xfrm flipV="1">
            <a:off x="73025" y="3857625"/>
            <a:ext cx="4452938" cy="0"/>
          </a:xfrm>
          <a:prstGeom prst="line">
            <a:avLst/>
          </a:prstGeom>
          <a:noFill/>
          <a:ln w="9525">
            <a:solidFill>
              <a:schemeClr val="accent1"/>
            </a:solidFill>
            <a:round/>
            <a:headEnd/>
            <a:tailEnd/>
          </a:ln>
        </p:spPr>
        <p:txBody>
          <a:bodyPr wrap="none" anchor="ctr"/>
          <a:lstStyle/>
          <a:p>
            <a:endParaRPr lang="fr-FR"/>
          </a:p>
        </p:txBody>
      </p:sp>
      <p:sp>
        <p:nvSpPr>
          <p:cNvPr id="23570" name="Text Box 41"/>
          <p:cNvSpPr txBox="1">
            <a:spLocks noChangeArrowheads="1"/>
          </p:cNvSpPr>
          <p:nvPr/>
        </p:nvSpPr>
        <p:spPr bwMode="auto">
          <a:xfrm>
            <a:off x="2752725" y="1127125"/>
            <a:ext cx="153988" cy="276225"/>
          </a:xfrm>
          <a:prstGeom prst="rect">
            <a:avLst/>
          </a:prstGeom>
          <a:noFill/>
          <a:ln w="9525">
            <a:noFill/>
            <a:miter lim="800000"/>
            <a:headEnd/>
            <a:tailEnd/>
          </a:ln>
        </p:spPr>
        <p:txBody>
          <a:bodyPr wrap="none" lIns="75749" tIns="37874" rIns="75749" bIns="37874">
            <a:spAutoFit/>
          </a:bodyPr>
          <a:lstStyle/>
          <a:p>
            <a:pPr defTabSz="757238"/>
            <a:endParaRPr lang="fr-FR" sz="1300">
              <a:solidFill>
                <a:srgbClr val="000000"/>
              </a:solidFill>
              <a:latin typeface="Calibri" pitchFamily="34" charset="0"/>
            </a:endParaRPr>
          </a:p>
        </p:txBody>
      </p:sp>
      <p:sp>
        <p:nvSpPr>
          <p:cNvPr id="23571" name="Rectangle 42"/>
          <p:cNvSpPr>
            <a:spLocks noChangeArrowheads="1"/>
          </p:cNvSpPr>
          <p:nvPr/>
        </p:nvSpPr>
        <p:spPr bwMode="auto">
          <a:xfrm>
            <a:off x="4500563" y="3829050"/>
            <a:ext cx="4500562"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23572" name="Text Box 43"/>
          <p:cNvSpPr txBox="1">
            <a:spLocks noChangeArrowheads="1"/>
          </p:cNvSpPr>
          <p:nvPr/>
        </p:nvSpPr>
        <p:spPr bwMode="auto">
          <a:xfrm>
            <a:off x="4632325" y="3176588"/>
            <a:ext cx="28702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Risques</a:t>
            </a:r>
          </a:p>
        </p:txBody>
      </p:sp>
      <p:sp>
        <p:nvSpPr>
          <p:cNvPr id="23573" name="Text Box 44"/>
          <p:cNvSpPr txBox="1">
            <a:spLocks noChangeArrowheads="1"/>
          </p:cNvSpPr>
          <p:nvPr/>
        </p:nvSpPr>
        <p:spPr bwMode="auto">
          <a:xfrm>
            <a:off x="4572000" y="4214813"/>
            <a:ext cx="4397375" cy="1153706"/>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000" dirty="0">
                <a:solidFill>
                  <a:srgbClr val="000000"/>
                </a:solidFill>
                <a:latin typeface="Calibri" pitchFamily="34" charset="0"/>
              </a:rPr>
              <a:t>Risque du transfert des charges de transport Gaz</a:t>
            </a:r>
          </a:p>
          <a:p>
            <a:pPr marL="180975" indent="-180975" defTabSz="757238">
              <a:buFontTx/>
              <a:buAutoNum type="arabicPeriod"/>
            </a:pPr>
            <a:r>
              <a:rPr lang="fr-FR" sz="1000" dirty="0">
                <a:solidFill>
                  <a:srgbClr val="000000"/>
                </a:solidFill>
                <a:latin typeface="Calibri" pitchFamily="34" charset="0"/>
              </a:rPr>
              <a:t>Exiger de nouveaux paramètres de performances par le régulateur (Imprévisibilité du régulateurs)</a:t>
            </a:r>
          </a:p>
          <a:p>
            <a:pPr marL="180975" indent="-180975" defTabSz="757238">
              <a:buFontTx/>
              <a:buAutoNum type="arabicPeriod"/>
            </a:pPr>
            <a:r>
              <a:rPr lang="fr-FR" sz="1000" dirty="0">
                <a:solidFill>
                  <a:srgbClr val="000000"/>
                </a:solidFill>
                <a:latin typeface="Calibri" pitchFamily="34" charset="0"/>
              </a:rPr>
              <a:t>Risque technologique  </a:t>
            </a:r>
          </a:p>
          <a:p>
            <a:pPr marL="180975" indent="-180975" defTabSz="757238">
              <a:buFontTx/>
              <a:buAutoNum type="arabicPeriod"/>
            </a:pPr>
            <a:r>
              <a:rPr lang="fr-FR" sz="1000" dirty="0">
                <a:solidFill>
                  <a:srgbClr val="000000"/>
                </a:solidFill>
                <a:latin typeface="Calibri" pitchFamily="34" charset="0"/>
              </a:rPr>
              <a:t>Risque de perdre la </a:t>
            </a:r>
            <a:r>
              <a:rPr lang="fr-FR" sz="1000" dirty="0" smtClean="0">
                <a:solidFill>
                  <a:srgbClr val="000000"/>
                </a:solidFill>
                <a:latin typeface="Calibri" pitchFamily="34" charset="0"/>
              </a:rPr>
              <a:t>concession</a:t>
            </a:r>
          </a:p>
          <a:p>
            <a:pPr marL="180975" indent="-180975" defTabSz="757238">
              <a:buFontTx/>
              <a:buAutoNum type="arabicPeriod"/>
            </a:pPr>
            <a:r>
              <a:rPr lang="fr-FR" sz="1000" dirty="0" smtClean="0">
                <a:solidFill>
                  <a:srgbClr val="000000"/>
                </a:solidFill>
                <a:latin typeface="Calibri" pitchFamily="34" charset="0"/>
              </a:rPr>
              <a:t>Risque de recourir à d’autre énergies (chauffage solaire) </a:t>
            </a:r>
          </a:p>
          <a:p>
            <a:pPr marL="180975" indent="-180975" defTabSz="757238"/>
            <a:endParaRPr lang="fr-FR" sz="1000" dirty="0">
              <a:solidFill>
                <a:srgbClr val="000000"/>
              </a:solidFill>
              <a:latin typeface="Calibri" pitchFamily="34" charset="0"/>
            </a:endParaRPr>
          </a:p>
        </p:txBody>
      </p:sp>
      <p:sp>
        <p:nvSpPr>
          <p:cNvPr id="14408" name="Text Box 79"/>
          <p:cNvSpPr txBox="1">
            <a:spLocks noChangeArrowheads="1"/>
          </p:cNvSpPr>
          <p:nvPr/>
        </p:nvSpPr>
        <p:spPr bwMode="auto">
          <a:xfrm>
            <a:off x="642938" y="909638"/>
            <a:ext cx="3786187" cy="1304925"/>
          </a:xfrm>
          <a:prstGeom prst="rect">
            <a:avLst/>
          </a:prstGeom>
          <a:noFill/>
          <a:ln w="9525">
            <a:noFill/>
            <a:miter lim="800000"/>
            <a:headEnd/>
            <a:tailEnd/>
          </a:ln>
        </p:spPr>
        <p:txBody>
          <a:bodyPr lIns="75749" tIns="37874" rIns="75749" bIns="37874">
            <a:spAutoFit/>
          </a:bodyPr>
          <a:lstStyle/>
          <a:p>
            <a:pPr defTabSz="757238" fontAlgn="auto">
              <a:spcBef>
                <a:spcPts val="0"/>
              </a:spcBef>
              <a:spcAft>
                <a:spcPct val="20000"/>
              </a:spcAft>
              <a:buClr>
                <a:srgbClr val="666465"/>
              </a:buClr>
              <a:buSzPct val="80000"/>
              <a:buFont typeface="Wingdings" pitchFamily="2" charset="2"/>
              <a:buNone/>
              <a:defRPr/>
            </a:pPr>
            <a:r>
              <a:rPr lang="fr-FR" sz="1050" b="1" dirty="0">
                <a:solidFill>
                  <a:srgbClr val="000000"/>
                </a:solidFill>
                <a:latin typeface="+mn-lt"/>
                <a:cs typeface="+mn-cs"/>
              </a:rPr>
              <a:t>Prestation de base :</a:t>
            </a:r>
            <a:r>
              <a:rPr lang="fr-FR" sz="1050" dirty="0">
                <a:solidFill>
                  <a:srgbClr val="000000"/>
                </a:solidFill>
                <a:latin typeface="+mn-lt"/>
                <a:cs typeface="+mn-cs"/>
              </a:rPr>
              <a:t> assurer la distribution du gaz;</a:t>
            </a:r>
          </a:p>
          <a:p>
            <a:pPr defTabSz="757238" fontAlgn="auto">
              <a:spcBef>
                <a:spcPts val="0"/>
              </a:spcBef>
              <a:spcAft>
                <a:spcPct val="20000"/>
              </a:spcAft>
              <a:buClr>
                <a:srgbClr val="666465"/>
              </a:buClr>
              <a:buSzPct val="80000"/>
              <a:buFont typeface="Wingdings" pitchFamily="2" charset="2"/>
              <a:buNone/>
              <a:defRPr/>
            </a:pPr>
            <a:r>
              <a:rPr lang="fr-FR" sz="1050" dirty="0">
                <a:solidFill>
                  <a:srgbClr val="000000"/>
                </a:solidFill>
                <a:latin typeface="+mn-lt"/>
                <a:cs typeface="+mn-cs"/>
              </a:rPr>
              <a:t>Basse, moyenne et haute pression : fourniture et acheminement du gaz par canalisation pour tous les clients non éligibles de la concession.</a:t>
            </a:r>
          </a:p>
          <a:p>
            <a:pPr defTabSz="757238" fontAlgn="auto">
              <a:spcBef>
                <a:spcPts val="0"/>
              </a:spcBef>
              <a:spcAft>
                <a:spcPct val="20000"/>
              </a:spcAft>
              <a:buClr>
                <a:srgbClr val="666465"/>
              </a:buClr>
              <a:buSzPct val="80000"/>
              <a:buFont typeface="Wingdings" pitchFamily="2" charset="2"/>
              <a:buNone/>
              <a:defRPr/>
            </a:pPr>
            <a:r>
              <a:rPr lang="fr-FR" sz="1050" b="1" dirty="0">
                <a:solidFill>
                  <a:srgbClr val="000000"/>
                </a:solidFill>
                <a:latin typeface="+mn-lt"/>
                <a:cs typeface="+mn-cs"/>
              </a:rPr>
              <a:t>Relations commerciales: </a:t>
            </a:r>
            <a:r>
              <a:rPr lang="fr-FR" sz="1050" dirty="0">
                <a:solidFill>
                  <a:srgbClr val="000000"/>
                </a:solidFill>
                <a:latin typeface="+mn-lt"/>
                <a:cs typeface="+mn-cs"/>
              </a:rPr>
              <a:t>actes commerciaux et respect des engagements vis-à-vis du client et de la CREG </a:t>
            </a:r>
          </a:p>
          <a:p>
            <a:pPr defTabSz="757238" fontAlgn="auto">
              <a:spcBef>
                <a:spcPts val="0"/>
              </a:spcBef>
              <a:spcAft>
                <a:spcPct val="20000"/>
              </a:spcAft>
              <a:buClr>
                <a:srgbClr val="666465"/>
              </a:buClr>
              <a:buSzPct val="80000"/>
              <a:buFont typeface="Wingdings" pitchFamily="2" charset="2"/>
              <a:buNone/>
              <a:defRPr/>
            </a:pPr>
            <a:r>
              <a:rPr lang="fr-FR" sz="1050" b="1" dirty="0">
                <a:solidFill>
                  <a:srgbClr val="000000"/>
                </a:solidFill>
                <a:latin typeface="+mn-lt"/>
                <a:cs typeface="+mn-cs"/>
              </a:rPr>
              <a:t>Services : </a:t>
            </a:r>
            <a:r>
              <a:rPr lang="fr-FR" sz="1050" dirty="0">
                <a:solidFill>
                  <a:srgbClr val="000000"/>
                </a:solidFill>
                <a:latin typeface="+mn-lt"/>
                <a:cs typeface="+mn-cs"/>
              </a:rPr>
              <a:t>prestation de conseil et assistance technique</a:t>
            </a:r>
          </a:p>
        </p:txBody>
      </p:sp>
      <p:sp>
        <p:nvSpPr>
          <p:cNvPr id="23575" name="Text Box 10"/>
          <p:cNvSpPr txBox="1">
            <a:spLocks noChangeArrowheads="1"/>
          </p:cNvSpPr>
          <p:nvPr/>
        </p:nvSpPr>
        <p:spPr bwMode="auto">
          <a:xfrm>
            <a:off x="4694238" y="938213"/>
            <a:ext cx="2422525" cy="630237"/>
          </a:xfrm>
          <a:prstGeom prst="rect">
            <a:avLst/>
          </a:prstGeom>
          <a:noFill/>
          <a:ln w="9525">
            <a:noFill/>
            <a:miter lim="800000"/>
            <a:headEnd/>
            <a:tailEnd/>
          </a:ln>
        </p:spPr>
        <p:txBody>
          <a:bodyPr lIns="75749" tIns="37874" rIns="75749" bIns="37874">
            <a:spAutoFit/>
          </a:bodyPr>
          <a:lstStyle/>
          <a:p>
            <a:pPr defTabSz="757238">
              <a:spcBef>
                <a:spcPct val="50000"/>
              </a:spcBef>
            </a:pPr>
            <a:r>
              <a:rPr lang="fr-FR" b="1">
                <a:solidFill>
                  <a:schemeClr val="bg1"/>
                </a:solidFill>
                <a:latin typeface="Calibri" pitchFamily="34" charset="0"/>
              </a:rPr>
              <a:t>Règles du jeu concurrentiel</a:t>
            </a:r>
          </a:p>
        </p:txBody>
      </p:sp>
      <p:sp>
        <p:nvSpPr>
          <p:cNvPr id="23576" name="Rectangle 7"/>
          <p:cNvSpPr>
            <a:spLocks noChangeArrowheads="1"/>
          </p:cNvSpPr>
          <p:nvPr/>
        </p:nvSpPr>
        <p:spPr bwMode="auto">
          <a:xfrm>
            <a:off x="184150" y="101600"/>
            <a:ext cx="7285038" cy="327025"/>
          </a:xfrm>
          <a:prstGeom prst="rect">
            <a:avLst/>
          </a:prstGeom>
          <a:noFill/>
          <a:ln w="9525">
            <a:noFill/>
            <a:miter lim="800000"/>
            <a:headEnd/>
            <a:tailEnd/>
          </a:ln>
        </p:spPr>
        <p:txBody>
          <a:bodyPr lIns="0" tIns="0" rIns="0" bIns="0" anchor="b"/>
          <a:lstStyle/>
          <a:p>
            <a:pPr marL="457200" indent="-457200"/>
            <a:r>
              <a:rPr lang="fr-FR" sz="2000" b="1">
                <a:solidFill>
                  <a:srgbClr val="000000"/>
                </a:solidFill>
                <a:latin typeface="Verdana" pitchFamily="34" charset="0"/>
              </a:rPr>
              <a:t>Caractérisation du segment « </a:t>
            </a:r>
            <a:r>
              <a:rPr lang="fr-FR" sz="2000" b="1" i="1">
                <a:solidFill>
                  <a:srgbClr val="000000"/>
                </a:solidFill>
                <a:latin typeface="Verdana" pitchFamily="34" charset="0"/>
              </a:rPr>
              <a:t>Concessions Gaz »</a:t>
            </a:r>
            <a:endParaRPr lang="fr-FR" sz="2000">
              <a:solidFill>
                <a:srgbClr val="000000"/>
              </a:solidFill>
              <a:latin typeface="Verdana" pitchFamily="34" charset="0"/>
            </a:endParaRPr>
          </a:p>
        </p:txBody>
      </p:sp>
      <p:sp>
        <p:nvSpPr>
          <p:cNvPr id="14662" name="Text Box 40"/>
          <p:cNvSpPr txBox="1">
            <a:spLocks noChangeArrowheads="1"/>
          </p:cNvSpPr>
          <p:nvPr/>
        </p:nvSpPr>
        <p:spPr bwMode="auto">
          <a:xfrm>
            <a:off x="4497388" y="793750"/>
            <a:ext cx="4656137" cy="3049588"/>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050" b="1" u="sng" dirty="0">
                <a:solidFill>
                  <a:srgbClr val="000000"/>
                </a:solidFill>
                <a:latin typeface="+mn-lt"/>
              </a:rPr>
              <a:t>Barrières à l’entrée</a:t>
            </a:r>
            <a:r>
              <a:rPr lang="fr-FR" sz="1050" b="1" dirty="0">
                <a:solidFill>
                  <a:srgbClr val="000000"/>
                </a:solidFill>
                <a:latin typeface="+mn-lt"/>
              </a:rPr>
              <a:t>: </a:t>
            </a:r>
          </a:p>
          <a:p>
            <a:pPr marL="177800" indent="-177800" defTabSz="757238" fontAlgn="auto">
              <a:spcBef>
                <a:spcPts val="0"/>
              </a:spcBef>
              <a:spcAft>
                <a:spcPts val="0"/>
              </a:spcAft>
              <a:buFont typeface="Arial" pitchFamily="34" charset="0"/>
              <a:buChar char="•"/>
              <a:defRPr/>
            </a:pPr>
            <a:r>
              <a:rPr lang="fr-FR" sz="1050" dirty="0">
                <a:solidFill>
                  <a:srgbClr val="000000"/>
                </a:solidFill>
                <a:latin typeface="+mn-lt"/>
              </a:rPr>
              <a:t>Taille critique, </a:t>
            </a:r>
          </a:p>
          <a:p>
            <a:pPr marL="177800" indent="-177800" defTabSz="757238" fontAlgn="auto">
              <a:spcBef>
                <a:spcPts val="0"/>
              </a:spcBef>
              <a:spcAft>
                <a:spcPts val="0"/>
              </a:spcAft>
              <a:buFont typeface="Arial" pitchFamily="34" charset="0"/>
              <a:buChar char="•"/>
              <a:defRPr/>
            </a:pPr>
            <a:r>
              <a:rPr lang="fr-FR" sz="1050" dirty="0">
                <a:solidFill>
                  <a:srgbClr val="000000"/>
                </a:solidFill>
                <a:latin typeface="+mn-lt"/>
              </a:rPr>
              <a:t>prix administré par l’Etat</a:t>
            </a:r>
          </a:p>
          <a:p>
            <a:pPr marL="177800" indent="-177800" defTabSz="757238" fontAlgn="auto">
              <a:spcBef>
                <a:spcPts val="0"/>
              </a:spcBef>
              <a:spcAft>
                <a:spcPts val="0"/>
              </a:spcAft>
              <a:defRPr/>
            </a:pPr>
            <a:r>
              <a:rPr lang="fr-FR" sz="1050" b="1" u="sng" dirty="0">
                <a:solidFill>
                  <a:srgbClr val="000000"/>
                </a:solidFill>
                <a:latin typeface="+mn-lt"/>
              </a:rPr>
              <a:t>FCS </a:t>
            </a:r>
            <a:r>
              <a:rPr lang="fr-FR" sz="1050" b="1" dirty="0">
                <a:solidFill>
                  <a:srgbClr val="000000"/>
                </a:solidFill>
                <a:latin typeface="+mn-lt"/>
              </a:rPr>
              <a:t>: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Maitrise du ré-engineering de Réseau,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Ingénierie sociale (importance forte), </a:t>
            </a:r>
          </a:p>
          <a:p>
            <a:pPr marL="228600" indent="-228600" defTabSz="757238">
              <a:lnSpc>
                <a:spcPct val="120000"/>
              </a:lnSpc>
              <a:buFont typeface="+mj-lt"/>
              <a:buAutoNum type="arabicPeriod"/>
              <a:defRPr/>
            </a:pPr>
            <a:r>
              <a:rPr lang="fr-FR" sz="900" dirty="0">
                <a:solidFill>
                  <a:schemeClr val="accent2">
                    <a:lumMod val="50000"/>
                  </a:schemeClr>
                </a:solidFill>
                <a:latin typeface="+mn-lt"/>
              </a:rPr>
              <a:t>Introduction et généralisation de nouvelles technologies (télé exploitation, télé-relève, </a:t>
            </a:r>
            <a:r>
              <a:rPr lang="fr-FR" sz="900" dirty="0">
                <a:solidFill>
                  <a:srgbClr val="FF0000"/>
                </a:solidFill>
                <a:latin typeface="+mn-lt"/>
              </a:rPr>
              <a:t>Smart </a:t>
            </a:r>
            <a:r>
              <a:rPr lang="fr-FR" sz="900" dirty="0" err="1">
                <a:solidFill>
                  <a:srgbClr val="FF0000"/>
                </a:solidFill>
                <a:latin typeface="+mn-lt"/>
              </a:rPr>
              <a:t>Grid</a:t>
            </a:r>
            <a:r>
              <a:rPr lang="fr-FR" sz="900" dirty="0">
                <a:solidFill>
                  <a:schemeClr val="accent2">
                    <a:lumMod val="50000"/>
                  </a:schemeClr>
                </a:solidFill>
                <a:latin typeface="+mn-lt"/>
              </a:rPr>
              <a:t>)</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Développement et exécution de la maintenance: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Développement des compétences RH</a:t>
            </a:r>
          </a:p>
          <a:p>
            <a:pPr marL="228600" indent="-228600" defTabSz="757238" fontAlgn="auto">
              <a:lnSpc>
                <a:spcPct val="120000"/>
              </a:lnSpc>
              <a:spcBef>
                <a:spcPts val="0"/>
              </a:spcBef>
              <a:spcAft>
                <a:spcPts val="0"/>
              </a:spcAft>
              <a:buFont typeface="+mj-lt"/>
              <a:buAutoNum type="arabicPeriod"/>
              <a:defRPr/>
            </a:pPr>
            <a:r>
              <a:rPr lang="fr-FR" sz="900" dirty="0">
                <a:solidFill>
                  <a:schemeClr val="accent2">
                    <a:lumMod val="50000"/>
                  </a:schemeClr>
                </a:solidFill>
                <a:latin typeface="+mn-lt"/>
              </a:rPr>
              <a:t>Système d’information intégré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Maîtrise de l’adéquation entre couts de revient et tarifs</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Réseau commercial (</a:t>
            </a:r>
            <a:r>
              <a:rPr lang="fr-FR" sz="900" dirty="0" err="1">
                <a:latin typeface="+mn-lt"/>
              </a:rPr>
              <a:t>dév</a:t>
            </a:r>
            <a:r>
              <a:rPr lang="fr-FR" sz="900" dirty="0">
                <a:latin typeface="+mn-lt"/>
              </a:rPr>
              <a:t>., optimisation et efficacité)</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Capacité de Maîtrise d’œuvre/ contrôle des travaux</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Ancrage institutionnel</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Capitalisation (</a:t>
            </a:r>
            <a:r>
              <a:rPr lang="en-US" sz="900" dirty="0">
                <a:latin typeface="+mn-lt"/>
              </a:rPr>
              <a:t>knowledge</a:t>
            </a:r>
            <a:r>
              <a:rPr lang="fr-FR" sz="900" dirty="0">
                <a:latin typeface="+mn-lt"/>
              </a:rPr>
              <a:t> management)</a:t>
            </a:r>
          </a:p>
          <a:p>
            <a:pPr marL="177800" indent="-177800" defTabSz="757238" fontAlgn="auto">
              <a:lnSpc>
                <a:spcPct val="120000"/>
              </a:lnSpc>
              <a:spcBef>
                <a:spcPts val="0"/>
              </a:spcBef>
              <a:spcAft>
                <a:spcPts val="0"/>
              </a:spcAft>
              <a:buFont typeface="Verdana" pitchFamily="34" charset="0"/>
              <a:buAutoNum type="arabicPeriod"/>
              <a:defRPr/>
            </a:pPr>
            <a:r>
              <a:rPr lang="fr-FR" sz="900" dirty="0">
                <a:solidFill>
                  <a:schemeClr val="accent2">
                    <a:lumMod val="50000"/>
                  </a:schemeClr>
                </a:solidFill>
                <a:latin typeface="+mn-lt"/>
              </a:rPr>
              <a:t>Mise à jour et réengineering des procédures de gestion</a:t>
            </a:r>
            <a:endParaRPr lang="fr-FR" sz="900" dirty="0">
              <a:latin typeface="+mn-lt"/>
            </a:endParaRP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Incitation à la consommation/culture commerciale</a:t>
            </a:r>
            <a:endParaRPr lang="fr-FR" sz="700" i="1" dirty="0">
              <a:latin typeface="+mn-lt"/>
            </a:endParaRPr>
          </a:p>
        </p:txBody>
      </p:sp>
      <p:cxnSp>
        <p:nvCxnSpPr>
          <p:cNvPr id="23578" name="Connecteur droit 57"/>
          <p:cNvCxnSpPr>
            <a:cxnSpLocks noChangeShapeType="1"/>
          </p:cNvCxnSpPr>
          <p:nvPr/>
        </p:nvCxnSpPr>
        <p:spPr bwMode="auto">
          <a:xfrm>
            <a:off x="73025" y="2355850"/>
            <a:ext cx="4484688" cy="1588"/>
          </a:xfrm>
          <a:prstGeom prst="line">
            <a:avLst/>
          </a:prstGeom>
          <a:noFill/>
          <a:ln w="9525" algn="ctr">
            <a:solidFill>
              <a:schemeClr val="accent1"/>
            </a:solidFill>
            <a:round/>
            <a:headEnd/>
            <a:tailEnd/>
          </a:ln>
        </p:spPr>
      </p:cxnSp>
      <p:sp>
        <p:nvSpPr>
          <p:cNvPr id="23579" name="Text Box 43"/>
          <p:cNvSpPr txBox="1">
            <a:spLocks noChangeArrowheads="1"/>
          </p:cNvSpPr>
          <p:nvPr/>
        </p:nvSpPr>
        <p:spPr bwMode="auto">
          <a:xfrm>
            <a:off x="4681538" y="3871913"/>
            <a:ext cx="28702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Risques</a:t>
            </a:r>
          </a:p>
        </p:txBody>
      </p:sp>
      <p:sp>
        <p:nvSpPr>
          <p:cNvPr id="23580" name="Rectangle 42"/>
          <p:cNvSpPr>
            <a:spLocks noChangeArrowheads="1"/>
          </p:cNvSpPr>
          <p:nvPr/>
        </p:nvSpPr>
        <p:spPr bwMode="auto">
          <a:xfrm>
            <a:off x="73025" y="5153025"/>
            <a:ext cx="4462463"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23581" name="Text Box 45"/>
          <p:cNvSpPr txBox="1">
            <a:spLocks noChangeArrowheads="1"/>
          </p:cNvSpPr>
          <p:nvPr/>
        </p:nvSpPr>
        <p:spPr bwMode="auto">
          <a:xfrm>
            <a:off x="239713" y="5186363"/>
            <a:ext cx="2868612"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Structure de la concurrence</a:t>
            </a:r>
          </a:p>
        </p:txBody>
      </p:sp>
      <p:graphicFrame>
        <p:nvGraphicFramePr>
          <p:cNvPr id="1165426" name="Group 114"/>
          <p:cNvGraphicFramePr>
            <a:graphicFrameLocks noGrp="1"/>
          </p:cNvGraphicFramePr>
          <p:nvPr/>
        </p:nvGraphicFramePr>
        <p:xfrm>
          <a:off x="642910" y="3857628"/>
          <a:ext cx="3724272" cy="1419354"/>
        </p:xfrm>
        <a:graphic>
          <a:graphicData uri="http://schemas.openxmlformats.org/drawingml/2006/table">
            <a:tbl>
              <a:tblPr/>
              <a:tblGrid>
                <a:gridCol w="1411127"/>
                <a:gridCol w="490633"/>
                <a:gridCol w="560724"/>
                <a:gridCol w="392668"/>
                <a:gridCol w="434560"/>
                <a:gridCol w="434560"/>
              </a:tblGrid>
              <a:tr h="212177">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mn-lt"/>
                      </a:endParaRPr>
                    </a:p>
                  </a:txBody>
                  <a:tcPr marL="84406" marR="84406" anchor="ctr" horzOverflow="overflow">
                    <a:lnL>
                      <a:noFill/>
                    </a:lnL>
                    <a:lnR w="12700" cap="flat" cmpd="sng" algn="ctr">
                      <a:solidFill>
                        <a:schemeClr val="accent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mn-lt"/>
                        </a:rPr>
                        <a:t>2012</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mn-lt"/>
                        </a:rPr>
                        <a:t>2013</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mn-lt"/>
                        </a:rPr>
                        <a:t>2014</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mn-lt"/>
                        </a:rPr>
                        <a:t>2015</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mn-lt"/>
                        </a:rPr>
                        <a:t>2016</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304494">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mn-lt"/>
                        </a:rPr>
                        <a:t>Vente BP (</a:t>
                      </a:r>
                      <a:r>
                        <a:rPr kumimoji="0" lang="fr-FR" sz="800" b="0" i="0" u="none" strike="noStrike" cap="none" normalizeH="0" baseline="0" dirty="0" err="1" smtClean="0">
                          <a:ln>
                            <a:noFill/>
                          </a:ln>
                          <a:solidFill>
                            <a:srgbClr val="000000"/>
                          </a:solidFill>
                          <a:effectLst/>
                          <a:latin typeface="+mn-lt"/>
                        </a:rPr>
                        <a:t>MTh</a:t>
                      </a:r>
                      <a:r>
                        <a:rPr kumimoji="0" lang="fr-FR" sz="800" b="0" i="0" u="none" strike="noStrike" cap="none" normalizeH="0" baseline="0" dirty="0" smtClean="0">
                          <a:ln>
                            <a:noFill/>
                          </a:ln>
                          <a:solidFill>
                            <a:srgbClr val="000000"/>
                          </a:solidFill>
                          <a:effectLst/>
                          <a:latin typeface="+mn-lt"/>
                        </a:rPr>
                        <a:t>)</a:t>
                      </a:r>
                    </a:p>
                  </a:txBody>
                  <a:tcPr marL="83077" marR="83077" marT="46800" marB="468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a:t>
                      </a:r>
                    </a:p>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5 650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5 392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a:t>
                      </a:r>
                    </a:p>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5 624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a:t>
                      </a:r>
                    </a:p>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5 916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a:t>
                      </a:r>
                    </a:p>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6 218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04494">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mn-lt"/>
                        </a:rPr>
                        <a:t>Vente MP (</a:t>
                      </a:r>
                      <a:r>
                        <a:rPr kumimoji="0" lang="fr-FR" sz="800" b="0" i="0" u="none" strike="noStrike" cap="none" normalizeH="0" baseline="0" dirty="0" err="1" smtClean="0">
                          <a:ln>
                            <a:noFill/>
                          </a:ln>
                          <a:solidFill>
                            <a:srgbClr val="000000"/>
                          </a:solidFill>
                          <a:effectLst/>
                          <a:latin typeface="+mn-lt"/>
                        </a:rPr>
                        <a:t>MTh</a:t>
                      </a:r>
                      <a:r>
                        <a:rPr kumimoji="0" lang="fr-FR" sz="800" b="0" i="0" u="none" strike="noStrike" cap="none" normalizeH="0" baseline="0" dirty="0" smtClean="0">
                          <a:ln>
                            <a:noFill/>
                          </a:ln>
                          <a:solidFill>
                            <a:srgbClr val="000000"/>
                          </a:solidFill>
                          <a:effectLst/>
                          <a:latin typeface="+mn-lt"/>
                        </a:rPr>
                        <a:t>)</a:t>
                      </a:r>
                      <a:endParaRPr kumimoji="0" lang="fr-FR" sz="800" b="0" i="0" u="none" strike="noStrike" cap="none" normalizeH="0" baseline="0" dirty="0" smtClean="0">
                        <a:ln>
                          <a:noFill/>
                        </a:ln>
                        <a:solidFill>
                          <a:srgbClr val="FF1111"/>
                        </a:solidFill>
                        <a:effectLst/>
                        <a:latin typeface="+mn-lt"/>
                      </a:endParaRPr>
                    </a:p>
                  </a:txBody>
                  <a:tcPr marL="83077" marR="83077" marT="46800" marB="468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a:t>
                      </a:r>
                    </a:p>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1 391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1 358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a:t>
                      </a:r>
                    </a:p>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1 439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a:t>
                      </a:r>
                    </a:p>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1 522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a:t>
                      </a:r>
                    </a:p>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1 609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14104">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mn-lt"/>
                        </a:rPr>
                        <a:t>Totales (</a:t>
                      </a:r>
                      <a:r>
                        <a:rPr kumimoji="0" lang="fr-FR" sz="800" b="0" i="0" u="none" strike="noStrike" cap="none" normalizeH="0" baseline="0" dirty="0" err="1" smtClean="0">
                          <a:ln>
                            <a:noFill/>
                          </a:ln>
                          <a:solidFill>
                            <a:srgbClr val="000000"/>
                          </a:solidFill>
                          <a:effectLst/>
                          <a:latin typeface="+mn-lt"/>
                        </a:rPr>
                        <a:t>MTh</a:t>
                      </a:r>
                      <a:r>
                        <a:rPr kumimoji="0" lang="fr-FR" sz="800" b="0" i="0" u="none" strike="noStrike" cap="none" normalizeH="0" baseline="0" dirty="0" smtClean="0">
                          <a:ln>
                            <a:noFill/>
                          </a:ln>
                          <a:solidFill>
                            <a:srgbClr val="000000"/>
                          </a:solidFill>
                          <a:effectLst/>
                          <a:latin typeface="+mn-lt"/>
                        </a:rPr>
                        <a:t>)</a:t>
                      </a:r>
                    </a:p>
                  </a:txBody>
                  <a:tcPr marL="83077" marR="83077" marT="46800" marB="468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7 041</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6 750</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7 063</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7 438</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7 828</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14104">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mn-lt"/>
                        </a:rPr>
                        <a:t>CA (MDA) (à prix constants)</a:t>
                      </a:r>
                    </a:p>
                  </a:txBody>
                  <a:tcPr marL="83077" marR="83077" marT="46800" marB="468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2263</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2171</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2272</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2 392</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2 518</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23626" name="Text Box 10"/>
          <p:cNvSpPr txBox="1">
            <a:spLocks noChangeArrowheads="1"/>
          </p:cNvSpPr>
          <p:nvPr/>
        </p:nvSpPr>
        <p:spPr bwMode="auto">
          <a:xfrm>
            <a:off x="411163" y="582613"/>
            <a:ext cx="1897062"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Définition du segment</a:t>
            </a:r>
          </a:p>
        </p:txBody>
      </p:sp>
      <p:sp>
        <p:nvSpPr>
          <p:cNvPr id="23627" name="Text Box 11"/>
          <p:cNvSpPr txBox="1">
            <a:spLocks noChangeArrowheads="1"/>
          </p:cNvSpPr>
          <p:nvPr/>
        </p:nvSpPr>
        <p:spPr bwMode="auto">
          <a:xfrm>
            <a:off x="4603750" y="582613"/>
            <a:ext cx="44704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Règles du jeu et synergies possibles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704" name="Group 296"/>
          <p:cNvGraphicFramePr>
            <a:graphicFrameLocks noGrp="1"/>
          </p:cNvGraphicFramePr>
          <p:nvPr>
            <p:ph idx="4294967295"/>
          </p:nvPr>
        </p:nvGraphicFramePr>
        <p:xfrm>
          <a:off x="0" y="287338"/>
          <a:ext cx="9001158" cy="5999182"/>
        </p:xfrm>
        <a:graphic>
          <a:graphicData uri="http://schemas.openxmlformats.org/drawingml/2006/table">
            <a:tbl>
              <a:tblPr/>
              <a:tblGrid>
                <a:gridCol w="276929"/>
                <a:gridCol w="2281025"/>
                <a:gridCol w="313163"/>
                <a:gridCol w="272123"/>
                <a:gridCol w="351037"/>
                <a:gridCol w="276960"/>
                <a:gridCol w="276960"/>
                <a:gridCol w="69240"/>
                <a:gridCol w="4883721"/>
              </a:tblGrid>
              <a:tr h="819907">
                <a:tc>
                  <a:txBody>
                    <a:bodyPr/>
                    <a:lstStyle/>
                    <a:p>
                      <a:pPr marL="0" marR="0" lvl="0" indent="0" algn="l"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très </a:t>
                      </a:r>
                      <a:r>
                        <a:rPr kumimoji="0" lang="fr-FR" sz="1000" b="1" i="0" u="none" strike="noStrike" cap="none" normalizeH="0" baseline="0" dirty="0" err="1" smtClean="0">
                          <a:ln>
                            <a:noFill/>
                          </a:ln>
                          <a:solidFill>
                            <a:srgbClr val="000000"/>
                          </a:solidFill>
                          <a:effectLst/>
                          <a:latin typeface="Arial" charset="0"/>
                        </a:rPr>
                        <a:t>fble</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fbl</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Moy</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Frt</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Exceptionnel</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540503">
                <a:tc rowSpan="8">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charset="0"/>
                          <a:cs typeface="Arial" charset="0"/>
                        </a:rPr>
                        <a:t>Maîtrise des Facteurs Clés de succès</a:t>
                      </a:r>
                    </a:p>
                  </a:txBody>
                  <a:tcPr marL="0" marR="0" marT="0" marB="0" vert="vert27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et exécution de la maintenance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1"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Équipes mises en place,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Problématique de disponibilité et dotation de matériel et équipement,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absence de doctrine de maîtrise d’œuvre de la maintenance;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maitrise de la maintenance préventive (déficit en formation métier)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70744">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Maitrise du ré-engineering de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Restructuration du réseau par  des renforcements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Capacité de réhabilitation des réseaux,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Retard dans la conversion du réseau BP en MP, faute d’autorisations de voiries et de la remise en état des lieux par les entreprises sous-traitantes, notamment les DD de Bologhine et de </a:t>
                      </a:r>
                      <a:r>
                        <a:rPr kumimoji="0" lang="fr-FR" sz="800" b="0" i="0" u="none" strike="noStrike" cap="none" normalizeH="0" baseline="0" dirty="0" err="1" smtClean="0">
                          <a:ln>
                            <a:noFill/>
                          </a:ln>
                          <a:solidFill>
                            <a:srgbClr val="000000"/>
                          </a:solidFill>
                          <a:effectLst/>
                          <a:latin typeface="Arial" charset="0"/>
                          <a:cs typeface="Arial" charset="0"/>
                        </a:rPr>
                        <a:t>Belouizdad</a:t>
                      </a:r>
                      <a:endParaRPr kumimoji="0" lang="fr-FR" sz="8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niveau de la planimétrie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1652">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Introduction et généralisation de nouvelles technologies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1"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Inexistence de la télé exploitation, télé-relève, </a:t>
                      </a:r>
                      <a:r>
                        <a:rPr kumimoji="0" lang="fr-FR" sz="800" b="0" i="0" u="none" strike="noStrike" cap="none" normalizeH="0" baseline="0" dirty="0" smtClean="0">
                          <a:ln>
                            <a:noFill/>
                          </a:ln>
                          <a:solidFill>
                            <a:srgbClr val="FF0000"/>
                          </a:solidFill>
                          <a:effectLst/>
                          <a:latin typeface="Arial" charset="0"/>
                          <a:cs typeface="Arial" charset="0"/>
                        </a:rPr>
                        <a:t>Smart </a:t>
                      </a:r>
                      <a:r>
                        <a:rPr kumimoji="0" lang="fr-FR" sz="800" b="0" i="0" u="none" strike="noStrike" cap="none" normalizeH="0" baseline="0" dirty="0" err="1" smtClean="0">
                          <a:ln>
                            <a:noFill/>
                          </a:ln>
                          <a:solidFill>
                            <a:srgbClr val="FF0000"/>
                          </a:solidFill>
                          <a:effectLst/>
                          <a:latin typeface="Arial" charset="0"/>
                          <a:cs typeface="Arial" charset="0"/>
                        </a:rPr>
                        <a:t>Grid</a:t>
                      </a:r>
                      <a:r>
                        <a:rPr kumimoji="0" lang="fr-FR" sz="800" b="0" i="0" u="none" strike="noStrike" cap="none" normalizeH="0" baseline="0" dirty="0" smtClean="0">
                          <a:ln>
                            <a:noFill/>
                          </a:ln>
                          <a:solidFill>
                            <a:srgbClr val="000000"/>
                          </a:solidFill>
                          <a:effectLst/>
                          <a:latin typeface="Arial" charset="0"/>
                          <a:cs typeface="Arial" charset="0"/>
                        </a:rPr>
                        <a:t>, etc.</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Numérisation de la cartographie réseau encours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471730">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a:t>
                      </a:r>
                      <a:r>
                        <a:rPr kumimoji="0" lang="fr-FR" sz="1000" b="1" i="0" u="none" strike="noStrike" cap="none" normalizeH="0" baseline="0" dirty="0" smtClean="0">
                          <a:ln>
                            <a:noFill/>
                          </a:ln>
                          <a:solidFill>
                            <a:srgbClr val="000000"/>
                          </a:solidFill>
                          <a:effectLst/>
                          <a:latin typeface="Arial" charset="0"/>
                          <a:cs typeface="Arial" charset="0"/>
                        </a:rPr>
                        <a:t>des </a:t>
                      </a:r>
                      <a:r>
                        <a:rPr kumimoji="0" lang="fr-FR" sz="900" b="1" i="0" u="none" strike="noStrike" cap="none" normalizeH="0" baseline="0" dirty="0" smtClean="0">
                          <a:ln>
                            <a:noFill/>
                          </a:ln>
                          <a:solidFill>
                            <a:srgbClr val="000000"/>
                          </a:solidFill>
                          <a:effectLst/>
                          <a:latin typeface="Arial" charset="0"/>
                          <a:cs typeface="Arial" charset="0"/>
                        </a:rPr>
                        <a:t>compétences RH</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Déperdition de la ressource qualifiée et non préparation de la relève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Formations du personnel existantes mais insuffisantes en terme de qualité (par exemple : techniques de détection de la fraude pour les commerciaux et certains métiers techniques notamment l’entretien préventif)</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jour des CDC de formation</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réalisation de formation (qualifiante) pour certains métiers. Exemple: TVC, surveillance de travaux, détection de fuite, maintenance des postes détente, protection contre les courants vagabonds (phénomène nouveau dû au métro et  au tramway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Faiblesse en formation management pour l’encadrement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Rigidité dans les conditions d’accès à certaines formations (IFEG)</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Déficit dans la formation à la relation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27479">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Ingénierie sociale (importance forte)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Actions de sensibilisation des clients sur les conditions de bonne utilisation du gaz (aspects sécurité)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Faiblesse de politique de communication et de lobbying envers les autorités publiques (administratives, judiciaires et services de sécurité, associations de quartiers, etc.) pour faire face aux agressions des réseaux (atteintes tiers et actes de vandalisme)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405920">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Maîtrise de l’adéquation entre couts </a:t>
                      </a:r>
                    </a:p>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de revient et tarifs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Comptabilité analytique  centralisée  (non exploitée par les DD)</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Absence de révision tarifaire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maitrise des charges d’investissements et d’exploitation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33991">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Système d’information intégré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Le SI distribution actuel se compose  d’un ensemble d’applications et ne couvre pas tous les besoins (se limité à la facturation et la comptabilité).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Schéma directeur informatique distribution 2012 – 2016 finalisé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jour et maintenance de la GDO gaz.</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77256">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Réseau commercial (</a:t>
                      </a:r>
                      <a:r>
                        <a:rPr kumimoji="0" lang="fr-FR" sz="900" b="1" i="0" u="none" strike="noStrike" cap="none" normalizeH="0" baseline="0" dirty="0" err="1" smtClean="0">
                          <a:ln>
                            <a:noFill/>
                          </a:ln>
                          <a:solidFill>
                            <a:srgbClr val="000000"/>
                          </a:solidFill>
                          <a:effectLst/>
                          <a:latin typeface="Arial" charset="0"/>
                          <a:cs typeface="Arial" charset="0"/>
                        </a:rPr>
                        <a:t>dév</a:t>
                      </a:r>
                      <a:r>
                        <a:rPr kumimoji="0" lang="fr-FR" sz="900" b="1" i="0" u="none" strike="noStrike" cap="none" normalizeH="0" baseline="0" dirty="0" smtClean="0">
                          <a:ln>
                            <a:noFill/>
                          </a:ln>
                          <a:solidFill>
                            <a:srgbClr val="000000"/>
                          </a:solidFill>
                          <a:effectLst/>
                          <a:latin typeface="Arial" charset="0"/>
                          <a:cs typeface="Arial" charset="0"/>
                        </a:rPr>
                        <a:t>., optimisation</a:t>
                      </a:r>
                    </a:p>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et efficacité),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diversification des modes de payement;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 adaptation de l’organisation commerciale aux  exigences du métier</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dans le traitement des réclamations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culture commerciale insuffisante.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d’introduction de call-center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24579" name="Rectangle 7"/>
          <p:cNvSpPr>
            <a:spLocks noChangeArrowheads="1"/>
          </p:cNvSpPr>
          <p:nvPr/>
        </p:nvSpPr>
        <p:spPr bwMode="auto">
          <a:xfrm>
            <a:off x="-4765" y="1"/>
            <a:ext cx="4219575" cy="285727"/>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a:t>
            </a:r>
            <a:r>
              <a:rPr lang="fr-FR" sz="1600" i="1" dirty="0">
                <a:solidFill>
                  <a:srgbClr val="000000"/>
                </a:solidFill>
                <a:latin typeface="Calibri" pitchFamily="34" charset="0"/>
              </a:rPr>
              <a:t>Concessions </a:t>
            </a:r>
            <a:r>
              <a:rPr lang="fr-FR" sz="1600" i="1" dirty="0">
                <a:latin typeface="Calibri" pitchFamily="34" charset="0"/>
              </a:rPr>
              <a:t>GAZ</a:t>
            </a:r>
            <a:endParaRPr lang="fr-FR" sz="1600" dirty="0">
              <a:latin typeface="Calibri" pitchFamily="34" charset="0"/>
            </a:endParaRPr>
          </a:p>
        </p:txBody>
      </p:sp>
      <p:sp>
        <p:nvSpPr>
          <p:cNvPr id="24580" name="Rectangle 643"/>
          <p:cNvSpPr>
            <a:spLocks noChangeArrowheads="1"/>
          </p:cNvSpPr>
          <p:nvPr/>
        </p:nvSpPr>
        <p:spPr bwMode="auto">
          <a:xfrm>
            <a:off x="4556125" y="3246438"/>
            <a:ext cx="36513" cy="368300"/>
          </a:xfrm>
          <a:prstGeom prst="rect">
            <a:avLst/>
          </a:prstGeom>
          <a:noFill/>
          <a:ln w="9525" algn="ctr">
            <a:noFill/>
            <a:miter lim="800000"/>
            <a:headEnd/>
            <a:tailEnd/>
          </a:ln>
        </p:spPr>
        <p:txBody>
          <a:bodyPr wrap="none" lIns="18000" tIns="18000" rIns="18000" bIns="18000" anchor="ctr">
            <a:spAutoFit/>
          </a:bodyPr>
          <a:lstStyle/>
          <a:p>
            <a:pPr algn="ctr">
              <a:lnSpc>
                <a:spcPct val="120000"/>
              </a:lnSpc>
            </a:pPr>
            <a:endParaRPr lang="fr-FR">
              <a:latin typeface="Verdana"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69704" name="Group 296"/>
          <p:cNvGraphicFramePr>
            <a:graphicFrameLocks noGrp="1"/>
          </p:cNvGraphicFramePr>
          <p:nvPr>
            <p:ph idx="4294967295"/>
          </p:nvPr>
        </p:nvGraphicFramePr>
        <p:xfrm>
          <a:off x="55420" y="287338"/>
          <a:ext cx="9096407" cy="6238236"/>
        </p:xfrm>
        <a:graphic>
          <a:graphicData uri="http://schemas.openxmlformats.org/drawingml/2006/table">
            <a:tbl>
              <a:tblPr/>
              <a:tblGrid>
                <a:gridCol w="276929"/>
                <a:gridCol w="2281025"/>
                <a:gridCol w="313163"/>
                <a:gridCol w="431017"/>
                <a:gridCol w="357190"/>
                <a:gridCol w="238125"/>
                <a:gridCol w="245997"/>
                <a:gridCol w="69240"/>
                <a:gridCol w="4883721"/>
              </a:tblGrid>
              <a:tr h="948677">
                <a:tc>
                  <a:txBody>
                    <a:bodyPr/>
                    <a:lstStyle/>
                    <a:p>
                      <a:pPr marL="0" marR="0" lvl="0" indent="0" algn="l"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très </a:t>
                      </a:r>
                      <a:r>
                        <a:rPr kumimoji="0" lang="fr-FR" sz="1000" b="1" i="0" u="none" strike="noStrike" cap="none" normalizeH="0" baseline="0" dirty="0" err="1" smtClean="0">
                          <a:ln>
                            <a:noFill/>
                          </a:ln>
                          <a:solidFill>
                            <a:srgbClr val="000000"/>
                          </a:solidFill>
                          <a:effectLst/>
                          <a:latin typeface="Arial" charset="0"/>
                        </a:rPr>
                        <a:t>fble</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fbl</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Moy</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Frt</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Exceptionnel</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783622">
                <a:tc rowSpan="5">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defRPr/>
                      </a:pPr>
                      <a:r>
                        <a:rPr kumimoji="0" lang="fr-FR" sz="1100" b="1" i="0" u="none" strike="noStrike" cap="none" normalizeH="0" baseline="0" dirty="0" smtClean="0">
                          <a:ln>
                            <a:noFill/>
                          </a:ln>
                          <a:solidFill>
                            <a:schemeClr val="bg1"/>
                          </a:solidFill>
                          <a:effectLst/>
                          <a:latin typeface="Arial" charset="0"/>
                          <a:cs typeface="Arial" charset="0"/>
                        </a:rPr>
                        <a:t>Maîtrise des Facteurs Clés de succès</a:t>
                      </a:r>
                    </a:p>
                  </a:txBody>
                  <a:tcPr marL="0" marR="0" marT="0" marB="0" vert="vert27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Maîtrise d’œuvre / contrôle des travaux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Problème d’expertise de matériels (contrefaçon).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de la formation des techniciens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Existence d’une commission d’acceptation et d’homologation de matériel.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de surveillants travaux avec la multiplicité des chantiers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remise des dossiers techniques par les sous traitants (donc méconnaissance du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8928">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Capitalisation (</a:t>
                      </a:r>
                      <a:r>
                        <a:rPr kumimoji="0" lang="en-US" sz="900" b="1" i="0" u="none" strike="noStrike" cap="none" normalizeH="0" baseline="0" dirty="0" smtClean="0">
                          <a:ln>
                            <a:noFill/>
                          </a:ln>
                          <a:solidFill>
                            <a:srgbClr val="000000"/>
                          </a:solidFill>
                          <a:effectLst/>
                          <a:latin typeface="Arial" charset="0"/>
                          <a:cs typeface="Arial" charset="0"/>
                        </a:rPr>
                        <a:t>knowledge</a:t>
                      </a:r>
                      <a:r>
                        <a:rPr kumimoji="0" lang="fr-FR" sz="900" b="1" i="0" u="none" strike="noStrike" cap="none" normalizeH="0" baseline="0" dirty="0" smtClean="0">
                          <a:ln>
                            <a:noFill/>
                          </a:ln>
                          <a:solidFill>
                            <a:srgbClr val="000000"/>
                          </a:solidFill>
                          <a:effectLst/>
                          <a:latin typeface="Arial" charset="0"/>
                          <a:cs typeface="Arial" charset="0"/>
                        </a:rPr>
                        <a:t> management)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Faiblesse dans la capitalisation du savoir et de l’expertise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Capital expérience insuffisamment valorisé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761018">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Incitation à la consommation/ culture commerciale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rentabilisation de l’investissement  à cause de la incapacité de certains clients de prendre en charge le coût de l’installation intérieure (trouver la possibilité de financer les installations intérieures des clients qui n’ont pas les moyens).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Déficit en communication vis-à-vis des clients quant aux avantages de l’utilisation du gaz par rapport à l’électricité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25169">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defRPr/>
                      </a:pPr>
                      <a:r>
                        <a:rPr kumimoji="0" lang="fr-FR" sz="900" b="1" i="0" u="none" strike="noStrike" kern="1200" cap="none" normalizeH="0" baseline="0" dirty="0" smtClean="0">
                          <a:ln>
                            <a:noFill/>
                          </a:ln>
                          <a:solidFill>
                            <a:srgbClr val="000000"/>
                          </a:solidFill>
                          <a:effectLst/>
                          <a:latin typeface="Arial" charset="0"/>
                          <a:ea typeface="+mn-ea"/>
                          <a:cs typeface="Arial" charset="0"/>
                        </a:rPr>
                        <a:t>Mise à jour et réengineering des procédures de gestion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endParaRPr kumimoji="0" lang="fr-FR" sz="16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jour des procédures de travail en adéquation avec les changements organisationnels, institutionnels et technologiques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reconstitution et de mise à jour du fonds documentaire (guides techniques, cartographie réseau,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1393">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Ancrage institutionnel</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SDA filiale de l’operateur historique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1393">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-Seul distributeur dans le périmètre de la filiale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1393">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0" i="0" u="none" strike="noStrike" cap="none" normalizeH="0" baseline="0" dirty="0" smtClean="0">
                          <a:ln>
                            <a:noFill/>
                          </a:ln>
                          <a:solidFill>
                            <a:schemeClr val="tx1"/>
                          </a:solidFill>
                          <a:effectLst/>
                          <a:latin typeface="Arial" charset="0"/>
                          <a:cs typeface="Arial" charset="0"/>
                        </a:rPr>
                        <a:t>-SDA filiale de l’opérateur historique, </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0" i="0" u="none" strike="noStrike" cap="none" normalizeH="0" baseline="0" dirty="0" smtClean="0">
                          <a:ln>
                            <a:noFill/>
                          </a:ln>
                          <a:solidFill>
                            <a:schemeClr val="tx1"/>
                          </a:solidFill>
                          <a:effectLst/>
                          <a:latin typeface="Arial" charset="0"/>
                          <a:cs typeface="Arial" charset="0"/>
                        </a:rPr>
                        <a:t>-Contraintes liées à l’environnement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1672">
                <a:tc gridSpan="2">
                  <a:txBody>
                    <a:bodyPr/>
                    <a:lstStyle/>
                    <a:p>
                      <a:pPr marL="87313" marR="0" lvl="0" indent="0" algn="l" defTabSz="914400" rtl="0" eaLnBrk="0" fontAlgn="base" latinLnBrk="0" hangingPunct="0">
                        <a:lnSpc>
                          <a:spcPct val="8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
                          <a:srgbClr val="666465"/>
                        </a:buClr>
                        <a:buSzTx/>
                        <a:buFont typeface="Wingdings" pitchFamily="2" charset="2"/>
                        <a:buNone/>
                        <a:tabLst/>
                        <a:defRPr/>
                      </a:pPr>
                      <a:r>
                        <a:rPr kumimoji="0" lang="fr-FR" sz="24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mn-cs"/>
                          <a:sym typeface="Wingdings 2" pitchFamily="18" charset="2"/>
                        </a:rPr>
                        <a:t> </a:t>
                      </a:r>
                      <a:endParaRPr kumimoji="0" lang="fr-FR" sz="24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
                          <a:srgbClr val="666465"/>
                        </a:buClr>
                        <a:buSzTx/>
                        <a:buFont typeface="Wingdings" pitchFamily="2" charset="2"/>
                        <a:buNone/>
                        <a:tabLst/>
                        <a:defRPr/>
                      </a:pPr>
                      <a:endParaRPr kumimoji="0" lang="fr-FR" sz="24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490549">
                <a:tc rowSpan="2" gridSpan="2">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internes sur le plan</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endParaRPr lang="fr-F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endParaRPr>
                    </a:p>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rowSpan="2">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Commercial: synergie entre gaz et électricité. Si l’on perd une concession électricité, on perd cette synergie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Coûts: mutualisation des équipes relève gaz/</a:t>
                      </a:r>
                      <a:r>
                        <a:rPr kumimoji="0" lang="fr-FR" sz="800" b="0" i="0" u="none" strike="noStrike" cap="none" normalizeH="0" baseline="0" dirty="0" err="1" smtClean="0">
                          <a:ln>
                            <a:noFill/>
                          </a:ln>
                          <a:solidFill>
                            <a:srgbClr val="000000"/>
                          </a:solidFill>
                          <a:effectLst/>
                          <a:latin typeface="Arial" charset="0"/>
                          <a:cs typeface="Arial" charset="0"/>
                        </a:rPr>
                        <a:t>elec</a:t>
                      </a:r>
                      <a:r>
                        <a:rPr kumimoji="0" lang="fr-FR" sz="800" b="0" i="0" u="none" strike="noStrike" cap="none" normalizeH="0" baseline="0" dirty="0" smtClean="0">
                          <a:ln>
                            <a:noFill/>
                          </a:ln>
                          <a:solidFill>
                            <a:srgbClr val="000000"/>
                          </a:solidFill>
                          <a:effectLst/>
                          <a:latin typeface="Arial" charset="0"/>
                          <a:cs typeface="Arial" charset="0"/>
                        </a:rPr>
                        <a:t> + une seule facture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204539">
                <a:tc gridSpan="2"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vMerge="1">
                  <a:txBody>
                    <a:bodyPr/>
                    <a:lstStyle/>
                    <a:p>
                      <a:endParaRPr lang="fr-FR"/>
                    </a:p>
                  </a:txBody>
                  <a:tcPr/>
                </a:tc>
              </a:tr>
              <a:tr h="406881">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endParaRPr lang="fr-FR" dirty="0"/>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Synergie avec GRTG sur  le développement du réseau</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Synergie avec les institutions publiques pour la concrétisation des programmes d’Etat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1672">
                <a:tc gridSpan="2">
                  <a:txBody>
                    <a:bodyPr/>
                    <a:lstStyle/>
                    <a:p>
                      <a:pPr marL="87313" marR="0" lvl="0" indent="0" algn="l" defTabSz="914400" rtl="0" eaLnBrk="0" fontAlgn="base" latinLnBrk="0" hangingPunct="0">
                        <a:lnSpc>
                          <a:spcPct val="8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r>
                        <a:rPr kumimoji="0" lang="fr-FR" sz="2400" b="0" i="0" u="none" strike="noStrike" cap="none" normalizeH="0" baseline="0" dirty="0" smtClean="0">
                          <a:ln>
                            <a:noFill/>
                          </a:ln>
                          <a:solidFill>
                            <a:srgbClr val="000000"/>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4579" name="Rectangle 7"/>
          <p:cNvSpPr>
            <a:spLocks noChangeArrowheads="1"/>
          </p:cNvSpPr>
          <p:nvPr/>
        </p:nvSpPr>
        <p:spPr bwMode="auto">
          <a:xfrm>
            <a:off x="-4765" y="1"/>
            <a:ext cx="4219575" cy="285727"/>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a:t>
            </a:r>
            <a:r>
              <a:rPr lang="fr-FR" sz="1600" i="1" dirty="0">
                <a:solidFill>
                  <a:srgbClr val="000000"/>
                </a:solidFill>
                <a:latin typeface="Calibri" pitchFamily="34" charset="0"/>
              </a:rPr>
              <a:t>Concessions </a:t>
            </a:r>
            <a:r>
              <a:rPr lang="fr-FR" sz="1600" i="1" dirty="0">
                <a:latin typeface="Calibri" pitchFamily="34" charset="0"/>
              </a:rPr>
              <a:t>GAZ</a:t>
            </a:r>
            <a:endParaRPr lang="fr-FR" sz="1600" dirty="0">
              <a:latin typeface="Calibri" pitchFamily="34" charset="0"/>
            </a:endParaRPr>
          </a:p>
        </p:txBody>
      </p:sp>
      <p:sp>
        <p:nvSpPr>
          <p:cNvPr id="24580" name="Rectangle 643"/>
          <p:cNvSpPr>
            <a:spLocks noChangeArrowheads="1"/>
          </p:cNvSpPr>
          <p:nvPr/>
        </p:nvSpPr>
        <p:spPr bwMode="auto">
          <a:xfrm>
            <a:off x="4556125" y="3246438"/>
            <a:ext cx="36513" cy="368300"/>
          </a:xfrm>
          <a:prstGeom prst="rect">
            <a:avLst/>
          </a:prstGeom>
          <a:noFill/>
          <a:ln w="9525" algn="ctr">
            <a:noFill/>
            <a:miter lim="800000"/>
            <a:headEnd/>
            <a:tailEnd/>
          </a:ln>
        </p:spPr>
        <p:txBody>
          <a:bodyPr wrap="none" lIns="18000" tIns="18000" rIns="18000" bIns="18000" anchor="ctr">
            <a:spAutoFit/>
          </a:bodyPr>
          <a:lstStyle/>
          <a:p>
            <a:pPr algn="ctr">
              <a:lnSpc>
                <a:spcPct val="120000"/>
              </a:lnSpc>
            </a:pPr>
            <a:endParaRPr lang="fr-FR">
              <a:latin typeface="Verdana"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oup 21"/>
          <p:cNvGraphicFramePr>
            <a:graphicFrameLocks noGrp="1"/>
          </p:cNvGraphicFramePr>
          <p:nvPr/>
        </p:nvGraphicFramePr>
        <p:xfrm>
          <a:off x="-31" y="285728"/>
          <a:ext cx="9144032" cy="6572296"/>
        </p:xfrm>
        <a:graphic>
          <a:graphicData uri="http://schemas.openxmlformats.org/drawingml/2006/table">
            <a:tbl>
              <a:tblPr>
                <a:tableStyleId>{BC89EF96-8CEA-46FF-86C4-4CE0E7609802}</a:tableStyleId>
              </a:tblPr>
              <a:tblGrid>
                <a:gridCol w="1909422"/>
                <a:gridCol w="1295637"/>
                <a:gridCol w="1369983"/>
                <a:gridCol w="1289483"/>
                <a:gridCol w="1227446"/>
                <a:gridCol w="68191"/>
                <a:gridCol w="1983870"/>
              </a:tblGrid>
              <a:tr h="572460">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                                            Phases</a:t>
                      </a:r>
                      <a:br>
                        <a:rPr kumimoji="0" lang="fr-FR" sz="1200" b="1" u="none" strike="noStrike" cap="none" normalizeH="0" baseline="0" dirty="0" smtClean="0">
                          <a:ln>
                            <a:noFill/>
                          </a:ln>
                          <a:solidFill>
                            <a:schemeClr val="bg1"/>
                          </a:solidFill>
                          <a:effectLst/>
                          <a:latin typeface="+mn-lt"/>
                        </a:rPr>
                      </a:br>
                      <a:r>
                        <a:rPr kumimoji="0" lang="fr-FR" sz="1200" b="1" u="none" strike="noStrike" cap="none" normalizeH="0" baseline="0" dirty="0" smtClean="0">
                          <a:ln>
                            <a:noFill/>
                          </a:ln>
                          <a:solidFill>
                            <a:schemeClr val="bg1"/>
                          </a:solidFill>
                          <a:effectLst/>
                          <a:latin typeface="+mn-lt"/>
                        </a:rPr>
                        <a:t>Caractéristiques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Émergence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Maturité</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Déclin</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Commentaires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6903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23235">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r>
                        <a:rPr kumimoji="0" lang="fr-FR" sz="1300" u="none" strike="noStrike" cap="none" normalizeH="0" baseline="0" dirty="0" smtClean="0">
                          <a:ln>
                            <a:noFill/>
                          </a:ln>
                          <a:solidFill>
                            <a:srgbClr val="FF0000"/>
                          </a:solidFill>
                          <a:effectLst/>
                          <a:latin typeface="+mn-lt"/>
                        </a:rPr>
                        <a:t>taux de croissance % ?</a:t>
                      </a:r>
                    </a:p>
                  </a:txBody>
                  <a:tcPr marL="15337" marR="15337" marT="18000" marB="18000" anchor="ctr"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Aucune, voire négative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1005213">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Coûts</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baisse du 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Prix fixé par l’Etat</a:t>
                      </a:r>
                    </a:p>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solidFill>
                            <a:srgbClr val="000000"/>
                          </a:solidFill>
                          <a:effectLst/>
                          <a:latin typeface="+mn-lt"/>
                        </a:rPr>
                        <a:t>Augmentation du coût de la matière première</a:t>
                      </a:r>
                    </a:p>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solidFill>
                            <a:srgbClr val="FF0000"/>
                          </a:solidFill>
                          <a:effectLst/>
                          <a:latin typeface="+mn-lt"/>
                        </a:rPr>
                        <a:t>Se référer à  une entreprise de distribution similaire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292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157779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déséquilibre/offre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sous-capacité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équilibre offre/demande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FF0000"/>
                          </a:solidFill>
                          <a:effectLst/>
                          <a:latin typeface="+mn-lt"/>
                          <a:cs typeface="Arial" charset="0"/>
                        </a:rPr>
                        <a:t> </a:t>
                      </a:r>
                      <a:r>
                        <a:rPr kumimoji="0" lang="fr-FR" sz="1300" b="0" i="0" u="none" strike="noStrike" cap="none" normalizeH="0" baseline="0" dirty="0" smtClean="0">
                          <a:ln>
                            <a:noFill/>
                          </a:ln>
                          <a:solidFill>
                            <a:srgbClr val="000000"/>
                          </a:solidFill>
                          <a:effectLst/>
                          <a:latin typeface="+mn-lt"/>
                          <a:cs typeface="Arial" charset="0"/>
                        </a:rPr>
                        <a:t>Les demandes de raccordement sont satisfaites mais problèmes de délais de réalisation et de conformité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79767">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technologique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Émergence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progression</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Maturité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voie d'obsolescence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292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37382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de la 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Volatile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SDA monopole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63426">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Enjeux</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Rupture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qualité/coût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smtClean="0">
                          <a:ln>
                            <a:noFill/>
                          </a:ln>
                          <a:effectLst/>
                          <a:latin typeface="+mn-lt"/>
                        </a:rPr>
                        <a:t>coût</a:t>
                      </a: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25716" name="Rectangle 2"/>
          <p:cNvSpPr>
            <a:spLocks noChangeArrowheads="1"/>
          </p:cNvSpPr>
          <p:nvPr/>
        </p:nvSpPr>
        <p:spPr bwMode="auto">
          <a:xfrm>
            <a:off x="214313" y="-120650"/>
            <a:ext cx="8259762" cy="498475"/>
          </a:xfrm>
          <a:prstGeom prst="rect">
            <a:avLst/>
          </a:prstGeom>
          <a:noFill/>
          <a:ln w="9525" algn="ctr">
            <a:noFill/>
            <a:miter lim="800000"/>
            <a:headEnd/>
            <a:tailEnd/>
          </a:ln>
        </p:spPr>
        <p:txBody>
          <a:bodyPr anchor="ctr"/>
          <a:lstStyle/>
          <a:p>
            <a:pPr marL="457200" indent="-457200"/>
            <a:r>
              <a:rPr lang="fr-FR" sz="2400" b="1">
                <a:solidFill>
                  <a:srgbClr val="000000"/>
                </a:solidFill>
                <a:latin typeface="Calibri" pitchFamily="34" charset="0"/>
              </a:rPr>
              <a:t>Maturité du segment </a:t>
            </a:r>
            <a:r>
              <a:rPr lang="fr-FR" sz="2400" b="1" i="1">
                <a:solidFill>
                  <a:srgbClr val="000000"/>
                </a:solidFill>
                <a:latin typeface="Calibri" pitchFamily="34" charset="0"/>
              </a:rPr>
              <a:t>Concessions Gaz</a:t>
            </a:r>
          </a:p>
        </p:txBody>
      </p:sp>
      <p:sp>
        <p:nvSpPr>
          <p:cNvPr id="25717" name="Line 117"/>
          <p:cNvSpPr>
            <a:spLocks noChangeShapeType="1"/>
          </p:cNvSpPr>
          <p:nvPr/>
        </p:nvSpPr>
        <p:spPr bwMode="auto">
          <a:xfrm>
            <a:off x="214313" y="520700"/>
            <a:ext cx="2000250" cy="571500"/>
          </a:xfrm>
          <a:prstGeom prst="line">
            <a:avLst/>
          </a:prstGeom>
          <a:noFill/>
          <a:ln w="6350">
            <a:solidFill>
              <a:schemeClr val="bg1"/>
            </a:solidFill>
            <a:round/>
            <a:headEnd/>
            <a:tailEnd/>
          </a:ln>
        </p:spPr>
        <p:txBody>
          <a:bodyPr wrap="none" anchor="ctr"/>
          <a:lstStyle/>
          <a:p>
            <a:endParaRPr lang="fr-FR"/>
          </a:p>
        </p:txBody>
      </p:sp>
      <p:sp>
        <p:nvSpPr>
          <p:cNvPr id="25718" name="Oval 94"/>
          <p:cNvSpPr>
            <a:spLocks noChangeArrowheads="1"/>
          </p:cNvSpPr>
          <p:nvPr/>
        </p:nvSpPr>
        <p:spPr bwMode="auto">
          <a:xfrm>
            <a:off x="5153030" y="123507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2647" name="Espace réservé du numéro de diapositive 16"/>
          <p:cNvSpPr>
            <a:spLocks noGrp="1"/>
          </p:cNvSpPr>
          <p:nvPr>
            <p:ph type="sldNum" sz="quarter" idx="12"/>
          </p:nvPr>
        </p:nvSpPr>
        <p:spPr bwMode="auto">
          <a:xfrm>
            <a:off x="8531225" y="5240338"/>
            <a:ext cx="549275" cy="396875"/>
          </a:xfrm>
          <a:ln>
            <a:round/>
            <a:headEnd/>
            <a:tailEnd/>
          </a:ln>
        </p:spPr>
        <p:txBody>
          <a:bodyPr wrap="square" numCol="1" anchorCtr="0" compatLnSpc="1">
            <a:prstTxWarp prst="textNoShape">
              <a:avLst/>
            </a:prstTxWarp>
          </a:bodyPr>
          <a:lstStyle/>
          <a:p>
            <a:pPr fontAlgn="base">
              <a:spcBef>
                <a:spcPct val="0"/>
              </a:spcBef>
              <a:spcAft>
                <a:spcPct val="0"/>
              </a:spcAft>
              <a:defRPr/>
            </a:pPr>
            <a:fld id="{D79883BB-ABBA-4A97-B4D1-019513CF2ECC}" type="slidenum">
              <a:rPr lang="fr-FR" smtClean="0"/>
              <a:pPr fontAlgn="base">
                <a:spcBef>
                  <a:spcPct val="0"/>
                </a:spcBef>
                <a:spcAft>
                  <a:spcPct val="0"/>
                </a:spcAft>
                <a:defRPr/>
              </a:pPr>
              <a:t>19</a:t>
            </a:fld>
            <a:endParaRPr lang="fr-FR" smtClean="0"/>
          </a:p>
        </p:txBody>
      </p:sp>
      <p:sp>
        <p:nvSpPr>
          <p:cNvPr id="25720" name="Oval 94"/>
          <p:cNvSpPr>
            <a:spLocks noChangeArrowheads="1"/>
          </p:cNvSpPr>
          <p:nvPr/>
        </p:nvSpPr>
        <p:spPr bwMode="auto">
          <a:xfrm>
            <a:off x="3786182" y="2157413"/>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1" name="Oval 94"/>
          <p:cNvSpPr>
            <a:spLocks noChangeArrowheads="1"/>
          </p:cNvSpPr>
          <p:nvPr/>
        </p:nvSpPr>
        <p:spPr bwMode="auto">
          <a:xfrm>
            <a:off x="5500688" y="3233738"/>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2" name="Oval 94"/>
          <p:cNvSpPr>
            <a:spLocks noChangeArrowheads="1"/>
          </p:cNvSpPr>
          <p:nvPr/>
        </p:nvSpPr>
        <p:spPr bwMode="auto">
          <a:xfrm>
            <a:off x="4010025" y="4635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3" name="Oval 94"/>
          <p:cNvSpPr>
            <a:spLocks noChangeArrowheads="1"/>
          </p:cNvSpPr>
          <p:nvPr/>
        </p:nvSpPr>
        <p:spPr bwMode="auto">
          <a:xfrm>
            <a:off x="2438386" y="521495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4" name="Oval 94"/>
          <p:cNvSpPr>
            <a:spLocks noChangeArrowheads="1"/>
          </p:cNvSpPr>
          <p:nvPr/>
        </p:nvSpPr>
        <p:spPr bwMode="auto">
          <a:xfrm>
            <a:off x="4572000" y="6929465"/>
            <a:ext cx="479425" cy="428625"/>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a:latin typeface="Calibri" pitchFamily="34" charset="0"/>
            </a:endParaRPr>
          </a:p>
        </p:txBody>
      </p:sp>
      <p:cxnSp>
        <p:nvCxnSpPr>
          <p:cNvPr id="16" name="Connecteur droit 15"/>
          <p:cNvCxnSpPr/>
          <p:nvPr/>
        </p:nvCxnSpPr>
        <p:spPr>
          <a:xfrm>
            <a:off x="279400" y="1927214"/>
            <a:ext cx="7215188"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726" name="Oval 94"/>
          <p:cNvSpPr>
            <a:spLocks noChangeArrowheads="1"/>
          </p:cNvSpPr>
          <p:nvPr/>
        </p:nvSpPr>
        <p:spPr bwMode="auto">
          <a:xfrm>
            <a:off x="5581650" y="61341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15" name="Oval 94"/>
          <p:cNvSpPr>
            <a:spLocks noChangeArrowheads="1"/>
          </p:cNvSpPr>
          <p:nvPr/>
        </p:nvSpPr>
        <p:spPr bwMode="auto">
          <a:xfrm>
            <a:off x="5224468" y="664371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eaLnBrk="1" fontAlgn="auto" hangingPunct="1">
              <a:spcAft>
                <a:spcPts val="0"/>
              </a:spcAft>
              <a:defRPr/>
            </a:pPr>
            <a:r>
              <a:rPr lang="fr-FR" u="sng" dirty="0" smtClean="0"/>
              <a:t>Objet</a:t>
            </a:r>
            <a:r>
              <a:rPr lang="fr-FR" dirty="0" smtClean="0"/>
              <a:t> :</a:t>
            </a:r>
            <a:endParaRPr lang="fr-FR" dirty="0"/>
          </a:p>
        </p:txBody>
      </p:sp>
      <p:sp>
        <p:nvSpPr>
          <p:cNvPr id="4" name="Espace réservé du contenu 3"/>
          <p:cNvSpPr>
            <a:spLocks noGrp="1"/>
          </p:cNvSpPr>
          <p:nvPr>
            <p:ph idx="1"/>
          </p:nvPr>
        </p:nvSpPr>
        <p:spPr/>
        <p:txBody>
          <a:bodyPr rtlCol="0">
            <a:normAutofit fontScale="85000" lnSpcReduction="10000"/>
          </a:bodyPr>
          <a:lstStyle/>
          <a:p>
            <a:pPr algn="just" eaLnBrk="1" fontAlgn="auto" hangingPunct="1">
              <a:spcAft>
                <a:spcPts val="0"/>
              </a:spcAft>
              <a:buFont typeface="Arial" pitchFamily="34" charset="0"/>
              <a:buChar char="•"/>
              <a:defRPr/>
            </a:pPr>
            <a:r>
              <a:rPr lang="fr-FR" dirty="0" smtClean="0"/>
              <a:t>Une étude de planification stratégique comporte cinq étapes :</a:t>
            </a:r>
          </a:p>
          <a:p>
            <a:pPr marL="571500" indent="-457200" algn="just" eaLnBrk="1" fontAlgn="auto" hangingPunct="1">
              <a:spcAft>
                <a:spcPts val="0"/>
              </a:spcAft>
              <a:buFont typeface="+mj-lt"/>
              <a:buAutoNum type="arabicPeriod"/>
              <a:defRPr/>
            </a:pPr>
            <a:r>
              <a:rPr lang="fr-FR" sz="2400" dirty="0" smtClean="0"/>
              <a:t>Réalisation du </a:t>
            </a:r>
            <a:r>
              <a:rPr lang="fr-FR" sz="2400" b="1" dirty="0" smtClean="0"/>
              <a:t>diagnostic stratégique</a:t>
            </a:r>
            <a:r>
              <a:rPr lang="fr-FR" sz="2400" dirty="0" smtClean="0"/>
              <a:t> : qui constitue une analyse interne et externe de la situation actuelle de SDA.</a:t>
            </a:r>
          </a:p>
          <a:p>
            <a:pPr marL="571500" indent="-457200" algn="just" eaLnBrk="1" fontAlgn="auto" hangingPunct="1">
              <a:spcAft>
                <a:spcPts val="0"/>
              </a:spcAft>
              <a:buFont typeface="+mj-lt"/>
              <a:buAutoNum type="arabicPeriod"/>
              <a:defRPr/>
            </a:pPr>
            <a:r>
              <a:rPr lang="fr-FR" sz="2400" dirty="0" smtClean="0"/>
              <a:t>Définitions des </a:t>
            </a:r>
            <a:r>
              <a:rPr lang="fr-FR" sz="2400" b="1" dirty="0" smtClean="0"/>
              <a:t>scénarii </a:t>
            </a:r>
            <a:r>
              <a:rPr lang="fr-FR" sz="2400" dirty="0" smtClean="0"/>
              <a:t>: pour étudier les options stratégiques qui s’offrent à SDA. Leur évaluation permettra d’arrêter le scénario de référence.</a:t>
            </a:r>
          </a:p>
          <a:p>
            <a:pPr marL="571500" indent="-457200" algn="just" eaLnBrk="1" fontAlgn="auto" hangingPunct="1">
              <a:spcAft>
                <a:spcPts val="0"/>
              </a:spcAft>
              <a:buFont typeface="+mj-lt"/>
              <a:buAutoNum type="arabicPeriod"/>
              <a:defRPr/>
            </a:pPr>
            <a:r>
              <a:rPr lang="fr-FR" sz="2400" dirty="0" smtClean="0"/>
              <a:t>Élaboration du </a:t>
            </a:r>
            <a:r>
              <a:rPr lang="fr-FR" sz="2400" b="1" dirty="0" smtClean="0"/>
              <a:t>plan d’actions stratégique</a:t>
            </a:r>
            <a:r>
              <a:rPr lang="fr-FR" sz="2400" dirty="0" smtClean="0"/>
              <a:t> : déclinaison du scénario de référence en actions stratégiques jalonnées annuellement (sur 05 ans).</a:t>
            </a:r>
          </a:p>
          <a:p>
            <a:pPr marL="571500" indent="-457200" algn="just" eaLnBrk="1" fontAlgn="auto" hangingPunct="1">
              <a:spcAft>
                <a:spcPts val="0"/>
              </a:spcAft>
              <a:buFont typeface="+mj-lt"/>
              <a:buAutoNum type="arabicPeriod"/>
              <a:defRPr/>
            </a:pPr>
            <a:r>
              <a:rPr lang="fr-FR" sz="2400" dirty="0" smtClean="0"/>
              <a:t>Élaboration du </a:t>
            </a:r>
            <a:r>
              <a:rPr lang="fr-FR" sz="2400" b="1" dirty="0" smtClean="0"/>
              <a:t>business plan</a:t>
            </a:r>
            <a:r>
              <a:rPr lang="fr-FR" sz="2400" dirty="0" smtClean="0"/>
              <a:t> : évaluation financière du plan d’actions.</a:t>
            </a:r>
          </a:p>
          <a:p>
            <a:pPr marL="571500" indent="-457200" algn="just" eaLnBrk="1" fontAlgn="auto" hangingPunct="1">
              <a:spcAft>
                <a:spcPts val="0"/>
              </a:spcAft>
              <a:buFont typeface="+mj-lt"/>
              <a:buAutoNum type="arabicPeriod"/>
              <a:defRPr/>
            </a:pPr>
            <a:r>
              <a:rPr lang="fr-FR" sz="2400" dirty="0" smtClean="0"/>
              <a:t>Élaborations du </a:t>
            </a:r>
            <a:r>
              <a:rPr lang="fr-FR" sz="2400" b="1" dirty="0" smtClean="0"/>
              <a:t>plan de déploiement</a:t>
            </a:r>
            <a:r>
              <a:rPr lang="fr-FR" sz="2400" dirty="0" smtClean="0"/>
              <a:t> : déclinaison du plan stratégique de SDA dans les structures opérationnelles, et construction du tableau de bord de suivi.</a:t>
            </a:r>
            <a:endParaRPr lang="fr-FR" sz="2400" dirty="0"/>
          </a:p>
        </p:txBody>
      </p:sp>
      <p:sp>
        <p:nvSpPr>
          <p:cNvPr id="5124"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1D7F999E-6B70-44BC-A4CD-A44B7798C919}" type="slidenum">
              <a:rPr lang="en-US" smtClean="0"/>
              <a:pPr fontAlgn="base">
                <a:spcBef>
                  <a:spcPct val="0"/>
                </a:spcBef>
                <a:spcAft>
                  <a:spcPct val="0"/>
                </a:spcAft>
                <a:defRPr/>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2662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2662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2662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2663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2663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2663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2663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2663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2663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2663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26637" name="Text Box 15"/>
          <p:cNvSpPr txBox="1">
            <a:spLocks noChangeArrowheads="1"/>
          </p:cNvSpPr>
          <p:nvPr/>
        </p:nvSpPr>
        <p:spPr bwMode="auto">
          <a:xfrm rot="-5400000">
            <a:off x="-1554955" y="3494881"/>
            <a:ext cx="4202112" cy="65087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Sonelgaz</a:t>
            </a:r>
          </a:p>
        </p:txBody>
      </p:sp>
      <p:sp>
        <p:nvSpPr>
          <p:cNvPr id="2663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Emergence</a:t>
            </a:r>
          </a:p>
        </p:txBody>
      </p:sp>
      <p:sp>
        <p:nvSpPr>
          <p:cNvPr id="2663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Croissance </a:t>
            </a:r>
          </a:p>
        </p:txBody>
      </p:sp>
      <p:sp>
        <p:nvSpPr>
          <p:cNvPr id="2664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Maturité </a:t>
            </a:r>
          </a:p>
        </p:txBody>
      </p:sp>
      <p:sp>
        <p:nvSpPr>
          <p:cNvPr id="2664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Décroissance</a:t>
            </a:r>
          </a:p>
        </p:txBody>
      </p:sp>
      <p:sp>
        <p:nvSpPr>
          <p:cNvPr id="2664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Exceptionnel </a:t>
            </a:r>
          </a:p>
        </p:txBody>
      </p:sp>
      <p:sp>
        <p:nvSpPr>
          <p:cNvPr id="2664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Faible </a:t>
            </a:r>
          </a:p>
        </p:txBody>
      </p:sp>
      <p:sp>
        <p:nvSpPr>
          <p:cNvPr id="2664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Très faible</a:t>
            </a:r>
          </a:p>
        </p:txBody>
      </p:sp>
      <p:sp>
        <p:nvSpPr>
          <p:cNvPr id="2664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Moyen </a:t>
            </a:r>
          </a:p>
        </p:txBody>
      </p:sp>
      <p:sp>
        <p:nvSpPr>
          <p:cNvPr id="2664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Fort </a:t>
            </a:r>
          </a:p>
        </p:txBody>
      </p:sp>
      <p:sp>
        <p:nvSpPr>
          <p:cNvPr id="2664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2664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2664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2665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2665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2665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2665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2665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dirty="0">
                <a:solidFill>
                  <a:srgbClr val="FF9933"/>
                </a:solidFill>
                <a:latin typeface="Calibri" pitchFamily="34" charset="0"/>
              </a:rPr>
              <a:t>RÉORIENTATION</a:t>
            </a:r>
            <a:endParaRPr lang="fr-FR" b="1" dirty="0">
              <a:latin typeface="Calibri" pitchFamily="34" charset="0"/>
            </a:endParaRPr>
          </a:p>
        </p:txBody>
      </p:sp>
      <p:sp>
        <p:nvSpPr>
          <p:cNvPr id="26655" name="Text Box 34"/>
          <p:cNvSpPr txBox="1">
            <a:spLocks noChangeArrowheads="1"/>
          </p:cNvSpPr>
          <p:nvPr/>
        </p:nvSpPr>
        <p:spPr bwMode="auto">
          <a:xfrm>
            <a:off x="2111375" y="1928813"/>
            <a:ext cx="3817947" cy="708025"/>
          </a:xfrm>
          <a:prstGeom prst="rect">
            <a:avLst/>
          </a:prstGeom>
          <a:noFill/>
          <a:ln w="9525">
            <a:noFill/>
            <a:miter lim="800000"/>
            <a:headEnd/>
            <a:tailEnd/>
          </a:ln>
        </p:spPr>
        <p:txBody>
          <a:bodyPr wrap="square" lIns="91432" tIns="45717" rIns="91432" bIns="45717">
            <a:spAutoFit/>
          </a:bodyPr>
          <a:lstStyle/>
          <a:p>
            <a:pPr>
              <a:spcBef>
                <a:spcPct val="50000"/>
              </a:spcBef>
            </a:pPr>
            <a:r>
              <a:rPr lang="fr-FR" sz="1600" b="1" dirty="0" smtClean="0">
                <a:solidFill>
                  <a:srgbClr val="0033CC"/>
                </a:solidFill>
                <a:latin typeface="Calibri" pitchFamily="34" charset="0"/>
              </a:rPr>
              <a:t>DÉVELOPPEMENT </a:t>
            </a:r>
          </a:p>
          <a:p>
            <a:pPr>
              <a:spcBef>
                <a:spcPct val="50000"/>
              </a:spcBef>
            </a:pPr>
            <a:r>
              <a:rPr lang="fr-FR" sz="1600" b="1" dirty="0" smtClean="0">
                <a:solidFill>
                  <a:srgbClr val="0033CC"/>
                </a:solidFill>
                <a:latin typeface="Calibri" pitchFamily="34" charset="0"/>
              </a:rPr>
              <a:t>PRIORITAIRE </a:t>
            </a:r>
            <a:endParaRPr lang="fr-FR" sz="1600" b="1" dirty="0">
              <a:solidFill>
                <a:srgbClr val="0033CC"/>
              </a:solidFill>
              <a:latin typeface="Calibri" pitchFamily="34" charset="0"/>
            </a:endParaRPr>
          </a:p>
        </p:txBody>
      </p:sp>
      <p:sp>
        <p:nvSpPr>
          <p:cNvPr id="26656"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26657"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dirty="0">
                <a:latin typeface="Calibri" pitchFamily="34" charset="0"/>
              </a:rPr>
              <a:t>Maturité stratégique des segments</a:t>
            </a:r>
          </a:p>
        </p:txBody>
      </p:sp>
      <p:sp>
        <p:nvSpPr>
          <p:cNvPr id="26658" name="Text Box 35"/>
          <p:cNvSpPr txBox="1">
            <a:spLocks noChangeArrowheads="1"/>
          </p:cNvSpPr>
          <p:nvPr/>
        </p:nvSpPr>
        <p:spPr bwMode="auto">
          <a:xfrm>
            <a:off x="5551488" y="3143250"/>
            <a:ext cx="2020887" cy="646113"/>
          </a:xfrm>
          <a:prstGeom prst="rect">
            <a:avLst/>
          </a:prstGeom>
          <a:noFill/>
          <a:ln w="9525">
            <a:noFill/>
            <a:miter lim="800000"/>
            <a:headEnd/>
            <a:tailEnd/>
          </a:ln>
        </p:spPr>
        <p:txBody>
          <a:bodyPr lIns="91432" tIns="45717" rIns="91432" bIns="45717">
            <a:spAutoFit/>
          </a:bodyPr>
          <a:lstStyle/>
          <a:p>
            <a:r>
              <a:rPr lang="fr-FR" b="1" dirty="0">
                <a:solidFill>
                  <a:srgbClr val="339933"/>
                </a:solidFill>
                <a:latin typeface="Calibri" pitchFamily="34" charset="0"/>
              </a:rPr>
              <a:t>Développement  Sélectif</a:t>
            </a:r>
          </a:p>
        </p:txBody>
      </p:sp>
      <p:grpSp>
        <p:nvGrpSpPr>
          <p:cNvPr id="2" name="Group 47"/>
          <p:cNvGrpSpPr>
            <a:grpSpLocks/>
          </p:cNvGrpSpPr>
          <p:nvPr/>
        </p:nvGrpSpPr>
        <p:grpSpPr bwMode="auto">
          <a:xfrm>
            <a:off x="4129092" y="3487743"/>
            <a:ext cx="1085850" cy="798513"/>
            <a:chOff x="2342" y="2447"/>
            <a:chExt cx="741" cy="503"/>
          </a:xfrm>
        </p:grpSpPr>
        <p:grpSp>
          <p:nvGrpSpPr>
            <p:cNvPr id="3" name="Group 48"/>
            <p:cNvGrpSpPr>
              <a:grpSpLocks/>
            </p:cNvGrpSpPr>
            <p:nvPr/>
          </p:nvGrpSpPr>
          <p:grpSpPr bwMode="auto">
            <a:xfrm>
              <a:off x="2614" y="2529"/>
              <a:ext cx="469" cy="421"/>
              <a:chOff x="2516" y="2529"/>
              <a:chExt cx="469" cy="421"/>
            </a:xfrm>
          </p:grpSpPr>
          <p:sp>
            <p:nvSpPr>
              <p:cNvPr id="26669" name="Oval 3"/>
              <p:cNvSpPr>
                <a:spLocks noChangeArrowheads="1"/>
              </p:cNvSpPr>
              <p:nvPr/>
            </p:nvSpPr>
            <p:spPr bwMode="auto">
              <a:xfrm>
                <a:off x="2516" y="2529"/>
                <a:ext cx="469" cy="42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latin typeface="Calibri" pitchFamily="34" charset="0"/>
                </a:endParaRPr>
              </a:p>
            </p:txBody>
          </p:sp>
          <p:sp>
            <p:nvSpPr>
              <p:cNvPr id="26670" name="Oval 37"/>
              <p:cNvSpPr>
                <a:spLocks noChangeArrowheads="1"/>
              </p:cNvSpPr>
              <p:nvPr/>
            </p:nvSpPr>
            <p:spPr bwMode="auto">
              <a:xfrm>
                <a:off x="2579" y="2636"/>
                <a:ext cx="254" cy="254"/>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grpSp>
        <p:sp>
          <p:nvSpPr>
            <p:cNvPr id="26668" name="Rectangle 51"/>
            <p:cNvSpPr>
              <a:spLocks noChangeArrowheads="1"/>
            </p:cNvSpPr>
            <p:nvPr/>
          </p:nvSpPr>
          <p:spPr bwMode="auto">
            <a:xfrm>
              <a:off x="2342" y="2447"/>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latin typeface="Calibri" pitchFamily="34" charset="0"/>
                </a:rPr>
                <a:t>Concessions</a:t>
              </a:r>
              <a:br>
                <a:rPr lang="fr-FR" sz="1000" b="1" dirty="0">
                  <a:latin typeface="Calibri" pitchFamily="34" charset="0"/>
                </a:rPr>
              </a:br>
              <a:r>
                <a:rPr lang="fr-FR" sz="1000" b="1" dirty="0">
                  <a:latin typeface="Calibri" pitchFamily="34" charset="0"/>
                </a:rPr>
                <a:t>Gaz</a:t>
              </a:r>
            </a:p>
          </p:txBody>
        </p:sp>
      </p:gr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concessions gaz »</a:t>
            </a:r>
            <a:endParaRPr lang="fr-FR" sz="2800" dirty="0" smtClean="0">
              <a:latin typeface="+mn-lt"/>
            </a:endParaRPr>
          </a:p>
        </p:txBody>
      </p:sp>
      <p:sp>
        <p:nvSpPr>
          <p:cNvPr id="23594"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437F4B41-6DA5-4872-9338-2DC8F1087BBB}" type="slidenum">
              <a:rPr lang="fr-FR" smtClean="0"/>
              <a:pPr fontAlgn="base">
                <a:spcBef>
                  <a:spcPct val="0"/>
                </a:spcBef>
                <a:spcAft>
                  <a:spcPct val="0"/>
                </a:spcAft>
                <a:defRPr/>
              </a:pPr>
              <a:t>20</a:t>
            </a:fld>
            <a:endParaRPr lang="fr-FR" smtClean="0"/>
          </a:p>
        </p:txBody>
      </p:sp>
      <p:sp>
        <p:nvSpPr>
          <p:cNvPr id="26661"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26662"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26663"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a:latin typeface="Calibri" pitchFamily="34" charset="0"/>
              </a:rPr>
              <a:t>2012</a:t>
            </a:r>
          </a:p>
        </p:txBody>
      </p:sp>
      <p:sp>
        <p:nvSpPr>
          <p:cNvPr id="26664"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a:latin typeface="Calibri" pitchFamily="34" charset="0"/>
              </a:rPr>
              <a:t>2016</a:t>
            </a:r>
          </a:p>
        </p:txBody>
      </p:sp>
      <p:sp>
        <p:nvSpPr>
          <p:cNvPr id="26665" name="Text Box 37"/>
          <p:cNvSpPr txBox="1">
            <a:spLocks noChangeArrowheads="1"/>
          </p:cNvSpPr>
          <p:nvPr/>
        </p:nvSpPr>
        <p:spPr bwMode="auto">
          <a:xfrm>
            <a:off x="7786688" y="4286250"/>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dirty="0">
                <a:latin typeface="Calibri" pitchFamily="34" charset="0"/>
              </a:rPr>
              <a:t>Surface proportionnelle à </a:t>
            </a:r>
            <a:r>
              <a:rPr lang="fr-FR" sz="1200" i="1" dirty="0" smtClean="0">
                <a:latin typeface="Calibri" pitchFamily="34" charset="0"/>
              </a:rPr>
              <a:t>valeur </a:t>
            </a:r>
            <a:r>
              <a:rPr lang="fr-FR" sz="1200" i="1" dirty="0">
                <a:latin typeface="Calibri" pitchFamily="34" charset="0"/>
              </a:rPr>
              <a:t>du marché</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500063" y="2000250"/>
            <a:ext cx="7659687" cy="1857375"/>
          </a:xfrm>
        </p:spPr>
        <p:txBody>
          <a:bodyPr/>
          <a:lstStyle/>
          <a:p>
            <a:pPr eaLnBrk="1" fontAlgn="auto" hangingPunct="1">
              <a:spcAft>
                <a:spcPts val="0"/>
              </a:spcAft>
              <a:defRPr/>
            </a:pPr>
            <a:r>
              <a:rPr lang="fr-FR" dirty="0" smtClean="0"/>
              <a:t>Diagnostic stratégique du segment : « éligible électricité »</a:t>
            </a:r>
            <a:endParaRPr lang="fr-FR" dirty="0"/>
          </a:p>
        </p:txBody>
      </p:sp>
      <p:sp>
        <p:nvSpPr>
          <p:cNvPr id="2457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E72B866C-0A71-423A-B30A-CCB05D2E157E}" type="slidenum">
              <a:rPr lang="fr-FR" smtClean="0"/>
              <a:pPr fontAlgn="base">
                <a:spcBef>
                  <a:spcPct val="0"/>
                </a:spcBef>
                <a:spcAft>
                  <a:spcPct val="0"/>
                </a:spcAft>
                <a:defRPr/>
              </a:pPr>
              <a:t>21</a:t>
            </a:fld>
            <a:endParaRPr lang="fr-FR"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ChangeArrowheads="1"/>
          </p:cNvSpPr>
          <p:nvPr/>
        </p:nvSpPr>
        <p:spPr bwMode="auto">
          <a:xfrm>
            <a:off x="142844" y="785794"/>
            <a:ext cx="8715375" cy="58483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75" name="Text Box 3"/>
          <p:cNvSpPr txBox="1">
            <a:spLocks noChangeArrowheads="1"/>
          </p:cNvSpPr>
          <p:nvPr/>
        </p:nvSpPr>
        <p:spPr bwMode="auto">
          <a:xfrm>
            <a:off x="4143375" y="5870575"/>
            <a:ext cx="4076700" cy="630238"/>
          </a:xfrm>
          <a:prstGeom prst="rect">
            <a:avLst/>
          </a:prstGeom>
          <a:noFill/>
          <a:ln w="9525">
            <a:noFill/>
            <a:miter lim="800000"/>
            <a:headEnd/>
            <a:tailEnd/>
          </a:ln>
        </p:spPr>
        <p:txBody>
          <a:bodyPr lIns="75749" tIns="37874" rIns="75749" bIns="37874">
            <a:spAutoFit/>
          </a:bodyPr>
          <a:lstStyle/>
          <a:p>
            <a:pPr defTabSz="757238"/>
            <a:r>
              <a:rPr lang="fr-FR" sz="1200">
                <a:solidFill>
                  <a:srgbClr val="000000"/>
                </a:solidFill>
                <a:latin typeface="Calibri" pitchFamily="34" charset="0"/>
              </a:rPr>
              <a:t>Rentabilité du segment : </a:t>
            </a:r>
          </a:p>
          <a:p>
            <a:pPr defTabSz="757238">
              <a:buFontTx/>
              <a:buChar char="-"/>
            </a:pPr>
            <a:r>
              <a:rPr lang="fr-FR" sz="1200">
                <a:solidFill>
                  <a:srgbClr val="000000"/>
                </a:solidFill>
                <a:latin typeface="Calibri" pitchFamily="34" charset="0"/>
              </a:rPr>
              <a:t> REX/CA:= </a:t>
            </a:r>
            <a:r>
              <a:rPr lang="fr-FR" sz="1200">
                <a:solidFill>
                  <a:srgbClr val="FF0000"/>
                </a:solidFill>
                <a:latin typeface="Calibri" pitchFamily="34" charset="0"/>
              </a:rPr>
              <a:t>3804/ 20746=18.34</a:t>
            </a:r>
            <a:r>
              <a:rPr lang="fr-FR" sz="1200">
                <a:solidFill>
                  <a:srgbClr val="000000"/>
                </a:solidFill>
                <a:latin typeface="Calibri" pitchFamily="34" charset="0"/>
              </a:rPr>
              <a:t>%</a:t>
            </a:r>
          </a:p>
          <a:p>
            <a:pPr defTabSz="757238">
              <a:buFontTx/>
              <a:buChar char="-"/>
            </a:pPr>
            <a:r>
              <a:rPr lang="fr-FR" sz="1200">
                <a:solidFill>
                  <a:srgbClr val="000000"/>
                </a:solidFill>
                <a:latin typeface="Calibri" pitchFamily="34" charset="0"/>
              </a:rPr>
              <a:t> </a:t>
            </a:r>
            <a:r>
              <a:rPr lang="fr-FR" sz="1200">
                <a:solidFill>
                  <a:srgbClr val="FF0000"/>
                </a:solidFill>
                <a:latin typeface="Calibri" pitchFamily="34" charset="0"/>
              </a:rPr>
              <a:t>REX/(Capitaux engagés) : définition ?</a:t>
            </a:r>
            <a:endParaRPr lang="fr-FR" sz="1200" i="1">
              <a:solidFill>
                <a:srgbClr val="FF0000"/>
              </a:solidFill>
              <a:latin typeface="Calibri" pitchFamily="34" charset="0"/>
              <a:sym typeface="Symbol" pitchFamily="18" charset="2"/>
            </a:endParaRPr>
          </a:p>
        </p:txBody>
      </p:sp>
      <p:sp>
        <p:nvSpPr>
          <p:cNvPr id="28676" name="Rectangle 5"/>
          <p:cNvSpPr>
            <a:spLocks noChangeArrowheads="1"/>
          </p:cNvSpPr>
          <p:nvPr/>
        </p:nvSpPr>
        <p:spPr bwMode="auto">
          <a:xfrm>
            <a:off x="142875" y="571500"/>
            <a:ext cx="8715375"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2000">
              <a:latin typeface="Calibri" pitchFamily="34" charset="0"/>
            </a:endParaRPr>
          </a:p>
        </p:txBody>
      </p:sp>
      <p:sp>
        <p:nvSpPr>
          <p:cNvPr id="28677" name="Rectangle 6"/>
          <p:cNvSpPr>
            <a:spLocks noChangeArrowheads="1"/>
          </p:cNvSpPr>
          <p:nvPr/>
        </p:nvSpPr>
        <p:spPr bwMode="auto">
          <a:xfrm>
            <a:off x="4149725" y="5551488"/>
            <a:ext cx="4681538"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78" name="Line 9"/>
          <p:cNvSpPr>
            <a:spLocks noChangeShapeType="1"/>
          </p:cNvSpPr>
          <p:nvPr/>
        </p:nvSpPr>
        <p:spPr bwMode="auto">
          <a:xfrm flipH="1">
            <a:off x="4143375" y="788988"/>
            <a:ext cx="42863" cy="5849937"/>
          </a:xfrm>
          <a:prstGeom prst="line">
            <a:avLst/>
          </a:prstGeom>
          <a:noFill/>
          <a:ln w="19050">
            <a:solidFill>
              <a:schemeClr val="accent1"/>
            </a:solidFill>
            <a:round/>
            <a:headEnd/>
            <a:tailEnd/>
          </a:ln>
        </p:spPr>
        <p:txBody>
          <a:bodyPr wrap="none" anchor="ctr"/>
          <a:lstStyle/>
          <a:p>
            <a:endParaRPr lang="fr-FR"/>
          </a:p>
        </p:txBody>
      </p:sp>
      <p:sp>
        <p:nvSpPr>
          <p:cNvPr id="28679" name="Text Box 10"/>
          <p:cNvSpPr txBox="1">
            <a:spLocks noChangeArrowheads="1"/>
          </p:cNvSpPr>
          <p:nvPr/>
        </p:nvSpPr>
        <p:spPr bwMode="auto">
          <a:xfrm>
            <a:off x="519113" y="887413"/>
            <a:ext cx="189865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Définition du segment</a:t>
            </a:r>
          </a:p>
        </p:txBody>
      </p:sp>
      <p:sp>
        <p:nvSpPr>
          <p:cNvPr id="28680" name="Text Box 12"/>
          <p:cNvSpPr txBox="1">
            <a:spLocks noChangeArrowheads="1"/>
          </p:cNvSpPr>
          <p:nvPr/>
        </p:nvSpPr>
        <p:spPr bwMode="auto">
          <a:xfrm>
            <a:off x="4221163" y="5583238"/>
            <a:ext cx="2867025"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Données économiques</a:t>
            </a:r>
          </a:p>
        </p:txBody>
      </p:sp>
      <p:sp>
        <p:nvSpPr>
          <p:cNvPr id="14348" name="Text Box 13"/>
          <p:cNvSpPr txBox="1">
            <a:spLocks noChangeArrowheads="1"/>
          </p:cNvSpPr>
          <p:nvPr/>
        </p:nvSpPr>
        <p:spPr bwMode="auto">
          <a:xfrm>
            <a:off x="142908" y="905309"/>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142908" y="2571744"/>
            <a:ext cx="337643" cy="642942"/>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49163" y="3429000"/>
            <a:ext cx="522309" cy="1110546"/>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28684" name="Line 16"/>
          <p:cNvSpPr>
            <a:spLocks noChangeShapeType="1"/>
          </p:cNvSpPr>
          <p:nvPr/>
        </p:nvSpPr>
        <p:spPr bwMode="auto">
          <a:xfrm rot="21540000" flipH="1">
            <a:off x="431800" y="876300"/>
            <a:ext cx="66675" cy="5849938"/>
          </a:xfrm>
          <a:prstGeom prst="line">
            <a:avLst/>
          </a:prstGeom>
          <a:noFill/>
          <a:ln w="9525">
            <a:solidFill>
              <a:schemeClr val="accent1"/>
            </a:solidFill>
            <a:round/>
            <a:headEnd/>
            <a:tailEnd/>
          </a:ln>
        </p:spPr>
        <p:txBody>
          <a:bodyPr wrap="none" anchor="ctr"/>
          <a:lstStyle/>
          <a:p>
            <a:endParaRPr lang="fr-FR"/>
          </a:p>
        </p:txBody>
      </p:sp>
      <p:sp>
        <p:nvSpPr>
          <p:cNvPr id="28685" name="Text Box 18"/>
          <p:cNvSpPr txBox="1">
            <a:spLocks noChangeArrowheads="1"/>
          </p:cNvSpPr>
          <p:nvPr/>
        </p:nvSpPr>
        <p:spPr bwMode="auto">
          <a:xfrm>
            <a:off x="4260850" y="1809750"/>
            <a:ext cx="4129088" cy="26035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200">
              <a:solidFill>
                <a:srgbClr val="000000"/>
              </a:solidFill>
              <a:latin typeface="Calibri" pitchFamily="34" charset="0"/>
            </a:endParaRPr>
          </a:p>
        </p:txBody>
      </p:sp>
      <p:sp>
        <p:nvSpPr>
          <p:cNvPr id="14353" name="Text Box 20"/>
          <p:cNvSpPr txBox="1">
            <a:spLocks noChangeArrowheads="1"/>
          </p:cNvSpPr>
          <p:nvPr/>
        </p:nvSpPr>
        <p:spPr bwMode="auto">
          <a:xfrm>
            <a:off x="142908" y="4910126"/>
            <a:ext cx="337643" cy="185736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28687" name="Text Box 23"/>
          <p:cNvSpPr txBox="1">
            <a:spLocks noChangeArrowheads="1"/>
          </p:cNvSpPr>
          <p:nvPr/>
        </p:nvSpPr>
        <p:spPr bwMode="auto">
          <a:xfrm>
            <a:off x="428625" y="2655888"/>
            <a:ext cx="3643313" cy="852487"/>
          </a:xfrm>
          <a:prstGeom prst="rect">
            <a:avLst/>
          </a:prstGeom>
          <a:noFill/>
          <a:ln w="9525">
            <a:noFill/>
            <a:miter lim="800000"/>
            <a:headEnd/>
            <a:tailEnd/>
          </a:ln>
        </p:spPr>
        <p:txBody>
          <a:bodyPr lIns="75749" tIns="37874" rIns="75749" bIns="37874">
            <a:spAutoFit/>
          </a:bodyPr>
          <a:lstStyle/>
          <a:p>
            <a:pPr defTabSz="757238">
              <a:lnSpc>
                <a:spcPct val="120000"/>
              </a:lnSpc>
            </a:pPr>
            <a:r>
              <a:rPr lang="fr-FR" sz="1200" b="1" dirty="0">
                <a:latin typeface="Calibri" pitchFamily="34" charset="0"/>
              </a:rPr>
              <a:t>Clients</a:t>
            </a:r>
            <a:r>
              <a:rPr lang="fr-FR" sz="1200" dirty="0">
                <a:latin typeface="Calibri" pitchFamily="34" charset="0"/>
              </a:rPr>
              <a:t> </a:t>
            </a:r>
            <a:r>
              <a:rPr lang="fr-FR" sz="1200" b="1" dirty="0">
                <a:solidFill>
                  <a:srgbClr val="000000"/>
                </a:solidFill>
                <a:latin typeface="Calibri" pitchFamily="34" charset="0"/>
              </a:rPr>
              <a:t>MT, HT </a:t>
            </a:r>
            <a:r>
              <a:rPr lang="fr-FR" sz="1200" dirty="0">
                <a:solidFill>
                  <a:srgbClr val="000000"/>
                </a:solidFill>
                <a:latin typeface="Calibri" pitchFamily="34" charset="0"/>
              </a:rPr>
              <a:t>: PME, PMI, Industriels et Tertiaires, etc.  </a:t>
            </a:r>
          </a:p>
          <a:p>
            <a:pPr algn="just" defTabSz="757238"/>
            <a:r>
              <a:rPr lang="fr-FR" sz="1200" b="1" dirty="0">
                <a:solidFill>
                  <a:srgbClr val="FF0000"/>
                </a:solidFill>
                <a:latin typeface="Calibri" pitchFamily="34" charset="0"/>
              </a:rPr>
              <a:t>Clients MT : </a:t>
            </a:r>
            <a:r>
              <a:rPr lang="fr-FR" sz="1200" b="1" dirty="0" smtClean="0">
                <a:solidFill>
                  <a:srgbClr val="FF0000"/>
                </a:solidFill>
                <a:latin typeface="Calibri" pitchFamily="34" charset="0"/>
              </a:rPr>
              <a:t>76 et </a:t>
            </a:r>
            <a:r>
              <a:rPr lang="fr-FR" sz="1200" b="1" dirty="0">
                <a:solidFill>
                  <a:srgbClr val="FF0000"/>
                </a:solidFill>
                <a:latin typeface="Calibri" pitchFamily="34" charset="0"/>
              </a:rPr>
              <a:t>xx% évolution annuelle</a:t>
            </a:r>
          </a:p>
          <a:p>
            <a:pPr algn="just" defTabSz="757238"/>
            <a:r>
              <a:rPr lang="fr-FR" sz="1200" b="1" dirty="0">
                <a:solidFill>
                  <a:srgbClr val="FF0000"/>
                </a:solidFill>
                <a:latin typeface="Calibri" pitchFamily="34" charset="0"/>
              </a:rPr>
              <a:t>Client HT : xx et évolution annuelle de xx%</a:t>
            </a:r>
          </a:p>
          <a:p>
            <a:pPr algn="just" defTabSz="757238"/>
            <a:r>
              <a:rPr lang="fr-FR" sz="1200" dirty="0">
                <a:latin typeface="Calibri" pitchFamily="34" charset="0"/>
              </a:rPr>
              <a:t>(Clients dont la consommation annuelle &gt; ou = 4GWh)</a:t>
            </a:r>
            <a:endParaRPr lang="fr-FR" sz="1200" dirty="0">
              <a:solidFill>
                <a:srgbClr val="FF0000"/>
              </a:solidFill>
              <a:latin typeface="Calibri" pitchFamily="34" charset="0"/>
            </a:endParaRPr>
          </a:p>
        </p:txBody>
      </p:sp>
      <p:sp>
        <p:nvSpPr>
          <p:cNvPr id="28688" name="Text Box 33"/>
          <p:cNvSpPr txBox="1">
            <a:spLocks noChangeArrowheads="1"/>
          </p:cNvSpPr>
          <p:nvPr/>
        </p:nvSpPr>
        <p:spPr bwMode="auto">
          <a:xfrm>
            <a:off x="500063" y="5078413"/>
            <a:ext cx="3500437" cy="1184275"/>
          </a:xfrm>
          <a:prstGeom prst="rect">
            <a:avLst/>
          </a:prstGeom>
          <a:noFill/>
          <a:ln w="9525">
            <a:noFill/>
            <a:miter lim="800000"/>
            <a:headEnd/>
            <a:tailEnd/>
          </a:ln>
        </p:spPr>
        <p:txBody>
          <a:bodyPr lIns="75749" tIns="37874" rIns="75749" bIns="37874">
            <a:spAutoFit/>
          </a:bodyPr>
          <a:lstStyle/>
          <a:p>
            <a:pPr algn="just" defTabSz="757238">
              <a:buClr>
                <a:srgbClr val="FF9900"/>
              </a:buClr>
            </a:pPr>
            <a:r>
              <a:rPr lang="fr-FR" sz="1200" b="1" dirty="0">
                <a:solidFill>
                  <a:srgbClr val="000000"/>
                </a:solidFill>
                <a:latin typeface="Calibri" pitchFamily="34" charset="0"/>
              </a:rPr>
              <a:t>Part de marché de SDA: </a:t>
            </a:r>
            <a:r>
              <a:rPr lang="fr-FR" sz="1200" b="1" dirty="0">
                <a:solidFill>
                  <a:srgbClr val="FF0000"/>
                </a:solidFill>
                <a:latin typeface="Calibri" pitchFamily="34" charset="0"/>
              </a:rPr>
              <a:t>100%</a:t>
            </a:r>
            <a:r>
              <a:rPr lang="fr-FR" sz="1200" b="1" dirty="0">
                <a:solidFill>
                  <a:srgbClr val="000000"/>
                </a:solidFill>
                <a:latin typeface="Calibri" pitchFamily="34" charset="0"/>
              </a:rPr>
              <a:t> </a:t>
            </a:r>
            <a:r>
              <a:rPr lang="fr-FR" sz="1200" b="1" dirty="0">
                <a:solidFill>
                  <a:srgbClr val="FF0000"/>
                </a:solidFill>
                <a:latin typeface="Calibri" pitchFamily="34" charset="0"/>
              </a:rPr>
              <a:t>(à confirmer) </a:t>
            </a:r>
            <a:r>
              <a:rPr lang="fr-FR" sz="1200" b="1" dirty="0">
                <a:solidFill>
                  <a:srgbClr val="000000"/>
                </a:solidFill>
                <a:latin typeface="Calibri" pitchFamily="34" charset="0"/>
              </a:rPr>
              <a:t>dans les 5 ans à venir</a:t>
            </a:r>
          </a:p>
          <a:p>
            <a:pPr algn="just" defTabSz="757238">
              <a:buClr>
                <a:srgbClr val="FF9900"/>
              </a:buClr>
              <a:buFont typeface="Wingdings" pitchFamily="2" charset="2"/>
              <a:buNone/>
            </a:pPr>
            <a:r>
              <a:rPr lang="fr-FR" sz="1200" dirty="0">
                <a:solidFill>
                  <a:srgbClr val="000000"/>
                </a:solidFill>
                <a:latin typeface="Calibri" pitchFamily="34" charset="0"/>
              </a:rPr>
              <a:t>Concurrent 1 : les autres </a:t>
            </a:r>
            <a:r>
              <a:rPr lang="fr-FR" sz="1200" dirty="0" err="1">
                <a:solidFill>
                  <a:srgbClr val="000000"/>
                </a:solidFill>
                <a:latin typeface="Calibri" pitchFamily="34" charset="0"/>
              </a:rPr>
              <a:t>SDx</a:t>
            </a:r>
            <a:endParaRPr lang="fr-FR" sz="1200" dirty="0">
              <a:solidFill>
                <a:srgbClr val="000000"/>
              </a:solidFill>
              <a:latin typeface="Calibri" pitchFamily="34" charset="0"/>
            </a:endParaRPr>
          </a:p>
          <a:p>
            <a:pPr algn="just" defTabSz="757238">
              <a:buClr>
                <a:srgbClr val="FF9900"/>
              </a:buClr>
              <a:buFont typeface="Wingdings" pitchFamily="2" charset="2"/>
              <a:buNone/>
            </a:pPr>
            <a:r>
              <a:rPr lang="fr-FR" sz="1200" dirty="0">
                <a:solidFill>
                  <a:srgbClr val="000000"/>
                </a:solidFill>
                <a:latin typeface="Calibri" pitchFamily="34" charset="0"/>
              </a:rPr>
              <a:t>Concurrent 2 : les producteurs d’électricité</a:t>
            </a:r>
          </a:p>
          <a:p>
            <a:pPr algn="just" defTabSz="757238">
              <a:buClr>
                <a:srgbClr val="FF9900"/>
              </a:buClr>
              <a:buFont typeface="Wingdings" pitchFamily="2" charset="2"/>
              <a:buNone/>
            </a:pPr>
            <a:r>
              <a:rPr lang="fr-FR" sz="1200" dirty="0">
                <a:solidFill>
                  <a:srgbClr val="000000"/>
                </a:solidFill>
                <a:latin typeface="Calibri" pitchFamily="34" charset="0"/>
              </a:rPr>
              <a:t>Concurrent 3 : distributeurs étrangers</a:t>
            </a:r>
          </a:p>
          <a:p>
            <a:pPr algn="just" defTabSz="757238">
              <a:buClr>
                <a:srgbClr val="FF9900"/>
              </a:buClr>
              <a:buFont typeface="Wingdings" pitchFamily="2" charset="2"/>
              <a:buNone/>
            </a:pPr>
            <a:r>
              <a:rPr lang="fr-FR" sz="1200" dirty="0">
                <a:solidFill>
                  <a:srgbClr val="000000"/>
                </a:solidFill>
                <a:latin typeface="Calibri" pitchFamily="34" charset="0"/>
              </a:rPr>
              <a:t>Concurrent 4 : clients (autoproduction)</a:t>
            </a:r>
          </a:p>
        </p:txBody>
      </p:sp>
      <p:sp>
        <p:nvSpPr>
          <p:cNvPr id="28689" name="Line 35"/>
          <p:cNvSpPr>
            <a:spLocks noChangeShapeType="1"/>
          </p:cNvSpPr>
          <p:nvPr/>
        </p:nvSpPr>
        <p:spPr bwMode="auto">
          <a:xfrm flipV="1">
            <a:off x="142875" y="3571875"/>
            <a:ext cx="4032250" cy="0"/>
          </a:xfrm>
          <a:prstGeom prst="line">
            <a:avLst/>
          </a:prstGeom>
          <a:noFill/>
          <a:ln w="9525">
            <a:solidFill>
              <a:schemeClr val="accent1"/>
            </a:solidFill>
            <a:round/>
            <a:headEnd/>
            <a:tailEnd/>
          </a:ln>
        </p:spPr>
        <p:txBody>
          <a:bodyPr wrap="none" anchor="ctr"/>
          <a:lstStyle/>
          <a:p>
            <a:endParaRPr lang="fr-FR"/>
          </a:p>
        </p:txBody>
      </p:sp>
      <p:sp>
        <p:nvSpPr>
          <p:cNvPr id="28690" name="Text Box 41"/>
          <p:cNvSpPr txBox="1">
            <a:spLocks noChangeArrowheads="1"/>
          </p:cNvSpPr>
          <p:nvPr/>
        </p:nvSpPr>
        <p:spPr bwMode="auto">
          <a:xfrm>
            <a:off x="2822575" y="1108075"/>
            <a:ext cx="153988" cy="292100"/>
          </a:xfrm>
          <a:prstGeom prst="rect">
            <a:avLst/>
          </a:prstGeom>
          <a:noFill/>
          <a:ln w="9525">
            <a:noFill/>
            <a:miter lim="800000"/>
            <a:headEnd/>
            <a:tailEnd/>
          </a:ln>
        </p:spPr>
        <p:txBody>
          <a:bodyPr wrap="none" lIns="75749" tIns="37874" rIns="75749" bIns="37874">
            <a:spAutoFit/>
          </a:bodyPr>
          <a:lstStyle/>
          <a:p>
            <a:pPr defTabSz="757238"/>
            <a:endParaRPr lang="fr-FR" sz="1400">
              <a:solidFill>
                <a:srgbClr val="000000"/>
              </a:solidFill>
              <a:latin typeface="Calibri" pitchFamily="34" charset="0"/>
            </a:endParaRPr>
          </a:p>
        </p:txBody>
      </p:sp>
      <p:sp>
        <p:nvSpPr>
          <p:cNvPr id="28691" name="Rectangle 42"/>
          <p:cNvSpPr>
            <a:spLocks noChangeArrowheads="1"/>
          </p:cNvSpPr>
          <p:nvPr/>
        </p:nvSpPr>
        <p:spPr bwMode="auto">
          <a:xfrm>
            <a:off x="4170363" y="4122738"/>
            <a:ext cx="4660900"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92" name="Text Box 43"/>
          <p:cNvSpPr txBox="1">
            <a:spLocks noChangeArrowheads="1"/>
          </p:cNvSpPr>
          <p:nvPr/>
        </p:nvSpPr>
        <p:spPr bwMode="auto">
          <a:xfrm>
            <a:off x="4246563" y="3157538"/>
            <a:ext cx="28702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28693" name="Text Box 44"/>
          <p:cNvSpPr txBox="1">
            <a:spLocks noChangeArrowheads="1"/>
          </p:cNvSpPr>
          <p:nvPr/>
        </p:nvSpPr>
        <p:spPr bwMode="auto">
          <a:xfrm>
            <a:off x="4189413" y="4473575"/>
            <a:ext cx="4641850" cy="1000125"/>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200">
                <a:solidFill>
                  <a:srgbClr val="000000"/>
                </a:solidFill>
                <a:latin typeface="Calibri" pitchFamily="34" charset="0"/>
              </a:rPr>
              <a:t>Risque concurrentiel</a:t>
            </a:r>
          </a:p>
          <a:p>
            <a:pPr marL="180975" indent="-180975" defTabSz="757238">
              <a:lnSpc>
                <a:spcPct val="150000"/>
              </a:lnSpc>
              <a:buFontTx/>
              <a:buAutoNum type="arabicPeriod"/>
            </a:pPr>
            <a:r>
              <a:rPr lang="fr-FR" sz="1200">
                <a:solidFill>
                  <a:srgbClr val="000000"/>
                </a:solidFill>
                <a:latin typeface="Calibri" pitchFamily="34" charset="0"/>
              </a:rPr>
              <a:t>Exiger de nouveaux paramètres de performances par le régulateur (Imprévisibilité du régulateurs)</a:t>
            </a:r>
          </a:p>
          <a:p>
            <a:pPr marL="180975" indent="-180975" defTabSz="757238">
              <a:buFontTx/>
              <a:buAutoNum type="arabicPeriod"/>
            </a:pPr>
            <a:r>
              <a:rPr lang="fr-FR" sz="1200">
                <a:solidFill>
                  <a:srgbClr val="000000"/>
                </a:solidFill>
                <a:latin typeface="Calibri" pitchFamily="34" charset="0"/>
              </a:rPr>
              <a:t>Risque technologique </a:t>
            </a:r>
          </a:p>
        </p:txBody>
      </p:sp>
      <p:sp>
        <p:nvSpPr>
          <p:cNvPr id="14408" name="Text Box 79"/>
          <p:cNvSpPr txBox="1">
            <a:spLocks noChangeArrowheads="1"/>
          </p:cNvSpPr>
          <p:nvPr/>
        </p:nvSpPr>
        <p:spPr bwMode="auto">
          <a:xfrm>
            <a:off x="465138" y="792163"/>
            <a:ext cx="3749675" cy="1295400"/>
          </a:xfrm>
          <a:prstGeom prst="rect">
            <a:avLst/>
          </a:prstGeom>
          <a:noFill/>
          <a:ln w="9525">
            <a:noFill/>
            <a:miter lim="800000"/>
            <a:headEnd/>
            <a:tailEnd/>
          </a:ln>
        </p:spPr>
        <p:txBody>
          <a:bodyPr lIns="75749" tIns="37874" rIns="75749" bIns="37874">
            <a:spAutoFit/>
          </a:bodyPr>
          <a:lstStyle/>
          <a:p>
            <a:pPr algn="just" defTabSz="757238" fontAlgn="auto">
              <a:spcBef>
                <a:spcPts val="0"/>
              </a:spcBef>
              <a:spcAft>
                <a:spcPct val="20000"/>
              </a:spcAft>
              <a:buClr>
                <a:srgbClr val="666465"/>
              </a:buClr>
              <a:buSzPct val="80000"/>
              <a:buFont typeface="Wingdings" pitchFamily="2" charset="2"/>
              <a:buNone/>
              <a:defRPr/>
            </a:pPr>
            <a:r>
              <a:rPr lang="fr-FR" sz="1200" b="1" dirty="0">
                <a:solidFill>
                  <a:srgbClr val="000000"/>
                </a:solidFill>
                <a:latin typeface="+mn-lt"/>
                <a:cs typeface="+mn-cs"/>
              </a:rPr>
              <a:t>Prestation de base : </a:t>
            </a:r>
            <a:r>
              <a:rPr lang="fr-FR" sz="1200" dirty="0">
                <a:solidFill>
                  <a:srgbClr val="000000"/>
                </a:solidFill>
                <a:latin typeface="+mn-lt"/>
                <a:cs typeface="+mn-cs"/>
              </a:rPr>
              <a:t>mettre à disposition l’électricité </a:t>
            </a:r>
          </a:p>
          <a:p>
            <a:pPr marL="88900" algn="just" defTabSz="757238" fontAlgn="auto">
              <a:spcBef>
                <a:spcPts val="0"/>
              </a:spcBef>
              <a:spcAft>
                <a:spcPct val="20000"/>
              </a:spcAft>
              <a:buClr>
                <a:srgbClr val="666465"/>
              </a:buClr>
              <a:buSzPct val="80000"/>
              <a:buFont typeface="Wingdings" pitchFamily="2" charset="2"/>
              <a:buNone/>
              <a:defRPr/>
            </a:pPr>
            <a:r>
              <a:rPr lang="fr-FR" sz="1200" u="sng" dirty="0">
                <a:solidFill>
                  <a:srgbClr val="000000"/>
                </a:solidFill>
                <a:latin typeface="+mn-lt"/>
                <a:cs typeface="+mn-cs"/>
              </a:rPr>
              <a:t>Moyenne tension :</a:t>
            </a:r>
            <a:r>
              <a:rPr lang="fr-FR" sz="1200" dirty="0">
                <a:solidFill>
                  <a:srgbClr val="000000"/>
                </a:solidFill>
                <a:latin typeface="+mn-lt"/>
                <a:cs typeface="+mn-cs"/>
              </a:rPr>
              <a:t> acheminement et fourniture d’électricité</a:t>
            </a:r>
          </a:p>
          <a:p>
            <a:pPr marL="88900" algn="just" defTabSz="757238" fontAlgn="auto">
              <a:spcBef>
                <a:spcPts val="0"/>
              </a:spcBef>
              <a:spcAft>
                <a:spcPct val="20000"/>
              </a:spcAft>
              <a:buClr>
                <a:srgbClr val="666465"/>
              </a:buClr>
              <a:buSzPct val="80000"/>
              <a:buFont typeface="Wingdings" pitchFamily="2" charset="2"/>
              <a:buNone/>
              <a:defRPr/>
            </a:pPr>
            <a:r>
              <a:rPr lang="fr-FR" sz="1200" u="sng" dirty="0">
                <a:solidFill>
                  <a:srgbClr val="000000"/>
                </a:solidFill>
                <a:latin typeface="+mn-lt"/>
                <a:cs typeface="+mn-cs"/>
              </a:rPr>
              <a:t>Haute tension :</a:t>
            </a:r>
            <a:r>
              <a:rPr lang="fr-FR" sz="1200" dirty="0">
                <a:solidFill>
                  <a:srgbClr val="000000"/>
                </a:solidFill>
                <a:latin typeface="+mn-lt"/>
                <a:cs typeface="+mn-cs"/>
              </a:rPr>
              <a:t> fourniture et commercialisation d’électricité</a:t>
            </a:r>
          </a:p>
          <a:p>
            <a:pPr algn="just" defTabSz="757238" fontAlgn="auto">
              <a:spcBef>
                <a:spcPts val="0"/>
              </a:spcBef>
              <a:spcAft>
                <a:spcPct val="20000"/>
              </a:spcAft>
              <a:buClr>
                <a:srgbClr val="666465"/>
              </a:buClr>
              <a:buSzPct val="80000"/>
              <a:defRPr/>
            </a:pPr>
            <a:r>
              <a:rPr lang="fr-FR" sz="1200" b="1" dirty="0">
                <a:solidFill>
                  <a:srgbClr val="000000"/>
                </a:solidFill>
                <a:latin typeface="+mn-lt"/>
                <a:cs typeface="+mn-cs"/>
              </a:rPr>
              <a:t>Services :</a:t>
            </a:r>
            <a:r>
              <a:rPr lang="fr-FR" sz="1200" dirty="0">
                <a:solidFill>
                  <a:srgbClr val="000000"/>
                </a:solidFill>
                <a:latin typeface="+mn-lt"/>
                <a:cs typeface="+mn-cs"/>
              </a:rPr>
              <a:t> prestation de conseil et assistance technique</a:t>
            </a:r>
          </a:p>
        </p:txBody>
      </p:sp>
      <p:sp>
        <p:nvSpPr>
          <p:cNvPr id="28695" name="Text Box 10"/>
          <p:cNvSpPr txBox="1">
            <a:spLocks noChangeArrowheads="1"/>
          </p:cNvSpPr>
          <p:nvPr/>
        </p:nvSpPr>
        <p:spPr bwMode="auto">
          <a:xfrm>
            <a:off x="4308475" y="919163"/>
            <a:ext cx="2422525" cy="6921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000" b="1">
                <a:solidFill>
                  <a:schemeClr val="bg1"/>
                </a:solidFill>
                <a:latin typeface="Calibri" pitchFamily="34" charset="0"/>
              </a:rPr>
              <a:t>Règles du jeu concurrentiel</a:t>
            </a:r>
          </a:p>
        </p:txBody>
      </p:sp>
      <p:sp>
        <p:nvSpPr>
          <p:cNvPr id="28696" name="Rectangle 7"/>
          <p:cNvSpPr>
            <a:spLocks noChangeArrowheads="1"/>
          </p:cNvSpPr>
          <p:nvPr/>
        </p:nvSpPr>
        <p:spPr bwMode="auto">
          <a:xfrm>
            <a:off x="184150" y="0"/>
            <a:ext cx="7285038" cy="327025"/>
          </a:xfrm>
          <a:prstGeom prst="rect">
            <a:avLst/>
          </a:prstGeom>
          <a:noFill/>
          <a:ln w="9525">
            <a:noFill/>
            <a:miter lim="800000"/>
            <a:headEnd/>
            <a:tailEnd/>
          </a:ln>
        </p:spPr>
        <p:txBody>
          <a:bodyPr lIns="0" tIns="0" rIns="0" bIns="0" anchor="b"/>
          <a:lstStyle/>
          <a:p>
            <a:pPr marL="457200" indent="-457200"/>
            <a:endParaRPr lang="fr-FR" sz="2400">
              <a:solidFill>
                <a:srgbClr val="000000"/>
              </a:solidFill>
              <a:latin typeface="Calibri" pitchFamily="34" charset="0"/>
            </a:endParaRPr>
          </a:p>
        </p:txBody>
      </p:sp>
      <p:sp>
        <p:nvSpPr>
          <p:cNvPr id="28697" name="Text Box 40"/>
          <p:cNvSpPr txBox="1">
            <a:spLocks noChangeArrowheads="1"/>
          </p:cNvSpPr>
          <p:nvPr/>
        </p:nvSpPr>
        <p:spPr bwMode="auto">
          <a:xfrm>
            <a:off x="4214813" y="893763"/>
            <a:ext cx="4656137" cy="3178175"/>
          </a:xfrm>
          <a:prstGeom prst="rect">
            <a:avLst/>
          </a:prstGeom>
          <a:noFill/>
          <a:ln w="9525">
            <a:noFill/>
            <a:miter lim="800000"/>
            <a:headEnd/>
            <a:tailEnd/>
          </a:ln>
        </p:spPr>
        <p:txBody>
          <a:bodyPr lIns="75749" tIns="37874" rIns="75749" bIns="37874">
            <a:spAutoFit/>
          </a:bodyPr>
          <a:lstStyle/>
          <a:p>
            <a:pPr marL="177800" indent="-177800" defTabSz="757238"/>
            <a:r>
              <a:rPr lang="fr-FR" sz="1200" b="1" u="sng">
                <a:solidFill>
                  <a:srgbClr val="000000"/>
                </a:solidFill>
                <a:latin typeface="Calibri" pitchFamily="34" charset="0"/>
              </a:rPr>
              <a:t>Barrières à l’entrée</a:t>
            </a:r>
            <a:r>
              <a:rPr lang="fr-FR" sz="1200" b="1">
                <a:solidFill>
                  <a:srgbClr val="000000"/>
                </a:solidFill>
                <a:latin typeface="Calibri" pitchFamily="34" charset="0"/>
              </a:rPr>
              <a:t>: </a:t>
            </a:r>
            <a:r>
              <a:rPr lang="fr-FR" sz="1200" i="1">
                <a:latin typeface="Calibri" pitchFamily="34" charset="0"/>
              </a:rPr>
              <a:t>effet de taille (retour d’investissement)</a:t>
            </a:r>
            <a:endParaRPr lang="fr-FR" sz="1200" b="1">
              <a:latin typeface="Calibri" pitchFamily="34" charset="0"/>
            </a:endParaRPr>
          </a:p>
          <a:p>
            <a:pPr marL="177800" indent="-177800" defTabSz="757238"/>
            <a:r>
              <a:rPr lang="fr-FR" sz="1200" b="1" u="sng">
                <a:solidFill>
                  <a:srgbClr val="000000"/>
                </a:solidFill>
                <a:latin typeface="Calibri" pitchFamily="34" charset="0"/>
              </a:rPr>
              <a:t>FCS </a:t>
            </a:r>
            <a:r>
              <a:rPr lang="fr-FR" sz="1200" b="1">
                <a:solidFill>
                  <a:srgbClr val="000000"/>
                </a:solidFill>
                <a:latin typeface="Calibri" pitchFamily="34" charset="0"/>
              </a:rPr>
              <a:t>: </a:t>
            </a:r>
          </a:p>
          <a:p>
            <a:pPr marL="177800" indent="-177800" defTabSz="757238">
              <a:buFont typeface="Verdana" pitchFamily="34" charset="0"/>
              <a:buAutoNum type="arabicPeriod"/>
            </a:pPr>
            <a:r>
              <a:rPr lang="fr-FR" sz="1200">
                <a:solidFill>
                  <a:srgbClr val="000000"/>
                </a:solidFill>
                <a:latin typeface="Calibri" pitchFamily="34" charset="0"/>
              </a:rPr>
              <a:t>Optimisation et généralisation de nouvelles technologies (télégestion, etc.)</a:t>
            </a:r>
          </a:p>
          <a:p>
            <a:pPr marL="177800" indent="-177800" defTabSz="757238">
              <a:lnSpc>
                <a:spcPct val="120000"/>
              </a:lnSpc>
              <a:buFontTx/>
              <a:buAutoNum type="arabicPeriod"/>
            </a:pPr>
            <a:r>
              <a:rPr lang="fr-FR" sz="1200">
                <a:solidFill>
                  <a:srgbClr val="000000"/>
                </a:solidFill>
                <a:latin typeface="Calibri" pitchFamily="34" charset="0"/>
              </a:rPr>
              <a:t>Système d’Information orienté clients: </a:t>
            </a:r>
          </a:p>
          <a:p>
            <a:pPr marL="187325" lvl="1" indent="-187325" defTabSz="757238">
              <a:lnSpc>
                <a:spcPct val="120000"/>
              </a:lnSpc>
              <a:buFontTx/>
              <a:buChar char="•"/>
            </a:pPr>
            <a:r>
              <a:rPr lang="fr-FR" sz="1200">
                <a:solidFill>
                  <a:srgbClr val="000000"/>
                </a:solidFill>
                <a:latin typeface="Calibri" pitchFamily="34" charset="0"/>
              </a:rPr>
              <a:t>Gestion du client à la fois sur le plan commercial et technique</a:t>
            </a:r>
          </a:p>
          <a:p>
            <a:pPr marL="187325" lvl="1" indent="-187325" defTabSz="757238">
              <a:lnSpc>
                <a:spcPct val="120000"/>
              </a:lnSpc>
              <a:buFontTx/>
              <a:buChar char="•"/>
            </a:pPr>
            <a:r>
              <a:rPr lang="fr-FR" sz="1200">
                <a:solidFill>
                  <a:srgbClr val="000000"/>
                </a:solidFill>
                <a:latin typeface="Calibri" pitchFamily="34" charset="0"/>
              </a:rPr>
              <a:t>Facilité d’accès à une information traitée (interface intelligente),</a:t>
            </a:r>
          </a:p>
          <a:p>
            <a:pPr marL="187325" lvl="1" indent="-187325" defTabSz="757238">
              <a:buFontTx/>
              <a:buChar char="•"/>
            </a:pPr>
            <a:r>
              <a:rPr lang="fr-FR" sz="1200">
                <a:solidFill>
                  <a:srgbClr val="000000"/>
                </a:solidFill>
                <a:latin typeface="Calibri" pitchFamily="34" charset="0"/>
              </a:rPr>
              <a:t>Suivi et analyse de l’évolution des courbes de charge, </a:t>
            </a:r>
          </a:p>
          <a:p>
            <a:pPr marL="177800" indent="-177800" defTabSz="757238">
              <a:buFontTx/>
              <a:buAutoNum type="arabicPeriod"/>
            </a:pPr>
            <a:r>
              <a:rPr lang="fr-FR" sz="1200">
                <a:solidFill>
                  <a:srgbClr val="000000"/>
                </a:solidFill>
                <a:latin typeface="Calibri" pitchFamily="34" charset="0"/>
              </a:rPr>
              <a:t>Capacité de Trading, </a:t>
            </a:r>
          </a:p>
          <a:p>
            <a:pPr marL="177800" indent="-177800" defTabSz="757238">
              <a:lnSpc>
                <a:spcPct val="120000"/>
              </a:lnSpc>
              <a:buFontTx/>
              <a:buAutoNum type="arabicPeriod"/>
            </a:pPr>
            <a:r>
              <a:rPr lang="fr-FR" sz="1200">
                <a:solidFill>
                  <a:srgbClr val="000000"/>
                </a:solidFill>
                <a:latin typeface="Calibri" pitchFamily="34" charset="0"/>
              </a:rPr>
              <a:t>Maîtrise de l’adéquation entre coûts de revient et prix</a:t>
            </a:r>
          </a:p>
          <a:p>
            <a:pPr marL="177800" indent="-177800" defTabSz="757238">
              <a:lnSpc>
                <a:spcPct val="120000"/>
              </a:lnSpc>
              <a:buFontTx/>
              <a:buAutoNum type="arabicPeriod"/>
            </a:pPr>
            <a:r>
              <a:rPr lang="fr-FR" sz="1200">
                <a:solidFill>
                  <a:srgbClr val="000000"/>
                </a:solidFill>
                <a:latin typeface="Calibri" pitchFamily="34" charset="0"/>
              </a:rPr>
              <a:t>Connaissance du client; </a:t>
            </a:r>
          </a:p>
          <a:p>
            <a:pPr marL="177800" indent="-177800" defTabSz="757238">
              <a:lnSpc>
                <a:spcPct val="120000"/>
              </a:lnSpc>
              <a:buFontTx/>
              <a:buAutoNum type="arabicPeriod"/>
            </a:pPr>
            <a:r>
              <a:rPr lang="fr-FR" sz="1200">
                <a:solidFill>
                  <a:srgbClr val="000000"/>
                </a:solidFill>
                <a:latin typeface="Calibri" pitchFamily="34" charset="0"/>
              </a:rPr>
              <a:t>Image de Marque, </a:t>
            </a:r>
          </a:p>
          <a:p>
            <a:pPr marL="177800" indent="-177800" defTabSz="757238">
              <a:lnSpc>
                <a:spcPct val="120000"/>
              </a:lnSpc>
              <a:buFontTx/>
              <a:buAutoNum type="arabicPeriod"/>
            </a:pPr>
            <a:r>
              <a:rPr lang="fr-FR" sz="1200">
                <a:solidFill>
                  <a:srgbClr val="000000"/>
                </a:solidFill>
                <a:latin typeface="Calibri" pitchFamily="34" charset="0"/>
              </a:rPr>
              <a:t>Développement  des compétences RH (marketing et expertise technique),</a:t>
            </a:r>
          </a:p>
          <a:p>
            <a:pPr marL="177800" indent="-177800" defTabSz="757238">
              <a:lnSpc>
                <a:spcPct val="120000"/>
              </a:lnSpc>
              <a:buFontTx/>
              <a:buAutoNum type="arabicPeriod"/>
            </a:pPr>
            <a:r>
              <a:rPr lang="fr-FR" sz="1200">
                <a:solidFill>
                  <a:srgbClr val="000000"/>
                </a:solidFill>
                <a:latin typeface="Calibri" pitchFamily="34" charset="0"/>
              </a:rPr>
              <a:t>Montage et suivi de dossiers de raccordement, </a:t>
            </a:r>
            <a:endParaRPr lang="fr-FR" sz="1200" i="1">
              <a:latin typeface="Calibri" pitchFamily="34" charset="0"/>
            </a:endParaRPr>
          </a:p>
        </p:txBody>
      </p:sp>
      <p:cxnSp>
        <p:nvCxnSpPr>
          <p:cNvPr id="28698" name="Connecteur droit 57"/>
          <p:cNvCxnSpPr>
            <a:cxnSpLocks noChangeShapeType="1"/>
          </p:cNvCxnSpPr>
          <p:nvPr/>
        </p:nvCxnSpPr>
        <p:spPr bwMode="auto">
          <a:xfrm>
            <a:off x="142875" y="2643188"/>
            <a:ext cx="4032250" cy="1587"/>
          </a:xfrm>
          <a:prstGeom prst="line">
            <a:avLst/>
          </a:prstGeom>
          <a:noFill/>
          <a:ln w="9525" algn="ctr">
            <a:solidFill>
              <a:schemeClr val="accent1"/>
            </a:solidFill>
            <a:round/>
            <a:headEnd/>
            <a:tailEnd/>
          </a:ln>
        </p:spPr>
      </p:cxnSp>
      <p:sp>
        <p:nvSpPr>
          <p:cNvPr id="28699" name="Text Box 43"/>
          <p:cNvSpPr txBox="1">
            <a:spLocks noChangeArrowheads="1"/>
          </p:cNvSpPr>
          <p:nvPr/>
        </p:nvSpPr>
        <p:spPr bwMode="auto">
          <a:xfrm>
            <a:off x="4225925" y="4164013"/>
            <a:ext cx="2870200"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28700" name="Rectangle 42"/>
          <p:cNvSpPr>
            <a:spLocks noChangeArrowheads="1"/>
          </p:cNvSpPr>
          <p:nvPr/>
        </p:nvSpPr>
        <p:spPr bwMode="auto">
          <a:xfrm>
            <a:off x="142875" y="4552950"/>
            <a:ext cx="4000500"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701" name="Text Box 45"/>
          <p:cNvSpPr txBox="1">
            <a:spLocks noChangeArrowheads="1"/>
          </p:cNvSpPr>
          <p:nvPr/>
        </p:nvSpPr>
        <p:spPr bwMode="auto">
          <a:xfrm>
            <a:off x="274638" y="4576763"/>
            <a:ext cx="2868612"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Structure de la concurrence</a:t>
            </a:r>
          </a:p>
        </p:txBody>
      </p:sp>
      <p:sp>
        <p:nvSpPr>
          <p:cNvPr id="28702" name="Rectangle 7"/>
          <p:cNvSpPr>
            <a:spLocks noChangeArrowheads="1"/>
          </p:cNvSpPr>
          <p:nvPr/>
        </p:nvSpPr>
        <p:spPr bwMode="auto">
          <a:xfrm>
            <a:off x="206375" y="163513"/>
            <a:ext cx="7285038" cy="265112"/>
          </a:xfrm>
          <a:prstGeom prst="rect">
            <a:avLst/>
          </a:prstGeom>
          <a:noFill/>
          <a:ln w="9525">
            <a:noFill/>
            <a:miter lim="800000"/>
            <a:headEnd/>
            <a:tailEnd/>
          </a:ln>
        </p:spPr>
        <p:txBody>
          <a:bodyPr lIns="0" tIns="0" rIns="0" bIns="0" anchor="b"/>
          <a:lstStyle/>
          <a:p>
            <a:pPr marL="457200" indent="-457200"/>
            <a:r>
              <a:rPr lang="fr-FR" sz="2400" b="1">
                <a:solidFill>
                  <a:srgbClr val="000000"/>
                </a:solidFill>
                <a:latin typeface="Calibri" pitchFamily="34" charset="0"/>
              </a:rPr>
              <a:t>Caractérisation du segment « Éligible Électricité » </a:t>
            </a:r>
          </a:p>
        </p:txBody>
      </p:sp>
      <p:graphicFrame>
        <p:nvGraphicFramePr>
          <p:cNvPr id="1173587" name="Group 83"/>
          <p:cNvGraphicFramePr>
            <a:graphicFrameLocks noGrp="1"/>
          </p:cNvGraphicFramePr>
          <p:nvPr/>
        </p:nvGraphicFramePr>
        <p:xfrm>
          <a:off x="563563" y="3687763"/>
          <a:ext cx="3466417" cy="768096"/>
        </p:xfrm>
        <a:graphic>
          <a:graphicData uri="http://schemas.openxmlformats.org/drawingml/2006/table">
            <a:tbl>
              <a:tblPr/>
              <a:tblGrid>
                <a:gridCol w="936692"/>
                <a:gridCol w="505945"/>
                <a:gridCol w="505945"/>
                <a:gridCol w="505945"/>
                <a:gridCol w="505945"/>
                <a:gridCol w="505945"/>
              </a:tblGrid>
              <a:tr h="182569">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2012</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2013</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2014</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2015</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2016</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44034">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Volume(</a:t>
                      </a:r>
                      <a:r>
                        <a:rPr kumimoji="0" lang="fr-FR" sz="900" b="1" i="0" u="none" strike="noStrike" cap="none" normalizeH="0" baseline="0" dirty="0" err="1" smtClean="0">
                          <a:ln>
                            <a:noFill/>
                          </a:ln>
                          <a:solidFill>
                            <a:srgbClr val="000000"/>
                          </a:solidFill>
                          <a:effectLst/>
                          <a:latin typeface="Arial" charset="0"/>
                        </a:rPr>
                        <a:t>TWh</a:t>
                      </a:r>
                      <a:r>
                        <a:rPr kumimoji="0" lang="fr-FR" sz="900" b="1" i="0" u="none" strike="noStrike" cap="none" normalizeH="0" baseline="0" dirty="0" smtClean="0">
                          <a:ln>
                            <a:noFill/>
                          </a:ln>
                          <a:solidFill>
                            <a:srgbClr val="000000"/>
                          </a:solidFill>
                          <a:effectLst/>
                          <a:latin typeface="Arial" charset="0"/>
                        </a:rPr>
                        <a:t>)</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14314">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Valeur U MDA</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28733" name="Text Box 10"/>
          <p:cNvSpPr txBox="1">
            <a:spLocks noChangeArrowheads="1"/>
          </p:cNvSpPr>
          <p:nvPr/>
        </p:nvSpPr>
        <p:spPr bwMode="auto">
          <a:xfrm>
            <a:off x="303213" y="603250"/>
            <a:ext cx="1897062"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Définition du segment</a:t>
            </a:r>
          </a:p>
        </p:txBody>
      </p:sp>
      <p:sp>
        <p:nvSpPr>
          <p:cNvPr id="28734" name="Text Box 11"/>
          <p:cNvSpPr txBox="1">
            <a:spLocks noChangeArrowheads="1"/>
          </p:cNvSpPr>
          <p:nvPr/>
        </p:nvSpPr>
        <p:spPr bwMode="auto">
          <a:xfrm>
            <a:off x="4311650" y="593725"/>
            <a:ext cx="44704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Règles du jeu et synergies possibles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7824" name="Group 224"/>
          <p:cNvGraphicFramePr>
            <a:graphicFrameLocks noGrp="1"/>
          </p:cNvGraphicFramePr>
          <p:nvPr>
            <p:ph idx="4294967295"/>
          </p:nvPr>
        </p:nvGraphicFramePr>
        <p:xfrm>
          <a:off x="214281" y="598970"/>
          <a:ext cx="8507690" cy="5633497"/>
        </p:xfrm>
        <a:graphic>
          <a:graphicData uri="http://schemas.openxmlformats.org/drawingml/2006/table">
            <a:tbl>
              <a:tblPr/>
              <a:tblGrid>
                <a:gridCol w="437391"/>
                <a:gridCol w="171526"/>
                <a:gridCol w="2444245"/>
                <a:gridCol w="374499"/>
                <a:gridCol w="374499"/>
                <a:gridCol w="374499"/>
                <a:gridCol w="374499"/>
                <a:gridCol w="42882"/>
                <a:gridCol w="3913650"/>
              </a:tblGrid>
              <a:tr h="279706">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Tr </a:t>
                      </a: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rPr>
                        <a:t>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Moye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rPr>
                        <a:t>Forte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rPr>
                        <a:t>Commentaires</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981827">
                <a:tc rowSpan="8" gridSpan="2">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r>
                        <a:rPr kumimoji="0" lang="fr-FR" sz="1100" b="1" i="0" u="none" strike="noStrike" cap="none" normalizeH="0" baseline="0" smtClean="0">
                          <a:ln>
                            <a:noFill/>
                          </a:ln>
                          <a:solidFill>
                            <a:schemeClr val="bg1"/>
                          </a:solidFill>
                          <a:effectLst/>
                          <a:latin typeface="Arial" charset="0"/>
                          <a:cs typeface="Arial" charset="0"/>
                        </a:rPr>
                        <a:t>Maîtrise des Facteurs Clés de succès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8" h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Système d’Information orienté clients: </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rgbClr val="000000"/>
                          </a:solidFill>
                          <a:effectLst/>
                          <a:latin typeface="Arial" charset="0"/>
                          <a:cs typeface="Arial" charset="0"/>
                        </a:rPr>
                        <a:t>Gestion du client à la fois sur le plan commercial et technique</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rgbClr val="000000"/>
                          </a:solidFill>
                          <a:effectLst/>
                          <a:latin typeface="Arial" charset="0"/>
                          <a:cs typeface="Arial" charset="0"/>
                        </a:rPr>
                        <a:t>Facilité d’accès à une information traitée (interface intelligente),</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rgbClr val="000000"/>
                          </a:solidFill>
                          <a:effectLst/>
                          <a:latin typeface="Arial" charset="0"/>
                          <a:cs typeface="Arial" charset="0"/>
                        </a:rPr>
                        <a:t>Suivi et analyse de l’évolution des courbes de charge.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Informations disponibles et expériences de tarification (courbes de charges)</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 non partagée entre technique et commercial (la gestion technique étant assurée par GRTE pour les clients HT)</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Les interfaces et le traitement des informations sont insuffisants pour produire un résultat à forte valeur ajoutée  pour le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956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de l’expertise : marketing et technique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Manque de formations ciblée en marketing et management</a:t>
                      </a:r>
                    </a:p>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Départs anticipés des compétences et perte de qualification,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956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Maîtrise de l’adéquation entre couts de revient et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Structure des coûts non maitrisée, malgré une bonne connaissance de la courbe de charge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4122">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Trading</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Inexistant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78389">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Optimisation et généralisation de nouvelles technologies (</a:t>
                      </a:r>
                      <a:r>
                        <a:rPr kumimoji="0" lang="fr-FR" sz="900" b="1" i="0" u="none" strike="noStrike" cap="none" normalizeH="0" baseline="0" dirty="0" err="1" smtClean="0">
                          <a:ln>
                            <a:noFill/>
                          </a:ln>
                          <a:solidFill>
                            <a:srgbClr val="000000"/>
                          </a:solidFill>
                          <a:effectLst/>
                          <a:latin typeface="Arial" charset="0"/>
                          <a:cs typeface="Arial" charset="0"/>
                        </a:rPr>
                        <a:t>bcc</a:t>
                      </a:r>
                      <a:r>
                        <a:rPr kumimoji="0" lang="fr-FR" sz="900" b="1" i="0" u="none" strike="noStrike" cap="none" normalizeH="0" baseline="0" dirty="0" smtClean="0">
                          <a:ln>
                            <a:noFill/>
                          </a:ln>
                          <a:solidFill>
                            <a:srgbClr val="000000"/>
                          </a:solidFill>
                          <a:effectLst/>
                          <a:latin typeface="Arial" charset="0"/>
                          <a:cs typeface="Arial" charset="0"/>
                        </a:rPr>
                        <a:t> télégestion,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En cours de développement </a:t>
                      </a:r>
                    </a:p>
                    <a:p>
                      <a:pPr marL="271463" marR="0" lvl="1" indent="0" algn="l" defTabSz="914400" rtl="0" eaLnBrk="0" fontAlgn="base" latinLnBrk="0" hangingPunct="0">
                        <a:lnSpc>
                          <a:spcPct val="100000"/>
                        </a:lnSpc>
                        <a:spcBef>
                          <a:spcPct val="5000"/>
                        </a:spcBef>
                        <a:spcAft>
                          <a:spcPct val="0"/>
                        </a:spcAft>
                        <a:buClr>
                          <a:srgbClr val="666465"/>
                        </a:buClr>
                        <a:buSzTx/>
                        <a:buFont typeface="Wingdings" pitchFamily="2" charset="2"/>
                        <a:buChar char="Ø"/>
                        <a:tabLst/>
                      </a:pPr>
                      <a:r>
                        <a:rPr kumimoji="0" lang="fr-FR" sz="800" b="0" i="0" u="none" strike="noStrike" cap="none" normalizeH="0" baseline="0" dirty="0" smtClean="0">
                          <a:ln>
                            <a:noFill/>
                          </a:ln>
                          <a:solidFill>
                            <a:srgbClr val="000000"/>
                          </a:solidFill>
                          <a:effectLst/>
                          <a:latin typeface="Arial" charset="0"/>
                          <a:cs typeface="Arial" charset="0"/>
                        </a:rPr>
                        <a:t>BCC couvre toutes les DD</a:t>
                      </a:r>
                    </a:p>
                    <a:p>
                      <a:pPr marL="271463" marR="0" lvl="1" indent="0" algn="l" defTabSz="914400" rtl="0" eaLnBrk="0" fontAlgn="base" latinLnBrk="0" hangingPunct="0">
                        <a:lnSpc>
                          <a:spcPct val="100000"/>
                        </a:lnSpc>
                        <a:spcBef>
                          <a:spcPct val="5000"/>
                        </a:spcBef>
                        <a:spcAft>
                          <a:spcPct val="0"/>
                        </a:spcAft>
                        <a:buClr>
                          <a:srgbClr val="666465"/>
                        </a:buClr>
                        <a:buSzTx/>
                        <a:buFont typeface="Wingdings" pitchFamily="2" charset="2"/>
                        <a:buChar char="Ø"/>
                        <a:tabLst/>
                      </a:pPr>
                      <a:r>
                        <a:rPr kumimoji="0" lang="fr-FR" sz="800" b="0" i="0" u="none" strike="noStrike" cap="none" normalizeH="0" baseline="0" dirty="0" smtClean="0">
                          <a:ln>
                            <a:noFill/>
                          </a:ln>
                          <a:solidFill>
                            <a:srgbClr val="000000"/>
                          </a:solidFill>
                          <a:effectLst/>
                          <a:latin typeface="Arial" charset="0"/>
                          <a:cs typeface="Arial" charset="0"/>
                        </a:rPr>
                        <a:t>Télé relève MT: encours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956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Montage et suivi de dossiers de raccordement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Connaissance et expérience des procédures de raccordement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Délais à améliorer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40890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Image de Marque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8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kern="1200" cap="none" normalizeH="0" baseline="0" dirty="0" smtClean="0">
                          <a:ln>
                            <a:noFill/>
                          </a:ln>
                          <a:solidFill>
                            <a:schemeClr val="tx1"/>
                          </a:solidFill>
                          <a:effectLst/>
                          <a:latin typeface="Arial" charset="0"/>
                          <a:ea typeface="+mn-ea"/>
                          <a:cs typeface="Arial" charset="0"/>
                        </a:rPr>
                        <a:t>Les réclamations clients sont prises en charge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kern="1200" cap="none" normalizeH="0" baseline="0" dirty="0" smtClean="0">
                          <a:ln>
                            <a:noFill/>
                          </a:ln>
                          <a:solidFill>
                            <a:schemeClr val="tx1"/>
                          </a:solidFill>
                          <a:effectLst/>
                          <a:latin typeface="Arial" charset="0"/>
                          <a:ea typeface="+mn-ea"/>
                          <a:cs typeface="Arial" charset="0"/>
                        </a:rPr>
                        <a:t>Qualité</a:t>
                      </a:r>
                      <a:r>
                        <a:rPr kumimoji="0" lang="fr-FR" sz="800" b="0" i="0" u="none" strike="noStrike" cap="none" normalizeH="0" baseline="0" dirty="0" smtClean="0">
                          <a:ln>
                            <a:noFill/>
                          </a:ln>
                          <a:solidFill>
                            <a:schemeClr val="tx1"/>
                          </a:solidFill>
                          <a:effectLst/>
                          <a:latin typeface="Arial" charset="0"/>
                        </a:rPr>
                        <a:t> de service et prise en charge personnalisée à améliorer,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6877">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Connaissance du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900" b="0" i="0" u="none" strike="noStrike" cap="none" normalizeH="0" baseline="0" dirty="0" smtClean="0">
                          <a:ln>
                            <a:noFill/>
                          </a:ln>
                          <a:solidFill>
                            <a:schemeClr val="tx1"/>
                          </a:solidFill>
                          <a:effectLst/>
                          <a:latin typeface="Arial" charset="0"/>
                        </a:rPr>
                        <a:t> </a:t>
                      </a: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En progression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412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7313"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Pas de concurrents actuellement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412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Capacité d’introduire des règles,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412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1" i="0" u="none" strike="noStrike" cap="none" normalizeH="0" baseline="0" dirty="0" smtClean="0">
                          <a:ln>
                            <a:noFill/>
                          </a:ln>
                          <a:solidFill>
                            <a:srgbClr val="000000"/>
                          </a:solidFill>
                          <a:effectLst/>
                          <a:latin typeface="Arial" charset="0"/>
                        </a:rPr>
                        <a:t>X</a:t>
                      </a:r>
                      <a:endParaRPr kumimoji="0" lang="fr-FR" sz="1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390976">
                <a:tc rowSpan="2"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Potentiel de valorisation des 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Des risques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1" i="0" u="none" strike="noStrike" cap="none" normalizeH="0" baseline="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Commercial : synergie Concessions Electricité, Gaz, Eligibles Gaz et services  </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Couts : synergie Gaz-</a:t>
                      </a:r>
                      <a:r>
                        <a:rPr kumimoji="0" lang="fr-FR" sz="800" b="1" i="0" u="none" strike="noStrike" cap="none" normalizeH="0" baseline="0" dirty="0" err="1" smtClean="0">
                          <a:ln>
                            <a:noFill/>
                          </a:ln>
                          <a:solidFill>
                            <a:schemeClr val="tx1"/>
                          </a:solidFill>
                          <a:effectLst/>
                          <a:latin typeface="Arial" charset="0"/>
                          <a:cs typeface="Arial" charset="0"/>
                        </a:rPr>
                        <a:t>Elec</a:t>
                      </a:r>
                      <a:r>
                        <a:rPr kumimoji="0" lang="fr-FR" sz="800" b="1" i="0" u="none" strike="noStrike" cap="none" normalizeH="0" baseline="0" dirty="0" smtClean="0">
                          <a:ln>
                            <a:noFill/>
                          </a:ln>
                          <a:solidFill>
                            <a:schemeClr val="tx1"/>
                          </a:solidFill>
                          <a:effectLst/>
                          <a:latin typeface="Arial" charset="0"/>
                          <a:cs typeface="Arial" charset="0"/>
                        </a:rPr>
                        <a:t> pour relève</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Risques : synergie amont-aval avec la production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323080">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vMerge="1">
                  <a:txBody>
                    <a:bodyPr/>
                    <a:lstStyle/>
                    <a:p>
                      <a:endParaRPr lang="fr-FR"/>
                    </a:p>
                  </a:txBody>
                  <a:tcPr/>
                </a:tc>
              </a:tr>
              <a:tr h="329564">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400" b="1" i="0" u="none" strike="noStrike" cap="none" normalizeH="0" baseline="0" dirty="0" smtClean="0">
                          <a:ln>
                            <a:noFill/>
                          </a:ln>
                          <a:solidFill>
                            <a:schemeClr val="tx1"/>
                          </a:solidFill>
                          <a:effectLst/>
                          <a:latin typeface="Arial" charset="0"/>
                        </a:rPr>
                        <a:t>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13607">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1" i="0" u="none" strike="noStrike" kern="1200" cap="none" normalizeH="0" baseline="0" dirty="0" smtClean="0">
                          <a:ln>
                            <a:noFill/>
                          </a:ln>
                          <a:solidFill>
                            <a:srgbClr val="000000"/>
                          </a:solidFill>
                          <a:effectLst/>
                          <a:latin typeface="Arial" charset="0"/>
                          <a:ea typeface="+mn-ea"/>
                          <a:cs typeface="+mn-cs"/>
                        </a:rPr>
                        <a:t>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9849" name="Rectangle 7"/>
          <p:cNvSpPr>
            <a:spLocks noChangeArrowheads="1"/>
          </p:cNvSpPr>
          <p:nvPr/>
        </p:nvSpPr>
        <p:spPr bwMode="auto">
          <a:xfrm>
            <a:off x="0" y="0"/>
            <a:ext cx="7254875" cy="317500"/>
          </a:xfrm>
          <a:prstGeom prst="rect">
            <a:avLst/>
          </a:prstGeom>
          <a:noFill/>
          <a:ln w="9525">
            <a:noFill/>
            <a:miter lim="800000"/>
            <a:headEnd/>
            <a:tailEnd/>
          </a:ln>
        </p:spPr>
        <p:txBody>
          <a:bodyPr lIns="0" tIns="0" rIns="0" bIns="0" anchor="b"/>
          <a:lstStyle/>
          <a:p>
            <a:pPr marL="457200" indent="-457200"/>
            <a:r>
              <a:rPr lang="fr-FR" sz="2000">
                <a:solidFill>
                  <a:srgbClr val="000000"/>
                </a:solidFill>
                <a:latin typeface="Verdana" pitchFamily="34" charset="0"/>
              </a:rPr>
              <a:t>Potentiel de création de valeur </a:t>
            </a:r>
            <a:r>
              <a:rPr lang="fr-FR" sz="2000" i="1">
                <a:solidFill>
                  <a:srgbClr val="000000"/>
                </a:solidFill>
                <a:latin typeface="Verdana" pitchFamily="34" charset="0"/>
              </a:rPr>
              <a:t>Eligible Electricité </a:t>
            </a:r>
            <a:endParaRPr lang="fr-FR" sz="2000">
              <a:solidFill>
                <a:srgbClr val="000000"/>
              </a:solidFill>
              <a:latin typeface="Verdana"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375348" name="Group 116"/>
          <p:cNvGraphicFramePr>
            <a:graphicFrameLocks noGrp="1"/>
          </p:cNvGraphicFramePr>
          <p:nvPr>
            <p:ph idx="4294967295"/>
          </p:nvPr>
        </p:nvGraphicFramePr>
        <p:xfrm>
          <a:off x="214281" y="500063"/>
          <a:ext cx="8715437" cy="6124125"/>
        </p:xfrm>
        <a:graphic>
          <a:graphicData uri="http://schemas.openxmlformats.org/drawingml/2006/table">
            <a:tbl>
              <a:tblPr/>
              <a:tblGrid>
                <a:gridCol w="1773566"/>
                <a:gridCol w="57320"/>
                <a:gridCol w="1183376"/>
                <a:gridCol w="1183376"/>
                <a:gridCol w="1228314"/>
                <a:gridCol w="1138438"/>
                <a:gridCol w="155786"/>
                <a:gridCol w="1995261"/>
              </a:tblGrid>
              <a:tr h="530225">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charset="0"/>
                          <a:cs typeface="Arial" charset="0"/>
                        </a:rPr>
                        <a:t>                                  Phases</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Caractéristiques</a:t>
                      </a:r>
                    </a:p>
                  </a:txBody>
                  <a:tcPr marL="15337" marR="15337" marT="18000" marB="18000" anchor="ctr" horzOverflow="overflow">
                    <a:lnL w="952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Emergence</a:t>
                      </a: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Maturité</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Décroissance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Commentaires</a:t>
                      </a:r>
                    </a:p>
                  </a:txBody>
                  <a:tcPr marL="15337" marR="15337" marT="18000" marB="18000" anchor="ctr" horzOverflow="overflow">
                    <a:lnL w="12700"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r>
              <a:tr h="6191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9636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smtClean="0">
                          <a:ln>
                            <a:noFill/>
                          </a:ln>
                          <a:solidFill>
                            <a:srgbClr val="000000"/>
                          </a:solidFill>
                          <a:effectLst/>
                          <a:latin typeface="Arial" charset="0"/>
                          <a:cs typeface="Arial" charset="0"/>
                        </a:rPr>
                        <a:t>Demande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Croissance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Marge unitaire</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smtClean="0">
                          <a:ln>
                            <a:noFill/>
                          </a:ln>
                          <a:solidFill>
                            <a:srgbClr val="000000"/>
                          </a:solidFill>
                          <a:effectLst/>
                          <a:latin typeface="Arial" charset="0"/>
                          <a:cs typeface="Arial" charset="0"/>
                        </a:rPr>
                        <a:t>Prix</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smtClean="0">
                          <a:ln>
                            <a:noFill/>
                          </a:ln>
                          <a:solidFill>
                            <a:srgbClr val="000000"/>
                          </a:solidFill>
                          <a:effectLst/>
                          <a:latin typeface="Arial" charset="0"/>
                          <a:cs typeface="Arial" charset="0"/>
                        </a:rPr>
                        <a:t>Coûts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 à-coups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Baisse du 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 et stable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En baisse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Aucune, voire négative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636475">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Offre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Equilibre offre/demande</a:t>
                      </a:r>
                    </a:p>
                    <a:p>
                      <a:pPr marL="352425" marR="0" lvl="1" indent="-87313" algn="l" defTabSz="914400" rtl="0" eaLnBrk="0" fontAlgn="base" latinLnBrk="0" hangingPunct="0">
                        <a:lnSpc>
                          <a:spcPct val="120000"/>
                        </a:lnSpc>
                        <a:spcBef>
                          <a:spcPct val="9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Définition du segment marketing</a:t>
                      </a:r>
                    </a:p>
                    <a:p>
                      <a:pPr marL="352425" marR="0" lvl="1" indent="-87313" algn="l" defTabSz="914400" rtl="0" eaLnBrk="0" fontAlgn="base" latinLnBrk="0" hangingPunct="0">
                        <a:lnSpc>
                          <a:spcPct val="120000"/>
                        </a:lnSpc>
                        <a:spcBef>
                          <a:spcPct val="7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technologique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Déséquilibre offre/demande</a:t>
                      </a:r>
                    </a:p>
                    <a:p>
                      <a:pPr marL="0" marR="0" lvl="0" indent="0" algn="ctr" defTabSz="914400" rtl="0" eaLnBrk="0" fontAlgn="base" latinLnBrk="0" hangingPunct="0">
                        <a:lnSpc>
                          <a:spcPct val="120000"/>
                        </a:lnSpc>
                        <a:spcBef>
                          <a:spcPct val="9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Émergence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Sous-capacité (baisse)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par produit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Progression</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Equilibre offre/demande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par client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Maturité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 si monopole</a:t>
                      </a:r>
                      <a:br>
                        <a:rPr kumimoji="0" lang="fr-FR" sz="900" b="0" i="0" u="none" strike="noStrike" cap="none" normalizeH="0" baseline="0" dirty="0" smtClean="0">
                          <a:ln>
                            <a:noFill/>
                          </a:ln>
                          <a:solidFill>
                            <a:srgbClr val="000000"/>
                          </a:solidFill>
                          <a:effectLst/>
                          <a:latin typeface="Arial" charset="0"/>
                          <a:cs typeface="Arial" charset="0"/>
                        </a:rPr>
                      </a:br>
                      <a:r>
                        <a:rPr kumimoji="0" lang="fr-FR" sz="900" b="0" i="0" u="none" strike="noStrike" cap="none" normalizeH="0" baseline="0" dirty="0" smtClean="0">
                          <a:ln>
                            <a:noFill/>
                          </a:ln>
                          <a:solidFill>
                            <a:srgbClr val="000000"/>
                          </a:solidFill>
                          <a:effectLst/>
                          <a:latin typeface="Arial" charset="0"/>
                          <a:cs typeface="Arial" charset="0"/>
                        </a:rPr>
                        <a:t>par une rationalisation</a:t>
                      </a:r>
                    </a:p>
                    <a:p>
                      <a:pPr marL="0" marR="0" lvl="0" indent="0" algn="ctr" defTabSz="914400" rtl="0" eaLnBrk="0" fontAlgn="base" latinLnBrk="0" hangingPunct="0">
                        <a:lnSpc>
                          <a:spcPct val="120000"/>
                        </a:lnSpc>
                        <a:spcBef>
                          <a:spcPct val="90000"/>
                        </a:spcBef>
                        <a:spcAft>
                          <a:spcPct val="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Surcapacité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 stable, en voie d'obsolescence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8112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Règles du marché</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Risques liés à la réglementation </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Partage des FCS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Élevés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Les innovateurs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Moyens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De plus en plus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Tout le secteur</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Concurrents restants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Actuellement, pas de concurrents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31286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Concurrence</a:t>
                      </a:r>
                      <a:endParaRPr kumimoji="0" lang="fr-FR" sz="1200" b="1" i="1" u="none" strike="noStrike" cap="none" normalizeH="0" baseline="0" dirty="0" smtClean="0">
                        <a:ln>
                          <a:noFill/>
                        </a:ln>
                        <a:solidFill>
                          <a:srgbClr val="000000"/>
                        </a:solidFill>
                        <a:effectLst/>
                        <a:latin typeface="Arial" charset="0"/>
                        <a:cs typeface="Arial" charset="0"/>
                      </a:endParaRP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Nombre de concurrents</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Structure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Intensité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de la 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Morcelée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a:t>
                      </a:r>
                    </a:p>
                    <a:p>
                      <a:pPr marL="0" marR="0" lvl="0" indent="0" algn="ctr" defTabSz="914400" rtl="0" eaLnBrk="0" fontAlgn="base" latinLnBrk="0" hangingPunct="0">
                        <a:lnSpc>
                          <a:spcPct val="120000"/>
                        </a:lnSpc>
                        <a:spcBef>
                          <a:spcPct val="6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Volatile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Cristallisation</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augmentation</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Ca passe ou ça casse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Concentrée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 (pour les leaders)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Oligopole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Moyenne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Pour ce qui concerne les concurrents potentiels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261938">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smtClean="0">
                          <a:ln>
                            <a:noFill/>
                          </a:ln>
                          <a:solidFill>
                            <a:srgbClr val="000000"/>
                          </a:solidFill>
                          <a:effectLst/>
                          <a:latin typeface="Arial" charset="0"/>
                          <a:cs typeface="Arial" charset="0"/>
                        </a:rPr>
                        <a:t>Enjeu</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cap="flat">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Rupture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Qualité/coût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30821" name="Rectangle 2"/>
          <p:cNvSpPr>
            <a:spLocks noChangeArrowheads="1"/>
          </p:cNvSpPr>
          <p:nvPr/>
        </p:nvSpPr>
        <p:spPr bwMode="auto">
          <a:xfrm>
            <a:off x="214313" y="-69850"/>
            <a:ext cx="8259762" cy="838200"/>
          </a:xfrm>
          <a:prstGeom prst="rect">
            <a:avLst/>
          </a:prstGeom>
          <a:noFill/>
          <a:ln w="9525" algn="ctr">
            <a:noFill/>
            <a:miter lim="800000"/>
            <a:headEnd/>
            <a:tailEnd/>
          </a:ln>
        </p:spPr>
        <p:txBody>
          <a:bodyPr anchor="ctr"/>
          <a:lstStyle/>
          <a:p>
            <a:pPr marL="457200" indent="-457200"/>
            <a:r>
              <a:rPr lang="fr-FR" sz="2400">
                <a:solidFill>
                  <a:srgbClr val="000000"/>
                </a:solidFill>
                <a:latin typeface="Verdana" pitchFamily="34" charset="0"/>
              </a:rPr>
              <a:t>Maturité Eligible Electricité </a:t>
            </a:r>
          </a:p>
        </p:txBody>
      </p:sp>
      <p:sp>
        <p:nvSpPr>
          <p:cNvPr id="30822" name="Line 113"/>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30823" name="Oval 94"/>
          <p:cNvSpPr>
            <a:spLocks noChangeArrowheads="1"/>
          </p:cNvSpPr>
          <p:nvPr/>
        </p:nvSpPr>
        <p:spPr bwMode="auto">
          <a:xfrm>
            <a:off x="3786182" y="6643710"/>
            <a:ext cx="265113" cy="287337"/>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lIns="18000" tIns="18000" rIns="18000" bIns="18000" anchor="ctr"/>
          <a:lstStyle/>
          <a:p>
            <a:endParaRPr lang="fr-FR">
              <a:latin typeface="Calibri" pitchFamily="34" charset="0"/>
            </a:endParaRPr>
          </a:p>
        </p:txBody>
      </p:sp>
      <p:sp>
        <p:nvSpPr>
          <p:cNvPr id="6" name="Ellipse 5"/>
          <p:cNvSpPr/>
          <p:nvPr/>
        </p:nvSpPr>
        <p:spPr>
          <a:xfrm>
            <a:off x="4857754" y="1500174"/>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4857752" y="2500307"/>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2500298" y="3000372"/>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3714744" y="3571877"/>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0" name="Ellipse 9"/>
          <p:cNvSpPr/>
          <p:nvPr/>
        </p:nvSpPr>
        <p:spPr>
          <a:xfrm>
            <a:off x="2500298" y="4143381"/>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4929190" y="4572009"/>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2500300" y="5000637"/>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500298" y="5286388"/>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500298" y="5643578"/>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5" name="Ellipse 14"/>
          <p:cNvSpPr/>
          <p:nvPr/>
        </p:nvSpPr>
        <p:spPr>
          <a:xfrm>
            <a:off x="4929192" y="6000769"/>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6" name="Ellipse 15"/>
          <p:cNvSpPr/>
          <p:nvPr/>
        </p:nvSpPr>
        <p:spPr>
          <a:xfrm>
            <a:off x="4929190" y="6357958"/>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174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174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174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175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175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175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175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175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175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175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1757"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3175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3175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3176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3176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3176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3176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3176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3176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3176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3176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176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176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177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177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177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177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3177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31775"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31776" name="Oval 38"/>
          <p:cNvSpPr>
            <a:spLocks noChangeArrowheads="1"/>
          </p:cNvSpPr>
          <p:nvPr/>
        </p:nvSpPr>
        <p:spPr bwMode="auto">
          <a:xfrm>
            <a:off x="3786182" y="3517903"/>
            <a:ext cx="461963" cy="411163"/>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31777"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31778"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latin typeface="Calibri" pitchFamily="34" charset="0"/>
              </a:rPr>
              <a:t>Maturité stratégique des segments</a:t>
            </a:r>
          </a:p>
        </p:txBody>
      </p:sp>
      <p:sp>
        <p:nvSpPr>
          <p:cNvPr id="31779"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éligibles </a:t>
            </a:r>
            <a:r>
              <a:rPr lang="fr-FR" sz="2800" i="1" dirty="0" err="1" smtClean="0">
                <a:latin typeface="+mn-lt"/>
              </a:rPr>
              <a:t>élec</a:t>
            </a:r>
            <a:r>
              <a:rPr lang="fr-FR" sz="2800" i="1" dirty="0" smtClean="0">
                <a:latin typeface="+mn-lt"/>
              </a:rPr>
              <a:t> »</a:t>
            </a:r>
            <a:endParaRPr lang="fr-FR" sz="2800" dirty="0" smtClean="0">
              <a:latin typeface="+mn-lt"/>
            </a:endParaRPr>
          </a:p>
        </p:txBody>
      </p:sp>
      <p:sp>
        <p:nvSpPr>
          <p:cNvPr id="2871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9D8CCB3-4A3B-4099-86F2-03EACE8AF288}" type="slidenum">
              <a:rPr lang="fr-FR" smtClean="0"/>
              <a:pPr fontAlgn="base">
                <a:spcBef>
                  <a:spcPct val="0"/>
                </a:spcBef>
                <a:spcAft>
                  <a:spcPct val="0"/>
                </a:spcAft>
                <a:defRPr/>
              </a:pPr>
              <a:t>25</a:t>
            </a:fld>
            <a:endParaRPr lang="fr-FR" smtClean="0"/>
          </a:p>
        </p:txBody>
      </p:sp>
      <p:sp>
        <p:nvSpPr>
          <p:cNvPr id="31781" name="Rectangle 56"/>
          <p:cNvSpPr>
            <a:spLocks noChangeArrowheads="1"/>
          </p:cNvSpPr>
          <p:nvPr/>
        </p:nvSpPr>
        <p:spPr bwMode="auto">
          <a:xfrm>
            <a:off x="3500430" y="3906845"/>
            <a:ext cx="1000125" cy="665163"/>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600" b="1" dirty="0">
                <a:latin typeface="Calibri" pitchFamily="34" charset="0"/>
              </a:rPr>
              <a:t>Éligibles </a:t>
            </a:r>
            <a:r>
              <a:rPr lang="fr-FR" sz="1600" b="1" dirty="0" err="1">
                <a:latin typeface="Calibri" pitchFamily="34" charset="0"/>
              </a:rPr>
              <a:t>élec</a:t>
            </a:r>
            <a:endParaRPr lang="fr-FR" sz="1600" b="1" dirty="0">
              <a:latin typeface="Calibri" pitchFamily="34" charset="0"/>
            </a:endParaRPr>
          </a:p>
        </p:txBody>
      </p:sp>
      <p:sp>
        <p:nvSpPr>
          <p:cNvPr id="3178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3178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3178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2012</a:t>
            </a:r>
          </a:p>
        </p:txBody>
      </p:sp>
      <p:sp>
        <p:nvSpPr>
          <p:cNvPr id="31785"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2016</a:t>
            </a:r>
          </a:p>
        </p:txBody>
      </p:sp>
      <p:sp>
        <p:nvSpPr>
          <p:cNvPr id="31786"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500063" y="2000250"/>
            <a:ext cx="7659687" cy="1857375"/>
          </a:xfrm>
        </p:spPr>
        <p:txBody>
          <a:bodyPr/>
          <a:lstStyle/>
          <a:p>
            <a:pPr eaLnBrk="1" fontAlgn="auto" hangingPunct="1">
              <a:spcAft>
                <a:spcPts val="0"/>
              </a:spcAft>
              <a:defRPr/>
            </a:pPr>
            <a:r>
              <a:rPr lang="fr-FR" dirty="0" smtClean="0"/>
              <a:t>Diagnostic stratégique du segment : « ELIGIBLES GAZ»</a:t>
            </a:r>
            <a:endParaRPr lang="fr-FR" dirty="0"/>
          </a:p>
        </p:txBody>
      </p:sp>
      <p:sp>
        <p:nvSpPr>
          <p:cNvPr id="2969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34C05F41-5FDD-451C-8F7E-22B936B4AE1A}" type="slidenum">
              <a:rPr lang="fr-FR" smtClean="0"/>
              <a:pPr fontAlgn="base">
                <a:spcBef>
                  <a:spcPct val="0"/>
                </a:spcBef>
                <a:spcAft>
                  <a:spcPct val="0"/>
                </a:spcAft>
                <a:defRPr/>
              </a:pPr>
              <a:t>26</a:t>
            </a:fld>
            <a:endParaRPr lang="fr-FR"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142875" y="752475"/>
            <a:ext cx="8715375" cy="5819775"/>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400"/>
          </a:p>
        </p:txBody>
      </p:sp>
      <p:sp>
        <p:nvSpPr>
          <p:cNvPr id="14339" name="Text Box 3"/>
          <p:cNvSpPr txBox="1">
            <a:spLocks noChangeArrowheads="1"/>
          </p:cNvSpPr>
          <p:nvPr/>
        </p:nvSpPr>
        <p:spPr bwMode="auto">
          <a:xfrm>
            <a:off x="4598988" y="5845175"/>
            <a:ext cx="4076700" cy="584200"/>
          </a:xfrm>
          <a:prstGeom prst="rect">
            <a:avLst/>
          </a:prstGeom>
          <a:noFill/>
          <a:ln w="9525">
            <a:noFill/>
            <a:miter lim="800000"/>
            <a:headEnd/>
            <a:tailEnd/>
          </a:ln>
        </p:spPr>
        <p:txBody>
          <a:bodyPr lIns="75749" tIns="37874" rIns="75749" bIns="37874">
            <a:spAutoFit/>
          </a:bodyPr>
          <a:lstStyle/>
          <a:p>
            <a:pPr defTabSz="757238">
              <a:defRPr/>
            </a:pPr>
            <a:r>
              <a:rPr lang="fr-FR" sz="1100" dirty="0">
                <a:solidFill>
                  <a:srgbClr val="000000"/>
                </a:solidFill>
              </a:rPr>
              <a:t>Rentabilité du segment : </a:t>
            </a:r>
          </a:p>
          <a:p>
            <a:pPr defTabSz="757238">
              <a:buFontTx/>
              <a:buChar char="-"/>
              <a:defRPr/>
            </a:pPr>
            <a:r>
              <a:rPr lang="fr-FR" sz="1100" dirty="0">
                <a:solidFill>
                  <a:srgbClr val="000000"/>
                </a:solidFill>
              </a:rPr>
              <a:t> </a:t>
            </a:r>
            <a:r>
              <a:rPr lang="fr-FR" sz="1100" dirty="0">
                <a:solidFill>
                  <a:srgbClr val="FF0000"/>
                </a:solidFill>
              </a:rPr>
              <a:t>REX/CA:= 700/3818=18.34%</a:t>
            </a:r>
          </a:p>
          <a:p>
            <a:pPr defTabSz="757238">
              <a:buFontTx/>
              <a:buChar char="-"/>
              <a:defRPr/>
            </a:pPr>
            <a:r>
              <a:rPr lang="fr-FR" sz="1100" dirty="0">
                <a:solidFill>
                  <a:srgbClr val="FF0000"/>
                </a:solidFill>
              </a:rPr>
              <a:t> REX/(Capitaux engagés)</a:t>
            </a:r>
            <a:endParaRPr lang="fr-FR" sz="1050" i="1" dirty="0">
              <a:solidFill>
                <a:srgbClr val="FF0000"/>
              </a:solidFill>
              <a:sym typeface="Symbol" pitchFamily="18" charset="2"/>
            </a:endParaRPr>
          </a:p>
        </p:txBody>
      </p:sp>
      <p:sp>
        <p:nvSpPr>
          <p:cNvPr id="33796" name="Rectangle 5"/>
          <p:cNvSpPr>
            <a:spLocks noChangeArrowheads="1"/>
          </p:cNvSpPr>
          <p:nvPr/>
        </p:nvSpPr>
        <p:spPr bwMode="auto">
          <a:xfrm>
            <a:off x="142875" y="476250"/>
            <a:ext cx="8715375" cy="309563"/>
          </a:xfrm>
          <a:prstGeom prst="rect">
            <a:avLst/>
          </a:prstGeom>
          <a:solidFill>
            <a:schemeClr val="accent1"/>
          </a:solidFill>
          <a:ln w="9525">
            <a:noFill/>
            <a:miter lim="800000"/>
            <a:headEnd/>
            <a:tailEnd/>
          </a:ln>
        </p:spPr>
        <p:txBody>
          <a:bodyPr wrap="none" anchor="ctr"/>
          <a:lstStyle/>
          <a:p>
            <a:pPr algn="ctr">
              <a:lnSpc>
                <a:spcPct val="120000"/>
              </a:lnSpc>
            </a:pPr>
            <a:endParaRPr lang="fr-FR" sz="2400">
              <a:solidFill>
                <a:schemeClr val="bg1"/>
              </a:solidFill>
            </a:endParaRPr>
          </a:p>
        </p:txBody>
      </p:sp>
      <p:sp>
        <p:nvSpPr>
          <p:cNvPr id="33797" name="Rectangle 6"/>
          <p:cNvSpPr>
            <a:spLocks noChangeArrowheads="1"/>
          </p:cNvSpPr>
          <p:nvPr/>
        </p:nvSpPr>
        <p:spPr bwMode="auto">
          <a:xfrm>
            <a:off x="4605338" y="5443538"/>
            <a:ext cx="4252912" cy="271462"/>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p>
        </p:txBody>
      </p:sp>
      <p:sp>
        <p:nvSpPr>
          <p:cNvPr id="33798" name="Line 9"/>
          <p:cNvSpPr>
            <a:spLocks noChangeShapeType="1"/>
          </p:cNvSpPr>
          <p:nvPr/>
        </p:nvSpPr>
        <p:spPr bwMode="auto">
          <a:xfrm flipH="1">
            <a:off x="4594225" y="693738"/>
            <a:ext cx="42863" cy="5867400"/>
          </a:xfrm>
          <a:prstGeom prst="line">
            <a:avLst/>
          </a:prstGeom>
          <a:noFill/>
          <a:ln w="19050">
            <a:solidFill>
              <a:schemeClr val="accent1"/>
            </a:solidFill>
            <a:round/>
            <a:headEnd/>
            <a:tailEnd/>
          </a:ln>
        </p:spPr>
        <p:txBody>
          <a:bodyPr wrap="none" anchor="ctr"/>
          <a:lstStyle/>
          <a:p>
            <a:endParaRPr lang="fr-FR"/>
          </a:p>
        </p:txBody>
      </p:sp>
      <p:sp>
        <p:nvSpPr>
          <p:cNvPr id="33799" name="Text Box 10"/>
          <p:cNvSpPr txBox="1">
            <a:spLocks noChangeArrowheads="1"/>
          </p:cNvSpPr>
          <p:nvPr/>
        </p:nvSpPr>
        <p:spPr bwMode="auto">
          <a:xfrm>
            <a:off x="519113" y="792163"/>
            <a:ext cx="18986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Définition du segment</a:t>
            </a:r>
          </a:p>
        </p:txBody>
      </p:sp>
      <p:sp>
        <p:nvSpPr>
          <p:cNvPr id="33800" name="Text Box 12"/>
          <p:cNvSpPr txBox="1">
            <a:spLocks noChangeArrowheads="1"/>
          </p:cNvSpPr>
          <p:nvPr/>
        </p:nvSpPr>
        <p:spPr bwMode="auto">
          <a:xfrm>
            <a:off x="4641850" y="5484813"/>
            <a:ext cx="2867025"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Données économiques</a:t>
            </a:r>
          </a:p>
        </p:txBody>
      </p:sp>
      <p:sp>
        <p:nvSpPr>
          <p:cNvPr id="14348" name="Text Box 13"/>
          <p:cNvSpPr txBox="1">
            <a:spLocks noChangeArrowheads="1"/>
          </p:cNvSpPr>
          <p:nvPr/>
        </p:nvSpPr>
        <p:spPr bwMode="auto">
          <a:xfrm>
            <a:off x="142909" y="882675"/>
            <a:ext cx="337643" cy="812800"/>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solidFill>
                  <a:srgbClr val="000000"/>
                </a:solidFill>
              </a:rPr>
              <a:t>Activité</a:t>
            </a:r>
          </a:p>
        </p:txBody>
      </p:sp>
      <p:sp>
        <p:nvSpPr>
          <p:cNvPr id="14349" name="Text Box 14"/>
          <p:cNvSpPr txBox="1">
            <a:spLocks noChangeArrowheads="1"/>
          </p:cNvSpPr>
          <p:nvPr/>
        </p:nvSpPr>
        <p:spPr bwMode="auto">
          <a:xfrm>
            <a:off x="142909" y="2122031"/>
            <a:ext cx="337643" cy="949779"/>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solidFill>
                  <a:srgbClr val="000000"/>
                </a:solidFill>
              </a:rPr>
              <a:t>Clients</a:t>
            </a:r>
          </a:p>
        </p:txBody>
      </p:sp>
      <p:sp>
        <p:nvSpPr>
          <p:cNvPr id="2" name="Text Box 15"/>
          <p:cNvSpPr txBox="1">
            <a:spLocks noChangeArrowheads="1"/>
          </p:cNvSpPr>
          <p:nvPr/>
        </p:nvSpPr>
        <p:spPr bwMode="auto">
          <a:xfrm>
            <a:off x="98946" y="3143248"/>
            <a:ext cx="337643" cy="1386819"/>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t>Taille et croissance</a:t>
            </a:r>
          </a:p>
        </p:txBody>
      </p:sp>
      <p:sp>
        <p:nvSpPr>
          <p:cNvPr id="33804" name="Line 16"/>
          <p:cNvSpPr>
            <a:spLocks noChangeShapeType="1"/>
          </p:cNvSpPr>
          <p:nvPr/>
        </p:nvSpPr>
        <p:spPr bwMode="auto">
          <a:xfrm rot="21540000" flipH="1">
            <a:off x="444500" y="781050"/>
            <a:ext cx="55563" cy="5832475"/>
          </a:xfrm>
          <a:prstGeom prst="line">
            <a:avLst/>
          </a:prstGeom>
          <a:noFill/>
          <a:ln w="9525">
            <a:solidFill>
              <a:schemeClr val="accent1"/>
            </a:solidFill>
            <a:round/>
            <a:headEnd/>
            <a:tailEnd/>
          </a:ln>
        </p:spPr>
        <p:txBody>
          <a:bodyPr wrap="none" anchor="ctr"/>
          <a:lstStyle/>
          <a:p>
            <a:endParaRPr lang="fr-FR"/>
          </a:p>
        </p:txBody>
      </p:sp>
      <p:sp>
        <p:nvSpPr>
          <p:cNvPr id="33805" name="Text Box 18"/>
          <p:cNvSpPr txBox="1">
            <a:spLocks noChangeArrowheads="1"/>
          </p:cNvSpPr>
          <p:nvPr/>
        </p:nvSpPr>
        <p:spPr bwMode="auto">
          <a:xfrm>
            <a:off x="4716463" y="1714500"/>
            <a:ext cx="4129087" cy="29210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400">
              <a:solidFill>
                <a:srgbClr val="000000"/>
              </a:solidFill>
            </a:endParaRPr>
          </a:p>
        </p:txBody>
      </p:sp>
      <p:sp>
        <p:nvSpPr>
          <p:cNvPr id="14353" name="Text Box 20"/>
          <p:cNvSpPr txBox="1">
            <a:spLocks noChangeArrowheads="1"/>
          </p:cNvSpPr>
          <p:nvPr/>
        </p:nvSpPr>
        <p:spPr bwMode="auto">
          <a:xfrm>
            <a:off x="142909" y="4954598"/>
            <a:ext cx="337643" cy="1714512"/>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solidFill>
                  <a:srgbClr val="000000"/>
                </a:solidFill>
              </a:rPr>
              <a:t>Principaux concurrents</a:t>
            </a:r>
          </a:p>
        </p:txBody>
      </p:sp>
      <p:sp>
        <p:nvSpPr>
          <p:cNvPr id="33807" name="Text Box 33"/>
          <p:cNvSpPr txBox="1">
            <a:spLocks noChangeArrowheads="1"/>
          </p:cNvSpPr>
          <p:nvPr/>
        </p:nvSpPr>
        <p:spPr bwMode="auto">
          <a:xfrm>
            <a:off x="449263" y="5286375"/>
            <a:ext cx="4051300" cy="922338"/>
          </a:xfrm>
          <a:prstGeom prst="rect">
            <a:avLst/>
          </a:prstGeom>
          <a:noFill/>
          <a:ln w="9525">
            <a:noFill/>
            <a:miter lim="800000"/>
            <a:headEnd/>
            <a:tailEnd/>
          </a:ln>
        </p:spPr>
        <p:txBody>
          <a:bodyPr lIns="75749" tIns="37874" rIns="75749" bIns="37874">
            <a:spAutoFit/>
          </a:bodyPr>
          <a:lstStyle/>
          <a:p>
            <a:pPr defTabSz="757238">
              <a:buClr>
                <a:srgbClr val="FF9900"/>
              </a:buClr>
              <a:buFont typeface="Wingdings" pitchFamily="2" charset="2"/>
              <a:buNone/>
            </a:pPr>
            <a:r>
              <a:rPr lang="fr-FR" sz="1100">
                <a:solidFill>
                  <a:srgbClr val="000000"/>
                </a:solidFill>
              </a:rPr>
              <a:t>Concurrent 1 : les concessionnaires d’autres SDx</a:t>
            </a:r>
          </a:p>
          <a:p>
            <a:pPr defTabSz="757238">
              <a:buClr>
                <a:srgbClr val="FF9900"/>
              </a:buClr>
              <a:buFont typeface="Wingdings" pitchFamily="2" charset="2"/>
              <a:buNone/>
            </a:pPr>
            <a:r>
              <a:rPr lang="fr-FR" sz="1100">
                <a:solidFill>
                  <a:srgbClr val="000000"/>
                </a:solidFill>
              </a:rPr>
              <a:t>Concurrent 2 : le producteur « Sonatrach »</a:t>
            </a:r>
          </a:p>
          <a:p>
            <a:pPr defTabSz="757238">
              <a:buClr>
                <a:srgbClr val="FF9900"/>
              </a:buClr>
              <a:buFont typeface="Wingdings" pitchFamily="2" charset="2"/>
              <a:buNone/>
            </a:pPr>
            <a:r>
              <a:rPr lang="fr-FR" sz="1100">
                <a:solidFill>
                  <a:srgbClr val="000000"/>
                </a:solidFill>
              </a:rPr>
              <a:t>Concurrent 3 : distributeurs étrangers</a:t>
            </a:r>
          </a:p>
          <a:p>
            <a:pPr defTabSz="757238">
              <a:buClr>
                <a:srgbClr val="FF9900"/>
              </a:buClr>
              <a:buFont typeface="Wingdings" pitchFamily="2" charset="2"/>
              <a:buNone/>
            </a:pPr>
            <a:r>
              <a:rPr lang="fr-FR" sz="1100" b="1">
                <a:solidFill>
                  <a:srgbClr val="000000"/>
                </a:solidFill>
              </a:rPr>
              <a:t>Part de marché des 3 à 5 principaux concurrents : 0% dans les 5 ans à venir</a:t>
            </a:r>
          </a:p>
        </p:txBody>
      </p:sp>
      <p:sp>
        <p:nvSpPr>
          <p:cNvPr id="33808" name="Line 35"/>
          <p:cNvSpPr>
            <a:spLocks noChangeShapeType="1"/>
          </p:cNvSpPr>
          <p:nvPr/>
        </p:nvSpPr>
        <p:spPr bwMode="auto">
          <a:xfrm flipV="1">
            <a:off x="142875" y="3071813"/>
            <a:ext cx="4452938" cy="0"/>
          </a:xfrm>
          <a:prstGeom prst="line">
            <a:avLst/>
          </a:prstGeom>
          <a:noFill/>
          <a:ln w="9525">
            <a:solidFill>
              <a:schemeClr val="accent1"/>
            </a:solidFill>
            <a:round/>
            <a:headEnd/>
            <a:tailEnd/>
          </a:ln>
        </p:spPr>
        <p:txBody>
          <a:bodyPr wrap="none" anchor="ctr"/>
          <a:lstStyle/>
          <a:p>
            <a:endParaRPr lang="fr-FR"/>
          </a:p>
        </p:txBody>
      </p:sp>
      <p:sp>
        <p:nvSpPr>
          <p:cNvPr id="33809" name="Text Box 41"/>
          <p:cNvSpPr txBox="1">
            <a:spLocks noChangeArrowheads="1"/>
          </p:cNvSpPr>
          <p:nvPr/>
        </p:nvSpPr>
        <p:spPr bwMode="auto">
          <a:xfrm>
            <a:off x="2822575" y="1012825"/>
            <a:ext cx="153988" cy="322263"/>
          </a:xfrm>
          <a:prstGeom prst="rect">
            <a:avLst/>
          </a:prstGeom>
          <a:noFill/>
          <a:ln w="9525">
            <a:noFill/>
            <a:miter lim="800000"/>
            <a:headEnd/>
            <a:tailEnd/>
          </a:ln>
        </p:spPr>
        <p:txBody>
          <a:bodyPr wrap="none" lIns="75749" tIns="37874" rIns="75749" bIns="37874">
            <a:spAutoFit/>
          </a:bodyPr>
          <a:lstStyle/>
          <a:p>
            <a:pPr defTabSz="757238"/>
            <a:endParaRPr lang="fr-FR" sz="1600">
              <a:solidFill>
                <a:srgbClr val="000000"/>
              </a:solidFill>
            </a:endParaRPr>
          </a:p>
        </p:txBody>
      </p:sp>
      <p:sp>
        <p:nvSpPr>
          <p:cNvPr id="33810" name="Rectangle 42"/>
          <p:cNvSpPr>
            <a:spLocks noChangeArrowheads="1"/>
          </p:cNvSpPr>
          <p:nvPr/>
        </p:nvSpPr>
        <p:spPr bwMode="auto">
          <a:xfrm>
            <a:off x="4625975" y="3952875"/>
            <a:ext cx="4232275"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p>
        </p:txBody>
      </p:sp>
      <p:sp>
        <p:nvSpPr>
          <p:cNvPr id="33811" name="Text Box 43"/>
          <p:cNvSpPr txBox="1">
            <a:spLocks noChangeArrowheads="1"/>
          </p:cNvSpPr>
          <p:nvPr/>
        </p:nvSpPr>
        <p:spPr bwMode="auto">
          <a:xfrm>
            <a:off x="4702175" y="3062288"/>
            <a:ext cx="287020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Risques</a:t>
            </a:r>
          </a:p>
        </p:txBody>
      </p:sp>
      <p:sp>
        <p:nvSpPr>
          <p:cNvPr id="33812" name="Text Box 79"/>
          <p:cNvSpPr txBox="1">
            <a:spLocks noChangeArrowheads="1"/>
          </p:cNvSpPr>
          <p:nvPr/>
        </p:nvSpPr>
        <p:spPr bwMode="auto">
          <a:xfrm>
            <a:off x="500063" y="908050"/>
            <a:ext cx="4071937" cy="1092200"/>
          </a:xfrm>
          <a:prstGeom prst="rect">
            <a:avLst/>
          </a:prstGeom>
          <a:noFill/>
          <a:ln w="9525">
            <a:noFill/>
            <a:miter lim="800000"/>
            <a:headEnd/>
            <a:tailEnd/>
          </a:ln>
        </p:spPr>
        <p:txBody>
          <a:bodyPr lIns="75749" tIns="37874" rIns="75749" bIns="37874">
            <a:spAutoFit/>
          </a:bodyPr>
          <a:lstStyle/>
          <a:p>
            <a:pPr defTabSz="757238">
              <a:lnSpc>
                <a:spcPct val="120000"/>
              </a:lnSpc>
            </a:pPr>
            <a:r>
              <a:rPr lang="fr-FR" sz="1100" dirty="0">
                <a:solidFill>
                  <a:srgbClr val="000000"/>
                </a:solidFill>
              </a:rPr>
              <a:t> </a:t>
            </a:r>
            <a:r>
              <a:rPr lang="fr-FR" sz="1100" b="1" dirty="0">
                <a:solidFill>
                  <a:srgbClr val="000000"/>
                </a:solidFill>
              </a:rPr>
              <a:t>Prestation de base</a:t>
            </a:r>
            <a:r>
              <a:rPr lang="fr-FR" sz="1100" dirty="0">
                <a:solidFill>
                  <a:srgbClr val="000000"/>
                </a:solidFill>
              </a:rPr>
              <a:t> : fourniture de gaz naturel </a:t>
            </a:r>
            <a:r>
              <a:rPr lang="fr-FR" sz="1100" dirty="0" smtClean="0">
                <a:solidFill>
                  <a:srgbClr val="000000"/>
                </a:solidFill>
              </a:rPr>
              <a:t>aux  </a:t>
            </a:r>
            <a:r>
              <a:rPr lang="fr-FR" sz="1100" dirty="0">
                <a:solidFill>
                  <a:srgbClr val="000000"/>
                </a:solidFill>
              </a:rPr>
              <a:t>clients  éligibles Haute pression et moyenne pression</a:t>
            </a:r>
          </a:p>
          <a:p>
            <a:pPr defTabSz="757238">
              <a:lnSpc>
                <a:spcPct val="120000"/>
              </a:lnSpc>
            </a:pPr>
            <a:r>
              <a:rPr lang="fr-FR" sz="1100" b="1" dirty="0">
                <a:solidFill>
                  <a:srgbClr val="000000"/>
                </a:solidFill>
              </a:rPr>
              <a:t>Relations commerciales</a:t>
            </a:r>
            <a:r>
              <a:rPr lang="fr-FR" sz="1100" dirty="0">
                <a:solidFill>
                  <a:srgbClr val="000000"/>
                </a:solidFill>
              </a:rPr>
              <a:t>: actes commerciaux et respect des engagements vis-à-vis du client et de la CREG.</a:t>
            </a:r>
          </a:p>
          <a:p>
            <a:pPr defTabSz="757238">
              <a:lnSpc>
                <a:spcPct val="120000"/>
              </a:lnSpc>
            </a:pPr>
            <a:r>
              <a:rPr lang="fr-FR" sz="1100" b="1" dirty="0">
                <a:solidFill>
                  <a:srgbClr val="000000"/>
                </a:solidFill>
              </a:rPr>
              <a:t>Services </a:t>
            </a:r>
            <a:r>
              <a:rPr lang="fr-FR" sz="1100" dirty="0">
                <a:solidFill>
                  <a:srgbClr val="000000"/>
                </a:solidFill>
              </a:rPr>
              <a:t>: prestation de conseil et assistance technique</a:t>
            </a:r>
          </a:p>
        </p:txBody>
      </p:sp>
      <p:sp>
        <p:nvSpPr>
          <p:cNvPr id="33813" name="Text Box 10"/>
          <p:cNvSpPr txBox="1">
            <a:spLocks noChangeArrowheads="1"/>
          </p:cNvSpPr>
          <p:nvPr/>
        </p:nvSpPr>
        <p:spPr bwMode="auto">
          <a:xfrm>
            <a:off x="4764088" y="823913"/>
            <a:ext cx="2422525" cy="81438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rPr>
              <a:t>Règles du jeu concurrentiel</a:t>
            </a:r>
          </a:p>
        </p:txBody>
      </p:sp>
      <p:sp>
        <p:nvSpPr>
          <p:cNvPr id="33814" name="Rectangle 7"/>
          <p:cNvSpPr>
            <a:spLocks noChangeArrowheads="1"/>
          </p:cNvSpPr>
          <p:nvPr/>
        </p:nvSpPr>
        <p:spPr bwMode="auto">
          <a:xfrm>
            <a:off x="327025" y="171450"/>
            <a:ext cx="7285038" cy="327025"/>
          </a:xfrm>
          <a:prstGeom prst="rect">
            <a:avLst/>
          </a:prstGeom>
          <a:noFill/>
          <a:ln w="9525">
            <a:noFill/>
            <a:miter lim="800000"/>
            <a:headEnd/>
            <a:tailEnd/>
          </a:ln>
        </p:spPr>
        <p:txBody>
          <a:bodyPr lIns="0" tIns="0" rIns="0" bIns="0" anchor="b"/>
          <a:lstStyle/>
          <a:p>
            <a:pPr marL="457200" indent="-457200"/>
            <a:endParaRPr lang="fr-FR" sz="2800">
              <a:solidFill>
                <a:srgbClr val="000000"/>
              </a:solidFill>
            </a:endParaRPr>
          </a:p>
        </p:txBody>
      </p:sp>
      <p:sp>
        <p:nvSpPr>
          <p:cNvPr id="14662" name="Text Box 40"/>
          <p:cNvSpPr txBox="1">
            <a:spLocks noChangeArrowheads="1"/>
          </p:cNvSpPr>
          <p:nvPr/>
        </p:nvSpPr>
        <p:spPr bwMode="auto">
          <a:xfrm>
            <a:off x="4714875" y="785813"/>
            <a:ext cx="4143375" cy="3046412"/>
          </a:xfrm>
          <a:prstGeom prst="rect">
            <a:avLst/>
          </a:prstGeom>
          <a:noFill/>
          <a:ln w="9525">
            <a:noFill/>
            <a:miter lim="800000"/>
            <a:headEnd/>
            <a:tailEnd/>
          </a:ln>
        </p:spPr>
        <p:txBody>
          <a:bodyPr lIns="75749" tIns="37874" rIns="75749" bIns="37874">
            <a:spAutoFit/>
          </a:bodyPr>
          <a:lstStyle/>
          <a:p>
            <a:pPr marL="177800" indent="-177800" defTabSz="757238">
              <a:defRPr/>
            </a:pPr>
            <a:r>
              <a:rPr lang="fr-FR" sz="1400" b="1" u="sng" dirty="0">
                <a:solidFill>
                  <a:srgbClr val="000000"/>
                </a:solidFill>
              </a:rPr>
              <a:t>Barrières à l’entrée</a:t>
            </a:r>
            <a:r>
              <a:rPr lang="fr-FR" sz="1400" b="1" dirty="0">
                <a:solidFill>
                  <a:srgbClr val="000000"/>
                </a:solidFill>
              </a:rPr>
              <a:t>: </a:t>
            </a:r>
            <a:r>
              <a:rPr lang="fr-FR" sz="1200" i="1" dirty="0"/>
              <a:t>effet de taille (retour d’investissement)</a:t>
            </a:r>
            <a:endParaRPr lang="fr-FR" sz="1200" b="1" dirty="0">
              <a:solidFill>
                <a:srgbClr val="000000"/>
              </a:solidFill>
            </a:endParaRPr>
          </a:p>
          <a:p>
            <a:pPr marL="177800" indent="-177800" defTabSz="757238">
              <a:defRPr/>
            </a:pPr>
            <a:r>
              <a:rPr lang="fr-FR" sz="1400" b="1" u="sng" dirty="0">
                <a:solidFill>
                  <a:srgbClr val="000000"/>
                </a:solidFill>
              </a:rPr>
              <a:t>FCS </a:t>
            </a:r>
            <a:r>
              <a:rPr lang="fr-FR" sz="1400" b="1" dirty="0">
                <a:solidFill>
                  <a:srgbClr val="000000"/>
                </a:solidFill>
              </a:rPr>
              <a:t>: </a:t>
            </a:r>
          </a:p>
          <a:p>
            <a:pPr marL="177800" indent="-177800" defTabSz="757238">
              <a:buFontTx/>
              <a:buAutoNum type="arabicPeriod"/>
              <a:defRPr/>
            </a:pPr>
            <a:r>
              <a:rPr lang="fr-FR" sz="1100" dirty="0">
                <a:solidFill>
                  <a:srgbClr val="000000"/>
                </a:solidFill>
              </a:rPr>
              <a:t>Optimisation et généralisation de nouvelles technologies (télégestion,)</a:t>
            </a:r>
          </a:p>
          <a:p>
            <a:pPr marL="177800" indent="-177800" defTabSz="757238">
              <a:buFontTx/>
              <a:buAutoNum type="arabicPeriod"/>
              <a:defRPr/>
            </a:pPr>
            <a:r>
              <a:rPr lang="fr-FR" sz="1100" dirty="0">
                <a:solidFill>
                  <a:srgbClr val="000000"/>
                </a:solidFill>
              </a:rPr>
              <a:t>Système d’Information orienté clients: </a:t>
            </a:r>
          </a:p>
          <a:p>
            <a:pPr marL="536575" lvl="1" indent="-173038" defTabSz="757238">
              <a:buFontTx/>
              <a:buChar char="•"/>
              <a:defRPr/>
            </a:pPr>
            <a:r>
              <a:rPr lang="fr-FR" sz="1100" dirty="0">
                <a:solidFill>
                  <a:srgbClr val="000000"/>
                </a:solidFill>
              </a:rPr>
              <a:t>disposer d’une info client partagée entre clients, commerciaux et techniciens</a:t>
            </a:r>
          </a:p>
          <a:p>
            <a:pPr marL="536575" lvl="1" indent="-173038" defTabSz="757238">
              <a:buFontTx/>
              <a:buChar char="•"/>
              <a:defRPr/>
            </a:pPr>
            <a:r>
              <a:rPr lang="fr-FR" sz="1100" dirty="0">
                <a:solidFill>
                  <a:srgbClr val="000000"/>
                </a:solidFill>
              </a:rPr>
              <a:t>Accessibilité à une information traitée (interface intelligente),</a:t>
            </a:r>
          </a:p>
          <a:p>
            <a:pPr marL="533400" lvl="1" indent="-177800" defTabSz="757238">
              <a:buFontTx/>
              <a:buChar char="•"/>
              <a:defRPr/>
            </a:pPr>
            <a:r>
              <a:rPr lang="fr-FR" sz="1100" dirty="0">
                <a:solidFill>
                  <a:srgbClr val="000000"/>
                </a:solidFill>
              </a:rPr>
              <a:t>Suivi et analyse de l’évolution des courbes de charge, </a:t>
            </a:r>
          </a:p>
          <a:p>
            <a:pPr marL="177800" indent="-177800" defTabSz="757238">
              <a:buFontTx/>
              <a:buAutoNum type="arabicPeriod"/>
              <a:defRPr/>
            </a:pPr>
            <a:r>
              <a:rPr lang="fr-FR" sz="1100" dirty="0">
                <a:solidFill>
                  <a:srgbClr val="000000"/>
                </a:solidFill>
              </a:rPr>
              <a:t>Capacité de Trading, </a:t>
            </a:r>
          </a:p>
          <a:p>
            <a:pPr marL="177800" indent="-177800" defTabSz="757238">
              <a:buFontTx/>
              <a:buAutoNum type="arabicPeriod"/>
              <a:defRPr/>
            </a:pPr>
            <a:r>
              <a:rPr lang="fr-FR" sz="1100" dirty="0">
                <a:solidFill>
                  <a:srgbClr val="000000"/>
                </a:solidFill>
              </a:rPr>
              <a:t>Maîtrise de l’adéquation entre couts de revient et prix </a:t>
            </a:r>
          </a:p>
          <a:p>
            <a:pPr marL="177800" indent="-177800" defTabSz="757238">
              <a:buFontTx/>
              <a:buAutoNum type="arabicPeriod"/>
              <a:defRPr/>
            </a:pPr>
            <a:r>
              <a:rPr lang="fr-FR" sz="1100" dirty="0">
                <a:solidFill>
                  <a:srgbClr val="000000"/>
                </a:solidFill>
              </a:rPr>
              <a:t>Connaissance du client; </a:t>
            </a:r>
          </a:p>
          <a:p>
            <a:pPr marL="177800" indent="-177800" defTabSz="757238">
              <a:buFontTx/>
              <a:buAutoNum type="arabicPeriod"/>
              <a:defRPr/>
            </a:pPr>
            <a:r>
              <a:rPr lang="fr-FR" sz="1100" dirty="0">
                <a:solidFill>
                  <a:srgbClr val="000000"/>
                </a:solidFill>
              </a:rPr>
              <a:t>Image de Marque, </a:t>
            </a:r>
          </a:p>
          <a:p>
            <a:pPr marL="177800" indent="-177800" defTabSz="757238">
              <a:buFontTx/>
              <a:buAutoNum type="arabicPeriod"/>
              <a:defRPr/>
            </a:pPr>
            <a:r>
              <a:rPr lang="fr-FR" sz="1100" dirty="0">
                <a:solidFill>
                  <a:srgbClr val="000000"/>
                </a:solidFill>
              </a:rPr>
              <a:t>Développement des compétences RH (marketing et expertise technique),</a:t>
            </a:r>
          </a:p>
          <a:p>
            <a:pPr marL="177800" indent="-177800" defTabSz="757238">
              <a:buFontTx/>
              <a:buAutoNum type="arabicPeriod"/>
              <a:defRPr/>
            </a:pPr>
            <a:r>
              <a:rPr lang="fr-FR" sz="1100" dirty="0">
                <a:solidFill>
                  <a:srgbClr val="000000"/>
                </a:solidFill>
              </a:rPr>
              <a:t>Montage et suivi de dossiers de raccordement, </a:t>
            </a:r>
            <a:endParaRPr lang="fr-FR" sz="1000" i="1" dirty="0"/>
          </a:p>
        </p:txBody>
      </p:sp>
      <p:cxnSp>
        <p:nvCxnSpPr>
          <p:cNvPr id="33816" name="Connecteur droit 57"/>
          <p:cNvCxnSpPr>
            <a:cxnSpLocks noChangeShapeType="1"/>
          </p:cNvCxnSpPr>
          <p:nvPr/>
        </p:nvCxnSpPr>
        <p:spPr bwMode="auto">
          <a:xfrm>
            <a:off x="142875" y="2036763"/>
            <a:ext cx="4486275" cy="1587"/>
          </a:xfrm>
          <a:prstGeom prst="line">
            <a:avLst/>
          </a:prstGeom>
          <a:noFill/>
          <a:ln w="9525" algn="ctr">
            <a:solidFill>
              <a:schemeClr val="accent1"/>
            </a:solidFill>
            <a:round/>
            <a:headEnd/>
            <a:tailEnd/>
          </a:ln>
        </p:spPr>
      </p:cxnSp>
      <p:sp>
        <p:nvSpPr>
          <p:cNvPr id="33817" name="Text Box 43"/>
          <p:cNvSpPr txBox="1">
            <a:spLocks noChangeArrowheads="1"/>
          </p:cNvSpPr>
          <p:nvPr/>
        </p:nvSpPr>
        <p:spPr bwMode="auto">
          <a:xfrm>
            <a:off x="4654550" y="3994150"/>
            <a:ext cx="287020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Risques</a:t>
            </a:r>
          </a:p>
        </p:txBody>
      </p:sp>
      <p:sp>
        <p:nvSpPr>
          <p:cNvPr id="33818" name="Rectangle 42"/>
          <p:cNvSpPr>
            <a:spLocks noChangeArrowheads="1"/>
          </p:cNvSpPr>
          <p:nvPr/>
        </p:nvSpPr>
        <p:spPr bwMode="auto">
          <a:xfrm>
            <a:off x="142875" y="4714875"/>
            <a:ext cx="4462463"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p>
        </p:txBody>
      </p:sp>
      <p:sp>
        <p:nvSpPr>
          <p:cNvPr id="33819" name="Text Box 45"/>
          <p:cNvSpPr txBox="1">
            <a:spLocks noChangeArrowheads="1"/>
          </p:cNvSpPr>
          <p:nvPr/>
        </p:nvSpPr>
        <p:spPr bwMode="auto">
          <a:xfrm>
            <a:off x="284163" y="4757738"/>
            <a:ext cx="2867025"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Structure de la concurrence</a:t>
            </a:r>
          </a:p>
        </p:txBody>
      </p:sp>
      <p:sp>
        <p:nvSpPr>
          <p:cNvPr id="33820" name="Rectangle 7"/>
          <p:cNvSpPr>
            <a:spLocks noChangeArrowheads="1"/>
          </p:cNvSpPr>
          <p:nvPr/>
        </p:nvSpPr>
        <p:spPr bwMode="auto">
          <a:xfrm>
            <a:off x="206375" y="71438"/>
            <a:ext cx="8366125" cy="357187"/>
          </a:xfrm>
          <a:prstGeom prst="rect">
            <a:avLst/>
          </a:prstGeom>
          <a:noFill/>
          <a:ln w="9525">
            <a:noFill/>
            <a:miter lim="800000"/>
            <a:headEnd/>
            <a:tailEnd/>
          </a:ln>
        </p:spPr>
        <p:txBody>
          <a:bodyPr lIns="0" tIns="0" rIns="0" bIns="0" anchor="b"/>
          <a:lstStyle/>
          <a:p>
            <a:pPr marL="457200" indent="-457200"/>
            <a:endParaRPr lang="fr-FR" sz="2800" b="1">
              <a:solidFill>
                <a:srgbClr val="000000"/>
              </a:solidFill>
            </a:endParaRPr>
          </a:p>
          <a:p>
            <a:pPr marL="457200" indent="-457200"/>
            <a:endParaRPr lang="fr-FR" sz="2800" b="1">
              <a:solidFill>
                <a:srgbClr val="000000"/>
              </a:solidFill>
            </a:endParaRPr>
          </a:p>
          <a:p>
            <a:pPr marL="457200" indent="-457200"/>
            <a:endParaRPr lang="fr-FR" sz="2800" b="1">
              <a:solidFill>
                <a:srgbClr val="000000"/>
              </a:solidFill>
            </a:endParaRPr>
          </a:p>
          <a:p>
            <a:pPr marL="457200" indent="-457200"/>
            <a:r>
              <a:rPr lang="fr-FR" sz="2800" b="1">
                <a:solidFill>
                  <a:srgbClr val="000000"/>
                </a:solidFill>
              </a:rPr>
              <a:t>Caractérisation du segment « Éligibles GAZ » </a:t>
            </a:r>
          </a:p>
        </p:txBody>
      </p:sp>
      <p:sp>
        <p:nvSpPr>
          <p:cNvPr id="33821" name="Text Box 23"/>
          <p:cNvSpPr txBox="1">
            <a:spLocks noChangeArrowheads="1"/>
          </p:cNvSpPr>
          <p:nvPr/>
        </p:nvSpPr>
        <p:spPr bwMode="auto">
          <a:xfrm>
            <a:off x="428625" y="2224088"/>
            <a:ext cx="4194175" cy="990600"/>
          </a:xfrm>
          <a:prstGeom prst="rect">
            <a:avLst/>
          </a:prstGeom>
          <a:noFill/>
          <a:ln w="9525">
            <a:noFill/>
            <a:miter lim="800000"/>
            <a:headEnd/>
            <a:tailEnd/>
          </a:ln>
        </p:spPr>
        <p:txBody>
          <a:bodyPr lIns="75749" tIns="37874" rIns="75749" bIns="37874">
            <a:spAutoFit/>
          </a:bodyPr>
          <a:lstStyle/>
          <a:p>
            <a:pPr defTabSz="757238">
              <a:lnSpc>
                <a:spcPct val="120000"/>
              </a:lnSpc>
            </a:pPr>
            <a:r>
              <a:rPr lang="fr-FR" sz="1100" b="1"/>
              <a:t>Clients</a:t>
            </a:r>
            <a:r>
              <a:rPr lang="fr-FR" sz="1100"/>
              <a:t> : MP, HP: PME-PMI-</a:t>
            </a:r>
            <a:r>
              <a:rPr lang="fr-FR" sz="1100">
                <a:solidFill>
                  <a:srgbClr val="000000"/>
                </a:solidFill>
              </a:rPr>
              <a:t>Industriels</a:t>
            </a:r>
            <a:r>
              <a:rPr lang="fr-FR" sz="1100"/>
              <a:t> et Tertiaires (Clients dont la consommation annuelle</a:t>
            </a:r>
            <a:r>
              <a:rPr lang="fr-FR" sz="1100">
                <a:solidFill>
                  <a:srgbClr val="FF0000"/>
                </a:solidFill>
              </a:rPr>
              <a:t> &gt; ou = 140 Mth.</a:t>
            </a:r>
          </a:p>
          <a:p>
            <a:pPr algn="just" defTabSz="757238"/>
            <a:r>
              <a:rPr lang="fr-FR" sz="1100" b="1">
                <a:solidFill>
                  <a:srgbClr val="FF0000"/>
                </a:solidFill>
              </a:rPr>
              <a:t>Clients MP : xx et xx% évolution annuelle</a:t>
            </a:r>
          </a:p>
          <a:p>
            <a:pPr algn="just" defTabSz="757238"/>
            <a:r>
              <a:rPr lang="fr-FR" sz="1100" b="1">
                <a:solidFill>
                  <a:srgbClr val="FF0000"/>
                </a:solidFill>
              </a:rPr>
              <a:t>Client HP : 34 et évolution annuelle de xx%</a:t>
            </a:r>
          </a:p>
          <a:p>
            <a:pPr algn="just" defTabSz="757238"/>
            <a:r>
              <a:rPr lang="fr-FR" sz="1100"/>
              <a:t> </a:t>
            </a:r>
            <a:endParaRPr lang="fr-FR" sz="1100">
              <a:solidFill>
                <a:srgbClr val="FF0000"/>
              </a:solidFill>
            </a:endParaRPr>
          </a:p>
        </p:txBody>
      </p:sp>
      <p:sp>
        <p:nvSpPr>
          <p:cNvPr id="33822" name="Rectangle 53"/>
          <p:cNvSpPr>
            <a:spLocks noChangeArrowheads="1"/>
          </p:cNvSpPr>
          <p:nvPr/>
        </p:nvSpPr>
        <p:spPr bwMode="auto">
          <a:xfrm>
            <a:off x="4714875" y="4249738"/>
            <a:ext cx="4071938" cy="1108075"/>
          </a:xfrm>
          <a:prstGeom prst="rect">
            <a:avLst/>
          </a:prstGeom>
          <a:noFill/>
          <a:ln w="9525">
            <a:noFill/>
            <a:miter lim="800000"/>
            <a:headEnd/>
            <a:tailEnd/>
          </a:ln>
        </p:spPr>
        <p:txBody>
          <a:bodyPr>
            <a:spAutoFit/>
          </a:bodyPr>
          <a:lstStyle/>
          <a:p>
            <a:pPr marL="177800" indent="-177800" defTabSz="757238">
              <a:lnSpc>
                <a:spcPct val="150000"/>
              </a:lnSpc>
              <a:buFontTx/>
              <a:buAutoNum type="arabicPeriod"/>
            </a:pPr>
            <a:r>
              <a:rPr lang="fr-FR" sz="1100" dirty="0">
                <a:solidFill>
                  <a:srgbClr val="000000"/>
                </a:solidFill>
              </a:rPr>
              <a:t>Risque concurrentiel</a:t>
            </a:r>
          </a:p>
          <a:p>
            <a:pPr marL="177800" indent="-177800" defTabSz="757238">
              <a:lnSpc>
                <a:spcPct val="150000"/>
              </a:lnSpc>
              <a:buFontTx/>
              <a:buAutoNum type="arabicPeriod"/>
            </a:pPr>
            <a:r>
              <a:rPr lang="fr-FR" sz="1100" dirty="0">
                <a:solidFill>
                  <a:srgbClr val="FF0000"/>
                </a:solidFill>
              </a:rPr>
              <a:t>Exiger de nouveaux paramètres de performances au niveau du transport par le régulateur (Imprévisibilité du régulateur)</a:t>
            </a:r>
          </a:p>
          <a:p>
            <a:pPr marL="177800" indent="-177800" defTabSz="757238">
              <a:lnSpc>
                <a:spcPct val="150000"/>
              </a:lnSpc>
              <a:buFontTx/>
              <a:buAutoNum type="arabicPeriod"/>
            </a:pPr>
            <a:r>
              <a:rPr lang="fr-FR" sz="1100" dirty="0">
                <a:solidFill>
                  <a:srgbClr val="000000"/>
                </a:solidFill>
              </a:rPr>
              <a:t>Risque technologique  </a:t>
            </a:r>
          </a:p>
        </p:txBody>
      </p:sp>
      <p:graphicFrame>
        <p:nvGraphicFramePr>
          <p:cNvPr id="1180788" name="Group 116"/>
          <p:cNvGraphicFramePr>
            <a:graphicFrameLocks noGrp="1"/>
          </p:cNvGraphicFramePr>
          <p:nvPr/>
        </p:nvGraphicFramePr>
        <p:xfrm>
          <a:off x="1143000" y="3214688"/>
          <a:ext cx="2808197" cy="1312717"/>
        </p:xfrm>
        <a:graphic>
          <a:graphicData uri="http://schemas.openxmlformats.org/drawingml/2006/table">
            <a:tbl>
              <a:tblPr/>
              <a:tblGrid>
                <a:gridCol w="481897"/>
                <a:gridCol w="481896"/>
                <a:gridCol w="481896"/>
                <a:gridCol w="481896"/>
                <a:gridCol w="440306"/>
                <a:gridCol w="440306"/>
              </a:tblGrid>
              <a:tr h="175942">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0" marB="0"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2012</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2013</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2014</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2015</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2016</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410419">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cs typeface="Arial" charset="0"/>
                        </a:rPr>
                        <a:t>Volume (10</a:t>
                      </a:r>
                      <a:r>
                        <a:rPr kumimoji="0" lang="fr-FR" sz="900" b="1" i="0" u="none" strike="noStrike" cap="none" normalizeH="0" baseline="30000" smtClean="0">
                          <a:ln>
                            <a:noFill/>
                          </a:ln>
                          <a:solidFill>
                            <a:srgbClr val="000000"/>
                          </a:solidFill>
                          <a:effectLst/>
                          <a:latin typeface="Arial" charset="0"/>
                          <a:cs typeface="Arial" charset="0"/>
                        </a:rPr>
                        <a:t>6</a:t>
                      </a:r>
                      <a:r>
                        <a:rPr kumimoji="0" lang="fr-FR" sz="900" b="1" i="0" u="none" strike="noStrike" cap="none" normalizeH="0" baseline="0" smtClean="0">
                          <a:ln>
                            <a:noFill/>
                          </a:ln>
                          <a:solidFill>
                            <a:srgbClr val="000000"/>
                          </a:solidFill>
                          <a:effectLst/>
                          <a:latin typeface="Arial" charset="0"/>
                          <a:cs typeface="Arial" charset="0"/>
                        </a:rPr>
                        <a:t>Th)</a:t>
                      </a:r>
                    </a:p>
                  </a:txBody>
                  <a:tcPr marL="16615" marR="16615"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29435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VA (DA/Th)</a:t>
                      </a:r>
                    </a:p>
                  </a:txBody>
                  <a:tcPr marL="16615" marR="16615"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000" b="1" i="0" u="none" strike="noStrike" cap="none" normalizeH="0" baseline="0" dirty="0" smtClean="0">
                        <a:ln>
                          <a:noFill/>
                        </a:ln>
                        <a:solidFill>
                          <a:schemeClr val="tx1"/>
                        </a:solidFill>
                        <a:effectLst/>
                        <a:latin typeface="Arial" charset="0"/>
                        <a:cs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000" b="1" i="0" u="none" strike="noStrike" cap="none" normalizeH="0" baseline="0" dirty="0" smtClean="0">
                        <a:ln>
                          <a:noFill/>
                        </a:ln>
                        <a:solidFill>
                          <a:schemeClr val="tx1"/>
                        </a:solidFill>
                        <a:effectLst/>
                        <a:latin typeface="Arial" charset="0"/>
                        <a:cs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000" b="1" i="0" u="none" strike="noStrike" cap="none" normalizeH="0" baseline="0" dirty="0" smtClean="0">
                        <a:ln>
                          <a:noFill/>
                        </a:ln>
                        <a:solidFill>
                          <a:schemeClr val="tx1"/>
                        </a:solidFill>
                        <a:effectLst/>
                        <a:latin typeface="Arial" charset="0"/>
                        <a:cs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000" b="1" i="0" u="none" strike="noStrike" cap="none" normalizeH="0" baseline="0" dirty="0" smtClean="0">
                        <a:ln>
                          <a:noFill/>
                        </a:ln>
                        <a:solidFill>
                          <a:schemeClr val="tx1"/>
                        </a:solidFill>
                        <a:effectLst/>
                        <a:latin typeface="Arial" charset="0"/>
                        <a:cs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000" b="1" i="0" u="none" strike="noStrike" cap="none" normalizeH="0" baseline="0" dirty="0" smtClean="0">
                        <a:ln>
                          <a:noFill/>
                        </a:ln>
                        <a:solidFill>
                          <a:schemeClr val="tx1"/>
                        </a:solidFill>
                        <a:effectLst/>
                        <a:latin typeface="Arial" charset="0"/>
                        <a:cs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390234">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Valeur (MDA</a:t>
                      </a:r>
                    </a:p>
                  </a:txBody>
                  <a:tcPr marL="16615" marR="16615"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33860" name="Text Box 10"/>
          <p:cNvSpPr txBox="1">
            <a:spLocks noChangeArrowheads="1"/>
          </p:cNvSpPr>
          <p:nvPr/>
        </p:nvSpPr>
        <p:spPr bwMode="auto">
          <a:xfrm>
            <a:off x="254000" y="498475"/>
            <a:ext cx="18986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Définition du segment</a:t>
            </a:r>
          </a:p>
        </p:txBody>
      </p:sp>
      <p:sp>
        <p:nvSpPr>
          <p:cNvPr id="33861" name="Text Box 11"/>
          <p:cNvSpPr txBox="1">
            <a:spLocks noChangeArrowheads="1"/>
          </p:cNvSpPr>
          <p:nvPr/>
        </p:nvSpPr>
        <p:spPr bwMode="auto">
          <a:xfrm>
            <a:off x="4762500" y="498475"/>
            <a:ext cx="40957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Règles du jeu et synergies possibles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84983" name="Group 215"/>
          <p:cNvGraphicFramePr>
            <a:graphicFrameLocks noGrp="1"/>
          </p:cNvGraphicFramePr>
          <p:nvPr>
            <p:ph idx="4294967295"/>
          </p:nvPr>
        </p:nvGraphicFramePr>
        <p:xfrm>
          <a:off x="216418" y="500042"/>
          <a:ext cx="8713300" cy="5652129"/>
        </p:xfrm>
        <a:graphic>
          <a:graphicData uri="http://schemas.openxmlformats.org/drawingml/2006/table">
            <a:tbl>
              <a:tblPr/>
              <a:tblGrid>
                <a:gridCol w="448408"/>
                <a:gridCol w="140677"/>
                <a:gridCol w="2417885"/>
                <a:gridCol w="348480"/>
                <a:gridCol w="464442"/>
                <a:gridCol w="398585"/>
                <a:gridCol w="398585"/>
                <a:gridCol w="25400"/>
                <a:gridCol w="4070838"/>
              </a:tblGrid>
              <a:tr h="484188">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Très 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Moyenne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Forte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Commentaires</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925513">
                <a:tc rowSpan="8" gridSpan="2">
                  <a:txBody>
                    <a:bodyPr/>
                    <a:lstStyle/>
                    <a:p>
                      <a:pPr marL="177800" indent="-177800" defTabSz="757238">
                        <a:buFontTx/>
                        <a:buAutoNum type="arabicPeriod"/>
                        <a:defRPr/>
                      </a:pPr>
                      <a:r>
                        <a:rPr lang="fr-FR" sz="1100" smtClean="0">
                          <a:solidFill>
                            <a:srgbClr val="000000"/>
                          </a:solidFill>
                        </a:rPr>
                        <a:t>Optimisation et généralisation de nouvelles technologies (télégestion,)</a:t>
                      </a:r>
                      <a:endParaRPr lang="fr-FR" sz="1100" dirty="0">
                        <a:solidFill>
                          <a:srgbClr val="000000"/>
                        </a:solidFill>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8" h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Système d’Information orienté clients: </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disposer d’une info client partagée entre commercial et technicien</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Facilité à une information traitée (interface intelligente),</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Suivi et analyse de l’évolution des courbe de charge,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Informations disponibles et expériences de tarification (profils de consommation)</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 non partagée entre technique et commercial (la gestion technique étant assurée par GRTG pour les clients HP)</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Les interfaces et le traitement des informations sont insuffisants pour produire un résultat à forte valeur ajoutée  pour le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1115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des compétences RH (marketing et expertise technique)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Manque de formations ciblée en marketing et management</a:t>
                      </a:r>
                    </a:p>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Départs anticipés des compétences et perte de qualification,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889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cs typeface="Arial" charset="0"/>
                        </a:rPr>
                        <a:t>Maîtrise de l’adéquation entre couts de revient et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4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 Structure des coûts non maitrisée, malgré une bonne connaissance de la courbe de charge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a:t>
                      </a:r>
                      <a:r>
                        <a:rPr kumimoji="0" lang="fr-FR" sz="800" b="0" i="0" u="none" strike="noStrike" cap="none" normalizeH="0" baseline="0" dirty="0" smtClean="0">
                          <a:ln>
                            <a:noFill/>
                          </a:ln>
                          <a:solidFill>
                            <a:srgbClr val="FF0000"/>
                          </a:solidFill>
                          <a:effectLst/>
                          <a:latin typeface="Arial" charset="0"/>
                          <a:cs typeface="Arial" charset="0"/>
                        </a:rPr>
                        <a:t>comptabilité analytique mal renseignée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619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FF0000"/>
                          </a:solidFill>
                          <a:effectLst/>
                          <a:latin typeface="Arial" charset="0"/>
                          <a:cs typeface="Arial" charset="0"/>
                        </a:rPr>
                        <a:t>Capacité de Trading</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cap="none" normalizeH="0" baseline="0" dirty="0" smtClean="0">
                          <a:ln>
                            <a:noFill/>
                          </a:ln>
                          <a:solidFill>
                            <a:schemeClr val="accent1"/>
                          </a:solidFill>
                          <a:effectLst/>
                          <a:latin typeface="Arial" charset="0"/>
                          <a:sym typeface="Wingdings 2" pitchFamily="18" charset="2"/>
                        </a:rPr>
                        <a:t></a:t>
                      </a: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FF0000"/>
                          </a:solidFill>
                          <a:effectLst/>
                          <a:latin typeface="Arial" charset="0"/>
                          <a:cs typeface="Arial" charset="0"/>
                        </a:rPr>
                        <a:t> Inexistant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00025">
                <a:tc gridSpan="2" vMerge="1">
                  <a:txBody>
                    <a:bodyPr/>
                    <a:lstStyle/>
                    <a:p>
                      <a:endParaRPr lang="fr-FR"/>
                    </a:p>
                  </a:txBody>
                  <a:tcPr/>
                </a:tc>
                <a:tc hMerge="1" vMerge="1">
                  <a:txBody>
                    <a:bodyPr/>
                    <a:lstStyle/>
                    <a:p>
                      <a:endParaRPr lang="fr-FR"/>
                    </a:p>
                  </a:txBody>
                  <a:tcPr/>
                </a:tc>
                <a:tc>
                  <a:txBody>
                    <a:bodyPr/>
                    <a:lstStyle/>
                    <a:p>
                      <a:pPr marL="177800" indent="-177800" defTabSz="757238">
                        <a:buFontTx/>
                        <a:buNone/>
                        <a:defRPr/>
                      </a:pPr>
                      <a:r>
                        <a:rPr kumimoji="0" lang="fr-FR" sz="900" b="1" i="0" u="none" strike="noStrike" kern="1200" cap="none" normalizeH="0" baseline="0" dirty="0" smtClean="0">
                          <a:ln>
                            <a:noFill/>
                          </a:ln>
                          <a:solidFill>
                            <a:srgbClr val="000000"/>
                          </a:solidFill>
                          <a:effectLst/>
                          <a:latin typeface="Arial" charset="0"/>
                          <a:ea typeface="+mn-ea"/>
                          <a:cs typeface="Arial" charset="0"/>
                        </a:rPr>
                        <a:t>  Optimisation et généralisation de nouvelles technologies (télégestion,)</a:t>
                      </a:r>
                      <a:endParaRPr kumimoji="0" lang="fr-FR" sz="900" b="1" i="0" u="none" strike="noStrike" kern="1200" cap="none" normalizeH="0" baseline="0" dirty="0">
                        <a:ln>
                          <a:noFill/>
                        </a:ln>
                        <a:solidFill>
                          <a:srgbClr val="000000"/>
                        </a:solidFill>
                        <a:effectLst/>
                        <a:latin typeface="Arial" charset="0"/>
                        <a:ea typeface="+mn-ea"/>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Les autres concurrents seront mieux positionnés.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endParaRPr kumimoji="0" lang="fr-FR" sz="800" b="0" i="0" u="none" strike="noStrike" cap="none" normalizeH="0" baseline="0" dirty="0" smtClean="0">
                        <a:ln>
                          <a:noFill/>
                        </a:ln>
                        <a:solidFill>
                          <a:srgbClr val="FF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254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Montage et suivi de dossiers de raccordement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pPr>
                      <a:r>
                        <a:rPr kumimoji="0" lang="fr-FR" sz="800" b="0" i="0" u="none" strike="noStrike" cap="none" normalizeH="0" baseline="0" dirty="0" smtClean="0">
                          <a:ln>
                            <a:noFill/>
                          </a:ln>
                          <a:solidFill>
                            <a:srgbClr val="000000"/>
                          </a:solidFill>
                          <a:effectLst/>
                          <a:latin typeface="Arial" charset="0"/>
                          <a:cs typeface="Arial" charset="0"/>
                        </a:rPr>
                        <a:t>+ Connaissance et expérience des procédures de raccordement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pPr>
                      <a:r>
                        <a:rPr kumimoji="0" lang="fr-FR" sz="800" b="0" i="0" u="none" strike="noStrike" cap="none" normalizeH="0" baseline="0" dirty="0" smtClean="0">
                          <a:ln>
                            <a:noFill/>
                          </a:ln>
                          <a:solidFill>
                            <a:srgbClr val="000000"/>
                          </a:solidFill>
                          <a:effectLst/>
                          <a:latin typeface="Arial" charset="0"/>
                          <a:cs typeface="Arial" charset="0"/>
                        </a:rPr>
                        <a:t>- Améliorer les délais de raccordement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891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Image de Marque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4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defRPr/>
                      </a:pPr>
                      <a:r>
                        <a:rPr kumimoji="0" lang="fr-FR" sz="800" b="0" i="0" u="none" strike="noStrike" kern="1200" cap="none" normalizeH="0" baseline="0" dirty="0" smtClean="0">
                          <a:ln>
                            <a:noFill/>
                          </a:ln>
                          <a:solidFill>
                            <a:srgbClr val="000000"/>
                          </a:solidFill>
                          <a:effectLst/>
                          <a:latin typeface="Arial" charset="0"/>
                          <a:ea typeface="+mn-ea"/>
                          <a:cs typeface="Arial" charset="0"/>
                        </a:rPr>
                        <a:t>+ Les réclamations clients sont prises en charge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defRPr/>
                      </a:pPr>
                      <a:r>
                        <a:rPr kumimoji="0" lang="fr-FR" sz="800" b="0" i="0" u="none" strike="noStrike" kern="1200" cap="none" normalizeH="0" baseline="0" dirty="0" smtClean="0">
                          <a:ln>
                            <a:noFill/>
                          </a:ln>
                          <a:solidFill>
                            <a:srgbClr val="000000"/>
                          </a:solidFill>
                          <a:effectLst/>
                          <a:latin typeface="Arial" charset="0"/>
                          <a:ea typeface="+mn-ea"/>
                          <a:cs typeface="Arial" charset="0"/>
                        </a:rPr>
                        <a:t>- Qualité</a:t>
                      </a:r>
                      <a:r>
                        <a:rPr kumimoji="0" lang="fr-FR" sz="800" b="0" i="0" u="none" strike="noStrike" cap="none" normalizeH="0" baseline="0" dirty="0" smtClean="0">
                          <a:ln>
                            <a:noFill/>
                          </a:ln>
                          <a:solidFill>
                            <a:srgbClr val="000000"/>
                          </a:solidFill>
                          <a:effectLst/>
                          <a:latin typeface="Arial" charset="0"/>
                        </a:rPr>
                        <a:t> de service et prise en charge personnalisée à améliorer,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780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Connaissance du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0" i="0" u="none" strike="noStrike" cap="none" normalizeH="0" baseline="0" dirty="0" smtClean="0">
                          <a:ln>
                            <a:noFill/>
                          </a:ln>
                          <a:solidFill>
                            <a:schemeClr val="accent1"/>
                          </a:solidFill>
                          <a:effectLst/>
                          <a:latin typeface="Arial" charset="0"/>
                        </a:rPr>
                        <a:t> </a:t>
                      </a: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En progression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30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400" b="1"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7313"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Pas de concurrents actuellement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30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Capacité d’introduire des règles,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8977">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1" i="0" u="none" strike="noStrike" cap="none" normalizeH="0" baseline="0" dirty="0" smtClean="0">
                          <a:ln>
                            <a:noFill/>
                          </a:ln>
                          <a:solidFill>
                            <a:srgbClr val="000000"/>
                          </a:solidFill>
                          <a:effectLst/>
                          <a:latin typeface="Arial" charset="0"/>
                        </a:rPr>
                        <a:t>     X</a:t>
                      </a: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390525">
                <a:tc rowSpan="2"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risques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Commercial : synergie Concessions Electricité, Gaz, Eligibles Gaz et services  </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Couts : synergie Gaz-</a:t>
                      </a:r>
                      <a:r>
                        <a:rPr kumimoji="0" lang="fr-FR" sz="800" b="1" i="0" u="none" strike="noStrike" cap="none" normalizeH="0" baseline="0" dirty="0" err="1" smtClean="0">
                          <a:ln>
                            <a:noFill/>
                          </a:ln>
                          <a:solidFill>
                            <a:schemeClr val="tx1"/>
                          </a:solidFill>
                          <a:effectLst/>
                          <a:latin typeface="Arial" charset="0"/>
                          <a:cs typeface="Arial" charset="0"/>
                        </a:rPr>
                        <a:t>Elec</a:t>
                      </a:r>
                      <a:r>
                        <a:rPr kumimoji="0" lang="fr-FR" sz="800" b="1" i="0" u="none" strike="noStrike" cap="none" normalizeH="0" baseline="0" dirty="0" smtClean="0">
                          <a:ln>
                            <a:noFill/>
                          </a:ln>
                          <a:solidFill>
                            <a:schemeClr val="tx1"/>
                          </a:solidFill>
                          <a:effectLst/>
                          <a:latin typeface="Arial" charset="0"/>
                          <a:cs typeface="Arial" charset="0"/>
                        </a:rPr>
                        <a:t> pour relève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268288">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vMerge="1">
                  <a:txBody>
                    <a:bodyPr/>
                    <a:lstStyle/>
                    <a:p>
                      <a:endParaRPr lang="fr-FR"/>
                    </a:p>
                  </a:txBody>
                  <a:tcPr/>
                </a:tc>
              </a:tr>
              <a:tr h="3127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a:t>
                      </a:r>
                      <a:br>
                        <a:rPr kumimoji="0" lang="fr-FR" sz="900" b="1" i="0" u="none" strike="noStrike" cap="none" normalizeH="0" baseline="0" dirty="0" smtClean="0">
                          <a:ln>
                            <a:noFill/>
                          </a:ln>
                          <a:solidFill>
                            <a:srgbClr val="000000"/>
                          </a:solidFill>
                          <a:effectLst/>
                          <a:latin typeface="Arial" charset="0"/>
                          <a:cs typeface="Arial" charset="0"/>
                        </a:rPr>
                      </a:br>
                      <a:r>
                        <a:rPr kumimoji="0" lang="fr-FR" sz="900" b="1" i="0" u="none" strike="noStrike" cap="none" normalizeH="0" baseline="0" dirty="0" smtClean="0">
                          <a:ln>
                            <a:noFill/>
                          </a:ln>
                          <a:solidFill>
                            <a:srgbClr val="000000"/>
                          </a:solidFill>
                          <a:effectLst/>
                          <a:latin typeface="Arial" charset="0"/>
                          <a:cs typeface="Arial" charset="0"/>
                        </a:rPr>
                        <a:t>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cap="none" normalizeH="0" baseline="0" dirty="0" smtClean="0">
                          <a:ln>
                            <a:noFill/>
                          </a:ln>
                          <a:solidFill>
                            <a:schemeClr val="accent1"/>
                          </a:solidFill>
                          <a:effectLst/>
                          <a:latin typeface="Arial" charset="0"/>
                          <a:sym typeface="Wingdings 2" pitchFamily="18" charset="2"/>
                        </a:rPr>
                        <a:t></a:t>
                      </a:r>
                      <a:endParaRPr kumimoji="0" lang="fr-FR" sz="18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a:noFill/>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Synergie  avec le  partenaire  (les sociétés du groupe)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1450">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400" b="1" i="0" u="none" strike="noStrike" kern="1200" cap="none" normalizeH="0" baseline="0" dirty="0" smtClean="0">
                        <a:ln>
                          <a:noFill/>
                        </a:ln>
                        <a:solidFill>
                          <a:srgbClr val="000000"/>
                        </a:solidFill>
                        <a:effectLst/>
                        <a:latin typeface="Arial" charset="0"/>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400" b="1" i="0" u="none" strike="noStrike" kern="1200" cap="none" normalizeH="0" baseline="0" dirty="0" smtClean="0">
                          <a:ln>
                            <a:noFill/>
                          </a:ln>
                          <a:solidFill>
                            <a:srgbClr val="000000"/>
                          </a:solidFill>
                          <a:effectLst/>
                          <a:latin typeface="Arial" charset="0"/>
                          <a:ea typeface="+mn-ea"/>
                          <a:cs typeface="+mn-cs"/>
                        </a:rPr>
                        <a:t>   X</a:t>
                      </a:r>
                      <a:endParaRPr kumimoji="0" lang="fr-FR" sz="14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8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34969" name="Rectangle 7"/>
          <p:cNvSpPr>
            <a:spLocks noChangeArrowheads="1"/>
          </p:cNvSpPr>
          <p:nvPr/>
        </p:nvSpPr>
        <p:spPr bwMode="auto">
          <a:xfrm>
            <a:off x="174625" y="39688"/>
            <a:ext cx="7254875" cy="317500"/>
          </a:xfrm>
          <a:prstGeom prst="rect">
            <a:avLst/>
          </a:prstGeom>
          <a:noFill/>
          <a:ln w="9525">
            <a:noFill/>
            <a:miter lim="800000"/>
            <a:headEnd/>
            <a:tailEnd/>
          </a:ln>
        </p:spPr>
        <p:txBody>
          <a:bodyPr lIns="0" tIns="0" rIns="0" bIns="0" anchor="b"/>
          <a:lstStyle/>
          <a:p>
            <a:pPr marL="457200" indent="-457200"/>
            <a:r>
              <a:rPr lang="fr-FR" sz="2000" b="1" dirty="0">
                <a:solidFill>
                  <a:srgbClr val="000000"/>
                </a:solidFill>
              </a:rPr>
              <a:t>Potentiel de création de valeur </a:t>
            </a:r>
            <a:r>
              <a:rPr lang="fr-FR" sz="2000" b="1" i="1" dirty="0">
                <a:solidFill>
                  <a:srgbClr val="000000"/>
                </a:solidFill>
              </a:rPr>
              <a:t>Éligibles GAZ</a:t>
            </a:r>
            <a:endParaRPr lang="fr-FR" sz="2000" b="1" dirty="0">
              <a:solidFill>
                <a:srgbClr val="000000"/>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377388" name="Group 108"/>
          <p:cNvGraphicFramePr>
            <a:graphicFrameLocks noGrp="1"/>
          </p:cNvGraphicFramePr>
          <p:nvPr>
            <p:ph idx="4294967295"/>
          </p:nvPr>
        </p:nvGraphicFramePr>
        <p:xfrm>
          <a:off x="357158" y="500042"/>
          <a:ext cx="8525996" cy="6254406"/>
        </p:xfrm>
        <a:graphic>
          <a:graphicData uri="http://schemas.openxmlformats.org/drawingml/2006/table">
            <a:tbl>
              <a:tblPr/>
              <a:tblGrid>
                <a:gridCol w="1735015"/>
                <a:gridCol w="56074"/>
                <a:gridCol w="1157654"/>
                <a:gridCol w="1157654"/>
                <a:gridCol w="1201615"/>
                <a:gridCol w="1113692"/>
                <a:gridCol w="152400"/>
                <a:gridCol w="1951892"/>
              </a:tblGrid>
              <a:tr h="530225">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charset="0"/>
                          <a:cs typeface="Arial" charset="0"/>
                        </a:rPr>
                        <a:t>                                  Phases</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Caractéristiques</a:t>
                      </a:r>
                    </a:p>
                  </a:txBody>
                  <a:tcPr marL="15337" marR="15337" marT="18000" marB="18000" anchor="ctr" horzOverflow="overflow">
                    <a:lnL w="952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Emergence</a:t>
                      </a: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Maturité</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Décroissance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Commentaires</a:t>
                      </a:r>
                    </a:p>
                  </a:txBody>
                  <a:tcPr marL="15337" marR="15337" marT="18000" marB="18000" anchor="ctr" horzOverflow="overflow">
                    <a:lnL w="12700"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r>
              <a:tr h="6191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9636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Demande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Croissance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Marge unitaire</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dirty="0" smtClean="0">
                          <a:ln>
                            <a:noFill/>
                          </a:ln>
                          <a:solidFill>
                            <a:srgbClr val="000000"/>
                          </a:solidFill>
                          <a:effectLst/>
                          <a:latin typeface="Arial" charset="0"/>
                          <a:cs typeface="Arial" charset="0"/>
                        </a:rPr>
                        <a:t>Prix</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dirty="0" smtClean="0">
                          <a:ln>
                            <a:noFill/>
                          </a:ln>
                          <a:solidFill>
                            <a:srgbClr val="000000"/>
                          </a:solidFill>
                          <a:effectLst/>
                          <a:latin typeface="Arial" charset="0"/>
                          <a:cs typeface="Arial" charset="0"/>
                        </a:rPr>
                        <a:t>Coûts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Par à-coups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Baisse du 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et stable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Aucune, voire négative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301750">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Offre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Equilibre offre/demande</a:t>
                      </a:r>
                    </a:p>
                    <a:p>
                      <a:pPr marL="352425" marR="0" lvl="1" indent="-87313" algn="l" defTabSz="914400" rtl="0" eaLnBrk="0" fontAlgn="base" latinLnBrk="0" hangingPunct="0">
                        <a:lnSpc>
                          <a:spcPct val="120000"/>
                        </a:lnSpc>
                        <a:spcBef>
                          <a:spcPct val="9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Définition du segment marketing</a:t>
                      </a:r>
                    </a:p>
                    <a:p>
                      <a:pPr marL="352425" marR="0" lvl="1" indent="-87313" algn="l" defTabSz="914400" rtl="0" eaLnBrk="0" fontAlgn="base" latinLnBrk="0" hangingPunct="0">
                        <a:lnSpc>
                          <a:spcPct val="120000"/>
                        </a:lnSpc>
                        <a:spcBef>
                          <a:spcPct val="7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technologique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Déséquilibre offre/demande</a:t>
                      </a:r>
                    </a:p>
                    <a:p>
                      <a:pPr marL="0" marR="0" lvl="0" indent="0" algn="ctr" defTabSz="914400" rtl="0" eaLnBrk="0" fontAlgn="base" latinLnBrk="0" hangingPunct="0">
                        <a:lnSpc>
                          <a:spcPct val="120000"/>
                        </a:lnSpc>
                        <a:spcBef>
                          <a:spcPct val="9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Émergence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Sous-capacité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Faible, par produit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Progression</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Equilibre offre/demande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par client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Maturité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 si monopole</a:t>
                      </a:r>
                      <a:br>
                        <a:rPr kumimoji="0" lang="fr-FR" sz="900" b="0" i="0" u="none" strike="noStrike" cap="none" normalizeH="0" baseline="0" smtClean="0">
                          <a:ln>
                            <a:noFill/>
                          </a:ln>
                          <a:solidFill>
                            <a:srgbClr val="000000"/>
                          </a:solidFill>
                          <a:effectLst/>
                          <a:latin typeface="Arial" charset="0"/>
                          <a:cs typeface="Arial" charset="0"/>
                        </a:rPr>
                      </a:br>
                      <a:r>
                        <a:rPr kumimoji="0" lang="fr-FR" sz="900" b="0" i="0" u="none" strike="noStrike" cap="none" normalizeH="0" baseline="0" smtClean="0">
                          <a:ln>
                            <a:noFill/>
                          </a:ln>
                          <a:solidFill>
                            <a:srgbClr val="000000"/>
                          </a:solidFill>
                          <a:effectLst/>
                          <a:latin typeface="Arial" charset="0"/>
                          <a:cs typeface="Arial" charset="0"/>
                        </a:rPr>
                        <a:t>par une rationalisation</a:t>
                      </a:r>
                    </a:p>
                    <a:p>
                      <a:pPr marL="0" marR="0" lvl="0" indent="0" algn="ctr" defTabSz="914400" rtl="0" eaLnBrk="0" fontAlgn="base" latinLnBrk="0" hangingPunct="0">
                        <a:lnSpc>
                          <a:spcPct val="120000"/>
                        </a:lnSpc>
                        <a:spcBef>
                          <a:spcPct val="90000"/>
                        </a:spcBef>
                        <a:spcAft>
                          <a:spcPct val="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Surcapacité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Elevée / stable, en voie d'obsolescence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8112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smtClean="0">
                          <a:ln>
                            <a:noFill/>
                          </a:ln>
                          <a:solidFill>
                            <a:srgbClr val="000000"/>
                          </a:solidFill>
                          <a:effectLst/>
                          <a:latin typeface="Arial" charset="0"/>
                          <a:cs typeface="Arial" charset="0"/>
                        </a:rPr>
                        <a:t>Règles du marché</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Risques liés à la réglementation </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Partage des FCS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Élevés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Les innovateurs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Moyens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De plus en plus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Tout le secteur</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Concurrents restants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31286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Concurrence</a:t>
                      </a:r>
                      <a:endParaRPr kumimoji="0" lang="fr-FR" sz="1200" b="1" i="1" u="none" strike="noStrike" cap="none" normalizeH="0" baseline="0" dirty="0" smtClean="0">
                        <a:ln>
                          <a:noFill/>
                        </a:ln>
                        <a:solidFill>
                          <a:srgbClr val="000000"/>
                        </a:solidFill>
                        <a:effectLst/>
                        <a:latin typeface="Arial" charset="0"/>
                        <a:cs typeface="Arial" charset="0"/>
                      </a:endParaRP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Nombre de concurrents</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Structure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Intensité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de la 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Morcelée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a:t>
                      </a:r>
                    </a:p>
                    <a:p>
                      <a:pPr marL="0" marR="0" lvl="0" indent="0" algn="ctr" defTabSz="914400" rtl="0" eaLnBrk="0" fontAlgn="base" latinLnBrk="0" hangingPunct="0">
                        <a:lnSpc>
                          <a:spcPct val="120000"/>
                        </a:lnSpc>
                        <a:spcBef>
                          <a:spcPct val="6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Volatile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Cristallisation</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augmentation</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Ca passe ou ça casse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Concentrée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 (pour les leaders)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Oligopole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Moyenne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Bonne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61938">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rgbClr val="000000"/>
                          </a:solidFill>
                          <a:effectLst/>
                          <a:latin typeface="Arial" charset="0"/>
                          <a:cs typeface="Arial" charset="0"/>
                        </a:rPr>
                        <a:t>Enjeu</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cap="flat">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Rupture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Qualité/coût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35941" name="Rectangle 2"/>
          <p:cNvSpPr>
            <a:spLocks noChangeArrowheads="1"/>
          </p:cNvSpPr>
          <p:nvPr/>
        </p:nvSpPr>
        <p:spPr bwMode="auto">
          <a:xfrm>
            <a:off x="214313" y="-69850"/>
            <a:ext cx="8259762" cy="641350"/>
          </a:xfrm>
          <a:prstGeom prst="rect">
            <a:avLst/>
          </a:prstGeom>
          <a:noFill/>
          <a:ln w="9525" algn="ctr">
            <a:noFill/>
            <a:miter lim="800000"/>
            <a:headEnd/>
            <a:tailEnd/>
          </a:ln>
        </p:spPr>
        <p:txBody>
          <a:bodyPr anchor="ctr"/>
          <a:lstStyle/>
          <a:p>
            <a:pPr marL="457200" indent="-457200"/>
            <a:r>
              <a:rPr lang="fr-FR" sz="2400" b="1">
                <a:solidFill>
                  <a:srgbClr val="000000"/>
                </a:solidFill>
              </a:rPr>
              <a:t>Maturité du segment Éligible GAZ</a:t>
            </a:r>
          </a:p>
        </p:txBody>
      </p:sp>
      <p:sp>
        <p:nvSpPr>
          <p:cNvPr id="35942" name="Line 106"/>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35943" name="Oval 94"/>
          <p:cNvSpPr>
            <a:spLocks noChangeArrowheads="1"/>
          </p:cNvSpPr>
          <p:nvPr/>
        </p:nvSpPr>
        <p:spPr bwMode="auto">
          <a:xfrm>
            <a:off x="3714744" y="6715148"/>
            <a:ext cx="265113" cy="287338"/>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a:latin typeface="Calibri" pitchFamily="34" charset="0"/>
            </a:endParaRPr>
          </a:p>
        </p:txBody>
      </p:sp>
      <p:sp>
        <p:nvSpPr>
          <p:cNvPr id="6" name="Ellipse 5"/>
          <p:cNvSpPr/>
          <p:nvPr/>
        </p:nvSpPr>
        <p:spPr>
          <a:xfrm>
            <a:off x="4857754" y="1643051"/>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3786184" y="2214555"/>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4929192" y="2714620"/>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2571736" y="3214687"/>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0" name="Ellipse 9"/>
          <p:cNvSpPr/>
          <p:nvPr/>
        </p:nvSpPr>
        <p:spPr>
          <a:xfrm>
            <a:off x="3786182" y="3714752"/>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3786184" y="4286256"/>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4929190" y="4714885"/>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571736" y="5143512"/>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571736" y="5429265"/>
            <a:ext cx="214312" cy="1428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solidFill>
                <a:srgbClr val="FF0000"/>
              </a:solidFill>
            </a:endParaRPr>
          </a:p>
        </p:txBody>
      </p:sp>
      <p:sp>
        <p:nvSpPr>
          <p:cNvPr id="15" name="Ellipse 14"/>
          <p:cNvSpPr/>
          <p:nvPr/>
        </p:nvSpPr>
        <p:spPr>
          <a:xfrm>
            <a:off x="2571736" y="5857893"/>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6" name="Ellipse 15"/>
          <p:cNvSpPr/>
          <p:nvPr/>
        </p:nvSpPr>
        <p:spPr>
          <a:xfrm>
            <a:off x="4929190" y="6143644"/>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7" name="Ellipse 16"/>
          <p:cNvSpPr/>
          <p:nvPr/>
        </p:nvSpPr>
        <p:spPr>
          <a:xfrm>
            <a:off x="3714746" y="6500834"/>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eaLnBrk="1" fontAlgn="auto" hangingPunct="1">
              <a:spcAft>
                <a:spcPts val="0"/>
              </a:spcAft>
              <a:defRPr/>
            </a:pPr>
            <a:r>
              <a:rPr lang="fr-FR" b="1" dirty="0" smtClean="0"/>
              <a:t>Objet</a:t>
            </a:r>
            <a:r>
              <a:rPr lang="fr-FR" dirty="0" smtClean="0"/>
              <a:t> :</a:t>
            </a:r>
            <a:endParaRPr lang="fr-FR" dirty="0"/>
          </a:p>
        </p:txBody>
      </p:sp>
      <p:sp>
        <p:nvSpPr>
          <p:cNvPr id="9219" name="Espace réservé du contenu 3"/>
          <p:cNvSpPr>
            <a:spLocks noGrp="1"/>
          </p:cNvSpPr>
          <p:nvPr>
            <p:ph idx="1"/>
          </p:nvPr>
        </p:nvSpPr>
        <p:spPr/>
        <p:txBody>
          <a:bodyPr/>
          <a:lstStyle/>
          <a:p>
            <a:pPr algn="just" eaLnBrk="1" hangingPunct="1"/>
            <a:r>
              <a:rPr lang="fr-FR" sz="3200" dirty="0" smtClean="0"/>
              <a:t>Le présent document restitue les résultats des travaux de la phase diagnostic. Il a pour objet de :</a:t>
            </a:r>
          </a:p>
          <a:p>
            <a:pPr marL="925513" lvl="1" indent="-514350" algn="just" eaLnBrk="1" hangingPunct="1">
              <a:buFont typeface="Cambria" pitchFamily="18" charset="0"/>
              <a:buAutoNum type="alphaLcPeriod"/>
            </a:pPr>
            <a:r>
              <a:rPr lang="fr-FR" sz="3000" dirty="0" smtClean="0"/>
              <a:t>Présentation de l’état d’avancement de l’étude d’élaboration du plan stratégique moyen terme de SDA</a:t>
            </a:r>
          </a:p>
          <a:p>
            <a:pPr marL="925513" lvl="1" indent="-514350" algn="just" eaLnBrk="1" hangingPunct="1">
              <a:buFont typeface="Cambria" pitchFamily="18" charset="0"/>
              <a:buAutoNum type="alphaLcPeriod"/>
            </a:pPr>
            <a:r>
              <a:rPr lang="fr-FR" sz="3000" dirty="0" smtClean="0"/>
              <a:t>Recueil des remarques/enrichissements des membres du CID et orientation des travaux à venir</a:t>
            </a:r>
          </a:p>
        </p:txBody>
      </p:sp>
      <p:sp>
        <p:nvSpPr>
          <p:cNvPr id="6148"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58CB2A78-AB6B-4ABA-A8B2-2C7533BBFF27}" type="slidenum">
              <a:rPr lang="en-US" smtClean="0"/>
              <a:pPr fontAlgn="base">
                <a:spcBef>
                  <a:spcPct val="0"/>
                </a:spcBef>
                <a:spcAft>
                  <a:spcPct val="0"/>
                </a:spcAft>
                <a:defRPr/>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2812" name="Group 92"/>
          <p:cNvGraphicFramePr>
            <a:graphicFrameLocks noGrp="1"/>
          </p:cNvGraphicFramePr>
          <p:nvPr>
            <p:ph idx="1"/>
          </p:nvPr>
        </p:nvGraphicFramePr>
        <p:xfrm>
          <a:off x="1285852" y="1571612"/>
          <a:ext cx="6440282" cy="2145730"/>
        </p:xfrm>
        <a:graphic>
          <a:graphicData uri="http://schemas.openxmlformats.org/drawingml/2006/table">
            <a:tbl>
              <a:tblPr/>
              <a:tblGrid>
                <a:gridCol w="1117507"/>
                <a:gridCol w="1054159"/>
                <a:gridCol w="1112634"/>
                <a:gridCol w="1096390"/>
                <a:gridCol w="1029796"/>
                <a:gridCol w="1029796"/>
              </a:tblGrid>
              <a:tr h="38258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800" b="0" i="0" u="none" strike="noStrike" cap="none" normalizeH="0" baseline="0" dirty="0" smtClean="0">
                        <a:ln>
                          <a:noFill/>
                        </a:ln>
                        <a:solidFill>
                          <a:srgbClr val="000000"/>
                        </a:solidFill>
                        <a:effectLst/>
                        <a:latin typeface="Arial" charset="0"/>
                        <a:cs typeface="Arial" charset="0"/>
                      </a:endParaRPr>
                    </a:p>
                  </a:txBody>
                  <a:tcPr marL="21922" marR="21922" marT="0" marB="0"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2012</a:t>
                      </a: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2013</a:t>
                      </a:r>
                    </a:p>
                  </a:txBody>
                  <a:tcPr marL="21922" marR="219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2014</a:t>
                      </a:r>
                    </a:p>
                  </a:txBody>
                  <a:tcPr marL="21922" marR="219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2015</a:t>
                      </a:r>
                    </a:p>
                  </a:txBody>
                  <a:tcPr marL="21922" marR="219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2016</a:t>
                      </a:r>
                    </a:p>
                  </a:txBody>
                  <a:tcPr marL="21922" marR="219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r>
              <a:tr h="64293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cs typeface="Arial" charset="0"/>
                        </a:rPr>
                        <a:t>Volume (10</a:t>
                      </a:r>
                      <a:r>
                        <a:rPr kumimoji="0" lang="fr-FR" sz="1600" b="1" i="0" u="none" strike="noStrike" cap="none" normalizeH="0" baseline="30000" dirty="0" smtClean="0">
                          <a:ln>
                            <a:noFill/>
                          </a:ln>
                          <a:solidFill>
                            <a:schemeClr val="bg1"/>
                          </a:solidFill>
                          <a:effectLst/>
                          <a:latin typeface="Arial" charset="0"/>
                          <a:cs typeface="Arial" charset="0"/>
                        </a:rPr>
                        <a:t>6</a:t>
                      </a:r>
                      <a:r>
                        <a:rPr kumimoji="0" lang="fr-FR" sz="1600" b="1" i="0" u="none" strike="noStrike" cap="none" normalizeH="0" baseline="0" dirty="0" smtClean="0">
                          <a:ln>
                            <a:noFill/>
                          </a:ln>
                          <a:solidFill>
                            <a:schemeClr val="bg1"/>
                          </a:solidFill>
                          <a:effectLst/>
                          <a:latin typeface="Arial" charset="0"/>
                          <a:cs typeface="Arial" charset="0"/>
                        </a:rPr>
                        <a:t>Th)</a:t>
                      </a: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cs typeface="Arial" charset="0"/>
                        </a:rPr>
                        <a:t>VA (DA/Th)</a:t>
                      </a: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dirty="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dirty="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dirty="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smtClean="0">
                          <a:ln>
                            <a:noFill/>
                          </a:ln>
                          <a:solidFill>
                            <a:schemeClr val="bg1"/>
                          </a:solidFill>
                          <a:effectLst/>
                          <a:latin typeface="Arial" charset="0"/>
                          <a:cs typeface="Arial" charset="0"/>
                        </a:rPr>
                        <a:t>Valeur (MDA</a:t>
                      </a: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36911" name="Espace réservé du numéro de diapositive 7"/>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726AAB97-BF30-428F-B39F-4F76AED7E81B}" type="slidenum">
              <a:rPr lang="fr-FR" smtClean="0"/>
              <a:pPr/>
              <a:t>30</a:t>
            </a:fld>
            <a:endParaRPr lang="fr-FR" smtClean="0"/>
          </a:p>
        </p:txBody>
      </p:sp>
      <p:sp>
        <p:nvSpPr>
          <p:cNvPr id="28712" name="Text Box 46"/>
          <p:cNvSpPr txBox="1">
            <a:spLocks noChangeArrowheads="1"/>
          </p:cNvSpPr>
          <p:nvPr/>
        </p:nvSpPr>
        <p:spPr bwMode="auto">
          <a:xfrm>
            <a:off x="1373188" y="3976688"/>
            <a:ext cx="6627812" cy="1077912"/>
          </a:xfrm>
          <a:prstGeom prst="rect">
            <a:avLst/>
          </a:prstGeom>
          <a:noFill/>
          <a:ln w="9525">
            <a:solidFill>
              <a:srgbClr val="000000"/>
            </a:solidFill>
            <a:miter lim="800000"/>
            <a:headEnd/>
            <a:tailEnd/>
          </a:ln>
        </p:spPr>
        <p:txBody>
          <a:bodyPr>
            <a:spAutoFit/>
          </a:bodyPr>
          <a:lstStyle/>
          <a:p>
            <a:pPr>
              <a:spcBef>
                <a:spcPct val="50000"/>
              </a:spcBef>
              <a:buFontTx/>
              <a:buChar char="•"/>
              <a:defRPr/>
            </a:pPr>
            <a:r>
              <a:rPr lang="fr-FR" sz="1600" b="1" dirty="0">
                <a:latin typeface="+mn-lt"/>
              </a:rPr>
              <a:t> </a:t>
            </a:r>
            <a:r>
              <a:rPr lang="fr-FR" sz="1600" b="1" dirty="0">
                <a:solidFill>
                  <a:srgbClr val="FF0000"/>
                </a:solidFill>
                <a:latin typeface="+mn-lt"/>
              </a:rPr>
              <a:t>Prix Vente Moyen </a:t>
            </a:r>
            <a:r>
              <a:rPr lang="fr-FR" sz="1600" b="1" dirty="0" smtClean="0">
                <a:solidFill>
                  <a:srgbClr val="FF0000"/>
                </a:solidFill>
                <a:latin typeface="+mn-lt"/>
              </a:rPr>
              <a:t>HP(2012 </a:t>
            </a:r>
            <a:r>
              <a:rPr lang="fr-FR" sz="1600" b="1" dirty="0">
                <a:solidFill>
                  <a:srgbClr val="FF0000"/>
                </a:solidFill>
                <a:latin typeface="+mn-lt"/>
              </a:rPr>
              <a:t>) =  16.3 </a:t>
            </a:r>
            <a:r>
              <a:rPr lang="fr-FR" sz="1600" b="1" dirty="0" err="1">
                <a:solidFill>
                  <a:srgbClr val="FF0000"/>
                </a:solidFill>
                <a:latin typeface="+mn-lt"/>
              </a:rPr>
              <a:t>cDA</a:t>
            </a:r>
            <a:r>
              <a:rPr lang="fr-FR" sz="1600" b="1" dirty="0">
                <a:solidFill>
                  <a:srgbClr val="FF0000"/>
                </a:solidFill>
                <a:latin typeface="+mn-lt"/>
              </a:rPr>
              <a:t>/Th</a:t>
            </a:r>
          </a:p>
          <a:p>
            <a:pPr>
              <a:spcBef>
                <a:spcPct val="50000"/>
              </a:spcBef>
              <a:buFontTx/>
              <a:buChar char="•"/>
              <a:defRPr/>
            </a:pPr>
            <a:r>
              <a:rPr lang="fr-FR" sz="1600" b="1" dirty="0">
                <a:solidFill>
                  <a:srgbClr val="FF0000"/>
                </a:solidFill>
                <a:latin typeface="+mn-lt"/>
              </a:rPr>
              <a:t> P Achat (</a:t>
            </a:r>
            <a:r>
              <a:rPr lang="fr-FR" sz="1600" b="1" dirty="0" smtClean="0">
                <a:solidFill>
                  <a:srgbClr val="FF0000"/>
                </a:solidFill>
                <a:latin typeface="+mn-lt"/>
              </a:rPr>
              <a:t>2012)=</a:t>
            </a:r>
            <a:r>
              <a:rPr lang="fr-FR" sz="1600" b="1" dirty="0">
                <a:solidFill>
                  <a:srgbClr val="FF0000"/>
                </a:solidFill>
                <a:latin typeface="+mn-lt"/>
              </a:rPr>
              <a:t>9.31cDA/Th augmente de 3% /an  pour la   période</a:t>
            </a:r>
          </a:p>
          <a:p>
            <a:pPr>
              <a:spcBef>
                <a:spcPct val="50000"/>
              </a:spcBef>
              <a:buFontTx/>
              <a:buChar char="•"/>
              <a:defRPr/>
            </a:pPr>
            <a:r>
              <a:rPr lang="fr-FR" sz="1600" b="1" dirty="0">
                <a:solidFill>
                  <a:srgbClr val="FF0000"/>
                </a:solidFill>
                <a:latin typeface="+mn-lt"/>
              </a:rPr>
              <a:t> Coût Tr (</a:t>
            </a:r>
            <a:r>
              <a:rPr lang="fr-FR" sz="1600" b="1" dirty="0" smtClean="0">
                <a:solidFill>
                  <a:srgbClr val="FF0000"/>
                </a:solidFill>
                <a:latin typeface="+mn-lt"/>
              </a:rPr>
              <a:t>2012)=</a:t>
            </a:r>
            <a:r>
              <a:rPr lang="fr-FR" sz="1600" b="1" dirty="0">
                <a:solidFill>
                  <a:srgbClr val="FF0000"/>
                </a:solidFill>
                <a:latin typeface="+mn-lt"/>
              </a:rPr>
              <a:t>4 </a:t>
            </a:r>
            <a:r>
              <a:rPr lang="fr-FR" sz="1600" b="1" dirty="0" err="1">
                <a:solidFill>
                  <a:srgbClr val="FF0000"/>
                </a:solidFill>
                <a:latin typeface="+mn-lt"/>
              </a:rPr>
              <a:t>cDA</a:t>
            </a:r>
            <a:r>
              <a:rPr lang="fr-FR" sz="1600" b="1" dirty="0">
                <a:solidFill>
                  <a:srgbClr val="FF0000"/>
                </a:solidFill>
                <a:latin typeface="+mn-lt"/>
              </a:rPr>
              <a:t>/Th stable pour la période</a:t>
            </a:r>
          </a:p>
        </p:txBody>
      </p:sp>
      <p:sp>
        <p:nvSpPr>
          <p:cNvPr id="9" name="Rectangle 2"/>
          <p:cNvSpPr txBox="1">
            <a:spLocks noChangeArrowheads="1"/>
          </p:cNvSpPr>
          <p:nvPr/>
        </p:nvSpPr>
        <p:spPr>
          <a:xfrm>
            <a:off x="457200" y="274638"/>
            <a:ext cx="7620000" cy="1143000"/>
          </a:xfrm>
          <a:prstGeom prst="rect">
            <a:avLst/>
          </a:prstGeom>
        </p:spPr>
        <p:txBody>
          <a:bodyPr anchor="b"/>
          <a:lstStyle/>
          <a:p>
            <a:pPr>
              <a:defRPr/>
            </a:pPr>
            <a:r>
              <a:rPr lang="fr-FR" sz="2800" b="1" spc="-100" dirty="0">
                <a:solidFill>
                  <a:schemeClr val="tx2"/>
                </a:solidFill>
                <a:ea typeface="+mj-ea"/>
                <a:cs typeface="+mj-cs"/>
              </a:rPr>
              <a:t>Hypothèse pou l’estimation de la taille de marché </a:t>
            </a:r>
            <a:r>
              <a:rPr lang="fr-FR" sz="2800" b="1" spc="-100" dirty="0">
                <a:solidFill>
                  <a:schemeClr val="tx2"/>
                </a:solidFill>
              </a:rPr>
              <a:t>pour le segment « éligibles gaz »</a:t>
            </a:r>
            <a:endParaRPr lang="fr-FR" sz="2800" b="1" spc="-100" dirty="0">
              <a:solidFill>
                <a:schemeClr val="tx2"/>
              </a:solidFill>
              <a:ea typeface="+mj-ea"/>
              <a:cs typeface="+mj-cs"/>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174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174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174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175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175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175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175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175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175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175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1757"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3175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3175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3176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3176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3176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3176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3176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3176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3176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3176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176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176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177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177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177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177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3177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31775"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31776" name="Oval 38"/>
          <p:cNvSpPr>
            <a:spLocks noChangeArrowheads="1"/>
          </p:cNvSpPr>
          <p:nvPr/>
        </p:nvSpPr>
        <p:spPr bwMode="auto">
          <a:xfrm>
            <a:off x="3714744" y="3589341"/>
            <a:ext cx="461963" cy="411163"/>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31777"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31778"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latin typeface="Calibri" pitchFamily="34" charset="0"/>
              </a:rPr>
              <a:t>Maturité stratégique des segments</a:t>
            </a:r>
          </a:p>
        </p:txBody>
      </p:sp>
      <p:sp>
        <p:nvSpPr>
          <p:cNvPr id="31779"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éligibles gaz »</a:t>
            </a:r>
            <a:endParaRPr lang="fr-FR" sz="2800" dirty="0" smtClean="0">
              <a:latin typeface="+mn-lt"/>
            </a:endParaRPr>
          </a:p>
        </p:txBody>
      </p:sp>
      <p:sp>
        <p:nvSpPr>
          <p:cNvPr id="2871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9D8CCB3-4A3B-4099-86F2-03EACE8AF288}" type="slidenum">
              <a:rPr lang="fr-FR" smtClean="0"/>
              <a:pPr fontAlgn="base">
                <a:spcBef>
                  <a:spcPct val="0"/>
                </a:spcBef>
                <a:spcAft>
                  <a:spcPct val="0"/>
                </a:spcAft>
                <a:defRPr/>
              </a:pPr>
              <a:t>31</a:t>
            </a:fld>
            <a:endParaRPr lang="fr-FR" smtClean="0"/>
          </a:p>
        </p:txBody>
      </p:sp>
      <p:sp>
        <p:nvSpPr>
          <p:cNvPr id="31781" name="Rectangle 56"/>
          <p:cNvSpPr>
            <a:spLocks noChangeArrowheads="1"/>
          </p:cNvSpPr>
          <p:nvPr/>
        </p:nvSpPr>
        <p:spPr bwMode="auto">
          <a:xfrm>
            <a:off x="3500430" y="3906845"/>
            <a:ext cx="1000125" cy="961162"/>
          </a:xfrm>
          <a:prstGeom prst="rect">
            <a:avLst/>
          </a:prstGeom>
          <a:noFill/>
          <a:ln w="9525" algn="ctr">
            <a:noFill/>
            <a:miter lim="800000"/>
            <a:headEnd/>
            <a:tailEnd/>
          </a:ln>
        </p:spPr>
        <p:txBody>
          <a:bodyPr lIns="90000" tIns="46800" rIns="90000" bIns="46800">
            <a:spAutoFit/>
          </a:bodyPr>
          <a:lstStyle/>
          <a:p>
            <a:pPr algn="ctr">
              <a:lnSpc>
                <a:spcPct val="120000"/>
              </a:lnSpc>
            </a:pPr>
            <a:endParaRPr lang="fr-FR" sz="1600" b="1" dirty="0" smtClean="0">
              <a:latin typeface="Calibri" pitchFamily="34" charset="0"/>
            </a:endParaRPr>
          </a:p>
          <a:p>
            <a:pPr algn="ctr">
              <a:lnSpc>
                <a:spcPct val="120000"/>
              </a:lnSpc>
            </a:pPr>
            <a:r>
              <a:rPr lang="fr-FR" sz="1600" b="1" dirty="0" smtClean="0">
                <a:latin typeface="Calibri" pitchFamily="34" charset="0"/>
              </a:rPr>
              <a:t>Éligibles gaz</a:t>
            </a:r>
            <a:endParaRPr lang="fr-FR" sz="1600" b="1" dirty="0">
              <a:latin typeface="Calibri" pitchFamily="34" charset="0"/>
            </a:endParaRPr>
          </a:p>
        </p:txBody>
      </p:sp>
      <p:sp>
        <p:nvSpPr>
          <p:cNvPr id="3178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3178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3178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2012</a:t>
            </a:r>
          </a:p>
        </p:txBody>
      </p:sp>
      <p:sp>
        <p:nvSpPr>
          <p:cNvPr id="31785"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2016</a:t>
            </a:r>
          </a:p>
        </p:txBody>
      </p:sp>
      <p:sp>
        <p:nvSpPr>
          <p:cNvPr id="31786"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14480" y="2000250"/>
            <a:ext cx="6445270" cy="1857375"/>
          </a:xfrm>
        </p:spPr>
        <p:txBody>
          <a:bodyPr>
            <a:normAutofit fontScale="90000"/>
          </a:bodyPr>
          <a:lstStyle/>
          <a:p>
            <a:pPr algn="ctr" eaLnBrk="1" fontAlgn="auto" hangingPunct="1">
              <a:spcAft>
                <a:spcPts val="0"/>
              </a:spcAft>
              <a:defRPr/>
            </a:pPr>
            <a:r>
              <a:rPr lang="fr-FR" dirty="0" smtClean="0"/>
              <a:t>Diagnostic stratégique du segment : </a:t>
            </a:r>
            <a:br>
              <a:rPr lang="fr-FR" dirty="0" smtClean="0"/>
            </a:br>
            <a:r>
              <a:rPr lang="fr-FR" dirty="0" smtClean="0"/>
              <a:t>« services in-situ»</a:t>
            </a:r>
            <a:endParaRPr lang="fr-FR" dirty="0"/>
          </a:p>
        </p:txBody>
      </p:sp>
      <p:sp>
        <p:nvSpPr>
          <p:cNvPr id="2969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CF99CC19-717A-48CC-98ED-B8FA50CC0644}" type="slidenum">
              <a:rPr lang="fr-FR" smtClean="0"/>
              <a:pPr fontAlgn="base">
                <a:spcBef>
                  <a:spcPct val="0"/>
                </a:spcBef>
                <a:spcAft>
                  <a:spcPct val="0"/>
                </a:spcAft>
                <a:defRPr/>
              </a:pPr>
              <a:t>32</a:t>
            </a:fld>
            <a:endParaRPr lang="fr-FR"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0962" name="Rectangle 8"/>
          <p:cNvSpPr>
            <a:spLocks noChangeArrowheads="1"/>
          </p:cNvSpPr>
          <p:nvPr/>
        </p:nvSpPr>
        <p:spPr bwMode="auto">
          <a:xfrm>
            <a:off x="115888" y="571500"/>
            <a:ext cx="8672512" cy="60515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400">
              <a:latin typeface="Calibri" pitchFamily="34" charset="0"/>
            </a:endParaRPr>
          </a:p>
        </p:txBody>
      </p:sp>
      <p:sp>
        <p:nvSpPr>
          <p:cNvPr id="40963" name="Text Box 3"/>
          <p:cNvSpPr txBox="1">
            <a:spLocks noChangeArrowheads="1"/>
          </p:cNvSpPr>
          <p:nvPr/>
        </p:nvSpPr>
        <p:spPr bwMode="auto">
          <a:xfrm>
            <a:off x="4594225" y="5092700"/>
            <a:ext cx="4076700" cy="1370013"/>
          </a:xfrm>
          <a:prstGeom prst="rect">
            <a:avLst/>
          </a:prstGeom>
          <a:noFill/>
          <a:ln w="9525">
            <a:noFill/>
            <a:miter lim="800000"/>
            <a:headEnd/>
            <a:tailEnd/>
          </a:ln>
        </p:spPr>
        <p:txBody>
          <a:bodyPr lIns="75749" tIns="37874" rIns="75749" bIns="37874">
            <a:spAutoFit/>
          </a:bodyPr>
          <a:lstStyle/>
          <a:p>
            <a:pPr defTabSz="757238">
              <a:lnSpc>
                <a:spcPct val="150000"/>
              </a:lnSpc>
            </a:pPr>
            <a:r>
              <a:rPr lang="fr-FR" sz="1400" dirty="0">
                <a:solidFill>
                  <a:srgbClr val="FF0000"/>
                </a:solidFill>
                <a:latin typeface="Calibri" pitchFamily="34" charset="0"/>
              </a:rPr>
              <a:t>Rentabilité du segment : </a:t>
            </a:r>
          </a:p>
          <a:p>
            <a:pPr defTabSz="757238">
              <a:lnSpc>
                <a:spcPct val="150000"/>
              </a:lnSpc>
              <a:buFontTx/>
              <a:buChar char="-"/>
            </a:pPr>
            <a:r>
              <a:rPr lang="fr-FR" sz="1400" dirty="0">
                <a:solidFill>
                  <a:srgbClr val="FF0000"/>
                </a:solidFill>
                <a:latin typeface="Calibri" pitchFamily="34" charset="0"/>
              </a:rPr>
              <a:t> REX/CA:</a:t>
            </a:r>
          </a:p>
          <a:p>
            <a:pPr defTabSz="757238">
              <a:lnSpc>
                <a:spcPct val="150000"/>
              </a:lnSpc>
              <a:buFontTx/>
              <a:buChar char="-"/>
            </a:pPr>
            <a:r>
              <a:rPr lang="fr-FR" sz="1400" dirty="0">
                <a:solidFill>
                  <a:srgbClr val="FF0000"/>
                </a:solidFill>
                <a:latin typeface="Calibri" pitchFamily="34" charset="0"/>
              </a:rPr>
              <a:t> REX/(Capitaux engagés)</a:t>
            </a:r>
          </a:p>
          <a:p>
            <a:pPr defTabSz="757238">
              <a:lnSpc>
                <a:spcPct val="150000"/>
              </a:lnSpc>
              <a:buFontTx/>
              <a:buChar char="-"/>
            </a:pPr>
            <a:r>
              <a:rPr lang="fr-FR" sz="1400" u="sng" dirty="0">
                <a:solidFill>
                  <a:srgbClr val="FF0000"/>
                </a:solidFill>
                <a:latin typeface="Calibri" pitchFamily="34" charset="0"/>
                <a:sym typeface="Symbol" pitchFamily="18" charset="2"/>
              </a:rPr>
              <a:t>Information non disponible (pas d’historique)</a:t>
            </a:r>
          </a:p>
        </p:txBody>
      </p:sp>
      <p:sp>
        <p:nvSpPr>
          <p:cNvPr id="40964" name="Rectangle 5"/>
          <p:cNvSpPr>
            <a:spLocks noChangeArrowheads="1"/>
          </p:cNvSpPr>
          <p:nvPr/>
        </p:nvSpPr>
        <p:spPr bwMode="auto">
          <a:xfrm>
            <a:off x="112713" y="388938"/>
            <a:ext cx="8674100"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2400">
              <a:latin typeface="Calibri" pitchFamily="34" charset="0"/>
            </a:endParaRPr>
          </a:p>
        </p:txBody>
      </p:sp>
      <p:sp>
        <p:nvSpPr>
          <p:cNvPr id="40965" name="Line 9"/>
          <p:cNvSpPr>
            <a:spLocks noChangeShapeType="1"/>
          </p:cNvSpPr>
          <p:nvPr/>
        </p:nvSpPr>
        <p:spPr bwMode="auto">
          <a:xfrm flipH="1">
            <a:off x="4283075" y="522288"/>
            <a:ext cx="0" cy="6121400"/>
          </a:xfrm>
          <a:prstGeom prst="line">
            <a:avLst/>
          </a:prstGeom>
          <a:noFill/>
          <a:ln w="19050">
            <a:solidFill>
              <a:schemeClr val="accent1"/>
            </a:solidFill>
            <a:round/>
            <a:headEnd/>
            <a:tailEnd/>
          </a:ln>
        </p:spPr>
        <p:txBody>
          <a:bodyPr wrap="none" anchor="ctr"/>
          <a:lstStyle/>
          <a:p>
            <a:endParaRPr lang="fr-FR"/>
          </a:p>
        </p:txBody>
      </p:sp>
      <p:sp>
        <p:nvSpPr>
          <p:cNvPr id="40966" name="Text Box 10"/>
          <p:cNvSpPr txBox="1">
            <a:spLocks noChangeArrowheads="1"/>
          </p:cNvSpPr>
          <p:nvPr/>
        </p:nvSpPr>
        <p:spPr bwMode="auto">
          <a:xfrm>
            <a:off x="490538" y="631825"/>
            <a:ext cx="1897062" cy="290513"/>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Définition du segment</a:t>
            </a:r>
          </a:p>
        </p:txBody>
      </p:sp>
      <p:sp>
        <p:nvSpPr>
          <p:cNvPr id="14348" name="Text Box 13"/>
          <p:cNvSpPr txBox="1">
            <a:spLocks noChangeArrowheads="1"/>
          </p:cNvSpPr>
          <p:nvPr/>
        </p:nvSpPr>
        <p:spPr bwMode="auto">
          <a:xfrm>
            <a:off x="113334" y="1473192"/>
            <a:ext cx="337643" cy="81280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113334" y="2979287"/>
            <a:ext cx="337643" cy="59258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21945" y="3714752"/>
            <a:ext cx="522309" cy="82804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Taille et croissance</a:t>
            </a:r>
          </a:p>
        </p:txBody>
      </p:sp>
      <p:sp>
        <p:nvSpPr>
          <p:cNvPr id="40970" name="Line 16"/>
          <p:cNvSpPr>
            <a:spLocks noChangeShapeType="1"/>
          </p:cNvSpPr>
          <p:nvPr/>
        </p:nvSpPr>
        <p:spPr bwMode="auto">
          <a:xfrm rot="21540000" flipH="1">
            <a:off x="376238" y="642938"/>
            <a:ext cx="144462" cy="6000750"/>
          </a:xfrm>
          <a:prstGeom prst="line">
            <a:avLst/>
          </a:prstGeom>
          <a:noFill/>
          <a:ln w="9525">
            <a:solidFill>
              <a:schemeClr val="accent1"/>
            </a:solidFill>
            <a:round/>
            <a:headEnd/>
            <a:tailEnd/>
          </a:ln>
        </p:spPr>
        <p:txBody>
          <a:bodyPr wrap="none" anchor="ctr"/>
          <a:lstStyle/>
          <a:p>
            <a:endParaRPr lang="fr-FR"/>
          </a:p>
        </p:txBody>
      </p:sp>
      <p:sp>
        <p:nvSpPr>
          <p:cNvPr id="40971" name="Text Box 18"/>
          <p:cNvSpPr txBox="1">
            <a:spLocks noChangeArrowheads="1"/>
          </p:cNvSpPr>
          <p:nvPr/>
        </p:nvSpPr>
        <p:spPr bwMode="auto">
          <a:xfrm>
            <a:off x="4686300" y="1554163"/>
            <a:ext cx="4130675" cy="290512"/>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400">
              <a:solidFill>
                <a:srgbClr val="000000"/>
              </a:solidFill>
              <a:latin typeface="Calibri" pitchFamily="34" charset="0"/>
            </a:endParaRPr>
          </a:p>
        </p:txBody>
      </p:sp>
      <p:sp>
        <p:nvSpPr>
          <p:cNvPr id="14353" name="Text Box 20"/>
          <p:cNvSpPr txBox="1">
            <a:spLocks noChangeArrowheads="1"/>
          </p:cNvSpPr>
          <p:nvPr/>
        </p:nvSpPr>
        <p:spPr bwMode="auto">
          <a:xfrm>
            <a:off x="122126" y="4909305"/>
            <a:ext cx="337643" cy="1734405"/>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40973" name="Text Box 33"/>
          <p:cNvSpPr txBox="1">
            <a:spLocks noChangeArrowheads="1"/>
          </p:cNvSpPr>
          <p:nvPr/>
        </p:nvSpPr>
        <p:spPr bwMode="auto">
          <a:xfrm>
            <a:off x="500063" y="5143500"/>
            <a:ext cx="3429000" cy="815975"/>
          </a:xfrm>
          <a:prstGeom prst="rect">
            <a:avLst/>
          </a:prstGeom>
          <a:noFill/>
          <a:ln w="9525">
            <a:noFill/>
            <a:miter lim="800000"/>
            <a:headEnd/>
            <a:tailEnd/>
          </a:ln>
        </p:spPr>
        <p:txBody>
          <a:bodyPr lIns="75749" tIns="37874" rIns="75749" bIns="37874">
            <a:spAutoFit/>
          </a:bodyPr>
          <a:lstStyle/>
          <a:p>
            <a:pPr marL="269875" lvl="1" indent="-93663" defTabSz="757238">
              <a:buFont typeface="Wingdings" pitchFamily="2" charset="2"/>
              <a:buChar char="§"/>
            </a:pPr>
            <a:r>
              <a:rPr lang="fr-FR" sz="1200">
                <a:solidFill>
                  <a:srgbClr val="000000"/>
                </a:solidFill>
                <a:latin typeface="Calibri" pitchFamily="34" charset="0"/>
              </a:rPr>
              <a:t> Les installateurs/fournisseurs  électriques</a:t>
            </a:r>
          </a:p>
          <a:p>
            <a:pPr marL="269875" lvl="1" indent="-93663" defTabSz="757238">
              <a:buFont typeface="Wingdings" pitchFamily="2" charset="2"/>
              <a:buChar char="§"/>
            </a:pPr>
            <a:r>
              <a:rPr lang="fr-FR" sz="1200">
                <a:solidFill>
                  <a:srgbClr val="000000"/>
                </a:solidFill>
                <a:latin typeface="Calibri" pitchFamily="34" charset="0"/>
              </a:rPr>
              <a:t> Les entreprises et sous traitants de maintenance électrique</a:t>
            </a:r>
          </a:p>
          <a:p>
            <a:pPr marL="269875" lvl="1" indent="-93663" defTabSz="757238">
              <a:buFont typeface="Wingdings" pitchFamily="2" charset="2"/>
              <a:buChar char="§"/>
            </a:pPr>
            <a:r>
              <a:rPr lang="fr-FR" sz="1200">
                <a:solidFill>
                  <a:srgbClr val="000000"/>
                </a:solidFill>
                <a:latin typeface="Calibri" pitchFamily="34" charset="0"/>
              </a:rPr>
              <a:t>SKMK, Kahrakib,  MEI, Kahrif, Kanaghaz</a:t>
            </a:r>
          </a:p>
        </p:txBody>
      </p:sp>
      <p:sp>
        <p:nvSpPr>
          <p:cNvPr id="40974" name="Line 35"/>
          <p:cNvSpPr>
            <a:spLocks noChangeShapeType="1"/>
          </p:cNvSpPr>
          <p:nvPr/>
        </p:nvSpPr>
        <p:spPr bwMode="auto">
          <a:xfrm flipV="1">
            <a:off x="112713" y="3606800"/>
            <a:ext cx="4173537" cy="0"/>
          </a:xfrm>
          <a:prstGeom prst="line">
            <a:avLst/>
          </a:prstGeom>
          <a:noFill/>
          <a:ln w="9525">
            <a:solidFill>
              <a:schemeClr val="accent1"/>
            </a:solidFill>
            <a:round/>
            <a:headEnd/>
            <a:tailEnd/>
          </a:ln>
        </p:spPr>
        <p:txBody>
          <a:bodyPr wrap="none" anchor="ctr"/>
          <a:lstStyle/>
          <a:p>
            <a:endParaRPr lang="fr-FR"/>
          </a:p>
        </p:txBody>
      </p:sp>
      <p:sp>
        <p:nvSpPr>
          <p:cNvPr id="40975" name="Text Box 41"/>
          <p:cNvSpPr txBox="1">
            <a:spLocks noChangeArrowheads="1"/>
          </p:cNvSpPr>
          <p:nvPr/>
        </p:nvSpPr>
        <p:spPr bwMode="auto">
          <a:xfrm>
            <a:off x="2794000" y="852488"/>
            <a:ext cx="152400" cy="322262"/>
          </a:xfrm>
          <a:prstGeom prst="rect">
            <a:avLst/>
          </a:prstGeom>
          <a:noFill/>
          <a:ln w="9525">
            <a:noFill/>
            <a:miter lim="800000"/>
            <a:headEnd/>
            <a:tailEnd/>
          </a:ln>
        </p:spPr>
        <p:txBody>
          <a:bodyPr wrap="none" lIns="75749" tIns="37874" rIns="75749" bIns="37874">
            <a:spAutoFit/>
          </a:bodyPr>
          <a:lstStyle/>
          <a:p>
            <a:pPr defTabSz="757238"/>
            <a:endParaRPr lang="fr-FR" sz="1600">
              <a:solidFill>
                <a:srgbClr val="000000"/>
              </a:solidFill>
              <a:latin typeface="Calibri" pitchFamily="34" charset="0"/>
            </a:endParaRPr>
          </a:p>
        </p:txBody>
      </p:sp>
      <p:sp>
        <p:nvSpPr>
          <p:cNvPr id="40976" name="Rectangle 42"/>
          <p:cNvSpPr>
            <a:spLocks noChangeArrowheads="1"/>
          </p:cNvSpPr>
          <p:nvPr/>
        </p:nvSpPr>
        <p:spPr bwMode="auto">
          <a:xfrm>
            <a:off x="4286250" y="3181350"/>
            <a:ext cx="4500563"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latin typeface="Calibri" pitchFamily="34" charset="0"/>
            </a:endParaRPr>
          </a:p>
        </p:txBody>
      </p:sp>
      <p:sp>
        <p:nvSpPr>
          <p:cNvPr id="40977" name="Text Box 43"/>
          <p:cNvSpPr txBox="1">
            <a:spLocks noChangeArrowheads="1"/>
          </p:cNvSpPr>
          <p:nvPr/>
        </p:nvSpPr>
        <p:spPr bwMode="auto">
          <a:xfrm>
            <a:off x="4664075" y="3205163"/>
            <a:ext cx="2868613"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dirty="0">
                <a:solidFill>
                  <a:schemeClr val="bg1"/>
                </a:solidFill>
                <a:latin typeface="Calibri" pitchFamily="34" charset="0"/>
              </a:rPr>
              <a:t>Risques</a:t>
            </a:r>
          </a:p>
        </p:txBody>
      </p:sp>
      <p:sp>
        <p:nvSpPr>
          <p:cNvPr id="40978" name="Text Box 79"/>
          <p:cNvSpPr txBox="1">
            <a:spLocks noChangeArrowheads="1"/>
          </p:cNvSpPr>
          <p:nvPr/>
        </p:nvSpPr>
        <p:spPr bwMode="auto">
          <a:xfrm>
            <a:off x="50800" y="598488"/>
            <a:ext cx="4164013" cy="2476500"/>
          </a:xfrm>
          <a:prstGeom prst="rect">
            <a:avLst/>
          </a:prstGeom>
          <a:noFill/>
          <a:ln w="9525">
            <a:noFill/>
            <a:miter lim="800000"/>
            <a:headEnd/>
            <a:tailEnd/>
          </a:ln>
        </p:spPr>
        <p:txBody>
          <a:bodyPr lIns="75749" tIns="37874" rIns="75749" bIns="37874">
            <a:spAutoFit/>
          </a:bodyPr>
          <a:lstStyle/>
          <a:p>
            <a:pPr marL="379413" lvl="1" defTabSz="757238">
              <a:buClr>
                <a:srgbClr val="666465"/>
              </a:buClr>
              <a:buSzPct val="80000"/>
              <a:buFont typeface="Wingdings" pitchFamily="2" charset="2"/>
              <a:buNone/>
            </a:pPr>
            <a:r>
              <a:rPr lang="fr-FR" sz="1200" b="1" dirty="0">
                <a:solidFill>
                  <a:srgbClr val="000000"/>
                </a:solidFill>
                <a:latin typeface="Calibri" pitchFamily="34" charset="0"/>
              </a:rPr>
              <a:t>Prestation de service</a:t>
            </a:r>
            <a:r>
              <a:rPr lang="fr-FR" sz="1200" dirty="0">
                <a:solidFill>
                  <a:srgbClr val="000000"/>
                </a:solidFill>
                <a:latin typeface="Calibri" pitchFamily="34" charset="0"/>
              </a:rPr>
              <a:t> : </a:t>
            </a:r>
          </a:p>
          <a:p>
            <a:pPr marL="379413" lvl="1" defTabSz="757238">
              <a:buClr>
                <a:srgbClr val="666465"/>
              </a:buClr>
              <a:buSzPct val="80000"/>
              <a:buFont typeface="Arial" charset="0"/>
              <a:buChar char="•"/>
            </a:pPr>
            <a:r>
              <a:rPr lang="fr-FR" sz="1200" dirty="0">
                <a:solidFill>
                  <a:srgbClr val="000000"/>
                </a:solidFill>
                <a:latin typeface="Calibri" pitchFamily="34" charset="0"/>
              </a:rPr>
              <a:t>Contrôle de conformité des installations intérieures</a:t>
            </a:r>
          </a:p>
          <a:p>
            <a:pPr marL="379413" lvl="1" defTabSz="757238">
              <a:buClr>
                <a:srgbClr val="666465"/>
              </a:buClr>
              <a:buSzPct val="80000"/>
              <a:buFont typeface="Arial" charset="0"/>
              <a:buChar char="•"/>
            </a:pPr>
            <a:r>
              <a:rPr lang="fr-FR" sz="1200" dirty="0">
                <a:solidFill>
                  <a:srgbClr val="000000"/>
                </a:solidFill>
                <a:latin typeface="Calibri" pitchFamily="34" charset="0"/>
              </a:rPr>
              <a:t>Diagnostic , audit et conseils technico commercial (audit énergétique, rationalisation de la consommation, sécurité relative aux installations électriques, validation des études des installations de distribution </a:t>
            </a:r>
            <a:r>
              <a:rPr lang="fr-FR" sz="1200" dirty="0" smtClean="0">
                <a:solidFill>
                  <a:srgbClr val="000000"/>
                </a:solidFill>
                <a:latin typeface="Calibri" pitchFamily="34" charset="0"/>
              </a:rPr>
              <a:t>EE  </a:t>
            </a:r>
            <a:r>
              <a:rPr lang="fr-FR" sz="1200" dirty="0">
                <a:solidFill>
                  <a:srgbClr val="000000"/>
                </a:solidFill>
                <a:latin typeface="Calibri" pitchFamily="34" charset="0"/>
              </a:rPr>
              <a:t>et EG, etc.)</a:t>
            </a:r>
          </a:p>
          <a:p>
            <a:pPr marL="379413" lvl="1" defTabSz="757238">
              <a:buClr>
                <a:srgbClr val="666465"/>
              </a:buClr>
              <a:buSzPct val="80000"/>
              <a:buFont typeface="Arial" charset="0"/>
              <a:buChar char="•"/>
            </a:pPr>
            <a:r>
              <a:rPr lang="fr-FR" sz="1200" dirty="0">
                <a:solidFill>
                  <a:srgbClr val="000000"/>
                </a:solidFill>
                <a:latin typeface="Calibri" pitchFamily="34" charset="0"/>
              </a:rPr>
              <a:t>Maintenance préventive</a:t>
            </a:r>
          </a:p>
          <a:p>
            <a:pPr marL="379413" lvl="1" defTabSz="757238">
              <a:buClr>
                <a:srgbClr val="666465"/>
              </a:buClr>
              <a:buSzPct val="80000"/>
              <a:buFont typeface="Arial" charset="0"/>
              <a:buChar char="•"/>
            </a:pPr>
            <a:r>
              <a:rPr lang="fr-FR" sz="1200" dirty="0">
                <a:solidFill>
                  <a:srgbClr val="000000"/>
                </a:solidFill>
                <a:latin typeface="Calibri" pitchFamily="34" charset="0"/>
              </a:rPr>
              <a:t>Maintenance curative</a:t>
            </a:r>
          </a:p>
          <a:p>
            <a:pPr marL="379413" lvl="1" defTabSz="757238">
              <a:buClr>
                <a:srgbClr val="666465"/>
              </a:buClr>
              <a:buSzPct val="80000"/>
              <a:buFont typeface="Arial" charset="0"/>
              <a:buChar char="•"/>
            </a:pPr>
            <a:r>
              <a:rPr lang="fr-FR" sz="1200" dirty="0">
                <a:solidFill>
                  <a:srgbClr val="000000"/>
                </a:solidFill>
                <a:latin typeface="Calibri" pitchFamily="34" charset="0"/>
              </a:rPr>
              <a:t>Assistance technique (expertise matériels, etc.)</a:t>
            </a:r>
          </a:p>
          <a:p>
            <a:pPr marL="379413" lvl="1" defTabSz="757238">
              <a:buClr>
                <a:srgbClr val="666465"/>
              </a:buClr>
              <a:buSzPct val="80000"/>
              <a:buFont typeface="Arial" charset="0"/>
              <a:buChar char="•"/>
            </a:pPr>
            <a:r>
              <a:rPr lang="fr-FR" sz="1200" dirty="0">
                <a:solidFill>
                  <a:srgbClr val="000000"/>
                </a:solidFill>
                <a:latin typeface="Calibri" pitchFamily="34" charset="0"/>
              </a:rPr>
              <a:t>Interventions:</a:t>
            </a:r>
          </a:p>
          <a:p>
            <a:pPr marL="628650" lvl="2" indent="-85725" defTabSz="757238">
              <a:buClr>
                <a:srgbClr val="666465"/>
              </a:buClr>
              <a:buSzPct val="80000"/>
              <a:buFont typeface="Wingdings" pitchFamily="2" charset="2"/>
              <a:buChar char="Ø"/>
            </a:pPr>
            <a:r>
              <a:rPr lang="fr-FR" sz="1200" dirty="0">
                <a:solidFill>
                  <a:srgbClr val="000000"/>
                </a:solidFill>
                <a:latin typeface="Calibri" pitchFamily="34" charset="0"/>
              </a:rPr>
              <a:t>Recherche défauts dans les installations des clients MT et réparation câbles</a:t>
            </a:r>
          </a:p>
          <a:p>
            <a:pPr marL="628650" lvl="2" indent="-85725" defTabSz="757238">
              <a:buClr>
                <a:srgbClr val="666465"/>
              </a:buClr>
              <a:buSzPct val="80000"/>
              <a:buFont typeface="Wingdings" pitchFamily="2" charset="2"/>
              <a:buChar char="Ø"/>
            </a:pPr>
            <a:r>
              <a:rPr lang="fr-FR" sz="1200" dirty="0">
                <a:solidFill>
                  <a:srgbClr val="000000"/>
                </a:solidFill>
                <a:latin typeface="Calibri" pitchFamily="34" charset="0"/>
              </a:rPr>
              <a:t>Recherche de fuites installations intérieures enterrées</a:t>
            </a:r>
          </a:p>
        </p:txBody>
      </p:sp>
      <p:sp>
        <p:nvSpPr>
          <p:cNvPr id="40979" name="Text Box 10"/>
          <p:cNvSpPr txBox="1">
            <a:spLocks noChangeArrowheads="1"/>
          </p:cNvSpPr>
          <p:nvPr/>
        </p:nvSpPr>
        <p:spPr bwMode="auto">
          <a:xfrm>
            <a:off x="4735513" y="663575"/>
            <a:ext cx="2422525" cy="81438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latin typeface="Calibri" pitchFamily="34" charset="0"/>
              </a:rPr>
              <a:t>Règles du jeu concurrentiel</a:t>
            </a:r>
          </a:p>
        </p:txBody>
      </p:sp>
      <p:sp>
        <p:nvSpPr>
          <p:cNvPr id="14662" name="Text Box 40"/>
          <p:cNvSpPr txBox="1">
            <a:spLocks noChangeArrowheads="1"/>
          </p:cNvSpPr>
          <p:nvPr/>
        </p:nvSpPr>
        <p:spPr bwMode="auto">
          <a:xfrm>
            <a:off x="4357688" y="620713"/>
            <a:ext cx="4429125" cy="2446367"/>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400" b="1" u="sng" dirty="0">
                <a:solidFill>
                  <a:srgbClr val="000000"/>
                </a:solidFill>
                <a:latin typeface="+mn-lt"/>
              </a:rPr>
              <a:t>Barrières à l’entrée</a:t>
            </a:r>
            <a:r>
              <a:rPr lang="fr-FR" sz="1400" b="1" dirty="0">
                <a:solidFill>
                  <a:srgbClr val="000000"/>
                </a:solidFill>
                <a:latin typeface="+mn-lt"/>
              </a:rPr>
              <a:t>:</a:t>
            </a:r>
            <a:r>
              <a:rPr lang="fr-FR" sz="1400" i="1" dirty="0">
                <a:solidFill>
                  <a:srgbClr val="000000"/>
                </a:solidFill>
                <a:latin typeface="+mn-lt"/>
              </a:rPr>
              <a:t> </a:t>
            </a:r>
            <a:r>
              <a:rPr lang="fr-FR" sz="1400" dirty="0">
                <a:solidFill>
                  <a:srgbClr val="000000"/>
                </a:solidFill>
                <a:latin typeface="+mn-lt"/>
              </a:rPr>
              <a:t>Maitrise </a:t>
            </a:r>
            <a:r>
              <a:rPr lang="fr-FR" sz="1400" dirty="0" smtClean="0">
                <a:solidFill>
                  <a:srgbClr val="000000"/>
                </a:solidFill>
                <a:latin typeface="+mn-lt"/>
              </a:rPr>
              <a:t>technique.</a:t>
            </a:r>
          </a:p>
          <a:p>
            <a:pPr defTabSz="757238" fontAlgn="auto">
              <a:spcBef>
                <a:spcPts val="0"/>
              </a:spcBef>
              <a:spcAft>
                <a:spcPts val="0"/>
              </a:spcAft>
              <a:defRPr/>
            </a:pPr>
            <a:r>
              <a:rPr lang="fr-FR" sz="1400" b="1" u="sng" dirty="0" smtClean="0">
                <a:solidFill>
                  <a:srgbClr val="000000"/>
                </a:solidFill>
                <a:latin typeface="+mn-lt"/>
              </a:rPr>
              <a:t>FCS </a:t>
            </a:r>
            <a:r>
              <a:rPr lang="fr-FR" sz="1400" b="1" dirty="0">
                <a:solidFill>
                  <a:srgbClr val="000000"/>
                </a:solidFill>
                <a:latin typeface="+mn-lt"/>
              </a:rPr>
              <a:t>: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Capacité diagnostic optimisation énergétique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Proximité clients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Puissance d’achat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Capacité de maintenance préventive/ curative des installations des clients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Références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Compétences relationnelles et guichet unique</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Organisation et procédures adaptées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Prix compétitif</a:t>
            </a:r>
          </a:p>
        </p:txBody>
      </p:sp>
      <p:cxnSp>
        <p:nvCxnSpPr>
          <p:cNvPr id="40981" name="Connecteur droit 57"/>
          <p:cNvCxnSpPr>
            <a:cxnSpLocks noChangeShapeType="1"/>
          </p:cNvCxnSpPr>
          <p:nvPr/>
        </p:nvCxnSpPr>
        <p:spPr bwMode="auto">
          <a:xfrm flipV="1">
            <a:off x="112713" y="3008313"/>
            <a:ext cx="4173537" cy="0"/>
          </a:xfrm>
          <a:prstGeom prst="line">
            <a:avLst/>
          </a:prstGeom>
          <a:noFill/>
          <a:ln w="9525" algn="ctr">
            <a:solidFill>
              <a:schemeClr val="accent1"/>
            </a:solidFill>
            <a:round/>
            <a:headEnd/>
            <a:tailEnd/>
          </a:ln>
        </p:spPr>
      </p:cxnSp>
      <p:sp>
        <p:nvSpPr>
          <p:cNvPr id="40982" name="Text Box 43"/>
          <p:cNvSpPr txBox="1">
            <a:spLocks noChangeArrowheads="1"/>
          </p:cNvSpPr>
          <p:nvPr/>
        </p:nvSpPr>
        <p:spPr bwMode="auto">
          <a:xfrm>
            <a:off x="4625975" y="3622675"/>
            <a:ext cx="2870200" cy="44608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latin typeface="Calibri" pitchFamily="34" charset="0"/>
              </a:rPr>
              <a:t>Risques</a:t>
            </a:r>
          </a:p>
        </p:txBody>
      </p:sp>
      <p:sp>
        <p:nvSpPr>
          <p:cNvPr id="40983" name="Rectangle 7"/>
          <p:cNvSpPr>
            <a:spLocks noChangeArrowheads="1"/>
          </p:cNvSpPr>
          <p:nvPr/>
        </p:nvSpPr>
        <p:spPr bwMode="auto">
          <a:xfrm>
            <a:off x="206375" y="0"/>
            <a:ext cx="7285038" cy="428625"/>
          </a:xfrm>
          <a:prstGeom prst="rect">
            <a:avLst/>
          </a:prstGeom>
          <a:noFill/>
          <a:ln w="9525">
            <a:noFill/>
            <a:miter lim="800000"/>
            <a:headEnd/>
            <a:tailEnd/>
          </a:ln>
        </p:spPr>
        <p:txBody>
          <a:bodyPr lIns="0" tIns="0" rIns="0" bIns="0" anchor="b"/>
          <a:lstStyle/>
          <a:p>
            <a:pPr marL="457200" indent="-457200"/>
            <a:r>
              <a:rPr lang="fr-FR" sz="2400" b="1">
                <a:solidFill>
                  <a:srgbClr val="000000"/>
                </a:solidFill>
                <a:latin typeface="Calibri" pitchFamily="34" charset="0"/>
              </a:rPr>
              <a:t>Caractérisation du segment « Services in-situ »</a:t>
            </a:r>
          </a:p>
        </p:txBody>
      </p:sp>
      <p:sp>
        <p:nvSpPr>
          <p:cNvPr id="40984" name="Rectangle 53"/>
          <p:cNvSpPr>
            <a:spLocks noChangeArrowheads="1"/>
          </p:cNvSpPr>
          <p:nvPr/>
        </p:nvSpPr>
        <p:spPr bwMode="auto">
          <a:xfrm>
            <a:off x="4357688" y="3406775"/>
            <a:ext cx="4357687" cy="738188"/>
          </a:xfrm>
          <a:prstGeom prst="rect">
            <a:avLst/>
          </a:prstGeom>
          <a:noFill/>
          <a:ln w="9525">
            <a:noFill/>
            <a:miter lim="800000"/>
            <a:headEnd/>
            <a:tailEnd/>
          </a:ln>
        </p:spPr>
        <p:txBody>
          <a:bodyPr>
            <a:spAutoFit/>
          </a:bodyPr>
          <a:lstStyle/>
          <a:p>
            <a:pPr marL="180975" indent="-180975" defTabSz="757238">
              <a:lnSpc>
                <a:spcPct val="150000"/>
              </a:lnSpc>
              <a:buFontTx/>
              <a:buAutoNum type="arabicPeriod"/>
            </a:pPr>
            <a:r>
              <a:rPr lang="fr-FR" sz="1400" dirty="0">
                <a:solidFill>
                  <a:srgbClr val="000000"/>
                </a:solidFill>
                <a:latin typeface="Calibri" pitchFamily="34" charset="0"/>
              </a:rPr>
              <a:t>Risque concurrentiel </a:t>
            </a:r>
          </a:p>
          <a:p>
            <a:pPr marL="180975" indent="-180975" defTabSz="757238">
              <a:lnSpc>
                <a:spcPct val="150000"/>
              </a:lnSpc>
              <a:buFontTx/>
              <a:buAutoNum type="arabicPeriod"/>
            </a:pPr>
            <a:r>
              <a:rPr lang="fr-FR" sz="1400" dirty="0">
                <a:solidFill>
                  <a:srgbClr val="000000"/>
                </a:solidFill>
                <a:latin typeface="Calibri" pitchFamily="34" charset="0"/>
              </a:rPr>
              <a:t>Risque technologique </a:t>
            </a:r>
          </a:p>
        </p:txBody>
      </p:sp>
      <p:sp>
        <p:nvSpPr>
          <p:cNvPr id="40985" name="Text Box 23"/>
          <p:cNvSpPr txBox="1">
            <a:spLocks noChangeArrowheads="1"/>
          </p:cNvSpPr>
          <p:nvPr/>
        </p:nvSpPr>
        <p:spPr bwMode="auto">
          <a:xfrm>
            <a:off x="420688" y="3079750"/>
            <a:ext cx="3794125" cy="504825"/>
          </a:xfrm>
          <a:prstGeom prst="rect">
            <a:avLst/>
          </a:prstGeom>
          <a:noFill/>
          <a:ln w="9525">
            <a:noFill/>
            <a:miter lim="800000"/>
            <a:headEnd/>
            <a:tailEnd/>
          </a:ln>
        </p:spPr>
        <p:txBody>
          <a:bodyPr lIns="75749" tIns="37874" rIns="75749" bIns="37874">
            <a:spAutoFit/>
          </a:bodyPr>
          <a:lstStyle/>
          <a:p>
            <a:pPr defTabSz="757238">
              <a:lnSpc>
                <a:spcPct val="120000"/>
              </a:lnSpc>
            </a:pPr>
            <a:r>
              <a:rPr lang="fr-FR" sz="1200" b="1" i="1" dirty="0">
                <a:solidFill>
                  <a:srgbClr val="000000"/>
                </a:solidFill>
                <a:latin typeface="Calibri" pitchFamily="34" charset="0"/>
              </a:rPr>
              <a:t>C</a:t>
            </a:r>
            <a:r>
              <a:rPr lang="fr-FR" sz="1200" b="1" dirty="0">
                <a:solidFill>
                  <a:srgbClr val="000000"/>
                </a:solidFill>
                <a:latin typeface="Calibri" pitchFamily="34" charset="0"/>
              </a:rPr>
              <a:t>lients </a:t>
            </a:r>
            <a:r>
              <a:rPr lang="fr-FR" sz="1200" dirty="0">
                <a:solidFill>
                  <a:srgbClr val="000000"/>
                </a:solidFill>
                <a:latin typeface="Calibri" pitchFamily="34" charset="0"/>
              </a:rPr>
              <a:t>:Les clients usagers (ménages, administrations, etc.), industriels, etc.</a:t>
            </a:r>
          </a:p>
        </p:txBody>
      </p:sp>
      <p:graphicFrame>
        <p:nvGraphicFramePr>
          <p:cNvPr id="1187988" name="Group 148"/>
          <p:cNvGraphicFramePr>
            <a:graphicFrameLocks noGrp="1"/>
          </p:cNvGraphicFramePr>
          <p:nvPr/>
        </p:nvGraphicFramePr>
        <p:xfrm>
          <a:off x="642938" y="3733800"/>
          <a:ext cx="3289791" cy="724853"/>
        </p:xfrm>
        <a:graphic>
          <a:graphicData uri="http://schemas.openxmlformats.org/drawingml/2006/table">
            <a:tbl>
              <a:tblPr/>
              <a:tblGrid>
                <a:gridCol w="744414"/>
                <a:gridCol w="509076"/>
                <a:gridCol w="509075"/>
                <a:gridCol w="509076"/>
                <a:gridCol w="509075"/>
                <a:gridCol w="509075"/>
              </a:tblGrid>
              <a:tr h="176213">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cs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2012</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2013</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2014</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2015</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2016</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242888">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Valeur ajoutée</a:t>
                      </a:r>
                    </a:p>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MDA</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gridSpan="5">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Volontariste (ou Opportuniste?) : invisibilité en terme de la demande, et du prix des prestations (</a:t>
                      </a:r>
                      <a:r>
                        <a:rPr kumimoji="0" lang="fr-FR" sz="900" b="1" i="0" u="none" strike="noStrike" cap="none" normalizeH="0" baseline="0" dirty="0" smtClean="0">
                          <a:ln>
                            <a:noFill/>
                          </a:ln>
                          <a:solidFill>
                            <a:srgbClr val="FF0000"/>
                          </a:solidFill>
                          <a:effectLst/>
                          <a:latin typeface="Arial" charset="0"/>
                        </a:rPr>
                        <a:t>éventuels benchmark</a:t>
                      </a:r>
                      <a:r>
                        <a:rPr kumimoji="0" lang="fr-FR" sz="900" b="1" i="0" u="none" strike="noStrike" cap="none" normalizeH="0" baseline="0" dirty="0" smtClean="0">
                          <a:ln>
                            <a:noFill/>
                          </a:ln>
                          <a:solidFill>
                            <a:srgbClr val="000000"/>
                          </a:solidFill>
                          <a:effectLst/>
                          <a:latin typeface="Arial" charset="0"/>
                        </a:rPr>
                        <a:t>)</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41005" name="Rectangle 6"/>
          <p:cNvSpPr>
            <a:spLocks noChangeArrowheads="1"/>
          </p:cNvSpPr>
          <p:nvPr/>
        </p:nvSpPr>
        <p:spPr bwMode="auto">
          <a:xfrm>
            <a:off x="4286250" y="4722813"/>
            <a:ext cx="4500563" cy="298450"/>
          </a:xfrm>
          <a:prstGeom prst="rect">
            <a:avLst/>
          </a:prstGeom>
          <a:solidFill>
            <a:schemeClr val="accent1"/>
          </a:solidFill>
          <a:ln w="9525">
            <a:solidFill>
              <a:schemeClr val="accent1"/>
            </a:solidFill>
            <a:miter lim="800000"/>
            <a:headEnd/>
            <a:tailEnd/>
          </a:ln>
        </p:spPr>
        <p:txBody>
          <a:bodyPr wrap="none" anchor="ctr"/>
          <a:lstStyle/>
          <a:p>
            <a:pPr defTabSz="757238">
              <a:spcBef>
                <a:spcPct val="50000"/>
              </a:spcBef>
            </a:pPr>
            <a:r>
              <a:rPr lang="fr-FR" sz="1400" b="1">
                <a:solidFill>
                  <a:schemeClr val="bg1"/>
                </a:solidFill>
                <a:latin typeface="Calibri" pitchFamily="34" charset="0"/>
              </a:rPr>
              <a:t>Données économiques</a:t>
            </a:r>
          </a:p>
        </p:txBody>
      </p:sp>
      <p:sp>
        <p:nvSpPr>
          <p:cNvPr id="41006" name="Rectangle 42"/>
          <p:cNvSpPr>
            <a:spLocks noChangeArrowheads="1"/>
          </p:cNvSpPr>
          <p:nvPr/>
        </p:nvSpPr>
        <p:spPr bwMode="auto">
          <a:xfrm>
            <a:off x="109538" y="4722813"/>
            <a:ext cx="4176712" cy="298450"/>
          </a:xfrm>
          <a:prstGeom prst="rect">
            <a:avLst/>
          </a:prstGeom>
          <a:solidFill>
            <a:schemeClr val="accent1"/>
          </a:solidFill>
          <a:ln w="9525">
            <a:solidFill>
              <a:schemeClr val="accent1"/>
            </a:solidFill>
            <a:miter lim="800000"/>
            <a:headEnd/>
            <a:tailEnd/>
          </a:ln>
        </p:spPr>
        <p:txBody>
          <a:bodyPr wrap="none" anchor="ctr"/>
          <a:lstStyle/>
          <a:p>
            <a:pPr defTabSz="757238">
              <a:spcBef>
                <a:spcPct val="50000"/>
              </a:spcBef>
            </a:pPr>
            <a:r>
              <a:rPr lang="fr-FR" sz="1400" b="1">
                <a:solidFill>
                  <a:schemeClr val="bg1"/>
                </a:solidFill>
                <a:latin typeface="Calibri" pitchFamily="34" charset="0"/>
              </a:rPr>
              <a:t>Structure de la concurrence</a:t>
            </a:r>
          </a:p>
        </p:txBody>
      </p:sp>
      <p:sp>
        <p:nvSpPr>
          <p:cNvPr id="41007" name="Text Box 10"/>
          <p:cNvSpPr txBox="1">
            <a:spLocks noChangeArrowheads="1"/>
          </p:cNvSpPr>
          <p:nvPr/>
        </p:nvSpPr>
        <p:spPr bwMode="auto">
          <a:xfrm>
            <a:off x="225425" y="385763"/>
            <a:ext cx="1897063" cy="290512"/>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Définition du segment</a:t>
            </a:r>
          </a:p>
        </p:txBody>
      </p:sp>
      <p:sp>
        <p:nvSpPr>
          <p:cNvPr id="41008" name="Text Box 11"/>
          <p:cNvSpPr txBox="1">
            <a:spLocks noChangeArrowheads="1"/>
          </p:cNvSpPr>
          <p:nvPr/>
        </p:nvSpPr>
        <p:spPr bwMode="auto">
          <a:xfrm>
            <a:off x="4733925" y="385763"/>
            <a:ext cx="4052888" cy="290512"/>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Règles du jeu et synergies possibles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90119" name="Group 231"/>
          <p:cNvGraphicFramePr>
            <a:graphicFrameLocks noGrp="1"/>
          </p:cNvGraphicFramePr>
          <p:nvPr>
            <p:ph idx="4294967295"/>
          </p:nvPr>
        </p:nvGraphicFramePr>
        <p:xfrm>
          <a:off x="301625" y="566738"/>
          <a:ext cx="8628094" cy="6228109"/>
        </p:xfrm>
        <a:graphic>
          <a:graphicData uri="http://schemas.openxmlformats.org/drawingml/2006/table">
            <a:tbl>
              <a:tblPr/>
              <a:tblGrid>
                <a:gridCol w="657760"/>
                <a:gridCol w="141336"/>
                <a:gridCol w="1435111"/>
                <a:gridCol w="401577"/>
                <a:gridCol w="463764"/>
                <a:gridCol w="456447"/>
                <a:gridCol w="471083"/>
                <a:gridCol w="397513"/>
                <a:gridCol w="4203503"/>
              </a:tblGrid>
              <a:tr h="99993">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Tr </a:t>
                      </a: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Moy</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Forte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Excep</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7143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a:noFill/>
                    </a:lnT>
                    <a:lnB w="9525" cap="flat" cmpd="sng" algn="ctr">
                      <a:solidFill>
                        <a:schemeClr val="accent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a:noFill/>
                    </a:lnT>
                    <a:lnB w="9525"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fr-FR"/>
                    </a:p>
                  </a:txBody>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92088">
                <a:tc rowSpan="8">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r>
                        <a:rPr kumimoji="0" lang="fr-FR" sz="1100" b="1" i="0" u="none" strike="noStrike" cap="none" normalizeH="0" baseline="0" dirty="0" smtClean="0">
                          <a:ln>
                            <a:noFill/>
                          </a:ln>
                          <a:solidFill>
                            <a:schemeClr val="bg1"/>
                          </a:solidFill>
                          <a:effectLst/>
                          <a:latin typeface="Arial" charset="0"/>
                          <a:cs typeface="Arial" charset="0"/>
                        </a:rPr>
                        <a:t>Maîtrise des Facteurs clés de succès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diagnostic optimisation énergétique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1"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Compétences existantes mais  insuffisante en matière de technologie de pointe </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Matériel spécifique de diagnostic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96850">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Proximité clients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Bonne présence sur le territoire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2563">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Puissance d’achat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Indisponibilité de certains articles à tout moment pour répondre au besoin de cette  activité (CAMEG + COMPTOIRS HOMOLOGUES</a:t>
                      </a:r>
                      <a:r>
                        <a:rPr kumimoji="0" lang="fr-FR" sz="800" b="0" i="0" u="none" strike="noStrike" cap="none" normalizeH="0" baseline="0" dirty="0" smtClean="0">
                          <a:ln>
                            <a:noFill/>
                          </a:ln>
                          <a:solidFill>
                            <a:srgbClr val="000000"/>
                          </a:solidFill>
                          <a:effectLst/>
                          <a:latin typeface="Arial" charset="0"/>
                          <a:cs typeface="Arial" charset="0"/>
                        </a:rPr>
                        <a: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Inexistence d’unité dédiée aux achats à SDA (décidée dans la nouvelle organisation)</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Lourdeur dans la procédure d’approvisionnement (consommables, outillages, etc.) auprès des fournisseurs et comptoirs homologués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58750">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Maintenance préventive/ curative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Bien placés par rapport aux concurrents locaux</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Ressources humaines disponibles insuffisamment préparer aux nouvelles technologies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Nécessité d’acquérir le matériel</a:t>
                      </a: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8354">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Références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Bonne image et confiance des clients vue l’appartenance au groupe SONELGAZ</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Compétences relationnelles et guichet unique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dans la capacité de prendre en charge de tous les besoins des clients</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Rôle du chargé d’affaires à renforcer.</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Pas de gestion de relation de grands comptes (en cours de développement)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endParaRPr kumimoji="0" lang="fr-FR" sz="1100" b="1" i="0" u="none" strike="noStrike" cap="none" normalizeH="0" baseline="0" smtClean="0">
                        <a:ln>
                          <a:noFill/>
                        </a:ln>
                        <a:solidFill>
                          <a:schemeClr val="bg1"/>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Organisation et procédures adaptées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La nouvelle organisation ne prend pas en compte cette activité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Inexistence de procédures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endParaRPr kumimoji="0" lang="fr-FR" sz="1100" b="1" i="0" u="none" strike="noStrike" cap="none" normalizeH="0" baseline="0" dirty="0" smtClean="0">
                        <a:ln>
                          <a:noFill/>
                        </a:ln>
                        <a:solidFill>
                          <a:schemeClr val="bg1"/>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defRPr/>
                      </a:pPr>
                      <a:r>
                        <a:rPr kumimoji="0" lang="fr-FR" sz="900" b="1" i="0" u="none" strike="noStrike" cap="none" normalizeH="0" baseline="0" dirty="0" smtClean="0">
                          <a:ln>
                            <a:noFill/>
                          </a:ln>
                          <a:solidFill>
                            <a:srgbClr val="000000"/>
                          </a:solidFill>
                          <a:effectLst/>
                          <a:latin typeface="Arial" charset="0"/>
                          <a:cs typeface="Arial" charset="0"/>
                        </a:rPr>
                        <a:t>Prix compétitif</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endParaRPr kumimoji="0" lang="fr-FR" sz="1600" b="1"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Prix non administré, obéit aux lois du marché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maitriser les coûts (adapter les charges aux prix)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1450">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000" b="0" i="0" u="none" strike="noStrike" cap="none" normalizeH="0" baseline="0" dirty="0" smtClean="0">
                          <a:ln>
                            <a:noFill/>
                          </a:ln>
                          <a:solidFill>
                            <a:srgbClr val="000000"/>
                          </a:solidFill>
                          <a:effectLst/>
                          <a:latin typeface="Arial" charset="0"/>
                        </a:rPr>
                        <a:t>   </a:t>
                      </a:r>
                      <a:r>
                        <a:rPr kumimoji="0" lang="fr-FR" sz="1600" b="0" i="0" u="none" strike="noStrike" cap="none" normalizeH="0" baseline="0" dirty="0" smtClean="0">
                          <a:ln>
                            <a:noFill/>
                          </a:ln>
                          <a:solidFill>
                            <a:schemeClr val="accent1"/>
                          </a:solidFill>
                          <a:effectLst/>
                          <a:latin typeface="Arial" charset="0"/>
                          <a:sym typeface="Wingdings 2" pitchFamily="18" charset="2"/>
                        </a:rPr>
                        <a:t></a:t>
                      </a:r>
                      <a:r>
                        <a:rPr kumimoji="0" lang="fr-FR" sz="1000" b="0" i="0" u="none" strike="noStrike" cap="none" normalizeH="0" baseline="0" dirty="0" smtClean="0">
                          <a:ln>
                            <a:noFill/>
                          </a:ln>
                          <a:solidFill>
                            <a:srgbClr val="000000"/>
                          </a:solidFill>
                          <a:effectLst/>
                          <a:latin typeface="Arial" charset="0"/>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Marché ouvert, pas de préférence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Meilleure connaissance des installations des clients que les concurrents potentiels (nationaux ou étrangers)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57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  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endPar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Pas d’expérience dans le domaine.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9238">
                <a:tc gridSpan="3">
                  <a:txBody>
                    <a:bodyPr/>
                    <a:lstStyle/>
                    <a:p>
                      <a:pPr marL="87313"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r>
                        <a:rPr kumimoji="0" lang="fr-FR" sz="1000" b="0" i="0" u="none" strike="noStrike" cap="none" normalizeH="0" baseline="0" dirty="0" smtClean="0">
                          <a:ln>
                            <a:noFill/>
                          </a:ln>
                          <a:solidFill>
                            <a:schemeClr val="accent1"/>
                          </a:solidFill>
                          <a:effectLst/>
                          <a:latin typeface="Arial" charset="0"/>
                          <a:sym typeface="Wingdings 2" pitchFamily="18" charset="2"/>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90000"/>
                        </a:lnSpc>
                        <a:spcBef>
                          <a:spcPct val="0"/>
                        </a:spcBef>
                        <a:spcAft>
                          <a:spcPts val="413"/>
                        </a:spcAft>
                        <a:buClr>
                          <a:srgbClr val="666465"/>
                        </a:buClr>
                        <a:buSzTx/>
                        <a:buFont typeface="Wingdings" pitchFamily="2" charset="2"/>
                        <a:buNone/>
                        <a:tabLst/>
                        <a:defRPr/>
                      </a:pPr>
                      <a:r>
                        <a:rPr kumimoji="0" lang="fr-FR" sz="2400" b="0" i="0" u="none" strike="noStrike" kern="1200" cap="none" spc="0" normalizeH="0" baseline="0" noProof="0" dirty="0" smtClean="0">
                          <a:ln>
                            <a:noFill/>
                          </a:ln>
                          <a:solidFill>
                            <a:schemeClr val="accent1">
                              <a:lumMod val="50000"/>
                            </a:schemeClr>
                          </a:solidFill>
                          <a:effectLst/>
                          <a:uLnTx/>
                          <a:uFillTx/>
                          <a:latin typeface="Arial" charset="0"/>
                          <a:ea typeface="+mn-ea"/>
                          <a:cs typeface="+mn-cs"/>
                          <a:sym typeface="Wingdings 2" pitchFamily="18" charset="2"/>
                        </a:rPr>
                        <a:t></a:t>
                      </a:r>
                      <a:endParaRPr kumimoji="0" lang="fr-FR" sz="1000" b="0" i="0" u="none" strike="noStrike" cap="none" normalizeH="0" baseline="0" dirty="0" smtClean="0">
                        <a:ln>
                          <a:noFill/>
                        </a:ln>
                        <a:solidFill>
                          <a:schemeClr val="accent1">
                            <a:lumMod val="50000"/>
                          </a:schemeClr>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9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0">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100" b="1" i="0" u="none" strike="noStrike" cap="none" normalizeH="0" baseline="0" smtClean="0">
                        <a:ln>
                          <a:noFill/>
                        </a:ln>
                        <a:solidFill>
                          <a:srgbClr val="000000"/>
                        </a:solidFill>
                        <a:effectLst/>
                        <a:latin typeface="Arial" charset="0"/>
                        <a:cs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669925">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risques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0" i="0" u="none" strike="noStrike" cap="none" normalizeH="0" baseline="0" dirty="0" smtClean="0">
                          <a:ln>
                            <a:noFill/>
                          </a:ln>
                          <a:solidFill>
                            <a:srgbClr val="000000"/>
                          </a:solidFill>
                          <a:effectLst/>
                          <a:latin typeface="Arial" charset="0"/>
                          <a:cs typeface="Arial" charset="0"/>
                        </a:rPr>
                        <a:t>Commercial: gaz, électricité, différents niveaux de tension et de pression, travaux</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0" i="0" u="none" strike="noStrike" cap="none" normalizeH="0" baseline="0" dirty="0" smtClean="0">
                          <a:ln>
                            <a:noFill/>
                          </a:ln>
                          <a:solidFill>
                            <a:srgbClr val="000000"/>
                          </a:solidFill>
                          <a:effectLst/>
                          <a:latin typeface="Arial" charset="0"/>
                          <a:cs typeface="Arial" charset="0"/>
                        </a:rPr>
                        <a:t>Coûts: synergie avec les segments « concessions  </a:t>
                      </a:r>
                      <a:r>
                        <a:rPr kumimoji="0" lang="fr-FR" sz="800" b="0" i="0" u="none" strike="noStrike" cap="none" normalizeH="0" baseline="0" dirty="0" err="1" smtClean="0">
                          <a:ln>
                            <a:noFill/>
                          </a:ln>
                          <a:solidFill>
                            <a:srgbClr val="000000"/>
                          </a:solidFill>
                          <a:effectLst/>
                          <a:latin typeface="Arial" charset="0"/>
                          <a:cs typeface="Arial" charset="0"/>
                        </a:rPr>
                        <a:t>élec</a:t>
                      </a:r>
                      <a:r>
                        <a:rPr kumimoji="0" lang="fr-FR" sz="800" b="0" i="0" u="none" strike="noStrike" cap="none" normalizeH="0" baseline="0" dirty="0" smtClean="0">
                          <a:ln>
                            <a:noFill/>
                          </a:ln>
                          <a:solidFill>
                            <a:srgbClr val="000000"/>
                          </a:solidFill>
                          <a:effectLst/>
                          <a:latin typeface="Arial" charset="0"/>
                          <a:cs typeface="Arial" charset="0"/>
                        </a:rPr>
                        <a:t> et gaz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0363">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avec des partenaires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rPr>
                        <a:t>Potentiel de partenariat avec les filiales de SONELGAZ (SKMK, MEI, </a:t>
                      </a:r>
                      <a:r>
                        <a:rPr kumimoji="0" lang="fr-FR" sz="800" b="0" i="0" u="none" strike="noStrike" cap="none" normalizeH="0" baseline="0" dirty="0" err="1" smtClean="0">
                          <a:ln>
                            <a:noFill/>
                          </a:ln>
                          <a:solidFill>
                            <a:srgbClr val="000000"/>
                          </a:solidFill>
                          <a:effectLst/>
                          <a:latin typeface="Arial" charset="0"/>
                        </a:rPr>
                        <a:t>etc</a:t>
                      </a:r>
                      <a:r>
                        <a:rPr kumimoji="0" lang="fr-FR" sz="800" b="0" i="0" u="none" strike="noStrike" cap="none" normalizeH="0" baseline="0" dirty="0" smtClean="0">
                          <a:ln>
                            <a:noFill/>
                          </a:ln>
                          <a:solidFill>
                            <a:srgbClr val="000000"/>
                          </a:solidFill>
                          <a:effectLst/>
                          <a:latin typeface="Arial" charset="0"/>
                        </a:rPr>
                        <a:t>) : mutualisation des achats, etc.</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1950">
                <a:tc gridSpan="3">
                  <a:txBody>
                    <a:bodyPr/>
                    <a:lstStyle/>
                    <a:p>
                      <a:pPr marL="87313"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cs typeface="Arial" charset="0"/>
                        </a:rPr>
                        <a:t>Synthèse de la capacité à créer de la valeur</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90000"/>
                        </a:lnSpc>
                        <a:spcBef>
                          <a:spcPct val="0"/>
                        </a:spcBef>
                        <a:spcAft>
                          <a:spcPts val="413"/>
                        </a:spcAft>
                        <a:buClr>
                          <a:srgbClr val="666465"/>
                        </a:buClr>
                        <a:buSzTx/>
                        <a:buFont typeface="Wingdings" pitchFamily="2" charset="2"/>
                        <a:buNone/>
                        <a:tabLst/>
                      </a:pPr>
                      <a:r>
                        <a:rPr kumimoji="0" lang="fr-FR" sz="2400" b="0" i="0" u="none" strike="noStrike" cap="none" normalizeH="0" baseline="0" dirty="0" smtClean="0">
                          <a:ln>
                            <a:noFill/>
                          </a:ln>
                          <a:solidFill>
                            <a:schemeClr val="accent1">
                              <a:lumMod val="50000"/>
                            </a:schemeClr>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85725"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42152" name="Rectangle 7"/>
          <p:cNvSpPr>
            <a:spLocks noChangeArrowheads="1"/>
          </p:cNvSpPr>
          <p:nvPr/>
        </p:nvSpPr>
        <p:spPr bwMode="auto">
          <a:xfrm>
            <a:off x="166688" y="-26988"/>
            <a:ext cx="7285037" cy="582613"/>
          </a:xfrm>
          <a:prstGeom prst="rect">
            <a:avLst/>
          </a:prstGeom>
          <a:noFill/>
          <a:ln w="9525">
            <a:noFill/>
            <a:miter lim="800000"/>
            <a:headEnd/>
            <a:tailEnd/>
          </a:ln>
        </p:spPr>
        <p:txBody>
          <a:bodyPr lIns="0" tIns="0" rIns="0" bIns="0" anchor="b"/>
          <a:lstStyle/>
          <a:p>
            <a:pPr marL="457200" indent="-457200"/>
            <a:r>
              <a:rPr lang="fr-FR" sz="2400" b="1">
                <a:solidFill>
                  <a:srgbClr val="000000"/>
                </a:solidFill>
                <a:latin typeface="Calibri" pitchFamily="34" charset="0"/>
              </a:rPr>
              <a:t>Potentiel de création de valeur </a:t>
            </a:r>
            <a:r>
              <a:rPr lang="fr-FR" sz="2400" b="1" i="1">
                <a:solidFill>
                  <a:srgbClr val="000000"/>
                </a:solidFill>
                <a:latin typeface="Calibri" pitchFamily="34" charset="0"/>
              </a:rPr>
              <a:t>Services in situ</a:t>
            </a:r>
            <a:endParaRPr lang="fr-FR" sz="2400" b="1">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459221" name="Group 21"/>
          <p:cNvGraphicFramePr>
            <a:graphicFrameLocks noGrp="1"/>
          </p:cNvGraphicFramePr>
          <p:nvPr/>
        </p:nvGraphicFramePr>
        <p:xfrm>
          <a:off x="71438" y="285728"/>
          <a:ext cx="9001188" cy="6532472"/>
        </p:xfrm>
        <a:graphic>
          <a:graphicData uri="http://schemas.openxmlformats.org/drawingml/2006/table">
            <a:tbl>
              <a:tblPr>
                <a:tableStyleId>{BC89EF96-8CEA-46FF-86C4-4CE0E7609802}</a:tableStyleId>
              </a:tblPr>
              <a:tblGrid>
                <a:gridCol w="2178557"/>
                <a:gridCol w="1321905"/>
                <a:gridCol w="1292363"/>
                <a:gridCol w="1422249"/>
                <a:gridCol w="1071570"/>
                <a:gridCol w="1714544"/>
              </a:tblGrid>
              <a:tr h="399141">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Phases</a:t>
                      </a:r>
                      <a:br>
                        <a:rPr kumimoji="0" lang="fr-FR" sz="1200" b="1" u="none" strike="noStrike" cap="none" normalizeH="0" baseline="0" dirty="0" smtClean="0">
                          <a:ln>
                            <a:noFill/>
                          </a:ln>
                          <a:solidFill>
                            <a:schemeClr val="bg1"/>
                          </a:solidFill>
                          <a:effectLst/>
                          <a:latin typeface="+mn-lt"/>
                        </a:rPr>
                      </a:br>
                      <a:r>
                        <a:rPr kumimoji="0" lang="fr-FR" sz="1200" b="1" u="none" strike="noStrike" cap="none" normalizeH="0" baseline="0" dirty="0" smtClean="0">
                          <a:ln>
                            <a:noFill/>
                          </a:ln>
                          <a:solidFill>
                            <a:schemeClr val="bg1"/>
                          </a:solidFill>
                          <a:effectLst/>
                          <a:latin typeface="+mn-lt"/>
                        </a:rPr>
                        <a:t>Caractéristiques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Émergence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Maturité</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Déclin</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Commentaires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0">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2942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Aucune, voire négative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Coûts</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baisse du 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Structure de coûts et prix non définis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59113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déséquilibre/offre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sous-capacité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équilibre offre/demande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la demande existe mais l’offre est faible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Définition du segment marketing</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Faible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Faible, par produit</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Élevé, par client</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élevée / stable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Demande à étudier</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59113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technologique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Émergence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progression</a:t>
                      </a:r>
                      <a:endParaRPr kumimoji="0" lang="fr-FR" sz="1300" b="0" i="0" u="none" strike="noStrike" cap="none" normalizeH="0" baseline="0" dirty="0" smtClean="0">
                        <a:ln>
                          <a:noFill/>
                        </a:ln>
                        <a:solidFill>
                          <a:srgbClr val="000000"/>
                        </a:solidFill>
                        <a:effectLst/>
                        <a:latin typeface="+mn-lt"/>
                        <a:cs typeface="Arial" charset="0"/>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Maturité</a:t>
                      </a:r>
                      <a:endParaRPr kumimoji="0" lang="fr-FR" sz="1300" b="0" i="0" u="none" strike="noStrike" cap="none" normalizeH="0" baseline="0" dirty="0" smtClean="0">
                        <a:ln>
                          <a:noFill/>
                        </a:ln>
                        <a:solidFill>
                          <a:srgbClr val="000000"/>
                        </a:solidFill>
                        <a:effectLst/>
                        <a:latin typeface="+mn-lt"/>
                        <a:cs typeface="Arial" charset="0"/>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voie d'obsolescence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Non maitrise des équipements des clients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Législation pas assez développée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Partage des FCS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Les premiers entrants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De plus en plus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Tout le secteur</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Concurrents restants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5842">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Marché à étudier</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56792">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Nombre de concurrents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peu élevé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Élevé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en baisse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peu élevé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Structure de la concurrence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Morcelée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Cristallisation</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Concentrée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Oligopole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232594">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Intensité de la concurrence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en augmentation</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Forte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Moyenne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de la 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Volatile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Enjeux</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Rupture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qualité/coût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smtClean="0">
                          <a:ln>
                            <a:noFill/>
                          </a:ln>
                          <a:effectLst/>
                          <a:latin typeface="+mn-lt"/>
                        </a:rPr>
                        <a:t>coût</a:t>
                      </a: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16" name="Titre 15"/>
          <p:cNvSpPr>
            <a:spLocks noGrp="1"/>
          </p:cNvSpPr>
          <p:nvPr>
            <p:ph type="title"/>
          </p:nvPr>
        </p:nvSpPr>
        <p:spPr>
          <a:xfrm>
            <a:off x="457200" y="71438"/>
            <a:ext cx="7620000" cy="285750"/>
          </a:xfrm>
        </p:spPr>
        <p:txBody>
          <a:bodyPr>
            <a:normAutofit fontScale="90000"/>
          </a:bodyPr>
          <a:lstStyle/>
          <a:p>
            <a:pPr eaLnBrk="1" fontAlgn="auto" hangingPunct="1">
              <a:spcAft>
                <a:spcPts val="0"/>
              </a:spcAft>
              <a:defRPr/>
            </a:pPr>
            <a:r>
              <a:rPr lang="fr-FR" sz="1800" dirty="0" smtClean="0"/>
              <a:t>Détermination de la Maturité du Segment</a:t>
            </a:r>
            <a:endParaRPr lang="fr-FR" sz="1800" dirty="0"/>
          </a:p>
        </p:txBody>
      </p:sp>
      <p:sp>
        <p:nvSpPr>
          <p:cNvPr id="32906" name="Espace réservé du numéro de diapositive 1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4789D71D-D63C-49C1-B674-200FFFE24F46}" type="slidenum">
              <a:rPr lang="fr-FR" smtClean="0"/>
              <a:pPr fontAlgn="base">
                <a:spcBef>
                  <a:spcPct val="0"/>
                </a:spcBef>
                <a:spcAft>
                  <a:spcPct val="0"/>
                </a:spcAft>
                <a:defRPr/>
              </a:pPr>
              <a:t>35</a:t>
            </a:fld>
            <a:endParaRPr lang="fr-FR" smtClean="0"/>
          </a:p>
        </p:txBody>
      </p:sp>
      <p:sp>
        <p:nvSpPr>
          <p:cNvPr id="10" name="Flèche vers le haut 9"/>
          <p:cNvSpPr/>
          <p:nvPr/>
        </p:nvSpPr>
        <p:spPr>
          <a:xfrm>
            <a:off x="3214688" y="6500834"/>
            <a:ext cx="571500" cy="2857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6" name="Ellipse 5"/>
          <p:cNvSpPr/>
          <p:nvPr/>
        </p:nvSpPr>
        <p:spPr>
          <a:xfrm>
            <a:off x="2928938" y="121443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2786063" y="257175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4000500" y="171450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2857500" y="32146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4071938" y="385762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2857500" y="471487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857500" y="55006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857500" y="571500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5" name="Ellipse 14"/>
          <p:cNvSpPr/>
          <p:nvPr/>
        </p:nvSpPr>
        <p:spPr>
          <a:xfrm>
            <a:off x="4143375" y="600075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8" name="Ellipse 17"/>
          <p:cNvSpPr/>
          <p:nvPr/>
        </p:nvSpPr>
        <p:spPr>
          <a:xfrm>
            <a:off x="2857500" y="6215063"/>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4403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4403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4403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4403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4403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4404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4404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4404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4404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4404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44045"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4404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4404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4404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44049"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4405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4405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4405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4405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4405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4405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4405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4405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4405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4405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4406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44061"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44062"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44063"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44064" name="Oval 38"/>
          <p:cNvSpPr>
            <a:spLocks noChangeArrowheads="1"/>
          </p:cNvSpPr>
          <p:nvPr/>
        </p:nvSpPr>
        <p:spPr bwMode="auto">
          <a:xfrm>
            <a:off x="3071813" y="3571875"/>
            <a:ext cx="176212"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44065"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44066"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latin typeface="Calibri" pitchFamily="34" charset="0"/>
              </a:rPr>
              <a:t>Maturité stratégique des segments</a:t>
            </a:r>
          </a:p>
        </p:txBody>
      </p:sp>
      <p:sp>
        <p:nvSpPr>
          <p:cNvPr id="44067"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services »</a:t>
            </a:r>
            <a:endParaRPr lang="fr-FR" sz="2800" dirty="0" smtClean="0">
              <a:latin typeface="+mn-lt"/>
            </a:endParaRPr>
          </a:p>
        </p:txBody>
      </p:sp>
      <p:sp>
        <p:nvSpPr>
          <p:cNvPr id="3383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18BFC5D3-7F0F-445A-91E1-FB6437AC4525}" type="slidenum">
              <a:rPr lang="fr-FR" smtClean="0"/>
              <a:pPr fontAlgn="base">
                <a:spcBef>
                  <a:spcPct val="0"/>
                </a:spcBef>
                <a:spcAft>
                  <a:spcPct val="0"/>
                </a:spcAft>
                <a:defRPr/>
              </a:pPr>
              <a:t>36</a:t>
            </a:fld>
            <a:endParaRPr lang="fr-FR" smtClean="0"/>
          </a:p>
        </p:txBody>
      </p:sp>
      <p:sp>
        <p:nvSpPr>
          <p:cNvPr id="44069" name="Rectangle 56"/>
          <p:cNvSpPr>
            <a:spLocks noChangeArrowheads="1"/>
          </p:cNvSpPr>
          <p:nvPr/>
        </p:nvSpPr>
        <p:spPr bwMode="auto">
          <a:xfrm>
            <a:off x="2714625" y="3714750"/>
            <a:ext cx="1000125" cy="981075"/>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600" b="1">
                <a:latin typeface="Calibri" pitchFamily="34" charset="0"/>
              </a:rPr>
              <a:t>Services </a:t>
            </a:r>
          </a:p>
          <a:p>
            <a:pPr algn="ctr">
              <a:lnSpc>
                <a:spcPct val="120000"/>
              </a:lnSpc>
            </a:pPr>
            <a:r>
              <a:rPr lang="fr-FR" sz="1600" b="1">
                <a:latin typeface="Calibri" pitchFamily="34" charset="0"/>
              </a:rPr>
              <a:t>énergie </a:t>
            </a:r>
          </a:p>
          <a:p>
            <a:pPr algn="ctr">
              <a:lnSpc>
                <a:spcPct val="120000"/>
              </a:lnSpc>
            </a:pPr>
            <a:r>
              <a:rPr lang="fr-FR" sz="1600" b="1">
                <a:latin typeface="Calibri" pitchFamily="34" charset="0"/>
              </a:rPr>
              <a:t>in-situ</a:t>
            </a:r>
          </a:p>
        </p:txBody>
      </p:sp>
      <p:sp>
        <p:nvSpPr>
          <p:cNvPr id="44070"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44071"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44072"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2012</a:t>
            </a:r>
          </a:p>
        </p:txBody>
      </p:sp>
      <p:sp>
        <p:nvSpPr>
          <p:cNvPr id="44073"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2016</a:t>
            </a:r>
          </a:p>
        </p:txBody>
      </p:sp>
      <p:sp>
        <p:nvSpPr>
          <p:cNvPr id="44074"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494881"/>
            <a:ext cx="4202112" cy="65087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rPr>
              <a:t>RETRAIT </a:t>
            </a:r>
            <a:endParaRPr lang="fr-FR" b="1"/>
          </a:p>
        </p:txBody>
      </p:sp>
      <p:sp>
        <p:nvSpPr>
          <p:cNvPr id="38942" name="Text Box 32"/>
          <p:cNvSpPr txBox="1">
            <a:spLocks noChangeArrowheads="1"/>
          </p:cNvSpPr>
          <p:nvPr/>
        </p:nvSpPr>
        <p:spPr bwMode="auto">
          <a:xfrm>
            <a:off x="4000496" y="4857750"/>
            <a:ext cx="2365379" cy="369888"/>
          </a:xfrm>
          <a:prstGeom prst="rect">
            <a:avLst/>
          </a:prstGeom>
          <a:noFill/>
          <a:ln w="9525">
            <a:noFill/>
            <a:miter lim="800000"/>
            <a:headEnd/>
            <a:tailEnd/>
          </a:ln>
        </p:spPr>
        <p:txBody>
          <a:bodyPr wrap="square" lIns="91432" tIns="45717" rIns="91432" bIns="45717">
            <a:spAutoFit/>
          </a:bodyPr>
          <a:lstStyle/>
          <a:p>
            <a:pPr>
              <a:spcBef>
                <a:spcPct val="50000"/>
              </a:spcBef>
            </a:pPr>
            <a:r>
              <a:rPr lang="fr-FR" b="1" dirty="0">
                <a:solidFill>
                  <a:srgbClr val="FF9933"/>
                </a:solidFill>
              </a:rPr>
              <a:t>RÉORIENTATION</a:t>
            </a:r>
            <a:endParaRPr lang="fr-FR" b="1" dirty="0"/>
          </a:p>
        </p:txBody>
      </p:sp>
      <p:sp>
        <p:nvSpPr>
          <p:cNvPr id="38943" name="Text Box 34"/>
          <p:cNvSpPr txBox="1">
            <a:spLocks noChangeArrowheads="1"/>
          </p:cNvSpPr>
          <p:nvPr/>
        </p:nvSpPr>
        <p:spPr bwMode="auto">
          <a:xfrm>
            <a:off x="1857356" y="1928813"/>
            <a:ext cx="2500329" cy="707880"/>
          </a:xfrm>
          <a:prstGeom prst="rect">
            <a:avLst/>
          </a:prstGeom>
          <a:noFill/>
          <a:ln w="9525">
            <a:noFill/>
            <a:miter lim="800000"/>
            <a:headEnd/>
            <a:tailEnd/>
          </a:ln>
        </p:spPr>
        <p:txBody>
          <a:bodyPr wrap="square" lIns="91432" tIns="45717" rIns="91432" bIns="45717">
            <a:spAutoFit/>
          </a:bodyPr>
          <a:lstStyle/>
          <a:p>
            <a:pPr>
              <a:spcBef>
                <a:spcPct val="50000"/>
              </a:spcBef>
            </a:pPr>
            <a:r>
              <a:rPr lang="fr-FR" sz="1600" b="1" dirty="0">
                <a:solidFill>
                  <a:srgbClr val="0033CC"/>
                </a:solidFill>
              </a:rPr>
              <a:t>DÉVELOPPEMENT</a:t>
            </a:r>
          </a:p>
          <a:p>
            <a:pPr>
              <a:spcBef>
                <a:spcPct val="50000"/>
              </a:spcBef>
            </a:pPr>
            <a:r>
              <a:rPr lang="fr-FR" sz="1600" b="1" dirty="0">
                <a:solidFill>
                  <a:srgbClr val="0033CC"/>
                </a:solidFill>
              </a:rPr>
              <a:t>PRIORITAIRE </a:t>
            </a:r>
          </a:p>
        </p:txBody>
      </p:sp>
      <p:sp>
        <p:nvSpPr>
          <p:cNvPr id="38944" name="Oval 35"/>
          <p:cNvSpPr>
            <a:spLocks noChangeArrowheads="1"/>
          </p:cNvSpPr>
          <p:nvPr/>
        </p:nvSpPr>
        <p:spPr bwMode="auto">
          <a:xfrm>
            <a:off x="4271963" y="330358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284663" y="3414713"/>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r>
              <a:rPr lang="fr-FR" sz="1000" b="1">
                <a:solidFill>
                  <a:schemeClr val="bg1"/>
                </a:solidFill>
              </a:rPr>
              <a:t>Concessions </a:t>
            </a:r>
          </a:p>
          <a:p>
            <a:pPr algn="ctr">
              <a:lnSpc>
                <a:spcPct val="120000"/>
              </a:lnSpc>
            </a:pPr>
            <a:r>
              <a:rPr lang="fr-FR" sz="1000" b="1">
                <a:solidFill>
                  <a:schemeClr val="bg1"/>
                </a:solidFill>
              </a:rPr>
              <a:t>Electriques</a:t>
            </a:r>
          </a:p>
        </p:txBody>
      </p:sp>
      <p:sp>
        <p:nvSpPr>
          <p:cNvPr id="38946" name="Oval 38"/>
          <p:cNvSpPr>
            <a:spLocks noChangeArrowheads="1"/>
          </p:cNvSpPr>
          <p:nvPr/>
        </p:nvSpPr>
        <p:spPr bwMode="auto">
          <a:xfrm>
            <a:off x="2643174" y="4357694"/>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7" name="Oval 40"/>
          <p:cNvSpPr>
            <a:spLocks noChangeArrowheads="1"/>
          </p:cNvSpPr>
          <p:nvPr/>
        </p:nvSpPr>
        <p:spPr bwMode="auto">
          <a:xfrm>
            <a:off x="2484438" y="4076700"/>
            <a:ext cx="503237" cy="488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8" name="Oval 41"/>
          <p:cNvSpPr>
            <a:spLocks noChangeArrowheads="1"/>
          </p:cNvSpPr>
          <p:nvPr/>
        </p:nvSpPr>
        <p:spPr bwMode="auto">
          <a:xfrm>
            <a:off x="3714744" y="3500438"/>
            <a:ext cx="366713" cy="366713"/>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714744" y="3571876"/>
            <a:ext cx="407988" cy="265113"/>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1" name="AutoShape 44"/>
          <p:cNvSpPr>
            <a:spLocks noChangeArrowheads="1"/>
          </p:cNvSpPr>
          <p:nvPr/>
        </p:nvSpPr>
        <p:spPr bwMode="auto">
          <a:xfrm>
            <a:off x="4481513" y="2832100"/>
            <a:ext cx="454025" cy="492125"/>
          </a:xfrm>
          <a:prstGeom prst="upArrow">
            <a:avLst>
              <a:gd name="adj1" fmla="val 50000"/>
              <a:gd name="adj2" fmla="val 25015"/>
            </a:avLst>
          </a:prstGeom>
          <a:solidFill>
            <a:srgbClr val="008000"/>
          </a:solidFill>
          <a:ln w="9525" algn="ctr">
            <a:solidFill>
              <a:schemeClr val="accent1"/>
            </a:solidFill>
            <a:miter lim="800000"/>
            <a:headEnd/>
            <a:tailEnd/>
          </a:ln>
        </p:spPr>
        <p:txBody>
          <a:bodyPr wrap="none" lIns="18000" tIns="18000" rIns="18000" bIns="18000" anchor="ctr"/>
          <a:lstStyle/>
          <a:p>
            <a:pPr algn="ctr">
              <a:lnSpc>
                <a:spcPct val="120000"/>
              </a:lnSpc>
            </a:pPr>
            <a:endParaRPr lang="fr-FR"/>
          </a:p>
        </p:txBody>
      </p:sp>
      <p:sp>
        <p:nvSpPr>
          <p:cNvPr id="38952"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t>Maturité stratégique des segments</a:t>
            </a:r>
          </a:p>
        </p:txBody>
      </p:sp>
      <p:sp>
        <p:nvSpPr>
          <p:cNvPr id="38953" name="Text Box 35"/>
          <p:cNvSpPr txBox="1">
            <a:spLocks noChangeArrowheads="1"/>
          </p:cNvSpPr>
          <p:nvPr/>
        </p:nvSpPr>
        <p:spPr bwMode="auto">
          <a:xfrm>
            <a:off x="5429256" y="3143250"/>
            <a:ext cx="2143119" cy="830991"/>
          </a:xfrm>
          <a:prstGeom prst="rect">
            <a:avLst/>
          </a:prstGeom>
          <a:noFill/>
          <a:ln w="9525">
            <a:noFill/>
            <a:miter lim="800000"/>
            <a:headEnd/>
            <a:tailEnd/>
          </a:ln>
        </p:spPr>
        <p:txBody>
          <a:bodyPr wrap="square" lIns="91432" tIns="45717" rIns="91432" bIns="45717">
            <a:spAutoFit/>
          </a:bodyPr>
          <a:lstStyle/>
          <a:p>
            <a:r>
              <a:rPr lang="fr-FR" sz="1600" b="1" dirty="0">
                <a:solidFill>
                  <a:srgbClr val="339933"/>
                </a:solidFill>
              </a:rPr>
              <a:t>RATTRAPAGE </a:t>
            </a:r>
          </a:p>
          <a:p>
            <a:r>
              <a:rPr lang="fr-FR" sz="1600" b="1" dirty="0">
                <a:solidFill>
                  <a:srgbClr val="339933"/>
                </a:solidFill>
              </a:rPr>
              <a:t>OU RISQUE DE CANTONNEMENT</a:t>
            </a:r>
          </a:p>
        </p:txBody>
      </p:sp>
      <p:sp>
        <p:nvSpPr>
          <p:cNvPr id="38954" name="Oval 2"/>
          <p:cNvSpPr>
            <a:spLocks noChangeArrowheads="1"/>
          </p:cNvSpPr>
          <p:nvPr/>
        </p:nvSpPr>
        <p:spPr bwMode="auto">
          <a:xfrm>
            <a:off x="4000496"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4032250" y="3429000"/>
            <a:ext cx="468312" cy="468312"/>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871914" y="3022600"/>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3428999" y="3857625"/>
            <a:ext cx="1428750" cy="798513"/>
            <a:chOff x="2342" y="2447"/>
            <a:chExt cx="975" cy="503"/>
          </a:xfrm>
        </p:grpSpPr>
        <p:grpSp>
          <p:nvGrpSpPr>
            <p:cNvPr id="3" name="Group 48"/>
            <p:cNvGrpSpPr>
              <a:grpSpLocks/>
            </p:cNvGrpSpPr>
            <p:nvPr/>
          </p:nvGrpSpPr>
          <p:grpSpPr bwMode="auto">
            <a:xfrm>
              <a:off x="2848" y="2529"/>
              <a:ext cx="469" cy="421"/>
              <a:chOff x="2750" y="2529"/>
              <a:chExt cx="469" cy="421"/>
            </a:xfrm>
          </p:grpSpPr>
          <p:sp>
            <p:nvSpPr>
              <p:cNvPr id="38972" name="Oval 3"/>
              <p:cNvSpPr>
                <a:spLocks noChangeArrowheads="1"/>
              </p:cNvSpPr>
              <p:nvPr/>
            </p:nvSpPr>
            <p:spPr bwMode="auto">
              <a:xfrm>
                <a:off x="2750" y="2529"/>
                <a:ext cx="469" cy="42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2872" y="2636"/>
                <a:ext cx="299" cy="254"/>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a:p>
            </p:txBody>
          </p:sp>
        </p:grpSp>
        <p:sp>
          <p:nvSpPr>
            <p:cNvPr id="38971" name="Rectangle 51"/>
            <p:cNvSpPr>
              <a:spLocks noChangeArrowheads="1"/>
            </p:cNvSpPr>
            <p:nvPr/>
          </p:nvSpPr>
          <p:spPr bwMode="auto">
            <a:xfrm>
              <a:off x="2342" y="2447"/>
              <a:ext cx="565" cy="253"/>
            </a:xfrm>
            <a:prstGeom prst="rect">
              <a:avLst/>
            </a:prstGeom>
            <a:noFill/>
            <a:ln w="9525" algn="ctr">
              <a:noFill/>
              <a:miter lim="800000"/>
              <a:headEnd/>
              <a:tailEnd/>
            </a:ln>
          </p:spPr>
          <p:txBody>
            <a:bodyPr wrap="none" lIns="90000" tIns="46800" rIns="90000" bIns="46800">
              <a:spAutoFit/>
            </a:bodyPr>
            <a:lstStyle/>
            <a:p>
              <a:pPr algn="ctr"/>
              <a:r>
                <a:rPr lang="fr-FR" sz="1000" b="1"/>
                <a:t>Concessions</a:t>
              </a:r>
              <a:br>
                <a:rPr lang="fr-FR" sz="1000" b="1"/>
              </a:br>
              <a:r>
                <a:rPr lang="fr-FR" sz="1000" b="1"/>
                <a:t>Gaz</a:t>
              </a:r>
            </a:p>
          </p:txBody>
        </p:sp>
      </p:grpSp>
      <p:sp>
        <p:nvSpPr>
          <p:cNvPr id="38958" name="AutoShape 44"/>
          <p:cNvSpPr>
            <a:spLocks noChangeArrowheads="1"/>
          </p:cNvSpPr>
          <p:nvPr/>
        </p:nvSpPr>
        <p:spPr bwMode="auto">
          <a:xfrm>
            <a:off x="3778250" y="3432175"/>
            <a:ext cx="454025" cy="492125"/>
          </a:xfrm>
          <a:prstGeom prst="upArrow">
            <a:avLst>
              <a:gd name="adj1" fmla="val 50000"/>
              <a:gd name="adj2" fmla="val 25015"/>
            </a:avLst>
          </a:prstGeom>
          <a:solidFill>
            <a:srgbClr val="008000"/>
          </a:solidFill>
          <a:ln w="9525" algn="ctr">
            <a:solidFill>
              <a:schemeClr val="accent1"/>
            </a:solidFill>
            <a:miter lim="800000"/>
            <a:headEnd/>
            <a:tailEnd/>
          </a:ln>
        </p:spPr>
        <p:txBody>
          <a:bodyPr wrap="none" lIns="18000" tIns="18000" rIns="18000" bIns="18000" anchor="ctr"/>
          <a:lstStyle/>
          <a:p>
            <a:pPr algn="ctr">
              <a:lnSpc>
                <a:spcPct val="120000"/>
              </a:lnSpc>
            </a:pPr>
            <a:endParaRPr lang="fr-FR"/>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Champ d’Activité DISTRIBUTION</a:t>
            </a:r>
            <a:endParaRPr lang="fr-FR" sz="2800" dirty="0" smtClean="0">
              <a:latin typeface="+mn-lt"/>
            </a:endParaRPr>
          </a:p>
        </p:txBody>
      </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37</a:t>
            </a:fld>
            <a:endParaRPr lang="fr-FR" smtClean="0"/>
          </a:p>
        </p:txBody>
      </p:sp>
      <p:sp>
        <p:nvSpPr>
          <p:cNvPr id="38960" name="Rectangle 56"/>
          <p:cNvSpPr>
            <a:spLocks noChangeArrowheads="1"/>
          </p:cNvSpPr>
          <p:nvPr/>
        </p:nvSpPr>
        <p:spPr bwMode="auto">
          <a:xfrm>
            <a:off x="2349500" y="4589463"/>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a:t>Services </a:t>
            </a:r>
          </a:p>
          <a:p>
            <a:pPr algn="ctr">
              <a:lnSpc>
                <a:spcPct val="120000"/>
              </a:lnSpc>
            </a:pPr>
            <a:r>
              <a:rPr lang="fr-FR" sz="1000" b="1"/>
              <a:t>énergie </a:t>
            </a:r>
          </a:p>
          <a:p>
            <a:pPr algn="ctr">
              <a:lnSpc>
                <a:spcPct val="120000"/>
              </a:lnSpc>
            </a:pPr>
            <a:r>
              <a:rPr lang="fr-FR" sz="1000" b="1"/>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3896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p>
        </p:txBody>
      </p:sp>
      <p:sp>
        <p:nvSpPr>
          <p:cNvPr id="3896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p>
        </p:txBody>
      </p:sp>
      <p:sp>
        <p:nvSpPr>
          <p:cNvPr id="3896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t>2012</a:t>
            </a:r>
          </a:p>
        </p:txBody>
      </p:sp>
      <p:sp>
        <p:nvSpPr>
          <p:cNvPr id="38965" name="Line 43"/>
          <p:cNvSpPr>
            <a:spLocks noChangeShapeType="1"/>
          </p:cNvSpPr>
          <p:nvPr/>
        </p:nvSpPr>
        <p:spPr bwMode="auto">
          <a:xfrm flipH="1">
            <a:off x="8102600" y="3463925"/>
            <a:ext cx="11113" cy="3048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6" name="Line 44"/>
          <p:cNvSpPr>
            <a:spLocks noChangeShapeType="1"/>
          </p:cNvSpPr>
          <p:nvPr/>
        </p:nvSpPr>
        <p:spPr bwMode="auto">
          <a:xfrm flipH="1">
            <a:off x="8097838" y="3616325"/>
            <a:ext cx="227012" cy="1651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7"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t>2016</a:t>
            </a:r>
          </a:p>
        </p:txBody>
      </p:sp>
      <p:sp>
        <p:nvSpPr>
          <p:cNvPr id="38968" name="Text Box 37"/>
          <p:cNvSpPr txBox="1">
            <a:spLocks noChangeArrowheads="1"/>
          </p:cNvSpPr>
          <p:nvPr/>
        </p:nvSpPr>
        <p:spPr bwMode="auto">
          <a:xfrm>
            <a:off x="7500938" y="1735138"/>
            <a:ext cx="1147762" cy="1481137"/>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t>Surface proportionnelle à  valeur du marché</a:t>
            </a:r>
          </a:p>
          <a:p>
            <a:pPr defTabSz="957263">
              <a:spcBef>
                <a:spcPct val="50000"/>
              </a:spcBef>
            </a:pPr>
            <a:r>
              <a:rPr lang="fr-FR" sz="1200" i="1"/>
              <a:t>Portion: part de marché de Sonelgaz</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435608" y="274638"/>
            <a:ext cx="7498080" cy="439718"/>
          </a:xfrm>
        </p:spPr>
        <p:txBody>
          <a:bodyPr>
            <a:normAutofit fontScale="90000"/>
          </a:bodyPr>
          <a:lstStyle/>
          <a:p>
            <a:pPr eaLnBrk="1" fontAlgn="auto" hangingPunct="1">
              <a:spcAft>
                <a:spcPts val="0"/>
              </a:spcAft>
              <a:defRPr/>
            </a:pPr>
            <a:r>
              <a:rPr lang="fr-FR" dirty="0" smtClean="0"/>
              <a:t>Aperçus sur les travaux réalisés</a:t>
            </a:r>
            <a:endParaRPr lang="fr-FR" dirty="0"/>
          </a:p>
        </p:txBody>
      </p:sp>
      <p:sp>
        <p:nvSpPr>
          <p:cNvPr id="10243"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CCE6EA5F-330E-4A4D-B4E3-B10B087112D5}" type="slidenum">
              <a:rPr lang="en-US" smtClean="0"/>
              <a:pPr fontAlgn="base">
                <a:spcBef>
                  <a:spcPct val="0"/>
                </a:spcBef>
                <a:spcAft>
                  <a:spcPct val="0"/>
                </a:spcAft>
                <a:defRPr/>
              </a:pPr>
              <a:t>38</a:t>
            </a:fld>
            <a:endParaRPr lang="en-US" smtClean="0"/>
          </a:p>
        </p:txBody>
      </p:sp>
      <p:graphicFrame>
        <p:nvGraphicFramePr>
          <p:cNvPr id="5" name="Tableau 4"/>
          <p:cNvGraphicFramePr>
            <a:graphicFrameLocks noGrp="1"/>
          </p:cNvGraphicFramePr>
          <p:nvPr/>
        </p:nvGraphicFramePr>
        <p:xfrm>
          <a:off x="1285852" y="1199850"/>
          <a:ext cx="7500990" cy="4729480"/>
        </p:xfrm>
        <a:graphic>
          <a:graphicData uri="http://schemas.openxmlformats.org/drawingml/2006/table">
            <a:tbl>
              <a:tblPr firstRow="1" bandRow="1">
                <a:tableStyleId>{5C22544A-7EE6-4342-B048-85BDC9FD1C3A}</a:tableStyleId>
              </a:tblPr>
              <a:tblGrid>
                <a:gridCol w="1500198"/>
                <a:gridCol w="6000792"/>
              </a:tblGrid>
              <a:tr h="370840">
                <a:tc>
                  <a:txBody>
                    <a:bodyPr/>
                    <a:lstStyle/>
                    <a:p>
                      <a:pPr algn="ctr"/>
                      <a:r>
                        <a:rPr lang="fr-FR" dirty="0" smtClean="0"/>
                        <a:t>Date</a:t>
                      </a:r>
                      <a:endParaRPr lang="fr-FR" dirty="0"/>
                    </a:p>
                  </a:txBody>
                  <a:tcPr anchor="ctr"/>
                </a:tc>
                <a:tc>
                  <a:txBody>
                    <a:bodyPr/>
                    <a:lstStyle/>
                    <a:p>
                      <a:pPr algn="ctr"/>
                      <a:r>
                        <a:rPr lang="fr-FR" dirty="0" smtClean="0"/>
                        <a:t>Travaux réalisés</a:t>
                      </a:r>
                      <a:endParaRPr lang="fr-FR" dirty="0"/>
                    </a:p>
                  </a:txBody>
                  <a:tcPr anchor="ctr"/>
                </a:tc>
              </a:tr>
              <a:tr h="370840">
                <a:tc>
                  <a:txBody>
                    <a:bodyPr/>
                    <a:lstStyle/>
                    <a:p>
                      <a:pPr algn="ctr"/>
                      <a:r>
                        <a:rPr lang="fr-FR" sz="1600" dirty="0" smtClean="0"/>
                        <a:t>08</a:t>
                      </a:r>
                      <a:r>
                        <a:rPr lang="fr-FR" sz="1600" baseline="0" dirty="0" smtClean="0"/>
                        <a:t> Mai 2012</a:t>
                      </a:r>
                      <a:endParaRPr lang="fr-FR" sz="1600" dirty="0"/>
                    </a:p>
                  </a:txBody>
                  <a:tcPr anchor="ctr"/>
                </a:tc>
                <a:tc>
                  <a:txBody>
                    <a:bodyPr/>
                    <a:lstStyle/>
                    <a:p>
                      <a:pPr algn="l"/>
                      <a:r>
                        <a:rPr lang="fr-FR" sz="1600" dirty="0" smtClean="0"/>
                        <a:t>Réunion de cadrage pour</a:t>
                      </a:r>
                    </a:p>
                    <a:p>
                      <a:pPr marL="180975" indent="-180975" algn="l">
                        <a:buFont typeface="Arial" pitchFamily="34" charset="0"/>
                        <a:buChar char="•"/>
                      </a:pPr>
                      <a:r>
                        <a:rPr lang="fr-FR" sz="1600" dirty="0" smtClean="0"/>
                        <a:t>Présentation de l’état d’avancement des travaux de l’équipe</a:t>
                      </a:r>
                      <a:r>
                        <a:rPr lang="fr-FR" sz="1600" baseline="0" dirty="0" smtClean="0"/>
                        <a:t> projet précédente</a:t>
                      </a:r>
                    </a:p>
                    <a:p>
                      <a:pPr marL="180975" indent="-180975" algn="l">
                        <a:buFont typeface="Arial" pitchFamily="34" charset="0"/>
                        <a:buChar char="•"/>
                      </a:pPr>
                      <a:r>
                        <a:rPr lang="fr-FR" sz="1600" baseline="0" dirty="0" smtClean="0"/>
                        <a:t>Présentation de la nouvelle équipe</a:t>
                      </a:r>
                      <a:endParaRPr lang="fr-FR" sz="1600" dirty="0" smtClean="0"/>
                    </a:p>
                    <a:p>
                      <a:pPr marL="180975" indent="-180975" algn="l">
                        <a:buFont typeface="Arial" pitchFamily="34" charset="0"/>
                        <a:buChar char="•"/>
                      </a:pPr>
                      <a:r>
                        <a:rPr lang="fr-FR" sz="1600" dirty="0" smtClean="0"/>
                        <a:t>Planification  </a:t>
                      </a:r>
                      <a:r>
                        <a:rPr lang="fr-FR" sz="1600" baseline="0" dirty="0" smtClean="0"/>
                        <a:t>de </a:t>
                      </a:r>
                      <a:r>
                        <a:rPr lang="fr-FR" sz="1600" dirty="0" smtClean="0"/>
                        <a:t>l'intervention de DGSP dans la réalisation du PS de SDA</a:t>
                      </a:r>
                      <a:endParaRPr lang="fr-FR" sz="1600" dirty="0"/>
                    </a:p>
                  </a:txBody>
                  <a:tcPr anchor="ctr"/>
                </a:tc>
              </a:tr>
              <a:tr h="370840">
                <a:tc>
                  <a:txBody>
                    <a:bodyPr/>
                    <a:lstStyle/>
                    <a:p>
                      <a:pPr algn="ctr"/>
                      <a:r>
                        <a:rPr lang="fr-FR" sz="1600" dirty="0" smtClean="0"/>
                        <a:t>16 Mai 2012</a:t>
                      </a:r>
                      <a:endParaRPr lang="fr-FR" sz="1600" dirty="0"/>
                    </a:p>
                  </a:txBody>
                  <a:tcPr anchor="ctr"/>
                </a:tc>
                <a:tc>
                  <a:txBody>
                    <a:bodyPr/>
                    <a:lstStyle/>
                    <a:p>
                      <a:pPr marL="180975" indent="-180975" algn="l">
                        <a:buFont typeface="Arial" pitchFamily="34" charset="0"/>
                        <a:buChar char="•"/>
                      </a:pPr>
                      <a:r>
                        <a:rPr lang="fr-FR" sz="1600" kern="1200" dirty="0" smtClean="0">
                          <a:solidFill>
                            <a:schemeClr val="dk1"/>
                          </a:solidFill>
                          <a:latin typeface="+mn-lt"/>
                          <a:ea typeface="+mn-ea"/>
                          <a:cs typeface="+mn-cs"/>
                        </a:rPr>
                        <a:t>Présentation</a:t>
                      </a:r>
                      <a:r>
                        <a:rPr lang="fr-FR" sz="1600" kern="1200" baseline="0" dirty="0" smtClean="0">
                          <a:solidFill>
                            <a:schemeClr val="dk1"/>
                          </a:solidFill>
                          <a:latin typeface="+mn-lt"/>
                          <a:ea typeface="+mn-ea"/>
                          <a:cs typeface="+mn-cs"/>
                        </a:rPr>
                        <a:t> , par DGSP , des outils d’élaboration du diagnostic stratégique</a:t>
                      </a:r>
                      <a:endParaRPr lang="fr-FR" sz="1600" kern="1200" dirty="0" smtClean="0">
                        <a:solidFill>
                          <a:schemeClr val="dk1"/>
                        </a:solidFill>
                        <a:latin typeface="+mn-lt"/>
                        <a:ea typeface="+mn-ea"/>
                        <a:cs typeface="+mn-cs"/>
                      </a:endParaRPr>
                    </a:p>
                    <a:p>
                      <a:pPr marL="180975" indent="-180975" algn="l">
                        <a:buFont typeface="Arial" pitchFamily="34" charset="0"/>
                        <a:buChar char="•"/>
                      </a:pPr>
                      <a:r>
                        <a:rPr lang="fr-FR" sz="1600" dirty="0" smtClean="0"/>
                        <a:t>Diagnostic du segment « concession électricité »</a:t>
                      </a:r>
                      <a:endParaRPr lang="fr-FR" sz="1600" dirty="0"/>
                    </a:p>
                  </a:txBody>
                  <a:tcPr anchor="ctr"/>
                </a:tc>
              </a:tr>
              <a:tr h="370840">
                <a:tc>
                  <a:txBody>
                    <a:bodyPr/>
                    <a:lstStyle/>
                    <a:p>
                      <a:pPr algn="ctr"/>
                      <a:r>
                        <a:rPr lang="fr-FR" sz="1600" dirty="0" smtClean="0"/>
                        <a:t>21 Mai 2012</a:t>
                      </a:r>
                      <a:endParaRPr lang="fr-FR" sz="1600" dirty="0"/>
                    </a:p>
                  </a:txBody>
                  <a:tcPr anchor="ctr"/>
                </a:tc>
                <a:tc>
                  <a:txBody>
                    <a:bodyPr/>
                    <a:lstStyle/>
                    <a:p>
                      <a:pPr marL="180975" indent="-180975" algn="l">
                        <a:buFont typeface="Arial" pitchFamily="34" charset="0"/>
                        <a:buChar char="•"/>
                      </a:pPr>
                      <a:r>
                        <a:rPr lang="fr-FR" sz="1600" dirty="0" smtClean="0"/>
                        <a:t>Diagnostic du segment « concession gaz », </a:t>
                      </a:r>
                    </a:p>
                    <a:p>
                      <a:pPr marL="180975" indent="-180975" algn="l">
                        <a:buFont typeface="Arial" pitchFamily="34" charset="0"/>
                        <a:buChar char="•"/>
                      </a:pPr>
                      <a:r>
                        <a:rPr lang="fr-FR" sz="1600" dirty="0" smtClean="0"/>
                        <a:t>Enrichissement du diagnostic du segment « concessions </a:t>
                      </a:r>
                      <a:r>
                        <a:rPr lang="fr-FR" sz="1600" dirty="0" err="1" smtClean="0"/>
                        <a:t>élec</a:t>
                      </a:r>
                      <a:r>
                        <a:rPr lang="fr-FR" sz="1600" dirty="0" smtClean="0"/>
                        <a:t> »</a:t>
                      </a:r>
                      <a:endParaRPr lang="fr-FR" sz="1600" dirty="0"/>
                    </a:p>
                  </a:txBody>
                  <a:tcPr anchor="ctr"/>
                </a:tc>
              </a:tr>
              <a:tr h="370840">
                <a:tc>
                  <a:txBody>
                    <a:bodyPr/>
                    <a:lstStyle/>
                    <a:p>
                      <a:pPr algn="ctr"/>
                      <a:r>
                        <a:rPr lang="fr-FR" sz="1600" dirty="0" smtClean="0"/>
                        <a:t>24</a:t>
                      </a:r>
                      <a:r>
                        <a:rPr lang="fr-FR" sz="1600" baseline="0" dirty="0" smtClean="0"/>
                        <a:t> Mai 2012</a:t>
                      </a:r>
                      <a:endParaRPr lang="fr-FR" sz="1600" dirty="0"/>
                    </a:p>
                  </a:txBody>
                  <a:tcPr anchor="ctr"/>
                </a:tc>
                <a:tc>
                  <a:txBody>
                    <a:bodyPr/>
                    <a:lstStyle/>
                    <a:p>
                      <a:pPr marL="180975" indent="-180975" algn="l">
                        <a:buFont typeface="Arial" pitchFamily="34" charset="0"/>
                        <a:buChar char="•"/>
                      </a:pPr>
                      <a:r>
                        <a:rPr lang="fr-FR" sz="1600" dirty="0" smtClean="0"/>
                        <a:t>Diagnostic du segment « éligibles électricité », </a:t>
                      </a:r>
                    </a:p>
                    <a:p>
                      <a:pPr marL="180975" marR="0" indent="-1809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dirty="0" smtClean="0"/>
                        <a:t>Diagnostic du segment « éligibles gaz », </a:t>
                      </a:r>
                    </a:p>
                    <a:p>
                      <a:pPr marL="180975" marR="0" indent="-1809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dirty="0" smtClean="0"/>
                        <a:t>Diagnostic du segment « services in-situ», </a:t>
                      </a:r>
                    </a:p>
                  </a:txBody>
                  <a:tcPr anchor="ctr"/>
                </a:tc>
              </a:tr>
              <a:tr h="370840">
                <a:tc>
                  <a:txBody>
                    <a:bodyPr/>
                    <a:lstStyle/>
                    <a:p>
                      <a:pPr algn="ctr"/>
                      <a:r>
                        <a:rPr lang="fr-FR" sz="1600" dirty="0" smtClean="0"/>
                        <a:t>03</a:t>
                      </a:r>
                      <a:r>
                        <a:rPr lang="fr-FR" sz="1600" baseline="0" dirty="0" smtClean="0"/>
                        <a:t> et 05 Juin 2012</a:t>
                      </a:r>
                      <a:endParaRPr lang="fr-FR" sz="1600" dirty="0"/>
                    </a:p>
                  </a:txBody>
                  <a:tcPr anchor="ctr"/>
                </a:tc>
                <a:tc>
                  <a:txBody>
                    <a:bodyPr/>
                    <a:lstStyle/>
                    <a:p>
                      <a:pPr marL="180975" marR="0" indent="-1809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kern="1200" dirty="0" smtClean="0">
                          <a:solidFill>
                            <a:schemeClr val="dk1"/>
                          </a:solidFill>
                          <a:latin typeface="+mn-lt"/>
                          <a:ea typeface="+mn-ea"/>
                          <a:cs typeface="+mn-cs"/>
                        </a:rPr>
                        <a:t>Enrichissement et affinement de l’ensemble des segments de la phase diagnostic </a:t>
                      </a:r>
                    </a:p>
                  </a:txBody>
                  <a:tcPr anchor="ct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eaLnBrk="1" fontAlgn="auto" hangingPunct="1">
              <a:spcAft>
                <a:spcPts val="0"/>
              </a:spcAft>
              <a:defRPr/>
            </a:pPr>
            <a:r>
              <a:rPr lang="fr-FR" u="sng" dirty="0" smtClean="0"/>
              <a:t>Approche</a:t>
            </a:r>
            <a:r>
              <a:rPr lang="fr-FR" dirty="0" smtClean="0"/>
              <a:t> :</a:t>
            </a:r>
            <a:endParaRPr lang="fr-FR" dirty="0"/>
          </a:p>
        </p:txBody>
      </p:sp>
      <p:sp>
        <p:nvSpPr>
          <p:cNvPr id="4" name="Espace réservé du contenu 3"/>
          <p:cNvSpPr>
            <a:spLocks noGrp="1"/>
          </p:cNvSpPr>
          <p:nvPr>
            <p:ph idx="1"/>
          </p:nvPr>
        </p:nvSpPr>
        <p:spPr>
          <a:xfrm>
            <a:off x="1285852" y="1285860"/>
            <a:ext cx="7647836" cy="4962540"/>
          </a:xfrm>
        </p:spPr>
        <p:txBody>
          <a:bodyPr rtlCol="0">
            <a:normAutofit fontScale="92500" lnSpcReduction="10000"/>
          </a:bodyPr>
          <a:lstStyle/>
          <a:p>
            <a:pPr algn="just" eaLnBrk="1" fontAlgn="auto" hangingPunct="1">
              <a:spcAft>
                <a:spcPts val="0"/>
              </a:spcAft>
              <a:buFont typeface="Arial" pitchFamily="34" charset="0"/>
              <a:buChar char="•"/>
              <a:defRPr/>
            </a:pPr>
            <a:r>
              <a:rPr lang="fr-FR" sz="3000" dirty="0" smtClean="0"/>
              <a:t>Le diagnostic stratégique de SDA a été conduit en analysant cinq segments stratégiques. Chaque segments représentant un domaine marchant en soi, et étant caractérisé de clients, de règles de marché, de taille de croissance, de barrières à l’entrée et de facteurs clés de succès. </a:t>
            </a:r>
          </a:p>
          <a:p>
            <a:pPr algn="just" eaLnBrk="1" fontAlgn="auto" hangingPunct="1">
              <a:spcAft>
                <a:spcPts val="0"/>
              </a:spcAft>
              <a:buNone/>
              <a:defRPr/>
            </a:pPr>
            <a:r>
              <a:rPr lang="fr-FR" sz="3000" dirty="0" smtClean="0"/>
              <a:t>   Il s’agit des segments:</a:t>
            </a:r>
          </a:p>
          <a:p>
            <a:pPr marL="1612900" indent="-457200" eaLnBrk="1" fontAlgn="auto" hangingPunct="1">
              <a:spcAft>
                <a:spcPts val="0"/>
              </a:spcAft>
              <a:buFont typeface="+mj-lt"/>
              <a:buAutoNum type="arabicPeriod"/>
              <a:defRPr/>
            </a:pPr>
            <a:r>
              <a:rPr lang="fr-FR" sz="2400" dirty="0" smtClean="0"/>
              <a:t>Concessions électricité</a:t>
            </a:r>
          </a:p>
          <a:p>
            <a:pPr marL="1612900" indent="-457200" eaLnBrk="1" fontAlgn="auto" hangingPunct="1">
              <a:spcAft>
                <a:spcPts val="0"/>
              </a:spcAft>
              <a:buFont typeface="+mj-lt"/>
              <a:buAutoNum type="arabicPeriod"/>
              <a:defRPr/>
            </a:pPr>
            <a:r>
              <a:rPr lang="fr-FR" sz="2400" dirty="0" smtClean="0"/>
              <a:t>Concessions gaz</a:t>
            </a:r>
          </a:p>
          <a:p>
            <a:pPr marL="1612900" indent="-457200" eaLnBrk="1" fontAlgn="auto" hangingPunct="1">
              <a:spcAft>
                <a:spcPts val="0"/>
              </a:spcAft>
              <a:buFont typeface="+mj-lt"/>
              <a:buAutoNum type="arabicPeriod"/>
              <a:defRPr/>
            </a:pPr>
            <a:r>
              <a:rPr lang="fr-FR" sz="2400" dirty="0" smtClean="0"/>
              <a:t>Éligibles électricité</a:t>
            </a:r>
          </a:p>
          <a:p>
            <a:pPr marL="1612900" indent="-457200" eaLnBrk="1" fontAlgn="auto" hangingPunct="1">
              <a:spcAft>
                <a:spcPts val="0"/>
              </a:spcAft>
              <a:buFont typeface="+mj-lt"/>
              <a:buAutoNum type="arabicPeriod"/>
              <a:defRPr/>
            </a:pPr>
            <a:r>
              <a:rPr lang="fr-FR" sz="2400" dirty="0" smtClean="0"/>
              <a:t>Éligibles gaz</a:t>
            </a:r>
          </a:p>
          <a:p>
            <a:pPr marL="1612900" indent="-457200" eaLnBrk="1" fontAlgn="auto" hangingPunct="1">
              <a:spcAft>
                <a:spcPts val="0"/>
              </a:spcAft>
              <a:buFont typeface="+mj-lt"/>
              <a:buAutoNum type="arabicPeriod"/>
              <a:defRPr/>
            </a:pPr>
            <a:r>
              <a:rPr lang="fr-FR" sz="2400" dirty="0" smtClean="0"/>
              <a:t>Services</a:t>
            </a:r>
            <a:endParaRPr lang="fr-FR" sz="2400" dirty="0"/>
          </a:p>
        </p:txBody>
      </p:sp>
      <p:sp>
        <p:nvSpPr>
          <p:cNvPr id="7172"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BEC8956-4522-4596-B1A9-36529BEFE1CE}" type="slidenum">
              <a:rPr lang="en-US" smtClean="0"/>
              <a:pPr fontAlgn="base">
                <a:spcBef>
                  <a:spcPct val="0"/>
                </a:spcBef>
                <a:spcAft>
                  <a:spcPct val="0"/>
                </a:spcAft>
                <a:defRPr/>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eaLnBrk="1" fontAlgn="auto" hangingPunct="1">
              <a:spcAft>
                <a:spcPts val="0"/>
              </a:spcAft>
              <a:defRPr/>
            </a:pPr>
            <a:r>
              <a:rPr lang="fr-FR" u="sng" dirty="0" smtClean="0"/>
              <a:t>Approche</a:t>
            </a:r>
            <a:r>
              <a:rPr lang="fr-FR" dirty="0" smtClean="0"/>
              <a:t> :</a:t>
            </a:r>
            <a:endParaRPr lang="fr-FR" dirty="0"/>
          </a:p>
        </p:txBody>
      </p:sp>
      <p:sp>
        <p:nvSpPr>
          <p:cNvPr id="4" name="Espace réservé du contenu 3"/>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fr-FR" dirty="0" smtClean="0"/>
              <a:t>Pour chaque segment on doit réaliser :</a:t>
            </a:r>
          </a:p>
          <a:p>
            <a:pPr marL="571500" indent="-457200" eaLnBrk="1" fontAlgn="auto" hangingPunct="1">
              <a:spcAft>
                <a:spcPts val="0"/>
              </a:spcAft>
              <a:buFont typeface="+mj-lt"/>
              <a:buAutoNum type="arabicPeriod"/>
              <a:defRPr/>
            </a:pPr>
            <a:r>
              <a:rPr lang="fr-FR" sz="2400" dirty="0" smtClean="0"/>
              <a:t>La caractérisation du segments : en identifiant l’activité dans ce segment, les clients, la taille du marché et sa croissance, la structure de la concurrence, les barrière à l’entrée, les facteurs clés de succès et les risques</a:t>
            </a:r>
          </a:p>
          <a:p>
            <a:pPr marL="571500" indent="-457200" eaLnBrk="1" fontAlgn="auto" hangingPunct="1">
              <a:spcAft>
                <a:spcPts val="0"/>
              </a:spcAft>
              <a:buFont typeface="+mj-lt"/>
              <a:buAutoNum type="arabicPeriod"/>
              <a:defRPr/>
            </a:pPr>
            <a:r>
              <a:rPr lang="fr-FR" sz="2400" dirty="0" smtClean="0"/>
              <a:t>Le positionnement du segment dans la matrice du diagnostic à travers:</a:t>
            </a:r>
          </a:p>
          <a:p>
            <a:pPr marL="868680" lvl="1" indent="-457200" eaLnBrk="1" fontAlgn="auto" hangingPunct="1">
              <a:spcAft>
                <a:spcPts val="0"/>
              </a:spcAft>
              <a:buFont typeface="Arial" pitchFamily="34" charset="0"/>
              <a:buChar char="•"/>
              <a:defRPr/>
            </a:pPr>
            <a:r>
              <a:rPr lang="fr-FR" sz="2400" dirty="0" smtClean="0">
                <a:solidFill>
                  <a:srgbClr val="002060"/>
                </a:solidFill>
                <a:effectLst>
                  <a:outerShdw blurRad="38100" dist="38100" dir="2700000" algn="tl">
                    <a:srgbClr val="000000">
                      <a:alpha val="43137"/>
                    </a:srgbClr>
                  </a:outerShdw>
                </a:effectLst>
              </a:rPr>
              <a:t>l’évaluation du potentiel de création de valeur de SDA dans ce segment</a:t>
            </a:r>
          </a:p>
          <a:p>
            <a:pPr marL="868680" lvl="1" indent="-457200" eaLnBrk="1" fontAlgn="auto" hangingPunct="1">
              <a:spcAft>
                <a:spcPts val="0"/>
              </a:spcAft>
              <a:buFont typeface="Arial" pitchFamily="34" charset="0"/>
              <a:buChar char="•"/>
              <a:defRPr/>
            </a:pPr>
            <a:r>
              <a:rPr lang="fr-FR" sz="2400" dirty="0" smtClean="0">
                <a:solidFill>
                  <a:srgbClr val="002060"/>
                </a:solidFill>
                <a:effectLst>
                  <a:outerShdw blurRad="38100" dist="38100" dir="2700000" algn="tl">
                    <a:srgbClr val="000000">
                      <a:alpha val="43137"/>
                    </a:srgbClr>
                  </a:outerShdw>
                </a:effectLst>
              </a:rPr>
              <a:t>la détermination de la maturité du segment dans le marché</a:t>
            </a:r>
            <a:endParaRPr lang="fr-FR" sz="2400" dirty="0">
              <a:solidFill>
                <a:srgbClr val="002060"/>
              </a:solidFill>
              <a:effectLst>
                <a:outerShdw blurRad="38100" dist="38100" dir="2700000" algn="tl">
                  <a:srgbClr val="000000">
                    <a:alpha val="43137"/>
                  </a:srgbClr>
                </a:outerShdw>
              </a:effectLst>
            </a:endParaRPr>
          </a:p>
        </p:txBody>
      </p:sp>
      <p:sp>
        <p:nvSpPr>
          <p:cNvPr id="8196"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A45C928A-6018-4B93-84AB-75FAF818B9A7}" type="slidenum">
              <a:rPr lang="en-US" smtClean="0"/>
              <a:pPr fontAlgn="base">
                <a:spcBef>
                  <a:spcPct val="0"/>
                </a:spcBef>
                <a:spcAft>
                  <a:spcPct val="0"/>
                </a:spcAft>
                <a:defRPr/>
              </a:pPr>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eaLnBrk="1" fontAlgn="auto" hangingPunct="1">
              <a:spcAft>
                <a:spcPts val="0"/>
              </a:spcAft>
              <a:defRPr/>
            </a:pPr>
            <a:r>
              <a:rPr lang="fr-FR" u="sng" dirty="0" smtClean="0"/>
              <a:t>Approche</a:t>
            </a:r>
            <a:r>
              <a:rPr lang="fr-FR" dirty="0" smtClean="0"/>
              <a:t> :</a:t>
            </a:r>
            <a:endParaRPr lang="fr-FR" dirty="0"/>
          </a:p>
        </p:txBody>
      </p:sp>
      <p:sp>
        <p:nvSpPr>
          <p:cNvPr id="12291" name="Espace réservé du contenu 3"/>
          <p:cNvSpPr>
            <a:spLocks noGrp="1"/>
          </p:cNvSpPr>
          <p:nvPr>
            <p:ph idx="1"/>
          </p:nvPr>
        </p:nvSpPr>
        <p:spPr/>
        <p:txBody>
          <a:bodyPr/>
          <a:lstStyle/>
          <a:p>
            <a:pPr eaLnBrk="1" hangingPunct="1"/>
            <a:r>
              <a:rPr lang="fr-FR" sz="2400" dirty="0" smtClean="0"/>
              <a:t>Sources de travail :</a:t>
            </a:r>
          </a:p>
          <a:p>
            <a:pPr eaLnBrk="1" hangingPunct="1">
              <a:buNone/>
            </a:pPr>
            <a:endParaRPr lang="fr-FR" sz="2400" dirty="0" smtClean="0"/>
          </a:p>
          <a:p>
            <a:pPr lvl="1" eaLnBrk="1" hangingPunct="1">
              <a:buFont typeface="Wingdings" pitchFamily="2" charset="2"/>
              <a:buChar char="Ø"/>
            </a:pPr>
            <a:r>
              <a:rPr lang="fr-FR" sz="2400" dirty="0" smtClean="0"/>
              <a:t>Résultats du plan stratégique 2009 – 2013 de SONELGAZ relatifs au métier de la distribution</a:t>
            </a:r>
          </a:p>
          <a:p>
            <a:pPr lvl="1" eaLnBrk="1" hangingPunct="1">
              <a:buFont typeface="Wingdings" pitchFamily="2" charset="2"/>
              <a:buChar char="Ø"/>
            </a:pPr>
            <a:r>
              <a:rPr lang="fr-FR" sz="2400" dirty="0" smtClean="0"/>
              <a:t>Travaux de l’équipe projet de SDA pour l’analyse des forces et faiblesses</a:t>
            </a:r>
          </a:p>
        </p:txBody>
      </p:sp>
      <p:sp>
        <p:nvSpPr>
          <p:cNvPr id="9220"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FC2EE89E-7293-4F2B-92CF-CCE9658559CA}" type="slidenum">
              <a:rPr lang="en-US" smtClean="0"/>
              <a:pPr fontAlgn="base">
                <a:spcBef>
                  <a:spcPct val="0"/>
                </a:spcBef>
                <a:spcAft>
                  <a:spcPct val="0"/>
                </a:spcAft>
                <a:defRPr/>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1357290" y="2143116"/>
            <a:ext cx="7786710" cy="1472184"/>
          </a:xfrm>
        </p:spPr>
        <p:txBody>
          <a:bodyPr>
            <a:noAutofit/>
          </a:bodyPr>
          <a:lstStyle/>
          <a:p>
            <a:pPr algn="ctr" eaLnBrk="1" fontAlgn="auto" hangingPunct="1">
              <a:spcAft>
                <a:spcPts val="0"/>
              </a:spcAft>
              <a:defRPr/>
            </a:pPr>
            <a:r>
              <a:rPr lang="fr-FR" sz="4000" dirty="0" smtClean="0"/>
              <a:t>Présentation de l’état d’avancement des travaux de diagnostic</a:t>
            </a:r>
            <a:endParaRPr lang="fr-FR" sz="4000" dirty="0"/>
          </a:p>
        </p:txBody>
      </p:sp>
      <p:sp>
        <p:nvSpPr>
          <p:cNvPr id="11268"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8A6D6FDA-1428-439D-B998-8FAB707A175B}" type="slidenum">
              <a:rPr lang="fr-FR" smtClean="0"/>
              <a:pPr fontAlgn="base">
                <a:spcBef>
                  <a:spcPct val="0"/>
                </a:spcBef>
                <a:spcAft>
                  <a:spcPct val="0"/>
                </a:spcAft>
                <a:defRPr/>
              </a:pPr>
              <a:t>7</a:t>
            </a:fld>
            <a:endParaRPr lang="fr-FR"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Titre 20"/>
          <p:cNvSpPr>
            <a:spLocks noGrp="1"/>
          </p:cNvSpPr>
          <p:nvPr>
            <p:ph type="title"/>
          </p:nvPr>
        </p:nvSpPr>
        <p:spPr>
          <a:xfrm>
            <a:off x="1000100" y="274638"/>
            <a:ext cx="7715304" cy="654050"/>
          </a:xfrm>
        </p:spPr>
        <p:txBody>
          <a:bodyPr>
            <a:normAutofit fontScale="90000"/>
          </a:bodyPr>
          <a:lstStyle/>
          <a:p>
            <a:pPr algn="ctr" eaLnBrk="1" fontAlgn="auto" hangingPunct="1">
              <a:spcAft>
                <a:spcPts val="0"/>
              </a:spcAft>
              <a:defRPr/>
            </a:pPr>
            <a:r>
              <a:rPr lang="fr-FR" dirty="0" smtClean="0"/>
              <a:t>Segmentation des activités de SDA</a:t>
            </a:r>
            <a:endParaRPr lang="fr-FR" dirty="0"/>
          </a:p>
        </p:txBody>
      </p:sp>
      <p:graphicFrame>
        <p:nvGraphicFramePr>
          <p:cNvPr id="1154124" name="Group 76"/>
          <p:cNvGraphicFramePr>
            <a:graphicFrameLocks noGrp="1"/>
          </p:cNvGraphicFramePr>
          <p:nvPr>
            <p:ph idx="1"/>
          </p:nvPr>
        </p:nvGraphicFramePr>
        <p:xfrm>
          <a:off x="788988" y="1600200"/>
          <a:ext cx="7561677" cy="4338639"/>
        </p:xfrm>
        <a:graphic>
          <a:graphicData uri="http://schemas.openxmlformats.org/drawingml/2006/table">
            <a:tbl>
              <a:tblPr/>
              <a:tblGrid>
                <a:gridCol w="1503296"/>
                <a:gridCol w="2260046"/>
                <a:gridCol w="1646189"/>
                <a:gridCol w="1172307"/>
                <a:gridCol w="979839"/>
              </a:tblGrid>
              <a:tr h="409575">
                <a:tc rowSpan="3">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0" i="0" u="none" strike="noStrike" cap="none" normalizeH="0" baseline="0" dirty="0" smtClean="0">
                        <a:ln>
                          <a:noFill/>
                        </a:ln>
                        <a:solidFill>
                          <a:srgbClr val="000000"/>
                        </a:solidFill>
                        <a:effectLst/>
                        <a:latin typeface="Cambria" pitchFamily="18" charset="0"/>
                      </a:endParaRPr>
                    </a:p>
                  </a:txBody>
                  <a:tcPr marL="16532" marR="16532" marT="18000" marB="18000" anchor="ctr" horzOverflow="overflow">
                    <a:lnL>
                      <a:noFill/>
                    </a:lnL>
                    <a:lnR w="9525" cap="flat" cmpd="sng" algn="ctr">
                      <a:solidFill>
                        <a:schemeClr val="bg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 </a:t>
                      </a:r>
                    </a:p>
                  </a:txBody>
                  <a:tcPr marL="16532" marR="16532" marT="18000" marB="18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0" i="0" u="none" strike="noStrike" cap="none" normalizeH="0" baseline="0" smtClean="0">
                        <a:ln>
                          <a:noFill/>
                        </a:ln>
                        <a:solidFill>
                          <a:srgbClr val="000000"/>
                        </a:solidFill>
                        <a:effectLst/>
                        <a:latin typeface="Cambria" pitchFamily="18" charset="0"/>
                      </a:endParaRPr>
                    </a:p>
                  </a:txBody>
                  <a:tcPr marL="16532" marR="16532" marT="18000" marB="18000" anchor="ctr" horzOverflow="overflow">
                    <a:lnL w="9525" cap="flat" cmpd="sng" algn="ctr">
                      <a:solidFill>
                        <a:schemeClr val="bg1"/>
                      </a:solidFill>
                      <a:prstDash val="solid"/>
                      <a:round/>
                      <a:headEnd type="none" w="med" len="med"/>
                      <a:tailEnd type="none" w="med" len="med"/>
                    </a:lnL>
                    <a:lnR>
                      <a:noFill/>
                    </a:lnR>
                    <a:ln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r>
              <a:tr h="427038">
                <a:tc v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Non potentiellement éligibles</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60000"/>
                        <a:lumOff val="40000"/>
                      </a:schemeClr>
                    </a:solidFill>
                  </a:tcPr>
                </a:tc>
                <a:tc h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Éligibles</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60000"/>
                        <a:lumOff val="40000"/>
                      </a:schemeClr>
                    </a:solidFill>
                  </a:tcPr>
                </a:tc>
                <a:tc hMerge="1">
                  <a:txBody>
                    <a:bodyPr/>
                    <a:lstStyle/>
                    <a:p>
                      <a:endParaRPr lang="fr-FR"/>
                    </a:p>
                  </a:txBody>
                  <a:tcPr/>
                </a:tc>
              </a:tr>
              <a:tr h="388938">
                <a:tc v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Électricité</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smtClean="0">
                          <a:ln>
                            <a:noFill/>
                          </a:ln>
                          <a:solidFill>
                            <a:srgbClr val="000000"/>
                          </a:solidFill>
                          <a:effectLst/>
                          <a:latin typeface="Cambria" pitchFamily="18" charset="0"/>
                        </a:rPr>
                        <a:t>Gaz</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smtClean="0">
                          <a:ln>
                            <a:noFill/>
                          </a:ln>
                          <a:solidFill>
                            <a:srgbClr val="000000"/>
                          </a:solidFill>
                          <a:effectLst/>
                          <a:latin typeface="Cambria" pitchFamily="18" charset="0"/>
                        </a:rPr>
                        <a:t>Electricité</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Gaz</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accent5">
                        <a:lumMod val="60000"/>
                        <a:lumOff val="40000"/>
                      </a:schemeClr>
                    </a:solidFill>
                  </a:tcPr>
                </a:tc>
              </a:tr>
              <a:tr h="1787525">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Interconnecté</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60000"/>
                        <a:lumOff val="40000"/>
                      </a:schemeClr>
                    </a:solidFill>
                  </a:tcPr>
                </a:tc>
                <a:tc rowSpan="2">
                  <a:txBody>
                    <a:bodyPr/>
                    <a:lstStyle/>
                    <a:p>
                      <a:pPr marL="0" marR="0" lvl="0" indent="0" algn="ctr" defTabSz="914400" rtl="0" eaLnBrk="0" fontAlgn="base" latinLnBrk="0" hangingPunct="0">
                        <a:lnSpc>
                          <a:spcPct val="120000"/>
                        </a:lnSpc>
                        <a:spcBef>
                          <a:spcPct val="50000"/>
                        </a:spcBef>
                        <a:spcAft>
                          <a:spcPct val="20000"/>
                        </a:spcAft>
                        <a:buClr>
                          <a:schemeClr val="bg1"/>
                        </a:buClr>
                        <a:buSzTx/>
                        <a:buFontTx/>
                        <a:buNone/>
                        <a:tabLst/>
                      </a:pPr>
                      <a:r>
                        <a:rPr kumimoji="0" lang="fr-FR" sz="1400" b="1" i="0" u="none" strike="noStrike" cap="none" normalizeH="0" baseline="0" dirty="0" smtClean="0">
                          <a:ln>
                            <a:noFill/>
                          </a:ln>
                          <a:solidFill>
                            <a:srgbClr val="000000"/>
                          </a:solidFill>
                          <a:effectLst/>
                          <a:latin typeface="Cambria" pitchFamily="18" charset="0"/>
                        </a:rPr>
                        <a:t>Concessions électriques </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Concessions</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Gaz Naturel</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Cambria" pitchFamily="18" charset="0"/>
                      </a:endParaRP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Cambria" pitchFamily="18" charset="0"/>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Éligibles Électricité</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Éligibles Gaz</a:t>
                      </a:r>
                    </a:p>
                  </a:txBody>
                  <a:tcPr marL="16532" marR="16532" marT="18000" marB="18000" anchor="ctr" horzOverflow="overflow">
                    <a:lnL w="38100" cap="flat" cmpd="sng" algn="ctr">
                      <a:solidFill>
                        <a:srgbClr val="FF00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r>
              <a:tr h="850900">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Isolé</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60000"/>
                        <a:lumOff val="40000"/>
                      </a:schemeClr>
                    </a:solidFill>
                  </a:tcPr>
                </a:tc>
                <a:tc v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mn-lt"/>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mn-lt"/>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c vMerge="1">
                  <a:txBody>
                    <a:bodyPr/>
                    <a:lstStyle/>
                    <a:p>
                      <a:endParaRPr lang="fr-FR"/>
                    </a:p>
                  </a:txBody>
                  <a:tcPr/>
                </a:tc>
              </a:tr>
              <a:tr h="474663">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Zones privées</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5">
                        <a:lumMod val="60000"/>
                        <a:lumOff val="40000"/>
                      </a:schemeClr>
                    </a:solidFill>
                  </a:tcPr>
                </a:tc>
                <a:tc gridSpan="4">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Services in-situ</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hMerge="1">
                  <a:txBody>
                    <a:bodyPr/>
                    <a:lstStyle/>
                    <a:p>
                      <a:endParaRPr lang="fr-FR"/>
                    </a:p>
                  </a:txBody>
                  <a:tcPr/>
                </a:tc>
              </a:tr>
            </a:tbl>
          </a:graphicData>
        </a:graphic>
      </p:graphicFrame>
      <p:sp>
        <p:nvSpPr>
          <p:cNvPr id="12349" name="Espace réservé du numéro de diapositive 2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D2E65E4A-659C-4D18-9ED5-6E331D84DC8D}" type="slidenum">
              <a:rPr lang="fr-FR" smtClean="0"/>
              <a:pPr fontAlgn="base">
                <a:spcBef>
                  <a:spcPct val="0"/>
                </a:spcBef>
                <a:spcAft>
                  <a:spcPct val="0"/>
                </a:spcAft>
                <a:defRPr/>
              </a:pPr>
              <a:t>8</a:t>
            </a:fld>
            <a:endParaRPr lang="fr-FR" smtClean="0"/>
          </a:p>
        </p:txBody>
      </p:sp>
      <p:sp>
        <p:nvSpPr>
          <p:cNvPr id="15405" name="Text Box 63"/>
          <p:cNvSpPr txBox="1">
            <a:spLocks noChangeArrowheads="1"/>
          </p:cNvSpPr>
          <p:nvPr/>
        </p:nvSpPr>
        <p:spPr bwMode="auto">
          <a:xfrm>
            <a:off x="1347788" y="2311400"/>
            <a:ext cx="488950" cy="368300"/>
          </a:xfrm>
          <a:prstGeom prst="rect">
            <a:avLst/>
          </a:prstGeom>
          <a:noFill/>
          <a:ln w="9525" algn="ctr">
            <a:noFill/>
            <a:miter lim="800000"/>
            <a:headEnd/>
            <a:tailEnd/>
          </a:ln>
        </p:spPr>
        <p:txBody>
          <a:bodyPr lIns="18000" tIns="18000" rIns="18000" bIns="18000">
            <a:spAutoFit/>
          </a:bodyPr>
          <a:lstStyle/>
          <a:p>
            <a:pPr algn="ctr">
              <a:lnSpc>
                <a:spcPct val="120000"/>
              </a:lnSpc>
            </a:pPr>
            <a:r>
              <a:rPr lang="fr-FR">
                <a:latin typeface="Cambria" pitchFamily="18" charset="0"/>
              </a:rPr>
              <a:t>Site</a:t>
            </a:r>
          </a:p>
        </p:txBody>
      </p:sp>
      <p:sp>
        <p:nvSpPr>
          <p:cNvPr id="15406" name="Text Box 64"/>
          <p:cNvSpPr txBox="1">
            <a:spLocks noChangeArrowheads="1"/>
          </p:cNvSpPr>
          <p:nvPr/>
        </p:nvSpPr>
        <p:spPr bwMode="auto">
          <a:xfrm>
            <a:off x="4862513" y="1441450"/>
            <a:ext cx="611187" cy="368300"/>
          </a:xfrm>
          <a:prstGeom prst="rect">
            <a:avLst/>
          </a:prstGeom>
          <a:noFill/>
          <a:ln w="9525" algn="ctr">
            <a:noFill/>
            <a:miter lim="800000"/>
            <a:headEnd/>
            <a:tailEnd/>
          </a:ln>
        </p:spPr>
        <p:txBody>
          <a:bodyPr wrap="none" lIns="18000" tIns="18000" rIns="18000" bIns="18000">
            <a:spAutoFit/>
          </a:bodyPr>
          <a:lstStyle/>
          <a:p>
            <a:pPr algn="ctr">
              <a:lnSpc>
                <a:spcPct val="120000"/>
              </a:lnSpc>
            </a:pPr>
            <a:r>
              <a:rPr lang="fr-FR">
                <a:latin typeface="Cambria" pitchFamily="18" charset="0"/>
              </a:rPr>
              <a:t>Client</a:t>
            </a:r>
          </a:p>
        </p:txBody>
      </p:sp>
      <p:sp>
        <p:nvSpPr>
          <p:cNvPr id="15407" name="Rectangle 66"/>
          <p:cNvSpPr>
            <a:spLocks noChangeArrowheads="1"/>
          </p:cNvSpPr>
          <p:nvPr/>
        </p:nvSpPr>
        <p:spPr bwMode="auto">
          <a:xfrm>
            <a:off x="8121650" y="5264150"/>
            <a:ext cx="1225550" cy="309563"/>
          </a:xfrm>
          <a:prstGeom prst="rect">
            <a:avLst/>
          </a:prstGeom>
          <a:noFill/>
          <a:ln w="9525">
            <a:noFill/>
            <a:miter lim="800000"/>
            <a:headEnd/>
            <a:tailEnd/>
          </a:ln>
        </p:spPr>
        <p:txBody>
          <a:bodyPr lIns="95773" tIns="47887" rIns="95773" bIns="47887"/>
          <a:lstStyle/>
          <a:p>
            <a:pPr algn="ctr">
              <a:lnSpc>
                <a:spcPct val="120000"/>
              </a:lnSpc>
              <a:spcAft>
                <a:spcPct val="20000"/>
              </a:spcAft>
              <a:buClr>
                <a:srgbClr val="666465"/>
              </a:buClr>
              <a:buFont typeface="Wingdings" pitchFamily="2" charset="2"/>
              <a:buNone/>
            </a:pPr>
            <a:endParaRPr lang="fr-FR" sz="1600">
              <a:solidFill>
                <a:srgbClr val="FF0000"/>
              </a:solidFill>
              <a:latin typeface="Verdana" pitchFamily="34" charset="0"/>
            </a:endParaRPr>
          </a:p>
        </p:txBody>
      </p:sp>
      <p:sp>
        <p:nvSpPr>
          <p:cNvPr id="15408" name="AutoShape 67"/>
          <p:cNvSpPr>
            <a:spLocks noChangeArrowheads="1"/>
          </p:cNvSpPr>
          <p:nvPr/>
        </p:nvSpPr>
        <p:spPr bwMode="auto">
          <a:xfrm>
            <a:off x="38100" y="5286375"/>
            <a:ext cx="1033463" cy="515938"/>
          </a:xfrm>
          <a:prstGeom prst="homePlate">
            <a:avLst>
              <a:gd name="adj" fmla="val 35916"/>
            </a:avLst>
          </a:prstGeom>
          <a:solidFill>
            <a:schemeClr val="bg1"/>
          </a:solidFill>
          <a:ln w="9525">
            <a:solidFill>
              <a:srgbClr val="FF0000"/>
            </a:solidFill>
            <a:miter lim="800000"/>
            <a:headEnd/>
            <a:tailEnd/>
          </a:ln>
        </p:spPr>
        <p:txBody>
          <a:bodyPr anchor="ctr"/>
          <a:lstStyle/>
          <a:p>
            <a:pPr algn="ctr">
              <a:lnSpc>
                <a:spcPct val="120000"/>
              </a:lnSpc>
              <a:spcAft>
                <a:spcPct val="20000"/>
              </a:spcAft>
              <a:buClr>
                <a:srgbClr val="666465"/>
              </a:buClr>
              <a:buFont typeface="Wingdings" pitchFamily="2" charset="2"/>
              <a:buNone/>
            </a:pPr>
            <a:r>
              <a:rPr lang="fr-FR" sz="800" i="1">
                <a:solidFill>
                  <a:srgbClr val="FF0000"/>
                </a:solidFill>
                <a:latin typeface="Verdana" pitchFamily="34" charset="0"/>
              </a:rPr>
              <a:t>Connaissance client (Compte clé)</a:t>
            </a:r>
            <a:endParaRPr lang="fr-FR">
              <a:latin typeface="Verdana" pitchFamily="34" charset="0"/>
            </a:endParaRPr>
          </a:p>
        </p:txBody>
      </p:sp>
      <p:sp>
        <p:nvSpPr>
          <p:cNvPr id="15409" name="Line 68"/>
          <p:cNvSpPr>
            <a:spLocks noChangeShapeType="1"/>
          </p:cNvSpPr>
          <p:nvPr/>
        </p:nvSpPr>
        <p:spPr bwMode="auto">
          <a:xfrm>
            <a:off x="1214438" y="5429250"/>
            <a:ext cx="0" cy="166688"/>
          </a:xfrm>
          <a:prstGeom prst="line">
            <a:avLst/>
          </a:prstGeom>
          <a:noFill/>
          <a:ln w="9525">
            <a:solidFill>
              <a:srgbClr val="FF0000"/>
            </a:solidFill>
            <a:round/>
            <a:headEnd/>
            <a:tailEnd type="triangle" w="med" len="med"/>
          </a:ln>
        </p:spPr>
        <p:txBody>
          <a:bodyPr wrap="none" anchor="ctr"/>
          <a:lstStyle/>
          <a:p>
            <a:endParaRPr lang="fr-FR"/>
          </a:p>
        </p:txBody>
      </p:sp>
      <p:sp>
        <p:nvSpPr>
          <p:cNvPr id="15410" name="AutoShape 69"/>
          <p:cNvSpPr>
            <a:spLocks noChangeArrowheads="1"/>
          </p:cNvSpPr>
          <p:nvPr/>
        </p:nvSpPr>
        <p:spPr bwMode="auto">
          <a:xfrm rot="-5400000">
            <a:off x="5659437" y="1141413"/>
            <a:ext cx="993775" cy="425450"/>
          </a:xfrm>
          <a:prstGeom prst="leftArrow">
            <a:avLst>
              <a:gd name="adj1" fmla="val 97833"/>
              <a:gd name="adj2" fmla="val 33177"/>
            </a:avLst>
          </a:prstGeom>
          <a:noFill/>
          <a:ln w="9525" algn="ctr">
            <a:solidFill>
              <a:srgbClr val="FF0000"/>
            </a:solidFill>
            <a:miter lim="800000"/>
            <a:headEnd/>
            <a:tailEnd/>
          </a:ln>
        </p:spPr>
        <p:txBody>
          <a:bodyPr anchor="ctr"/>
          <a:lstStyle/>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a:p>
            <a:pPr algn="ctr">
              <a:lnSpc>
                <a:spcPct val="120000"/>
              </a:lnSpc>
              <a:spcAft>
                <a:spcPct val="20000"/>
              </a:spcAft>
              <a:buClr>
                <a:srgbClr val="666465"/>
              </a:buClr>
              <a:buFont typeface="Wingdings" pitchFamily="2" charset="2"/>
              <a:buNone/>
            </a:pPr>
            <a:r>
              <a:rPr lang="fr-FR" sz="800" i="1" dirty="0">
                <a:solidFill>
                  <a:srgbClr val="FF0000"/>
                </a:solidFill>
                <a:latin typeface="Verdana" pitchFamily="34" charset="0"/>
              </a:rPr>
              <a:t>Commercialisation</a:t>
            </a:r>
          </a:p>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p:txBody>
      </p:sp>
      <p:sp>
        <p:nvSpPr>
          <p:cNvPr id="15411" name="Line 70"/>
          <p:cNvSpPr>
            <a:spLocks noChangeShapeType="1"/>
          </p:cNvSpPr>
          <p:nvPr/>
        </p:nvSpPr>
        <p:spPr bwMode="auto">
          <a:xfrm flipV="1">
            <a:off x="6159500" y="1966913"/>
            <a:ext cx="249238" cy="7937"/>
          </a:xfrm>
          <a:prstGeom prst="line">
            <a:avLst/>
          </a:prstGeom>
          <a:noFill/>
          <a:ln w="9525">
            <a:solidFill>
              <a:srgbClr val="FF0000"/>
            </a:solidFill>
            <a:round/>
            <a:headEnd/>
            <a:tailEnd type="triangle" w="med" len="med"/>
          </a:ln>
        </p:spPr>
        <p:txBody>
          <a:bodyPr wrap="none" anchor="ctr"/>
          <a:lstStyle/>
          <a:p>
            <a:endParaRPr lang="fr-FR"/>
          </a:p>
        </p:txBody>
      </p:sp>
      <p:sp>
        <p:nvSpPr>
          <p:cNvPr id="15412" name="AutoShape 71"/>
          <p:cNvSpPr>
            <a:spLocks noChangeArrowheads="1"/>
          </p:cNvSpPr>
          <p:nvPr/>
        </p:nvSpPr>
        <p:spPr bwMode="auto">
          <a:xfrm rot="-5400000">
            <a:off x="4003675" y="1141413"/>
            <a:ext cx="993775" cy="425450"/>
          </a:xfrm>
          <a:prstGeom prst="leftArrow">
            <a:avLst>
              <a:gd name="adj1" fmla="val 97833"/>
              <a:gd name="adj2" fmla="val 33177"/>
            </a:avLst>
          </a:prstGeom>
          <a:noFill/>
          <a:ln w="9525" algn="ctr">
            <a:solidFill>
              <a:srgbClr val="FF0000"/>
            </a:solidFill>
            <a:miter lim="800000"/>
            <a:headEnd/>
            <a:tailEnd/>
          </a:ln>
        </p:spPr>
        <p:txBody>
          <a:bodyPr anchor="ctr"/>
          <a:lstStyle/>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a:p>
            <a:pPr algn="ctr">
              <a:lnSpc>
                <a:spcPct val="120000"/>
              </a:lnSpc>
              <a:spcAft>
                <a:spcPct val="20000"/>
              </a:spcAft>
              <a:buClr>
                <a:srgbClr val="666465"/>
              </a:buClr>
              <a:buFont typeface="Wingdings" pitchFamily="2" charset="2"/>
              <a:buNone/>
            </a:pPr>
            <a:r>
              <a:rPr lang="fr-FR" sz="800" i="1" dirty="0">
                <a:solidFill>
                  <a:srgbClr val="FF0000"/>
                </a:solidFill>
                <a:latin typeface="Verdana" pitchFamily="34" charset="0"/>
              </a:rPr>
              <a:t>Technologie</a:t>
            </a:r>
          </a:p>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p:txBody>
      </p:sp>
      <p:sp>
        <p:nvSpPr>
          <p:cNvPr id="15413" name="Line 72"/>
          <p:cNvSpPr>
            <a:spLocks noChangeShapeType="1"/>
          </p:cNvSpPr>
          <p:nvPr/>
        </p:nvSpPr>
        <p:spPr bwMode="auto">
          <a:xfrm flipV="1">
            <a:off x="4359275" y="1966913"/>
            <a:ext cx="250825" cy="7937"/>
          </a:xfrm>
          <a:prstGeom prst="line">
            <a:avLst/>
          </a:prstGeom>
          <a:noFill/>
          <a:ln w="9525">
            <a:solidFill>
              <a:srgbClr val="FF0000"/>
            </a:solidFill>
            <a:round/>
            <a:headEnd type="triangle" w="med" len="med"/>
            <a:tailEnd type="triangle" w="med" len="med"/>
          </a:ln>
        </p:spPr>
        <p:txBody>
          <a:bodyPr wrap="none" anchor="ctr"/>
          <a:lstStyle/>
          <a:p>
            <a:endParaRPr lang="fr-FR"/>
          </a:p>
        </p:txBody>
      </p:sp>
      <p:sp>
        <p:nvSpPr>
          <p:cNvPr id="15414" name="AutoShape 73"/>
          <p:cNvSpPr>
            <a:spLocks noChangeArrowheads="1"/>
          </p:cNvSpPr>
          <p:nvPr/>
        </p:nvSpPr>
        <p:spPr bwMode="auto">
          <a:xfrm rot="-5400000">
            <a:off x="6883400" y="1212851"/>
            <a:ext cx="993775" cy="425450"/>
          </a:xfrm>
          <a:prstGeom prst="leftArrow">
            <a:avLst>
              <a:gd name="adj1" fmla="val 97833"/>
              <a:gd name="adj2" fmla="val 33177"/>
            </a:avLst>
          </a:prstGeom>
          <a:noFill/>
          <a:ln w="9525" algn="ctr">
            <a:solidFill>
              <a:srgbClr val="FF0000"/>
            </a:solidFill>
            <a:miter lim="800000"/>
            <a:headEnd/>
            <a:tailEnd/>
          </a:ln>
        </p:spPr>
        <p:txBody>
          <a:bodyPr anchor="ctr"/>
          <a:lstStyle/>
          <a:p>
            <a:pPr algn="ctr">
              <a:lnSpc>
                <a:spcPct val="120000"/>
              </a:lnSpc>
              <a:spcAft>
                <a:spcPct val="20000"/>
              </a:spcAft>
              <a:buClr>
                <a:srgbClr val="666465"/>
              </a:buClr>
              <a:buFont typeface="Wingdings" pitchFamily="2" charset="2"/>
              <a:buNone/>
            </a:pPr>
            <a:endParaRPr lang="fr-FR" sz="800" i="1">
              <a:solidFill>
                <a:srgbClr val="FF0000"/>
              </a:solidFill>
              <a:latin typeface="Verdana" pitchFamily="34" charset="0"/>
            </a:endParaRPr>
          </a:p>
          <a:p>
            <a:pPr algn="ctr">
              <a:lnSpc>
                <a:spcPct val="120000"/>
              </a:lnSpc>
              <a:spcAft>
                <a:spcPct val="20000"/>
              </a:spcAft>
              <a:buClr>
                <a:srgbClr val="666465"/>
              </a:buClr>
              <a:buFont typeface="Wingdings" pitchFamily="2" charset="2"/>
              <a:buNone/>
            </a:pPr>
            <a:r>
              <a:rPr lang="fr-FR" sz="800" i="1">
                <a:solidFill>
                  <a:srgbClr val="FF0000"/>
                </a:solidFill>
                <a:latin typeface="Verdana" pitchFamily="34" charset="0"/>
              </a:rPr>
              <a:t>Technologie</a:t>
            </a:r>
          </a:p>
          <a:p>
            <a:pPr algn="ctr">
              <a:lnSpc>
                <a:spcPct val="120000"/>
              </a:lnSpc>
              <a:spcAft>
                <a:spcPct val="20000"/>
              </a:spcAft>
              <a:buClr>
                <a:srgbClr val="666465"/>
              </a:buClr>
              <a:buFont typeface="Wingdings" pitchFamily="2" charset="2"/>
              <a:buNone/>
            </a:pPr>
            <a:endParaRPr lang="fr-FR" sz="800" i="1">
              <a:solidFill>
                <a:srgbClr val="FF0000"/>
              </a:solidFill>
              <a:latin typeface="Verdana" pitchFamily="34" charset="0"/>
            </a:endParaRPr>
          </a:p>
        </p:txBody>
      </p:sp>
      <p:sp>
        <p:nvSpPr>
          <p:cNvPr id="15415" name="Line 74"/>
          <p:cNvSpPr>
            <a:spLocks noChangeShapeType="1"/>
          </p:cNvSpPr>
          <p:nvPr/>
        </p:nvSpPr>
        <p:spPr bwMode="auto">
          <a:xfrm flipV="1">
            <a:off x="7240588" y="1966913"/>
            <a:ext cx="250825" cy="7937"/>
          </a:xfrm>
          <a:prstGeom prst="line">
            <a:avLst/>
          </a:prstGeom>
          <a:noFill/>
          <a:ln w="9525">
            <a:solidFill>
              <a:srgbClr val="FF0000"/>
            </a:solidFill>
            <a:round/>
            <a:headEnd type="triangle" w="med" len="med"/>
            <a:tailEnd type="triangle" w="med" len="med"/>
          </a:ln>
        </p:spPr>
        <p:txBody>
          <a:bodyPr wrap="none" anchor="ctr"/>
          <a:lstStyle/>
          <a:p>
            <a:endParaRPr lang="fr-FR"/>
          </a:p>
        </p:txBody>
      </p:sp>
      <p:sp>
        <p:nvSpPr>
          <p:cNvPr id="15416" name="Oval 75"/>
          <p:cNvSpPr>
            <a:spLocks noChangeArrowheads="1"/>
          </p:cNvSpPr>
          <p:nvPr/>
        </p:nvSpPr>
        <p:spPr bwMode="auto">
          <a:xfrm>
            <a:off x="3783013" y="4270375"/>
            <a:ext cx="358775" cy="360363"/>
          </a:xfrm>
          <a:prstGeom prst="ellipse">
            <a:avLst/>
          </a:prstGeom>
          <a:solidFill>
            <a:schemeClr val="accent1"/>
          </a:solidFill>
          <a:ln w="9525">
            <a:solidFill>
              <a:schemeClr val="tx1"/>
            </a:solidFill>
            <a:round/>
            <a:headEnd/>
            <a:tailEnd/>
          </a:ln>
        </p:spPr>
        <p:txBody>
          <a:bodyPr wrap="none" anchor="ctr"/>
          <a:lstStyle/>
          <a:p>
            <a:pPr algn="ctr"/>
            <a:r>
              <a:rPr lang="fr-FR">
                <a:latin typeface="Calibri" pitchFamily="34" charset="0"/>
              </a:rPr>
              <a:t>1</a:t>
            </a:r>
          </a:p>
        </p:txBody>
      </p:sp>
      <p:sp>
        <p:nvSpPr>
          <p:cNvPr id="15417" name="Oval 76"/>
          <p:cNvSpPr>
            <a:spLocks noChangeArrowheads="1"/>
          </p:cNvSpPr>
          <p:nvPr/>
        </p:nvSpPr>
        <p:spPr bwMode="auto">
          <a:xfrm>
            <a:off x="5006975" y="4270375"/>
            <a:ext cx="360363" cy="360363"/>
          </a:xfrm>
          <a:prstGeom prst="ellipse">
            <a:avLst/>
          </a:prstGeom>
          <a:solidFill>
            <a:schemeClr val="accent1"/>
          </a:solidFill>
          <a:ln w="9525">
            <a:solidFill>
              <a:schemeClr val="tx1"/>
            </a:solidFill>
            <a:round/>
            <a:headEnd/>
            <a:tailEnd/>
          </a:ln>
        </p:spPr>
        <p:txBody>
          <a:bodyPr wrap="none" anchor="ctr"/>
          <a:lstStyle/>
          <a:p>
            <a:pPr algn="ctr"/>
            <a:r>
              <a:rPr lang="fr-FR" dirty="0">
                <a:latin typeface="Calibri" pitchFamily="34" charset="0"/>
              </a:rPr>
              <a:t>2</a:t>
            </a:r>
          </a:p>
        </p:txBody>
      </p:sp>
      <p:sp>
        <p:nvSpPr>
          <p:cNvPr id="15418" name="Oval 77"/>
          <p:cNvSpPr>
            <a:spLocks noChangeArrowheads="1"/>
          </p:cNvSpPr>
          <p:nvPr/>
        </p:nvSpPr>
        <p:spPr bwMode="auto">
          <a:xfrm>
            <a:off x="6880225" y="4702175"/>
            <a:ext cx="360363" cy="360363"/>
          </a:xfrm>
          <a:prstGeom prst="ellipse">
            <a:avLst/>
          </a:prstGeom>
          <a:solidFill>
            <a:schemeClr val="accent1"/>
          </a:solidFill>
          <a:ln w="9525">
            <a:solidFill>
              <a:schemeClr val="tx1"/>
            </a:solidFill>
            <a:round/>
            <a:headEnd/>
            <a:tailEnd/>
          </a:ln>
        </p:spPr>
        <p:txBody>
          <a:bodyPr wrap="none" anchor="ctr"/>
          <a:lstStyle/>
          <a:p>
            <a:pPr algn="ctr"/>
            <a:r>
              <a:rPr lang="fr-FR" dirty="0">
                <a:latin typeface="Calibri" pitchFamily="34" charset="0"/>
              </a:rPr>
              <a:t>3</a:t>
            </a:r>
          </a:p>
        </p:txBody>
      </p:sp>
      <p:sp>
        <p:nvSpPr>
          <p:cNvPr id="15419" name="Oval 78"/>
          <p:cNvSpPr>
            <a:spLocks noChangeArrowheads="1"/>
          </p:cNvSpPr>
          <p:nvPr/>
        </p:nvSpPr>
        <p:spPr bwMode="auto">
          <a:xfrm>
            <a:off x="7600950" y="4702175"/>
            <a:ext cx="358775" cy="360363"/>
          </a:xfrm>
          <a:prstGeom prst="ellipse">
            <a:avLst/>
          </a:prstGeom>
          <a:solidFill>
            <a:schemeClr val="accent1"/>
          </a:solidFill>
          <a:ln w="9525">
            <a:solidFill>
              <a:schemeClr val="tx1"/>
            </a:solidFill>
            <a:round/>
            <a:headEnd/>
            <a:tailEnd/>
          </a:ln>
        </p:spPr>
        <p:txBody>
          <a:bodyPr wrap="none" anchor="ctr"/>
          <a:lstStyle/>
          <a:p>
            <a:pPr algn="ctr"/>
            <a:r>
              <a:rPr lang="fr-FR" dirty="0">
                <a:latin typeface="Calibri" pitchFamily="34" charset="0"/>
              </a:rPr>
              <a:t>4</a:t>
            </a:r>
          </a:p>
        </p:txBody>
      </p:sp>
      <p:sp>
        <p:nvSpPr>
          <p:cNvPr id="15420" name="Oval 79"/>
          <p:cNvSpPr>
            <a:spLocks noChangeArrowheads="1"/>
          </p:cNvSpPr>
          <p:nvPr/>
        </p:nvSpPr>
        <p:spPr bwMode="auto">
          <a:xfrm>
            <a:off x="6926263" y="5410200"/>
            <a:ext cx="360362" cy="360363"/>
          </a:xfrm>
          <a:prstGeom prst="ellipse">
            <a:avLst/>
          </a:prstGeom>
          <a:solidFill>
            <a:schemeClr val="accent1"/>
          </a:solidFill>
          <a:ln w="9525">
            <a:solidFill>
              <a:schemeClr val="tx1"/>
            </a:solidFill>
            <a:round/>
            <a:headEnd/>
            <a:tailEnd/>
          </a:ln>
        </p:spPr>
        <p:txBody>
          <a:bodyPr wrap="none" anchor="ctr"/>
          <a:lstStyle/>
          <a:p>
            <a:pPr algn="ctr"/>
            <a:r>
              <a:rPr lang="fr-FR" dirty="0">
                <a:latin typeface="Calibri" pitchFamily="34" charset="0"/>
              </a:rPr>
              <a:t>5</a:t>
            </a:r>
          </a:p>
        </p:txBody>
      </p:sp>
      <p:sp>
        <p:nvSpPr>
          <p:cNvPr id="23" name="Rectangle 22"/>
          <p:cNvSpPr/>
          <p:nvPr/>
        </p:nvSpPr>
        <p:spPr>
          <a:xfrm>
            <a:off x="6572264" y="2928934"/>
            <a:ext cx="505267" cy="923330"/>
          </a:xfrm>
          <a:prstGeom prst="rect">
            <a:avLst/>
          </a:prstGeom>
          <a:noFill/>
        </p:spPr>
        <p:txBody>
          <a:bodyPr wrap="none">
            <a:spAutoFit/>
          </a:bodyPr>
          <a:lstStyle/>
          <a:p>
            <a:pPr algn="ctr" fontAlgn="auto">
              <a:spcBef>
                <a:spcPts val="0"/>
              </a:spcBef>
              <a:spcAft>
                <a:spcPts val="0"/>
              </a:spcAft>
              <a:defRPr/>
            </a:pPr>
            <a:r>
              <a:rPr lang="fr-FR"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a:t>
            </a:r>
          </a:p>
        </p:txBody>
      </p:sp>
      <p:sp>
        <p:nvSpPr>
          <p:cNvPr id="24" name="Rectangle 23"/>
          <p:cNvSpPr/>
          <p:nvPr/>
        </p:nvSpPr>
        <p:spPr>
          <a:xfrm>
            <a:off x="7572396" y="2928934"/>
            <a:ext cx="505267" cy="923330"/>
          </a:xfrm>
          <a:prstGeom prst="rect">
            <a:avLst/>
          </a:prstGeom>
          <a:noFill/>
        </p:spPr>
        <p:txBody>
          <a:bodyPr wrap="none">
            <a:spAutoFit/>
          </a:bodyPr>
          <a:lstStyle/>
          <a:p>
            <a:pPr algn="ctr" fontAlgn="auto">
              <a:spcBef>
                <a:spcPts val="0"/>
              </a:spcBef>
              <a:spcAft>
                <a:spcPts val="0"/>
              </a:spcAft>
              <a:defRPr/>
            </a:pPr>
            <a:r>
              <a:rPr lang="fr-FR"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eaLnBrk="1" fontAlgn="auto" hangingPunct="1">
              <a:spcAft>
                <a:spcPts val="0"/>
              </a:spcAft>
              <a:defRPr/>
            </a:pPr>
            <a:r>
              <a:rPr lang="fr-FR" dirty="0" smtClean="0"/>
              <a:t>Segmentation des activités de SDA</a:t>
            </a:r>
            <a:endParaRPr lang="fr-FR" dirty="0"/>
          </a:p>
        </p:txBody>
      </p:sp>
      <p:sp>
        <p:nvSpPr>
          <p:cNvPr id="16387" name="Espace réservé du contenu 2"/>
          <p:cNvSpPr>
            <a:spLocks noGrp="1"/>
          </p:cNvSpPr>
          <p:nvPr>
            <p:ph idx="1"/>
          </p:nvPr>
        </p:nvSpPr>
        <p:spPr/>
        <p:txBody>
          <a:bodyPr/>
          <a:lstStyle/>
          <a:p>
            <a:pPr eaLnBrk="1" hangingPunct="1">
              <a:buFont typeface="Arial" charset="0"/>
              <a:buNone/>
            </a:pPr>
            <a:r>
              <a:rPr lang="fr-FR" b="1" dirty="0" smtClean="0"/>
              <a:t>Remarque :</a:t>
            </a:r>
          </a:p>
          <a:p>
            <a:pPr algn="just" eaLnBrk="1" hangingPunct="1"/>
            <a:r>
              <a:rPr lang="fr-FR" dirty="0" smtClean="0"/>
              <a:t>Il faut étudier la pertinence de maintenir les segments « éligibles électricité » et « éligibles Gaz », selon leur contribution future (horizon 2016) dans le chiffres d’affaires de SDA.</a:t>
            </a:r>
          </a:p>
        </p:txBody>
      </p:sp>
      <p:sp>
        <p:nvSpPr>
          <p:cNvPr id="13316"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A5F12D60-91D5-44E1-85D3-082988F5ED8A}" type="slidenum">
              <a:rPr lang="fr-FR" smtClean="0"/>
              <a:pPr fontAlgn="base">
                <a:spcBef>
                  <a:spcPct val="0"/>
                </a:spcBef>
                <a:spcAft>
                  <a:spcPct val="0"/>
                </a:spcAft>
                <a:defRPr/>
              </a:pPr>
              <a:t>9</a:t>
            </a:fld>
            <a:endParaRPr lang="fr-FR"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1109</TotalTime>
  <Words>5669</Words>
  <Application>Microsoft Office PowerPoint</Application>
  <PresentationFormat>Affichage à l'écran (4:3)</PresentationFormat>
  <Paragraphs>1433</Paragraphs>
  <Slides>38</Slides>
  <Notes>23</Notes>
  <HiddenSlides>0</HiddenSlides>
  <MMClips>0</MMClips>
  <ScaleCrop>false</ScaleCrop>
  <HeadingPairs>
    <vt:vector size="4" baseType="variant">
      <vt:variant>
        <vt:lpstr>Thème</vt:lpstr>
      </vt:variant>
      <vt:variant>
        <vt:i4>1</vt:i4>
      </vt:variant>
      <vt:variant>
        <vt:lpstr>Titres des diapositives</vt:lpstr>
      </vt:variant>
      <vt:variant>
        <vt:i4>38</vt:i4>
      </vt:variant>
    </vt:vector>
  </HeadingPairs>
  <TitlesOfParts>
    <vt:vector size="39" baseType="lpstr">
      <vt:lpstr>Solstice</vt:lpstr>
      <vt:lpstr>Diapositive 1</vt:lpstr>
      <vt:lpstr>Objet :</vt:lpstr>
      <vt:lpstr>Objet :</vt:lpstr>
      <vt:lpstr>Approche :</vt:lpstr>
      <vt:lpstr>Approche :</vt:lpstr>
      <vt:lpstr>Approche :</vt:lpstr>
      <vt:lpstr>Présentation de l’état d’avancement des travaux de diagnostic</vt:lpstr>
      <vt:lpstr>Segmentation des activités de SDA</vt:lpstr>
      <vt:lpstr>Segmentation des activités de SDA</vt:lpstr>
      <vt:lpstr>Diagnostic stratégique du segment : « Concessions électricité »</vt:lpstr>
      <vt:lpstr>Diapositive 11</vt:lpstr>
      <vt:lpstr>Diapositive 12</vt:lpstr>
      <vt:lpstr>Diapositive 13</vt:lpstr>
      <vt:lpstr>Résultat du diagnostic  Stratégique pour le segment Concessions  électricité</vt:lpstr>
      <vt:lpstr>Diagnostic stratégique du segment :   « Concessions Gaz »</vt:lpstr>
      <vt:lpstr>Diapositive 16</vt:lpstr>
      <vt:lpstr>Diapositive 17</vt:lpstr>
      <vt:lpstr>Diapositive 18</vt:lpstr>
      <vt:lpstr>Diapositive 19</vt:lpstr>
      <vt:lpstr>Diagnostic Stratégique du segment « concessions gaz »</vt:lpstr>
      <vt:lpstr>Diagnostic stratégique du segment : « éligible électricité »</vt:lpstr>
      <vt:lpstr>Diapositive 22</vt:lpstr>
      <vt:lpstr>Diapositive 23</vt:lpstr>
      <vt:lpstr>Diapositive 24</vt:lpstr>
      <vt:lpstr>Diagnostic Stratégique du segment « éligibles élec »</vt:lpstr>
      <vt:lpstr>Diagnostic stratégique du segment : « ELIGIBLES GAZ»</vt:lpstr>
      <vt:lpstr>Diapositive 27</vt:lpstr>
      <vt:lpstr>Diapositive 28</vt:lpstr>
      <vt:lpstr>Diapositive 29</vt:lpstr>
      <vt:lpstr>Diapositive 30</vt:lpstr>
      <vt:lpstr>Diagnostic Stratégique du segment « éligibles gaz »</vt:lpstr>
      <vt:lpstr>Diagnostic stratégique du segment :  « services in-situ»</vt:lpstr>
      <vt:lpstr>Diapositive 33</vt:lpstr>
      <vt:lpstr>Diapositive 34</vt:lpstr>
      <vt:lpstr>Détermination de la Maturité du Segment</vt:lpstr>
      <vt:lpstr>Diagnostic Stratégique du segment « services »</vt:lpstr>
      <vt:lpstr>Diagnostic Stratégique du Champ d’Activité DISTRIBUTION</vt:lpstr>
      <vt:lpstr>Aperçus sur les travaux réalisés</vt:lpstr>
    </vt:vector>
  </TitlesOfParts>
  <Company>SDA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DCG-SF</dc:creator>
  <cp:lastModifiedBy>bellounes</cp:lastModifiedBy>
  <cp:revision>87</cp:revision>
  <dcterms:created xsi:type="dcterms:W3CDTF">2012-05-29T13:29:10Z</dcterms:created>
  <dcterms:modified xsi:type="dcterms:W3CDTF">2012-10-10T14:18:14Z</dcterms:modified>
</cp:coreProperties>
</file>