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40"/>
  </p:notesMasterIdLst>
  <p:sldIdLst>
    <p:sldId id="257" r:id="rId2"/>
    <p:sldId id="258" r:id="rId3"/>
    <p:sldId id="259" r:id="rId4"/>
    <p:sldId id="260" r:id="rId5"/>
    <p:sldId id="261" r:id="rId6"/>
    <p:sldId id="262" r:id="rId7"/>
    <p:sldId id="264" r:id="rId8"/>
    <p:sldId id="265" r:id="rId9"/>
    <p:sldId id="266" r:id="rId10"/>
    <p:sldId id="267" r:id="rId11"/>
    <p:sldId id="295" r:id="rId12"/>
    <p:sldId id="269" r:id="rId13"/>
    <p:sldId id="270" r:id="rId14"/>
    <p:sldId id="271" r:id="rId15"/>
    <p:sldId id="272" r:id="rId16"/>
    <p:sldId id="296" r:id="rId17"/>
    <p:sldId id="294"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97" r:id="rId32"/>
    <p:sldId id="289" r:id="rId33"/>
    <p:sldId id="290" r:id="rId34"/>
    <p:sldId id="291" r:id="rId35"/>
    <p:sldId id="292" r:id="rId36"/>
    <p:sldId id="293" r:id="rId37"/>
    <p:sldId id="298" r:id="rId38"/>
    <p:sldId id="300" r:id="rId39"/>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98" d="100"/>
          <a:sy n="98" d="100"/>
        </p:scale>
        <p:origin x="-72" y="-7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8FE8FE7-7CD1-4A2B-B17B-A93D42F747B1}" type="datetimeFigureOut">
              <a:rPr lang="fr-FR" smtClean="0"/>
              <a:pPr/>
              <a:t>02/07/2012</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1B1F539-8984-4E6C-9EFB-F966BE7B89BD}" type="slidenum">
              <a:rPr lang="fr-FR" smtClean="0"/>
              <a:pPr/>
              <a:t>‹N°›</a:t>
            </a:fld>
            <a:endParaRPr lang="fr-F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txBox="1">
            <a:spLocks noGrp="1" noChangeArrowheads="1"/>
          </p:cNvSpPr>
          <p:nvPr/>
        </p:nvSpPr>
        <p:spPr bwMode="auto">
          <a:xfrm>
            <a:off x="3886094" y="8688630"/>
            <a:ext cx="2971906" cy="455370"/>
          </a:xfrm>
          <a:prstGeom prst="rect">
            <a:avLst/>
          </a:prstGeom>
          <a:noFill/>
          <a:ln w="9525">
            <a:noFill/>
            <a:miter lim="800000"/>
            <a:headEnd/>
            <a:tailEnd/>
          </a:ln>
        </p:spPr>
        <p:txBody>
          <a:bodyPr lIns="91407" tIns="45702" rIns="91407" bIns="45702" anchor="b"/>
          <a:lstStyle/>
          <a:p>
            <a:pPr algn="r"/>
            <a:fld id="{DA41691D-1C69-4AA1-8D9F-63EFBFF4207C}" type="slidenum">
              <a:rPr lang="ar-SA">
                <a:latin typeface="Times New Roman" pitchFamily="18" charset="0"/>
                <a:cs typeface="Times New Roman" pitchFamily="18" charset="0"/>
              </a:rPr>
              <a:pPr algn="r"/>
              <a:t>8</a:t>
            </a:fld>
            <a:endParaRPr lang="fr-FR">
              <a:latin typeface="Times New Roman" pitchFamily="18" charset="0"/>
            </a:endParaRPr>
          </a:p>
        </p:txBody>
      </p:sp>
      <p:sp>
        <p:nvSpPr>
          <p:cNvPr id="46083" name="Rectangle 2"/>
          <p:cNvSpPr>
            <a:spLocks noGrp="1" noRot="1" noChangeAspect="1" noChangeArrowheads="1" noTextEdit="1"/>
          </p:cNvSpPr>
          <p:nvPr>
            <p:ph type="sldImg"/>
          </p:nvPr>
        </p:nvSpPr>
        <p:spPr bwMode="auto">
          <a:xfrm>
            <a:off x="1144588" y="687388"/>
            <a:ext cx="4570412" cy="3427412"/>
          </a:xfrm>
          <a:noFill/>
          <a:ln>
            <a:solidFill>
              <a:srgbClr val="000000"/>
            </a:solidFill>
            <a:miter lim="800000"/>
            <a:headEnd/>
            <a:tailEnd/>
          </a:ln>
        </p:spPr>
      </p:sp>
      <p:sp>
        <p:nvSpPr>
          <p:cNvPr id="46084" name="Rectangle 3"/>
          <p:cNvSpPr>
            <a:spLocks noGrp="1" noChangeArrowheads="1"/>
          </p:cNvSpPr>
          <p:nvPr>
            <p:ph type="body" idx="1"/>
          </p:nvPr>
        </p:nvSpPr>
        <p:spPr bwMode="auto">
          <a:xfrm>
            <a:off x="914186" y="4342851"/>
            <a:ext cx="5029628" cy="4114434"/>
          </a:xfrm>
          <a:noFill/>
        </p:spPr>
        <p:txBody>
          <a:bodyPr wrap="square" lIns="91407" tIns="45702" rIns="91407" bIns="45702" numCol="1" anchor="t" anchorCtr="0" compatLnSpc="1">
            <a:prstTxWarp prst="textNoShape">
              <a:avLst/>
            </a:prstTxWarp>
          </a:bodyPr>
          <a:lstStyle/>
          <a:p>
            <a:pPr eaLnBrk="1" hangingPunct="1">
              <a:spcBef>
                <a:spcPct val="0"/>
              </a:spcBef>
            </a:pPr>
            <a:endParaRPr lang="fr-FR"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txBox="1">
            <a:spLocks noGrp="1" noChangeArrowheads="1"/>
          </p:cNvSpPr>
          <p:nvPr/>
        </p:nvSpPr>
        <p:spPr bwMode="auto">
          <a:xfrm>
            <a:off x="3886094" y="8688630"/>
            <a:ext cx="2971906" cy="455370"/>
          </a:xfrm>
          <a:prstGeom prst="rect">
            <a:avLst/>
          </a:prstGeom>
          <a:noFill/>
          <a:ln w="9525">
            <a:noFill/>
            <a:miter lim="800000"/>
            <a:headEnd/>
            <a:tailEnd/>
          </a:ln>
        </p:spPr>
        <p:txBody>
          <a:bodyPr lIns="91407" tIns="45702" rIns="91407" bIns="45702" anchor="b"/>
          <a:lstStyle/>
          <a:p>
            <a:pPr algn="r"/>
            <a:fld id="{0DD1B5C8-C9E4-432F-B5E6-9011CB523B8D}" type="slidenum">
              <a:rPr lang="ar-SA">
                <a:latin typeface="Times New Roman" pitchFamily="18" charset="0"/>
                <a:cs typeface="Times New Roman" pitchFamily="18" charset="0"/>
              </a:rPr>
              <a:pPr algn="r"/>
              <a:t>20</a:t>
            </a:fld>
            <a:endParaRPr lang="fr-FR">
              <a:latin typeface="Times New Roman" pitchFamily="18" charset="0"/>
            </a:endParaRPr>
          </a:p>
        </p:txBody>
      </p:sp>
      <p:sp>
        <p:nvSpPr>
          <p:cNvPr id="54275" name="Rectangle 2"/>
          <p:cNvSpPr>
            <a:spLocks noGrp="1" noRot="1" noChangeAspect="1" noChangeArrowheads="1" noTextEdit="1"/>
          </p:cNvSpPr>
          <p:nvPr>
            <p:ph type="sldImg"/>
          </p:nvPr>
        </p:nvSpPr>
        <p:spPr bwMode="auto">
          <a:xfrm>
            <a:off x="1144588" y="687388"/>
            <a:ext cx="4570412" cy="3427412"/>
          </a:xfrm>
          <a:noFill/>
          <a:ln>
            <a:solidFill>
              <a:srgbClr val="000000"/>
            </a:solidFill>
            <a:miter lim="800000"/>
            <a:headEnd/>
            <a:tailEnd/>
          </a:ln>
        </p:spPr>
      </p:sp>
      <p:sp>
        <p:nvSpPr>
          <p:cNvPr id="54276" name="Rectangle 3"/>
          <p:cNvSpPr>
            <a:spLocks noGrp="1" noChangeArrowheads="1"/>
          </p:cNvSpPr>
          <p:nvPr>
            <p:ph type="body" idx="1"/>
          </p:nvPr>
        </p:nvSpPr>
        <p:spPr bwMode="auto">
          <a:xfrm>
            <a:off x="914186" y="4342851"/>
            <a:ext cx="5029628" cy="4114434"/>
          </a:xfrm>
          <a:noFill/>
        </p:spPr>
        <p:txBody>
          <a:bodyPr wrap="square" lIns="91407" tIns="45702" rIns="91407" bIns="45702" numCol="1" anchor="t" anchorCtr="0" compatLnSpc="1">
            <a:prstTxWarp prst="textNoShape">
              <a:avLst/>
            </a:prstTxWarp>
          </a:bodyPr>
          <a:lstStyle/>
          <a:p>
            <a:pPr eaLnBrk="1" hangingPunct="1">
              <a:spcBef>
                <a:spcPct val="0"/>
              </a:spcBef>
            </a:pPr>
            <a:endParaRPr lang="fr-FR" dirty="0"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txBox="1">
            <a:spLocks noGrp="1" noChangeArrowheads="1"/>
          </p:cNvSpPr>
          <p:nvPr/>
        </p:nvSpPr>
        <p:spPr bwMode="auto">
          <a:xfrm>
            <a:off x="3886094" y="8688630"/>
            <a:ext cx="2971906" cy="455370"/>
          </a:xfrm>
          <a:prstGeom prst="rect">
            <a:avLst/>
          </a:prstGeom>
          <a:noFill/>
          <a:ln w="9525">
            <a:noFill/>
            <a:miter lim="800000"/>
            <a:headEnd/>
            <a:tailEnd/>
          </a:ln>
        </p:spPr>
        <p:txBody>
          <a:bodyPr lIns="91544" tIns="45771" rIns="91544" bIns="45771" anchor="b"/>
          <a:lstStyle/>
          <a:p>
            <a:pPr algn="r" defTabSz="915988"/>
            <a:fld id="{E3680397-E172-4095-9CF4-D71527AFA084}" type="slidenum">
              <a:rPr lang="ar-SA">
                <a:latin typeface="Times New Roman" pitchFamily="18" charset="0"/>
                <a:cs typeface="Times New Roman" pitchFamily="18" charset="0"/>
              </a:rPr>
              <a:pPr algn="r" defTabSz="915988"/>
              <a:t>22</a:t>
            </a:fld>
            <a:endParaRPr lang="fr-FR">
              <a:latin typeface="Times New Roman" pitchFamily="18" charset="0"/>
            </a:endParaRPr>
          </a:p>
        </p:txBody>
      </p:sp>
      <p:sp>
        <p:nvSpPr>
          <p:cNvPr id="55299" name="Rectangle 7"/>
          <p:cNvSpPr txBox="1">
            <a:spLocks noGrp="1" noChangeArrowheads="1"/>
          </p:cNvSpPr>
          <p:nvPr/>
        </p:nvSpPr>
        <p:spPr bwMode="auto">
          <a:xfrm>
            <a:off x="3886094" y="8688630"/>
            <a:ext cx="2971906" cy="455370"/>
          </a:xfrm>
          <a:prstGeom prst="rect">
            <a:avLst/>
          </a:prstGeom>
          <a:noFill/>
          <a:ln w="9525">
            <a:noFill/>
            <a:miter lim="800000"/>
            <a:headEnd/>
            <a:tailEnd/>
          </a:ln>
        </p:spPr>
        <p:txBody>
          <a:bodyPr lIns="91540" tIns="45769" rIns="91540" bIns="45769" anchor="b"/>
          <a:lstStyle/>
          <a:p>
            <a:pPr algn="r" defTabSz="915988"/>
            <a:fld id="{2D7E1609-1771-4AF5-A1E4-32B9241A815B}" type="slidenum">
              <a:rPr lang="ar-SA">
                <a:latin typeface="Times New Roman" pitchFamily="18" charset="0"/>
                <a:cs typeface="Times New Roman" pitchFamily="18" charset="0"/>
              </a:rPr>
              <a:pPr algn="r" defTabSz="915988"/>
              <a:t>22</a:t>
            </a:fld>
            <a:endParaRPr lang="fr-FR">
              <a:latin typeface="Times New Roman" pitchFamily="18" charset="0"/>
            </a:endParaRPr>
          </a:p>
        </p:txBody>
      </p:sp>
      <p:sp>
        <p:nvSpPr>
          <p:cNvPr id="55300" name="Rectangle 2"/>
          <p:cNvSpPr>
            <a:spLocks noGrp="1" noRot="1" noChangeAspect="1" noChangeArrowheads="1" noTextEdit="1"/>
          </p:cNvSpPr>
          <p:nvPr>
            <p:ph type="sldImg"/>
          </p:nvPr>
        </p:nvSpPr>
        <p:spPr bwMode="auto">
          <a:xfrm>
            <a:off x="1144588" y="687388"/>
            <a:ext cx="4570412" cy="3427412"/>
          </a:xfrm>
          <a:solidFill>
            <a:srgbClr val="FFFFFF"/>
          </a:solidFill>
          <a:ln>
            <a:solidFill>
              <a:srgbClr val="000000"/>
            </a:solidFill>
            <a:miter lim="800000"/>
            <a:headEnd/>
            <a:tailEnd/>
          </a:ln>
        </p:spPr>
      </p:sp>
      <p:sp>
        <p:nvSpPr>
          <p:cNvPr id="55301" name="Rectangle 3"/>
          <p:cNvSpPr>
            <a:spLocks noGrp="1" noChangeArrowheads="1"/>
          </p:cNvSpPr>
          <p:nvPr>
            <p:ph type="body" idx="1"/>
          </p:nvPr>
        </p:nvSpPr>
        <p:spPr bwMode="auto">
          <a:xfrm>
            <a:off x="912584" y="4342851"/>
            <a:ext cx="5032835" cy="4114434"/>
          </a:xfrm>
          <a:solidFill>
            <a:srgbClr val="FFFFFF"/>
          </a:solidFill>
          <a:ln>
            <a:solidFill>
              <a:srgbClr val="000000"/>
            </a:solidFill>
            <a:miter lim="800000"/>
            <a:headEnd/>
            <a:tailEnd/>
          </a:ln>
        </p:spPr>
        <p:txBody>
          <a:bodyPr wrap="square" lIns="91540" tIns="45769" rIns="91540" bIns="45769" numCol="1" anchor="t" anchorCtr="0" compatLnSpc="1">
            <a:prstTxWarp prst="textNoShape">
              <a:avLst/>
            </a:prstTxWarp>
          </a:bodyPr>
          <a:lstStyle/>
          <a:p>
            <a:pPr eaLnBrk="1" hangingPunct="1">
              <a:spcBef>
                <a:spcPct val="0"/>
              </a:spcBef>
            </a:pPr>
            <a:endParaRPr lang="fr-FR"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Espace réservé de l'image des diapositives 1"/>
          <p:cNvSpPr>
            <a:spLocks noGrp="1" noRot="1" noChangeAspect="1" noTextEdit="1"/>
          </p:cNvSpPr>
          <p:nvPr>
            <p:ph type="sldImg"/>
          </p:nvPr>
        </p:nvSpPr>
        <p:spPr bwMode="auto">
          <a:noFill/>
          <a:ln>
            <a:solidFill>
              <a:srgbClr val="000000"/>
            </a:solidFill>
            <a:miter lim="800000"/>
            <a:headEnd/>
            <a:tailEnd/>
          </a:ln>
        </p:spPr>
      </p:sp>
      <p:sp>
        <p:nvSpPr>
          <p:cNvPr id="56323" name="Espace réservé des commentaires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fr-FR" smtClean="0"/>
          </a:p>
        </p:txBody>
      </p:sp>
      <p:sp>
        <p:nvSpPr>
          <p:cNvPr id="46084" name="Espace réservé du numéro de diapositive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93ECB9F9-4953-4A4C-897D-5F29593BDDB4}" type="slidenum">
              <a:rPr lang="fr-FR" smtClean="0"/>
              <a:pPr fontAlgn="base">
                <a:spcBef>
                  <a:spcPct val="0"/>
                </a:spcBef>
                <a:spcAft>
                  <a:spcPct val="0"/>
                </a:spcAft>
                <a:defRPr/>
              </a:pPr>
              <a:t>23</a:t>
            </a:fld>
            <a:endParaRPr lang="fr-FR"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txBox="1">
            <a:spLocks noGrp="1" noChangeArrowheads="1"/>
          </p:cNvSpPr>
          <p:nvPr/>
        </p:nvSpPr>
        <p:spPr bwMode="auto">
          <a:xfrm>
            <a:off x="3884489" y="8687166"/>
            <a:ext cx="2971907" cy="455369"/>
          </a:xfrm>
          <a:prstGeom prst="rect">
            <a:avLst/>
          </a:prstGeom>
          <a:noFill/>
          <a:ln w="9525">
            <a:noFill/>
            <a:miter lim="800000"/>
            <a:headEnd/>
            <a:tailEnd/>
          </a:ln>
        </p:spPr>
        <p:txBody>
          <a:bodyPr lIns="91275" tIns="45638" rIns="91275" bIns="45638" anchor="b"/>
          <a:lstStyle/>
          <a:p>
            <a:pPr algn="r" defTabSz="912813"/>
            <a:fld id="{98999B24-6DD0-49BE-B3A5-5E85E7BC31D8}" type="slidenum">
              <a:rPr lang="fr-FR">
                <a:latin typeface="Calibri" pitchFamily="34" charset="0"/>
              </a:rPr>
              <a:pPr algn="r" defTabSz="912813"/>
              <a:t>24</a:t>
            </a:fld>
            <a:endParaRPr lang="fr-FR">
              <a:latin typeface="Calibri" pitchFamily="34" charset="0"/>
            </a:endParaRPr>
          </a:p>
        </p:txBody>
      </p:sp>
      <p:sp>
        <p:nvSpPr>
          <p:cNvPr id="5734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7348" name="Rectangle 3"/>
          <p:cNvSpPr>
            <a:spLocks noGrp="1" noChangeArrowheads="1"/>
          </p:cNvSpPr>
          <p:nvPr>
            <p:ph type="body" idx="1"/>
          </p:nvPr>
        </p:nvSpPr>
        <p:spPr bwMode="auto">
          <a:noFill/>
        </p:spPr>
        <p:txBody>
          <a:bodyPr wrap="square" lIns="91275" tIns="45638" rIns="91275" bIns="45638" numCol="1" anchor="t" anchorCtr="0" compatLnSpc="1">
            <a:prstTxWarp prst="textNoShape">
              <a:avLst/>
            </a:prstTxWarp>
          </a:bodyPr>
          <a:lstStyle/>
          <a:p>
            <a:pPr eaLnBrk="1" hangingPunct="1">
              <a:spcBef>
                <a:spcPct val="0"/>
              </a:spcBef>
            </a:pPr>
            <a:endParaRPr lang="fr-FR"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txBox="1">
            <a:spLocks noGrp="1" noChangeArrowheads="1"/>
          </p:cNvSpPr>
          <p:nvPr/>
        </p:nvSpPr>
        <p:spPr bwMode="auto">
          <a:xfrm>
            <a:off x="3886094" y="8688630"/>
            <a:ext cx="2971906" cy="455370"/>
          </a:xfrm>
          <a:prstGeom prst="rect">
            <a:avLst/>
          </a:prstGeom>
          <a:noFill/>
          <a:ln w="9525">
            <a:noFill/>
            <a:miter lim="800000"/>
            <a:headEnd/>
            <a:tailEnd/>
          </a:ln>
        </p:spPr>
        <p:txBody>
          <a:bodyPr lIns="91407" tIns="45702" rIns="91407" bIns="45702" anchor="b"/>
          <a:lstStyle/>
          <a:p>
            <a:pPr algn="r"/>
            <a:fld id="{A67C8B83-C2F1-47C3-A014-E304FB6C38D2}" type="slidenum">
              <a:rPr lang="ar-SA">
                <a:latin typeface="Times New Roman" pitchFamily="18" charset="0"/>
                <a:cs typeface="Times New Roman" pitchFamily="18" charset="0"/>
              </a:rPr>
              <a:pPr algn="r"/>
              <a:t>25</a:t>
            </a:fld>
            <a:endParaRPr lang="fr-FR">
              <a:latin typeface="Times New Roman" pitchFamily="18" charset="0"/>
            </a:endParaRPr>
          </a:p>
        </p:txBody>
      </p:sp>
      <p:sp>
        <p:nvSpPr>
          <p:cNvPr id="58371" name="Rectangle 2"/>
          <p:cNvSpPr>
            <a:spLocks noGrp="1" noRot="1" noChangeAspect="1" noChangeArrowheads="1" noTextEdit="1"/>
          </p:cNvSpPr>
          <p:nvPr>
            <p:ph type="sldImg"/>
          </p:nvPr>
        </p:nvSpPr>
        <p:spPr bwMode="auto">
          <a:xfrm>
            <a:off x="1144588" y="687388"/>
            <a:ext cx="4570412" cy="3427412"/>
          </a:xfrm>
          <a:noFill/>
          <a:ln>
            <a:solidFill>
              <a:srgbClr val="000000"/>
            </a:solidFill>
            <a:miter lim="800000"/>
            <a:headEnd/>
            <a:tailEnd/>
          </a:ln>
        </p:spPr>
      </p:sp>
      <p:sp>
        <p:nvSpPr>
          <p:cNvPr id="58372" name="Rectangle 3"/>
          <p:cNvSpPr>
            <a:spLocks noGrp="1" noChangeArrowheads="1"/>
          </p:cNvSpPr>
          <p:nvPr>
            <p:ph type="body" idx="1"/>
          </p:nvPr>
        </p:nvSpPr>
        <p:spPr bwMode="auto">
          <a:xfrm>
            <a:off x="914186" y="4342851"/>
            <a:ext cx="5029628" cy="4114434"/>
          </a:xfrm>
          <a:noFill/>
        </p:spPr>
        <p:txBody>
          <a:bodyPr wrap="square" lIns="91407" tIns="45702" rIns="91407" bIns="45702" numCol="1" anchor="t" anchorCtr="0" compatLnSpc="1">
            <a:prstTxWarp prst="textNoShape">
              <a:avLst/>
            </a:prstTxWarp>
          </a:bodyPr>
          <a:lstStyle/>
          <a:p>
            <a:pPr eaLnBrk="1" hangingPunct="1">
              <a:spcBef>
                <a:spcPct val="0"/>
              </a:spcBef>
            </a:pPr>
            <a:endParaRPr lang="fr-FR"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txBox="1">
            <a:spLocks noGrp="1" noChangeArrowheads="1"/>
          </p:cNvSpPr>
          <p:nvPr/>
        </p:nvSpPr>
        <p:spPr bwMode="auto">
          <a:xfrm>
            <a:off x="3886094" y="8688630"/>
            <a:ext cx="2971906" cy="455370"/>
          </a:xfrm>
          <a:prstGeom prst="rect">
            <a:avLst/>
          </a:prstGeom>
          <a:noFill/>
          <a:ln w="9525">
            <a:noFill/>
            <a:miter lim="800000"/>
            <a:headEnd/>
            <a:tailEnd/>
          </a:ln>
        </p:spPr>
        <p:txBody>
          <a:bodyPr lIns="91544" tIns="45771" rIns="91544" bIns="45771" anchor="b"/>
          <a:lstStyle/>
          <a:p>
            <a:pPr algn="r" defTabSz="915988"/>
            <a:fld id="{E0DE6AC5-342D-418D-9318-BEAF075331DA}" type="slidenum">
              <a:rPr lang="ar-SA">
                <a:latin typeface="Times New Roman" pitchFamily="18" charset="0"/>
                <a:cs typeface="Times New Roman" pitchFamily="18" charset="0"/>
              </a:rPr>
              <a:pPr algn="r" defTabSz="915988"/>
              <a:t>27</a:t>
            </a:fld>
            <a:endParaRPr lang="fr-FR">
              <a:latin typeface="Times New Roman" pitchFamily="18" charset="0"/>
            </a:endParaRPr>
          </a:p>
        </p:txBody>
      </p:sp>
      <p:sp>
        <p:nvSpPr>
          <p:cNvPr id="59395" name="Rectangle 7"/>
          <p:cNvSpPr txBox="1">
            <a:spLocks noGrp="1" noChangeArrowheads="1"/>
          </p:cNvSpPr>
          <p:nvPr/>
        </p:nvSpPr>
        <p:spPr bwMode="auto">
          <a:xfrm>
            <a:off x="3886094" y="8688630"/>
            <a:ext cx="2971906" cy="455370"/>
          </a:xfrm>
          <a:prstGeom prst="rect">
            <a:avLst/>
          </a:prstGeom>
          <a:noFill/>
          <a:ln w="9525">
            <a:noFill/>
            <a:miter lim="800000"/>
            <a:headEnd/>
            <a:tailEnd/>
          </a:ln>
        </p:spPr>
        <p:txBody>
          <a:bodyPr lIns="91540" tIns="45769" rIns="91540" bIns="45769" anchor="b"/>
          <a:lstStyle/>
          <a:p>
            <a:pPr algn="r" defTabSz="915988"/>
            <a:fld id="{DABBBEBD-F91D-4B21-83F7-7985E6226379}" type="slidenum">
              <a:rPr lang="ar-SA">
                <a:latin typeface="Times New Roman" pitchFamily="18" charset="0"/>
                <a:cs typeface="Times New Roman" pitchFamily="18" charset="0"/>
              </a:rPr>
              <a:pPr algn="r" defTabSz="915988"/>
              <a:t>27</a:t>
            </a:fld>
            <a:endParaRPr lang="fr-FR">
              <a:latin typeface="Times New Roman" pitchFamily="18" charset="0"/>
            </a:endParaRPr>
          </a:p>
        </p:txBody>
      </p:sp>
      <p:sp>
        <p:nvSpPr>
          <p:cNvPr id="59396" name="Rectangle 2"/>
          <p:cNvSpPr>
            <a:spLocks noGrp="1" noRot="1" noChangeAspect="1" noChangeArrowheads="1" noTextEdit="1"/>
          </p:cNvSpPr>
          <p:nvPr>
            <p:ph type="sldImg"/>
          </p:nvPr>
        </p:nvSpPr>
        <p:spPr bwMode="auto">
          <a:xfrm>
            <a:off x="1144588" y="687388"/>
            <a:ext cx="4570412" cy="3427412"/>
          </a:xfrm>
          <a:solidFill>
            <a:srgbClr val="FFFFFF"/>
          </a:solidFill>
          <a:ln>
            <a:solidFill>
              <a:srgbClr val="000000"/>
            </a:solidFill>
            <a:miter lim="800000"/>
            <a:headEnd/>
            <a:tailEnd/>
          </a:ln>
        </p:spPr>
      </p:sp>
      <p:sp>
        <p:nvSpPr>
          <p:cNvPr id="59397" name="Rectangle 3"/>
          <p:cNvSpPr>
            <a:spLocks noGrp="1" noChangeArrowheads="1"/>
          </p:cNvSpPr>
          <p:nvPr>
            <p:ph type="body" idx="1"/>
          </p:nvPr>
        </p:nvSpPr>
        <p:spPr bwMode="auto">
          <a:xfrm>
            <a:off x="912584" y="4342851"/>
            <a:ext cx="5032835" cy="4114434"/>
          </a:xfrm>
          <a:solidFill>
            <a:srgbClr val="FFFFFF"/>
          </a:solidFill>
          <a:ln>
            <a:solidFill>
              <a:srgbClr val="000000"/>
            </a:solidFill>
            <a:miter lim="800000"/>
            <a:headEnd/>
            <a:tailEnd/>
          </a:ln>
        </p:spPr>
        <p:txBody>
          <a:bodyPr wrap="square" lIns="91540" tIns="45769" rIns="91540" bIns="45769" numCol="1" anchor="t" anchorCtr="0" compatLnSpc="1">
            <a:prstTxWarp prst="textNoShape">
              <a:avLst/>
            </a:prstTxWarp>
          </a:bodyPr>
          <a:lstStyle/>
          <a:p>
            <a:pPr eaLnBrk="1" hangingPunct="1"/>
            <a:endParaRPr lang="fr-FR" dirty="0"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txBox="1">
            <a:spLocks noGrp="1" noChangeArrowheads="1"/>
          </p:cNvSpPr>
          <p:nvPr/>
        </p:nvSpPr>
        <p:spPr bwMode="auto">
          <a:xfrm>
            <a:off x="3884489" y="8687166"/>
            <a:ext cx="2971907" cy="455369"/>
          </a:xfrm>
          <a:prstGeom prst="rect">
            <a:avLst/>
          </a:prstGeom>
          <a:noFill/>
          <a:ln w="9525">
            <a:noFill/>
            <a:miter lim="800000"/>
            <a:headEnd/>
            <a:tailEnd/>
          </a:ln>
        </p:spPr>
        <p:txBody>
          <a:bodyPr lIns="91275" tIns="45638" rIns="91275" bIns="45638" anchor="b"/>
          <a:lstStyle/>
          <a:p>
            <a:pPr algn="r" defTabSz="912813"/>
            <a:fld id="{F86D4F25-BC7B-4511-8CA5-FF4A00A911E7}" type="slidenum">
              <a:rPr lang="fr-FR">
                <a:latin typeface="Calibri" pitchFamily="34" charset="0"/>
              </a:rPr>
              <a:pPr algn="r" defTabSz="912813"/>
              <a:t>29</a:t>
            </a:fld>
            <a:endParaRPr lang="fr-FR">
              <a:latin typeface="Calibri" pitchFamily="34" charset="0"/>
            </a:endParaRPr>
          </a:p>
        </p:txBody>
      </p:sp>
      <p:sp>
        <p:nvSpPr>
          <p:cNvPr id="6041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60420" name="Rectangle 3"/>
          <p:cNvSpPr>
            <a:spLocks noGrp="1" noChangeArrowheads="1"/>
          </p:cNvSpPr>
          <p:nvPr>
            <p:ph type="body" idx="1"/>
          </p:nvPr>
        </p:nvSpPr>
        <p:spPr bwMode="auto">
          <a:noFill/>
        </p:spPr>
        <p:txBody>
          <a:bodyPr wrap="square" lIns="91275" tIns="45638" rIns="91275" bIns="45638" numCol="1" anchor="t" anchorCtr="0" compatLnSpc="1">
            <a:prstTxWarp prst="textNoShape">
              <a:avLst/>
            </a:prstTxWarp>
          </a:bodyPr>
          <a:lstStyle/>
          <a:p>
            <a:pPr eaLnBrk="1" hangingPunct="1">
              <a:spcBef>
                <a:spcPct val="0"/>
              </a:spcBef>
            </a:pPr>
            <a:endParaRPr lang="fr-FR"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Espace réservé de l'image des diapositives 1"/>
          <p:cNvSpPr>
            <a:spLocks noGrp="1" noRot="1" noChangeAspect="1" noTextEdit="1"/>
          </p:cNvSpPr>
          <p:nvPr>
            <p:ph type="sldImg"/>
          </p:nvPr>
        </p:nvSpPr>
        <p:spPr bwMode="auto">
          <a:xfrm>
            <a:off x="1143000" y="687388"/>
            <a:ext cx="4572000" cy="3429000"/>
          </a:xfrm>
          <a:noFill/>
          <a:ln>
            <a:solidFill>
              <a:srgbClr val="000000"/>
            </a:solidFill>
            <a:miter lim="800000"/>
            <a:headEnd/>
            <a:tailEnd/>
          </a:ln>
        </p:spPr>
      </p:sp>
      <p:sp>
        <p:nvSpPr>
          <p:cNvPr id="61443" name="Espace réservé des commentaires 2"/>
          <p:cNvSpPr>
            <a:spLocks noGrp="1"/>
          </p:cNvSpPr>
          <p:nvPr>
            <p:ph type="body" idx="1"/>
          </p:nvPr>
        </p:nvSpPr>
        <p:spPr bwMode="auto">
          <a:xfrm>
            <a:off x="915791" y="4344316"/>
            <a:ext cx="5026420" cy="4112969"/>
          </a:xfrm>
          <a:noFill/>
        </p:spPr>
        <p:txBody>
          <a:bodyPr wrap="square" lIns="91544" tIns="45771" rIns="91544" bIns="45771" numCol="1" anchor="t" anchorCtr="0" compatLnSpc="1">
            <a:prstTxWarp prst="textNoShape">
              <a:avLst/>
            </a:prstTxWarp>
          </a:bodyPr>
          <a:lstStyle/>
          <a:p>
            <a:pPr eaLnBrk="1" hangingPunct="1"/>
            <a:endParaRPr lang="fr-FR" smtClean="0"/>
          </a:p>
        </p:txBody>
      </p:sp>
      <p:sp>
        <p:nvSpPr>
          <p:cNvPr id="61444" name="Espace réservé du numéro de diapositive 3"/>
          <p:cNvSpPr txBox="1">
            <a:spLocks noGrp="1"/>
          </p:cNvSpPr>
          <p:nvPr/>
        </p:nvSpPr>
        <p:spPr bwMode="auto">
          <a:xfrm>
            <a:off x="3886094" y="8688630"/>
            <a:ext cx="2971906" cy="455370"/>
          </a:xfrm>
          <a:prstGeom prst="rect">
            <a:avLst/>
          </a:prstGeom>
          <a:noFill/>
          <a:ln w="9525">
            <a:noFill/>
            <a:miter lim="800000"/>
            <a:headEnd/>
            <a:tailEnd/>
          </a:ln>
        </p:spPr>
        <p:txBody>
          <a:bodyPr lIns="91544" tIns="45771" rIns="91544" bIns="45771" anchor="b"/>
          <a:lstStyle/>
          <a:p>
            <a:pPr algn="r" defTabSz="915988"/>
            <a:fld id="{8D4EAF59-873E-4E0F-9C9D-A34E84469357}" type="slidenum">
              <a:rPr lang="ar-SA">
                <a:latin typeface="Times New Roman" pitchFamily="18" charset="0"/>
                <a:cs typeface="Times New Roman" pitchFamily="18" charset="0"/>
              </a:rPr>
              <a:pPr algn="r" defTabSz="915988"/>
              <a:t>30</a:t>
            </a:fld>
            <a:endParaRPr lang="fr-FR">
              <a:latin typeface="Times New Roman" pitchFamily="18"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txBox="1">
            <a:spLocks noGrp="1" noChangeArrowheads="1"/>
          </p:cNvSpPr>
          <p:nvPr/>
        </p:nvSpPr>
        <p:spPr bwMode="auto">
          <a:xfrm>
            <a:off x="3886094" y="8688630"/>
            <a:ext cx="2971906" cy="455370"/>
          </a:xfrm>
          <a:prstGeom prst="rect">
            <a:avLst/>
          </a:prstGeom>
          <a:noFill/>
          <a:ln w="9525">
            <a:noFill/>
            <a:miter lim="800000"/>
            <a:headEnd/>
            <a:tailEnd/>
          </a:ln>
        </p:spPr>
        <p:txBody>
          <a:bodyPr lIns="91407" tIns="45702" rIns="91407" bIns="45702" anchor="b"/>
          <a:lstStyle/>
          <a:p>
            <a:pPr algn="r"/>
            <a:fld id="{A67C8B83-C2F1-47C3-A014-E304FB6C38D2}" type="slidenum">
              <a:rPr lang="ar-SA">
                <a:latin typeface="Times New Roman" pitchFamily="18" charset="0"/>
                <a:cs typeface="Times New Roman" pitchFamily="18" charset="0"/>
              </a:rPr>
              <a:pPr algn="r"/>
              <a:t>31</a:t>
            </a:fld>
            <a:endParaRPr lang="fr-FR">
              <a:latin typeface="Times New Roman" pitchFamily="18" charset="0"/>
            </a:endParaRPr>
          </a:p>
        </p:txBody>
      </p:sp>
      <p:sp>
        <p:nvSpPr>
          <p:cNvPr id="58371" name="Rectangle 2"/>
          <p:cNvSpPr>
            <a:spLocks noGrp="1" noRot="1" noChangeAspect="1" noChangeArrowheads="1" noTextEdit="1"/>
          </p:cNvSpPr>
          <p:nvPr>
            <p:ph type="sldImg"/>
          </p:nvPr>
        </p:nvSpPr>
        <p:spPr bwMode="auto">
          <a:xfrm>
            <a:off x="1144588" y="687388"/>
            <a:ext cx="4570412" cy="3427412"/>
          </a:xfrm>
          <a:noFill/>
          <a:ln>
            <a:solidFill>
              <a:srgbClr val="000000"/>
            </a:solidFill>
            <a:miter lim="800000"/>
            <a:headEnd/>
            <a:tailEnd/>
          </a:ln>
        </p:spPr>
      </p:sp>
      <p:sp>
        <p:nvSpPr>
          <p:cNvPr id="58372" name="Rectangle 3"/>
          <p:cNvSpPr>
            <a:spLocks noGrp="1" noChangeArrowheads="1"/>
          </p:cNvSpPr>
          <p:nvPr>
            <p:ph type="body" idx="1"/>
          </p:nvPr>
        </p:nvSpPr>
        <p:spPr bwMode="auto">
          <a:xfrm>
            <a:off x="914186" y="4342851"/>
            <a:ext cx="5029628" cy="4114434"/>
          </a:xfrm>
          <a:noFill/>
        </p:spPr>
        <p:txBody>
          <a:bodyPr wrap="square" lIns="91407" tIns="45702" rIns="91407" bIns="45702" numCol="1" anchor="t" anchorCtr="0" compatLnSpc="1">
            <a:prstTxWarp prst="textNoShape">
              <a:avLst/>
            </a:prstTxWarp>
          </a:bodyPr>
          <a:lstStyle/>
          <a:p>
            <a:pPr eaLnBrk="1" hangingPunct="1">
              <a:spcBef>
                <a:spcPct val="0"/>
              </a:spcBef>
            </a:pPr>
            <a:endParaRPr lang="fr-FR"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txBox="1">
            <a:spLocks noGrp="1" noChangeArrowheads="1"/>
          </p:cNvSpPr>
          <p:nvPr/>
        </p:nvSpPr>
        <p:spPr bwMode="auto">
          <a:xfrm>
            <a:off x="3886094" y="8688630"/>
            <a:ext cx="2971906" cy="455370"/>
          </a:xfrm>
          <a:prstGeom prst="rect">
            <a:avLst/>
          </a:prstGeom>
          <a:noFill/>
          <a:ln w="9525">
            <a:noFill/>
            <a:miter lim="800000"/>
            <a:headEnd/>
            <a:tailEnd/>
          </a:ln>
        </p:spPr>
        <p:txBody>
          <a:bodyPr lIns="91544" tIns="45771" rIns="91544" bIns="45771" anchor="b"/>
          <a:lstStyle/>
          <a:p>
            <a:pPr algn="r" defTabSz="915988"/>
            <a:fld id="{8CF28836-20B2-4A80-8308-5D4FDB0D7237}" type="slidenum">
              <a:rPr lang="ar-SA">
                <a:latin typeface="Times New Roman" pitchFamily="18" charset="0"/>
                <a:cs typeface="Times New Roman" pitchFamily="18" charset="0"/>
              </a:rPr>
              <a:pPr algn="r" defTabSz="915988"/>
              <a:t>33</a:t>
            </a:fld>
            <a:endParaRPr lang="fr-FR">
              <a:latin typeface="Times New Roman" pitchFamily="18" charset="0"/>
            </a:endParaRPr>
          </a:p>
        </p:txBody>
      </p:sp>
      <p:sp>
        <p:nvSpPr>
          <p:cNvPr id="64515" name="Rectangle 7"/>
          <p:cNvSpPr txBox="1">
            <a:spLocks noGrp="1" noChangeArrowheads="1"/>
          </p:cNvSpPr>
          <p:nvPr/>
        </p:nvSpPr>
        <p:spPr bwMode="auto">
          <a:xfrm>
            <a:off x="3886094" y="8688630"/>
            <a:ext cx="2971906" cy="455370"/>
          </a:xfrm>
          <a:prstGeom prst="rect">
            <a:avLst/>
          </a:prstGeom>
          <a:noFill/>
          <a:ln w="9525">
            <a:noFill/>
            <a:miter lim="800000"/>
            <a:headEnd/>
            <a:tailEnd/>
          </a:ln>
        </p:spPr>
        <p:txBody>
          <a:bodyPr lIns="91540" tIns="45769" rIns="91540" bIns="45769" anchor="b"/>
          <a:lstStyle/>
          <a:p>
            <a:pPr algn="r" defTabSz="915988"/>
            <a:fld id="{011DFF35-023D-47AD-A0FF-D67C2DB8C017}" type="slidenum">
              <a:rPr lang="ar-SA">
                <a:latin typeface="Times New Roman" pitchFamily="18" charset="0"/>
                <a:cs typeface="Times New Roman" pitchFamily="18" charset="0"/>
              </a:rPr>
              <a:pPr algn="r" defTabSz="915988"/>
              <a:t>33</a:t>
            </a:fld>
            <a:endParaRPr lang="fr-FR">
              <a:latin typeface="Times New Roman" pitchFamily="18" charset="0"/>
            </a:endParaRPr>
          </a:p>
        </p:txBody>
      </p:sp>
      <p:sp>
        <p:nvSpPr>
          <p:cNvPr id="64516" name="Rectangle 2"/>
          <p:cNvSpPr>
            <a:spLocks noGrp="1" noRot="1" noChangeAspect="1" noChangeArrowheads="1" noTextEdit="1"/>
          </p:cNvSpPr>
          <p:nvPr>
            <p:ph type="sldImg"/>
          </p:nvPr>
        </p:nvSpPr>
        <p:spPr bwMode="auto">
          <a:xfrm>
            <a:off x="1144588" y="687388"/>
            <a:ext cx="4570412" cy="3427412"/>
          </a:xfrm>
          <a:solidFill>
            <a:srgbClr val="FFFFFF"/>
          </a:solidFill>
          <a:ln>
            <a:solidFill>
              <a:srgbClr val="000000"/>
            </a:solidFill>
            <a:miter lim="800000"/>
            <a:headEnd/>
            <a:tailEnd/>
          </a:ln>
        </p:spPr>
      </p:sp>
      <p:sp>
        <p:nvSpPr>
          <p:cNvPr id="64517" name="Rectangle 3"/>
          <p:cNvSpPr>
            <a:spLocks noGrp="1" noChangeArrowheads="1"/>
          </p:cNvSpPr>
          <p:nvPr>
            <p:ph type="body" idx="1"/>
          </p:nvPr>
        </p:nvSpPr>
        <p:spPr bwMode="auto">
          <a:xfrm>
            <a:off x="912584" y="4342851"/>
            <a:ext cx="5032835" cy="4114434"/>
          </a:xfrm>
          <a:solidFill>
            <a:srgbClr val="FFFFFF"/>
          </a:solidFill>
          <a:ln>
            <a:solidFill>
              <a:srgbClr val="000000"/>
            </a:solidFill>
            <a:miter lim="800000"/>
            <a:headEnd/>
            <a:tailEnd/>
          </a:ln>
        </p:spPr>
        <p:txBody>
          <a:bodyPr wrap="square" lIns="91540" tIns="45769" rIns="91540" bIns="45769" numCol="1" anchor="t" anchorCtr="0" compatLnSpc="1">
            <a:prstTxWarp prst="textNoShape">
              <a:avLst/>
            </a:prstTxWarp>
          </a:bodyPr>
          <a:lstStyle/>
          <a:p>
            <a:pPr eaLnBrk="1" hangingPunct="1">
              <a:spcBef>
                <a:spcPct val="0"/>
              </a:spcBef>
            </a:pPr>
            <a:endParaRPr lang="fr-FR"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txBox="1">
            <a:spLocks noGrp="1" noChangeArrowheads="1"/>
          </p:cNvSpPr>
          <p:nvPr/>
        </p:nvSpPr>
        <p:spPr bwMode="auto">
          <a:xfrm>
            <a:off x="3886094" y="8688630"/>
            <a:ext cx="2971906" cy="455370"/>
          </a:xfrm>
          <a:prstGeom prst="rect">
            <a:avLst/>
          </a:prstGeom>
          <a:noFill/>
          <a:ln w="9525">
            <a:noFill/>
            <a:miter lim="800000"/>
            <a:headEnd/>
            <a:tailEnd/>
          </a:ln>
        </p:spPr>
        <p:txBody>
          <a:bodyPr lIns="91544" tIns="45771" rIns="91544" bIns="45771" anchor="b"/>
          <a:lstStyle/>
          <a:p>
            <a:pPr algn="r" defTabSz="915988"/>
            <a:fld id="{29E75C15-718F-493E-BEED-8D053B7F0B87}" type="slidenum">
              <a:rPr lang="ar-SA">
                <a:latin typeface="Times New Roman" pitchFamily="18" charset="0"/>
                <a:cs typeface="Times New Roman" pitchFamily="18" charset="0"/>
              </a:rPr>
              <a:pPr algn="r" defTabSz="915988"/>
              <a:t>11</a:t>
            </a:fld>
            <a:endParaRPr lang="fr-FR">
              <a:latin typeface="Times New Roman" pitchFamily="18" charset="0"/>
            </a:endParaRPr>
          </a:p>
        </p:txBody>
      </p:sp>
      <p:sp>
        <p:nvSpPr>
          <p:cNvPr id="47107" name="Rectangle 7"/>
          <p:cNvSpPr txBox="1">
            <a:spLocks noGrp="1" noChangeArrowheads="1"/>
          </p:cNvSpPr>
          <p:nvPr/>
        </p:nvSpPr>
        <p:spPr bwMode="auto">
          <a:xfrm>
            <a:off x="3886094" y="8688630"/>
            <a:ext cx="2971906" cy="455370"/>
          </a:xfrm>
          <a:prstGeom prst="rect">
            <a:avLst/>
          </a:prstGeom>
          <a:noFill/>
          <a:ln w="9525">
            <a:noFill/>
            <a:miter lim="800000"/>
            <a:headEnd/>
            <a:tailEnd/>
          </a:ln>
        </p:spPr>
        <p:txBody>
          <a:bodyPr lIns="91540" tIns="45769" rIns="91540" bIns="45769" anchor="b"/>
          <a:lstStyle/>
          <a:p>
            <a:pPr algn="r" defTabSz="915988"/>
            <a:fld id="{E838B6FD-3450-445B-85A4-ABB6008819F1}" type="slidenum">
              <a:rPr lang="ar-SA">
                <a:latin typeface="Times New Roman" pitchFamily="18" charset="0"/>
                <a:cs typeface="Times New Roman" pitchFamily="18" charset="0"/>
              </a:rPr>
              <a:pPr algn="r" defTabSz="915988"/>
              <a:t>11</a:t>
            </a:fld>
            <a:endParaRPr lang="fr-FR">
              <a:latin typeface="Times New Roman" pitchFamily="18" charset="0"/>
            </a:endParaRPr>
          </a:p>
        </p:txBody>
      </p:sp>
      <p:sp>
        <p:nvSpPr>
          <p:cNvPr id="47108" name="Rectangle 2"/>
          <p:cNvSpPr>
            <a:spLocks noGrp="1" noRot="1" noChangeAspect="1" noChangeArrowheads="1" noTextEdit="1"/>
          </p:cNvSpPr>
          <p:nvPr>
            <p:ph type="sldImg"/>
          </p:nvPr>
        </p:nvSpPr>
        <p:spPr bwMode="auto">
          <a:xfrm>
            <a:off x="1144588" y="687388"/>
            <a:ext cx="4570412" cy="3427412"/>
          </a:xfrm>
          <a:solidFill>
            <a:srgbClr val="FFFFFF"/>
          </a:solidFill>
          <a:ln>
            <a:solidFill>
              <a:srgbClr val="000000"/>
            </a:solidFill>
            <a:miter lim="800000"/>
            <a:headEnd/>
            <a:tailEnd/>
          </a:ln>
        </p:spPr>
      </p:sp>
      <p:sp>
        <p:nvSpPr>
          <p:cNvPr id="47109" name="Rectangle 3"/>
          <p:cNvSpPr>
            <a:spLocks noGrp="1" noChangeArrowheads="1"/>
          </p:cNvSpPr>
          <p:nvPr>
            <p:ph type="body" idx="1"/>
          </p:nvPr>
        </p:nvSpPr>
        <p:spPr bwMode="auto">
          <a:xfrm>
            <a:off x="912584" y="4342851"/>
            <a:ext cx="5032835" cy="4114434"/>
          </a:xfrm>
          <a:solidFill>
            <a:srgbClr val="FFFFFF"/>
          </a:solidFill>
          <a:ln>
            <a:solidFill>
              <a:srgbClr val="000000"/>
            </a:solidFill>
            <a:miter lim="800000"/>
            <a:headEnd/>
            <a:tailEnd/>
          </a:ln>
        </p:spPr>
        <p:txBody>
          <a:bodyPr wrap="square" lIns="91540" tIns="45769" rIns="91540" bIns="45769" numCol="1" anchor="t" anchorCtr="0" compatLnSpc="1">
            <a:prstTxWarp prst="textNoShape">
              <a:avLst/>
            </a:prstTxWarp>
          </a:bodyPr>
          <a:lstStyle/>
          <a:p>
            <a:pPr eaLnBrk="1" hangingPunct="1">
              <a:spcBef>
                <a:spcPct val="0"/>
              </a:spcBef>
            </a:pPr>
            <a:endParaRPr lang="fr-FR"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txBox="1">
            <a:spLocks noGrp="1" noChangeArrowheads="1"/>
          </p:cNvSpPr>
          <p:nvPr/>
        </p:nvSpPr>
        <p:spPr bwMode="auto">
          <a:xfrm>
            <a:off x="3886094" y="8688630"/>
            <a:ext cx="2971906" cy="455370"/>
          </a:xfrm>
          <a:prstGeom prst="rect">
            <a:avLst/>
          </a:prstGeom>
          <a:noFill/>
          <a:ln w="9525">
            <a:noFill/>
            <a:miter lim="800000"/>
            <a:headEnd/>
            <a:tailEnd/>
          </a:ln>
        </p:spPr>
        <p:txBody>
          <a:bodyPr lIns="91544" tIns="45771" rIns="91544" bIns="45771" anchor="b"/>
          <a:lstStyle/>
          <a:p>
            <a:pPr algn="r" defTabSz="915988"/>
            <a:fld id="{DF86BD78-CC3D-4A05-9B49-A9AB5C1018A4}" type="slidenum">
              <a:rPr lang="ar-SA">
                <a:latin typeface="Times New Roman" pitchFamily="18" charset="0"/>
                <a:cs typeface="Times New Roman" pitchFamily="18" charset="0"/>
              </a:rPr>
              <a:pPr algn="r" defTabSz="915988"/>
              <a:t>34</a:t>
            </a:fld>
            <a:endParaRPr lang="fr-FR">
              <a:latin typeface="Times New Roman" pitchFamily="18" charset="0"/>
            </a:endParaRPr>
          </a:p>
        </p:txBody>
      </p:sp>
      <p:sp>
        <p:nvSpPr>
          <p:cNvPr id="65539" name="Rectangle 2"/>
          <p:cNvSpPr>
            <a:spLocks noGrp="1" noRot="1" noChangeAspect="1" noChangeArrowheads="1" noTextEdit="1"/>
          </p:cNvSpPr>
          <p:nvPr>
            <p:ph type="sldImg"/>
          </p:nvPr>
        </p:nvSpPr>
        <p:spPr bwMode="auto">
          <a:xfrm>
            <a:off x="1144588" y="687388"/>
            <a:ext cx="4570412" cy="3427412"/>
          </a:xfrm>
          <a:noFill/>
          <a:ln>
            <a:solidFill>
              <a:srgbClr val="000000"/>
            </a:solidFill>
            <a:miter lim="800000"/>
            <a:headEnd/>
            <a:tailEnd/>
          </a:ln>
        </p:spPr>
      </p:sp>
      <p:sp>
        <p:nvSpPr>
          <p:cNvPr id="65540" name="Rectangle 3"/>
          <p:cNvSpPr>
            <a:spLocks noGrp="1" noChangeArrowheads="1"/>
          </p:cNvSpPr>
          <p:nvPr>
            <p:ph type="body" idx="1"/>
          </p:nvPr>
        </p:nvSpPr>
        <p:spPr bwMode="auto">
          <a:xfrm>
            <a:off x="914186" y="4342851"/>
            <a:ext cx="5029628" cy="4114434"/>
          </a:xfrm>
          <a:noFill/>
        </p:spPr>
        <p:txBody>
          <a:bodyPr wrap="square" lIns="91544" tIns="45771" rIns="91544" bIns="45771" numCol="1" anchor="t" anchorCtr="0" compatLnSpc="1">
            <a:prstTxWarp prst="textNoShape">
              <a:avLst/>
            </a:prstTxWarp>
          </a:bodyPr>
          <a:lstStyle/>
          <a:p>
            <a:pPr eaLnBrk="1" hangingPunct="1">
              <a:spcBef>
                <a:spcPct val="0"/>
              </a:spcBef>
            </a:pPr>
            <a:endParaRPr lang="fr-FR"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66563"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fr-FR" smtClean="0">
              <a:latin typeface="Times New Roman" pitchFamily="18"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txBox="1">
            <a:spLocks noGrp="1" noChangeArrowheads="1"/>
          </p:cNvSpPr>
          <p:nvPr/>
        </p:nvSpPr>
        <p:spPr bwMode="auto">
          <a:xfrm>
            <a:off x="3886094" y="8688630"/>
            <a:ext cx="2971906" cy="455370"/>
          </a:xfrm>
          <a:prstGeom prst="rect">
            <a:avLst/>
          </a:prstGeom>
          <a:noFill/>
          <a:ln w="9525">
            <a:noFill/>
            <a:miter lim="800000"/>
            <a:headEnd/>
            <a:tailEnd/>
          </a:ln>
        </p:spPr>
        <p:txBody>
          <a:bodyPr lIns="91407" tIns="45702" rIns="91407" bIns="45702" anchor="b"/>
          <a:lstStyle/>
          <a:p>
            <a:pPr algn="r"/>
            <a:fld id="{56D7CC03-A6D0-4F20-806E-7674C1F892AE}" type="slidenum">
              <a:rPr lang="ar-SA">
                <a:latin typeface="Times New Roman" pitchFamily="18" charset="0"/>
                <a:cs typeface="Times New Roman" pitchFamily="18" charset="0"/>
              </a:rPr>
              <a:pPr algn="r"/>
              <a:t>36</a:t>
            </a:fld>
            <a:endParaRPr lang="fr-FR">
              <a:latin typeface="Times New Roman" pitchFamily="18" charset="0"/>
            </a:endParaRPr>
          </a:p>
        </p:txBody>
      </p:sp>
      <p:sp>
        <p:nvSpPr>
          <p:cNvPr id="67587" name="Rectangle 2"/>
          <p:cNvSpPr>
            <a:spLocks noGrp="1" noRot="1" noChangeAspect="1" noChangeArrowheads="1" noTextEdit="1"/>
          </p:cNvSpPr>
          <p:nvPr>
            <p:ph type="sldImg"/>
          </p:nvPr>
        </p:nvSpPr>
        <p:spPr bwMode="auto">
          <a:xfrm>
            <a:off x="1144588" y="687388"/>
            <a:ext cx="4570412" cy="3427412"/>
          </a:xfrm>
          <a:noFill/>
          <a:ln>
            <a:solidFill>
              <a:srgbClr val="000000"/>
            </a:solidFill>
            <a:miter lim="800000"/>
            <a:headEnd/>
            <a:tailEnd/>
          </a:ln>
        </p:spPr>
      </p:sp>
      <p:sp>
        <p:nvSpPr>
          <p:cNvPr id="67588" name="Rectangle 3"/>
          <p:cNvSpPr>
            <a:spLocks noGrp="1" noChangeArrowheads="1"/>
          </p:cNvSpPr>
          <p:nvPr>
            <p:ph type="body" idx="1"/>
          </p:nvPr>
        </p:nvSpPr>
        <p:spPr bwMode="auto">
          <a:xfrm>
            <a:off x="914186" y="4342851"/>
            <a:ext cx="5029628" cy="4114434"/>
          </a:xfrm>
          <a:noFill/>
        </p:spPr>
        <p:txBody>
          <a:bodyPr wrap="square" lIns="91407" tIns="45702" rIns="91407" bIns="45702" numCol="1" anchor="t" anchorCtr="0" compatLnSpc="1">
            <a:prstTxWarp prst="textNoShape">
              <a:avLst/>
            </a:prstTxWarp>
          </a:bodyPr>
          <a:lstStyle/>
          <a:p>
            <a:pPr eaLnBrk="1" hangingPunct="1">
              <a:spcBef>
                <a:spcPct val="0"/>
              </a:spcBef>
            </a:pPr>
            <a:endParaRPr lang="fr-FR"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txBox="1">
            <a:spLocks noGrp="1" noChangeArrowheads="1"/>
          </p:cNvSpPr>
          <p:nvPr/>
        </p:nvSpPr>
        <p:spPr bwMode="auto">
          <a:xfrm>
            <a:off x="3886094" y="8688630"/>
            <a:ext cx="2971906" cy="455370"/>
          </a:xfrm>
          <a:prstGeom prst="rect">
            <a:avLst/>
          </a:prstGeom>
          <a:noFill/>
          <a:ln w="9525">
            <a:noFill/>
            <a:miter lim="800000"/>
            <a:headEnd/>
            <a:tailEnd/>
          </a:ln>
        </p:spPr>
        <p:txBody>
          <a:bodyPr lIns="91407" tIns="45702" rIns="91407" bIns="45702" anchor="b"/>
          <a:lstStyle/>
          <a:p>
            <a:pPr algn="r"/>
            <a:fld id="{8F1C0642-25D8-412C-A449-9E7DF5662AF1}" type="slidenum">
              <a:rPr lang="ar-SA">
                <a:latin typeface="Times New Roman" pitchFamily="18" charset="0"/>
                <a:cs typeface="Times New Roman" pitchFamily="18" charset="0"/>
              </a:rPr>
              <a:pPr algn="r"/>
              <a:t>37</a:t>
            </a:fld>
            <a:endParaRPr lang="fr-FR">
              <a:latin typeface="Times New Roman" pitchFamily="18" charset="0"/>
            </a:endParaRPr>
          </a:p>
        </p:txBody>
      </p:sp>
      <p:sp>
        <p:nvSpPr>
          <p:cNvPr id="63491" name="Rectangle 2"/>
          <p:cNvSpPr>
            <a:spLocks noGrp="1" noRot="1" noChangeAspect="1" noChangeArrowheads="1" noTextEdit="1"/>
          </p:cNvSpPr>
          <p:nvPr>
            <p:ph type="sldImg"/>
          </p:nvPr>
        </p:nvSpPr>
        <p:spPr bwMode="auto">
          <a:xfrm>
            <a:off x="1144588" y="687388"/>
            <a:ext cx="4570412" cy="3427412"/>
          </a:xfrm>
          <a:noFill/>
          <a:ln>
            <a:solidFill>
              <a:srgbClr val="000000"/>
            </a:solidFill>
            <a:miter lim="800000"/>
            <a:headEnd/>
            <a:tailEnd/>
          </a:ln>
        </p:spPr>
      </p:sp>
      <p:sp>
        <p:nvSpPr>
          <p:cNvPr id="63492" name="Rectangle 3"/>
          <p:cNvSpPr>
            <a:spLocks noGrp="1" noChangeArrowheads="1"/>
          </p:cNvSpPr>
          <p:nvPr>
            <p:ph type="body" idx="1"/>
          </p:nvPr>
        </p:nvSpPr>
        <p:spPr bwMode="auto">
          <a:xfrm>
            <a:off x="914186" y="4342851"/>
            <a:ext cx="5029628" cy="4114434"/>
          </a:xfrm>
          <a:noFill/>
        </p:spPr>
        <p:txBody>
          <a:bodyPr wrap="square" lIns="91407" tIns="45702" rIns="91407" bIns="45702" numCol="1" anchor="t" anchorCtr="0" compatLnSpc="1">
            <a:prstTxWarp prst="textNoShape">
              <a:avLst/>
            </a:prstTxWarp>
          </a:bodyPr>
          <a:lstStyle/>
          <a:p>
            <a:pPr eaLnBrk="1" hangingPunct="1"/>
            <a:endParaRPr lang="fr-FR"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txBox="1">
            <a:spLocks noGrp="1" noChangeArrowheads="1"/>
          </p:cNvSpPr>
          <p:nvPr/>
        </p:nvSpPr>
        <p:spPr bwMode="auto">
          <a:xfrm>
            <a:off x="3886094" y="8688630"/>
            <a:ext cx="2971906" cy="455370"/>
          </a:xfrm>
          <a:prstGeom prst="rect">
            <a:avLst/>
          </a:prstGeom>
          <a:noFill/>
          <a:ln w="9525">
            <a:noFill/>
            <a:miter lim="800000"/>
            <a:headEnd/>
            <a:tailEnd/>
          </a:ln>
        </p:spPr>
        <p:txBody>
          <a:bodyPr lIns="91544" tIns="45771" rIns="91544" bIns="45771" anchor="b"/>
          <a:lstStyle/>
          <a:p>
            <a:pPr algn="r" defTabSz="915988"/>
            <a:fld id="{4F9E1577-5252-4E94-9EDD-51A3900CFCC9}" type="slidenum">
              <a:rPr lang="ar-SA">
                <a:latin typeface="Times New Roman" pitchFamily="18" charset="0"/>
                <a:cs typeface="Times New Roman" pitchFamily="18" charset="0"/>
              </a:rPr>
              <a:pPr algn="r" defTabSz="915988"/>
              <a:t>12</a:t>
            </a:fld>
            <a:endParaRPr lang="fr-FR">
              <a:latin typeface="Times New Roman" pitchFamily="18" charset="0"/>
            </a:endParaRPr>
          </a:p>
        </p:txBody>
      </p:sp>
      <p:sp>
        <p:nvSpPr>
          <p:cNvPr id="48131" name="Rectangle 2"/>
          <p:cNvSpPr>
            <a:spLocks noGrp="1" noRot="1" noChangeAspect="1" noChangeArrowheads="1" noTextEdit="1"/>
          </p:cNvSpPr>
          <p:nvPr>
            <p:ph type="sldImg"/>
          </p:nvPr>
        </p:nvSpPr>
        <p:spPr bwMode="auto">
          <a:xfrm>
            <a:off x="1144588" y="687388"/>
            <a:ext cx="4570412" cy="3427412"/>
          </a:xfrm>
          <a:noFill/>
          <a:ln>
            <a:solidFill>
              <a:srgbClr val="000000"/>
            </a:solidFill>
            <a:miter lim="800000"/>
            <a:headEnd/>
            <a:tailEnd/>
          </a:ln>
        </p:spPr>
      </p:sp>
      <p:sp>
        <p:nvSpPr>
          <p:cNvPr id="48132" name="Rectangle 3"/>
          <p:cNvSpPr>
            <a:spLocks noGrp="1" noChangeArrowheads="1"/>
          </p:cNvSpPr>
          <p:nvPr>
            <p:ph type="body" idx="1"/>
          </p:nvPr>
        </p:nvSpPr>
        <p:spPr bwMode="auto">
          <a:xfrm>
            <a:off x="914186" y="4342851"/>
            <a:ext cx="5029628" cy="4114434"/>
          </a:xfrm>
          <a:noFill/>
        </p:spPr>
        <p:txBody>
          <a:bodyPr wrap="square" lIns="91544" tIns="45771" rIns="91544" bIns="45771" numCol="1" anchor="t" anchorCtr="0" compatLnSpc="1">
            <a:prstTxWarp prst="textNoShape">
              <a:avLst/>
            </a:prstTxWarp>
          </a:bodyPr>
          <a:lstStyle/>
          <a:p>
            <a:pPr eaLnBrk="1" hangingPunct="1">
              <a:spcBef>
                <a:spcPct val="0"/>
              </a:spcBef>
            </a:pPr>
            <a:endParaRPr lang="fr-FR"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txBox="1">
            <a:spLocks noGrp="1" noChangeArrowheads="1"/>
          </p:cNvSpPr>
          <p:nvPr/>
        </p:nvSpPr>
        <p:spPr bwMode="auto">
          <a:xfrm>
            <a:off x="3884489" y="8687166"/>
            <a:ext cx="2971907" cy="455369"/>
          </a:xfrm>
          <a:prstGeom prst="rect">
            <a:avLst/>
          </a:prstGeom>
          <a:noFill/>
          <a:ln w="9525">
            <a:noFill/>
            <a:miter lim="800000"/>
            <a:headEnd/>
            <a:tailEnd/>
          </a:ln>
        </p:spPr>
        <p:txBody>
          <a:bodyPr lIns="91275" tIns="45638" rIns="91275" bIns="45638" anchor="b"/>
          <a:lstStyle/>
          <a:p>
            <a:pPr algn="r" defTabSz="912813"/>
            <a:fld id="{25B0CDD5-4889-4129-882E-8A26032A3B2F}" type="slidenum">
              <a:rPr lang="fr-FR">
                <a:latin typeface="Calibri" pitchFamily="34" charset="0"/>
              </a:rPr>
              <a:pPr algn="r" defTabSz="912813"/>
              <a:t>13</a:t>
            </a:fld>
            <a:endParaRPr lang="fr-FR">
              <a:latin typeface="Calibri" pitchFamily="34" charset="0"/>
            </a:endParaRPr>
          </a:p>
        </p:txBody>
      </p:sp>
      <p:sp>
        <p:nvSpPr>
          <p:cNvPr id="4915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9156" name="Rectangle 3"/>
          <p:cNvSpPr>
            <a:spLocks noGrp="1" noChangeArrowheads="1"/>
          </p:cNvSpPr>
          <p:nvPr>
            <p:ph type="body" idx="1"/>
          </p:nvPr>
        </p:nvSpPr>
        <p:spPr bwMode="auto">
          <a:noFill/>
        </p:spPr>
        <p:txBody>
          <a:bodyPr wrap="square" lIns="91275" tIns="45638" rIns="91275" bIns="45638" numCol="1" anchor="t" anchorCtr="0" compatLnSpc="1">
            <a:prstTxWarp prst="textNoShape">
              <a:avLst/>
            </a:prstTxWarp>
          </a:bodyPr>
          <a:lstStyle/>
          <a:p>
            <a:pPr eaLnBrk="1" hangingPunct="1">
              <a:spcBef>
                <a:spcPct val="0"/>
              </a:spcBef>
            </a:pPr>
            <a:endParaRPr lang="fr-FR"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txBox="1">
            <a:spLocks noGrp="1" noChangeArrowheads="1"/>
          </p:cNvSpPr>
          <p:nvPr/>
        </p:nvSpPr>
        <p:spPr bwMode="auto">
          <a:xfrm>
            <a:off x="3886094" y="8688630"/>
            <a:ext cx="2971906" cy="455370"/>
          </a:xfrm>
          <a:prstGeom prst="rect">
            <a:avLst/>
          </a:prstGeom>
          <a:noFill/>
          <a:ln w="9525">
            <a:noFill/>
            <a:miter lim="800000"/>
            <a:headEnd/>
            <a:tailEnd/>
          </a:ln>
        </p:spPr>
        <p:txBody>
          <a:bodyPr lIns="91407" tIns="45702" rIns="91407" bIns="45702" anchor="b"/>
          <a:lstStyle/>
          <a:p>
            <a:pPr algn="r"/>
            <a:fld id="{470370E0-8ADF-4622-8E79-DB28000C47AA}" type="slidenum">
              <a:rPr lang="ar-SA">
                <a:latin typeface="Times New Roman" pitchFamily="18" charset="0"/>
                <a:cs typeface="Times New Roman" pitchFamily="18" charset="0"/>
              </a:rPr>
              <a:pPr algn="r"/>
              <a:t>14</a:t>
            </a:fld>
            <a:endParaRPr lang="fr-FR">
              <a:latin typeface="Times New Roman" pitchFamily="18" charset="0"/>
            </a:endParaRPr>
          </a:p>
        </p:txBody>
      </p:sp>
      <p:sp>
        <p:nvSpPr>
          <p:cNvPr id="50179" name="Rectangle 2"/>
          <p:cNvSpPr>
            <a:spLocks noGrp="1" noRot="1" noChangeAspect="1" noChangeArrowheads="1" noTextEdit="1"/>
          </p:cNvSpPr>
          <p:nvPr>
            <p:ph type="sldImg"/>
          </p:nvPr>
        </p:nvSpPr>
        <p:spPr bwMode="auto">
          <a:xfrm>
            <a:off x="1144588" y="687388"/>
            <a:ext cx="4570412" cy="3427412"/>
          </a:xfrm>
          <a:noFill/>
          <a:ln>
            <a:solidFill>
              <a:srgbClr val="000000"/>
            </a:solidFill>
            <a:miter lim="800000"/>
            <a:headEnd/>
            <a:tailEnd/>
          </a:ln>
        </p:spPr>
      </p:sp>
      <p:sp>
        <p:nvSpPr>
          <p:cNvPr id="50180" name="Rectangle 3"/>
          <p:cNvSpPr>
            <a:spLocks noGrp="1" noChangeArrowheads="1"/>
          </p:cNvSpPr>
          <p:nvPr>
            <p:ph type="body" idx="1"/>
          </p:nvPr>
        </p:nvSpPr>
        <p:spPr bwMode="auto">
          <a:xfrm>
            <a:off x="914186" y="4342851"/>
            <a:ext cx="5029628" cy="4114434"/>
          </a:xfrm>
          <a:noFill/>
        </p:spPr>
        <p:txBody>
          <a:bodyPr wrap="square" lIns="91407" tIns="45702" rIns="91407" bIns="45702" numCol="1" anchor="t" anchorCtr="0" compatLnSpc="1">
            <a:prstTxWarp prst="textNoShape">
              <a:avLst/>
            </a:prstTxWarp>
          </a:bodyPr>
          <a:lstStyle/>
          <a:p>
            <a:pPr eaLnBrk="1" hangingPunct="1">
              <a:spcBef>
                <a:spcPct val="0"/>
              </a:spcBef>
            </a:pPr>
            <a:endParaRPr lang="fr-FR"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txBox="1">
            <a:spLocks noGrp="1" noChangeArrowheads="1"/>
          </p:cNvSpPr>
          <p:nvPr/>
        </p:nvSpPr>
        <p:spPr bwMode="auto">
          <a:xfrm>
            <a:off x="3886094" y="8688630"/>
            <a:ext cx="2971906" cy="455370"/>
          </a:xfrm>
          <a:prstGeom prst="rect">
            <a:avLst/>
          </a:prstGeom>
          <a:noFill/>
          <a:ln w="9525">
            <a:noFill/>
            <a:miter lim="800000"/>
            <a:headEnd/>
            <a:tailEnd/>
          </a:ln>
        </p:spPr>
        <p:txBody>
          <a:bodyPr lIns="91544" tIns="45771" rIns="91544" bIns="45771" anchor="b"/>
          <a:lstStyle/>
          <a:p>
            <a:pPr algn="r" defTabSz="915988"/>
            <a:fld id="{118C1A6B-6FE7-4A34-8B24-8B5710F6E95C}" type="slidenum">
              <a:rPr lang="ar-SA">
                <a:latin typeface="Times New Roman" pitchFamily="18" charset="0"/>
                <a:cs typeface="Times New Roman" pitchFamily="18" charset="0"/>
              </a:rPr>
              <a:pPr algn="r" defTabSz="915988"/>
              <a:t>16</a:t>
            </a:fld>
            <a:endParaRPr lang="fr-FR">
              <a:latin typeface="Times New Roman" pitchFamily="18" charset="0"/>
            </a:endParaRPr>
          </a:p>
        </p:txBody>
      </p:sp>
      <p:sp>
        <p:nvSpPr>
          <p:cNvPr id="51203" name="Rectangle 7"/>
          <p:cNvSpPr txBox="1">
            <a:spLocks noGrp="1" noChangeArrowheads="1"/>
          </p:cNvSpPr>
          <p:nvPr/>
        </p:nvSpPr>
        <p:spPr bwMode="auto">
          <a:xfrm>
            <a:off x="3886094" y="8688630"/>
            <a:ext cx="2971906" cy="455370"/>
          </a:xfrm>
          <a:prstGeom prst="rect">
            <a:avLst/>
          </a:prstGeom>
          <a:noFill/>
          <a:ln w="9525">
            <a:noFill/>
            <a:miter lim="800000"/>
            <a:headEnd/>
            <a:tailEnd/>
          </a:ln>
        </p:spPr>
        <p:txBody>
          <a:bodyPr lIns="91540" tIns="45769" rIns="91540" bIns="45769" anchor="b"/>
          <a:lstStyle/>
          <a:p>
            <a:pPr algn="r" defTabSz="915988"/>
            <a:fld id="{B2EB65D3-D38A-4EC7-9498-117C1E12B546}" type="slidenum">
              <a:rPr lang="ar-SA">
                <a:latin typeface="Times New Roman" pitchFamily="18" charset="0"/>
                <a:cs typeface="Times New Roman" pitchFamily="18" charset="0"/>
              </a:rPr>
              <a:pPr algn="r" defTabSz="915988"/>
              <a:t>16</a:t>
            </a:fld>
            <a:endParaRPr lang="fr-FR">
              <a:latin typeface="Times New Roman" pitchFamily="18" charset="0"/>
            </a:endParaRPr>
          </a:p>
        </p:txBody>
      </p:sp>
      <p:sp>
        <p:nvSpPr>
          <p:cNvPr id="51204" name="Rectangle 2"/>
          <p:cNvSpPr>
            <a:spLocks noGrp="1" noRot="1" noChangeAspect="1" noChangeArrowheads="1" noTextEdit="1"/>
          </p:cNvSpPr>
          <p:nvPr>
            <p:ph type="sldImg"/>
          </p:nvPr>
        </p:nvSpPr>
        <p:spPr bwMode="auto">
          <a:xfrm>
            <a:off x="1144588" y="687388"/>
            <a:ext cx="4570412" cy="3427412"/>
          </a:xfrm>
          <a:solidFill>
            <a:srgbClr val="FFFFFF"/>
          </a:solidFill>
          <a:ln>
            <a:solidFill>
              <a:srgbClr val="000000"/>
            </a:solidFill>
            <a:miter lim="800000"/>
            <a:headEnd/>
            <a:tailEnd/>
          </a:ln>
        </p:spPr>
      </p:sp>
      <p:sp>
        <p:nvSpPr>
          <p:cNvPr id="51205" name="Rectangle 3"/>
          <p:cNvSpPr>
            <a:spLocks noGrp="1" noChangeArrowheads="1"/>
          </p:cNvSpPr>
          <p:nvPr>
            <p:ph type="body" idx="1"/>
          </p:nvPr>
        </p:nvSpPr>
        <p:spPr bwMode="auto">
          <a:xfrm>
            <a:off x="912584" y="4342851"/>
            <a:ext cx="5032835" cy="4114434"/>
          </a:xfrm>
          <a:solidFill>
            <a:srgbClr val="FFFFFF"/>
          </a:solidFill>
          <a:ln>
            <a:solidFill>
              <a:srgbClr val="000000"/>
            </a:solidFill>
            <a:miter lim="800000"/>
            <a:headEnd/>
            <a:tailEnd/>
          </a:ln>
        </p:spPr>
        <p:txBody>
          <a:bodyPr wrap="square" lIns="91540" tIns="45769" rIns="91540" bIns="45769" numCol="1" anchor="t" anchorCtr="0" compatLnSpc="1">
            <a:prstTxWarp prst="textNoShape">
              <a:avLst/>
            </a:prstTxWarp>
          </a:bodyPr>
          <a:lstStyle/>
          <a:p>
            <a:pPr eaLnBrk="1" hangingPunct="1">
              <a:spcBef>
                <a:spcPct val="0"/>
              </a:spcBef>
            </a:pPr>
            <a:endParaRPr lang="fr-FR"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txBox="1">
            <a:spLocks noGrp="1" noChangeArrowheads="1"/>
          </p:cNvSpPr>
          <p:nvPr/>
        </p:nvSpPr>
        <p:spPr bwMode="auto">
          <a:xfrm>
            <a:off x="3886094" y="8688630"/>
            <a:ext cx="2971906" cy="455370"/>
          </a:xfrm>
          <a:prstGeom prst="rect">
            <a:avLst/>
          </a:prstGeom>
          <a:noFill/>
          <a:ln w="9525">
            <a:noFill/>
            <a:miter lim="800000"/>
            <a:headEnd/>
            <a:tailEnd/>
          </a:ln>
        </p:spPr>
        <p:txBody>
          <a:bodyPr lIns="91544" tIns="45771" rIns="91544" bIns="45771" anchor="b"/>
          <a:lstStyle/>
          <a:p>
            <a:pPr algn="r" defTabSz="915988"/>
            <a:fld id="{12FDD8AF-BEE8-4C76-BA47-C5049CD28925}" type="slidenum">
              <a:rPr lang="ar-SA">
                <a:latin typeface="Times New Roman" pitchFamily="18" charset="0"/>
                <a:cs typeface="Times New Roman" pitchFamily="18" charset="0"/>
              </a:rPr>
              <a:pPr algn="r" defTabSz="915988"/>
              <a:t>17</a:t>
            </a:fld>
            <a:endParaRPr lang="fr-FR">
              <a:latin typeface="Times New Roman" pitchFamily="18" charset="0"/>
            </a:endParaRPr>
          </a:p>
        </p:txBody>
      </p:sp>
      <p:sp>
        <p:nvSpPr>
          <p:cNvPr id="52227" name="Rectangle 2"/>
          <p:cNvSpPr>
            <a:spLocks noGrp="1" noRot="1" noChangeAspect="1" noChangeArrowheads="1" noTextEdit="1"/>
          </p:cNvSpPr>
          <p:nvPr>
            <p:ph type="sldImg"/>
          </p:nvPr>
        </p:nvSpPr>
        <p:spPr bwMode="auto">
          <a:xfrm>
            <a:off x="1144588" y="687388"/>
            <a:ext cx="4570412" cy="3427412"/>
          </a:xfrm>
          <a:noFill/>
          <a:ln>
            <a:solidFill>
              <a:srgbClr val="000000"/>
            </a:solidFill>
            <a:miter lim="800000"/>
            <a:headEnd/>
            <a:tailEnd/>
          </a:ln>
        </p:spPr>
      </p:sp>
      <p:sp>
        <p:nvSpPr>
          <p:cNvPr id="52228" name="Rectangle 3"/>
          <p:cNvSpPr>
            <a:spLocks noGrp="1" noChangeArrowheads="1"/>
          </p:cNvSpPr>
          <p:nvPr>
            <p:ph type="body" idx="1"/>
          </p:nvPr>
        </p:nvSpPr>
        <p:spPr bwMode="auto">
          <a:xfrm>
            <a:off x="914186" y="4342851"/>
            <a:ext cx="5029628" cy="4114434"/>
          </a:xfrm>
          <a:noFill/>
        </p:spPr>
        <p:txBody>
          <a:bodyPr wrap="square" lIns="91544" tIns="45771" rIns="91544" bIns="45771" numCol="1" anchor="t" anchorCtr="0" compatLnSpc="1">
            <a:prstTxWarp prst="textNoShape">
              <a:avLst/>
            </a:prstTxWarp>
          </a:bodyPr>
          <a:lstStyle/>
          <a:p>
            <a:pPr eaLnBrk="1" hangingPunct="1">
              <a:spcBef>
                <a:spcPct val="0"/>
              </a:spcBef>
            </a:pPr>
            <a:endParaRPr lang="fr-FR" dirty="0"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txBox="1">
            <a:spLocks noGrp="1" noChangeArrowheads="1"/>
          </p:cNvSpPr>
          <p:nvPr/>
        </p:nvSpPr>
        <p:spPr bwMode="auto">
          <a:xfrm>
            <a:off x="3886094" y="8688630"/>
            <a:ext cx="2971906" cy="455370"/>
          </a:xfrm>
          <a:prstGeom prst="rect">
            <a:avLst/>
          </a:prstGeom>
          <a:noFill/>
          <a:ln w="9525">
            <a:noFill/>
            <a:miter lim="800000"/>
            <a:headEnd/>
            <a:tailEnd/>
          </a:ln>
        </p:spPr>
        <p:txBody>
          <a:bodyPr lIns="91544" tIns="45771" rIns="91544" bIns="45771" anchor="b"/>
          <a:lstStyle/>
          <a:p>
            <a:pPr algn="r" defTabSz="915988"/>
            <a:fld id="{12FDD8AF-BEE8-4C76-BA47-C5049CD28925}" type="slidenum">
              <a:rPr lang="ar-SA">
                <a:latin typeface="Times New Roman" pitchFamily="18" charset="0"/>
                <a:cs typeface="Times New Roman" pitchFamily="18" charset="0"/>
              </a:rPr>
              <a:pPr algn="r" defTabSz="915988"/>
              <a:t>18</a:t>
            </a:fld>
            <a:endParaRPr lang="fr-FR">
              <a:latin typeface="Times New Roman" pitchFamily="18" charset="0"/>
            </a:endParaRPr>
          </a:p>
        </p:txBody>
      </p:sp>
      <p:sp>
        <p:nvSpPr>
          <p:cNvPr id="52227" name="Rectangle 2"/>
          <p:cNvSpPr>
            <a:spLocks noGrp="1" noRot="1" noChangeAspect="1" noChangeArrowheads="1" noTextEdit="1"/>
          </p:cNvSpPr>
          <p:nvPr>
            <p:ph type="sldImg"/>
          </p:nvPr>
        </p:nvSpPr>
        <p:spPr bwMode="auto">
          <a:xfrm>
            <a:off x="1144588" y="687388"/>
            <a:ext cx="4570412" cy="3427412"/>
          </a:xfrm>
          <a:noFill/>
          <a:ln>
            <a:solidFill>
              <a:srgbClr val="000000"/>
            </a:solidFill>
            <a:miter lim="800000"/>
            <a:headEnd/>
            <a:tailEnd/>
          </a:ln>
        </p:spPr>
      </p:sp>
      <p:sp>
        <p:nvSpPr>
          <p:cNvPr id="52228" name="Rectangle 3"/>
          <p:cNvSpPr>
            <a:spLocks noGrp="1" noChangeArrowheads="1"/>
          </p:cNvSpPr>
          <p:nvPr>
            <p:ph type="body" idx="1"/>
          </p:nvPr>
        </p:nvSpPr>
        <p:spPr bwMode="auto">
          <a:xfrm>
            <a:off x="914186" y="4342851"/>
            <a:ext cx="5029628" cy="4114434"/>
          </a:xfrm>
          <a:noFill/>
        </p:spPr>
        <p:txBody>
          <a:bodyPr wrap="square" lIns="91544" tIns="45771" rIns="91544" bIns="45771" numCol="1" anchor="t" anchorCtr="0" compatLnSpc="1">
            <a:prstTxWarp prst="textNoShape">
              <a:avLst/>
            </a:prstTxWarp>
          </a:bodyPr>
          <a:lstStyle/>
          <a:p>
            <a:pPr eaLnBrk="1" hangingPunct="1">
              <a:spcBef>
                <a:spcPct val="0"/>
              </a:spcBef>
            </a:pPr>
            <a:endParaRPr lang="fr-FR"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txBox="1">
            <a:spLocks noGrp="1" noChangeArrowheads="1"/>
          </p:cNvSpPr>
          <p:nvPr/>
        </p:nvSpPr>
        <p:spPr bwMode="auto">
          <a:xfrm>
            <a:off x="3884489" y="8687166"/>
            <a:ext cx="2971907" cy="455369"/>
          </a:xfrm>
          <a:prstGeom prst="rect">
            <a:avLst/>
          </a:prstGeom>
          <a:noFill/>
          <a:ln w="9525">
            <a:noFill/>
            <a:miter lim="800000"/>
            <a:headEnd/>
            <a:tailEnd/>
          </a:ln>
        </p:spPr>
        <p:txBody>
          <a:bodyPr lIns="91275" tIns="45638" rIns="91275" bIns="45638" anchor="b"/>
          <a:lstStyle/>
          <a:p>
            <a:pPr algn="r" defTabSz="912813"/>
            <a:fld id="{D7642A97-C1CE-4B44-A52A-DA1C7E3C587C}" type="slidenum">
              <a:rPr lang="fr-FR">
                <a:latin typeface="Calibri" pitchFamily="34" charset="0"/>
              </a:rPr>
              <a:pPr algn="r" defTabSz="912813"/>
              <a:t>19</a:t>
            </a:fld>
            <a:endParaRPr lang="fr-FR">
              <a:latin typeface="Calibri" pitchFamily="34" charset="0"/>
            </a:endParaRPr>
          </a:p>
        </p:txBody>
      </p:sp>
      <p:sp>
        <p:nvSpPr>
          <p:cNvPr id="5325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3252" name="Rectangle 3"/>
          <p:cNvSpPr>
            <a:spLocks noGrp="1" noChangeArrowheads="1"/>
          </p:cNvSpPr>
          <p:nvPr>
            <p:ph type="body" idx="1"/>
          </p:nvPr>
        </p:nvSpPr>
        <p:spPr bwMode="auto">
          <a:noFill/>
        </p:spPr>
        <p:txBody>
          <a:bodyPr wrap="square" lIns="91275" tIns="45638" rIns="91275" bIns="45638" numCol="1" anchor="t" anchorCtr="0" compatLnSpc="1">
            <a:prstTxWarp prst="textNoShape">
              <a:avLst/>
            </a:prstTxWarp>
          </a:bodyPr>
          <a:lstStyle/>
          <a:p>
            <a:pPr eaLnBrk="1" hangingPunct="1">
              <a:spcBef>
                <a:spcPct val="0"/>
              </a:spcBef>
            </a:pPr>
            <a:endParaRPr lang="fr-FR"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14" name="Titre 13"/>
          <p:cNvSpPr>
            <a:spLocks noGrp="1"/>
          </p:cNvSpPr>
          <p:nvPr>
            <p:ph type="ctrTitle"/>
          </p:nvPr>
        </p:nvSpPr>
        <p:spPr>
          <a:xfrm>
            <a:off x="1432560" y="359898"/>
            <a:ext cx="7406640" cy="1472184"/>
          </a:xfrm>
        </p:spPr>
        <p:txBody>
          <a:bodyPr anchor="b"/>
          <a:lstStyle>
            <a:lvl1pPr algn="l">
              <a:defRPr/>
            </a:lvl1pPr>
            <a:extLst/>
          </a:lstStyle>
          <a:p>
            <a:r>
              <a:rPr kumimoji="0" lang="fr-FR" smtClean="0"/>
              <a:t>Cliquez pour modifier le style du titre</a:t>
            </a:r>
            <a:endParaRPr kumimoji="0" lang="en-US"/>
          </a:p>
        </p:txBody>
      </p:sp>
      <p:sp>
        <p:nvSpPr>
          <p:cNvPr id="22" name="Sous-titr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fr-FR" smtClean="0"/>
              <a:t>Cliquez pour modifier le style des sous-titres du masque</a:t>
            </a:r>
            <a:endParaRPr kumimoji="0" lang="en-US"/>
          </a:p>
        </p:txBody>
      </p:sp>
      <p:sp>
        <p:nvSpPr>
          <p:cNvPr id="7" name="Espace réservé de la date 6"/>
          <p:cNvSpPr>
            <a:spLocks noGrp="1"/>
          </p:cNvSpPr>
          <p:nvPr>
            <p:ph type="dt" sz="half" idx="10"/>
          </p:nvPr>
        </p:nvSpPr>
        <p:spPr/>
        <p:txBody>
          <a:bodyPr/>
          <a:lstStyle>
            <a:extLst/>
          </a:lstStyle>
          <a:p>
            <a:fld id="{3251E2E2-D2A3-484A-A385-C162A85ABEAC}" type="datetimeFigureOut">
              <a:rPr lang="fr-FR" smtClean="0"/>
              <a:pPr/>
              <a:t>02/07/2012</a:t>
            </a:fld>
            <a:endParaRPr lang="fr-FR"/>
          </a:p>
        </p:txBody>
      </p:sp>
      <p:sp>
        <p:nvSpPr>
          <p:cNvPr id="20" name="Espace réservé du pied de page 19"/>
          <p:cNvSpPr>
            <a:spLocks noGrp="1"/>
          </p:cNvSpPr>
          <p:nvPr>
            <p:ph type="ftr" sz="quarter" idx="11"/>
          </p:nvPr>
        </p:nvSpPr>
        <p:spPr/>
        <p:txBody>
          <a:bodyPr/>
          <a:lstStyle>
            <a:extLst/>
          </a:lstStyle>
          <a:p>
            <a:endParaRPr lang="fr-FR"/>
          </a:p>
        </p:txBody>
      </p:sp>
      <p:sp>
        <p:nvSpPr>
          <p:cNvPr id="10" name="Espace réservé du numéro de diapositive 9"/>
          <p:cNvSpPr>
            <a:spLocks noGrp="1"/>
          </p:cNvSpPr>
          <p:nvPr>
            <p:ph type="sldNum" sz="quarter" idx="12"/>
          </p:nvPr>
        </p:nvSpPr>
        <p:spPr/>
        <p:txBody>
          <a:bodyPr/>
          <a:lstStyle>
            <a:extLst/>
          </a:lstStyle>
          <a:p>
            <a:fld id="{96ADBFE6-8ACB-40B7-9AAA-3AFCED20F350}" type="slidenum">
              <a:rPr lang="fr-FR" smtClean="0"/>
              <a:pPr/>
              <a:t>‹N°›</a:t>
            </a:fld>
            <a:endParaRPr lang="fr-FR"/>
          </a:p>
        </p:txBody>
      </p:sp>
      <p:sp>
        <p:nvSpPr>
          <p:cNvPr id="8" name="Ellipse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Ellipse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extLst/>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p:txBody>
          <a:bodyPr vert="eaVert"/>
          <a:lstStyle>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extLst/>
          </a:lstStyle>
          <a:p>
            <a:fld id="{3251E2E2-D2A3-484A-A385-C162A85ABEAC}" type="datetimeFigureOut">
              <a:rPr lang="fr-FR" smtClean="0"/>
              <a:pPr/>
              <a:t>02/07/2012</a:t>
            </a:fld>
            <a:endParaRPr lang="fr-FR"/>
          </a:p>
        </p:txBody>
      </p:sp>
      <p:sp>
        <p:nvSpPr>
          <p:cNvPr id="5" name="Espace réservé du pied de page 4"/>
          <p:cNvSpPr>
            <a:spLocks noGrp="1"/>
          </p:cNvSpPr>
          <p:nvPr>
            <p:ph type="ftr" sz="quarter" idx="11"/>
          </p:nvPr>
        </p:nvSpPr>
        <p:spPr/>
        <p:txBody>
          <a:bodyPr/>
          <a:lstStyle>
            <a:extLst/>
          </a:lstStyle>
          <a:p>
            <a:endParaRPr lang="fr-FR"/>
          </a:p>
        </p:txBody>
      </p:sp>
      <p:sp>
        <p:nvSpPr>
          <p:cNvPr id="6" name="Espace réservé du numéro de diapositive 5"/>
          <p:cNvSpPr>
            <a:spLocks noGrp="1"/>
          </p:cNvSpPr>
          <p:nvPr>
            <p:ph type="sldNum" sz="quarter" idx="12"/>
          </p:nvPr>
        </p:nvSpPr>
        <p:spPr/>
        <p:txBody>
          <a:bodyPr/>
          <a:lstStyle>
            <a:extLst/>
          </a:lstStyle>
          <a:p>
            <a:fld id="{96ADBFE6-8ACB-40B7-9AAA-3AFCED20F350}" type="slidenum">
              <a:rPr lang="fr-FR" smtClean="0"/>
              <a:pPr/>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858000" y="274639"/>
            <a:ext cx="1828800" cy="5851525"/>
          </a:xfrm>
        </p:spPr>
        <p:txBody>
          <a:bodyPr vert="eaVert"/>
          <a:lstStyle>
            <a:extLst/>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a:xfrm>
            <a:off x="1143000" y="274640"/>
            <a:ext cx="5562600" cy="5851525"/>
          </a:xfrm>
        </p:spPr>
        <p:txBody>
          <a:bodyPr vert="eaVert"/>
          <a:lstStyle>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extLst/>
          </a:lstStyle>
          <a:p>
            <a:fld id="{3251E2E2-D2A3-484A-A385-C162A85ABEAC}" type="datetimeFigureOut">
              <a:rPr lang="fr-FR" smtClean="0"/>
              <a:pPr/>
              <a:t>02/07/2012</a:t>
            </a:fld>
            <a:endParaRPr lang="fr-FR"/>
          </a:p>
        </p:txBody>
      </p:sp>
      <p:sp>
        <p:nvSpPr>
          <p:cNvPr id="5" name="Espace réservé du pied de page 4"/>
          <p:cNvSpPr>
            <a:spLocks noGrp="1"/>
          </p:cNvSpPr>
          <p:nvPr>
            <p:ph type="ftr" sz="quarter" idx="11"/>
          </p:nvPr>
        </p:nvSpPr>
        <p:spPr/>
        <p:txBody>
          <a:bodyPr/>
          <a:lstStyle>
            <a:extLst/>
          </a:lstStyle>
          <a:p>
            <a:endParaRPr lang="fr-FR"/>
          </a:p>
        </p:txBody>
      </p:sp>
      <p:sp>
        <p:nvSpPr>
          <p:cNvPr id="6" name="Espace réservé du numéro de diapositive 5"/>
          <p:cNvSpPr>
            <a:spLocks noGrp="1"/>
          </p:cNvSpPr>
          <p:nvPr>
            <p:ph type="sldNum" sz="quarter" idx="12"/>
          </p:nvPr>
        </p:nvSpPr>
        <p:spPr/>
        <p:txBody>
          <a:bodyPr/>
          <a:lstStyle>
            <a:extLst/>
          </a:lstStyle>
          <a:p>
            <a:fld id="{96ADBFE6-8ACB-40B7-9AAA-3AFCED20F350}" type="slidenum">
              <a:rPr lang="fr-FR" smtClean="0"/>
              <a:pPr/>
              <a:t>‹N°›</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extLst/>
          </a:lstStyle>
          <a:p>
            <a:r>
              <a:rPr kumimoji="0" lang="fr-FR" smtClean="0"/>
              <a:t>Cliquez pour modifier le style du titre</a:t>
            </a:r>
            <a:endParaRPr kumimoji="0" lang="en-US"/>
          </a:p>
        </p:txBody>
      </p:sp>
      <p:sp>
        <p:nvSpPr>
          <p:cNvPr id="3" name="Espace réservé du contenu 2"/>
          <p:cNvSpPr>
            <a:spLocks noGrp="1"/>
          </p:cNvSpPr>
          <p:nvPr>
            <p:ph idx="1"/>
          </p:nvPr>
        </p:nvSpPr>
        <p:spPr/>
        <p:txBody>
          <a:bodyPr/>
          <a:lstStyle>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extLst/>
          </a:lstStyle>
          <a:p>
            <a:fld id="{3251E2E2-D2A3-484A-A385-C162A85ABEAC}" type="datetimeFigureOut">
              <a:rPr lang="fr-FR" smtClean="0"/>
              <a:pPr/>
              <a:t>02/07/2012</a:t>
            </a:fld>
            <a:endParaRPr lang="fr-FR"/>
          </a:p>
        </p:txBody>
      </p:sp>
      <p:sp>
        <p:nvSpPr>
          <p:cNvPr id="5" name="Espace réservé du pied de page 4"/>
          <p:cNvSpPr>
            <a:spLocks noGrp="1"/>
          </p:cNvSpPr>
          <p:nvPr>
            <p:ph type="ftr" sz="quarter" idx="11"/>
          </p:nvPr>
        </p:nvSpPr>
        <p:spPr/>
        <p:txBody>
          <a:bodyPr/>
          <a:lstStyle>
            <a:extLst/>
          </a:lstStyle>
          <a:p>
            <a:endParaRPr lang="fr-FR"/>
          </a:p>
        </p:txBody>
      </p:sp>
      <p:sp>
        <p:nvSpPr>
          <p:cNvPr id="6" name="Espace réservé du numéro de diapositive 5"/>
          <p:cNvSpPr>
            <a:spLocks noGrp="1"/>
          </p:cNvSpPr>
          <p:nvPr>
            <p:ph type="sldNum" sz="quarter" idx="12"/>
          </p:nvPr>
        </p:nvSpPr>
        <p:spPr/>
        <p:txBody>
          <a:bodyPr/>
          <a:lstStyle>
            <a:extLst/>
          </a:lstStyle>
          <a:p>
            <a:fld id="{96ADBFE6-8ACB-40B7-9AAA-3AFCED20F350}" type="slidenum">
              <a:rPr lang="fr-FR" smtClean="0"/>
              <a:pPr/>
              <a:t>‹N°›</a:t>
            </a:fld>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r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fr-FR" smtClean="0"/>
              <a:t>Cliquez pour modifier le style du titre</a:t>
            </a:r>
            <a:endParaRPr kumimoji="0" lang="en-US"/>
          </a:p>
        </p:txBody>
      </p:sp>
      <p:sp>
        <p:nvSpPr>
          <p:cNvPr id="3" name="Espace réservé du texte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fr-FR" smtClean="0"/>
              <a:t>Cliquez pour modifier les styles du texte du masque</a:t>
            </a:r>
          </a:p>
        </p:txBody>
      </p:sp>
      <p:sp>
        <p:nvSpPr>
          <p:cNvPr id="4" name="Espace réservé de la date 3"/>
          <p:cNvSpPr>
            <a:spLocks noGrp="1"/>
          </p:cNvSpPr>
          <p:nvPr>
            <p:ph type="dt" sz="half" idx="10"/>
          </p:nvPr>
        </p:nvSpPr>
        <p:spPr/>
        <p:txBody>
          <a:bodyPr/>
          <a:lstStyle>
            <a:extLst/>
          </a:lstStyle>
          <a:p>
            <a:fld id="{3251E2E2-D2A3-484A-A385-C162A85ABEAC}" type="datetimeFigureOut">
              <a:rPr lang="fr-FR" smtClean="0"/>
              <a:pPr/>
              <a:t>02/07/2012</a:t>
            </a:fld>
            <a:endParaRPr lang="fr-FR"/>
          </a:p>
        </p:txBody>
      </p:sp>
      <p:sp>
        <p:nvSpPr>
          <p:cNvPr id="5" name="Espace réservé du pied de page 4"/>
          <p:cNvSpPr>
            <a:spLocks noGrp="1"/>
          </p:cNvSpPr>
          <p:nvPr>
            <p:ph type="ftr" sz="quarter" idx="11"/>
          </p:nvPr>
        </p:nvSpPr>
        <p:spPr/>
        <p:txBody>
          <a:bodyPr/>
          <a:lstStyle>
            <a:extLst/>
          </a:lstStyle>
          <a:p>
            <a:endParaRPr lang="fr-FR"/>
          </a:p>
        </p:txBody>
      </p:sp>
      <p:sp>
        <p:nvSpPr>
          <p:cNvPr id="6" name="Espace réservé du numéro de diapositive 5"/>
          <p:cNvSpPr>
            <a:spLocks noGrp="1"/>
          </p:cNvSpPr>
          <p:nvPr>
            <p:ph type="sldNum" sz="quarter" idx="12"/>
          </p:nvPr>
        </p:nvSpPr>
        <p:spPr/>
        <p:txBody>
          <a:bodyPr/>
          <a:lstStyle>
            <a:extLst/>
          </a:lstStyle>
          <a:p>
            <a:fld id="{96ADBFE6-8ACB-40B7-9AAA-3AFCED20F350}" type="slidenum">
              <a:rPr lang="fr-FR" smtClean="0"/>
              <a:pPr/>
              <a:t>‹N°›</a:t>
            </a:fld>
            <a:endParaRPr lang="fr-FR"/>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Ellipse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Ellipse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a:xfrm>
            <a:off x="1435608" y="274320"/>
            <a:ext cx="7498080" cy="1143000"/>
          </a:xfrm>
        </p:spPr>
        <p:txBody>
          <a:bodyPr/>
          <a:lstStyle>
            <a:extLst/>
          </a:lstStyle>
          <a:p>
            <a:r>
              <a:rPr kumimoji="0" lang="fr-FR" smtClean="0"/>
              <a:t>Cliquez pour modifier le style du titre</a:t>
            </a:r>
            <a:endParaRPr kumimoji="0" lang="en-US"/>
          </a:p>
        </p:txBody>
      </p:sp>
      <p:sp>
        <p:nvSpPr>
          <p:cNvPr id="3" name="Espace réservé du contenu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u contenu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5" name="Espace réservé de la date 4"/>
          <p:cNvSpPr>
            <a:spLocks noGrp="1"/>
          </p:cNvSpPr>
          <p:nvPr>
            <p:ph type="dt" sz="half" idx="10"/>
          </p:nvPr>
        </p:nvSpPr>
        <p:spPr/>
        <p:txBody>
          <a:bodyPr/>
          <a:lstStyle>
            <a:extLst/>
          </a:lstStyle>
          <a:p>
            <a:fld id="{3251E2E2-D2A3-484A-A385-C162A85ABEAC}" type="datetimeFigureOut">
              <a:rPr lang="fr-FR" smtClean="0"/>
              <a:pPr/>
              <a:t>02/07/2012</a:t>
            </a:fld>
            <a:endParaRPr lang="fr-FR"/>
          </a:p>
        </p:txBody>
      </p:sp>
      <p:sp>
        <p:nvSpPr>
          <p:cNvPr id="6" name="Espace réservé du pied de page 5"/>
          <p:cNvSpPr>
            <a:spLocks noGrp="1"/>
          </p:cNvSpPr>
          <p:nvPr>
            <p:ph type="ftr" sz="quarter" idx="11"/>
          </p:nvPr>
        </p:nvSpPr>
        <p:spPr/>
        <p:txBody>
          <a:bodyPr/>
          <a:lstStyle>
            <a:extLst/>
          </a:lstStyle>
          <a:p>
            <a:endParaRPr lang="fr-FR"/>
          </a:p>
        </p:txBody>
      </p:sp>
      <p:sp>
        <p:nvSpPr>
          <p:cNvPr id="7" name="Espace réservé du numéro de diapositive 6"/>
          <p:cNvSpPr>
            <a:spLocks noGrp="1"/>
          </p:cNvSpPr>
          <p:nvPr>
            <p:ph type="sldNum" sz="quarter" idx="12"/>
          </p:nvPr>
        </p:nvSpPr>
        <p:spPr/>
        <p:txBody>
          <a:bodyPr/>
          <a:lstStyle>
            <a:extLst/>
          </a:lstStyle>
          <a:p>
            <a:fld id="{96ADBFE6-8ACB-40B7-9AAA-3AFCED20F350}" type="slidenum">
              <a:rPr lang="fr-FR" smtClean="0"/>
              <a:pPr/>
              <a:t>‹N°›</a:t>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fr-FR" smtClean="0"/>
              <a:t>Cliquez pour modifier le style du titre</a:t>
            </a:r>
            <a:endParaRPr kumimoji="0" lang="en-US"/>
          </a:p>
        </p:txBody>
      </p:sp>
      <p:sp>
        <p:nvSpPr>
          <p:cNvPr id="3" name="Espace réservé du texte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fr-FR" smtClean="0"/>
              <a:t>Cliquez pour modifier les styles du texte du masque</a:t>
            </a:r>
          </a:p>
        </p:txBody>
      </p:sp>
      <p:sp>
        <p:nvSpPr>
          <p:cNvPr id="4" name="Espace réservé du texte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fr-FR" smtClean="0"/>
              <a:t>Cliquez pour modifier les styles du texte du masque</a:t>
            </a:r>
          </a:p>
        </p:txBody>
      </p:sp>
      <p:sp>
        <p:nvSpPr>
          <p:cNvPr id="5" name="Espace réservé du contenu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6" name="Espace réservé du contenu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7" name="Espace réservé de la date 6"/>
          <p:cNvSpPr>
            <a:spLocks noGrp="1"/>
          </p:cNvSpPr>
          <p:nvPr>
            <p:ph type="dt" sz="half" idx="10"/>
          </p:nvPr>
        </p:nvSpPr>
        <p:spPr/>
        <p:txBody>
          <a:bodyPr/>
          <a:lstStyle>
            <a:extLst/>
          </a:lstStyle>
          <a:p>
            <a:fld id="{3251E2E2-D2A3-484A-A385-C162A85ABEAC}" type="datetimeFigureOut">
              <a:rPr lang="fr-FR" smtClean="0"/>
              <a:pPr/>
              <a:t>02/07/2012</a:t>
            </a:fld>
            <a:endParaRPr lang="fr-FR"/>
          </a:p>
        </p:txBody>
      </p:sp>
      <p:sp>
        <p:nvSpPr>
          <p:cNvPr id="8" name="Espace réservé du pied de page 7"/>
          <p:cNvSpPr>
            <a:spLocks noGrp="1"/>
          </p:cNvSpPr>
          <p:nvPr>
            <p:ph type="ftr" sz="quarter" idx="11"/>
          </p:nvPr>
        </p:nvSpPr>
        <p:spPr/>
        <p:txBody>
          <a:bodyPr/>
          <a:lstStyle>
            <a:extLst/>
          </a:lstStyle>
          <a:p>
            <a:endParaRPr lang="fr-FR"/>
          </a:p>
        </p:txBody>
      </p:sp>
      <p:sp>
        <p:nvSpPr>
          <p:cNvPr id="9" name="Espace réservé du numéro de diapositive 8"/>
          <p:cNvSpPr>
            <a:spLocks noGrp="1"/>
          </p:cNvSpPr>
          <p:nvPr>
            <p:ph type="sldNum" sz="quarter" idx="12"/>
          </p:nvPr>
        </p:nvSpPr>
        <p:spPr/>
        <p:txBody>
          <a:bodyPr/>
          <a:lstStyle>
            <a:extLst/>
          </a:lstStyle>
          <a:p>
            <a:fld id="{96ADBFE6-8ACB-40B7-9AAA-3AFCED20F350}" type="slidenum">
              <a:rPr lang="fr-FR" smtClean="0"/>
              <a:pPr/>
              <a:t>‹N°›</a:t>
            </a:fld>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a:xfrm>
            <a:off x="1435608" y="274320"/>
            <a:ext cx="7498080" cy="1143000"/>
          </a:xfrm>
        </p:spPr>
        <p:txBody>
          <a:bodyPr anchor="ctr"/>
          <a:lstStyle>
            <a:extLst/>
          </a:lstStyle>
          <a:p>
            <a:r>
              <a:rPr kumimoji="0" lang="fr-FR" smtClean="0"/>
              <a:t>Cliquez pour modifier le style du titre</a:t>
            </a:r>
            <a:endParaRPr kumimoji="0" lang="en-US"/>
          </a:p>
        </p:txBody>
      </p:sp>
      <p:sp>
        <p:nvSpPr>
          <p:cNvPr id="3" name="Espace réservé de la date 2"/>
          <p:cNvSpPr>
            <a:spLocks noGrp="1"/>
          </p:cNvSpPr>
          <p:nvPr>
            <p:ph type="dt" sz="half" idx="10"/>
          </p:nvPr>
        </p:nvSpPr>
        <p:spPr/>
        <p:txBody>
          <a:bodyPr/>
          <a:lstStyle>
            <a:extLst/>
          </a:lstStyle>
          <a:p>
            <a:fld id="{3251E2E2-D2A3-484A-A385-C162A85ABEAC}" type="datetimeFigureOut">
              <a:rPr lang="fr-FR" smtClean="0"/>
              <a:pPr/>
              <a:t>02/07/2012</a:t>
            </a:fld>
            <a:endParaRPr lang="fr-FR"/>
          </a:p>
        </p:txBody>
      </p:sp>
      <p:sp>
        <p:nvSpPr>
          <p:cNvPr id="4" name="Espace réservé du pied de page 3"/>
          <p:cNvSpPr>
            <a:spLocks noGrp="1"/>
          </p:cNvSpPr>
          <p:nvPr>
            <p:ph type="ftr" sz="quarter" idx="11"/>
          </p:nvPr>
        </p:nvSpPr>
        <p:spPr/>
        <p:txBody>
          <a:bodyPr/>
          <a:lstStyle>
            <a:extLst/>
          </a:lstStyle>
          <a:p>
            <a:endParaRPr lang="fr-FR"/>
          </a:p>
        </p:txBody>
      </p:sp>
      <p:sp>
        <p:nvSpPr>
          <p:cNvPr id="5" name="Espace réservé du numéro de diapositive 4"/>
          <p:cNvSpPr>
            <a:spLocks noGrp="1"/>
          </p:cNvSpPr>
          <p:nvPr>
            <p:ph type="sldNum" sz="quarter" idx="12"/>
          </p:nvPr>
        </p:nvSpPr>
        <p:spPr/>
        <p:txBody>
          <a:bodyPr/>
          <a:lstStyle>
            <a:extLst/>
          </a:lstStyle>
          <a:p>
            <a:fld id="{96ADBFE6-8ACB-40B7-9AAA-3AFCED20F350}" type="slidenum">
              <a:rPr lang="fr-FR" smtClean="0"/>
              <a:pPr/>
              <a:t>‹N°›</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Espace réservé de la date 1"/>
          <p:cNvSpPr>
            <a:spLocks noGrp="1"/>
          </p:cNvSpPr>
          <p:nvPr>
            <p:ph type="dt" sz="half" idx="10"/>
          </p:nvPr>
        </p:nvSpPr>
        <p:spPr/>
        <p:txBody>
          <a:bodyPr/>
          <a:lstStyle>
            <a:extLst/>
          </a:lstStyle>
          <a:p>
            <a:fld id="{3251E2E2-D2A3-484A-A385-C162A85ABEAC}" type="datetimeFigureOut">
              <a:rPr lang="fr-FR" smtClean="0"/>
              <a:pPr/>
              <a:t>02/07/2012</a:t>
            </a:fld>
            <a:endParaRPr lang="fr-FR"/>
          </a:p>
        </p:txBody>
      </p:sp>
      <p:sp>
        <p:nvSpPr>
          <p:cNvPr id="3" name="Espace réservé du pied de page 2"/>
          <p:cNvSpPr>
            <a:spLocks noGrp="1"/>
          </p:cNvSpPr>
          <p:nvPr>
            <p:ph type="ftr" sz="quarter" idx="11"/>
          </p:nvPr>
        </p:nvSpPr>
        <p:spPr/>
        <p:txBody>
          <a:bodyPr/>
          <a:lstStyle>
            <a:extLst/>
          </a:lstStyle>
          <a:p>
            <a:endParaRPr lang="fr-FR"/>
          </a:p>
        </p:txBody>
      </p:sp>
      <p:sp>
        <p:nvSpPr>
          <p:cNvPr id="4" name="Espace réservé du numéro de diapositive 3"/>
          <p:cNvSpPr>
            <a:spLocks noGrp="1"/>
          </p:cNvSpPr>
          <p:nvPr>
            <p:ph type="sldNum" sz="quarter" idx="12"/>
          </p:nvPr>
        </p:nvSpPr>
        <p:spPr/>
        <p:txBody>
          <a:bodyPr/>
          <a:lstStyle>
            <a:extLst/>
          </a:lstStyle>
          <a:p>
            <a:fld id="{96ADBFE6-8ACB-40B7-9AAA-3AFCED20F350}" type="slidenum">
              <a:rPr lang="fr-FR" smtClean="0"/>
              <a:pPr/>
              <a:t>‹N°›</a:t>
            </a:fld>
            <a:endParaRPr lang="fr-FR"/>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fr-FR" smtClean="0"/>
              <a:t>Cliquez pour modifier le style du titre</a:t>
            </a:r>
            <a:endParaRPr kumimoji="0" lang="en-US"/>
          </a:p>
        </p:txBody>
      </p:sp>
      <p:sp>
        <p:nvSpPr>
          <p:cNvPr id="3" name="Espace réservé du texte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fr-FR" smtClean="0"/>
              <a:t>Cliquez pour modifier les styles du texte du masque</a:t>
            </a:r>
          </a:p>
        </p:txBody>
      </p:sp>
      <p:sp>
        <p:nvSpPr>
          <p:cNvPr id="4" name="Espace réservé du contenu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5" name="Espace réservé de la date 4"/>
          <p:cNvSpPr>
            <a:spLocks noGrp="1"/>
          </p:cNvSpPr>
          <p:nvPr>
            <p:ph type="dt" sz="half" idx="10"/>
          </p:nvPr>
        </p:nvSpPr>
        <p:spPr/>
        <p:txBody>
          <a:bodyPr/>
          <a:lstStyle>
            <a:extLst/>
          </a:lstStyle>
          <a:p>
            <a:fld id="{3251E2E2-D2A3-484A-A385-C162A85ABEAC}" type="datetimeFigureOut">
              <a:rPr lang="fr-FR" smtClean="0"/>
              <a:pPr/>
              <a:t>02/07/2012</a:t>
            </a:fld>
            <a:endParaRPr lang="fr-FR"/>
          </a:p>
        </p:txBody>
      </p:sp>
      <p:sp>
        <p:nvSpPr>
          <p:cNvPr id="6" name="Espace réservé du pied de page 5"/>
          <p:cNvSpPr>
            <a:spLocks noGrp="1"/>
          </p:cNvSpPr>
          <p:nvPr>
            <p:ph type="ftr" sz="quarter" idx="11"/>
          </p:nvPr>
        </p:nvSpPr>
        <p:spPr/>
        <p:txBody>
          <a:bodyPr/>
          <a:lstStyle>
            <a:extLst/>
          </a:lstStyle>
          <a:p>
            <a:endParaRPr lang="fr-FR"/>
          </a:p>
        </p:txBody>
      </p:sp>
      <p:sp>
        <p:nvSpPr>
          <p:cNvPr id="7" name="Espace réservé du numéro de diapositive 6"/>
          <p:cNvSpPr>
            <a:spLocks noGrp="1"/>
          </p:cNvSpPr>
          <p:nvPr>
            <p:ph type="sldNum" sz="quarter" idx="12"/>
          </p:nvPr>
        </p:nvSpPr>
        <p:spPr/>
        <p:txBody>
          <a:bodyPr/>
          <a:lstStyle>
            <a:extLst/>
          </a:lstStyle>
          <a:p>
            <a:fld id="{96ADBFE6-8ACB-40B7-9AAA-3AFCED20F350}" type="slidenum">
              <a:rPr lang="fr-FR" smtClean="0"/>
              <a:pPr/>
              <a:t>‹N°›</a:t>
            </a:fld>
            <a:endParaRPr lang="fr-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fr-FR" smtClean="0"/>
              <a:t>Cliquez pour modifier le style du titre</a:t>
            </a:r>
            <a:endParaRPr kumimoji="0" lang="en-US"/>
          </a:p>
        </p:txBody>
      </p:sp>
      <p:sp>
        <p:nvSpPr>
          <p:cNvPr id="5" name="Espace réservé de la date 4"/>
          <p:cNvSpPr>
            <a:spLocks noGrp="1"/>
          </p:cNvSpPr>
          <p:nvPr>
            <p:ph type="dt" sz="half" idx="10"/>
          </p:nvPr>
        </p:nvSpPr>
        <p:spPr/>
        <p:txBody>
          <a:bodyPr/>
          <a:lstStyle>
            <a:extLst/>
          </a:lstStyle>
          <a:p>
            <a:fld id="{3251E2E2-D2A3-484A-A385-C162A85ABEAC}" type="datetimeFigureOut">
              <a:rPr lang="fr-FR" smtClean="0"/>
              <a:pPr/>
              <a:t>02/07/2012</a:t>
            </a:fld>
            <a:endParaRPr lang="fr-FR"/>
          </a:p>
        </p:txBody>
      </p:sp>
      <p:sp>
        <p:nvSpPr>
          <p:cNvPr id="6" name="Espace réservé du pied de page 5"/>
          <p:cNvSpPr>
            <a:spLocks noGrp="1"/>
          </p:cNvSpPr>
          <p:nvPr>
            <p:ph type="ftr" sz="quarter" idx="11"/>
          </p:nvPr>
        </p:nvSpPr>
        <p:spPr/>
        <p:txBody>
          <a:bodyPr/>
          <a:lstStyle>
            <a:extLst/>
          </a:lstStyle>
          <a:p>
            <a:endParaRPr lang="fr-FR"/>
          </a:p>
        </p:txBody>
      </p:sp>
      <p:sp>
        <p:nvSpPr>
          <p:cNvPr id="7" name="Espace réservé du numéro de diapositive 6"/>
          <p:cNvSpPr>
            <a:spLocks noGrp="1"/>
          </p:cNvSpPr>
          <p:nvPr>
            <p:ph type="sldNum" sz="quarter" idx="12"/>
          </p:nvPr>
        </p:nvSpPr>
        <p:spPr/>
        <p:txBody>
          <a:bodyPr/>
          <a:lstStyle>
            <a:extLst/>
          </a:lstStyle>
          <a:p>
            <a:fld id="{96ADBFE6-8ACB-40B7-9AAA-3AFCED20F350}" type="slidenum">
              <a:rPr lang="fr-FR" smtClean="0"/>
              <a:pPr/>
              <a:t>‹N°›</a:t>
            </a:fld>
            <a:endParaRPr lang="fr-FR"/>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Espace réservé pour une image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fr-FR" smtClean="0"/>
              <a:t>Cliquez sur l'icône pour ajouter une image</a:t>
            </a:r>
            <a:endParaRPr kumimoji="0" lang="en-US" dirty="0"/>
          </a:p>
        </p:txBody>
      </p:sp>
      <p:sp>
        <p:nvSpPr>
          <p:cNvPr id="9" name="Organigramme : Processu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Organigramme : Processu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Espace réservé du texte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fr-FR" smtClean="0"/>
              <a:t>Cliquez pour modifier les styles du texte du masque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Secteurs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Ellipse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Bouée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Espace réservé du titre 4"/>
          <p:cNvSpPr>
            <a:spLocks noGrp="1"/>
          </p:cNvSpPr>
          <p:nvPr>
            <p:ph type="title"/>
          </p:nvPr>
        </p:nvSpPr>
        <p:spPr>
          <a:xfrm>
            <a:off x="1435608" y="274638"/>
            <a:ext cx="7498080" cy="1143000"/>
          </a:xfrm>
          <a:prstGeom prst="rect">
            <a:avLst/>
          </a:prstGeom>
        </p:spPr>
        <p:txBody>
          <a:bodyPr anchor="ctr">
            <a:normAutofit/>
          </a:bodyPr>
          <a:lstStyle>
            <a:extLst/>
          </a:lstStyle>
          <a:p>
            <a:r>
              <a:rPr kumimoji="0" lang="fr-FR" smtClean="0"/>
              <a:t>Cliquez pour modifier le style du titre</a:t>
            </a:r>
            <a:endParaRPr kumimoji="0" lang="en-US"/>
          </a:p>
        </p:txBody>
      </p:sp>
      <p:sp>
        <p:nvSpPr>
          <p:cNvPr id="9" name="Espace réservé du texte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fr-FR" smtClean="0"/>
              <a:t>Cliquez pour modifier les styles du texte du masque</a:t>
            </a:r>
          </a:p>
          <a:p>
            <a:pPr lvl="1" eaLnBrk="1" latinLnBrk="0" hangingPunct="1"/>
            <a:r>
              <a:rPr kumimoji="0" lang="fr-FR" smtClean="0"/>
              <a:t>Deuxième niveau</a:t>
            </a:r>
          </a:p>
          <a:p>
            <a:pPr lvl="2" eaLnBrk="1" latinLnBrk="0" hangingPunct="1"/>
            <a:r>
              <a:rPr kumimoji="0" lang="fr-FR" smtClean="0"/>
              <a:t>Troisième niveau</a:t>
            </a:r>
          </a:p>
          <a:p>
            <a:pPr lvl="3" eaLnBrk="1" latinLnBrk="0" hangingPunct="1"/>
            <a:r>
              <a:rPr kumimoji="0" lang="fr-FR" smtClean="0"/>
              <a:t>Quatrième niveau</a:t>
            </a:r>
          </a:p>
          <a:p>
            <a:pPr lvl="4" eaLnBrk="1" latinLnBrk="0" hangingPunct="1"/>
            <a:r>
              <a:rPr kumimoji="0" lang="fr-FR" smtClean="0"/>
              <a:t>Cinquième niveau</a:t>
            </a:r>
            <a:endParaRPr kumimoji="0" lang="en-US"/>
          </a:p>
        </p:txBody>
      </p:sp>
      <p:sp>
        <p:nvSpPr>
          <p:cNvPr id="24" name="Espace réservé de la date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3251E2E2-D2A3-484A-A385-C162A85ABEAC}" type="datetimeFigureOut">
              <a:rPr lang="fr-FR" smtClean="0"/>
              <a:pPr/>
              <a:t>02/07/2012</a:t>
            </a:fld>
            <a:endParaRPr lang="fr-FR"/>
          </a:p>
        </p:txBody>
      </p:sp>
      <p:sp>
        <p:nvSpPr>
          <p:cNvPr id="10" name="Espace réservé du pied de page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fr-FR"/>
          </a:p>
        </p:txBody>
      </p:sp>
      <p:sp>
        <p:nvSpPr>
          <p:cNvPr id="22" name="Espace réservé du numéro de diapositive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96ADBFE6-8ACB-40B7-9AAA-3AFCED20F350}" type="slidenum">
              <a:rPr lang="fr-FR" smtClean="0"/>
              <a:pPr/>
              <a:t>‹N°›</a:t>
            </a:fld>
            <a:endParaRPr lang="fr-FR"/>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2214545" y="1785926"/>
            <a:ext cx="5929355" cy="1569660"/>
          </a:xfrm>
          <a:prstGeom prst="rect">
            <a:avLst/>
          </a:prstGeom>
          <a:noFill/>
        </p:spPr>
        <p:txBody>
          <a:bodyPr wrap="square">
            <a:spAutoFit/>
          </a:bodyPr>
          <a:lstStyle/>
          <a:p>
            <a:pPr algn="ctr" fontAlgn="auto">
              <a:spcBef>
                <a:spcPts val="0"/>
              </a:spcBef>
              <a:spcAft>
                <a:spcPts val="0"/>
              </a:spcAft>
              <a:defRPr/>
            </a:pPr>
            <a:r>
              <a:rPr lang="fr-FR" sz="48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Bell MT" pitchFamily="18" charset="0"/>
                <a:cs typeface="+mn-cs"/>
              </a:rPr>
              <a:t>Plan Stratégique de </a:t>
            </a:r>
            <a:r>
              <a:rPr lang="fr-FR" sz="4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Bell MT" pitchFamily="18" charset="0"/>
                <a:cs typeface="+mn-cs"/>
              </a:rPr>
              <a:t>SDA 2012 - 2016</a:t>
            </a:r>
            <a:endParaRPr lang="fr-FR" sz="48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Bell MT" pitchFamily="18" charset="0"/>
              <a:cs typeface="+mn-cs"/>
            </a:endParaRPr>
          </a:p>
        </p:txBody>
      </p:sp>
      <p:sp>
        <p:nvSpPr>
          <p:cNvPr id="13" name="ZoneTexte 12"/>
          <p:cNvSpPr txBox="1"/>
          <p:nvPr/>
        </p:nvSpPr>
        <p:spPr>
          <a:xfrm>
            <a:off x="2786050" y="3929067"/>
            <a:ext cx="4500594" cy="1200329"/>
          </a:xfrm>
          <a:prstGeom prst="rect">
            <a:avLst/>
          </a:prstGeom>
        </p:spPr>
        <p:style>
          <a:lnRef idx="0">
            <a:schemeClr val="accent3"/>
          </a:lnRef>
          <a:fillRef idx="3">
            <a:schemeClr val="accent3"/>
          </a:fillRef>
          <a:effectRef idx="3">
            <a:schemeClr val="accent3"/>
          </a:effectRef>
          <a:fontRef idx="minor">
            <a:schemeClr val="lt1"/>
          </a:fontRef>
        </p:style>
        <p:txBody>
          <a:bodyPr wrap="square">
            <a:spAutoFit/>
          </a:bodyPr>
          <a:lstStyle/>
          <a:p>
            <a:pPr algn="ctr" fontAlgn="auto">
              <a:spcBef>
                <a:spcPts val="0"/>
              </a:spcBef>
              <a:spcAft>
                <a:spcPts val="0"/>
              </a:spcAft>
              <a:defRPr/>
            </a:pPr>
            <a:endParaRPr lang="fr-FR" sz="2400" dirty="0" smtClean="0"/>
          </a:p>
          <a:p>
            <a:pPr algn="ctr" fontAlgn="auto">
              <a:spcBef>
                <a:spcPts val="0"/>
              </a:spcBef>
              <a:spcAft>
                <a:spcPts val="0"/>
              </a:spcAft>
              <a:defRPr/>
            </a:pPr>
            <a:r>
              <a:rPr lang="fr-FR" sz="2400" dirty="0" smtClean="0"/>
              <a:t>1</a:t>
            </a:r>
            <a:r>
              <a:rPr lang="fr-FR" sz="2400" baseline="30000" dirty="0" smtClean="0"/>
              <a:t>ère</a:t>
            </a:r>
            <a:r>
              <a:rPr lang="fr-FR" sz="2400" dirty="0" smtClean="0"/>
              <a:t> </a:t>
            </a:r>
            <a:r>
              <a:rPr lang="fr-FR" sz="2400" dirty="0"/>
              <a:t>Phase : Diagnostic Stratégique</a:t>
            </a:r>
          </a:p>
          <a:p>
            <a:pPr algn="ctr" fontAlgn="auto">
              <a:spcBef>
                <a:spcPts val="0"/>
              </a:spcBef>
              <a:spcAft>
                <a:spcPts val="0"/>
              </a:spcAft>
              <a:defRPr/>
            </a:pPr>
            <a:r>
              <a:rPr lang="fr-FR" sz="2400" b="1" dirty="0" smtClean="0"/>
              <a:t> </a:t>
            </a:r>
            <a:endParaRPr lang="fr-FR" sz="2400" b="1" dirty="0"/>
          </a:p>
        </p:txBody>
      </p:sp>
      <p:sp>
        <p:nvSpPr>
          <p:cNvPr id="14" name="ZoneTexte 13"/>
          <p:cNvSpPr txBox="1"/>
          <p:nvPr/>
        </p:nvSpPr>
        <p:spPr>
          <a:xfrm>
            <a:off x="857250" y="6205538"/>
            <a:ext cx="7500938" cy="400050"/>
          </a:xfrm>
          <a:prstGeom prst="rect">
            <a:avLst/>
          </a:prstGeom>
          <a:noFill/>
        </p:spPr>
        <p:txBody>
          <a:bodyPr>
            <a:spAutoFit/>
          </a:bodyPr>
          <a:lstStyle/>
          <a:p>
            <a:pPr algn="r" fontAlgn="auto">
              <a:spcBef>
                <a:spcPts val="0"/>
              </a:spcBef>
              <a:spcAft>
                <a:spcPts val="0"/>
              </a:spcAft>
              <a:defRPr/>
            </a:pPr>
            <a:r>
              <a:rPr lang="fr-FR" sz="2000" b="1" dirty="0">
                <a:solidFill>
                  <a:schemeClr val="accent1">
                    <a:lumMod val="75000"/>
                  </a:schemeClr>
                </a:solidFill>
                <a:latin typeface="Bell MT" pitchFamily="18" charset="0"/>
                <a:cs typeface="Arial" pitchFamily="34" charset="0"/>
              </a:rPr>
              <a:t> </a:t>
            </a:r>
            <a:r>
              <a:rPr lang="fr-FR" sz="2000" b="1" dirty="0" smtClean="0">
                <a:solidFill>
                  <a:schemeClr val="accent1">
                    <a:lumMod val="75000"/>
                  </a:schemeClr>
                </a:solidFill>
                <a:latin typeface="Bell MT" pitchFamily="18" charset="0"/>
                <a:cs typeface="Arial" pitchFamily="34" charset="0"/>
              </a:rPr>
              <a:t> </a:t>
            </a:r>
            <a:endParaRPr lang="fr-FR" sz="2000" b="1" dirty="0">
              <a:solidFill>
                <a:schemeClr val="accent1">
                  <a:lumMod val="75000"/>
                </a:schemeClr>
              </a:solidFill>
              <a:latin typeface="Bell MT" pitchFamily="18" charset="0"/>
              <a:cs typeface="Arial" pitchFamily="34" charset="0"/>
            </a:endParaRPr>
          </a:p>
        </p:txBody>
      </p:sp>
      <p:sp>
        <p:nvSpPr>
          <p:cNvPr id="4103" name="Espace réservé du numéro de diapositive 6"/>
          <p:cNvSpPr>
            <a:spLocks noGrp="1"/>
          </p:cNvSpPr>
          <p:nvPr>
            <p:ph type="sldNum" sz="quarter" idx="12"/>
          </p:nvPr>
        </p:nvSpPr>
        <p:spPr bwMode="auto">
          <a:ln>
            <a:round/>
            <a:headEnd/>
            <a:tailEnd/>
          </a:ln>
        </p:spPr>
        <p:txBody>
          <a:bodyPr wrap="square" numCol="1" anchorCtr="0" compatLnSpc="1">
            <a:prstTxWarp prst="textNoShape">
              <a:avLst/>
            </a:prstTxWarp>
          </a:bodyPr>
          <a:lstStyle/>
          <a:p>
            <a:pPr fontAlgn="base">
              <a:spcBef>
                <a:spcPct val="0"/>
              </a:spcBef>
              <a:spcAft>
                <a:spcPct val="0"/>
              </a:spcAft>
              <a:defRPr/>
            </a:pPr>
            <a:fld id="{D71FA835-18E2-4172-BBB0-2FB22E98B871}" type="slidenum">
              <a:rPr lang="en-US" smtClean="0"/>
              <a:pPr fontAlgn="base">
                <a:spcBef>
                  <a:spcPct val="0"/>
                </a:spcBef>
                <a:spcAft>
                  <a:spcPct val="0"/>
                </a:spcAft>
                <a:defRPr/>
              </a:pPr>
              <a:t>1</a:t>
            </a:fld>
            <a:endParaRPr lang="en-US" smtClean="0"/>
          </a:p>
        </p:txBody>
      </p:sp>
      <p:pic>
        <p:nvPicPr>
          <p:cNvPr id="7175" name="Image 7"/>
          <p:cNvPicPr>
            <a:picLocks noChangeAspect="1" noChangeArrowheads="1"/>
          </p:cNvPicPr>
          <p:nvPr/>
        </p:nvPicPr>
        <p:blipFill>
          <a:blip r:embed="rId2"/>
          <a:srcRect/>
          <a:stretch>
            <a:fillRect/>
          </a:stretch>
        </p:blipFill>
        <p:spPr bwMode="auto">
          <a:xfrm>
            <a:off x="1071570" y="0"/>
            <a:ext cx="8072462" cy="9144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p:cNvSpPr>
            <a:spLocks noGrp="1"/>
          </p:cNvSpPr>
          <p:nvPr>
            <p:ph type="title"/>
          </p:nvPr>
        </p:nvSpPr>
        <p:spPr>
          <a:xfrm>
            <a:off x="1643042" y="2000250"/>
            <a:ext cx="7215238" cy="1857375"/>
          </a:xfrm>
        </p:spPr>
        <p:txBody>
          <a:bodyPr>
            <a:normAutofit/>
          </a:bodyPr>
          <a:lstStyle/>
          <a:p>
            <a:pPr algn="ctr" eaLnBrk="1" fontAlgn="auto" hangingPunct="1">
              <a:spcAft>
                <a:spcPts val="0"/>
              </a:spcAft>
              <a:defRPr/>
            </a:pPr>
            <a:r>
              <a:rPr lang="fr-FR" sz="3200" dirty="0" smtClean="0"/>
              <a:t>Diagnostic stratégique du segment : « Concessions électricité »</a:t>
            </a:r>
            <a:endParaRPr lang="fr-FR" sz="3200" dirty="0"/>
          </a:p>
        </p:txBody>
      </p:sp>
      <p:sp>
        <p:nvSpPr>
          <p:cNvPr id="14339" name="Espace réservé du numéro de diapositive 3"/>
          <p:cNvSpPr>
            <a:spLocks noGrp="1"/>
          </p:cNvSpPr>
          <p:nvPr>
            <p:ph type="sldNum" sz="quarter" idx="12"/>
          </p:nvPr>
        </p:nvSpPr>
        <p:spPr bwMode="auto">
          <a:ln>
            <a:round/>
            <a:headEnd/>
            <a:tailEnd/>
          </a:ln>
        </p:spPr>
        <p:txBody>
          <a:bodyPr wrap="square" numCol="1" anchorCtr="0" compatLnSpc="1">
            <a:prstTxWarp prst="textNoShape">
              <a:avLst/>
            </a:prstTxWarp>
          </a:bodyPr>
          <a:lstStyle/>
          <a:p>
            <a:pPr fontAlgn="base">
              <a:spcBef>
                <a:spcPct val="0"/>
              </a:spcBef>
              <a:spcAft>
                <a:spcPct val="0"/>
              </a:spcAft>
              <a:defRPr/>
            </a:pPr>
            <a:fld id="{822D2781-1F2C-432F-9EF2-05E99BD340F1}" type="slidenum">
              <a:rPr lang="fr-FR" smtClean="0"/>
              <a:pPr fontAlgn="base">
                <a:spcBef>
                  <a:spcPct val="0"/>
                </a:spcBef>
                <a:spcAft>
                  <a:spcPct val="0"/>
                </a:spcAft>
                <a:defRPr/>
              </a:pPr>
              <a:t>10</a:t>
            </a:fld>
            <a:endParaRPr lang="fr-FR" smtClean="0"/>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8"/>
          <p:cNvSpPr>
            <a:spLocks noChangeArrowheads="1"/>
          </p:cNvSpPr>
          <p:nvPr/>
        </p:nvSpPr>
        <p:spPr bwMode="auto">
          <a:xfrm>
            <a:off x="0" y="500063"/>
            <a:ext cx="9001125" cy="6153150"/>
          </a:xfrm>
          <a:prstGeom prst="rect">
            <a:avLst/>
          </a:prstGeom>
          <a:solidFill>
            <a:schemeClr val="bg1"/>
          </a:solidFill>
          <a:ln w="19050">
            <a:solidFill>
              <a:schemeClr val="accent1"/>
            </a:solidFill>
            <a:miter lim="800000"/>
            <a:headEnd/>
            <a:tailEnd/>
          </a:ln>
        </p:spPr>
        <p:txBody>
          <a:bodyPr wrap="none" anchor="ctr"/>
          <a:lstStyle/>
          <a:p>
            <a:pPr algn="ctr">
              <a:lnSpc>
                <a:spcPct val="120000"/>
              </a:lnSpc>
            </a:pPr>
            <a:endParaRPr lang="fr-FR" sz="1200">
              <a:latin typeface="Calibri" pitchFamily="34" charset="0"/>
            </a:endParaRPr>
          </a:p>
        </p:txBody>
      </p:sp>
      <p:sp>
        <p:nvSpPr>
          <p:cNvPr id="18435" name="Rectangle 81"/>
          <p:cNvSpPr>
            <a:spLocks noChangeArrowheads="1"/>
          </p:cNvSpPr>
          <p:nvPr/>
        </p:nvSpPr>
        <p:spPr bwMode="auto">
          <a:xfrm>
            <a:off x="58738" y="4964113"/>
            <a:ext cx="8891587" cy="1584325"/>
          </a:xfrm>
          <a:prstGeom prst="rect">
            <a:avLst/>
          </a:prstGeom>
          <a:solidFill>
            <a:schemeClr val="bg1"/>
          </a:solidFill>
          <a:ln w="9525" algn="ctr">
            <a:noFill/>
            <a:miter lim="800000"/>
            <a:headEnd/>
            <a:tailEnd/>
          </a:ln>
        </p:spPr>
        <p:txBody>
          <a:bodyPr wrap="none" lIns="90000" tIns="46800" rIns="90000" bIns="46800" anchor="ctr"/>
          <a:lstStyle/>
          <a:p>
            <a:endParaRPr lang="fr-FR" sz="1200">
              <a:latin typeface="Calibri" pitchFamily="34" charset="0"/>
            </a:endParaRPr>
          </a:p>
        </p:txBody>
      </p:sp>
      <p:sp>
        <p:nvSpPr>
          <p:cNvPr id="18436" name="Text Box 3"/>
          <p:cNvSpPr txBox="1">
            <a:spLocks noChangeArrowheads="1"/>
          </p:cNvSpPr>
          <p:nvPr/>
        </p:nvSpPr>
        <p:spPr bwMode="auto">
          <a:xfrm>
            <a:off x="4511675" y="5857875"/>
            <a:ext cx="4076700" cy="446088"/>
          </a:xfrm>
          <a:prstGeom prst="rect">
            <a:avLst/>
          </a:prstGeom>
          <a:noFill/>
          <a:ln w="9525">
            <a:noFill/>
            <a:miter lim="800000"/>
            <a:headEnd/>
            <a:tailEnd/>
          </a:ln>
        </p:spPr>
        <p:txBody>
          <a:bodyPr lIns="75749" tIns="37874" rIns="75749" bIns="37874">
            <a:spAutoFit/>
          </a:bodyPr>
          <a:lstStyle/>
          <a:p>
            <a:pPr defTabSz="757238"/>
            <a:r>
              <a:rPr lang="fr-FR" sz="1200">
                <a:solidFill>
                  <a:srgbClr val="000000"/>
                </a:solidFill>
                <a:latin typeface="Calibri" pitchFamily="34" charset="0"/>
              </a:rPr>
              <a:t>Rentabilité du segment : </a:t>
            </a:r>
          </a:p>
          <a:p>
            <a:pPr defTabSz="757238">
              <a:buFontTx/>
              <a:buChar char="-"/>
            </a:pPr>
            <a:r>
              <a:rPr lang="fr-FR" sz="1200">
                <a:solidFill>
                  <a:srgbClr val="000000"/>
                </a:solidFill>
                <a:latin typeface="Calibri" pitchFamily="34" charset="0"/>
              </a:rPr>
              <a:t> REX/CA: = -0,13</a:t>
            </a:r>
            <a:r>
              <a:rPr lang="fr-FR" sz="1200">
                <a:solidFill>
                  <a:srgbClr val="FF0000"/>
                </a:solidFill>
                <a:latin typeface="Calibri" pitchFamily="34" charset="0"/>
              </a:rPr>
              <a:t>  </a:t>
            </a:r>
          </a:p>
        </p:txBody>
      </p:sp>
      <p:sp>
        <p:nvSpPr>
          <p:cNvPr id="18437" name="Rectangle 5"/>
          <p:cNvSpPr>
            <a:spLocks noChangeArrowheads="1"/>
          </p:cNvSpPr>
          <p:nvPr/>
        </p:nvSpPr>
        <p:spPr bwMode="auto">
          <a:xfrm>
            <a:off x="20638" y="357188"/>
            <a:ext cx="9001125" cy="273050"/>
          </a:xfrm>
          <a:prstGeom prst="rect">
            <a:avLst/>
          </a:prstGeom>
          <a:solidFill>
            <a:schemeClr val="accent1"/>
          </a:solidFill>
          <a:ln w="9525">
            <a:noFill/>
            <a:miter lim="800000"/>
            <a:headEnd/>
            <a:tailEnd/>
          </a:ln>
        </p:spPr>
        <p:txBody>
          <a:bodyPr wrap="none" anchor="ctr"/>
          <a:lstStyle/>
          <a:p>
            <a:pPr algn="ctr">
              <a:lnSpc>
                <a:spcPct val="120000"/>
              </a:lnSpc>
            </a:pPr>
            <a:endParaRPr lang="fr-FR" sz="1200">
              <a:latin typeface="Calibri" pitchFamily="34" charset="0"/>
            </a:endParaRPr>
          </a:p>
        </p:txBody>
      </p:sp>
      <p:sp>
        <p:nvSpPr>
          <p:cNvPr id="18438" name="Rectangle 6"/>
          <p:cNvSpPr>
            <a:spLocks noChangeArrowheads="1"/>
          </p:cNvSpPr>
          <p:nvPr/>
        </p:nvSpPr>
        <p:spPr bwMode="auto">
          <a:xfrm>
            <a:off x="4483100" y="5572125"/>
            <a:ext cx="4538663" cy="306388"/>
          </a:xfrm>
          <a:prstGeom prst="rect">
            <a:avLst/>
          </a:prstGeom>
          <a:solidFill>
            <a:schemeClr val="accent1"/>
          </a:solidFill>
          <a:ln w="9525">
            <a:solidFill>
              <a:schemeClr val="accent1"/>
            </a:solidFill>
            <a:miter lim="800000"/>
            <a:headEnd/>
            <a:tailEnd/>
          </a:ln>
        </p:spPr>
        <p:txBody>
          <a:bodyPr wrap="none" anchor="ctr"/>
          <a:lstStyle/>
          <a:p>
            <a:pPr algn="ctr">
              <a:lnSpc>
                <a:spcPct val="120000"/>
              </a:lnSpc>
            </a:pPr>
            <a:endParaRPr lang="fr-FR" sz="1200">
              <a:latin typeface="Calibri" pitchFamily="34" charset="0"/>
            </a:endParaRPr>
          </a:p>
        </p:txBody>
      </p:sp>
      <p:sp>
        <p:nvSpPr>
          <p:cNvPr id="18439" name="Line 9"/>
          <p:cNvSpPr>
            <a:spLocks noChangeShapeType="1"/>
          </p:cNvSpPr>
          <p:nvPr/>
        </p:nvSpPr>
        <p:spPr bwMode="auto">
          <a:xfrm flipH="1">
            <a:off x="4481513" y="574675"/>
            <a:ext cx="0" cy="5978525"/>
          </a:xfrm>
          <a:prstGeom prst="line">
            <a:avLst/>
          </a:prstGeom>
          <a:noFill/>
          <a:ln w="19050">
            <a:solidFill>
              <a:schemeClr val="accent1"/>
            </a:solidFill>
            <a:round/>
            <a:headEnd/>
            <a:tailEnd/>
          </a:ln>
        </p:spPr>
        <p:txBody>
          <a:bodyPr wrap="none" anchor="ctr"/>
          <a:lstStyle/>
          <a:p>
            <a:endParaRPr lang="fr-FR"/>
          </a:p>
        </p:txBody>
      </p:sp>
      <p:sp>
        <p:nvSpPr>
          <p:cNvPr id="18440" name="Text Box 12"/>
          <p:cNvSpPr txBox="1">
            <a:spLocks noChangeArrowheads="1"/>
          </p:cNvSpPr>
          <p:nvPr/>
        </p:nvSpPr>
        <p:spPr bwMode="auto">
          <a:xfrm>
            <a:off x="4613275" y="5603875"/>
            <a:ext cx="2867025" cy="261938"/>
          </a:xfrm>
          <a:prstGeom prst="rect">
            <a:avLst/>
          </a:prstGeom>
          <a:noFill/>
          <a:ln w="9525">
            <a:noFill/>
            <a:miter lim="800000"/>
            <a:headEnd/>
            <a:tailEnd/>
          </a:ln>
        </p:spPr>
        <p:txBody>
          <a:bodyPr lIns="75749" tIns="37874" rIns="75749" bIns="37874">
            <a:spAutoFit/>
          </a:bodyPr>
          <a:lstStyle/>
          <a:p>
            <a:pPr defTabSz="757238">
              <a:spcBef>
                <a:spcPct val="50000"/>
              </a:spcBef>
            </a:pPr>
            <a:r>
              <a:rPr lang="fr-FR" sz="1200" b="1">
                <a:solidFill>
                  <a:schemeClr val="bg1"/>
                </a:solidFill>
                <a:latin typeface="Calibri" pitchFamily="34" charset="0"/>
              </a:rPr>
              <a:t>Données économiques</a:t>
            </a:r>
          </a:p>
        </p:txBody>
      </p:sp>
      <p:sp>
        <p:nvSpPr>
          <p:cNvPr id="14348" name="Text Box 13"/>
          <p:cNvSpPr txBox="1">
            <a:spLocks noChangeArrowheads="1"/>
          </p:cNvSpPr>
          <p:nvPr/>
        </p:nvSpPr>
        <p:spPr bwMode="auto">
          <a:xfrm>
            <a:off x="90953" y="868126"/>
            <a:ext cx="337643" cy="1132114"/>
          </a:xfrm>
          <a:prstGeom prst="rect">
            <a:avLst/>
          </a:prstGeom>
          <a:noFill/>
          <a:ln w="9525">
            <a:noFill/>
            <a:miter lim="800000"/>
            <a:headEnd/>
            <a:tailEnd/>
          </a:ln>
        </p:spPr>
        <p:txBody>
          <a:bodyPr vert="vert270" lIns="75749" tIns="37874" rIns="75749" bIns="37874">
            <a:spAutoFit/>
          </a:bodyPr>
          <a:lstStyle/>
          <a:p>
            <a:pPr algn="ctr" defTabSz="757238" fontAlgn="auto">
              <a:spcBef>
                <a:spcPct val="50000"/>
              </a:spcBef>
              <a:spcAft>
                <a:spcPts val="0"/>
              </a:spcAft>
              <a:defRPr/>
            </a:pPr>
            <a:r>
              <a:rPr lang="fr-FR" sz="1200" b="1" dirty="0">
                <a:solidFill>
                  <a:srgbClr val="000000"/>
                </a:solidFill>
                <a:latin typeface="+mn-lt"/>
              </a:rPr>
              <a:t>Activité</a:t>
            </a:r>
          </a:p>
        </p:txBody>
      </p:sp>
      <p:sp>
        <p:nvSpPr>
          <p:cNvPr id="14349" name="Text Box 14"/>
          <p:cNvSpPr txBox="1">
            <a:spLocks noChangeArrowheads="1"/>
          </p:cNvSpPr>
          <p:nvPr/>
        </p:nvSpPr>
        <p:spPr bwMode="auto">
          <a:xfrm>
            <a:off x="20783" y="2622097"/>
            <a:ext cx="337643" cy="949779"/>
          </a:xfrm>
          <a:prstGeom prst="rect">
            <a:avLst/>
          </a:prstGeom>
          <a:noFill/>
          <a:ln w="9525">
            <a:noFill/>
            <a:miter lim="800000"/>
            <a:headEnd/>
            <a:tailEnd/>
          </a:ln>
        </p:spPr>
        <p:txBody>
          <a:bodyPr vert="vert270" lIns="75749" tIns="37874" rIns="75749" bIns="37874">
            <a:spAutoFit/>
          </a:bodyPr>
          <a:lstStyle/>
          <a:p>
            <a:pPr algn="ctr" defTabSz="757238" fontAlgn="auto">
              <a:spcBef>
                <a:spcPct val="50000"/>
              </a:spcBef>
              <a:spcAft>
                <a:spcPts val="0"/>
              </a:spcAft>
              <a:defRPr/>
            </a:pPr>
            <a:r>
              <a:rPr lang="fr-FR" sz="1200" b="1" dirty="0">
                <a:solidFill>
                  <a:srgbClr val="000000"/>
                </a:solidFill>
                <a:latin typeface="+mn-lt"/>
              </a:rPr>
              <a:t>Clients</a:t>
            </a:r>
          </a:p>
        </p:txBody>
      </p:sp>
      <p:sp>
        <p:nvSpPr>
          <p:cNvPr id="2" name="Text Box 15"/>
          <p:cNvSpPr txBox="1">
            <a:spLocks noChangeArrowheads="1"/>
          </p:cNvSpPr>
          <p:nvPr/>
        </p:nvSpPr>
        <p:spPr bwMode="auto">
          <a:xfrm>
            <a:off x="-32" y="3857628"/>
            <a:ext cx="522309" cy="1071570"/>
          </a:xfrm>
          <a:prstGeom prst="rect">
            <a:avLst/>
          </a:prstGeom>
          <a:noFill/>
          <a:ln w="9525">
            <a:noFill/>
            <a:miter lim="800000"/>
            <a:headEnd/>
            <a:tailEnd/>
          </a:ln>
        </p:spPr>
        <p:txBody>
          <a:bodyPr vert="vert270" lIns="75749" tIns="37874" rIns="75749" bIns="37874">
            <a:spAutoFit/>
          </a:bodyPr>
          <a:lstStyle/>
          <a:p>
            <a:pPr algn="ctr" defTabSz="757238" fontAlgn="auto">
              <a:spcBef>
                <a:spcPct val="50000"/>
              </a:spcBef>
              <a:spcAft>
                <a:spcPts val="0"/>
              </a:spcAft>
              <a:defRPr/>
            </a:pPr>
            <a:r>
              <a:rPr lang="fr-FR" sz="1200" b="1" dirty="0">
                <a:latin typeface="+mn-lt"/>
              </a:rPr>
              <a:t>Taille et croissance</a:t>
            </a:r>
          </a:p>
        </p:txBody>
      </p:sp>
      <p:sp>
        <p:nvSpPr>
          <p:cNvPr id="18444" name="Line 16"/>
          <p:cNvSpPr>
            <a:spLocks noChangeShapeType="1"/>
          </p:cNvSpPr>
          <p:nvPr/>
        </p:nvSpPr>
        <p:spPr bwMode="auto">
          <a:xfrm rot="21540000" flipH="1">
            <a:off x="371475" y="404813"/>
            <a:ext cx="146050" cy="6167437"/>
          </a:xfrm>
          <a:prstGeom prst="line">
            <a:avLst/>
          </a:prstGeom>
          <a:noFill/>
          <a:ln w="9525">
            <a:solidFill>
              <a:schemeClr val="accent1"/>
            </a:solidFill>
            <a:round/>
            <a:headEnd/>
            <a:tailEnd/>
          </a:ln>
        </p:spPr>
        <p:txBody>
          <a:bodyPr wrap="none" anchor="ctr"/>
          <a:lstStyle/>
          <a:p>
            <a:endParaRPr lang="fr-FR"/>
          </a:p>
        </p:txBody>
      </p:sp>
      <p:sp>
        <p:nvSpPr>
          <p:cNvPr id="18445" name="Text Box 18"/>
          <p:cNvSpPr txBox="1">
            <a:spLocks noChangeArrowheads="1"/>
          </p:cNvSpPr>
          <p:nvPr/>
        </p:nvSpPr>
        <p:spPr bwMode="auto">
          <a:xfrm>
            <a:off x="4594225" y="1595438"/>
            <a:ext cx="4129088" cy="260350"/>
          </a:xfrm>
          <a:prstGeom prst="rect">
            <a:avLst/>
          </a:prstGeom>
          <a:noFill/>
          <a:ln w="9525">
            <a:noFill/>
            <a:miter lim="800000"/>
            <a:headEnd/>
            <a:tailEnd/>
          </a:ln>
        </p:spPr>
        <p:txBody>
          <a:bodyPr lIns="75749" tIns="37874" rIns="75749" bIns="37874">
            <a:spAutoFit/>
          </a:bodyPr>
          <a:lstStyle/>
          <a:p>
            <a:pPr marL="549275" lvl="1" indent="-236538" defTabSz="757238">
              <a:buClr>
                <a:srgbClr val="FF9900"/>
              </a:buClr>
              <a:buFont typeface="Wingdings" pitchFamily="2" charset="2"/>
              <a:buNone/>
            </a:pPr>
            <a:endParaRPr lang="fr-FR" sz="1200">
              <a:solidFill>
                <a:srgbClr val="000000"/>
              </a:solidFill>
              <a:latin typeface="Calibri" pitchFamily="34" charset="0"/>
            </a:endParaRPr>
          </a:p>
        </p:txBody>
      </p:sp>
      <p:sp>
        <p:nvSpPr>
          <p:cNvPr id="14353" name="Text Box 20"/>
          <p:cNvSpPr txBox="1">
            <a:spLocks noChangeArrowheads="1"/>
          </p:cNvSpPr>
          <p:nvPr/>
        </p:nvSpPr>
        <p:spPr bwMode="auto">
          <a:xfrm>
            <a:off x="-5594" y="5400713"/>
            <a:ext cx="522309" cy="957245"/>
          </a:xfrm>
          <a:prstGeom prst="rect">
            <a:avLst/>
          </a:prstGeom>
          <a:noFill/>
          <a:ln w="9525">
            <a:noFill/>
            <a:miter lim="800000"/>
            <a:headEnd/>
            <a:tailEnd/>
          </a:ln>
        </p:spPr>
        <p:txBody>
          <a:bodyPr vert="vert270" lIns="75749" tIns="37874" rIns="75749" bIns="37874">
            <a:spAutoFit/>
          </a:bodyPr>
          <a:lstStyle/>
          <a:p>
            <a:pPr algn="ctr" defTabSz="757238" fontAlgn="auto">
              <a:spcBef>
                <a:spcPct val="50000"/>
              </a:spcBef>
              <a:spcAft>
                <a:spcPts val="0"/>
              </a:spcAft>
              <a:defRPr/>
            </a:pPr>
            <a:r>
              <a:rPr lang="fr-FR" sz="1200" b="1" dirty="0">
                <a:solidFill>
                  <a:srgbClr val="000000"/>
                </a:solidFill>
                <a:latin typeface="+mn-lt"/>
              </a:rPr>
              <a:t>Principaux concurrents</a:t>
            </a:r>
          </a:p>
        </p:txBody>
      </p:sp>
      <p:sp>
        <p:nvSpPr>
          <p:cNvPr id="18447" name="Text Box 23"/>
          <p:cNvSpPr txBox="1">
            <a:spLocks noChangeArrowheads="1"/>
          </p:cNvSpPr>
          <p:nvPr/>
        </p:nvSpPr>
        <p:spPr bwMode="auto">
          <a:xfrm>
            <a:off x="569913" y="2427288"/>
            <a:ext cx="3859212" cy="1184275"/>
          </a:xfrm>
          <a:prstGeom prst="rect">
            <a:avLst/>
          </a:prstGeom>
          <a:noFill/>
          <a:ln w="9525">
            <a:noFill/>
            <a:miter lim="800000"/>
            <a:headEnd/>
            <a:tailEnd/>
          </a:ln>
        </p:spPr>
        <p:txBody>
          <a:bodyPr lIns="75749" tIns="37874" rIns="75749" bIns="37874">
            <a:spAutoFit/>
          </a:bodyPr>
          <a:lstStyle/>
          <a:p>
            <a:pPr marL="92075" indent="-92075" defTabSz="757238">
              <a:lnSpc>
                <a:spcPct val="120000"/>
              </a:lnSpc>
            </a:pPr>
            <a:r>
              <a:rPr lang="fr-FR" sz="1200" b="1" dirty="0">
                <a:solidFill>
                  <a:srgbClr val="000000"/>
                </a:solidFill>
                <a:latin typeface="Calibri" pitchFamily="34" charset="0"/>
              </a:rPr>
              <a:t>Clients non éligibles</a:t>
            </a:r>
            <a:r>
              <a:rPr lang="fr-FR" sz="1200" dirty="0">
                <a:solidFill>
                  <a:srgbClr val="000000"/>
                </a:solidFill>
                <a:latin typeface="Calibri" pitchFamily="34" charset="0"/>
              </a:rPr>
              <a:t> : BT/MT : (actuel)</a:t>
            </a:r>
          </a:p>
          <a:p>
            <a:pPr marL="92075" indent="-92075" defTabSz="757238">
              <a:lnSpc>
                <a:spcPct val="120000"/>
              </a:lnSpc>
              <a:buFontTx/>
              <a:buChar char="•"/>
            </a:pPr>
            <a:r>
              <a:rPr lang="fr-FR" sz="1200" dirty="0">
                <a:solidFill>
                  <a:srgbClr val="000000"/>
                </a:solidFill>
                <a:latin typeface="Calibri" pitchFamily="34" charset="0"/>
              </a:rPr>
              <a:t>BT : Ménages, non ménages et administrations: </a:t>
            </a:r>
            <a:r>
              <a:rPr lang="fr-FR" sz="1200" dirty="0">
                <a:latin typeface="Calibri" pitchFamily="34" charset="0"/>
              </a:rPr>
              <a:t>713 086 abonnés BT en augmentation de 5 % par rapport à 2010;</a:t>
            </a:r>
          </a:p>
          <a:p>
            <a:pPr marL="92075" indent="-92075" defTabSz="757238">
              <a:lnSpc>
                <a:spcPct val="120000"/>
              </a:lnSpc>
              <a:buFontTx/>
              <a:buChar char="•"/>
            </a:pPr>
            <a:r>
              <a:rPr lang="fr-FR" sz="1200" dirty="0">
                <a:latin typeface="Calibri" pitchFamily="34" charset="0"/>
              </a:rPr>
              <a:t>MT : 3821 clients dont 98%  non éligibles et 2% (76 clients) potentiellement éligibles, </a:t>
            </a:r>
          </a:p>
        </p:txBody>
      </p:sp>
      <p:sp>
        <p:nvSpPr>
          <p:cNvPr id="18448" name="Text Box 33"/>
          <p:cNvSpPr txBox="1">
            <a:spLocks noChangeArrowheads="1"/>
          </p:cNvSpPr>
          <p:nvPr/>
        </p:nvSpPr>
        <p:spPr bwMode="auto">
          <a:xfrm>
            <a:off x="404813" y="5308600"/>
            <a:ext cx="4122737" cy="1184275"/>
          </a:xfrm>
          <a:prstGeom prst="rect">
            <a:avLst/>
          </a:prstGeom>
          <a:noFill/>
          <a:ln w="9525">
            <a:noFill/>
            <a:miter lim="800000"/>
            <a:headEnd/>
            <a:tailEnd/>
          </a:ln>
        </p:spPr>
        <p:txBody>
          <a:bodyPr lIns="75749" tIns="37874" rIns="75749" bIns="37874">
            <a:spAutoFit/>
          </a:bodyPr>
          <a:lstStyle/>
          <a:p>
            <a:pPr defTabSz="757238">
              <a:buClr>
                <a:srgbClr val="FF9900"/>
              </a:buClr>
            </a:pPr>
            <a:r>
              <a:rPr lang="fr-FR" sz="1200" b="1">
                <a:solidFill>
                  <a:srgbClr val="000000"/>
                </a:solidFill>
                <a:latin typeface="Calibri" pitchFamily="34" charset="0"/>
              </a:rPr>
              <a:t>Part de marché de SDA : 100% dans les 5 ans à venir</a:t>
            </a:r>
          </a:p>
          <a:p>
            <a:pPr defTabSz="757238">
              <a:buClr>
                <a:srgbClr val="FF9900"/>
              </a:buClr>
            </a:pPr>
            <a:r>
              <a:rPr lang="fr-FR" sz="1200" b="1">
                <a:solidFill>
                  <a:srgbClr val="000000"/>
                </a:solidFill>
                <a:latin typeface="Calibri" pitchFamily="34" charset="0"/>
              </a:rPr>
              <a:t>Concurrents Potentiels :</a:t>
            </a:r>
          </a:p>
          <a:p>
            <a:pPr defTabSz="757238">
              <a:buClr>
                <a:srgbClr val="FF9900"/>
              </a:buClr>
            </a:pPr>
            <a:r>
              <a:rPr lang="fr-FR" sz="1200">
                <a:solidFill>
                  <a:srgbClr val="000000"/>
                </a:solidFill>
                <a:latin typeface="Calibri" pitchFamily="34" charset="0"/>
              </a:rPr>
              <a:t>Concurrent 1 : les autres SDx</a:t>
            </a:r>
          </a:p>
          <a:p>
            <a:pPr defTabSz="757238">
              <a:buClr>
                <a:srgbClr val="FF9900"/>
              </a:buClr>
              <a:buFont typeface="Wingdings" pitchFamily="2" charset="2"/>
              <a:buNone/>
            </a:pPr>
            <a:r>
              <a:rPr lang="fr-FR" sz="1200">
                <a:solidFill>
                  <a:srgbClr val="000000"/>
                </a:solidFill>
                <a:latin typeface="Calibri" pitchFamily="34" charset="0"/>
              </a:rPr>
              <a:t>Concurrent 2 : les concessionnaires d’autres utilities</a:t>
            </a:r>
          </a:p>
          <a:p>
            <a:pPr defTabSz="757238">
              <a:buClr>
                <a:srgbClr val="FF9900"/>
              </a:buClr>
              <a:buFont typeface="Wingdings" pitchFamily="2" charset="2"/>
              <a:buNone/>
            </a:pPr>
            <a:r>
              <a:rPr lang="fr-FR" sz="1200">
                <a:solidFill>
                  <a:srgbClr val="000000"/>
                </a:solidFill>
                <a:latin typeface="Calibri" pitchFamily="34" charset="0"/>
              </a:rPr>
              <a:t>Concurrent 3 : les producteurs qui décident de s’intégrer en aval</a:t>
            </a:r>
          </a:p>
          <a:p>
            <a:pPr defTabSz="757238">
              <a:buClr>
                <a:srgbClr val="FF9900"/>
              </a:buClr>
              <a:buFont typeface="Wingdings" pitchFamily="2" charset="2"/>
              <a:buNone/>
            </a:pPr>
            <a:r>
              <a:rPr lang="fr-FR" sz="1200">
                <a:solidFill>
                  <a:srgbClr val="000000"/>
                </a:solidFill>
                <a:latin typeface="Calibri" pitchFamily="34" charset="0"/>
              </a:rPr>
              <a:t>Concurrent 4 : distributeurs étrangers</a:t>
            </a:r>
          </a:p>
        </p:txBody>
      </p:sp>
      <p:sp>
        <p:nvSpPr>
          <p:cNvPr id="18449" name="Line 35"/>
          <p:cNvSpPr>
            <a:spLocks noChangeShapeType="1"/>
          </p:cNvSpPr>
          <p:nvPr/>
        </p:nvSpPr>
        <p:spPr bwMode="auto">
          <a:xfrm flipV="1">
            <a:off x="0" y="3643314"/>
            <a:ext cx="4452937" cy="0"/>
          </a:xfrm>
          <a:prstGeom prst="line">
            <a:avLst/>
          </a:prstGeom>
          <a:noFill/>
          <a:ln w="9525">
            <a:solidFill>
              <a:schemeClr val="accent1"/>
            </a:solidFill>
            <a:round/>
            <a:headEnd/>
            <a:tailEnd/>
          </a:ln>
        </p:spPr>
        <p:txBody>
          <a:bodyPr wrap="none" anchor="ctr"/>
          <a:lstStyle/>
          <a:p>
            <a:endParaRPr lang="fr-FR"/>
          </a:p>
        </p:txBody>
      </p:sp>
      <p:sp>
        <p:nvSpPr>
          <p:cNvPr id="18450" name="Text Box 41"/>
          <p:cNvSpPr txBox="1">
            <a:spLocks noChangeArrowheads="1"/>
          </p:cNvSpPr>
          <p:nvPr/>
        </p:nvSpPr>
        <p:spPr bwMode="auto">
          <a:xfrm>
            <a:off x="2700338" y="893763"/>
            <a:ext cx="153987" cy="260350"/>
          </a:xfrm>
          <a:prstGeom prst="rect">
            <a:avLst/>
          </a:prstGeom>
          <a:noFill/>
          <a:ln w="9525">
            <a:noFill/>
            <a:miter lim="800000"/>
            <a:headEnd/>
            <a:tailEnd/>
          </a:ln>
        </p:spPr>
        <p:txBody>
          <a:bodyPr wrap="none" lIns="75749" tIns="37874" rIns="75749" bIns="37874">
            <a:spAutoFit/>
          </a:bodyPr>
          <a:lstStyle/>
          <a:p>
            <a:pPr defTabSz="757238"/>
            <a:endParaRPr lang="fr-FR" sz="1200">
              <a:solidFill>
                <a:srgbClr val="000000"/>
              </a:solidFill>
              <a:latin typeface="Calibri" pitchFamily="34" charset="0"/>
            </a:endParaRPr>
          </a:p>
        </p:txBody>
      </p:sp>
      <p:sp>
        <p:nvSpPr>
          <p:cNvPr id="18451" name="Rectangle 42"/>
          <p:cNvSpPr>
            <a:spLocks noChangeArrowheads="1"/>
          </p:cNvSpPr>
          <p:nvPr/>
        </p:nvSpPr>
        <p:spPr bwMode="auto">
          <a:xfrm>
            <a:off x="4503738" y="4214813"/>
            <a:ext cx="4518025" cy="187325"/>
          </a:xfrm>
          <a:prstGeom prst="rect">
            <a:avLst/>
          </a:prstGeom>
          <a:solidFill>
            <a:schemeClr val="accent1"/>
          </a:solidFill>
          <a:ln w="9525">
            <a:solidFill>
              <a:schemeClr val="accent1"/>
            </a:solidFill>
            <a:miter lim="800000"/>
            <a:headEnd/>
            <a:tailEnd/>
          </a:ln>
        </p:spPr>
        <p:txBody>
          <a:bodyPr wrap="none" anchor="ctr"/>
          <a:lstStyle/>
          <a:p>
            <a:pPr algn="ctr">
              <a:lnSpc>
                <a:spcPct val="120000"/>
              </a:lnSpc>
            </a:pPr>
            <a:endParaRPr lang="fr-FR" sz="1200">
              <a:latin typeface="Calibri" pitchFamily="34" charset="0"/>
            </a:endParaRPr>
          </a:p>
        </p:txBody>
      </p:sp>
      <p:sp>
        <p:nvSpPr>
          <p:cNvPr id="18452" name="Text Box 43"/>
          <p:cNvSpPr txBox="1">
            <a:spLocks noChangeArrowheads="1"/>
          </p:cNvSpPr>
          <p:nvPr/>
        </p:nvSpPr>
        <p:spPr bwMode="auto">
          <a:xfrm>
            <a:off x="4579938" y="2943225"/>
            <a:ext cx="2870200" cy="260350"/>
          </a:xfrm>
          <a:prstGeom prst="rect">
            <a:avLst/>
          </a:prstGeom>
          <a:noFill/>
          <a:ln w="9525">
            <a:noFill/>
            <a:miter lim="800000"/>
            <a:headEnd/>
            <a:tailEnd/>
          </a:ln>
        </p:spPr>
        <p:txBody>
          <a:bodyPr lIns="75749" tIns="37874" rIns="75749" bIns="37874">
            <a:spAutoFit/>
          </a:bodyPr>
          <a:lstStyle/>
          <a:p>
            <a:pPr defTabSz="757238">
              <a:spcBef>
                <a:spcPct val="50000"/>
              </a:spcBef>
            </a:pPr>
            <a:r>
              <a:rPr lang="fr-FR" sz="1200" b="1">
                <a:solidFill>
                  <a:schemeClr val="bg1"/>
                </a:solidFill>
                <a:latin typeface="Calibri" pitchFamily="34" charset="0"/>
              </a:rPr>
              <a:t>Risques</a:t>
            </a:r>
          </a:p>
        </p:txBody>
      </p:sp>
      <p:sp>
        <p:nvSpPr>
          <p:cNvPr id="18453" name="Text Box 44"/>
          <p:cNvSpPr txBox="1">
            <a:spLocks noChangeArrowheads="1"/>
          </p:cNvSpPr>
          <p:nvPr/>
        </p:nvSpPr>
        <p:spPr bwMode="auto">
          <a:xfrm>
            <a:off x="4429125" y="4357688"/>
            <a:ext cx="4641850" cy="1184275"/>
          </a:xfrm>
          <a:prstGeom prst="rect">
            <a:avLst/>
          </a:prstGeom>
          <a:noFill/>
          <a:ln w="9525">
            <a:noFill/>
            <a:miter lim="800000"/>
            <a:headEnd/>
            <a:tailEnd/>
          </a:ln>
        </p:spPr>
        <p:txBody>
          <a:bodyPr lIns="75749" tIns="37874" rIns="75749" bIns="37874">
            <a:spAutoFit/>
          </a:bodyPr>
          <a:lstStyle/>
          <a:p>
            <a:pPr marL="180975" indent="-180975" defTabSz="757238">
              <a:buFontTx/>
              <a:buAutoNum type="arabicPeriod"/>
            </a:pPr>
            <a:r>
              <a:rPr lang="fr-FR" sz="1200">
                <a:solidFill>
                  <a:srgbClr val="000000"/>
                </a:solidFill>
                <a:latin typeface="Calibri" pitchFamily="34" charset="0"/>
              </a:rPr>
              <a:t>Risque du transfert des charges d’Approvisionnement (Production/ Transport)</a:t>
            </a:r>
          </a:p>
          <a:p>
            <a:pPr marL="180975" indent="-180975" defTabSz="757238">
              <a:buFontTx/>
              <a:buAutoNum type="arabicPeriod"/>
            </a:pPr>
            <a:r>
              <a:rPr lang="fr-FR" sz="1200">
                <a:solidFill>
                  <a:srgbClr val="000000"/>
                </a:solidFill>
                <a:latin typeface="Calibri" pitchFamily="34" charset="0"/>
              </a:rPr>
              <a:t>Exiger de nouveaux paramètres de performances et/ou des objectifs plus serrés par le régulateur (Imprévisibilité du régulateur)</a:t>
            </a:r>
          </a:p>
          <a:p>
            <a:pPr marL="180975" indent="-180975" defTabSz="757238">
              <a:buFontTx/>
              <a:buAutoNum type="arabicPeriod"/>
            </a:pPr>
            <a:r>
              <a:rPr lang="fr-FR" sz="1200">
                <a:solidFill>
                  <a:srgbClr val="000000"/>
                </a:solidFill>
                <a:latin typeface="Calibri" pitchFamily="34" charset="0"/>
              </a:rPr>
              <a:t>Risque technologique  (non maitrise des nouvelles technologies)</a:t>
            </a:r>
          </a:p>
          <a:p>
            <a:pPr marL="180975" indent="-180975" defTabSz="757238">
              <a:buFontTx/>
              <a:buAutoNum type="arabicPeriod"/>
            </a:pPr>
            <a:r>
              <a:rPr lang="fr-FR" sz="1200">
                <a:solidFill>
                  <a:srgbClr val="000000"/>
                </a:solidFill>
                <a:latin typeface="Calibri" pitchFamily="34" charset="0"/>
              </a:rPr>
              <a:t>Risque de perdre la concession </a:t>
            </a:r>
          </a:p>
        </p:txBody>
      </p:sp>
      <p:graphicFrame>
        <p:nvGraphicFramePr>
          <p:cNvPr id="1155165" name="Group 93"/>
          <p:cNvGraphicFramePr>
            <a:graphicFrameLocks noGrp="1"/>
          </p:cNvGraphicFramePr>
          <p:nvPr>
            <p:ph idx="4294967295"/>
          </p:nvPr>
        </p:nvGraphicFramePr>
        <p:xfrm>
          <a:off x="450506" y="3720063"/>
          <a:ext cx="3978618" cy="1225962"/>
        </p:xfrm>
        <a:graphic>
          <a:graphicData uri="http://schemas.openxmlformats.org/drawingml/2006/table">
            <a:tbl>
              <a:tblPr/>
              <a:tblGrid>
                <a:gridCol w="1039058"/>
                <a:gridCol w="587912"/>
                <a:gridCol w="587912"/>
                <a:gridCol w="587912"/>
                <a:gridCol w="587912"/>
                <a:gridCol w="587912"/>
              </a:tblGrid>
              <a:tr h="241801">
                <a:tc>
                  <a:txBody>
                    <a:bodyPr/>
                    <a:lstStyle/>
                    <a:p>
                      <a:pPr marL="0" marR="0" lvl="0" indent="0" algn="l" defTabSz="914400" rtl="0" eaLnBrk="0" fontAlgn="base" latinLnBrk="0" hangingPunct="0">
                        <a:lnSpc>
                          <a:spcPct val="120000"/>
                        </a:lnSpc>
                        <a:spcBef>
                          <a:spcPct val="20000"/>
                        </a:spcBef>
                        <a:spcAft>
                          <a:spcPct val="20000"/>
                        </a:spcAft>
                        <a:buClr>
                          <a:srgbClr val="666465"/>
                        </a:buClr>
                        <a:buSzTx/>
                        <a:buFont typeface="Wingdings" pitchFamily="2" charset="2"/>
                        <a:buNone/>
                        <a:tabLst/>
                      </a:pPr>
                      <a:endParaRPr kumimoji="0" lang="fr-FR" sz="1000" b="0" i="0" u="none" strike="noStrike" cap="none" normalizeH="0" baseline="0" dirty="0" smtClean="0">
                        <a:ln>
                          <a:noFill/>
                        </a:ln>
                        <a:solidFill>
                          <a:schemeClr val="tx1"/>
                        </a:solidFill>
                        <a:effectLst/>
                        <a:latin typeface="Arial" charset="0"/>
                      </a:endParaRPr>
                    </a:p>
                  </a:txBody>
                  <a:tcPr marL="84406" marR="84406" anchor="ctr" horzOverflow="overflow">
                    <a:lnL cap="flat">
                      <a:noFill/>
                    </a:lnL>
                    <a:lnR w="12700" cap="flat" cmpd="sng" algn="ctr">
                      <a:solidFill>
                        <a:schemeClr val="accent1"/>
                      </a:solidFill>
                      <a:prstDash val="solid"/>
                      <a:round/>
                      <a:headEnd type="none" w="med" len="med"/>
                      <a:tailEnd type="none" w="med" len="med"/>
                    </a:lnR>
                    <a:lnT cap="flat">
                      <a:noFill/>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000" b="0" i="0" u="none" strike="noStrike" cap="none" normalizeH="0" baseline="0" dirty="0" smtClean="0">
                          <a:ln>
                            <a:noFill/>
                          </a:ln>
                          <a:solidFill>
                            <a:schemeClr val="tx1"/>
                          </a:solidFill>
                          <a:effectLst/>
                          <a:latin typeface="Arial" charset="0"/>
                        </a:rPr>
                        <a:t>2012</a:t>
                      </a:r>
                    </a:p>
                  </a:txBody>
                  <a:tcPr marL="84406" marR="84406"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000" b="0" i="0" u="none" strike="noStrike" cap="none" normalizeH="0" baseline="0" dirty="0" smtClean="0">
                          <a:ln>
                            <a:noFill/>
                          </a:ln>
                          <a:solidFill>
                            <a:schemeClr val="tx1"/>
                          </a:solidFill>
                          <a:effectLst/>
                          <a:latin typeface="Arial" charset="0"/>
                        </a:rPr>
                        <a:t>2013</a:t>
                      </a:r>
                    </a:p>
                  </a:txBody>
                  <a:tcPr marL="84406" marR="84406"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000" b="0" i="0" u="none" strike="noStrike" cap="none" normalizeH="0" baseline="0" dirty="0" smtClean="0">
                          <a:ln>
                            <a:noFill/>
                          </a:ln>
                          <a:solidFill>
                            <a:schemeClr val="tx1"/>
                          </a:solidFill>
                          <a:effectLst/>
                          <a:latin typeface="Arial" charset="0"/>
                        </a:rPr>
                        <a:t>2014</a:t>
                      </a:r>
                    </a:p>
                  </a:txBody>
                  <a:tcPr marL="84406" marR="84406"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000" b="0" i="0" u="none" strike="noStrike" cap="none" normalizeH="0" baseline="0" dirty="0" smtClean="0">
                          <a:ln>
                            <a:noFill/>
                          </a:ln>
                          <a:solidFill>
                            <a:schemeClr val="tx1"/>
                          </a:solidFill>
                          <a:effectLst/>
                          <a:latin typeface="Arial" charset="0"/>
                        </a:rPr>
                        <a:t>2015</a:t>
                      </a:r>
                    </a:p>
                  </a:txBody>
                  <a:tcPr marL="84406" marR="84406"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5">
                        <a:lumMod val="20000"/>
                        <a:lumOff val="80000"/>
                      </a:schemeClr>
                    </a:solid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000" b="0" i="0" u="none" strike="noStrike" cap="none" normalizeH="0" baseline="0" dirty="0" smtClean="0">
                          <a:ln>
                            <a:noFill/>
                          </a:ln>
                          <a:solidFill>
                            <a:schemeClr val="tx1"/>
                          </a:solidFill>
                          <a:effectLst/>
                          <a:latin typeface="Arial" charset="0"/>
                        </a:rPr>
                        <a:t>2016</a:t>
                      </a:r>
                    </a:p>
                  </a:txBody>
                  <a:tcPr marL="84406" marR="84406"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5">
                        <a:lumMod val="20000"/>
                        <a:lumOff val="80000"/>
                      </a:schemeClr>
                    </a:solidFill>
                  </a:tcPr>
                </a:tc>
              </a:tr>
              <a:tr h="241801">
                <a:tc>
                  <a:txBody>
                    <a:bodyPr/>
                    <a:lstStyle/>
                    <a:p>
                      <a:pPr marL="0" marR="0" lvl="0" indent="0" algn="l"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000" b="1" i="0" u="none" strike="noStrike" cap="none" normalizeH="0" baseline="0" dirty="0" smtClean="0">
                          <a:ln>
                            <a:noFill/>
                          </a:ln>
                          <a:solidFill>
                            <a:schemeClr val="tx1"/>
                          </a:solidFill>
                          <a:effectLst/>
                          <a:latin typeface="Arial" charset="0"/>
                        </a:rPr>
                        <a:t>Volume (</a:t>
                      </a:r>
                      <a:r>
                        <a:rPr kumimoji="0" lang="fr-FR" sz="1000" b="1" i="0" u="none" strike="noStrike" cap="none" normalizeH="0" baseline="0" dirty="0" err="1" smtClean="0">
                          <a:ln>
                            <a:noFill/>
                          </a:ln>
                          <a:solidFill>
                            <a:schemeClr val="tx1"/>
                          </a:solidFill>
                          <a:effectLst/>
                          <a:latin typeface="Arial" charset="0"/>
                        </a:rPr>
                        <a:t>TWh</a:t>
                      </a:r>
                      <a:r>
                        <a:rPr kumimoji="0" lang="fr-FR" sz="1000" b="1" i="0" u="none" strike="noStrike" cap="none" normalizeH="0" baseline="0" dirty="0" smtClean="0">
                          <a:ln>
                            <a:noFill/>
                          </a:ln>
                          <a:solidFill>
                            <a:schemeClr val="tx1"/>
                          </a:solidFill>
                          <a:effectLst/>
                          <a:latin typeface="Arial" charset="0"/>
                        </a:rPr>
                        <a:t>)</a:t>
                      </a:r>
                    </a:p>
                  </a:txBody>
                  <a:tcPr marL="84406" marR="84406"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000" b="0" i="0" u="none" strike="noStrike" cap="none" normalizeH="0" baseline="0" dirty="0" smtClean="0">
                          <a:ln>
                            <a:noFill/>
                          </a:ln>
                          <a:solidFill>
                            <a:schemeClr val="tx1"/>
                          </a:solidFill>
                          <a:effectLst/>
                          <a:latin typeface="Arial" charset="0"/>
                        </a:rPr>
                        <a:t>4019</a:t>
                      </a:r>
                    </a:p>
                  </a:txBody>
                  <a:tcPr marL="84406" marR="84406"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000" b="0" i="0" u="none" strike="noStrike" cap="none" normalizeH="0" baseline="0" dirty="0" smtClean="0">
                          <a:ln>
                            <a:noFill/>
                          </a:ln>
                          <a:solidFill>
                            <a:schemeClr val="tx1"/>
                          </a:solidFill>
                          <a:effectLst/>
                          <a:latin typeface="Arial" charset="0"/>
                        </a:rPr>
                        <a:t>4630</a:t>
                      </a:r>
                    </a:p>
                  </a:txBody>
                  <a:tcPr marL="84406" marR="84406"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000" b="0" i="0" u="none" strike="noStrike" cap="none" normalizeH="0" baseline="0" dirty="0" smtClean="0">
                          <a:ln>
                            <a:noFill/>
                          </a:ln>
                          <a:solidFill>
                            <a:schemeClr val="tx1"/>
                          </a:solidFill>
                          <a:effectLst/>
                          <a:latin typeface="Arial" charset="0"/>
                        </a:rPr>
                        <a:t>4921</a:t>
                      </a:r>
                    </a:p>
                  </a:txBody>
                  <a:tcPr marL="84406" marR="84406"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000" b="0" i="0" u="none" strike="noStrike" cap="none" normalizeH="0" baseline="0" dirty="0" smtClean="0">
                          <a:ln>
                            <a:noFill/>
                          </a:ln>
                          <a:solidFill>
                            <a:schemeClr val="tx1"/>
                          </a:solidFill>
                          <a:effectLst/>
                          <a:latin typeface="Arial" charset="0"/>
                        </a:rPr>
                        <a:t>5142</a:t>
                      </a:r>
                    </a:p>
                  </a:txBody>
                  <a:tcPr marL="84406" marR="84406"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000" b="0" i="0" u="none" strike="noStrike" cap="none" normalizeH="0" baseline="0" dirty="0" smtClean="0">
                          <a:ln>
                            <a:noFill/>
                          </a:ln>
                          <a:solidFill>
                            <a:schemeClr val="tx1"/>
                          </a:solidFill>
                          <a:effectLst/>
                          <a:latin typeface="Arial" charset="0"/>
                        </a:rPr>
                        <a:t>5388</a:t>
                      </a:r>
                    </a:p>
                  </a:txBody>
                  <a:tcPr marL="84406" marR="84406"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r>
              <a:tr h="165740">
                <a:tc>
                  <a:txBody>
                    <a:bodyPr/>
                    <a:lstStyle/>
                    <a:p>
                      <a:pPr marL="0" marR="0" lvl="0" indent="0" algn="l"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000" b="1" i="0" u="none" strike="noStrike" cap="none" normalizeH="0" baseline="0" dirty="0" smtClean="0">
                          <a:ln>
                            <a:noFill/>
                          </a:ln>
                          <a:solidFill>
                            <a:schemeClr val="tx1"/>
                          </a:solidFill>
                          <a:effectLst/>
                          <a:latin typeface="Arial" charset="0"/>
                        </a:rPr>
                        <a:t>VA (DA/kWh)</a:t>
                      </a:r>
                    </a:p>
                  </a:txBody>
                  <a:tcPr marL="84406" marR="84406"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000" b="0" i="0" u="none" strike="noStrike" cap="none" normalizeH="0" baseline="0" dirty="0" smtClean="0">
                          <a:ln>
                            <a:noFill/>
                          </a:ln>
                          <a:solidFill>
                            <a:schemeClr val="tx1"/>
                          </a:solidFill>
                          <a:effectLst/>
                          <a:latin typeface="Arial" charset="0"/>
                        </a:rPr>
                        <a:t>3, 386</a:t>
                      </a:r>
                    </a:p>
                  </a:txBody>
                  <a:tcPr marL="84406" marR="84406"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defRPr/>
                      </a:pPr>
                      <a:r>
                        <a:rPr kumimoji="0" lang="fr-FR" sz="1000" b="0" i="0" u="none" strike="noStrike" cap="none" normalizeH="0" baseline="0" dirty="0" smtClean="0">
                          <a:ln>
                            <a:noFill/>
                          </a:ln>
                          <a:solidFill>
                            <a:schemeClr val="tx1"/>
                          </a:solidFill>
                          <a:effectLst/>
                          <a:latin typeface="Arial" charset="0"/>
                        </a:rPr>
                        <a:t>3, 386</a:t>
                      </a:r>
                    </a:p>
                  </a:txBody>
                  <a:tcPr marL="84406" marR="84406"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defRPr/>
                      </a:pPr>
                      <a:r>
                        <a:rPr kumimoji="0" lang="fr-FR" sz="1000" b="0" i="0" u="none" strike="noStrike" cap="none" normalizeH="0" baseline="0" dirty="0" smtClean="0">
                          <a:ln>
                            <a:noFill/>
                          </a:ln>
                          <a:solidFill>
                            <a:schemeClr val="tx1"/>
                          </a:solidFill>
                          <a:effectLst/>
                          <a:latin typeface="Arial" charset="0"/>
                        </a:rPr>
                        <a:t>3, 386</a:t>
                      </a:r>
                    </a:p>
                  </a:txBody>
                  <a:tcPr marL="84406" marR="84406"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defRPr/>
                      </a:pPr>
                      <a:r>
                        <a:rPr kumimoji="0" lang="fr-FR" sz="1000" b="0" i="0" u="none" strike="noStrike" cap="none" normalizeH="0" baseline="0" dirty="0" smtClean="0">
                          <a:ln>
                            <a:noFill/>
                          </a:ln>
                          <a:solidFill>
                            <a:schemeClr val="tx1"/>
                          </a:solidFill>
                          <a:effectLst/>
                          <a:latin typeface="Arial" charset="0"/>
                        </a:rPr>
                        <a:t>3, 386</a:t>
                      </a:r>
                    </a:p>
                  </a:txBody>
                  <a:tcPr marL="84406" marR="84406"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defRPr/>
                      </a:pPr>
                      <a:r>
                        <a:rPr kumimoji="0" lang="fr-FR" sz="1000" b="0" i="0" u="none" strike="noStrike" cap="none" normalizeH="0" baseline="0" dirty="0" smtClean="0">
                          <a:ln>
                            <a:noFill/>
                          </a:ln>
                          <a:solidFill>
                            <a:schemeClr val="tx1"/>
                          </a:solidFill>
                          <a:effectLst/>
                          <a:latin typeface="Arial" charset="0"/>
                        </a:rPr>
                        <a:t>3, 386</a:t>
                      </a:r>
                    </a:p>
                  </a:txBody>
                  <a:tcPr marL="84406" marR="84406"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r>
              <a:tr h="403002">
                <a:tc>
                  <a:txBody>
                    <a:bodyPr/>
                    <a:lstStyle/>
                    <a:p>
                      <a:pPr marL="0" marR="0" lvl="0" indent="0" algn="l"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000" b="1" i="0" u="none" strike="noStrike" cap="none" normalizeH="0" baseline="0" dirty="0" smtClean="0">
                          <a:ln>
                            <a:noFill/>
                          </a:ln>
                          <a:solidFill>
                            <a:schemeClr val="tx1"/>
                          </a:solidFill>
                          <a:effectLst/>
                          <a:latin typeface="Arial" charset="0"/>
                        </a:rPr>
                        <a:t>CA (MDA)</a:t>
                      </a:r>
                    </a:p>
                  </a:txBody>
                  <a:tcPr marL="84406" marR="84406"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000" b="0" i="0" u="none" strike="noStrike" cap="none" normalizeH="0" baseline="0" dirty="0" smtClean="0">
                          <a:ln>
                            <a:noFill/>
                          </a:ln>
                          <a:solidFill>
                            <a:schemeClr val="tx1"/>
                          </a:solidFill>
                          <a:effectLst/>
                          <a:latin typeface="Arial" charset="0"/>
                        </a:rPr>
                        <a:t>14 715</a:t>
                      </a:r>
                    </a:p>
                  </a:txBody>
                  <a:tcPr marL="84406" marR="84406"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000" b="0" i="0" u="none" strike="noStrike" cap="none" normalizeH="0" baseline="0" dirty="0" smtClean="0">
                          <a:ln>
                            <a:noFill/>
                          </a:ln>
                          <a:solidFill>
                            <a:schemeClr val="tx1"/>
                          </a:solidFill>
                          <a:effectLst/>
                          <a:latin typeface="Arial" charset="0"/>
                        </a:rPr>
                        <a:t>16 897</a:t>
                      </a:r>
                    </a:p>
                  </a:txBody>
                  <a:tcPr marL="84406" marR="84406"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000" b="0" i="0" u="none" strike="noStrike" cap="none" normalizeH="0" baseline="0" dirty="0" smtClean="0">
                          <a:ln>
                            <a:noFill/>
                          </a:ln>
                          <a:solidFill>
                            <a:schemeClr val="tx1"/>
                          </a:solidFill>
                          <a:effectLst/>
                          <a:latin typeface="Arial" charset="0"/>
                        </a:rPr>
                        <a:t>17 948</a:t>
                      </a:r>
                    </a:p>
                  </a:txBody>
                  <a:tcPr marL="84406" marR="84406"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000" b="0" i="0" u="none" strike="noStrike" cap="none" normalizeH="0" baseline="0" dirty="0" smtClean="0">
                          <a:ln>
                            <a:noFill/>
                          </a:ln>
                          <a:solidFill>
                            <a:schemeClr val="tx1"/>
                          </a:solidFill>
                          <a:effectLst/>
                          <a:latin typeface="Arial" charset="0"/>
                        </a:rPr>
                        <a:t>18 743</a:t>
                      </a:r>
                    </a:p>
                  </a:txBody>
                  <a:tcPr marL="84406" marR="84406"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000" b="0" i="0" u="none" strike="noStrike" cap="none" normalizeH="0" baseline="0" dirty="0" smtClean="0">
                          <a:ln>
                            <a:noFill/>
                          </a:ln>
                          <a:solidFill>
                            <a:schemeClr val="tx1"/>
                          </a:solidFill>
                          <a:effectLst/>
                          <a:latin typeface="Arial" charset="0"/>
                        </a:rPr>
                        <a:t>19 650</a:t>
                      </a:r>
                    </a:p>
                  </a:txBody>
                  <a:tcPr marL="84406" marR="84406"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r>
            </a:tbl>
          </a:graphicData>
        </a:graphic>
      </p:graphicFrame>
      <p:sp>
        <p:nvSpPr>
          <p:cNvPr id="18491" name="Text Box 79"/>
          <p:cNvSpPr txBox="1">
            <a:spLocks noChangeArrowheads="1"/>
          </p:cNvSpPr>
          <p:nvPr/>
        </p:nvSpPr>
        <p:spPr bwMode="auto">
          <a:xfrm>
            <a:off x="571500" y="804863"/>
            <a:ext cx="3857625" cy="1293812"/>
          </a:xfrm>
          <a:prstGeom prst="rect">
            <a:avLst/>
          </a:prstGeom>
          <a:noFill/>
          <a:ln w="9525">
            <a:noFill/>
            <a:miter lim="800000"/>
            <a:headEnd/>
            <a:tailEnd/>
          </a:ln>
        </p:spPr>
        <p:txBody>
          <a:bodyPr lIns="75749" tIns="37874" rIns="75749" bIns="37874">
            <a:spAutoFit/>
          </a:bodyPr>
          <a:lstStyle/>
          <a:p>
            <a:pPr defTabSz="757238">
              <a:spcAft>
                <a:spcPct val="20000"/>
              </a:spcAft>
              <a:buClr>
                <a:srgbClr val="666465"/>
              </a:buClr>
              <a:buSzPct val="80000"/>
              <a:buFont typeface="Wingdings" pitchFamily="2" charset="2"/>
              <a:buNone/>
            </a:pPr>
            <a:r>
              <a:rPr lang="fr-FR" sz="1200" b="1" dirty="0">
                <a:solidFill>
                  <a:srgbClr val="000000"/>
                </a:solidFill>
                <a:latin typeface="Calibri" pitchFamily="34" charset="0"/>
              </a:rPr>
              <a:t>Prestation de base : </a:t>
            </a:r>
            <a:r>
              <a:rPr lang="fr-FR" sz="1200" dirty="0">
                <a:solidFill>
                  <a:srgbClr val="000000"/>
                </a:solidFill>
                <a:latin typeface="Calibri" pitchFamily="34" charset="0"/>
              </a:rPr>
              <a:t>assurer la distribution de l’électricité;</a:t>
            </a:r>
          </a:p>
          <a:p>
            <a:pPr defTabSz="757238">
              <a:spcAft>
                <a:spcPct val="20000"/>
              </a:spcAft>
              <a:buClr>
                <a:srgbClr val="666465"/>
              </a:buClr>
              <a:buSzPct val="80000"/>
              <a:buFont typeface="Wingdings" pitchFamily="2" charset="2"/>
              <a:buNone/>
            </a:pPr>
            <a:r>
              <a:rPr lang="fr-FR" sz="1200" dirty="0">
                <a:solidFill>
                  <a:srgbClr val="000000"/>
                </a:solidFill>
                <a:latin typeface="Calibri" pitchFamily="34" charset="0"/>
              </a:rPr>
              <a:t>Basse et moyenne tension : fourniture et acheminement de l’électricité  pour tous les clients non éligibles.</a:t>
            </a:r>
          </a:p>
          <a:p>
            <a:pPr defTabSz="757238">
              <a:spcAft>
                <a:spcPct val="20000"/>
              </a:spcAft>
              <a:buClr>
                <a:srgbClr val="666465"/>
              </a:buClr>
              <a:buSzPct val="80000"/>
              <a:buFont typeface="Wingdings" pitchFamily="2" charset="2"/>
              <a:buNone/>
            </a:pPr>
            <a:r>
              <a:rPr lang="fr-FR" sz="1200" b="1" dirty="0">
                <a:solidFill>
                  <a:srgbClr val="000000"/>
                </a:solidFill>
                <a:latin typeface="Calibri" pitchFamily="34" charset="0"/>
              </a:rPr>
              <a:t>Relations commerciales: </a:t>
            </a:r>
            <a:r>
              <a:rPr lang="fr-FR" sz="1200" dirty="0">
                <a:solidFill>
                  <a:srgbClr val="000000"/>
                </a:solidFill>
                <a:latin typeface="Calibri" pitchFamily="34" charset="0"/>
              </a:rPr>
              <a:t>actes commerciaux et respect des engagements vis-à-vis du client et de la CREG.</a:t>
            </a:r>
          </a:p>
          <a:p>
            <a:pPr defTabSz="757238">
              <a:spcAft>
                <a:spcPct val="20000"/>
              </a:spcAft>
              <a:buClr>
                <a:srgbClr val="666465"/>
              </a:buClr>
              <a:buSzPct val="80000"/>
              <a:buFont typeface="Wingdings" pitchFamily="2" charset="2"/>
              <a:buNone/>
            </a:pPr>
            <a:r>
              <a:rPr lang="fr-FR" sz="1200" b="1" dirty="0">
                <a:solidFill>
                  <a:srgbClr val="000000"/>
                </a:solidFill>
                <a:latin typeface="Calibri" pitchFamily="34" charset="0"/>
              </a:rPr>
              <a:t>Services :</a:t>
            </a:r>
            <a:r>
              <a:rPr lang="fr-FR" sz="1200" dirty="0">
                <a:solidFill>
                  <a:srgbClr val="000000"/>
                </a:solidFill>
                <a:latin typeface="Calibri" pitchFamily="34" charset="0"/>
              </a:rPr>
              <a:t> prestation de conseil et assistance technique</a:t>
            </a:r>
          </a:p>
        </p:txBody>
      </p:sp>
      <p:sp>
        <p:nvSpPr>
          <p:cNvPr id="18492" name="Text Box 10"/>
          <p:cNvSpPr txBox="1">
            <a:spLocks noChangeArrowheads="1"/>
          </p:cNvSpPr>
          <p:nvPr/>
        </p:nvSpPr>
        <p:spPr bwMode="auto">
          <a:xfrm>
            <a:off x="4641850" y="704850"/>
            <a:ext cx="2422525" cy="260350"/>
          </a:xfrm>
          <a:prstGeom prst="rect">
            <a:avLst/>
          </a:prstGeom>
          <a:noFill/>
          <a:ln w="9525">
            <a:noFill/>
            <a:miter lim="800000"/>
            <a:headEnd/>
            <a:tailEnd/>
          </a:ln>
        </p:spPr>
        <p:txBody>
          <a:bodyPr lIns="75749" tIns="37874" rIns="75749" bIns="37874">
            <a:spAutoFit/>
          </a:bodyPr>
          <a:lstStyle/>
          <a:p>
            <a:pPr defTabSz="757238">
              <a:spcBef>
                <a:spcPct val="50000"/>
              </a:spcBef>
            </a:pPr>
            <a:r>
              <a:rPr lang="fr-FR" sz="1200" b="1">
                <a:solidFill>
                  <a:schemeClr val="bg1"/>
                </a:solidFill>
                <a:latin typeface="Calibri" pitchFamily="34" charset="0"/>
              </a:rPr>
              <a:t>Règles du jeu concurrentiel</a:t>
            </a:r>
          </a:p>
        </p:txBody>
      </p:sp>
      <p:sp>
        <p:nvSpPr>
          <p:cNvPr id="18493" name="Rectangle 7"/>
          <p:cNvSpPr>
            <a:spLocks noChangeArrowheads="1"/>
          </p:cNvSpPr>
          <p:nvPr/>
        </p:nvSpPr>
        <p:spPr bwMode="auto">
          <a:xfrm>
            <a:off x="184150" y="0"/>
            <a:ext cx="8459788" cy="327025"/>
          </a:xfrm>
          <a:prstGeom prst="rect">
            <a:avLst/>
          </a:prstGeom>
          <a:noFill/>
          <a:ln w="9525">
            <a:noFill/>
            <a:miter lim="800000"/>
            <a:headEnd/>
            <a:tailEnd/>
          </a:ln>
        </p:spPr>
        <p:txBody>
          <a:bodyPr lIns="0" tIns="0" rIns="0" bIns="0" anchor="b"/>
          <a:lstStyle/>
          <a:p>
            <a:pPr marL="457200" indent="-457200"/>
            <a:r>
              <a:rPr lang="fr-FR" sz="2000" b="1">
                <a:solidFill>
                  <a:srgbClr val="000000"/>
                </a:solidFill>
                <a:latin typeface="Calibri" pitchFamily="34" charset="0"/>
              </a:rPr>
              <a:t>Caractérisation du segment « </a:t>
            </a:r>
            <a:r>
              <a:rPr lang="fr-FR" sz="2000" b="1" i="1">
                <a:solidFill>
                  <a:srgbClr val="000000"/>
                </a:solidFill>
                <a:latin typeface="Calibri" pitchFamily="34" charset="0"/>
              </a:rPr>
              <a:t>Concessions Électriques »</a:t>
            </a:r>
            <a:endParaRPr lang="fr-FR" sz="2000" b="1">
              <a:solidFill>
                <a:srgbClr val="000000"/>
              </a:solidFill>
              <a:latin typeface="Calibri" pitchFamily="34" charset="0"/>
            </a:endParaRPr>
          </a:p>
        </p:txBody>
      </p:sp>
      <p:sp>
        <p:nvSpPr>
          <p:cNvPr id="14662" name="Text Box 40"/>
          <p:cNvSpPr txBox="1">
            <a:spLocks noChangeArrowheads="1"/>
          </p:cNvSpPr>
          <p:nvPr/>
        </p:nvSpPr>
        <p:spPr bwMode="auto">
          <a:xfrm>
            <a:off x="4429125" y="582613"/>
            <a:ext cx="4632325" cy="3598862"/>
          </a:xfrm>
          <a:prstGeom prst="rect">
            <a:avLst/>
          </a:prstGeom>
          <a:noFill/>
          <a:ln w="9525">
            <a:noFill/>
            <a:miter lim="800000"/>
            <a:headEnd/>
            <a:tailEnd/>
          </a:ln>
        </p:spPr>
        <p:txBody>
          <a:bodyPr lIns="75749" tIns="37874" rIns="75749" bIns="37874">
            <a:spAutoFit/>
          </a:bodyPr>
          <a:lstStyle/>
          <a:p>
            <a:pPr marL="177800" indent="-177800" defTabSz="757238" fontAlgn="auto">
              <a:spcBef>
                <a:spcPts val="0"/>
              </a:spcBef>
              <a:spcAft>
                <a:spcPts val="0"/>
              </a:spcAft>
              <a:defRPr/>
            </a:pPr>
            <a:r>
              <a:rPr lang="fr-FR" sz="1100" b="1" u="sng" dirty="0">
                <a:solidFill>
                  <a:srgbClr val="000000"/>
                </a:solidFill>
                <a:latin typeface="+mn-lt"/>
              </a:rPr>
              <a:t>Barrières à l’entrée</a:t>
            </a:r>
            <a:r>
              <a:rPr lang="fr-FR" sz="1100" b="1" dirty="0">
                <a:solidFill>
                  <a:srgbClr val="000000"/>
                </a:solidFill>
                <a:latin typeface="+mn-lt"/>
              </a:rPr>
              <a:t>: </a:t>
            </a:r>
          </a:p>
          <a:p>
            <a:pPr marL="177800" indent="-177800" defTabSz="757238" fontAlgn="auto">
              <a:spcBef>
                <a:spcPts val="0"/>
              </a:spcBef>
              <a:spcAft>
                <a:spcPts val="0"/>
              </a:spcAft>
              <a:buFont typeface="Arial" pitchFamily="34" charset="0"/>
              <a:buChar char="•"/>
              <a:defRPr/>
            </a:pPr>
            <a:r>
              <a:rPr lang="fr-FR" sz="1100" dirty="0">
                <a:solidFill>
                  <a:srgbClr val="000000"/>
                </a:solidFill>
                <a:latin typeface="+mn-lt"/>
              </a:rPr>
              <a:t>Taille critique</a:t>
            </a:r>
          </a:p>
          <a:p>
            <a:pPr marL="177800" indent="-177800" defTabSz="757238" fontAlgn="auto">
              <a:spcBef>
                <a:spcPts val="0"/>
              </a:spcBef>
              <a:spcAft>
                <a:spcPts val="0"/>
              </a:spcAft>
              <a:buFont typeface="Arial" pitchFamily="34" charset="0"/>
              <a:buChar char="•"/>
              <a:defRPr/>
            </a:pPr>
            <a:r>
              <a:rPr lang="fr-FR" sz="1100" dirty="0">
                <a:solidFill>
                  <a:srgbClr val="000000"/>
                </a:solidFill>
                <a:latin typeface="+mn-lt"/>
              </a:rPr>
              <a:t>Prix administré par l’Etat (ne permettant pas de couvrir les charges réelles)</a:t>
            </a:r>
          </a:p>
          <a:p>
            <a:pPr marL="228600" indent="-228600" defTabSz="757238" fontAlgn="auto">
              <a:spcBef>
                <a:spcPts val="0"/>
              </a:spcBef>
              <a:spcAft>
                <a:spcPts val="0"/>
              </a:spcAft>
              <a:defRPr/>
            </a:pPr>
            <a:r>
              <a:rPr lang="fr-FR" sz="1100" b="1" u="sng" dirty="0">
                <a:solidFill>
                  <a:srgbClr val="000000"/>
                </a:solidFill>
                <a:latin typeface="+mn-lt"/>
              </a:rPr>
              <a:t>FCS </a:t>
            </a:r>
            <a:r>
              <a:rPr lang="fr-FR" sz="1100" b="1" dirty="0">
                <a:solidFill>
                  <a:srgbClr val="000000"/>
                </a:solidFill>
                <a:latin typeface="+mn-lt"/>
              </a:rPr>
              <a:t>: </a:t>
            </a:r>
          </a:p>
          <a:p>
            <a:pPr marL="228600" indent="-228600" defTabSz="757238" fontAlgn="auto">
              <a:lnSpc>
                <a:spcPct val="120000"/>
              </a:lnSpc>
              <a:spcBef>
                <a:spcPts val="0"/>
              </a:spcBef>
              <a:spcAft>
                <a:spcPts val="0"/>
              </a:spcAft>
              <a:buFont typeface="+mj-lt"/>
              <a:buAutoNum type="arabicPeriod"/>
              <a:defRPr/>
            </a:pPr>
            <a:r>
              <a:rPr lang="fr-FR" sz="1100" dirty="0">
                <a:latin typeface="+mn-lt"/>
              </a:rPr>
              <a:t>Maitrise du ré-engineering de Réseau, </a:t>
            </a:r>
          </a:p>
          <a:p>
            <a:pPr marL="228600" indent="-228600" defTabSz="757238" fontAlgn="auto">
              <a:lnSpc>
                <a:spcPct val="120000"/>
              </a:lnSpc>
              <a:spcBef>
                <a:spcPts val="0"/>
              </a:spcBef>
              <a:spcAft>
                <a:spcPts val="0"/>
              </a:spcAft>
              <a:buFont typeface="+mj-lt"/>
              <a:buAutoNum type="arabicPeriod"/>
              <a:defRPr/>
            </a:pPr>
            <a:r>
              <a:rPr lang="fr-FR" sz="1100" dirty="0">
                <a:latin typeface="+mn-lt"/>
              </a:rPr>
              <a:t>Ingénierie sociale, </a:t>
            </a:r>
          </a:p>
          <a:p>
            <a:pPr marL="228600" indent="-228600" defTabSz="757238" fontAlgn="auto">
              <a:lnSpc>
                <a:spcPct val="120000"/>
              </a:lnSpc>
              <a:spcBef>
                <a:spcPts val="0"/>
              </a:spcBef>
              <a:spcAft>
                <a:spcPts val="0"/>
              </a:spcAft>
              <a:buFont typeface="+mj-lt"/>
              <a:buAutoNum type="arabicPeriod"/>
              <a:defRPr/>
            </a:pPr>
            <a:r>
              <a:rPr lang="fr-FR" sz="1100" dirty="0">
                <a:solidFill>
                  <a:schemeClr val="accent2">
                    <a:lumMod val="50000"/>
                  </a:schemeClr>
                </a:solidFill>
                <a:latin typeface="+mn-lt"/>
              </a:rPr>
              <a:t>Optimisation et généralisation de nouvelles technologies (BCC, TST/HTA, télé-relève, Smart </a:t>
            </a:r>
            <a:r>
              <a:rPr lang="fr-FR" sz="1100" dirty="0" err="1">
                <a:solidFill>
                  <a:schemeClr val="accent2">
                    <a:lumMod val="50000"/>
                  </a:schemeClr>
                </a:solidFill>
                <a:latin typeface="+mn-lt"/>
              </a:rPr>
              <a:t>Grid</a:t>
            </a:r>
            <a:r>
              <a:rPr lang="fr-FR" sz="1100" dirty="0">
                <a:solidFill>
                  <a:schemeClr val="accent2">
                    <a:lumMod val="50000"/>
                  </a:schemeClr>
                </a:solidFill>
                <a:latin typeface="+mn-lt"/>
              </a:rPr>
              <a:t>)</a:t>
            </a:r>
          </a:p>
          <a:p>
            <a:pPr marL="228600" indent="-228600" defTabSz="757238" fontAlgn="auto">
              <a:lnSpc>
                <a:spcPct val="120000"/>
              </a:lnSpc>
              <a:spcBef>
                <a:spcPts val="0"/>
              </a:spcBef>
              <a:spcAft>
                <a:spcPts val="0"/>
              </a:spcAft>
              <a:buFont typeface="+mj-lt"/>
              <a:buAutoNum type="arabicPeriod"/>
              <a:defRPr/>
            </a:pPr>
            <a:r>
              <a:rPr lang="fr-FR" sz="1100" dirty="0">
                <a:latin typeface="+mn-lt"/>
              </a:rPr>
              <a:t>Développement et exécution de la maintenance</a:t>
            </a:r>
          </a:p>
          <a:p>
            <a:pPr marL="228600" indent="-228600" defTabSz="757238" fontAlgn="auto">
              <a:lnSpc>
                <a:spcPct val="120000"/>
              </a:lnSpc>
              <a:spcBef>
                <a:spcPts val="0"/>
              </a:spcBef>
              <a:spcAft>
                <a:spcPts val="0"/>
              </a:spcAft>
              <a:buFont typeface="+mj-lt"/>
              <a:buAutoNum type="arabicPeriod"/>
              <a:defRPr/>
            </a:pPr>
            <a:r>
              <a:rPr lang="fr-FR" sz="1100" dirty="0">
                <a:latin typeface="+mn-lt"/>
              </a:rPr>
              <a:t>Développement des compétences RH</a:t>
            </a:r>
          </a:p>
          <a:p>
            <a:pPr marL="228600" indent="-228600" defTabSz="757238" fontAlgn="auto">
              <a:lnSpc>
                <a:spcPct val="120000"/>
              </a:lnSpc>
              <a:spcBef>
                <a:spcPts val="0"/>
              </a:spcBef>
              <a:spcAft>
                <a:spcPts val="0"/>
              </a:spcAft>
              <a:buFont typeface="+mj-lt"/>
              <a:buAutoNum type="arabicPeriod"/>
              <a:defRPr/>
            </a:pPr>
            <a:r>
              <a:rPr lang="fr-FR" sz="1100" dirty="0">
                <a:solidFill>
                  <a:schemeClr val="accent2">
                    <a:lumMod val="50000"/>
                  </a:schemeClr>
                </a:solidFill>
                <a:latin typeface="+mn-lt"/>
              </a:rPr>
              <a:t>Système d’information intégré </a:t>
            </a:r>
          </a:p>
          <a:p>
            <a:pPr marL="228600" indent="-228600" defTabSz="757238" fontAlgn="auto">
              <a:lnSpc>
                <a:spcPct val="120000"/>
              </a:lnSpc>
              <a:spcBef>
                <a:spcPts val="0"/>
              </a:spcBef>
              <a:spcAft>
                <a:spcPts val="0"/>
              </a:spcAft>
              <a:buFont typeface="+mj-lt"/>
              <a:buAutoNum type="arabicPeriod"/>
              <a:defRPr/>
            </a:pPr>
            <a:r>
              <a:rPr lang="fr-FR" sz="1100" dirty="0">
                <a:latin typeface="+mn-lt"/>
              </a:rPr>
              <a:t>Maîtrise de l’adéquation entre couts de revient et tarifs, </a:t>
            </a:r>
          </a:p>
          <a:p>
            <a:pPr marL="228600" indent="-228600" defTabSz="757238" fontAlgn="auto">
              <a:lnSpc>
                <a:spcPct val="120000"/>
              </a:lnSpc>
              <a:spcBef>
                <a:spcPts val="0"/>
              </a:spcBef>
              <a:spcAft>
                <a:spcPts val="0"/>
              </a:spcAft>
              <a:buFont typeface="+mj-lt"/>
              <a:buAutoNum type="arabicPeriod"/>
              <a:defRPr/>
            </a:pPr>
            <a:r>
              <a:rPr lang="fr-FR" sz="1100" dirty="0">
                <a:latin typeface="+mn-lt"/>
              </a:rPr>
              <a:t>Réseau commercial (</a:t>
            </a:r>
            <a:r>
              <a:rPr lang="fr-FR" sz="1100" dirty="0" err="1">
                <a:latin typeface="+mn-lt"/>
              </a:rPr>
              <a:t>dév</a:t>
            </a:r>
            <a:r>
              <a:rPr lang="fr-FR" sz="1100" dirty="0">
                <a:latin typeface="+mn-lt"/>
              </a:rPr>
              <a:t>., optimisation et efficacité, développement des services aux clients),</a:t>
            </a:r>
          </a:p>
          <a:p>
            <a:pPr marL="228600" indent="-228600" defTabSz="757238" fontAlgn="auto">
              <a:lnSpc>
                <a:spcPct val="120000"/>
              </a:lnSpc>
              <a:spcBef>
                <a:spcPts val="0"/>
              </a:spcBef>
              <a:spcAft>
                <a:spcPts val="0"/>
              </a:spcAft>
              <a:buFont typeface="+mj-lt"/>
              <a:buAutoNum type="arabicPeriod"/>
              <a:defRPr/>
            </a:pPr>
            <a:r>
              <a:rPr lang="fr-FR" sz="1100" dirty="0">
                <a:latin typeface="+mn-lt"/>
              </a:rPr>
              <a:t>Capacité de Maîtrise d’œuvre/ contrôle des travaux</a:t>
            </a:r>
          </a:p>
          <a:p>
            <a:pPr marL="228600" indent="-228600" defTabSz="757238" fontAlgn="auto">
              <a:lnSpc>
                <a:spcPct val="120000"/>
              </a:lnSpc>
              <a:spcBef>
                <a:spcPts val="0"/>
              </a:spcBef>
              <a:spcAft>
                <a:spcPts val="0"/>
              </a:spcAft>
              <a:buFont typeface="+mj-lt"/>
              <a:buAutoNum type="arabicPeriod"/>
              <a:defRPr/>
            </a:pPr>
            <a:r>
              <a:rPr lang="fr-FR" sz="1100" dirty="0">
                <a:latin typeface="+mn-lt"/>
              </a:rPr>
              <a:t>Ancrage institutionnel,</a:t>
            </a:r>
          </a:p>
          <a:p>
            <a:pPr marL="228600" indent="-228600" defTabSz="757238" fontAlgn="auto">
              <a:lnSpc>
                <a:spcPct val="120000"/>
              </a:lnSpc>
              <a:spcBef>
                <a:spcPts val="0"/>
              </a:spcBef>
              <a:spcAft>
                <a:spcPts val="0"/>
              </a:spcAft>
              <a:buFont typeface="+mj-lt"/>
              <a:buAutoNum type="arabicPeriod"/>
              <a:defRPr/>
            </a:pPr>
            <a:r>
              <a:rPr lang="fr-FR" sz="1100" dirty="0">
                <a:latin typeface="+mn-lt"/>
              </a:rPr>
              <a:t>Capitalisation (</a:t>
            </a:r>
            <a:r>
              <a:rPr lang="en-US" sz="1100" dirty="0">
                <a:latin typeface="+mn-lt"/>
              </a:rPr>
              <a:t>knowledge</a:t>
            </a:r>
            <a:r>
              <a:rPr lang="fr-FR" sz="1100" dirty="0">
                <a:latin typeface="+mn-lt"/>
              </a:rPr>
              <a:t> management)</a:t>
            </a:r>
          </a:p>
          <a:p>
            <a:pPr marL="228600" indent="-228600" defTabSz="757238" fontAlgn="auto">
              <a:lnSpc>
                <a:spcPct val="120000"/>
              </a:lnSpc>
              <a:spcBef>
                <a:spcPts val="0"/>
              </a:spcBef>
              <a:spcAft>
                <a:spcPts val="0"/>
              </a:spcAft>
              <a:buFont typeface="+mj-lt"/>
              <a:buAutoNum type="arabicPeriod"/>
              <a:defRPr/>
            </a:pPr>
            <a:r>
              <a:rPr lang="fr-FR" sz="1100" dirty="0">
                <a:solidFill>
                  <a:schemeClr val="accent2">
                    <a:lumMod val="50000"/>
                  </a:schemeClr>
                </a:solidFill>
                <a:latin typeface="+mn-lt"/>
              </a:rPr>
              <a:t>Mise à jour et réengineering des procédures de gestion</a:t>
            </a:r>
            <a:endParaRPr lang="fr-FR" sz="1100" i="1" dirty="0">
              <a:latin typeface="+mn-lt"/>
            </a:endParaRPr>
          </a:p>
        </p:txBody>
      </p:sp>
      <p:cxnSp>
        <p:nvCxnSpPr>
          <p:cNvPr id="18495" name="Connecteur droit 57"/>
          <p:cNvCxnSpPr>
            <a:cxnSpLocks noChangeShapeType="1"/>
          </p:cNvCxnSpPr>
          <p:nvPr/>
        </p:nvCxnSpPr>
        <p:spPr bwMode="auto">
          <a:xfrm>
            <a:off x="0" y="2214554"/>
            <a:ext cx="4486275" cy="1588"/>
          </a:xfrm>
          <a:prstGeom prst="line">
            <a:avLst/>
          </a:prstGeom>
          <a:noFill/>
          <a:ln w="9525" algn="ctr">
            <a:solidFill>
              <a:schemeClr val="accent1"/>
            </a:solidFill>
            <a:round/>
            <a:headEnd/>
            <a:tailEnd/>
          </a:ln>
        </p:spPr>
      </p:cxnSp>
      <p:sp>
        <p:nvSpPr>
          <p:cNvPr id="18496" name="Text Box 43"/>
          <p:cNvSpPr txBox="1">
            <a:spLocks noChangeArrowheads="1"/>
          </p:cNvSpPr>
          <p:nvPr/>
        </p:nvSpPr>
        <p:spPr bwMode="auto">
          <a:xfrm>
            <a:off x="4638675" y="4167188"/>
            <a:ext cx="2870200" cy="261937"/>
          </a:xfrm>
          <a:prstGeom prst="rect">
            <a:avLst/>
          </a:prstGeom>
          <a:noFill/>
          <a:ln w="9525">
            <a:noFill/>
            <a:miter lim="800000"/>
            <a:headEnd/>
            <a:tailEnd/>
          </a:ln>
        </p:spPr>
        <p:txBody>
          <a:bodyPr lIns="75749" tIns="37874" rIns="75749" bIns="37874">
            <a:spAutoFit/>
          </a:bodyPr>
          <a:lstStyle/>
          <a:p>
            <a:pPr defTabSz="757238">
              <a:spcBef>
                <a:spcPct val="50000"/>
              </a:spcBef>
            </a:pPr>
            <a:r>
              <a:rPr lang="fr-FR" sz="1200" b="1">
                <a:solidFill>
                  <a:schemeClr val="bg1"/>
                </a:solidFill>
                <a:latin typeface="Calibri" pitchFamily="34" charset="0"/>
              </a:rPr>
              <a:t>Risques</a:t>
            </a:r>
          </a:p>
        </p:txBody>
      </p:sp>
      <p:sp>
        <p:nvSpPr>
          <p:cNvPr id="18497" name="Rectangle 42"/>
          <p:cNvSpPr>
            <a:spLocks noChangeArrowheads="1"/>
          </p:cNvSpPr>
          <p:nvPr/>
        </p:nvSpPr>
        <p:spPr bwMode="auto">
          <a:xfrm>
            <a:off x="20638" y="5021263"/>
            <a:ext cx="4462462" cy="300037"/>
          </a:xfrm>
          <a:prstGeom prst="rect">
            <a:avLst/>
          </a:prstGeom>
          <a:solidFill>
            <a:schemeClr val="accent1"/>
          </a:solidFill>
          <a:ln w="9525">
            <a:solidFill>
              <a:schemeClr val="accent1"/>
            </a:solidFill>
            <a:miter lim="800000"/>
            <a:headEnd/>
            <a:tailEnd/>
          </a:ln>
        </p:spPr>
        <p:txBody>
          <a:bodyPr wrap="none" anchor="ctr"/>
          <a:lstStyle/>
          <a:p>
            <a:pPr algn="ctr">
              <a:lnSpc>
                <a:spcPct val="120000"/>
              </a:lnSpc>
            </a:pPr>
            <a:endParaRPr lang="fr-FR" sz="1200">
              <a:latin typeface="Calibri" pitchFamily="34" charset="0"/>
            </a:endParaRPr>
          </a:p>
        </p:txBody>
      </p:sp>
      <p:sp>
        <p:nvSpPr>
          <p:cNvPr id="18498" name="Text Box 45"/>
          <p:cNvSpPr txBox="1">
            <a:spLocks noChangeArrowheads="1"/>
          </p:cNvSpPr>
          <p:nvPr/>
        </p:nvSpPr>
        <p:spPr bwMode="auto">
          <a:xfrm>
            <a:off x="187325" y="5045075"/>
            <a:ext cx="2868613" cy="261938"/>
          </a:xfrm>
          <a:prstGeom prst="rect">
            <a:avLst/>
          </a:prstGeom>
          <a:noFill/>
          <a:ln w="9525">
            <a:noFill/>
            <a:miter lim="800000"/>
            <a:headEnd/>
            <a:tailEnd/>
          </a:ln>
        </p:spPr>
        <p:txBody>
          <a:bodyPr lIns="75749" tIns="37874" rIns="75749" bIns="37874">
            <a:spAutoFit/>
          </a:bodyPr>
          <a:lstStyle/>
          <a:p>
            <a:pPr defTabSz="757238">
              <a:spcBef>
                <a:spcPct val="50000"/>
              </a:spcBef>
            </a:pPr>
            <a:r>
              <a:rPr lang="fr-FR" sz="1200" b="1">
                <a:solidFill>
                  <a:schemeClr val="bg1"/>
                </a:solidFill>
                <a:latin typeface="Calibri" pitchFamily="34" charset="0"/>
              </a:rPr>
              <a:t>Structure de la concurrence</a:t>
            </a:r>
          </a:p>
        </p:txBody>
      </p:sp>
      <p:sp>
        <p:nvSpPr>
          <p:cNvPr id="18499" name="Text Box 10"/>
          <p:cNvSpPr txBox="1">
            <a:spLocks noChangeArrowheads="1"/>
          </p:cNvSpPr>
          <p:nvPr/>
        </p:nvSpPr>
        <p:spPr bwMode="auto">
          <a:xfrm>
            <a:off x="204788" y="379413"/>
            <a:ext cx="1898650" cy="260350"/>
          </a:xfrm>
          <a:prstGeom prst="rect">
            <a:avLst/>
          </a:prstGeom>
          <a:noFill/>
          <a:ln w="9525">
            <a:noFill/>
            <a:miter lim="800000"/>
            <a:headEnd/>
            <a:tailEnd/>
          </a:ln>
        </p:spPr>
        <p:txBody>
          <a:bodyPr lIns="75749" tIns="37874" rIns="75749" bIns="37874">
            <a:spAutoFit/>
          </a:bodyPr>
          <a:lstStyle/>
          <a:p>
            <a:pPr defTabSz="757238">
              <a:spcBef>
                <a:spcPct val="50000"/>
              </a:spcBef>
            </a:pPr>
            <a:r>
              <a:rPr lang="fr-FR" sz="1200" b="1" dirty="0">
                <a:solidFill>
                  <a:schemeClr val="bg1"/>
                </a:solidFill>
                <a:latin typeface="Calibri" pitchFamily="34" charset="0"/>
              </a:rPr>
              <a:t>Définition du segment</a:t>
            </a:r>
          </a:p>
        </p:txBody>
      </p:sp>
      <p:sp>
        <p:nvSpPr>
          <p:cNvPr id="18500" name="Text Box 11"/>
          <p:cNvSpPr txBox="1">
            <a:spLocks noChangeArrowheads="1"/>
          </p:cNvSpPr>
          <p:nvPr/>
        </p:nvSpPr>
        <p:spPr bwMode="auto">
          <a:xfrm>
            <a:off x="4573588" y="369888"/>
            <a:ext cx="4470400" cy="260350"/>
          </a:xfrm>
          <a:prstGeom prst="rect">
            <a:avLst/>
          </a:prstGeom>
          <a:noFill/>
          <a:ln w="9525">
            <a:noFill/>
            <a:miter lim="800000"/>
            <a:headEnd/>
            <a:tailEnd/>
          </a:ln>
        </p:spPr>
        <p:txBody>
          <a:bodyPr lIns="75749" tIns="37874" rIns="75749" bIns="37874">
            <a:spAutoFit/>
          </a:bodyPr>
          <a:lstStyle/>
          <a:p>
            <a:pPr defTabSz="757238">
              <a:spcBef>
                <a:spcPct val="50000"/>
              </a:spcBef>
            </a:pPr>
            <a:r>
              <a:rPr lang="fr-FR" sz="1200" b="1" dirty="0">
                <a:solidFill>
                  <a:schemeClr val="bg1"/>
                </a:solidFill>
                <a:latin typeface="Calibri" pitchFamily="34" charset="0"/>
              </a:rPr>
              <a:t>Règles du jeu et synergies possibles</a:t>
            </a: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graphicFrame>
        <p:nvGraphicFramePr>
          <p:cNvPr id="1161493" name="Group 277"/>
          <p:cNvGraphicFramePr>
            <a:graphicFrameLocks noGrp="1"/>
          </p:cNvGraphicFramePr>
          <p:nvPr>
            <p:ph idx="4294967295"/>
          </p:nvPr>
        </p:nvGraphicFramePr>
        <p:xfrm>
          <a:off x="71406" y="213847"/>
          <a:ext cx="8907830" cy="6837175"/>
        </p:xfrm>
        <a:graphic>
          <a:graphicData uri="http://schemas.openxmlformats.org/drawingml/2006/table">
            <a:tbl>
              <a:tblPr/>
              <a:tblGrid>
                <a:gridCol w="164398"/>
                <a:gridCol w="406741"/>
                <a:gridCol w="1692957"/>
                <a:gridCol w="285752"/>
                <a:gridCol w="357190"/>
                <a:gridCol w="285752"/>
                <a:gridCol w="240502"/>
                <a:gridCol w="276359"/>
                <a:gridCol w="69090"/>
                <a:gridCol w="5129089"/>
              </a:tblGrid>
              <a:tr h="296843">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900" b="1" i="0" u="none" strike="noStrike" cap="none" normalizeH="0" baseline="0" dirty="0" smtClean="0">
                        <a:ln>
                          <a:noFill/>
                        </a:ln>
                        <a:solidFill>
                          <a:srgbClr val="000000"/>
                        </a:solidFill>
                        <a:effectLst/>
                        <a:latin typeface="Arial" charset="0"/>
                      </a:endParaRPr>
                    </a:p>
                  </a:txBody>
                  <a:tcPr marL="16615" marR="16615" marT="18000" marB="18000" anchor="ctr" horzOverflow="overflow">
                    <a:lnL>
                      <a:noFill/>
                    </a:lnL>
                    <a:lnR>
                      <a:noFill/>
                    </a:lnR>
                    <a:lnT>
                      <a:noFill/>
                    </a:lnT>
                    <a:lnB>
                      <a:noFill/>
                    </a:lnB>
                    <a:lnTlToBr>
                      <a:noFill/>
                    </a:lnTlToBr>
                    <a:lnBlToTr>
                      <a:noFill/>
                    </a:lnBlToTr>
                    <a:noFill/>
                  </a:tcPr>
                </a:tc>
                <a:tc gridSpan="2">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900" b="1" i="0" u="none" strike="noStrike" cap="none" normalizeH="0" baseline="0" dirty="0" smtClean="0">
                        <a:ln>
                          <a:noFill/>
                        </a:ln>
                        <a:solidFill>
                          <a:srgbClr val="000000"/>
                        </a:solidFill>
                        <a:effectLst/>
                        <a:latin typeface="Arial" charset="0"/>
                      </a:endParaRPr>
                    </a:p>
                  </a:txBody>
                  <a:tcPr marL="16615" marR="16615" marT="18000" marB="18000" anchor="ctr" horzOverflow="overflow">
                    <a:lnL>
                      <a:noFill/>
                    </a:lnL>
                    <a:lnR w="9525" cap="flat" cmpd="sng" algn="ctr">
                      <a:solidFill>
                        <a:schemeClr val="accent1"/>
                      </a:solidFill>
                      <a:prstDash val="solid"/>
                      <a:round/>
                      <a:headEnd type="none" w="med" len="med"/>
                      <a:tailEnd type="none" w="med" len="med"/>
                    </a:lnR>
                    <a:lnT>
                      <a:noFill/>
                    </a:lnT>
                    <a:lnB>
                      <a:noFill/>
                    </a:lnB>
                    <a:lnTlToBr>
                      <a:noFill/>
                    </a:lnTlToBr>
                    <a:lnBlToTr>
                      <a:noFill/>
                    </a:lnBlToTr>
                    <a:noFill/>
                  </a:tcPr>
                </a:tc>
                <a:tc hMerge="1">
                  <a:txBody>
                    <a:bodyPr/>
                    <a:lstStyle/>
                    <a:p>
                      <a:endParaRPr lang="fr-FR"/>
                    </a:p>
                  </a:txBody>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800" b="1" i="0" u="none" strike="noStrike" cap="none" normalizeH="0" baseline="0" dirty="0" smtClean="0">
                          <a:ln>
                            <a:noFill/>
                          </a:ln>
                          <a:solidFill>
                            <a:srgbClr val="000000"/>
                          </a:solidFill>
                          <a:effectLst/>
                          <a:latin typeface="Arial" charset="0"/>
                        </a:rPr>
                        <a:t>T </a:t>
                      </a:r>
                      <a:r>
                        <a:rPr kumimoji="0" lang="fr-FR" sz="800" b="1" i="0" u="none" strike="noStrike" cap="none" normalizeH="0" baseline="0" dirty="0" err="1" smtClean="0">
                          <a:ln>
                            <a:noFill/>
                          </a:ln>
                          <a:solidFill>
                            <a:srgbClr val="000000"/>
                          </a:solidFill>
                          <a:effectLst/>
                          <a:latin typeface="Arial" charset="0"/>
                        </a:rPr>
                        <a:t>fbl</a:t>
                      </a:r>
                      <a:endParaRPr kumimoji="0" lang="fr-FR" sz="800" b="1" i="0" u="none" strike="noStrike" cap="none" normalizeH="0" baseline="0" dirty="0" smtClean="0">
                        <a:ln>
                          <a:noFill/>
                        </a:ln>
                        <a:solidFill>
                          <a:srgbClr val="000000"/>
                        </a:solidFill>
                        <a:effectLst/>
                        <a:latin typeface="Arial" charset="0"/>
                      </a:endParaRPr>
                    </a:p>
                  </a:txBody>
                  <a:tcPr marL="0" marR="0"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800" b="1" i="0" u="none" strike="noStrike" cap="none" normalizeH="0" baseline="0" dirty="0" err="1" smtClean="0">
                          <a:ln>
                            <a:noFill/>
                          </a:ln>
                          <a:solidFill>
                            <a:srgbClr val="000000"/>
                          </a:solidFill>
                          <a:effectLst/>
                          <a:latin typeface="Arial" charset="0"/>
                        </a:rPr>
                        <a:t>Faibl</a:t>
                      </a:r>
                      <a:endParaRPr kumimoji="0" lang="fr-FR" sz="800" b="1" i="0" u="none" strike="noStrike" cap="none" normalizeH="0" baseline="0" dirty="0" smtClean="0">
                        <a:ln>
                          <a:noFill/>
                        </a:ln>
                        <a:solidFill>
                          <a:srgbClr val="000000"/>
                        </a:solidFill>
                        <a:effectLst/>
                        <a:latin typeface="Arial" charset="0"/>
                      </a:endParaRPr>
                    </a:p>
                  </a:txBody>
                  <a:tcPr marL="0" marR="0"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800" b="1" i="0" u="none" strike="noStrike" cap="none" normalizeH="0" baseline="0" dirty="0" err="1" smtClean="0">
                          <a:ln>
                            <a:noFill/>
                          </a:ln>
                          <a:solidFill>
                            <a:srgbClr val="000000"/>
                          </a:solidFill>
                          <a:effectLst/>
                          <a:latin typeface="Arial" charset="0"/>
                        </a:rPr>
                        <a:t>Moy</a:t>
                      </a:r>
                      <a:endParaRPr kumimoji="0" lang="fr-FR" sz="800" b="1" i="0" u="none" strike="noStrike" cap="none" normalizeH="0" baseline="0" dirty="0" smtClean="0">
                        <a:ln>
                          <a:noFill/>
                        </a:ln>
                        <a:solidFill>
                          <a:srgbClr val="000000"/>
                        </a:solidFill>
                        <a:effectLst/>
                        <a:latin typeface="Arial" charset="0"/>
                      </a:endParaRPr>
                    </a:p>
                  </a:txBody>
                  <a:tcPr marL="0" marR="0"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800" b="1" i="0" u="none" strike="noStrike" cap="none" normalizeH="0" baseline="0" dirty="0" smtClean="0">
                          <a:ln>
                            <a:noFill/>
                          </a:ln>
                          <a:solidFill>
                            <a:srgbClr val="000000"/>
                          </a:solidFill>
                          <a:effectLst/>
                          <a:latin typeface="Arial" charset="0"/>
                        </a:rPr>
                        <a:t>Fort</a:t>
                      </a:r>
                    </a:p>
                  </a:txBody>
                  <a:tcPr marL="0" marR="0"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800" b="1" i="0" u="none" strike="noStrike" cap="none" normalizeH="0" baseline="0" dirty="0" smtClean="0">
                          <a:ln>
                            <a:noFill/>
                          </a:ln>
                          <a:solidFill>
                            <a:srgbClr val="000000"/>
                          </a:solidFill>
                          <a:effectLst/>
                          <a:latin typeface="Arial" charset="0"/>
                        </a:rPr>
                        <a:t>Exceptionnel </a:t>
                      </a:r>
                    </a:p>
                  </a:txBody>
                  <a:tcPr marL="0" marR="0"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900" b="0" i="0" u="none" strike="noStrike" cap="none" normalizeH="0" baseline="0" dirty="0" smtClean="0">
                        <a:ln>
                          <a:noFill/>
                        </a:ln>
                        <a:solidFill>
                          <a:srgbClr val="000000"/>
                        </a:solidFill>
                        <a:effectLst/>
                        <a:latin typeface="Arial" charset="0"/>
                      </a:endParaRPr>
                    </a:p>
                  </a:txBody>
                  <a:tcPr marL="0" marR="0"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rPr>
                        <a:t>Commentaires</a:t>
                      </a:r>
                    </a:p>
                  </a:txBody>
                  <a:tcPr marL="0" marR="0"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rgbClr val="DDDDDD"/>
                    </a:solidFill>
                  </a:tcPr>
                </a:tc>
              </a:tr>
              <a:tr h="218488">
                <a:tc rowSpan="12" gridSpan="2">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050" b="1" i="0" u="none" strike="noStrike" cap="none" normalizeH="0" baseline="0" dirty="0" smtClean="0">
                          <a:ln>
                            <a:noFill/>
                          </a:ln>
                          <a:solidFill>
                            <a:schemeClr val="bg1"/>
                          </a:solidFill>
                          <a:effectLst/>
                          <a:latin typeface="Arial" charset="0"/>
                          <a:cs typeface="Arial" charset="0"/>
                        </a:rPr>
                        <a:t>Maîtrise des Facteurs Clés de succès</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w="9525" cap="flat" cmpd="sng" algn="ctr">
                      <a:solidFill>
                        <a:schemeClr val="accent1"/>
                      </a:solidFill>
                      <a:prstDash val="solid"/>
                      <a:round/>
                      <a:headEnd type="none" w="med" len="med"/>
                      <a:tailEnd type="none" w="med" len="med"/>
                    </a:lnB>
                    <a:lnTlToBr>
                      <a:noFill/>
                    </a:lnTlToBr>
                    <a:lnBlToTr>
                      <a:noFill/>
                    </a:lnBlToTr>
                    <a:solidFill>
                      <a:schemeClr val="accent1"/>
                    </a:solidFill>
                  </a:tcPr>
                </a:tc>
                <a:tc rowSpan="12" hMerge="1">
                  <a:txBody>
                    <a:bodyPr/>
                    <a:lstStyle/>
                    <a:p>
                      <a:endParaRPr lang="fr-FR"/>
                    </a:p>
                  </a:txBody>
                  <a:tcPr/>
                </a:tc>
                <a:tc>
                  <a:txBody>
                    <a:bodyPr/>
                    <a:lstStyle/>
                    <a:p>
                      <a:pPr marL="87313"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800" b="1" i="0" u="none" strike="noStrike" cap="none" normalizeH="0" baseline="0" dirty="0" smtClean="0">
                          <a:ln>
                            <a:noFill/>
                          </a:ln>
                          <a:solidFill>
                            <a:srgbClr val="000000"/>
                          </a:solidFill>
                          <a:effectLst/>
                          <a:latin typeface="Arial" charset="0"/>
                          <a:cs typeface="Arial" charset="0"/>
                        </a:rPr>
                        <a:t>Développement et exécution de la maintenance</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600" b="0" i="0" u="none" strike="noStrike" cap="none" normalizeH="0" baseline="0" smtClean="0">
                        <a:ln>
                          <a:noFill/>
                        </a:ln>
                        <a:solidFill>
                          <a:schemeClr val="accent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800" b="0" i="0" u="none" strike="noStrike" cap="none" normalizeH="0" baseline="0" dirty="0" smtClean="0">
                          <a:ln>
                            <a:noFill/>
                          </a:ln>
                          <a:solidFill>
                            <a:schemeClr val="accent1"/>
                          </a:solidFill>
                          <a:effectLst/>
                          <a:latin typeface="Arial" charset="0"/>
                          <a:sym typeface="Wingdings 2" pitchFamily="18" charset="2"/>
                        </a:rPr>
                        <a:t></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900" b="0" i="0" u="none" strike="noStrike" cap="none" normalizeH="0" baseline="0" dirty="0" smtClean="0">
                        <a:ln>
                          <a:noFill/>
                        </a:ln>
                        <a:solidFill>
                          <a:schemeClr val="accent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600" b="0" i="0" u="none" strike="noStrike" cap="none" normalizeH="0" baseline="0" smtClean="0">
                        <a:ln>
                          <a:noFill/>
                        </a:ln>
                        <a:solidFill>
                          <a:schemeClr val="accent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600" b="0" i="0" u="none" strike="noStrike" cap="none" normalizeH="0" baseline="0" smtClean="0">
                        <a:ln>
                          <a:noFill/>
                        </a:ln>
                        <a:solidFill>
                          <a:schemeClr val="accent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6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85725" marR="0" lvl="0" indent="0" algn="l" defTabSz="914400" rtl="0" eaLnBrk="0" fontAlgn="base" latinLnBrk="0" hangingPunct="0">
                        <a:lnSpc>
                          <a:spcPct val="100000"/>
                        </a:lnSpc>
                        <a:spcBef>
                          <a:spcPts val="0"/>
                        </a:spcBef>
                        <a:spcAft>
                          <a:spcPts val="0"/>
                        </a:spcAft>
                        <a:buClr>
                          <a:srgbClr val="666465"/>
                        </a:buClr>
                        <a:buSzTx/>
                        <a:buFont typeface="Arial" pitchFamily="34" charset="0"/>
                        <a:buChar char="•"/>
                        <a:tabLst/>
                      </a:pPr>
                      <a:r>
                        <a:rPr kumimoji="0" lang="fr-FR" sz="700" b="0" i="0" u="none" strike="noStrike" cap="none" normalizeH="0" baseline="0" dirty="0" smtClean="0">
                          <a:ln>
                            <a:noFill/>
                          </a:ln>
                          <a:solidFill>
                            <a:schemeClr val="tx1"/>
                          </a:solidFill>
                          <a:effectLst/>
                          <a:latin typeface="Arial" charset="0"/>
                          <a:cs typeface="Arial" charset="0"/>
                        </a:rPr>
                        <a:t>Problématique de disponibilité de matériel et dotation d’équipement, </a:t>
                      </a:r>
                    </a:p>
                    <a:p>
                      <a:pPr marL="85725" marR="0" lvl="0" indent="0" algn="l" defTabSz="914400" rtl="0" eaLnBrk="0" fontAlgn="base" latinLnBrk="0" hangingPunct="0">
                        <a:lnSpc>
                          <a:spcPct val="100000"/>
                        </a:lnSpc>
                        <a:spcBef>
                          <a:spcPts val="0"/>
                        </a:spcBef>
                        <a:spcAft>
                          <a:spcPts val="0"/>
                        </a:spcAft>
                        <a:buClr>
                          <a:srgbClr val="666465"/>
                        </a:buClr>
                        <a:buSzTx/>
                        <a:buFont typeface="Arial" pitchFamily="34" charset="0"/>
                        <a:buChar char="•"/>
                        <a:tabLst/>
                      </a:pPr>
                      <a:r>
                        <a:rPr kumimoji="0" lang="fr-FR" sz="700" b="0" i="0" u="none" strike="noStrike" cap="none" normalizeH="0" baseline="0" dirty="0" smtClean="0">
                          <a:ln>
                            <a:noFill/>
                          </a:ln>
                          <a:solidFill>
                            <a:schemeClr val="tx1"/>
                          </a:solidFill>
                          <a:effectLst/>
                          <a:latin typeface="Arial" charset="0"/>
                          <a:cs typeface="Arial" charset="0"/>
                        </a:rPr>
                        <a:t>Déficit  en opérateurs</a:t>
                      </a:r>
                    </a:p>
                    <a:p>
                      <a:pPr marL="85725" marR="0" lvl="0" indent="0" algn="l" defTabSz="914400" rtl="0" eaLnBrk="0" fontAlgn="base" latinLnBrk="0" hangingPunct="0">
                        <a:lnSpc>
                          <a:spcPct val="100000"/>
                        </a:lnSpc>
                        <a:spcBef>
                          <a:spcPts val="0"/>
                        </a:spcBef>
                        <a:spcAft>
                          <a:spcPts val="0"/>
                        </a:spcAft>
                        <a:buClr>
                          <a:srgbClr val="666465"/>
                        </a:buClr>
                        <a:buSzTx/>
                        <a:buFont typeface="Arial" pitchFamily="34" charset="0"/>
                        <a:buChar char="•"/>
                        <a:tabLst/>
                      </a:pPr>
                      <a:r>
                        <a:rPr kumimoji="0" lang="fr-FR" sz="700" b="0" i="0" u="none" strike="noStrike" cap="none" normalizeH="0" baseline="0" dirty="0" smtClean="0">
                          <a:ln>
                            <a:noFill/>
                          </a:ln>
                          <a:solidFill>
                            <a:schemeClr val="tx1"/>
                          </a:solidFill>
                          <a:effectLst/>
                          <a:latin typeface="Arial" charset="0"/>
                          <a:cs typeface="Arial" charset="0"/>
                        </a:rPr>
                        <a:t>Absence de doctrine de maîtrise d’œuvre de la maintenance; </a:t>
                      </a:r>
                    </a:p>
                    <a:p>
                      <a:pPr marL="85725" marR="0" lvl="0" indent="0" algn="l" defTabSz="914400" rtl="0" eaLnBrk="0" fontAlgn="base" latinLnBrk="0" hangingPunct="0">
                        <a:lnSpc>
                          <a:spcPct val="100000"/>
                        </a:lnSpc>
                        <a:spcBef>
                          <a:spcPts val="0"/>
                        </a:spcBef>
                        <a:spcAft>
                          <a:spcPts val="0"/>
                        </a:spcAft>
                        <a:buClr>
                          <a:srgbClr val="666465"/>
                        </a:buClr>
                        <a:buSzTx/>
                        <a:buFont typeface="Arial" pitchFamily="34" charset="0"/>
                        <a:buChar char="•"/>
                        <a:tabLst/>
                      </a:pPr>
                      <a:r>
                        <a:rPr kumimoji="0" lang="fr-FR" sz="700" b="0" i="0" u="none" strike="noStrike" cap="none" normalizeH="0" baseline="0" dirty="0" smtClean="0">
                          <a:ln>
                            <a:noFill/>
                          </a:ln>
                          <a:solidFill>
                            <a:schemeClr val="tx1"/>
                          </a:solidFill>
                          <a:effectLst/>
                          <a:latin typeface="Arial" charset="0"/>
                          <a:cs typeface="Arial" charset="0"/>
                        </a:rPr>
                        <a:t>Non Maitrise de la maintenance préventive</a:t>
                      </a:r>
                    </a:p>
                    <a:p>
                      <a:pPr marL="85725" marR="0" lvl="0" indent="0" algn="l" defTabSz="914400" rtl="0" eaLnBrk="0" fontAlgn="base" latinLnBrk="0" hangingPunct="0">
                        <a:lnSpc>
                          <a:spcPct val="100000"/>
                        </a:lnSpc>
                        <a:spcBef>
                          <a:spcPts val="0"/>
                        </a:spcBef>
                        <a:spcAft>
                          <a:spcPts val="0"/>
                        </a:spcAft>
                        <a:buClr>
                          <a:srgbClr val="666465"/>
                        </a:buClr>
                        <a:buSzTx/>
                        <a:buFont typeface="Arial" pitchFamily="34" charset="0"/>
                        <a:buChar char="•"/>
                        <a:tabLst/>
                      </a:pPr>
                      <a:r>
                        <a:rPr kumimoji="0" lang="fr-FR" sz="700" b="0" i="0" u="none" strike="noStrike" cap="none" normalizeH="0" baseline="0" dirty="0" smtClean="0">
                          <a:ln>
                            <a:noFill/>
                          </a:ln>
                          <a:solidFill>
                            <a:schemeClr val="tx1"/>
                          </a:solidFill>
                          <a:effectLst/>
                          <a:latin typeface="Arial" charset="0"/>
                          <a:cs typeface="Arial" charset="0"/>
                        </a:rPr>
                        <a:t>Insuffisance de qualification et d’expertise</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328030">
                <a:tc gridSpan="2" vMerge="1">
                  <a:txBody>
                    <a:bodyPr/>
                    <a:lstStyle/>
                    <a:p>
                      <a:endParaRPr lang="fr-FR"/>
                    </a:p>
                  </a:txBody>
                  <a:tcPr/>
                </a:tc>
                <a:tc hMerge="1" vMerge="1">
                  <a:txBody>
                    <a:bodyPr/>
                    <a:lstStyle/>
                    <a:p>
                      <a:endParaRPr lang="fr-FR"/>
                    </a:p>
                  </a:txBody>
                  <a:tcPr/>
                </a:tc>
                <a:tc>
                  <a:txBody>
                    <a:bodyPr/>
                    <a:lstStyle/>
                    <a:p>
                      <a:pPr marL="87313"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800" b="1" i="0" u="none" strike="noStrike" cap="none" normalizeH="0" baseline="0" dirty="0" smtClean="0">
                          <a:ln>
                            <a:noFill/>
                          </a:ln>
                          <a:solidFill>
                            <a:srgbClr val="000000"/>
                          </a:solidFill>
                          <a:effectLst/>
                          <a:latin typeface="Arial" charset="0"/>
                          <a:cs typeface="Arial" charset="0"/>
                        </a:rPr>
                        <a:t>Optimisation et généralisation de nouvelles technologies (BCC, TST/HTA, télé-relève, Smart </a:t>
                      </a:r>
                      <a:r>
                        <a:rPr kumimoji="0" lang="fr-FR" sz="800" b="1" i="0" u="none" strike="noStrike" cap="none" normalizeH="0" baseline="0" dirty="0" err="1" smtClean="0">
                          <a:ln>
                            <a:noFill/>
                          </a:ln>
                          <a:solidFill>
                            <a:srgbClr val="000000"/>
                          </a:solidFill>
                          <a:effectLst/>
                          <a:latin typeface="Arial" charset="0"/>
                          <a:cs typeface="Arial" charset="0"/>
                        </a:rPr>
                        <a:t>Grid</a:t>
                      </a:r>
                      <a:r>
                        <a:rPr kumimoji="0" lang="fr-FR" sz="800" b="1" i="0" u="none" strike="noStrike" cap="none" normalizeH="0" baseline="0" dirty="0" smtClean="0">
                          <a:ln>
                            <a:noFill/>
                          </a:ln>
                          <a:solidFill>
                            <a:srgbClr val="000000"/>
                          </a:solidFill>
                          <a:effectLst/>
                          <a:latin typeface="Arial" charset="0"/>
                          <a:cs typeface="Arial" charset="0"/>
                        </a:rPr>
                        <a:t>)</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600" b="0" i="0" u="none" strike="noStrike" cap="none" normalizeH="0" baseline="0" dirty="0" smtClean="0">
                        <a:ln>
                          <a:noFill/>
                        </a:ln>
                        <a:solidFill>
                          <a:schemeClr val="accent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400" b="0" i="0" u="none" strike="noStrike" kern="1200" cap="none" normalizeH="0" baseline="0" dirty="0" smtClean="0">
                        <a:ln>
                          <a:noFill/>
                        </a:ln>
                        <a:solidFill>
                          <a:schemeClr val="accent1"/>
                        </a:solidFill>
                        <a:effectLst/>
                        <a:latin typeface="Arial" charset="0"/>
                        <a:ea typeface="+mn-ea"/>
                        <a:cs typeface="+mn-cs"/>
                        <a:sym typeface="Wingdings 2" pitchFamily="18" charset="2"/>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defRPr/>
                      </a:pPr>
                      <a:r>
                        <a:rPr kumimoji="0" lang="fr-FR" sz="1800" b="0" i="0" u="none" strike="noStrike" kern="1200" cap="none" normalizeH="0" baseline="0" dirty="0" smtClean="0">
                          <a:ln>
                            <a:noFill/>
                          </a:ln>
                          <a:solidFill>
                            <a:schemeClr val="accent1"/>
                          </a:solidFill>
                          <a:effectLst/>
                          <a:latin typeface="Arial" charset="0"/>
                          <a:ea typeface="+mn-ea"/>
                          <a:cs typeface="+mn-cs"/>
                          <a:sym typeface="Wingdings 2" pitchFamily="18" charset="2"/>
                        </a:rPr>
                        <a:t></a:t>
                      </a:r>
                    </a:p>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900" b="0" i="0" u="none" strike="noStrike" cap="none" normalizeH="0" baseline="0" dirty="0" smtClean="0">
                        <a:ln>
                          <a:noFill/>
                        </a:ln>
                        <a:solidFill>
                          <a:srgbClr val="FF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600" b="0" i="0" u="none" strike="noStrike" cap="none" normalizeH="0" baseline="0" smtClean="0">
                        <a:ln>
                          <a:noFill/>
                        </a:ln>
                        <a:solidFill>
                          <a:srgbClr val="FF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600" b="0" i="0" u="none" strike="noStrike" cap="none" normalizeH="0" baseline="0" smtClean="0">
                        <a:ln>
                          <a:noFill/>
                        </a:ln>
                        <a:solidFill>
                          <a:srgbClr val="FF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6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85725" marR="0" lvl="0" indent="0" algn="l" defTabSz="914400" rtl="0" eaLnBrk="0" fontAlgn="base" latinLnBrk="0" hangingPunct="0">
                        <a:lnSpc>
                          <a:spcPct val="100000"/>
                        </a:lnSpc>
                        <a:spcBef>
                          <a:spcPts val="0"/>
                        </a:spcBef>
                        <a:spcAft>
                          <a:spcPts val="0"/>
                        </a:spcAft>
                        <a:buClr>
                          <a:srgbClr val="666465"/>
                        </a:buClr>
                        <a:buSzTx/>
                        <a:buFont typeface="Arial" pitchFamily="34" charset="0"/>
                        <a:buChar char="•"/>
                        <a:tabLst/>
                        <a:defRPr/>
                      </a:pPr>
                      <a:r>
                        <a:rPr kumimoji="0" lang="fr-FR" sz="700" b="0" i="0" u="none" strike="noStrike" cap="none" normalizeH="0" baseline="0" dirty="0" smtClean="0">
                          <a:ln>
                            <a:noFill/>
                          </a:ln>
                          <a:solidFill>
                            <a:srgbClr val="000000"/>
                          </a:solidFill>
                          <a:effectLst/>
                          <a:latin typeface="Arial" charset="0"/>
                          <a:cs typeface="Arial" charset="0"/>
                        </a:rPr>
                        <a:t>BCC en exploitation</a:t>
                      </a:r>
                    </a:p>
                    <a:p>
                      <a:pPr marL="85725" marR="0" lvl="0" indent="0" algn="l" defTabSz="914400" rtl="0" eaLnBrk="0" fontAlgn="base" latinLnBrk="0" hangingPunct="0">
                        <a:lnSpc>
                          <a:spcPct val="100000"/>
                        </a:lnSpc>
                        <a:spcBef>
                          <a:spcPts val="0"/>
                        </a:spcBef>
                        <a:spcAft>
                          <a:spcPts val="0"/>
                        </a:spcAft>
                        <a:buClr>
                          <a:srgbClr val="666465"/>
                        </a:buClr>
                        <a:buSzTx/>
                        <a:buFont typeface="Arial" pitchFamily="34" charset="0"/>
                        <a:buChar char="•"/>
                        <a:tabLst/>
                        <a:defRPr/>
                      </a:pPr>
                      <a:r>
                        <a:rPr kumimoji="0" lang="fr-FR" sz="700" b="0" i="0" u="none" strike="noStrike" cap="none" normalizeH="0" baseline="0" dirty="0" smtClean="0">
                          <a:ln>
                            <a:noFill/>
                          </a:ln>
                          <a:solidFill>
                            <a:srgbClr val="000000"/>
                          </a:solidFill>
                          <a:effectLst/>
                          <a:latin typeface="Arial" charset="0"/>
                          <a:cs typeface="Arial" charset="0"/>
                        </a:rPr>
                        <a:t>Activités TST MT restent à réactiver (passer aux techniques nouvelles)</a:t>
                      </a:r>
                    </a:p>
                    <a:p>
                      <a:pPr marL="85725" marR="0" lvl="0" indent="0" algn="l" defTabSz="914400" rtl="0" eaLnBrk="0" fontAlgn="base" latinLnBrk="0" hangingPunct="0">
                        <a:lnSpc>
                          <a:spcPct val="100000"/>
                        </a:lnSpc>
                        <a:spcBef>
                          <a:spcPts val="0"/>
                        </a:spcBef>
                        <a:spcAft>
                          <a:spcPts val="0"/>
                        </a:spcAft>
                        <a:buClr>
                          <a:srgbClr val="666465"/>
                        </a:buClr>
                        <a:buSzTx/>
                        <a:buFont typeface="Arial" pitchFamily="34" charset="0"/>
                        <a:buChar char="•"/>
                        <a:tabLst/>
                      </a:pPr>
                      <a:r>
                        <a:rPr kumimoji="0" lang="fr-FR" sz="700" b="0" i="0" u="none" strike="noStrike" cap="none" normalizeH="0" baseline="0" dirty="0" err="1" smtClean="0">
                          <a:ln>
                            <a:noFill/>
                          </a:ln>
                          <a:solidFill>
                            <a:srgbClr val="000000"/>
                          </a:solidFill>
                          <a:effectLst/>
                          <a:latin typeface="Arial" charset="0"/>
                          <a:cs typeface="Arial" charset="0"/>
                        </a:rPr>
                        <a:t>Télérelève</a:t>
                      </a:r>
                      <a:r>
                        <a:rPr kumimoji="0" lang="fr-FR" sz="700" b="0" i="0" u="none" strike="noStrike" cap="none" normalizeH="0" baseline="0" dirty="0" smtClean="0">
                          <a:ln>
                            <a:noFill/>
                          </a:ln>
                          <a:solidFill>
                            <a:srgbClr val="000000"/>
                          </a:solidFill>
                          <a:effectLst/>
                          <a:latin typeface="Arial" charset="0"/>
                          <a:cs typeface="Arial" charset="0"/>
                        </a:rPr>
                        <a:t> : BT: en projet/  MT: site pilote (DD de </a:t>
                      </a:r>
                      <a:r>
                        <a:rPr kumimoji="0" lang="fr-FR" sz="700" b="0" i="0" u="none" strike="noStrike" cap="none" normalizeH="0" baseline="0" dirty="0" err="1" smtClean="0">
                          <a:ln>
                            <a:noFill/>
                          </a:ln>
                          <a:solidFill>
                            <a:srgbClr val="000000"/>
                          </a:solidFill>
                          <a:effectLst/>
                          <a:latin typeface="Arial" charset="0"/>
                          <a:cs typeface="Arial" charset="0"/>
                        </a:rPr>
                        <a:t>Bologhine</a:t>
                      </a:r>
                      <a:r>
                        <a:rPr kumimoji="0" lang="fr-FR" sz="700" b="0" i="0" u="none" strike="noStrike" cap="none" normalizeH="0" baseline="0" dirty="0" smtClean="0">
                          <a:ln>
                            <a:noFill/>
                          </a:ln>
                          <a:solidFill>
                            <a:srgbClr val="000000"/>
                          </a:solidFill>
                          <a:effectLst/>
                          <a:latin typeface="Arial" charset="0"/>
                          <a:cs typeface="Arial" charset="0"/>
                        </a:rPr>
                        <a:t>)</a:t>
                      </a:r>
                    </a:p>
                    <a:p>
                      <a:pPr marL="85725" marR="0" lvl="0" indent="0" algn="l" defTabSz="914400" rtl="0" eaLnBrk="0" fontAlgn="base" latinLnBrk="0" hangingPunct="0">
                        <a:lnSpc>
                          <a:spcPct val="100000"/>
                        </a:lnSpc>
                        <a:spcBef>
                          <a:spcPts val="0"/>
                        </a:spcBef>
                        <a:spcAft>
                          <a:spcPts val="0"/>
                        </a:spcAft>
                        <a:buClr>
                          <a:srgbClr val="666465"/>
                        </a:buClr>
                        <a:buSzTx/>
                        <a:buFont typeface="Arial" pitchFamily="34" charset="0"/>
                        <a:buChar char="•"/>
                        <a:tabLst/>
                      </a:pPr>
                      <a:r>
                        <a:rPr kumimoji="0" lang="fr-FR" sz="700" b="0" i="0" u="none" strike="noStrike" cap="none" normalizeH="0" baseline="0" dirty="0" smtClean="0">
                          <a:ln>
                            <a:noFill/>
                          </a:ln>
                          <a:solidFill>
                            <a:srgbClr val="000000"/>
                          </a:solidFill>
                          <a:effectLst/>
                          <a:latin typeface="Arial" charset="0"/>
                          <a:cs typeface="Arial" charset="0"/>
                        </a:rPr>
                        <a:t>Problème de fiabilité et de </a:t>
                      </a:r>
                      <a:r>
                        <a:rPr kumimoji="0" lang="fr-FR" sz="700" b="0" i="0" u="none" strike="noStrike" cap="none" normalizeH="0" baseline="0" dirty="0" err="1" smtClean="0">
                          <a:ln>
                            <a:noFill/>
                          </a:ln>
                          <a:solidFill>
                            <a:srgbClr val="000000"/>
                          </a:solidFill>
                          <a:effectLst/>
                          <a:latin typeface="Arial" charset="0"/>
                          <a:cs typeface="Arial" charset="0"/>
                        </a:rPr>
                        <a:t>dév</a:t>
                      </a:r>
                      <a:r>
                        <a:rPr kumimoji="0" lang="fr-FR" sz="700" b="0" i="0" u="none" strike="noStrike" cap="none" normalizeH="0" baseline="0" dirty="0" smtClean="0">
                          <a:ln>
                            <a:noFill/>
                          </a:ln>
                          <a:solidFill>
                            <a:srgbClr val="000000"/>
                          </a:solidFill>
                          <a:effectLst/>
                          <a:latin typeface="Arial" charset="0"/>
                          <a:cs typeface="Arial" charset="0"/>
                        </a:rPr>
                        <a:t>. des réseaux de télécommunication;</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303295">
                <a:tc gridSpan="2" vMerge="1">
                  <a:txBody>
                    <a:bodyPr/>
                    <a:lstStyle/>
                    <a:p>
                      <a:endParaRPr lang="fr-FR"/>
                    </a:p>
                  </a:txBody>
                  <a:tcPr/>
                </a:tc>
                <a:tc hMerge="1" vMerge="1">
                  <a:txBody>
                    <a:bodyPr/>
                    <a:lstStyle/>
                    <a:p>
                      <a:endParaRPr lang="fr-FR"/>
                    </a:p>
                  </a:txBody>
                  <a:tcPr/>
                </a:tc>
                <a:tc>
                  <a:txBody>
                    <a:bodyPr/>
                    <a:lstStyle/>
                    <a:p>
                      <a:pPr marL="87313"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800" b="1" i="0" u="none" strike="noStrike" cap="none" normalizeH="0" baseline="0" dirty="0" smtClean="0">
                          <a:ln>
                            <a:noFill/>
                          </a:ln>
                          <a:solidFill>
                            <a:srgbClr val="000000"/>
                          </a:solidFill>
                          <a:effectLst/>
                          <a:latin typeface="Arial" charset="0"/>
                          <a:cs typeface="Arial" charset="0"/>
                        </a:rPr>
                        <a:t>Maitrise de la restructuration du Réseau</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600" b="0" i="0" u="none" strike="noStrike" cap="none" normalizeH="0" baseline="0" dirty="0" smtClean="0">
                        <a:ln>
                          <a:noFill/>
                        </a:ln>
                        <a:solidFill>
                          <a:schemeClr val="accent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600" b="0" i="0" u="none" strike="noStrike" cap="none" normalizeH="0" baseline="0" dirty="0" smtClean="0">
                        <a:ln>
                          <a:noFill/>
                        </a:ln>
                        <a:solidFill>
                          <a:srgbClr val="FF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800" b="0" i="0" u="none" strike="noStrike" kern="1200" cap="none" normalizeH="0" baseline="0" dirty="0" smtClean="0">
                          <a:ln>
                            <a:noFill/>
                          </a:ln>
                          <a:solidFill>
                            <a:schemeClr val="accent1"/>
                          </a:solidFill>
                          <a:effectLst/>
                          <a:latin typeface="Arial" charset="0"/>
                          <a:ea typeface="+mn-ea"/>
                          <a:cs typeface="+mn-cs"/>
                          <a:sym typeface="Wingdings 2" pitchFamily="18" charset="2"/>
                        </a:rPr>
                        <a:t></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600" b="0" i="0" u="none" strike="noStrike" cap="none" normalizeH="0" baseline="0" dirty="0" smtClean="0">
                        <a:ln>
                          <a:noFill/>
                        </a:ln>
                        <a:solidFill>
                          <a:srgbClr val="FF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600" b="0" i="0" u="none" strike="noStrike" cap="none" normalizeH="0" baseline="0" smtClean="0">
                        <a:ln>
                          <a:noFill/>
                        </a:ln>
                        <a:solidFill>
                          <a:srgbClr val="FF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6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85725" marR="0" lvl="0" indent="0" algn="l" defTabSz="914400" rtl="0" eaLnBrk="0" fontAlgn="base" latinLnBrk="0" hangingPunct="0">
                        <a:lnSpc>
                          <a:spcPct val="100000"/>
                        </a:lnSpc>
                        <a:spcBef>
                          <a:spcPts val="0"/>
                        </a:spcBef>
                        <a:spcAft>
                          <a:spcPts val="0"/>
                        </a:spcAft>
                        <a:buClr>
                          <a:srgbClr val="666465"/>
                        </a:buClr>
                        <a:buSzTx/>
                        <a:buFont typeface="Arial" pitchFamily="34" charset="0"/>
                        <a:buChar char="•"/>
                        <a:tabLst/>
                      </a:pPr>
                      <a:r>
                        <a:rPr kumimoji="0" lang="fr-FR" sz="700" b="0" i="0" u="none" strike="noStrike" cap="none" normalizeH="0" baseline="0" dirty="0" smtClean="0">
                          <a:ln>
                            <a:noFill/>
                          </a:ln>
                          <a:solidFill>
                            <a:srgbClr val="000000"/>
                          </a:solidFill>
                          <a:effectLst/>
                          <a:latin typeface="Arial" charset="0"/>
                          <a:cs typeface="Arial" charset="0"/>
                        </a:rPr>
                        <a:t>Restructuration du réseau en cours</a:t>
                      </a:r>
                    </a:p>
                    <a:p>
                      <a:pPr marL="85725" marR="0" lvl="0" indent="0" algn="l" defTabSz="914400" rtl="0" eaLnBrk="0" fontAlgn="base" latinLnBrk="0" hangingPunct="0">
                        <a:lnSpc>
                          <a:spcPct val="100000"/>
                        </a:lnSpc>
                        <a:spcBef>
                          <a:spcPts val="0"/>
                        </a:spcBef>
                        <a:spcAft>
                          <a:spcPts val="0"/>
                        </a:spcAft>
                        <a:buClr>
                          <a:srgbClr val="666465"/>
                        </a:buClr>
                        <a:buSzTx/>
                        <a:buFont typeface="Arial" pitchFamily="34" charset="0"/>
                        <a:buChar char="•"/>
                        <a:tabLst/>
                      </a:pPr>
                      <a:r>
                        <a:rPr kumimoji="0" lang="fr-FR" sz="700" b="0" i="0" u="none" strike="noStrike" cap="none" normalizeH="0" baseline="0" dirty="0" smtClean="0">
                          <a:ln>
                            <a:noFill/>
                          </a:ln>
                          <a:solidFill>
                            <a:srgbClr val="000000"/>
                          </a:solidFill>
                          <a:effectLst/>
                          <a:latin typeface="Arial" charset="0"/>
                          <a:cs typeface="Arial" charset="0"/>
                        </a:rPr>
                        <a:t>Difficulté dans l’obtention des autorisations de voiries</a:t>
                      </a:r>
                    </a:p>
                    <a:p>
                      <a:pPr marL="85725" marR="0" lvl="0" indent="0" algn="l" defTabSz="914400" rtl="0" eaLnBrk="0" fontAlgn="base" latinLnBrk="0" hangingPunct="0">
                        <a:lnSpc>
                          <a:spcPct val="100000"/>
                        </a:lnSpc>
                        <a:spcBef>
                          <a:spcPts val="0"/>
                        </a:spcBef>
                        <a:spcAft>
                          <a:spcPts val="0"/>
                        </a:spcAft>
                        <a:buClr>
                          <a:srgbClr val="666465"/>
                        </a:buClr>
                        <a:buSzTx/>
                        <a:buFont typeface="Arial" pitchFamily="34" charset="0"/>
                        <a:buChar char="•"/>
                        <a:tabLst/>
                      </a:pPr>
                      <a:r>
                        <a:rPr kumimoji="0" lang="fr-FR" sz="700" b="0" i="0" u="none" strike="noStrike" cap="none" normalizeH="0" baseline="0" dirty="0" smtClean="0">
                          <a:ln>
                            <a:noFill/>
                          </a:ln>
                          <a:solidFill>
                            <a:srgbClr val="000000"/>
                          </a:solidFill>
                          <a:effectLst/>
                          <a:latin typeface="Arial" charset="0"/>
                          <a:cs typeface="Arial" charset="0"/>
                        </a:rPr>
                        <a:t>Capacité de réhabilitation des réseaux, connaissance de l’historique des évolutions.</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241681">
                <a:tc gridSpan="2" vMerge="1">
                  <a:txBody>
                    <a:bodyPr/>
                    <a:lstStyle/>
                    <a:p>
                      <a:endParaRPr lang="fr-FR"/>
                    </a:p>
                  </a:txBody>
                  <a:tcPr/>
                </a:tc>
                <a:tc hMerge="1" vMerge="1">
                  <a:txBody>
                    <a:bodyPr/>
                    <a:lstStyle/>
                    <a:p>
                      <a:endParaRPr lang="fr-FR"/>
                    </a:p>
                  </a:txBody>
                  <a:tcPr/>
                </a:tc>
                <a:tc>
                  <a:txBody>
                    <a:bodyPr/>
                    <a:lstStyle/>
                    <a:p>
                      <a:pPr marL="87313"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800" b="1" i="0" u="none" strike="noStrike" cap="none" normalizeH="0" baseline="0" dirty="0" smtClean="0">
                          <a:ln>
                            <a:noFill/>
                          </a:ln>
                          <a:solidFill>
                            <a:srgbClr val="000000"/>
                          </a:solidFill>
                          <a:effectLst/>
                          <a:latin typeface="Arial" charset="0"/>
                          <a:cs typeface="Arial" charset="0"/>
                        </a:rPr>
                        <a:t>Ingénierie sociale </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400" b="0" i="0" u="none" strike="noStrike" kern="1200" cap="none" normalizeH="0" baseline="0" dirty="0" smtClean="0">
                          <a:ln>
                            <a:noFill/>
                          </a:ln>
                          <a:solidFill>
                            <a:schemeClr val="accent1"/>
                          </a:solidFill>
                          <a:effectLst/>
                          <a:latin typeface="Arial" charset="0"/>
                          <a:ea typeface="+mn-ea"/>
                          <a:cs typeface="+mn-cs"/>
                          <a:sym typeface="Wingdings 2" pitchFamily="18" charset="2"/>
                        </a:rPr>
                        <a:t></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200" b="0" i="0" u="none" strike="noStrike" cap="none" normalizeH="0" baseline="0" dirty="0" smtClean="0">
                        <a:ln>
                          <a:noFill/>
                        </a:ln>
                        <a:solidFill>
                          <a:srgbClr val="FF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600" b="0" i="0" u="none" strike="noStrike" cap="none" normalizeH="0" baseline="0" dirty="0" smtClean="0">
                        <a:ln>
                          <a:noFill/>
                        </a:ln>
                        <a:solidFill>
                          <a:srgbClr val="FF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600" b="0" i="0" u="none" strike="noStrike" cap="none" normalizeH="0" baseline="0" dirty="0" smtClean="0">
                        <a:ln>
                          <a:noFill/>
                        </a:ln>
                        <a:solidFill>
                          <a:srgbClr val="FF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600" b="0" i="0" u="none" strike="noStrike" cap="none" normalizeH="0" baseline="0" dirty="0" smtClean="0">
                        <a:ln>
                          <a:noFill/>
                        </a:ln>
                        <a:solidFill>
                          <a:srgbClr val="FF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6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85725" marR="0" lvl="0" indent="0" algn="l" defTabSz="914400" rtl="0" eaLnBrk="0" fontAlgn="base" latinLnBrk="0" hangingPunct="0">
                        <a:lnSpc>
                          <a:spcPct val="100000"/>
                        </a:lnSpc>
                        <a:spcBef>
                          <a:spcPts val="0"/>
                        </a:spcBef>
                        <a:spcAft>
                          <a:spcPts val="0"/>
                        </a:spcAft>
                        <a:buClr>
                          <a:srgbClr val="666465"/>
                        </a:buClr>
                        <a:buSzTx/>
                        <a:buFont typeface="Arial" pitchFamily="34" charset="0"/>
                        <a:buChar char="•"/>
                        <a:tabLst/>
                      </a:pPr>
                      <a:r>
                        <a:rPr kumimoji="0" lang="fr-FR" sz="700" b="0" i="0" u="none" strike="noStrike" cap="none" normalizeH="0" baseline="0" dirty="0" smtClean="0">
                          <a:ln>
                            <a:noFill/>
                          </a:ln>
                          <a:solidFill>
                            <a:srgbClr val="000000"/>
                          </a:solidFill>
                          <a:effectLst/>
                          <a:latin typeface="Arial" charset="0"/>
                          <a:cs typeface="Arial" charset="0"/>
                        </a:rPr>
                        <a:t>Absence de politique de communication et de lobbying envers les autorités publiques (administratives, judiciaires et services de sécurité), pour faire face aux vols d’énergie sur les réseaux et aux agressions réseaux .</a:t>
                      </a:r>
                    </a:p>
                    <a:p>
                      <a:pPr marL="85725" marR="0" lvl="0" indent="0" algn="l" defTabSz="914400" rtl="0" eaLnBrk="0" fontAlgn="base" latinLnBrk="0" hangingPunct="0">
                        <a:lnSpc>
                          <a:spcPct val="100000"/>
                        </a:lnSpc>
                        <a:spcBef>
                          <a:spcPts val="0"/>
                        </a:spcBef>
                        <a:spcAft>
                          <a:spcPts val="0"/>
                        </a:spcAft>
                        <a:buClr>
                          <a:srgbClr val="666465"/>
                        </a:buClr>
                        <a:buSzTx/>
                        <a:buFont typeface="Arial" pitchFamily="34" charset="0"/>
                        <a:buNone/>
                        <a:tabLst/>
                      </a:pPr>
                      <a:r>
                        <a:rPr kumimoji="0" lang="fr-FR" sz="700" b="0" i="0" u="none" strike="noStrike" cap="none" normalizeH="0" baseline="0" dirty="0" smtClean="0">
                          <a:ln>
                            <a:noFill/>
                          </a:ln>
                          <a:solidFill>
                            <a:srgbClr val="000000"/>
                          </a:solidFill>
                          <a:effectLst/>
                          <a:latin typeface="Arial" charset="0"/>
                          <a:cs typeface="Arial" charset="0"/>
                        </a:rPr>
                        <a:t>-Absence de mécanismes adaptées de lutte contre la fraude  aux clients démunis et autres</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298403">
                <a:tc gridSpan="2" vMerge="1">
                  <a:txBody>
                    <a:bodyPr/>
                    <a:lstStyle/>
                    <a:p>
                      <a:endParaRPr lang="fr-FR"/>
                    </a:p>
                  </a:txBody>
                  <a:tcPr/>
                </a:tc>
                <a:tc hMerge="1" vMerge="1">
                  <a:txBody>
                    <a:bodyPr/>
                    <a:lstStyle/>
                    <a:p>
                      <a:endParaRPr lang="fr-FR"/>
                    </a:p>
                  </a:txBody>
                  <a:tcPr/>
                </a:tc>
                <a:tc>
                  <a:txBody>
                    <a:bodyPr/>
                    <a:lstStyle/>
                    <a:p>
                      <a:pPr marL="87313"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800" b="1" i="0" u="none" strike="noStrike" cap="none" normalizeH="0" baseline="0" dirty="0" smtClean="0">
                          <a:ln>
                            <a:noFill/>
                          </a:ln>
                          <a:solidFill>
                            <a:srgbClr val="000000"/>
                          </a:solidFill>
                          <a:effectLst/>
                          <a:latin typeface="Arial" charset="0"/>
                          <a:cs typeface="Arial" charset="0"/>
                        </a:rPr>
                        <a:t>Système d’information intégré </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200" b="0" i="0" u="none" strike="noStrike" cap="none" normalizeH="0" baseline="0" smtClean="0">
                        <a:ln>
                          <a:noFill/>
                        </a:ln>
                        <a:solidFill>
                          <a:schemeClr val="accent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800" b="0" i="0" u="none" strike="noStrike" kern="1200" cap="none" normalizeH="0" baseline="0" dirty="0" smtClean="0">
                          <a:ln>
                            <a:noFill/>
                          </a:ln>
                          <a:solidFill>
                            <a:schemeClr val="accent1"/>
                          </a:solidFill>
                          <a:effectLst/>
                          <a:latin typeface="Arial" charset="0"/>
                          <a:ea typeface="+mn-ea"/>
                          <a:cs typeface="+mn-cs"/>
                          <a:sym typeface="Wingdings 2" pitchFamily="18" charset="2"/>
                        </a:rPr>
                        <a:t></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600" b="0" i="0" u="none" strike="noStrike" cap="none" normalizeH="0" baseline="0" dirty="0" smtClean="0">
                        <a:ln>
                          <a:noFill/>
                        </a:ln>
                        <a:solidFill>
                          <a:srgbClr val="FF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600" b="0" i="0" u="none" strike="noStrike" cap="none" normalizeH="0" baseline="0" dirty="0" smtClean="0">
                        <a:ln>
                          <a:noFill/>
                        </a:ln>
                        <a:solidFill>
                          <a:srgbClr val="FF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600" b="0" i="0" u="none" strike="noStrike" cap="none" normalizeH="0" baseline="0" dirty="0" smtClean="0">
                        <a:ln>
                          <a:noFill/>
                        </a:ln>
                        <a:solidFill>
                          <a:srgbClr val="FF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6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85725" marR="0" lvl="0" indent="0" algn="l" defTabSz="914400" rtl="0" eaLnBrk="0" fontAlgn="base" latinLnBrk="0" hangingPunct="0">
                        <a:lnSpc>
                          <a:spcPct val="100000"/>
                        </a:lnSpc>
                        <a:spcBef>
                          <a:spcPts val="0"/>
                        </a:spcBef>
                        <a:spcAft>
                          <a:spcPts val="0"/>
                        </a:spcAft>
                        <a:buClr>
                          <a:srgbClr val="666465"/>
                        </a:buClr>
                        <a:buSzTx/>
                        <a:buFont typeface="Arial" pitchFamily="34" charset="0"/>
                        <a:buChar char="•"/>
                        <a:tabLst/>
                      </a:pPr>
                      <a:r>
                        <a:rPr kumimoji="0" lang="fr-FR" sz="700" b="0" i="0" u="none" strike="noStrike" cap="none" normalizeH="0" baseline="0" dirty="0" smtClean="0">
                          <a:ln>
                            <a:noFill/>
                          </a:ln>
                          <a:solidFill>
                            <a:srgbClr val="000000"/>
                          </a:solidFill>
                          <a:effectLst/>
                          <a:latin typeface="Arial" charset="0"/>
                          <a:cs typeface="Arial" charset="0"/>
                        </a:rPr>
                        <a:t>Le SI distribution actuel se compose  d’un ensemble d’applications et ne couvre pas tous les besoins (se limité à la facturation et la comptabilité).</a:t>
                      </a:r>
                    </a:p>
                    <a:p>
                      <a:pPr marL="85725" marR="0" lvl="0" indent="0" algn="l" defTabSz="914400" rtl="0" eaLnBrk="0" fontAlgn="base" latinLnBrk="0" hangingPunct="0">
                        <a:lnSpc>
                          <a:spcPct val="100000"/>
                        </a:lnSpc>
                        <a:spcBef>
                          <a:spcPts val="0"/>
                        </a:spcBef>
                        <a:spcAft>
                          <a:spcPts val="0"/>
                        </a:spcAft>
                        <a:buClr>
                          <a:srgbClr val="666465"/>
                        </a:buClr>
                        <a:buSzTx/>
                        <a:buFont typeface="Arial" pitchFamily="34" charset="0"/>
                        <a:buChar char="•"/>
                        <a:tabLst/>
                      </a:pPr>
                      <a:r>
                        <a:rPr kumimoji="0" lang="fr-FR" sz="700" b="0" i="0" u="none" strike="noStrike" cap="none" normalizeH="0" baseline="0" dirty="0" smtClean="0">
                          <a:ln>
                            <a:noFill/>
                          </a:ln>
                          <a:solidFill>
                            <a:srgbClr val="000000"/>
                          </a:solidFill>
                          <a:effectLst/>
                          <a:latin typeface="Arial" charset="0"/>
                          <a:cs typeface="Arial" charset="0"/>
                        </a:rPr>
                        <a:t>Schéma directeur informatique distribution 2012 – 2016 finalisé</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318844">
                <a:tc gridSpan="2" vMerge="1">
                  <a:txBody>
                    <a:bodyPr/>
                    <a:lstStyle/>
                    <a:p>
                      <a:endParaRPr lang="fr-FR"/>
                    </a:p>
                  </a:txBody>
                  <a:tcPr/>
                </a:tc>
                <a:tc hMerge="1" vMerge="1">
                  <a:txBody>
                    <a:bodyPr/>
                    <a:lstStyle/>
                    <a:p>
                      <a:endParaRPr lang="fr-FR"/>
                    </a:p>
                  </a:txBody>
                  <a:tcPr/>
                </a:tc>
                <a:tc>
                  <a:txBody>
                    <a:bodyPr/>
                    <a:lstStyle/>
                    <a:p>
                      <a:pPr marL="87313"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800" b="1" i="0" u="none" strike="noStrike" cap="none" normalizeH="0" baseline="0" dirty="0" smtClean="0">
                          <a:ln>
                            <a:noFill/>
                          </a:ln>
                          <a:solidFill>
                            <a:srgbClr val="000000"/>
                          </a:solidFill>
                          <a:effectLst/>
                          <a:latin typeface="Arial" charset="0"/>
                          <a:cs typeface="Arial" charset="0"/>
                        </a:rPr>
                        <a:t>Maîtrise de l’adéquation entre couts de revient et tarifs</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600" b="0" i="0" u="none" strike="noStrike" cap="none" normalizeH="0" baseline="0" smtClean="0">
                        <a:ln>
                          <a:noFill/>
                        </a:ln>
                        <a:solidFill>
                          <a:schemeClr val="accent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800" b="0" i="0" u="none" strike="noStrike" kern="1200" cap="none" normalizeH="0" baseline="0" dirty="0" smtClean="0">
                          <a:ln>
                            <a:noFill/>
                          </a:ln>
                          <a:solidFill>
                            <a:schemeClr val="accent1"/>
                          </a:solidFill>
                          <a:effectLst/>
                          <a:latin typeface="Arial" charset="0"/>
                          <a:ea typeface="+mn-ea"/>
                          <a:cs typeface="+mn-cs"/>
                          <a:sym typeface="Wingdings 2" pitchFamily="18" charset="2"/>
                        </a:rPr>
                        <a:t></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900" b="0" i="0" u="none" strike="noStrike" cap="none" normalizeH="0" baseline="0" dirty="0" smtClean="0">
                        <a:ln>
                          <a:noFill/>
                        </a:ln>
                        <a:solidFill>
                          <a:srgbClr val="FF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600" b="0" i="0" u="none" strike="noStrike" cap="none" normalizeH="0" baseline="0" dirty="0" smtClean="0">
                        <a:ln>
                          <a:noFill/>
                        </a:ln>
                        <a:solidFill>
                          <a:srgbClr val="FF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600" b="0" i="0" u="none" strike="noStrike" cap="none" normalizeH="0" baseline="0" dirty="0" smtClean="0">
                        <a:ln>
                          <a:noFill/>
                        </a:ln>
                        <a:solidFill>
                          <a:srgbClr val="FF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6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85725" marR="0" lvl="0" indent="0" algn="l" defTabSz="914400" rtl="0" eaLnBrk="0" fontAlgn="base" latinLnBrk="0" hangingPunct="0">
                        <a:lnSpc>
                          <a:spcPct val="100000"/>
                        </a:lnSpc>
                        <a:spcBef>
                          <a:spcPts val="0"/>
                        </a:spcBef>
                        <a:spcAft>
                          <a:spcPts val="0"/>
                        </a:spcAft>
                        <a:buClr>
                          <a:srgbClr val="666465"/>
                        </a:buClr>
                        <a:buSzTx/>
                        <a:buFont typeface="Arial" pitchFamily="34" charset="0"/>
                        <a:buChar char="•"/>
                        <a:tabLst/>
                      </a:pPr>
                      <a:r>
                        <a:rPr kumimoji="0" lang="fr-FR" sz="700" b="0" i="0" u="none" strike="noStrike" cap="none" normalizeH="0" baseline="0" dirty="0" smtClean="0">
                          <a:ln>
                            <a:noFill/>
                          </a:ln>
                          <a:solidFill>
                            <a:srgbClr val="000000"/>
                          </a:solidFill>
                          <a:effectLst/>
                          <a:latin typeface="Arial" charset="0"/>
                          <a:cs typeface="Arial" charset="0"/>
                        </a:rPr>
                        <a:t>Comptabilité analytique  centralisée  (non exploitée par les DD)</a:t>
                      </a:r>
                    </a:p>
                    <a:p>
                      <a:pPr marL="85725" marR="0" lvl="0" indent="0" algn="l" defTabSz="914400" rtl="0" eaLnBrk="0" fontAlgn="base" latinLnBrk="0" hangingPunct="0">
                        <a:lnSpc>
                          <a:spcPct val="100000"/>
                        </a:lnSpc>
                        <a:spcBef>
                          <a:spcPts val="0"/>
                        </a:spcBef>
                        <a:spcAft>
                          <a:spcPts val="0"/>
                        </a:spcAft>
                        <a:buClr>
                          <a:srgbClr val="666465"/>
                        </a:buClr>
                        <a:buSzTx/>
                        <a:buFont typeface="Arial" pitchFamily="34" charset="0"/>
                        <a:buChar char="•"/>
                        <a:tabLst/>
                      </a:pPr>
                      <a:r>
                        <a:rPr kumimoji="0" lang="fr-FR" sz="700" b="0" i="0" u="none" strike="noStrike" cap="none" normalizeH="0" baseline="0" dirty="0" smtClean="0">
                          <a:ln>
                            <a:noFill/>
                          </a:ln>
                          <a:solidFill>
                            <a:srgbClr val="000000"/>
                          </a:solidFill>
                          <a:effectLst/>
                          <a:latin typeface="Arial" charset="0"/>
                          <a:cs typeface="Arial" charset="0"/>
                        </a:rPr>
                        <a:t>Absence de révision tarifaire</a:t>
                      </a:r>
                    </a:p>
                    <a:p>
                      <a:pPr marL="85725" marR="0" lvl="0" indent="0" algn="l" defTabSz="914400" rtl="0" eaLnBrk="0" fontAlgn="base" latinLnBrk="0" hangingPunct="0">
                        <a:lnSpc>
                          <a:spcPct val="100000"/>
                        </a:lnSpc>
                        <a:spcBef>
                          <a:spcPts val="0"/>
                        </a:spcBef>
                        <a:spcAft>
                          <a:spcPts val="0"/>
                        </a:spcAft>
                        <a:buClr>
                          <a:srgbClr val="666465"/>
                        </a:buClr>
                        <a:buSzTx/>
                        <a:buFont typeface="Arial" pitchFamily="34" charset="0"/>
                        <a:buChar char="•"/>
                        <a:tabLst/>
                      </a:pPr>
                      <a:r>
                        <a:rPr kumimoji="0" lang="fr-FR" sz="700" b="0" i="0" u="none" strike="noStrike" cap="none" normalizeH="0" baseline="0" dirty="0" smtClean="0">
                          <a:ln>
                            <a:noFill/>
                          </a:ln>
                          <a:solidFill>
                            <a:srgbClr val="000000"/>
                          </a:solidFill>
                          <a:effectLst/>
                          <a:latin typeface="Arial" charset="0"/>
                          <a:cs typeface="Arial" charset="0"/>
                        </a:rPr>
                        <a:t>Non maitrise des charges d’investissements et d’exploitation</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508753">
                <a:tc gridSpan="2" vMerge="1">
                  <a:txBody>
                    <a:bodyPr/>
                    <a:lstStyle/>
                    <a:p>
                      <a:endParaRPr lang="fr-FR"/>
                    </a:p>
                  </a:txBody>
                  <a:tcPr/>
                </a:tc>
                <a:tc hMerge="1" vMerge="1">
                  <a:txBody>
                    <a:bodyPr/>
                    <a:lstStyle/>
                    <a:p>
                      <a:endParaRPr lang="fr-FR"/>
                    </a:p>
                  </a:txBody>
                  <a:tcPr/>
                </a:tc>
                <a:tc>
                  <a:txBody>
                    <a:bodyPr/>
                    <a:lstStyle/>
                    <a:p>
                      <a:pPr marL="87313"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800" b="1" i="0" u="none" strike="noStrike" cap="none" normalizeH="0" baseline="0" dirty="0" smtClean="0">
                          <a:ln>
                            <a:noFill/>
                          </a:ln>
                          <a:solidFill>
                            <a:srgbClr val="000000"/>
                          </a:solidFill>
                          <a:effectLst/>
                          <a:latin typeface="Arial" charset="0"/>
                          <a:cs typeface="Arial" charset="0"/>
                        </a:rPr>
                        <a:t>Réseau commercial (</a:t>
                      </a:r>
                      <a:r>
                        <a:rPr kumimoji="0" lang="fr-FR" sz="800" b="1" i="0" u="none" strike="noStrike" cap="none" normalizeH="0" baseline="0" dirty="0" err="1" smtClean="0">
                          <a:ln>
                            <a:noFill/>
                          </a:ln>
                          <a:solidFill>
                            <a:srgbClr val="000000"/>
                          </a:solidFill>
                          <a:effectLst/>
                          <a:latin typeface="Arial" charset="0"/>
                          <a:cs typeface="Arial" charset="0"/>
                        </a:rPr>
                        <a:t>dév</a:t>
                      </a:r>
                      <a:r>
                        <a:rPr kumimoji="0" lang="fr-FR" sz="800" b="1" i="0" u="none" strike="noStrike" cap="none" normalizeH="0" baseline="0" dirty="0" smtClean="0">
                          <a:ln>
                            <a:noFill/>
                          </a:ln>
                          <a:solidFill>
                            <a:srgbClr val="000000"/>
                          </a:solidFill>
                          <a:effectLst/>
                          <a:latin typeface="Arial" charset="0"/>
                          <a:cs typeface="Arial" charset="0"/>
                        </a:rPr>
                        <a:t>., optimisation et efficacité),</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600" b="0" i="0" u="none" strike="noStrike" cap="none" normalizeH="0" baseline="0" smtClean="0">
                        <a:ln>
                          <a:noFill/>
                        </a:ln>
                        <a:solidFill>
                          <a:schemeClr val="accent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400" b="0" i="0" u="none" strike="noStrike" kern="1200" cap="none" normalizeH="0" baseline="0" dirty="0" smtClean="0">
                          <a:ln>
                            <a:noFill/>
                          </a:ln>
                          <a:solidFill>
                            <a:schemeClr val="accent1"/>
                          </a:solidFill>
                          <a:effectLst/>
                          <a:latin typeface="Arial" charset="0"/>
                          <a:ea typeface="+mn-ea"/>
                          <a:cs typeface="+mn-cs"/>
                          <a:sym typeface="Wingdings 2" pitchFamily="18" charset="2"/>
                        </a:rPr>
                        <a:t></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400" b="1" i="0" u="none" strike="noStrike" cap="none" normalizeH="0" baseline="0" dirty="0" smtClean="0">
                        <a:ln>
                          <a:noFill/>
                        </a:ln>
                        <a:solidFill>
                          <a:srgbClr val="FF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600" b="0" i="0" u="none" strike="noStrike" cap="none" normalizeH="0" baseline="0" dirty="0" smtClean="0">
                        <a:ln>
                          <a:noFill/>
                        </a:ln>
                        <a:solidFill>
                          <a:srgbClr val="FF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600" b="0" i="0" u="none" strike="noStrike" cap="none" normalizeH="0" baseline="0" dirty="0" smtClean="0">
                        <a:ln>
                          <a:noFill/>
                        </a:ln>
                        <a:solidFill>
                          <a:srgbClr val="FF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6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85725" marR="0" lvl="0" indent="0" algn="l" defTabSz="914400" rtl="0" eaLnBrk="0" fontAlgn="base" latinLnBrk="0" hangingPunct="0">
                        <a:lnSpc>
                          <a:spcPct val="100000"/>
                        </a:lnSpc>
                        <a:spcBef>
                          <a:spcPts val="0"/>
                        </a:spcBef>
                        <a:spcAft>
                          <a:spcPts val="0"/>
                        </a:spcAft>
                        <a:buClr>
                          <a:srgbClr val="666465"/>
                        </a:buClr>
                        <a:buSzTx/>
                        <a:buFont typeface="Arial" pitchFamily="34" charset="0"/>
                        <a:buChar char="•"/>
                        <a:tabLst/>
                        <a:defRPr/>
                      </a:pPr>
                      <a:r>
                        <a:rPr kumimoji="0" lang="fr-FR" sz="700" b="0" i="0" u="none" strike="noStrike" cap="none" normalizeH="0" baseline="0" dirty="0" smtClean="0">
                          <a:ln>
                            <a:noFill/>
                          </a:ln>
                          <a:solidFill>
                            <a:srgbClr val="000000"/>
                          </a:solidFill>
                          <a:effectLst/>
                          <a:latin typeface="Arial" charset="0"/>
                          <a:cs typeface="Arial" charset="0"/>
                        </a:rPr>
                        <a:t>diversification des modes de payement; </a:t>
                      </a:r>
                    </a:p>
                    <a:p>
                      <a:pPr marL="85725" marR="0" lvl="0" indent="0" algn="l" defTabSz="914400" rtl="0" eaLnBrk="0" fontAlgn="base" latinLnBrk="0" hangingPunct="0">
                        <a:lnSpc>
                          <a:spcPct val="100000"/>
                        </a:lnSpc>
                        <a:spcBef>
                          <a:spcPts val="0"/>
                        </a:spcBef>
                        <a:spcAft>
                          <a:spcPts val="0"/>
                        </a:spcAft>
                        <a:buClr>
                          <a:srgbClr val="666465"/>
                        </a:buClr>
                        <a:buSzTx/>
                        <a:buFont typeface="Arial" pitchFamily="34" charset="0"/>
                        <a:buChar char="•"/>
                        <a:tabLst/>
                      </a:pPr>
                      <a:r>
                        <a:rPr kumimoji="0" lang="fr-FR" sz="700" b="0" i="0" u="none" strike="noStrike" cap="none" normalizeH="0" baseline="0" dirty="0" smtClean="0">
                          <a:ln>
                            <a:noFill/>
                          </a:ln>
                          <a:solidFill>
                            <a:srgbClr val="000000"/>
                          </a:solidFill>
                          <a:effectLst/>
                          <a:latin typeface="Arial" charset="0"/>
                          <a:cs typeface="Arial" charset="0"/>
                        </a:rPr>
                        <a:t>Faible adaptation de l’organisation commerciale aux  exigences du métier</a:t>
                      </a:r>
                    </a:p>
                    <a:p>
                      <a:pPr marL="85725" marR="0" lvl="0" indent="0" algn="l" defTabSz="914400" rtl="0" eaLnBrk="0" fontAlgn="base" latinLnBrk="0" hangingPunct="0">
                        <a:lnSpc>
                          <a:spcPct val="100000"/>
                        </a:lnSpc>
                        <a:spcBef>
                          <a:spcPts val="0"/>
                        </a:spcBef>
                        <a:spcAft>
                          <a:spcPts val="0"/>
                        </a:spcAft>
                        <a:buClr>
                          <a:srgbClr val="666465"/>
                        </a:buClr>
                        <a:buSzTx/>
                        <a:buFont typeface="Arial" pitchFamily="34" charset="0"/>
                        <a:buChar char="•"/>
                        <a:tabLst/>
                      </a:pPr>
                      <a:r>
                        <a:rPr kumimoji="0" lang="fr-FR" sz="700" b="0" i="0" u="none" strike="noStrike" cap="none" normalizeH="0" baseline="0" dirty="0" smtClean="0">
                          <a:ln>
                            <a:noFill/>
                          </a:ln>
                          <a:solidFill>
                            <a:srgbClr val="000000"/>
                          </a:solidFill>
                          <a:effectLst/>
                          <a:latin typeface="Arial" charset="0"/>
                          <a:cs typeface="Arial" charset="0"/>
                        </a:rPr>
                        <a:t>Insuffisance dans le traitement des réclamations</a:t>
                      </a:r>
                    </a:p>
                    <a:p>
                      <a:pPr marL="85725" marR="0" lvl="0" indent="0" algn="l" defTabSz="914400" rtl="0" eaLnBrk="0" fontAlgn="base" latinLnBrk="0" hangingPunct="0">
                        <a:lnSpc>
                          <a:spcPct val="100000"/>
                        </a:lnSpc>
                        <a:spcBef>
                          <a:spcPts val="0"/>
                        </a:spcBef>
                        <a:spcAft>
                          <a:spcPts val="0"/>
                        </a:spcAft>
                        <a:buClr>
                          <a:srgbClr val="666465"/>
                        </a:buClr>
                        <a:buSzTx/>
                        <a:buFont typeface="Arial" pitchFamily="34" charset="0"/>
                        <a:buChar char="•"/>
                        <a:tabLst/>
                      </a:pPr>
                      <a:r>
                        <a:rPr kumimoji="0" lang="fr-FR" sz="700" b="0" i="0" u="none" strike="noStrike" cap="none" normalizeH="0" baseline="0" dirty="0" smtClean="0">
                          <a:ln>
                            <a:noFill/>
                          </a:ln>
                          <a:solidFill>
                            <a:srgbClr val="000000"/>
                          </a:solidFill>
                          <a:effectLst/>
                          <a:latin typeface="Arial" charset="0"/>
                          <a:cs typeface="Arial" charset="0"/>
                        </a:rPr>
                        <a:t>culture commerciale insuffisante.</a:t>
                      </a:r>
                    </a:p>
                    <a:p>
                      <a:pPr marL="85725" marR="0" lvl="0" indent="0" algn="l" defTabSz="914400" rtl="0" eaLnBrk="0" fontAlgn="base" latinLnBrk="0" hangingPunct="0">
                        <a:lnSpc>
                          <a:spcPct val="100000"/>
                        </a:lnSpc>
                        <a:spcBef>
                          <a:spcPts val="0"/>
                        </a:spcBef>
                        <a:spcAft>
                          <a:spcPts val="0"/>
                        </a:spcAft>
                        <a:buClr>
                          <a:srgbClr val="666465"/>
                        </a:buClr>
                        <a:buSzTx/>
                        <a:buFont typeface="Arial" pitchFamily="34" charset="0"/>
                        <a:buChar char="•"/>
                        <a:tabLst/>
                        <a:defRPr/>
                      </a:pPr>
                      <a:r>
                        <a:rPr kumimoji="0" lang="fr-FR" sz="700" b="0" i="0" u="none" strike="noStrike" cap="none" normalizeH="0" baseline="0" dirty="0" smtClean="0">
                          <a:ln>
                            <a:noFill/>
                          </a:ln>
                          <a:solidFill>
                            <a:srgbClr val="000000"/>
                          </a:solidFill>
                          <a:effectLst/>
                          <a:latin typeface="Arial" charset="0"/>
                          <a:cs typeface="Arial" charset="0"/>
                        </a:rPr>
                        <a:t>Nécessité d’introduction de call-center</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606590">
                <a:tc gridSpan="2" vMerge="1">
                  <a:txBody>
                    <a:bodyPr/>
                    <a:lstStyle/>
                    <a:p>
                      <a:endParaRPr lang="fr-FR"/>
                    </a:p>
                  </a:txBody>
                  <a:tcPr/>
                </a:tc>
                <a:tc hMerge="1" vMerge="1">
                  <a:txBody>
                    <a:bodyPr/>
                    <a:lstStyle/>
                    <a:p>
                      <a:endParaRPr lang="fr-FR"/>
                    </a:p>
                  </a:txBody>
                  <a:tcPr/>
                </a:tc>
                <a:tc>
                  <a:txBody>
                    <a:bodyPr/>
                    <a:lstStyle/>
                    <a:p>
                      <a:pPr marL="87313"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800" b="1" i="0" u="none" strike="noStrike" cap="none" normalizeH="0" baseline="0" dirty="0" smtClean="0">
                          <a:ln>
                            <a:noFill/>
                          </a:ln>
                          <a:solidFill>
                            <a:srgbClr val="000000"/>
                          </a:solidFill>
                          <a:effectLst/>
                          <a:latin typeface="Arial" charset="0"/>
                          <a:cs typeface="Arial" charset="0"/>
                        </a:rPr>
                        <a:t>Développement des compétences RH</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600" b="0" i="0" u="none" strike="noStrike" cap="none" normalizeH="0" baseline="0" smtClean="0">
                        <a:ln>
                          <a:noFill/>
                        </a:ln>
                        <a:solidFill>
                          <a:schemeClr val="accent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800" b="0" i="0" u="none" strike="noStrike" kern="1200" cap="none" normalizeH="0" baseline="0" dirty="0" smtClean="0">
                          <a:ln>
                            <a:noFill/>
                          </a:ln>
                          <a:solidFill>
                            <a:schemeClr val="accent1"/>
                          </a:solidFill>
                          <a:effectLst/>
                          <a:latin typeface="Arial" charset="0"/>
                          <a:ea typeface="+mn-ea"/>
                          <a:cs typeface="+mn-cs"/>
                          <a:sym typeface="Wingdings 2" pitchFamily="18" charset="2"/>
                        </a:rPr>
                        <a:t></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900" b="1" i="0" u="none" strike="noStrike" cap="none" normalizeH="0" baseline="0" dirty="0" smtClean="0">
                        <a:ln>
                          <a:noFill/>
                        </a:ln>
                        <a:solidFill>
                          <a:srgbClr val="FF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600" b="0" i="0" u="none" strike="noStrike" cap="none" normalizeH="0" baseline="0" dirty="0" smtClean="0">
                        <a:ln>
                          <a:noFill/>
                        </a:ln>
                        <a:solidFill>
                          <a:srgbClr val="FF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600" b="0" i="0" u="none" strike="noStrike" cap="none" normalizeH="0" baseline="0" dirty="0" smtClean="0">
                        <a:ln>
                          <a:noFill/>
                        </a:ln>
                        <a:solidFill>
                          <a:srgbClr val="FF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6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85725" marR="0" lvl="0" indent="0" algn="l" defTabSz="914400" rtl="0" eaLnBrk="0" fontAlgn="base" latinLnBrk="0" hangingPunct="0">
                        <a:lnSpc>
                          <a:spcPct val="100000"/>
                        </a:lnSpc>
                        <a:spcBef>
                          <a:spcPts val="0"/>
                        </a:spcBef>
                        <a:spcAft>
                          <a:spcPts val="0"/>
                        </a:spcAft>
                        <a:buClr>
                          <a:srgbClr val="666465"/>
                        </a:buClr>
                        <a:buSzTx/>
                        <a:buFont typeface="Arial" pitchFamily="34" charset="0"/>
                        <a:buChar char="•"/>
                        <a:tabLst/>
                      </a:pPr>
                      <a:r>
                        <a:rPr kumimoji="0" lang="fr-FR" sz="700" b="0" i="0" u="none" strike="noStrike" cap="none" normalizeH="0" baseline="0" dirty="0" smtClean="0">
                          <a:ln>
                            <a:noFill/>
                          </a:ln>
                          <a:solidFill>
                            <a:srgbClr val="000000"/>
                          </a:solidFill>
                          <a:effectLst/>
                          <a:latin typeface="Arial" charset="0"/>
                          <a:cs typeface="Arial" charset="0"/>
                        </a:rPr>
                        <a:t>Déperdition de la ressource qualifiée et non préparation de la relève</a:t>
                      </a:r>
                    </a:p>
                    <a:p>
                      <a:pPr marL="85725" marR="0" lvl="0" indent="0" algn="l" defTabSz="914400" rtl="0" eaLnBrk="0" fontAlgn="base" latinLnBrk="0" hangingPunct="0">
                        <a:lnSpc>
                          <a:spcPct val="100000"/>
                        </a:lnSpc>
                        <a:spcBef>
                          <a:spcPts val="0"/>
                        </a:spcBef>
                        <a:spcAft>
                          <a:spcPts val="0"/>
                        </a:spcAft>
                        <a:buClr>
                          <a:srgbClr val="666465"/>
                        </a:buClr>
                        <a:buSzTx/>
                        <a:buFont typeface="Arial" pitchFamily="34" charset="0"/>
                        <a:buChar char="•"/>
                        <a:tabLst/>
                      </a:pPr>
                      <a:r>
                        <a:rPr kumimoji="0" lang="fr-FR" sz="700" b="0" i="0" u="none" strike="noStrike" cap="none" normalizeH="0" baseline="0" dirty="0" smtClean="0">
                          <a:ln>
                            <a:noFill/>
                          </a:ln>
                          <a:solidFill>
                            <a:srgbClr val="000000"/>
                          </a:solidFill>
                          <a:effectLst/>
                          <a:latin typeface="Arial" charset="0"/>
                          <a:cs typeface="Arial" charset="0"/>
                        </a:rPr>
                        <a:t>Non réalisation de formation (qualifiante) pour certains métiers. Exemple: TVC, surveillance de travaux, maintenance des ouvrages télécommandés</a:t>
                      </a:r>
                    </a:p>
                    <a:p>
                      <a:pPr marL="85725" marR="0" lvl="0" indent="0" algn="l" defTabSz="914400" rtl="0" eaLnBrk="0" fontAlgn="base" latinLnBrk="0" hangingPunct="0">
                        <a:lnSpc>
                          <a:spcPct val="100000"/>
                        </a:lnSpc>
                        <a:spcBef>
                          <a:spcPts val="0"/>
                        </a:spcBef>
                        <a:spcAft>
                          <a:spcPts val="0"/>
                        </a:spcAft>
                        <a:buClr>
                          <a:srgbClr val="666465"/>
                        </a:buClr>
                        <a:buSzTx/>
                        <a:buFont typeface="Arial" pitchFamily="34" charset="0"/>
                        <a:buChar char="•"/>
                        <a:tabLst/>
                      </a:pPr>
                      <a:r>
                        <a:rPr kumimoji="0" lang="fr-FR" sz="700" b="0" i="0" u="none" strike="noStrike" cap="none" normalizeH="0" baseline="0" dirty="0" smtClean="0">
                          <a:ln>
                            <a:noFill/>
                          </a:ln>
                          <a:solidFill>
                            <a:srgbClr val="000000"/>
                          </a:solidFill>
                          <a:effectLst/>
                          <a:latin typeface="Arial" charset="0"/>
                          <a:cs typeface="Arial" charset="0"/>
                        </a:rPr>
                        <a:t>Faiblesse en formation management pour l’encadrement</a:t>
                      </a:r>
                    </a:p>
                    <a:p>
                      <a:pPr marL="85725" marR="0" lvl="0" indent="0" algn="l" defTabSz="914400" rtl="0" eaLnBrk="0" fontAlgn="base" latinLnBrk="0" hangingPunct="0">
                        <a:lnSpc>
                          <a:spcPct val="100000"/>
                        </a:lnSpc>
                        <a:spcBef>
                          <a:spcPts val="0"/>
                        </a:spcBef>
                        <a:spcAft>
                          <a:spcPts val="0"/>
                        </a:spcAft>
                        <a:buClr>
                          <a:srgbClr val="666465"/>
                        </a:buClr>
                        <a:buSzTx/>
                        <a:buFont typeface="Arial" pitchFamily="34" charset="0"/>
                        <a:buChar char="•"/>
                        <a:tabLst/>
                      </a:pPr>
                      <a:r>
                        <a:rPr kumimoji="0" lang="fr-FR" sz="700" b="0" i="0" u="none" strike="noStrike" cap="none" normalizeH="0" baseline="0" dirty="0" smtClean="0">
                          <a:ln>
                            <a:noFill/>
                          </a:ln>
                          <a:solidFill>
                            <a:srgbClr val="000000"/>
                          </a:solidFill>
                          <a:effectLst/>
                          <a:latin typeface="Arial" charset="0"/>
                          <a:cs typeface="Arial" charset="0"/>
                        </a:rPr>
                        <a:t>Rigidité dans les conditions d’accès à certaines formations (IFEG)</a:t>
                      </a:r>
                    </a:p>
                    <a:p>
                      <a:pPr marL="85725" marR="0" lvl="0" indent="0" algn="l" defTabSz="914400" rtl="0" eaLnBrk="0" fontAlgn="base" latinLnBrk="0" hangingPunct="0">
                        <a:lnSpc>
                          <a:spcPct val="100000"/>
                        </a:lnSpc>
                        <a:spcBef>
                          <a:spcPts val="0"/>
                        </a:spcBef>
                        <a:spcAft>
                          <a:spcPts val="0"/>
                        </a:spcAft>
                        <a:buClr>
                          <a:srgbClr val="666465"/>
                        </a:buClr>
                        <a:buSzTx/>
                        <a:buFont typeface="Arial" pitchFamily="34" charset="0"/>
                        <a:buChar char="•"/>
                        <a:tabLst/>
                        <a:defRPr/>
                      </a:pPr>
                      <a:r>
                        <a:rPr kumimoji="0" lang="fr-FR" sz="700" b="0" i="0" u="none" strike="noStrike" cap="none" normalizeH="0" baseline="0" dirty="0" smtClean="0">
                          <a:ln>
                            <a:noFill/>
                          </a:ln>
                          <a:solidFill>
                            <a:srgbClr val="000000"/>
                          </a:solidFill>
                          <a:effectLst/>
                          <a:latin typeface="Arial" charset="0"/>
                          <a:cs typeface="Arial" charset="0"/>
                        </a:rPr>
                        <a:t>Déficit dans la formation à la relation client</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321465">
                <a:tc gridSpan="2" vMerge="1">
                  <a:txBody>
                    <a:bodyPr/>
                    <a:lstStyle/>
                    <a:p>
                      <a:endParaRPr lang="fr-FR"/>
                    </a:p>
                  </a:txBody>
                  <a:tcPr/>
                </a:tc>
                <a:tc hMerge="1" vMerge="1">
                  <a:txBody>
                    <a:bodyPr/>
                    <a:lstStyle/>
                    <a:p>
                      <a:endParaRPr lang="fr-FR"/>
                    </a:p>
                  </a:txBody>
                  <a:tcPr/>
                </a:tc>
                <a:tc>
                  <a:txBody>
                    <a:bodyPr/>
                    <a:lstStyle/>
                    <a:p>
                      <a:pPr marL="87313"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800" b="1" i="0" u="none" strike="noStrike" cap="none" normalizeH="0" baseline="0" dirty="0" smtClean="0">
                          <a:ln>
                            <a:noFill/>
                          </a:ln>
                          <a:solidFill>
                            <a:srgbClr val="000000"/>
                          </a:solidFill>
                          <a:effectLst/>
                          <a:latin typeface="Arial" charset="0"/>
                          <a:cs typeface="Arial" charset="0"/>
                        </a:rPr>
                        <a:t>Capacité de Maîtrise d’œuvre/ contrôle des travaux</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600" b="0" i="0" u="none" strike="noStrike" cap="none" normalizeH="0" baseline="0" smtClean="0">
                        <a:ln>
                          <a:noFill/>
                        </a:ln>
                        <a:solidFill>
                          <a:schemeClr val="accent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914400" rtl="0" eaLnBrk="0" fontAlgn="base" latinLnBrk="0" hangingPunct="0">
                        <a:lnSpc>
                          <a:spcPct val="100000"/>
                        </a:lnSpc>
                        <a:spcBef>
                          <a:spcPts val="0"/>
                        </a:spcBef>
                        <a:spcAft>
                          <a:spcPts val="0"/>
                        </a:spcAft>
                        <a:buClr>
                          <a:srgbClr val="666465"/>
                        </a:buClr>
                        <a:buSzTx/>
                        <a:buFont typeface="Wingdings" pitchFamily="2" charset="2"/>
                        <a:buNone/>
                        <a:tabLst/>
                        <a:defRPr/>
                      </a:pPr>
                      <a:r>
                        <a:rPr kumimoji="0" lang="fr-FR" sz="1800" b="0" i="0" u="none" strike="noStrike" kern="1200" cap="none" normalizeH="0" baseline="0" dirty="0" smtClean="0">
                          <a:ln>
                            <a:noFill/>
                          </a:ln>
                          <a:solidFill>
                            <a:schemeClr val="accent1"/>
                          </a:solidFill>
                          <a:effectLst/>
                          <a:latin typeface="Arial" charset="0"/>
                          <a:ea typeface="+mn-ea"/>
                          <a:cs typeface="+mn-cs"/>
                          <a:sym typeface="Wingdings 2" pitchFamily="18" charset="2"/>
                        </a:rPr>
                        <a:t></a:t>
                      </a:r>
                    </a:p>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900" b="0" i="0" u="none" strike="noStrike" cap="none" normalizeH="0" baseline="0" dirty="0" smtClean="0">
                        <a:ln>
                          <a:noFill/>
                        </a:ln>
                        <a:solidFill>
                          <a:srgbClr val="FF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600" b="0" i="0" u="none" strike="noStrike" cap="none" normalizeH="0" baseline="0" dirty="0" smtClean="0">
                        <a:ln>
                          <a:noFill/>
                        </a:ln>
                        <a:solidFill>
                          <a:srgbClr val="FF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600" b="0" i="0" u="none" strike="noStrike" cap="none" normalizeH="0" baseline="0" smtClean="0">
                        <a:ln>
                          <a:noFill/>
                        </a:ln>
                        <a:solidFill>
                          <a:srgbClr val="FF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600" b="0" i="0" u="none" strike="noStrike" cap="none" normalizeH="0" baseline="0" smtClean="0">
                        <a:ln>
                          <a:noFill/>
                        </a:ln>
                        <a:solidFill>
                          <a:srgbClr val="FF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6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85725" marR="0" lvl="0" indent="0" algn="l" defTabSz="914400" rtl="0" eaLnBrk="0" fontAlgn="base" latinLnBrk="0" hangingPunct="0">
                        <a:lnSpc>
                          <a:spcPct val="100000"/>
                        </a:lnSpc>
                        <a:spcBef>
                          <a:spcPts val="0"/>
                        </a:spcBef>
                        <a:spcAft>
                          <a:spcPts val="0"/>
                        </a:spcAft>
                        <a:buClr>
                          <a:srgbClr val="666465"/>
                        </a:buClr>
                        <a:buSzTx/>
                        <a:buFont typeface="Arial" pitchFamily="34" charset="0"/>
                        <a:buChar char="•"/>
                        <a:tabLst/>
                      </a:pPr>
                      <a:r>
                        <a:rPr kumimoji="0" lang="fr-FR" sz="700" b="0" i="0" u="none" strike="noStrike" cap="none" normalizeH="0" baseline="0" dirty="0" smtClean="0">
                          <a:ln>
                            <a:noFill/>
                          </a:ln>
                          <a:solidFill>
                            <a:srgbClr val="000000"/>
                          </a:solidFill>
                          <a:effectLst/>
                          <a:latin typeface="Arial" charset="0"/>
                          <a:cs typeface="Arial" charset="0"/>
                        </a:rPr>
                        <a:t>Problème d’expertise de matériels (contrefaçon). </a:t>
                      </a:r>
                    </a:p>
                    <a:p>
                      <a:pPr marL="85725" marR="0" lvl="0" indent="0" algn="l" defTabSz="914400" rtl="0" eaLnBrk="0" fontAlgn="base" latinLnBrk="0" hangingPunct="0">
                        <a:lnSpc>
                          <a:spcPct val="100000"/>
                        </a:lnSpc>
                        <a:spcBef>
                          <a:spcPts val="0"/>
                        </a:spcBef>
                        <a:spcAft>
                          <a:spcPts val="0"/>
                        </a:spcAft>
                        <a:buClr>
                          <a:srgbClr val="666465"/>
                        </a:buClr>
                        <a:buSzTx/>
                        <a:buFont typeface="Arial" pitchFamily="34" charset="0"/>
                        <a:buChar char="•"/>
                        <a:tabLst/>
                      </a:pPr>
                      <a:r>
                        <a:rPr kumimoji="0" lang="fr-FR" sz="700" b="0" i="0" u="none" strike="noStrike" cap="none" normalizeH="0" baseline="0" dirty="0" smtClean="0">
                          <a:ln>
                            <a:noFill/>
                          </a:ln>
                          <a:solidFill>
                            <a:srgbClr val="000000"/>
                          </a:solidFill>
                          <a:effectLst/>
                          <a:latin typeface="Arial" charset="0"/>
                          <a:cs typeface="Arial" charset="0"/>
                        </a:rPr>
                        <a:t>Insuffisance de la formation des techniciens</a:t>
                      </a:r>
                    </a:p>
                    <a:p>
                      <a:pPr marL="85725" marR="0" lvl="0" indent="0" algn="l" defTabSz="914400" rtl="0" eaLnBrk="0" fontAlgn="base" latinLnBrk="0" hangingPunct="0">
                        <a:lnSpc>
                          <a:spcPct val="100000"/>
                        </a:lnSpc>
                        <a:spcBef>
                          <a:spcPts val="0"/>
                        </a:spcBef>
                        <a:spcAft>
                          <a:spcPts val="0"/>
                        </a:spcAft>
                        <a:buClr>
                          <a:srgbClr val="666465"/>
                        </a:buClr>
                        <a:buSzTx/>
                        <a:buFont typeface="Arial" pitchFamily="34" charset="0"/>
                        <a:buChar char="•"/>
                        <a:tabLst/>
                      </a:pPr>
                      <a:r>
                        <a:rPr kumimoji="0" lang="fr-FR" sz="700" b="0" i="0" u="none" strike="noStrike" cap="none" normalizeH="0" baseline="0" dirty="0" smtClean="0">
                          <a:ln>
                            <a:noFill/>
                          </a:ln>
                          <a:solidFill>
                            <a:srgbClr val="000000"/>
                          </a:solidFill>
                          <a:effectLst/>
                          <a:latin typeface="Arial" charset="0"/>
                          <a:cs typeface="Arial" charset="0"/>
                        </a:rPr>
                        <a:t>Existence d’une commission d’acceptation et d’homologation de matériel.  </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0">
                <a:tc gridSpan="2" vMerge="1">
                  <a:txBody>
                    <a:bodyPr/>
                    <a:lstStyle/>
                    <a:p>
                      <a:endParaRPr lang="fr-FR"/>
                    </a:p>
                  </a:txBody>
                  <a:tcPr/>
                </a:tc>
                <a:tc hMerge="1" vMerge="1">
                  <a:txBody>
                    <a:bodyPr/>
                    <a:lstStyle/>
                    <a:p>
                      <a:endParaRPr lang="fr-FR"/>
                    </a:p>
                  </a:txBody>
                  <a:tcPr/>
                </a:tc>
                <a:tc>
                  <a:txBody>
                    <a:bodyPr/>
                    <a:lstStyle/>
                    <a:p>
                      <a:pPr marL="87313"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800" b="1" i="0" u="none" strike="noStrike" cap="none" normalizeH="0" baseline="0" dirty="0" smtClean="0">
                          <a:ln>
                            <a:noFill/>
                          </a:ln>
                          <a:solidFill>
                            <a:srgbClr val="000000"/>
                          </a:solidFill>
                          <a:effectLst/>
                          <a:latin typeface="Arial" charset="0"/>
                          <a:cs typeface="Arial" charset="0"/>
                        </a:rPr>
                        <a:t>Capitalisation (</a:t>
                      </a:r>
                      <a:r>
                        <a:rPr kumimoji="0" lang="en-US" sz="800" b="1" i="0" u="none" strike="noStrike" cap="none" normalizeH="0" baseline="0" dirty="0" smtClean="0">
                          <a:ln>
                            <a:noFill/>
                          </a:ln>
                          <a:solidFill>
                            <a:srgbClr val="000000"/>
                          </a:solidFill>
                          <a:effectLst/>
                          <a:latin typeface="Arial" charset="0"/>
                          <a:cs typeface="Arial" charset="0"/>
                        </a:rPr>
                        <a:t>knowledge</a:t>
                      </a:r>
                      <a:r>
                        <a:rPr kumimoji="0" lang="fr-FR" sz="800" b="1" i="0" u="none" strike="noStrike" cap="none" normalizeH="0" baseline="0" dirty="0" smtClean="0">
                          <a:ln>
                            <a:noFill/>
                          </a:ln>
                          <a:solidFill>
                            <a:srgbClr val="000000"/>
                          </a:solidFill>
                          <a:effectLst/>
                          <a:latin typeface="Arial" charset="0"/>
                          <a:cs typeface="Arial" charset="0"/>
                        </a:rPr>
                        <a:t> management)</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600" b="0" i="0" u="none" strike="noStrike" cap="none" normalizeH="0" baseline="0" smtClean="0">
                        <a:ln>
                          <a:noFill/>
                        </a:ln>
                        <a:solidFill>
                          <a:schemeClr val="accent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914400" rtl="0" eaLnBrk="0" fontAlgn="base" latinLnBrk="0" hangingPunct="0">
                        <a:lnSpc>
                          <a:spcPct val="100000"/>
                        </a:lnSpc>
                        <a:spcBef>
                          <a:spcPts val="0"/>
                        </a:spcBef>
                        <a:spcAft>
                          <a:spcPts val="0"/>
                        </a:spcAft>
                        <a:buClr>
                          <a:srgbClr val="666465"/>
                        </a:buClr>
                        <a:buSzTx/>
                        <a:buFont typeface="Wingdings" pitchFamily="2" charset="2"/>
                        <a:buNone/>
                        <a:tabLst/>
                        <a:defRPr/>
                      </a:pPr>
                      <a:r>
                        <a:rPr kumimoji="0" lang="fr-FR" sz="1400" b="0" i="0" u="none" strike="noStrike" kern="1200" cap="none" normalizeH="0" baseline="0" dirty="0" smtClean="0">
                          <a:ln>
                            <a:noFill/>
                          </a:ln>
                          <a:solidFill>
                            <a:schemeClr val="accent1"/>
                          </a:solidFill>
                          <a:effectLst/>
                          <a:latin typeface="Arial" charset="0"/>
                          <a:ea typeface="+mn-ea"/>
                          <a:cs typeface="+mn-cs"/>
                          <a:sym typeface="Wingdings 2" pitchFamily="18" charset="2"/>
                        </a:rPr>
                        <a:t></a:t>
                      </a:r>
                    </a:p>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600" b="0" i="0" u="none" strike="noStrike" cap="none" normalizeH="0" baseline="0" dirty="0" smtClean="0">
                        <a:ln>
                          <a:noFill/>
                        </a:ln>
                        <a:solidFill>
                          <a:srgbClr val="FF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400" b="0" i="0" u="none" strike="noStrike" cap="none" normalizeH="0" baseline="0" dirty="0" smtClean="0">
                        <a:ln>
                          <a:noFill/>
                        </a:ln>
                        <a:solidFill>
                          <a:srgbClr val="FF0000"/>
                        </a:solidFill>
                        <a:effectLst/>
                        <a:latin typeface="Arial" charset="0"/>
                        <a:sym typeface="Wingdings 2" pitchFamily="18" charset="2"/>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600" b="0" i="0" u="none" strike="noStrike" cap="none" normalizeH="0" baseline="0" dirty="0" smtClean="0">
                        <a:ln>
                          <a:noFill/>
                        </a:ln>
                        <a:solidFill>
                          <a:srgbClr val="FF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600" b="0" i="0" u="none" strike="noStrike" cap="none" normalizeH="0" baseline="0" smtClean="0">
                        <a:ln>
                          <a:noFill/>
                        </a:ln>
                        <a:solidFill>
                          <a:srgbClr val="FF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6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85725" marR="0" lvl="0" indent="0" algn="l" defTabSz="914400" rtl="0" eaLnBrk="0" fontAlgn="base" latinLnBrk="0" hangingPunct="0">
                        <a:lnSpc>
                          <a:spcPct val="100000"/>
                        </a:lnSpc>
                        <a:spcBef>
                          <a:spcPts val="0"/>
                        </a:spcBef>
                        <a:spcAft>
                          <a:spcPts val="0"/>
                        </a:spcAft>
                        <a:buClr>
                          <a:srgbClr val="666465"/>
                        </a:buClr>
                        <a:buSzTx/>
                        <a:buFont typeface="Arial" pitchFamily="34" charset="0"/>
                        <a:buChar char="•"/>
                        <a:tabLst/>
                      </a:pPr>
                      <a:r>
                        <a:rPr kumimoji="0" lang="fr-FR" sz="700" b="0" i="0" u="none" strike="noStrike" cap="none" normalizeH="0" baseline="0" dirty="0" smtClean="0">
                          <a:ln>
                            <a:noFill/>
                          </a:ln>
                          <a:solidFill>
                            <a:srgbClr val="000000"/>
                          </a:solidFill>
                          <a:effectLst/>
                          <a:latin typeface="Arial" charset="0"/>
                          <a:cs typeface="Arial" charset="0"/>
                        </a:rPr>
                        <a:t>Faiblesse dans la capitalisation du savoir et de l’expertise</a:t>
                      </a:r>
                    </a:p>
                    <a:p>
                      <a:pPr marL="85725" marR="0" lvl="0" indent="0" algn="l" defTabSz="914400" rtl="0" eaLnBrk="0" fontAlgn="base" latinLnBrk="0" hangingPunct="0">
                        <a:lnSpc>
                          <a:spcPct val="100000"/>
                        </a:lnSpc>
                        <a:spcBef>
                          <a:spcPts val="0"/>
                        </a:spcBef>
                        <a:spcAft>
                          <a:spcPts val="0"/>
                        </a:spcAft>
                        <a:buClr>
                          <a:srgbClr val="666465"/>
                        </a:buClr>
                        <a:buSzTx/>
                        <a:buFont typeface="Arial" pitchFamily="34" charset="0"/>
                        <a:buChar char="•"/>
                        <a:tabLst/>
                      </a:pPr>
                      <a:r>
                        <a:rPr kumimoji="0" lang="fr-FR" sz="700" b="0" i="0" u="none" strike="noStrike" cap="none" normalizeH="0" baseline="0" dirty="0" smtClean="0">
                          <a:ln>
                            <a:noFill/>
                          </a:ln>
                          <a:solidFill>
                            <a:srgbClr val="000000"/>
                          </a:solidFill>
                          <a:effectLst/>
                          <a:latin typeface="Arial" charset="0"/>
                          <a:cs typeface="Arial" charset="0"/>
                        </a:rPr>
                        <a:t>Capital expérience insuffisamment valorisé</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58244">
                <a:tc gridSpan="2" vMerge="1">
                  <a:txBody>
                    <a:bodyPr/>
                    <a:lstStyle/>
                    <a:p>
                      <a:endParaRPr lang="fr-FR"/>
                    </a:p>
                  </a:txBody>
                  <a:tcPr/>
                </a:tc>
                <a:tc hMerge="1" vMerge="1">
                  <a:txBody>
                    <a:bodyPr/>
                    <a:lstStyle/>
                    <a:p>
                      <a:endParaRPr lang="fr-FR"/>
                    </a:p>
                  </a:txBody>
                  <a:tcPr/>
                </a:tc>
                <a:tc>
                  <a:txBody>
                    <a:bodyPr/>
                    <a:lstStyle/>
                    <a:p>
                      <a:pPr marL="87313"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800" b="1" i="0" u="none" strike="noStrike" cap="none" normalizeH="0" baseline="0" dirty="0" smtClean="0">
                          <a:ln>
                            <a:noFill/>
                          </a:ln>
                          <a:solidFill>
                            <a:srgbClr val="000000"/>
                          </a:solidFill>
                          <a:effectLst/>
                          <a:latin typeface="Arial" charset="0"/>
                          <a:cs typeface="Arial" charset="0"/>
                        </a:rPr>
                        <a:t>Ancrage institutionnel</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600" b="0" i="0" u="none" strike="noStrike" cap="none" normalizeH="0" baseline="0" smtClean="0">
                        <a:ln>
                          <a:noFill/>
                        </a:ln>
                        <a:solidFill>
                          <a:schemeClr val="accent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600" b="0" i="0" u="none" strike="noStrike" cap="none" normalizeH="0" baseline="0" dirty="0" smtClean="0">
                        <a:ln>
                          <a:noFill/>
                        </a:ln>
                        <a:solidFill>
                          <a:srgbClr val="FF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600" b="0" i="0" u="none" strike="noStrike" cap="none" normalizeH="0" baseline="0" smtClean="0">
                        <a:ln>
                          <a:noFill/>
                        </a:ln>
                        <a:solidFill>
                          <a:srgbClr val="FF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400" b="0" i="0" u="none" strike="noStrike" kern="1200" cap="none" normalizeH="0" baseline="0" dirty="0" smtClean="0">
                          <a:ln>
                            <a:noFill/>
                          </a:ln>
                          <a:solidFill>
                            <a:schemeClr val="accent1"/>
                          </a:solidFill>
                          <a:effectLst/>
                          <a:latin typeface="Arial" charset="0"/>
                          <a:ea typeface="+mn-ea"/>
                          <a:cs typeface="+mn-cs"/>
                          <a:sym typeface="Wingdings 2" pitchFamily="18" charset="2"/>
                        </a:rPr>
                        <a:t></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400" b="0" i="0" u="none" strike="noStrike" kern="1200" cap="none" normalizeH="0" baseline="0" dirty="0" smtClean="0">
                        <a:ln>
                          <a:noFill/>
                        </a:ln>
                        <a:solidFill>
                          <a:schemeClr val="accent1"/>
                        </a:solidFill>
                        <a:effectLst/>
                        <a:latin typeface="Arial" charset="0"/>
                        <a:ea typeface="+mn-ea"/>
                        <a:cs typeface="+mn-cs"/>
                        <a:sym typeface="Wingdings 2" pitchFamily="18" charset="2"/>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600" b="0" i="0" u="none" strike="noStrike" cap="none" normalizeH="0" baseline="0" smtClean="0">
                        <a:ln>
                          <a:noFill/>
                        </a:ln>
                        <a:solidFill>
                          <a:schemeClr val="tx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85725"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700" b="0" i="0" u="none" strike="noStrike" cap="none" normalizeH="0" baseline="0" dirty="0" smtClean="0">
                          <a:ln>
                            <a:noFill/>
                          </a:ln>
                          <a:solidFill>
                            <a:srgbClr val="000000"/>
                          </a:solidFill>
                          <a:effectLst/>
                          <a:latin typeface="Arial" charset="0"/>
                          <a:cs typeface="Arial" charset="0"/>
                        </a:rPr>
                        <a:t>-SDA filiale de l’opérateur historique</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298403">
                <a:tc gridSpan="2" vMerge="1">
                  <a:txBody>
                    <a:bodyPr/>
                    <a:lstStyle/>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endParaRPr kumimoji="0" lang="fr-FR" sz="1100" b="1" i="0" u="none" strike="noStrike" cap="none" normalizeH="0" baseline="0" dirty="0" smtClean="0">
                        <a:ln>
                          <a:noFill/>
                        </a:ln>
                        <a:solidFill>
                          <a:schemeClr val="bg1"/>
                        </a:solidFill>
                        <a:effectLst/>
                        <a:latin typeface="Arial" charset="0"/>
                        <a:cs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1"/>
                    </a:solidFill>
                  </a:tcPr>
                </a:tc>
                <a:tc hMerge="1" vMerge="1">
                  <a:txBody>
                    <a:bodyPr/>
                    <a:lstStyle/>
                    <a:p>
                      <a:endParaRPr lang="fr-FR"/>
                    </a:p>
                  </a:txBody>
                  <a:tcPr/>
                </a:tc>
                <a:tc>
                  <a:txBody>
                    <a:bodyPr/>
                    <a:lstStyle/>
                    <a:p>
                      <a:pPr marL="87313"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defRPr/>
                      </a:pPr>
                      <a:r>
                        <a:rPr kumimoji="0" lang="fr-FR" sz="800" b="1" i="0" u="none" strike="noStrike" cap="none" normalizeH="0" baseline="0" dirty="0" smtClean="0">
                          <a:ln>
                            <a:noFill/>
                          </a:ln>
                          <a:solidFill>
                            <a:srgbClr val="000000"/>
                          </a:solidFill>
                          <a:effectLst/>
                          <a:latin typeface="Arial" charset="0"/>
                          <a:cs typeface="Arial" charset="0"/>
                        </a:rPr>
                        <a:t>Mise à jour et réengineering des procédures de gestion</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600" b="0" i="0" u="none" strike="noStrike" cap="none" normalizeH="0" baseline="0" smtClean="0">
                        <a:ln>
                          <a:noFill/>
                        </a:ln>
                        <a:solidFill>
                          <a:schemeClr val="accent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defRPr/>
                      </a:pPr>
                      <a:r>
                        <a:rPr kumimoji="0" lang="fr-FR" sz="1800" b="0" i="0" u="none" strike="noStrike" kern="1200" cap="none" spc="0" normalizeH="0" baseline="0" noProof="0" dirty="0" smtClean="0">
                          <a:ln>
                            <a:noFill/>
                          </a:ln>
                          <a:solidFill>
                            <a:schemeClr val="accent6">
                              <a:lumMod val="60000"/>
                              <a:lumOff val="40000"/>
                            </a:schemeClr>
                          </a:solidFill>
                          <a:effectLst/>
                          <a:uLnTx/>
                          <a:uFillTx/>
                          <a:latin typeface="Arial" charset="0"/>
                          <a:ea typeface="+mn-ea"/>
                          <a:cs typeface="+mn-cs"/>
                          <a:sym typeface="Wingdings 2" pitchFamily="18" charset="2"/>
                        </a:rPr>
                        <a:t></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600" b="0" i="0" u="none" strike="noStrike" cap="none" normalizeH="0" baseline="0" smtClean="0">
                        <a:ln>
                          <a:noFill/>
                        </a:ln>
                        <a:solidFill>
                          <a:srgbClr val="FF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400" b="0" i="0" u="none" strike="noStrike" cap="none" normalizeH="0" baseline="0" dirty="0" smtClean="0">
                        <a:ln>
                          <a:noFill/>
                        </a:ln>
                        <a:solidFill>
                          <a:srgbClr val="FF0000"/>
                        </a:solidFill>
                        <a:effectLst/>
                        <a:latin typeface="Arial" charset="0"/>
                        <a:sym typeface="Wingdings 2" pitchFamily="18" charset="2"/>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400" b="0" i="0" u="none" strike="noStrike" cap="none" normalizeH="0" baseline="0" dirty="0" smtClean="0">
                        <a:ln>
                          <a:noFill/>
                        </a:ln>
                        <a:solidFill>
                          <a:srgbClr val="FF0000"/>
                        </a:solidFill>
                        <a:effectLst/>
                        <a:latin typeface="Arial" charset="0"/>
                        <a:sym typeface="Wingdings 2" pitchFamily="18" charset="2"/>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6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85725" marR="0" lvl="0" indent="0" algn="l" defTabSz="914400" rtl="0" eaLnBrk="0" fontAlgn="base" latinLnBrk="0" hangingPunct="0">
                        <a:lnSpc>
                          <a:spcPct val="100000"/>
                        </a:lnSpc>
                        <a:spcBef>
                          <a:spcPts val="0"/>
                        </a:spcBef>
                        <a:spcAft>
                          <a:spcPts val="0"/>
                        </a:spcAft>
                        <a:buClr>
                          <a:srgbClr val="666465"/>
                        </a:buClr>
                        <a:buSzTx/>
                        <a:buFont typeface="Arial" pitchFamily="34" charset="0"/>
                        <a:buChar char="•"/>
                        <a:tabLst/>
                      </a:pPr>
                      <a:r>
                        <a:rPr kumimoji="0" lang="fr-FR" sz="700" b="0" i="0" u="none" strike="noStrike" cap="none" normalizeH="0" baseline="0" dirty="0" smtClean="0">
                          <a:ln>
                            <a:noFill/>
                          </a:ln>
                          <a:solidFill>
                            <a:srgbClr val="000000"/>
                          </a:solidFill>
                          <a:effectLst/>
                          <a:latin typeface="Arial" charset="0"/>
                          <a:cs typeface="Arial" charset="0"/>
                        </a:rPr>
                        <a:t>Nécessité de mise à jour des procédures de travail en adéquation avec les changements organisationnels, institutionnels et technologiques</a:t>
                      </a:r>
                    </a:p>
                    <a:p>
                      <a:pPr marL="85725" marR="0" lvl="0" indent="0" algn="l" defTabSz="914400" rtl="0" eaLnBrk="0" fontAlgn="base" latinLnBrk="0" hangingPunct="0">
                        <a:lnSpc>
                          <a:spcPct val="100000"/>
                        </a:lnSpc>
                        <a:spcBef>
                          <a:spcPts val="0"/>
                        </a:spcBef>
                        <a:spcAft>
                          <a:spcPts val="0"/>
                        </a:spcAft>
                        <a:buClr>
                          <a:srgbClr val="666465"/>
                        </a:buClr>
                        <a:buSzTx/>
                        <a:buFont typeface="Arial" pitchFamily="34" charset="0"/>
                        <a:buChar char="•"/>
                        <a:tabLst/>
                      </a:pPr>
                      <a:r>
                        <a:rPr kumimoji="0" lang="fr-FR" sz="700" b="0" i="0" u="none" strike="noStrike" cap="none" normalizeH="0" baseline="0" dirty="0" smtClean="0">
                          <a:ln>
                            <a:noFill/>
                          </a:ln>
                          <a:solidFill>
                            <a:srgbClr val="000000"/>
                          </a:solidFill>
                          <a:effectLst/>
                          <a:latin typeface="Arial" charset="0"/>
                          <a:cs typeface="Arial" charset="0"/>
                        </a:rPr>
                        <a:t>Nécessité de reconstitution et de mise à jour du fonds documentaire (guides techniques, etc.)</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0">
                <a:tc gridSpan="3">
                  <a:txBody>
                    <a:bodyPr/>
                    <a:lstStyle/>
                    <a:p>
                      <a:pPr marL="87313"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800" b="1" i="0" u="none" strike="noStrike" cap="none" normalizeH="0" baseline="0" dirty="0" smtClean="0">
                          <a:ln>
                            <a:noFill/>
                          </a:ln>
                          <a:solidFill>
                            <a:srgbClr val="000000"/>
                          </a:solidFill>
                          <a:effectLst/>
                          <a:latin typeface="Arial" charset="0"/>
                          <a:cs typeface="Arial" charset="0"/>
                        </a:rPr>
                        <a:t>Accessibilité du marché pour SDA</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hMerge="1">
                  <a:txBody>
                    <a:bodyPr/>
                    <a:lstStyle/>
                    <a:p>
                      <a:endParaRPr lang="fr-FR"/>
                    </a:p>
                  </a:txBody>
                  <a:tcPr/>
                </a:tc>
                <a:tc hMerge="1">
                  <a:txBody>
                    <a:bodyPr/>
                    <a:lstStyle/>
                    <a:p>
                      <a:endParaRPr lang="fr-FR"/>
                    </a:p>
                  </a:txBody>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600" b="0" i="0" u="none" strike="noStrike" cap="none" normalizeH="0" baseline="0" smtClean="0">
                        <a:ln>
                          <a:noFill/>
                        </a:ln>
                        <a:solidFill>
                          <a:schemeClr val="accent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600" b="0" i="0" u="none" strike="noStrike" cap="none" normalizeH="0" baseline="0" dirty="0" smtClean="0">
                        <a:ln>
                          <a:noFill/>
                        </a:ln>
                        <a:solidFill>
                          <a:srgbClr val="FF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600" b="0" i="0" u="none" strike="noStrike" cap="none" normalizeH="0" baseline="0" dirty="0" smtClean="0">
                        <a:ln>
                          <a:noFill/>
                        </a:ln>
                        <a:solidFill>
                          <a:srgbClr val="FF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400" b="0" i="0" u="none" strike="noStrike" kern="1200" cap="none" normalizeH="0" baseline="0" dirty="0" smtClean="0">
                          <a:ln>
                            <a:noFill/>
                          </a:ln>
                          <a:solidFill>
                            <a:schemeClr val="accent1"/>
                          </a:solidFill>
                          <a:effectLst/>
                          <a:latin typeface="Arial" charset="0"/>
                          <a:ea typeface="+mn-ea"/>
                          <a:cs typeface="+mn-cs"/>
                          <a:sym typeface="Wingdings 2" pitchFamily="18" charset="2"/>
                        </a:rPr>
                        <a:t></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400" b="0" i="0" u="none" strike="noStrike" kern="1200" cap="none" normalizeH="0" baseline="0" dirty="0" smtClean="0">
                        <a:ln>
                          <a:noFill/>
                        </a:ln>
                        <a:solidFill>
                          <a:schemeClr val="accent1"/>
                        </a:solidFill>
                        <a:effectLst/>
                        <a:latin typeface="Arial" charset="0"/>
                        <a:ea typeface="+mn-ea"/>
                        <a:cs typeface="+mn-cs"/>
                        <a:sym typeface="Wingdings 2" pitchFamily="18" charset="2"/>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6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85725"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700" b="0" i="0" u="none" strike="noStrike" cap="none" normalizeH="0" baseline="0" dirty="0" smtClean="0">
                          <a:ln>
                            <a:noFill/>
                          </a:ln>
                          <a:solidFill>
                            <a:srgbClr val="000000"/>
                          </a:solidFill>
                          <a:effectLst/>
                          <a:latin typeface="Arial" charset="0"/>
                          <a:cs typeface="Arial" charset="0"/>
                        </a:rPr>
                        <a:t>-SDA monopole sur le périmètre de la concession</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25864">
                <a:tc gridSpan="3">
                  <a:txBody>
                    <a:bodyPr/>
                    <a:lstStyle/>
                    <a:p>
                      <a:pPr marL="87313"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800" b="1" i="0" u="none" strike="noStrike" cap="none" normalizeH="0" baseline="0" dirty="0" smtClean="0">
                          <a:ln>
                            <a:noFill/>
                          </a:ln>
                          <a:solidFill>
                            <a:srgbClr val="000000"/>
                          </a:solidFill>
                          <a:effectLst/>
                          <a:latin typeface="Arial" charset="0"/>
                          <a:cs typeface="Arial" charset="0"/>
                        </a:rPr>
                        <a:t>Capacité à influer sur les règles du marché</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hMerge="1">
                  <a:txBody>
                    <a:bodyPr/>
                    <a:lstStyle/>
                    <a:p>
                      <a:endParaRPr lang="fr-FR"/>
                    </a:p>
                  </a:txBody>
                  <a:tcPr/>
                </a:tc>
                <a:tc hMerge="1">
                  <a:txBody>
                    <a:bodyPr/>
                    <a:lstStyle/>
                    <a:p>
                      <a:endParaRPr lang="fr-FR"/>
                    </a:p>
                  </a:txBody>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600" b="0" i="0" u="none" strike="noStrike" cap="none" normalizeH="0" baseline="0" smtClean="0">
                        <a:ln>
                          <a:noFill/>
                        </a:ln>
                        <a:solidFill>
                          <a:schemeClr val="accent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defRPr/>
                      </a:pPr>
                      <a:r>
                        <a:rPr kumimoji="0" lang="fr-FR" sz="1400" b="0" i="0" u="none" strike="noStrike" kern="1200" cap="none" spc="0" normalizeH="0" baseline="0" noProof="0" dirty="0" smtClean="0">
                          <a:ln>
                            <a:noFill/>
                          </a:ln>
                          <a:solidFill>
                            <a:schemeClr val="accent6">
                              <a:lumMod val="60000"/>
                              <a:lumOff val="40000"/>
                            </a:schemeClr>
                          </a:solidFill>
                          <a:effectLst/>
                          <a:uLnTx/>
                          <a:uFillTx/>
                          <a:latin typeface="Arial" charset="0"/>
                          <a:ea typeface="+mn-ea"/>
                          <a:cs typeface="+mn-cs"/>
                          <a:sym typeface="Wingdings 2" pitchFamily="18" charset="2"/>
                        </a:rPr>
                        <a:t></a:t>
                      </a:r>
                    </a:p>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600" b="0" i="0" u="none" strike="noStrike" cap="none" normalizeH="0" baseline="0" dirty="0" smtClean="0">
                        <a:ln>
                          <a:noFill/>
                        </a:ln>
                        <a:solidFill>
                          <a:srgbClr val="FF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defRPr/>
                      </a:pPr>
                      <a:endParaRPr kumimoji="0" lang="fr-FR" sz="1000" b="0" i="0" u="none" strike="noStrike" kern="1200" cap="none" spc="0" normalizeH="0" baseline="0" noProof="0" dirty="0" smtClean="0">
                        <a:ln>
                          <a:noFill/>
                        </a:ln>
                        <a:solidFill>
                          <a:srgbClr val="A9A57C"/>
                        </a:solidFill>
                        <a:effectLst/>
                        <a:uLnTx/>
                        <a:uFillTx/>
                        <a:latin typeface="Arial" charset="0"/>
                        <a:ea typeface="+mn-ea"/>
                        <a:cs typeface="+mn-cs"/>
                        <a:sym typeface="Wingdings 2" pitchFamily="18" charset="2"/>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400" b="0" i="0" u="none" strike="noStrike" kern="1200" cap="none" normalizeH="0" baseline="0" dirty="0" smtClean="0">
                        <a:ln>
                          <a:noFill/>
                        </a:ln>
                        <a:solidFill>
                          <a:schemeClr val="accent1"/>
                        </a:solidFill>
                        <a:effectLst/>
                        <a:latin typeface="Arial" charset="0"/>
                        <a:ea typeface="+mn-ea"/>
                        <a:cs typeface="+mn-cs"/>
                        <a:sym typeface="Wingdings 2" pitchFamily="18" charset="2"/>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400" b="0" i="0" u="none" strike="noStrike" kern="1200" cap="none" normalizeH="0" baseline="0" dirty="0" smtClean="0">
                        <a:ln>
                          <a:noFill/>
                        </a:ln>
                        <a:solidFill>
                          <a:srgbClr val="FF0000"/>
                        </a:solidFill>
                        <a:effectLst/>
                        <a:latin typeface="Arial" charset="0"/>
                        <a:ea typeface="+mn-ea"/>
                        <a:cs typeface="+mn-cs"/>
                        <a:sym typeface="Wingdings 2" pitchFamily="18" charset="2"/>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600" b="0" i="0" u="none" strike="noStrike" cap="none" normalizeH="0" baseline="0" smtClean="0">
                        <a:ln>
                          <a:noFill/>
                        </a:ln>
                        <a:solidFill>
                          <a:srgbClr val="FF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85725"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700" b="0" i="0" u="none" strike="noStrike" cap="none" normalizeH="0" baseline="0" dirty="0" smtClean="0">
                          <a:ln>
                            <a:noFill/>
                          </a:ln>
                          <a:solidFill>
                            <a:schemeClr val="tx1"/>
                          </a:solidFill>
                          <a:effectLst/>
                          <a:latin typeface="Arial" charset="0"/>
                          <a:cs typeface="Arial" charset="0"/>
                        </a:rPr>
                        <a:t>-SDA filiale de l’opérateur historique, </a:t>
                      </a:r>
                    </a:p>
                    <a:p>
                      <a:pPr marL="85725"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700" b="0" i="0" u="none" strike="noStrike" cap="none" normalizeH="0" baseline="0" dirty="0" smtClean="0">
                          <a:ln>
                            <a:noFill/>
                          </a:ln>
                          <a:solidFill>
                            <a:schemeClr val="tx1"/>
                          </a:solidFill>
                          <a:effectLst/>
                          <a:latin typeface="Arial" charset="0"/>
                          <a:cs typeface="Arial" charset="0"/>
                        </a:rPr>
                        <a:t>-Contraintes liées à l’environnement (prix…)</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98256">
                <a:tc gridSpan="3">
                  <a:txBody>
                    <a:bodyPr/>
                    <a:lstStyle/>
                    <a:p>
                      <a:pPr marL="87313"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cs typeface="Arial" charset="0"/>
                        </a:rPr>
                        <a:t>Synthèse</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2"/>
                    </a:solidFill>
                  </a:tcPr>
                </a:tc>
                <a:tc hMerge="1">
                  <a:txBody>
                    <a:bodyPr/>
                    <a:lstStyle/>
                    <a:p>
                      <a:endParaRPr lang="fr-FR"/>
                    </a:p>
                  </a:txBody>
                  <a:tcPr/>
                </a:tc>
                <a:tc hMerge="1">
                  <a:txBody>
                    <a:bodyPr/>
                    <a:lstStyle/>
                    <a:p>
                      <a:endParaRPr lang="fr-FR"/>
                    </a:p>
                  </a:txBody>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700" b="0" i="0" u="none" strike="noStrike" cap="none" normalizeH="0" baseline="0" dirty="0" smtClean="0">
                        <a:ln>
                          <a:noFill/>
                        </a:ln>
                        <a:solidFill>
                          <a:schemeClr val="accent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defRPr/>
                      </a:pPr>
                      <a:r>
                        <a:rPr kumimoji="0" lang="fr-FR" sz="1200" b="0" i="0" u="none" strike="noStrike" kern="1200" cap="none" normalizeH="0" baseline="0" dirty="0" smtClean="0">
                          <a:ln>
                            <a:noFill/>
                          </a:ln>
                          <a:solidFill>
                            <a:schemeClr val="tx1"/>
                          </a:solidFill>
                          <a:effectLst/>
                          <a:latin typeface="Arial" charset="0"/>
                          <a:ea typeface="+mn-ea"/>
                          <a:cs typeface="+mn-cs"/>
                          <a:sym typeface="Wingdings 2" pitchFamily="18" charset="2"/>
                        </a:rPr>
                        <a:t>    </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050" b="0" i="0" u="none" strike="noStrike" cap="none" normalizeH="0" baseline="0" dirty="0" smtClean="0">
                        <a:ln>
                          <a:noFill/>
                        </a:ln>
                        <a:solidFill>
                          <a:srgbClr val="FF0000"/>
                        </a:solidFill>
                        <a:effectLst/>
                        <a:latin typeface="Arial" charset="0"/>
                        <a:sym typeface="Wingdings 2" pitchFamily="18" charset="2"/>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700" b="0" i="0" u="none" strike="noStrike" cap="none" normalizeH="0" baseline="0" dirty="0" smtClean="0">
                        <a:ln>
                          <a:noFill/>
                        </a:ln>
                        <a:solidFill>
                          <a:srgbClr val="FF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700" b="0" i="0" u="none" strike="noStrike" cap="none" normalizeH="0" baseline="0" dirty="0" smtClean="0">
                        <a:ln>
                          <a:noFill/>
                        </a:ln>
                        <a:solidFill>
                          <a:srgbClr val="FF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7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solidFill>
                      <a:schemeClr val="accent2"/>
                    </a:solidFill>
                  </a:tcPr>
                </a:tc>
                <a:tc>
                  <a:txBody>
                    <a:bodyPr/>
                    <a:lstStyle/>
                    <a:p>
                      <a:pPr marL="85725"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800" b="0" i="0" u="none" strike="noStrike" cap="none" normalizeH="0" baseline="0" dirty="0" smtClean="0">
                        <a:ln>
                          <a:noFill/>
                        </a:ln>
                        <a:solidFill>
                          <a:srgbClr val="000000"/>
                        </a:solidFill>
                        <a:effectLst/>
                        <a:latin typeface="Arial" charset="0"/>
                        <a:cs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2"/>
                    </a:solidFill>
                  </a:tcPr>
                </a:tc>
              </a:tr>
              <a:tr h="400375">
                <a:tc rowSpan="2" gridSpan="3">
                  <a:txBody>
                    <a:bodyPr/>
                    <a:lstStyle/>
                    <a:p>
                      <a:pPr marL="85725"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800" b="1" i="0" u="none" strike="noStrike" cap="none" normalizeH="0" baseline="0" dirty="0" smtClean="0">
                          <a:ln>
                            <a:noFill/>
                          </a:ln>
                          <a:solidFill>
                            <a:srgbClr val="000000"/>
                          </a:solidFill>
                          <a:effectLst/>
                          <a:latin typeface="Arial" charset="0"/>
                          <a:cs typeface="Arial" charset="0"/>
                        </a:rPr>
                        <a:t>Potentiel de valorisation des synergies internes sur le plan - commercial /coûts</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dash"/>
                      <a:round/>
                      <a:headEnd type="none" w="med" len="med"/>
                      <a:tailEnd type="none" w="med" len="med"/>
                    </a:lnB>
                    <a:lnTlToBr>
                      <a:noFill/>
                    </a:lnTlToBr>
                    <a:lnBlToTr>
                      <a:noFill/>
                    </a:lnBlToTr>
                    <a:solidFill>
                      <a:schemeClr val="bg1"/>
                    </a:solidFill>
                  </a:tcPr>
                </a:tc>
                <a:tc rowSpan="2" hMerge="1">
                  <a:txBody>
                    <a:bodyPr/>
                    <a:lstStyle/>
                    <a:p>
                      <a:endParaRPr lang="fr-FR"/>
                    </a:p>
                  </a:txBody>
                  <a:tcPr/>
                </a:tc>
                <a:tc rowSpan="2" hMerge="1">
                  <a:txBody>
                    <a:bodyPr/>
                    <a:lstStyle/>
                    <a:p>
                      <a:endParaRPr lang="fr-FR"/>
                    </a:p>
                  </a:txBody>
                  <a:tcPr/>
                </a:tc>
                <a:tc rowSpan="2">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600" b="0" i="0" u="none" strike="noStrike" cap="none" normalizeH="0" baseline="0" dirty="0" smtClean="0">
                        <a:ln>
                          <a:noFill/>
                        </a:ln>
                        <a:solidFill>
                          <a:schemeClr val="accent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dash"/>
                      <a:round/>
                      <a:headEnd type="none" w="med" len="med"/>
                      <a:tailEnd type="none" w="med" len="med"/>
                    </a:lnB>
                    <a:lnTlToBr>
                      <a:noFill/>
                    </a:lnTlToBr>
                    <a:lnBlToTr>
                      <a:noFill/>
                    </a:lnBlToTr>
                    <a:solidFill>
                      <a:schemeClr val="bg1"/>
                    </a:solidFill>
                  </a:tcPr>
                </a:tc>
                <a:tc rowSpan="2">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600" b="0" i="0" u="none" strike="noStrike" cap="none" normalizeH="0" baseline="0" dirty="0" smtClean="0">
                        <a:ln>
                          <a:noFill/>
                        </a:ln>
                        <a:solidFill>
                          <a:srgbClr val="FF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dash"/>
                      <a:round/>
                      <a:headEnd type="none" w="med" len="med"/>
                      <a:tailEnd type="none" w="med" len="med"/>
                    </a:lnB>
                    <a:lnTlToBr>
                      <a:noFill/>
                    </a:lnTlToBr>
                    <a:lnBlToTr>
                      <a:noFill/>
                    </a:lnBlToTr>
                    <a:solidFill>
                      <a:schemeClr val="bg1"/>
                    </a:solidFill>
                  </a:tcPr>
                </a:tc>
                <a:tc rowSpan="2">
                  <a:txBody>
                    <a:bodyPr/>
                    <a:lstStyle/>
                    <a:p>
                      <a:endParaRPr lang="fr-F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dash"/>
                      <a:round/>
                      <a:headEnd type="none" w="med" len="med"/>
                      <a:tailEnd type="none" w="med" len="med"/>
                    </a:lnB>
                    <a:lnTlToBr>
                      <a:noFill/>
                    </a:lnTlToBr>
                    <a:lnBlToTr>
                      <a:noFill/>
                    </a:lnBlToTr>
                    <a:solidFill>
                      <a:schemeClr val="bg1"/>
                    </a:solidFill>
                  </a:tcPr>
                </a:tc>
                <a:tc rowSpan="2">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400" b="0" i="0" u="none" strike="noStrike" kern="1200" cap="none" normalizeH="0" baseline="0" dirty="0" smtClean="0">
                          <a:ln>
                            <a:noFill/>
                          </a:ln>
                          <a:solidFill>
                            <a:schemeClr val="accent1"/>
                          </a:solidFill>
                          <a:effectLst/>
                          <a:latin typeface="Arial" charset="0"/>
                          <a:ea typeface="+mn-ea"/>
                          <a:cs typeface="+mn-cs"/>
                          <a:sym typeface="Wingdings 2" pitchFamily="18" charset="2"/>
                        </a:rPr>
                        <a:t></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dash"/>
                      <a:round/>
                      <a:headEnd type="none" w="med" len="med"/>
                      <a:tailEnd type="none" w="med" len="med"/>
                    </a:lnB>
                    <a:lnTlToBr>
                      <a:noFill/>
                    </a:lnTlToBr>
                    <a:lnBlToTr>
                      <a:noFill/>
                    </a:lnBlToTr>
                    <a:solidFill>
                      <a:schemeClr val="bg1"/>
                    </a:solidFill>
                  </a:tcPr>
                </a:tc>
                <a:tc rowSpan="2">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900" b="0" i="0" u="none" strike="noStrike" cap="none" normalizeH="0" baseline="0" dirty="0" smtClean="0">
                        <a:ln>
                          <a:noFill/>
                        </a:ln>
                        <a:solidFill>
                          <a:srgbClr val="FF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dash"/>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6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w="9525" cap="flat" cmpd="sng" algn="ctr">
                      <a:solidFill>
                        <a:schemeClr val="accent1"/>
                      </a:solidFill>
                      <a:prstDash val="dash"/>
                      <a:round/>
                      <a:headEnd type="none" w="med" len="med"/>
                      <a:tailEnd type="none" w="med" len="med"/>
                    </a:lnB>
                    <a:lnTlToBr>
                      <a:noFill/>
                    </a:lnTlToBr>
                    <a:lnBlToTr>
                      <a:noFill/>
                    </a:lnBlToTr>
                    <a:solidFill>
                      <a:schemeClr val="bg1"/>
                    </a:solidFill>
                  </a:tcPr>
                </a:tc>
                <a:tc rowSpan="2">
                  <a:txBody>
                    <a:bodyPr/>
                    <a:lstStyle/>
                    <a:p>
                      <a:pPr marL="85725" marR="0" lvl="0" indent="0" algn="l" defTabSz="914400" rtl="0" eaLnBrk="0" fontAlgn="base" latinLnBrk="0" hangingPunct="0">
                        <a:lnSpc>
                          <a:spcPct val="100000"/>
                        </a:lnSpc>
                        <a:spcBef>
                          <a:spcPts val="0"/>
                        </a:spcBef>
                        <a:spcAft>
                          <a:spcPts val="0"/>
                        </a:spcAft>
                        <a:buClr>
                          <a:srgbClr val="666465"/>
                        </a:buClr>
                        <a:buSzTx/>
                        <a:buFont typeface="Arial" pitchFamily="34" charset="0"/>
                        <a:buChar char="•"/>
                        <a:tabLst/>
                      </a:pPr>
                      <a:r>
                        <a:rPr kumimoji="0" lang="fr-FR" sz="700" b="0" i="0" u="none" strike="noStrike" cap="none" normalizeH="0" baseline="0" dirty="0" smtClean="0">
                          <a:ln>
                            <a:noFill/>
                          </a:ln>
                          <a:solidFill>
                            <a:srgbClr val="000000"/>
                          </a:solidFill>
                          <a:effectLst/>
                          <a:latin typeface="Arial" charset="0"/>
                          <a:cs typeface="Arial" charset="0"/>
                        </a:rPr>
                        <a:t>Commercial: synergie avec les autres  segments</a:t>
                      </a:r>
                    </a:p>
                    <a:p>
                      <a:pPr marL="85725" marR="0" lvl="0" indent="0" algn="l" defTabSz="914400" rtl="0" eaLnBrk="0" fontAlgn="base" latinLnBrk="0" hangingPunct="0">
                        <a:lnSpc>
                          <a:spcPct val="100000"/>
                        </a:lnSpc>
                        <a:spcBef>
                          <a:spcPts val="0"/>
                        </a:spcBef>
                        <a:spcAft>
                          <a:spcPts val="0"/>
                        </a:spcAft>
                        <a:buClr>
                          <a:srgbClr val="666465"/>
                        </a:buClr>
                        <a:buSzTx/>
                        <a:buFont typeface="Arial" pitchFamily="34" charset="0"/>
                        <a:buChar char="•"/>
                        <a:tabLst/>
                      </a:pPr>
                      <a:r>
                        <a:rPr kumimoji="0" lang="fr-FR" sz="700" b="0" i="0" u="none" strike="noStrike" cap="none" normalizeH="0" baseline="0" dirty="0" smtClean="0">
                          <a:ln>
                            <a:noFill/>
                          </a:ln>
                          <a:solidFill>
                            <a:srgbClr val="000000"/>
                          </a:solidFill>
                          <a:effectLst/>
                          <a:latin typeface="Arial" charset="0"/>
                          <a:cs typeface="Arial" charset="0"/>
                        </a:rPr>
                        <a:t>Coûts: mutualisation des équipes relève gaz/</a:t>
                      </a:r>
                      <a:r>
                        <a:rPr kumimoji="0" lang="fr-FR" sz="700" b="0" i="0" u="none" strike="noStrike" cap="none" normalizeH="0" baseline="0" dirty="0" err="1" smtClean="0">
                          <a:ln>
                            <a:noFill/>
                          </a:ln>
                          <a:solidFill>
                            <a:srgbClr val="000000"/>
                          </a:solidFill>
                          <a:effectLst/>
                          <a:latin typeface="Arial" charset="0"/>
                          <a:cs typeface="Arial" charset="0"/>
                        </a:rPr>
                        <a:t>elec</a:t>
                      </a:r>
                      <a:endParaRPr kumimoji="0" lang="fr-FR" sz="700" b="0" i="0" u="none" strike="noStrike" cap="none" normalizeH="0" baseline="0" dirty="0" smtClean="0">
                        <a:ln>
                          <a:noFill/>
                        </a:ln>
                        <a:solidFill>
                          <a:srgbClr val="000000"/>
                        </a:solidFill>
                        <a:effectLst/>
                        <a:latin typeface="Arial" charset="0"/>
                        <a:cs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dash"/>
                      <a:round/>
                      <a:headEnd type="none" w="med" len="med"/>
                      <a:tailEnd type="none" w="med" len="med"/>
                    </a:lnB>
                    <a:lnTlToBr>
                      <a:noFill/>
                    </a:lnTlToBr>
                    <a:lnBlToTr>
                      <a:noFill/>
                    </a:lnBlToTr>
                    <a:solidFill>
                      <a:schemeClr val="bg1"/>
                    </a:solidFill>
                  </a:tcPr>
                </a:tc>
              </a:tr>
              <a:tr h="83860">
                <a:tc gridSpan="3" vMerge="1">
                  <a:txBody>
                    <a:bodyPr/>
                    <a:lstStyle/>
                    <a:p>
                      <a:endParaRPr lang="fr-FR"/>
                    </a:p>
                  </a:txBody>
                  <a:tcPr/>
                </a:tc>
                <a:tc hMerge="1" vMerge="1">
                  <a:txBody>
                    <a:bodyPr/>
                    <a:lstStyle/>
                    <a:p>
                      <a:endParaRPr lang="fr-FR"/>
                    </a:p>
                  </a:txBody>
                  <a:tcPr/>
                </a:tc>
                <a:tc hMerge="1" vMerge="1">
                  <a:txBody>
                    <a:bodyPr/>
                    <a:lstStyle/>
                    <a:p>
                      <a:endParaRPr lang="fr-FR"/>
                    </a:p>
                  </a:txBody>
                  <a:tcPr/>
                </a:tc>
                <a:tc vMerge="1">
                  <a:txBody>
                    <a:bodyPr/>
                    <a:lstStyle/>
                    <a:p>
                      <a:endParaRPr lang="fr-FR"/>
                    </a:p>
                  </a:txBody>
                  <a:tcPr/>
                </a:tc>
                <a:tc vMerge="1">
                  <a:txBody>
                    <a:bodyPr/>
                    <a:lstStyle/>
                    <a:p>
                      <a:endParaRPr lang="fr-FR"/>
                    </a:p>
                  </a:txBody>
                  <a:tcPr/>
                </a:tc>
                <a:tc vMerge="1">
                  <a:txBody>
                    <a:bodyPr/>
                    <a:lstStyle/>
                    <a:p>
                      <a:endParaRPr lang="fr-FR"/>
                    </a:p>
                  </a:txBody>
                  <a:tcPr/>
                </a:tc>
                <a:tc vMerge="1">
                  <a:txBody>
                    <a:bodyPr/>
                    <a:lstStyle/>
                    <a:p>
                      <a:endParaRPr lang="fr-FR"/>
                    </a:p>
                  </a:txBody>
                  <a:tcPr/>
                </a:tc>
                <a:tc vMerge="1">
                  <a:txBody>
                    <a:bodyPr/>
                    <a:lstStyle/>
                    <a:p>
                      <a:endParaRPr lang="fr-FR"/>
                    </a:p>
                  </a:txBody>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600" b="0" i="0" u="none" strike="noStrike" cap="none" normalizeH="0" baseline="0" dirty="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dash"/>
                      <a:round/>
                      <a:headEnd type="none" w="med" len="med"/>
                      <a:tailEnd type="none" w="med" len="med"/>
                    </a:lnT>
                    <a:lnB w="9525" cap="flat" cmpd="sng" algn="ctr">
                      <a:solidFill>
                        <a:schemeClr val="accent1"/>
                      </a:solidFill>
                      <a:prstDash val="dash"/>
                      <a:round/>
                      <a:headEnd type="none" w="med" len="med"/>
                      <a:tailEnd type="none" w="med" len="med"/>
                    </a:lnB>
                    <a:lnTlToBr>
                      <a:noFill/>
                    </a:lnTlToBr>
                    <a:lnBlToTr>
                      <a:noFill/>
                    </a:lnBlToTr>
                    <a:solidFill>
                      <a:schemeClr val="bg1"/>
                    </a:solidFill>
                  </a:tcPr>
                </a:tc>
                <a:tc vMerge="1">
                  <a:txBody>
                    <a:bodyPr/>
                    <a:lstStyle/>
                    <a:p>
                      <a:endParaRPr lang="fr-FR"/>
                    </a:p>
                  </a:txBody>
                  <a:tcPr/>
                </a:tc>
              </a:tr>
              <a:tr h="268353">
                <a:tc gridSpan="3">
                  <a:txBody>
                    <a:bodyPr/>
                    <a:lstStyle/>
                    <a:p>
                      <a:pPr marL="87313"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800" b="1" i="0" u="none" strike="noStrike" cap="none" normalizeH="0" baseline="0" smtClean="0">
                          <a:ln>
                            <a:noFill/>
                          </a:ln>
                          <a:solidFill>
                            <a:srgbClr val="000000"/>
                          </a:solidFill>
                          <a:effectLst/>
                          <a:latin typeface="Arial" charset="0"/>
                          <a:cs typeface="Arial" charset="0"/>
                        </a:rPr>
                        <a:t>Potentiel de valorisation des synergies avec des partenaires</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dash"/>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hMerge="1">
                  <a:txBody>
                    <a:bodyPr/>
                    <a:lstStyle/>
                    <a:p>
                      <a:endParaRPr lang="fr-FR"/>
                    </a:p>
                  </a:txBody>
                  <a:tcPr/>
                </a:tc>
                <a:tc hMerge="1">
                  <a:txBody>
                    <a:bodyPr/>
                    <a:lstStyle/>
                    <a:p>
                      <a:endParaRPr lang="fr-FR"/>
                    </a:p>
                  </a:txBody>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600" b="0" i="0" u="none" strike="noStrike" cap="none" normalizeH="0" baseline="0" dirty="0" smtClean="0">
                        <a:ln>
                          <a:noFill/>
                        </a:ln>
                        <a:solidFill>
                          <a:schemeClr val="accent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dash"/>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600" b="0" i="0" u="none" strike="noStrike" cap="none" normalizeH="0" baseline="0" dirty="0" smtClean="0">
                        <a:ln>
                          <a:noFill/>
                        </a:ln>
                        <a:solidFill>
                          <a:srgbClr val="FF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dash"/>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endParaRPr lang="fr-FR" dirty="0"/>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dash"/>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defRPr/>
                      </a:pPr>
                      <a:r>
                        <a:rPr kumimoji="0" lang="fr-FR" sz="1400" b="0" i="0" u="none" strike="noStrike" kern="1200" cap="none" spc="0" normalizeH="0" baseline="0" noProof="0" dirty="0" smtClean="0">
                          <a:ln>
                            <a:noFill/>
                          </a:ln>
                          <a:solidFill>
                            <a:srgbClr val="A9A57C"/>
                          </a:solidFill>
                          <a:effectLst/>
                          <a:uLnTx/>
                          <a:uFillTx/>
                          <a:latin typeface="Arial" charset="0"/>
                          <a:ea typeface="+mn-ea"/>
                          <a:cs typeface="+mn-cs"/>
                          <a:sym typeface="Wingdings 2" pitchFamily="18" charset="2"/>
                        </a:rPr>
                        <a:t> </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dash"/>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600" b="0" i="0" u="none" strike="noStrike" cap="none" normalizeH="0" baseline="0" dirty="0" smtClean="0">
                        <a:ln>
                          <a:noFill/>
                        </a:ln>
                        <a:solidFill>
                          <a:srgbClr val="FF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dash"/>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600" b="0" i="0" u="none" strike="noStrike" cap="none" normalizeH="0" baseline="0" dirty="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dash"/>
                      <a:round/>
                      <a:headEnd type="none" w="med" len="med"/>
                      <a:tailEnd type="none" w="med" len="med"/>
                    </a:lnT>
                    <a:lnB>
                      <a:noFill/>
                    </a:lnB>
                    <a:lnTlToBr>
                      <a:noFill/>
                    </a:lnTlToBr>
                    <a:lnBlToTr>
                      <a:noFill/>
                    </a:lnBlToTr>
                    <a:solidFill>
                      <a:schemeClr val="bg1"/>
                    </a:solidFill>
                  </a:tcPr>
                </a:tc>
                <a:tc>
                  <a:txBody>
                    <a:bodyPr/>
                    <a:lstStyle/>
                    <a:p>
                      <a:pPr marL="85725"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defRPr/>
                      </a:pPr>
                      <a:r>
                        <a:rPr kumimoji="0" lang="fr-FR" sz="700" b="0" i="0" u="none" strike="noStrike" cap="none" normalizeH="0" baseline="0" dirty="0" smtClean="0">
                          <a:ln>
                            <a:noFill/>
                          </a:ln>
                          <a:solidFill>
                            <a:srgbClr val="000000"/>
                          </a:solidFill>
                          <a:effectLst/>
                          <a:latin typeface="Arial" charset="0"/>
                          <a:cs typeface="Arial" charset="0"/>
                        </a:rPr>
                        <a:t>Synergie avec GRTE et CEEG dans le développement du réseau</a:t>
                      </a:r>
                    </a:p>
                    <a:p>
                      <a:pPr marL="85725"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defRPr/>
                      </a:pPr>
                      <a:r>
                        <a:rPr kumimoji="0" lang="fr-FR" sz="700" b="0" i="0" u="none" strike="noStrike" cap="none" normalizeH="0" baseline="0" dirty="0" smtClean="0">
                          <a:ln>
                            <a:noFill/>
                          </a:ln>
                          <a:solidFill>
                            <a:srgbClr val="000000"/>
                          </a:solidFill>
                          <a:effectLst/>
                          <a:latin typeface="Arial" charset="0"/>
                          <a:cs typeface="Arial" charset="0"/>
                        </a:rPr>
                        <a:t>Synergie avec les institutions publiques pour la concrétisation des programmes d’Etat</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dash"/>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0">
                <a:tc gridSpan="3">
                  <a:txBody>
                    <a:bodyPr/>
                    <a:lstStyle/>
                    <a:p>
                      <a:pPr marL="87313"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800" b="1" i="0" u="none" strike="noStrike" cap="none" normalizeH="0" baseline="0" dirty="0" smtClean="0">
                          <a:ln>
                            <a:noFill/>
                          </a:ln>
                          <a:solidFill>
                            <a:srgbClr val="000000"/>
                          </a:solidFill>
                          <a:effectLst/>
                          <a:latin typeface="Arial" charset="0"/>
                          <a:cs typeface="Arial" charset="0"/>
                        </a:rPr>
                        <a:t>Synthèse de la capacité à créer de la valeur</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2"/>
                    </a:solidFill>
                  </a:tcPr>
                </a:tc>
                <a:tc hMerge="1">
                  <a:txBody>
                    <a:bodyPr/>
                    <a:lstStyle/>
                    <a:p>
                      <a:endParaRPr lang="fr-FR"/>
                    </a:p>
                  </a:txBody>
                  <a:tcPr/>
                </a:tc>
                <a:tc hMerge="1">
                  <a:txBody>
                    <a:bodyPr/>
                    <a:lstStyle/>
                    <a:p>
                      <a:endParaRPr lang="fr-FR"/>
                    </a:p>
                  </a:txBody>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600" b="0" i="0" u="none" strike="noStrike" cap="none" normalizeH="0" baseline="0" dirty="0" smtClean="0">
                        <a:ln>
                          <a:noFill/>
                        </a:ln>
                        <a:solidFill>
                          <a:schemeClr val="accent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r" defTabSz="914400" rtl="0" eaLnBrk="0" fontAlgn="base" latinLnBrk="0" hangingPunct="0">
                        <a:lnSpc>
                          <a:spcPct val="100000"/>
                        </a:lnSpc>
                        <a:spcBef>
                          <a:spcPts val="0"/>
                        </a:spcBef>
                        <a:spcAft>
                          <a:spcPts val="0"/>
                        </a:spcAft>
                        <a:buClr>
                          <a:srgbClr val="666465"/>
                        </a:buClr>
                        <a:buSzTx/>
                        <a:buFont typeface="Wingdings" pitchFamily="2" charset="2"/>
                        <a:buNone/>
                        <a:tabLst/>
                        <a:defRPr/>
                      </a:pPr>
                      <a:endParaRPr kumimoji="0" lang="fr-FR" sz="1600" b="0" i="0" u="none" strike="noStrike" kern="1200" cap="none" spc="0" normalizeH="0" baseline="0" noProof="0" dirty="0" smtClean="0">
                        <a:ln>
                          <a:noFill/>
                        </a:ln>
                        <a:solidFill>
                          <a:srgbClr val="2F2B20"/>
                        </a:solidFill>
                        <a:effectLst/>
                        <a:uLnTx/>
                        <a:uFillTx/>
                        <a:latin typeface="Arial" charset="0"/>
                        <a:ea typeface="+mn-ea"/>
                        <a:cs typeface="+mn-cs"/>
                        <a:sym typeface="Wingdings 2" pitchFamily="18" charset="2"/>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defRPr/>
                      </a:pPr>
                      <a:r>
                        <a:rPr kumimoji="0" lang="fr-FR" sz="1600" b="0" i="0" u="none" strike="noStrike" kern="1200" cap="none" spc="0" normalizeH="0" baseline="0" noProof="0" dirty="0" smtClean="0">
                          <a:ln>
                            <a:noFill/>
                          </a:ln>
                          <a:solidFill>
                            <a:srgbClr val="2F2B20"/>
                          </a:solidFill>
                          <a:effectLst/>
                          <a:uLnTx/>
                          <a:uFillTx/>
                          <a:latin typeface="Arial" charset="0"/>
                          <a:ea typeface="+mn-ea"/>
                          <a:cs typeface="+mn-cs"/>
                          <a:sym typeface="Wingdings 2" pitchFamily="18" charset="2"/>
                        </a:rPr>
                        <a:t></a:t>
                      </a:r>
                      <a:endParaRPr kumimoji="0" lang="fr-FR" sz="1600" b="0" i="0" u="none" strike="noStrike" kern="1200" cap="none" normalizeH="0" baseline="0" dirty="0" smtClean="0">
                        <a:ln>
                          <a:noFill/>
                        </a:ln>
                        <a:solidFill>
                          <a:schemeClr val="tx1"/>
                        </a:solidFill>
                        <a:effectLst/>
                        <a:latin typeface="Arial" charset="0"/>
                        <a:ea typeface="+mn-ea"/>
                        <a:cs typeface="+mn-cs"/>
                        <a:sym typeface="Wingdings 2" pitchFamily="18" charset="2"/>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600" b="0" i="0" u="none" strike="noStrike" cap="none" normalizeH="0" baseline="0" dirty="0" smtClean="0">
                        <a:ln>
                          <a:noFill/>
                        </a:ln>
                        <a:solidFill>
                          <a:srgbClr val="FF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600" b="0" i="0" u="none" strike="noStrike" cap="none" normalizeH="0" baseline="0" dirty="0" smtClean="0">
                        <a:ln>
                          <a:noFill/>
                        </a:ln>
                        <a:solidFill>
                          <a:srgbClr val="FF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700" b="0" i="0" u="none" strike="noStrike" cap="none" normalizeH="0" baseline="0" dirty="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solidFill>
                      <a:schemeClr val="accent2"/>
                    </a:solidFill>
                  </a:tcPr>
                </a:tc>
                <a:tc>
                  <a:txBody>
                    <a:bodyPr/>
                    <a:lstStyle/>
                    <a:p>
                      <a:pPr marL="85725"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700" b="0" i="0" u="none" strike="noStrike" cap="none" normalizeH="0" baseline="0" dirty="0" smtClean="0">
                        <a:ln>
                          <a:noFill/>
                        </a:ln>
                        <a:solidFill>
                          <a:srgbClr val="FF0000"/>
                        </a:solidFill>
                        <a:effectLst/>
                        <a:latin typeface="Arial" charset="0"/>
                        <a:cs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2"/>
                    </a:solidFill>
                  </a:tcPr>
                </a:tc>
              </a:tr>
            </a:tbl>
          </a:graphicData>
        </a:graphic>
      </p:graphicFrame>
      <p:sp>
        <p:nvSpPr>
          <p:cNvPr id="19665" name="Rectangle 7"/>
          <p:cNvSpPr>
            <a:spLocks noChangeArrowheads="1"/>
          </p:cNvSpPr>
          <p:nvPr/>
        </p:nvSpPr>
        <p:spPr bwMode="auto">
          <a:xfrm>
            <a:off x="423863" y="-43751"/>
            <a:ext cx="8720137" cy="258042"/>
          </a:xfrm>
          <a:prstGeom prst="rect">
            <a:avLst/>
          </a:prstGeom>
          <a:noFill/>
          <a:ln w="9525">
            <a:noFill/>
            <a:miter lim="800000"/>
            <a:headEnd/>
            <a:tailEnd/>
          </a:ln>
        </p:spPr>
        <p:txBody>
          <a:bodyPr lIns="0" tIns="0" rIns="0" bIns="0" anchor="b"/>
          <a:lstStyle/>
          <a:p>
            <a:pPr marL="457200" indent="-457200"/>
            <a:r>
              <a:rPr lang="fr-FR" sz="1600" dirty="0">
                <a:solidFill>
                  <a:srgbClr val="000000"/>
                </a:solidFill>
                <a:latin typeface="Calibri" pitchFamily="34" charset="0"/>
              </a:rPr>
              <a:t>Potentiel de création de valeur du segment </a:t>
            </a:r>
            <a:r>
              <a:rPr lang="fr-FR" sz="1600" i="1" dirty="0">
                <a:solidFill>
                  <a:srgbClr val="000000"/>
                </a:solidFill>
                <a:latin typeface="Calibri" pitchFamily="34" charset="0"/>
              </a:rPr>
              <a:t>Concessions Électriques</a:t>
            </a:r>
            <a:endParaRPr lang="fr-FR" sz="1600" dirty="0">
              <a:solidFill>
                <a:srgbClr val="000000"/>
              </a:solidFill>
              <a:latin typeface="Calibri" pitchFamily="34" charset="0"/>
            </a:endParaRP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graphicFrame>
        <p:nvGraphicFramePr>
          <p:cNvPr id="14" name="Group 21"/>
          <p:cNvGraphicFramePr>
            <a:graphicFrameLocks noGrp="1"/>
          </p:cNvGraphicFramePr>
          <p:nvPr/>
        </p:nvGraphicFramePr>
        <p:xfrm>
          <a:off x="71407" y="808677"/>
          <a:ext cx="8929783" cy="4834902"/>
        </p:xfrm>
        <a:graphic>
          <a:graphicData uri="http://schemas.openxmlformats.org/drawingml/2006/table">
            <a:tbl>
              <a:tblPr>
                <a:tableStyleId>{BC89EF96-8CEA-46FF-86C4-4CE0E7609802}</a:tableStyleId>
              </a:tblPr>
              <a:tblGrid>
                <a:gridCol w="2178590"/>
                <a:gridCol w="1321905"/>
                <a:gridCol w="1292363"/>
                <a:gridCol w="1524990"/>
                <a:gridCol w="1307134"/>
                <a:gridCol w="145237"/>
                <a:gridCol w="1159564"/>
              </a:tblGrid>
              <a:tr h="428628">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200" b="1" u="none" strike="noStrike" cap="none" normalizeH="0" baseline="0" dirty="0" smtClean="0">
                          <a:ln>
                            <a:noFill/>
                          </a:ln>
                          <a:solidFill>
                            <a:schemeClr val="bg1"/>
                          </a:solidFill>
                          <a:effectLst/>
                          <a:latin typeface="+mn-lt"/>
                        </a:rPr>
                        <a:t>                                            Phases</a:t>
                      </a:r>
                      <a:br>
                        <a:rPr kumimoji="0" lang="fr-FR" sz="1200" b="1" u="none" strike="noStrike" cap="none" normalizeH="0" baseline="0" dirty="0" smtClean="0">
                          <a:ln>
                            <a:noFill/>
                          </a:ln>
                          <a:solidFill>
                            <a:schemeClr val="bg1"/>
                          </a:solidFill>
                          <a:effectLst/>
                          <a:latin typeface="+mn-lt"/>
                        </a:rPr>
                      </a:br>
                      <a:r>
                        <a:rPr kumimoji="0" lang="fr-FR" sz="1200" b="1" u="none" strike="noStrike" cap="none" normalizeH="0" baseline="0" dirty="0" smtClean="0">
                          <a:ln>
                            <a:noFill/>
                          </a:ln>
                          <a:solidFill>
                            <a:schemeClr val="bg1"/>
                          </a:solidFill>
                          <a:effectLst/>
                          <a:latin typeface="+mn-lt"/>
                        </a:rPr>
                        <a:t>Caractéristiques</a:t>
                      </a:r>
                      <a:endParaRPr kumimoji="0" lang="fr-FR" sz="1200" b="1" i="0" u="none" strike="noStrike" cap="none" normalizeH="0" baseline="0" dirty="0" smtClean="0">
                        <a:ln>
                          <a:noFill/>
                        </a:ln>
                        <a:solidFill>
                          <a:schemeClr val="bg1"/>
                        </a:solidFill>
                        <a:effectLst/>
                        <a:latin typeface="+mn-lt"/>
                        <a:cs typeface="Arial" charset="0"/>
                      </a:endParaRPr>
                    </a:p>
                  </a:txBody>
                  <a:tcPr marL="15337" marR="15337" marT="18000" marB="18000" anchor="ctr" horzOverflow="overflow">
                    <a:solidFill>
                      <a:schemeClr val="tx2">
                        <a:lumMod val="40000"/>
                        <a:lumOff val="60000"/>
                      </a:schemeClr>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200" b="1" u="none" strike="noStrike" cap="none" normalizeH="0" baseline="0" dirty="0" smtClean="0">
                          <a:ln>
                            <a:noFill/>
                          </a:ln>
                          <a:solidFill>
                            <a:schemeClr val="bg1"/>
                          </a:solidFill>
                          <a:effectLst/>
                          <a:latin typeface="+mn-lt"/>
                        </a:rPr>
                        <a:t>Émergence</a:t>
                      </a:r>
                      <a:endParaRPr kumimoji="0" lang="fr-FR" sz="1200" b="1" i="0" u="none" strike="noStrike" cap="none" normalizeH="0" baseline="0" dirty="0" smtClean="0">
                        <a:ln>
                          <a:noFill/>
                        </a:ln>
                        <a:solidFill>
                          <a:schemeClr val="bg1"/>
                        </a:solidFill>
                        <a:effectLst/>
                        <a:latin typeface="+mn-lt"/>
                        <a:cs typeface="Arial" charset="0"/>
                      </a:endParaRPr>
                    </a:p>
                  </a:txBody>
                  <a:tcPr marL="15337" marR="15337" marT="18000" marB="18000" anchor="ctr" horzOverflow="overflow">
                    <a:solidFill>
                      <a:schemeClr val="tx2">
                        <a:lumMod val="40000"/>
                        <a:lumOff val="60000"/>
                      </a:schemeClr>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200" b="1" u="none" strike="noStrike" cap="none" normalizeH="0" baseline="0" dirty="0" smtClean="0">
                          <a:ln>
                            <a:noFill/>
                          </a:ln>
                          <a:solidFill>
                            <a:schemeClr val="bg1"/>
                          </a:solidFill>
                          <a:effectLst/>
                          <a:latin typeface="+mn-lt"/>
                        </a:rPr>
                        <a:t>Croissance</a:t>
                      </a:r>
                      <a:endParaRPr kumimoji="0" lang="fr-FR" sz="1200" b="1" i="0" u="none" strike="noStrike" cap="none" normalizeH="0" baseline="0" dirty="0" smtClean="0">
                        <a:ln>
                          <a:noFill/>
                        </a:ln>
                        <a:solidFill>
                          <a:schemeClr val="bg1"/>
                        </a:solidFill>
                        <a:effectLst/>
                        <a:latin typeface="+mn-lt"/>
                        <a:cs typeface="Arial" charset="0"/>
                      </a:endParaRPr>
                    </a:p>
                  </a:txBody>
                  <a:tcPr marL="15337" marR="15337" marT="18000" marB="18000" anchor="ctr" horzOverflow="overflow">
                    <a:solidFill>
                      <a:schemeClr val="tx2">
                        <a:lumMod val="40000"/>
                        <a:lumOff val="60000"/>
                      </a:schemeClr>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200" b="1" u="none" strike="noStrike" cap="none" normalizeH="0" baseline="0" dirty="0" smtClean="0">
                          <a:ln>
                            <a:noFill/>
                          </a:ln>
                          <a:solidFill>
                            <a:schemeClr val="bg1"/>
                          </a:solidFill>
                          <a:effectLst/>
                          <a:latin typeface="+mn-lt"/>
                        </a:rPr>
                        <a:t>Maturité</a:t>
                      </a:r>
                      <a:endParaRPr kumimoji="0" lang="fr-FR" sz="1200" b="1" i="0" u="none" strike="noStrike" cap="none" normalizeH="0" baseline="0" dirty="0" smtClean="0">
                        <a:ln>
                          <a:noFill/>
                        </a:ln>
                        <a:solidFill>
                          <a:schemeClr val="bg1"/>
                        </a:solidFill>
                        <a:effectLst/>
                        <a:latin typeface="+mn-lt"/>
                        <a:cs typeface="Arial" charset="0"/>
                      </a:endParaRPr>
                    </a:p>
                  </a:txBody>
                  <a:tcPr marL="15337" marR="15337" marT="18000" marB="18000" anchor="ctr" horzOverflow="overflow">
                    <a:solidFill>
                      <a:schemeClr val="tx2">
                        <a:lumMod val="40000"/>
                        <a:lumOff val="60000"/>
                      </a:schemeClr>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200" b="1" u="none" strike="noStrike" cap="none" normalizeH="0" baseline="0" dirty="0" smtClean="0">
                          <a:ln>
                            <a:noFill/>
                          </a:ln>
                          <a:solidFill>
                            <a:schemeClr val="bg1"/>
                          </a:solidFill>
                          <a:effectLst/>
                          <a:latin typeface="+mn-lt"/>
                        </a:rPr>
                        <a:t>Décroissance</a:t>
                      </a:r>
                      <a:endParaRPr kumimoji="0" lang="fr-FR" sz="1200" b="1" i="0" u="none" strike="noStrike" cap="none" normalizeH="0" baseline="0" dirty="0" smtClean="0">
                        <a:ln>
                          <a:noFill/>
                        </a:ln>
                        <a:solidFill>
                          <a:schemeClr val="bg1"/>
                        </a:solidFill>
                        <a:effectLst/>
                        <a:latin typeface="+mn-lt"/>
                        <a:cs typeface="Arial" charset="0"/>
                      </a:endParaRPr>
                    </a:p>
                  </a:txBody>
                  <a:tcPr marL="15337" marR="15337" marT="18000" marB="18000" anchor="ctr" horzOverflow="overflow">
                    <a:solidFill>
                      <a:schemeClr val="tx2">
                        <a:lumMod val="40000"/>
                        <a:lumOff val="60000"/>
                      </a:schemeClr>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200" b="1" i="0" u="none" strike="noStrike" cap="none" normalizeH="0" baseline="0" dirty="0" smtClean="0">
                        <a:ln>
                          <a:noFill/>
                        </a:ln>
                        <a:solidFill>
                          <a:schemeClr val="bg1"/>
                        </a:solidFill>
                        <a:effectLst/>
                        <a:latin typeface="+mn-lt"/>
                        <a:cs typeface="Arial" charset="0"/>
                      </a:endParaRPr>
                    </a:p>
                  </a:txBody>
                  <a:tcPr marL="15337" marR="15337" marT="18000" marB="18000" anchor="ctr" horzOverflow="overflow">
                    <a:solidFill>
                      <a:schemeClr val="tx2">
                        <a:lumMod val="40000"/>
                        <a:lumOff val="60000"/>
                      </a:schemeClr>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200" b="1" u="none" strike="noStrike" cap="none" normalizeH="0" baseline="0" dirty="0" smtClean="0">
                          <a:ln>
                            <a:noFill/>
                          </a:ln>
                          <a:solidFill>
                            <a:schemeClr val="bg1"/>
                          </a:solidFill>
                          <a:effectLst/>
                          <a:latin typeface="+mn-lt"/>
                        </a:rPr>
                        <a:t>Commentaires</a:t>
                      </a:r>
                      <a:endParaRPr kumimoji="0" lang="fr-FR" sz="1200" b="1" i="0" u="none" strike="noStrike" cap="none" normalizeH="0" baseline="0" dirty="0" smtClean="0">
                        <a:ln>
                          <a:noFill/>
                        </a:ln>
                        <a:solidFill>
                          <a:schemeClr val="bg1"/>
                        </a:solidFill>
                        <a:effectLst/>
                        <a:latin typeface="+mn-lt"/>
                        <a:cs typeface="Arial" charset="0"/>
                      </a:endParaRPr>
                    </a:p>
                  </a:txBody>
                  <a:tcPr marL="15337" marR="15337" marT="18000" marB="18000" anchor="ctr" horzOverflow="overflow">
                    <a:solidFill>
                      <a:schemeClr val="tx2">
                        <a:lumMod val="40000"/>
                        <a:lumOff val="60000"/>
                      </a:schemeClr>
                    </a:solidFill>
                  </a:tcPr>
                </a:tc>
              </a:tr>
              <a:tr h="71419">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solidFill>
                      <a:schemeClr val="bg1"/>
                    </a:solidFill>
                  </a:tcPr>
                </a:tc>
              </a:tr>
              <a:tr h="403087">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b="1" u="none" strike="noStrike" cap="none" normalizeH="0" baseline="0" dirty="0" smtClean="0">
                          <a:ln>
                            <a:noFill/>
                          </a:ln>
                          <a:effectLst/>
                          <a:latin typeface="+mn-lt"/>
                        </a:rPr>
                        <a:t>Demande</a:t>
                      </a:r>
                    </a:p>
                    <a:p>
                      <a:pPr marL="266700" marR="0" lvl="1" indent="-87313" algn="l" defTabSz="914400" rtl="0" eaLnBrk="0" fontAlgn="base" latinLnBrk="0" hangingPunct="0">
                        <a:lnSpc>
                          <a:spcPct val="100000"/>
                        </a:lnSpc>
                        <a:spcBef>
                          <a:spcPts val="0"/>
                        </a:spcBef>
                        <a:spcAft>
                          <a:spcPts val="0"/>
                        </a:spcAft>
                        <a:buClr>
                          <a:srgbClr val="666465"/>
                        </a:buClr>
                        <a:buSzPct val="80000"/>
                        <a:buFont typeface="Wingdings" pitchFamily="2" charset="2"/>
                        <a:buChar char="l"/>
                        <a:tabLst/>
                      </a:pPr>
                      <a:r>
                        <a:rPr kumimoji="0" lang="fr-FR" sz="1300" u="none" strike="noStrike" cap="none" normalizeH="0" baseline="0" dirty="0" smtClean="0">
                          <a:ln>
                            <a:noFill/>
                          </a:ln>
                          <a:effectLst/>
                          <a:latin typeface="+mn-lt"/>
                        </a:rPr>
                        <a:t>Croissance</a:t>
                      </a: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u="none" strike="noStrike" cap="none" normalizeH="0" baseline="0" dirty="0" smtClean="0">
                        <a:ln>
                          <a:noFill/>
                        </a:ln>
                        <a:effectLst/>
                        <a:latin typeface="+mn-lt"/>
                      </a:endParaRPr>
                    </a:p>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dirty="0" smtClean="0">
                          <a:ln>
                            <a:noFill/>
                          </a:ln>
                          <a:effectLst/>
                          <a:latin typeface="+mn-lt"/>
                        </a:rPr>
                        <a:t>Par à-coups  </a:t>
                      </a: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u="none" strike="noStrike" cap="none" normalizeH="0" baseline="0" dirty="0" smtClean="0">
                        <a:ln>
                          <a:noFill/>
                        </a:ln>
                        <a:effectLst/>
                        <a:latin typeface="+mn-lt"/>
                      </a:endParaRPr>
                    </a:p>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dirty="0" smtClean="0">
                          <a:ln>
                            <a:noFill/>
                          </a:ln>
                          <a:effectLst/>
                          <a:latin typeface="+mn-lt"/>
                        </a:rPr>
                        <a:t>forte</a:t>
                      </a: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u="none" strike="noStrike" cap="none" normalizeH="0" baseline="0" dirty="0" smtClean="0">
                        <a:ln>
                          <a:noFill/>
                        </a:ln>
                        <a:effectLst/>
                        <a:latin typeface="+mn-lt"/>
                      </a:endParaRPr>
                    </a:p>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dirty="0" smtClean="0">
                          <a:ln>
                            <a:noFill/>
                          </a:ln>
                          <a:effectLst/>
                          <a:latin typeface="+mn-lt"/>
                        </a:rPr>
                        <a:t>faible et stable </a:t>
                      </a: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u="none" strike="noStrike" cap="none" normalizeH="0" baseline="0" dirty="0" smtClean="0">
                        <a:ln>
                          <a:noFill/>
                        </a:ln>
                        <a:effectLst/>
                        <a:latin typeface="+mn-lt"/>
                      </a:endParaRP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dirty="0" smtClean="0">
                          <a:ln>
                            <a:noFill/>
                          </a:ln>
                          <a:effectLst/>
                          <a:latin typeface="+mn-lt"/>
                        </a:rPr>
                        <a:t> </a:t>
                      </a: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r>
              <a:tr h="248864">
                <a:tc>
                  <a:txBody>
                    <a:bodyPr/>
                    <a:lstStyle/>
                    <a:p>
                      <a:pPr marL="266700" marR="0" lvl="1" indent="-87313" algn="l" defTabSz="914400" rtl="0" eaLnBrk="0" fontAlgn="base" latinLnBrk="0" hangingPunct="0">
                        <a:lnSpc>
                          <a:spcPct val="100000"/>
                        </a:lnSpc>
                        <a:spcBef>
                          <a:spcPts val="0"/>
                        </a:spcBef>
                        <a:spcAft>
                          <a:spcPts val="0"/>
                        </a:spcAft>
                        <a:buClr>
                          <a:srgbClr val="666465"/>
                        </a:buClr>
                        <a:buSzPct val="80000"/>
                        <a:buFont typeface="Wingdings" pitchFamily="2" charset="2"/>
                        <a:buChar char="l"/>
                        <a:tabLst/>
                      </a:pPr>
                      <a:r>
                        <a:rPr kumimoji="0" lang="fr-FR" sz="1300" u="none" strike="noStrike" cap="none" normalizeH="0" baseline="0" dirty="0" smtClean="0">
                          <a:ln>
                            <a:noFill/>
                          </a:ln>
                          <a:effectLst/>
                          <a:latin typeface="+mn-lt"/>
                        </a:rPr>
                        <a:t>Marge unitaire</a:t>
                      </a: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defRPr/>
                      </a:pPr>
                      <a:r>
                        <a:rPr kumimoji="0" lang="fr-FR" sz="1300" u="none" strike="noStrike" cap="none" normalizeH="0" baseline="0" dirty="0" smtClean="0">
                          <a:ln>
                            <a:noFill/>
                          </a:ln>
                          <a:effectLst/>
                          <a:latin typeface="+mn-lt"/>
                        </a:rPr>
                        <a:t>Aucune, voire négative</a:t>
                      </a: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b="0" i="0" u="none" strike="noStrike" cap="none" normalizeH="0" baseline="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u="none" strike="noStrike" cap="none" normalizeH="0" baseline="0" dirty="0" smtClean="0">
                        <a:ln>
                          <a:noFill/>
                        </a:ln>
                        <a:effectLst/>
                        <a:latin typeface="+mn-lt"/>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r>
              <a:tr h="322640">
                <a:tc>
                  <a:txBody>
                    <a:bodyPr/>
                    <a:lstStyle/>
                    <a:p>
                      <a:pPr marL="533400" marR="0" lvl="2" indent="-87313" algn="l" defTabSz="914400" rtl="0" eaLnBrk="0" fontAlgn="base" latinLnBrk="0" hangingPunct="0">
                        <a:lnSpc>
                          <a:spcPct val="100000"/>
                        </a:lnSpc>
                        <a:spcBef>
                          <a:spcPts val="0"/>
                        </a:spcBef>
                        <a:spcAft>
                          <a:spcPts val="0"/>
                        </a:spcAft>
                        <a:buClr>
                          <a:srgbClr val="666465"/>
                        </a:buClr>
                        <a:buSzTx/>
                        <a:buFont typeface="Wingdings" pitchFamily="2" charset="2"/>
                        <a:buChar char="Ø"/>
                        <a:tabLst/>
                      </a:pPr>
                      <a:r>
                        <a:rPr kumimoji="0" lang="fr-FR" sz="1300" u="none" strike="noStrike" cap="none" normalizeH="0" baseline="0" dirty="0" smtClean="0">
                          <a:ln>
                            <a:noFill/>
                          </a:ln>
                          <a:effectLst/>
                          <a:latin typeface="+mn-lt"/>
                        </a:rPr>
                        <a:t>Prix</a:t>
                      </a:r>
                    </a:p>
                    <a:p>
                      <a:pPr marL="533400" marR="0" lvl="2" indent="-87313" algn="l" defTabSz="914400" rtl="0" eaLnBrk="0" fontAlgn="base" latinLnBrk="0" hangingPunct="0">
                        <a:lnSpc>
                          <a:spcPct val="100000"/>
                        </a:lnSpc>
                        <a:spcBef>
                          <a:spcPts val="0"/>
                        </a:spcBef>
                        <a:spcAft>
                          <a:spcPts val="0"/>
                        </a:spcAft>
                        <a:buClr>
                          <a:srgbClr val="666465"/>
                        </a:buClr>
                        <a:buSzTx/>
                        <a:buFont typeface="Wingdings" pitchFamily="2" charset="2"/>
                        <a:buChar char="Ø"/>
                        <a:tabLst/>
                      </a:pPr>
                      <a:r>
                        <a:rPr kumimoji="0" lang="fr-FR" sz="1300" u="none" strike="noStrike" cap="none" normalizeH="0" baseline="0" dirty="0" smtClean="0">
                          <a:ln>
                            <a:noFill/>
                          </a:ln>
                          <a:effectLst/>
                          <a:latin typeface="+mn-lt"/>
                        </a:rPr>
                        <a:t>Coûts</a:t>
                      </a: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dirty="0" smtClean="0">
                          <a:ln>
                            <a:noFill/>
                          </a:ln>
                          <a:effectLst/>
                          <a:latin typeface="+mn-lt"/>
                        </a:rPr>
                        <a:t>forte</a:t>
                      </a:r>
                    </a:p>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dirty="0" smtClean="0">
                          <a:ln>
                            <a:noFill/>
                          </a:ln>
                          <a:effectLst/>
                          <a:latin typeface="+mn-lt"/>
                        </a:rPr>
                        <a:t>forte </a:t>
                      </a: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dirty="0" smtClean="0">
                          <a:ln>
                            <a:noFill/>
                          </a:ln>
                          <a:effectLst/>
                          <a:latin typeface="+mn-lt"/>
                        </a:rPr>
                        <a:t>? </a:t>
                      </a:r>
                    </a:p>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dirty="0" smtClean="0">
                          <a:ln>
                            <a:noFill/>
                          </a:ln>
                          <a:effectLst/>
                          <a:latin typeface="+mn-lt"/>
                        </a:rPr>
                        <a:t>baisse du coût</a:t>
                      </a: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dirty="0" smtClean="0">
                          <a:ln>
                            <a:noFill/>
                          </a:ln>
                          <a:effectLst/>
                          <a:latin typeface="+mn-lt"/>
                        </a:rPr>
                        <a:t>en baisse</a:t>
                      </a:r>
                    </a:p>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dirty="0" smtClean="0">
                          <a:ln>
                            <a:noFill/>
                          </a:ln>
                          <a:effectLst/>
                          <a:latin typeface="+mn-lt"/>
                        </a:rPr>
                        <a:t>en baisse</a:t>
                      </a: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b="0" i="0" u="none" strike="noStrike" cap="none" normalizeH="0" baseline="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u="none" strike="noStrike" cap="none" normalizeH="0" baseline="0" dirty="0" smtClean="0">
                        <a:ln>
                          <a:noFill/>
                        </a:ln>
                        <a:effectLst/>
                        <a:latin typeface="+mn-lt"/>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r>
              <a:tr h="0">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b="1" u="none" strike="noStrike" cap="none" normalizeH="0" baseline="0" dirty="0" smtClean="0">
                          <a:ln>
                            <a:noFill/>
                          </a:ln>
                          <a:effectLst/>
                          <a:latin typeface="+mn-lt"/>
                        </a:rPr>
                        <a:t>Offre</a:t>
                      </a: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u="none" strike="noStrike" cap="none" normalizeH="0" baseline="0" dirty="0" smtClean="0">
                        <a:ln>
                          <a:noFill/>
                        </a:ln>
                        <a:effectLst/>
                        <a:latin typeface="+mn-lt"/>
                      </a:endParaRP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u="none" strike="noStrike" cap="none" normalizeH="0" baseline="0" dirty="0" smtClean="0">
                        <a:ln>
                          <a:noFill/>
                        </a:ln>
                        <a:effectLst/>
                        <a:latin typeface="+mn-lt"/>
                      </a:endParaRP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u="none" strike="noStrike" cap="none" normalizeH="0" baseline="0" dirty="0" smtClean="0">
                        <a:ln>
                          <a:noFill/>
                        </a:ln>
                        <a:effectLst/>
                        <a:latin typeface="+mn-lt"/>
                      </a:endParaRP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u="none" strike="noStrike" cap="none" normalizeH="0" baseline="0" dirty="0" smtClean="0">
                        <a:ln>
                          <a:noFill/>
                        </a:ln>
                        <a:effectLst/>
                        <a:latin typeface="+mn-lt"/>
                      </a:endParaRP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r>
              <a:tr h="331324">
                <a:tc>
                  <a:txBody>
                    <a:bodyPr/>
                    <a:lstStyle/>
                    <a:p>
                      <a:pPr marL="266700" marR="0" lvl="1" indent="-87313" algn="l" defTabSz="914400" rtl="0" eaLnBrk="0" fontAlgn="base" latinLnBrk="0" hangingPunct="0">
                        <a:lnSpc>
                          <a:spcPct val="100000"/>
                        </a:lnSpc>
                        <a:spcBef>
                          <a:spcPts val="0"/>
                        </a:spcBef>
                        <a:spcAft>
                          <a:spcPts val="0"/>
                        </a:spcAft>
                        <a:buClr>
                          <a:srgbClr val="666465"/>
                        </a:buClr>
                        <a:buSzPct val="80000"/>
                        <a:buFont typeface="Wingdings" pitchFamily="2" charset="2"/>
                        <a:buChar char="l"/>
                        <a:tabLst/>
                        <a:defRPr/>
                      </a:pPr>
                      <a:r>
                        <a:rPr kumimoji="0" lang="fr-FR" sz="1300" u="none" strike="noStrike" cap="none" normalizeH="0" baseline="0" dirty="0" smtClean="0">
                          <a:ln>
                            <a:noFill/>
                          </a:ln>
                          <a:effectLst/>
                          <a:latin typeface="+mn-lt"/>
                        </a:rPr>
                        <a:t>équilibre offre/demande</a:t>
                      </a: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dirty="0" smtClean="0">
                          <a:ln>
                            <a:noFill/>
                          </a:ln>
                          <a:effectLst/>
                          <a:latin typeface="+mn-lt"/>
                        </a:rPr>
                        <a:t>déséquilibre/offre</a:t>
                      </a: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dirty="0" smtClean="0">
                          <a:ln>
                            <a:noFill/>
                          </a:ln>
                          <a:effectLst/>
                          <a:latin typeface="+mn-lt"/>
                        </a:rPr>
                        <a:t>sous-capacité (baisse)</a:t>
                      </a: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dirty="0" smtClean="0">
                          <a:ln>
                            <a:noFill/>
                          </a:ln>
                          <a:effectLst/>
                          <a:latin typeface="+mn-lt"/>
                        </a:rPr>
                        <a:t>équilibre offre/demande</a:t>
                      </a: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defRPr/>
                      </a:pPr>
                      <a:r>
                        <a:rPr kumimoji="0" lang="fr-FR" sz="1300" u="none" strike="noStrike" cap="none" normalizeH="0" baseline="0" dirty="0" smtClean="0">
                          <a:ln>
                            <a:noFill/>
                          </a:ln>
                          <a:effectLst/>
                          <a:latin typeface="+mn-lt"/>
                        </a:rPr>
                        <a:t>surcapacité </a:t>
                      </a: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b="0" i="0" u="none" strike="noStrike" cap="none" normalizeH="0" baseline="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b="0" i="0" u="none" strike="noStrike" cap="none" normalizeH="0" baseline="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r>
              <a:tr h="496319">
                <a:tc>
                  <a:txBody>
                    <a:bodyPr/>
                    <a:lstStyle/>
                    <a:p>
                      <a:pPr marL="266700" marR="0" lvl="1" indent="-87313" algn="l" defTabSz="914400" rtl="0" eaLnBrk="0" fontAlgn="base" latinLnBrk="0" hangingPunct="0">
                        <a:lnSpc>
                          <a:spcPct val="100000"/>
                        </a:lnSpc>
                        <a:spcBef>
                          <a:spcPts val="0"/>
                        </a:spcBef>
                        <a:spcAft>
                          <a:spcPts val="0"/>
                        </a:spcAft>
                        <a:buClr>
                          <a:srgbClr val="666465"/>
                        </a:buClr>
                        <a:buSzPct val="80000"/>
                        <a:buFont typeface="Wingdings" pitchFamily="2" charset="2"/>
                        <a:buChar char="l"/>
                        <a:tabLst/>
                        <a:defRPr/>
                      </a:pPr>
                      <a:r>
                        <a:rPr kumimoji="0" lang="fr-FR" sz="1300" u="none" strike="noStrike" cap="none" normalizeH="0" baseline="0" dirty="0" smtClean="0">
                          <a:ln>
                            <a:noFill/>
                          </a:ln>
                          <a:effectLst/>
                          <a:latin typeface="+mn-lt"/>
                        </a:rPr>
                        <a:t>stabilité technologique </a:t>
                      </a: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dirty="0" smtClean="0">
                          <a:ln>
                            <a:noFill/>
                          </a:ln>
                          <a:effectLst/>
                          <a:latin typeface="+mn-lt"/>
                        </a:rPr>
                        <a:t>Émergence</a:t>
                      </a: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defRPr/>
                      </a:pPr>
                      <a:r>
                        <a:rPr kumimoji="0" lang="fr-FR" sz="1300" u="none" strike="noStrike" cap="none" normalizeH="0" baseline="0" dirty="0" smtClean="0">
                          <a:ln>
                            <a:noFill/>
                          </a:ln>
                          <a:effectLst/>
                          <a:latin typeface="+mn-lt"/>
                        </a:rPr>
                        <a:t>progression</a:t>
                      </a: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defRPr/>
                      </a:pPr>
                      <a:r>
                        <a:rPr kumimoji="0" lang="fr-FR" sz="1300" u="none" strike="noStrike" cap="none" normalizeH="0" baseline="0" dirty="0" smtClean="0">
                          <a:ln>
                            <a:noFill/>
                          </a:ln>
                          <a:effectLst/>
                          <a:latin typeface="+mn-lt"/>
                        </a:rPr>
                        <a:t>Maturité</a:t>
                      </a: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dirty="0" smtClean="0">
                          <a:ln>
                            <a:noFill/>
                          </a:ln>
                          <a:effectLst/>
                          <a:latin typeface="+mn-lt"/>
                        </a:rPr>
                        <a:t>en voie d'obsolescence </a:t>
                      </a: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b="0" i="0" u="none" strike="noStrike" cap="none" normalizeH="0" baseline="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b="0" i="0" u="none" strike="noStrike" cap="none" normalizeH="0" baseline="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r>
              <a:tr h="199735">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b="1" u="none" strike="noStrike" cap="none" normalizeH="0" baseline="0" dirty="0" smtClean="0">
                          <a:ln>
                            <a:noFill/>
                          </a:ln>
                          <a:effectLst/>
                          <a:latin typeface="+mn-lt"/>
                        </a:rPr>
                        <a:t>Règles du marché</a:t>
                      </a: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u="none" strike="noStrike" cap="none" normalizeH="0" baseline="0" dirty="0" smtClean="0">
                        <a:ln>
                          <a:noFill/>
                        </a:ln>
                        <a:effectLst/>
                        <a:latin typeface="+mn-lt"/>
                      </a:endParaRP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u="none" strike="noStrike" cap="none" normalizeH="0" baseline="0" dirty="0" smtClean="0">
                        <a:ln>
                          <a:noFill/>
                        </a:ln>
                        <a:effectLst/>
                        <a:latin typeface="+mn-lt"/>
                      </a:endParaRP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u="none" strike="noStrike" cap="none" normalizeH="0" baseline="0" dirty="0" smtClean="0">
                        <a:ln>
                          <a:noFill/>
                        </a:ln>
                        <a:effectLst/>
                        <a:latin typeface="+mn-lt"/>
                      </a:endParaRP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u="none" strike="noStrike" cap="none" normalizeH="0" baseline="0" dirty="0" smtClean="0">
                        <a:ln>
                          <a:noFill/>
                        </a:ln>
                        <a:effectLst/>
                        <a:latin typeface="+mn-lt"/>
                      </a:endParaRP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r>
              <a:tr h="285243">
                <a:tc>
                  <a:txBody>
                    <a:bodyPr/>
                    <a:lstStyle/>
                    <a:p>
                      <a:pPr marL="266700" marR="0" lvl="1" indent="-87313" algn="l" defTabSz="914400" rtl="0" eaLnBrk="0" fontAlgn="base" latinLnBrk="0" hangingPunct="0">
                        <a:lnSpc>
                          <a:spcPct val="100000"/>
                        </a:lnSpc>
                        <a:spcBef>
                          <a:spcPts val="0"/>
                        </a:spcBef>
                        <a:spcAft>
                          <a:spcPts val="0"/>
                        </a:spcAft>
                        <a:buClr>
                          <a:srgbClr val="666465"/>
                        </a:buClr>
                        <a:buSzPct val="80000"/>
                        <a:buFont typeface="Wingdings" pitchFamily="2" charset="2"/>
                        <a:buChar char="l"/>
                        <a:tabLst/>
                        <a:defRPr/>
                      </a:pPr>
                      <a:r>
                        <a:rPr kumimoji="0" lang="fr-FR" sz="1300" u="none" strike="noStrike" cap="none" normalizeH="0" baseline="0" dirty="0" smtClean="0">
                          <a:ln>
                            <a:noFill/>
                          </a:ln>
                          <a:effectLst/>
                          <a:latin typeface="+mn-lt"/>
                        </a:rPr>
                        <a:t>risques liés à la réglementation </a:t>
                      </a: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dirty="0" smtClean="0">
                          <a:ln>
                            <a:noFill/>
                          </a:ln>
                          <a:effectLst/>
                          <a:latin typeface="+mn-lt"/>
                        </a:rPr>
                        <a:t>Élevés</a:t>
                      </a: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dirty="0" smtClean="0">
                          <a:ln>
                            <a:noFill/>
                          </a:ln>
                          <a:effectLst/>
                          <a:latin typeface="+mn-lt"/>
                        </a:rPr>
                        <a:t>Moyens</a:t>
                      </a: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dirty="0" smtClean="0">
                          <a:ln>
                            <a:noFill/>
                          </a:ln>
                          <a:effectLst/>
                          <a:latin typeface="+mn-lt"/>
                        </a:rPr>
                        <a:t>Faibles</a:t>
                      </a: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defRPr/>
                      </a:pPr>
                      <a:r>
                        <a:rPr kumimoji="0" lang="fr-FR" sz="1300" u="none" strike="noStrike" cap="none" normalizeH="0" baseline="0" dirty="0" smtClean="0">
                          <a:ln>
                            <a:noFill/>
                          </a:ln>
                          <a:effectLst/>
                          <a:latin typeface="+mn-lt"/>
                        </a:rPr>
                        <a:t>Faibles</a:t>
                      </a: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b="0" i="0" u="none" strike="noStrike" cap="none" normalizeH="0" baseline="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r>
              <a:tr h="386724">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b="1" u="none" strike="noStrike" cap="none" normalizeH="0" baseline="0" dirty="0" smtClean="0">
                          <a:ln>
                            <a:noFill/>
                          </a:ln>
                          <a:effectLst/>
                          <a:latin typeface="+mn-lt"/>
                        </a:rPr>
                        <a:t>Concurrence</a:t>
                      </a: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u="none" strike="noStrike" cap="none" normalizeH="0" baseline="0" dirty="0" smtClean="0">
                        <a:ln>
                          <a:noFill/>
                        </a:ln>
                        <a:effectLst/>
                        <a:latin typeface="+mn-lt"/>
                      </a:endParaRP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u="none" strike="noStrike" cap="none" normalizeH="0" baseline="0" dirty="0" smtClean="0">
                        <a:ln>
                          <a:noFill/>
                        </a:ln>
                        <a:effectLst/>
                        <a:latin typeface="+mn-lt"/>
                      </a:endParaRP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u="none" strike="noStrike" cap="none" normalizeH="0" baseline="0" dirty="0" smtClean="0">
                        <a:ln>
                          <a:noFill/>
                        </a:ln>
                        <a:effectLst/>
                        <a:latin typeface="+mn-lt"/>
                      </a:endParaRP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u="none" strike="noStrike" cap="none" normalizeH="0" baseline="0" dirty="0" smtClean="0">
                        <a:ln>
                          <a:noFill/>
                        </a:ln>
                        <a:effectLst/>
                        <a:latin typeface="+mn-lt"/>
                      </a:endParaRP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r>
              <a:tr h="419347">
                <a:tc>
                  <a:txBody>
                    <a:bodyPr/>
                    <a:lstStyle/>
                    <a:p>
                      <a:pPr marL="266700" marR="0" lvl="1" indent="-87313" algn="l" defTabSz="914400" rtl="0" eaLnBrk="0" fontAlgn="base" latinLnBrk="0" hangingPunct="0">
                        <a:lnSpc>
                          <a:spcPct val="100000"/>
                        </a:lnSpc>
                        <a:spcBef>
                          <a:spcPts val="0"/>
                        </a:spcBef>
                        <a:spcAft>
                          <a:spcPts val="0"/>
                        </a:spcAft>
                        <a:buClr>
                          <a:srgbClr val="666465"/>
                        </a:buClr>
                        <a:buSzPct val="80000"/>
                        <a:buFont typeface="Wingdings" pitchFamily="2" charset="2"/>
                        <a:buChar char="l"/>
                        <a:tabLst/>
                        <a:defRPr/>
                      </a:pPr>
                      <a:r>
                        <a:rPr kumimoji="0" lang="fr-FR" sz="1300" u="none" strike="noStrike" cap="none" normalizeH="0" baseline="0" dirty="0" smtClean="0">
                          <a:ln>
                            <a:noFill/>
                          </a:ln>
                          <a:effectLst/>
                          <a:latin typeface="+mn-lt"/>
                        </a:rPr>
                        <a:t>Stabilité de la part de marché</a:t>
                      </a: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defRPr/>
                      </a:pPr>
                      <a:r>
                        <a:rPr kumimoji="0" lang="fr-FR" sz="1300" u="none" strike="noStrike" cap="none" normalizeH="0" baseline="0" dirty="0" smtClean="0">
                          <a:ln>
                            <a:noFill/>
                          </a:ln>
                          <a:effectLst/>
                          <a:latin typeface="+mn-lt"/>
                        </a:rPr>
                        <a:t>Volatile</a:t>
                      </a: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kern="1200" cap="none" normalizeH="0" baseline="0" dirty="0" smtClean="0">
                          <a:ln>
                            <a:noFill/>
                          </a:ln>
                          <a:solidFill>
                            <a:schemeClr val="tx1"/>
                          </a:solidFill>
                          <a:effectLst/>
                          <a:latin typeface="+mn-lt"/>
                          <a:ea typeface="+mn-ea"/>
                          <a:cs typeface="+mn-cs"/>
                        </a:rPr>
                        <a:t>ça passe ou ça casse </a:t>
                      </a: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kern="1200" cap="none" normalizeH="0" baseline="0" dirty="0" smtClean="0">
                          <a:ln>
                            <a:noFill/>
                          </a:ln>
                          <a:solidFill>
                            <a:schemeClr val="tx1"/>
                          </a:solidFill>
                          <a:effectLst/>
                          <a:latin typeface="+mn-lt"/>
                          <a:ea typeface="+mn-ea"/>
                          <a:cs typeface="+mn-cs"/>
                        </a:rPr>
                        <a:t>bonne (pour les leaders)</a:t>
                      </a: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kern="1200" cap="none" normalizeH="0" baseline="0" dirty="0" smtClean="0">
                          <a:ln>
                            <a:noFill/>
                          </a:ln>
                          <a:solidFill>
                            <a:schemeClr val="tx1"/>
                          </a:solidFill>
                          <a:effectLst/>
                          <a:latin typeface="+mn-lt"/>
                          <a:ea typeface="+mn-ea"/>
                          <a:cs typeface="+mn-cs"/>
                        </a:rPr>
                        <a:t>Bonne</a:t>
                      </a: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r>
              <a:tr h="129983">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b="1" u="none" strike="noStrike" cap="none" normalizeH="0" baseline="0" dirty="0" smtClean="0">
                          <a:ln>
                            <a:noFill/>
                          </a:ln>
                          <a:effectLst/>
                          <a:latin typeface="+mn-lt"/>
                        </a:rPr>
                        <a:t>Enjeux</a:t>
                      </a:r>
                      <a:endParaRPr kumimoji="0" lang="fr-FR" sz="1300" b="1" i="0" u="none" strike="noStrike" cap="none" normalizeH="0" baseline="0" dirty="0" smtClean="0">
                        <a:ln>
                          <a:noFill/>
                        </a:ln>
                        <a:solidFill>
                          <a:srgbClr val="000000"/>
                        </a:solidFill>
                        <a:effectLst/>
                        <a:latin typeface="+mn-lt"/>
                        <a:cs typeface="Arial" charset="0"/>
                      </a:endParaRPr>
                    </a:p>
                  </a:txBody>
                  <a:tcPr marL="15337" marR="15337" marT="18000" marB="18000" horzOverflow="overflow">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dirty="0" smtClean="0">
                          <a:ln>
                            <a:noFill/>
                          </a:ln>
                          <a:effectLst/>
                          <a:latin typeface="+mn-lt"/>
                        </a:rPr>
                        <a:t>Rupture</a:t>
                      </a: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dirty="0" smtClean="0">
                          <a:ln>
                            <a:noFill/>
                          </a:ln>
                          <a:effectLst/>
                          <a:latin typeface="+mn-lt"/>
                        </a:rPr>
                        <a:t>part de marché</a:t>
                      </a: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dirty="0" smtClean="0">
                          <a:ln>
                            <a:noFill/>
                          </a:ln>
                          <a:effectLst/>
                          <a:latin typeface="+mn-lt"/>
                        </a:rPr>
                        <a:t>qualité/coût</a:t>
                      </a: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smtClean="0">
                          <a:ln>
                            <a:noFill/>
                          </a:ln>
                          <a:effectLst/>
                          <a:latin typeface="+mn-lt"/>
                        </a:rPr>
                        <a:t>coût</a:t>
                      </a:r>
                      <a:endParaRPr kumimoji="0" lang="fr-FR" sz="1300" b="0" i="0" u="none" strike="noStrike" cap="none" normalizeH="0" baseline="0" smtClean="0">
                        <a:ln>
                          <a:noFill/>
                        </a:ln>
                        <a:solidFill>
                          <a:srgbClr val="000000"/>
                        </a:solidFill>
                        <a:effectLst/>
                        <a:latin typeface="+mn-lt"/>
                        <a:cs typeface="Arial" charset="0"/>
                      </a:endParaRPr>
                    </a:p>
                  </a:txBody>
                  <a:tcPr marL="15337" marR="15337" marT="18000" marB="18000" horzOverflow="overflow">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b="0" i="0" u="none" strike="noStrike" cap="none" normalizeH="0" baseline="0" smtClean="0">
                        <a:ln>
                          <a:noFill/>
                        </a:ln>
                        <a:solidFill>
                          <a:srgbClr val="000000"/>
                        </a:solidFill>
                        <a:effectLst/>
                        <a:latin typeface="+mn-lt"/>
                        <a:cs typeface="Arial" charset="0"/>
                      </a:endParaRPr>
                    </a:p>
                  </a:txBody>
                  <a:tcPr marL="15337" marR="15337" marT="18000" marB="18000" horzOverflow="overflow">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solidFill>
                      <a:schemeClr val="bg1"/>
                    </a:solidFill>
                  </a:tcPr>
                </a:tc>
              </a:tr>
            </a:tbl>
          </a:graphicData>
        </a:graphic>
      </p:graphicFrame>
      <p:sp>
        <p:nvSpPr>
          <p:cNvPr id="20596" name="Rectangle 2"/>
          <p:cNvSpPr>
            <a:spLocks noChangeArrowheads="1"/>
          </p:cNvSpPr>
          <p:nvPr/>
        </p:nvSpPr>
        <p:spPr bwMode="auto">
          <a:xfrm>
            <a:off x="214313" y="73025"/>
            <a:ext cx="8259762" cy="498475"/>
          </a:xfrm>
          <a:prstGeom prst="rect">
            <a:avLst/>
          </a:prstGeom>
          <a:noFill/>
          <a:ln w="9525" algn="ctr">
            <a:noFill/>
            <a:miter lim="800000"/>
            <a:headEnd/>
            <a:tailEnd/>
          </a:ln>
        </p:spPr>
        <p:txBody>
          <a:bodyPr anchor="ctr"/>
          <a:lstStyle/>
          <a:p>
            <a:pPr marL="457200" indent="-457200"/>
            <a:r>
              <a:rPr lang="fr-FR" sz="2400" b="1">
                <a:solidFill>
                  <a:srgbClr val="000000"/>
                </a:solidFill>
                <a:latin typeface="Calibri" pitchFamily="34" charset="0"/>
              </a:rPr>
              <a:t>Maturité du segment </a:t>
            </a:r>
            <a:r>
              <a:rPr lang="fr-FR" sz="2400" b="1" i="1">
                <a:solidFill>
                  <a:srgbClr val="000000"/>
                </a:solidFill>
                <a:latin typeface="Calibri" pitchFamily="34" charset="0"/>
              </a:rPr>
              <a:t>Concessions Electriques</a:t>
            </a:r>
          </a:p>
        </p:txBody>
      </p:sp>
      <p:sp>
        <p:nvSpPr>
          <p:cNvPr id="20597" name="Line 117"/>
          <p:cNvSpPr>
            <a:spLocks noChangeShapeType="1"/>
          </p:cNvSpPr>
          <p:nvPr/>
        </p:nvSpPr>
        <p:spPr bwMode="auto">
          <a:xfrm>
            <a:off x="336550" y="733425"/>
            <a:ext cx="1698625" cy="576263"/>
          </a:xfrm>
          <a:prstGeom prst="line">
            <a:avLst/>
          </a:prstGeom>
          <a:noFill/>
          <a:ln w="6350">
            <a:solidFill>
              <a:schemeClr val="bg1"/>
            </a:solidFill>
            <a:round/>
            <a:headEnd/>
            <a:tailEnd/>
          </a:ln>
        </p:spPr>
        <p:txBody>
          <a:bodyPr wrap="none" anchor="ctr"/>
          <a:lstStyle/>
          <a:p>
            <a:endParaRPr lang="fr-FR"/>
          </a:p>
        </p:txBody>
      </p:sp>
      <p:sp>
        <p:nvSpPr>
          <p:cNvPr id="20598" name="Oval 94"/>
          <p:cNvSpPr>
            <a:spLocks noChangeArrowheads="1"/>
          </p:cNvSpPr>
          <p:nvPr/>
        </p:nvSpPr>
        <p:spPr bwMode="auto">
          <a:xfrm>
            <a:off x="4581526" y="1714500"/>
            <a:ext cx="133350" cy="144463"/>
          </a:xfrm>
          <a:prstGeom prst="ellipse">
            <a:avLst/>
          </a:prstGeom>
          <a:solidFill>
            <a:schemeClr val="accent1"/>
          </a:solidFill>
          <a:ln w="9525" algn="ctr">
            <a:solidFill>
              <a:schemeClr val="tx1"/>
            </a:solidFill>
            <a:round/>
            <a:headEnd/>
            <a:tailEnd/>
          </a:ln>
        </p:spPr>
        <p:txBody>
          <a:bodyPr wrap="none" lIns="18000" tIns="18000" rIns="18000" bIns="18000" anchor="ctr"/>
          <a:lstStyle/>
          <a:p>
            <a:endParaRPr lang="fr-FR" sz="3200">
              <a:latin typeface="Calibri" pitchFamily="34" charset="0"/>
            </a:endParaRPr>
          </a:p>
        </p:txBody>
      </p:sp>
      <p:sp>
        <p:nvSpPr>
          <p:cNvPr id="17527" name="Espace réservé du numéro de diapositive 16"/>
          <p:cNvSpPr>
            <a:spLocks noGrp="1"/>
          </p:cNvSpPr>
          <p:nvPr>
            <p:ph type="sldNum" sz="quarter" idx="12"/>
          </p:nvPr>
        </p:nvSpPr>
        <p:spPr bwMode="auto">
          <a:ln>
            <a:round/>
            <a:headEnd/>
            <a:tailEnd/>
          </a:ln>
        </p:spPr>
        <p:txBody>
          <a:bodyPr wrap="square" numCol="1" anchorCtr="0" compatLnSpc="1">
            <a:prstTxWarp prst="textNoShape">
              <a:avLst/>
            </a:prstTxWarp>
          </a:bodyPr>
          <a:lstStyle/>
          <a:p>
            <a:pPr fontAlgn="base">
              <a:spcBef>
                <a:spcPct val="0"/>
              </a:spcBef>
              <a:spcAft>
                <a:spcPct val="0"/>
              </a:spcAft>
              <a:defRPr/>
            </a:pPr>
            <a:fld id="{6E543835-AF88-4306-8C5A-045692344806}" type="slidenum">
              <a:rPr lang="fr-FR" smtClean="0"/>
              <a:pPr fontAlgn="base">
                <a:spcBef>
                  <a:spcPct val="0"/>
                </a:spcBef>
                <a:spcAft>
                  <a:spcPct val="0"/>
                </a:spcAft>
                <a:defRPr/>
              </a:pPr>
              <a:t>13</a:t>
            </a:fld>
            <a:endParaRPr lang="fr-FR" smtClean="0"/>
          </a:p>
        </p:txBody>
      </p:sp>
      <p:sp>
        <p:nvSpPr>
          <p:cNvPr id="20600" name="Oval 94"/>
          <p:cNvSpPr>
            <a:spLocks noChangeArrowheads="1"/>
          </p:cNvSpPr>
          <p:nvPr/>
        </p:nvSpPr>
        <p:spPr bwMode="auto">
          <a:xfrm>
            <a:off x="4143375" y="2500313"/>
            <a:ext cx="133350" cy="144462"/>
          </a:xfrm>
          <a:prstGeom prst="ellipse">
            <a:avLst/>
          </a:prstGeom>
          <a:solidFill>
            <a:schemeClr val="accent1"/>
          </a:solidFill>
          <a:ln w="9525" algn="ctr">
            <a:solidFill>
              <a:schemeClr val="tx1"/>
            </a:solidFill>
            <a:round/>
            <a:headEnd/>
            <a:tailEnd/>
          </a:ln>
        </p:spPr>
        <p:txBody>
          <a:bodyPr wrap="none" lIns="18000" tIns="18000" rIns="18000" bIns="18000" anchor="ctr"/>
          <a:lstStyle/>
          <a:p>
            <a:endParaRPr lang="fr-FR" sz="3200">
              <a:latin typeface="Calibri" pitchFamily="34" charset="0"/>
            </a:endParaRPr>
          </a:p>
        </p:txBody>
      </p:sp>
      <p:sp>
        <p:nvSpPr>
          <p:cNvPr id="20601" name="Oval 94"/>
          <p:cNvSpPr>
            <a:spLocks noChangeArrowheads="1"/>
          </p:cNvSpPr>
          <p:nvPr/>
        </p:nvSpPr>
        <p:spPr bwMode="auto">
          <a:xfrm>
            <a:off x="4143372" y="2928938"/>
            <a:ext cx="133350" cy="144462"/>
          </a:xfrm>
          <a:prstGeom prst="ellipse">
            <a:avLst/>
          </a:prstGeom>
          <a:solidFill>
            <a:schemeClr val="accent1"/>
          </a:solidFill>
          <a:ln w="9525" algn="ctr">
            <a:solidFill>
              <a:schemeClr val="tx1"/>
            </a:solidFill>
            <a:round/>
            <a:headEnd/>
            <a:tailEnd/>
          </a:ln>
        </p:spPr>
        <p:txBody>
          <a:bodyPr wrap="none" lIns="18000" tIns="18000" rIns="18000" bIns="18000" anchor="ctr"/>
          <a:lstStyle/>
          <a:p>
            <a:endParaRPr lang="fr-FR" sz="3200">
              <a:latin typeface="Calibri" pitchFamily="34" charset="0"/>
            </a:endParaRPr>
          </a:p>
        </p:txBody>
      </p:sp>
      <p:sp>
        <p:nvSpPr>
          <p:cNvPr id="20602" name="Oval 94"/>
          <p:cNvSpPr>
            <a:spLocks noChangeArrowheads="1"/>
          </p:cNvSpPr>
          <p:nvPr/>
        </p:nvSpPr>
        <p:spPr bwMode="auto">
          <a:xfrm>
            <a:off x="4643438" y="3571875"/>
            <a:ext cx="133350" cy="144463"/>
          </a:xfrm>
          <a:prstGeom prst="ellipse">
            <a:avLst/>
          </a:prstGeom>
          <a:solidFill>
            <a:schemeClr val="accent1"/>
          </a:solidFill>
          <a:ln w="9525" algn="ctr">
            <a:solidFill>
              <a:schemeClr val="tx1"/>
            </a:solidFill>
            <a:round/>
            <a:headEnd/>
            <a:tailEnd/>
          </a:ln>
        </p:spPr>
        <p:txBody>
          <a:bodyPr wrap="none" lIns="18000" tIns="18000" rIns="18000" bIns="18000" anchor="ctr"/>
          <a:lstStyle/>
          <a:p>
            <a:endParaRPr lang="fr-FR" sz="3200">
              <a:latin typeface="Calibri" pitchFamily="34" charset="0"/>
            </a:endParaRPr>
          </a:p>
        </p:txBody>
      </p:sp>
      <p:sp>
        <p:nvSpPr>
          <p:cNvPr id="20603" name="Oval 94"/>
          <p:cNvSpPr>
            <a:spLocks noChangeArrowheads="1"/>
          </p:cNvSpPr>
          <p:nvPr/>
        </p:nvSpPr>
        <p:spPr bwMode="auto">
          <a:xfrm>
            <a:off x="2857500" y="4000500"/>
            <a:ext cx="133350" cy="144463"/>
          </a:xfrm>
          <a:prstGeom prst="ellipse">
            <a:avLst/>
          </a:prstGeom>
          <a:solidFill>
            <a:schemeClr val="accent1"/>
          </a:solidFill>
          <a:ln w="9525" algn="ctr">
            <a:solidFill>
              <a:schemeClr val="tx1"/>
            </a:solidFill>
            <a:round/>
            <a:headEnd/>
            <a:tailEnd/>
          </a:ln>
        </p:spPr>
        <p:txBody>
          <a:bodyPr wrap="none" lIns="18000" tIns="18000" rIns="18000" bIns="18000" anchor="ctr"/>
          <a:lstStyle/>
          <a:p>
            <a:endParaRPr lang="fr-FR" sz="3200">
              <a:latin typeface="Calibri" pitchFamily="34" charset="0"/>
            </a:endParaRPr>
          </a:p>
        </p:txBody>
      </p:sp>
      <p:sp>
        <p:nvSpPr>
          <p:cNvPr id="20604" name="Oval 94"/>
          <p:cNvSpPr>
            <a:spLocks noChangeArrowheads="1"/>
          </p:cNvSpPr>
          <p:nvPr/>
        </p:nvSpPr>
        <p:spPr bwMode="auto">
          <a:xfrm>
            <a:off x="5500688" y="4857750"/>
            <a:ext cx="133350" cy="144463"/>
          </a:xfrm>
          <a:prstGeom prst="ellipse">
            <a:avLst/>
          </a:prstGeom>
          <a:solidFill>
            <a:schemeClr val="accent1"/>
          </a:solidFill>
          <a:ln w="9525" algn="ctr">
            <a:solidFill>
              <a:schemeClr val="tx1"/>
            </a:solidFill>
            <a:round/>
            <a:headEnd/>
            <a:tailEnd/>
          </a:ln>
        </p:spPr>
        <p:txBody>
          <a:bodyPr wrap="none" lIns="18000" tIns="18000" rIns="18000" bIns="18000" anchor="ctr"/>
          <a:lstStyle/>
          <a:p>
            <a:endParaRPr lang="fr-FR" sz="3200">
              <a:latin typeface="Calibri" pitchFamily="34" charset="0"/>
            </a:endParaRPr>
          </a:p>
        </p:txBody>
      </p:sp>
      <p:sp>
        <p:nvSpPr>
          <p:cNvPr id="20605" name="Oval 94"/>
          <p:cNvSpPr>
            <a:spLocks noChangeArrowheads="1"/>
          </p:cNvSpPr>
          <p:nvPr/>
        </p:nvSpPr>
        <p:spPr bwMode="auto">
          <a:xfrm>
            <a:off x="4592641" y="5929330"/>
            <a:ext cx="479425" cy="428625"/>
          </a:xfrm>
          <a:prstGeom prst="ellipse">
            <a:avLst/>
          </a:prstGeom>
          <a:solidFill>
            <a:schemeClr val="accent1"/>
          </a:solidFill>
          <a:ln w="9525" algn="ctr">
            <a:solidFill>
              <a:schemeClr val="tx1"/>
            </a:solidFill>
            <a:round/>
            <a:headEnd/>
            <a:tailEnd/>
          </a:ln>
        </p:spPr>
        <p:txBody>
          <a:bodyPr wrap="none" lIns="18000" tIns="18000" rIns="18000" bIns="18000" anchor="ctr"/>
          <a:lstStyle/>
          <a:p>
            <a:endParaRPr lang="fr-FR">
              <a:latin typeface="Calibri" pitchFamily="34" charset="0"/>
            </a:endParaRPr>
          </a:p>
        </p:txBody>
      </p:sp>
      <p:sp>
        <p:nvSpPr>
          <p:cNvPr id="13" name="Oval 94"/>
          <p:cNvSpPr>
            <a:spLocks noChangeArrowheads="1"/>
          </p:cNvSpPr>
          <p:nvPr/>
        </p:nvSpPr>
        <p:spPr bwMode="auto">
          <a:xfrm>
            <a:off x="5867410" y="5499115"/>
            <a:ext cx="133350" cy="144463"/>
          </a:xfrm>
          <a:prstGeom prst="ellipse">
            <a:avLst/>
          </a:prstGeom>
          <a:solidFill>
            <a:schemeClr val="accent1"/>
          </a:solidFill>
          <a:ln w="9525" algn="ctr">
            <a:solidFill>
              <a:schemeClr val="tx1"/>
            </a:solidFill>
            <a:round/>
            <a:headEnd/>
            <a:tailEnd/>
          </a:ln>
        </p:spPr>
        <p:txBody>
          <a:bodyPr wrap="none" lIns="18000" tIns="18000" rIns="18000" bIns="18000" anchor="ctr"/>
          <a:lstStyle/>
          <a:p>
            <a:endParaRPr lang="fr-FR" sz="3200">
              <a:latin typeface="Calibri" pitchFamily="34" charset="0"/>
            </a:endParaRP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Line 4"/>
          <p:cNvSpPr>
            <a:spLocks noChangeShapeType="1"/>
          </p:cNvSpPr>
          <p:nvPr/>
        </p:nvSpPr>
        <p:spPr bwMode="auto">
          <a:xfrm flipV="1">
            <a:off x="1863725" y="2084388"/>
            <a:ext cx="0" cy="4194175"/>
          </a:xfrm>
          <a:prstGeom prst="line">
            <a:avLst/>
          </a:prstGeom>
          <a:noFill/>
          <a:ln w="9525">
            <a:solidFill>
              <a:schemeClr val="accent1"/>
            </a:solidFill>
            <a:round/>
            <a:headEnd/>
            <a:tailEnd/>
          </a:ln>
        </p:spPr>
        <p:txBody>
          <a:bodyPr wrap="none" anchor="ctr"/>
          <a:lstStyle/>
          <a:p>
            <a:endParaRPr lang="fr-FR"/>
          </a:p>
        </p:txBody>
      </p:sp>
      <p:sp>
        <p:nvSpPr>
          <p:cNvPr id="21507" name="Line 5"/>
          <p:cNvSpPr>
            <a:spLocks noChangeShapeType="1"/>
          </p:cNvSpPr>
          <p:nvPr/>
        </p:nvSpPr>
        <p:spPr bwMode="auto">
          <a:xfrm>
            <a:off x="1863725" y="5445125"/>
            <a:ext cx="5638800" cy="0"/>
          </a:xfrm>
          <a:prstGeom prst="line">
            <a:avLst/>
          </a:prstGeom>
          <a:noFill/>
          <a:ln w="9525">
            <a:solidFill>
              <a:schemeClr val="accent1"/>
            </a:solidFill>
            <a:round/>
            <a:headEnd/>
            <a:tailEnd/>
          </a:ln>
        </p:spPr>
        <p:txBody>
          <a:bodyPr wrap="none" anchor="ctr"/>
          <a:lstStyle/>
          <a:p>
            <a:endParaRPr lang="fr-FR"/>
          </a:p>
        </p:txBody>
      </p:sp>
      <p:sp>
        <p:nvSpPr>
          <p:cNvPr id="21508" name="Line 6"/>
          <p:cNvSpPr>
            <a:spLocks noChangeShapeType="1"/>
          </p:cNvSpPr>
          <p:nvPr/>
        </p:nvSpPr>
        <p:spPr bwMode="auto">
          <a:xfrm>
            <a:off x="1863725" y="2887663"/>
            <a:ext cx="5638800" cy="0"/>
          </a:xfrm>
          <a:prstGeom prst="line">
            <a:avLst/>
          </a:prstGeom>
          <a:noFill/>
          <a:ln w="9525">
            <a:solidFill>
              <a:schemeClr val="accent1"/>
            </a:solidFill>
            <a:round/>
            <a:headEnd/>
            <a:tailEnd/>
          </a:ln>
        </p:spPr>
        <p:txBody>
          <a:bodyPr wrap="none" anchor="ctr"/>
          <a:lstStyle/>
          <a:p>
            <a:endParaRPr lang="fr-FR"/>
          </a:p>
        </p:txBody>
      </p:sp>
      <p:sp>
        <p:nvSpPr>
          <p:cNvPr id="21509" name="Line 7"/>
          <p:cNvSpPr>
            <a:spLocks noChangeShapeType="1"/>
          </p:cNvSpPr>
          <p:nvPr/>
        </p:nvSpPr>
        <p:spPr bwMode="auto">
          <a:xfrm>
            <a:off x="1863725" y="2087563"/>
            <a:ext cx="5638800" cy="0"/>
          </a:xfrm>
          <a:prstGeom prst="line">
            <a:avLst/>
          </a:prstGeom>
          <a:noFill/>
          <a:ln w="9525">
            <a:solidFill>
              <a:schemeClr val="accent1"/>
            </a:solidFill>
            <a:round/>
            <a:headEnd/>
            <a:tailEnd/>
          </a:ln>
        </p:spPr>
        <p:txBody>
          <a:bodyPr wrap="none" anchor="ctr"/>
          <a:lstStyle/>
          <a:p>
            <a:endParaRPr lang="fr-FR"/>
          </a:p>
        </p:txBody>
      </p:sp>
      <p:sp>
        <p:nvSpPr>
          <p:cNvPr id="21510" name="Line 8"/>
          <p:cNvSpPr>
            <a:spLocks noChangeShapeType="1"/>
          </p:cNvSpPr>
          <p:nvPr/>
        </p:nvSpPr>
        <p:spPr bwMode="auto">
          <a:xfrm flipV="1">
            <a:off x="3209925" y="2087563"/>
            <a:ext cx="0" cy="4191000"/>
          </a:xfrm>
          <a:prstGeom prst="line">
            <a:avLst/>
          </a:prstGeom>
          <a:noFill/>
          <a:ln w="9525">
            <a:solidFill>
              <a:schemeClr val="accent1"/>
            </a:solidFill>
            <a:round/>
            <a:headEnd/>
            <a:tailEnd/>
          </a:ln>
        </p:spPr>
        <p:txBody>
          <a:bodyPr wrap="none" anchor="ctr"/>
          <a:lstStyle/>
          <a:p>
            <a:endParaRPr lang="fr-FR"/>
          </a:p>
        </p:txBody>
      </p:sp>
      <p:sp>
        <p:nvSpPr>
          <p:cNvPr id="21511" name="Line 9"/>
          <p:cNvSpPr>
            <a:spLocks noChangeShapeType="1"/>
          </p:cNvSpPr>
          <p:nvPr/>
        </p:nvSpPr>
        <p:spPr bwMode="auto">
          <a:xfrm flipV="1">
            <a:off x="7502525" y="2087563"/>
            <a:ext cx="0" cy="4191000"/>
          </a:xfrm>
          <a:prstGeom prst="line">
            <a:avLst/>
          </a:prstGeom>
          <a:noFill/>
          <a:ln w="9525">
            <a:solidFill>
              <a:schemeClr val="accent1"/>
            </a:solidFill>
            <a:round/>
            <a:headEnd/>
            <a:tailEnd/>
          </a:ln>
        </p:spPr>
        <p:txBody>
          <a:bodyPr wrap="none" anchor="ctr"/>
          <a:lstStyle/>
          <a:p>
            <a:endParaRPr lang="fr-FR"/>
          </a:p>
        </p:txBody>
      </p:sp>
      <p:sp>
        <p:nvSpPr>
          <p:cNvPr id="21512" name="Line 10"/>
          <p:cNvSpPr>
            <a:spLocks noChangeShapeType="1"/>
          </p:cNvSpPr>
          <p:nvPr/>
        </p:nvSpPr>
        <p:spPr bwMode="auto">
          <a:xfrm>
            <a:off x="1868488" y="4605338"/>
            <a:ext cx="5608637" cy="0"/>
          </a:xfrm>
          <a:prstGeom prst="line">
            <a:avLst/>
          </a:prstGeom>
          <a:noFill/>
          <a:ln w="9525">
            <a:solidFill>
              <a:schemeClr val="accent1"/>
            </a:solidFill>
            <a:round/>
            <a:headEnd/>
            <a:tailEnd/>
          </a:ln>
        </p:spPr>
        <p:txBody>
          <a:bodyPr wrap="none" anchor="ctr"/>
          <a:lstStyle/>
          <a:p>
            <a:endParaRPr lang="fr-FR"/>
          </a:p>
        </p:txBody>
      </p:sp>
      <p:sp>
        <p:nvSpPr>
          <p:cNvPr id="21513" name="Line 11"/>
          <p:cNvSpPr>
            <a:spLocks noChangeShapeType="1"/>
          </p:cNvSpPr>
          <p:nvPr/>
        </p:nvSpPr>
        <p:spPr bwMode="auto">
          <a:xfrm>
            <a:off x="1868488" y="3765550"/>
            <a:ext cx="5581650" cy="0"/>
          </a:xfrm>
          <a:prstGeom prst="line">
            <a:avLst/>
          </a:prstGeom>
          <a:noFill/>
          <a:ln w="9525">
            <a:solidFill>
              <a:schemeClr val="accent1"/>
            </a:solidFill>
            <a:round/>
            <a:headEnd/>
            <a:tailEnd/>
          </a:ln>
        </p:spPr>
        <p:txBody>
          <a:bodyPr wrap="none" anchor="ctr"/>
          <a:lstStyle/>
          <a:p>
            <a:endParaRPr lang="fr-FR"/>
          </a:p>
        </p:txBody>
      </p:sp>
      <p:sp>
        <p:nvSpPr>
          <p:cNvPr id="21514" name="Line 12"/>
          <p:cNvSpPr>
            <a:spLocks noChangeShapeType="1"/>
          </p:cNvSpPr>
          <p:nvPr/>
        </p:nvSpPr>
        <p:spPr bwMode="auto">
          <a:xfrm flipV="1">
            <a:off x="4591050" y="2095500"/>
            <a:ext cx="0" cy="4191000"/>
          </a:xfrm>
          <a:prstGeom prst="line">
            <a:avLst/>
          </a:prstGeom>
          <a:noFill/>
          <a:ln w="9525">
            <a:solidFill>
              <a:schemeClr val="accent1"/>
            </a:solidFill>
            <a:round/>
            <a:headEnd/>
            <a:tailEnd/>
          </a:ln>
        </p:spPr>
        <p:txBody>
          <a:bodyPr wrap="none" anchor="ctr"/>
          <a:lstStyle/>
          <a:p>
            <a:endParaRPr lang="fr-FR"/>
          </a:p>
        </p:txBody>
      </p:sp>
      <p:sp>
        <p:nvSpPr>
          <p:cNvPr id="21515" name="Line 13"/>
          <p:cNvSpPr>
            <a:spLocks noChangeShapeType="1"/>
          </p:cNvSpPr>
          <p:nvPr/>
        </p:nvSpPr>
        <p:spPr bwMode="auto">
          <a:xfrm flipV="1">
            <a:off x="6042025" y="2085975"/>
            <a:ext cx="0" cy="4200525"/>
          </a:xfrm>
          <a:prstGeom prst="line">
            <a:avLst/>
          </a:prstGeom>
          <a:noFill/>
          <a:ln w="9525">
            <a:solidFill>
              <a:schemeClr val="accent1"/>
            </a:solidFill>
            <a:round/>
            <a:headEnd/>
            <a:tailEnd/>
          </a:ln>
        </p:spPr>
        <p:txBody>
          <a:bodyPr wrap="none" anchor="ctr"/>
          <a:lstStyle/>
          <a:p>
            <a:endParaRPr lang="fr-FR"/>
          </a:p>
        </p:txBody>
      </p:sp>
      <p:sp>
        <p:nvSpPr>
          <p:cNvPr id="21516" name="Line 14"/>
          <p:cNvSpPr>
            <a:spLocks noChangeShapeType="1"/>
          </p:cNvSpPr>
          <p:nvPr/>
        </p:nvSpPr>
        <p:spPr bwMode="auto">
          <a:xfrm>
            <a:off x="1871663" y="6284913"/>
            <a:ext cx="5641975" cy="0"/>
          </a:xfrm>
          <a:prstGeom prst="line">
            <a:avLst/>
          </a:prstGeom>
          <a:noFill/>
          <a:ln w="9525">
            <a:solidFill>
              <a:schemeClr val="accent1"/>
            </a:solidFill>
            <a:round/>
            <a:headEnd/>
            <a:tailEnd/>
          </a:ln>
        </p:spPr>
        <p:txBody>
          <a:bodyPr wrap="none" anchor="ctr"/>
          <a:lstStyle/>
          <a:p>
            <a:endParaRPr lang="fr-FR"/>
          </a:p>
        </p:txBody>
      </p:sp>
      <p:sp>
        <p:nvSpPr>
          <p:cNvPr id="21517" name="Text Box 15"/>
          <p:cNvSpPr txBox="1">
            <a:spLocks noChangeArrowheads="1"/>
          </p:cNvSpPr>
          <p:nvPr/>
        </p:nvSpPr>
        <p:spPr bwMode="auto">
          <a:xfrm rot="-5400000">
            <a:off x="-1554957" y="4006057"/>
            <a:ext cx="4202113" cy="311150"/>
          </a:xfrm>
          <a:prstGeom prst="rect">
            <a:avLst/>
          </a:prstGeom>
          <a:noFill/>
          <a:ln w="9525">
            <a:noFill/>
            <a:miter lim="800000"/>
            <a:headEnd/>
            <a:tailEnd/>
          </a:ln>
        </p:spPr>
        <p:txBody>
          <a:bodyPr lIns="95777" tIns="47890" rIns="95777" bIns="47890">
            <a:spAutoFit/>
          </a:bodyPr>
          <a:lstStyle/>
          <a:p>
            <a:pPr algn="ctr" defTabSz="957263">
              <a:spcBef>
                <a:spcPct val="50000"/>
              </a:spcBef>
            </a:pPr>
            <a:r>
              <a:rPr lang="fr-FR" sz="1400" b="1">
                <a:solidFill>
                  <a:srgbClr val="000000"/>
                </a:solidFill>
                <a:latin typeface="Calibri" pitchFamily="34" charset="0"/>
              </a:rPr>
              <a:t>Potentiel de création de valeur de Sonelgaz</a:t>
            </a:r>
          </a:p>
        </p:txBody>
      </p:sp>
      <p:sp>
        <p:nvSpPr>
          <p:cNvPr id="21518" name="Text Box 16"/>
          <p:cNvSpPr txBox="1">
            <a:spLocks noChangeArrowheads="1"/>
          </p:cNvSpPr>
          <p:nvPr/>
        </p:nvSpPr>
        <p:spPr bwMode="auto">
          <a:xfrm>
            <a:off x="2057400" y="1782763"/>
            <a:ext cx="982663" cy="250825"/>
          </a:xfrm>
          <a:prstGeom prst="rect">
            <a:avLst/>
          </a:prstGeom>
          <a:noFill/>
          <a:ln w="9525">
            <a:noFill/>
            <a:miter lim="800000"/>
            <a:headEnd/>
            <a:tailEnd/>
          </a:ln>
        </p:spPr>
        <p:txBody>
          <a:bodyPr lIns="95777" tIns="47890" rIns="95777" bIns="47890">
            <a:spAutoFit/>
          </a:bodyPr>
          <a:lstStyle/>
          <a:p>
            <a:pPr algn="ctr" defTabSz="957263">
              <a:spcBef>
                <a:spcPct val="50000"/>
              </a:spcBef>
            </a:pPr>
            <a:r>
              <a:rPr lang="fr-FR" sz="1000" b="1">
                <a:solidFill>
                  <a:srgbClr val="000000"/>
                </a:solidFill>
                <a:latin typeface="Calibri" pitchFamily="34" charset="0"/>
              </a:rPr>
              <a:t>Emergence</a:t>
            </a:r>
          </a:p>
        </p:txBody>
      </p:sp>
      <p:sp>
        <p:nvSpPr>
          <p:cNvPr id="21519" name="Text Box 17"/>
          <p:cNvSpPr txBox="1">
            <a:spLocks noChangeArrowheads="1"/>
          </p:cNvSpPr>
          <p:nvPr/>
        </p:nvSpPr>
        <p:spPr bwMode="auto">
          <a:xfrm>
            <a:off x="3402013" y="1781175"/>
            <a:ext cx="984250" cy="250825"/>
          </a:xfrm>
          <a:prstGeom prst="rect">
            <a:avLst/>
          </a:prstGeom>
          <a:noFill/>
          <a:ln w="9525">
            <a:noFill/>
            <a:miter lim="800000"/>
            <a:headEnd/>
            <a:tailEnd/>
          </a:ln>
        </p:spPr>
        <p:txBody>
          <a:bodyPr lIns="95777" tIns="47890" rIns="95777" bIns="47890">
            <a:spAutoFit/>
          </a:bodyPr>
          <a:lstStyle/>
          <a:p>
            <a:pPr algn="ctr" defTabSz="957263">
              <a:spcBef>
                <a:spcPct val="50000"/>
              </a:spcBef>
            </a:pPr>
            <a:r>
              <a:rPr lang="fr-FR" sz="1000" b="1">
                <a:solidFill>
                  <a:srgbClr val="000000"/>
                </a:solidFill>
                <a:latin typeface="Calibri" pitchFamily="34" charset="0"/>
              </a:rPr>
              <a:t>Croissance </a:t>
            </a:r>
          </a:p>
        </p:txBody>
      </p:sp>
      <p:sp>
        <p:nvSpPr>
          <p:cNvPr id="21520" name="Text Box 18"/>
          <p:cNvSpPr txBox="1">
            <a:spLocks noChangeArrowheads="1"/>
          </p:cNvSpPr>
          <p:nvPr/>
        </p:nvSpPr>
        <p:spPr bwMode="auto">
          <a:xfrm>
            <a:off x="4808538" y="1781175"/>
            <a:ext cx="985837" cy="250825"/>
          </a:xfrm>
          <a:prstGeom prst="rect">
            <a:avLst/>
          </a:prstGeom>
          <a:noFill/>
          <a:ln w="9525">
            <a:noFill/>
            <a:miter lim="800000"/>
            <a:headEnd/>
            <a:tailEnd/>
          </a:ln>
        </p:spPr>
        <p:txBody>
          <a:bodyPr lIns="95777" tIns="47890" rIns="95777" bIns="47890">
            <a:spAutoFit/>
          </a:bodyPr>
          <a:lstStyle/>
          <a:p>
            <a:pPr algn="ctr" defTabSz="957263">
              <a:spcBef>
                <a:spcPct val="50000"/>
              </a:spcBef>
            </a:pPr>
            <a:r>
              <a:rPr lang="fr-FR" sz="1000" b="1">
                <a:solidFill>
                  <a:srgbClr val="000000"/>
                </a:solidFill>
                <a:latin typeface="Calibri" pitchFamily="34" charset="0"/>
              </a:rPr>
              <a:t>Maturité </a:t>
            </a:r>
          </a:p>
        </p:txBody>
      </p:sp>
      <p:sp>
        <p:nvSpPr>
          <p:cNvPr id="21521" name="Text Box 19"/>
          <p:cNvSpPr txBox="1">
            <a:spLocks noChangeArrowheads="1"/>
          </p:cNvSpPr>
          <p:nvPr/>
        </p:nvSpPr>
        <p:spPr bwMode="auto">
          <a:xfrm>
            <a:off x="6245225" y="1782763"/>
            <a:ext cx="987425" cy="250825"/>
          </a:xfrm>
          <a:prstGeom prst="rect">
            <a:avLst/>
          </a:prstGeom>
          <a:noFill/>
          <a:ln w="9525">
            <a:noFill/>
            <a:miter lim="800000"/>
            <a:headEnd/>
            <a:tailEnd/>
          </a:ln>
        </p:spPr>
        <p:txBody>
          <a:bodyPr lIns="95777" tIns="47890" rIns="95777" bIns="47890">
            <a:spAutoFit/>
          </a:bodyPr>
          <a:lstStyle/>
          <a:p>
            <a:pPr algn="ctr" defTabSz="957263">
              <a:spcBef>
                <a:spcPct val="50000"/>
              </a:spcBef>
            </a:pPr>
            <a:r>
              <a:rPr lang="fr-FR" sz="1000" b="1">
                <a:solidFill>
                  <a:srgbClr val="000000"/>
                </a:solidFill>
                <a:latin typeface="Calibri" pitchFamily="34" charset="0"/>
              </a:rPr>
              <a:t>Décroissance</a:t>
            </a:r>
          </a:p>
        </p:txBody>
      </p:sp>
      <p:sp>
        <p:nvSpPr>
          <p:cNvPr id="21522" name="Text Box 20"/>
          <p:cNvSpPr txBox="1">
            <a:spLocks noChangeArrowheads="1"/>
          </p:cNvSpPr>
          <p:nvPr/>
        </p:nvSpPr>
        <p:spPr bwMode="auto">
          <a:xfrm>
            <a:off x="344488" y="2381250"/>
            <a:ext cx="1524000" cy="250825"/>
          </a:xfrm>
          <a:prstGeom prst="rect">
            <a:avLst/>
          </a:prstGeom>
          <a:noFill/>
          <a:ln w="9525">
            <a:noFill/>
            <a:miter lim="800000"/>
            <a:headEnd/>
            <a:tailEnd/>
          </a:ln>
        </p:spPr>
        <p:txBody>
          <a:bodyPr lIns="95777" tIns="47890" rIns="95777" bIns="47890">
            <a:spAutoFit/>
          </a:bodyPr>
          <a:lstStyle/>
          <a:p>
            <a:pPr algn="r" defTabSz="957263">
              <a:spcBef>
                <a:spcPct val="50000"/>
              </a:spcBef>
            </a:pPr>
            <a:r>
              <a:rPr lang="fr-FR" sz="1000" b="1">
                <a:solidFill>
                  <a:srgbClr val="000000"/>
                </a:solidFill>
                <a:latin typeface="Calibri" pitchFamily="34" charset="0"/>
              </a:rPr>
              <a:t>Exceptionnel </a:t>
            </a:r>
          </a:p>
        </p:txBody>
      </p:sp>
      <p:sp>
        <p:nvSpPr>
          <p:cNvPr id="21523" name="Text Box 21"/>
          <p:cNvSpPr txBox="1">
            <a:spLocks noChangeArrowheads="1"/>
          </p:cNvSpPr>
          <p:nvPr/>
        </p:nvSpPr>
        <p:spPr bwMode="auto">
          <a:xfrm>
            <a:off x="344488" y="4899025"/>
            <a:ext cx="1524000" cy="250825"/>
          </a:xfrm>
          <a:prstGeom prst="rect">
            <a:avLst/>
          </a:prstGeom>
          <a:noFill/>
          <a:ln w="9525">
            <a:noFill/>
            <a:miter lim="800000"/>
            <a:headEnd/>
            <a:tailEnd/>
          </a:ln>
        </p:spPr>
        <p:txBody>
          <a:bodyPr lIns="95777" tIns="47890" rIns="95777" bIns="47890">
            <a:spAutoFit/>
          </a:bodyPr>
          <a:lstStyle/>
          <a:p>
            <a:pPr algn="r" defTabSz="957263">
              <a:spcBef>
                <a:spcPct val="50000"/>
              </a:spcBef>
            </a:pPr>
            <a:r>
              <a:rPr lang="fr-FR" sz="1000" b="1">
                <a:solidFill>
                  <a:srgbClr val="000000"/>
                </a:solidFill>
                <a:latin typeface="Calibri" pitchFamily="34" charset="0"/>
              </a:rPr>
              <a:t>Faible </a:t>
            </a:r>
          </a:p>
        </p:txBody>
      </p:sp>
      <p:sp>
        <p:nvSpPr>
          <p:cNvPr id="21524" name="Text Box 22"/>
          <p:cNvSpPr txBox="1">
            <a:spLocks noChangeArrowheads="1"/>
          </p:cNvSpPr>
          <p:nvPr/>
        </p:nvSpPr>
        <p:spPr bwMode="auto">
          <a:xfrm>
            <a:off x="344488" y="5738813"/>
            <a:ext cx="1524000" cy="250825"/>
          </a:xfrm>
          <a:prstGeom prst="rect">
            <a:avLst/>
          </a:prstGeom>
          <a:noFill/>
          <a:ln w="9525">
            <a:noFill/>
            <a:miter lim="800000"/>
            <a:headEnd/>
            <a:tailEnd/>
          </a:ln>
        </p:spPr>
        <p:txBody>
          <a:bodyPr lIns="95777" tIns="47890" rIns="95777" bIns="47890">
            <a:spAutoFit/>
          </a:bodyPr>
          <a:lstStyle/>
          <a:p>
            <a:pPr algn="r" defTabSz="957263">
              <a:spcBef>
                <a:spcPct val="50000"/>
              </a:spcBef>
            </a:pPr>
            <a:r>
              <a:rPr lang="fr-FR" sz="1000" b="1">
                <a:solidFill>
                  <a:srgbClr val="000000"/>
                </a:solidFill>
                <a:latin typeface="Calibri" pitchFamily="34" charset="0"/>
              </a:rPr>
              <a:t>Très faible</a:t>
            </a:r>
          </a:p>
        </p:txBody>
      </p:sp>
      <p:sp>
        <p:nvSpPr>
          <p:cNvPr id="21525" name="Text Box 23"/>
          <p:cNvSpPr txBox="1">
            <a:spLocks noChangeArrowheads="1"/>
          </p:cNvSpPr>
          <p:nvPr/>
        </p:nvSpPr>
        <p:spPr bwMode="auto">
          <a:xfrm>
            <a:off x="344488" y="4059238"/>
            <a:ext cx="1524000" cy="250825"/>
          </a:xfrm>
          <a:prstGeom prst="rect">
            <a:avLst/>
          </a:prstGeom>
          <a:noFill/>
          <a:ln w="9525">
            <a:noFill/>
            <a:miter lim="800000"/>
            <a:headEnd/>
            <a:tailEnd/>
          </a:ln>
        </p:spPr>
        <p:txBody>
          <a:bodyPr lIns="95777" tIns="47890" rIns="95777" bIns="47890">
            <a:spAutoFit/>
          </a:bodyPr>
          <a:lstStyle/>
          <a:p>
            <a:pPr algn="r" defTabSz="957263">
              <a:spcBef>
                <a:spcPct val="50000"/>
              </a:spcBef>
            </a:pPr>
            <a:r>
              <a:rPr lang="fr-FR" sz="1000" b="1">
                <a:solidFill>
                  <a:srgbClr val="000000"/>
                </a:solidFill>
                <a:latin typeface="Calibri" pitchFamily="34" charset="0"/>
              </a:rPr>
              <a:t>Moyen </a:t>
            </a:r>
          </a:p>
        </p:txBody>
      </p:sp>
      <p:sp>
        <p:nvSpPr>
          <p:cNvPr id="21526" name="Text Box 24"/>
          <p:cNvSpPr txBox="1">
            <a:spLocks noChangeArrowheads="1"/>
          </p:cNvSpPr>
          <p:nvPr/>
        </p:nvSpPr>
        <p:spPr bwMode="auto">
          <a:xfrm>
            <a:off x="323850" y="3194050"/>
            <a:ext cx="1524000" cy="250825"/>
          </a:xfrm>
          <a:prstGeom prst="rect">
            <a:avLst/>
          </a:prstGeom>
          <a:noFill/>
          <a:ln w="9525">
            <a:noFill/>
            <a:miter lim="800000"/>
            <a:headEnd/>
            <a:tailEnd/>
          </a:ln>
        </p:spPr>
        <p:txBody>
          <a:bodyPr lIns="95777" tIns="47890" rIns="95777" bIns="47890">
            <a:spAutoFit/>
          </a:bodyPr>
          <a:lstStyle/>
          <a:p>
            <a:pPr algn="r" defTabSz="957263">
              <a:spcBef>
                <a:spcPct val="50000"/>
              </a:spcBef>
            </a:pPr>
            <a:r>
              <a:rPr lang="fr-FR" sz="1000" b="1">
                <a:solidFill>
                  <a:srgbClr val="000000"/>
                </a:solidFill>
                <a:latin typeface="Calibri" pitchFamily="34" charset="0"/>
              </a:rPr>
              <a:t>Fort </a:t>
            </a:r>
          </a:p>
        </p:txBody>
      </p:sp>
      <p:sp>
        <p:nvSpPr>
          <p:cNvPr id="21527" name="Line 25"/>
          <p:cNvSpPr>
            <a:spLocks noChangeShapeType="1"/>
          </p:cNvSpPr>
          <p:nvPr/>
        </p:nvSpPr>
        <p:spPr bwMode="auto">
          <a:xfrm flipV="1">
            <a:off x="3189288" y="2955925"/>
            <a:ext cx="4197350" cy="1695450"/>
          </a:xfrm>
          <a:prstGeom prst="line">
            <a:avLst/>
          </a:prstGeom>
          <a:noFill/>
          <a:ln w="38100">
            <a:solidFill>
              <a:schemeClr val="accent1"/>
            </a:solidFill>
            <a:prstDash val="dash"/>
            <a:round/>
            <a:headEnd/>
            <a:tailEnd/>
          </a:ln>
        </p:spPr>
        <p:txBody>
          <a:bodyPr wrap="none" anchor="ctr"/>
          <a:lstStyle/>
          <a:p>
            <a:endParaRPr lang="fr-FR"/>
          </a:p>
        </p:txBody>
      </p:sp>
      <p:sp>
        <p:nvSpPr>
          <p:cNvPr id="21528" name="Line 26"/>
          <p:cNvSpPr>
            <a:spLocks noChangeShapeType="1"/>
          </p:cNvSpPr>
          <p:nvPr/>
        </p:nvSpPr>
        <p:spPr bwMode="auto">
          <a:xfrm flipV="1">
            <a:off x="1870075" y="5716588"/>
            <a:ext cx="3719513" cy="436562"/>
          </a:xfrm>
          <a:prstGeom prst="line">
            <a:avLst/>
          </a:prstGeom>
          <a:noFill/>
          <a:ln w="38100">
            <a:solidFill>
              <a:schemeClr val="accent1"/>
            </a:solidFill>
            <a:prstDash val="dash"/>
            <a:round/>
            <a:headEnd/>
            <a:tailEnd/>
          </a:ln>
        </p:spPr>
        <p:txBody>
          <a:bodyPr wrap="none" anchor="ctr"/>
          <a:lstStyle/>
          <a:p>
            <a:endParaRPr lang="fr-FR"/>
          </a:p>
        </p:txBody>
      </p:sp>
      <p:sp>
        <p:nvSpPr>
          <p:cNvPr id="21529" name="Line 27"/>
          <p:cNvSpPr>
            <a:spLocks noChangeShapeType="1"/>
          </p:cNvSpPr>
          <p:nvPr/>
        </p:nvSpPr>
        <p:spPr bwMode="auto">
          <a:xfrm flipV="1">
            <a:off x="5607050" y="4711700"/>
            <a:ext cx="2030413" cy="1004888"/>
          </a:xfrm>
          <a:prstGeom prst="line">
            <a:avLst/>
          </a:prstGeom>
          <a:noFill/>
          <a:ln w="38100">
            <a:solidFill>
              <a:schemeClr val="accent1"/>
            </a:solidFill>
            <a:prstDash val="dash"/>
            <a:round/>
            <a:headEnd/>
            <a:tailEnd/>
          </a:ln>
        </p:spPr>
        <p:txBody>
          <a:bodyPr wrap="none" anchor="ctr"/>
          <a:lstStyle/>
          <a:p>
            <a:endParaRPr lang="fr-FR"/>
          </a:p>
        </p:txBody>
      </p:sp>
      <p:sp>
        <p:nvSpPr>
          <p:cNvPr id="21530" name="Line 28"/>
          <p:cNvSpPr>
            <a:spLocks noChangeShapeType="1"/>
          </p:cNvSpPr>
          <p:nvPr/>
        </p:nvSpPr>
        <p:spPr bwMode="auto">
          <a:xfrm flipV="1">
            <a:off x="3243263" y="3779838"/>
            <a:ext cx="4251325" cy="1679575"/>
          </a:xfrm>
          <a:prstGeom prst="line">
            <a:avLst/>
          </a:prstGeom>
          <a:noFill/>
          <a:ln w="38100">
            <a:solidFill>
              <a:schemeClr val="accent1"/>
            </a:solidFill>
            <a:prstDash val="dash"/>
            <a:round/>
            <a:headEnd/>
            <a:tailEnd/>
          </a:ln>
        </p:spPr>
        <p:txBody>
          <a:bodyPr wrap="none" anchor="ctr"/>
          <a:lstStyle/>
          <a:p>
            <a:endParaRPr lang="fr-FR"/>
          </a:p>
        </p:txBody>
      </p:sp>
      <p:sp>
        <p:nvSpPr>
          <p:cNvPr id="21531" name="Line 29"/>
          <p:cNvSpPr>
            <a:spLocks noChangeShapeType="1"/>
          </p:cNvSpPr>
          <p:nvPr/>
        </p:nvSpPr>
        <p:spPr bwMode="auto">
          <a:xfrm flipV="1">
            <a:off x="1889125" y="4622800"/>
            <a:ext cx="1339850" cy="1028700"/>
          </a:xfrm>
          <a:prstGeom prst="line">
            <a:avLst/>
          </a:prstGeom>
          <a:noFill/>
          <a:ln w="38100">
            <a:solidFill>
              <a:schemeClr val="accent1"/>
            </a:solidFill>
            <a:prstDash val="dash"/>
            <a:round/>
            <a:headEnd/>
            <a:tailEnd/>
          </a:ln>
        </p:spPr>
        <p:txBody>
          <a:bodyPr wrap="none" anchor="ctr"/>
          <a:lstStyle/>
          <a:p>
            <a:endParaRPr lang="fr-FR"/>
          </a:p>
        </p:txBody>
      </p:sp>
      <p:sp>
        <p:nvSpPr>
          <p:cNvPr id="21532" name="Line 30"/>
          <p:cNvSpPr>
            <a:spLocks noChangeShapeType="1"/>
          </p:cNvSpPr>
          <p:nvPr/>
        </p:nvSpPr>
        <p:spPr bwMode="auto">
          <a:xfrm flipV="1">
            <a:off x="3195638" y="5419725"/>
            <a:ext cx="77787" cy="533400"/>
          </a:xfrm>
          <a:prstGeom prst="line">
            <a:avLst/>
          </a:prstGeom>
          <a:noFill/>
          <a:ln w="38100">
            <a:solidFill>
              <a:schemeClr val="accent1"/>
            </a:solidFill>
            <a:prstDash val="dash"/>
            <a:round/>
            <a:headEnd/>
            <a:tailEnd/>
          </a:ln>
        </p:spPr>
        <p:txBody>
          <a:bodyPr wrap="none" anchor="ctr"/>
          <a:lstStyle/>
          <a:p>
            <a:endParaRPr lang="fr-FR"/>
          </a:p>
        </p:txBody>
      </p:sp>
      <p:sp>
        <p:nvSpPr>
          <p:cNvPr id="21533" name="Text Box 31"/>
          <p:cNvSpPr txBox="1">
            <a:spLocks noChangeArrowheads="1"/>
          </p:cNvSpPr>
          <p:nvPr/>
        </p:nvSpPr>
        <p:spPr bwMode="auto">
          <a:xfrm>
            <a:off x="6227763" y="5861050"/>
            <a:ext cx="1295400" cy="369888"/>
          </a:xfrm>
          <a:prstGeom prst="rect">
            <a:avLst/>
          </a:prstGeom>
          <a:noFill/>
          <a:ln w="9525">
            <a:noFill/>
            <a:miter lim="800000"/>
            <a:headEnd/>
            <a:tailEnd/>
          </a:ln>
        </p:spPr>
        <p:txBody>
          <a:bodyPr lIns="91432" tIns="45717" rIns="91432" bIns="45717">
            <a:spAutoFit/>
          </a:bodyPr>
          <a:lstStyle/>
          <a:p>
            <a:pPr>
              <a:spcBef>
                <a:spcPct val="50000"/>
              </a:spcBef>
            </a:pPr>
            <a:r>
              <a:rPr lang="fr-FR" b="1" dirty="0">
                <a:solidFill>
                  <a:srgbClr val="FF0000"/>
                </a:solidFill>
                <a:latin typeface="Calibri" pitchFamily="34" charset="0"/>
              </a:rPr>
              <a:t>RETRAIT </a:t>
            </a:r>
            <a:endParaRPr lang="fr-FR" b="1" dirty="0">
              <a:latin typeface="Calibri" pitchFamily="34" charset="0"/>
            </a:endParaRPr>
          </a:p>
        </p:txBody>
      </p:sp>
      <p:sp>
        <p:nvSpPr>
          <p:cNvPr id="21534" name="Text Box 32"/>
          <p:cNvSpPr txBox="1">
            <a:spLocks noChangeArrowheads="1"/>
          </p:cNvSpPr>
          <p:nvPr/>
        </p:nvSpPr>
        <p:spPr bwMode="auto">
          <a:xfrm>
            <a:off x="4714875" y="4929188"/>
            <a:ext cx="1712913" cy="307975"/>
          </a:xfrm>
          <a:prstGeom prst="rect">
            <a:avLst/>
          </a:prstGeom>
          <a:noFill/>
          <a:ln w="9525">
            <a:noFill/>
            <a:miter lim="800000"/>
            <a:headEnd/>
            <a:tailEnd/>
          </a:ln>
        </p:spPr>
        <p:txBody>
          <a:bodyPr lIns="91432" tIns="45717" rIns="91432" bIns="45717">
            <a:spAutoFit/>
          </a:bodyPr>
          <a:lstStyle/>
          <a:p>
            <a:pPr>
              <a:spcBef>
                <a:spcPct val="50000"/>
              </a:spcBef>
            </a:pPr>
            <a:r>
              <a:rPr lang="fr-FR" sz="1400" b="1" dirty="0">
                <a:solidFill>
                  <a:srgbClr val="FF9933"/>
                </a:solidFill>
                <a:latin typeface="Calibri" pitchFamily="34" charset="0"/>
              </a:rPr>
              <a:t>RÉORIENTATION</a:t>
            </a:r>
            <a:endParaRPr lang="fr-FR" sz="1400" b="1" dirty="0">
              <a:latin typeface="Calibri" pitchFamily="34" charset="0"/>
            </a:endParaRPr>
          </a:p>
        </p:txBody>
      </p:sp>
      <p:sp>
        <p:nvSpPr>
          <p:cNvPr id="21535" name="Text Box 34"/>
          <p:cNvSpPr txBox="1">
            <a:spLocks noChangeArrowheads="1"/>
          </p:cNvSpPr>
          <p:nvPr/>
        </p:nvSpPr>
        <p:spPr bwMode="auto">
          <a:xfrm>
            <a:off x="2111375" y="2289175"/>
            <a:ext cx="3103567" cy="784225"/>
          </a:xfrm>
          <a:prstGeom prst="rect">
            <a:avLst/>
          </a:prstGeom>
          <a:noFill/>
          <a:ln w="9525">
            <a:noFill/>
            <a:miter lim="800000"/>
            <a:headEnd/>
            <a:tailEnd/>
          </a:ln>
        </p:spPr>
        <p:txBody>
          <a:bodyPr wrap="square" lIns="91432" tIns="45717" rIns="91432" bIns="45717">
            <a:spAutoFit/>
          </a:bodyPr>
          <a:lstStyle/>
          <a:p>
            <a:pPr>
              <a:spcBef>
                <a:spcPct val="50000"/>
              </a:spcBef>
            </a:pPr>
            <a:r>
              <a:rPr lang="fr-FR" b="1" dirty="0">
                <a:solidFill>
                  <a:srgbClr val="0033CC"/>
                </a:solidFill>
                <a:latin typeface="Calibri" pitchFamily="34" charset="0"/>
              </a:rPr>
              <a:t>DÉVELOPPEMENT</a:t>
            </a:r>
          </a:p>
          <a:p>
            <a:pPr>
              <a:spcBef>
                <a:spcPct val="50000"/>
              </a:spcBef>
            </a:pPr>
            <a:r>
              <a:rPr lang="fr-FR" b="1" dirty="0">
                <a:solidFill>
                  <a:srgbClr val="0033CC"/>
                </a:solidFill>
                <a:latin typeface="Calibri" pitchFamily="34" charset="0"/>
              </a:rPr>
              <a:t>PRIORITAIRE </a:t>
            </a:r>
          </a:p>
        </p:txBody>
      </p:sp>
      <p:sp>
        <p:nvSpPr>
          <p:cNvPr id="21536" name="Oval 36"/>
          <p:cNvSpPr>
            <a:spLocks noChangeArrowheads="1"/>
          </p:cNvSpPr>
          <p:nvPr/>
        </p:nvSpPr>
        <p:spPr bwMode="auto">
          <a:xfrm>
            <a:off x="4143372" y="3929066"/>
            <a:ext cx="830262" cy="900112"/>
          </a:xfrm>
          <a:prstGeom prst="ellipse">
            <a:avLst/>
          </a:prstGeom>
          <a:solidFill>
            <a:srgbClr val="008000"/>
          </a:solidFill>
          <a:ln w="9525" algn="ctr">
            <a:solidFill>
              <a:schemeClr val="tx1"/>
            </a:solidFill>
            <a:round/>
            <a:headEnd/>
            <a:tailEnd/>
          </a:ln>
        </p:spPr>
        <p:txBody>
          <a:bodyPr wrap="none" lIns="18000" tIns="18000" rIns="18000" bIns="18000" anchor="ctr"/>
          <a:lstStyle/>
          <a:p>
            <a:pPr algn="ctr">
              <a:lnSpc>
                <a:spcPct val="120000"/>
              </a:lnSpc>
            </a:pPr>
            <a:r>
              <a:rPr lang="fr-FR" sz="1000" b="1" dirty="0">
                <a:solidFill>
                  <a:schemeClr val="bg1"/>
                </a:solidFill>
                <a:latin typeface="Calibri" pitchFamily="34" charset="0"/>
              </a:rPr>
              <a:t>Concessions </a:t>
            </a:r>
          </a:p>
          <a:p>
            <a:pPr algn="ctr">
              <a:lnSpc>
                <a:spcPct val="120000"/>
              </a:lnSpc>
            </a:pPr>
            <a:r>
              <a:rPr lang="fr-FR" sz="1000" b="1" dirty="0">
                <a:solidFill>
                  <a:schemeClr val="bg1"/>
                </a:solidFill>
                <a:latin typeface="Calibri" pitchFamily="34" charset="0"/>
              </a:rPr>
              <a:t>Electriques</a:t>
            </a:r>
          </a:p>
        </p:txBody>
      </p:sp>
      <p:sp>
        <p:nvSpPr>
          <p:cNvPr id="21537" name="Rectangle 45"/>
          <p:cNvSpPr>
            <a:spLocks noChangeArrowheads="1"/>
          </p:cNvSpPr>
          <p:nvPr/>
        </p:nvSpPr>
        <p:spPr bwMode="auto">
          <a:xfrm>
            <a:off x="1357313" y="1357313"/>
            <a:ext cx="6357937" cy="282575"/>
          </a:xfrm>
          <a:prstGeom prst="rect">
            <a:avLst/>
          </a:prstGeom>
          <a:noFill/>
          <a:ln w="9525">
            <a:solidFill>
              <a:schemeClr val="bg1"/>
            </a:solidFill>
            <a:miter lim="800000"/>
            <a:headEnd/>
            <a:tailEnd/>
          </a:ln>
        </p:spPr>
        <p:txBody>
          <a:bodyPr wrap="none" lIns="65735" tIns="32867" rIns="65735" bIns="32867" anchor="ctr"/>
          <a:lstStyle/>
          <a:p>
            <a:pPr algn="ctr" defTabSz="657225"/>
            <a:r>
              <a:rPr lang="fr-FR" sz="1600" b="1">
                <a:latin typeface="Calibri" pitchFamily="34" charset="0"/>
              </a:rPr>
              <a:t>Maturité stratégique des segments</a:t>
            </a:r>
          </a:p>
        </p:txBody>
      </p:sp>
      <p:sp>
        <p:nvSpPr>
          <p:cNvPr id="21538" name="Text Box 35"/>
          <p:cNvSpPr txBox="1">
            <a:spLocks noChangeArrowheads="1"/>
          </p:cNvSpPr>
          <p:nvPr/>
        </p:nvSpPr>
        <p:spPr bwMode="auto">
          <a:xfrm>
            <a:off x="5267325" y="3714750"/>
            <a:ext cx="2306638" cy="523875"/>
          </a:xfrm>
          <a:prstGeom prst="rect">
            <a:avLst/>
          </a:prstGeom>
          <a:noFill/>
          <a:ln w="9525">
            <a:noFill/>
            <a:miter lim="800000"/>
            <a:headEnd/>
            <a:tailEnd/>
          </a:ln>
        </p:spPr>
        <p:txBody>
          <a:bodyPr lIns="91432" tIns="45717" rIns="91432" bIns="45717">
            <a:spAutoFit/>
          </a:bodyPr>
          <a:lstStyle/>
          <a:p>
            <a:pPr>
              <a:spcBef>
                <a:spcPct val="50000"/>
              </a:spcBef>
            </a:pPr>
            <a:r>
              <a:rPr lang="fr-FR" sz="1400" b="1" dirty="0">
                <a:solidFill>
                  <a:srgbClr val="339933"/>
                </a:solidFill>
                <a:latin typeface="Calibri" pitchFamily="34" charset="0"/>
              </a:rPr>
              <a:t>RATTRAPAGE OU RISQUE DE CANTONNEMENT</a:t>
            </a:r>
          </a:p>
        </p:txBody>
      </p:sp>
      <p:sp>
        <p:nvSpPr>
          <p:cNvPr id="1233974" name="Rectangle 54"/>
          <p:cNvSpPr>
            <a:spLocks noGrp="1" noChangeArrowheads="1"/>
          </p:cNvSpPr>
          <p:nvPr>
            <p:ph type="title"/>
          </p:nvPr>
        </p:nvSpPr>
        <p:spPr/>
        <p:txBody>
          <a:bodyPr/>
          <a:lstStyle/>
          <a:p>
            <a:pPr eaLnBrk="1" fontAlgn="auto" hangingPunct="1">
              <a:spcAft>
                <a:spcPts val="0"/>
              </a:spcAft>
              <a:defRPr/>
            </a:pPr>
            <a:r>
              <a:rPr lang="fr-FR" sz="3000" dirty="0" smtClean="0">
                <a:latin typeface="+mn-lt"/>
              </a:rPr>
              <a:t>Résultat du diagnostic  Stratégique pour le segment Concessions  électricité</a:t>
            </a:r>
          </a:p>
        </p:txBody>
      </p:sp>
      <p:sp>
        <p:nvSpPr>
          <p:cNvPr id="18473" name="Espace réservé du numéro de diapositive 46"/>
          <p:cNvSpPr>
            <a:spLocks noGrp="1"/>
          </p:cNvSpPr>
          <p:nvPr>
            <p:ph type="sldNum" sz="quarter" idx="12"/>
          </p:nvPr>
        </p:nvSpPr>
        <p:spPr bwMode="auto">
          <a:ln>
            <a:round/>
            <a:headEnd/>
            <a:tailEnd/>
          </a:ln>
        </p:spPr>
        <p:txBody>
          <a:bodyPr wrap="square" numCol="1" anchorCtr="0" compatLnSpc="1">
            <a:prstTxWarp prst="textNoShape">
              <a:avLst/>
            </a:prstTxWarp>
          </a:bodyPr>
          <a:lstStyle/>
          <a:p>
            <a:pPr fontAlgn="base">
              <a:spcBef>
                <a:spcPct val="0"/>
              </a:spcBef>
              <a:spcAft>
                <a:spcPct val="0"/>
              </a:spcAft>
              <a:defRPr/>
            </a:pPr>
            <a:fld id="{80376396-17E8-485B-BE60-26B860869F1D}" type="slidenum">
              <a:rPr lang="fr-FR" smtClean="0"/>
              <a:pPr fontAlgn="base">
                <a:spcBef>
                  <a:spcPct val="0"/>
                </a:spcBef>
                <a:spcAft>
                  <a:spcPct val="0"/>
                </a:spcAft>
                <a:defRPr/>
              </a:pPr>
              <a:t>14</a:t>
            </a:fld>
            <a:endParaRPr lang="fr-FR" smtClean="0"/>
          </a:p>
        </p:txBody>
      </p:sp>
      <p:sp>
        <p:nvSpPr>
          <p:cNvPr id="21540" name="Oval 38"/>
          <p:cNvSpPr>
            <a:spLocks noChangeArrowheads="1"/>
          </p:cNvSpPr>
          <p:nvPr/>
        </p:nvSpPr>
        <p:spPr bwMode="auto">
          <a:xfrm>
            <a:off x="7769225" y="877888"/>
            <a:ext cx="690563" cy="749300"/>
          </a:xfrm>
          <a:prstGeom prst="ellipse">
            <a:avLst/>
          </a:prstGeom>
          <a:noFill/>
          <a:ln w="9525" algn="ctr">
            <a:solidFill>
              <a:schemeClr val="accent1"/>
            </a:solidFill>
            <a:prstDash val="dash"/>
            <a:round/>
            <a:headEnd/>
            <a:tailEnd/>
          </a:ln>
        </p:spPr>
        <p:txBody>
          <a:bodyPr wrap="none" lIns="18000" tIns="18000" rIns="18000" bIns="18000" anchor="ctr"/>
          <a:lstStyle/>
          <a:p>
            <a:endParaRPr lang="fr-FR">
              <a:latin typeface="Calibri" pitchFamily="34" charset="0"/>
            </a:endParaRPr>
          </a:p>
        </p:txBody>
      </p:sp>
      <p:sp>
        <p:nvSpPr>
          <p:cNvPr id="21541" name="Oval 39"/>
          <p:cNvSpPr>
            <a:spLocks noChangeArrowheads="1"/>
          </p:cNvSpPr>
          <p:nvPr/>
        </p:nvSpPr>
        <p:spPr bwMode="auto">
          <a:xfrm>
            <a:off x="7799388" y="996950"/>
            <a:ext cx="571500" cy="619125"/>
          </a:xfrm>
          <a:prstGeom prst="ellipse">
            <a:avLst/>
          </a:prstGeom>
          <a:solidFill>
            <a:schemeClr val="accent2"/>
          </a:solidFill>
          <a:ln w="9525" algn="ctr">
            <a:solidFill>
              <a:schemeClr val="tx1"/>
            </a:solidFill>
            <a:round/>
            <a:headEnd/>
            <a:tailEnd/>
          </a:ln>
        </p:spPr>
        <p:txBody>
          <a:bodyPr wrap="none" lIns="18000" tIns="18000" rIns="18000" bIns="18000" anchor="ctr"/>
          <a:lstStyle/>
          <a:p>
            <a:endParaRPr lang="fr-FR">
              <a:latin typeface="Calibri" pitchFamily="34" charset="0"/>
            </a:endParaRPr>
          </a:p>
        </p:txBody>
      </p:sp>
      <p:sp>
        <p:nvSpPr>
          <p:cNvPr id="21542" name="Text Box 40"/>
          <p:cNvSpPr txBox="1">
            <a:spLocks noChangeArrowheads="1"/>
          </p:cNvSpPr>
          <p:nvPr/>
        </p:nvSpPr>
        <p:spPr bwMode="auto">
          <a:xfrm>
            <a:off x="7572375" y="1643063"/>
            <a:ext cx="604838" cy="312737"/>
          </a:xfrm>
          <a:prstGeom prst="rect">
            <a:avLst/>
          </a:prstGeom>
          <a:noFill/>
          <a:ln w="9525" algn="ctr">
            <a:noFill/>
            <a:miter lim="800000"/>
            <a:headEnd/>
            <a:tailEnd/>
          </a:ln>
        </p:spPr>
        <p:txBody>
          <a:bodyPr lIns="18000" tIns="18000" rIns="18000" bIns="18000">
            <a:spAutoFit/>
          </a:bodyPr>
          <a:lstStyle/>
          <a:p>
            <a:pPr>
              <a:spcBef>
                <a:spcPct val="50000"/>
              </a:spcBef>
            </a:pPr>
            <a:r>
              <a:rPr lang="fr-FR">
                <a:latin typeface="Calibri" pitchFamily="34" charset="0"/>
              </a:rPr>
              <a:t>2012</a:t>
            </a:r>
          </a:p>
        </p:txBody>
      </p:sp>
      <p:sp>
        <p:nvSpPr>
          <p:cNvPr id="21543" name="Text Box 45"/>
          <p:cNvSpPr txBox="1">
            <a:spLocks noChangeArrowheads="1"/>
          </p:cNvSpPr>
          <p:nvPr/>
        </p:nvSpPr>
        <p:spPr bwMode="auto">
          <a:xfrm>
            <a:off x="8113713" y="681038"/>
            <a:ext cx="604837" cy="312737"/>
          </a:xfrm>
          <a:prstGeom prst="rect">
            <a:avLst/>
          </a:prstGeom>
          <a:noFill/>
          <a:ln w="9525" algn="ctr">
            <a:noFill/>
            <a:miter lim="800000"/>
            <a:headEnd/>
            <a:tailEnd/>
          </a:ln>
        </p:spPr>
        <p:txBody>
          <a:bodyPr lIns="18000" tIns="18000" rIns="18000" bIns="18000">
            <a:spAutoFit/>
          </a:bodyPr>
          <a:lstStyle/>
          <a:p>
            <a:pPr>
              <a:spcBef>
                <a:spcPct val="50000"/>
              </a:spcBef>
            </a:pPr>
            <a:r>
              <a:rPr lang="fr-FR">
                <a:latin typeface="Calibri" pitchFamily="34" charset="0"/>
              </a:rPr>
              <a:t>2016</a:t>
            </a:r>
          </a:p>
        </p:txBody>
      </p:sp>
      <p:sp>
        <p:nvSpPr>
          <p:cNvPr id="21544" name="Text Box 37"/>
          <p:cNvSpPr txBox="1">
            <a:spLocks noChangeArrowheads="1"/>
          </p:cNvSpPr>
          <p:nvPr/>
        </p:nvSpPr>
        <p:spPr bwMode="auto">
          <a:xfrm>
            <a:off x="7724775" y="2076450"/>
            <a:ext cx="1147763" cy="558800"/>
          </a:xfrm>
          <a:prstGeom prst="rect">
            <a:avLst/>
          </a:prstGeom>
          <a:noFill/>
          <a:ln w="9525">
            <a:noFill/>
            <a:miter lim="800000"/>
            <a:headEnd/>
            <a:tailEnd/>
          </a:ln>
        </p:spPr>
        <p:txBody>
          <a:bodyPr lIns="95781" tIns="47891" rIns="95781" bIns="47891">
            <a:spAutoFit/>
          </a:bodyPr>
          <a:lstStyle/>
          <a:p>
            <a:pPr defTabSz="957263">
              <a:spcBef>
                <a:spcPct val="50000"/>
              </a:spcBef>
            </a:pPr>
            <a:r>
              <a:rPr lang="fr-FR" sz="1000" i="1">
                <a:latin typeface="Calibri" pitchFamily="34" charset="0"/>
              </a:rPr>
              <a:t>Surface proportionnelle à  valeur du marché</a:t>
            </a: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p:cNvSpPr>
            <a:spLocks noGrp="1"/>
          </p:cNvSpPr>
          <p:nvPr>
            <p:ph type="title"/>
          </p:nvPr>
        </p:nvSpPr>
        <p:spPr>
          <a:xfrm>
            <a:off x="1714480" y="2000250"/>
            <a:ext cx="6445270" cy="1857375"/>
          </a:xfrm>
        </p:spPr>
        <p:txBody>
          <a:bodyPr>
            <a:normAutofit/>
          </a:bodyPr>
          <a:lstStyle/>
          <a:p>
            <a:pPr algn="ctr" eaLnBrk="1" fontAlgn="auto" hangingPunct="1">
              <a:spcAft>
                <a:spcPts val="0"/>
              </a:spcAft>
              <a:defRPr/>
            </a:pPr>
            <a:r>
              <a:rPr lang="fr-FR" sz="3200" dirty="0" smtClean="0"/>
              <a:t>Diagnostic stratégique du segment :  </a:t>
            </a:r>
            <a:br>
              <a:rPr lang="fr-FR" sz="3200" dirty="0" smtClean="0"/>
            </a:br>
            <a:r>
              <a:rPr lang="fr-FR" sz="3200" dirty="0" smtClean="0"/>
              <a:t>« Concessions Gaz »</a:t>
            </a:r>
            <a:endParaRPr lang="fr-FR" sz="3200" dirty="0"/>
          </a:p>
        </p:txBody>
      </p:sp>
      <p:sp>
        <p:nvSpPr>
          <p:cNvPr id="19459" name="Espace réservé du numéro de diapositive 3"/>
          <p:cNvSpPr>
            <a:spLocks noGrp="1"/>
          </p:cNvSpPr>
          <p:nvPr>
            <p:ph type="sldNum" sz="quarter" idx="12"/>
          </p:nvPr>
        </p:nvSpPr>
        <p:spPr bwMode="auto">
          <a:ln>
            <a:round/>
            <a:headEnd/>
            <a:tailEnd/>
          </a:ln>
        </p:spPr>
        <p:txBody>
          <a:bodyPr wrap="square" numCol="1" anchorCtr="0" compatLnSpc="1">
            <a:prstTxWarp prst="textNoShape">
              <a:avLst/>
            </a:prstTxWarp>
          </a:bodyPr>
          <a:lstStyle/>
          <a:p>
            <a:pPr fontAlgn="base">
              <a:spcBef>
                <a:spcPct val="0"/>
              </a:spcBef>
              <a:spcAft>
                <a:spcPct val="0"/>
              </a:spcAft>
              <a:defRPr/>
            </a:pPr>
            <a:fld id="{B2520D3E-19F9-4EE4-BFCE-2E1FD80EBB43}" type="slidenum">
              <a:rPr lang="fr-FR" smtClean="0"/>
              <a:pPr fontAlgn="base">
                <a:spcBef>
                  <a:spcPct val="0"/>
                </a:spcBef>
                <a:spcAft>
                  <a:spcPct val="0"/>
                </a:spcAft>
                <a:defRPr/>
              </a:pPr>
              <a:t>15</a:t>
            </a:fld>
            <a:endParaRPr lang="fr-FR" smtClean="0"/>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8"/>
          <p:cNvSpPr>
            <a:spLocks noChangeArrowheads="1"/>
          </p:cNvSpPr>
          <p:nvPr/>
        </p:nvSpPr>
        <p:spPr bwMode="auto">
          <a:xfrm>
            <a:off x="73025" y="779463"/>
            <a:ext cx="8928100" cy="5864225"/>
          </a:xfrm>
          <a:prstGeom prst="rect">
            <a:avLst/>
          </a:prstGeom>
          <a:solidFill>
            <a:schemeClr val="bg1"/>
          </a:solidFill>
          <a:ln w="19050">
            <a:solidFill>
              <a:schemeClr val="accent1"/>
            </a:solidFill>
            <a:miter lim="800000"/>
            <a:headEnd/>
            <a:tailEnd/>
          </a:ln>
        </p:spPr>
        <p:txBody>
          <a:bodyPr wrap="none" anchor="ctr"/>
          <a:lstStyle/>
          <a:p>
            <a:pPr algn="ctr">
              <a:lnSpc>
                <a:spcPct val="120000"/>
              </a:lnSpc>
            </a:pPr>
            <a:endParaRPr lang="fr-FR">
              <a:solidFill>
                <a:srgbClr val="FF0000"/>
              </a:solidFill>
              <a:latin typeface="Verdana" pitchFamily="34" charset="0"/>
            </a:endParaRPr>
          </a:p>
        </p:txBody>
      </p:sp>
      <p:sp>
        <p:nvSpPr>
          <p:cNvPr id="14339" name="Text Box 3"/>
          <p:cNvSpPr txBox="1">
            <a:spLocks noChangeArrowheads="1"/>
          </p:cNvSpPr>
          <p:nvPr/>
        </p:nvSpPr>
        <p:spPr bwMode="auto">
          <a:xfrm>
            <a:off x="4529138" y="5795963"/>
            <a:ext cx="4076700" cy="561975"/>
          </a:xfrm>
          <a:prstGeom prst="rect">
            <a:avLst/>
          </a:prstGeom>
          <a:noFill/>
          <a:ln w="9525">
            <a:noFill/>
            <a:miter lim="800000"/>
            <a:headEnd/>
            <a:tailEnd/>
          </a:ln>
        </p:spPr>
        <p:txBody>
          <a:bodyPr lIns="75749" tIns="37874" rIns="75749" bIns="37874">
            <a:spAutoFit/>
          </a:bodyPr>
          <a:lstStyle/>
          <a:p>
            <a:pPr defTabSz="757238" fontAlgn="auto">
              <a:spcBef>
                <a:spcPts val="0"/>
              </a:spcBef>
              <a:spcAft>
                <a:spcPts val="0"/>
              </a:spcAft>
              <a:defRPr/>
            </a:pPr>
            <a:r>
              <a:rPr lang="fr-FR" sz="1050" dirty="0">
                <a:solidFill>
                  <a:srgbClr val="FF0000"/>
                </a:solidFill>
                <a:latin typeface="+mn-lt"/>
              </a:rPr>
              <a:t>Rentabilité du segment : </a:t>
            </a:r>
          </a:p>
          <a:p>
            <a:pPr defTabSz="757238" fontAlgn="auto">
              <a:spcBef>
                <a:spcPts val="0"/>
              </a:spcBef>
              <a:spcAft>
                <a:spcPts val="0"/>
              </a:spcAft>
              <a:buFontTx/>
              <a:buChar char="-"/>
              <a:defRPr/>
            </a:pPr>
            <a:r>
              <a:rPr lang="fr-FR" sz="1050" dirty="0">
                <a:solidFill>
                  <a:srgbClr val="FF0000"/>
                </a:solidFill>
                <a:latin typeface="+mn-lt"/>
              </a:rPr>
              <a:t> REX/CA:=xx%</a:t>
            </a:r>
          </a:p>
          <a:p>
            <a:pPr defTabSz="757238" fontAlgn="auto">
              <a:spcBef>
                <a:spcPts val="0"/>
              </a:spcBef>
              <a:spcAft>
                <a:spcPts val="0"/>
              </a:spcAft>
              <a:buFontTx/>
              <a:buChar char="-"/>
              <a:defRPr/>
            </a:pPr>
            <a:r>
              <a:rPr lang="fr-FR" sz="1050" dirty="0">
                <a:solidFill>
                  <a:srgbClr val="FF0000"/>
                </a:solidFill>
                <a:latin typeface="+mn-lt"/>
              </a:rPr>
              <a:t> REX/(Capitaux engagés)</a:t>
            </a:r>
            <a:endParaRPr lang="fr-FR" sz="1000" i="1" dirty="0">
              <a:solidFill>
                <a:srgbClr val="FF0000"/>
              </a:solidFill>
              <a:latin typeface="+mn-lt"/>
              <a:sym typeface="Symbol" pitchFamily="18" charset="2"/>
            </a:endParaRPr>
          </a:p>
        </p:txBody>
      </p:sp>
      <p:sp>
        <p:nvSpPr>
          <p:cNvPr id="23556" name="Rectangle 5"/>
          <p:cNvSpPr>
            <a:spLocks noChangeArrowheads="1"/>
          </p:cNvSpPr>
          <p:nvPr/>
        </p:nvSpPr>
        <p:spPr bwMode="auto">
          <a:xfrm>
            <a:off x="73025" y="600075"/>
            <a:ext cx="8928100" cy="217488"/>
          </a:xfrm>
          <a:prstGeom prst="rect">
            <a:avLst/>
          </a:prstGeom>
          <a:solidFill>
            <a:schemeClr val="accent1"/>
          </a:solidFill>
          <a:ln w="9525">
            <a:noFill/>
            <a:miter lim="800000"/>
            <a:headEnd/>
            <a:tailEnd/>
          </a:ln>
        </p:spPr>
        <p:txBody>
          <a:bodyPr wrap="none" anchor="ctr"/>
          <a:lstStyle/>
          <a:p>
            <a:pPr algn="ctr">
              <a:lnSpc>
                <a:spcPct val="120000"/>
              </a:lnSpc>
            </a:pPr>
            <a:endParaRPr lang="fr-FR">
              <a:latin typeface="Verdana" pitchFamily="34" charset="0"/>
            </a:endParaRPr>
          </a:p>
        </p:txBody>
      </p:sp>
      <p:sp>
        <p:nvSpPr>
          <p:cNvPr id="23557" name="Rectangle 6"/>
          <p:cNvSpPr>
            <a:spLocks noChangeArrowheads="1"/>
          </p:cNvSpPr>
          <p:nvPr/>
        </p:nvSpPr>
        <p:spPr bwMode="auto">
          <a:xfrm>
            <a:off x="4500563" y="5408613"/>
            <a:ext cx="4500562" cy="306387"/>
          </a:xfrm>
          <a:prstGeom prst="rect">
            <a:avLst/>
          </a:prstGeom>
          <a:solidFill>
            <a:schemeClr val="accent1"/>
          </a:solidFill>
          <a:ln w="9525">
            <a:solidFill>
              <a:schemeClr val="accent1"/>
            </a:solidFill>
            <a:miter lim="800000"/>
            <a:headEnd/>
            <a:tailEnd/>
          </a:ln>
        </p:spPr>
        <p:txBody>
          <a:bodyPr wrap="none" anchor="ctr"/>
          <a:lstStyle/>
          <a:p>
            <a:pPr algn="ctr">
              <a:lnSpc>
                <a:spcPct val="120000"/>
              </a:lnSpc>
            </a:pPr>
            <a:endParaRPr lang="fr-FR">
              <a:latin typeface="Verdana" pitchFamily="34" charset="0"/>
            </a:endParaRPr>
          </a:p>
        </p:txBody>
      </p:sp>
      <p:sp>
        <p:nvSpPr>
          <p:cNvPr id="23558" name="Line 9"/>
          <p:cNvSpPr>
            <a:spLocks noChangeShapeType="1"/>
          </p:cNvSpPr>
          <p:nvPr/>
        </p:nvSpPr>
        <p:spPr bwMode="auto">
          <a:xfrm flipH="1">
            <a:off x="4500563" y="571500"/>
            <a:ext cx="0" cy="6072188"/>
          </a:xfrm>
          <a:prstGeom prst="line">
            <a:avLst/>
          </a:prstGeom>
          <a:noFill/>
          <a:ln w="19050">
            <a:solidFill>
              <a:schemeClr val="accent1"/>
            </a:solidFill>
            <a:round/>
            <a:headEnd/>
            <a:tailEnd/>
          </a:ln>
        </p:spPr>
        <p:txBody>
          <a:bodyPr wrap="none" anchor="ctr"/>
          <a:lstStyle/>
          <a:p>
            <a:endParaRPr lang="fr-FR"/>
          </a:p>
        </p:txBody>
      </p:sp>
      <p:sp>
        <p:nvSpPr>
          <p:cNvPr id="23559" name="Text Box 10"/>
          <p:cNvSpPr txBox="1">
            <a:spLocks noChangeArrowheads="1"/>
          </p:cNvSpPr>
          <p:nvPr/>
        </p:nvSpPr>
        <p:spPr bwMode="auto">
          <a:xfrm>
            <a:off x="449263" y="906463"/>
            <a:ext cx="1897062" cy="244475"/>
          </a:xfrm>
          <a:prstGeom prst="rect">
            <a:avLst/>
          </a:prstGeom>
          <a:noFill/>
          <a:ln w="9525">
            <a:noFill/>
            <a:miter lim="800000"/>
            <a:headEnd/>
            <a:tailEnd/>
          </a:ln>
        </p:spPr>
        <p:txBody>
          <a:bodyPr lIns="75749" tIns="37874" rIns="75749" bIns="37874">
            <a:spAutoFit/>
          </a:bodyPr>
          <a:lstStyle/>
          <a:p>
            <a:pPr defTabSz="757238">
              <a:spcBef>
                <a:spcPct val="50000"/>
              </a:spcBef>
            </a:pPr>
            <a:r>
              <a:rPr lang="fr-FR" sz="1100" b="1">
                <a:solidFill>
                  <a:schemeClr val="bg1"/>
                </a:solidFill>
                <a:latin typeface="Calibri" pitchFamily="34" charset="0"/>
              </a:rPr>
              <a:t>Définition du segment</a:t>
            </a:r>
          </a:p>
        </p:txBody>
      </p:sp>
      <p:sp>
        <p:nvSpPr>
          <p:cNvPr id="23560" name="Text Box 12"/>
          <p:cNvSpPr txBox="1">
            <a:spLocks noChangeArrowheads="1"/>
          </p:cNvSpPr>
          <p:nvPr/>
        </p:nvSpPr>
        <p:spPr bwMode="auto">
          <a:xfrm>
            <a:off x="4576763" y="5449888"/>
            <a:ext cx="2867025" cy="244475"/>
          </a:xfrm>
          <a:prstGeom prst="rect">
            <a:avLst/>
          </a:prstGeom>
          <a:noFill/>
          <a:ln w="9525">
            <a:noFill/>
            <a:miter lim="800000"/>
            <a:headEnd/>
            <a:tailEnd/>
          </a:ln>
        </p:spPr>
        <p:txBody>
          <a:bodyPr lIns="75749" tIns="37874" rIns="75749" bIns="37874">
            <a:spAutoFit/>
          </a:bodyPr>
          <a:lstStyle/>
          <a:p>
            <a:pPr defTabSz="757238">
              <a:spcBef>
                <a:spcPct val="50000"/>
              </a:spcBef>
            </a:pPr>
            <a:r>
              <a:rPr lang="fr-FR" sz="1100" b="1">
                <a:solidFill>
                  <a:schemeClr val="bg1"/>
                </a:solidFill>
                <a:latin typeface="Calibri" pitchFamily="34" charset="0"/>
              </a:rPr>
              <a:t>Données économiques</a:t>
            </a:r>
          </a:p>
        </p:txBody>
      </p:sp>
      <p:sp>
        <p:nvSpPr>
          <p:cNvPr id="14348" name="Text Box 13"/>
          <p:cNvSpPr txBox="1">
            <a:spLocks noChangeArrowheads="1"/>
          </p:cNvSpPr>
          <p:nvPr/>
        </p:nvSpPr>
        <p:spPr bwMode="auto">
          <a:xfrm>
            <a:off x="72738" y="924380"/>
            <a:ext cx="337643" cy="1132114"/>
          </a:xfrm>
          <a:prstGeom prst="rect">
            <a:avLst/>
          </a:prstGeom>
          <a:noFill/>
          <a:ln w="9525">
            <a:noFill/>
            <a:miter lim="800000"/>
            <a:headEnd/>
            <a:tailEnd/>
          </a:ln>
        </p:spPr>
        <p:txBody>
          <a:bodyPr vert="vert270" lIns="75749" tIns="37874" rIns="75749" bIns="37874">
            <a:spAutoFit/>
          </a:bodyPr>
          <a:lstStyle/>
          <a:p>
            <a:pPr algn="ctr" defTabSz="757238" fontAlgn="auto">
              <a:spcBef>
                <a:spcPct val="50000"/>
              </a:spcBef>
              <a:spcAft>
                <a:spcPts val="0"/>
              </a:spcAft>
              <a:defRPr/>
            </a:pPr>
            <a:r>
              <a:rPr lang="fr-FR" sz="1200" b="1" dirty="0">
                <a:solidFill>
                  <a:srgbClr val="000000"/>
                </a:solidFill>
                <a:latin typeface="+mn-lt"/>
              </a:rPr>
              <a:t>Activité</a:t>
            </a:r>
          </a:p>
        </p:txBody>
      </p:sp>
      <p:sp>
        <p:nvSpPr>
          <p:cNvPr id="14349" name="Text Box 14"/>
          <p:cNvSpPr txBox="1">
            <a:spLocks noChangeArrowheads="1"/>
          </p:cNvSpPr>
          <p:nvPr/>
        </p:nvSpPr>
        <p:spPr bwMode="auto">
          <a:xfrm>
            <a:off x="72738" y="2427515"/>
            <a:ext cx="337643" cy="949779"/>
          </a:xfrm>
          <a:prstGeom prst="rect">
            <a:avLst/>
          </a:prstGeom>
          <a:noFill/>
          <a:ln w="9525">
            <a:noFill/>
            <a:miter lim="800000"/>
            <a:headEnd/>
            <a:tailEnd/>
          </a:ln>
        </p:spPr>
        <p:txBody>
          <a:bodyPr vert="vert270" lIns="75749" tIns="37874" rIns="75749" bIns="37874">
            <a:spAutoFit/>
          </a:bodyPr>
          <a:lstStyle/>
          <a:p>
            <a:pPr algn="ctr" defTabSz="757238" fontAlgn="auto">
              <a:spcBef>
                <a:spcPct val="50000"/>
              </a:spcBef>
              <a:spcAft>
                <a:spcPts val="0"/>
              </a:spcAft>
              <a:defRPr/>
            </a:pPr>
            <a:r>
              <a:rPr lang="fr-FR" sz="1200" b="1" dirty="0">
                <a:solidFill>
                  <a:srgbClr val="000000"/>
                </a:solidFill>
                <a:latin typeface="+mn-lt"/>
              </a:rPr>
              <a:t>Clients</a:t>
            </a:r>
          </a:p>
        </p:txBody>
      </p:sp>
      <p:sp>
        <p:nvSpPr>
          <p:cNvPr id="2" name="Text Box 15"/>
          <p:cNvSpPr txBox="1">
            <a:spLocks noChangeArrowheads="1"/>
          </p:cNvSpPr>
          <p:nvPr/>
        </p:nvSpPr>
        <p:spPr bwMode="auto">
          <a:xfrm>
            <a:off x="72737" y="3870779"/>
            <a:ext cx="522309" cy="1045028"/>
          </a:xfrm>
          <a:prstGeom prst="rect">
            <a:avLst/>
          </a:prstGeom>
          <a:noFill/>
          <a:ln w="9525">
            <a:noFill/>
            <a:miter lim="800000"/>
            <a:headEnd/>
            <a:tailEnd/>
          </a:ln>
        </p:spPr>
        <p:txBody>
          <a:bodyPr vert="vert270" lIns="75749" tIns="37874" rIns="75749" bIns="37874">
            <a:spAutoFit/>
          </a:bodyPr>
          <a:lstStyle/>
          <a:p>
            <a:pPr algn="ctr" defTabSz="757238" fontAlgn="auto">
              <a:spcBef>
                <a:spcPct val="50000"/>
              </a:spcBef>
              <a:spcAft>
                <a:spcPts val="0"/>
              </a:spcAft>
              <a:defRPr/>
            </a:pPr>
            <a:r>
              <a:rPr lang="fr-FR" sz="1200" b="1" dirty="0">
                <a:latin typeface="+mn-lt"/>
              </a:rPr>
              <a:t>Taille et croissance</a:t>
            </a:r>
          </a:p>
        </p:txBody>
      </p:sp>
      <p:sp>
        <p:nvSpPr>
          <p:cNvPr id="23564" name="Line 16"/>
          <p:cNvSpPr>
            <a:spLocks noChangeShapeType="1"/>
          </p:cNvSpPr>
          <p:nvPr/>
        </p:nvSpPr>
        <p:spPr bwMode="auto">
          <a:xfrm rot="21540000" flipH="1">
            <a:off x="490538" y="785813"/>
            <a:ext cx="101600" cy="5832475"/>
          </a:xfrm>
          <a:prstGeom prst="line">
            <a:avLst/>
          </a:prstGeom>
          <a:noFill/>
          <a:ln w="9525">
            <a:solidFill>
              <a:schemeClr val="accent1"/>
            </a:solidFill>
            <a:round/>
            <a:headEnd/>
            <a:tailEnd/>
          </a:ln>
        </p:spPr>
        <p:txBody>
          <a:bodyPr wrap="none" anchor="ctr"/>
          <a:lstStyle/>
          <a:p>
            <a:endParaRPr lang="fr-FR"/>
          </a:p>
        </p:txBody>
      </p:sp>
      <p:sp>
        <p:nvSpPr>
          <p:cNvPr id="23565" name="Text Box 18"/>
          <p:cNvSpPr txBox="1">
            <a:spLocks noChangeArrowheads="1"/>
          </p:cNvSpPr>
          <p:nvPr/>
        </p:nvSpPr>
        <p:spPr bwMode="auto">
          <a:xfrm>
            <a:off x="4646613" y="1828800"/>
            <a:ext cx="4129087" cy="244475"/>
          </a:xfrm>
          <a:prstGeom prst="rect">
            <a:avLst/>
          </a:prstGeom>
          <a:noFill/>
          <a:ln w="9525">
            <a:noFill/>
            <a:miter lim="800000"/>
            <a:headEnd/>
            <a:tailEnd/>
          </a:ln>
        </p:spPr>
        <p:txBody>
          <a:bodyPr lIns="75749" tIns="37874" rIns="75749" bIns="37874">
            <a:spAutoFit/>
          </a:bodyPr>
          <a:lstStyle/>
          <a:p>
            <a:pPr marL="549275" lvl="1" indent="-236538" defTabSz="757238">
              <a:buClr>
                <a:srgbClr val="FF9900"/>
              </a:buClr>
              <a:buFont typeface="Wingdings" pitchFamily="2" charset="2"/>
              <a:buNone/>
            </a:pPr>
            <a:endParaRPr lang="fr-FR" sz="1100">
              <a:solidFill>
                <a:srgbClr val="000000"/>
              </a:solidFill>
              <a:latin typeface="Calibri" pitchFamily="34" charset="0"/>
            </a:endParaRPr>
          </a:p>
        </p:txBody>
      </p:sp>
      <p:sp>
        <p:nvSpPr>
          <p:cNvPr id="14353" name="Text Box 20"/>
          <p:cNvSpPr txBox="1">
            <a:spLocks noChangeArrowheads="1"/>
          </p:cNvSpPr>
          <p:nvPr/>
        </p:nvSpPr>
        <p:spPr bwMode="auto">
          <a:xfrm>
            <a:off x="72738" y="5566230"/>
            <a:ext cx="522309" cy="1291770"/>
          </a:xfrm>
          <a:prstGeom prst="rect">
            <a:avLst/>
          </a:prstGeom>
          <a:noFill/>
          <a:ln w="9525">
            <a:noFill/>
            <a:miter lim="800000"/>
            <a:headEnd/>
            <a:tailEnd/>
          </a:ln>
        </p:spPr>
        <p:txBody>
          <a:bodyPr vert="vert270" lIns="75749" tIns="37874" rIns="75749" bIns="37874">
            <a:spAutoFit/>
          </a:bodyPr>
          <a:lstStyle/>
          <a:p>
            <a:pPr algn="ctr" defTabSz="757238" fontAlgn="auto">
              <a:spcBef>
                <a:spcPct val="50000"/>
              </a:spcBef>
              <a:spcAft>
                <a:spcPts val="0"/>
              </a:spcAft>
              <a:defRPr/>
            </a:pPr>
            <a:r>
              <a:rPr lang="fr-FR" sz="1200" b="1" dirty="0">
                <a:solidFill>
                  <a:srgbClr val="000000"/>
                </a:solidFill>
                <a:latin typeface="+mn-lt"/>
              </a:rPr>
              <a:t>Principaux concurrents</a:t>
            </a:r>
          </a:p>
        </p:txBody>
      </p:sp>
      <p:sp>
        <p:nvSpPr>
          <p:cNvPr id="14357" name="Text Box 23"/>
          <p:cNvSpPr txBox="1">
            <a:spLocks noChangeArrowheads="1"/>
          </p:cNvSpPr>
          <p:nvPr/>
        </p:nvSpPr>
        <p:spPr bwMode="auto">
          <a:xfrm>
            <a:off x="571500" y="2357438"/>
            <a:ext cx="3857625" cy="1143000"/>
          </a:xfrm>
          <a:prstGeom prst="rect">
            <a:avLst/>
          </a:prstGeom>
          <a:noFill/>
          <a:ln w="9525">
            <a:noFill/>
            <a:miter lim="800000"/>
            <a:headEnd/>
            <a:tailEnd/>
          </a:ln>
        </p:spPr>
        <p:txBody>
          <a:bodyPr lIns="75749" tIns="37874" rIns="75749" bIns="37874">
            <a:spAutoFit/>
          </a:bodyPr>
          <a:lstStyle/>
          <a:p>
            <a:pPr marL="92075" indent="-92075" defTabSz="757238" fontAlgn="auto">
              <a:lnSpc>
                <a:spcPct val="120000"/>
              </a:lnSpc>
              <a:spcBef>
                <a:spcPts val="0"/>
              </a:spcBef>
              <a:spcAft>
                <a:spcPts val="0"/>
              </a:spcAft>
              <a:defRPr/>
            </a:pPr>
            <a:r>
              <a:rPr lang="fr-FR" sz="1050" dirty="0">
                <a:solidFill>
                  <a:srgbClr val="000000"/>
                </a:solidFill>
                <a:latin typeface="+mn-lt"/>
                <a:cs typeface="+mn-cs"/>
              </a:rPr>
              <a:t>Clients non éligibles : BP/MP/HP : (source rapport de gestion)</a:t>
            </a:r>
          </a:p>
          <a:p>
            <a:pPr marL="92075" indent="-92075" defTabSz="757238" fontAlgn="auto">
              <a:lnSpc>
                <a:spcPct val="120000"/>
              </a:lnSpc>
              <a:spcBef>
                <a:spcPts val="0"/>
              </a:spcBef>
              <a:spcAft>
                <a:spcPts val="0"/>
              </a:spcAft>
              <a:buFontTx/>
              <a:buChar char="•"/>
              <a:defRPr/>
            </a:pPr>
            <a:r>
              <a:rPr lang="fr-FR" sz="1050" dirty="0">
                <a:solidFill>
                  <a:srgbClr val="000000"/>
                </a:solidFill>
                <a:latin typeface="+mn-lt"/>
                <a:cs typeface="+mn-cs"/>
              </a:rPr>
              <a:t>BP : Ménages, non ménages et administrations</a:t>
            </a:r>
            <a:r>
              <a:rPr lang="fr-FR" sz="1050">
                <a:solidFill>
                  <a:srgbClr val="000000"/>
                </a:solidFill>
                <a:latin typeface="+mn-lt"/>
                <a:cs typeface="+mn-cs"/>
              </a:rPr>
              <a:t>: 430386 </a:t>
            </a:r>
            <a:r>
              <a:rPr lang="fr-FR" sz="1050" dirty="0">
                <a:solidFill>
                  <a:srgbClr val="000000"/>
                </a:solidFill>
                <a:latin typeface="+mn-lt"/>
                <a:cs typeface="+mn-cs"/>
              </a:rPr>
              <a:t>clients BP en augmentation de XX</a:t>
            </a:r>
            <a:r>
              <a:rPr lang="fr-FR" sz="1050" dirty="0">
                <a:latin typeface="+mn-lt"/>
                <a:cs typeface="+mn-cs"/>
              </a:rPr>
              <a:t>% </a:t>
            </a:r>
            <a:r>
              <a:rPr lang="fr-FR" sz="1050" dirty="0">
                <a:solidFill>
                  <a:srgbClr val="000000"/>
                </a:solidFill>
                <a:latin typeface="+mn-lt"/>
                <a:cs typeface="+mn-cs"/>
              </a:rPr>
              <a:t>par rapport à 2010;</a:t>
            </a:r>
          </a:p>
          <a:p>
            <a:pPr marL="92075" indent="-92075" defTabSz="757238" fontAlgn="auto">
              <a:spcBef>
                <a:spcPts val="0"/>
              </a:spcBef>
              <a:spcAft>
                <a:spcPts val="0"/>
              </a:spcAft>
              <a:buFontTx/>
              <a:buChar char="•"/>
              <a:defRPr/>
            </a:pPr>
            <a:r>
              <a:rPr lang="fr-FR" sz="1050" dirty="0">
                <a:solidFill>
                  <a:srgbClr val="000000"/>
                </a:solidFill>
                <a:latin typeface="+mn-lt"/>
                <a:cs typeface="+mn-cs"/>
              </a:rPr>
              <a:t>MP: (PME, PMI et Industriels). : 852</a:t>
            </a:r>
            <a:r>
              <a:rPr lang="fr-FR" sz="1050" dirty="0">
                <a:solidFill>
                  <a:srgbClr val="FF0000"/>
                </a:solidFill>
                <a:latin typeface="+mn-lt"/>
                <a:cs typeface="+mn-cs"/>
              </a:rPr>
              <a:t> </a:t>
            </a:r>
            <a:r>
              <a:rPr lang="fr-FR" sz="1050" dirty="0">
                <a:solidFill>
                  <a:srgbClr val="000000"/>
                </a:solidFill>
                <a:latin typeface="+mn-lt"/>
                <a:cs typeface="+mn-cs"/>
              </a:rPr>
              <a:t>clients MP tous non éligibles en augmentation de XX</a:t>
            </a:r>
            <a:r>
              <a:rPr lang="fr-FR" sz="1050" dirty="0">
                <a:latin typeface="+mn-lt"/>
                <a:cs typeface="+mn-cs"/>
              </a:rPr>
              <a:t> %</a:t>
            </a:r>
            <a:r>
              <a:rPr lang="fr-FR" sz="1050" dirty="0">
                <a:solidFill>
                  <a:srgbClr val="FF0000"/>
                </a:solidFill>
                <a:latin typeface="+mn-lt"/>
                <a:cs typeface="+mn-cs"/>
              </a:rPr>
              <a:t> </a:t>
            </a:r>
            <a:r>
              <a:rPr lang="fr-FR" sz="1050" dirty="0">
                <a:solidFill>
                  <a:srgbClr val="000000"/>
                </a:solidFill>
                <a:latin typeface="+mn-lt"/>
                <a:cs typeface="+mn-cs"/>
              </a:rPr>
              <a:t>par rapport 2010, </a:t>
            </a:r>
          </a:p>
          <a:p>
            <a:pPr marL="92075" indent="-92075" defTabSz="757238" fontAlgn="auto">
              <a:spcBef>
                <a:spcPts val="0"/>
              </a:spcBef>
              <a:spcAft>
                <a:spcPts val="0"/>
              </a:spcAft>
              <a:buFontTx/>
              <a:buChar char="•"/>
              <a:defRPr/>
            </a:pPr>
            <a:r>
              <a:rPr lang="fr-FR" sz="1050" dirty="0">
                <a:solidFill>
                  <a:srgbClr val="000000"/>
                </a:solidFill>
                <a:latin typeface="+mn-lt"/>
                <a:cs typeface="+mn-cs"/>
              </a:rPr>
              <a:t>HP : 34 clients</a:t>
            </a:r>
          </a:p>
        </p:txBody>
      </p:sp>
      <p:sp>
        <p:nvSpPr>
          <p:cNvPr id="14362" name="Text Box 33"/>
          <p:cNvSpPr txBox="1">
            <a:spLocks noChangeArrowheads="1"/>
          </p:cNvSpPr>
          <p:nvPr/>
        </p:nvSpPr>
        <p:spPr bwMode="auto">
          <a:xfrm>
            <a:off x="571500" y="5572125"/>
            <a:ext cx="3987800" cy="1207567"/>
          </a:xfrm>
          <a:prstGeom prst="rect">
            <a:avLst/>
          </a:prstGeom>
          <a:noFill/>
          <a:ln w="9525">
            <a:noFill/>
            <a:miter lim="800000"/>
            <a:headEnd/>
            <a:tailEnd/>
          </a:ln>
        </p:spPr>
        <p:txBody>
          <a:bodyPr lIns="75749" tIns="37874" rIns="75749" bIns="37874">
            <a:spAutoFit/>
          </a:bodyPr>
          <a:lstStyle/>
          <a:p>
            <a:pPr defTabSz="757238" fontAlgn="auto">
              <a:spcBef>
                <a:spcPts val="0"/>
              </a:spcBef>
              <a:spcAft>
                <a:spcPts val="0"/>
              </a:spcAft>
              <a:buClr>
                <a:srgbClr val="FF9900"/>
              </a:buClr>
              <a:defRPr/>
            </a:pPr>
            <a:r>
              <a:rPr lang="fr-FR" sz="1050" b="1" dirty="0">
                <a:solidFill>
                  <a:srgbClr val="000000"/>
                </a:solidFill>
                <a:latin typeface="+mn-lt"/>
              </a:rPr>
              <a:t>Part de marché 100% dans les 5 ans à venir</a:t>
            </a:r>
          </a:p>
          <a:p>
            <a:pPr defTabSz="757238" fontAlgn="auto">
              <a:spcBef>
                <a:spcPts val="0"/>
              </a:spcBef>
              <a:spcAft>
                <a:spcPts val="0"/>
              </a:spcAft>
              <a:buClr>
                <a:srgbClr val="FF9900"/>
              </a:buClr>
              <a:buFont typeface="Wingdings" pitchFamily="2" charset="2"/>
              <a:buNone/>
              <a:defRPr/>
            </a:pPr>
            <a:r>
              <a:rPr lang="fr-FR" sz="1050" b="1" dirty="0">
                <a:solidFill>
                  <a:srgbClr val="000000"/>
                </a:solidFill>
                <a:latin typeface="+mn-lt"/>
              </a:rPr>
              <a:t>Concurrents potentiels :</a:t>
            </a:r>
          </a:p>
          <a:p>
            <a:pPr defTabSz="757238" fontAlgn="auto">
              <a:spcBef>
                <a:spcPts val="0"/>
              </a:spcBef>
              <a:spcAft>
                <a:spcPts val="0"/>
              </a:spcAft>
              <a:buClr>
                <a:srgbClr val="FF9900"/>
              </a:buClr>
              <a:buFont typeface="Wingdings" pitchFamily="2" charset="2"/>
              <a:buNone/>
              <a:defRPr/>
            </a:pPr>
            <a:r>
              <a:rPr lang="fr-FR" sz="1050" dirty="0">
                <a:solidFill>
                  <a:srgbClr val="000000"/>
                </a:solidFill>
                <a:latin typeface="+mn-lt"/>
              </a:rPr>
              <a:t>Concurrent1: les autres sociétés </a:t>
            </a:r>
            <a:r>
              <a:rPr lang="fr-FR" sz="1050" dirty="0" err="1">
                <a:solidFill>
                  <a:srgbClr val="000000"/>
                </a:solidFill>
                <a:latin typeface="+mn-lt"/>
              </a:rPr>
              <a:t>SDx</a:t>
            </a:r>
            <a:endParaRPr lang="fr-FR" sz="1050" dirty="0">
              <a:solidFill>
                <a:srgbClr val="000000"/>
              </a:solidFill>
              <a:latin typeface="+mn-lt"/>
            </a:endParaRPr>
          </a:p>
          <a:p>
            <a:pPr defTabSz="757238" fontAlgn="auto">
              <a:spcBef>
                <a:spcPts val="0"/>
              </a:spcBef>
              <a:spcAft>
                <a:spcPts val="0"/>
              </a:spcAft>
              <a:buClr>
                <a:srgbClr val="FF9900"/>
              </a:buClr>
              <a:buFont typeface="Wingdings" pitchFamily="2" charset="2"/>
              <a:buNone/>
              <a:defRPr/>
            </a:pPr>
            <a:r>
              <a:rPr lang="fr-FR" sz="1050" dirty="0">
                <a:latin typeface="+mn-lt"/>
              </a:rPr>
              <a:t>Concurrent 2 : les concessionnaires d’autres utilities </a:t>
            </a:r>
            <a:r>
              <a:rPr lang="fr-FR" sz="1050" dirty="0" smtClean="0">
                <a:latin typeface="+mn-lt"/>
              </a:rPr>
              <a:t>(</a:t>
            </a:r>
            <a:r>
              <a:rPr lang="fr-FR" sz="1050" dirty="0" err="1" smtClean="0">
                <a:latin typeface="+mn-lt"/>
              </a:rPr>
              <a:t>exp</a:t>
            </a:r>
            <a:r>
              <a:rPr lang="fr-FR" sz="1050" dirty="0" smtClean="0">
                <a:latin typeface="+mn-lt"/>
              </a:rPr>
              <a:t> : concessionnair</a:t>
            </a:r>
            <a:r>
              <a:rPr lang="fr-FR" sz="1050" dirty="0" smtClean="0"/>
              <a:t>es « eau »)</a:t>
            </a:r>
            <a:endParaRPr lang="fr-FR" sz="1050" dirty="0">
              <a:latin typeface="+mn-lt"/>
            </a:endParaRPr>
          </a:p>
          <a:p>
            <a:pPr defTabSz="757238" fontAlgn="auto">
              <a:spcBef>
                <a:spcPts val="0"/>
              </a:spcBef>
              <a:spcAft>
                <a:spcPts val="0"/>
              </a:spcAft>
              <a:buClr>
                <a:srgbClr val="FF9900"/>
              </a:buClr>
              <a:buFont typeface="Wingdings" pitchFamily="2" charset="2"/>
              <a:buNone/>
              <a:defRPr/>
            </a:pPr>
            <a:r>
              <a:rPr lang="fr-FR" sz="1050" dirty="0">
                <a:solidFill>
                  <a:srgbClr val="000000"/>
                </a:solidFill>
                <a:latin typeface="+mn-lt"/>
              </a:rPr>
              <a:t>Concurrent 3 : distributeurs étrangers (la concurrence dans ce cas sera au niveau de l’activité commerciale)</a:t>
            </a:r>
          </a:p>
        </p:txBody>
      </p:sp>
      <p:sp>
        <p:nvSpPr>
          <p:cNvPr id="23569" name="Line 35"/>
          <p:cNvSpPr>
            <a:spLocks noChangeShapeType="1"/>
          </p:cNvSpPr>
          <p:nvPr/>
        </p:nvSpPr>
        <p:spPr bwMode="auto">
          <a:xfrm flipV="1">
            <a:off x="73025" y="3857625"/>
            <a:ext cx="4452938" cy="0"/>
          </a:xfrm>
          <a:prstGeom prst="line">
            <a:avLst/>
          </a:prstGeom>
          <a:noFill/>
          <a:ln w="9525">
            <a:solidFill>
              <a:schemeClr val="accent1"/>
            </a:solidFill>
            <a:round/>
            <a:headEnd/>
            <a:tailEnd/>
          </a:ln>
        </p:spPr>
        <p:txBody>
          <a:bodyPr wrap="none" anchor="ctr"/>
          <a:lstStyle/>
          <a:p>
            <a:endParaRPr lang="fr-FR"/>
          </a:p>
        </p:txBody>
      </p:sp>
      <p:sp>
        <p:nvSpPr>
          <p:cNvPr id="23570" name="Text Box 41"/>
          <p:cNvSpPr txBox="1">
            <a:spLocks noChangeArrowheads="1"/>
          </p:cNvSpPr>
          <p:nvPr/>
        </p:nvSpPr>
        <p:spPr bwMode="auto">
          <a:xfrm>
            <a:off x="2752725" y="1127125"/>
            <a:ext cx="153988" cy="276225"/>
          </a:xfrm>
          <a:prstGeom prst="rect">
            <a:avLst/>
          </a:prstGeom>
          <a:noFill/>
          <a:ln w="9525">
            <a:noFill/>
            <a:miter lim="800000"/>
            <a:headEnd/>
            <a:tailEnd/>
          </a:ln>
        </p:spPr>
        <p:txBody>
          <a:bodyPr wrap="none" lIns="75749" tIns="37874" rIns="75749" bIns="37874">
            <a:spAutoFit/>
          </a:bodyPr>
          <a:lstStyle/>
          <a:p>
            <a:pPr defTabSz="757238"/>
            <a:endParaRPr lang="fr-FR" sz="1300">
              <a:solidFill>
                <a:srgbClr val="000000"/>
              </a:solidFill>
              <a:latin typeface="Calibri" pitchFamily="34" charset="0"/>
            </a:endParaRPr>
          </a:p>
        </p:txBody>
      </p:sp>
      <p:sp>
        <p:nvSpPr>
          <p:cNvPr id="23571" name="Rectangle 42"/>
          <p:cNvSpPr>
            <a:spLocks noChangeArrowheads="1"/>
          </p:cNvSpPr>
          <p:nvPr/>
        </p:nvSpPr>
        <p:spPr bwMode="auto">
          <a:xfrm>
            <a:off x="4500563" y="3829050"/>
            <a:ext cx="4500562" cy="306388"/>
          </a:xfrm>
          <a:prstGeom prst="rect">
            <a:avLst/>
          </a:prstGeom>
          <a:solidFill>
            <a:schemeClr val="accent1"/>
          </a:solidFill>
          <a:ln w="9525">
            <a:solidFill>
              <a:schemeClr val="accent1"/>
            </a:solidFill>
            <a:miter lim="800000"/>
            <a:headEnd/>
            <a:tailEnd/>
          </a:ln>
        </p:spPr>
        <p:txBody>
          <a:bodyPr wrap="none" anchor="ctr"/>
          <a:lstStyle/>
          <a:p>
            <a:pPr algn="ctr">
              <a:lnSpc>
                <a:spcPct val="120000"/>
              </a:lnSpc>
            </a:pPr>
            <a:endParaRPr lang="fr-FR">
              <a:latin typeface="Verdana" pitchFamily="34" charset="0"/>
            </a:endParaRPr>
          </a:p>
        </p:txBody>
      </p:sp>
      <p:sp>
        <p:nvSpPr>
          <p:cNvPr id="23572" name="Text Box 43"/>
          <p:cNvSpPr txBox="1">
            <a:spLocks noChangeArrowheads="1"/>
          </p:cNvSpPr>
          <p:nvPr/>
        </p:nvSpPr>
        <p:spPr bwMode="auto">
          <a:xfrm>
            <a:off x="4632325" y="3176588"/>
            <a:ext cx="2870200" cy="244475"/>
          </a:xfrm>
          <a:prstGeom prst="rect">
            <a:avLst/>
          </a:prstGeom>
          <a:noFill/>
          <a:ln w="9525">
            <a:noFill/>
            <a:miter lim="800000"/>
            <a:headEnd/>
            <a:tailEnd/>
          </a:ln>
        </p:spPr>
        <p:txBody>
          <a:bodyPr lIns="75749" tIns="37874" rIns="75749" bIns="37874">
            <a:spAutoFit/>
          </a:bodyPr>
          <a:lstStyle/>
          <a:p>
            <a:pPr defTabSz="757238">
              <a:spcBef>
                <a:spcPct val="50000"/>
              </a:spcBef>
            </a:pPr>
            <a:r>
              <a:rPr lang="fr-FR" sz="1100" b="1">
                <a:solidFill>
                  <a:schemeClr val="bg1"/>
                </a:solidFill>
                <a:latin typeface="Calibri" pitchFamily="34" charset="0"/>
              </a:rPr>
              <a:t>Risques</a:t>
            </a:r>
          </a:p>
        </p:txBody>
      </p:sp>
      <p:sp>
        <p:nvSpPr>
          <p:cNvPr id="23573" name="Text Box 44"/>
          <p:cNvSpPr txBox="1">
            <a:spLocks noChangeArrowheads="1"/>
          </p:cNvSpPr>
          <p:nvPr/>
        </p:nvSpPr>
        <p:spPr bwMode="auto">
          <a:xfrm>
            <a:off x="4572000" y="4214813"/>
            <a:ext cx="4397375" cy="1153706"/>
          </a:xfrm>
          <a:prstGeom prst="rect">
            <a:avLst/>
          </a:prstGeom>
          <a:noFill/>
          <a:ln w="9525">
            <a:noFill/>
            <a:miter lim="800000"/>
            <a:headEnd/>
            <a:tailEnd/>
          </a:ln>
        </p:spPr>
        <p:txBody>
          <a:bodyPr lIns="75749" tIns="37874" rIns="75749" bIns="37874">
            <a:spAutoFit/>
          </a:bodyPr>
          <a:lstStyle/>
          <a:p>
            <a:pPr marL="180975" indent="-180975" defTabSz="757238">
              <a:buFontTx/>
              <a:buAutoNum type="arabicPeriod"/>
            </a:pPr>
            <a:r>
              <a:rPr lang="fr-FR" sz="1000" dirty="0">
                <a:solidFill>
                  <a:srgbClr val="000000"/>
                </a:solidFill>
                <a:latin typeface="Calibri" pitchFamily="34" charset="0"/>
              </a:rPr>
              <a:t>Risque du transfert des charges de transport Gaz</a:t>
            </a:r>
          </a:p>
          <a:p>
            <a:pPr marL="180975" indent="-180975" defTabSz="757238">
              <a:buFontTx/>
              <a:buAutoNum type="arabicPeriod"/>
            </a:pPr>
            <a:r>
              <a:rPr lang="fr-FR" sz="1000" dirty="0">
                <a:solidFill>
                  <a:srgbClr val="000000"/>
                </a:solidFill>
                <a:latin typeface="Calibri" pitchFamily="34" charset="0"/>
              </a:rPr>
              <a:t>Exiger de nouveaux paramètres de performances par le régulateur (Imprévisibilité du régulateurs)</a:t>
            </a:r>
          </a:p>
          <a:p>
            <a:pPr marL="180975" indent="-180975" defTabSz="757238">
              <a:buFontTx/>
              <a:buAutoNum type="arabicPeriod"/>
            </a:pPr>
            <a:r>
              <a:rPr lang="fr-FR" sz="1000" dirty="0">
                <a:solidFill>
                  <a:srgbClr val="000000"/>
                </a:solidFill>
                <a:latin typeface="Calibri" pitchFamily="34" charset="0"/>
              </a:rPr>
              <a:t>Risque technologique  </a:t>
            </a:r>
          </a:p>
          <a:p>
            <a:pPr marL="180975" indent="-180975" defTabSz="757238">
              <a:buFontTx/>
              <a:buAutoNum type="arabicPeriod"/>
            </a:pPr>
            <a:r>
              <a:rPr lang="fr-FR" sz="1000" dirty="0">
                <a:solidFill>
                  <a:srgbClr val="000000"/>
                </a:solidFill>
                <a:latin typeface="Calibri" pitchFamily="34" charset="0"/>
              </a:rPr>
              <a:t>Risque de perdre la </a:t>
            </a:r>
            <a:r>
              <a:rPr lang="fr-FR" sz="1000" dirty="0" smtClean="0">
                <a:solidFill>
                  <a:srgbClr val="000000"/>
                </a:solidFill>
                <a:latin typeface="Calibri" pitchFamily="34" charset="0"/>
              </a:rPr>
              <a:t>concession</a:t>
            </a:r>
          </a:p>
          <a:p>
            <a:pPr marL="180975" indent="-180975" defTabSz="757238">
              <a:buFontTx/>
              <a:buAutoNum type="arabicPeriod"/>
            </a:pPr>
            <a:r>
              <a:rPr lang="fr-FR" sz="1000" dirty="0" smtClean="0">
                <a:solidFill>
                  <a:srgbClr val="000000"/>
                </a:solidFill>
                <a:latin typeface="Calibri" pitchFamily="34" charset="0"/>
              </a:rPr>
              <a:t>Risque de recourir à d’autre énergies (chauffage solaire) </a:t>
            </a:r>
          </a:p>
          <a:p>
            <a:pPr marL="180975" indent="-180975" defTabSz="757238"/>
            <a:endParaRPr lang="fr-FR" sz="1000" dirty="0">
              <a:solidFill>
                <a:srgbClr val="000000"/>
              </a:solidFill>
              <a:latin typeface="Calibri" pitchFamily="34" charset="0"/>
            </a:endParaRPr>
          </a:p>
        </p:txBody>
      </p:sp>
      <p:sp>
        <p:nvSpPr>
          <p:cNvPr id="14408" name="Text Box 79"/>
          <p:cNvSpPr txBox="1">
            <a:spLocks noChangeArrowheads="1"/>
          </p:cNvSpPr>
          <p:nvPr/>
        </p:nvSpPr>
        <p:spPr bwMode="auto">
          <a:xfrm>
            <a:off x="642938" y="909638"/>
            <a:ext cx="3786187" cy="1304925"/>
          </a:xfrm>
          <a:prstGeom prst="rect">
            <a:avLst/>
          </a:prstGeom>
          <a:noFill/>
          <a:ln w="9525">
            <a:noFill/>
            <a:miter lim="800000"/>
            <a:headEnd/>
            <a:tailEnd/>
          </a:ln>
        </p:spPr>
        <p:txBody>
          <a:bodyPr lIns="75749" tIns="37874" rIns="75749" bIns="37874">
            <a:spAutoFit/>
          </a:bodyPr>
          <a:lstStyle/>
          <a:p>
            <a:pPr defTabSz="757238" fontAlgn="auto">
              <a:spcBef>
                <a:spcPts val="0"/>
              </a:spcBef>
              <a:spcAft>
                <a:spcPct val="20000"/>
              </a:spcAft>
              <a:buClr>
                <a:srgbClr val="666465"/>
              </a:buClr>
              <a:buSzPct val="80000"/>
              <a:buFont typeface="Wingdings" pitchFamily="2" charset="2"/>
              <a:buNone/>
              <a:defRPr/>
            </a:pPr>
            <a:r>
              <a:rPr lang="fr-FR" sz="1050" b="1" dirty="0">
                <a:solidFill>
                  <a:srgbClr val="000000"/>
                </a:solidFill>
                <a:latin typeface="+mn-lt"/>
                <a:cs typeface="+mn-cs"/>
              </a:rPr>
              <a:t>Prestation de base :</a:t>
            </a:r>
            <a:r>
              <a:rPr lang="fr-FR" sz="1050" dirty="0">
                <a:solidFill>
                  <a:srgbClr val="000000"/>
                </a:solidFill>
                <a:latin typeface="+mn-lt"/>
                <a:cs typeface="+mn-cs"/>
              </a:rPr>
              <a:t> assurer la distribution du gaz;</a:t>
            </a:r>
          </a:p>
          <a:p>
            <a:pPr defTabSz="757238" fontAlgn="auto">
              <a:spcBef>
                <a:spcPts val="0"/>
              </a:spcBef>
              <a:spcAft>
                <a:spcPct val="20000"/>
              </a:spcAft>
              <a:buClr>
                <a:srgbClr val="666465"/>
              </a:buClr>
              <a:buSzPct val="80000"/>
              <a:buFont typeface="Wingdings" pitchFamily="2" charset="2"/>
              <a:buNone/>
              <a:defRPr/>
            </a:pPr>
            <a:r>
              <a:rPr lang="fr-FR" sz="1050" dirty="0">
                <a:solidFill>
                  <a:srgbClr val="000000"/>
                </a:solidFill>
                <a:latin typeface="+mn-lt"/>
                <a:cs typeface="+mn-cs"/>
              </a:rPr>
              <a:t>Basse, moyenne et haute pression : fourniture et acheminement du gaz par canalisation pour tous les clients non éligibles de la concession.</a:t>
            </a:r>
          </a:p>
          <a:p>
            <a:pPr defTabSz="757238" fontAlgn="auto">
              <a:spcBef>
                <a:spcPts val="0"/>
              </a:spcBef>
              <a:spcAft>
                <a:spcPct val="20000"/>
              </a:spcAft>
              <a:buClr>
                <a:srgbClr val="666465"/>
              </a:buClr>
              <a:buSzPct val="80000"/>
              <a:buFont typeface="Wingdings" pitchFamily="2" charset="2"/>
              <a:buNone/>
              <a:defRPr/>
            </a:pPr>
            <a:r>
              <a:rPr lang="fr-FR" sz="1050" b="1" dirty="0">
                <a:solidFill>
                  <a:srgbClr val="000000"/>
                </a:solidFill>
                <a:latin typeface="+mn-lt"/>
                <a:cs typeface="+mn-cs"/>
              </a:rPr>
              <a:t>Relations commerciales: </a:t>
            </a:r>
            <a:r>
              <a:rPr lang="fr-FR" sz="1050" dirty="0">
                <a:solidFill>
                  <a:srgbClr val="000000"/>
                </a:solidFill>
                <a:latin typeface="+mn-lt"/>
                <a:cs typeface="+mn-cs"/>
              </a:rPr>
              <a:t>actes commerciaux et respect des engagements vis-à-vis du client et de la CREG </a:t>
            </a:r>
          </a:p>
          <a:p>
            <a:pPr defTabSz="757238" fontAlgn="auto">
              <a:spcBef>
                <a:spcPts val="0"/>
              </a:spcBef>
              <a:spcAft>
                <a:spcPct val="20000"/>
              </a:spcAft>
              <a:buClr>
                <a:srgbClr val="666465"/>
              </a:buClr>
              <a:buSzPct val="80000"/>
              <a:buFont typeface="Wingdings" pitchFamily="2" charset="2"/>
              <a:buNone/>
              <a:defRPr/>
            </a:pPr>
            <a:r>
              <a:rPr lang="fr-FR" sz="1050" b="1" dirty="0">
                <a:solidFill>
                  <a:srgbClr val="000000"/>
                </a:solidFill>
                <a:latin typeface="+mn-lt"/>
                <a:cs typeface="+mn-cs"/>
              </a:rPr>
              <a:t>Services : </a:t>
            </a:r>
            <a:r>
              <a:rPr lang="fr-FR" sz="1050" dirty="0">
                <a:solidFill>
                  <a:srgbClr val="000000"/>
                </a:solidFill>
                <a:latin typeface="+mn-lt"/>
                <a:cs typeface="+mn-cs"/>
              </a:rPr>
              <a:t>prestation de conseil et assistance technique</a:t>
            </a:r>
          </a:p>
        </p:txBody>
      </p:sp>
      <p:sp>
        <p:nvSpPr>
          <p:cNvPr id="23575" name="Text Box 10"/>
          <p:cNvSpPr txBox="1">
            <a:spLocks noChangeArrowheads="1"/>
          </p:cNvSpPr>
          <p:nvPr/>
        </p:nvSpPr>
        <p:spPr bwMode="auto">
          <a:xfrm>
            <a:off x="4694238" y="938213"/>
            <a:ext cx="2422525" cy="630237"/>
          </a:xfrm>
          <a:prstGeom prst="rect">
            <a:avLst/>
          </a:prstGeom>
          <a:noFill/>
          <a:ln w="9525">
            <a:noFill/>
            <a:miter lim="800000"/>
            <a:headEnd/>
            <a:tailEnd/>
          </a:ln>
        </p:spPr>
        <p:txBody>
          <a:bodyPr lIns="75749" tIns="37874" rIns="75749" bIns="37874">
            <a:spAutoFit/>
          </a:bodyPr>
          <a:lstStyle/>
          <a:p>
            <a:pPr defTabSz="757238">
              <a:spcBef>
                <a:spcPct val="50000"/>
              </a:spcBef>
            </a:pPr>
            <a:r>
              <a:rPr lang="fr-FR" b="1">
                <a:solidFill>
                  <a:schemeClr val="bg1"/>
                </a:solidFill>
                <a:latin typeface="Calibri" pitchFamily="34" charset="0"/>
              </a:rPr>
              <a:t>Règles du jeu concurrentiel</a:t>
            </a:r>
          </a:p>
        </p:txBody>
      </p:sp>
      <p:sp>
        <p:nvSpPr>
          <p:cNvPr id="23576" name="Rectangle 7"/>
          <p:cNvSpPr>
            <a:spLocks noChangeArrowheads="1"/>
          </p:cNvSpPr>
          <p:nvPr/>
        </p:nvSpPr>
        <p:spPr bwMode="auto">
          <a:xfrm>
            <a:off x="184150" y="101600"/>
            <a:ext cx="7285038" cy="327025"/>
          </a:xfrm>
          <a:prstGeom prst="rect">
            <a:avLst/>
          </a:prstGeom>
          <a:noFill/>
          <a:ln w="9525">
            <a:noFill/>
            <a:miter lim="800000"/>
            <a:headEnd/>
            <a:tailEnd/>
          </a:ln>
        </p:spPr>
        <p:txBody>
          <a:bodyPr lIns="0" tIns="0" rIns="0" bIns="0" anchor="b"/>
          <a:lstStyle/>
          <a:p>
            <a:pPr marL="457200" indent="-457200"/>
            <a:r>
              <a:rPr lang="fr-FR" sz="2000" b="1">
                <a:solidFill>
                  <a:srgbClr val="000000"/>
                </a:solidFill>
                <a:latin typeface="Verdana" pitchFamily="34" charset="0"/>
              </a:rPr>
              <a:t>Caractérisation du segment « </a:t>
            </a:r>
            <a:r>
              <a:rPr lang="fr-FR" sz="2000" b="1" i="1">
                <a:solidFill>
                  <a:srgbClr val="000000"/>
                </a:solidFill>
                <a:latin typeface="Verdana" pitchFamily="34" charset="0"/>
              </a:rPr>
              <a:t>Concessions Gaz »</a:t>
            </a:r>
            <a:endParaRPr lang="fr-FR" sz="2000">
              <a:solidFill>
                <a:srgbClr val="000000"/>
              </a:solidFill>
              <a:latin typeface="Verdana" pitchFamily="34" charset="0"/>
            </a:endParaRPr>
          </a:p>
        </p:txBody>
      </p:sp>
      <p:sp>
        <p:nvSpPr>
          <p:cNvPr id="14662" name="Text Box 40"/>
          <p:cNvSpPr txBox="1">
            <a:spLocks noChangeArrowheads="1"/>
          </p:cNvSpPr>
          <p:nvPr/>
        </p:nvSpPr>
        <p:spPr bwMode="auto">
          <a:xfrm>
            <a:off x="4497388" y="793750"/>
            <a:ext cx="4656137" cy="3049588"/>
          </a:xfrm>
          <a:prstGeom prst="rect">
            <a:avLst/>
          </a:prstGeom>
          <a:noFill/>
          <a:ln w="9525">
            <a:noFill/>
            <a:miter lim="800000"/>
            <a:headEnd/>
            <a:tailEnd/>
          </a:ln>
        </p:spPr>
        <p:txBody>
          <a:bodyPr lIns="75749" tIns="37874" rIns="75749" bIns="37874">
            <a:spAutoFit/>
          </a:bodyPr>
          <a:lstStyle/>
          <a:p>
            <a:pPr marL="177800" indent="-177800" defTabSz="757238" fontAlgn="auto">
              <a:spcBef>
                <a:spcPts val="0"/>
              </a:spcBef>
              <a:spcAft>
                <a:spcPts val="0"/>
              </a:spcAft>
              <a:defRPr/>
            </a:pPr>
            <a:r>
              <a:rPr lang="fr-FR" sz="1050" b="1" u="sng" dirty="0">
                <a:solidFill>
                  <a:srgbClr val="000000"/>
                </a:solidFill>
                <a:latin typeface="+mn-lt"/>
              </a:rPr>
              <a:t>Barrières à l’entrée</a:t>
            </a:r>
            <a:r>
              <a:rPr lang="fr-FR" sz="1050" b="1" dirty="0">
                <a:solidFill>
                  <a:srgbClr val="000000"/>
                </a:solidFill>
                <a:latin typeface="+mn-lt"/>
              </a:rPr>
              <a:t>: </a:t>
            </a:r>
          </a:p>
          <a:p>
            <a:pPr marL="177800" indent="-177800" defTabSz="757238" fontAlgn="auto">
              <a:spcBef>
                <a:spcPts val="0"/>
              </a:spcBef>
              <a:spcAft>
                <a:spcPts val="0"/>
              </a:spcAft>
              <a:buFont typeface="Arial" pitchFamily="34" charset="0"/>
              <a:buChar char="•"/>
              <a:defRPr/>
            </a:pPr>
            <a:r>
              <a:rPr lang="fr-FR" sz="1050" dirty="0">
                <a:solidFill>
                  <a:srgbClr val="000000"/>
                </a:solidFill>
                <a:latin typeface="+mn-lt"/>
              </a:rPr>
              <a:t>Taille critique, </a:t>
            </a:r>
          </a:p>
          <a:p>
            <a:pPr marL="177800" indent="-177800" defTabSz="757238" fontAlgn="auto">
              <a:spcBef>
                <a:spcPts val="0"/>
              </a:spcBef>
              <a:spcAft>
                <a:spcPts val="0"/>
              </a:spcAft>
              <a:buFont typeface="Arial" pitchFamily="34" charset="0"/>
              <a:buChar char="•"/>
              <a:defRPr/>
            </a:pPr>
            <a:r>
              <a:rPr lang="fr-FR" sz="1050" dirty="0">
                <a:solidFill>
                  <a:srgbClr val="000000"/>
                </a:solidFill>
                <a:latin typeface="+mn-lt"/>
              </a:rPr>
              <a:t>prix administré par l’Etat</a:t>
            </a:r>
          </a:p>
          <a:p>
            <a:pPr marL="177800" indent="-177800" defTabSz="757238" fontAlgn="auto">
              <a:spcBef>
                <a:spcPts val="0"/>
              </a:spcBef>
              <a:spcAft>
                <a:spcPts val="0"/>
              </a:spcAft>
              <a:defRPr/>
            </a:pPr>
            <a:r>
              <a:rPr lang="fr-FR" sz="1050" b="1" u="sng" dirty="0">
                <a:solidFill>
                  <a:srgbClr val="000000"/>
                </a:solidFill>
                <a:latin typeface="+mn-lt"/>
              </a:rPr>
              <a:t>FCS </a:t>
            </a:r>
            <a:r>
              <a:rPr lang="fr-FR" sz="1050" b="1" dirty="0">
                <a:solidFill>
                  <a:srgbClr val="000000"/>
                </a:solidFill>
                <a:latin typeface="+mn-lt"/>
              </a:rPr>
              <a:t>: </a:t>
            </a:r>
          </a:p>
          <a:p>
            <a:pPr marL="177800" indent="-177800" defTabSz="757238" fontAlgn="auto">
              <a:lnSpc>
                <a:spcPct val="120000"/>
              </a:lnSpc>
              <a:spcBef>
                <a:spcPts val="0"/>
              </a:spcBef>
              <a:spcAft>
                <a:spcPts val="0"/>
              </a:spcAft>
              <a:buFont typeface="Verdana" pitchFamily="34" charset="0"/>
              <a:buAutoNum type="arabicPeriod"/>
              <a:defRPr/>
            </a:pPr>
            <a:r>
              <a:rPr lang="fr-FR" sz="900" dirty="0">
                <a:latin typeface="+mn-lt"/>
              </a:rPr>
              <a:t>Maitrise du ré-engineering de Réseau, </a:t>
            </a:r>
          </a:p>
          <a:p>
            <a:pPr marL="177800" indent="-177800" defTabSz="757238" fontAlgn="auto">
              <a:lnSpc>
                <a:spcPct val="120000"/>
              </a:lnSpc>
              <a:spcBef>
                <a:spcPts val="0"/>
              </a:spcBef>
              <a:spcAft>
                <a:spcPts val="0"/>
              </a:spcAft>
              <a:buFont typeface="Verdana" pitchFamily="34" charset="0"/>
              <a:buAutoNum type="arabicPeriod"/>
              <a:defRPr/>
            </a:pPr>
            <a:r>
              <a:rPr lang="fr-FR" sz="900" dirty="0">
                <a:latin typeface="+mn-lt"/>
              </a:rPr>
              <a:t>Ingénierie sociale (importance forte), </a:t>
            </a:r>
          </a:p>
          <a:p>
            <a:pPr marL="228600" indent="-228600" defTabSz="757238">
              <a:lnSpc>
                <a:spcPct val="120000"/>
              </a:lnSpc>
              <a:buFont typeface="+mj-lt"/>
              <a:buAutoNum type="arabicPeriod"/>
              <a:defRPr/>
            </a:pPr>
            <a:r>
              <a:rPr lang="fr-FR" sz="900" dirty="0">
                <a:solidFill>
                  <a:schemeClr val="accent2">
                    <a:lumMod val="50000"/>
                  </a:schemeClr>
                </a:solidFill>
                <a:latin typeface="+mn-lt"/>
              </a:rPr>
              <a:t>Introduction et généralisation de nouvelles technologies (télé exploitation, télé-relève, </a:t>
            </a:r>
            <a:r>
              <a:rPr lang="fr-FR" sz="900" dirty="0">
                <a:solidFill>
                  <a:srgbClr val="FF0000"/>
                </a:solidFill>
                <a:latin typeface="+mn-lt"/>
              </a:rPr>
              <a:t>Smart </a:t>
            </a:r>
            <a:r>
              <a:rPr lang="fr-FR" sz="900" dirty="0" err="1">
                <a:solidFill>
                  <a:srgbClr val="FF0000"/>
                </a:solidFill>
                <a:latin typeface="+mn-lt"/>
              </a:rPr>
              <a:t>Grid</a:t>
            </a:r>
            <a:r>
              <a:rPr lang="fr-FR" sz="900" dirty="0">
                <a:solidFill>
                  <a:schemeClr val="accent2">
                    <a:lumMod val="50000"/>
                  </a:schemeClr>
                </a:solidFill>
                <a:latin typeface="+mn-lt"/>
              </a:rPr>
              <a:t>)</a:t>
            </a:r>
          </a:p>
          <a:p>
            <a:pPr marL="177800" indent="-177800" defTabSz="757238" fontAlgn="auto">
              <a:lnSpc>
                <a:spcPct val="120000"/>
              </a:lnSpc>
              <a:spcBef>
                <a:spcPts val="0"/>
              </a:spcBef>
              <a:spcAft>
                <a:spcPts val="0"/>
              </a:spcAft>
              <a:buFont typeface="Verdana" pitchFamily="34" charset="0"/>
              <a:buAutoNum type="arabicPeriod"/>
              <a:defRPr/>
            </a:pPr>
            <a:r>
              <a:rPr lang="fr-FR" sz="900" dirty="0">
                <a:latin typeface="+mn-lt"/>
              </a:rPr>
              <a:t>Développement et exécution de la maintenance: </a:t>
            </a:r>
          </a:p>
          <a:p>
            <a:pPr marL="177800" indent="-177800" defTabSz="757238" fontAlgn="auto">
              <a:lnSpc>
                <a:spcPct val="120000"/>
              </a:lnSpc>
              <a:spcBef>
                <a:spcPts val="0"/>
              </a:spcBef>
              <a:spcAft>
                <a:spcPts val="0"/>
              </a:spcAft>
              <a:buFont typeface="Verdana" pitchFamily="34" charset="0"/>
              <a:buAutoNum type="arabicPeriod"/>
              <a:defRPr/>
            </a:pPr>
            <a:r>
              <a:rPr lang="fr-FR" sz="900" dirty="0">
                <a:latin typeface="+mn-lt"/>
              </a:rPr>
              <a:t>Développement des compétences RH</a:t>
            </a:r>
          </a:p>
          <a:p>
            <a:pPr marL="228600" indent="-228600" defTabSz="757238" fontAlgn="auto">
              <a:lnSpc>
                <a:spcPct val="120000"/>
              </a:lnSpc>
              <a:spcBef>
                <a:spcPts val="0"/>
              </a:spcBef>
              <a:spcAft>
                <a:spcPts val="0"/>
              </a:spcAft>
              <a:buFont typeface="+mj-lt"/>
              <a:buAutoNum type="arabicPeriod"/>
              <a:defRPr/>
            </a:pPr>
            <a:r>
              <a:rPr lang="fr-FR" sz="900" dirty="0">
                <a:solidFill>
                  <a:schemeClr val="accent2">
                    <a:lumMod val="50000"/>
                  </a:schemeClr>
                </a:solidFill>
                <a:latin typeface="+mn-lt"/>
              </a:rPr>
              <a:t>Système d’information intégré </a:t>
            </a:r>
          </a:p>
          <a:p>
            <a:pPr marL="177800" indent="-177800" defTabSz="757238" fontAlgn="auto">
              <a:lnSpc>
                <a:spcPct val="120000"/>
              </a:lnSpc>
              <a:spcBef>
                <a:spcPts val="0"/>
              </a:spcBef>
              <a:spcAft>
                <a:spcPts val="0"/>
              </a:spcAft>
              <a:buFont typeface="Verdana" pitchFamily="34" charset="0"/>
              <a:buAutoNum type="arabicPeriod"/>
              <a:defRPr/>
            </a:pPr>
            <a:r>
              <a:rPr lang="fr-FR" sz="900" dirty="0">
                <a:latin typeface="+mn-lt"/>
              </a:rPr>
              <a:t>Maîtrise de l’adéquation entre couts de revient et tarifs</a:t>
            </a:r>
          </a:p>
          <a:p>
            <a:pPr marL="177800" indent="-177800" defTabSz="757238" fontAlgn="auto">
              <a:lnSpc>
                <a:spcPct val="120000"/>
              </a:lnSpc>
              <a:spcBef>
                <a:spcPts val="0"/>
              </a:spcBef>
              <a:spcAft>
                <a:spcPts val="0"/>
              </a:spcAft>
              <a:buFont typeface="Verdana" pitchFamily="34" charset="0"/>
              <a:buAutoNum type="arabicPeriod"/>
              <a:defRPr/>
            </a:pPr>
            <a:r>
              <a:rPr lang="fr-FR" sz="900" dirty="0">
                <a:latin typeface="+mn-lt"/>
              </a:rPr>
              <a:t>Réseau commercial (</a:t>
            </a:r>
            <a:r>
              <a:rPr lang="fr-FR" sz="900" dirty="0" err="1">
                <a:latin typeface="+mn-lt"/>
              </a:rPr>
              <a:t>dév</a:t>
            </a:r>
            <a:r>
              <a:rPr lang="fr-FR" sz="900" dirty="0">
                <a:latin typeface="+mn-lt"/>
              </a:rPr>
              <a:t>., optimisation et efficacité)</a:t>
            </a:r>
          </a:p>
          <a:p>
            <a:pPr marL="177800" indent="-177800" defTabSz="757238" fontAlgn="auto">
              <a:lnSpc>
                <a:spcPct val="120000"/>
              </a:lnSpc>
              <a:spcBef>
                <a:spcPts val="0"/>
              </a:spcBef>
              <a:spcAft>
                <a:spcPts val="0"/>
              </a:spcAft>
              <a:buFont typeface="Verdana" pitchFamily="34" charset="0"/>
              <a:buAutoNum type="arabicPeriod"/>
              <a:defRPr/>
            </a:pPr>
            <a:r>
              <a:rPr lang="fr-FR" sz="900" dirty="0">
                <a:latin typeface="+mn-lt"/>
              </a:rPr>
              <a:t>Capacité de Maîtrise d’œuvre/ contrôle des travaux</a:t>
            </a:r>
          </a:p>
          <a:p>
            <a:pPr marL="177800" indent="-177800" defTabSz="757238" fontAlgn="auto">
              <a:lnSpc>
                <a:spcPct val="120000"/>
              </a:lnSpc>
              <a:spcBef>
                <a:spcPts val="0"/>
              </a:spcBef>
              <a:spcAft>
                <a:spcPts val="0"/>
              </a:spcAft>
              <a:buFont typeface="Verdana" pitchFamily="34" charset="0"/>
              <a:buAutoNum type="arabicPeriod"/>
              <a:defRPr/>
            </a:pPr>
            <a:r>
              <a:rPr lang="fr-FR" sz="900" dirty="0">
                <a:latin typeface="+mn-lt"/>
              </a:rPr>
              <a:t>Ancrage institutionnel</a:t>
            </a:r>
          </a:p>
          <a:p>
            <a:pPr marL="177800" indent="-177800" defTabSz="757238" fontAlgn="auto">
              <a:lnSpc>
                <a:spcPct val="120000"/>
              </a:lnSpc>
              <a:spcBef>
                <a:spcPts val="0"/>
              </a:spcBef>
              <a:spcAft>
                <a:spcPts val="0"/>
              </a:spcAft>
              <a:buFont typeface="Verdana" pitchFamily="34" charset="0"/>
              <a:buAutoNum type="arabicPeriod"/>
              <a:defRPr/>
            </a:pPr>
            <a:r>
              <a:rPr lang="fr-FR" sz="900" dirty="0">
                <a:latin typeface="+mn-lt"/>
              </a:rPr>
              <a:t>Capitalisation (</a:t>
            </a:r>
            <a:r>
              <a:rPr lang="en-US" sz="900" dirty="0">
                <a:latin typeface="+mn-lt"/>
              </a:rPr>
              <a:t>knowledge</a:t>
            </a:r>
            <a:r>
              <a:rPr lang="fr-FR" sz="900" dirty="0">
                <a:latin typeface="+mn-lt"/>
              </a:rPr>
              <a:t> management)</a:t>
            </a:r>
          </a:p>
          <a:p>
            <a:pPr marL="177800" indent="-177800" defTabSz="757238" fontAlgn="auto">
              <a:lnSpc>
                <a:spcPct val="120000"/>
              </a:lnSpc>
              <a:spcBef>
                <a:spcPts val="0"/>
              </a:spcBef>
              <a:spcAft>
                <a:spcPts val="0"/>
              </a:spcAft>
              <a:buFont typeface="Verdana" pitchFamily="34" charset="0"/>
              <a:buAutoNum type="arabicPeriod"/>
              <a:defRPr/>
            </a:pPr>
            <a:r>
              <a:rPr lang="fr-FR" sz="900" dirty="0">
                <a:solidFill>
                  <a:schemeClr val="accent2">
                    <a:lumMod val="50000"/>
                  </a:schemeClr>
                </a:solidFill>
                <a:latin typeface="+mn-lt"/>
              </a:rPr>
              <a:t>Mise à jour et réengineering des procédures de gestion</a:t>
            </a:r>
            <a:endParaRPr lang="fr-FR" sz="900" dirty="0">
              <a:latin typeface="+mn-lt"/>
            </a:endParaRPr>
          </a:p>
          <a:p>
            <a:pPr marL="177800" indent="-177800" defTabSz="757238" fontAlgn="auto">
              <a:lnSpc>
                <a:spcPct val="120000"/>
              </a:lnSpc>
              <a:spcBef>
                <a:spcPts val="0"/>
              </a:spcBef>
              <a:spcAft>
                <a:spcPts val="0"/>
              </a:spcAft>
              <a:buFont typeface="Verdana" pitchFamily="34" charset="0"/>
              <a:buAutoNum type="arabicPeriod"/>
              <a:defRPr/>
            </a:pPr>
            <a:r>
              <a:rPr lang="fr-FR" sz="900" dirty="0">
                <a:latin typeface="+mn-lt"/>
              </a:rPr>
              <a:t>Incitation à la consommation/culture commerciale</a:t>
            </a:r>
            <a:endParaRPr lang="fr-FR" sz="700" i="1" dirty="0">
              <a:latin typeface="+mn-lt"/>
            </a:endParaRPr>
          </a:p>
        </p:txBody>
      </p:sp>
      <p:cxnSp>
        <p:nvCxnSpPr>
          <p:cNvPr id="23578" name="Connecteur droit 57"/>
          <p:cNvCxnSpPr>
            <a:cxnSpLocks noChangeShapeType="1"/>
          </p:cNvCxnSpPr>
          <p:nvPr/>
        </p:nvCxnSpPr>
        <p:spPr bwMode="auto">
          <a:xfrm>
            <a:off x="73025" y="2355850"/>
            <a:ext cx="4484688" cy="1588"/>
          </a:xfrm>
          <a:prstGeom prst="line">
            <a:avLst/>
          </a:prstGeom>
          <a:noFill/>
          <a:ln w="9525" algn="ctr">
            <a:solidFill>
              <a:schemeClr val="accent1"/>
            </a:solidFill>
            <a:round/>
            <a:headEnd/>
            <a:tailEnd/>
          </a:ln>
        </p:spPr>
      </p:cxnSp>
      <p:sp>
        <p:nvSpPr>
          <p:cNvPr id="23579" name="Text Box 43"/>
          <p:cNvSpPr txBox="1">
            <a:spLocks noChangeArrowheads="1"/>
          </p:cNvSpPr>
          <p:nvPr/>
        </p:nvSpPr>
        <p:spPr bwMode="auto">
          <a:xfrm>
            <a:off x="4681538" y="3871913"/>
            <a:ext cx="2870200" cy="244475"/>
          </a:xfrm>
          <a:prstGeom prst="rect">
            <a:avLst/>
          </a:prstGeom>
          <a:noFill/>
          <a:ln w="9525">
            <a:noFill/>
            <a:miter lim="800000"/>
            <a:headEnd/>
            <a:tailEnd/>
          </a:ln>
        </p:spPr>
        <p:txBody>
          <a:bodyPr lIns="75749" tIns="37874" rIns="75749" bIns="37874">
            <a:spAutoFit/>
          </a:bodyPr>
          <a:lstStyle/>
          <a:p>
            <a:pPr defTabSz="757238">
              <a:spcBef>
                <a:spcPct val="50000"/>
              </a:spcBef>
            </a:pPr>
            <a:r>
              <a:rPr lang="fr-FR" sz="1100" b="1">
                <a:solidFill>
                  <a:schemeClr val="bg1"/>
                </a:solidFill>
                <a:latin typeface="Calibri" pitchFamily="34" charset="0"/>
              </a:rPr>
              <a:t>Risques</a:t>
            </a:r>
          </a:p>
        </p:txBody>
      </p:sp>
      <p:sp>
        <p:nvSpPr>
          <p:cNvPr id="23580" name="Rectangle 42"/>
          <p:cNvSpPr>
            <a:spLocks noChangeArrowheads="1"/>
          </p:cNvSpPr>
          <p:nvPr/>
        </p:nvSpPr>
        <p:spPr bwMode="auto">
          <a:xfrm>
            <a:off x="73025" y="5153025"/>
            <a:ext cx="4462463" cy="300038"/>
          </a:xfrm>
          <a:prstGeom prst="rect">
            <a:avLst/>
          </a:prstGeom>
          <a:solidFill>
            <a:schemeClr val="accent1"/>
          </a:solidFill>
          <a:ln w="9525">
            <a:solidFill>
              <a:schemeClr val="accent1"/>
            </a:solidFill>
            <a:miter lim="800000"/>
            <a:headEnd/>
            <a:tailEnd/>
          </a:ln>
        </p:spPr>
        <p:txBody>
          <a:bodyPr wrap="none" anchor="ctr"/>
          <a:lstStyle/>
          <a:p>
            <a:pPr algn="ctr">
              <a:lnSpc>
                <a:spcPct val="120000"/>
              </a:lnSpc>
            </a:pPr>
            <a:endParaRPr lang="fr-FR">
              <a:latin typeface="Verdana" pitchFamily="34" charset="0"/>
            </a:endParaRPr>
          </a:p>
        </p:txBody>
      </p:sp>
      <p:sp>
        <p:nvSpPr>
          <p:cNvPr id="23581" name="Text Box 45"/>
          <p:cNvSpPr txBox="1">
            <a:spLocks noChangeArrowheads="1"/>
          </p:cNvSpPr>
          <p:nvPr/>
        </p:nvSpPr>
        <p:spPr bwMode="auto">
          <a:xfrm>
            <a:off x="239713" y="5186363"/>
            <a:ext cx="2868612" cy="244475"/>
          </a:xfrm>
          <a:prstGeom prst="rect">
            <a:avLst/>
          </a:prstGeom>
          <a:noFill/>
          <a:ln w="9525">
            <a:noFill/>
            <a:miter lim="800000"/>
            <a:headEnd/>
            <a:tailEnd/>
          </a:ln>
        </p:spPr>
        <p:txBody>
          <a:bodyPr lIns="75749" tIns="37874" rIns="75749" bIns="37874">
            <a:spAutoFit/>
          </a:bodyPr>
          <a:lstStyle/>
          <a:p>
            <a:pPr defTabSz="757238">
              <a:spcBef>
                <a:spcPct val="50000"/>
              </a:spcBef>
            </a:pPr>
            <a:r>
              <a:rPr lang="fr-FR" sz="1100" b="1">
                <a:solidFill>
                  <a:schemeClr val="bg1"/>
                </a:solidFill>
                <a:latin typeface="Calibri" pitchFamily="34" charset="0"/>
              </a:rPr>
              <a:t>Structure de la concurrence</a:t>
            </a:r>
          </a:p>
        </p:txBody>
      </p:sp>
      <p:graphicFrame>
        <p:nvGraphicFramePr>
          <p:cNvPr id="1165426" name="Group 114"/>
          <p:cNvGraphicFramePr>
            <a:graphicFrameLocks noGrp="1"/>
          </p:cNvGraphicFramePr>
          <p:nvPr/>
        </p:nvGraphicFramePr>
        <p:xfrm>
          <a:off x="633413" y="3894138"/>
          <a:ext cx="3724272" cy="1419354"/>
        </p:xfrm>
        <a:graphic>
          <a:graphicData uri="http://schemas.openxmlformats.org/drawingml/2006/table">
            <a:tbl>
              <a:tblPr/>
              <a:tblGrid>
                <a:gridCol w="1411127"/>
                <a:gridCol w="490633"/>
                <a:gridCol w="560724"/>
                <a:gridCol w="392668"/>
                <a:gridCol w="434560"/>
                <a:gridCol w="434560"/>
              </a:tblGrid>
              <a:tr h="212177">
                <a:tc>
                  <a:txBody>
                    <a:bodyPr/>
                    <a:lstStyle/>
                    <a:p>
                      <a:pPr marL="0" marR="0" lvl="0" indent="0" algn="l" defTabSz="914400" rtl="0" eaLnBrk="0" fontAlgn="base" latinLnBrk="0" hangingPunct="0">
                        <a:lnSpc>
                          <a:spcPct val="120000"/>
                        </a:lnSpc>
                        <a:spcBef>
                          <a:spcPct val="20000"/>
                        </a:spcBef>
                        <a:spcAft>
                          <a:spcPct val="20000"/>
                        </a:spcAft>
                        <a:buClr>
                          <a:srgbClr val="666465"/>
                        </a:buClr>
                        <a:buSzTx/>
                        <a:buFont typeface="Wingdings" pitchFamily="2" charset="2"/>
                        <a:buNone/>
                        <a:tabLst/>
                      </a:pPr>
                      <a:endParaRPr kumimoji="0" lang="fr-FR" sz="800" b="0" i="0" u="none" strike="noStrike" cap="none" normalizeH="0" baseline="0" dirty="0" smtClean="0">
                        <a:ln>
                          <a:noFill/>
                        </a:ln>
                        <a:solidFill>
                          <a:srgbClr val="000000"/>
                        </a:solidFill>
                        <a:effectLst/>
                        <a:latin typeface="+mn-lt"/>
                      </a:endParaRPr>
                    </a:p>
                  </a:txBody>
                  <a:tcPr marL="84406" marR="84406" anchor="ctr" horzOverflow="overflow">
                    <a:lnL>
                      <a:noFill/>
                    </a:lnL>
                    <a:lnR w="12700" cap="flat" cmpd="sng" algn="ctr">
                      <a:solidFill>
                        <a:schemeClr val="accent1"/>
                      </a:solidFill>
                      <a:prstDash val="solid"/>
                      <a:round/>
                      <a:headEnd type="none" w="med" len="med"/>
                      <a:tailEnd type="none" w="med" len="med"/>
                    </a:lnR>
                    <a:lnT>
                      <a:noFill/>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800" b="0" i="0" u="none" strike="noStrike" cap="none" normalizeH="0" baseline="0" dirty="0" smtClean="0">
                          <a:ln>
                            <a:noFill/>
                          </a:ln>
                          <a:solidFill>
                            <a:srgbClr val="000000"/>
                          </a:solidFill>
                          <a:effectLst/>
                          <a:latin typeface="+mn-lt"/>
                        </a:rPr>
                        <a:t>2012</a:t>
                      </a:r>
                    </a:p>
                  </a:txBody>
                  <a:tcPr marL="84406" marR="84406"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800" b="0" i="0" u="none" strike="noStrike" cap="none" normalizeH="0" baseline="0" dirty="0" smtClean="0">
                          <a:ln>
                            <a:noFill/>
                          </a:ln>
                          <a:solidFill>
                            <a:srgbClr val="000000"/>
                          </a:solidFill>
                          <a:effectLst/>
                          <a:latin typeface="+mn-lt"/>
                        </a:rPr>
                        <a:t>2013</a:t>
                      </a:r>
                    </a:p>
                  </a:txBody>
                  <a:tcPr marL="84406" marR="84406"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800" b="0" i="0" u="none" strike="noStrike" cap="none" normalizeH="0" baseline="0" dirty="0" smtClean="0">
                          <a:ln>
                            <a:noFill/>
                          </a:ln>
                          <a:solidFill>
                            <a:srgbClr val="000000"/>
                          </a:solidFill>
                          <a:effectLst/>
                          <a:latin typeface="+mn-lt"/>
                        </a:rPr>
                        <a:t>2014</a:t>
                      </a:r>
                    </a:p>
                  </a:txBody>
                  <a:tcPr marL="84406" marR="84406"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800" b="0" i="0" u="none" strike="noStrike" cap="none" normalizeH="0" baseline="0" dirty="0" smtClean="0">
                          <a:ln>
                            <a:noFill/>
                          </a:ln>
                          <a:solidFill>
                            <a:srgbClr val="000000"/>
                          </a:solidFill>
                          <a:effectLst/>
                          <a:latin typeface="+mn-lt"/>
                        </a:rPr>
                        <a:t>2015</a:t>
                      </a:r>
                    </a:p>
                  </a:txBody>
                  <a:tcPr marL="84406" marR="84406"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800" b="0" i="0" u="none" strike="noStrike" cap="none" normalizeH="0" baseline="0" dirty="0" smtClean="0">
                          <a:ln>
                            <a:noFill/>
                          </a:ln>
                          <a:solidFill>
                            <a:srgbClr val="000000"/>
                          </a:solidFill>
                          <a:effectLst/>
                          <a:latin typeface="+mn-lt"/>
                        </a:rPr>
                        <a:t>2016</a:t>
                      </a:r>
                    </a:p>
                  </a:txBody>
                  <a:tcPr marL="84406" marR="84406"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r>
              <a:tr h="304494">
                <a:tc>
                  <a:txBody>
                    <a:bodyPr/>
                    <a:lstStyle/>
                    <a:p>
                      <a:pPr marL="0" marR="0" lvl="0" indent="0" algn="l"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800" b="0" i="0" u="none" strike="noStrike" cap="none" normalizeH="0" baseline="0" dirty="0" smtClean="0">
                          <a:ln>
                            <a:noFill/>
                          </a:ln>
                          <a:solidFill>
                            <a:srgbClr val="000000"/>
                          </a:solidFill>
                          <a:effectLst/>
                          <a:latin typeface="+mn-lt"/>
                        </a:rPr>
                        <a:t>Vente BP (10</a:t>
                      </a:r>
                      <a:r>
                        <a:rPr kumimoji="0" lang="fr-FR" sz="800" b="0" i="0" u="none" strike="noStrike" cap="none" normalizeH="0" baseline="30000" dirty="0" smtClean="0">
                          <a:ln>
                            <a:noFill/>
                          </a:ln>
                          <a:solidFill>
                            <a:srgbClr val="000000"/>
                          </a:solidFill>
                          <a:effectLst/>
                          <a:latin typeface="+mn-lt"/>
                        </a:rPr>
                        <a:t>6</a:t>
                      </a:r>
                      <a:r>
                        <a:rPr kumimoji="0" lang="fr-FR" sz="800" b="0" i="0" u="none" strike="noStrike" cap="none" normalizeH="0" baseline="0" dirty="0" smtClean="0">
                          <a:ln>
                            <a:noFill/>
                          </a:ln>
                          <a:solidFill>
                            <a:srgbClr val="000000"/>
                          </a:solidFill>
                          <a:effectLst/>
                          <a:latin typeface="+mn-lt"/>
                        </a:rPr>
                        <a:t> Th)</a:t>
                      </a:r>
                    </a:p>
                  </a:txBody>
                  <a:tcPr marL="83077" marR="83077" marT="46800" marB="4680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800" b="0" i="0" u="none" strike="noStrike" kern="1200" cap="none" normalizeH="0" baseline="0" dirty="0" smtClean="0">
                          <a:ln>
                            <a:noFill/>
                          </a:ln>
                          <a:solidFill>
                            <a:srgbClr val="000000"/>
                          </a:solidFill>
                          <a:effectLst/>
                          <a:latin typeface="+mn-lt"/>
                          <a:ea typeface="+mn-ea"/>
                          <a:cs typeface="+mn-cs"/>
                        </a:rPr>
                        <a:t>                  </a:t>
                      </a:r>
                    </a:p>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800" b="0" i="0" u="none" strike="noStrike" kern="1200" cap="none" normalizeH="0" baseline="0" dirty="0" smtClean="0">
                          <a:ln>
                            <a:noFill/>
                          </a:ln>
                          <a:solidFill>
                            <a:srgbClr val="000000"/>
                          </a:solidFill>
                          <a:effectLst/>
                          <a:latin typeface="+mn-lt"/>
                          <a:ea typeface="+mn-ea"/>
                          <a:cs typeface="+mn-cs"/>
                        </a:rPr>
                        <a:t>5 649   </a:t>
                      </a:r>
                    </a:p>
                  </a:txBody>
                  <a:tcPr marL="9525" marR="9525" marT="9525" marB="0" anchor="b">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800" b="0" i="0" u="none" strike="noStrike" kern="1200" cap="none" normalizeH="0" baseline="0" dirty="0" smtClean="0">
                          <a:ln>
                            <a:noFill/>
                          </a:ln>
                          <a:solidFill>
                            <a:srgbClr val="000000"/>
                          </a:solidFill>
                          <a:effectLst/>
                          <a:latin typeface="+mn-lt"/>
                          <a:ea typeface="+mn-ea"/>
                          <a:cs typeface="+mn-cs"/>
                        </a:rPr>
                        <a:t>         5 515   </a:t>
                      </a:r>
                    </a:p>
                  </a:txBody>
                  <a:tcPr marL="9525" marR="9525" marT="9525" marB="0" anchor="b">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800" b="0" i="0" u="none" strike="noStrike" kern="1200" cap="none" normalizeH="0" baseline="0" dirty="0" smtClean="0">
                          <a:ln>
                            <a:noFill/>
                          </a:ln>
                          <a:solidFill>
                            <a:srgbClr val="000000"/>
                          </a:solidFill>
                          <a:effectLst/>
                          <a:latin typeface="+mn-lt"/>
                          <a:ea typeface="+mn-ea"/>
                          <a:cs typeface="+mn-cs"/>
                        </a:rPr>
                        <a:t>      </a:t>
                      </a:r>
                    </a:p>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800" b="0" i="0" u="none" strike="noStrike" kern="1200" cap="none" normalizeH="0" baseline="0" dirty="0" smtClean="0">
                          <a:ln>
                            <a:noFill/>
                          </a:ln>
                          <a:solidFill>
                            <a:srgbClr val="000000"/>
                          </a:solidFill>
                          <a:effectLst/>
                          <a:latin typeface="+mn-lt"/>
                          <a:ea typeface="+mn-ea"/>
                          <a:cs typeface="+mn-cs"/>
                        </a:rPr>
                        <a:t>  5 753   </a:t>
                      </a:r>
                    </a:p>
                  </a:txBody>
                  <a:tcPr marL="9525" marR="9525" marT="9525" marB="0" anchor="b">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800" b="0" i="0" u="none" strike="noStrike" kern="1200" cap="none" normalizeH="0" baseline="0" dirty="0" smtClean="0">
                          <a:ln>
                            <a:noFill/>
                          </a:ln>
                          <a:solidFill>
                            <a:srgbClr val="000000"/>
                          </a:solidFill>
                          <a:effectLst/>
                          <a:latin typeface="+mn-lt"/>
                          <a:ea typeface="+mn-ea"/>
                          <a:cs typeface="+mn-cs"/>
                        </a:rPr>
                        <a:t>         </a:t>
                      </a:r>
                    </a:p>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800" b="0" i="0" u="none" strike="noStrike" kern="1200" cap="none" normalizeH="0" baseline="0" dirty="0" smtClean="0">
                          <a:ln>
                            <a:noFill/>
                          </a:ln>
                          <a:solidFill>
                            <a:srgbClr val="000000"/>
                          </a:solidFill>
                          <a:effectLst/>
                          <a:latin typeface="+mn-lt"/>
                          <a:ea typeface="+mn-ea"/>
                          <a:cs typeface="+mn-cs"/>
                        </a:rPr>
                        <a:t>6 051   </a:t>
                      </a:r>
                    </a:p>
                  </a:txBody>
                  <a:tcPr marL="9525" marR="9525" marT="9525" marB="0" anchor="b">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800" b="0" i="0" u="none" strike="noStrike" kern="1200" cap="none" normalizeH="0" baseline="0" dirty="0" smtClean="0">
                          <a:ln>
                            <a:noFill/>
                          </a:ln>
                          <a:solidFill>
                            <a:srgbClr val="000000"/>
                          </a:solidFill>
                          <a:effectLst/>
                          <a:latin typeface="+mn-lt"/>
                          <a:ea typeface="+mn-ea"/>
                          <a:cs typeface="+mn-cs"/>
                        </a:rPr>
                        <a:t>        </a:t>
                      </a:r>
                    </a:p>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800" b="0" i="0" u="none" strike="noStrike" kern="1200" cap="none" normalizeH="0" baseline="0" dirty="0" smtClean="0">
                          <a:ln>
                            <a:noFill/>
                          </a:ln>
                          <a:solidFill>
                            <a:srgbClr val="000000"/>
                          </a:solidFill>
                          <a:effectLst/>
                          <a:latin typeface="+mn-lt"/>
                          <a:ea typeface="+mn-ea"/>
                          <a:cs typeface="+mn-cs"/>
                        </a:rPr>
                        <a:t> 6 361   </a:t>
                      </a:r>
                    </a:p>
                  </a:txBody>
                  <a:tcPr marL="9525" marR="9525" marT="9525" marB="0" anchor="b">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r>
              <a:tr h="304494">
                <a:tc>
                  <a:txBody>
                    <a:bodyPr/>
                    <a:lstStyle/>
                    <a:p>
                      <a:pPr marL="0" marR="0" lvl="0" indent="0" algn="l"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800" b="0" i="0" u="none" strike="noStrike" cap="none" normalizeH="0" baseline="0" dirty="0" smtClean="0">
                          <a:ln>
                            <a:noFill/>
                          </a:ln>
                          <a:solidFill>
                            <a:srgbClr val="000000"/>
                          </a:solidFill>
                          <a:effectLst/>
                          <a:latin typeface="+mn-lt"/>
                        </a:rPr>
                        <a:t>Vente MP (10</a:t>
                      </a:r>
                      <a:r>
                        <a:rPr kumimoji="0" lang="fr-FR" sz="800" b="0" i="0" u="none" strike="noStrike" cap="none" normalizeH="0" baseline="30000" dirty="0" smtClean="0">
                          <a:ln>
                            <a:noFill/>
                          </a:ln>
                          <a:solidFill>
                            <a:srgbClr val="000000"/>
                          </a:solidFill>
                          <a:effectLst/>
                          <a:latin typeface="+mn-lt"/>
                        </a:rPr>
                        <a:t>6</a:t>
                      </a:r>
                      <a:r>
                        <a:rPr kumimoji="0" lang="fr-FR" sz="800" b="0" i="0" u="none" strike="noStrike" cap="none" normalizeH="0" baseline="0" dirty="0" smtClean="0">
                          <a:ln>
                            <a:noFill/>
                          </a:ln>
                          <a:solidFill>
                            <a:srgbClr val="000000"/>
                          </a:solidFill>
                          <a:effectLst/>
                          <a:latin typeface="+mn-lt"/>
                        </a:rPr>
                        <a:t> Th)</a:t>
                      </a:r>
                      <a:endParaRPr kumimoji="0" lang="fr-FR" sz="800" b="0" i="0" u="none" strike="noStrike" cap="none" normalizeH="0" baseline="0" dirty="0" smtClean="0">
                        <a:ln>
                          <a:noFill/>
                        </a:ln>
                        <a:solidFill>
                          <a:srgbClr val="FF1111"/>
                        </a:solidFill>
                        <a:effectLst/>
                        <a:latin typeface="+mn-lt"/>
                      </a:endParaRPr>
                    </a:p>
                  </a:txBody>
                  <a:tcPr marL="83077" marR="83077" marT="46800" marB="4680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800" b="0" i="0" u="none" strike="noStrike" kern="1200" cap="none" normalizeH="0" baseline="0" dirty="0" smtClean="0">
                          <a:ln>
                            <a:noFill/>
                          </a:ln>
                          <a:solidFill>
                            <a:srgbClr val="000000"/>
                          </a:solidFill>
                          <a:effectLst/>
                          <a:latin typeface="+mn-lt"/>
                          <a:ea typeface="+mn-ea"/>
                          <a:cs typeface="+mn-cs"/>
                        </a:rPr>
                        <a:t>                 </a:t>
                      </a:r>
                    </a:p>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800" b="0" i="0" u="none" strike="noStrike" kern="1200" cap="none" normalizeH="0" baseline="0" dirty="0" smtClean="0">
                          <a:ln>
                            <a:noFill/>
                          </a:ln>
                          <a:solidFill>
                            <a:srgbClr val="000000"/>
                          </a:solidFill>
                          <a:effectLst/>
                          <a:latin typeface="+mn-lt"/>
                          <a:ea typeface="+mn-ea"/>
                          <a:cs typeface="+mn-cs"/>
                        </a:rPr>
                        <a:t>  1 390   </a:t>
                      </a:r>
                    </a:p>
                  </a:txBody>
                  <a:tcPr marL="9525" marR="9525" marT="9525" marB="0" anchor="b">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800" b="0" i="0" u="none" strike="noStrike" kern="1200" cap="none" normalizeH="0" baseline="0" dirty="0" smtClean="0">
                          <a:ln>
                            <a:noFill/>
                          </a:ln>
                          <a:solidFill>
                            <a:srgbClr val="000000"/>
                          </a:solidFill>
                          <a:effectLst/>
                          <a:latin typeface="+mn-lt"/>
                          <a:ea typeface="+mn-ea"/>
                          <a:cs typeface="+mn-cs"/>
                        </a:rPr>
                        <a:t>        1 359   </a:t>
                      </a:r>
                    </a:p>
                  </a:txBody>
                  <a:tcPr marL="9525" marR="9525" marT="9525" marB="0" anchor="b">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800" b="0" i="0" u="none" strike="noStrike" kern="1200" cap="none" normalizeH="0" baseline="0" dirty="0" smtClean="0">
                          <a:ln>
                            <a:noFill/>
                          </a:ln>
                          <a:solidFill>
                            <a:srgbClr val="000000"/>
                          </a:solidFill>
                          <a:effectLst/>
                          <a:latin typeface="+mn-lt"/>
                          <a:ea typeface="+mn-ea"/>
                          <a:cs typeface="+mn-cs"/>
                        </a:rPr>
                        <a:t>    </a:t>
                      </a:r>
                    </a:p>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800" b="0" i="0" u="none" strike="noStrike" kern="1200" cap="none" normalizeH="0" baseline="0" dirty="0" smtClean="0">
                          <a:ln>
                            <a:noFill/>
                          </a:ln>
                          <a:solidFill>
                            <a:srgbClr val="000000"/>
                          </a:solidFill>
                          <a:effectLst/>
                          <a:latin typeface="+mn-lt"/>
                          <a:ea typeface="+mn-ea"/>
                          <a:cs typeface="+mn-cs"/>
                        </a:rPr>
                        <a:t>    1 440   </a:t>
                      </a:r>
                    </a:p>
                  </a:txBody>
                  <a:tcPr marL="9525" marR="9525" marT="9525" marB="0" anchor="b">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800" b="0" i="0" u="none" strike="noStrike" kern="1200" cap="none" normalizeH="0" baseline="0" dirty="0" smtClean="0">
                          <a:ln>
                            <a:noFill/>
                          </a:ln>
                          <a:solidFill>
                            <a:srgbClr val="000000"/>
                          </a:solidFill>
                          <a:effectLst/>
                          <a:latin typeface="+mn-lt"/>
                          <a:ea typeface="+mn-ea"/>
                          <a:cs typeface="+mn-cs"/>
                        </a:rPr>
                        <a:t>       </a:t>
                      </a:r>
                    </a:p>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800" b="0" i="0" u="none" strike="noStrike" kern="1200" cap="none" normalizeH="0" baseline="0" dirty="0" smtClean="0">
                          <a:ln>
                            <a:noFill/>
                          </a:ln>
                          <a:solidFill>
                            <a:srgbClr val="000000"/>
                          </a:solidFill>
                          <a:effectLst/>
                          <a:latin typeface="+mn-lt"/>
                          <a:ea typeface="+mn-ea"/>
                          <a:cs typeface="+mn-cs"/>
                        </a:rPr>
                        <a:t>  1 522   </a:t>
                      </a:r>
                    </a:p>
                  </a:txBody>
                  <a:tcPr marL="9525" marR="9525" marT="9525" marB="0" anchor="b">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800" b="0" i="0" u="none" strike="noStrike" kern="1200" cap="none" normalizeH="0" baseline="0" dirty="0" smtClean="0">
                          <a:ln>
                            <a:noFill/>
                          </a:ln>
                          <a:solidFill>
                            <a:srgbClr val="000000"/>
                          </a:solidFill>
                          <a:effectLst/>
                          <a:latin typeface="+mn-lt"/>
                          <a:ea typeface="+mn-ea"/>
                          <a:cs typeface="+mn-cs"/>
                        </a:rPr>
                        <a:t>          </a:t>
                      </a:r>
                    </a:p>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800" b="0" i="0" u="none" strike="noStrike" kern="1200" cap="none" normalizeH="0" baseline="0" dirty="0" smtClean="0">
                          <a:ln>
                            <a:noFill/>
                          </a:ln>
                          <a:solidFill>
                            <a:srgbClr val="000000"/>
                          </a:solidFill>
                          <a:effectLst/>
                          <a:latin typeface="+mn-lt"/>
                          <a:ea typeface="+mn-ea"/>
                          <a:cs typeface="+mn-cs"/>
                        </a:rPr>
                        <a:t>1 610   </a:t>
                      </a:r>
                    </a:p>
                  </a:txBody>
                  <a:tcPr marL="9525" marR="9525" marT="9525" marB="0" anchor="b">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r>
              <a:tr h="214104">
                <a:tc>
                  <a:txBody>
                    <a:bodyPr/>
                    <a:lstStyle/>
                    <a:p>
                      <a:pPr marL="0" marR="0" lvl="0" indent="0" algn="l"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800" b="0" i="0" u="none" strike="noStrike" cap="none" normalizeH="0" baseline="0" dirty="0" smtClean="0">
                          <a:ln>
                            <a:noFill/>
                          </a:ln>
                          <a:solidFill>
                            <a:srgbClr val="000000"/>
                          </a:solidFill>
                          <a:effectLst/>
                          <a:latin typeface="+mn-lt"/>
                        </a:rPr>
                        <a:t>Totales (10</a:t>
                      </a:r>
                      <a:r>
                        <a:rPr kumimoji="0" lang="fr-FR" sz="800" b="0" i="0" u="none" strike="noStrike" cap="none" normalizeH="0" baseline="30000" dirty="0" smtClean="0">
                          <a:ln>
                            <a:noFill/>
                          </a:ln>
                          <a:solidFill>
                            <a:srgbClr val="000000"/>
                          </a:solidFill>
                          <a:effectLst/>
                          <a:latin typeface="+mn-lt"/>
                        </a:rPr>
                        <a:t>6</a:t>
                      </a:r>
                      <a:r>
                        <a:rPr kumimoji="0" lang="fr-FR" sz="800" b="0" i="0" u="none" strike="noStrike" cap="none" normalizeH="0" baseline="0" dirty="0" smtClean="0">
                          <a:ln>
                            <a:noFill/>
                          </a:ln>
                          <a:solidFill>
                            <a:srgbClr val="000000"/>
                          </a:solidFill>
                          <a:effectLst/>
                          <a:latin typeface="+mn-lt"/>
                        </a:rPr>
                        <a:t> Th)</a:t>
                      </a:r>
                    </a:p>
                  </a:txBody>
                  <a:tcPr marL="83077" marR="83077" marT="46800" marB="4680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800" b="0" i="0" u="none" strike="noStrike" kern="1200" cap="none" normalizeH="0" baseline="0" dirty="0" smtClean="0">
                          <a:ln>
                            <a:noFill/>
                          </a:ln>
                          <a:solidFill>
                            <a:srgbClr val="000000"/>
                          </a:solidFill>
                          <a:effectLst/>
                          <a:latin typeface="+mn-lt"/>
                          <a:ea typeface="+mn-ea"/>
                          <a:cs typeface="+mn-cs"/>
                        </a:rPr>
                        <a:t>7 039</a:t>
                      </a:r>
                    </a:p>
                  </a:txBody>
                  <a:tcPr marL="9525" marR="9525" marT="9525" marB="0" anchor="b">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800" b="0" i="0" u="none" strike="noStrike" kern="1200" cap="none" normalizeH="0" baseline="0" dirty="0" smtClean="0">
                          <a:ln>
                            <a:noFill/>
                          </a:ln>
                          <a:solidFill>
                            <a:srgbClr val="000000"/>
                          </a:solidFill>
                          <a:effectLst/>
                          <a:latin typeface="+mn-lt"/>
                          <a:ea typeface="+mn-ea"/>
                          <a:cs typeface="+mn-cs"/>
                        </a:rPr>
                        <a:t>6 874</a:t>
                      </a:r>
                    </a:p>
                  </a:txBody>
                  <a:tcPr marL="9525" marR="9525" marT="9525" marB="0" anchor="b">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800" b="0" i="0" u="none" strike="noStrike" kern="1200" cap="none" normalizeH="0" baseline="0" dirty="0" smtClean="0">
                          <a:ln>
                            <a:noFill/>
                          </a:ln>
                          <a:solidFill>
                            <a:srgbClr val="000000"/>
                          </a:solidFill>
                          <a:effectLst/>
                          <a:latin typeface="+mn-lt"/>
                          <a:ea typeface="+mn-ea"/>
                          <a:cs typeface="+mn-cs"/>
                        </a:rPr>
                        <a:t>7 192</a:t>
                      </a:r>
                    </a:p>
                  </a:txBody>
                  <a:tcPr marL="9525" marR="9525" marT="9525" marB="0" anchor="b">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800" b="0" i="0" u="none" strike="noStrike" kern="1200" cap="none" normalizeH="0" baseline="0" dirty="0" smtClean="0">
                          <a:ln>
                            <a:noFill/>
                          </a:ln>
                          <a:solidFill>
                            <a:srgbClr val="000000"/>
                          </a:solidFill>
                          <a:effectLst/>
                          <a:latin typeface="+mn-lt"/>
                          <a:ea typeface="+mn-ea"/>
                          <a:cs typeface="+mn-cs"/>
                        </a:rPr>
                        <a:t>7 573</a:t>
                      </a:r>
                    </a:p>
                  </a:txBody>
                  <a:tcPr marL="9525" marR="9525" marT="9525" marB="0" anchor="b">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800" b="0" i="0" u="none" strike="noStrike" kern="1200" cap="none" normalizeH="0" baseline="0" dirty="0" smtClean="0">
                          <a:ln>
                            <a:noFill/>
                          </a:ln>
                          <a:solidFill>
                            <a:srgbClr val="000000"/>
                          </a:solidFill>
                          <a:effectLst/>
                          <a:latin typeface="+mn-lt"/>
                          <a:ea typeface="+mn-ea"/>
                          <a:cs typeface="+mn-cs"/>
                        </a:rPr>
                        <a:t>7 970</a:t>
                      </a:r>
                    </a:p>
                  </a:txBody>
                  <a:tcPr marL="9525" marR="9525" marT="9525" marB="0" anchor="b">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r>
              <a:tr h="214104">
                <a:tc>
                  <a:txBody>
                    <a:bodyPr/>
                    <a:lstStyle/>
                    <a:p>
                      <a:pPr marL="0" marR="0" lvl="0" indent="0" algn="l"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800" b="0" i="0" u="none" strike="noStrike" cap="none" normalizeH="0" baseline="0" dirty="0" smtClean="0">
                          <a:ln>
                            <a:noFill/>
                          </a:ln>
                          <a:solidFill>
                            <a:srgbClr val="000000"/>
                          </a:solidFill>
                          <a:effectLst/>
                          <a:latin typeface="+mn-lt"/>
                        </a:rPr>
                        <a:t>CA (MDA) (à prix constants)</a:t>
                      </a:r>
                    </a:p>
                  </a:txBody>
                  <a:tcPr marL="83077" marR="83077" marT="46800" marB="4680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800" b="0" i="0" u="none" strike="noStrike" kern="1200" cap="none" normalizeH="0" baseline="0" dirty="0" smtClean="0">
                          <a:ln>
                            <a:noFill/>
                          </a:ln>
                          <a:solidFill>
                            <a:srgbClr val="000000"/>
                          </a:solidFill>
                          <a:effectLst/>
                          <a:latin typeface="+mn-lt"/>
                          <a:ea typeface="+mn-ea"/>
                          <a:cs typeface="+mn-cs"/>
                        </a:rPr>
                        <a:t>2 264</a:t>
                      </a:r>
                    </a:p>
                  </a:txBody>
                  <a:tcPr marL="9525" marR="9525" marT="9525" marB="0" anchor="b">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800" b="0" i="0" u="none" strike="noStrike" kern="1200" cap="none" normalizeH="0" baseline="0" dirty="0" smtClean="0">
                          <a:ln>
                            <a:noFill/>
                          </a:ln>
                          <a:solidFill>
                            <a:srgbClr val="000000"/>
                          </a:solidFill>
                          <a:effectLst/>
                          <a:latin typeface="+mn-lt"/>
                          <a:ea typeface="+mn-ea"/>
                          <a:cs typeface="+mn-cs"/>
                        </a:rPr>
                        <a:t>2 049</a:t>
                      </a:r>
                    </a:p>
                  </a:txBody>
                  <a:tcPr marL="9525" marR="9525" marT="9525" marB="0" anchor="b">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800" b="0" i="0" u="none" strike="noStrike" kern="1200" cap="none" normalizeH="0" baseline="0" dirty="0" smtClean="0">
                          <a:ln>
                            <a:noFill/>
                          </a:ln>
                          <a:solidFill>
                            <a:srgbClr val="000000"/>
                          </a:solidFill>
                          <a:effectLst/>
                          <a:latin typeface="+mn-lt"/>
                          <a:ea typeface="+mn-ea"/>
                          <a:cs typeface="+mn-cs"/>
                        </a:rPr>
                        <a:t>2 143</a:t>
                      </a:r>
                    </a:p>
                  </a:txBody>
                  <a:tcPr marL="9525" marR="9525" marT="9525" marB="0" anchor="b">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800" b="0" i="0" u="none" strike="noStrike" kern="1200" cap="none" normalizeH="0" baseline="0" dirty="0" smtClean="0">
                          <a:ln>
                            <a:noFill/>
                          </a:ln>
                          <a:solidFill>
                            <a:srgbClr val="000000"/>
                          </a:solidFill>
                          <a:effectLst/>
                          <a:latin typeface="+mn-lt"/>
                          <a:ea typeface="+mn-ea"/>
                          <a:cs typeface="+mn-cs"/>
                        </a:rPr>
                        <a:t>2 256</a:t>
                      </a:r>
                    </a:p>
                  </a:txBody>
                  <a:tcPr marL="9525" marR="9525" marT="9525" marB="0" anchor="b">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800" b="0" i="0" u="none" strike="noStrike" kern="1200" cap="none" normalizeH="0" baseline="0" dirty="0" smtClean="0">
                          <a:ln>
                            <a:noFill/>
                          </a:ln>
                          <a:solidFill>
                            <a:srgbClr val="000000"/>
                          </a:solidFill>
                          <a:effectLst/>
                          <a:latin typeface="+mn-lt"/>
                          <a:ea typeface="+mn-ea"/>
                          <a:cs typeface="+mn-cs"/>
                        </a:rPr>
                        <a:t>2 373</a:t>
                      </a:r>
                    </a:p>
                  </a:txBody>
                  <a:tcPr marL="9525" marR="9525" marT="9525" marB="0" anchor="b">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r>
            </a:tbl>
          </a:graphicData>
        </a:graphic>
      </p:graphicFrame>
      <p:sp>
        <p:nvSpPr>
          <p:cNvPr id="23626" name="Text Box 10"/>
          <p:cNvSpPr txBox="1">
            <a:spLocks noChangeArrowheads="1"/>
          </p:cNvSpPr>
          <p:nvPr/>
        </p:nvSpPr>
        <p:spPr bwMode="auto">
          <a:xfrm>
            <a:off x="411163" y="582613"/>
            <a:ext cx="1897062" cy="244475"/>
          </a:xfrm>
          <a:prstGeom prst="rect">
            <a:avLst/>
          </a:prstGeom>
          <a:noFill/>
          <a:ln w="9525">
            <a:noFill/>
            <a:miter lim="800000"/>
            <a:headEnd/>
            <a:tailEnd/>
          </a:ln>
        </p:spPr>
        <p:txBody>
          <a:bodyPr lIns="75749" tIns="37874" rIns="75749" bIns="37874">
            <a:spAutoFit/>
          </a:bodyPr>
          <a:lstStyle/>
          <a:p>
            <a:pPr defTabSz="757238">
              <a:spcBef>
                <a:spcPct val="50000"/>
              </a:spcBef>
            </a:pPr>
            <a:r>
              <a:rPr lang="fr-FR" sz="1100" b="1">
                <a:solidFill>
                  <a:schemeClr val="bg1"/>
                </a:solidFill>
                <a:latin typeface="Calibri" pitchFamily="34" charset="0"/>
              </a:rPr>
              <a:t>Définition du segment</a:t>
            </a:r>
          </a:p>
        </p:txBody>
      </p:sp>
      <p:sp>
        <p:nvSpPr>
          <p:cNvPr id="23627" name="Text Box 11"/>
          <p:cNvSpPr txBox="1">
            <a:spLocks noChangeArrowheads="1"/>
          </p:cNvSpPr>
          <p:nvPr/>
        </p:nvSpPr>
        <p:spPr bwMode="auto">
          <a:xfrm>
            <a:off x="4603750" y="582613"/>
            <a:ext cx="4470400" cy="244475"/>
          </a:xfrm>
          <a:prstGeom prst="rect">
            <a:avLst/>
          </a:prstGeom>
          <a:noFill/>
          <a:ln w="9525">
            <a:noFill/>
            <a:miter lim="800000"/>
            <a:headEnd/>
            <a:tailEnd/>
          </a:ln>
        </p:spPr>
        <p:txBody>
          <a:bodyPr lIns="75749" tIns="37874" rIns="75749" bIns="37874">
            <a:spAutoFit/>
          </a:bodyPr>
          <a:lstStyle/>
          <a:p>
            <a:pPr defTabSz="757238">
              <a:spcBef>
                <a:spcPct val="50000"/>
              </a:spcBef>
            </a:pPr>
            <a:r>
              <a:rPr lang="fr-FR" sz="1100" b="1">
                <a:solidFill>
                  <a:schemeClr val="bg1"/>
                </a:solidFill>
                <a:latin typeface="Calibri" pitchFamily="34" charset="0"/>
              </a:rPr>
              <a:t>Règles du jeu et synergies possibles</a:t>
            </a:r>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69704" name="Group 296"/>
          <p:cNvGraphicFramePr>
            <a:graphicFrameLocks noGrp="1"/>
          </p:cNvGraphicFramePr>
          <p:nvPr>
            <p:ph idx="4294967295"/>
          </p:nvPr>
        </p:nvGraphicFramePr>
        <p:xfrm>
          <a:off x="0" y="287338"/>
          <a:ext cx="9001158" cy="5999182"/>
        </p:xfrm>
        <a:graphic>
          <a:graphicData uri="http://schemas.openxmlformats.org/drawingml/2006/table">
            <a:tbl>
              <a:tblPr/>
              <a:tblGrid>
                <a:gridCol w="276929"/>
                <a:gridCol w="2281025"/>
                <a:gridCol w="313163"/>
                <a:gridCol w="272123"/>
                <a:gridCol w="351037"/>
                <a:gridCol w="276960"/>
                <a:gridCol w="276960"/>
                <a:gridCol w="69240"/>
                <a:gridCol w="4883721"/>
              </a:tblGrid>
              <a:tr h="819907">
                <a:tc>
                  <a:txBody>
                    <a:bodyPr/>
                    <a:lstStyle/>
                    <a:p>
                      <a:pPr marL="0" marR="0" lvl="0" indent="0" algn="l" defTabSz="914400" rtl="0" eaLnBrk="0" fontAlgn="base" latinLnBrk="0" hangingPunct="0">
                        <a:lnSpc>
                          <a:spcPct val="100000"/>
                        </a:lnSpc>
                        <a:spcBef>
                          <a:spcPct val="20000"/>
                        </a:spcBef>
                        <a:spcAft>
                          <a:spcPct val="20000"/>
                        </a:spcAft>
                        <a:buClr>
                          <a:srgbClr val="666465"/>
                        </a:buClr>
                        <a:buSzTx/>
                        <a:buFont typeface="Wingdings" pitchFamily="2" charset="2"/>
                        <a:buNone/>
                        <a:tabLst/>
                      </a:pPr>
                      <a:endParaRPr kumimoji="0" lang="fr-FR" sz="1000" b="1" i="0" u="none" strike="noStrike" cap="none" normalizeH="0" baseline="0" dirty="0" smtClean="0">
                        <a:ln>
                          <a:noFill/>
                        </a:ln>
                        <a:solidFill>
                          <a:srgbClr val="000000"/>
                        </a:solidFill>
                        <a:effectLst/>
                        <a:latin typeface="Arial" charset="0"/>
                      </a:endParaRPr>
                    </a:p>
                  </a:txBody>
                  <a:tcPr marL="16615" marR="16615" marT="18000" marB="18000" anchor="ctr" horzOverflow="overflow">
                    <a:lnL>
                      <a:noFill/>
                    </a:lnL>
                    <a:lnR>
                      <a:noFill/>
                    </a:lnR>
                    <a:lnT>
                      <a:noFill/>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20000"/>
                        </a:spcAft>
                        <a:buClr>
                          <a:srgbClr val="666465"/>
                        </a:buClr>
                        <a:buSzTx/>
                        <a:buFont typeface="Wingdings" pitchFamily="2" charset="2"/>
                        <a:buNone/>
                        <a:tabLst/>
                      </a:pPr>
                      <a:endParaRPr kumimoji="0" lang="fr-FR" sz="1000" b="1" i="0" u="none" strike="noStrike" cap="none" normalizeH="0" baseline="0" dirty="0" smtClean="0">
                        <a:ln>
                          <a:noFill/>
                        </a:ln>
                        <a:solidFill>
                          <a:srgbClr val="000000"/>
                        </a:solidFill>
                        <a:effectLst/>
                        <a:latin typeface="Arial" charset="0"/>
                      </a:endParaRPr>
                    </a:p>
                  </a:txBody>
                  <a:tcPr marL="16615" marR="16615" marT="18000" marB="18000" anchor="ctr" horzOverflow="overflow">
                    <a:lnL>
                      <a:noFill/>
                    </a:lnL>
                    <a:lnR w="9525" cap="flat" cmpd="sng" algn="ctr">
                      <a:solidFill>
                        <a:schemeClr val="accent1"/>
                      </a:solidFill>
                      <a:prstDash val="solid"/>
                      <a:round/>
                      <a:headEnd type="none" w="med" len="med"/>
                      <a:tailEnd type="none" w="med" len="med"/>
                    </a:lnR>
                    <a:lnT>
                      <a:noFill/>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000" b="1" i="0" u="none" strike="noStrike" cap="none" normalizeH="0" baseline="0" dirty="0" smtClean="0">
                          <a:ln>
                            <a:noFill/>
                          </a:ln>
                          <a:solidFill>
                            <a:srgbClr val="000000"/>
                          </a:solidFill>
                          <a:effectLst/>
                          <a:latin typeface="Arial" charset="0"/>
                        </a:rPr>
                        <a:t>très </a:t>
                      </a:r>
                      <a:r>
                        <a:rPr kumimoji="0" lang="fr-FR" sz="1000" b="1" i="0" u="none" strike="noStrike" cap="none" normalizeH="0" baseline="0" dirty="0" err="1" smtClean="0">
                          <a:ln>
                            <a:noFill/>
                          </a:ln>
                          <a:solidFill>
                            <a:srgbClr val="000000"/>
                          </a:solidFill>
                          <a:effectLst/>
                          <a:latin typeface="Arial" charset="0"/>
                        </a:rPr>
                        <a:t>fble</a:t>
                      </a:r>
                      <a:endParaRPr kumimoji="0" lang="fr-FR" sz="1000" b="1" i="0" u="none" strike="noStrike" cap="none" normalizeH="0" baseline="0" dirty="0" smtClean="0">
                        <a:ln>
                          <a:noFill/>
                        </a:ln>
                        <a:solidFill>
                          <a:srgbClr val="000000"/>
                        </a:solidFill>
                        <a:effectLst/>
                        <a:latin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000" b="1" i="0" u="none" strike="noStrike" cap="none" normalizeH="0" baseline="0" dirty="0" err="1" smtClean="0">
                          <a:ln>
                            <a:noFill/>
                          </a:ln>
                          <a:solidFill>
                            <a:srgbClr val="000000"/>
                          </a:solidFill>
                          <a:effectLst/>
                          <a:latin typeface="Arial" charset="0"/>
                        </a:rPr>
                        <a:t>fbl</a:t>
                      </a:r>
                      <a:endParaRPr kumimoji="0" lang="fr-FR" sz="1000" b="1" i="0" u="none" strike="noStrike" cap="none" normalizeH="0" baseline="0" dirty="0" smtClean="0">
                        <a:ln>
                          <a:noFill/>
                        </a:ln>
                        <a:solidFill>
                          <a:srgbClr val="000000"/>
                        </a:solidFill>
                        <a:effectLst/>
                        <a:latin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000" b="1" i="0" u="none" strike="noStrike" cap="none" normalizeH="0" baseline="0" dirty="0" err="1" smtClean="0">
                          <a:ln>
                            <a:noFill/>
                          </a:ln>
                          <a:solidFill>
                            <a:srgbClr val="000000"/>
                          </a:solidFill>
                          <a:effectLst/>
                          <a:latin typeface="Arial" charset="0"/>
                        </a:rPr>
                        <a:t>Moy</a:t>
                      </a:r>
                      <a:endParaRPr kumimoji="0" lang="fr-FR" sz="1000" b="1" i="0" u="none" strike="noStrike" cap="none" normalizeH="0" baseline="0" dirty="0" smtClean="0">
                        <a:ln>
                          <a:noFill/>
                        </a:ln>
                        <a:solidFill>
                          <a:srgbClr val="000000"/>
                        </a:solidFill>
                        <a:effectLst/>
                        <a:latin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000" b="1" i="0" u="none" strike="noStrike" cap="none" normalizeH="0" baseline="0" dirty="0" err="1" smtClean="0">
                          <a:ln>
                            <a:noFill/>
                          </a:ln>
                          <a:solidFill>
                            <a:srgbClr val="000000"/>
                          </a:solidFill>
                          <a:effectLst/>
                          <a:latin typeface="Arial" charset="0"/>
                        </a:rPr>
                        <a:t>Frt</a:t>
                      </a:r>
                      <a:endParaRPr kumimoji="0" lang="fr-FR" sz="1000" b="1" i="0" u="none" strike="noStrike" cap="none" normalizeH="0" baseline="0" dirty="0" smtClean="0">
                        <a:ln>
                          <a:noFill/>
                        </a:ln>
                        <a:solidFill>
                          <a:srgbClr val="000000"/>
                        </a:solidFill>
                        <a:effectLst/>
                        <a:latin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000" b="1" i="0" u="none" strike="noStrike" cap="none" normalizeH="0" baseline="0" dirty="0" smtClean="0">
                          <a:ln>
                            <a:noFill/>
                          </a:ln>
                          <a:solidFill>
                            <a:srgbClr val="000000"/>
                          </a:solidFill>
                          <a:effectLst/>
                          <a:latin typeface="Arial" charset="0"/>
                        </a:rPr>
                        <a:t>Exceptionnel</a:t>
                      </a: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endParaRPr kumimoji="0" lang="fr-FR" sz="1000" b="1" i="0" u="none" strike="noStrike" cap="none" normalizeH="0" baseline="0" dirty="0" smtClean="0">
                        <a:ln>
                          <a:noFill/>
                        </a:ln>
                        <a:solidFill>
                          <a:srgbClr val="000000"/>
                        </a:solidFill>
                        <a:effectLst/>
                        <a:latin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000" b="1" i="0" u="none" strike="noStrike" cap="none" normalizeH="0" baseline="0" dirty="0" smtClean="0">
                          <a:ln>
                            <a:noFill/>
                          </a:ln>
                          <a:solidFill>
                            <a:srgbClr val="000000"/>
                          </a:solidFill>
                          <a:effectLst/>
                          <a:latin typeface="Arial" charset="0"/>
                        </a:rPr>
                        <a:t>Commentaires</a:t>
                      </a: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rgbClr val="DDDDDD"/>
                    </a:solidFill>
                  </a:tcPr>
                </a:tc>
              </a:tr>
              <a:tr h="540503">
                <a:tc rowSpan="8">
                  <a:txBody>
                    <a:bodyPr/>
                    <a:lstStyle/>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1100" b="1" i="0" u="none" strike="noStrike" cap="none" normalizeH="0" baseline="0" dirty="0" smtClean="0">
                          <a:ln>
                            <a:noFill/>
                          </a:ln>
                          <a:solidFill>
                            <a:schemeClr val="bg1"/>
                          </a:solidFill>
                          <a:effectLst/>
                          <a:latin typeface="Arial" charset="0"/>
                          <a:cs typeface="Arial" charset="0"/>
                        </a:rPr>
                        <a:t>Maîtrise des Facteurs Clés de succès</a:t>
                      </a:r>
                    </a:p>
                  </a:txBody>
                  <a:tcPr marL="0" marR="0" marT="0" marB="0" vert="vert27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solidFill>
                  </a:tcPr>
                </a:tc>
                <a:tc>
                  <a:txBody>
                    <a:bodyPr/>
                    <a:lstStyle/>
                    <a:p>
                      <a:pPr marL="87313" marR="0" lvl="0" indent="0" algn="l"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cs typeface="Arial" charset="0"/>
                        </a:rPr>
                        <a:t>Développement et exécution de la maintenance</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dirty="0" smtClean="0">
                        <a:ln>
                          <a:noFill/>
                        </a:ln>
                        <a:solidFill>
                          <a:schemeClr val="accent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r>
                        <a:rPr kumimoji="0" lang="fr-FR" sz="1800" b="0" i="0" u="none" strike="noStrike" cap="none" normalizeH="0" baseline="0" dirty="0" smtClean="0">
                          <a:ln>
                            <a:noFill/>
                          </a:ln>
                          <a:solidFill>
                            <a:schemeClr val="accent1"/>
                          </a:solidFill>
                          <a:effectLst/>
                          <a:latin typeface="Arial" charset="0"/>
                          <a:sym typeface="Wingdings 2" pitchFamily="18" charset="2"/>
                        </a:rPr>
                        <a:t></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000" b="1" i="0" u="none" strike="noStrike" cap="none" normalizeH="0" baseline="0" dirty="0" smtClean="0">
                        <a:ln>
                          <a:noFill/>
                        </a:ln>
                        <a:solidFill>
                          <a:schemeClr val="accent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dirty="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defRPr/>
                      </a:pPr>
                      <a:r>
                        <a:rPr kumimoji="0" lang="fr-FR" sz="800" b="0" i="0" u="none" strike="noStrike" cap="none" normalizeH="0" baseline="0" dirty="0" smtClean="0">
                          <a:ln>
                            <a:noFill/>
                          </a:ln>
                          <a:solidFill>
                            <a:srgbClr val="000000"/>
                          </a:solidFill>
                          <a:effectLst/>
                          <a:latin typeface="Arial" charset="0"/>
                          <a:cs typeface="Arial" charset="0"/>
                        </a:rPr>
                        <a:t>Équipes mises en place, </a:t>
                      </a:r>
                    </a:p>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cs typeface="Arial" charset="0"/>
                        </a:rPr>
                        <a:t>Problématique de disponibilité et dotation de matériel et équipement, </a:t>
                      </a:r>
                    </a:p>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cs typeface="Arial" charset="0"/>
                        </a:rPr>
                        <a:t>absence de doctrine de maîtrise d’œuvre de la maintenance; </a:t>
                      </a:r>
                    </a:p>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cs typeface="Arial" charset="0"/>
                        </a:rPr>
                        <a:t>Non maitrise de la maintenance préventive (déficit en formation métier)</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670744">
                <a:tc vMerge="1">
                  <a:txBody>
                    <a:bodyPr/>
                    <a:lstStyle/>
                    <a:p>
                      <a:endParaRPr lang="fr-FR"/>
                    </a:p>
                  </a:txBody>
                  <a:tcPr/>
                </a:tc>
                <a:tc>
                  <a:txBody>
                    <a:bodyPr/>
                    <a:lstStyle/>
                    <a:p>
                      <a:pPr marL="87313" marR="0" lvl="0" indent="0" algn="l"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cs typeface="Arial" charset="0"/>
                        </a:rPr>
                        <a:t>Maitrise du ré-engineering de Réseau</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chemeClr val="accent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dirty="0" smtClean="0">
                        <a:ln>
                          <a:noFill/>
                        </a:ln>
                        <a:solidFill>
                          <a:schemeClr val="accent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defRPr/>
                      </a:pPr>
                      <a:r>
                        <a:rPr kumimoji="0" lang="fr-FR" sz="1800" b="0" i="0" u="none" strike="noStrike" kern="1200" cap="none" normalizeH="0" baseline="0" dirty="0" smtClean="0">
                          <a:ln>
                            <a:noFill/>
                          </a:ln>
                          <a:solidFill>
                            <a:schemeClr val="accent1"/>
                          </a:solidFill>
                          <a:effectLst/>
                          <a:latin typeface="Arial" charset="0"/>
                          <a:ea typeface="+mn-ea"/>
                          <a:cs typeface="+mn-cs"/>
                          <a:sym typeface="Wingdings 2" pitchFamily="18" charset="2"/>
                        </a:rPr>
                        <a:t></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cs typeface="Arial" charset="0"/>
                        </a:rPr>
                        <a:t>Restructuration du réseau par  des renforcements</a:t>
                      </a:r>
                    </a:p>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defRPr/>
                      </a:pPr>
                      <a:r>
                        <a:rPr kumimoji="0" lang="fr-FR" sz="800" b="0" i="0" u="none" strike="noStrike" cap="none" normalizeH="0" baseline="0" dirty="0" smtClean="0">
                          <a:ln>
                            <a:noFill/>
                          </a:ln>
                          <a:solidFill>
                            <a:srgbClr val="000000"/>
                          </a:solidFill>
                          <a:effectLst/>
                          <a:latin typeface="Arial" charset="0"/>
                          <a:cs typeface="Arial" charset="0"/>
                        </a:rPr>
                        <a:t>Capacité de réhabilitation des réseaux, </a:t>
                      </a:r>
                    </a:p>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cs typeface="Arial" charset="0"/>
                        </a:rPr>
                        <a:t>Retard dans la conversion du réseau BP en MP, faute d’autorisations de voiries et de la remise en état des lieux par les entreprises sous-traitantes, notamment les DD de Bologhine et de </a:t>
                      </a:r>
                      <a:r>
                        <a:rPr kumimoji="0" lang="fr-FR" sz="800" b="0" i="0" u="none" strike="noStrike" cap="none" normalizeH="0" baseline="0" dirty="0" err="1" smtClean="0">
                          <a:ln>
                            <a:noFill/>
                          </a:ln>
                          <a:solidFill>
                            <a:srgbClr val="000000"/>
                          </a:solidFill>
                          <a:effectLst/>
                          <a:latin typeface="Arial" charset="0"/>
                          <a:cs typeface="Arial" charset="0"/>
                        </a:rPr>
                        <a:t>Belouizdad</a:t>
                      </a:r>
                      <a:endParaRPr kumimoji="0" lang="fr-FR" sz="800" b="0" i="0" u="none" strike="noStrike" cap="none" normalizeH="0" baseline="0" dirty="0" smtClean="0">
                        <a:ln>
                          <a:noFill/>
                        </a:ln>
                        <a:solidFill>
                          <a:srgbClr val="000000"/>
                        </a:solidFill>
                        <a:effectLst/>
                        <a:latin typeface="Arial" charset="0"/>
                        <a:cs typeface="Arial" charset="0"/>
                      </a:endParaRPr>
                    </a:p>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cs typeface="Arial" charset="0"/>
                        </a:rPr>
                        <a:t>Nécessité de mise à niveau de la planimétrie</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351652">
                <a:tc vMerge="1">
                  <a:txBody>
                    <a:bodyPr/>
                    <a:lstStyle/>
                    <a:p>
                      <a:endParaRPr lang="fr-FR"/>
                    </a:p>
                  </a:txBody>
                  <a:tcPr/>
                </a:tc>
                <a:tc>
                  <a:txBody>
                    <a:bodyPr/>
                    <a:lstStyle/>
                    <a:p>
                      <a:pPr marL="87313" marR="0" lvl="0" indent="0" algn="l"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cs typeface="Arial" charset="0"/>
                        </a:rPr>
                        <a:t>Introduction et généralisation de nouvelles technologies </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914400" rtl="0" eaLnBrk="0" fontAlgn="base" latinLnBrk="0" hangingPunct="0">
                        <a:lnSpc>
                          <a:spcPct val="100000"/>
                        </a:lnSpc>
                        <a:spcBef>
                          <a:spcPct val="0"/>
                        </a:spcBef>
                        <a:spcAft>
                          <a:spcPct val="0"/>
                        </a:spcAft>
                        <a:buClr>
                          <a:srgbClr val="666465"/>
                        </a:buClr>
                        <a:buSzTx/>
                        <a:buFont typeface="Wingdings" pitchFamily="2" charset="2"/>
                        <a:buNone/>
                        <a:tabLst/>
                        <a:defRPr/>
                      </a:pPr>
                      <a:endParaRPr kumimoji="0" lang="fr-FR" sz="1600" b="0" i="0" u="none" strike="noStrike" kern="1200" cap="none" normalizeH="0" baseline="0" dirty="0" smtClean="0">
                        <a:ln>
                          <a:noFill/>
                        </a:ln>
                        <a:solidFill>
                          <a:schemeClr val="accent1"/>
                        </a:solidFill>
                        <a:effectLst/>
                        <a:latin typeface="Arial" charset="0"/>
                        <a:ea typeface="+mn-ea"/>
                        <a:cs typeface="+mn-cs"/>
                        <a:sym typeface="Wingdings 2" pitchFamily="18" charset="2"/>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defRPr/>
                      </a:pPr>
                      <a:r>
                        <a:rPr kumimoji="0" lang="fr-FR" sz="1800" b="0" i="0" u="none" strike="noStrike" kern="1200" cap="none" normalizeH="0" baseline="0" dirty="0" smtClean="0">
                          <a:ln>
                            <a:noFill/>
                          </a:ln>
                          <a:solidFill>
                            <a:schemeClr val="accent1"/>
                          </a:solidFill>
                          <a:effectLst/>
                          <a:latin typeface="Arial" charset="0"/>
                          <a:ea typeface="+mn-ea"/>
                          <a:cs typeface="+mn-cs"/>
                          <a:sym typeface="Wingdings 2" pitchFamily="18" charset="2"/>
                        </a:rPr>
                        <a:t></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000" b="1" i="0" u="none" strike="noStrike" cap="none" normalizeH="0" baseline="0" smtClean="0">
                        <a:ln>
                          <a:noFill/>
                        </a:ln>
                        <a:solidFill>
                          <a:schemeClr val="accent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defRPr/>
                      </a:pPr>
                      <a:r>
                        <a:rPr kumimoji="0" lang="fr-FR" sz="800" b="0" i="0" u="none" strike="noStrike" cap="none" normalizeH="0" baseline="0" dirty="0" smtClean="0">
                          <a:ln>
                            <a:noFill/>
                          </a:ln>
                          <a:solidFill>
                            <a:srgbClr val="000000"/>
                          </a:solidFill>
                          <a:effectLst/>
                          <a:latin typeface="Arial" charset="0"/>
                          <a:cs typeface="Arial" charset="0"/>
                        </a:rPr>
                        <a:t>Inexistence de la télé exploitation, télé-relève, </a:t>
                      </a:r>
                      <a:r>
                        <a:rPr kumimoji="0" lang="fr-FR" sz="800" b="0" i="0" u="none" strike="noStrike" cap="none" normalizeH="0" baseline="0" dirty="0" smtClean="0">
                          <a:ln>
                            <a:noFill/>
                          </a:ln>
                          <a:solidFill>
                            <a:srgbClr val="FF0000"/>
                          </a:solidFill>
                          <a:effectLst/>
                          <a:latin typeface="Arial" charset="0"/>
                          <a:cs typeface="Arial" charset="0"/>
                        </a:rPr>
                        <a:t>Smart </a:t>
                      </a:r>
                      <a:r>
                        <a:rPr kumimoji="0" lang="fr-FR" sz="800" b="0" i="0" u="none" strike="noStrike" cap="none" normalizeH="0" baseline="0" dirty="0" err="1" smtClean="0">
                          <a:ln>
                            <a:noFill/>
                          </a:ln>
                          <a:solidFill>
                            <a:srgbClr val="FF0000"/>
                          </a:solidFill>
                          <a:effectLst/>
                          <a:latin typeface="Arial" charset="0"/>
                          <a:cs typeface="Arial" charset="0"/>
                        </a:rPr>
                        <a:t>Grid</a:t>
                      </a:r>
                      <a:r>
                        <a:rPr kumimoji="0" lang="fr-FR" sz="800" b="0" i="0" u="none" strike="noStrike" cap="none" normalizeH="0" baseline="0" dirty="0" smtClean="0">
                          <a:ln>
                            <a:noFill/>
                          </a:ln>
                          <a:solidFill>
                            <a:srgbClr val="000000"/>
                          </a:solidFill>
                          <a:effectLst/>
                          <a:latin typeface="Arial" charset="0"/>
                          <a:cs typeface="Arial" charset="0"/>
                        </a:rPr>
                        <a:t>, etc.</a:t>
                      </a:r>
                    </a:p>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defRPr/>
                      </a:pPr>
                      <a:r>
                        <a:rPr kumimoji="0" lang="fr-FR" sz="800" b="0" i="0" u="none" strike="noStrike" cap="none" normalizeH="0" baseline="0" dirty="0" smtClean="0">
                          <a:ln>
                            <a:noFill/>
                          </a:ln>
                          <a:solidFill>
                            <a:srgbClr val="000000"/>
                          </a:solidFill>
                          <a:effectLst/>
                          <a:latin typeface="Arial" charset="0"/>
                          <a:cs typeface="Arial" charset="0"/>
                        </a:rPr>
                        <a:t>Numérisation de la cartographie réseau encours</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1471730">
                <a:tc vMerge="1">
                  <a:txBody>
                    <a:bodyPr/>
                    <a:lstStyle/>
                    <a:p>
                      <a:endParaRPr lang="fr-FR"/>
                    </a:p>
                  </a:txBody>
                  <a:tcPr/>
                </a:tc>
                <a:tc>
                  <a:txBody>
                    <a:bodyPr/>
                    <a:lstStyle/>
                    <a:p>
                      <a:pPr marL="87313" marR="0" lvl="0" indent="0" algn="l"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cs typeface="Arial" charset="0"/>
                        </a:rPr>
                        <a:t>Développement </a:t>
                      </a:r>
                      <a:r>
                        <a:rPr kumimoji="0" lang="fr-FR" sz="1000" b="1" i="0" u="none" strike="noStrike" cap="none" normalizeH="0" baseline="0" dirty="0" smtClean="0">
                          <a:ln>
                            <a:noFill/>
                          </a:ln>
                          <a:solidFill>
                            <a:srgbClr val="000000"/>
                          </a:solidFill>
                          <a:effectLst/>
                          <a:latin typeface="Arial" charset="0"/>
                          <a:cs typeface="Arial" charset="0"/>
                        </a:rPr>
                        <a:t>des </a:t>
                      </a:r>
                      <a:r>
                        <a:rPr kumimoji="0" lang="fr-FR" sz="900" b="1" i="0" u="none" strike="noStrike" cap="none" normalizeH="0" baseline="0" dirty="0" smtClean="0">
                          <a:ln>
                            <a:noFill/>
                          </a:ln>
                          <a:solidFill>
                            <a:srgbClr val="000000"/>
                          </a:solidFill>
                          <a:effectLst/>
                          <a:latin typeface="Arial" charset="0"/>
                          <a:cs typeface="Arial" charset="0"/>
                        </a:rPr>
                        <a:t>compétences RH</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chemeClr val="accent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914400" rtl="0" eaLnBrk="0" fontAlgn="base" latinLnBrk="0" hangingPunct="0">
                        <a:lnSpc>
                          <a:spcPct val="100000"/>
                        </a:lnSpc>
                        <a:spcBef>
                          <a:spcPct val="0"/>
                        </a:spcBef>
                        <a:spcAft>
                          <a:spcPct val="0"/>
                        </a:spcAft>
                        <a:buClr>
                          <a:srgbClr val="666465"/>
                        </a:buClr>
                        <a:buSzTx/>
                        <a:buFont typeface="Wingdings" pitchFamily="2" charset="2"/>
                        <a:buNone/>
                        <a:tabLst/>
                        <a:defRPr/>
                      </a:pPr>
                      <a:r>
                        <a:rPr kumimoji="0" lang="fr-FR" sz="1800" b="0" i="0" u="none" strike="noStrike" kern="1200" cap="none" normalizeH="0" baseline="0" dirty="0" smtClean="0">
                          <a:ln>
                            <a:noFill/>
                          </a:ln>
                          <a:solidFill>
                            <a:schemeClr val="accent1"/>
                          </a:solidFill>
                          <a:effectLst/>
                          <a:latin typeface="Arial" charset="0"/>
                          <a:ea typeface="+mn-ea"/>
                          <a:cs typeface="+mn-cs"/>
                          <a:sym typeface="Wingdings 2" pitchFamily="18" charset="2"/>
                        </a:rPr>
                        <a:t></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
                          <a:srgbClr val="666465"/>
                        </a:buClr>
                        <a:buSzTx/>
                        <a:buFont typeface="Wingdings" pitchFamily="2" charset="2"/>
                        <a:buNone/>
                        <a:tabLst/>
                        <a:defRPr/>
                      </a:pPr>
                      <a:endParaRPr kumimoji="0" lang="fr-FR" sz="1600" b="0" i="0" u="none" strike="noStrike" kern="1200" cap="none" normalizeH="0" baseline="0" dirty="0" smtClean="0">
                        <a:ln>
                          <a:noFill/>
                        </a:ln>
                        <a:solidFill>
                          <a:schemeClr val="accent1"/>
                        </a:solidFill>
                        <a:effectLst/>
                        <a:latin typeface="Arial" charset="0"/>
                        <a:ea typeface="+mn-ea"/>
                        <a:cs typeface="+mn-cs"/>
                        <a:sym typeface="Wingdings 2" pitchFamily="18" charset="2"/>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cs typeface="Arial" charset="0"/>
                        </a:rPr>
                        <a:t>Déperdition de la ressource qualifiée et non préparation de la relève</a:t>
                      </a:r>
                    </a:p>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cs typeface="Arial" charset="0"/>
                        </a:rPr>
                        <a:t>Formations du personnel existantes mais insuffisantes en terme de qualité (par exemple : techniques de détection de la fraude pour les commerciaux et certains métiers techniques notamment l’entretien préventif)</a:t>
                      </a:r>
                    </a:p>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cs typeface="Arial" charset="0"/>
                        </a:rPr>
                        <a:t>Nécessité de mise à jour des CDC de formation</a:t>
                      </a:r>
                    </a:p>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cs typeface="Arial" charset="0"/>
                        </a:rPr>
                        <a:t>Non réalisation de formation (qualifiante) pour certains métiers. Exemple: TVC, surveillance de travaux, détection de fuite, maintenance des postes détente, protection contre les courants vagabonds (phénomène nouveau dû au métro et  au tramway )</a:t>
                      </a:r>
                    </a:p>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cs typeface="Arial" charset="0"/>
                        </a:rPr>
                        <a:t>Faiblesse en formation management pour l’encadrement</a:t>
                      </a:r>
                    </a:p>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cs typeface="Arial" charset="0"/>
                        </a:rPr>
                        <a:t>Rigidité dans les conditions d’accès à certaines formations (IFEG)</a:t>
                      </a:r>
                    </a:p>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cs typeface="Arial" charset="0"/>
                        </a:rPr>
                        <a:t>Déficit dans la formation à la relation client</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527479">
                <a:tc vMerge="1">
                  <a:txBody>
                    <a:bodyPr/>
                    <a:lstStyle/>
                    <a:p>
                      <a:endParaRPr lang="fr-FR"/>
                    </a:p>
                  </a:txBody>
                  <a:tcPr/>
                </a:tc>
                <a:tc>
                  <a:txBody>
                    <a:bodyPr/>
                    <a:lstStyle/>
                    <a:p>
                      <a:pPr marL="87313" marR="0" lvl="0" indent="0" algn="l"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cs typeface="Arial" charset="0"/>
                        </a:rPr>
                        <a:t>Ingénierie sociale (importance forte)</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600" b="0" i="0" u="none" strike="noStrike" cap="none" normalizeH="0" baseline="0" dirty="0" smtClean="0">
                        <a:ln>
                          <a:noFill/>
                        </a:ln>
                        <a:solidFill>
                          <a:schemeClr val="accent1"/>
                        </a:solidFill>
                        <a:effectLst/>
                        <a:latin typeface="Arial" charset="0"/>
                        <a:sym typeface="Wingdings 2" pitchFamily="18" charset="2"/>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defRPr/>
                      </a:pPr>
                      <a:r>
                        <a:rPr kumimoji="0" lang="fr-FR" sz="1800" b="0" i="0" u="none" strike="noStrike" kern="1200" cap="none" normalizeH="0" baseline="0" dirty="0" smtClean="0">
                          <a:ln>
                            <a:noFill/>
                          </a:ln>
                          <a:solidFill>
                            <a:schemeClr val="accent1"/>
                          </a:solidFill>
                          <a:effectLst/>
                          <a:latin typeface="Arial" charset="0"/>
                          <a:ea typeface="+mn-ea"/>
                          <a:cs typeface="+mn-cs"/>
                          <a:sym typeface="Wingdings 2" pitchFamily="18" charset="2"/>
                        </a:rPr>
                        <a:t></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chemeClr val="accent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dirty="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cs typeface="Arial" charset="0"/>
                        </a:rPr>
                        <a:t>Actions de sensibilisation des clients sur les conditions de bonne utilisation du gaz (aspects sécurité)</a:t>
                      </a:r>
                    </a:p>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cs typeface="Arial" charset="0"/>
                        </a:rPr>
                        <a:t>Faiblesse de politique de communication et de lobbying envers les autorités publiques (administratives, judiciaires et services de sécurité, associations de quartiers, etc.) pour faire face aux agressions des réseaux (atteintes tiers et actes de vandalisme) </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405920">
                <a:tc vMerge="1">
                  <a:txBody>
                    <a:bodyPr/>
                    <a:lstStyle/>
                    <a:p>
                      <a:endParaRPr lang="fr-FR"/>
                    </a:p>
                  </a:txBody>
                  <a:tcPr/>
                </a:tc>
                <a:tc>
                  <a:txBody>
                    <a:bodyPr/>
                    <a:lstStyle/>
                    <a:p>
                      <a:pPr marL="87313" marR="0" lvl="0" indent="0" algn="l"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cs typeface="Arial" charset="0"/>
                        </a:rPr>
                        <a:t>Maîtrise de l’adéquation entre couts </a:t>
                      </a:r>
                    </a:p>
                    <a:p>
                      <a:pPr marL="87313" marR="0" lvl="0" indent="0" algn="l"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cs typeface="Arial" charset="0"/>
                        </a:rPr>
                        <a:t>de revient et tarifs</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914400" rtl="0" eaLnBrk="0" fontAlgn="base" latinLnBrk="0" hangingPunct="0">
                        <a:lnSpc>
                          <a:spcPct val="100000"/>
                        </a:lnSpc>
                        <a:spcBef>
                          <a:spcPct val="0"/>
                        </a:spcBef>
                        <a:spcAft>
                          <a:spcPct val="0"/>
                        </a:spcAft>
                        <a:buClr>
                          <a:srgbClr val="666465"/>
                        </a:buClr>
                        <a:buSzTx/>
                        <a:buFont typeface="Wingdings" pitchFamily="2" charset="2"/>
                        <a:buNone/>
                        <a:tabLst/>
                      </a:pPr>
                      <a:r>
                        <a:rPr kumimoji="0" lang="fr-FR" sz="1800" b="0" i="0" u="none" strike="noStrike" cap="none" normalizeH="0" baseline="0" dirty="0" smtClean="0">
                          <a:ln>
                            <a:noFill/>
                          </a:ln>
                          <a:solidFill>
                            <a:schemeClr val="accent1"/>
                          </a:solidFill>
                          <a:effectLst/>
                          <a:latin typeface="Arial" charset="0"/>
                          <a:sym typeface="Wingdings 2" pitchFamily="18" charset="2"/>
                        </a:rPr>
                        <a:t></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000" b="0" i="0" u="none" strike="noStrike" cap="none" normalizeH="0" baseline="0" dirty="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dirty="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cs typeface="Arial" charset="0"/>
                        </a:rPr>
                        <a:t>Comptabilité analytique  centralisée  (non exploitée par les DD)</a:t>
                      </a:r>
                    </a:p>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cs typeface="Arial" charset="0"/>
                        </a:rPr>
                        <a:t>Absence de révision tarifaire</a:t>
                      </a:r>
                    </a:p>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cs typeface="Arial" charset="0"/>
                        </a:rPr>
                        <a:t>Non maitrise des charges d’investissements et d’exploitation</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533991">
                <a:tc vMerge="1">
                  <a:txBody>
                    <a:bodyPr/>
                    <a:lstStyle/>
                    <a:p>
                      <a:endParaRPr lang="fr-FR"/>
                    </a:p>
                  </a:txBody>
                  <a:tcPr/>
                </a:tc>
                <a:tc>
                  <a:txBody>
                    <a:bodyPr/>
                    <a:lstStyle/>
                    <a:p>
                      <a:pPr marL="87313" marR="0" lvl="0" indent="0" algn="l"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cs typeface="Arial" charset="0"/>
                        </a:rPr>
                        <a:t>Système d’information intégré </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dirty="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r>
                        <a:rPr kumimoji="0" lang="fr-FR" sz="1800" b="0" i="0" u="none" strike="noStrike" cap="none" normalizeH="0" baseline="0" dirty="0" smtClean="0">
                          <a:ln>
                            <a:noFill/>
                          </a:ln>
                          <a:solidFill>
                            <a:schemeClr val="accent1"/>
                          </a:solidFill>
                          <a:effectLst/>
                          <a:latin typeface="Arial" charset="0"/>
                          <a:sym typeface="Wingdings 2" pitchFamily="18" charset="2"/>
                        </a:rPr>
                        <a:t></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cs typeface="Arial" charset="0"/>
                        </a:rPr>
                        <a:t>Le SI distribution actuel se compose  d’un ensemble d’applications et ne couvre pas tous les besoins (se limité à la facturation et la comptabilité).</a:t>
                      </a:r>
                    </a:p>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cs typeface="Arial" charset="0"/>
                        </a:rPr>
                        <a:t>Schéma directeur informatique distribution 2012 – 2016 finalisé</a:t>
                      </a:r>
                    </a:p>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cs typeface="Arial" charset="0"/>
                        </a:rPr>
                        <a:t>Nécessité de mise à jour et maintenance de la GDO gaz.</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677256">
                <a:tc vMerge="1">
                  <a:txBody>
                    <a:bodyPr/>
                    <a:lstStyle/>
                    <a:p>
                      <a:endParaRPr lang="fr-FR"/>
                    </a:p>
                  </a:txBody>
                  <a:tcPr/>
                </a:tc>
                <a:tc>
                  <a:txBody>
                    <a:bodyPr/>
                    <a:lstStyle/>
                    <a:p>
                      <a:pPr marL="87313" marR="0" lvl="0" indent="0" algn="l"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cs typeface="Arial" charset="0"/>
                        </a:rPr>
                        <a:t>Réseau commercial (</a:t>
                      </a:r>
                      <a:r>
                        <a:rPr kumimoji="0" lang="fr-FR" sz="900" b="1" i="0" u="none" strike="noStrike" cap="none" normalizeH="0" baseline="0" dirty="0" err="1" smtClean="0">
                          <a:ln>
                            <a:noFill/>
                          </a:ln>
                          <a:solidFill>
                            <a:srgbClr val="000000"/>
                          </a:solidFill>
                          <a:effectLst/>
                          <a:latin typeface="Arial" charset="0"/>
                          <a:cs typeface="Arial" charset="0"/>
                        </a:rPr>
                        <a:t>dév</a:t>
                      </a:r>
                      <a:r>
                        <a:rPr kumimoji="0" lang="fr-FR" sz="900" b="1" i="0" u="none" strike="noStrike" cap="none" normalizeH="0" baseline="0" dirty="0" smtClean="0">
                          <a:ln>
                            <a:noFill/>
                          </a:ln>
                          <a:solidFill>
                            <a:srgbClr val="000000"/>
                          </a:solidFill>
                          <a:effectLst/>
                          <a:latin typeface="Arial" charset="0"/>
                          <a:cs typeface="Arial" charset="0"/>
                        </a:rPr>
                        <a:t>., optimisation</a:t>
                      </a:r>
                    </a:p>
                    <a:p>
                      <a:pPr marL="87313" marR="0" lvl="0" indent="0" algn="l"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cs typeface="Arial" charset="0"/>
                        </a:rPr>
                        <a:t> et efficacité),</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defRPr/>
                      </a:pPr>
                      <a:r>
                        <a:rPr kumimoji="0" lang="fr-FR" sz="1800" b="0" i="0" u="none" strike="noStrike" kern="1200" cap="none" normalizeH="0" baseline="0" dirty="0" smtClean="0">
                          <a:ln>
                            <a:noFill/>
                          </a:ln>
                          <a:solidFill>
                            <a:schemeClr val="accent1"/>
                          </a:solidFill>
                          <a:effectLst/>
                          <a:latin typeface="Arial" charset="0"/>
                          <a:ea typeface="+mn-ea"/>
                          <a:cs typeface="+mn-cs"/>
                          <a:sym typeface="Wingdings 2" pitchFamily="18" charset="2"/>
                        </a:rPr>
                        <a:t></a:t>
                      </a:r>
                    </a:p>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dirty="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600" b="0" i="0" u="none" strike="noStrike" cap="none" normalizeH="0" baseline="0" dirty="0" smtClean="0">
                        <a:ln>
                          <a:noFill/>
                        </a:ln>
                        <a:solidFill>
                          <a:schemeClr val="accent1"/>
                        </a:solidFill>
                        <a:effectLst/>
                        <a:latin typeface="Arial" charset="0"/>
                        <a:sym typeface="Wingdings 2" pitchFamily="18" charset="2"/>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dirty="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defRPr/>
                      </a:pPr>
                      <a:r>
                        <a:rPr kumimoji="0" lang="fr-FR" sz="800" b="0" i="0" u="none" strike="noStrike" cap="none" normalizeH="0" baseline="0" dirty="0" smtClean="0">
                          <a:ln>
                            <a:noFill/>
                          </a:ln>
                          <a:solidFill>
                            <a:srgbClr val="000000"/>
                          </a:solidFill>
                          <a:effectLst/>
                          <a:latin typeface="Arial" charset="0"/>
                          <a:cs typeface="Arial" charset="0"/>
                        </a:rPr>
                        <a:t>diversification des modes de payement; </a:t>
                      </a:r>
                    </a:p>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cs typeface="Arial" charset="0"/>
                        </a:rPr>
                        <a:t>Faible adaptation de l’organisation commerciale aux  exigences du métier</a:t>
                      </a:r>
                    </a:p>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cs typeface="Arial" charset="0"/>
                        </a:rPr>
                        <a:t>Insuffisance dans le traitement des réclamations</a:t>
                      </a:r>
                    </a:p>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cs typeface="Arial" charset="0"/>
                        </a:rPr>
                        <a:t>culture commerciale insuffisante.</a:t>
                      </a:r>
                    </a:p>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cs typeface="Arial" charset="0"/>
                        </a:rPr>
                        <a:t>Nécessité d’introduction de call-center</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bl>
          </a:graphicData>
        </a:graphic>
      </p:graphicFrame>
      <p:sp>
        <p:nvSpPr>
          <p:cNvPr id="24579" name="Rectangle 7"/>
          <p:cNvSpPr>
            <a:spLocks noChangeArrowheads="1"/>
          </p:cNvSpPr>
          <p:nvPr/>
        </p:nvSpPr>
        <p:spPr bwMode="auto">
          <a:xfrm>
            <a:off x="-4765" y="1"/>
            <a:ext cx="4219575" cy="285727"/>
          </a:xfrm>
          <a:prstGeom prst="rect">
            <a:avLst/>
          </a:prstGeom>
          <a:noFill/>
          <a:ln w="9525">
            <a:noFill/>
            <a:miter lim="800000"/>
            <a:headEnd/>
            <a:tailEnd/>
          </a:ln>
        </p:spPr>
        <p:txBody>
          <a:bodyPr lIns="0" tIns="0" rIns="0" bIns="0" anchor="b"/>
          <a:lstStyle/>
          <a:p>
            <a:pPr marL="457200" indent="-457200"/>
            <a:r>
              <a:rPr lang="fr-FR" sz="1600" dirty="0">
                <a:solidFill>
                  <a:srgbClr val="000000"/>
                </a:solidFill>
                <a:latin typeface="Calibri" pitchFamily="34" charset="0"/>
              </a:rPr>
              <a:t>Potentiel de création de valeur </a:t>
            </a:r>
            <a:r>
              <a:rPr lang="fr-FR" sz="1600" i="1" dirty="0">
                <a:solidFill>
                  <a:srgbClr val="000000"/>
                </a:solidFill>
                <a:latin typeface="Calibri" pitchFamily="34" charset="0"/>
              </a:rPr>
              <a:t>Concessions </a:t>
            </a:r>
            <a:r>
              <a:rPr lang="fr-FR" sz="1600" i="1" dirty="0">
                <a:latin typeface="Calibri" pitchFamily="34" charset="0"/>
              </a:rPr>
              <a:t>GAZ</a:t>
            </a:r>
            <a:endParaRPr lang="fr-FR" sz="1600" dirty="0">
              <a:latin typeface="Calibri" pitchFamily="34" charset="0"/>
            </a:endParaRPr>
          </a:p>
        </p:txBody>
      </p:sp>
      <p:sp>
        <p:nvSpPr>
          <p:cNvPr id="24580" name="Rectangle 643"/>
          <p:cNvSpPr>
            <a:spLocks noChangeArrowheads="1"/>
          </p:cNvSpPr>
          <p:nvPr/>
        </p:nvSpPr>
        <p:spPr bwMode="auto">
          <a:xfrm>
            <a:off x="4556125" y="3246438"/>
            <a:ext cx="36513" cy="368300"/>
          </a:xfrm>
          <a:prstGeom prst="rect">
            <a:avLst/>
          </a:prstGeom>
          <a:noFill/>
          <a:ln w="9525" algn="ctr">
            <a:noFill/>
            <a:miter lim="800000"/>
            <a:headEnd/>
            <a:tailEnd/>
          </a:ln>
        </p:spPr>
        <p:txBody>
          <a:bodyPr wrap="none" lIns="18000" tIns="18000" rIns="18000" bIns="18000" anchor="ctr">
            <a:spAutoFit/>
          </a:bodyPr>
          <a:lstStyle/>
          <a:p>
            <a:pPr algn="ctr">
              <a:lnSpc>
                <a:spcPct val="120000"/>
              </a:lnSpc>
            </a:pPr>
            <a:endParaRPr lang="fr-FR">
              <a:latin typeface="Verdana" pitchFamily="34" charset="0"/>
            </a:endParaRPr>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graphicFrame>
        <p:nvGraphicFramePr>
          <p:cNvPr id="1169704" name="Group 296"/>
          <p:cNvGraphicFramePr>
            <a:graphicFrameLocks noGrp="1"/>
          </p:cNvGraphicFramePr>
          <p:nvPr>
            <p:ph idx="4294967295"/>
          </p:nvPr>
        </p:nvGraphicFramePr>
        <p:xfrm>
          <a:off x="55420" y="287338"/>
          <a:ext cx="9096407" cy="6238236"/>
        </p:xfrm>
        <a:graphic>
          <a:graphicData uri="http://schemas.openxmlformats.org/drawingml/2006/table">
            <a:tbl>
              <a:tblPr/>
              <a:tblGrid>
                <a:gridCol w="276929"/>
                <a:gridCol w="2281025"/>
                <a:gridCol w="313163"/>
                <a:gridCol w="431017"/>
                <a:gridCol w="357190"/>
                <a:gridCol w="238125"/>
                <a:gridCol w="245997"/>
                <a:gridCol w="69240"/>
                <a:gridCol w="4883721"/>
              </a:tblGrid>
              <a:tr h="948677">
                <a:tc>
                  <a:txBody>
                    <a:bodyPr/>
                    <a:lstStyle/>
                    <a:p>
                      <a:pPr marL="0" marR="0" lvl="0" indent="0" algn="l" defTabSz="914400" rtl="0" eaLnBrk="0" fontAlgn="base" latinLnBrk="0" hangingPunct="0">
                        <a:lnSpc>
                          <a:spcPct val="100000"/>
                        </a:lnSpc>
                        <a:spcBef>
                          <a:spcPct val="20000"/>
                        </a:spcBef>
                        <a:spcAft>
                          <a:spcPct val="20000"/>
                        </a:spcAft>
                        <a:buClr>
                          <a:srgbClr val="666465"/>
                        </a:buClr>
                        <a:buSzTx/>
                        <a:buFont typeface="Wingdings" pitchFamily="2" charset="2"/>
                        <a:buNone/>
                        <a:tabLst/>
                      </a:pPr>
                      <a:endParaRPr kumimoji="0" lang="fr-FR" sz="1000" b="1" i="0" u="none" strike="noStrike" cap="none" normalizeH="0" baseline="0" dirty="0" smtClean="0">
                        <a:ln>
                          <a:noFill/>
                        </a:ln>
                        <a:solidFill>
                          <a:srgbClr val="000000"/>
                        </a:solidFill>
                        <a:effectLst/>
                        <a:latin typeface="Arial" charset="0"/>
                      </a:endParaRPr>
                    </a:p>
                  </a:txBody>
                  <a:tcPr marL="16615" marR="16615" marT="18000" marB="18000" anchor="ctr" horzOverflow="overflow">
                    <a:lnL>
                      <a:noFill/>
                    </a:lnL>
                    <a:lnR>
                      <a:noFill/>
                    </a:lnR>
                    <a:lnT>
                      <a:noFill/>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20000"/>
                        </a:spcAft>
                        <a:buClr>
                          <a:srgbClr val="666465"/>
                        </a:buClr>
                        <a:buSzTx/>
                        <a:buFont typeface="Wingdings" pitchFamily="2" charset="2"/>
                        <a:buNone/>
                        <a:tabLst/>
                      </a:pPr>
                      <a:endParaRPr kumimoji="0" lang="fr-FR" sz="1000" b="1" i="0" u="none" strike="noStrike" cap="none" normalizeH="0" baseline="0" smtClean="0">
                        <a:ln>
                          <a:noFill/>
                        </a:ln>
                        <a:solidFill>
                          <a:srgbClr val="000000"/>
                        </a:solidFill>
                        <a:effectLst/>
                        <a:latin typeface="Arial" charset="0"/>
                      </a:endParaRPr>
                    </a:p>
                  </a:txBody>
                  <a:tcPr marL="16615" marR="16615" marT="18000" marB="18000" anchor="ctr" horzOverflow="overflow">
                    <a:lnL>
                      <a:noFill/>
                    </a:lnL>
                    <a:lnR w="9525" cap="flat" cmpd="sng" algn="ctr">
                      <a:solidFill>
                        <a:schemeClr val="accent1"/>
                      </a:solidFill>
                      <a:prstDash val="solid"/>
                      <a:round/>
                      <a:headEnd type="none" w="med" len="med"/>
                      <a:tailEnd type="none" w="med" len="med"/>
                    </a:lnR>
                    <a:lnT>
                      <a:noFill/>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000" b="1" i="0" u="none" strike="noStrike" cap="none" normalizeH="0" baseline="0" dirty="0" smtClean="0">
                          <a:ln>
                            <a:noFill/>
                          </a:ln>
                          <a:solidFill>
                            <a:srgbClr val="000000"/>
                          </a:solidFill>
                          <a:effectLst/>
                          <a:latin typeface="Arial" charset="0"/>
                        </a:rPr>
                        <a:t>très </a:t>
                      </a:r>
                      <a:r>
                        <a:rPr kumimoji="0" lang="fr-FR" sz="1000" b="1" i="0" u="none" strike="noStrike" cap="none" normalizeH="0" baseline="0" dirty="0" err="1" smtClean="0">
                          <a:ln>
                            <a:noFill/>
                          </a:ln>
                          <a:solidFill>
                            <a:srgbClr val="000000"/>
                          </a:solidFill>
                          <a:effectLst/>
                          <a:latin typeface="Arial" charset="0"/>
                        </a:rPr>
                        <a:t>fble</a:t>
                      </a:r>
                      <a:endParaRPr kumimoji="0" lang="fr-FR" sz="1000" b="1" i="0" u="none" strike="noStrike" cap="none" normalizeH="0" baseline="0" dirty="0" smtClean="0">
                        <a:ln>
                          <a:noFill/>
                        </a:ln>
                        <a:solidFill>
                          <a:srgbClr val="000000"/>
                        </a:solidFill>
                        <a:effectLst/>
                        <a:latin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000" b="1" i="0" u="none" strike="noStrike" cap="none" normalizeH="0" baseline="0" dirty="0" err="1" smtClean="0">
                          <a:ln>
                            <a:noFill/>
                          </a:ln>
                          <a:solidFill>
                            <a:srgbClr val="000000"/>
                          </a:solidFill>
                          <a:effectLst/>
                          <a:latin typeface="Arial" charset="0"/>
                        </a:rPr>
                        <a:t>fbl</a:t>
                      </a:r>
                      <a:endParaRPr kumimoji="0" lang="fr-FR" sz="1000" b="1" i="0" u="none" strike="noStrike" cap="none" normalizeH="0" baseline="0" dirty="0" smtClean="0">
                        <a:ln>
                          <a:noFill/>
                        </a:ln>
                        <a:solidFill>
                          <a:srgbClr val="000000"/>
                        </a:solidFill>
                        <a:effectLst/>
                        <a:latin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000" b="1" i="0" u="none" strike="noStrike" cap="none" normalizeH="0" baseline="0" dirty="0" err="1" smtClean="0">
                          <a:ln>
                            <a:noFill/>
                          </a:ln>
                          <a:solidFill>
                            <a:srgbClr val="000000"/>
                          </a:solidFill>
                          <a:effectLst/>
                          <a:latin typeface="Arial" charset="0"/>
                        </a:rPr>
                        <a:t>Moy</a:t>
                      </a:r>
                      <a:endParaRPr kumimoji="0" lang="fr-FR" sz="1000" b="1" i="0" u="none" strike="noStrike" cap="none" normalizeH="0" baseline="0" dirty="0" smtClean="0">
                        <a:ln>
                          <a:noFill/>
                        </a:ln>
                        <a:solidFill>
                          <a:srgbClr val="000000"/>
                        </a:solidFill>
                        <a:effectLst/>
                        <a:latin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000" b="1" i="0" u="none" strike="noStrike" cap="none" normalizeH="0" baseline="0" dirty="0" err="1" smtClean="0">
                          <a:ln>
                            <a:noFill/>
                          </a:ln>
                          <a:solidFill>
                            <a:srgbClr val="000000"/>
                          </a:solidFill>
                          <a:effectLst/>
                          <a:latin typeface="Arial" charset="0"/>
                        </a:rPr>
                        <a:t>Frt</a:t>
                      </a:r>
                      <a:endParaRPr kumimoji="0" lang="fr-FR" sz="1000" b="1" i="0" u="none" strike="noStrike" cap="none" normalizeH="0" baseline="0" dirty="0" smtClean="0">
                        <a:ln>
                          <a:noFill/>
                        </a:ln>
                        <a:solidFill>
                          <a:srgbClr val="000000"/>
                        </a:solidFill>
                        <a:effectLst/>
                        <a:latin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000" b="1" i="0" u="none" strike="noStrike" cap="none" normalizeH="0" baseline="0" dirty="0" smtClean="0">
                          <a:ln>
                            <a:noFill/>
                          </a:ln>
                          <a:solidFill>
                            <a:srgbClr val="000000"/>
                          </a:solidFill>
                          <a:effectLst/>
                          <a:latin typeface="Arial" charset="0"/>
                        </a:rPr>
                        <a:t>Exceptionnel</a:t>
                      </a: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endParaRPr kumimoji="0" lang="fr-FR" sz="1000" b="1" i="0" u="none" strike="noStrike" cap="none" normalizeH="0" baseline="0" dirty="0" smtClean="0">
                        <a:ln>
                          <a:noFill/>
                        </a:ln>
                        <a:solidFill>
                          <a:srgbClr val="000000"/>
                        </a:solidFill>
                        <a:effectLst/>
                        <a:latin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000" b="1" i="0" u="none" strike="noStrike" cap="none" normalizeH="0" baseline="0" dirty="0" smtClean="0">
                          <a:ln>
                            <a:noFill/>
                          </a:ln>
                          <a:solidFill>
                            <a:srgbClr val="000000"/>
                          </a:solidFill>
                          <a:effectLst/>
                          <a:latin typeface="Arial" charset="0"/>
                        </a:rPr>
                        <a:t>Commentaires</a:t>
                      </a: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rgbClr val="DDDDDD"/>
                    </a:solidFill>
                  </a:tcPr>
                </a:tc>
              </a:tr>
              <a:tr h="783622">
                <a:tc rowSpan="5">
                  <a:txBody>
                    <a:bodyPr/>
                    <a:lstStyle/>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defRPr/>
                      </a:pPr>
                      <a:r>
                        <a:rPr kumimoji="0" lang="fr-FR" sz="1100" b="1" i="0" u="none" strike="noStrike" cap="none" normalizeH="0" baseline="0" dirty="0" smtClean="0">
                          <a:ln>
                            <a:noFill/>
                          </a:ln>
                          <a:solidFill>
                            <a:schemeClr val="bg1"/>
                          </a:solidFill>
                          <a:effectLst/>
                          <a:latin typeface="Arial" charset="0"/>
                          <a:cs typeface="Arial" charset="0"/>
                        </a:rPr>
                        <a:t>Maîtrise des Facteurs Clés de succès</a:t>
                      </a:r>
                    </a:p>
                  </a:txBody>
                  <a:tcPr marL="0" marR="0" marT="0" marB="0" vert="vert27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1"/>
                    </a:solidFill>
                  </a:tcPr>
                </a:tc>
                <a:tc>
                  <a:txBody>
                    <a:bodyPr/>
                    <a:lstStyle/>
                    <a:p>
                      <a:pPr marL="87313" marR="0" lvl="0" indent="0" algn="l"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cs typeface="Arial" charset="0"/>
                        </a:rPr>
                        <a:t>Capacité de Maîtrise d’œuvre / contrôle des travaux</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r>
                        <a:rPr kumimoji="0" lang="fr-FR" sz="1600" b="0" i="0" u="none" strike="noStrike" cap="none" normalizeH="0" baseline="0" dirty="0" smtClean="0">
                          <a:ln>
                            <a:noFill/>
                          </a:ln>
                          <a:solidFill>
                            <a:schemeClr val="accent1"/>
                          </a:solidFill>
                          <a:effectLst/>
                          <a:latin typeface="Arial" charset="0"/>
                          <a:sym typeface="Wingdings 2" pitchFamily="18" charset="2"/>
                        </a:rPr>
                        <a:t></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dirty="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cs typeface="Arial" charset="0"/>
                        </a:rPr>
                        <a:t>Problème d’expertise de matériels (contrefaçon). </a:t>
                      </a:r>
                    </a:p>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cs typeface="Arial" charset="0"/>
                        </a:rPr>
                        <a:t>Insuffisance de la formation des techniciens</a:t>
                      </a:r>
                    </a:p>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cs typeface="Arial" charset="0"/>
                        </a:rPr>
                        <a:t>Existence d’une commission d’acceptation et d’homologation de matériel.  </a:t>
                      </a:r>
                    </a:p>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cs typeface="Arial" charset="0"/>
                        </a:rPr>
                        <a:t>Insuffisance de surveillants travaux avec la multiplicité des chantiers </a:t>
                      </a:r>
                    </a:p>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cs typeface="Arial" charset="0"/>
                        </a:rPr>
                        <a:t>Non remise des dossiers techniques par les sous traitants (donc méconnaissance du réseau)</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308928">
                <a:tc vMerge="1">
                  <a:txBody>
                    <a:bodyPr/>
                    <a:lstStyle/>
                    <a:p>
                      <a:endParaRPr lang="fr-FR"/>
                    </a:p>
                  </a:txBody>
                  <a:tcPr/>
                </a:tc>
                <a:tc>
                  <a:txBody>
                    <a:bodyPr/>
                    <a:lstStyle/>
                    <a:p>
                      <a:pPr marL="87313" marR="0" lvl="0" indent="0" algn="l"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cs typeface="Arial" charset="0"/>
                        </a:rPr>
                        <a:t>Capitalisation (</a:t>
                      </a:r>
                      <a:r>
                        <a:rPr kumimoji="0" lang="en-US" sz="900" b="1" i="0" u="none" strike="noStrike" cap="none" normalizeH="0" baseline="0" dirty="0" smtClean="0">
                          <a:ln>
                            <a:noFill/>
                          </a:ln>
                          <a:solidFill>
                            <a:srgbClr val="000000"/>
                          </a:solidFill>
                          <a:effectLst/>
                          <a:latin typeface="Arial" charset="0"/>
                          <a:cs typeface="Arial" charset="0"/>
                        </a:rPr>
                        <a:t>knowledge</a:t>
                      </a:r>
                      <a:r>
                        <a:rPr kumimoji="0" lang="fr-FR" sz="900" b="1" i="0" u="none" strike="noStrike" cap="none" normalizeH="0" baseline="0" dirty="0" smtClean="0">
                          <a:ln>
                            <a:noFill/>
                          </a:ln>
                          <a:solidFill>
                            <a:srgbClr val="000000"/>
                          </a:solidFill>
                          <a:effectLst/>
                          <a:latin typeface="Arial" charset="0"/>
                          <a:cs typeface="Arial" charset="0"/>
                        </a:rPr>
                        <a:t> management)</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914400" rtl="0" eaLnBrk="0" fontAlgn="base" latinLnBrk="0" hangingPunct="0">
                        <a:lnSpc>
                          <a:spcPct val="100000"/>
                        </a:lnSpc>
                        <a:spcBef>
                          <a:spcPct val="0"/>
                        </a:spcBef>
                        <a:spcAft>
                          <a:spcPct val="0"/>
                        </a:spcAft>
                        <a:buClr>
                          <a:srgbClr val="666465"/>
                        </a:buClr>
                        <a:buSzTx/>
                        <a:buFont typeface="Wingdings" pitchFamily="2" charset="2"/>
                        <a:buNone/>
                        <a:tabLst/>
                        <a:defRPr/>
                      </a:pPr>
                      <a:r>
                        <a:rPr kumimoji="0" lang="fr-FR" sz="1400" b="0" i="0" u="none" strike="noStrike" kern="1200" cap="none" spc="0" normalizeH="0" baseline="0" noProof="0" dirty="0" smtClean="0">
                          <a:ln>
                            <a:noFill/>
                          </a:ln>
                          <a:solidFill>
                            <a:schemeClr val="accent6">
                              <a:lumMod val="60000"/>
                              <a:lumOff val="40000"/>
                            </a:schemeClr>
                          </a:solidFill>
                          <a:effectLst/>
                          <a:uLnTx/>
                          <a:uFillTx/>
                          <a:latin typeface="Arial" charset="0"/>
                          <a:ea typeface="+mn-ea"/>
                          <a:cs typeface="+mn-cs"/>
                          <a:sym typeface="Wingdings 2" pitchFamily="18" charset="2"/>
                        </a:rPr>
                        <a:t></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600" b="0" i="0" u="none" strike="noStrike" cap="none" normalizeH="0" baseline="0" dirty="0" smtClean="0">
                        <a:ln>
                          <a:noFill/>
                        </a:ln>
                        <a:solidFill>
                          <a:schemeClr val="accent1"/>
                        </a:solidFill>
                        <a:effectLst/>
                        <a:latin typeface="Arial" charset="0"/>
                        <a:sym typeface="Wingdings 2" pitchFamily="18" charset="2"/>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cs typeface="Arial" charset="0"/>
                        </a:rPr>
                        <a:t>Faiblesse dans la capitalisation du savoir et de l’expertise</a:t>
                      </a:r>
                    </a:p>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cs typeface="Arial" charset="0"/>
                        </a:rPr>
                        <a:t>Capital expérience insuffisamment valorisé</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761018">
                <a:tc vMerge="1">
                  <a:txBody>
                    <a:bodyPr/>
                    <a:lstStyle/>
                    <a:p>
                      <a:endParaRPr lang="fr-FR"/>
                    </a:p>
                  </a:txBody>
                  <a:tcPr/>
                </a:tc>
                <a:tc>
                  <a:txBody>
                    <a:bodyPr/>
                    <a:lstStyle/>
                    <a:p>
                      <a:pPr marL="87313" marR="0" lvl="0" indent="0" algn="l"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cs typeface="Arial" charset="0"/>
                        </a:rPr>
                        <a:t>Incitation à la consommation/ culture commerciale</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600" b="0" i="0" u="none" strike="noStrike" cap="none" normalizeH="0" baseline="0" dirty="0" smtClean="0">
                        <a:ln>
                          <a:noFill/>
                        </a:ln>
                        <a:solidFill>
                          <a:schemeClr val="accent1"/>
                        </a:solidFill>
                        <a:effectLst/>
                        <a:latin typeface="Arial" charset="0"/>
                        <a:sym typeface="Wingdings 2" pitchFamily="18" charset="2"/>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defRPr/>
                      </a:pPr>
                      <a:r>
                        <a:rPr kumimoji="0" lang="fr-FR" sz="1600" b="0" i="0" u="none" strike="noStrike" kern="1200" cap="none" normalizeH="0" baseline="0" dirty="0" smtClean="0">
                          <a:ln>
                            <a:noFill/>
                          </a:ln>
                          <a:solidFill>
                            <a:schemeClr val="accent1"/>
                          </a:solidFill>
                          <a:effectLst/>
                          <a:latin typeface="Arial" charset="0"/>
                          <a:ea typeface="+mn-ea"/>
                          <a:cs typeface="+mn-cs"/>
                          <a:sym typeface="Wingdings 2" pitchFamily="18" charset="2"/>
                        </a:rPr>
                        <a:t></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cs typeface="Arial" charset="0"/>
                        </a:rPr>
                        <a:t>Non rentabilisation de l’investissement  à cause de la incapacité de certains clients de prendre en charge le coût de l’installation intérieure (trouver la possibilité de financer les installations intérieures des clients qui n’ont pas les moyens).</a:t>
                      </a:r>
                    </a:p>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cs typeface="Arial" charset="0"/>
                        </a:rPr>
                        <a:t>Déficit en communication vis-à-vis des clients quant aux avantages de l’utilisation du gaz par rapport à l’électricité</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625169">
                <a:tc vMerge="1">
                  <a:txBody>
                    <a:bodyPr/>
                    <a:lstStyle/>
                    <a:p>
                      <a:endParaRPr lang="fr-FR"/>
                    </a:p>
                  </a:txBody>
                  <a:tcPr/>
                </a:tc>
                <a:tc>
                  <a:txBody>
                    <a:bodyPr/>
                    <a:lstStyle/>
                    <a:p>
                      <a:pPr marL="87313" marR="0" lvl="0" indent="0" algn="l" defTabSz="914400" rtl="0" eaLnBrk="0" fontAlgn="base" latinLnBrk="0" hangingPunct="0">
                        <a:lnSpc>
                          <a:spcPct val="120000"/>
                        </a:lnSpc>
                        <a:spcBef>
                          <a:spcPct val="0"/>
                        </a:spcBef>
                        <a:spcAft>
                          <a:spcPts val="413"/>
                        </a:spcAft>
                        <a:buClr>
                          <a:srgbClr val="666465"/>
                        </a:buClr>
                        <a:buSzTx/>
                        <a:buFont typeface="Wingdings" pitchFamily="2" charset="2"/>
                        <a:buNone/>
                        <a:tabLst/>
                        <a:defRPr/>
                      </a:pPr>
                      <a:r>
                        <a:rPr kumimoji="0" lang="fr-FR" sz="900" b="1" i="0" u="none" strike="noStrike" kern="1200" cap="none" normalizeH="0" baseline="0" dirty="0" smtClean="0">
                          <a:ln>
                            <a:noFill/>
                          </a:ln>
                          <a:solidFill>
                            <a:srgbClr val="000000"/>
                          </a:solidFill>
                          <a:effectLst/>
                          <a:latin typeface="Arial" charset="0"/>
                          <a:ea typeface="+mn-ea"/>
                          <a:cs typeface="Arial" charset="0"/>
                        </a:rPr>
                        <a:t>Mise à jour et réengineering des procédures de gestion</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defRPr/>
                      </a:pPr>
                      <a:endParaRPr kumimoji="0" lang="fr-FR" sz="1600" b="0" i="0" u="none" strike="noStrike" kern="1200" cap="none" spc="0" normalizeH="0" baseline="0" noProof="0" dirty="0" smtClean="0">
                        <a:ln>
                          <a:noFill/>
                        </a:ln>
                        <a:solidFill>
                          <a:schemeClr val="accent6">
                            <a:lumMod val="60000"/>
                            <a:lumOff val="40000"/>
                          </a:schemeClr>
                        </a:solidFill>
                        <a:effectLst/>
                        <a:uLnTx/>
                        <a:uFillTx/>
                        <a:latin typeface="Arial" charset="0"/>
                        <a:ea typeface="+mn-ea"/>
                        <a:cs typeface="+mn-cs"/>
                        <a:sym typeface="Wingdings 2" pitchFamily="18" charset="2"/>
                      </a:endParaRPr>
                    </a:p>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defRPr/>
                      </a:pPr>
                      <a:r>
                        <a:rPr kumimoji="0" lang="fr-FR" sz="1600" b="0" i="0" u="none" strike="noStrike" kern="1200" cap="none" spc="0" normalizeH="0" baseline="0" noProof="0" dirty="0" smtClean="0">
                          <a:ln>
                            <a:noFill/>
                          </a:ln>
                          <a:solidFill>
                            <a:schemeClr val="accent6">
                              <a:lumMod val="60000"/>
                              <a:lumOff val="40000"/>
                            </a:schemeClr>
                          </a:solidFill>
                          <a:effectLst/>
                          <a:uLnTx/>
                          <a:uFillTx/>
                          <a:latin typeface="Arial" charset="0"/>
                          <a:ea typeface="+mn-ea"/>
                          <a:cs typeface="+mn-cs"/>
                          <a:sym typeface="Wingdings 2" pitchFamily="18" charset="2"/>
                        </a:rPr>
                        <a:t></a:t>
                      </a:r>
                      <a:endParaRPr kumimoji="0" lang="fr-FR" sz="1600" b="0" i="0" u="none" strike="noStrike" kern="1200" cap="none" spc="0" normalizeH="0" baseline="0" noProof="0" dirty="0" smtClean="0">
                        <a:ln>
                          <a:noFill/>
                        </a:ln>
                        <a:solidFill>
                          <a:srgbClr val="A9A57C"/>
                        </a:solidFill>
                        <a:effectLst/>
                        <a:uLnTx/>
                        <a:uFillTx/>
                        <a:latin typeface="Arial" charset="0"/>
                        <a:ea typeface="+mn-ea"/>
                        <a:cs typeface="+mn-cs"/>
                        <a:sym typeface="Wingdings 2" pitchFamily="18" charset="2"/>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defRPr/>
                      </a:pPr>
                      <a:endParaRPr kumimoji="0" lang="fr-FR" sz="1600" b="0" i="0" u="none" strike="noStrike" kern="1200" cap="none" spc="0" normalizeH="0" baseline="0" noProof="0" dirty="0" smtClean="0">
                        <a:ln>
                          <a:noFill/>
                        </a:ln>
                        <a:solidFill>
                          <a:schemeClr val="accent6">
                            <a:lumMod val="60000"/>
                            <a:lumOff val="40000"/>
                          </a:schemeClr>
                        </a:solidFill>
                        <a:effectLst/>
                        <a:uLnTx/>
                        <a:uFillTx/>
                        <a:latin typeface="Arial" charset="0"/>
                        <a:ea typeface="+mn-ea"/>
                        <a:cs typeface="+mn-cs"/>
                        <a:sym typeface="Wingdings 2" pitchFamily="18" charset="2"/>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dirty="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cs typeface="Arial" charset="0"/>
                        </a:rPr>
                        <a:t>Nécessité de mise à jour des procédures de travail en adéquation avec les changements organisationnels, institutionnels et technologiques</a:t>
                      </a:r>
                    </a:p>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cs typeface="Arial" charset="0"/>
                        </a:rPr>
                        <a:t>Nécessité de reconstitution et de mise à jour du fonds documentaire (guides techniques, cartographie réseau, etc.)</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301393">
                <a:tc vMerge="1">
                  <a:txBody>
                    <a:bodyPr/>
                    <a:lstStyle/>
                    <a:p>
                      <a:endParaRPr lang="fr-FR"/>
                    </a:p>
                  </a:txBody>
                  <a:tcPr/>
                </a:tc>
                <a:tc>
                  <a:txBody>
                    <a:bodyPr/>
                    <a:lstStyle/>
                    <a:p>
                      <a:pPr marL="87313" marR="0" lvl="0" indent="0" algn="l"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cs typeface="Arial" charset="0"/>
                        </a:rPr>
                        <a:t>Ancrage institutionnel</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dirty="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r>
                        <a:rPr kumimoji="0" lang="fr-FR" sz="1600" b="0" i="0" u="none" strike="noStrike" cap="none" normalizeH="0" baseline="0" dirty="0" smtClean="0">
                          <a:ln>
                            <a:noFill/>
                          </a:ln>
                          <a:solidFill>
                            <a:schemeClr val="accent1"/>
                          </a:solidFill>
                          <a:effectLst/>
                          <a:latin typeface="Arial" charset="0"/>
                          <a:sym typeface="Wingdings 2" pitchFamily="18" charset="2"/>
                        </a:rPr>
                        <a:t></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600" b="0" i="0" u="none" strike="noStrike" cap="none" normalizeH="0" baseline="0" dirty="0" smtClean="0">
                        <a:ln>
                          <a:noFill/>
                        </a:ln>
                        <a:solidFill>
                          <a:schemeClr val="accent1"/>
                        </a:solidFill>
                        <a:effectLst/>
                        <a:latin typeface="Arial" charset="0"/>
                        <a:sym typeface="Wingdings 2" pitchFamily="18" charset="2"/>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85725" marR="0" lvl="0" indent="0" algn="l" defTabSz="914400" rtl="0" eaLnBrk="0" fontAlgn="base" latinLnBrk="0" hangingPunct="0">
                        <a:lnSpc>
                          <a:spcPct val="100000"/>
                        </a:lnSpc>
                        <a:spcBef>
                          <a:spcPct val="5000"/>
                        </a:spcBef>
                        <a:spcAft>
                          <a:spcPct val="0"/>
                        </a:spcAft>
                        <a:buClr>
                          <a:srgbClr val="666465"/>
                        </a:buClr>
                        <a:buSzTx/>
                        <a:buFont typeface="Wingdings" pitchFamily="2" charset="2"/>
                        <a:buNone/>
                        <a:tabLst/>
                      </a:pPr>
                      <a:r>
                        <a:rPr kumimoji="0" lang="fr-FR" sz="800" b="0" i="0" u="none" strike="noStrike" cap="none" normalizeH="0" baseline="0" dirty="0" smtClean="0">
                          <a:ln>
                            <a:noFill/>
                          </a:ln>
                          <a:solidFill>
                            <a:srgbClr val="000000"/>
                          </a:solidFill>
                          <a:effectLst/>
                          <a:latin typeface="Arial" charset="0"/>
                          <a:cs typeface="Arial" charset="0"/>
                        </a:rPr>
                        <a:t>SDA filiale de l’operateur historique</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301393">
                <a:tc gridSpan="2">
                  <a:txBody>
                    <a:bodyPr/>
                    <a:lstStyle/>
                    <a:p>
                      <a:pPr marL="87313" marR="0" lvl="0" indent="0" algn="l"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cs typeface="Arial" charset="0"/>
                        </a:rPr>
                        <a:t>Accessibilité du marché pour SDA</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hMerge="1">
                  <a:txBody>
                    <a:bodyPr/>
                    <a:lstStyle/>
                    <a:p>
                      <a:endParaRPr lang="fr-FR"/>
                    </a:p>
                  </a:txBody>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dirty="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r>
                        <a:rPr kumimoji="0" lang="fr-FR" sz="1600" b="0" i="0" u="none" strike="noStrike" cap="none" normalizeH="0" baseline="0" dirty="0" smtClean="0">
                          <a:ln>
                            <a:noFill/>
                          </a:ln>
                          <a:solidFill>
                            <a:schemeClr val="accent1"/>
                          </a:solidFill>
                          <a:effectLst/>
                          <a:latin typeface="Arial" charset="0"/>
                          <a:sym typeface="Wingdings 2" pitchFamily="18" charset="2"/>
                        </a:rPr>
                        <a:t></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600" b="0" i="0" u="none" strike="noStrike" cap="none" normalizeH="0" baseline="0" smtClean="0">
                        <a:ln>
                          <a:noFill/>
                        </a:ln>
                        <a:solidFill>
                          <a:schemeClr val="accent1"/>
                        </a:solidFill>
                        <a:effectLst/>
                        <a:latin typeface="Arial" charset="0"/>
                        <a:sym typeface="Wingdings 2" pitchFamily="18" charset="2"/>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85725" marR="0" lvl="0" indent="0" algn="l" defTabSz="914400" rtl="0" eaLnBrk="0" fontAlgn="base" latinLnBrk="0" hangingPunct="0">
                        <a:lnSpc>
                          <a:spcPct val="100000"/>
                        </a:lnSpc>
                        <a:spcBef>
                          <a:spcPct val="5000"/>
                        </a:spcBef>
                        <a:spcAft>
                          <a:spcPct val="0"/>
                        </a:spcAft>
                        <a:buClr>
                          <a:srgbClr val="666465"/>
                        </a:buClr>
                        <a:buSzTx/>
                        <a:buFont typeface="Wingdings" pitchFamily="2" charset="2"/>
                        <a:buNone/>
                        <a:tabLst/>
                      </a:pPr>
                      <a:r>
                        <a:rPr kumimoji="0" lang="fr-FR" sz="800" b="0" i="0" u="none" strike="noStrike" cap="none" normalizeH="0" baseline="0" dirty="0" smtClean="0">
                          <a:ln>
                            <a:noFill/>
                          </a:ln>
                          <a:solidFill>
                            <a:srgbClr val="000000"/>
                          </a:solidFill>
                          <a:effectLst/>
                          <a:latin typeface="Arial" charset="0"/>
                          <a:cs typeface="Arial" charset="0"/>
                        </a:rPr>
                        <a:t>-Seul distributeur dans le périmètre de la filiale</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301393">
                <a:tc gridSpan="2">
                  <a:txBody>
                    <a:bodyPr/>
                    <a:lstStyle/>
                    <a:p>
                      <a:pPr marL="87313" marR="0" lvl="0" indent="0" algn="l"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cs typeface="Arial" charset="0"/>
                        </a:rPr>
                        <a:t>Capacité à influer sur les règles du marché</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hMerge="1">
                  <a:txBody>
                    <a:bodyPr/>
                    <a:lstStyle/>
                    <a:p>
                      <a:endParaRPr lang="fr-FR"/>
                    </a:p>
                  </a:txBody>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defRPr/>
                      </a:pPr>
                      <a:r>
                        <a:rPr kumimoji="0" lang="fr-FR" sz="1800" b="0" i="0" u="none" strike="noStrike" kern="1200" cap="none" spc="0" normalizeH="0" baseline="0" noProof="0" dirty="0" smtClean="0">
                          <a:ln>
                            <a:noFill/>
                          </a:ln>
                          <a:solidFill>
                            <a:schemeClr val="accent6">
                              <a:lumMod val="60000"/>
                              <a:lumOff val="40000"/>
                            </a:schemeClr>
                          </a:solidFill>
                          <a:effectLst/>
                          <a:uLnTx/>
                          <a:uFillTx/>
                          <a:latin typeface="Arial" charset="0"/>
                          <a:ea typeface="+mn-ea"/>
                          <a:cs typeface="+mn-cs"/>
                          <a:sym typeface="Wingdings 2" pitchFamily="18" charset="2"/>
                        </a:rPr>
                        <a:t></a:t>
                      </a:r>
                    </a:p>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dirty="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defRPr/>
                      </a:pPr>
                      <a:endParaRPr kumimoji="0" lang="fr-FR" sz="1600" b="0" i="0" u="none" strike="noStrike" kern="1200" cap="none" spc="0" normalizeH="0" baseline="0" noProof="0" dirty="0" smtClean="0">
                        <a:ln>
                          <a:noFill/>
                        </a:ln>
                        <a:solidFill>
                          <a:schemeClr val="accent6">
                            <a:lumMod val="60000"/>
                            <a:lumOff val="40000"/>
                          </a:schemeClr>
                        </a:solidFill>
                        <a:effectLst/>
                        <a:uLnTx/>
                        <a:uFillTx/>
                        <a:latin typeface="Arial" charset="0"/>
                        <a:ea typeface="+mn-ea"/>
                        <a:cs typeface="+mn-cs"/>
                        <a:sym typeface="Wingdings 2" pitchFamily="18" charset="2"/>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85725"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800" b="0" i="0" u="none" strike="noStrike" cap="none" normalizeH="0" baseline="0" dirty="0" smtClean="0">
                          <a:ln>
                            <a:noFill/>
                          </a:ln>
                          <a:solidFill>
                            <a:schemeClr val="tx1"/>
                          </a:solidFill>
                          <a:effectLst/>
                          <a:latin typeface="Arial" charset="0"/>
                          <a:cs typeface="Arial" charset="0"/>
                        </a:rPr>
                        <a:t>-SDA filiale de l’opérateur historique, </a:t>
                      </a:r>
                    </a:p>
                    <a:p>
                      <a:pPr marL="85725"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800" b="0" i="0" u="none" strike="noStrike" cap="none" normalizeH="0" baseline="0" dirty="0" smtClean="0">
                          <a:ln>
                            <a:noFill/>
                          </a:ln>
                          <a:solidFill>
                            <a:schemeClr val="tx1"/>
                          </a:solidFill>
                          <a:effectLst/>
                          <a:latin typeface="Arial" charset="0"/>
                          <a:cs typeface="Arial" charset="0"/>
                        </a:rPr>
                        <a:t>-Contraintes liées à l’environnement (prix…)</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361672">
                <a:tc gridSpan="2">
                  <a:txBody>
                    <a:bodyPr/>
                    <a:lstStyle/>
                    <a:p>
                      <a:pPr marL="87313" marR="0" lvl="0" indent="0" algn="l" defTabSz="914400" rtl="0" eaLnBrk="0" fontAlgn="base" latinLnBrk="0" hangingPunct="0">
                        <a:lnSpc>
                          <a:spcPct val="80000"/>
                        </a:lnSpc>
                        <a:spcBef>
                          <a:spcPct val="0"/>
                        </a:spcBef>
                        <a:spcAft>
                          <a:spcPts val="413"/>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cs typeface="Arial" charset="0"/>
                        </a:rPr>
                        <a:t>Synthèse</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2"/>
                    </a:solidFill>
                  </a:tcPr>
                </a:tc>
                <a:tc hMerge="1">
                  <a:txBody>
                    <a:bodyPr/>
                    <a:lstStyle/>
                    <a:p>
                      <a:endParaRPr lang="fr-FR"/>
                    </a:p>
                  </a:txBody>
                  <a:tcPr/>
                </a:tc>
                <a:tc>
                  <a:txBody>
                    <a:bodyPr/>
                    <a:lstStyle/>
                    <a:p>
                      <a:pPr marL="0" marR="0" lvl="0" indent="0" algn="ctr" defTabSz="914400" rtl="0" eaLnBrk="0" fontAlgn="base" latinLnBrk="0" hangingPunct="0">
                        <a:lnSpc>
                          <a:spcPct val="80000"/>
                        </a:lnSpc>
                        <a:spcBef>
                          <a:spcPct val="0"/>
                        </a:spcBef>
                        <a:spcAft>
                          <a:spcPct val="0"/>
                        </a:spcAft>
                        <a:buClr>
                          <a:srgbClr val="666465"/>
                        </a:buClr>
                        <a:buSzTx/>
                        <a:buFont typeface="Wingdings" pitchFamily="2" charset="2"/>
                        <a:buNone/>
                        <a:tabLst/>
                      </a:pPr>
                      <a:endParaRPr kumimoji="0" lang="fr-FR" sz="700" b="0" i="0" u="none" strike="noStrike" cap="none" normalizeH="0" baseline="0" dirty="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r" defTabSz="914400" rtl="0" eaLnBrk="0" fontAlgn="base" latinLnBrk="0" hangingPunct="0">
                        <a:lnSpc>
                          <a:spcPct val="80000"/>
                        </a:lnSpc>
                        <a:spcBef>
                          <a:spcPct val="0"/>
                        </a:spcBef>
                        <a:spcAft>
                          <a:spcPct val="0"/>
                        </a:spcAft>
                        <a:buClr>
                          <a:srgbClr val="666465"/>
                        </a:buClr>
                        <a:buSzTx/>
                        <a:buFont typeface="Wingdings" pitchFamily="2" charset="2"/>
                        <a:buNone/>
                        <a:tabLst/>
                        <a:defRPr/>
                      </a:pPr>
                      <a:r>
                        <a:rPr kumimoji="0" lang="fr-FR" sz="2400" b="0" i="0" u="none" strike="noStrike" kern="1200" cap="none" spc="0" normalizeH="0" baseline="0" noProof="0" dirty="0" smtClean="0">
                          <a:ln>
                            <a:noFill/>
                          </a:ln>
                          <a:solidFill>
                            <a:schemeClr val="tx1">
                              <a:lumMod val="90000"/>
                              <a:lumOff val="10000"/>
                            </a:schemeClr>
                          </a:solidFill>
                          <a:effectLst/>
                          <a:uLnTx/>
                          <a:uFillTx/>
                          <a:latin typeface="Arial" charset="0"/>
                          <a:ea typeface="+mn-ea"/>
                          <a:cs typeface="+mn-cs"/>
                          <a:sym typeface="Wingdings 2" pitchFamily="18" charset="2"/>
                        </a:rPr>
                        <a:t> </a:t>
                      </a:r>
                      <a:endParaRPr kumimoji="0" lang="fr-FR" sz="2400" b="0" i="0" u="none" strike="noStrike" cap="none" normalizeH="0" baseline="0" dirty="0" smtClean="0">
                        <a:ln>
                          <a:noFill/>
                        </a:ln>
                        <a:solidFill>
                          <a:schemeClr val="accent1"/>
                        </a:solidFill>
                        <a:effectLst/>
                        <a:latin typeface="Arial" charset="0"/>
                        <a:sym typeface="Wingdings 2" pitchFamily="18" charset="2"/>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r" defTabSz="914400" rtl="0" eaLnBrk="0" fontAlgn="base" latinLnBrk="0" hangingPunct="0">
                        <a:lnSpc>
                          <a:spcPct val="80000"/>
                        </a:lnSpc>
                        <a:spcBef>
                          <a:spcPct val="0"/>
                        </a:spcBef>
                        <a:spcAft>
                          <a:spcPct val="0"/>
                        </a:spcAft>
                        <a:buClr>
                          <a:srgbClr val="666465"/>
                        </a:buClr>
                        <a:buSzTx/>
                        <a:buFont typeface="Wingdings" pitchFamily="2" charset="2"/>
                        <a:buNone/>
                        <a:tabLst/>
                        <a:defRPr/>
                      </a:pPr>
                      <a:endParaRPr kumimoji="0" lang="fr-FR" sz="2400" b="0" i="0" u="none" strike="noStrike" kern="1200" cap="none" spc="0" normalizeH="0" baseline="0" noProof="0" dirty="0" smtClean="0">
                        <a:ln>
                          <a:noFill/>
                        </a:ln>
                        <a:solidFill>
                          <a:schemeClr val="tx1">
                            <a:lumMod val="90000"/>
                            <a:lumOff val="10000"/>
                          </a:schemeClr>
                        </a:solidFill>
                        <a:effectLst/>
                        <a:uLnTx/>
                        <a:uFillTx/>
                        <a:latin typeface="Arial" charset="0"/>
                        <a:ea typeface="+mn-ea"/>
                        <a:cs typeface="+mn-cs"/>
                        <a:sym typeface="Wingdings 2" pitchFamily="18" charset="2"/>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0" fontAlgn="base" latinLnBrk="0" hangingPunct="0">
                        <a:lnSpc>
                          <a:spcPct val="80000"/>
                        </a:lnSpc>
                        <a:spcBef>
                          <a:spcPct val="0"/>
                        </a:spcBef>
                        <a:spcAft>
                          <a:spcPct val="0"/>
                        </a:spcAft>
                        <a:buClr>
                          <a:srgbClr val="666465"/>
                        </a:buClr>
                        <a:buSzTx/>
                        <a:buFont typeface="Wingdings" pitchFamily="2" charset="2"/>
                        <a:buNone/>
                        <a:tabLst/>
                      </a:pPr>
                      <a:endParaRPr kumimoji="0" lang="fr-FR" sz="700" b="0" i="0" u="none" strike="noStrike" cap="none" normalizeH="0" baseline="0" dirty="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0" fontAlgn="base" latinLnBrk="0" hangingPunct="0">
                        <a:lnSpc>
                          <a:spcPct val="8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0" fontAlgn="base" latinLnBrk="0" hangingPunct="0">
                        <a:lnSpc>
                          <a:spcPct val="8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0" marR="0" lvl="0" indent="0" algn="l" defTabSz="914400" rtl="0" eaLnBrk="0" fontAlgn="base" latinLnBrk="0" hangingPunct="0">
                        <a:lnSpc>
                          <a:spcPct val="80000"/>
                        </a:lnSpc>
                        <a:spcBef>
                          <a:spcPct val="0"/>
                        </a:spcBef>
                        <a:spcAft>
                          <a:spcPct val="0"/>
                        </a:spcAft>
                        <a:buClr>
                          <a:srgbClr val="666465"/>
                        </a:buClr>
                        <a:buSzTx/>
                        <a:buFont typeface="Wingdings" pitchFamily="2" charset="2"/>
                        <a:buNone/>
                        <a:tabLst/>
                      </a:pPr>
                      <a:endParaRPr kumimoji="0" lang="fr-FR" sz="1000" b="0" i="0" u="none" strike="noStrike" cap="none" normalizeH="0" baseline="0" dirty="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2"/>
                    </a:solidFill>
                  </a:tcPr>
                </a:tc>
              </a:tr>
              <a:tr h="490549">
                <a:tc rowSpan="2" gridSpan="2">
                  <a:txBody>
                    <a:bodyPr/>
                    <a:lstStyle/>
                    <a:p>
                      <a:pPr marL="85725" marR="0" lvl="0" indent="0" algn="l" defTabSz="914400" rtl="0" eaLnBrk="0" fontAlgn="base" latinLnBrk="0" hangingPunct="0">
                        <a:lnSpc>
                          <a:spcPct val="100000"/>
                        </a:lnSpc>
                        <a:spcBef>
                          <a:spcPct val="5000"/>
                        </a:spcBef>
                        <a:spcAft>
                          <a:spcPct val="0"/>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cs typeface="Arial" charset="0"/>
                        </a:rPr>
                        <a:t>Potentiel de valorisation des synergies internes sur le plan</a:t>
                      </a:r>
                    </a:p>
                    <a:p>
                      <a:pPr marL="85725" marR="0" lvl="0" indent="0" algn="l" defTabSz="914400" rtl="0" eaLnBrk="0" fontAlgn="base" latinLnBrk="0" hangingPunct="0">
                        <a:lnSpc>
                          <a:spcPct val="100000"/>
                        </a:lnSpc>
                        <a:spcBef>
                          <a:spcPct val="5000"/>
                        </a:spcBef>
                        <a:spcAft>
                          <a:spcPct val="0"/>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cs typeface="Arial" charset="0"/>
                        </a:rPr>
                        <a:t>- commercial </a:t>
                      </a:r>
                    </a:p>
                    <a:p>
                      <a:pPr marL="85725" marR="0" lvl="0" indent="0" algn="l" defTabSz="914400" rtl="0" eaLnBrk="0" fontAlgn="base" latinLnBrk="0" hangingPunct="0">
                        <a:lnSpc>
                          <a:spcPct val="100000"/>
                        </a:lnSpc>
                        <a:spcBef>
                          <a:spcPct val="5000"/>
                        </a:spcBef>
                        <a:spcAft>
                          <a:spcPct val="0"/>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cs typeface="Arial" charset="0"/>
                        </a:rPr>
                        <a:t>- des coûts</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dash"/>
                      <a:round/>
                      <a:headEnd type="none" w="med" len="med"/>
                      <a:tailEnd type="none" w="med" len="med"/>
                    </a:lnB>
                    <a:lnTlToBr>
                      <a:noFill/>
                    </a:lnTlToBr>
                    <a:lnBlToTr>
                      <a:noFill/>
                    </a:lnBlToTr>
                    <a:solidFill>
                      <a:schemeClr val="bg1"/>
                    </a:solidFill>
                  </a:tcPr>
                </a:tc>
                <a:tc rowSpan="2" hMerge="1">
                  <a:txBody>
                    <a:bodyPr/>
                    <a:lstStyle/>
                    <a:p>
                      <a:endParaRPr lang="fr-FR"/>
                    </a:p>
                  </a:txBody>
                  <a:tcPr/>
                </a:tc>
                <a:tc rowSpan="2">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dash"/>
                      <a:round/>
                      <a:headEnd type="none" w="med" len="med"/>
                      <a:tailEnd type="none" w="med" len="med"/>
                    </a:lnB>
                    <a:lnTlToBr>
                      <a:noFill/>
                    </a:lnTlToBr>
                    <a:lnBlToTr>
                      <a:noFill/>
                    </a:lnBlToTr>
                    <a:solidFill>
                      <a:schemeClr val="bg1"/>
                    </a:solidFill>
                  </a:tcPr>
                </a:tc>
                <a:tc rowSpan="2">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dirty="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dash"/>
                      <a:round/>
                      <a:headEnd type="none" w="med" len="med"/>
                      <a:tailEnd type="none" w="med" len="med"/>
                    </a:lnB>
                    <a:lnTlToBr>
                      <a:noFill/>
                    </a:lnTlToBr>
                    <a:lnBlToTr>
                      <a:noFill/>
                    </a:lnBlToTr>
                    <a:solidFill>
                      <a:schemeClr val="bg1"/>
                    </a:solidFill>
                  </a:tcPr>
                </a:tc>
                <a:tc rowSpan="2">
                  <a:txBody>
                    <a:bodyPr/>
                    <a:lstStyle/>
                    <a:p>
                      <a:endParaRPr lang="fr-F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dash"/>
                      <a:round/>
                      <a:headEnd type="none" w="med" len="med"/>
                      <a:tailEnd type="none" w="med" len="med"/>
                    </a:lnB>
                    <a:lnTlToBr>
                      <a:noFill/>
                    </a:lnTlToBr>
                    <a:lnBlToTr>
                      <a:noFill/>
                    </a:lnBlToTr>
                    <a:solidFill>
                      <a:schemeClr val="bg1"/>
                    </a:solidFill>
                  </a:tcPr>
                </a:tc>
                <a:tc rowSpan="2">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800" b="0" i="0" u="none" strike="noStrike" cap="none" normalizeH="0" baseline="0" dirty="0" smtClean="0">
                        <a:ln>
                          <a:noFill/>
                        </a:ln>
                        <a:solidFill>
                          <a:srgbClr val="000000"/>
                        </a:solidFill>
                        <a:effectLst/>
                        <a:latin typeface="Arial" charset="0"/>
                      </a:endParaRPr>
                    </a:p>
                    <a:p>
                      <a:pPr marL="0" marR="0" lvl="0" indent="0" algn="r" defTabSz="914400" rtl="0" eaLnBrk="0" fontAlgn="base" latinLnBrk="0" hangingPunct="0">
                        <a:lnSpc>
                          <a:spcPct val="100000"/>
                        </a:lnSpc>
                        <a:spcBef>
                          <a:spcPct val="0"/>
                        </a:spcBef>
                        <a:spcAft>
                          <a:spcPct val="0"/>
                        </a:spcAft>
                        <a:buClr>
                          <a:srgbClr val="666465"/>
                        </a:buClr>
                        <a:buSzTx/>
                        <a:buFont typeface="Wingdings" pitchFamily="2" charset="2"/>
                        <a:buNone/>
                        <a:tabLst/>
                      </a:pPr>
                      <a:r>
                        <a:rPr kumimoji="0" lang="fr-FR" sz="1600" b="0" i="0" u="none" strike="noStrike" kern="1200" cap="none" normalizeH="0" baseline="0" dirty="0" smtClean="0">
                          <a:ln>
                            <a:noFill/>
                          </a:ln>
                          <a:solidFill>
                            <a:schemeClr val="accent1"/>
                          </a:solidFill>
                          <a:effectLst/>
                          <a:latin typeface="Arial" charset="0"/>
                          <a:ea typeface="+mn-ea"/>
                          <a:cs typeface="+mn-cs"/>
                          <a:sym typeface="Wingdings 2" pitchFamily="18" charset="2"/>
                        </a:rPr>
                        <a:t></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dash"/>
                      <a:round/>
                      <a:headEnd type="none" w="med" len="med"/>
                      <a:tailEnd type="none" w="med" len="med"/>
                    </a:lnB>
                    <a:lnTlToBr>
                      <a:noFill/>
                    </a:lnTlToBr>
                    <a:lnBlToTr>
                      <a:noFill/>
                    </a:lnBlToTr>
                    <a:solidFill>
                      <a:schemeClr val="bg1"/>
                    </a:solidFill>
                  </a:tcPr>
                </a:tc>
                <a:tc rowSpan="2">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600" b="0" i="0" u="none" strike="noStrike" cap="none" normalizeH="0" baseline="0" dirty="0" smtClean="0">
                        <a:ln>
                          <a:noFill/>
                        </a:ln>
                        <a:solidFill>
                          <a:schemeClr val="accent1"/>
                        </a:solidFill>
                        <a:effectLst/>
                        <a:latin typeface="Arial" charset="0"/>
                        <a:sym typeface="Wingdings 2" pitchFamily="18" charset="2"/>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dash"/>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solidFill>
                      <a:schemeClr val="bg1"/>
                    </a:solidFill>
                  </a:tcPr>
                </a:tc>
                <a:tc rowSpan="2">
                  <a:txBody>
                    <a:bodyPr/>
                    <a:lstStyle/>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cs typeface="Arial" charset="0"/>
                        </a:rPr>
                        <a:t>Commercial: synergie entre gaz et électricité. Si l’on perd une concession électricité, on perd cette synergie</a:t>
                      </a:r>
                    </a:p>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cs typeface="Arial" charset="0"/>
                        </a:rPr>
                        <a:t>Coûts: mutualisation des équipes relève gaz/</a:t>
                      </a:r>
                      <a:r>
                        <a:rPr kumimoji="0" lang="fr-FR" sz="800" b="0" i="0" u="none" strike="noStrike" cap="none" normalizeH="0" baseline="0" dirty="0" err="1" smtClean="0">
                          <a:ln>
                            <a:noFill/>
                          </a:ln>
                          <a:solidFill>
                            <a:srgbClr val="000000"/>
                          </a:solidFill>
                          <a:effectLst/>
                          <a:latin typeface="Arial" charset="0"/>
                          <a:cs typeface="Arial" charset="0"/>
                        </a:rPr>
                        <a:t>elec</a:t>
                      </a:r>
                      <a:r>
                        <a:rPr kumimoji="0" lang="fr-FR" sz="800" b="0" i="0" u="none" strike="noStrike" cap="none" normalizeH="0" baseline="0" dirty="0" smtClean="0">
                          <a:ln>
                            <a:noFill/>
                          </a:ln>
                          <a:solidFill>
                            <a:srgbClr val="000000"/>
                          </a:solidFill>
                          <a:effectLst/>
                          <a:latin typeface="Arial" charset="0"/>
                          <a:cs typeface="Arial" charset="0"/>
                        </a:rPr>
                        <a:t> + une seule facture</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dash"/>
                      <a:round/>
                      <a:headEnd type="none" w="med" len="med"/>
                      <a:tailEnd type="none" w="med" len="med"/>
                    </a:lnB>
                    <a:lnTlToBr>
                      <a:noFill/>
                    </a:lnTlToBr>
                    <a:lnBlToTr>
                      <a:noFill/>
                    </a:lnBlToTr>
                    <a:solidFill>
                      <a:schemeClr val="bg1"/>
                    </a:solidFill>
                  </a:tcPr>
                </a:tc>
              </a:tr>
              <a:tr h="204539">
                <a:tc gridSpan="2" vMerge="1">
                  <a:txBody>
                    <a:bodyPr/>
                    <a:lstStyle/>
                    <a:p>
                      <a:endParaRPr lang="fr-FR"/>
                    </a:p>
                  </a:txBody>
                  <a:tcPr/>
                </a:tc>
                <a:tc hMerge="1" vMerge="1">
                  <a:txBody>
                    <a:bodyPr/>
                    <a:lstStyle/>
                    <a:p>
                      <a:endParaRPr lang="fr-FR"/>
                    </a:p>
                  </a:txBody>
                  <a:tcPr/>
                </a:tc>
                <a:tc vMerge="1">
                  <a:txBody>
                    <a:bodyPr/>
                    <a:lstStyle/>
                    <a:p>
                      <a:endParaRPr lang="fr-FR"/>
                    </a:p>
                  </a:txBody>
                  <a:tcPr/>
                </a:tc>
                <a:tc vMerge="1">
                  <a:txBody>
                    <a:bodyPr/>
                    <a:lstStyle/>
                    <a:p>
                      <a:endParaRPr lang="fr-FR"/>
                    </a:p>
                  </a:txBody>
                  <a:tcPr/>
                </a:tc>
                <a:tc vMerge="1">
                  <a:txBody>
                    <a:bodyPr/>
                    <a:lstStyle/>
                    <a:p>
                      <a:endParaRPr lang="fr-FR"/>
                    </a:p>
                  </a:txBody>
                  <a:tcPr/>
                </a:tc>
                <a:tc vMerge="1">
                  <a:txBody>
                    <a:bodyPr/>
                    <a:lstStyle/>
                    <a:p>
                      <a:endParaRPr lang="fr-FR"/>
                    </a:p>
                  </a:txBody>
                  <a:tcPr/>
                </a:tc>
                <a:tc vMerge="1">
                  <a:txBody>
                    <a:bodyPr/>
                    <a:lstStyle/>
                    <a:p>
                      <a:endParaRPr lang="fr-FR"/>
                    </a:p>
                  </a:txBody>
                  <a:tcPr/>
                </a:tc>
                <a:tc>
                  <a:txBody>
                    <a:bodyPr/>
                    <a:lstStyle/>
                    <a:p>
                      <a:pPr marL="0" marR="0" lvl="0" indent="0" algn="l"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solidFill>
                      <a:schemeClr val="bg1"/>
                    </a:solidFill>
                  </a:tcPr>
                </a:tc>
                <a:tc vMerge="1">
                  <a:txBody>
                    <a:bodyPr/>
                    <a:lstStyle/>
                    <a:p>
                      <a:endParaRPr lang="fr-FR"/>
                    </a:p>
                  </a:txBody>
                  <a:tcPr/>
                </a:tc>
              </a:tr>
              <a:tr h="406881">
                <a:tc gridSpan="2">
                  <a:txBody>
                    <a:bodyPr/>
                    <a:lstStyle/>
                    <a:p>
                      <a:pPr marL="87313" marR="0" lvl="0" indent="0" algn="l"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cs typeface="Arial" charset="0"/>
                        </a:rPr>
                        <a:t>Potentiel de valorisation des synergies avec des partenaires</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dash"/>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hMerge="1">
                  <a:txBody>
                    <a:bodyPr/>
                    <a:lstStyle/>
                    <a:p>
                      <a:endParaRPr lang="fr-FR"/>
                    </a:p>
                  </a:txBody>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dash"/>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dash"/>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endParaRPr lang="fr-FR" dirty="0"/>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dash"/>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914400" rtl="0" eaLnBrk="0" fontAlgn="base" latinLnBrk="0" hangingPunct="0">
                        <a:lnSpc>
                          <a:spcPct val="100000"/>
                        </a:lnSpc>
                        <a:spcBef>
                          <a:spcPct val="0"/>
                        </a:spcBef>
                        <a:spcAft>
                          <a:spcPct val="0"/>
                        </a:spcAft>
                        <a:buClr>
                          <a:srgbClr val="666465"/>
                        </a:buClr>
                        <a:buSzTx/>
                        <a:buFont typeface="Wingdings" pitchFamily="2" charset="2"/>
                        <a:buNone/>
                        <a:tabLst/>
                      </a:pPr>
                      <a:r>
                        <a:rPr kumimoji="0" lang="fr-FR" sz="1600" b="0" i="0" u="none" strike="noStrike" cap="none" normalizeH="0" baseline="0" dirty="0" smtClean="0">
                          <a:ln>
                            <a:noFill/>
                          </a:ln>
                          <a:solidFill>
                            <a:schemeClr val="accent1"/>
                          </a:solidFill>
                          <a:effectLst/>
                          <a:latin typeface="Arial" charset="0"/>
                          <a:sym typeface="Wingdings 2" pitchFamily="18" charset="2"/>
                        </a:rPr>
                        <a:t></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dash"/>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dash"/>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defRPr/>
                      </a:pPr>
                      <a:r>
                        <a:rPr kumimoji="0" lang="fr-FR" sz="800" b="0" i="0" u="none" strike="noStrike" cap="none" normalizeH="0" baseline="0" dirty="0" smtClean="0">
                          <a:ln>
                            <a:noFill/>
                          </a:ln>
                          <a:solidFill>
                            <a:srgbClr val="000000"/>
                          </a:solidFill>
                          <a:effectLst/>
                          <a:latin typeface="Arial" charset="0"/>
                          <a:cs typeface="Arial" charset="0"/>
                        </a:rPr>
                        <a:t>Synergie avec GRTG sur  le développement du réseau</a:t>
                      </a:r>
                    </a:p>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defRPr/>
                      </a:pPr>
                      <a:r>
                        <a:rPr kumimoji="0" lang="fr-FR" sz="800" b="0" i="0" u="none" strike="noStrike" cap="none" normalizeH="0" baseline="0" dirty="0" smtClean="0">
                          <a:ln>
                            <a:noFill/>
                          </a:ln>
                          <a:solidFill>
                            <a:srgbClr val="000000"/>
                          </a:solidFill>
                          <a:effectLst/>
                          <a:latin typeface="Arial" charset="0"/>
                          <a:cs typeface="Arial" charset="0"/>
                        </a:rPr>
                        <a:t>Synergie avec les institutions publiques pour la concrétisation des programmes d’Etat</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dash"/>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361672">
                <a:tc gridSpan="2">
                  <a:txBody>
                    <a:bodyPr/>
                    <a:lstStyle/>
                    <a:p>
                      <a:pPr marL="87313" marR="0" lvl="0" indent="0" algn="l" defTabSz="914400" rtl="0" eaLnBrk="0" fontAlgn="base" latinLnBrk="0" hangingPunct="0">
                        <a:lnSpc>
                          <a:spcPct val="80000"/>
                        </a:lnSpc>
                        <a:spcBef>
                          <a:spcPct val="0"/>
                        </a:spcBef>
                        <a:spcAft>
                          <a:spcPts val="413"/>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cs typeface="Arial" charset="0"/>
                        </a:rPr>
                        <a:t>Synthèse de la capacité à créer de la valeur</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2"/>
                    </a:solidFill>
                  </a:tcPr>
                </a:tc>
                <a:tc hMerge="1">
                  <a:txBody>
                    <a:bodyPr/>
                    <a:lstStyle/>
                    <a:p>
                      <a:endParaRPr lang="fr-FR"/>
                    </a:p>
                  </a:txBody>
                  <a:tcPr/>
                </a:tc>
                <a:tc>
                  <a:txBody>
                    <a:bodyPr/>
                    <a:lstStyle/>
                    <a:p>
                      <a:pPr marL="0" marR="0" lvl="0" indent="0" algn="ctr" defTabSz="914400" rtl="0" eaLnBrk="0" fontAlgn="base" latinLnBrk="0" hangingPunct="0">
                        <a:lnSpc>
                          <a:spcPct val="8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0" fontAlgn="base" latinLnBrk="0" hangingPunct="0">
                        <a:lnSpc>
                          <a:spcPct val="8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0" fontAlgn="base" latinLnBrk="0" hangingPunct="0">
                        <a:lnSpc>
                          <a:spcPct val="80000"/>
                        </a:lnSpc>
                        <a:spcBef>
                          <a:spcPct val="0"/>
                        </a:spcBef>
                        <a:spcAft>
                          <a:spcPct val="0"/>
                        </a:spcAft>
                        <a:buClr>
                          <a:srgbClr val="666465"/>
                        </a:buClr>
                        <a:buSzTx/>
                        <a:buFont typeface="Wingdings" pitchFamily="2" charset="2"/>
                        <a:buNone/>
                        <a:tabLst/>
                      </a:pPr>
                      <a:r>
                        <a:rPr kumimoji="0" lang="fr-FR" sz="2400" b="0" i="0" u="none" strike="noStrike" cap="none" normalizeH="0" baseline="0" dirty="0" smtClean="0">
                          <a:ln>
                            <a:noFill/>
                          </a:ln>
                          <a:solidFill>
                            <a:srgbClr val="000000"/>
                          </a:solidFill>
                          <a:effectLst/>
                          <a:latin typeface="Arial" charset="0"/>
                          <a:sym typeface="Wingdings 2" pitchFamily="18" charset="2"/>
                        </a:rPr>
                        <a:t></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0" fontAlgn="base" latinLnBrk="0" hangingPunct="0">
                        <a:lnSpc>
                          <a:spcPct val="8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0" fontAlgn="base" latinLnBrk="0" hangingPunct="0">
                        <a:lnSpc>
                          <a:spcPct val="80000"/>
                        </a:lnSpc>
                        <a:spcBef>
                          <a:spcPct val="0"/>
                        </a:spcBef>
                        <a:spcAft>
                          <a:spcPct val="0"/>
                        </a:spcAft>
                        <a:buClr>
                          <a:srgbClr val="666465"/>
                        </a:buClr>
                        <a:buSzTx/>
                        <a:buFont typeface="Wingdings" pitchFamily="2" charset="2"/>
                        <a:buNone/>
                        <a:tabLst/>
                      </a:pPr>
                      <a:endParaRPr kumimoji="0" lang="fr-FR" sz="700" b="0" i="0" u="none" strike="noStrike" cap="none" normalizeH="0" baseline="0" dirty="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0" fontAlgn="base" latinLnBrk="0" hangingPunct="0">
                        <a:lnSpc>
                          <a:spcPct val="8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0" marR="0" lvl="0" indent="0" algn="l" defTabSz="914400" rtl="0" eaLnBrk="0" fontAlgn="base" latinLnBrk="0" hangingPunct="0">
                        <a:lnSpc>
                          <a:spcPct val="80000"/>
                        </a:lnSpc>
                        <a:spcBef>
                          <a:spcPct val="0"/>
                        </a:spcBef>
                        <a:spcAft>
                          <a:spcPct val="0"/>
                        </a:spcAft>
                        <a:buClr>
                          <a:srgbClr val="666465"/>
                        </a:buClr>
                        <a:buSzTx/>
                        <a:buFont typeface="Wingdings" pitchFamily="2" charset="2"/>
                        <a:buNone/>
                        <a:tabLst/>
                      </a:pPr>
                      <a:endParaRPr kumimoji="0" lang="fr-FR" sz="1000" b="0" i="0" u="none" strike="noStrike" cap="none" normalizeH="0" baseline="0" dirty="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2"/>
                    </a:solidFill>
                  </a:tcPr>
                </a:tc>
              </a:tr>
            </a:tbl>
          </a:graphicData>
        </a:graphic>
      </p:graphicFrame>
      <p:sp>
        <p:nvSpPr>
          <p:cNvPr id="24579" name="Rectangle 7"/>
          <p:cNvSpPr>
            <a:spLocks noChangeArrowheads="1"/>
          </p:cNvSpPr>
          <p:nvPr/>
        </p:nvSpPr>
        <p:spPr bwMode="auto">
          <a:xfrm>
            <a:off x="-4765" y="1"/>
            <a:ext cx="4219575" cy="285727"/>
          </a:xfrm>
          <a:prstGeom prst="rect">
            <a:avLst/>
          </a:prstGeom>
          <a:noFill/>
          <a:ln w="9525">
            <a:noFill/>
            <a:miter lim="800000"/>
            <a:headEnd/>
            <a:tailEnd/>
          </a:ln>
        </p:spPr>
        <p:txBody>
          <a:bodyPr lIns="0" tIns="0" rIns="0" bIns="0" anchor="b"/>
          <a:lstStyle/>
          <a:p>
            <a:pPr marL="457200" indent="-457200"/>
            <a:r>
              <a:rPr lang="fr-FR" sz="1600" dirty="0">
                <a:solidFill>
                  <a:srgbClr val="000000"/>
                </a:solidFill>
                <a:latin typeface="Calibri" pitchFamily="34" charset="0"/>
              </a:rPr>
              <a:t>Potentiel de création de valeur </a:t>
            </a:r>
            <a:r>
              <a:rPr lang="fr-FR" sz="1600" i="1" dirty="0">
                <a:solidFill>
                  <a:srgbClr val="000000"/>
                </a:solidFill>
                <a:latin typeface="Calibri" pitchFamily="34" charset="0"/>
              </a:rPr>
              <a:t>Concessions </a:t>
            </a:r>
            <a:r>
              <a:rPr lang="fr-FR" sz="1600" i="1" dirty="0">
                <a:latin typeface="Calibri" pitchFamily="34" charset="0"/>
              </a:rPr>
              <a:t>GAZ</a:t>
            </a:r>
            <a:endParaRPr lang="fr-FR" sz="1600" dirty="0">
              <a:latin typeface="Calibri" pitchFamily="34" charset="0"/>
            </a:endParaRPr>
          </a:p>
        </p:txBody>
      </p:sp>
      <p:sp>
        <p:nvSpPr>
          <p:cNvPr id="24580" name="Rectangle 643"/>
          <p:cNvSpPr>
            <a:spLocks noChangeArrowheads="1"/>
          </p:cNvSpPr>
          <p:nvPr/>
        </p:nvSpPr>
        <p:spPr bwMode="auto">
          <a:xfrm>
            <a:off x="4556125" y="3246438"/>
            <a:ext cx="36513" cy="368300"/>
          </a:xfrm>
          <a:prstGeom prst="rect">
            <a:avLst/>
          </a:prstGeom>
          <a:noFill/>
          <a:ln w="9525" algn="ctr">
            <a:noFill/>
            <a:miter lim="800000"/>
            <a:headEnd/>
            <a:tailEnd/>
          </a:ln>
        </p:spPr>
        <p:txBody>
          <a:bodyPr wrap="none" lIns="18000" tIns="18000" rIns="18000" bIns="18000" anchor="ctr">
            <a:spAutoFit/>
          </a:bodyPr>
          <a:lstStyle/>
          <a:p>
            <a:pPr algn="ctr">
              <a:lnSpc>
                <a:spcPct val="120000"/>
              </a:lnSpc>
            </a:pPr>
            <a:endParaRPr lang="fr-FR">
              <a:latin typeface="Verdana" pitchFamily="34" charset="0"/>
            </a:endParaRPr>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Group 21"/>
          <p:cNvGraphicFramePr>
            <a:graphicFrameLocks noGrp="1"/>
          </p:cNvGraphicFramePr>
          <p:nvPr/>
        </p:nvGraphicFramePr>
        <p:xfrm>
          <a:off x="-31" y="285728"/>
          <a:ext cx="9144032" cy="6572296"/>
        </p:xfrm>
        <a:graphic>
          <a:graphicData uri="http://schemas.openxmlformats.org/drawingml/2006/table">
            <a:tbl>
              <a:tblPr>
                <a:tableStyleId>{BC89EF96-8CEA-46FF-86C4-4CE0E7609802}</a:tableStyleId>
              </a:tblPr>
              <a:tblGrid>
                <a:gridCol w="1909422"/>
                <a:gridCol w="1295637"/>
                <a:gridCol w="1369983"/>
                <a:gridCol w="1289483"/>
                <a:gridCol w="1227446"/>
                <a:gridCol w="68191"/>
                <a:gridCol w="1983870"/>
              </a:tblGrid>
              <a:tr h="572460">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200" b="1" u="none" strike="noStrike" cap="none" normalizeH="0" baseline="0" dirty="0" smtClean="0">
                          <a:ln>
                            <a:noFill/>
                          </a:ln>
                          <a:solidFill>
                            <a:schemeClr val="bg1"/>
                          </a:solidFill>
                          <a:effectLst/>
                          <a:latin typeface="+mn-lt"/>
                        </a:rPr>
                        <a:t>                                            Phases</a:t>
                      </a:r>
                      <a:br>
                        <a:rPr kumimoji="0" lang="fr-FR" sz="1200" b="1" u="none" strike="noStrike" cap="none" normalizeH="0" baseline="0" dirty="0" smtClean="0">
                          <a:ln>
                            <a:noFill/>
                          </a:ln>
                          <a:solidFill>
                            <a:schemeClr val="bg1"/>
                          </a:solidFill>
                          <a:effectLst/>
                          <a:latin typeface="+mn-lt"/>
                        </a:rPr>
                      </a:br>
                      <a:r>
                        <a:rPr kumimoji="0" lang="fr-FR" sz="1200" b="1" u="none" strike="noStrike" cap="none" normalizeH="0" baseline="0" dirty="0" smtClean="0">
                          <a:ln>
                            <a:noFill/>
                          </a:ln>
                          <a:solidFill>
                            <a:schemeClr val="bg1"/>
                          </a:solidFill>
                          <a:effectLst/>
                          <a:latin typeface="+mn-lt"/>
                        </a:rPr>
                        <a:t>Caractéristiques</a:t>
                      </a:r>
                      <a:endParaRPr kumimoji="0" lang="fr-FR" sz="1200" b="1" i="0" u="none" strike="noStrike" cap="none" normalizeH="0" baseline="0" dirty="0" smtClean="0">
                        <a:ln>
                          <a:noFill/>
                        </a:ln>
                        <a:solidFill>
                          <a:schemeClr val="bg1"/>
                        </a:solidFill>
                        <a:effectLst/>
                        <a:latin typeface="+mn-lt"/>
                        <a:cs typeface="Arial" charset="0"/>
                      </a:endParaRPr>
                    </a:p>
                  </a:txBody>
                  <a:tcPr marL="15337" marR="15337" marT="18000" marB="18000" anchor="ctr" horzOverflow="overflow">
                    <a:solidFill>
                      <a:schemeClr val="tx2">
                        <a:lumMod val="40000"/>
                        <a:lumOff val="60000"/>
                      </a:schemeClr>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200" b="1" u="none" strike="noStrike" cap="none" normalizeH="0" baseline="0" dirty="0" smtClean="0">
                          <a:ln>
                            <a:noFill/>
                          </a:ln>
                          <a:solidFill>
                            <a:schemeClr val="bg1"/>
                          </a:solidFill>
                          <a:effectLst/>
                          <a:latin typeface="+mn-lt"/>
                        </a:rPr>
                        <a:t>Émergence</a:t>
                      </a:r>
                      <a:endParaRPr kumimoji="0" lang="fr-FR" sz="1200" b="1" i="0" u="none" strike="noStrike" cap="none" normalizeH="0" baseline="0" dirty="0" smtClean="0">
                        <a:ln>
                          <a:noFill/>
                        </a:ln>
                        <a:solidFill>
                          <a:schemeClr val="bg1"/>
                        </a:solidFill>
                        <a:effectLst/>
                        <a:latin typeface="+mn-lt"/>
                        <a:cs typeface="Arial" charset="0"/>
                      </a:endParaRPr>
                    </a:p>
                  </a:txBody>
                  <a:tcPr marL="15337" marR="15337" marT="18000" marB="18000" anchor="ctr" horzOverflow="overflow">
                    <a:solidFill>
                      <a:schemeClr val="tx2">
                        <a:lumMod val="40000"/>
                        <a:lumOff val="60000"/>
                      </a:schemeClr>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200" b="1" u="none" strike="noStrike" cap="none" normalizeH="0" baseline="0" dirty="0" smtClean="0">
                          <a:ln>
                            <a:noFill/>
                          </a:ln>
                          <a:solidFill>
                            <a:schemeClr val="bg1"/>
                          </a:solidFill>
                          <a:effectLst/>
                          <a:latin typeface="+mn-lt"/>
                        </a:rPr>
                        <a:t>Croissance</a:t>
                      </a:r>
                      <a:endParaRPr kumimoji="0" lang="fr-FR" sz="1200" b="1" i="0" u="none" strike="noStrike" cap="none" normalizeH="0" baseline="0" dirty="0" smtClean="0">
                        <a:ln>
                          <a:noFill/>
                        </a:ln>
                        <a:solidFill>
                          <a:schemeClr val="bg1"/>
                        </a:solidFill>
                        <a:effectLst/>
                        <a:latin typeface="+mn-lt"/>
                        <a:cs typeface="Arial" charset="0"/>
                      </a:endParaRPr>
                    </a:p>
                  </a:txBody>
                  <a:tcPr marL="15337" marR="15337" marT="18000" marB="18000" anchor="ctr" horzOverflow="overflow">
                    <a:solidFill>
                      <a:schemeClr val="tx2">
                        <a:lumMod val="40000"/>
                        <a:lumOff val="60000"/>
                      </a:schemeClr>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200" b="1" u="none" strike="noStrike" cap="none" normalizeH="0" baseline="0" dirty="0" smtClean="0">
                          <a:ln>
                            <a:noFill/>
                          </a:ln>
                          <a:solidFill>
                            <a:schemeClr val="bg1"/>
                          </a:solidFill>
                          <a:effectLst/>
                          <a:latin typeface="+mn-lt"/>
                        </a:rPr>
                        <a:t>Maturité</a:t>
                      </a:r>
                      <a:endParaRPr kumimoji="0" lang="fr-FR" sz="1200" b="1" i="0" u="none" strike="noStrike" cap="none" normalizeH="0" baseline="0" dirty="0" smtClean="0">
                        <a:ln>
                          <a:noFill/>
                        </a:ln>
                        <a:solidFill>
                          <a:schemeClr val="bg1"/>
                        </a:solidFill>
                        <a:effectLst/>
                        <a:latin typeface="+mn-lt"/>
                        <a:cs typeface="Arial" charset="0"/>
                      </a:endParaRPr>
                    </a:p>
                  </a:txBody>
                  <a:tcPr marL="15337" marR="15337" marT="18000" marB="18000" anchor="ctr" horzOverflow="overflow">
                    <a:solidFill>
                      <a:schemeClr val="tx2">
                        <a:lumMod val="40000"/>
                        <a:lumOff val="60000"/>
                      </a:schemeClr>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200" b="1" u="none" strike="noStrike" cap="none" normalizeH="0" baseline="0" dirty="0" smtClean="0">
                          <a:ln>
                            <a:noFill/>
                          </a:ln>
                          <a:solidFill>
                            <a:schemeClr val="bg1"/>
                          </a:solidFill>
                          <a:effectLst/>
                          <a:latin typeface="+mn-lt"/>
                        </a:rPr>
                        <a:t>Déclin</a:t>
                      </a:r>
                      <a:endParaRPr kumimoji="0" lang="fr-FR" sz="1200" b="1" i="0" u="none" strike="noStrike" cap="none" normalizeH="0" baseline="0" dirty="0" smtClean="0">
                        <a:ln>
                          <a:noFill/>
                        </a:ln>
                        <a:solidFill>
                          <a:schemeClr val="bg1"/>
                        </a:solidFill>
                        <a:effectLst/>
                        <a:latin typeface="+mn-lt"/>
                        <a:cs typeface="Arial" charset="0"/>
                      </a:endParaRPr>
                    </a:p>
                  </a:txBody>
                  <a:tcPr marL="15337" marR="15337" marT="18000" marB="18000" anchor="ctr" horzOverflow="overflow">
                    <a:solidFill>
                      <a:schemeClr val="tx2">
                        <a:lumMod val="40000"/>
                        <a:lumOff val="60000"/>
                      </a:schemeClr>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200" b="1" i="0" u="none" strike="noStrike" cap="none" normalizeH="0" baseline="0" dirty="0" smtClean="0">
                        <a:ln>
                          <a:noFill/>
                        </a:ln>
                        <a:solidFill>
                          <a:schemeClr val="bg1"/>
                        </a:solidFill>
                        <a:effectLst/>
                        <a:latin typeface="+mn-lt"/>
                        <a:cs typeface="Arial" charset="0"/>
                      </a:endParaRPr>
                    </a:p>
                  </a:txBody>
                  <a:tcPr marL="15337" marR="15337" marT="18000" marB="18000" anchor="ctr" horzOverflow="overflow">
                    <a:solidFill>
                      <a:schemeClr val="tx2">
                        <a:lumMod val="40000"/>
                        <a:lumOff val="60000"/>
                      </a:schemeClr>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200" b="1" u="none" strike="noStrike" cap="none" normalizeH="0" baseline="0" dirty="0" smtClean="0">
                          <a:ln>
                            <a:noFill/>
                          </a:ln>
                          <a:solidFill>
                            <a:schemeClr val="bg1"/>
                          </a:solidFill>
                          <a:effectLst/>
                          <a:latin typeface="+mn-lt"/>
                        </a:rPr>
                        <a:t>Commentaires</a:t>
                      </a:r>
                      <a:endParaRPr kumimoji="0" lang="fr-FR" sz="1200" b="1" i="0" u="none" strike="noStrike" cap="none" normalizeH="0" baseline="0" dirty="0" smtClean="0">
                        <a:ln>
                          <a:noFill/>
                        </a:ln>
                        <a:solidFill>
                          <a:schemeClr val="bg1"/>
                        </a:solidFill>
                        <a:effectLst/>
                        <a:latin typeface="+mn-lt"/>
                        <a:cs typeface="Arial" charset="0"/>
                      </a:endParaRPr>
                    </a:p>
                  </a:txBody>
                  <a:tcPr marL="15337" marR="15337" marT="18000" marB="18000" anchor="ctr" horzOverflow="overflow">
                    <a:solidFill>
                      <a:schemeClr val="tx2">
                        <a:lumMod val="40000"/>
                        <a:lumOff val="60000"/>
                      </a:schemeClr>
                    </a:solidFill>
                  </a:tcPr>
                </a:tc>
              </a:tr>
              <a:tr h="69037">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solidFill>
                      <a:schemeClr val="bg1"/>
                    </a:solidFill>
                  </a:tcPr>
                </a:tc>
              </a:tr>
              <a:tr h="423235">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b="1" u="none" strike="noStrike" cap="none" normalizeH="0" baseline="0" dirty="0" smtClean="0">
                          <a:ln>
                            <a:noFill/>
                          </a:ln>
                          <a:effectLst/>
                          <a:latin typeface="+mn-lt"/>
                        </a:rPr>
                        <a:t>Demande</a:t>
                      </a:r>
                    </a:p>
                    <a:p>
                      <a:pPr marL="266700" marR="0" lvl="1" indent="-87313" algn="l" defTabSz="914400" rtl="0" eaLnBrk="0" fontAlgn="base" latinLnBrk="0" hangingPunct="0">
                        <a:lnSpc>
                          <a:spcPct val="100000"/>
                        </a:lnSpc>
                        <a:spcBef>
                          <a:spcPts val="0"/>
                        </a:spcBef>
                        <a:spcAft>
                          <a:spcPts val="0"/>
                        </a:spcAft>
                        <a:buClr>
                          <a:srgbClr val="666465"/>
                        </a:buClr>
                        <a:buSzPct val="80000"/>
                        <a:buFont typeface="Wingdings" pitchFamily="2" charset="2"/>
                        <a:buChar char="l"/>
                        <a:tabLst/>
                      </a:pPr>
                      <a:r>
                        <a:rPr kumimoji="0" lang="fr-FR" sz="1300" u="none" strike="noStrike" cap="none" normalizeH="0" baseline="0" dirty="0" smtClean="0">
                          <a:ln>
                            <a:noFill/>
                          </a:ln>
                          <a:effectLst/>
                          <a:latin typeface="+mn-lt"/>
                        </a:rPr>
                        <a:t>Croissance</a:t>
                      </a: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u="none" strike="noStrike" cap="none" normalizeH="0" baseline="0" dirty="0" smtClean="0">
                        <a:ln>
                          <a:noFill/>
                        </a:ln>
                        <a:effectLst/>
                        <a:latin typeface="+mn-lt"/>
                      </a:endParaRPr>
                    </a:p>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dirty="0" smtClean="0">
                          <a:ln>
                            <a:noFill/>
                          </a:ln>
                          <a:effectLst/>
                          <a:latin typeface="+mn-lt"/>
                        </a:rPr>
                        <a:t>Par à-coups  </a:t>
                      </a: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u="none" strike="noStrike" cap="none" normalizeH="0" baseline="0" dirty="0" smtClean="0">
                        <a:ln>
                          <a:noFill/>
                        </a:ln>
                        <a:effectLst/>
                        <a:latin typeface="+mn-lt"/>
                      </a:endParaRPr>
                    </a:p>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dirty="0" smtClean="0">
                          <a:ln>
                            <a:noFill/>
                          </a:ln>
                          <a:effectLst/>
                          <a:latin typeface="+mn-lt"/>
                        </a:rPr>
                        <a:t>forte</a:t>
                      </a: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u="none" strike="noStrike" cap="none" normalizeH="0" baseline="0" dirty="0" smtClean="0">
                        <a:ln>
                          <a:noFill/>
                        </a:ln>
                        <a:effectLst/>
                        <a:latin typeface="+mn-lt"/>
                      </a:endParaRPr>
                    </a:p>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dirty="0" smtClean="0">
                          <a:ln>
                            <a:noFill/>
                          </a:ln>
                          <a:effectLst/>
                          <a:latin typeface="+mn-lt"/>
                        </a:rPr>
                        <a:t>faible et stable </a:t>
                      </a: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u="none" strike="noStrike" cap="none" normalizeH="0" baseline="0" dirty="0" smtClean="0">
                        <a:ln>
                          <a:noFill/>
                        </a:ln>
                        <a:effectLst/>
                        <a:latin typeface="+mn-lt"/>
                      </a:endParaRP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dirty="0" smtClean="0">
                          <a:ln>
                            <a:noFill/>
                          </a:ln>
                          <a:effectLst/>
                          <a:latin typeface="+mn-lt"/>
                        </a:rPr>
                        <a:t> </a:t>
                      </a:r>
                      <a:r>
                        <a:rPr kumimoji="0" lang="fr-FR" sz="1300" u="none" strike="noStrike" cap="none" normalizeH="0" baseline="0" dirty="0" smtClean="0">
                          <a:ln>
                            <a:noFill/>
                          </a:ln>
                          <a:solidFill>
                            <a:srgbClr val="FF0000"/>
                          </a:solidFill>
                          <a:effectLst/>
                          <a:latin typeface="+mn-lt"/>
                        </a:rPr>
                        <a:t>taux de croissance % ?</a:t>
                      </a:r>
                    </a:p>
                  </a:txBody>
                  <a:tcPr marL="15337" marR="15337" marT="18000" marB="18000" anchor="ctr"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r>
              <a:tr h="423235">
                <a:tc>
                  <a:txBody>
                    <a:bodyPr/>
                    <a:lstStyle/>
                    <a:p>
                      <a:pPr marL="266700" marR="0" lvl="1" indent="-87313" algn="l" defTabSz="914400" rtl="0" eaLnBrk="0" fontAlgn="base" latinLnBrk="0" hangingPunct="0">
                        <a:lnSpc>
                          <a:spcPct val="100000"/>
                        </a:lnSpc>
                        <a:spcBef>
                          <a:spcPts val="0"/>
                        </a:spcBef>
                        <a:spcAft>
                          <a:spcPts val="0"/>
                        </a:spcAft>
                        <a:buClr>
                          <a:srgbClr val="666465"/>
                        </a:buClr>
                        <a:buSzPct val="80000"/>
                        <a:buFont typeface="Wingdings" pitchFamily="2" charset="2"/>
                        <a:buChar char="l"/>
                        <a:tabLst/>
                      </a:pPr>
                      <a:r>
                        <a:rPr kumimoji="0" lang="fr-FR" sz="1300" u="none" strike="noStrike" cap="none" normalizeH="0" baseline="0" dirty="0" smtClean="0">
                          <a:ln>
                            <a:noFill/>
                          </a:ln>
                          <a:effectLst/>
                          <a:latin typeface="+mn-lt"/>
                        </a:rPr>
                        <a:t>Marge unitaire</a:t>
                      </a: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defRPr/>
                      </a:pPr>
                      <a:r>
                        <a:rPr kumimoji="0" lang="fr-FR" sz="1300" u="none" strike="noStrike" cap="none" normalizeH="0" baseline="0" dirty="0" smtClean="0">
                          <a:ln>
                            <a:noFill/>
                          </a:ln>
                          <a:effectLst/>
                          <a:latin typeface="+mn-lt"/>
                        </a:rPr>
                        <a:t>Aucune, voire négative</a:t>
                      </a: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b="0" i="0" u="none" strike="noStrike" cap="none" normalizeH="0" baseline="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u="none" strike="noStrike" cap="none" normalizeH="0" baseline="0" dirty="0" smtClean="0">
                        <a:ln>
                          <a:noFill/>
                        </a:ln>
                        <a:effectLst/>
                        <a:latin typeface="+mn-lt"/>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r>
              <a:tr h="1005213">
                <a:tc>
                  <a:txBody>
                    <a:bodyPr/>
                    <a:lstStyle/>
                    <a:p>
                      <a:pPr marL="533400" marR="0" lvl="2" indent="-87313" algn="l" defTabSz="914400" rtl="0" eaLnBrk="0" fontAlgn="base" latinLnBrk="0" hangingPunct="0">
                        <a:lnSpc>
                          <a:spcPct val="100000"/>
                        </a:lnSpc>
                        <a:spcBef>
                          <a:spcPts val="0"/>
                        </a:spcBef>
                        <a:spcAft>
                          <a:spcPts val="0"/>
                        </a:spcAft>
                        <a:buClr>
                          <a:srgbClr val="666465"/>
                        </a:buClr>
                        <a:buSzTx/>
                        <a:buFont typeface="Wingdings" pitchFamily="2" charset="2"/>
                        <a:buChar char="Ø"/>
                        <a:tabLst/>
                      </a:pPr>
                      <a:r>
                        <a:rPr kumimoji="0" lang="fr-FR" sz="1300" u="none" strike="noStrike" cap="none" normalizeH="0" baseline="0" dirty="0" smtClean="0">
                          <a:ln>
                            <a:noFill/>
                          </a:ln>
                          <a:effectLst/>
                          <a:latin typeface="+mn-lt"/>
                        </a:rPr>
                        <a:t>Prix</a:t>
                      </a:r>
                    </a:p>
                    <a:p>
                      <a:pPr marL="533400" marR="0" lvl="2" indent="-87313" algn="l" defTabSz="914400" rtl="0" eaLnBrk="0" fontAlgn="base" latinLnBrk="0" hangingPunct="0">
                        <a:lnSpc>
                          <a:spcPct val="100000"/>
                        </a:lnSpc>
                        <a:spcBef>
                          <a:spcPts val="0"/>
                        </a:spcBef>
                        <a:spcAft>
                          <a:spcPts val="0"/>
                        </a:spcAft>
                        <a:buClr>
                          <a:srgbClr val="666465"/>
                        </a:buClr>
                        <a:buSzTx/>
                        <a:buFont typeface="Wingdings" pitchFamily="2" charset="2"/>
                        <a:buChar char="Ø"/>
                        <a:tabLst/>
                      </a:pPr>
                      <a:r>
                        <a:rPr kumimoji="0" lang="fr-FR" sz="1300" u="none" strike="noStrike" cap="none" normalizeH="0" baseline="0" dirty="0" smtClean="0">
                          <a:ln>
                            <a:noFill/>
                          </a:ln>
                          <a:effectLst/>
                          <a:latin typeface="+mn-lt"/>
                        </a:rPr>
                        <a:t>Coûts</a:t>
                      </a: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dirty="0" smtClean="0">
                          <a:ln>
                            <a:noFill/>
                          </a:ln>
                          <a:effectLst/>
                          <a:latin typeface="+mn-lt"/>
                        </a:rPr>
                        <a:t>forte</a:t>
                      </a:r>
                    </a:p>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dirty="0" smtClean="0">
                          <a:ln>
                            <a:noFill/>
                          </a:ln>
                          <a:effectLst/>
                          <a:latin typeface="+mn-lt"/>
                        </a:rPr>
                        <a:t>forte </a:t>
                      </a: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dirty="0" smtClean="0">
                          <a:ln>
                            <a:noFill/>
                          </a:ln>
                          <a:effectLst/>
                          <a:latin typeface="+mn-lt"/>
                        </a:rPr>
                        <a:t>? </a:t>
                      </a:r>
                    </a:p>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dirty="0" smtClean="0">
                          <a:ln>
                            <a:noFill/>
                          </a:ln>
                          <a:effectLst/>
                          <a:latin typeface="+mn-lt"/>
                        </a:rPr>
                        <a:t>baisse du coût</a:t>
                      </a: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dirty="0" smtClean="0">
                          <a:ln>
                            <a:noFill/>
                          </a:ln>
                          <a:effectLst/>
                          <a:latin typeface="+mn-lt"/>
                        </a:rPr>
                        <a:t>en baisse</a:t>
                      </a:r>
                    </a:p>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dirty="0" smtClean="0">
                          <a:ln>
                            <a:noFill/>
                          </a:ln>
                          <a:effectLst/>
                          <a:latin typeface="+mn-lt"/>
                        </a:rPr>
                        <a:t>en baisse</a:t>
                      </a: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b="0" i="0" u="none" strike="noStrike" cap="none" normalizeH="0" baseline="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dirty="0" smtClean="0">
                          <a:ln>
                            <a:noFill/>
                          </a:ln>
                          <a:effectLst/>
                          <a:latin typeface="+mn-lt"/>
                        </a:rPr>
                        <a:t>Prix fixé par l’Etat</a:t>
                      </a:r>
                    </a:p>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dirty="0" smtClean="0">
                          <a:ln>
                            <a:noFill/>
                          </a:ln>
                          <a:solidFill>
                            <a:srgbClr val="000000"/>
                          </a:solidFill>
                          <a:effectLst/>
                          <a:latin typeface="+mn-lt"/>
                        </a:rPr>
                        <a:t>Augmentation du coût de la matière première</a:t>
                      </a:r>
                    </a:p>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dirty="0" smtClean="0">
                          <a:ln>
                            <a:noFill/>
                          </a:ln>
                          <a:solidFill>
                            <a:srgbClr val="FF0000"/>
                          </a:solidFill>
                          <a:effectLst/>
                          <a:latin typeface="+mn-lt"/>
                        </a:rPr>
                        <a:t>Se référer à  une entreprise de distribution similaire</a:t>
                      </a: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r>
              <a:tr h="229243">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dirty="0" smtClean="0">
                          <a:ln>
                            <a:noFill/>
                          </a:ln>
                          <a:effectLst/>
                          <a:latin typeface="+mn-lt"/>
                        </a:rPr>
                        <a:t>Offre</a:t>
                      </a: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u="none" strike="noStrike" cap="none" normalizeH="0" baseline="0" dirty="0" smtClean="0">
                        <a:ln>
                          <a:noFill/>
                        </a:ln>
                        <a:effectLst/>
                        <a:latin typeface="+mn-lt"/>
                      </a:endParaRP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u="none" strike="noStrike" cap="none" normalizeH="0" baseline="0" dirty="0" smtClean="0">
                        <a:ln>
                          <a:noFill/>
                        </a:ln>
                        <a:effectLst/>
                        <a:latin typeface="+mn-lt"/>
                      </a:endParaRP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u="none" strike="noStrike" cap="none" normalizeH="0" baseline="0" dirty="0" smtClean="0">
                        <a:ln>
                          <a:noFill/>
                        </a:ln>
                        <a:effectLst/>
                        <a:latin typeface="+mn-lt"/>
                      </a:endParaRP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u="none" strike="noStrike" cap="none" normalizeH="0" baseline="0" dirty="0" smtClean="0">
                        <a:ln>
                          <a:noFill/>
                        </a:ln>
                        <a:effectLst/>
                        <a:latin typeface="+mn-lt"/>
                      </a:endParaRP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r>
              <a:tr h="1577799">
                <a:tc>
                  <a:txBody>
                    <a:bodyPr/>
                    <a:lstStyle/>
                    <a:p>
                      <a:pPr marL="266700" marR="0" lvl="1" indent="-87313" algn="l" defTabSz="914400" rtl="0" eaLnBrk="0" fontAlgn="base" latinLnBrk="0" hangingPunct="0">
                        <a:lnSpc>
                          <a:spcPct val="100000"/>
                        </a:lnSpc>
                        <a:spcBef>
                          <a:spcPts val="0"/>
                        </a:spcBef>
                        <a:spcAft>
                          <a:spcPts val="0"/>
                        </a:spcAft>
                        <a:buClr>
                          <a:srgbClr val="666465"/>
                        </a:buClr>
                        <a:buSzPct val="80000"/>
                        <a:buFont typeface="Wingdings" pitchFamily="2" charset="2"/>
                        <a:buChar char="l"/>
                        <a:tabLst/>
                        <a:defRPr/>
                      </a:pPr>
                      <a:r>
                        <a:rPr kumimoji="0" lang="fr-FR" sz="1300" u="none" strike="noStrike" cap="none" normalizeH="0" baseline="0" dirty="0" smtClean="0">
                          <a:ln>
                            <a:noFill/>
                          </a:ln>
                          <a:effectLst/>
                          <a:latin typeface="+mn-lt"/>
                        </a:rPr>
                        <a:t>équilibre offre/demande</a:t>
                      </a: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dirty="0" smtClean="0">
                          <a:ln>
                            <a:noFill/>
                          </a:ln>
                          <a:effectLst/>
                          <a:latin typeface="+mn-lt"/>
                        </a:rPr>
                        <a:t>déséquilibre/offre</a:t>
                      </a: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dirty="0" smtClean="0">
                          <a:ln>
                            <a:noFill/>
                          </a:ln>
                          <a:effectLst/>
                          <a:latin typeface="+mn-lt"/>
                        </a:rPr>
                        <a:t>sous-capacité (baisse)</a:t>
                      </a: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dirty="0" smtClean="0">
                          <a:ln>
                            <a:noFill/>
                          </a:ln>
                          <a:effectLst/>
                          <a:latin typeface="+mn-lt"/>
                        </a:rPr>
                        <a:t>équilibre offre/demande</a:t>
                      </a: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defRPr/>
                      </a:pPr>
                      <a:r>
                        <a:rPr kumimoji="0" lang="fr-FR" sz="1300" u="none" strike="noStrike" cap="none" normalizeH="0" baseline="0" dirty="0" smtClean="0">
                          <a:ln>
                            <a:noFill/>
                          </a:ln>
                          <a:effectLst/>
                          <a:latin typeface="+mn-lt"/>
                        </a:rPr>
                        <a:t>surcapacité </a:t>
                      </a: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b="0" i="0" u="none" strike="noStrike" cap="none" normalizeH="0" baseline="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b="0" i="0" u="none" strike="noStrike" cap="none" normalizeH="0" baseline="0" dirty="0" smtClean="0">
                          <a:ln>
                            <a:noFill/>
                          </a:ln>
                          <a:solidFill>
                            <a:srgbClr val="FF0000"/>
                          </a:solidFill>
                          <a:effectLst/>
                          <a:latin typeface="+mn-lt"/>
                          <a:cs typeface="Arial" charset="0"/>
                        </a:rPr>
                        <a:t> </a:t>
                      </a:r>
                      <a:r>
                        <a:rPr kumimoji="0" lang="fr-FR" sz="1300" b="0" i="0" u="none" strike="noStrike" cap="none" normalizeH="0" baseline="0" dirty="0" smtClean="0">
                          <a:ln>
                            <a:noFill/>
                          </a:ln>
                          <a:solidFill>
                            <a:srgbClr val="000000"/>
                          </a:solidFill>
                          <a:effectLst/>
                          <a:latin typeface="+mn-lt"/>
                          <a:cs typeface="Arial" charset="0"/>
                        </a:rPr>
                        <a:t>Les demandes de raccordement sont satisfaites mais problèmes de délais de réalisation et de conformité</a:t>
                      </a: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r>
              <a:tr h="479767">
                <a:tc>
                  <a:txBody>
                    <a:bodyPr/>
                    <a:lstStyle/>
                    <a:p>
                      <a:pPr marL="266700" marR="0" lvl="1" indent="-87313" algn="l" defTabSz="914400" rtl="0" eaLnBrk="0" fontAlgn="base" latinLnBrk="0" hangingPunct="0">
                        <a:lnSpc>
                          <a:spcPct val="100000"/>
                        </a:lnSpc>
                        <a:spcBef>
                          <a:spcPts val="0"/>
                        </a:spcBef>
                        <a:spcAft>
                          <a:spcPts val="0"/>
                        </a:spcAft>
                        <a:buClr>
                          <a:srgbClr val="666465"/>
                        </a:buClr>
                        <a:buSzPct val="80000"/>
                        <a:buFont typeface="Wingdings" pitchFamily="2" charset="2"/>
                        <a:buChar char="l"/>
                        <a:tabLst/>
                        <a:defRPr/>
                      </a:pPr>
                      <a:r>
                        <a:rPr kumimoji="0" lang="fr-FR" sz="1300" u="none" strike="noStrike" cap="none" normalizeH="0" baseline="0" dirty="0" smtClean="0">
                          <a:ln>
                            <a:noFill/>
                          </a:ln>
                          <a:effectLst/>
                          <a:latin typeface="+mn-lt"/>
                        </a:rPr>
                        <a:t>stabilité technologique </a:t>
                      </a: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dirty="0" smtClean="0">
                          <a:ln>
                            <a:noFill/>
                          </a:ln>
                          <a:effectLst/>
                          <a:latin typeface="+mn-lt"/>
                        </a:rPr>
                        <a:t>Émergence</a:t>
                      </a: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defRPr/>
                      </a:pPr>
                      <a:r>
                        <a:rPr kumimoji="0" lang="fr-FR" sz="1300" u="none" strike="noStrike" cap="none" normalizeH="0" baseline="0" dirty="0" smtClean="0">
                          <a:ln>
                            <a:noFill/>
                          </a:ln>
                          <a:effectLst/>
                          <a:latin typeface="+mn-lt"/>
                        </a:rPr>
                        <a:t>progression</a:t>
                      </a: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defRPr/>
                      </a:pPr>
                      <a:r>
                        <a:rPr kumimoji="0" lang="fr-FR" sz="1300" u="none" strike="noStrike" cap="none" normalizeH="0" baseline="0" dirty="0" smtClean="0">
                          <a:ln>
                            <a:noFill/>
                          </a:ln>
                          <a:effectLst/>
                          <a:latin typeface="+mn-lt"/>
                        </a:rPr>
                        <a:t>Maturité</a:t>
                      </a: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dirty="0" smtClean="0">
                          <a:ln>
                            <a:noFill/>
                          </a:ln>
                          <a:effectLst/>
                          <a:latin typeface="+mn-lt"/>
                        </a:rPr>
                        <a:t>en voie d'obsolescence </a:t>
                      </a: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b="0" i="0" u="none" strike="noStrike" cap="none" normalizeH="0" baseline="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r>
              <a:tr h="229243">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b="1" u="none" strike="noStrike" cap="none" normalizeH="0" baseline="0" dirty="0" smtClean="0">
                          <a:ln>
                            <a:noFill/>
                          </a:ln>
                          <a:effectLst/>
                          <a:latin typeface="+mn-lt"/>
                        </a:rPr>
                        <a:t>Règles du marché</a:t>
                      </a: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u="none" strike="noStrike" cap="none" normalizeH="0" baseline="0" dirty="0" smtClean="0">
                        <a:ln>
                          <a:noFill/>
                        </a:ln>
                        <a:effectLst/>
                        <a:latin typeface="+mn-lt"/>
                      </a:endParaRP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u="none" strike="noStrike" cap="none" normalizeH="0" baseline="0" dirty="0" smtClean="0">
                        <a:ln>
                          <a:noFill/>
                        </a:ln>
                        <a:effectLst/>
                        <a:latin typeface="+mn-lt"/>
                      </a:endParaRP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u="none" strike="noStrike" cap="none" normalizeH="0" baseline="0" dirty="0" smtClean="0">
                        <a:ln>
                          <a:noFill/>
                        </a:ln>
                        <a:effectLst/>
                        <a:latin typeface="+mn-lt"/>
                      </a:endParaRP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u="none" strike="noStrike" cap="none" normalizeH="0" baseline="0" dirty="0" smtClean="0">
                        <a:ln>
                          <a:noFill/>
                        </a:ln>
                        <a:effectLst/>
                        <a:latin typeface="+mn-lt"/>
                      </a:endParaRP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r>
              <a:tr h="423235">
                <a:tc>
                  <a:txBody>
                    <a:bodyPr/>
                    <a:lstStyle/>
                    <a:p>
                      <a:pPr marL="266700" marR="0" lvl="1" indent="-87313" algn="l" defTabSz="914400" rtl="0" eaLnBrk="0" fontAlgn="base" latinLnBrk="0" hangingPunct="0">
                        <a:lnSpc>
                          <a:spcPct val="100000"/>
                        </a:lnSpc>
                        <a:spcBef>
                          <a:spcPts val="0"/>
                        </a:spcBef>
                        <a:spcAft>
                          <a:spcPts val="0"/>
                        </a:spcAft>
                        <a:buClr>
                          <a:srgbClr val="666465"/>
                        </a:buClr>
                        <a:buSzPct val="80000"/>
                        <a:buFont typeface="Wingdings" pitchFamily="2" charset="2"/>
                        <a:buChar char="l"/>
                        <a:tabLst/>
                        <a:defRPr/>
                      </a:pPr>
                      <a:r>
                        <a:rPr kumimoji="0" lang="fr-FR" sz="1300" u="none" strike="noStrike" cap="none" normalizeH="0" baseline="0" dirty="0" smtClean="0">
                          <a:ln>
                            <a:noFill/>
                          </a:ln>
                          <a:effectLst/>
                          <a:latin typeface="+mn-lt"/>
                        </a:rPr>
                        <a:t>risques liés à la réglementation </a:t>
                      </a: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dirty="0" smtClean="0">
                          <a:ln>
                            <a:noFill/>
                          </a:ln>
                          <a:effectLst/>
                          <a:latin typeface="+mn-lt"/>
                        </a:rPr>
                        <a:t>Élevés</a:t>
                      </a: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dirty="0" smtClean="0">
                          <a:ln>
                            <a:noFill/>
                          </a:ln>
                          <a:effectLst/>
                          <a:latin typeface="+mn-lt"/>
                        </a:rPr>
                        <a:t>Moyens</a:t>
                      </a: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dirty="0" smtClean="0">
                          <a:ln>
                            <a:noFill/>
                          </a:ln>
                          <a:effectLst/>
                          <a:latin typeface="+mn-lt"/>
                        </a:rPr>
                        <a:t>Faibles</a:t>
                      </a: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defRPr/>
                      </a:pPr>
                      <a:r>
                        <a:rPr kumimoji="0" lang="fr-FR" sz="1300" u="none" strike="noStrike" cap="none" normalizeH="0" baseline="0" dirty="0" smtClean="0">
                          <a:ln>
                            <a:noFill/>
                          </a:ln>
                          <a:effectLst/>
                          <a:latin typeface="+mn-lt"/>
                        </a:rPr>
                        <a:t>Faibles</a:t>
                      </a: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b="0" i="0" u="none" strike="noStrike" cap="none" normalizeH="0" baseline="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r>
              <a:tr h="373827">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dirty="0" smtClean="0">
                          <a:ln>
                            <a:noFill/>
                          </a:ln>
                          <a:effectLst/>
                          <a:latin typeface="+mn-lt"/>
                        </a:rPr>
                        <a:t>Concurrence</a:t>
                      </a: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u="none" strike="noStrike" cap="none" normalizeH="0" baseline="0" dirty="0" smtClean="0">
                        <a:ln>
                          <a:noFill/>
                        </a:ln>
                        <a:effectLst/>
                        <a:latin typeface="+mn-lt"/>
                      </a:endParaRP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u="none" strike="noStrike" cap="none" normalizeH="0" baseline="0" dirty="0" smtClean="0">
                        <a:ln>
                          <a:noFill/>
                        </a:ln>
                        <a:effectLst/>
                        <a:latin typeface="+mn-lt"/>
                      </a:endParaRP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u="none" strike="noStrike" cap="none" normalizeH="0" baseline="0" dirty="0" smtClean="0">
                        <a:ln>
                          <a:noFill/>
                        </a:ln>
                        <a:effectLst/>
                        <a:latin typeface="+mn-lt"/>
                      </a:endParaRP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u="none" strike="noStrike" cap="none" normalizeH="0" baseline="0" dirty="0" smtClean="0">
                        <a:ln>
                          <a:noFill/>
                        </a:ln>
                        <a:effectLst/>
                        <a:latin typeface="+mn-lt"/>
                      </a:endParaRP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r>
              <a:tr h="423235">
                <a:tc>
                  <a:txBody>
                    <a:bodyPr/>
                    <a:lstStyle/>
                    <a:p>
                      <a:pPr marL="266700" marR="0" lvl="1" indent="-87313" algn="l" defTabSz="914400" rtl="0" eaLnBrk="0" fontAlgn="base" latinLnBrk="0" hangingPunct="0">
                        <a:lnSpc>
                          <a:spcPct val="100000"/>
                        </a:lnSpc>
                        <a:spcBef>
                          <a:spcPts val="0"/>
                        </a:spcBef>
                        <a:spcAft>
                          <a:spcPts val="0"/>
                        </a:spcAft>
                        <a:buClr>
                          <a:srgbClr val="666465"/>
                        </a:buClr>
                        <a:buSzPct val="80000"/>
                        <a:buFont typeface="Wingdings" pitchFamily="2" charset="2"/>
                        <a:buChar char="l"/>
                        <a:tabLst/>
                        <a:defRPr/>
                      </a:pPr>
                      <a:r>
                        <a:rPr kumimoji="0" lang="fr-FR" sz="1300" u="none" strike="noStrike" cap="none" normalizeH="0" baseline="0" dirty="0" smtClean="0">
                          <a:ln>
                            <a:noFill/>
                          </a:ln>
                          <a:effectLst/>
                          <a:latin typeface="+mn-lt"/>
                        </a:rPr>
                        <a:t>Stabilité de la part de marché</a:t>
                      </a: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defRPr/>
                      </a:pPr>
                      <a:r>
                        <a:rPr kumimoji="0" lang="fr-FR" sz="1300" u="none" strike="noStrike" cap="none" normalizeH="0" baseline="0" dirty="0" smtClean="0">
                          <a:ln>
                            <a:noFill/>
                          </a:ln>
                          <a:effectLst/>
                          <a:latin typeface="+mn-lt"/>
                        </a:rPr>
                        <a:t>Volatile</a:t>
                      </a: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kern="1200" cap="none" normalizeH="0" baseline="0" dirty="0" smtClean="0">
                          <a:ln>
                            <a:noFill/>
                          </a:ln>
                          <a:solidFill>
                            <a:schemeClr val="tx1"/>
                          </a:solidFill>
                          <a:effectLst/>
                          <a:latin typeface="+mn-lt"/>
                          <a:ea typeface="+mn-ea"/>
                          <a:cs typeface="+mn-cs"/>
                        </a:rPr>
                        <a:t>ça passe ou ça casse </a:t>
                      </a: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kern="1200" cap="none" normalizeH="0" baseline="0" dirty="0" smtClean="0">
                          <a:ln>
                            <a:noFill/>
                          </a:ln>
                          <a:solidFill>
                            <a:schemeClr val="tx1"/>
                          </a:solidFill>
                          <a:effectLst/>
                          <a:latin typeface="+mn-lt"/>
                          <a:ea typeface="+mn-ea"/>
                          <a:cs typeface="+mn-cs"/>
                        </a:rPr>
                        <a:t>bonne (pour les leaders)</a:t>
                      </a: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kern="1200" cap="none" normalizeH="0" baseline="0" dirty="0" smtClean="0">
                          <a:ln>
                            <a:noFill/>
                          </a:ln>
                          <a:solidFill>
                            <a:schemeClr val="tx1"/>
                          </a:solidFill>
                          <a:effectLst/>
                          <a:latin typeface="+mn-lt"/>
                          <a:ea typeface="+mn-ea"/>
                          <a:cs typeface="+mn-cs"/>
                        </a:rPr>
                        <a:t>Bonne</a:t>
                      </a: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b="0" i="0" u="none" strike="noStrike" cap="none" normalizeH="0" baseline="0" dirty="0" smtClean="0">
                          <a:ln>
                            <a:noFill/>
                          </a:ln>
                          <a:solidFill>
                            <a:srgbClr val="000000"/>
                          </a:solidFill>
                          <a:effectLst/>
                          <a:latin typeface="+mn-lt"/>
                          <a:cs typeface="Arial" charset="0"/>
                        </a:rPr>
                        <a:t>SDA monopole</a:t>
                      </a: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r>
              <a:tr h="263426">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dirty="0" smtClean="0">
                          <a:ln>
                            <a:noFill/>
                          </a:ln>
                          <a:effectLst/>
                          <a:latin typeface="+mn-lt"/>
                        </a:rPr>
                        <a:t>Enjeux</a:t>
                      </a: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dirty="0" smtClean="0">
                          <a:ln>
                            <a:noFill/>
                          </a:ln>
                          <a:effectLst/>
                          <a:latin typeface="+mn-lt"/>
                        </a:rPr>
                        <a:t>Rupture</a:t>
                      </a: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dirty="0" smtClean="0">
                          <a:ln>
                            <a:noFill/>
                          </a:ln>
                          <a:effectLst/>
                          <a:latin typeface="+mn-lt"/>
                        </a:rPr>
                        <a:t>part de marché</a:t>
                      </a: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dirty="0" smtClean="0">
                          <a:ln>
                            <a:noFill/>
                          </a:ln>
                          <a:effectLst/>
                          <a:latin typeface="+mn-lt"/>
                        </a:rPr>
                        <a:t>qualité/coût</a:t>
                      </a: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smtClean="0">
                          <a:ln>
                            <a:noFill/>
                          </a:ln>
                          <a:effectLst/>
                          <a:latin typeface="+mn-lt"/>
                        </a:rPr>
                        <a:t>coût</a:t>
                      </a:r>
                      <a:endParaRPr kumimoji="0" lang="fr-FR" sz="1300" b="0" i="0" u="none" strike="noStrike" cap="none" normalizeH="0" baseline="0" smtClean="0">
                        <a:ln>
                          <a:noFill/>
                        </a:ln>
                        <a:solidFill>
                          <a:srgbClr val="000000"/>
                        </a:solidFill>
                        <a:effectLst/>
                        <a:latin typeface="+mn-lt"/>
                        <a:cs typeface="Arial" charset="0"/>
                      </a:endParaRPr>
                    </a:p>
                  </a:txBody>
                  <a:tcPr marL="15337" marR="15337" marT="18000" marB="18000" horzOverflow="overflow">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b="0" i="0" u="none" strike="noStrike" cap="none" normalizeH="0" baseline="0" smtClean="0">
                        <a:ln>
                          <a:noFill/>
                        </a:ln>
                        <a:solidFill>
                          <a:srgbClr val="000000"/>
                        </a:solidFill>
                        <a:effectLst/>
                        <a:latin typeface="+mn-lt"/>
                        <a:cs typeface="Arial" charset="0"/>
                      </a:endParaRPr>
                    </a:p>
                  </a:txBody>
                  <a:tcPr marL="15337" marR="15337" marT="18000" marB="18000" horzOverflow="overflow">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solidFill>
                      <a:schemeClr val="bg1"/>
                    </a:solidFill>
                  </a:tcPr>
                </a:tc>
              </a:tr>
            </a:tbl>
          </a:graphicData>
        </a:graphic>
      </p:graphicFrame>
      <p:sp>
        <p:nvSpPr>
          <p:cNvPr id="25716" name="Rectangle 2"/>
          <p:cNvSpPr>
            <a:spLocks noChangeArrowheads="1"/>
          </p:cNvSpPr>
          <p:nvPr/>
        </p:nvSpPr>
        <p:spPr bwMode="auto">
          <a:xfrm>
            <a:off x="214313" y="-120650"/>
            <a:ext cx="8259762" cy="498475"/>
          </a:xfrm>
          <a:prstGeom prst="rect">
            <a:avLst/>
          </a:prstGeom>
          <a:noFill/>
          <a:ln w="9525" algn="ctr">
            <a:noFill/>
            <a:miter lim="800000"/>
            <a:headEnd/>
            <a:tailEnd/>
          </a:ln>
        </p:spPr>
        <p:txBody>
          <a:bodyPr anchor="ctr"/>
          <a:lstStyle/>
          <a:p>
            <a:pPr marL="457200" indent="-457200"/>
            <a:r>
              <a:rPr lang="fr-FR" sz="2400" b="1">
                <a:solidFill>
                  <a:srgbClr val="000000"/>
                </a:solidFill>
                <a:latin typeface="Calibri" pitchFamily="34" charset="0"/>
              </a:rPr>
              <a:t>Maturité du segment </a:t>
            </a:r>
            <a:r>
              <a:rPr lang="fr-FR" sz="2400" b="1" i="1">
                <a:solidFill>
                  <a:srgbClr val="000000"/>
                </a:solidFill>
                <a:latin typeface="Calibri" pitchFamily="34" charset="0"/>
              </a:rPr>
              <a:t>Concessions Gaz</a:t>
            </a:r>
          </a:p>
        </p:txBody>
      </p:sp>
      <p:sp>
        <p:nvSpPr>
          <p:cNvPr id="25717" name="Line 117"/>
          <p:cNvSpPr>
            <a:spLocks noChangeShapeType="1"/>
          </p:cNvSpPr>
          <p:nvPr/>
        </p:nvSpPr>
        <p:spPr bwMode="auto">
          <a:xfrm>
            <a:off x="214313" y="520700"/>
            <a:ext cx="2000250" cy="571500"/>
          </a:xfrm>
          <a:prstGeom prst="line">
            <a:avLst/>
          </a:prstGeom>
          <a:noFill/>
          <a:ln w="6350">
            <a:solidFill>
              <a:schemeClr val="bg1"/>
            </a:solidFill>
            <a:round/>
            <a:headEnd/>
            <a:tailEnd/>
          </a:ln>
        </p:spPr>
        <p:txBody>
          <a:bodyPr wrap="none" anchor="ctr"/>
          <a:lstStyle/>
          <a:p>
            <a:endParaRPr lang="fr-FR"/>
          </a:p>
        </p:txBody>
      </p:sp>
      <p:sp>
        <p:nvSpPr>
          <p:cNvPr id="25718" name="Oval 94"/>
          <p:cNvSpPr>
            <a:spLocks noChangeArrowheads="1"/>
          </p:cNvSpPr>
          <p:nvPr/>
        </p:nvSpPr>
        <p:spPr bwMode="auto">
          <a:xfrm>
            <a:off x="5153030" y="1235075"/>
            <a:ext cx="133350" cy="144463"/>
          </a:xfrm>
          <a:prstGeom prst="ellipse">
            <a:avLst/>
          </a:prstGeom>
          <a:solidFill>
            <a:schemeClr val="accent1"/>
          </a:solidFill>
          <a:ln w="9525" algn="ctr">
            <a:solidFill>
              <a:schemeClr val="tx1"/>
            </a:solidFill>
            <a:round/>
            <a:headEnd/>
            <a:tailEnd/>
          </a:ln>
        </p:spPr>
        <p:txBody>
          <a:bodyPr wrap="none" lIns="18000" tIns="18000" rIns="18000" bIns="18000" anchor="ctr"/>
          <a:lstStyle/>
          <a:p>
            <a:endParaRPr lang="fr-FR" sz="3200">
              <a:latin typeface="Calibri" pitchFamily="34" charset="0"/>
            </a:endParaRPr>
          </a:p>
        </p:txBody>
      </p:sp>
      <p:sp>
        <p:nvSpPr>
          <p:cNvPr id="22647" name="Espace réservé du numéro de diapositive 16"/>
          <p:cNvSpPr>
            <a:spLocks noGrp="1"/>
          </p:cNvSpPr>
          <p:nvPr>
            <p:ph type="sldNum" sz="quarter" idx="12"/>
          </p:nvPr>
        </p:nvSpPr>
        <p:spPr bwMode="auto">
          <a:xfrm>
            <a:off x="8531225" y="5240338"/>
            <a:ext cx="549275" cy="396875"/>
          </a:xfrm>
          <a:ln>
            <a:round/>
            <a:headEnd/>
            <a:tailEnd/>
          </a:ln>
        </p:spPr>
        <p:txBody>
          <a:bodyPr wrap="square" numCol="1" anchorCtr="0" compatLnSpc="1">
            <a:prstTxWarp prst="textNoShape">
              <a:avLst/>
            </a:prstTxWarp>
          </a:bodyPr>
          <a:lstStyle/>
          <a:p>
            <a:pPr fontAlgn="base">
              <a:spcBef>
                <a:spcPct val="0"/>
              </a:spcBef>
              <a:spcAft>
                <a:spcPct val="0"/>
              </a:spcAft>
              <a:defRPr/>
            </a:pPr>
            <a:fld id="{D79883BB-ABBA-4A97-B4D1-019513CF2ECC}" type="slidenum">
              <a:rPr lang="fr-FR" smtClean="0"/>
              <a:pPr fontAlgn="base">
                <a:spcBef>
                  <a:spcPct val="0"/>
                </a:spcBef>
                <a:spcAft>
                  <a:spcPct val="0"/>
                </a:spcAft>
                <a:defRPr/>
              </a:pPr>
              <a:t>19</a:t>
            </a:fld>
            <a:endParaRPr lang="fr-FR" smtClean="0"/>
          </a:p>
        </p:txBody>
      </p:sp>
      <p:sp>
        <p:nvSpPr>
          <p:cNvPr id="25720" name="Oval 94"/>
          <p:cNvSpPr>
            <a:spLocks noChangeArrowheads="1"/>
          </p:cNvSpPr>
          <p:nvPr/>
        </p:nvSpPr>
        <p:spPr bwMode="auto">
          <a:xfrm>
            <a:off x="3786182" y="2157413"/>
            <a:ext cx="133350" cy="144462"/>
          </a:xfrm>
          <a:prstGeom prst="ellipse">
            <a:avLst/>
          </a:prstGeom>
          <a:solidFill>
            <a:schemeClr val="accent1"/>
          </a:solidFill>
          <a:ln w="9525" algn="ctr">
            <a:solidFill>
              <a:schemeClr val="tx1"/>
            </a:solidFill>
            <a:round/>
            <a:headEnd/>
            <a:tailEnd/>
          </a:ln>
        </p:spPr>
        <p:txBody>
          <a:bodyPr wrap="none" lIns="18000" tIns="18000" rIns="18000" bIns="18000" anchor="ctr"/>
          <a:lstStyle/>
          <a:p>
            <a:endParaRPr lang="fr-FR" sz="3200">
              <a:latin typeface="Calibri" pitchFamily="34" charset="0"/>
            </a:endParaRPr>
          </a:p>
        </p:txBody>
      </p:sp>
      <p:sp>
        <p:nvSpPr>
          <p:cNvPr id="25721" name="Oval 94"/>
          <p:cNvSpPr>
            <a:spLocks noChangeArrowheads="1"/>
          </p:cNvSpPr>
          <p:nvPr/>
        </p:nvSpPr>
        <p:spPr bwMode="auto">
          <a:xfrm>
            <a:off x="5500688" y="3233738"/>
            <a:ext cx="133350" cy="144462"/>
          </a:xfrm>
          <a:prstGeom prst="ellipse">
            <a:avLst/>
          </a:prstGeom>
          <a:solidFill>
            <a:schemeClr val="accent1"/>
          </a:solidFill>
          <a:ln w="9525" algn="ctr">
            <a:solidFill>
              <a:schemeClr val="tx1"/>
            </a:solidFill>
            <a:round/>
            <a:headEnd/>
            <a:tailEnd/>
          </a:ln>
        </p:spPr>
        <p:txBody>
          <a:bodyPr wrap="none" lIns="18000" tIns="18000" rIns="18000" bIns="18000" anchor="ctr"/>
          <a:lstStyle/>
          <a:p>
            <a:endParaRPr lang="fr-FR" sz="3200">
              <a:latin typeface="Calibri" pitchFamily="34" charset="0"/>
            </a:endParaRPr>
          </a:p>
        </p:txBody>
      </p:sp>
      <p:sp>
        <p:nvSpPr>
          <p:cNvPr id="25722" name="Oval 94"/>
          <p:cNvSpPr>
            <a:spLocks noChangeArrowheads="1"/>
          </p:cNvSpPr>
          <p:nvPr/>
        </p:nvSpPr>
        <p:spPr bwMode="auto">
          <a:xfrm>
            <a:off x="4010025" y="4635500"/>
            <a:ext cx="133350" cy="144463"/>
          </a:xfrm>
          <a:prstGeom prst="ellipse">
            <a:avLst/>
          </a:prstGeom>
          <a:solidFill>
            <a:schemeClr val="accent1"/>
          </a:solidFill>
          <a:ln w="9525" algn="ctr">
            <a:solidFill>
              <a:schemeClr val="tx1"/>
            </a:solidFill>
            <a:round/>
            <a:headEnd/>
            <a:tailEnd/>
          </a:ln>
        </p:spPr>
        <p:txBody>
          <a:bodyPr wrap="none" lIns="18000" tIns="18000" rIns="18000" bIns="18000" anchor="ctr"/>
          <a:lstStyle/>
          <a:p>
            <a:endParaRPr lang="fr-FR" sz="3200">
              <a:latin typeface="Calibri" pitchFamily="34" charset="0"/>
            </a:endParaRPr>
          </a:p>
        </p:txBody>
      </p:sp>
      <p:sp>
        <p:nvSpPr>
          <p:cNvPr id="25723" name="Oval 94"/>
          <p:cNvSpPr>
            <a:spLocks noChangeArrowheads="1"/>
          </p:cNvSpPr>
          <p:nvPr/>
        </p:nvSpPr>
        <p:spPr bwMode="auto">
          <a:xfrm>
            <a:off x="2438386" y="5214950"/>
            <a:ext cx="133350" cy="144463"/>
          </a:xfrm>
          <a:prstGeom prst="ellipse">
            <a:avLst/>
          </a:prstGeom>
          <a:solidFill>
            <a:schemeClr val="accent1"/>
          </a:solidFill>
          <a:ln w="9525" algn="ctr">
            <a:solidFill>
              <a:schemeClr val="tx1"/>
            </a:solidFill>
            <a:round/>
            <a:headEnd/>
            <a:tailEnd/>
          </a:ln>
        </p:spPr>
        <p:txBody>
          <a:bodyPr wrap="none" lIns="18000" tIns="18000" rIns="18000" bIns="18000" anchor="ctr"/>
          <a:lstStyle/>
          <a:p>
            <a:endParaRPr lang="fr-FR" sz="3200">
              <a:latin typeface="Calibri" pitchFamily="34" charset="0"/>
            </a:endParaRPr>
          </a:p>
        </p:txBody>
      </p:sp>
      <p:sp>
        <p:nvSpPr>
          <p:cNvPr id="25724" name="Oval 94"/>
          <p:cNvSpPr>
            <a:spLocks noChangeArrowheads="1"/>
          </p:cNvSpPr>
          <p:nvPr/>
        </p:nvSpPr>
        <p:spPr bwMode="auto">
          <a:xfrm>
            <a:off x="4572000" y="6929465"/>
            <a:ext cx="479425" cy="428625"/>
          </a:xfrm>
          <a:prstGeom prst="ellipse">
            <a:avLst/>
          </a:prstGeom>
          <a:solidFill>
            <a:schemeClr val="accent1"/>
          </a:solidFill>
          <a:ln w="9525" algn="ctr">
            <a:solidFill>
              <a:schemeClr val="tx1"/>
            </a:solidFill>
            <a:round/>
            <a:headEnd/>
            <a:tailEnd/>
          </a:ln>
        </p:spPr>
        <p:txBody>
          <a:bodyPr wrap="none" lIns="18000" tIns="18000" rIns="18000" bIns="18000" anchor="ctr"/>
          <a:lstStyle/>
          <a:p>
            <a:endParaRPr lang="fr-FR">
              <a:latin typeface="Calibri" pitchFamily="34" charset="0"/>
            </a:endParaRPr>
          </a:p>
        </p:txBody>
      </p:sp>
      <p:cxnSp>
        <p:nvCxnSpPr>
          <p:cNvPr id="16" name="Connecteur droit 15"/>
          <p:cNvCxnSpPr/>
          <p:nvPr/>
        </p:nvCxnSpPr>
        <p:spPr>
          <a:xfrm>
            <a:off x="279400" y="1927214"/>
            <a:ext cx="7215188" cy="158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25726" name="Oval 94"/>
          <p:cNvSpPr>
            <a:spLocks noChangeArrowheads="1"/>
          </p:cNvSpPr>
          <p:nvPr/>
        </p:nvSpPr>
        <p:spPr bwMode="auto">
          <a:xfrm>
            <a:off x="5581650" y="6134100"/>
            <a:ext cx="133350" cy="144463"/>
          </a:xfrm>
          <a:prstGeom prst="ellipse">
            <a:avLst/>
          </a:prstGeom>
          <a:solidFill>
            <a:schemeClr val="accent1"/>
          </a:solidFill>
          <a:ln w="9525" algn="ctr">
            <a:solidFill>
              <a:schemeClr val="tx1"/>
            </a:solidFill>
            <a:round/>
            <a:headEnd/>
            <a:tailEnd/>
          </a:ln>
        </p:spPr>
        <p:txBody>
          <a:bodyPr wrap="none" lIns="18000" tIns="18000" rIns="18000" bIns="18000" anchor="ctr"/>
          <a:lstStyle/>
          <a:p>
            <a:endParaRPr lang="fr-FR" sz="3200">
              <a:latin typeface="Calibri" pitchFamily="34" charset="0"/>
            </a:endParaRPr>
          </a:p>
        </p:txBody>
      </p:sp>
      <p:sp>
        <p:nvSpPr>
          <p:cNvPr id="15" name="Oval 94"/>
          <p:cNvSpPr>
            <a:spLocks noChangeArrowheads="1"/>
          </p:cNvSpPr>
          <p:nvPr/>
        </p:nvSpPr>
        <p:spPr bwMode="auto">
          <a:xfrm>
            <a:off x="5224468" y="6643710"/>
            <a:ext cx="133350" cy="144463"/>
          </a:xfrm>
          <a:prstGeom prst="ellipse">
            <a:avLst/>
          </a:prstGeom>
          <a:solidFill>
            <a:schemeClr val="accent1"/>
          </a:solidFill>
          <a:ln w="9525" algn="ctr">
            <a:solidFill>
              <a:schemeClr val="tx1"/>
            </a:solidFill>
            <a:round/>
            <a:headEnd/>
            <a:tailEnd/>
          </a:ln>
        </p:spPr>
        <p:txBody>
          <a:bodyPr wrap="none" lIns="18000" tIns="18000" rIns="18000" bIns="18000" anchor="ctr"/>
          <a:lstStyle/>
          <a:p>
            <a:endParaRPr lang="fr-FR" sz="3200">
              <a:latin typeface="Calibri" pitchFamily="34" charset="0"/>
            </a:endParaRP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pPr eaLnBrk="1" fontAlgn="auto" hangingPunct="1">
              <a:spcAft>
                <a:spcPts val="0"/>
              </a:spcAft>
              <a:defRPr/>
            </a:pPr>
            <a:r>
              <a:rPr lang="fr-FR" u="sng" dirty="0" smtClean="0"/>
              <a:t>Objet</a:t>
            </a:r>
            <a:r>
              <a:rPr lang="fr-FR" dirty="0" smtClean="0"/>
              <a:t> :</a:t>
            </a:r>
            <a:endParaRPr lang="fr-FR" dirty="0"/>
          </a:p>
        </p:txBody>
      </p:sp>
      <p:sp>
        <p:nvSpPr>
          <p:cNvPr id="4" name="Espace réservé du contenu 3"/>
          <p:cNvSpPr>
            <a:spLocks noGrp="1"/>
          </p:cNvSpPr>
          <p:nvPr>
            <p:ph idx="1"/>
          </p:nvPr>
        </p:nvSpPr>
        <p:spPr/>
        <p:txBody>
          <a:bodyPr rtlCol="0">
            <a:normAutofit fontScale="85000" lnSpcReduction="10000"/>
          </a:bodyPr>
          <a:lstStyle/>
          <a:p>
            <a:pPr algn="just" eaLnBrk="1" fontAlgn="auto" hangingPunct="1">
              <a:spcAft>
                <a:spcPts val="0"/>
              </a:spcAft>
              <a:buFont typeface="Arial" pitchFamily="34" charset="0"/>
              <a:buChar char="•"/>
              <a:defRPr/>
            </a:pPr>
            <a:r>
              <a:rPr lang="fr-FR" dirty="0" smtClean="0"/>
              <a:t>Une étude de planification stratégique comporte cinq étapes :</a:t>
            </a:r>
          </a:p>
          <a:p>
            <a:pPr marL="571500" indent="-457200" algn="just" eaLnBrk="1" fontAlgn="auto" hangingPunct="1">
              <a:spcAft>
                <a:spcPts val="0"/>
              </a:spcAft>
              <a:buFont typeface="+mj-lt"/>
              <a:buAutoNum type="arabicPeriod"/>
              <a:defRPr/>
            </a:pPr>
            <a:r>
              <a:rPr lang="fr-FR" sz="2400" dirty="0" smtClean="0"/>
              <a:t>Réalisation du </a:t>
            </a:r>
            <a:r>
              <a:rPr lang="fr-FR" sz="2400" b="1" dirty="0" smtClean="0"/>
              <a:t>diagnostic stratégique</a:t>
            </a:r>
            <a:r>
              <a:rPr lang="fr-FR" sz="2400" dirty="0" smtClean="0"/>
              <a:t> : qui constitue une analyse interne et externe de la situation actuelle de SDA.</a:t>
            </a:r>
          </a:p>
          <a:p>
            <a:pPr marL="571500" indent="-457200" algn="just" eaLnBrk="1" fontAlgn="auto" hangingPunct="1">
              <a:spcAft>
                <a:spcPts val="0"/>
              </a:spcAft>
              <a:buFont typeface="+mj-lt"/>
              <a:buAutoNum type="arabicPeriod"/>
              <a:defRPr/>
            </a:pPr>
            <a:r>
              <a:rPr lang="fr-FR" sz="2400" dirty="0" smtClean="0"/>
              <a:t>Définitions des </a:t>
            </a:r>
            <a:r>
              <a:rPr lang="fr-FR" sz="2400" b="1" dirty="0" smtClean="0"/>
              <a:t>scénarii </a:t>
            </a:r>
            <a:r>
              <a:rPr lang="fr-FR" sz="2400" dirty="0" smtClean="0"/>
              <a:t>: pour étudier les options stratégiques qui s’offrent à SDA. Leur évaluation permettra d’arrêter le scénario de référence.</a:t>
            </a:r>
          </a:p>
          <a:p>
            <a:pPr marL="571500" indent="-457200" algn="just" eaLnBrk="1" fontAlgn="auto" hangingPunct="1">
              <a:spcAft>
                <a:spcPts val="0"/>
              </a:spcAft>
              <a:buFont typeface="+mj-lt"/>
              <a:buAutoNum type="arabicPeriod"/>
              <a:defRPr/>
            </a:pPr>
            <a:r>
              <a:rPr lang="fr-FR" sz="2400" dirty="0" smtClean="0"/>
              <a:t>Élaboration du </a:t>
            </a:r>
            <a:r>
              <a:rPr lang="fr-FR" sz="2400" b="1" dirty="0" smtClean="0"/>
              <a:t>plan d’actions stratégique</a:t>
            </a:r>
            <a:r>
              <a:rPr lang="fr-FR" sz="2400" dirty="0" smtClean="0"/>
              <a:t> : déclinaison du scénario de référence en actions stratégiques jalonnées annuellement (sur 05 ans).</a:t>
            </a:r>
          </a:p>
          <a:p>
            <a:pPr marL="571500" indent="-457200" algn="just" eaLnBrk="1" fontAlgn="auto" hangingPunct="1">
              <a:spcAft>
                <a:spcPts val="0"/>
              </a:spcAft>
              <a:buFont typeface="+mj-lt"/>
              <a:buAutoNum type="arabicPeriod"/>
              <a:defRPr/>
            </a:pPr>
            <a:r>
              <a:rPr lang="fr-FR" sz="2400" dirty="0" smtClean="0"/>
              <a:t>Élaboration du </a:t>
            </a:r>
            <a:r>
              <a:rPr lang="fr-FR" sz="2400" b="1" dirty="0" smtClean="0"/>
              <a:t>business plan</a:t>
            </a:r>
            <a:r>
              <a:rPr lang="fr-FR" sz="2400" dirty="0" smtClean="0"/>
              <a:t> : évaluation financière du plan d’actions.</a:t>
            </a:r>
          </a:p>
          <a:p>
            <a:pPr marL="571500" indent="-457200" algn="just" eaLnBrk="1" fontAlgn="auto" hangingPunct="1">
              <a:spcAft>
                <a:spcPts val="0"/>
              </a:spcAft>
              <a:buFont typeface="+mj-lt"/>
              <a:buAutoNum type="arabicPeriod"/>
              <a:defRPr/>
            </a:pPr>
            <a:r>
              <a:rPr lang="fr-FR" sz="2400" dirty="0" smtClean="0"/>
              <a:t>Élaborations du </a:t>
            </a:r>
            <a:r>
              <a:rPr lang="fr-FR" sz="2400" b="1" dirty="0" smtClean="0"/>
              <a:t>plan de déploiement</a:t>
            </a:r>
            <a:r>
              <a:rPr lang="fr-FR" sz="2400" dirty="0" smtClean="0"/>
              <a:t> : déclinaison du plan stratégique de SDA dans les structures opérationnelles, et construction du tableau de bord de suivi.</a:t>
            </a:r>
            <a:endParaRPr lang="fr-FR" sz="2400" dirty="0"/>
          </a:p>
        </p:txBody>
      </p:sp>
      <p:sp>
        <p:nvSpPr>
          <p:cNvPr id="5124" name="Espace réservé du numéro de diapositive 1"/>
          <p:cNvSpPr>
            <a:spLocks noGrp="1"/>
          </p:cNvSpPr>
          <p:nvPr>
            <p:ph type="sldNum" sz="quarter" idx="12"/>
          </p:nvPr>
        </p:nvSpPr>
        <p:spPr bwMode="auto">
          <a:ln>
            <a:round/>
            <a:headEnd/>
            <a:tailEnd/>
          </a:ln>
        </p:spPr>
        <p:txBody>
          <a:bodyPr wrap="square" numCol="1" anchorCtr="0" compatLnSpc="1">
            <a:prstTxWarp prst="textNoShape">
              <a:avLst/>
            </a:prstTxWarp>
          </a:bodyPr>
          <a:lstStyle/>
          <a:p>
            <a:pPr fontAlgn="base">
              <a:spcBef>
                <a:spcPct val="0"/>
              </a:spcBef>
              <a:spcAft>
                <a:spcPct val="0"/>
              </a:spcAft>
              <a:defRPr/>
            </a:pPr>
            <a:fld id="{1D7F999E-6B70-44BC-A4CD-A44B7798C919}" type="slidenum">
              <a:rPr lang="en-US" smtClean="0"/>
              <a:pPr fontAlgn="base">
                <a:spcBef>
                  <a:spcPct val="0"/>
                </a:spcBef>
                <a:spcAft>
                  <a:spcPct val="0"/>
                </a:spcAft>
                <a:defRPr/>
              </a:pPr>
              <a:t>2</a:t>
            </a:fld>
            <a:endParaRPr lang="en-US"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Line 4"/>
          <p:cNvSpPr>
            <a:spLocks noChangeShapeType="1"/>
          </p:cNvSpPr>
          <p:nvPr/>
        </p:nvSpPr>
        <p:spPr bwMode="auto">
          <a:xfrm flipV="1">
            <a:off x="1863725" y="1743075"/>
            <a:ext cx="0" cy="4194175"/>
          </a:xfrm>
          <a:prstGeom prst="line">
            <a:avLst/>
          </a:prstGeom>
          <a:noFill/>
          <a:ln w="9525">
            <a:solidFill>
              <a:schemeClr val="accent1"/>
            </a:solidFill>
            <a:round/>
            <a:headEnd/>
            <a:tailEnd/>
          </a:ln>
        </p:spPr>
        <p:txBody>
          <a:bodyPr wrap="none" anchor="ctr"/>
          <a:lstStyle/>
          <a:p>
            <a:endParaRPr lang="fr-FR"/>
          </a:p>
        </p:txBody>
      </p:sp>
      <p:sp>
        <p:nvSpPr>
          <p:cNvPr id="26627" name="Line 5"/>
          <p:cNvSpPr>
            <a:spLocks noChangeShapeType="1"/>
          </p:cNvSpPr>
          <p:nvPr/>
        </p:nvSpPr>
        <p:spPr bwMode="auto">
          <a:xfrm>
            <a:off x="1863725" y="5103813"/>
            <a:ext cx="5638800" cy="0"/>
          </a:xfrm>
          <a:prstGeom prst="line">
            <a:avLst/>
          </a:prstGeom>
          <a:noFill/>
          <a:ln w="9525">
            <a:solidFill>
              <a:schemeClr val="accent1"/>
            </a:solidFill>
            <a:round/>
            <a:headEnd/>
            <a:tailEnd/>
          </a:ln>
        </p:spPr>
        <p:txBody>
          <a:bodyPr wrap="none" anchor="ctr"/>
          <a:lstStyle/>
          <a:p>
            <a:endParaRPr lang="fr-FR"/>
          </a:p>
        </p:txBody>
      </p:sp>
      <p:sp>
        <p:nvSpPr>
          <p:cNvPr id="26628" name="Line 6"/>
          <p:cNvSpPr>
            <a:spLocks noChangeShapeType="1"/>
          </p:cNvSpPr>
          <p:nvPr/>
        </p:nvSpPr>
        <p:spPr bwMode="auto">
          <a:xfrm>
            <a:off x="1863725" y="2546350"/>
            <a:ext cx="5638800" cy="0"/>
          </a:xfrm>
          <a:prstGeom prst="line">
            <a:avLst/>
          </a:prstGeom>
          <a:noFill/>
          <a:ln w="9525">
            <a:solidFill>
              <a:schemeClr val="accent1"/>
            </a:solidFill>
            <a:round/>
            <a:headEnd/>
            <a:tailEnd/>
          </a:ln>
        </p:spPr>
        <p:txBody>
          <a:bodyPr wrap="none" anchor="ctr"/>
          <a:lstStyle/>
          <a:p>
            <a:endParaRPr lang="fr-FR"/>
          </a:p>
        </p:txBody>
      </p:sp>
      <p:sp>
        <p:nvSpPr>
          <p:cNvPr id="26629" name="Line 7"/>
          <p:cNvSpPr>
            <a:spLocks noChangeShapeType="1"/>
          </p:cNvSpPr>
          <p:nvPr/>
        </p:nvSpPr>
        <p:spPr bwMode="auto">
          <a:xfrm>
            <a:off x="1863725" y="1746250"/>
            <a:ext cx="5638800" cy="0"/>
          </a:xfrm>
          <a:prstGeom prst="line">
            <a:avLst/>
          </a:prstGeom>
          <a:noFill/>
          <a:ln w="9525">
            <a:solidFill>
              <a:schemeClr val="accent1"/>
            </a:solidFill>
            <a:round/>
            <a:headEnd/>
            <a:tailEnd/>
          </a:ln>
        </p:spPr>
        <p:txBody>
          <a:bodyPr wrap="none" anchor="ctr"/>
          <a:lstStyle/>
          <a:p>
            <a:endParaRPr lang="fr-FR"/>
          </a:p>
        </p:txBody>
      </p:sp>
      <p:sp>
        <p:nvSpPr>
          <p:cNvPr id="26630" name="Line 8"/>
          <p:cNvSpPr>
            <a:spLocks noChangeShapeType="1"/>
          </p:cNvSpPr>
          <p:nvPr/>
        </p:nvSpPr>
        <p:spPr bwMode="auto">
          <a:xfrm flipV="1">
            <a:off x="3209925" y="1746250"/>
            <a:ext cx="0" cy="4191000"/>
          </a:xfrm>
          <a:prstGeom prst="line">
            <a:avLst/>
          </a:prstGeom>
          <a:noFill/>
          <a:ln w="9525">
            <a:solidFill>
              <a:schemeClr val="accent1"/>
            </a:solidFill>
            <a:round/>
            <a:headEnd/>
            <a:tailEnd/>
          </a:ln>
        </p:spPr>
        <p:txBody>
          <a:bodyPr wrap="none" anchor="ctr"/>
          <a:lstStyle/>
          <a:p>
            <a:endParaRPr lang="fr-FR"/>
          </a:p>
        </p:txBody>
      </p:sp>
      <p:sp>
        <p:nvSpPr>
          <p:cNvPr id="26631" name="Line 9"/>
          <p:cNvSpPr>
            <a:spLocks noChangeShapeType="1"/>
          </p:cNvSpPr>
          <p:nvPr/>
        </p:nvSpPr>
        <p:spPr bwMode="auto">
          <a:xfrm flipV="1">
            <a:off x="7502525" y="1746250"/>
            <a:ext cx="0" cy="4191000"/>
          </a:xfrm>
          <a:prstGeom prst="line">
            <a:avLst/>
          </a:prstGeom>
          <a:noFill/>
          <a:ln w="9525">
            <a:solidFill>
              <a:schemeClr val="accent1"/>
            </a:solidFill>
            <a:round/>
            <a:headEnd/>
            <a:tailEnd/>
          </a:ln>
        </p:spPr>
        <p:txBody>
          <a:bodyPr wrap="none" anchor="ctr"/>
          <a:lstStyle/>
          <a:p>
            <a:endParaRPr lang="fr-FR"/>
          </a:p>
        </p:txBody>
      </p:sp>
      <p:sp>
        <p:nvSpPr>
          <p:cNvPr id="26632" name="Line 10"/>
          <p:cNvSpPr>
            <a:spLocks noChangeShapeType="1"/>
          </p:cNvSpPr>
          <p:nvPr/>
        </p:nvSpPr>
        <p:spPr bwMode="auto">
          <a:xfrm>
            <a:off x="1868488" y="4264025"/>
            <a:ext cx="5608637" cy="0"/>
          </a:xfrm>
          <a:prstGeom prst="line">
            <a:avLst/>
          </a:prstGeom>
          <a:noFill/>
          <a:ln w="9525">
            <a:solidFill>
              <a:schemeClr val="accent1"/>
            </a:solidFill>
            <a:round/>
            <a:headEnd/>
            <a:tailEnd/>
          </a:ln>
        </p:spPr>
        <p:txBody>
          <a:bodyPr wrap="none" anchor="ctr"/>
          <a:lstStyle/>
          <a:p>
            <a:endParaRPr lang="fr-FR"/>
          </a:p>
        </p:txBody>
      </p:sp>
      <p:sp>
        <p:nvSpPr>
          <p:cNvPr id="26633" name="Line 11"/>
          <p:cNvSpPr>
            <a:spLocks noChangeShapeType="1"/>
          </p:cNvSpPr>
          <p:nvPr/>
        </p:nvSpPr>
        <p:spPr bwMode="auto">
          <a:xfrm>
            <a:off x="1868488" y="3424238"/>
            <a:ext cx="5581650" cy="0"/>
          </a:xfrm>
          <a:prstGeom prst="line">
            <a:avLst/>
          </a:prstGeom>
          <a:noFill/>
          <a:ln w="9525">
            <a:solidFill>
              <a:schemeClr val="accent1"/>
            </a:solidFill>
            <a:round/>
            <a:headEnd/>
            <a:tailEnd/>
          </a:ln>
        </p:spPr>
        <p:txBody>
          <a:bodyPr wrap="none" anchor="ctr"/>
          <a:lstStyle/>
          <a:p>
            <a:endParaRPr lang="fr-FR"/>
          </a:p>
        </p:txBody>
      </p:sp>
      <p:sp>
        <p:nvSpPr>
          <p:cNvPr id="26634" name="Line 12"/>
          <p:cNvSpPr>
            <a:spLocks noChangeShapeType="1"/>
          </p:cNvSpPr>
          <p:nvPr/>
        </p:nvSpPr>
        <p:spPr bwMode="auto">
          <a:xfrm flipV="1">
            <a:off x="4591050" y="1754188"/>
            <a:ext cx="0" cy="4191000"/>
          </a:xfrm>
          <a:prstGeom prst="line">
            <a:avLst/>
          </a:prstGeom>
          <a:noFill/>
          <a:ln w="9525">
            <a:solidFill>
              <a:schemeClr val="accent1"/>
            </a:solidFill>
            <a:round/>
            <a:headEnd/>
            <a:tailEnd/>
          </a:ln>
        </p:spPr>
        <p:txBody>
          <a:bodyPr wrap="none" anchor="ctr"/>
          <a:lstStyle/>
          <a:p>
            <a:endParaRPr lang="fr-FR"/>
          </a:p>
        </p:txBody>
      </p:sp>
      <p:sp>
        <p:nvSpPr>
          <p:cNvPr id="26635" name="Line 13"/>
          <p:cNvSpPr>
            <a:spLocks noChangeShapeType="1"/>
          </p:cNvSpPr>
          <p:nvPr/>
        </p:nvSpPr>
        <p:spPr bwMode="auto">
          <a:xfrm flipV="1">
            <a:off x="6042025" y="1744663"/>
            <a:ext cx="0" cy="4200525"/>
          </a:xfrm>
          <a:prstGeom prst="line">
            <a:avLst/>
          </a:prstGeom>
          <a:noFill/>
          <a:ln w="9525">
            <a:solidFill>
              <a:schemeClr val="accent1"/>
            </a:solidFill>
            <a:round/>
            <a:headEnd/>
            <a:tailEnd/>
          </a:ln>
        </p:spPr>
        <p:txBody>
          <a:bodyPr wrap="none" anchor="ctr"/>
          <a:lstStyle/>
          <a:p>
            <a:endParaRPr lang="fr-FR"/>
          </a:p>
        </p:txBody>
      </p:sp>
      <p:sp>
        <p:nvSpPr>
          <p:cNvPr id="26636" name="Line 14"/>
          <p:cNvSpPr>
            <a:spLocks noChangeShapeType="1"/>
          </p:cNvSpPr>
          <p:nvPr/>
        </p:nvSpPr>
        <p:spPr bwMode="auto">
          <a:xfrm>
            <a:off x="1871663" y="5943600"/>
            <a:ext cx="5641975" cy="0"/>
          </a:xfrm>
          <a:prstGeom prst="line">
            <a:avLst/>
          </a:prstGeom>
          <a:noFill/>
          <a:ln w="9525">
            <a:solidFill>
              <a:schemeClr val="accent1"/>
            </a:solidFill>
            <a:round/>
            <a:headEnd/>
            <a:tailEnd/>
          </a:ln>
        </p:spPr>
        <p:txBody>
          <a:bodyPr wrap="none" anchor="ctr"/>
          <a:lstStyle/>
          <a:p>
            <a:endParaRPr lang="fr-FR"/>
          </a:p>
        </p:txBody>
      </p:sp>
      <p:sp>
        <p:nvSpPr>
          <p:cNvPr id="26637" name="Text Box 15"/>
          <p:cNvSpPr txBox="1">
            <a:spLocks noChangeArrowheads="1"/>
          </p:cNvSpPr>
          <p:nvPr/>
        </p:nvSpPr>
        <p:spPr bwMode="auto">
          <a:xfrm rot="-5400000">
            <a:off x="-1554955" y="3494881"/>
            <a:ext cx="4202112" cy="650875"/>
          </a:xfrm>
          <a:prstGeom prst="rect">
            <a:avLst/>
          </a:prstGeom>
          <a:noFill/>
          <a:ln w="9525">
            <a:noFill/>
            <a:miter lim="800000"/>
            <a:headEnd/>
            <a:tailEnd/>
          </a:ln>
        </p:spPr>
        <p:txBody>
          <a:bodyPr lIns="95777" tIns="47890" rIns="95777" bIns="47890">
            <a:spAutoFit/>
          </a:bodyPr>
          <a:lstStyle/>
          <a:p>
            <a:pPr algn="ctr" defTabSz="957263">
              <a:spcBef>
                <a:spcPct val="50000"/>
              </a:spcBef>
            </a:pPr>
            <a:r>
              <a:rPr lang="fr-FR" b="1">
                <a:solidFill>
                  <a:srgbClr val="000000"/>
                </a:solidFill>
                <a:latin typeface="Calibri" pitchFamily="34" charset="0"/>
              </a:rPr>
              <a:t>Potentiel de création de valeur de Sonelgaz</a:t>
            </a:r>
          </a:p>
        </p:txBody>
      </p:sp>
      <p:sp>
        <p:nvSpPr>
          <p:cNvPr id="26638" name="Text Box 16"/>
          <p:cNvSpPr txBox="1">
            <a:spLocks noChangeArrowheads="1"/>
          </p:cNvSpPr>
          <p:nvPr/>
        </p:nvSpPr>
        <p:spPr bwMode="auto">
          <a:xfrm>
            <a:off x="2057400" y="1441450"/>
            <a:ext cx="982663" cy="250825"/>
          </a:xfrm>
          <a:prstGeom prst="rect">
            <a:avLst/>
          </a:prstGeom>
          <a:noFill/>
          <a:ln w="9525">
            <a:noFill/>
            <a:miter lim="800000"/>
            <a:headEnd/>
            <a:tailEnd/>
          </a:ln>
        </p:spPr>
        <p:txBody>
          <a:bodyPr lIns="95777" tIns="47890" rIns="95777" bIns="47890">
            <a:spAutoFit/>
          </a:bodyPr>
          <a:lstStyle/>
          <a:p>
            <a:pPr algn="ctr" defTabSz="957263">
              <a:spcBef>
                <a:spcPct val="50000"/>
              </a:spcBef>
            </a:pPr>
            <a:r>
              <a:rPr lang="fr-FR" sz="1000" b="1" dirty="0">
                <a:solidFill>
                  <a:srgbClr val="000000"/>
                </a:solidFill>
                <a:latin typeface="Calibri" pitchFamily="34" charset="0"/>
              </a:rPr>
              <a:t>Emergence</a:t>
            </a:r>
          </a:p>
        </p:txBody>
      </p:sp>
      <p:sp>
        <p:nvSpPr>
          <p:cNvPr id="26639" name="Text Box 17"/>
          <p:cNvSpPr txBox="1">
            <a:spLocks noChangeArrowheads="1"/>
          </p:cNvSpPr>
          <p:nvPr/>
        </p:nvSpPr>
        <p:spPr bwMode="auto">
          <a:xfrm>
            <a:off x="3402013" y="1439863"/>
            <a:ext cx="984250" cy="250825"/>
          </a:xfrm>
          <a:prstGeom prst="rect">
            <a:avLst/>
          </a:prstGeom>
          <a:noFill/>
          <a:ln w="9525">
            <a:noFill/>
            <a:miter lim="800000"/>
            <a:headEnd/>
            <a:tailEnd/>
          </a:ln>
        </p:spPr>
        <p:txBody>
          <a:bodyPr lIns="95777" tIns="47890" rIns="95777" bIns="47890">
            <a:spAutoFit/>
          </a:bodyPr>
          <a:lstStyle/>
          <a:p>
            <a:pPr algn="ctr" defTabSz="957263">
              <a:spcBef>
                <a:spcPct val="50000"/>
              </a:spcBef>
            </a:pPr>
            <a:r>
              <a:rPr lang="fr-FR" sz="1000" b="1" dirty="0">
                <a:solidFill>
                  <a:srgbClr val="000000"/>
                </a:solidFill>
                <a:latin typeface="Calibri" pitchFamily="34" charset="0"/>
              </a:rPr>
              <a:t>Croissance </a:t>
            </a:r>
          </a:p>
        </p:txBody>
      </p:sp>
      <p:sp>
        <p:nvSpPr>
          <p:cNvPr id="26640" name="Text Box 18"/>
          <p:cNvSpPr txBox="1">
            <a:spLocks noChangeArrowheads="1"/>
          </p:cNvSpPr>
          <p:nvPr/>
        </p:nvSpPr>
        <p:spPr bwMode="auto">
          <a:xfrm>
            <a:off x="4808538" y="1439863"/>
            <a:ext cx="985837" cy="250825"/>
          </a:xfrm>
          <a:prstGeom prst="rect">
            <a:avLst/>
          </a:prstGeom>
          <a:noFill/>
          <a:ln w="9525">
            <a:noFill/>
            <a:miter lim="800000"/>
            <a:headEnd/>
            <a:tailEnd/>
          </a:ln>
        </p:spPr>
        <p:txBody>
          <a:bodyPr lIns="95777" tIns="47890" rIns="95777" bIns="47890">
            <a:spAutoFit/>
          </a:bodyPr>
          <a:lstStyle/>
          <a:p>
            <a:pPr algn="ctr" defTabSz="957263">
              <a:spcBef>
                <a:spcPct val="50000"/>
              </a:spcBef>
            </a:pPr>
            <a:r>
              <a:rPr lang="fr-FR" sz="1000" b="1" dirty="0">
                <a:solidFill>
                  <a:srgbClr val="000000"/>
                </a:solidFill>
                <a:latin typeface="Calibri" pitchFamily="34" charset="0"/>
              </a:rPr>
              <a:t>Maturité </a:t>
            </a:r>
          </a:p>
        </p:txBody>
      </p:sp>
      <p:sp>
        <p:nvSpPr>
          <p:cNvPr id="26641" name="Text Box 19"/>
          <p:cNvSpPr txBox="1">
            <a:spLocks noChangeArrowheads="1"/>
          </p:cNvSpPr>
          <p:nvPr/>
        </p:nvSpPr>
        <p:spPr bwMode="auto">
          <a:xfrm>
            <a:off x="6245225" y="1441450"/>
            <a:ext cx="987425" cy="250825"/>
          </a:xfrm>
          <a:prstGeom prst="rect">
            <a:avLst/>
          </a:prstGeom>
          <a:noFill/>
          <a:ln w="9525">
            <a:noFill/>
            <a:miter lim="800000"/>
            <a:headEnd/>
            <a:tailEnd/>
          </a:ln>
        </p:spPr>
        <p:txBody>
          <a:bodyPr lIns="95777" tIns="47890" rIns="95777" bIns="47890">
            <a:spAutoFit/>
          </a:bodyPr>
          <a:lstStyle/>
          <a:p>
            <a:pPr algn="ctr" defTabSz="957263">
              <a:spcBef>
                <a:spcPct val="50000"/>
              </a:spcBef>
            </a:pPr>
            <a:r>
              <a:rPr lang="fr-FR" sz="1000" b="1" dirty="0">
                <a:solidFill>
                  <a:srgbClr val="000000"/>
                </a:solidFill>
                <a:latin typeface="Calibri" pitchFamily="34" charset="0"/>
              </a:rPr>
              <a:t>Décroissance</a:t>
            </a:r>
          </a:p>
        </p:txBody>
      </p:sp>
      <p:sp>
        <p:nvSpPr>
          <p:cNvPr id="26642" name="Text Box 20"/>
          <p:cNvSpPr txBox="1">
            <a:spLocks noChangeArrowheads="1"/>
          </p:cNvSpPr>
          <p:nvPr/>
        </p:nvSpPr>
        <p:spPr bwMode="auto">
          <a:xfrm>
            <a:off x="344488" y="2039938"/>
            <a:ext cx="1524000" cy="250825"/>
          </a:xfrm>
          <a:prstGeom prst="rect">
            <a:avLst/>
          </a:prstGeom>
          <a:noFill/>
          <a:ln w="9525">
            <a:noFill/>
            <a:miter lim="800000"/>
            <a:headEnd/>
            <a:tailEnd/>
          </a:ln>
        </p:spPr>
        <p:txBody>
          <a:bodyPr lIns="95777" tIns="47890" rIns="95777" bIns="47890">
            <a:spAutoFit/>
          </a:bodyPr>
          <a:lstStyle/>
          <a:p>
            <a:pPr algn="r" defTabSz="957263">
              <a:spcBef>
                <a:spcPct val="50000"/>
              </a:spcBef>
            </a:pPr>
            <a:r>
              <a:rPr lang="fr-FR" sz="1000" b="1" dirty="0">
                <a:solidFill>
                  <a:srgbClr val="000000"/>
                </a:solidFill>
                <a:latin typeface="Calibri" pitchFamily="34" charset="0"/>
              </a:rPr>
              <a:t>Exceptionnel </a:t>
            </a:r>
          </a:p>
        </p:txBody>
      </p:sp>
      <p:sp>
        <p:nvSpPr>
          <p:cNvPr id="26643" name="Text Box 21"/>
          <p:cNvSpPr txBox="1">
            <a:spLocks noChangeArrowheads="1"/>
          </p:cNvSpPr>
          <p:nvPr/>
        </p:nvSpPr>
        <p:spPr bwMode="auto">
          <a:xfrm>
            <a:off x="344488" y="4557713"/>
            <a:ext cx="1524000" cy="250825"/>
          </a:xfrm>
          <a:prstGeom prst="rect">
            <a:avLst/>
          </a:prstGeom>
          <a:noFill/>
          <a:ln w="9525">
            <a:noFill/>
            <a:miter lim="800000"/>
            <a:headEnd/>
            <a:tailEnd/>
          </a:ln>
        </p:spPr>
        <p:txBody>
          <a:bodyPr lIns="95777" tIns="47890" rIns="95777" bIns="47890">
            <a:spAutoFit/>
          </a:bodyPr>
          <a:lstStyle/>
          <a:p>
            <a:pPr algn="r" defTabSz="957263">
              <a:spcBef>
                <a:spcPct val="50000"/>
              </a:spcBef>
            </a:pPr>
            <a:r>
              <a:rPr lang="fr-FR" sz="1000" b="1" dirty="0">
                <a:solidFill>
                  <a:srgbClr val="000000"/>
                </a:solidFill>
                <a:latin typeface="Calibri" pitchFamily="34" charset="0"/>
              </a:rPr>
              <a:t>Faible </a:t>
            </a:r>
          </a:p>
        </p:txBody>
      </p:sp>
      <p:sp>
        <p:nvSpPr>
          <p:cNvPr id="26644" name="Text Box 22"/>
          <p:cNvSpPr txBox="1">
            <a:spLocks noChangeArrowheads="1"/>
          </p:cNvSpPr>
          <p:nvPr/>
        </p:nvSpPr>
        <p:spPr bwMode="auto">
          <a:xfrm>
            <a:off x="344488" y="5397500"/>
            <a:ext cx="1524000" cy="250825"/>
          </a:xfrm>
          <a:prstGeom prst="rect">
            <a:avLst/>
          </a:prstGeom>
          <a:noFill/>
          <a:ln w="9525">
            <a:noFill/>
            <a:miter lim="800000"/>
            <a:headEnd/>
            <a:tailEnd/>
          </a:ln>
        </p:spPr>
        <p:txBody>
          <a:bodyPr lIns="95777" tIns="47890" rIns="95777" bIns="47890">
            <a:spAutoFit/>
          </a:bodyPr>
          <a:lstStyle/>
          <a:p>
            <a:pPr algn="r" defTabSz="957263">
              <a:spcBef>
                <a:spcPct val="50000"/>
              </a:spcBef>
            </a:pPr>
            <a:r>
              <a:rPr lang="fr-FR" sz="1000" b="1" dirty="0">
                <a:solidFill>
                  <a:srgbClr val="000000"/>
                </a:solidFill>
                <a:latin typeface="Calibri" pitchFamily="34" charset="0"/>
              </a:rPr>
              <a:t>Très faible</a:t>
            </a:r>
          </a:p>
        </p:txBody>
      </p:sp>
      <p:sp>
        <p:nvSpPr>
          <p:cNvPr id="26645" name="Text Box 23"/>
          <p:cNvSpPr txBox="1">
            <a:spLocks noChangeArrowheads="1"/>
          </p:cNvSpPr>
          <p:nvPr/>
        </p:nvSpPr>
        <p:spPr bwMode="auto">
          <a:xfrm>
            <a:off x="344488" y="3717925"/>
            <a:ext cx="1524000" cy="250825"/>
          </a:xfrm>
          <a:prstGeom prst="rect">
            <a:avLst/>
          </a:prstGeom>
          <a:noFill/>
          <a:ln w="9525">
            <a:noFill/>
            <a:miter lim="800000"/>
            <a:headEnd/>
            <a:tailEnd/>
          </a:ln>
        </p:spPr>
        <p:txBody>
          <a:bodyPr lIns="95777" tIns="47890" rIns="95777" bIns="47890">
            <a:spAutoFit/>
          </a:bodyPr>
          <a:lstStyle/>
          <a:p>
            <a:pPr algn="r" defTabSz="957263">
              <a:spcBef>
                <a:spcPct val="50000"/>
              </a:spcBef>
            </a:pPr>
            <a:r>
              <a:rPr lang="fr-FR" sz="1000" b="1" dirty="0">
                <a:solidFill>
                  <a:srgbClr val="000000"/>
                </a:solidFill>
                <a:latin typeface="Calibri" pitchFamily="34" charset="0"/>
              </a:rPr>
              <a:t>Moyen </a:t>
            </a:r>
          </a:p>
        </p:txBody>
      </p:sp>
      <p:sp>
        <p:nvSpPr>
          <p:cNvPr id="26646" name="Text Box 24"/>
          <p:cNvSpPr txBox="1">
            <a:spLocks noChangeArrowheads="1"/>
          </p:cNvSpPr>
          <p:nvPr/>
        </p:nvSpPr>
        <p:spPr bwMode="auto">
          <a:xfrm>
            <a:off x="323850" y="2852738"/>
            <a:ext cx="1524000" cy="250825"/>
          </a:xfrm>
          <a:prstGeom prst="rect">
            <a:avLst/>
          </a:prstGeom>
          <a:noFill/>
          <a:ln w="9525">
            <a:noFill/>
            <a:miter lim="800000"/>
            <a:headEnd/>
            <a:tailEnd/>
          </a:ln>
        </p:spPr>
        <p:txBody>
          <a:bodyPr lIns="95777" tIns="47890" rIns="95777" bIns="47890">
            <a:spAutoFit/>
          </a:bodyPr>
          <a:lstStyle/>
          <a:p>
            <a:pPr algn="r" defTabSz="957263">
              <a:spcBef>
                <a:spcPct val="50000"/>
              </a:spcBef>
            </a:pPr>
            <a:r>
              <a:rPr lang="fr-FR" sz="1000" b="1" dirty="0">
                <a:solidFill>
                  <a:srgbClr val="000000"/>
                </a:solidFill>
                <a:latin typeface="Calibri" pitchFamily="34" charset="0"/>
              </a:rPr>
              <a:t>Fort </a:t>
            </a:r>
          </a:p>
        </p:txBody>
      </p:sp>
      <p:sp>
        <p:nvSpPr>
          <p:cNvPr id="26647" name="Line 25"/>
          <p:cNvSpPr>
            <a:spLocks noChangeShapeType="1"/>
          </p:cNvSpPr>
          <p:nvPr/>
        </p:nvSpPr>
        <p:spPr bwMode="auto">
          <a:xfrm flipV="1">
            <a:off x="3189288" y="2614613"/>
            <a:ext cx="4197350" cy="1695450"/>
          </a:xfrm>
          <a:prstGeom prst="line">
            <a:avLst/>
          </a:prstGeom>
          <a:noFill/>
          <a:ln w="38100">
            <a:solidFill>
              <a:schemeClr val="accent1"/>
            </a:solidFill>
            <a:prstDash val="dash"/>
            <a:round/>
            <a:headEnd/>
            <a:tailEnd/>
          </a:ln>
        </p:spPr>
        <p:txBody>
          <a:bodyPr wrap="none" anchor="ctr"/>
          <a:lstStyle/>
          <a:p>
            <a:endParaRPr lang="fr-FR"/>
          </a:p>
        </p:txBody>
      </p:sp>
      <p:sp>
        <p:nvSpPr>
          <p:cNvPr id="26648" name="Line 26"/>
          <p:cNvSpPr>
            <a:spLocks noChangeShapeType="1"/>
          </p:cNvSpPr>
          <p:nvPr/>
        </p:nvSpPr>
        <p:spPr bwMode="auto">
          <a:xfrm flipV="1">
            <a:off x="1870075" y="5375275"/>
            <a:ext cx="3719513" cy="436563"/>
          </a:xfrm>
          <a:prstGeom prst="line">
            <a:avLst/>
          </a:prstGeom>
          <a:noFill/>
          <a:ln w="38100">
            <a:solidFill>
              <a:schemeClr val="accent1"/>
            </a:solidFill>
            <a:prstDash val="dash"/>
            <a:round/>
            <a:headEnd/>
            <a:tailEnd/>
          </a:ln>
        </p:spPr>
        <p:txBody>
          <a:bodyPr wrap="none" anchor="ctr"/>
          <a:lstStyle/>
          <a:p>
            <a:endParaRPr lang="fr-FR"/>
          </a:p>
        </p:txBody>
      </p:sp>
      <p:sp>
        <p:nvSpPr>
          <p:cNvPr id="26649" name="Line 27"/>
          <p:cNvSpPr>
            <a:spLocks noChangeShapeType="1"/>
          </p:cNvSpPr>
          <p:nvPr/>
        </p:nvSpPr>
        <p:spPr bwMode="auto">
          <a:xfrm flipV="1">
            <a:off x="5607050" y="4370388"/>
            <a:ext cx="2030413" cy="1004887"/>
          </a:xfrm>
          <a:prstGeom prst="line">
            <a:avLst/>
          </a:prstGeom>
          <a:noFill/>
          <a:ln w="38100">
            <a:solidFill>
              <a:schemeClr val="accent1"/>
            </a:solidFill>
            <a:prstDash val="dash"/>
            <a:round/>
            <a:headEnd/>
            <a:tailEnd/>
          </a:ln>
        </p:spPr>
        <p:txBody>
          <a:bodyPr wrap="none" anchor="ctr"/>
          <a:lstStyle/>
          <a:p>
            <a:endParaRPr lang="fr-FR"/>
          </a:p>
        </p:txBody>
      </p:sp>
      <p:sp>
        <p:nvSpPr>
          <p:cNvPr id="26650" name="Line 28"/>
          <p:cNvSpPr>
            <a:spLocks noChangeShapeType="1"/>
          </p:cNvSpPr>
          <p:nvPr/>
        </p:nvSpPr>
        <p:spPr bwMode="auto">
          <a:xfrm flipV="1">
            <a:off x="3243263" y="3438525"/>
            <a:ext cx="4251325" cy="1679575"/>
          </a:xfrm>
          <a:prstGeom prst="line">
            <a:avLst/>
          </a:prstGeom>
          <a:noFill/>
          <a:ln w="38100">
            <a:solidFill>
              <a:schemeClr val="accent1"/>
            </a:solidFill>
            <a:prstDash val="dash"/>
            <a:round/>
            <a:headEnd/>
            <a:tailEnd/>
          </a:ln>
        </p:spPr>
        <p:txBody>
          <a:bodyPr wrap="none" anchor="ctr"/>
          <a:lstStyle/>
          <a:p>
            <a:endParaRPr lang="fr-FR"/>
          </a:p>
        </p:txBody>
      </p:sp>
      <p:sp>
        <p:nvSpPr>
          <p:cNvPr id="26651" name="Line 29"/>
          <p:cNvSpPr>
            <a:spLocks noChangeShapeType="1"/>
          </p:cNvSpPr>
          <p:nvPr/>
        </p:nvSpPr>
        <p:spPr bwMode="auto">
          <a:xfrm flipV="1">
            <a:off x="1889125" y="4281488"/>
            <a:ext cx="1339850" cy="1028700"/>
          </a:xfrm>
          <a:prstGeom prst="line">
            <a:avLst/>
          </a:prstGeom>
          <a:noFill/>
          <a:ln w="38100">
            <a:solidFill>
              <a:schemeClr val="accent1"/>
            </a:solidFill>
            <a:prstDash val="dash"/>
            <a:round/>
            <a:headEnd/>
            <a:tailEnd/>
          </a:ln>
        </p:spPr>
        <p:txBody>
          <a:bodyPr wrap="none" anchor="ctr"/>
          <a:lstStyle/>
          <a:p>
            <a:endParaRPr lang="fr-FR"/>
          </a:p>
        </p:txBody>
      </p:sp>
      <p:sp>
        <p:nvSpPr>
          <p:cNvPr id="26652" name="Line 30"/>
          <p:cNvSpPr>
            <a:spLocks noChangeShapeType="1"/>
          </p:cNvSpPr>
          <p:nvPr/>
        </p:nvSpPr>
        <p:spPr bwMode="auto">
          <a:xfrm flipV="1">
            <a:off x="3195638" y="5078413"/>
            <a:ext cx="77787" cy="533400"/>
          </a:xfrm>
          <a:prstGeom prst="line">
            <a:avLst/>
          </a:prstGeom>
          <a:noFill/>
          <a:ln w="38100">
            <a:solidFill>
              <a:schemeClr val="accent1"/>
            </a:solidFill>
            <a:prstDash val="dash"/>
            <a:round/>
            <a:headEnd/>
            <a:tailEnd/>
          </a:ln>
        </p:spPr>
        <p:txBody>
          <a:bodyPr wrap="none" anchor="ctr"/>
          <a:lstStyle/>
          <a:p>
            <a:endParaRPr lang="fr-FR"/>
          </a:p>
        </p:txBody>
      </p:sp>
      <p:sp>
        <p:nvSpPr>
          <p:cNvPr id="26653" name="Text Box 31"/>
          <p:cNvSpPr txBox="1">
            <a:spLocks noChangeArrowheads="1"/>
          </p:cNvSpPr>
          <p:nvPr/>
        </p:nvSpPr>
        <p:spPr bwMode="auto">
          <a:xfrm>
            <a:off x="6227763" y="5519738"/>
            <a:ext cx="1295400" cy="369887"/>
          </a:xfrm>
          <a:prstGeom prst="rect">
            <a:avLst/>
          </a:prstGeom>
          <a:noFill/>
          <a:ln w="9525">
            <a:noFill/>
            <a:miter lim="800000"/>
            <a:headEnd/>
            <a:tailEnd/>
          </a:ln>
        </p:spPr>
        <p:txBody>
          <a:bodyPr lIns="91432" tIns="45717" rIns="91432" bIns="45717">
            <a:spAutoFit/>
          </a:bodyPr>
          <a:lstStyle/>
          <a:p>
            <a:pPr>
              <a:spcBef>
                <a:spcPct val="50000"/>
              </a:spcBef>
            </a:pPr>
            <a:r>
              <a:rPr lang="fr-FR" b="1">
                <a:solidFill>
                  <a:srgbClr val="FF0000"/>
                </a:solidFill>
                <a:latin typeface="Calibri" pitchFamily="34" charset="0"/>
              </a:rPr>
              <a:t>RETRAIT </a:t>
            </a:r>
            <a:endParaRPr lang="fr-FR" b="1">
              <a:latin typeface="Calibri" pitchFamily="34" charset="0"/>
            </a:endParaRPr>
          </a:p>
        </p:txBody>
      </p:sp>
      <p:sp>
        <p:nvSpPr>
          <p:cNvPr id="26654" name="Text Box 32"/>
          <p:cNvSpPr txBox="1">
            <a:spLocks noChangeArrowheads="1"/>
          </p:cNvSpPr>
          <p:nvPr/>
        </p:nvSpPr>
        <p:spPr bwMode="auto">
          <a:xfrm>
            <a:off x="4214813" y="4857750"/>
            <a:ext cx="2151062" cy="369888"/>
          </a:xfrm>
          <a:prstGeom prst="rect">
            <a:avLst/>
          </a:prstGeom>
          <a:noFill/>
          <a:ln w="9525">
            <a:noFill/>
            <a:miter lim="800000"/>
            <a:headEnd/>
            <a:tailEnd/>
          </a:ln>
        </p:spPr>
        <p:txBody>
          <a:bodyPr lIns="91432" tIns="45717" rIns="91432" bIns="45717">
            <a:spAutoFit/>
          </a:bodyPr>
          <a:lstStyle/>
          <a:p>
            <a:pPr>
              <a:spcBef>
                <a:spcPct val="50000"/>
              </a:spcBef>
            </a:pPr>
            <a:r>
              <a:rPr lang="fr-FR" b="1" dirty="0">
                <a:solidFill>
                  <a:srgbClr val="FF9933"/>
                </a:solidFill>
                <a:latin typeface="Calibri" pitchFamily="34" charset="0"/>
              </a:rPr>
              <a:t>RÉORIENTATION</a:t>
            </a:r>
            <a:endParaRPr lang="fr-FR" b="1" dirty="0">
              <a:latin typeface="Calibri" pitchFamily="34" charset="0"/>
            </a:endParaRPr>
          </a:p>
        </p:txBody>
      </p:sp>
      <p:sp>
        <p:nvSpPr>
          <p:cNvPr id="26655" name="Text Box 34"/>
          <p:cNvSpPr txBox="1">
            <a:spLocks noChangeArrowheads="1"/>
          </p:cNvSpPr>
          <p:nvPr/>
        </p:nvSpPr>
        <p:spPr bwMode="auto">
          <a:xfrm>
            <a:off x="2111375" y="1928813"/>
            <a:ext cx="3817947" cy="708025"/>
          </a:xfrm>
          <a:prstGeom prst="rect">
            <a:avLst/>
          </a:prstGeom>
          <a:noFill/>
          <a:ln w="9525">
            <a:noFill/>
            <a:miter lim="800000"/>
            <a:headEnd/>
            <a:tailEnd/>
          </a:ln>
        </p:spPr>
        <p:txBody>
          <a:bodyPr wrap="square" lIns="91432" tIns="45717" rIns="91432" bIns="45717">
            <a:spAutoFit/>
          </a:bodyPr>
          <a:lstStyle/>
          <a:p>
            <a:pPr>
              <a:spcBef>
                <a:spcPct val="50000"/>
              </a:spcBef>
            </a:pPr>
            <a:r>
              <a:rPr lang="fr-FR" sz="1600" b="1" dirty="0" smtClean="0">
                <a:solidFill>
                  <a:srgbClr val="0033CC"/>
                </a:solidFill>
                <a:latin typeface="Calibri" pitchFamily="34" charset="0"/>
              </a:rPr>
              <a:t>DÉVELOPPEMENT </a:t>
            </a:r>
          </a:p>
          <a:p>
            <a:pPr>
              <a:spcBef>
                <a:spcPct val="50000"/>
              </a:spcBef>
            </a:pPr>
            <a:r>
              <a:rPr lang="fr-FR" sz="1600" b="1" dirty="0" smtClean="0">
                <a:solidFill>
                  <a:srgbClr val="0033CC"/>
                </a:solidFill>
                <a:latin typeface="Calibri" pitchFamily="34" charset="0"/>
              </a:rPr>
              <a:t>PRIORITAIRE </a:t>
            </a:r>
            <a:endParaRPr lang="fr-FR" sz="1600" b="1" dirty="0">
              <a:solidFill>
                <a:srgbClr val="0033CC"/>
              </a:solidFill>
              <a:latin typeface="Calibri" pitchFamily="34" charset="0"/>
            </a:endParaRPr>
          </a:p>
        </p:txBody>
      </p:sp>
      <p:sp>
        <p:nvSpPr>
          <p:cNvPr id="26656" name="Rectangle 2"/>
          <p:cNvSpPr>
            <a:spLocks noChangeArrowheads="1"/>
          </p:cNvSpPr>
          <p:nvPr/>
        </p:nvSpPr>
        <p:spPr bwMode="auto">
          <a:xfrm>
            <a:off x="214313" y="198438"/>
            <a:ext cx="7285037" cy="838200"/>
          </a:xfrm>
          <a:prstGeom prst="rect">
            <a:avLst/>
          </a:prstGeom>
          <a:noFill/>
          <a:ln w="9525">
            <a:noFill/>
            <a:miter lim="800000"/>
            <a:headEnd/>
            <a:tailEnd/>
          </a:ln>
        </p:spPr>
        <p:txBody>
          <a:bodyPr anchor="ctr"/>
          <a:lstStyle/>
          <a:p>
            <a:endParaRPr lang="fr-FR" sz="2000">
              <a:solidFill>
                <a:srgbClr val="000000"/>
              </a:solidFill>
              <a:latin typeface="Calibri" pitchFamily="34" charset="0"/>
            </a:endParaRPr>
          </a:p>
        </p:txBody>
      </p:sp>
      <p:sp>
        <p:nvSpPr>
          <p:cNvPr id="26657" name="Rectangle 45"/>
          <p:cNvSpPr>
            <a:spLocks noChangeArrowheads="1"/>
          </p:cNvSpPr>
          <p:nvPr/>
        </p:nvSpPr>
        <p:spPr bwMode="auto">
          <a:xfrm>
            <a:off x="571500" y="1146175"/>
            <a:ext cx="6215063" cy="282575"/>
          </a:xfrm>
          <a:prstGeom prst="rect">
            <a:avLst/>
          </a:prstGeom>
          <a:noFill/>
          <a:ln w="9525">
            <a:solidFill>
              <a:schemeClr val="bg1"/>
            </a:solidFill>
            <a:miter lim="800000"/>
            <a:headEnd/>
            <a:tailEnd/>
          </a:ln>
        </p:spPr>
        <p:txBody>
          <a:bodyPr wrap="none" lIns="65735" tIns="32867" rIns="65735" bIns="32867" anchor="ctr"/>
          <a:lstStyle/>
          <a:p>
            <a:pPr algn="ctr" defTabSz="657225"/>
            <a:r>
              <a:rPr lang="fr-FR" b="1" dirty="0">
                <a:latin typeface="Calibri" pitchFamily="34" charset="0"/>
              </a:rPr>
              <a:t>Maturité stratégique des segments</a:t>
            </a:r>
          </a:p>
        </p:txBody>
      </p:sp>
      <p:sp>
        <p:nvSpPr>
          <p:cNvPr id="26658" name="Text Box 35"/>
          <p:cNvSpPr txBox="1">
            <a:spLocks noChangeArrowheads="1"/>
          </p:cNvSpPr>
          <p:nvPr/>
        </p:nvSpPr>
        <p:spPr bwMode="auto">
          <a:xfrm>
            <a:off x="5551488" y="3143250"/>
            <a:ext cx="2020887" cy="646113"/>
          </a:xfrm>
          <a:prstGeom prst="rect">
            <a:avLst/>
          </a:prstGeom>
          <a:noFill/>
          <a:ln w="9525">
            <a:noFill/>
            <a:miter lim="800000"/>
            <a:headEnd/>
            <a:tailEnd/>
          </a:ln>
        </p:spPr>
        <p:txBody>
          <a:bodyPr lIns="91432" tIns="45717" rIns="91432" bIns="45717">
            <a:spAutoFit/>
          </a:bodyPr>
          <a:lstStyle/>
          <a:p>
            <a:r>
              <a:rPr lang="fr-FR" b="1" dirty="0">
                <a:solidFill>
                  <a:srgbClr val="339933"/>
                </a:solidFill>
                <a:latin typeface="Calibri" pitchFamily="34" charset="0"/>
              </a:rPr>
              <a:t>Développement  Sélectif</a:t>
            </a:r>
          </a:p>
        </p:txBody>
      </p:sp>
      <p:grpSp>
        <p:nvGrpSpPr>
          <p:cNvPr id="2" name="Group 47"/>
          <p:cNvGrpSpPr>
            <a:grpSpLocks/>
          </p:cNvGrpSpPr>
          <p:nvPr/>
        </p:nvGrpSpPr>
        <p:grpSpPr bwMode="auto">
          <a:xfrm>
            <a:off x="4129092" y="3487743"/>
            <a:ext cx="1085850" cy="798513"/>
            <a:chOff x="2342" y="2447"/>
            <a:chExt cx="741" cy="503"/>
          </a:xfrm>
        </p:grpSpPr>
        <p:grpSp>
          <p:nvGrpSpPr>
            <p:cNvPr id="3" name="Group 48"/>
            <p:cNvGrpSpPr>
              <a:grpSpLocks/>
            </p:cNvGrpSpPr>
            <p:nvPr/>
          </p:nvGrpSpPr>
          <p:grpSpPr bwMode="auto">
            <a:xfrm>
              <a:off x="2614" y="2529"/>
              <a:ext cx="469" cy="421"/>
              <a:chOff x="2516" y="2529"/>
              <a:chExt cx="469" cy="421"/>
            </a:xfrm>
          </p:grpSpPr>
          <p:sp>
            <p:nvSpPr>
              <p:cNvPr id="26669" name="Oval 3"/>
              <p:cNvSpPr>
                <a:spLocks noChangeArrowheads="1"/>
              </p:cNvSpPr>
              <p:nvPr/>
            </p:nvSpPr>
            <p:spPr bwMode="auto">
              <a:xfrm>
                <a:off x="2516" y="2529"/>
                <a:ext cx="469" cy="421"/>
              </a:xfrm>
              <a:prstGeom prst="ellipse">
                <a:avLst/>
              </a:prstGeom>
              <a:noFill/>
              <a:ln w="9525" algn="ctr">
                <a:solidFill>
                  <a:schemeClr val="accent1"/>
                </a:solidFill>
                <a:prstDash val="dash"/>
                <a:round/>
                <a:headEnd/>
                <a:tailEnd/>
              </a:ln>
            </p:spPr>
            <p:txBody>
              <a:bodyPr wrap="none" lIns="18000" tIns="18000" rIns="18000" bIns="18000" anchor="ctr"/>
              <a:lstStyle/>
              <a:p>
                <a:pPr algn="ctr">
                  <a:lnSpc>
                    <a:spcPct val="120000"/>
                  </a:lnSpc>
                </a:pPr>
                <a:endParaRPr lang="fr-FR">
                  <a:latin typeface="Calibri" pitchFamily="34" charset="0"/>
                </a:endParaRPr>
              </a:p>
            </p:txBody>
          </p:sp>
          <p:sp>
            <p:nvSpPr>
              <p:cNvPr id="26670" name="Oval 37"/>
              <p:cNvSpPr>
                <a:spLocks noChangeArrowheads="1"/>
              </p:cNvSpPr>
              <p:nvPr/>
            </p:nvSpPr>
            <p:spPr bwMode="auto">
              <a:xfrm>
                <a:off x="2579" y="2636"/>
                <a:ext cx="254" cy="254"/>
              </a:xfrm>
              <a:prstGeom prst="ellipse">
                <a:avLst/>
              </a:prstGeom>
              <a:solidFill>
                <a:srgbClr val="008000"/>
              </a:solidFill>
              <a:ln w="9525" algn="ctr">
                <a:solidFill>
                  <a:schemeClr val="tx1"/>
                </a:solidFill>
                <a:round/>
                <a:headEnd/>
                <a:tailEnd/>
              </a:ln>
            </p:spPr>
            <p:txBody>
              <a:bodyPr wrap="none" lIns="18000" tIns="18000" rIns="18000" bIns="18000" anchor="ctr"/>
              <a:lstStyle/>
              <a:p>
                <a:pPr algn="ctr">
                  <a:lnSpc>
                    <a:spcPct val="120000"/>
                  </a:lnSpc>
                </a:pPr>
                <a:endParaRPr lang="fr-FR" sz="1000" b="1">
                  <a:latin typeface="Calibri" pitchFamily="34" charset="0"/>
                </a:endParaRPr>
              </a:p>
            </p:txBody>
          </p:sp>
        </p:grpSp>
        <p:sp>
          <p:nvSpPr>
            <p:cNvPr id="26668" name="Rectangle 51"/>
            <p:cNvSpPr>
              <a:spLocks noChangeArrowheads="1"/>
            </p:cNvSpPr>
            <p:nvPr/>
          </p:nvSpPr>
          <p:spPr bwMode="auto">
            <a:xfrm>
              <a:off x="2342" y="2447"/>
              <a:ext cx="565" cy="253"/>
            </a:xfrm>
            <a:prstGeom prst="rect">
              <a:avLst/>
            </a:prstGeom>
            <a:noFill/>
            <a:ln w="9525" algn="ctr">
              <a:noFill/>
              <a:miter lim="800000"/>
              <a:headEnd/>
              <a:tailEnd/>
            </a:ln>
          </p:spPr>
          <p:txBody>
            <a:bodyPr wrap="none" lIns="90000" tIns="46800" rIns="90000" bIns="46800">
              <a:spAutoFit/>
            </a:bodyPr>
            <a:lstStyle/>
            <a:p>
              <a:pPr algn="ctr"/>
              <a:r>
                <a:rPr lang="fr-FR" sz="1000" b="1" dirty="0">
                  <a:latin typeface="Calibri" pitchFamily="34" charset="0"/>
                </a:rPr>
                <a:t>Concessions</a:t>
              </a:r>
              <a:br>
                <a:rPr lang="fr-FR" sz="1000" b="1" dirty="0">
                  <a:latin typeface="Calibri" pitchFamily="34" charset="0"/>
                </a:rPr>
              </a:br>
              <a:r>
                <a:rPr lang="fr-FR" sz="1000" b="1" dirty="0">
                  <a:latin typeface="Calibri" pitchFamily="34" charset="0"/>
                </a:rPr>
                <a:t>Gaz</a:t>
              </a:r>
            </a:p>
          </p:txBody>
        </p:sp>
      </p:grpSp>
      <p:sp>
        <p:nvSpPr>
          <p:cNvPr id="1233974" name="Rectangle 54"/>
          <p:cNvSpPr>
            <a:spLocks noGrp="1" noChangeArrowheads="1"/>
          </p:cNvSpPr>
          <p:nvPr>
            <p:ph type="title"/>
          </p:nvPr>
        </p:nvSpPr>
        <p:spPr>
          <a:xfrm>
            <a:off x="142875" y="71438"/>
            <a:ext cx="8115300" cy="1143000"/>
          </a:xfrm>
        </p:spPr>
        <p:txBody>
          <a:bodyPr/>
          <a:lstStyle/>
          <a:p>
            <a:pPr eaLnBrk="1" fontAlgn="auto" hangingPunct="1">
              <a:spcAft>
                <a:spcPts val="0"/>
              </a:spcAft>
              <a:defRPr/>
            </a:pPr>
            <a:r>
              <a:rPr lang="fr-FR" sz="2800" dirty="0" smtClean="0">
                <a:latin typeface="+mn-lt"/>
              </a:rPr>
              <a:t>Diagnostic Stratégique du </a:t>
            </a:r>
            <a:r>
              <a:rPr lang="fr-FR" sz="2800" i="1" dirty="0" smtClean="0">
                <a:latin typeface="+mn-lt"/>
              </a:rPr>
              <a:t>segment « concessions gaz »</a:t>
            </a:r>
            <a:endParaRPr lang="fr-FR" sz="2800" dirty="0" smtClean="0">
              <a:latin typeface="+mn-lt"/>
            </a:endParaRPr>
          </a:p>
        </p:txBody>
      </p:sp>
      <p:sp>
        <p:nvSpPr>
          <p:cNvPr id="23594" name="Espace réservé du numéro de diapositive 62"/>
          <p:cNvSpPr>
            <a:spLocks noGrp="1"/>
          </p:cNvSpPr>
          <p:nvPr>
            <p:ph type="sldNum" sz="quarter" idx="12"/>
          </p:nvPr>
        </p:nvSpPr>
        <p:spPr bwMode="auto">
          <a:ln>
            <a:round/>
            <a:headEnd/>
            <a:tailEnd/>
          </a:ln>
        </p:spPr>
        <p:txBody>
          <a:bodyPr wrap="square" numCol="1" anchorCtr="0" compatLnSpc="1">
            <a:prstTxWarp prst="textNoShape">
              <a:avLst/>
            </a:prstTxWarp>
          </a:bodyPr>
          <a:lstStyle/>
          <a:p>
            <a:pPr fontAlgn="base">
              <a:spcBef>
                <a:spcPct val="0"/>
              </a:spcBef>
              <a:spcAft>
                <a:spcPct val="0"/>
              </a:spcAft>
              <a:defRPr/>
            </a:pPr>
            <a:fld id="{437F4B41-6DA5-4872-9338-2DC8F1087BBB}" type="slidenum">
              <a:rPr lang="fr-FR" smtClean="0"/>
              <a:pPr fontAlgn="base">
                <a:spcBef>
                  <a:spcPct val="0"/>
                </a:spcBef>
                <a:spcAft>
                  <a:spcPct val="0"/>
                </a:spcAft>
                <a:defRPr/>
              </a:pPr>
              <a:t>20</a:t>
            </a:fld>
            <a:endParaRPr lang="fr-FR" smtClean="0"/>
          </a:p>
        </p:txBody>
      </p:sp>
      <p:sp>
        <p:nvSpPr>
          <p:cNvPr id="26661" name="Oval 38"/>
          <p:cNvSpPr>
            <a:spLocks noChangeArrowheads="1"/>
          </p:cNvSpPr>
          <p:nvPr/>
        </p:nvSpPr>
        <p:spPr bwMode="auto">
          <a:xfrm>
            <a:off x="7796213" y="3321050"/>
            <a:ext cx="692150" cy="749300"/>
          </a:xfrm>
          <a:prstGeom prst="ellipse">
            <a:avLst/>
          </a:prstGeom>
          <a:noFill/>
          <a:ln w="9525" algn="ctr">
            <a:solidFill>
              <a:schemeClr val="accent1"/>
            </a:solidFill>
            <a:prstDash val="dash"/>
            <a:round/>
            <a:headEnd/>
            <a:tailEnd/>
          </a:ln>
        </p:spPr>
        <p:txBody>
          <a:bodyPr wrap="none" lIns="18000" tIns="18000" rIns="18000" bIns="18000" anchor="ctr"/>
          <a:lstStyle/>
          <a:p>
            <a:endParaRPr lang="fr-FR" sz="1200">
              <a:latin typeface="Calibri" pitchFamily="34" charset="0"/>
            </a:endParaRPr>
          </a:p>
        </p:txBody>
      </p:sp>
      <p:sp>
        <p:nvSpPr>
          <p:cNvPr id="26662" name="Oval 39"/>
          <p:cNvSpPr>
            <a:spLocks noChangeArrowheads="1"/>
          </p:cNvSpPr>
          <p:nvPr/>
        </p:nvSpPr>
        <p:spPr bwMode="auto">
          <a:xfrm>
            <a:off x="7827963" y="3440113"/>
            <a:ext cx="571500" cy="619125"/>
          </a:xfrm>
          <a:prstGeom prst="ellipse">
            <a:avLst/>
          </a:prstGeom>
          <a:solidFill>
            <a:schemeClr val="accent2"/>
          </a:solidFill>
          <a:ln w="9525" algn="ctr">
            <a:solidFill>
              <a:schemeClr val="tx1"/>
            </a:solidFill>
            <a:round/>
            <a:headEnd/>
            <a:tailEnd/>
          </a:ln>
        </p:spPr>
        <p:txBody>
          <a:bodyPr wrap="none" lIns="18000" tIns="18000" rIns="18000" bIns="18000" anchor="ctr"/>
          <a:lstStyle/>
          <a:p>
            <a:endParaRPr lang="fr-FR" sz="1200">
              <a:latin typeface="Calibri" pitchFamily="34" charset="0"/>
            </a:endParaRPr>
          </a:p>
        </p:txBody>
      </p:sp>
      <p:sp>
        <p:nvSpPr>
          <p:cNvPr id="26663" name="Text Box 40"/>
          <p:cNvSpPr txBox="1">
            <a:spLocks noChangeArrowheads="1"/>
          </p:cNvSpPr>
          <p:nvPr/>
        </p:nvSpPr>
        <p:spPr bwMode="auto">
          <a:xfrm>
            <a:off x="7600950" y="4086225"/>
            <a:ext cx="604838" cy="220663"/>
          </a:xfrm>
          <a:prstGeom prst="rect">
            <a:avLst/>
          </a:prstGeom>
          <a:noFill/>
          <a:ln w="9525" algn="ctr">
            <a:noFill/>
            <a:miter lim="800000"/>
            <a:headEnd/>
            <a:tailEnd/>
          </a:ln>
        </p:spPr>
        <p:txBody>
          <a:bodyPr lIns="18000" tIns="18000" rIns="18000" bIns="18000">
            <a:spAutoFit/>
          </a:bodyPr>
          <a:lstStyle/>
          <a:p>
            <a:pPr>
              <a:spcBef>
                <a:spcPct val="50000"/>
              </a:spcBef>
            </a:pPr>
            <a:r>
              <a:rPr lang="fr-FR" sz="1200" dirty="0">
                <a:latin typeface="Calibri" pitchFamily="34" charset="0"/>
              </a:rPr>
              <a:t>2012</a:t>
            </a:r>
          </a:p>
        </p:txBody>
      </p:sp>
      <p:sp>
        <p:nvSpPr>
          <p:cNvPr id="26664" name="Text Box 45"/>
          <p:cNvSpPr txBox="1">
            <a:spLocks noChangeArrowheads="1"/>
          </p:cNvSpPr>
          <p:nvPr/>
        </p:nvSpPr>
        <p:spPr bwMode="auto">
          <a:xfrm>
            <a:off x="8140700" y="3124200"/>
            <a:ext cx="606425" cy="220663"/>
          </a:xfrm>
          <a:prstGeom prst="rect">
            <a:avLst/>
          </a:prstGeom>
          <a:noFill/>
          <a:ln w="9525" algn="ctr">
            <a:noFill/>
            <a:miter lim="800000"/>
            <a:headEnd/>
            <a:tailEnd/>
          </a:ln>
        </p:spPr>
        <p:txBody>
          <a:bodyPr lIns="18000" tIns="18000" rIns="18000" bIns="18000">
            <a:spAutoFit/>
          </a:bodyPr>
          <a:lstStyle/>
          <a:p>
            <a:pPr>
              <a:spcBef>
                <a:spcPct val="50000"/>
              </a:spcBef>
            </a:pPr>
            <a:r>
              <a:rPr lang="fr-FR" sz="1200" dirty="0">
                <a:latin typeface="Calibri" pitchFamily="34" charset="0"/>
              </a:rPr>
              <a:t>2016</a:t>
            </a:r>
          </a:p>
        </p:txBody>
      </p:sp>
      <p:sp>
        <p:nvSpPr>
          <p:cNvPr id="26665" name="Text Box 37"/>
          <p:cNvSpPr txBox="1">
            <a:spLocks noChangeArrowheads="1"/>
          </p:cNvSpPr>
          <p:nvPr/>
        </p:nvSpPr>
        <p:spPr bwMode="auto">
          <a:xfrm>
            <a:off x="7786688" y="4286250"/>
            <a:ext cx="1147762" cy="835025"/>
          </a:xfrm>
          <a:prstGeom prst="rect">
            <a:avLst/>
          </a:prstGeom>
          <a:noFill/>
          <a:ln w="9525">
            <a:noFill/>
            <a:miter lim="800000"/>
            <a:headEnd/>
            <a:tailEnd/>
          </a:ln>
        </p:spPr>
        <p:txBody>
          <a:bodyPr lIns="95781" tIns="47891" rIns="95781" bIns="47891">
            <a:spAutoFit/>
          </a:bodyPr>
          <a:lstStyle/>
          <a:p>
            <a:pPr defTabSz="957263">
              <a:spcBef>
                <a:spcPct val="50000"/>
              </a:spcBef>
            </a:pPr>
            <a:r>
              <a:rPr lang="fr-FR" sz="1200" i="1" dirty="0">
                <a:latin typeface="Calibri" pitchFamily="34" charset="0"/>
              </a:rPr>
              <a:t>Surface proportionnelle à </a:t>
            </a:r>
            <a:r>
              <a:rPr lang="fr-FR" sz="1200" i="1" dirty="0" smtClean="0">
                <a:latin typeface="Calibri" pitchFamily="34" charset="0"/>
              </a:rPr>
              <a:t>valeur </a:t>
            </a:r>
            <a:r>
              <a:rPr lang="fr-FR" sz="1200" i="1" dirty="0">
                <a:latin typeface="Calibri" pitchFamily="34" charset="0"/>
              </a:rPr>
              <a:t>du marché</a:t>
            </a:r>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p:cNvSpPr>
            <a:spLocks noGrp="1"/>
          </p:cNvSpPr>
          <p:nvPr>
            <p:ph type="title"/>
          </p:nvPr>
        </p:nvSpPr>
        <p:spPr>
          <a:xfrm>
            <a:off x="500063" y="2000250"/>
            <a:ext cx="7659687" cy="1857375"/>
          </a:xfrm>
        </p:spPr>
        <p:txBody>
          <a:bodyPr/>
          <a:lstStyle/>
          <a:p>
            <a:pPr eaLnBrk="1" fontAlgn="auto" hangingPunct="1">
              <a:spcAft>
                <a:spcPts val="0"/>
              </a:spcAft>
              <a:defRPr/>
            </a:pPr>
            <a:r>
              <a:rPr lang="fr-FR" dirty="0" smtClean="0"/>
              <a:t>Diagnostic stratégique du segment : « éligible électricité »</a:t>
            </a:r>
            <a:endParaRPr lang="fr-FR" dirty="0"/>
          </a:p>
        </p:txBody>
      </p:sp>
      <p:sp>
        <p:nvSpPr>
          <p:cNvPr id="24579" name="Espace réservé du numéro de diapositive 3"/>
          <p:cNvSpPr>
            <a:spLocks noGrp="1"/>
          </p:cNvSpPr>
          <p:nvPr>
            <p:ph type="sldNum" sz="quarter" idx="12"/>
          </p:nvPr>
        </p:nvSpPr>
        <p:spPr bwMode="auto">
          <a:ln>
            <a:round/>
            <a:headEnd/>
            <a:tailEnd/>
          </a:ln>
        </p:spPr>
        <p:txBody>
          <a:bodyPr wrap="square" numCol="1" anchorCtr="0" compatLnSpc="1">
            <a:prstTxWarp prst="textNoShape">
              <a:avLst/>
            </a:prstTxWarp>
          </a:bodyPr>
          <a:lstStyle/>
          <a:p>
            <a:pPr fontAlgn="base">
              <a:spcBef>
                <a:spcPct val="0"/>
              </a:spcBef>
              <a:spcAft>
                <a:spcPct val="0"/>
              </a:spcAft>
              <a:defRPr/>
            </a:pPr>
            <a:fld id="{E72B866C-0A71-423A-B30A-CCB05D2E157E}" type="slidenum">
              <a:rPr lang="fr-FR" smtClean="0"/>
              <a:pPr fontAlgn="base">
                <a:spcBef>
                  <a:spcPct val="0"/>
                </a:spcBef>
                <a:spcAft>
                  <a:spcPct val="0"/>
                </a:spcAft>
                <a:defRPr/>
              </a:pPr>
              <a:t>21</a:t>
            </a:fld>
            <a:endParaRPr lang="fr-FR" smtClean="0"/>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8"/>
          <p:cNvSpPr>
            <a:spLocks noChangeArrowheads="1"/>
          </p:cNvSpPr>
          <p:nvPr/>
        </p:nvSpPr>
        <p:spPr bwMode="auto">
          <a:xfrm>
            <a:off x="142844" y="785794"/>
            <a:ext cx="8715375" cy="5848350"/>
          </a:xfrm>
          <a:prstGeom prst="rect">
            <a:avLst/>
          </a:prstGeom>
          <a:solidFill>
            <a:schemeClr val="bg1"/>
          </a:solidFill>
          <a:ln w="19050">
            <a:solidFill>
              <a:schemeClr val="accent1"/>
            </a:solidFill>
            <a:miter lim="800000"/>
            <a:headEnd/>
            <a:tailEnd/>
          </a:ln>
        </p:spPr>
        <p:txBody>
          <a:bodyPr wrap="none" anchor="ctr"/>
          <a:lstStyle/>
          <a:p>
            <a:pPr algn="ctr">
              <a:lnSpc>
                <a:spcPct val="120000"/>
              </a:lnSpc>
            </a:pPr>
            <a:endParaRPr lang="fr-FR" sz="2000">
              <a:latin typeface="Calibri" pitchFamily="34" charset="0"/>
            </a:endParaRPr>
          </a:p>
        </p:txBody>
      </p:sp>
      <p:sp>
        <p:nvSpPr>
          <p:cNvPr id="28675" name="Text Box 3"/>
          <p:cNvSpPr txBox="1">
            <a:spLocks noChangeArrowheads="1"/>
          </p:cNvSpPr>
          <p:nvPr/>
        </p:nvSpPr>
        <p:spPr bwMode="auto">
          <a:xfrm>
            <a:off x="4143375" y="5870575"/>
            <a:ext cx="4076700" cy="630238"/>
          </a:xfrm>
          <a:prstGeom prst="rect">
            <a:avLst/>
          </a:prstGeom>
          <a:noFill/>
          <a:ln w="9525">
            <a:noFill/>
            <a:miter lim="800000"/>
            <a:headEnd/>
            <a:tailEnd/>
          </a:ln>
        </p:spPr>
        <p:txBody>
          <a:bodyPr lIns="75749" tIns="37874" rIns="75749" bIns="37874">
            <a:spAutoFit/>
          </a:bodyPr>
          <a:lstStyle/>
          <a:p>
            <a:pPr defTabSz="757238"/>
            <a:r>
              <a:rPr lang="fr-FR" sz="1200">
                <a:solidFill>
                  <a:srgbClr val="000000"/>
                </a:solidFill>
                <a:latin typeface="Calibri" pitchFamily="34" charset="0"/>
              </a:rPr>
              <a:t>Rentabilité du segment : </a:t>
            </a:r>
          </a:p>
          <a:p>
            <a:pPr defTabSz="757238">
              <a:buFontTx/>
              <a:buChar char="-"/>
            </a:pPr>
            <a:r>
              <a:rPr lang="fr-FR" sz="1200">
                <a:solidFill>
                  <a:srgbClr val="000000"/>
                </a:solidFill>
                <a:latin typeface="Calibri" pitchFamily="34" charset="0"/>
              </a:rPr>
              <a:t> REX/CA:= </a:t>
            </a:r>
            <a:r>
              <a:rPr lang="fr-FR" sz="1200">
                <a:solidFill>
                  <a:srgbClr val="FF0000"/>
                </a:solidFill>
                <a:latin typeface="Calibri" pitchFamily="34" charset="0"/>
              </a:rPr>
              <a:t>3804/ 20746=18.34</a:t>
            </a:r>
            <a:r>
              <a:rPr lang="fr-FR" sz="1200">
                <a:solidFill>
                  <a:srgbClr val="000000"/>
                </a:solidFill>
                <a:latin typeface="Calibri" pitchFamily="34" charset="0"/>
              </a:rPr>
              <a:t>%</a:t>
            </a:r>
          </a:p>
          <a:p>
            <a:pPr defTabSz="757238">
              <a:buFontTx/>
              <a:buChar char="-"/>
            </a:pPr>
            <a:r>
              <a:rPr lang="fr-FR" sz="1200">
                <a:solidFill>
                  <a:srgbClr val="000000"/>
                </a:solidFill>
                <a:latin typeface="Calibri" pitchFamily="34" charset="0"/>
              </a:rPr>
              <a:t> </a:t>
            </a:r>
            <a:r>
              <a:rPr lang="fr-FR" sz="1200">
                <a:solidFill>
                  <a:srgbClr val="FF0000"/>
                </a:solidFill>
                <a:latin typeface="Calibri" pitchFamily="34" charset="0"/>
              </a:rPr>
              <a:t>REX/(Capitaux engagés) : définition ?</a:t>
            </a:r>
            <a:endParaRPr lang="fr-FR" sz="1200" i="1">
              <a:solidFill>
                <a:srgbClr val="FF0000"/>
              </a:solidFill>
              <a:latin typeface="Calibri" pitchFamily="34" charset="0"/>
              <a:sym typeface="Symbol" pitchFamily="18" charset="2"/>
            </a:endParaRPr>
          </a:p>
        </p:txBody>
      </p:sp>
      <p:sp>
        <p:nvSpPr>
          <p:cNvPr id="28676" name="Rectangle 5"/>
          <p:cNvSpPr>
            <a:spLocks noChangeArrowheads="1"/>
          </p:cNvSpPr>
          <p:nvPr/>
        </p:nvSpPr>
        <p:spPr bwMode="auto">
          <a:xfrm>
            <a:off x="142875" y="571500"/>
            <a:ext cx="8715375" cy="273050"/>
          </a:xfrm>
          <a:prstGeom prst="rect">
            <a:avLst/>
          </a:prstGeom>
          <a:solidFill>
            <a:schemeClr val="accent1"/>
          </a:solidFill>
          <a:ln w="9525">
            <a:noFill/>
            <a:miter lim="800000"/>
            <a:headEnd/>
            <a:tailEnd/>
          </a:ln>
        </p:spPr>
        <p:txBody>
          <a:bodyPr wrap="none" anchor="ctr"/>
          <a:lstStyle/>
          <a:p>
            <a:pPr algn="ctr">
              <a:lnSpc>
                <a:spcPct val="120000"/>
              </a:lnSpc>
            </a:pPr>
            <a:endParaRPr lang="fr-FR" sz="2000">
              <a:latin typeface="Calibri" pitchFamily="34" charset="0"/>
            </a:endParaRPr>
          </a:p>
        </p:txBody>
      </p:sp>
      <p:sp>
        <p:nvSpPr>
          <p:cNvPr id="28677" name="Rectangle 6"/>
          <p:cNvSpPr>
            <a:spLocks noChangeArrowheads="1"/>
          </p:cNvSpPr>
          <p:nvPr/>
        </p:nvSpPr>
        <p:spPr bwMode="auto">
          <a:xfrm>
            <a:off x="4149725" y="5551488"/>
            <a:ext cx="4681538" cy="306387"/>
          </a:xfrm>
          <a:prstGeom prst="rect">
            <a:avLst/>
          </a:prstGeom>
          <a:solidFill>
            <a:schemeClr val="accent1"/>
          </a:solidFill>
          <a:ln w="9525">
            <a:solidFill>
              <a:schemeClr val="accent1"/>
            </a:solidFill>
            <a:miter lim="800000"/>
            <a:headEnd/>
            <a:tailEnd/>
          </a:ln>
        </p:spPr>
        <p:txBody>
          <a:bodyPr wrap="none" anchor="ctr"/>
          <a:lstStyle/>
          <a:p>
            <a:pPr algn="ctr">
              <a:lnSpc>
                <a:spcPct val="120000"/>
              </a:lnSpc>
            </a:pPr>
            <a:endParaRPr lang="fr-FR" sz="2000">
              <a:latin typeface="Calibri" pitchFamily="34" charset="0"/>
            </a:endParaRPr>
          </a:p>
        </p:txBody>
      </p:sp>
      <p:sp>
        <p:nvSpPr>
          <p:cNvPr id="28678" name="Line 9"/>
          <p:cNvSpPr>
            <a:spLocks noChangeShapeType="1"/>
          </p:cNvSpPr>
          <p:nvPr/>
        </p:nvSpPr>
        <p:spPr bwMode="auto">
          <a:xfrm flipH="1">
            <a:off x="4143375" y="788988"/>
            <a:ext cx="42863" cy="5849937"/>
          </a:xfrm>
          <a:prstGeom prst="line">
            <a:avLst/>
          </a:prstGeom>
          <a:noFill/>
          <a:ln w="19050">
            <a:solidFill>
              <a:schemeClr val="accent1"/>
            </a:solidFill>
            <a:round/>
            <a:headEnd/>
            <a:tailEnd/>
          </a:ln>
        </p:spPr>
        <p:txBody>
          <a:bodyPr wrap="none" anchor="ctr"/>
          <a:lstStyle/>
          <a:p>
            <a:endParaRPr lang="fr-FR"/>
          </a:p>
        </p:txBody>
      </p:sp>
      <p:sp>
        <p:nvSpPr>
          <p:cNvPr id="28679" name="Text Box 10"/>
          <p:cNvSpPr txBox="1">
            <a:spLocks noChangeArrowheads="1"/>
          </p:cNvSpPr>
          <p:nvPr/>
        </p:nvSpPr>
        <p:spPr bwMode="auto">
          <a:xfrm>
            <a:off x="519113" y="887413"/>
            <a:ext cx="1898650" cy="260350"/>
          </a:xfrm>
          <a:prstGeom prst="rect">
            <a:avLst/>
          </a:prstGeom>
          <a:noFill/>
          <a:ln w="9525">
            <a:noFill/>
            <a:miter lim="800000"/>
            <a:headEnd/>
            <a:tailEnd/>
          </a:ln>
        </p:spPr>
        <p:txBody>
          <a:bodyPr lIns="75749" tIns="37874" rIns="75749" bIns="37874">
            <a:spAutoFit/>
          </a:bodyPr>
          <a:lstStyle/>
          <a:p>
            <a:pPr defTabSz="757238">
              <a:spcBef>
                <a:spcPct val="50000"/>
              </a:spcBef>
            </a:pPr>
            <a:r>
              <a:rPr lang="fr-FR" sz="1200" b="1">
                <a:solidFill>
                  <a:schemeClr val="bg1"/>
                </a:solidFill>
                <a:latin typeface="Calibri" pitchFamily="34" charset="0"/>
              </a:rPr>
              <a:t>Définition du segment</a:t>
            </a:r>
          </a:p>
        </p:txBody>
      </p:sp>
      <p:sp>
        <p:nvSpPr>
          <p:cNvPr id="28680" name="Text Box 12"/>
          <p:cNvSpPr txBox="1">
            <a:spLocks noChangeArrowheads="1"/>
          </p:cNvSpPr>
          <p:nvPr/>
        </p:nvSpPr>
        <p:spPr bwMode="auto">
          <a:xfrm>
            <a:off x="4221163" y="5583238"/>
            <a:ext cx="2867025" cy="261937"/>
          </a:xfrm>
          <a:prstGeom prst="rect">
            <a:avLst/>
          </a:prstGeom>
          <a:noFill/>
          <a:ln w="9525">
            <a:noFill/>
            <a:miter lim="800000"/>
            <a:headEnd/>
            <a:tailEnd/>
          </a:ln>
        </p:spPr>
        <p:txBody>
          <a:bodyPr lIns="75749" tIns="37874" rIns="75749" bIns="37874">
            <a:spAutoFit/>
          </a:bodyPr>
          <a:lstStyle/>
          <a:p>
            <a:pPr defTabSz="757238">
              <a:spcBef>
                <a:spcPct val="50000"/>
              </a:spcBef>
            </a:pPr>
            <a:r>
              <a:rPr lang="fr-FR" sz="1200" b="1">
                <a:solidFill>
                  <a:schemeClr val="bg1"/>
                </a:solidFill>
                <a:latin typeface="Calibri" pitchFamily="34" charset="0"/>
              </a:rPr>
              <a:t>Données économiques</a:t>
            </a:r>
          </a:p>
        </p:txBody>
      </p:sp>
      <p:sp>
        <p:nvSpPr>
          <p:cNvPr id="14348" name="Text Box 13"/>
          <p:cNvSpPr txBox="1">
            <a:spLocks noChangeArrowheads="1"/>
          </p:cNvSpPr>
          <p:nvPr/>
        </p:nvSpPr>
        <p:spPr bwMode="auto">
          <a:xfrm>
            <a:off x="142908" y="905309"/>
            <a:ext cx="337643" cy="1132114"/>
          </a:xfrm>
          <a:prstGeom prst="rect">
            <a:avLst/>
          </a:prstGeom>
          <a:noFill/>
          <a:ln w="9525">
            <a:noFill/>
            <a:miter lim="800000"/>
            <a:headEnd/>
            <a:tailEnd/>
          </a:ln>
        </p:spPr>
        <p:txBody>
          <a:bodyPr vert="vert270" lIns="75749" tIns="37874" rIns="75749" bIns="37874">
            <a:spAutoFit/>
          </a:bodyPr>
          <a:lstStyle/>
          <a:p>
            <a:pPr algn="ctr" defTabSz="757238" fontAlgn="auto">
              <a:spcBef>
                <a:spcPct val="50000"/>
              </a:spcBef>
              <a:spcAft>
                <a:spcPts val="0"/>
              </a:spcAft>
              <a:defRPr/>
            </a:pPr>
            <a:r>
              <a:rPr lang="fr-FR" sz="1200" b="1" dirty="0">
                <a:solidFill>
                  <a:srgbClr val="000000"/>
                </a:solidFill>
                <a:latin typeface="+mn-lt"/>
              </a:rPr>
              <a:t>Activité</a:t>
            </a:r>
          </a:p>
        </p:txBody>
      </p:sp>
      <p:sp>
        <p:nvSpPr>
          <p:cNvPr id="14349" name="Text Box 14"/>
          <p:cNvSpPr txBox="1">
            <a:spLocks noChangeArrowheads="1"/>
          </p:cNvSpPr>
          <p:nvPr/>
        </p:nvSpPr>
        <p:spPr bwMode="auto">
          <a:xfrm>
            <a:off x="142908" y="2571744"/>
            <a:ext cx="337643" cy="642942"/>
          </a:xfrm>
          <a:prstGeom prst="rect">
            <a:avLst/>
          </a:prstGeom>
          <a:noFill/>
          <a:ln w="9525">
            <a:noFill/>
            <a:miter lim="800000"/>
            <a:headEnd/>
            <a:tailEnd/>
          </a:ln>
        </p:spPr>
        <p:txBody>
          <a:bodyPr vert="vert270" lIns="75749" tIns="37874" rIns="75749" bIns="37874">
            <a:spAutoFit/>
          </a:bodyPr>
          <a:lstStyle/>
          <a:p>
            <a:pPr algn="ctr" defTabSz="757238" fontAlgn="auto">
              <a:spcBef>
                <a:spcPct val="50000"/>
              </a:spcBef>
              <a:spcAft>
                <a:spcPts val="0"/>
              </a:spcAft>
              <a:defRPr/>
            </a:pPr>
            <a:r>
              <a:rPr lang="fr-FR" sz="1200" b="1" dirty="0">
                <a:solidFill>
                  <a:srgbClr val="000000"/>
                </a:solidFill>
                <a:latin typeface="+mn-lt"/>
              </a:rPr>
              <a:t>Clients</a:t>
            </a:r>
          </a:p>
        </p:txBody>
      </p:sp>
      <p:sp>
        <p:nvSpPr>
          <p:cNvPr id="2" name="Text Box 15"/>
          <p:cNvSpPr txBox="1">
            <a:spLocks noChangeArrowheads="1"/>
          </p:cNvSpPr>
          <p:nvPr/>
        </p:nvSpPr>
        <p:spPr bwMode="auto">
          <a:xfrm>
            <a:off x="49163" y="3429000"/>
            <a:ext cx="522309" cy="1110546"/>
          </a:xfrm>
          <a:prstGeom prst="rect">
            <a:avLst/>
          </a:prstGeom>
          <a:noFill/>
          <a:ln w="9525">
            <a:noFill/>
            <a:miter lim="800000"/>
            <a:headEnd/>
            <a:tailEnd/>
          </a:ln>
        </p:spPr>
        <p:txBody>
          <a:bodyPr vert="vert270" lIns="75749" tIns="37874" rIns="75749" bIns="37874">
            <a:spAutoFit/>
          </a:bodyPr>
          <a:lstStyle/>
          <a:p>
            <a:pPr algn="ctr" defTabSz="757238" fontAlgn="auto">
              <a:spcBef>
                <a:spcPct val="50000"/>
              </a:spcBef>
              <a:spcAft>
                <a:spcPts val="0"/>
              </a:spcAft>
              <a:defRPr/>
            </a:pPr>
            <a:r>
              <a:rPr lang="fr-FR" sz="1200" b="1" dirty="0">
                <a:latin typeface="+mn-lt"/>
              </a:rPr>
              <a:t>Taille et croissance</a:t>
            </a:r>
          </a:p>
        </p:txBody>
      </p:sp>
      <p:sp>
        <p:nvSpPr>
          <p:cNvPr id="28684" name="Line 16"/>
          <p:cNvSpPr>
            <a:spLocks noChangeShapeType="1"/>
          </p:cNvSpPr>
          <p:nvPr/>
        </p:nvSpPr>
        <p:spPr bwMode="auto">
          <a:xfrm rot="21540000" flipH="1">
            <a:off x="431800" y="876300"/>
            <a:ext cx="66675" cy="5849938"/>
          </a:xfrm>
          <a:prstGeom prst="line">
            <a:avLst/>
          </a:prstGeom>
          <a:noFill/>
          <a:ln w="9525">
            <a:solidFill>
              <a:schemeClr val="accent1"/>
            </a:solidFill>
            <a:round/>
            <a:headEnd/>
            <a:tailEnd/>
          </a:ln>
        </p:spPr>
        <p:txBody>
          <a:bodyPr wrap="none" anchor="ctr"/>
          <a:lstStyle/>
          <a:p>
            <a:endParaRPr lang="fr-FR"/>
          </a:p>
        </p:txBody>
      </p:sp>
      <p:sp>
        <p:nvSpPr>
          <p:cNvPr id="28685" name="Text Box 18"/>
          <p:cNvSpPr txBox="1">
            <a:spLocks noChangeArrowheads="1"/>
          </p:cNvSpPr>
          <p:nvPr/>
        </p:nvSpPr>
        <p:spPr bwMode="auto">
          <a:xfrm>
            <a:off x="4260850" y="1809750"/>
            <a:ext cx="4129088" cy="260350"/>
          </a:xfrm>
          <a:prstGeom prst="rect">
            <a:avLst/>
          </a:prstGeom>
          <a:noFill/>
          <a:ln w="9525">
            <a:noFill/>
            <a:miter lim="800000"/>
            <a:headEnd/>
            <a:tailEnd/>
          </a:ln>
        </p:spPr>
        <p:txBody>
          <a:bodyPr lIns="75749" tIns="37874" rIns="75749" bIns="37874">
            <a:spAutoFit/>
          </a:bodyPr>
          <a:lstStyle/>
          <a:p>
            <a:pPr marL="549275" lvl="1" indent="-236538" defTabSz="757238">
              <a:buClr>
                <a:srgbClr val="FF9900"/>
              </a:buClr>
              <a:buFont typeface="Wingdings" pitchFamily="2" charset="2"/>
              <a:buNone/>
            </a:pPr>
            <a:endParaRPr lang="fr-FR" sz="1200">
              <a:solidFill>
                <a:srgbClr val="000000"/>
              </a:solidFill>
              <a:latin typeface="Calibri" pitchFamily="34" charset="0"/>
            </a:endParaRPr>
          </a:p>
        </p:txBody>
      </p:sp>
      <p:sp>
        <p:nvSpPr>
          <p:cNvPr id="14353" name="Text Box 20"/>
          <p:cNvSpPr txBox="1">
            <a:spLocks noChangeArrowheads="1"/>
          </p:cNvSpPr>
          <p:nvPr/>
        </p:nvSpPr>
        <p:spPr bwMode="auto">
          <a:xfrm>
            <a:off x="142908" y="4910126"/>
            <a:ext cx="337643" cy="1857364"/>
          </a:xfrm>
          <a:prstGeom prst="rect">
            <a:avLst/>
          </a:prstGeom>
          <a:noFill/>
          <a:ln w="9525">
            <a:noFill/>
            <a:miter lim="800000"/>
            <a:headEnd/>
            <a:tailEnd/>
          </a:ln>
        </p:spPr>
        <p:txBody>
          <a:bodyPr vert="vert270" lIns="75749" tIns="37874" rIns="75749" bIns="37874">
            <a:spAutoFit/>
          </a:bodyPr>
          <a:lstStyle/>
          <a:p>
            <a:pPr algn="ctr" defTabSz="757238" fontAlgn="auto">
              <a:spcBef>
                <a:spcPct val="50000"/>
              </a:spcBef>
              <a:spcAft>
                <a:spcPts val="0"/>
              </a:spcAft>
              <a:defRPr/>
            </a:pPr>
            <a:r>
              <a:rPr lang="fr-FR" sz="1200" b="1" dirty="0">
                <a:solidFill>
                  <a:srgbClr val="000000"/>
                </a:solidFill>
                <a:latin typeface="+mn-lt"/>
              </a:rPr>
              <a:t>Principaux concurrents</a:t>
            </a:r>
          </a:p>
        </p:txBody>
      </p:sp>
      <p:sp>
        <p:nvSpPr>
          <p:cNvPr id="28687" name="Text Box 23"/>
          <p:cNvSpPr txBox="1">
            <a:spLocks noChangeArrowheads="1"/>
          </p:cNvSpPr>
          <p:nvPr/>
        </p:nvSpPr>
        <p:spPr bwMode="auto">
          <a:xfrm>
            <a:off x="428625" y="2655888"/>
            <a:ext cx="3643313" cy="852487"/>
          </a:xfrm>
          <a:prstGeom prst="rect">
            <a:avLst/>
          </a:prstGeom>
          <a:noFill/>
          <a:ln w="9525">
            <a:noFill/>
            <a:miter lim="800000"/>
            <a:headEnd/>
            <a:tailEnd/>
          </a:ln>
        </p:spPr>
        <p:txBody>
          <a:bodyPr lIns="75749" tIns="37874" rIns="75749" bIns="37874">
            <a:spAutoFit/>
          </a:bodyPr>
          <a:lstStyle/>
          <a:p>
            <a:pPr defTabSz="757238">
              <a:lnSpc>
                <a:spcPct val="120000"/>
              </a:lnSpc>
            </a:pPr>
            <a:r>
              <a:rPr lang="fr-FR" sz="1200" b="1">
                <a:latin typeface="Calibri" pitchFamily="34" charset="0"/>
              </a:rPr>
              <a:t>Clients</a:t>
            </a:r>
            <a:r>
              <a:rPr lang="fr-FR" sz="1200">
                <a:latin typeface="Calibri" pitchFamily="34" charset="0"/>
              </a:rPr>
              <a:t> </a:t>
            </a:r>
            <a:r>
              <a:rPr lang="fr-FR" sz="1200" b="1">
                <a:solidFill>
                  <a:srgbClr val="000000"/>
                </a:solidFill>
                <a:latin typeface="Calibri" pitchFamily="34" charset="0"/>
              </a:rPr>
              <a:t>MT, HT </a:t>
            </a:r>
            <a:r>
              <a:rPr lang="fr-FR" sz="1200">
                <a:solidFill>
                  <a:srgbClr val="000000"/>
                </a:solidFill>
                <a:latin typeface="Calibri" pitchFamily="34" charset="0"/>
              </a:rPr>
              <a:t>: PME, PMI, Industriels et Tertiaires, etc.  </a:t>
            </a:r>
          </a:p>
          <a:p>
            <a:pPr algn="just" defTabSz="757238"/>
            <a:r>
              <a:rPr lang="fr-FR" sz="1200" b="1">
                <a:solidFill>
                  <a:srgbClr val="FF0000"/>
                </a:solidFill>
                <a:latin typeface="Calibri" pitchFamily="34" charset="0"/>
              </a:rPr>
              <a:t>Clients MT : xx et xx% évolution annuelle</a:t>
            </a:r>
          </a:p>
          <a:p>
            <a:pPr algn="just" defTabSz="757238"/>
            <a:r>
              <a:rPr lang="fr-FR" sz="1200" b="1">
                <a:solidFill>
                  <a:srgbClr val="FF0000"/>
                </a:solidFill>
                <a:latin typeface="Calibri" pitchFamily="34" charset="0"/>
              </a:rPr>
              <a:t>Client HT : xx et évolution annuelle de xx%</a:t>
            </a:r>
          </a:p>
          <a:p>
            <a:pPr algn="just" defTabSz="757238"/>
            <a:r>
              <a:rPr lang="fr-FR" sz="1200">
                <a:latin typeface="Calibri" pitchFamily="34" charset="0"/>
              </a:rPr>
              <a:t>(Clients dont la consommation annuelle &gt; ou = 4GWh)</a:t>
            </a:r>
            <a:endParaRPr lang="fr-FR" sz="1200">
              <a:solidFill>
                <a:srgbClr val="FF0000"/>
              </a:solidFill>
              <a:latin typeface="Calibri" pitchFamily="34" charset="0"/>
            </a:endParaRPr>
          </a:p>
        </p:txBody>
      </p:sp>
      <p:sp>
        <p:nvSpPr>
          <p:cNvPr id="28688" name="Text Box 33"/>
          <p:cNvSpPr txBox="1">
            <a:spLocks noChangeArrowheads="1"/>
          </p:cNvSpPr>
          <p:nvPr/>
        </p:nvSpPr>
        <p:spPr bwMode="auto">
          <a:xfrm>
            <a:off x="500063" y="5078413"/>
            <a:ext cx="3500437" cy="1184275"/>
          </a:xfrm>
          <a:prstGeom prst="rect">
            <a:avLst/>
          </a:prstGeom>
          <a:noFill/>
          <a:ln w="9525">
            <a:noFill/>
            <a:miter lim="800000"/>
            <a:headEnd/>
            <a:tailEnd/>
          </a:ln>
        </p:spPr>
        <p:txBody>
          <a:bodyPr lIns="75749" tIns="37874" rIns="75749" bIns="37874">
            <a:spAutoFit/>
          </a:bodyPr>
          <a:lstStyle/>
          <a:p>
            <a:pPr algn="just" defTabSz="757238">
              <a:buClr>
                <a:srgbClr val="FF9900"/>
              </a:buClr>
            </a:pPr>
            <a:r>
              <a:rPr lang="fr-FR" sz="1200" b="1" dirty="0">
                <a:solidFill>
                  <a:srgbClr val="000000"/>
                </a:solidFill>
                <a:latin typeface="Calibri" pitchFamily="34" charset="0"/>
              </a:rPr>
              <a:t>Part de marché de SDA: </a:t>
            </a:r>
            <a:r>
              <a:rPr lang="fr-FR" sz="1200" b="1" dirty="0">
                <a:solidFill>
                  <a:srgbClr val="FF0000"/>
                </a:solidFill>
                <a:latin typeface="Calibri" pitchFamily="34" charset="0"/>
              </a:rPr>
              <a:t>100%</a:t>
            </a:r>
            <a:r>
              <a:rPr lang="fr-FR" sz="1200" b="1" dirty="0">
                <a:solidFill>
                  <a:srgbClr val="000000"/>
                </a:solidFill>
                <a:latin typeface="Calibri" pitchFamily="34" charset="0"/>
              </a:rPr>
              <a:t> </a:t>
            </a:r>
            <a:r>
              <a:rPr lang="fr-FR" sz="1200" b="1" dirty="0">
                <a:solidFill>
                  <a:srgbClr val="FF0000"/>
                </a:solidFill>
                <a:latin typeface="Calibri" pitchFamily="34" charset="0"/>
              </a:rPr>
              <a:t>(à confirmer) </a:t>
            </a:r>
            <a:r>
              <a:rPr lang="fr-FR" sz="1200" b="1" dirty="0">
                <a:solidFill>
                  <a:srgbClr val="000000"/>
                </a:solidFill>
                <a:latin typeface="Calibri" pitchFamily="34" charset="0"/>
              </a:rPr>
              <a:t>dans les 5 ans à venir</a:t>
            </a:r>
          </a:p>
          <a:p>
            <a:pPr algn="just" defTabSz="757238">
              <a:buClr>
                <a:srgbClr val="FF9900"/>
              </a:buClr>
              <a:buFont typeface="Wingdings" pitchFamily="2" charset="2"/>
              <a:buNone/>
            </a:pPr>
            <a:r>
              <a:rPr lang="fr-FR" sz="1200" dirty="0">
                <a:solidFill>
                  <a:srgbClr val="000000"/>
                </a:solidFill>
                <a:latin typeface="Calibri" pitchFamily="34" charset="0"/>
              </a:rPr>
              <a:t>Concurrent 1 : les autres </a:t>
            </a:r>
            <a:r>
              <a:rPr lang="fr-FR" sz="1200" dirty="0" err="1">
                <a:solidFill>
                  <a:srgbClr val="000000"/>
                </a:solidFill>
                <a:latin typeface="Calibri" pitchFamily="34" charset="0"/>
              </a:rPr>
              <a:t>SDx</a:t>
            </a:r>
            <a:endParaRPr lang="fr-FR" sz="1200" dirty="0">
              <a:solidFill>
                <a:srgbClr val="000000"/>
              </a:solidFill>
              <a:latin typeface="Calibri" pitchFamily="34" charset="0"/>
            </a:endParaRPr>
          </a:p>
          <a:p>
            <a:pPr algn="just" defTabSz="757238">
              <a:buClr>
                <a:srgbClr val="FF9900"/>
              </a:buClr>
              <a:buFont typeface="Wingdings" pitchFamily="2" charset="2"/>
              <a:buNone/>
            </a:pPr>
            <a:r>
              <a:rPr lang="fr-FR" sz="1200" dirty="0">
                <a:solidFill>
                  <a:srgbClr val="000000"/>
                </a:solidFill>
                <a:latin typeface="Calibri" pitchFamily="34" charset="0"/>
              </a:rPr>
              <a:t>Concurrent 2 : les producteurs d’électricité</a:t>
            </a:r>
          </a:p>
          <a:p>
            <a:pPr algn="just" defTabSz="757238">
              <a:buClr>
                <a:srgbClr val="FF9900"/>
              </a:buClr>
              <a:buFont typeface="Wingdings" pitchFamily="2" charset="2"/>
              <a:buNone/>
            </a:pPr>
            <a:r>
              <a:rPr lang="fr-FR" sz="1200" dirty="0">
                <a:solidFill>
                  <a:srgbClr val="000000"/>
                </a:solidFill>
                <a:latin typeface="Calibri" pitchFamily="34" charset="0"/>
              </a:rPr>
              <a:t>Concurrent 3 : distributeurs étrangers</a:t>
            </a:r>
          </a:p>
          <a:p>
            <a:pPr algn="just" defTabSz="757238">
              <a:buClr>
                <a:srgbClr val="FF9900"/>
              </a:buClr>
              <a:buFont typeface="Wingdings" pitchFamily="2" charset="2"/>
              <a:buNone/>
            </a:pPr>
            <a:r>
              <a:rPr lang="fr-FR" sz="1200" dirty="0">
                <a:solidFill>
                  <a:srgbClr val="000000"/>
                </a:solidFill>
                <a:latin typeface="Calibri" pitchFamily="34" charset="0"/>
              </a:rPr>
              <a:t>Concurrent 4 : clients (autoproduction)</a:t>
            </a:r>
          </a:p>
        </p:txBody>
      </p:sp>
      <p:sp>
        <p:nvSpPr>
          <p:cNvPr id="28689" name="Line 35"/>
          <p:cNvSpPr>
            <a:spLocks noChangeShapeType="1"/>
          </p:cNvSpPr>
          <p:nvPr/>
        </p:nvSpPr>
        <p:spPr bwMode="auto">
          <a:xfrm flipV="1">
            <a:off x="142875" y="3571875"/>
            <a:ext cx="4032250" cy="0"/>
          </a:xfrm>
          <a:prstGeom prst="line">
            <a:avLst/>
          </a:prstGeom>
          <a:noFill/>
          <a:ln w="9525">
            <a:solidFill>
              <a:schemeClr val="accent1"/>
            </a:solidFill>
            <a:round/>
            <a:headEnd/>
            <a:tailEnd/>
          </a:ln>
        </p:spPr>
        <p:txBody>
          <a:bodyPr wrap="none" anchor="ctr"/>
          <a:lstStyle/>
          <a:p>
            <a:endParaRPr lang="fr-FR"/>
          </a:p>
        </p:txBody>
      </p:sp>
      <p:sp>
        <p:nvSpPr>
          <p:cNvPr id="28690" name="Text Box 41"/>
          <p:cNvSpPr txBox="1">
            <a:spLocks noChangeArrowheads="1"/>
          </p:cNvSpPr>
          <p:nvPr/>
        </p:nvSpPr>
        <p:spPr bwMode="auto">
          <a:xfrm>
            <a:off x="2822575" y="1108075"/>
            <a:ext cx="153988" cy="292100"/>
          </a:xfrm>
          <a:prstGeom prst="rect">
            <a:avLst/>
          </a:prstGeom>
          <a:noFill/>
          <a:ln w="9525">
            <a:noFill/>
            <a:miter lim="800000"/>
            <a:headEnd/>
            <a:tailEnd/>
          </a:ln>
        </p:spPr>
        <p:txBody>
          <a:bodyPr wrap="none" lIns="75749" tIns="37874" rIns="75749" bIns="37874">
            <a:spAutoFit/>
          </a:bodyPr>
          <a:lstStyle/>
          <a:p>
            <a:pPr defTabSz="757238"/>
            <a:endParaRPr lang="fr-FR" sz="1400">
              <a:solidFill>
                <a:srgbClr val="000000"/>
              </a:solidFill>
              <a:latin typeface="Calibri" pitchFamily="34" charset="0"/>
            </a:endParaRPr>
          </a:p>
        </p:txBody>
      </p:sp>
      <p:sp>
        <p:nvSpPr>
          <p:cNvPr id="28691" name="Rectangle 42"/>
          <p:cNvSpPr>
            <a:spLocks noChangeArrowheads="1"/>
          </p:cNvSpPr>
          <p:nvPr/>
        </p:nvSpPr>
        <p:spPr bwMode="auto">
          <a:xfrm>
            <a:off x="4170363" y="4122738"/>
            <a:ext cx="4660900" cy="306387"/>
          </a:xfrm>
          <a:prstGeom prst="rect">
            <a:avLst/>
          </a:prstGeom>
          <a:solidFill>
            <a:schemeClr val="accent1"/>
          </a:solidFill>
          <a:ln w="9525">
            <a:solidFill>
              <a:schemeClr val="accent1"/>
            </a:solidFill>
            <a:miter lim="800000"/>
            <a:headEnd/>
            <a:tailEnd/>
          </a:ln>
        </p:spPr>
        <p:txBody>
          <a:bodyPr wrap="none" anchor="ctr"/>
          <a:lstStyle/>
          <a:p>
            <a:pPr algn="ctr">
              <a:lnSpc>
                <a:spcPct val="120000"/>
              </a:lnSpc>
            </a:pPr>
            <a:endParaRPr lang="fr-FR" sz="2000">
              <a:latin typeface="Calibri" pitchFamily="34" charset="0"/>
            </a:endParaRPr>
          </a:p>
        </p:txBody>
      </p:sp>
      <p:sp>
        <p:nvSpPr>
          <p:cNvPr id="28692" name="Text Box 43"/>
          <p:cNvSpPr txBox="1">
            <a:spLocks noChangeArrowheads="1"/>
          </p:cNvSpPr>
          <p:nvPr/>
        </p:nvSpPr>
        <p:spPr bwMode="auto">
          <a:xfrm>
            <a:off x="4246563" y="3157538"/>
            <a:ext cx="2870200" cy="260350"/>
          </a:xfrm>
          <a:prstGeom prst="rect">
            <a:avLst/>
          </a:prstGeom>
          <a:noFill/>
          <a:ln w="9525">
            <a:noFill/>
            <a:miter lim="800000"/>
            <a:headEnd/>
            <a:tailEnd/>
          </a:ln>
        </p:spPr>
        <p:txBody>
          <a:bodyPr lIns="75749" tIns="37874" rIns="75749" bIns="37874">
            <a:spAutoFit/>
          </a:bodyPr>
          <a:lstStyle/>
          <a:p>
            <a:pPr defTabSz="757238">
              <a:spcBef>
                <a:spcPct val="50000"/>
              </a:spcBef>
            </a:pPr>
            <a:r>
              <a:rPr lang="fr-FR" sz="1200" b="1">
                <a:solidFill>
                  <a:schemeClr val="bg1"/>
                </a:solidFill>
                <a:latin typeface="Calibri" pitchFamily="34" charset="0"/>
              </a:rPr>
              <a:t>Risques</a:t>
            </a:r>
          </a:p>
        </p:txBody>
      </p:sp>
      <p:sp>
        <p:nvSpPr>
          <p:cNvPr id="28693" name="Text Box 44"/>
          <p:cNvSpPr txBox="1">
            <a:spLocks noChangeArrowheads="1"/>
          </p:cNvSpPr>
          <p:nvPr/>
        </p:nvSpPr>
        <p:spPr bwMode="auto">
          <a:xfrm>
            <a:off x="4189413" y="4473575"/>
            <a:ext cx="4641850" cy="1000125"/>
          </a:xfrm>
          <a:prstGeom prst="rect">
            <a:avLst/>
          </a:prstGeom>
          <a:noFill/>
          <a:ln w="9525">
            <a:noFill/>
            <a:miter lim="800000"/>
            <a:headEnd/>
            <a:tailEnd/>
          </a:ln>
        </p:spPr>
        <p:txBody>
          <a:bodyPr lIns="75749" tIns="37874" rIns="75749" bIns="37874">
            <a:spAutoFit/>
          </a:bodyPr>
          <a:lstStyle/>
          <a:p>
            <a:pPr marL="180975" indent="-180975" defTabSz="757238">
              <a:buFontTx/>
              <a:buAutoNum type="arabicPeriod"/>
            </a:pPr>
            <a:r>
              <a:rPr lang="fr-FR" sz="1200">
                <a:solidFill>
                  <a:srgbClr val="000000"/>
                </a:solidFill>
                <a:latin typeface="Calibri" pitchFamily="34" charset="0"/>
              </a:rPr>
              <a:t>Risque concurrentiel</a:t>
            </a:r>
          </a:p>
          <a:p>
            <a:pPr marL="180975" indent="-180975" defTabSz="757238">
              <a:lnSpc>
                <a:spcPct val="150000"/>
              </a:lnSpc>
              <a:buFontTx/>
              <a:buAutoNum type="arabicPeriod"/>
            </a:pPr>
            <a:r>
              <a:rPr lang="fr-FR" sz="1200">
                <a:solidFill>
                  <a:srgbClr val="000000"/>
                </a:solidFill>
                <a:latin typeface="Calibri" pitchFamily="34" charset="0"/>
              </a:rPr>
              <a:t>Exiger de nouveaux paramètres de performances par le régulateur (Imprévisibilité du régulateurs)</a:t>
            </a:r>
          </a:p>
          <a:p>
            <a:pPr marL="180975" indent="-180975" defTabSz="757238">
              <a:buFontTx/>
              <a:buAutoNum type="arabicPeriod"/>
            </a:pPr>
            <a:r>
              <a:rPr lang="fr-FR" sz="1200">
                <a:solidFill>
                  <a:srgbClr val="000000"/>
                </a:solidFill>
                <a:latin typeface="Calibri" pitchFamily="34" charset="0"/>
              </a:rPr>
              <a:t>Risque technologique </a:t>
            </a:r>
          </a:p>
        </p:txBody>
      </p:sp>
      <p:sp>
        <p:nvSpPr>
          <p:cNvPr id="14408" name="Text Box 79"/>
          <p:cNvSpPr txBox="1">
            <a:spLocks noChangeArrowheads="1"/>
          </p:cNvSpPr>
          <p:nvPr/>
        </p:nvSpPr>
        <p:spPr bwMode="auto">
          <a:xfrm>
            <a:off x="465138" y="792163"/>
            <a:ext cx="3749675" cy="1295400"/>
          </a:xfrm>
          <a:prstGeom prst="rect">
            <a:avLst/>
          </a:prstGeom>
          <a:noFill/>
          <a:ln w="9525">
            <a:noFill/>
            <a:miter lim="800000"/>
            <a:headEnd/>
            <a:tailEnd/>
          </a:ln>
        </p:spPr>
        <p:txBody>
          <a:bodyPr lIns="75749" tIns="37874" rIns="75749" bIns="37874">
            <a:spAutoFit/>
          </a:bodyPr>
          <a:lstStyle/>
          <a:p>
            <a:pPr algn="just" defTabSz="757238" fontAlgn="auto">
              <a:spcBef>
                <a:spcPts val="0"/>
              </a:spcBef>
              <a:spcAft>
                <a:spcPct val="20000"/>
              </a:spcAft>
              <a:buClr>
                <a:srgbClr val="666465"/>
              </a:buClr>
              <a:buSzPct val="80000"/>
              <a:buFont typeface="Wingdings" pitchFamily="2" charset="2"/>
              <a:buNone/>
              <a:defRPr/>
            </a:pPr>
            <a:r>
              <a:rPr lang="fr-FR" sz="1200" b="1" dirty="0">
                <a:solidFill>
                  <a:srgbClr val="000000"/>
                </a:solidFill>
                <a:latin typeface="+mn-lt"/>
                <a:cs typeface="+mn-cs"/>
              </a:rPr>
              <a:t>Prestation de base : </a:t>
            </a:r>
            <a:r>
              <a:rPr lang="fr-FR" sz="1200" dirty="0">
                <a:solidFill>
                  <a:srgbClr val="000000"/>
                </a:solidFill>
                <a:latin typeface="+mn-lt"/>
                <a:cs typeface="+mn-cs"/>
              </a:rPr>
              <a:t>mettre à disposition l’électricité </a:t>
            </a:r>
          </a:p>
          <a:p>
            <a:pPr marL="88900" algn="just" defTabSz="757238" fontAlgn="auto">
              <a:spcBef>
                <a:spcPts val="0"/>
              </a:spcBef>
              <a:spcAft>
                <a:spcPct val="20000"/>
              </a:spcAft>
              <a:buClr>
                <a:srgbClr val="666465"/>
              </a:buClr>
              <a:buSzPct val="80000"/>
              <a:buFont typeface="Wingdings" pitchFamily="2" charset="2"/>
              <a:buNone/>
              <a:defRPr/>
            </a:pPr>
            <a:r>
              <a:rPr lang="fr-FR" sz="1200" u="sng" dirty="0">
                <a:solidFill>
                  <a:srgbClr val="000000"/>
                </a:solidFill>
                <a:latin typeface="+mn-lt"/>
                <a:cs typeface="+mn-cs"/>
              </a:rPr>
              <a:t>Moyenne tension :</a:t>
            </a:r>
            <a:r>
              <a:rPr lang="fr-FR" sz="1200" dirty="0">
                <a:solidFill>
                  <a:srgbClr val="000000"/>
                </a:solidFill>
                <a:latin typeface="+mn-lt"/>
                <a:cs typeface="+mn-cs"/>
              </a:rPr>
              <a:t> acheminement et fourniture d’électricité</a:t>
            </a:r>
          </a:p>
          <a:p>
            <a:pPr marL="88900" algn="just" defTabSz="757238" fontAlgn="auto">
              <a:spcBef>
                <a:spcPts val="0"/>
              </a:spcBef>
              <a:spcAft>
                <a:spcPct val="20000"/>
              </a:spcAft>
              <a:buClr>
                <a:srgbClr val="666465"/>
              </a:buClr>
              <a:buSzPct val="80000"/>
              <a:buFont typeface="Wingdings" pitchFamily="2" charset="2"/>
              <a:buNone/>
              <a:defRPr/>
            </a:pPr>
            <a:r>
              <a:rPr lang="fr-FR" sz="1200" u="sng" dirty="0">
                <a:solidFill>
                  <a:srgbClr val="000000"/>
                </a:solidFill>
                <a:latin typeface="+mn-lt"/>
                <a:cs typeface="+mn-cs"/>
              </a:rPr>
              <a:t>Haute tension :</a:t>
            </a:r>
            <a:r>
              <a:rPr lang="fr-FR" sz="1200" dirty="0">
                <a:solidFill>
                  <a:srgbClr val="000000"/>
                </a:solidFill>
                <a:latin typeface="+mn-lt"/>
                <a:cs typeface="+mn-cs"/>
              </a:rPr>
              <a:t> fourniture et commercialisation d’électricité</a:t>
            </a:r>
          </a:p>
          <a:p>
            <a:pPr algn="just" defTabSz="757238" fontAlgn="auto">
              <a:spcBef>
                <a:spcPts val="0"/>
              </a:spcBef>
              <a:spcAft>
                <a:spcPct val="20000"/>
              </a:spcAft>
              <a:buClr>
                <a:srgbClr val="666465"/>
              </a:buClr>
              <a:buSzPct val="80000"/>
              <a:defRPr/>
            </a:pPr>
            <a:r>
              <a:rPr lang="fr-FR" sz="1200" b="1" dirty="0">
                <a:solidFill>
                  <a:srgbClr val="000000"/>
                </a:solidFill>
                <a:latin typeface="+mn-lt"/>
                <a:cs typeface="+mn-cs"/>
              </a:rPr>
              <a:t>Services :</a:t>
            </a:r>
            <a:r>
              <a:rPr lang="fr-FR" sz="1200" dirty="0">
                <a:solidFill>
                  <a:srgbClr val="000000"/>
                </a:solidFill>
                <a:latin typeface="+mn-lt"/>
                <a:cs typeface="+mn-cs"/>
              </a:rPr>
              <a:t> prestation de conseil et assistance technique</a:t>
            </a:r>
          </a:p>
        </p:txBody>
      </p:sp>
      <p:sp>
        <p:nvSpPr>
          <p:cNvPr id="28695" name="Text Box 10"/>
          <p:cNvSpPr txBox="1">
            <a:spLocks noChangeArrowheads="1"/>
          </p:cNvSpPr>
          <p:nvPr/>
        </p:nvSpPr>
        <p:spPr bwMode="auto">
          <a:xfrm>
            <a:off x="4308475" y="919163"/>
            <a:ext cx="2422525" cy="692150"/>
          </a:xfrm>
          <a:prstGeom prst="rect">
            <a:avLst/>
          </a:prstGeom>
          <a:noFill/>
          <a:ln w="9525">
            <a:noFill/>
            <a:miter lim="800000"/>
            <a:headEnd/>
            <a:tailEnd/>
          </a:ln>
        </p:spPr>
        <p:txBody>
          <a:bodyPr lIns="75749" tIns="37874" rIns="75749" bIns="37874">
            <a:spAutoFit/>
          </a:bodyPr>
          <a:lstStyle/>
          <a:p>
            <a:pPr defTabSz="757238">
              <a:spcBef>
                <a:spcPct val="50000"/>
              </a:spcBef>
            </a:pPr>
            <a:r>
              <a:rPr lang="fr-FR" sz="2000" b="1">
                <a:solidFill>
                  <a:schemeClr val="bg1"/>
                </a:solidFill>
                <a:latin typeface="Calibri" pitchFamily="34" charset="0"/>
              </a:rPr>
              <a:t>Règles du jeu concurrentiel</a:t>
            </a:r>
          </a:p>
        </p:txBody>
      </p:sp>
      <p:sp>
        <p:nvSpPr>
          <p:cNvPr id="28696" name="Rectangle 7"/>
          <p:cNvSpPr>
            <a:spLocks noChangeArrowheads="1"/>
          </p:cNvSpPr>
          <p:nvPr/>
        </p:nvSpPr>
        <p:spPr bwMode="auto">
          <a:xfrm>
            <a:off x="184150" y="0"/>
            <a:ext cx="7285038" cy="327025"/>
          </a:xfrm>
          <a:prstGeom prst="rect">
            <a:avLst/>
          </a:prstGeom>
          <a:noFill/>
          <a:ln w="9525">
            <a:noFill/>
            <a:miter lim="800000"/>
            <a:headEnd/>
            <a:tailEnd/>
          </a:ln>
        </p:spPr>
        <p:txBody>
          <a:bodyPr lIns="0" tIns="0" rIns="0" bIns="0" anchor="b"/>
          <a:lstStyle/>
          <a:p>
            <a:pPr marL="457200" indent="-457200"/>
            <a:endParaRPr lang="fr-FR" sz="2400">
              <a:solidFill>
                <a:srgbClr val="000000"/>
              </a:solidFill>
              <a:latin typeface="Calibri" pitchFamily="34" charset="0"/>
            </a:endParaRPr>
          </a:p>
        </p:txBody>
      </p:sp>
      <p:sp>
        <p:nvSpPr>
          <p:cNvPr id="28697" name="Text Box 40"/>
          <p:cNvSpPr txBox="1">
            <a:spLocks noChangeArrowheads="1"/>
          </p:cNvSpPr>
          <p:nvPr/>
        </p:nvSpPr>
        <p:spPr bwMode="auto">
          <a:xfrm>
            <a:off x="4214813" y="893763"/>
            <a:ext cx="4656137" cy="3178175"/>
          </a:xfrm>
          <a:prstGeom prst="rect">
            <a:avLst/>
          </a:prstGeom>
          <a:noFill/>
          <a:ln w="9525">
            <a:noFill/>
            <a:miter lim="800000"/>
            <a:headEnd/>
            <a:tailEnd/>
          </a:ln>
        </p:spPr>
        <p:txBody>
          <a:bodyPr lIns="75749" tIns="37874" rIns="75749" bIns="37874">
            <a:spAutoFit/>
          </a:bodyPr>
          <a:lstStyle/>
          <a:p>
            <a:pPr marL="177800" indent="-177800" defTabSz="757238"/>
            <a:r>
              <a:rPr lang="fr-FR" sz="1200" b="1" u="sng">
                <a:solidFill>
                  <a:srgbClr val="000000"/>
                </a:solidFill>
                <a:latin typeface="Calibri" pitchFamily="34" charset="0"/>
              </a:rPr>
              <a:t>Barrières à l’entrée</a:t>
            </a:r>
            <a:r>
              <a:rPr lang="fr-FR" sz="1200" b="1">
                <a:solidFill>
                  <a:srgbClr val="000000"/>
                </a:solidFill>
                <a:latin typeface="Calibri" pitchFamily="34" charset="0"/>
              </a:rPr>
              <a:t>: </a:t>
            </a:r>
            <a:r>
              <a:rPr lang="fr-FR" sz="1200" i="1">
                <a:latin typeface="Calibri" pitchFamily="34" charset="0"/>
              </a:rPr>
              <a:t>effet de taille (retour d’investissement)</a:t>
            </a:r>
            <a:endParaRPr lang="fr-FR" sz="1200" b="1">
              <a:latin typeface="Calibri" pitchFamily="34" charset="0"/>
            </a:endParaRPr>
          </a:p>
          <a:p>
            <a:pPr marL="177800" indent="-177800" defTabSz="757238"/>
            <a:r>
              <a:rPr lang="fr-FR" sz="1200" b="1" u="sng">
                <a:solidFill>
                  <a:srgbClr val="000000"/>
                </a:solidFill>
                <a:latin typeface="Calibri" pitchFamily="34" charset="0"/>
              </a:rPr>
              <a:t>FCS </a:t>
            </a:r>
            <a:r>
              <a:rPr lang="fr-FR" sz="1200" b="1">
                <a:solidFill>
                  <a:srgbClr val="000000"/>
                </a:solidFill>
                <a:latin typeface="Calibri" pitchFamily="34" charset="0"/>
              </a:rPr>
              <a:t>: </a:t>
            </a:r>
          </a:p>
          <a:p>
            <a:pPr marL="177800" indent="-177800" defTabSz="757238">
              <a:buFont typeface="Verdana" pitchFamily="34" charset="0"/>
              <a:buAutoNum type="arabicPeriod"/>
            </a:pPr>
            <a:r>
              <a:rPr lang="fr-FR" sz="1200">
                <a:solidFill>
                  <a:srgbClr val="000000"/>
                </a:solidFill>
                <a:latin typeface="Calibri" pitchFamily="34" charset="0"/>
              </a:rPr>
              <a:t>Optimisation et généralisation de nouvelles technologies (télégestion, etc.)</a:t>
            </a:r>
          </a:p>
          <a:p>
            <a:pPr marL="177800" indent="-177800" defTabSz="757238">
              <a:lnSpc>
                <a:spcPct val="120000"/>
              </a:lnSpc>
              <a:buFontTx/>
              <a:buAutoNum type="arabicPeriod"/>
            </a:pPr>
            <a:r>
              <a:rPr lang="fr-FR" sz="1200">
                <a:solidFill>
                  <a:srgbClr val="000000"/>
                </a:solidFill>
                <a:latin typeface="Calibri" pitchFamily="34" charset="0"/>
              </a:rPr>
              <a:t>Système d’Information orienté clients: </a:t>
            </a:r>
          </a:p>
          <a:p>
            <a:pPr marL="187325" lvl="1" indent="-187325" defTabSz="757238">
              <a:lnSpc>
                <a:spcPct val="120000"/>
              </a:lnSpc>
              <a:buFontTx/>
              <a:buChar char="•"/>
            </a:pPr>
            <a:r>
              <a:rPr lang="fr-FR" sz="1200">
                <a:solidFill>
                  <a:srgbClr val="000000"/>
                </a:solidFill>
                <a:latin typeface="Calibri" pitchFamily="34" charset="0"/>
              </a:rPr>
              <a:t>Gestion du client à la fois sur le plan commercial et technique</a:t>
            </a:r>
          </a:p>
          <a:p>
            <a:pPr marL="187325" lvl="1" indent="-187325" defTabSz="757238">
              <a:lnSpc>
                <a:spcPct val="120000"/>
              </a:lnSpc>
              <a:buFontTx/>
              <a:buChar char="•"/>
            </a:pPr>
            <a:r>
              <a:rPr lang="fr-FR" sz="1200">
                <a:solidFill>
                  <a:srgbClr val="000000"/>
                </a:solidFill>
                <a:latin typeface="Calibri" pitchFamily="34" charset="0"/>
              </a:rPr>
              <a:t>Facilité d’accès à une information traitée (interface intelligente),</a:t>
            </a:r>
          </a:p>
          <a:p>
            <a:pPr marL="187325" lvl="1" indent="-187325" defTabSz="757238">
              <a:buFontTx/>
              <a:buChar char="•"/>
            </a:pPr>
            <a:r>
              <a:rPr lang="fr-FR" sz="1200">
                <a:solidFill>
                  <a:srgbClr val="000000"/>
                </a:solidFill>
                <a:latin typeface="Calibri" pitchFamily="34" charset="0"/>
              </a:rPr>
              <a:t>Suivi et analyse de l’évolution des courbes de charge, </a:t>
            </a:r>
          </a:p>
          <a:p>
            <a:pPr marL="177800" indent="-177800" defTabSz="757238">
              <a:buFontTx/>
              <a:buAutoNum type="arabicPeriod"/>
            </a:pPr>
            <a:r>
              <a:rPr lang="fr-FR" sz="1200">
                <a:solidFill>
                  <a:srgbClr val="000000"/>
                </a:solidFill>
                <a:latin typeface="Calibri" pitchFamily="34" charset="0"/>
              </a:rPr>
              <a:t>Capacité de Trading, </a:t>
            </a:r>
          </a:p>
          <a:p>
            <a:pPr marL="177800" indent="-177800" defTabSz="757238">
              <a:lnSpc>
                <a:spcPct val="120000"/>
              </a:lnSpc>
              <a:buFontTx/>
              <a:buAutoNum type="arabicPeriod"/>
            </a:pPr>
            <a:r>
              <a:rPr lang="fr-FR" sz="1200">
                <a:solidFill>
                  <a:srgbClr val="000000"/>
                </a:solidFill>
                <a:latin typeface="Calibri" pitchFamily="34" charset="0"/>
              </a:rPr>
              <a:t>Maîtrise de l’adéquation entre coûts de revient et prix</a:t>
            </a:r>
          </a:p>
          <a:p>
            <a:pPr marL="177800" indent="-177800" defTabSz="757238">
              <a:lnSpc>
                <a:spcPct val="120000"/>
              </a:lnSpc>
              <a:buFontTx/>
              <a:buAutoNum type="arabicPeriod"/>
            </a:pPr>
            <a:r>
              <a:rPr lang="fr-FR" sz="1200">
                <a:solidFill>
                  <a:srgbClr val="000000"/>
                </a:solidFill>
                <a:latin typeface="Calibri" pitchFamily="34" charset="0"/>
              </a:rPr>
              <a:t>Connaissance du client; </a:t>
            </a:r>
          </a:p>
          <a:p>
            <a:pPr marL="177800" indent="-177800" defTabSz="757238">
              <a:lnSpc>
                <a:spcPct val="120000"/>
              </a:lnSpc>
              <a:buFontTx/>
              <a:buAutoNum type="arabicPeriod"/>
            </a:pPr>
            <a:r>
              <a:rPr lang="fr-FR" sz="1200">
                <a:solidFill>
                  <a:srgbClr val="000000"/>
                </a:solidFill>
                <a:latin typeface="Calibri" pitchFamily="34" charset="0"/>
              </a:rPr>
              <a:t>Image de Marque, </a:t>
            </a:r>
          </a:p>
          <a:p>
            <a:pPr marL="177800" indent="-177800" defTabSz="757238">
              <a:lnSpc>
                <a:spcPct val="120000"/>
              </a:lnSpc>
              <a:buFontTx/>
              <a:buAutoNum type="arabicPeriod"/>
            </a:pPr>
            <a:r>
              <a:rPr lang="fr-FR" sz="1200">
                <a:solidFill>
                  <a:srgbClr val="000000"/>
                </a:solidFill>
                <a:latin typeface="Calibri" pitchFamily="34" charset="0"/>
              </a:rPr>
              <a:t>Développement  des compétences RH (marketing et expertise technique),</a:t>
            </a:r>
          </a:p>
          <a:p>
            <a:pPr marL="177800" indent="-177800" defTabSz="757238">
              <a:lnSpc>
                <a:spcPct val="120000"/>
              </a:lnSpc>
              <a:buFontTx/>
              <a:buAutoNum type="arabicPeriod"/>
            </a:pPr>
            <a:r>
              <a:rPr lang="fr-FR" sz="1200">
                <a:solidFill>
                  <a:srgbClr val="000000"/>
                </a:solidFill>
                <a:latin typeface="Calibri" pitchFamily="34" charset="0"/>
              </a:rPr>
              <a:t>Montage et suivi de dossiers de raccordement, </a:t>
            </a:r>
            <a:endParaRPr lang="fr-FR" sz="1200" i="1">
              <a:latin typeface="Calibri" pitchFamily="34" charset="0"/>
            </a:endParaRPr>
          </a:p>
        </p:txBody>
      </p:sp>
      <p:cxnSp>
        <p:nvCxnSpPr>
          <p:cNvPr id="28698" name="Connecteur droit 57"/>
          <p:cNvCxnSpPr>
            <a:cxnSpLocks noChangeShapeType="1"/>
          </p:cNvCxnSpPr>
          <p:nvPr/>
        </p:nvCxnSpPr>
        <p:spPr bwMode="auto">
          <a:xfrm>
            <a:off x="142875" y="2643188"/>
            <a:ext cx="4032250" cy="1587"/>
          </a:xfrm>
          <a:prstGeom prst="line">
            <a:avLst/>
          </a:prstGeom>
          <a:noFill/>
          <a:ln w="9525" algn="ctr">
            <a:solidFill>
              <a:schemeClr val="accent1"/>
            </a:solidFill>
            <a:round/>
            <a:headEnd/>
            <a:tailEnd/>
          </a:ln>
        </p:spPr>
      </p:cxnSp>
      <p:sp>
        <p:nvSpPr>
          <p:cNvPr id="28699" name="Text Box 43"/>
          <p:cNvSpPr txBox="1">
            <a:spLocks noChangeArrowheads="1"/>
          </p:cNvSpPr>
          <p:nvPr/>
        </p:nvSpPr>
        <p:spPr bwMode="auto">
          <a:xfrm>
            <a:off x="4225925" y="4164013"/>
            <a:ext cx="2870200" cy="261937"/>
          </a:xfrm>
          <a:prstGeom prst="rect">
            <a:avLst/>
          </a:prstGeom>
          <a:noFill/>
          <a:ln w="9525">
            <a:noFill/>
            <a:miter lim="800000"/>
            <a:headEnd/>
            <a:tailEnd/>
          </a:ln>
        </p:spPr>
        <p:txBody>
          <a:bodyPr lIns="75749" tIns="37874" rIns="75749" bIns="37874">
            <a:spAutoFit/>
          </a:bodyPr>
          <a:lstStyle/>
          <a:p>
            <a:pPr defTabSz="757238">
              <a:spcBef>
                <a:spcPct val="50000"/>
              </a:spcBef>
            </a:pPr>
            <a:r>
              <a:rPr lang="fr-FR" sz="1200" b="1">
                <a:solidFill>
                  <a:schemeClr val="bg1"/>
                </a:solidFill>
                <a:latin typeface="Calibri" pitchFamily="34" charset="0"/>
              </a:rPr>
              <a:t>Risques</a:t>
            </a:r>
          </a:p>
        </p:txBody>
      </p:sp>
      <p:sp>
        <p:nvSpPr>
          <p:cNvPr id="28700" name="Rectangle 42"/>
          <p:cNvSpPr>
            <a:spLocks noChangeArrowheads="1"/>
          </p:cNvSpPr>
          <p:nvPr/>
        </p:nvSpPr>
        <p:spPr bwMode="auto">
          <a:xfrm>
            <a:off x="142875" y="4552950"/>
            <a:ext cx="4000500" cy="300038"/>
          </a:xfrm>
          <a:prstGeom prst="rect">
            <a:avLst/>
          </a:prstGeom>
          <a:solidFill>
            <a:schemeClr val="accent1"/>
          </a:solidFill>
          <a:ln w="9525">
            <a:solidFill>
              <a:schemeClr val="accent1"/>
            </a:solidFill>
            <a:miter lim="800000"/>
            <a:headEnd/>
            <a:tailEnd/>
          </a:ln>
        </p:spPr>
        <p:txBody>
          <a:bodyPr wrap="none" anchor="ctr"/>
          <a:lstStyle/>
          <a:p>
            <a:pPr algn="ctr">
              <a:lnSpc>
                <a:spcPct val="120000"/>
              </a:lnSpc>
            </a:pPr>
            <a:endParaRPr lang="fr-FR" sz="2000">
              <a:latin typeface="Calibri" pitchFamily="34" charset="0"/>
            </a:endParaRPr>
          </a:p>
        </p:txBody>
      </p:sp>
      <p:sp>
        <p:nvSpPr>
          <p:cNvPr id="28701" name="Text Box 45"/>
          <p:cNvSpPr txBox="1">
            <a:spLocks noChangeArrowheads="1"/>
          </p:cNvSpPr>
          <p:nvPr/>
        </p:nvSpPr>
        <p:spPr bwMode="auto">
          <a:xfrm>
            <a:off x="274638" y="4576763"/>
            <a:ext cx="2868612" cy="260350"/>
          </a:xfrm>
          <a:prstGeom prst="rect">
            <a:avLst/>
          </a:prstGeom>
          <a:noFill/>
          <a:ln w="9525">
            <a:noFill/>
            <a:miter lim="800000"/>
            <a:headEnd/>
            <a:tailEnd/>
          </a:ln>
        </p:spPr>
        <p:txBody>
          <a:bodyPr lIns="75749" tIns="37874" rIns="75749" bIns="37874">
            <a:spAutoFit/>
          </a:bodyPr>
          <a:lstStyle/>
          <a:p>
            <a:pPr defTabSz="757238">
              <a:spcBef>
                <a:spcPct val="50000"/>
              </a:spcBef>
            </a:pPr>
            <a:r>
              <a:rPr lang="fr-FR" sz="1200" b="1">
                <a:solidFill>
                  <a:schemeClr val="bg1"/>
                </a:solidFill>
                <a:latin typeface="Calibri" pitchFamily="34" charset="0"/>
              </a:rPr>
              <a:t>Structure de la concurrence</a:t>
            </a:r>
          </a:p>
        </p:txBody>
      </p:sp>
      <p:sp>
        <p:nvSpPr>
          <p:cNvPr id="28702" name="Rectangle 7"/>
          <p:cNvSpPr>
            <a:spLocks noChangeArrowheads="1"/>
          </p:cNvSpPr>
          <p:nvPr/>
        </p:nvSpPr>
        <p:spPr bwMode="auto">
          <a:xfrm>
            <a:off x="206375" y="163513"/>
            <a:ext cx="7285038" cy="265112"/>
          </a:xfrm>
          <a:prstGeom prst="rect">
            <a:avLst/>
          </a:prstGeom>
          <a:noFill/>
          <a:ln w="9525">
            <a:noFill/>
            <a:miter lim="800000"/>
            <a:headEnd/>
            <a:tailEnd/>
          </a:ln>
        </p:spPr>
        <p:txBody>
          <a:bodyPr lIns="0" tIns="0" rIns="0" bIns="0" anchor="b"/>
          <a:lstStyle/>
          <a:p>
            <a:pPr marL="457200" indent="-457200"/>
            <a:r>
              <a:rPr lang="fr-FR" sz="2400" b="1">
                <a:solidFill>
                  <a:srgbClr val="000000"/>
                </a:solidFill>
                <a:latin typeface="Calibri" pitchFamily="34" charset="0"/>
              </a:rPr>
              <a:t>Caractérisation du segment « Éligible Électricité » </a:t>
            </a:r>
          </a:p>
        </p:txBody>
      </p:sp>
      <p:graphicFrame>
        <p:nvGraphicFramePr>
          <p:cNvPr id="1173587" name="Group 83"/>
          <p:cNvGraphicFramePr>
            <a:graphicFrameLocks noGrp="1"/>
          </p:cNvGraphicFramePr>
          <p:nvPr/>
        </p:nvGraphicFramePr>
        <p:xfrm>
          <a:off x="563563" y="3687763"/>
          <a:ext cx="3466417" cy="768096"/>
        </p:xfrm>
        <a:graphic>
          <a:graphicData uri="http://schemas.openxmlformats.org/drawingml/2006/table">
            <a:tbl>
              <a:tblPr/>
              <a:tblGrid>
                <a:gridCol w="936692"/>
                <a:gridCol w="505945"/>
                <a:gridCol w="505945"/>
                <a:gridCol w="505945"/>
                <a:gridCol w="505945"/>
                <a:gridCol w="505945"/>
              </a:tblGrid>
              <a:tr h="182569">
                <a:tc>
                  <a:txBody>
                    <a:bodyPr/>
                    <a:lstStyle/>
                    <a:p>
                      <a:pPr marL="0" marR="0" lvl="0" indent="0" algn="l" defTabSz="914400" rtl="0" eaLnBrk="1" fontAlgn="base" latinLnBrk="0" hangingPunct="1">
                        <a:lnSpc>
                          <a:spcPct val="120000"/>
                        </a:lnSpc>
                        <a:spcBef>
                          <a:spcPct val="20000"/>
                        </a:spcBef>
                        <a:spcAft>
                          <a:spcPct val="20000"/>
                        </a:spcAft>
                        <a:buClr>
                          <a:srgbClr val="666465"/>
                        </a:buClr>
                        <a:buSzTx/>
                        <a:buFont typeface="Wingdings" pitchFamily="2" charset="2"/>
                        <a:buNone/>
                        <a:tabLst/>
                      </a:pPr>
                      <a:endParaRPr kumimoji="0" lang="fr-FR" sz="900" b="1" i="0" u="none" strike="noStrike" cap="none" normalizeH="0" baseline="0" dirty="0" smtClean="0">
                        <a:ln>
                          <a:noFill/>
                        </a:ln>
                        <a:solidFill>
                          <a:srgbClr val="000000"/>
                        </a:solidFill>
                        <a:effectLst/>
                        <a:latin typeface="Arial" charset="0"/>
                      </a:endParaRPr>
                    </a:p>
                  </a:txBody>
                  <a:tcPr marL="84406" marR="84406" horzOverflow="overflow">
                    <a:lnL cap="flat">
                      <a:noFill/>
                    </a:lnL>
                    <a:lnR w="12700" cap="flat" cmpd="sng" algn="ctr">
                      <a:solidFill>
                        <a:schemeClr val="accent1"/>
                      </a:solidFill>
                      <a:prstDash val="solid"/>
                      <a:round/>
                      <a:headEnd type="none" w="med" len="med"/>
                      <a:tailEnd type="none" w="med" len="med"/>
                    </a:lnR>
                    <a:lnT cap="flat">
                      <a:noFill/>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20000"/>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rPr>
                        <a:t>2012</a:t>
                      </a:r>
                    </a:p>
                  </a:txBody>
                  <a:tcPr marL="84406" marR="84406"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20000"/>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rPr>
                        <a:t>2013</a:t>
                      </a:r>
                    </a:p>
                  </a:txBody>
                  <a:tcPr marL="84406" marR="84406"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20000"/>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rPr>
                        <a:t>2014</a:t>
                      </a:r>
                    </a:p>
                  </a:txBody>
                  <a:tcPr marL="84406" marR="84406"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20000"/>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rPr>
                        <a:t>2015</a:t>
                      </a:r>
                    </a:p>
                  </a:txBody>
                  <a:tcPr marL="84406" marR="84406"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20000"/>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rPr>
                        <a:t>2016</a:t>
                      </a:r>
                    </a:p>
                  </a:txBody>
                  <a:tcPr marL="84406" marR="84406"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r>
              <a:tr h="244034">
                <a:tc>
                  <a:txBody>
                    <a:bodyPr/>
                    <a:lstStyle/>
                    <a:p>
                      <a:pPr marL="0" marR="0" lvl="0" indent="0" algn="l" defTabSz="914400" rtl="0" eaLnBrk="1" fontAlgn="base" latinLnBrk="0" hangingPunct="1">
                        <a:lnSpc>
                          <a:spcPct val="120000"/>
                        </a:lnSpc>
                        <a:spcBef>
                          <a:spcPct val="20000"/>
                        </a:spcBef>
                        <a:spcAft>
                          <a:spcPct val="20000"/>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rPr>
                        <a:t>Volume(</a:t>
                      </a:r>
                      <a:r>
                        <a:rPr kumimoji="0" lang="fr-FR" sz="900" b="1" i="0" u="none" strike="noStrike" cap="none" normalizeH="0" baseline="0" dirty="0" err="1" smtClean="0">
                          <a:ln>
                            <a:noFill/>
                          </a:ln>
                          <a:solidFill>
                            <a:srgbClr val="000000"/>
                          </a:solidFill>
                          <a:effectLst/>
                          <a:latin typeface="Arial" charset="0"/>
                        </a:rPr>
                        <a:t>TWh</a:t>
                      </a:r>
                      <a:r>
                        <a:rPr kumimoji="0" lang="fr-FR" sz="900" b="1" i="0" u="none" strike="noStrike" cap="none" normalizeH="0" baseline="0" dirty="0" smtClean="0">
                          <a:ln>
                            <a:noFill/>
                          </a:ln>
                          <a:solidFill>
                            <a:srgbClr val="000000"/>
                          </a:solidFill>
                          <a:effectLst/>
                          <a:latin typeface="Arial" charset="0"/>
                        </a:rPr>
                        <a:t>)</a:t>
                      </a:r>
                    </a:p>
                  </a:txBody>
                  <a:tcPr marL="84406" marR="84406"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20000"/>
                        </a:spcAft>
                        <a:buClr>
                          <a:srgbClr val="666465"/>
                        </a:buClr>
                        <a:buSzTx/>
                        <a:buFont typeface="Wingdings" pitchFamily="2" charset="2"/>
                        <a:buNone/>
                        <a:tabLst/>
                      </a:pPr>
                      <a:endParaRPr kumimoji="0" lang="fr-FR" sz="900" b="1" i="0" u="none" strike="noStrike" cap="none" normalizeH="0" baseline="0" dirty="0" smtClean="0">
                        <a:ln>
                          <a:noFill/>
                        </a:ln>
                        <a:solidFill>
                          <a:srgbClr val="000000"/>
                        </a:solidFill>
                        <a:effectLst/>
                        <a:latin typeface="Arial" charset="0"/>
                      </a:endParaRPr>
                    </a:p>
                  </a:txBody>
                  <a:tcPr marL="84406" marR="84406"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20000"/>
                        </a:spcAft>
                        <a:buClr>
                          <a:srgbClr val="666465"/>
                        </a:buClr>
                        <a:buSzTx/>
                        <a:buFont typeface="Wingdings" pitchFamily="2" charset="2"/>
                        <a:buNone/>
                        <a:tabLst/>
                      </a:pPr>
                      <a:endParaRPr kumimoji="0" lang="fr-FR" sz="900" b="1" i="0" u="none" strike="noStrike" cap="none" normalizeH="0" baseline="0" dirty="0" smtClean="0">
                        <a:ln>
                          <a:noFill/>
                        </a:ln>
                        <a:solidFill>
                          <a:srgbClr val="000000"/>
                        </a:solidFill>
                        <a:effectLst/>
                        <a:latin typeface="Arial" charset="0"/>
                      </a:endParaRPr>
                    </a:p>
                  </a:txBody>
                  <a:tcPr marL="84406" marR="84406"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20000"/>
                        </a:spcAft>
                        <a:buClr>
                          <a:srgbClr val="666465"/>
                        </a:buClr>
                        <a:buSzTx/>
                        <a:buFont typeface="Wingdings" pitchFamily="2" charset="2"/>
                        <a:buNone/>
                        <a:tabLst/>
                      </a:pPr>
                      <a:endParaRPr kumimoji="0" lang="fr-FR" sz="900" b="1" i="0" u="none" strike="noStrike" cap="none" normalizeH="0" baseline="0" dirty="0" smtClean="0">
                        <a:ln>
                          <a:noFill/>
                        </a:ln>
                        <a:solidFill>
                          <a:srgbClr val="000000"/>
                        </a:solidFill>
                        <a:effectLst/>
                        <a:latin typeface="Arial" charset="0"/>
                      </a:endParaRPr>
                    </a:p>
                  </a:txBody>
                  <a:tcPr marL="84406" marR="84406"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20000"/>
                        </a:spcAft>
                        <a:buClr>
                          <a:srgbClr val="666465"/>
                        </a:buClr>
                        <a:buSzTx/>
                        <a:buFont typeface="Wingdings" pitchFamily="2" charset="2"/>
                        <a:buNone/>
                        <a:tabLst/>
                      </a:pPr>
                      <a:endParaRPr kumimoji="0" lang="fr-FR" sz="900" b="1" i="0" u="none" strike="noStrike" cap="none" normalizeH="0" baseline="0" dirty="0" smtClean="0">
                        <a:ln>
                          <a:noFill/>
                        </a:ln>
                        <a:solidFill>
                          <a:srgbClr val="000000"/>
                        </a:solidFill>
                        <a:effectLst/>
                        <a:latin typeface="Arial" charset="0"/>
                      </a:endParaRPr>
                    </a:p>
                  </a:txBody>
                  <a:tcPr marL="84406" marR="84406"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20000"/>
                        </a:spcAft>
                        <a:buClr>
                          <a:srgbClr val="666465"/>
                        </a:buClr>
                        <a:buSzTx/>
                        <a:buFont typeface="Wingdings" pitchFamily="2" charset="2"/>
                        <a:buNone/>
                        <a:tabLst/>
                      </a:pPr>
                      <a:endParaRPr kumimoji="0" lang="fr-FR" sz="900" b="1" i="0" u="none" strike="noStrike" cap="none" normalizeH="0" baseline="0" dirty="0" smtClean="0">
                        <a:ln>
                          <a:noFill/>
                        </a:ln>
                        <a:solidFill>
                          <a:srgbClr val="000000"/>
                        </a:solidFill>
                        <a:effectLst/>
                        <a:latin typeface="Arial" charset="0"/>
                      </a:endParaRPr>
                    </a:p>
                  </a:txBody>
                  <a:tcPr marL="84406" marR="84406"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r>
              <a:tr h="214314">
                <a:tc>
                  <a:txBody>
                    <a:bodyPr/>
                    <a:lstStyle/>
                    <a:p>
                      <a:pPr marL="0" marR="0" lvl="0" indent="0" algn="l" defTabSz="914400" rtl="0" eaLnBrk="1" fontAlgn="base" latinLnBrk="0" hangingPunct="1">
                        <a:lnSpc>
                          <a:spcPct val="120000"/>
                        </a:lnSpc>
                        <a:spcBef>
                          <a:spcPct val="20000"/>
                        </a:spcBef>
                        <a:spcAft>
                          <a:spcPct val="20000"/>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rPr>
                        <a:t>Valeur U MDA</a:t>
                      </a:r>
                    </a:p>
                  </a:txBody>
                  <a:tcPr marL="84406" marR="84406"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20000"/>
                        </a:spcAft>
                        <a:buClr>
                          <a:srgbClr val="666465"/>
                        </a:buClr>
                        <a:buSzTx/>
                        <a:buFont typeface="Wingdings" pitchFamily="2" charset="2"/>
                        <a:buNone/>
                        <a:tabLst/>
                      </a:pPr>
                      <a:endParaRPr kumimoji="0" lang="fr-FR" sz="900" b="1" i="0" u="none" strike="noStrike" cap="none" normalizeH="0" baseline="0" dirty="0" smtClean="0">
                        <a:ln>
                          <a:noFill/>
                        </a:ln>
                        <a:solidFill>
                          <a:srgbClr val="000000"/>
                        </a:solidFill>
                        <a:effectLst/>
                        <a:latin typeface="Arial" charset="0"/>
                      </a:endParaRPr>
                    </a:p>
                  </a:txBody>
                  <a:tcPr marL="84406" marR="84406"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20000"/>
                        </a:spcAft>
                        <a:buClr>
                          <a:srgbClr val="666465"/>
                        </a:buClr>
                        <a:buSzTx/>
                        <a:buFont typeface="Wingdings" pitchFamily="2" charset="2"/>
                        <a:buNone/>
                        <a:tabLst/>
                      </a:pPr>
                      <a:endParaRPr kumimoji="0" lang="fr-FR" sz="900" b="1" i="0" u="none" strike="noStrike" cap="none" normalizeH="0" baseline="0" dirty="0" smtClean="0">
                        <a:ln>
                          <a:noFill/>
                        </a:ln>
                        <a:solidFill>
                          <a:srgbClr val="000000"/>
                        </a:solidFill>
                        <a:effectLst/>
                        <a:latin typeface="Arial" charset="0"/>
                      </a:endParaRPr>
                    </a:p>
                  </a:txBody>
                  <a:tcPr marL="84406" marR="84406"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20000"/>
                        </a:spcAft>
                        <a:buClr>
                          <a:srgbClr val="666465"/>
                        </a:buClr>
                        <a:buSzTx/>
                        <a:buFont typeface="Wingdings" pitchFamily="2" charset="2"/>
                        <a:buNone/>
                        <a:tabLst/>
                      </a:pPr>
                      <a:endParaRPr kumimoji="0" lang="fr-FR" sz="900" b="1" i="0" u="none" strike="noStrike" cap="none" normalizeH="0" baseline="0" dirty="0" smtClean="0">
                        <a:ln>
                          <a:noFill/>
                        </a:ln>
                        <a:solidFill>
                          <a:srgbClr val="000000"/>
                        </a:solidFill>
                        <a:effectLst/>
                        <a:latin typeface="Arial" charset="0"/>
                      </a:endParaRPr>
                    </a:p>
                  </a:txBody>
                  <a:tcPr marL="84406" marR="84406"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20000"/>
                        </a:spcAft>
                        <a:buClr>
                          <a:srgbClr val="666465"/>
                        </a:buClr>
                        <a:buSzTx/>
                        <a:buFont typeface="Wingdings" pitchFamily="2" charset="2"/>
                        <a:buNone/>
                        <a:tabLst/>
                      </a:pPr>
                      <a:endParaRPr kumimoji="0" lang="fr-FR" sz="900" b="1" i="0" u="none" strike="noStrike" cap="none" normalizeH="0" baseline="0" dirty="0" smtClean="0">
                        <a:ln>
                          <a:noFill/>
                        </a:ln>
                        <a:solidFill>
                          <a:srgbClr val="000000"/>
                        </a:solidFill>
                        <a:effectLst/>
                        <a:latin typeface="Arial" charset="0"/>
                      </a:endParaRPr>
                    </a:p>
                  </a:txBody>
                  <a:tcPr marL="84406" marR="84406"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20000"/>
                        </a:spcAft>
                        <a:buClr>
                          <a:srgbClr val="666465"/>
                        </a:buClr>
                        <a:buSzTx/>
                        <a:buFont typeface="Wingdings" pitchFamily="2" charset="2"/>
                        <a:buNone/>
                        <a:tabLst/>
                      </a:pPr>
                      <a:endParaRPr kumimoji="0" lang="fr-FR" sz="900" b="1" i="0" u="none" strike="noStrike" cap="none" normalizeH="0" baseline="0" dirty="0" smtClean="0">
                        <a:ln>
                          <a:noFill/>
                        </a:ln>
                        <a:solidFill>
                          <a:srgbClr val="000000"/>
                        </a:solidFill>
                        <a:effectLst/>
                        <a:latin typeface="Arial" charset="0"/>
                      </a:endParaRPr>
                    </a:p>
                  </a:txBody>
                  <a:tcPr marL="84406" marR="84406"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r>
            </a:tbl>
          </a:graphicData>
        </a:graphic>
      </p:graphicFrame>
      <p:sp>
        <p:nvSpPr>
          <p:cNvPr id="28733" name="Text Box 10"/>
          <p:cNvSpPr txBox="1">
            <a:spLocks noChangeArrowheads="1"/>
          </p:cNvSpPr>
          <p:nvPr/>
        </p:nvSpPr>
        <p:spPr bwMode="auto">
          <a:xfrm>
            <a:off x="303213" y="603250"/>
            <a:ext cx="1897062" cy="260350"/>
          </a:xfrm>
          <a:prstGeom prst="rect">
            <a:avLst/>
          </a:prstGeom>
          <a:noFill/>
          <a:ln w="9525">
            <a:noFill/>
            <a:miter lim="800000"/>
            <a:headEnd/>
            <a:tailEnd/>
          </a:ln>
        </p:spPr>
        <p:txBody>
          <a:bodyPr lIns="75749" tIns="37874" rIns="75749" bIns="37874">
            <a:spAutoFit/>
          </a:bodyPr>
          <a:lstStyle/>
          <a:p>
            <a:pPr defTabSz="757238">
              <a:spcBef>
                <a:spcPct val="50000"/>
              </a:spcBef>
            </a:pPr>
            <a:r>
              <a:rPr lang="fr-FR" sz="1200" b="1">
                <a:solidFill>
                  <a:schemeClr val="bg1"/>
                </a:solidFill>
                <a:latin typeface="Calibri" pitchFamily="34" charset="0"/>
              </a:rPr>
              <a:t>Définition du segment</a:t>
            </a:r>
          </a:p>
        </p:txBody>
      </p:sp>
      <p:sp>
        <p:nvSpPr>
          <p:cNvPr id="28734" name="Text Box 11"/>
          <p:cNvSpPr txBox="1">
            <a:spLocks noChangeArrowheads="1"/>
          </p:cNvSpPr>
          <p:nvPr/>
        </p:nvSpPr>
        <p:spPr bwMode="auto">
          <a:xfrm>
            <a:off x="4311650" y="593725"/>
            <a:ext cx="4470400" cy="260350"/>
          </a:xfrm>
          <a:prstGeom prst="rect">
            <a:avLst/>
          </a:prstGeom>
          <a:noFill/>
          <a:ln w="9525">
            <a:noFill/>
            <a:miter lim="800000"/>
            <a:headEnd/>
            <a:tailEnd/>
          </a:ln>
        </p:spPr>
        <p:txBody>
          <a:bodyPr lIns="75749" tIns="37874" rIns="75749" bIns="37874">
            <a:spAutoFit/>
          </a:bodyPr>
          <a:lstStyle/>
          <a:p>
            <a:pPr defTabSz="757238">
              <a:spcBef>
                <a:spcPct val="50000"/>
              </a:spcBef>
            </a:pPr>
            <a:r>
              <a:rPr lang="fr-FR" sz="1200" b="1">
                <a:solidFill>
                  <a:schemeClr val="bg1"/>
                </a:solidFill>
                <a:latin typeface="Calibri" pitchFamily="34" charset="0"/>
              </a:rPr>
              <a:t>Règles du jeu et synergies possibles</a:t>
            </a:r>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77824" name="Group 224"/>
          <p:cNvGraphicFramePr>
            <a:graphicFrameLocks noGrp="1"/>
          </p:cNvGraphicFramePr>
          <p:nvPr>
            <p:ph idx="4294967295"/>
          </p:nvPr>
        </p:nvGraphicFramePr>
        <p:xfrm>
          <a:off x="214281" y="598970"/>
          <a:ext cx="8507690" cy="5633497"/>
        </p:xfrm>
        <a:graphic>
          <a:graphicData uri="http://schemas.openxmlformats.org/drawingml/2006/table">
            <a:tbl>
              <a:tblPr/>
              <a:tblGrid>
                <a:gridCol w="437391"/>
                <a:gridCol w="171526"/>
                <a:gridCol w="2444245"/>
                <a:gridCol w="374499"/>
                <a:gridCol w="374499"/>
                <a:gridCol w="374499"/>
                <a:gridCol w="374499"/>
                <a:gridCol w="42882"/>
                <a:gridCol w="3913650"/>
              </a:tblGrid>
              <a:tr h="279706">
                <a:tc>
                  <a:txBody>
                    <a:bodyPr/>
                    <a:lstStyle/>
                    <a:p>
                      <a:pPr marL="0" marR="0" lvl="0" indent="0" algn="l" defTabSz="914400" rtl="0" eaLnBrk="0" fontAlgn="base" latinLnBrk="0" hangingPunct="0">
                        <a:lnSpc>
                          <a:spcPct val="120000"/>
                        </a:lnSpc>
                        <a:spcBef>
                          <a:spcPct val="20000"/>
                        </a:spcBef>
                        <a:spcAft>
                          <a:spcPct val="20000"/>
                        </a:spcAft>
                        <a:buClr>
                          <a:srgbClr val="666465"/>
                        </a:buClr>
                        <a:buSzTx/>
                        <a:buFont typeface="Wingdings" pitchFamily="2" charset="2"/>
                        <a:buNone/>
                        <a:tabLst/>
                      </a:pPr>
                      <a:endParaRPr kumimoji="0" lang="fr-FR" sz="900" b="1" i="0" u="none" strike="noStrike" cap="none" normalizeH="0" baseline="0" dirty="0" smtClean="0">
                        <a:ln>
                          <a:noFill/>
                        </a:ln>
                        <a:solidFill>
                          <a:srgbClr val="000000"/>
                        </a:solidFill>
                        <a:effectLst/>
                        <a:latin typeface="Arial" charset="0"/>
                      </a:endParaRPr>
                    </a:p>
                  </a:txBody>
                  <a:tcPr marL="16615" marR="16615" marT="18000" marB="18000" anchor="ctr" horzOverflow="overflow">
                    <a:lnL>
                      <a:noFill/>
                    </a:lnL>
                    <a:lnR>
                      <a:noFill/>
                    </a:lnR>
                    <a:lnT>
                      <a:noFill/>
                    </a:lnT>
                    <a:lnB>
                      <a:noFill/>
                    </a:lnB>
                    <a:lnTlToBr>
                      <a:noFill/>
                    </a:lnTlToBr>
                    <a:lnBlToTr>
                      <a:noFill/>
                    </a:lnBlToTr>
                    <a:noFill/>
                  </a:tcPr>
                </a:tc>
                <a:tc gridSpan="2">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endParaRPr kumimoji="0" lang="fr-FR" sz="900" b="1" i="0" u="none" strike="noStrike" cap="none" normalizeH="0" baseline="0" dirty="0" smtClean="0">
                        <a:ln>
                          <a:noFill/>
                        </a:ln>
                        <a:solidFill>
                          <a:srgbClr val="000000"/>
                        </a:solidFill>
                        <a:effectLst/>
                        <a:latin typeface="Arial" charset="0"/>
                      </a:endParaRPr>
                    </a:p>
                  </a:txBody>
                  <a:tcPr marL="16615" marR="16615" marT="18000" marB="18000" anchor="ctr" horzOverflow="overflow">
                    <a:lnL>
                      <a:noFill/>
                    </a:lnL>
                    <a:lnR w="9525" cap="flat" cmpd="sng" algn="ctr">
                      <a:solidFill>
                        <a:schemeClr val="accent1"/>
                      </a:solidFill>
                      <a:prstDash val="solid"/>
                      <a:round/>
                      <a:headEnd type="none" w="med" len="med"/>
                      <a:tailEnd type="none" w="med" len="med"/>
                    </a:lnR>
                    <a:lnT>
                      <a:noFill/>
                    </a:lnT>
                    <a:lnB>
                      <a:noFill/>
                    </a:lnB>
                    <a:lnTlToBr>
                      <a:noFill/>
                    </a:lnTlToBr>
                    <a:lnBlToTr>
                      <a:noFill/>
                    </a:lnBlToTr>
                    <a:noFill/>
                  </a:tcPr>
                </a:tc>
                <a:tc hMerge="1">
                  <a:txBody>
                    <a:bodyPr/>
                    <a:lstStyle/>
                    <a:p>
                      <a:endParaRPr lang="fr-FR"/>
                    </a:p>
                  </a:txBody>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rPr>
                        <a:t>Tr </a:t>
                      </a:r>
                      <a:r>
                        <a:rPr kumimoji="0" lang="fr-FR" sz="900" b="1" i="0" u="none" strike="noStrike" cap="none" normalizeH="0" baseline="0" dirty="0" err="1" smtClean="0">
                          <a:ln>
                            <a:noFill/>
                          </a:ln>
                          <a:solidFill>
                            <a:srgbClr val="000000"/>
                          </a:solidFill>
                          <a:effectLst/>
                          <a:latin typeface="Arial" charset="0"/>
                        </a:rPr>
                        <a:t>fbl</a:t>
                      </a:r>
                      <a:endParaRPr kumimoji="0" lang="fr-FR" sz="900" b="1" i="0" u="none" strike="noStrike" cap="none" normalizeH="0" baseline="0" dirty="0" smtClean="0">
                        <a:ln>
                          <a:noFill/>
                        </a:ln>
                        <a:solidFill>
                          <a:srgbClr val="000000"/>
                        </a:solidFill>
                        <a:effectLst/>
                        <a:latin typeface="Arial" charset="0"/>
                      </a:endParaRPr>
                    </a:p>
                  </a:txBody>
                  <a:tcPr marL="0" marR="0"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900" b="1" i="0" u="none" strike="noStrike" cap="none" normalizeH="0" baseline="0" smtClean="0">
                          <a:ln>
                            <a:noFill/>
                          </a:ln>
                          <a:solidFill>
                            <a:srgbClr val="000000"/>
                          </a:solidFill>
                          <a:effectLst/>
                          <a:latin typeface="Arial" charset="0"/>
                        </a:rPr>
                        <a:t>Faible</a:t>
                      </a:r>
                    </a:p>
                  </a:txBody>
                  <a:tcPr marL="0" marR="0"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rPr>
                        <a:t>Moye</a:t>
                      </a:r>
                    </a:p>
                  </a:txBody>
                  <a:tcPr marL="0" marR="0"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900" b="1" i="0" u="none" strike="noStrike" cap="none" normalizeH="0" baseline="0" smtClean="0">
                          <a:ln>
                            <a:noFill/>
                          </a:ln>
                          <a:solidFill>
                            <a:srgbClr val="000000"/>
                          </a:solidFill>
                          <a:effectLst/>
                          <a:latin typeface="Arial" charset="0"/>
                        </a:rPr>
                        <a:t>Forte</a:t>
                      </a:r>
                    </a:p>
                  </a:txBody>
                  <a:tcPr marL="0" marR="0"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endParaRPr kumimoji="0" lang="fr-FR" sz="900" b="0" i="0" u="none" strike="noStrike" cap="none" normalizeH="0" baseline="0" dirty="0" smtClean="0">
                        <a:ln>
                          <a:noFill/>
                        </a:ln>
                        <a:solidFill>
                          <a:srgbClr val="000000"/>
                        </a:solidFill>
                        <a:effectLst/>
                        <a:latin typeface="Arial" charset="0"/>
                      </a:endParaRPr>
                    </a:p>
                  </a:txBody>
                  <a:tcPr marL="0" marR="0"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900" b="1" i="0" u="none" strike="noStrike" cap="none" normalizeH="0" baseline="0" smtClean="0">
                          <a:ln>
                            <a:noFill/>
                          </a:ln>
                          <a:solidFill>
                            <a:srgbClr val="000000"/>
                          </a:solidFill>
                          <a:effectLst/>
                          <a:latin typeface="Arial" charset="0"/>
                        </a:rPr>
                        <a:t>Commentaires</a:t>
                      </a:r>
                    </a:p>
                  </a:txBody>
                  <a:tcPr marL="0" marR="0"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rgbClr val="DDDDDD"/>
                    </a:solidFill>
                  </a:tcPr>
                </a:tc>
              </a:tr>
              <a:tr h="981827">
                <a:tc rowSpan="8" gridSpan="2">
                  <a:txBody>
                    <a:bodyPr/>
                    <a:lstStyle/>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tab pos="1885950" algn="l"/>
                        </a:tabLst>
                      </a:pPr>
                      <a:r>
                        <a:rPr kumimoji="0" lang="fr-FR" sz="1100" b="1" i="0" u="none" strike="noStrike" cap="none" normalizeH="0" baseline="0" smtClean="0">
                          <a:ln>
                            <a:noFill/>
                          </a:ln>
                          <a:solidFill>
                            <a:schemeClr val="bg1"/>
                          </a:solidFill>
                          <a:effectLst/>
                          <a:latin typeface="Arial" charset="0"/>
                          <a:cs typeface="Arial" charset="0"/>
                        </a:rPr>
                        <a:t>Maîtrise des Facteurs Clés de succès</a:t>
                      </a: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w="9525" cap="flat" cmpd="sng" algn="ctr">
                      <a:solidFill>
                        <a:schemeClr val="accent1"/>
                      </a:solidFill>
                      <a:prstDash val="solid"/>
                      <a:round/>
                      <a:headEnd type="none" w="med" len="med"/>
                      <a:tailEnd type="none" w="med" len="med"/>
                    </a:lnB>
                    <a:lnTlToBr>
                      <a:noFill/>
                    </a:lnTlToBr>
                    <a:lnBlToTr>
                      <a:noFill/>
                    </a:lnBlToTr>
                    <a:solidFill>
                      <a:schemeClr val="accent1"/>
                    </a:solidFill>
                  </a:tcPr>
                </a:tc>
                <a:tc rowSpan="8" hMerge="1">
                  <a:txBody>
                    <a:bodyPr/>
                    <a:lstStyle/>
                    <a:p>
                      <a:endParaRPr lang="fr-FR"/>
                    </a:p>
                  </a:txBody>
                  <a:tcPr/>
                </a:tc>
                <a:tc>
                  <a:txBody>
                    <a:bodyPr/>
                    <a:lstStyle/>
                    <a:p>
                      <a:pPr marL="87313" marR="0" lvl="0" indent="0" algn="l" defTabSz="914400" rtl="0" eaLnBrk="0" fontAlgn="base" latinLnBrk="0" hangingPunct="0">
                        <a:lnSpc>
                          <a:spcPct val="100000"/>
                        </a:lnSpc>
                        <a:spcBef>
                          <a:spcPct val="5000"/>
                        </a:spcBef>
                        <a:spcAft>
                          <a:spcPct val="0"/>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cs typeface="Arial" charset="0"/>
                        </a:rPr>
                        <a:t>Système d’Information orienté clients: </a:t>
                      </a:r>
                    </a:p>
                    <a:p>
                      <a:pPr marL="361950" marR="0" lvl="1" indent="-85725"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900" b="0" i="0" u="none" strike="noStrike" cap="none" normalizeH="0" baseline="0" dirty="0" smtClean="0">
                          <a:ln>
                            <a:noFill/>
                          </a:ln>
                          <a:solidFill>
                            <a:srgbClr val="000000"/>
                          </a:solidFill>
                          <a:effectLst/>
                          <a:latin typeface="Arial" charset="0"/>
                          <a:cs typeface="Arial" charset="0"/>
                        </a:rPr>
                        <a:t>Gestion du client à la fois sur le plan commercial et technique</a:t>
                      </a:r>
                    </a:p>
                    <a:p>
                      <a:pPr marL="361950" marR="0" lvl="1" indent="-85725"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900" b="0" i="0" u="none" strike="noStrike" cap="none" normalizeH="0" baseline="0" dirty="0" smtClean="0">
                          <a:ln>
                            <a:noFill/>
                          </a:ln>
                          <a:solidFill>
                            <a:srgbClr val="000000"/>
                          </a:solidFill>
                          <a:effectLst/>
                          <a:latin typeface="Arial" charset="0"/>
                          <a:cs typeface="Arial" charset="0"/>
                        </a:rPr>
                        <a:t>Facilité d’accès à une information traitée (interface intelligente),</a:t>
                      </a:r>
                    </a:p>
                    <a:p>
                      <a:pPr marL="361950" marR="0" lvl="1" indent="-85725"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900" b="0" i="0" u="none" strike="noStrike" cap="none" normalizeH="0" baseline="0" dirty="0" smtClean="0">
                          <a:ln>
                            <a:noFill/>
                          </a:ln>
                          <a:solidFill>
                            <a:srgbClr val="000000"/>
                          </a:solidFill>
                          <a:effectLst/>
                          <a:latin typeface="Arial" charset="0"/>
                          <a:cs typeface="Arial" charset="0"/>
                        </a:rPr>
                        <a:t>Suivi et analyse de l’évolution des courbes de charge. </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9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r>
                        <a:rPr kumimoji="0" lang="fr-FR" sz="1600" b="0" i="0" u="none" strike="noStrike" cap="none" normalizeH="0" baseline="0" dirty="0" smtClean="0">
                          <a:ln>
                            <a:noFill/>
                          </a:ln>
                          <a:solidFill>
                            <a:schemeClr val="accent1"/>
                          </a:solidFill>
                          <a:effectLst/>
                          <a:latin typeface="Arial" charset="0"/>
                          <a:sym typeface="Wingdings 2" pitchFamily="18" charset="2"/>
                        </a:rPr>
                        <a:t></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900" b="0" i="0" u="none" strike="noStrike" cap="none" normalizeH="0" baseline="0" smtClean="0">
                        <a:ln>
                          <a:noFill/>
                        </a:ln>
                        <a:solidFill>
                          <a:schemeClr val="tx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900" b="0" i="0" u="none" strike="noStrike" cap="none" normalizeH="0" baseline="0" smtClean="0">
                        <a:ln>
                          <a:noFill/>
                        </a:ln>
                        <a:solidFill>
                          <a:schemeClr val="tx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6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180975" marR="0" lvl="0" indent="-9525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cs typeface="Arial" charset="0"/>
                        </a:rPr>
                        <a:t>Informations disponibles et expériences de tarification (courbes de charges)</a:t>
                      </a:r>
                    </a:p>
                    <a:p>
                      <a:pPr marL="180975" marR="0" lvl="0" indent="-9525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cs typeface="Arial" charset="0"/>
                        </a:rPr>
                        <a:t>Information non partagée entre technique et commercial (la gestion technique étant assurée par GRTE pour les clients HT)</a:t>
                      </a:r>
                    </a:p>
                    <a:p>
                      <a:pPr marL="180975" marR="0" lvl="0" indent="-9525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cs typeface="Arial" charset="0"/>
                        </a:rPr>
                        <a:t>Les interfaces et le traitement des informations sont insuffisants pour produire un résultat à forte valeur ajoutée  pour le client</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329564">
                <a:tc gridSpan="2" vMerge="1">
                  <a:txBody>
                    <a:bodyPr/>
                    <a:lstStyle/>
                    <a:p>
                      <a:endParaRPr lang="fr-FR"/>
                    </a:p>
                  </a:txBody>
                  <a:tcPr/>
                </a:tc>
                <a:tc hMerge="1" vMerge="1">
                  <a:txBody>
                    <a:bodyPr/>
                    <a:lstStyle/>
                    <a:p>
                      <a:endParaRPr lang="fr-FR"/>
                    </a:p>
                  </a:txBody>
                  <a:tcPr/>
                </a:tc>
                <a:tc>
                  <a:txBody>
                    <a:bodyPr/>
                    <a:lstStyle/>
                    <a:p>
                      <a:pPr marL="87313" marR="0" lvl="0" indent="0" algn="l"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cs typeface="Arial" charset="0"/>
                        </a:rPr>
                        <a:t>Développement de l’expertise : marketing et technique</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9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r>
                        <a:rPr kumimoji="0" lang="fr-FR" sz="1600" b="0" i="0" u="none" strike="noStrike" cap="none" normalizeH="0" baseline="0" dirty="0" smtClean="0">
                          <a:ln>
                            <a:noFill/>
                          </a:ln>
                          <a:solidFill>
                            <a:schemeClr val="accent1"/>
                          </a:solidFill>
                          <a:effectLst/>
                          <a:latin typeface="Arial" charset="0"/>
                          <a:sym typeface="Wingdings 2" pitchFamily="18" charset="2"/>
                        </a:rPr>
                        <a:t></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900" b="0" i="0" u="none" strike="noStrike" cap="none" normalizeH="0" baseline="0" smtClean="0">
                        <a:ln>
                          <a:noFill/>
                        </a:ln>
                        <a:solidFill>
                          <a:schemeClr val="tx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900" b="0" i="0" u="none" strike="noStrike" cap="none" normalizeH="0" baseline="0" smtClean="0">
                        <a:ln>
                          <a:noFill/>
                        </a:ln>
                        <a:solidFill>
                          <a:schemeClr val="tx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6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182563" marR="0" lvl="0" indent="-96838"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cs typeface="Arial" charset="0"/>
                        </a:rPr>
                        <a:t>Manque de formations ciblée en marketing et management</a:t>
                      </a:r>
                    </a:p>
                    <a:p>
                      <a:pPr marL="182563" marR="0" lvl="0" indent="-96838"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cs typeface="Arial" charset="0"/>
                        </a:rPr>
                        <a:t>Départs anticipés des compétences et perte de qualification,</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329564">
                <a:tc gridSpan="2" vMerge="1">
                  <a:txBody>
                    <a:bodyPr/>
                    <a:lstStyle/>
                    <a:p>
                      <a:endParaRPr lang="fr-FR"/>
                    </a:p>
                  </a:txBody>
                  <a:tcPr/>
                </a:tc>
                <a:tc hMerge="1" vMerge="1">
                  <a:txBody>
                    <a:bodyPr/>
                    <a:lstStyle/>
                    <a:p>
                      <a:endParaRPr lang="fr-FR"/>
                    </a:p>
                  </a:txBody>
                  <a:tcPr/>
                </a:tc>
                <a:tc>
                  <a:txBody>
                    <a:bodyPr/>
                    <a:lstStyle/>
                    <a:p>
                      <a:pPr marL="87313" marR="0" lvl="0" indent="0" algn="l"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cs typeface="Arial" charset="0"/>
                        </a:rPr>
                        <a:t>Maîtrise de l’adéquation entre couts de revient et prix</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900" b="0" i="0" u="none" strike="noStrike" cap="none" normalizeH="0" baseline="0" smtClean="0">
                        <a:ln>
                          <a:noFill/>
                        </a:ln>
                        <a:solidFill>
                          <a:schemeClr val="tx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defRPr/>
                      </a:pPr>
                      <a:r>
                        <a:rPr kumimoji="0" lang="fr-FR" sz="1600" b="0" i="0" u="none" strike="noStrike" kern="1200" cap="none" spc="0" normalizeH="0" baseline="0" noProof="0" dirty="0" smtClean="0">
                          <a:ln>
                            <a:noFill/>
                          </a:ln>
                          <a:solidFill>
                            <a:srgbClr val="A9A57C"/>
                          </a:solidFill>
                          <a:effectLst/>
                          <a:uLnTx/>
                          <a:uFillTx/>
                          <a:latin typeface="Arial" charset="0"/>
                          <a:ea typeface="+mn-ea"/>
                          <a:cs typeface="+mn-cs"/>
                          <a:sym typeface="Wingdings 2" pitchFamily="18" charset="2"/>
                        </a:rPr>
                        <a:t></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600" b="0" i="0" u="none" strike="noStrike" cap="none" normalizeH="0" baseline="0" dirty="0" smtClean="0">
                        <a:ln>
                          <a:noFill/>
                        </a:ln>
                        <a:solidFill>
                          <a:schemeClr val="accent1"/>
                        </a:solidFill>
                        <a:effectLst/>
                        <a:latin typeface="Arial" charset="0"/>
                        <a:sym typeface="Wingdings 2" pitchFamily="18" charset="2"/>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9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6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182563" marR="0" lvl="0" indent="-96838"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cs typeface="Arial" charset="0"/>
                        </a:rPr>
                        <a:t>Structure des coûts non maitrisée, malgré une bonne connaissance de la courbe de charge</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244122">
                <a:tc gridSpan="2" vMerge="1">
                  <a:txBody>
                    <a:bodyPr/>
                    <a:lstStyle/>
                    <a:p>
                      <a:endParaRPr lang="fr-FR"/>
                    </a:p>
                  </a:txBody>
                  <a:tcPr/>
                </a:tc>
                <a:tc hMerge="1" vMerge="1">
                  <a:txBody>
                    <a:bodyPr/>
                    <a:lstStyle/>
                    <a:p>
                      <a:endParaRPr lang="fr-FR"/>
                    </a:p>
                  </a:txBody>
                  <a:tcPr/>
                </a:tc>
                <a:tc>
                  <a:txBody>
                    <a:bodyPr/>
                    <a:lstStyle/>
                    <a:p>
                      <a:pPr marL="87313" marR="0" lvl="0" indent="0" algn="l"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cs typeface="Arial" charset="0"/>
                        </a:rPr>
                        <a:t>Capacité de Trading</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r>
                        <a:rPr kumimoji="0" lang="fr-FR" sz="1600" b="0" i="0" u="none" strike="noStrike" cap="none" normalizeH="0" baseline="0" dirty="0" smtClean="0">
                          <a:ln>
                            <a:noFill/>
                          </a:ln>
                          <a:solidFill>
                            <a:schemeClr val="accent1"/>
                          </a:solidFill>
                          <a:effectLst/>
                          <a:latin typeface="Arial" charset="0"/>
                          <a:sym typeface="Wingdings 2" pitchFamily="18" charset="2"/>
                        </a:rPr>
                        <a:t></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900" b="0" i="0" u="none" strike="noStrike" cap="none" normalizeH="0" baseline="0" dirty="0" smtClean="0">
                        <a:ln>
                          <a:noFill/>
                        </a:ln>
                        <a:solidFill>
                          <a:schemeClr val="tx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900" b="0" i="0" u="none" strike="noStrike" cap="none" normalizeH="0" baseline="0" dirty="0" smtClean="0">
                        <a:ln>
                          <a:noFill/>
                        </a:ln>
                        <a:solidFill>
                          <a:schemeClr val="tx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900" b="0" i="0" u="none" strike="noStrike" cap="none" normalizeH="0" baseline="0" dirty="0" smtClean="0">
                        <a:ln>
                          <a:noFill/>
                        </a:ln>
                        <a:solidFill>
                          <a:schemeClr val="tx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600" b="0" i="0" u="none" strike="noStrike" cap="none" normalizeH="0" baseline="0" dirty="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85725" marR="0" lvl="0" indent="0" algn="l" defTabSz="914400" rtl="0" eaLnBrk="0" fontAlgn="base" latinLnBrk="0" hangingPunct="0">
                        <a:lnSpc>
                          <a:spcPct val="100000"/>
                        </a:lnSpc>
                        <a:spcBef>
                          <a:spcPct val="5000"/>
                        </a:spcBef>
                        <a:spcAft>
                          <a:spcPct val="0"/>
                        </a:spcAft>
                        <a:buClr>
                          <a:srgbClr val="666465"/>
                        </a:buClr>
                        <a:buSzTx/>
                        <a:buFont typeface="Wingdings" pitchFamily="2" charset="2"/>
                        <a:buNone/>
                        <a:tabLst/>
                      </a:pPr>
                      <a:r>
                        <a:rPr kumimoji="0" lang="fr-FR" sz="800" b="0" i="0" u="none" strike="noStrike" cap="none" normalizeH="0" baseline="0" dirty="0" smtClean="0">
                          <a:ln>
                            <a:noFill/>
                          </a:ln>
                          <a:solidFill>
                            <a:srgbClr val="000000"/>
                          </a:solidFill>
                          <a:effectLst/>
                          <a:latin typeface="Arial" charset="0"/>
                          <a:cs typeface="Arial" charset="0"/>
                        </a:rPr>
                        <a:t>Inexistant</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378389">
                <a:tc gridSpan="2" vMerge="1">
                  <a:txBody>
                    <a:bodyPr/>
                    <a:lstStyle/>
                    <a:p>
                      <a:endParaRPr lang="fr-FR"/>
                    </a:p>
                  </a:txBody>
                  <a:tcPr/>
                </a:tc>
                <a:tc hMerge="1" vMerge="1">
                  <a:txBody>
                    <a:bodyPr/>
                    <a:lstStyle/>
                    <a:p>
                      <a:endParaRPr lang="fr-FR"/>
                    </a:p>
                  </a:txBody>
                  <a:tcPr/>
                </a:tc>
                <a:tc>
                  <a:txBody>
                    <a:bodyPr/>
                    <a:lstStyle/>
                    <a:p>
                      <a:pPr marL="87313" marR="0" lvl="0" indent="0" algn="l"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cs typeface="Arial" charset="0"/>
                        </a:rPr>
                        <a:t>Optimisation et généralisation de nouvelles technologies (</a:t>
                      </a:r>
                      <a:r>
                        <a:rPr kumimoji="0" lang="fr-FR" sz="900" b="1" i="0" u="none" strike="noStrike" cap="none" normalizeH="0" baseline="0" dirty="0" err="1" smtClean="0">
                          <a:ln>
                            <a:noFill/>
                          </a:ln>
                          <a:solidFill>
                            <a:srgbClr val="000000"/>
                          </a:solidFill>
                          <a:effectLst/>
                          <a:latin typeface="Arial" charset="0"/>
                          <a:cs typeface="Arial" charset="0"/>
                        </a:rPr>
                        <a:t>bcc</a:t>
                      </a:r>
                      <a:r>
                        <a:rPr kumimoji="0" lang="fr-FR" sz="900" b="1" i="0" u="none" strike="noStrike" cap="none" normalizeH="0" baseline="0" dirty="0" smtClean="0">
                          <a:ln>
                            <a:noFill/>
                          </a:ln>
                          <a:solidFill>
                            <a:srgbClr val="000000"/>
                          </a:solidFill>
                          <a:effectLst/>
                          <a:latin typeface="Arial" charset="0"/>
                          <a:cs typeface="Arial" charset="0"/>
                        </a:rPr>
                        <a:t> télégestion, etc.…..)</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9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600" b="0" i="0" u="none" strike="noStrike" cap="none" normalizeH="0" baseline="0" dirty="0" smtClean="0">
                        <a:ln>
                          <a:noFill/>
                        </a:ln>
                        <a:solidFill>
                          <a:schemeClr val="accent1"/>
                        </a:solidFill>
                        <a:effectLst/>
                        <a:latin typeface="Arial" charset="0"/>
                        <a:sym typeface="Wingdings 2" pitchFamily="18" charset="2"/>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defRPr/>
                      </a:pPr>
                      <a:r>
                        <a:rPr kumimoji="0" lang="fr-FR" sz="1600" b="0" i="0" u="none" strike="noStrike" kern="1200" cap="none" normalizeH="0" baseline="0" dirty="0" smtClean="0">
                          <a:ln>
                            <a:noFill/>
                          </a:ln>
                          <a:solidFill>
                            <a:schemeClr val="accent1"/>
                          </a:solidFill>
                          <a:effectLst/>
                          <a:latin typeface="Arial" charset="0"/>
                          <a:ea typeface="+mn-ea"/>
                          <a:cs typeface="+mn-cs"/>
                          <a:sym typeface="Wingdings 2" pitchFamily="18" charset="2"/>
                        </a:rPr>
                        <a:t></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900" b="0" i="0" u="none" strike="noStrike" cap="none" normalizeH="0" baseline="0" smtClean="0">
                        <a:ln>
                          <a:noFill/>
                        </a:ln>
                        <a:solidFill>
                          <a:schemeClr val="tx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6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cs typeface="Arial" charset="0"/>
                        </a:rPr>
                        <a:t>En cours de développement </a:t>
                      </a:r>
                    </a:p>
                    <a:p>
                      <a:pPr marL="271463" marR="0" lvl="1" indent="0" algn="l" defTabSz="914400" rtl="0" eaLnBrk="0" fontAlgn="base" latinLnBrk="0" hangingPunct="0">
                        <a:lnSpc>
                          <a:spcPct val="100000"/>
                        </a:lnSpc>
                        <a:spcBef>
                          <a:spcPct val="5000"/>
                        </a:spcBef>
                        <a:spcAft>
                          <a:spcPct val="0"/>
                        </a:spcAft>
                        <a:buClr>
                          <a:srgbClr val="666465"/>
                        </a:buClr>
                        <a:buSzTx/>
                        <a:buFont typeface="Wingdings" pitchFamily="2" charset="2"/>
                        <a:buChar char="Ø"/>
                        <a:tabLst/>
                      </a:pPr>
                      <a:r>
                        <a:rPr kumimoji="0" lang="fr-FR" sz="800" b="0" i="0" u="none" strike="noStrike" cap="none" normalizeH="0" baseline="0" dirty="0" smtClean="0">
                          <a:ln>
                            <a:noFill/>
                          </a:ln>
                          <a:solidFill>
                            <a:srgbClr val="000000"/>
                          </a:solidFill>
                          <a:effectLst/>
                          <a:latin typeface="Arial" charset="0"/>
                          <a:cs typeface="Arial" charset="0"/>
                        </a:rPr>
                        <a:t>BCC couvre toutes les DD</a:t>
                      </a:r>
                    </a:p>
                    <a:p>
                      <a:pPr marL="271463" marR="0" lvl="1" indent="0" algn="l" defTabSz="914400" rtl="0" eaLnBrk="0" fontAlgn="base" latinLnBrk="0" hangingPunct="0">
                        <a:lnSpc>
                          <a:spcPct val="100000"/>
                        </a:lnSpc>
                        <a:spcBef>
                          <a:spcPct val="5000"/>
                        </a:spcBef>
                        <a:spcAft>
                          <a:spcPct val="0"/>
                        </a:spcAft>
                        <a:buClr>
                          <a:srgbClr val="666465"/>
                        </a:buClr>
                        <a:buSzTx/>
                        <a:buFont typeface="Wingdings" pitchFamily="2" charset="2"/>
                        <a:buChar char="Ø"/>
                        <a:tabLst/>
                      </a:pPr>
                      <a:r>
                        <a:rPr kumimoji="0" lang="fr-FR" sz="800" b="0" i="0" u="none" strike="noStrike" cap="none" normalizeH="0" baseline="0" dirty="0" smtClean="0">
                          <a:ln>
                            <a:noFill/>
                          </a:ln>
                          <a:solidFill>
                            <a:srgbClr val="000000"/>
                          </a:solidFill>
                          <a:effectLst/>
                          <a:latin typeface="Arial" charset="0"/>
                          <a:cs typeface="Arial" charset="0"/>
                        </a:rPr>
                        <a:t>Télé relève MT: encours</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329564">
                <a:tc gridSpan="2" vMerge="1">
                  <a:txBody>
                    <a:bodyPr/>
                    <a:lstStyle/>
                    <a:p>
                      <a:endParaRPr lang="fr-FR"/>
                    </a:p>
                  </a:txBody>
                  <a:tcPr/>
                </a:tc>
                <a:tc hMerge="1" vMerge="1">
                  <a:txBody>
                    <a:bodyPr/>
                    <a:lstStyle/>
                    <a:p>
                      <a:endParaRPr lang="fr-FR"/>
                    </a:p>
                  </a:txBody>
                  <a:tcPr/>
                </a:tc>
                <a:tc>
                  <a:txBody>
                    <a:bodyPr/>
                    <a:lstStyle/>
                    <a:p>
                      <a:pPr marL="87313" marR="0" lvl="0" indent="0" algn="l"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cs typeface="Arial" charset="0"/>
                        </a:rPr>
                        <a:t>Montage et suivi de dossiers de raccordement </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900" b="0" i="0" u="none" strike="noStrike" cap="none" normalizeH="0" baseline="0" dirty="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900" b="0" i="0" u="none" strike="noStrike" cap="none" normalizeH="0" baseline="0" smtClean="0">
                        <a:ln>
                          <a:noFill/>
                        </a:ln>
                        <a:solidFill>
                          <a:schemeClr val="tx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defRPr/>
                      </a:pPr>
                      <a:r>
                        <a:rPr kumimoji="0" lang="fr-FR" sz="1600" b="0" i="0" u="none" strike="noStrike" kern="1200" cap="none" normalizeH="0" baseline="0" dirty="0" smtClean="0">
                          <a:ln>
                            <a:noFill/>
                          </a:ln>
                          <a:solidFill>
                            <a:schemeClr val="accent1"/>
                          </a:solidFill>
                          <a:effectLst/>
                          <a:latin typeface="Arial" charset="0"/>
                          <a:ea typeface="+mn-ea"/>
                          <a:cs typeface="+mn-cs"/>
                          <a:sym typeface="Wingdings 2" pitchFamily="18" charset="2"/>
                        </a:rPr>
                        <a:t></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600" b="0" i="0" u="none" strike="noStrike" cap="none" normalizeH="0" baseline="0" dirty="0" smtClean="0">
                        <a:ln>
                          <a:noFill/>
                        </a:ln>
                        <a:solidFill>
                          <a:schemeClr val="accent1"/>
                        </a:solidFill>
                        <a:effectLst/>
                        <a:latin typeface="Arial" charset="0"/>
                        <a:sym typeface="Wingdings 2" pitchFamily="18" charset="2"/>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6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cs typeface="Arial" charset="0"/>
                        </a:rPr>
                        <a:t>Connaissance et expérience des procédures de raccordement</a:t>
                      </a:r>
                    </a:p>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cs typeface="Arial" charset="0"/>
                        </a:rPr>
                        <a:t>Délais à améliorer</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408904">
                <a:tc gridSpan="2" vMerge="1">
                  <a:txBody>
                    <a:bodyPr/>
                    <a:lstStyle/>
                    <a:p>
                      <a:endParaRPr lang="fr-FR"/>
                    </a:p>
                  </a:txBody>
                  <a:tcPr/>
                </a:tc>
                <a:tc hMerge="1" vMerge="1">
                  <a:txBody>
                    <a:bodyPr/>
                    <a:lstStyle/>
                    <a:p>
                      <a:endParaRPr lang="fr-FR"/>
                    </a:p>
                  </a:txBody>
                  <a:tcPr/>
                </a:tc>
                <a:tc>
                  <a:txBody>
                    <a:bodyPr/>
                    <a:lstStyle/>
                    <a:p>
                      <a:pPr marL="87313" marR="0" lvl="0" indent="0" algn="l"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cs typeface="Arial" charset="0"/>
                        </a:rPr>
                        <a:t>Image de Marque</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pPr>
                      <a:endParaRPr kumimoji="0" lang="fr-FR" sz="900" b="0" i="0" u="none" strike="noStrike" cap="none" normalizeH="0" baseline="0" dirty="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defRPr/>
                      </a:pPr>
                      <a:r>
                        <a:rPr kumimoji="0" lang="fr-FR" sz="1600" b="0" i="0" u="none" strike="noStrike" kern="1200" cap="none" normalizeH="0" baseline="0" dirty="0" smtClean="0">
                          <a:ln>
                            <a:noFill/>
                          </a:ln>
                          <a:solidFill>
                            <a:schemeClr val="accent1"/>
                          </a:solidFill>
                          <a:effectLst/>
                          <a:latin typeface="Arial" charset="0"/>
                          <a:ea typeface="+mn-ea"/>
                          <a:cs typeface="+mn-cs"/>
                          <a:sym typeface="Wingdings 2" pitchFamily="18" charset="2"/>
                        </a:rPr>
                        <a:t></a:t>
                      </a:r>
                    </a:p>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pPr>
                      <a:endParaRPr kumimoji="0" lang="fr-FR" sz="900" b="0" i="0" u="none" strike="noStrike" cap="none" normalizeH="0" baseline="0" dirty="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pPr>
                      <a:endParaRPr kumimoji="0" lang="fr-FR" sz="1600" b="0" i="0" u="none" strike="noStrike" cap="none" normalizeH="0" baseline="0" dirty="0" smtClean="0">
                        <a:ln>
                          <a:noFill/>
                        </a:ln>
                        <a:solidFill>
                          <a:schemeClr val="accent1"/>
                        </a:solidFill>
                        <a:effectLst/>
                        <a:latin typeface="Arial" charset="0"/>
                        <a:sym typeface="Wingdings 2" pitchFamily="18" charset="2"/>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pPr>
                      <a:endParaRPr kumimoji="0" lang="fr-FR" sz="900" b="0" i="0" u="none" strike="noStrike" cap="none" normalizeH="0" baseline="0" dirty="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20000"/>
                        </a:lnSpc>
                        <a:spcBef>
                          <a:spcPct val="20000"/>
                        </a:spcBef>
                        <a:spcAft>
                          <a:spcPct val="20000"/>
                        </a:spcAft>
                        <a:buClr>
                          <a:srgbClr val="666465"/>
                        </a:buClr>
                        <a:buSzTx/>
                        <a:buFont typeface="Wingdings" pitchFamily="2" charset="2"/>
                        <a:buNone/>
                        <a:tabLst/>
                      </a:pPr>
                      <a:endParaRPr kumimoji="0" lang="fr-FR" sz="8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defRPr/>
                      </a:pPr>
                      <a:r>
                        <a:rPr kumimoji="0" lang="fr-FR" sz="800" b="0" i="0" u="none" strike="noStrike" kern="1200" cap="none" normalizeH="0" baseline="0" dirty="0" smtClean="0">
                          <a:ln>
                            <a:noFill/>
                          </a:ln>
                          <a:solidFill>
                            <a:schemeClr val="tx1"/>
                          </a:solidFill>
                          <a:effectLst/>
                          <a:latin typeface="Arial" charset="0"/>
                          <a:ea typeface="+mn-ea"/>
                          <a:cs typeface="Arial" charset="0"/>
                        </a:rPr>
                        <a:t>Les réclamations clients sont prises en charge</a:t>
                      </a:r>
                    </a:p>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defRPr/>
                      </a:pPr>
                      <a:r>
                        <a:rPr kumimoji="0" lang="fr-FR" sz="800" b="0" i="0" u="none" strike="noStrike" kern="1200" cap="none" normalizeH="0" baseline="0" dirty="0" smtClean="0">
                          <a:ln>
                            <a:noFill/>
                          </a:ln>
                          <a:solidFill>
                            <a:schemeClr val="tx1"/>
                          </a:solidFill>
                          <a:effectLst/>
                          <a:latin typeface="Arial" charset="0"/>
                          <a:ea typeface="+mn-ea"/>
                          <a:cs typeface="Arial" charset="0"/>
                        </a:rPr>
                        <a:t>Qualité</a:t>
                      </a:r>
                      <a:r>
                        <a:rPr kumimoji="0" lang="fr-FR" sz="800" b="0" i="0" u="none" strike="noStrike" cap="none" normalizeH="0" baseline="0" dirty="0" smtClean="0">
                          <a:ln>
                            <a:noFill/>
                          </a:ln>
                          <a:solidFill>
                            <a:schemeClr val="tx1"/>
                          </a:solidFill>
                          <a:effectLst/>
                          <a:latin typeface="Arial" charset="0"/>
                        </a:rPr>
                        <a:t> de service et prise en charge personnalisée à améliorer,</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246877">
                <a:tc gridSpan="2" vMerge="1">
                  <a:txBody>
                    <a:bodyPr/>
                    <a:lstStyle/>
                    <a:p>
                      <a:endParaRPr lang="fr-FR"/>
                    </a:p>
                  </a:txBody>
                  <a:tcPr/>
                </a:tc>
                <a:tc hMerge="1" vMerge="1">
                  <a:txBody>
                    <a:bodyPr/>
                    <a:lstStyle/>
                    <a:p>
                      <a:endParaRPr lang="fr-FR"/>
                    </a:p>
                  </a:txBody>
                  <a:tcPr/>
                </a:tc>
                <a:tc>
                  <a:txBody>
                    <a:bodyPr/>
                    <a:lstStyle/>
                    <a:p>
                      <a:pPr marL="87313" marR="0" lvl="0" indent="0" algn="l"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cs typeface="Arial" charset="0"/>
                        </a:rPr>
                        <a:t>Connaissance du client</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900" b="0" i="0" u="none" strike="noStrike" cap="none" normalizeH="0" baseline="0" dirty="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914400" rtl="0" eaLnBrk="0" fontAlgn="base" latinLnBrk="0" hangingPunct="0">
                        <a:lnSpc>
                          <a:spcPct val="100000"/>
                        </a:lnSpc>
                        <a:spcBef>
                          <a:spcPct val="0"/>
                        </a:spcBef>
                        <a:spcAft>
                          <a:spcPct val="0"/>
                        </a:spcAft>
                        <a:buClr>
                          <a:srgbClr val="666465"/>
                        </a:buClr>
                        <a:buSzTx/>
                        <a:buFont typeface="Wingdings" pitchFamily="2" charset="2"/>
                        <a:buNone/>
                        <a:tabLst/>
                      </a:pPr>
                      <a:r>
                        <a:rPr kumimoji="0" lang="fr-FR" sz="900" b="0" i="0" u="none" strike="noStrike" cap="none" normalizeH="0" baseline="0" dirty="0" smtClean="0">
                          <a:ln>
                            <a:noFill/>
                          </a:ln>
                          <a:solidFill>
                            <a:schemeClr val="tx1"/>
                          </a:solidFill>
                          <a:effectLst/>
                          <a:latin typeface="Arial" charset="0"/>
                        </a:rPr>
                        <a:t> </a:t>
                      </a:r>
                      <a:endParaRPr kumimoji="0" lang="fr-FR" sz="1600" b="0" i="0" u="none" strike="noStrike" cap="none" normalizeH="0" baseline="0" dirty="0" smtClean="0">
                        <a:ln>
                          <a:noFill/>
                        </a:ln>
                        <a:solidFill>
                          <a:schemeClr val="accent1"/>
                        </a:solidFill>
                        <a:effectLst/>
                        <a:latin typeface="Arial" charset="0"/>
                        <a:sym typeface="Wingdings 2" pitchFamily="18" charset="2"/>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r>
                        <a:rPr kumimoji="0" lang="fr-FR" sz="1600" b="0" i="0" u="none" strike="noStrike" kern="1200" cap="none" normalizeH="0" baseline="0" dirty="0" smtClean="0">
                          <a:ln>
                            <a:noFill/>
                          </a:ln>
                          <a:solidFill>
                            <a:schemeClr val="accent1"/>
                          </a:solidFill>
                          <a:effectLst/>
                          <a:latin typeface="Arial" charset="0"/>
                          <a:ea typeface="+mn-ea"/>
                          <a:cs typeface="+mn-cs"/>
                          <a:sym typeface="Wingdings 2" pitchFamily="18" charset="2"/>
                        </a:rPr>
                        <a:t></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900" b="0" i="0" u="none" strike="noStrike" cap="none" normalizeH="0" baseline="0" smtClean="0">
                        <a:ln>
                          <a:noFill/>
                        </a:ln>
                        <a:solidFill>
                          <a:schemeClr val="tx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6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cs typeface="Arial" charset="0"/>
                        </a:rPr>
                        <a:t>En progression</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244122">
                <a:tc gridSpan="3">
                  <a:txBody>
                    <a:bodyPr/>
                    <a:lstStyle/>
                    <a:p>
                      <a:pPr marL="87313" marR="0" lvl="0" indent="0" algn="l"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cs typeface="Arial" charset="0"/>
                        </a:rPr>
                        <a:t>Accessibilité du marché pour SDA</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hMerge="1">
                  <a:txBody>
                    <a:bodyPr/>
                    <a:lstStyle/>
                    <a:p>
                      <a:endParaRPr lang="fr-FR"/>
                    </a:p>
                  </a:txBody>
                  <a:tcPr/>
                </a:tc>
                <a:tc hMerge="1">
                  <a:txBody>
                    <a:bodyPr/>
                    <a:lstStyle/>
                    <a:p>
                      <a:endParaRPr lang="fr-FR"/>
                    </a:p>
                  </a:txBody>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9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9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600" b="0" i="0" u="none" strike="noStrike" cap="none" normalizeH="0" baseline="0" dirty="0" smtClean="0">
                        <a:ln>
                          <a:noFill/>
                        </a:ln>
                        <a:solidFill>
                          <a:schemeClr val="accent1"/>
                        </a:solidFill>
                        <a:effectLst/>
                        <a:latin typeface="Arial" charset="0"/>
                        <a:sym typeface="Wingdings 2" pitchFamily="18" charset="2"/>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defRPr/>
                      </a:pPr>
                      <a:r>
                        <a:rPr kumimoji="0" lang="fr-FR" sz="1600" b="0" i="0" u="none" strike="noStrike" kern="1200" cap="none" spc="0" normalizeH="0" baseline="0" noProof="0" dirty="0" smtClean="0">
                          <a:ln>
                            <a:noFill/>
                          </a:ln>
                          <a:solidFill>
                            <a:srgbClr val="A9A57C"/>
                          </a:solidFill>
                          <a:effectLst/>
                          <a:uLnTx/>
                          <a:uFillTx/>
                          <a:latin typeface="Arial" charset="0"/>
                          <a:ea typeface="+mn-ea"/>
                          <a:cs typeface="+mn-cs"/>
                          <a:sym typeface="Wingdings 2" pitchFamily="18" charset="2"/>
                        </a:rPr>
                        <a:t></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600" b="0" i="0" u="none" strike="noStrike" cap="none" normalizeH="0" baseline="0" dirty="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87313" marR="0" lvl="0" indent="0" algn="l" defTabSz="914400" rtl="0" eaLnBrk="0" fontAlgn="base" latinLnBrk="0" hangingPunct="0">
                        <a:lnSpc>
                          <a:spcPct val="100000"/>
                        </a:lnSpc>
                        <a:spcBef>
                          <a:spcPct val="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rPr>
                        <a:t>Pas de concurrents actuellement</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244122">
                <a:tc gridSpan="3">
                  <a:txBody>
                    <a:bodyPr/>
                    <a:lstStyle/>
                    <a:p>
                      <a:pPr marL="87313" marR="0" lvl="0" indent="0" algn="l"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cs typeface="Arial" charset="0"/>
                        </a:rPr>
                        <a:t>Capacité à influer sur les règles du marché</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hMerge="1">
                  <a:txBody>
                    <a:bodyPr/>
                    <a:lstStyle/>
                    <a:p>
                      <a:endParaRPr lang="fr-FR"/>
                    </a:p>
                  </a:txBody>
                  <a:tcPr/>
                </a:tc>
                <a:tc hMerge="1">
                  <a:txBody>
                    <a:bodyPr/>
                    <a:lstStyle/>
                    <a:p>
                      <a:endParaRPr lang="fr-FR"/>
                    </a:p>
                  </a:txBody>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9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defRPr/>
                      </a:pPr>
                      <a:r>
                        <a:rPr kumimoji="0" lang="fr-FR" sz="1600" b="0" i="0" u="none" strike="noStrike" kern="1200" cap="none" normalizeH="0" baseline="0" dirty="0" smtClean="0">
                          <a:ln>
                            <a:noFill/>
                          </a:ln>
                          <a:solidFill>
                            <a:schemeClr val="accent1"/>
                          </a:solidFill>
                          <a:effectLst/>
                          <a:latin typeface="Arial" charset="0"/>
                          <a:ea typeface="+mn-ea"/>
                          <a:cs typeface="+mn-cs"/>
                          <a:sym typeface="Wingdings 2" pitchFamily="18" charset="2"/>
                        </a:rPr>
                        <a:t></a:t>
                      </a:r>
                      <a:endParaRPr kumimoji="0" lang="fr-FR" sz="1600" b="0" i="0" u="none" strike="noStrike" cap="none" normalizeH="0" baseline="0" dirty="0" smtClean="0">
                        <a:ln>
                          <a:noFill/>
                        </a:ln>
                        <a:solidFill>
                          <a:schemeClr val="accent1"/>
                        </a:solidFill>
                        <a:effectLst/>
                        <a:latin typeface="Arial" charset="0"/>
                        <a:sym typeface="Wingdings 2" pitchFamily="18" charset="2"/>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defRPr/>
                      </a:pPr>
                      <a:endParaRPr kumimoji="0" lang="fr-FR" sz="1600" b="0" i="0" u="none" strike="noStrike" kern="1200" cap="none" normalizeH="0" baseline="0" dirty="0" smtClean="0">
                        <a:ln>
                          <a:noFill/>
                        </a:ln>
                        <a:solidFill>
                          <a:schemeClr val="accent1"/>
                        </a:solidFill>
                        <a:effectLst/>
                        <a:latin typeface="Arial" charset="0"/>
                        <a:ea typeface="+mn-ea"/>
                        <a:cs typeface="+mn-cs"/>
                        <a:sym typeface="Wingdings 2" pitchFamily="18" charset="2"/>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900" b="0" i="0" u="none" strike="noStrike" cap="none" normalizeH="0" baseline="0" dirty="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6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cs typeface="Arial" charset="0"/>
                        </a:rPr>
                        <a:t>Capacité d’introduire des règles, etc.</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244122">
                <a:tc gridSpan="3">
                  <a:txBody>
                    <a:bodyPr/>
                    <a:lstStyle/>
                    <a:p>
                      <a:pPr marL="87313" marR="0" lvl="0" indent="0" algn="l"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cs typeface="Arial" charset="0"/>
                        </a:rPr>
                        <a:t>Synthèse</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2"/>
                    </a:solidFill>
                  </a:tcPr>
                </a:tc>
                <a:tc hMerge="1">
                  <a:txBody>
                    <a:bodyPr/>
                    <a:lstStyle/>
                    <a:p>
                      <a:endParaRPr lang="fr-FR"/>
                    </a:p>
                  </a:txBody>
                  <a:tcPr/>
                </a:tc>
                <a:tc hMerge="1">
                  <a:txBody>
                    <a:bodyPr/>
                    <a:lstStyle/>
                    <a:p>
                      <a:endParaRPr lang="fr-FR"/>
                    </a:p>
                  </a:txBody>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900" b="0" i="0" u="none" strike="noStrike" cap="none" normalizeH="0" baseline="0" dirty="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r" defTabSz="914400" rtl="0" eaLnBrk="0" fontAlgn="base" latinLnBrk="0" hangingPunct="0">
                        <a:lnSpc>
                          <a:spcPct val="100000"/>
                        </a:lnSpc>
                        <a:spcBef>
                          <a:spcPct val="0"/>
                        </a:spcBef>
                        <a:spcAft>
                          <a:spcPct val="0"/>
                        </a:spcAft>
                        <a:buClr>
                          <a:srgbClr val="666465"/>
                        </a:buClr>
                        <a:buSzTx/>
                        <a:buFont typeface="Wingdings" pitchFamily="2" charset="2"/>
                        <a:buNone/>
                        <a:tabLst/>
                        <a:defRPr/>
                      </a:pPr>
                      <a:r>
                        <a:rPr kumimoji="0" lang="fr-FR" sz="1600" b="1" i="0" u="none" strike="noStrike" cap="none" normalizeH="0" baseline="0" dirty="0" smtClean="0">
                          <a:ln>
                            <a:noFill/>
                          </a:ln>
                          <a:solidFill>
                            <a:srgbClr val="000000"/>
                          </a:solidFill>
                          <a:effectLst/>
                          <a:latin typeface="Arial" charset="0"/>
                        </a:rPr>
                        <a:t>X</a:t>
                      </a:r>
                      <a:endParaRPr kumimoji="0" lang="fr-FR" sz="1600" b="0" i="0" u="none" strike="noStrike" cap="none" normalizeH="0" baseline="0" dirty="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400" b="1" i="0" u="none" strike="noStrike" cap="none" normalizeH="0" baseline="0" dirty="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900" b="0" i="0" u="none" strike="noStrike" cap="none" normalizeH="0" baseline="0" dirty="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6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85725" marR="0" lvl="0" indent="0" algn="l" defTabSz="914400" rtl="0" eaLnBrk="0" fontAlgn="base" latinLnBrk="0" hangingPunct="0">
                        <a:lnSpc>
                          <a:spcPct val="100000"/>
                        </a:lnSpc>
                        <a:spcBef>
                          <a:spcPct val="5000"/>
                        </a:spcBef>
                        <a:spcAft>
                          <a:spcPct val="0"/>
                        </a:spcAft>
                        <a:buClr>
                          <a:srgbClr val="666465"/>
                        </a:buClr>
                        <a:buSzTx/>
                        <a:buFont typeface="Wingdings" pitchFamily="2" charset="2"/>
                        <a:buNone/>
                        <a:tabLst/>
                      </a:pPr>
                      <a:endParaRPr kumimoji="0" lang="fr-FR" sz="800" b="0" i="0" u="none" strike="noStrike" cap="none" normalizeH="0" baseline="0" dirty="0" smtClean="0">
                        <a:ln>
                          <a:noFill/>
                        </a:ln>
                        <a:solidFill>
                          <a:srgbClr val="000000"/>
                        </a:solidFill>
                        <a:effectLst/>
                        <a:latin typeface="Arial" charset="0"/>
                        <a:cs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2"/>
                    </a:solidFill>
                  </a:tcPr>
                </a:tc>
              </a:tr>
              <a:tr h="390976">
                <a:tc rowSpan="2" gridSpan="3">
                  <a:txBody>
                    <a:bodyPr/>
                    <a:lstStyle/>
                    <a:p>
                      <a:pPr marL="87313" marR="0" lvl="0" indent="0" algn="l" defTabSz="914400" rtl="0" eaLnBrk="0" fontAlgn="base" latinLnBrk="0" hangingPunct="0">
                        <a:lnSpc>
                          <a:spcPct val="100000"/>
                        </a:lnSpc>
                        <a:spcBef>
                          <a:spcPct val="5000"/>
                        </a:spcBef>
                        <a:spcAft>
                          <a:spcPct val="0"/>
                        </a:spcAft>
                        <a:buClr>
                          <a:srgbClr val="666465"/>
                        </a:buClr>
                        <a:buSzTx/>
                        <a:buFont typeface="Wingdings" pitchFamily="2" charset="2"/>
                        <a:buNone/>
                        <a:tabLst/>
                      </a:pPr>
                      <a:r>
                        <a:rPr kumimoji="0" lang="fr-FR" sz="900" b="1" i="0" u="none" strike="noStrike" cap="none" normalizeH="0" baseline="0" dirty="0" smtClean="0">
                          <a:ln>
                            <a:noFill/>
                          </a:ln>
                          <a:solidFill>
                            <a:schemeClr val="tx1"/>
                          </a:solidFill>
                          <a:effectLst/>
                          <a:latin typeface="Arial" charset="0"/>
                          <a:cs typeface="Arial" charset="0"/>
                        </a:rPr>
                        <a:t>Potentiel de valorisation des synergies internes sur le plan</a:t>
                      </a:r>
                    </a:p>
                    <a:p>
                      <a:pPr marL="87313" marR="0" lvl="0" indent="0" algn="l" defTabSz="914400" rtl="0" eaLnBrk="0" fontAlgn="base" latinLnBrk="0" hangingPunct="0">
                        <a:lnSpc>
                          <a:spcPct val="100000"/>
                        </a:lnSpc>
                        <a:spcBef>
                          <a:spcPct val="5000"/>
                        </a:spcBef>
                        <a:spcAft>
                          <a:spcPct val="0"/>
                        </a:spcAft>
                        <a:buClr>
                          <a:srgbClr val="666465"/>
                        </a:buClr>
                        <a:buSzTx/>
                        <a:buFont typeface="Wingdings" pitchFamily="2" charset="2"/>
                        <a:buNone/>
                        <a:tabLst/>
                      </a:pPr>
                      <a:r>
                        <a:rPr kumimoji="0" lang="fr-FR" sz="900" b="1" i="0" u="none" strike="noStrike" cap="none" normalizeH="0" baseline="0" dirty="0" smtClean="0">
                          <a:ln>
                            <a:noFill/>
                          </a:ln>
                          <a:solidFill>
                            <a:schemeClr val="tx1"/>
                          </a:solidFill>
                          <a:effectLst/>
                          <a:latin typeface="Arial" charset="0"/>
                          <a:cs typeface="Arial" charset="0"/>
                        </a:rPr>
                        <a:t>- commercial </a:t>
                      </a:r>
                    </a:p>
                    <a:p>
                      <a:pPr marL="87313" marR="0" lvl="0" indent="0" algn="l" defTabSz="914400" rtl="0" eaLnBrk="0" fontAlgn="base" latinLnBrk="0" hangingPunct="0">
                        <a:lnSpc>
                          <a:spcPct val="100000"/>
                        </a:lnSpc>
                        <a:spcBef>
                          <a:spcPct val="5000"/>
                        </a:spcBef>
                        <a:spcAft>
                          <a:spcPct val="0"/>
                        </a:spcAft>
                        <a:buClr>
                          <a:srgbClr val="666465"/>
                        </a:buClr>
                        <a:buSzTx/>
                        <a:buFont typeface="Wingdings" pitchFamily="2" charset="2"/>
                        <a:buNone/>
                        <a:tabLst/>
                      </a:pPr>
                      <a:r>
                        <a:rPr kumimoji="0" lang="fr-FR" sz="900" b="1" i="0" u="none" strike="noStrike" cap="none" normalizeH="0" baseline="0" dirty="0" smtClean="0">
                          <a:ln>
                            <a:noFill/>
                          </a:ln>
                          <a:solidFill>
                            <a:schemeClr val="tx1"/>
                          </a:solidFill>
                          <a:effectLst/>
                          <a:latin typeface="Arial" charset="0"/>
                          <a:cs typeface="Arial" charset="0"/>
                        </a:rPr>
                        <a:t>- des coûts</a:t>
                      </a:r>
                    </a:p>
                    <a:p>
                      <a:pPr marL="87313" marR="0" lvl="0" indent="0" algn="l" defTabSz="914400" rtl="0" eaLnBrk="0" fontAlgn="base" latinLnBrk="0" hangingPunct="0">
                        <a:lnSpc>
                          <a:spcPct val="100000"/>
                        </a:lnSpc>
                        <a:spcBef>
                          <a:spcPct val="5000"/>
                        </a:spcBef>
                        <a:spcAft>
                          <a:spcPct val="0"/>
                        </a:spcAft>
                        <a:buClr>
                          <a:srgbClr val="666465"/>
                        </a:buClr>
                        <a:buSzTx/>
                        <a:buFont typeface="Wingdings" pitchFamily="2" charset="2"/>
                        <a:buNone/>
                        <a:tabLst/>
                      </a:pPr>
                      <a:r>
                        <a:rPr kumimoji="0" lang="fr-FR" sz="900" b="1" i="0" u="none" strike="noStrike" cap="none" normalizeH="0" baseline="0" dirty="0" smtClean="0">
                          <a:ln>
                            <a:noFill/>
                          </a:ln>
                          <a:solidFill>
                            <a:schemeClr val="tx1"/>
                          </a:solidFill>
                          <a:effectLst/>
                          <a:latin typeface="Arial" charset="0"/>
                          <a:cs typeface="Arial" charset="0"/>
                        </a:rPr>
                        <a:t>- Des risques </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dash"/>
                      <a:round/>
                      <a:headEnd type="none" w="med" len="med"/>
                      <a:tailEnd type="none" w="med" len="med"/>
                    </a:lnB>
                    <a:lnTlToBr>
                      <a:noFill/>
                    </a:lnTlToBr>
                    <a:lnBlToTr>
                      <a:noFill/>
                    </a:lnBlToTr>
                    <a:solidFill>
                      <a:schemeClr val="bg1"/>
                    </a:solidFill>
                  </a:tcPr>
                </a:tc>
                <a:tc rowSpan="2" hMerge="1">
                  <a:txBody>
                    <a:bodyPr/>
                    <a:lstStyle/>
                    <a:p>
                      <a:endParaRPr lang="fr-FR"/>
                    </a:p>
                  </a:txBody>
                  <a:tcPr/>
                </a:tc>
                <a:tc rowSpan="2" hMerge="1">
                  <a:txBody>
                    <a:bodyPr/>
                    <a:lstStyle/>
                    <a:p>
                      <a:endParaRPr lang="fr-FR"/>
                    </a:p>
                  </a:txBody>
                  <a:tcPr/>
                </a:tc>
                <a:tc rowSpan="2">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900" b="1" i="0" u="none" strike="noStrike" cap="none" normalizeH="0" baseline="0" dirty="0" smtClean="0">
                        <a:ln>
                          <a:noFill/>
                        </a:ln>
                        <a:solidFill>
                          <a:schemeClr val="tx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dash"/>
                      <a:round/>
                      <a:headEnd type="none" w="med" len="med"/>
                      <a:tailEnd type="none" w="med" len="med"/>
                    </a:lnB>
                    <a:lnTlToBr>
                      <a:noFill/>
                    </a:lnTlToBr>
                    <a:lnBlToTr>
                      <a:noFill/>
                    </a:lnBlToTr>
                    <a:solidFill>
                      <a:schemeClr val="bg1"/>
                    </a:solidFill>
                  </a:tcPr>
                </a:tc>
                <a:tc rowSpan="2">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900" b="1" i="0" u="none" strike="noStrike" cap="none" normalizeH="0" baseline="0" dirty="0" smtClean="0">
                        <a:ln>
                          <a:noFill/>
                        </a:ln>
                        <a:solidFill>
                          <a:schemeClr val="tx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dash"/>
                      <a:round/>
                      <a:headEnd type="none" w="med" len="med"/>
                      <a:tailEnd type="none" w="med" len="med"/>
                    </a:lnB>
                    <a:lnTlToBr>
                      <a:noFill/>
                    </a:lnTlToBr>
                    <a:lnBlToTr>
                      <a:noFill/>
                    </a:lnBlToTr>
                    <a:solidFill>
                      <a:schemeClr val="bg1"/>
                    </a:solidFill>
                  </a:tcPr>
                </a:tc>
                <a:tc rowSpan="2">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900" b="1" i="0" u="none" strike="noStrike" cap="none" normalizeH="0" baseline="0" smtClean="0">
                        <a:ln>
                          <a:noFill/>
                        </a:ln>
                        <a:solidFill>
                          <a:schemeClr val="tx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dash"/>
                      <a:round/>
                      <a:headEnd type="none" w="med" len="med"/>
                      <a:tailEnd type="none" w="med" len="med"/>
                    </a:lnB>
                    <a:lnTlToBr>
                      <a:noFill/>
                    </a:lnTlToBr>
                    <a:lnBlToTr>
                      <a:noFill/>
                    </a:lnBlToTr>
                    <a:solidFill>
                      <a:schemeClr val="bg1"/>
                    </a:solidFill>
                  </a:tcPr>
                </a:tc>
                <a:tc rowSpan="2">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900" b="1" i="0" u="none" strike="noStrike" cap="none" normalizeH="0" baseline="0" dirty="0" smtClean="0">
                        <a:ln>
                          <a:noFill/>
                        </a:ln>
                        <a:solidFill>
                          <a:schemeClr val="tx1"/>
                        </a:solidFill>
                        <a:effectLst/>
                        <a:latin typeface="Arial" charset="0"/>
                      </a:endParaRPr>
                    </a:p>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900" b="1" i="0" u="none" strike="noStrike" cap="none" normalizeH="0" baseline="0" dirty="0" smtClean="0">
                        <a:ln>
                          <a:noFill/>
                        </a:ln>
                        <a:solidFill>
                          <a:schemeClr val="tx1"/>
                        </a:solidFill>
                        <a:effectLst/>
                        <a:latin typeface="Arial" charset="0"/>
                      </a:endParaRPr>
                    </a:p>
                    <a:p>
                      <a:pPr marL="0" marR="0" lvl="0" indent="0" algn="ctr" defTabSz="914400" rtl="0" eaLnBrk="0" fontAlgn="base" latinLnBrk="0" hangingPunct="0">
                        <a:lnSpc>
                          <a:spcPct val="60000"/>
                        </a:lnSpc>
                        <a:spcBef>
                          <a:spcPct val="0"/>
                        </a:spcBef>
                        <a:spcAft>
                          <a:spcPct val="0"/>
                        </a:spcAft>
                        <a:buClr>
                          <a:srgbClr val="666465"/>
                        </a:buClr>
                        <a:buSzTx/>
                        <a:buFont typeface="Wingdings" pitchFamily="2" charset="2"/>
                        <a:buNone/>
                        <a:tabLst/>
                      </a:pPr>
                      <a:r>
                        <a:rPr kumimoji="0" lang="fr-FR" sz="1600" b="1" i="0" u="none" strike="noStrike" cap="none" normalizeH="0" baseline="0" dirty="0" smtClean="0">
                          <a:ln>
                            <a:noFill/>
                          </a:ln>
                          <a:solidFill>
                            <a:schemeClr val="tx1"/>
                          </a:solidFill>
                          <a:effectLst/>
                          <a:latin typeface="Arial" charset="0"/>
                          <a:sym typeface="Wingdings 2" pitchFamily="18" charset="2"/>
                        </a:rPr>
                        <a:t></a:t>
                      </a:r>
                      <a:endParaRPr kumimoji="0" lang="fr-FR" sz="900" b="1" i="0" u="none" strike="noStrike" cap="none" normalizeH="0" baseline="0" dirty="0" smtClean="0">
                        <a:ln>
                          <a:noFill/>
                        </a:ln>
                        <a:solidFill>
                          <a:schemeClr val="tx1"/>
                        </a:solidFill>
                        <a:effectLst/>
                        <a:latin typeface="Arial" charset="0"/>
                      </a:endParaRPr>
                    </a:p>
                    <a:p>
                      <a:pPr marL="0" marR="0" lvl="0" indent="0" algn="ctr" defTabSz="914400" rtl="0" eaLnBrk="0" fontAlgn="base" latinLnBrk="0" hangingPunct="0">
                        <a:lnSpc>
                          <a:spcPct val="60000"/>
                        </a:lnSpc>
                        <a:spcBef>
                          <a:spcPct val="0"/>
                        </a:spcBef>
                        <a:spcAft>
                          <a:spcPct val="0"/>
                        </a:spcAft>
                        <a:buClr>
                          <a:srgbClr val="666465"/>
                        </a:buClr>
                        <a:buSzTx/>
                        <a:buFont typeface="Wingdings" pitchFamily="2" charset="2"/>
                        <a:buNone/>
                        <a:tabLst/>
                      </a:pPr>
                      <a:r>
                        <a:rPr kumimoji="0" lang="fr-FR" sz="1600" b="1" i="0" u="none" strike="noStrike" cap="none" normalizeH="0" baseline="0" dirty="0" smtClean="0">
                          <a:ln>
                            <a:noFill/>
                          </a:ln>
                          <a:solidFill>
                            <a:schemeClr val="tx1"/>
                          </a:solidFill>
                          <a:effectLst/>
                          <a:latin typeface="Arial" charset="0"/>
                          <a:sym typeface="Wingdings 2" pitchFamily="18" charset="2"/>
                        </a:rPr>
                        <a:t></a:t>
                      </a:r>
                    </a:p>
                    <a:p>
                      <a:pPr marL="0" marR="0" lvl="0" indent="0" algn="ctr" defTabSz="914400" rtl="0" eaLnBrk="0" fontAlgn="base" latinLnBrk="0" hangingPunct="0">
                        <a:lnSpc>
                          <a:spcPct val="60000"/>
                        </a:lnSpc>
                        <a:spcBef>
                          <a:spcPct val="0"/>
                        </a:spcBef>
                        <a:spcAft>
                          <a:spcPct val="0"/>
                        </a:spcAft>
                        <a:buClr>
                          <a:srgbClr val="666465"/>
                        </a:buClr>
                        <a:buSzTx/>
                        <a:buFont typeface="Wingdings" pitchFamily="2" charset="2"/>
                        <a:buNone/>
                        <a:tabLst/>
                      </a:pPr>
                      <a:r>
                        <a:rPr kumimoji="0" lang="fr-FR" sz="1600" b="1" i="0" u="none" strike="noStrike" cap="none" normalizeH="0" baseline="0" dirty="0" smtClean="0">
                          <a:ln>
                            <a:noFill/>
                          </a:ln>
                          <a:solidFill>
                            <a:schemeClr val="tx1"/>
                          </a:solidFill>
                          <a:effectLst/>
                          <a:latin typeface="Arial" charset="0"/>
                          <a:sym typeface="Wingdings 2" pitchFamily="18" charset="2"/>
                        </a:rPr>
                        <a:t></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dash"/>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600" b="1" i="0" u="none" strike="noStrike" cap="none" normalizeH="0" baseline="0" smtClean="0">
                        <a:ln>
                          <a:noFill/>
                        </a:ln>
                        <a:solidFill>
                          <a:schemeClr val="tx1"/>
                        </a:solidFill>
                        <a:effectLst/>
                        <a:latin typeface="Arial" charset="0"/>
                      </a:endParaRPr>
                    </a:p>
                    <a:p>
                      <a:pPr marL="0" marR="0" lvl="0" indent="0" algn="l"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600" b="1" i="0" u="none" strike="noStrike" cap="none" normalizeH="0" baseline="0" smtClean="0">
                        <a:ln>
                          <a:noFill/>
                        </a:ln>
                        <a:solidFill>
                          <a:schemeClr val="tx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w="9525" cap="flat" cmpd="sng" algn="ctr">
                      <a:solidFill>
                        <a:schemeClr val="accent1"/>
                      </a:solidFill>
                      <a:prstDash val="dash"/>
                      <a:round/>
                      <a:headEnd type="none" w="med" len="med"/>
                      <a:tailEnd type="none" w="med" len="med"/>
                    </a:lnB>
                    <a:lnTlToBr>
                      <a:noFill/>
                    </a:lnTlToBr>
                    <a:lnBlToTr>
                      <a:noFill/>
                    </a:lnBlToTr>
                    <a:solidFill>
                      <a:schemeClr val="bg1"/>
                    </a:solidFill>
                  </a:tcPr>
                </a:tc>
                <a:tc rowSpan="2">
                  <a:txBody>
                    <a:bodyPr/>
                    <a:lstStyle/>
                    <a:p>
                      <a:pPr marL="180975" marR="0" lvl="0" indent="-95250" algn="l" defTabSz="914400" rtl="0" eaLnBrk="0" fontAlgn="base" latinLnBrk="0" hangingPunct="0">
                        <a:lnSpc>
                          <a:spcPct val="100000"/>
                        </a:lnSpc>
                        <a:spcBef>
                          <a:spcPct val="5000"/>
                        </a:spcBef>
                        <a:spcAft>
                          <a:spcPct val="0"/>
                        </a:spcAft>
                        <a:buClr>
                          <a:srgbClr val="666465"/>
                        </a:buClr>
                        <a:buSzTx/>
                        <a:buFont typeface="Wingdings" pitchFamily="2" charset="2"/>
                        <a:buNone/>
                        <a:tabLst/>
                      </a:pPr>
                      <a:endParaRPr kumimoji="0" lang="fr-FR" sz="800" b="1" i="0" u="none" strike="noStrike" cap="none" normalizeH="0" baseline="0" dirty="0" smtClean="0">
                        <a:ln>
                          <a:noFill/>
                        </a:ln>
                        <a:solidFill>
                          <a:schemeClr val="tx1"/>
                        </a:solidFill>
                        <a:effectLst/>
                        <a:latin typeface="Arial" charset="0"/>
                        <a:cs typeface="Arial" charset="0"/>
                      </a:endParaRPr>
                    </a:p>
                    <a:p>
                      <a:pPr marL="180975" marR="0" lvl="0" indent="-95250" algn="l" defTabSz="914400" rtl="0" eaLnBrk="0" fontAlgn="base" latinLnBrk="0" hangingPunct="0">
                        <a:lnSpc>
                          <a:spcPct val="100000"/>
                        </a:lnSpc>
                        <a:spcBef>
                          <a:spcPct val="5000"/>
                        </a:spcBef>
                        <a:spcAft>
                          <a:spcPct val="0"/>
                        </a:spcAft>
                        <a:buClr>
                          <a:srgbClr val="666465"/>
                        </a:buClr>
                        <a:buSzTx/>
                        <a:buFont typeface="Wingdings" pitchFamily="2" charset="2"/>
                        <a:buChar char="§"/>
                        <a:tabLst/>
                      </a:pPr>
                      <a:r>
                        <a:rPr kumimoji="0" lang="fr-FR" sz="800" b="1" i="0" u="none" strike="noStrike" cap="none" normalizeH="0" baseline="0" dirty="0" smtClean="0">
                          <a:ln>
                            <a:noFill/>
                          </a:ln>
                          <a:solidFill>
                            <a:schemeClr val="tx1"/>
                          </a:solidFill>
                          <a:effectLst/>
                          <a:latin typeface="Arial" charset="0"/>
                          <a:cs typeface="Arial" charset="0"/>
                        </a:rPr>
                        <a:t>Commercial : synergie Concessions Electricité, Gaz, Eligibles Gaz et services  </a:t>
                      </a:r>
                    </a:p>
                    <a:p>
                      <a:pPr marL="180975" marR="0" lvl="0" indent="-95250" algn="l" defTabSz="914400" rtl="0" eaLnBrk="0" fontAlgn="base" latinLnBrk="0" hangingPunct="0">
                        <a:lnSpc>
                          <a:spcPct val="100000"/>
                        </a:lnSpc>
                        <a:spcBef>
                          <a:spcPct val="5000"/>
                        </a:spcBef>
                        <a:spcAft>
                          <a:spcPct val="0"/>
                        </a:spcAft>
                        <a:buClr>
                          <a:srgbClr val="666465"/>
                        </a:buClr>
                        <a:buSzTx/>
                        <a:buFont typeface="Wingdings" pitchFamily="2" charset="2"/>
                        <a:buChar char="§"/>
                        <a:tabLst/>
                      </a:pPr>
                      <a:r>
                        <a:rPr kumimoji="0" lang="fr-FR" sz="800" b="1" i="0" u="none" strike="noStrike" cap="none" normalizeH="0" baseline="0" dirty="0" smtClean="0">
                          <a:ln>
                            <a:noFill/>
                          </a:ln>
                          <a:solidFill>
                            <a:schemeClr val="tx1"/>
                          </a:solidFill>
                          <a:effectLst/>
                          <a:latin typeface="Arial" charset="0"/>
                          <a:cs typeface="Arial" charset="0"/>
                        </a:rPr>
                        <a:t>Couts : synergie Gaz-</a:t>
                      </a:r>
                      <a:r>
                        <a:rPr kumimoji="0" lang="fr-FR" sz="800" b="1" i="0" u="none" strike="noStrike" cap="none" normalizeH="0" baseline="0" dirty="0" err="1" smtClean="0">
                          <a:ln>
                            <a:noFill/>
                          </a:ln>
                          <a:solidFill>
                            <a:schemeClr val="tx1"/>
                          </a:solidFill>
                          <a:effectLst/>
                          <a:latin typeface="Arial" charset="0"/>
                          <a:cs typeface="Arial" charset="0"/>
                        </a:rPr>
                        <a:t>Elec</a:t>
                      </a:r>
                      <a:r>
                        <a:rPr kumimoji="0" lang="fr-FR" sz="800" b="1" i="0" u="none" strike="noStrike" cap="none" normalizeH="0" baseline="0" dirty="0" smtClean="0">
                          <a:ln>
                            <a:noFill/>
                          </a:ln>
                          <a:solidFill>
                            <a:schemeClr val="tx1"/>
                          </a:solidFill>
                          <a:effectLst/>
                          <a:latin typeface="Arial" charset="0"/>
                          <a:cs typeface="Arial" charset="0"/>
                        </a:rPr>
                        <a:t> pour relève</a:t>
                      </a:r>
                    </a:p>
                    <a:p>
                      <a:pPr marL="180975" marR="0" lvl="0" indent="-95250" algn="l" defTabSz="914400" rtl="0" eaLnBrk="0" fontAlgn="base" latinLnBrk="0" hangingPunct="0">
                        <a:lnSpc>
                          <a:spcPct val="100000"/>
                        </a:lnSpc>
                        <a:spcBef>
                          <a:spcPct val="5000"/>
                        </a:spcBef>
                        <a:spcAft>
                          <a:spcPct val="0"/>
                        </a:spcAft>
                        <a:buClr>
                          <a:srgbClr val="666465"/>
                        </a:buClr>
                        <a:buSzTx/>
                        <a:buFont typeface="Wingdings" pitchFamily="2" charset="2"/>
                        <a:buChar char="§"/>
                        <a:tabLst/>
                      </a:pPr>
                      <a:r>
                        <a:rPr kumimoji="0" lang="fr-FR" sz="800" b="1" i="0" u="none" strike="noStrike" cap="none" normalizeH="0" baseline="0" dirty="0" smtClean="0">
                          <a:ln>
                            <a:noFill/>
                          </a:ln>
                          <a:solidFill>
                            <a:schemeClr val="tx1"/>
                          </a:solidFill>
                          <a:effectLst/>
                          <a:latin typeface="Arial" charset="0"/>
                          <a:cs typeface="Arial" charset="0"/>
                        </a:rPr>
                        <a:t>Risques : synergie amont-aval avec la production</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dash"/>
                      <a:round/>
                      <a:headEnd type="none" w="med" len="med"/>
                      <a:tailEnd type="none" w="med" len="med"/>
                    </a:lnB>
                    <a:lnTlToBr>
                      <a:noFill/>
                    </a:lnTlToBr>
                    <a:lnBlToTr>
                      <a:noFill/>
                    </a:lnBlToTr>
                    <a:solidFill>
                      <a:schemeClr val="bg1"/>
                    </a:solidFill>
                  </a:tcPr>
                </a:tc>
              </a:tr>
              <a:tr h="323080">
                <a:tc gridSpan="3" vMerge="1">
                  <a:txBody>
                    <a:bodyPr/>
                    <a:lstStyle/>
                    <a:p>
                      <a:endParaRPr lang="fr-FR"/>
                    </a:p>
                  </a:txBody>
                  <a:tcPr/>
                </a:tc>
                <a:tc hMerge="1" vMerge="1">
                  <a:txBody>
                    <a:bodyPr/>
                    <a:lstStyle/>
                    <a:p>
                      <a:endParaRPr lang="fr-FR"/>
                    </a:p>
                  </a:txBody>
                  <a:tcPr/>
                </a:tc>
                <a:tc hMerge="1" vMerge="1">
                  <a:txBody>
                    <a:bodyPr/>
                    <a:lstStyle/>
                    <a:p>
                      <a:endParaRPr lang="fr-FR"/>
                    </a:p>
                  </a:txBody>
                  <a:tcPr/>
                </a:tc>
                <a:tc vMerge="1">
                  <a:txBody>
                    <a:bodyPr/>
                    <a:lstStyle/>
                    <a:p>
                      <a:endParaRPr lang="fr-FR"/>
                    </a:p>
                  </a:txBody>
                  <a:tcPr/>
                </a:tc>
                <a:tc vMerge="1">
                  <a:txBody>
                    <a:bodyPr/>
                    <a:lstStyle/>
                    <a:p>
                      <a:endParaRPr lang="fr-FR"/>
                    </a:p>
                  </a:txBody>
                  <a:tcPr/>
                </a:tc>
                <a:tc vMerge="1">
                  <a:txBody>
                    <a:bodyPr/>
                    <a:lstStyle/>
                    <a:p>
                      <a:endParaRPr lang="fr-FR"/>
                    </a:p>
                  </a:txBody>
                  <a:tcPr/>
                </a:tc>
                <a:tc vMerge="1">
                  <a:txBody>
                    <a:bodyPr/>
                    <a:lstStyle/>
                    <a:p>
                      <a:endParaRPr lang="fr-FR"/>
                    </a:p>
                  </a:txBody>
                  <a:tcPr/>
                </a:tc>
                <a:tc>
                  <a:txBody>
                    <a:bodyPr/>
                    <a:lstStyle/>
                    <a:p>
                      <a:pPr marL="0" marR="0" lvl="0" indent="0" algn="l"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600" b="1" i="0" u="none" strike="noStrike" cap="none" normalizeH="0" baseline="0" dirty="0" smtClean="0">
                        <a:ln>
                          <a:noFill/>
                        </a:ln>
                        <a:solidFill>
                          <a:schemeClr val="tx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dash"/>
                      <a:round/>
                      <a:headEnd type="none" w="med" len="med"/>
                      <a:tailEnd type="none" w="med" len="med"/>
                    </a:lnT>
                    <a:lnB w="9525" cap="flat" cmpd="sng" algn="ctr">
                      <a:solidFill>
                        <a:schemeClr val="accent1"/>
                      </a:solidFill>
                      <a:prstDash val="dash"/>
                      <a:round/>
                      <a:headEnd type="none" w="med" len="med"/>
                      <a:tailEnd type="none" w="med" len="med"/>
                    </a:lnB>
                    <a:lnTlToBr>
                      <a:noFill/>
                    </a:lnTlToBr>
                    <a:lnBlToTr>
                      <a:noFill/>
                    </a:lnBlToTr>
                    <a:solidFill>
                      <a:schemeClr val="bg1"/>
                    </a:solidFill>
                  </a:tcPr>
                </a:tc>
                <a:tc vMerge="1">
                  <a:txBody>
                    <a:bodyPr/>
                    <a:lstStyle/>
                    <a:p>
                      <a:endParaRPr lang="fr-FR"/>
                    </a:p>
                  </a:txBody>
                  <a:tcPr/>
                </a:tc>
              </a:tr>
              <a:tr h="329564">
                <a:tc gridSpan="3">
                  <a:txBody>
                    <a:bodyPr/>
                    <a:lstStyle/>
                    <a:p>
                      <a:pPr marL="87313" marR="0" lvl="0" indent="0" algn="l"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1" i="0" u="none" strike="noStrike" cap="none" normalizeH="0" baseline="0" dirty="0" smtClean="0">
                          <a:ln>
                            <a:noFill/>
                          </a:ln>
                          <a:solidFill>
                            <a:schemeClr val="tx1"/>
                          </a:solidFill>
                          <a:effectLst/>
                          <a:latin typeface="Arial" charset="0"/>
                          <a:cs typeface="Arial" charset="0"/>
                        </a:rPr>
                        <a:t>Potentiel de valorisation des synergies avec des partenaires</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dash"/>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hMerge="1">
                  <a:txBody>
                    <a:bodyPr/>
                    <a:lstStyle/>
                    <a:p>
                      <a:endParaRPr lang="fr-FR"/>
                    </a:p>
                  </a:txBody>
                  <a:tcPr/>
                </a:tc>
                <a:tc hMerge="1">
                  <a:txBody>
                    <a:bodyPr/>
                    <a:lstStyle/>
                    <a:p>
                      <a:endParaRPr lang="fr-FR"/>
                    </a:p>
                  </a:txBody>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900" b="1" i="0" u="none" strike="noStrike" cap="none" normalizeH="0" baseline="0" dirty="0" smtClean="0">
                        <a:ln>
                          <a:noFill/>
                        </a:ln>
                        <a:solidFill>
                          <a:schemeClr val="tx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dash"/>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900" b="1" i="0" u="none" strike="noStrike" cap="none" normalizeH="0" baseline="0" dirty="0" smtClean="0">
                        <a:ln>
                          <a:noFill/>
                        </a:ln>
                        <a:solidFill>
                          <a:schemeClr val="tx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dash"/>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900" b="1" i="0" u="none" strike="noStrike" cap="none" normalizeH="0" baseline="0" smtClean="0">
                        <a:ln>
                          <a:noFill/>
                        </a:ln>
                        <a:solidFill>
                          <a:schemeClr val="tx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dash"/>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r>
                        <a:rPr kumimoji="0" lang="fr-FR" sz="1400" b="1" i="0" u="none" strike="noStrike" cap="none" normalizeH="0" baseline="0" dirty="0" smtClean="0">
                          <a:ln>
                            <a:noFill/>
                          </a:ln>
                          <a:solidFill>
                            <a:schemeClr val="tx1"/>
                          </a:solidFill>
                          <a:effectLst/>
                          <a:latin typeface="Arial" charset="0"/>
                        </a:rPr>
                        <a:t>X</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dash"/>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600" b="1" i="0" u="none" strike="noStrike" cap="none" normalizeH="0" baseline="0" smtClean="0">
                        <a:ln>
                          <a:noFill/>
                        </a:ln>
                        <a:solidFill>
                          <a:schemeClr val="tx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dash"/>
                      <a:round/>
                      <a:headEnd type="none" w="med" len="med"/>
                      <a:tailEnd type="none" w="med" len="med"/>
                    </a:lnT>
                    <a:lnB>
                      <a:noFill/>
                    </a:lnB>
                    <a:lnTlToBr>
                      <a:noFill/>
                    </a:lnTlToBr>
                    <a:lnBlToTr>
                      <a:noFill/>
                    </a:lnBlToTr>
                    <a:solidFill>
                      <a:schemeClr val="bg1"/>
                    </a:solidFill>
                  </a:tcPr>
                </a:tc>
                <a:tc>
                  <a:txBody>
                    <a:bodyPr/>
                    <a:lstStyle/>
                    <a:p>
                      <a:pPr marL="85725" marR="0" lvl="0" indent="0" algn="l" defTabSz="914400" rtl="0" eaLnBrk="0" fontAlgn="base" latinLnBrk="0" hangingPunct="0">
                        <a:lnSpc>
                          <a:spcPct val="100000"/>
                        </a:lnSpc>
                        <a:spcBef>
                          <a:spcPct val="5000"/>
                        </a:spcBef>
                        <a:spcAft>
                          <a:spcPct val="0"/>
                        </a:spcAft>
                        <a:buClr>
                          <a:srgbClr val="666465"/>
                        </a:buClr>
                        <a:buSzTx/>
                        <a:buFont typeface="Wingdings" pitchFamily="2" charset="2"/>
                        <a:buNone/>
                        <a:tabLst/>
                      </a:pPr>
                      <a:endParaRPr kumimoji="0" lang="fr-FR" sz="800" b="1" i="0" u="none" strike="noStrike" cap="none" normalizeH="0" baseline="0" dirty="0" smtClean="0">
                        <a:ln>
                          <a:noFill/>
                        </a:ln>
                        <a:solidFill>
                          <a:schemeClr val="tx1"/>
                        </a:solidFill>
                        <a:effectLst/>
                        <a:latin typeface="Arial" charset="0"/>
                        <a:cs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dash"/>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213607">
                <a:tc gridSpan="3">
                  <a:txBody>
                    <a:bodyPr/>
                    <a:lstStyle/>
                    <a:p>
                      <a:pPr marL="87313" marR="0" lvl="0" indent="0" algn="l"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cs typeface="Arial" charset="0"/>
                        </a:rPr>
                        <a:t>Synthèse de la capacité à créer de la valeur</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2"/>
                    </a:solidFill>
                  </a:tcPr>
                </a:tc>
                <a:tc hMerge="1">
                  <a:txBody>
                    <a:bodyPr/>
                    <a:lstStyle/>
                    <a:p>
                      <a:endParaRPr lang="fr-FR"/>
                    </a:p>
                  </a:txBody>
                  <a:tcPr/>
                </a:tc>
                <a:tc hMerge="1">
                  <a:txBody>
                    <a:bodyPr/>
                    <a:lstStyle/>
                    <a:p>
                      <a:endParaRPr lang="fr-FR"/>
                    </a:p>
                  </a:txBody>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900" b="0" i="0" u="none" strike="noStrike" cap="none" normalizeH="0" baseline="0" dirty="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900" b="0" i="0" u="none" strike="noStrike" cap="none" normalizeH="0" baseline="0" dirty="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defRPr/>
                      </a:pPr>
                      <a:r>
                        <a:rPr kumimoji="0" lang="fr-FR" sz="1400" b="1" i="0" u="none" strike="noStrike" kern="1200" cap="none" normalizeH="0" baseline="0" dirty="0" smtClean="0">
                          <a:ln>
                            <a:noFill/>
                          </a:ln>
                          <a:solidFill>
                            <a:srgbClr val="000000"/>
                          </a:solidFill>
                          <a:effectLst/>
                          <a:latin typeface="Arial" charset="0"/>
                          <a:ea typeface="+mn-ea"/>
                          <a:cs typeface="+mn-cs"/>
                        </a:rPr>
                        <a:t>X</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900" b="0" i="0" u="none" strike="noStrike" cap="none" normalizeH="0" baseline="0" dirty="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dirty="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85725" marR="0" lvl="0" indent="0" algn="l" defTabSz="914400" rtl="0" eaLnBrk="0" fontAlgn="base" latinLnBrk="0" hangingPunct="0">
                        <a:lnSpc>
                          <a:spcPct val="100000"/>
                        </a:lnSpc>
                        <a:spcBef>
                          <a:spcPct val="5000"/>
                        </a:spcBef>
                        <a:spcAft>
                          <a:spcPct val="0"/>
                        </a:spcAft>
                        <a:buClr>
                          <a:srgbClr val="666465"/>
                        </a:buClr>
                        <a:buSzTx/>
                        <a:buFont typeface="Wingdings" pitchFamily="2" charset="2"/>
                        <a:buNone/>
                        <a:tabLst/>
                      </a:pPr>
                      <a:endParaRPr kumimoji="0" lang="fr-FR" sz="800" b="0" i="0" u="none" strike="noStrike" cap="none" normalizeH="0" baseline="0" dirty="0" smtClean="0">
                        <a:ln>
                          <a:noFill/>
                        </a:ln>
                        <a:solidFill>
                          <a:srgbClr val="000000"/>
                        </a:solidFill>
                        <a:effectLst/>
                        <a:latin typeface="Arial" charset="0"/>
                        <a:cs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2"/>
                    </a:solidFill>
                  </a:tcPr>
                </a:tc>
              </a:tr>
            </a:tbl>
          </a:graphicData>
        </a:graphic>
      </p:graphicFrame>
      <p:sp>
        <p:nvSpPr>
          <p:cNvPr id="29849" name="Rectangle 7"/>
          <p:cNvSpPr>
            <a:spLocks noChangeArrowheads="1"/>
          </p:cNvSpPr>
          <p:nvPr/>
        </p:nvSpPr>
        <p:spPr bwMode="auto">
          <a:xfrm>
            <a:off x="0" y="0"/>
            <a:ext cx="7254875" cy="317500"/>
          </a:xfrm>
          <a:prstGeom prst="rect">
            <a:avLst/>
          </a:prstGeom>
          <a:noFill/>
          <a:ln w="9525">
            <a:noFill/>
            <a:miter lim="800000"/>
            <a:headEnd/>
            <a:tailEnd/>
          </a:ln>
        </p:spPr>
        <p:txBody>
          <a:bodyPr lIns="0" tIns="0" rIns="0" bIns="0" anchor="b"/>
          <a:lstStyle/>
          <a:p>
            <a:pPr marL="457200" indent="-457200"/>
            <a:r>
              <a:rPr lang="fr-FR" sz="2000">
                <a:solidFill>
                  <a:srgbClr val="000000"/>
                </a:solidFill>
                <a:latin typeface="Verdana" pitchFamily="34" charset="0"/>
              </a:rPr>
              <a:t>Potentiel de création de valeur </a:t>
            </a:r>
            <a:r>
              <a:rPr lang="fr-FR" sz="2000" i="1">
                <a:solidFill>
                  <a:srgbClr val="000000"/>
                </a:solidFill>
                <a:latin typeface="Verdana" pitchFamily="34" charset="0"/>
              </a:rPr>
              <a:t>Eligible Electricité </a:t>
            </a:r>
            <a:endParaRPr lang="fr-FR" sz="2000">
              <a:solidFill>
                <a:srgbClr val="000000"/>
              </a:solidFill>
              <a:latin typeface="Verdana" pitchFamily="34" charset="0"/>
            </a:endParaRPr>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graphicFrame>
        <p:nvGraphicFramePr>
          <p:cNvPr id="1375348" name="Group 116"/>
          <p:cNvGraphicFramePr>
            <a:graphicFrameLocks noGrp="1"/>
          </p:cNvGraphicFramePr>
          <p:nvPr>
            <p:ph idx="4294967295"/>
          </p:nvPr>
        </p:nvGraphicFramePr>
        <p:xfrm>
          <a:off x="214281" y="500063"/>
          <a:ext cx="8715437" cy="6124125"/>
        </p:xfrm>
        <a:graphic>
          <a:graphicData uri="http://schemas.openxmlformats.org/drawingml/2006/table">
            <a:tbl>
              <a:tblPr/>
              <a:tblGrid>
                <a:gridCol w="1773566"/>
                <a:gridCol w="57320"/>
                <a:gridCol w="1183376"/>
                <a:gridCol w="1183376"/>
                <a:gridCol w="1228314"/>
                <a:gridCol w="1138438"/>
                <a:gridCol w="155786"/>
                <a:gridCol w="1995261"/>
              </a:tblGrid>
              <a:tr h="530225">
                <a:tc>
                  <a:txBody>
                    <a:bodyPr/>
                    <a:lstStyle/>
                    <a:p>
                      <a:pPr marL="85725" marR="0" lvl="0" indent="0" algn="l"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000" b="1" i="0" u="none" strike="noStrike" cap="none" normalizeH="0" baseline="0" dirty="0" smtClean="0">
                          <a:ln>
                            <a:noFill/>
                          </a:ln>
                          <a:solidFill>
                            <a:schemeClr val="bg1"/>
                          </a:solidFill>
                          <a:effectLst/>
                          <a:latin typeface="Arial" charset="0"/>
                          <a:cs typeface="Arial" charset="0"/>
                        </a:rPr>
                        <a:t>                                  Phases</a:t>
                      </a:r>
                      <a:br>
                        <a:rPr kumimoji="0" lang="fr-FR" sz="1000" b="1" i="0" u="none" strike="noStrike" cap="none" normalizeH="0" baseline="0" dirty="0" smtClean="0">
                          <a:ln>
                            <a:noFill/>
                          </a:ln>
                          <a:solidFill>
                            <a:schemeClr val="bg1"/>
                          </a:solidFill>
                          <a:effectLst/>
                          <a:latin typeface="Arial" charset="0"/>
                          <a:cs typeface="Arial" charset="0"/>
                        </a:rPr>
                      </a:br>
                      <a:r>
                        <a:rPr kumimoji="0" lang="fr-FR" sz="1000" b="1" i="0" u="none" strike="noStrike" cap="none" normalizeH="0" baseline="0" dirty="0" smtClean="0">
                          <a:ln>
                            <a:noFill/>
                          </a:ln>
                          <a:solidFill>
                            <a:schemeClr val="bg1"/>
                          </a:solidFill>
                          <a:effectLst/>
                          <a:latin typeface="Arial" charset="0"/>
                          <a:cs typeface="Arial" charset="0"/>
                        </a:rPr>
                        <a:t/>
                      </a:r>
                      <a:br>
                        <a:rPr kumimoji="0" lang="fr-FR" sz="1000" b="1" i="0" u="none" strike="noStrike" cap="none" normalizeH="0" baseline="0" dirty="0" smtClean="0">
                          <a:ln>
                            <a:noFill/>
                          </a:ln>
                          <a:solidFill>
                            <a:schemeClr val="bg1"/>
                          </a:solidFill>
                          <a:effectLst/>
                          <a:latin typeface="Arial" charset="0"/>
                          <a:cs typeface="Arial" charset="0"/>
                        </a:rPr>
                      </a:br>
                      <a:r>
                        <a:rPr kumimoji="0" lang="fr-FR" sz="1000" b="1" i="0" u="none" strike="noStrike" cap="none" normalizeH="0" baseline="0" dirty="0" smtClean="0">
                          <a:ln>
                            <a:noFill/>
                          </a:ln>
                          <a:solidFill>
                            <a:schemeClr val="bg1"/>
                          </a:solidFill>
                          <a:effectLst/>
                          <a:latin typeface="Arial" charset="0"/>
                          <a:cs typeface="Arial" charset="0"/>
                        </a:rPr>
                        <a:t>Caractéristiques</a:t>
                      </a:r>
                    </a:p>
                  </a:txBody>
                  <a:tcPr marL="15337" marR="15337" marT="18000" marB="18000" anchor="ctr" horzOverflow="overflow">
                    <a:lnL w="9525"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endParaRPr kumimoji="0" lang="fr-FR" sz="1000" b="1" i="0" u="none" strike="noStrike" cap="none" normalizeH="0" baseline="0" smtClean="0">
                        <a:ln>
                          <a:noFill/>
                        </a:ln>
                        <a:solidFill>
                          <a:schemeClr val="bg1"/>
                        </a:solidFill>
                        <a:effectLst/>
                        <a:latin typeface="Arial" charset="0"/>
                        <a:cs typeface="Arial" charset="0"/>
                      </a:endParaRPr>
                    </a:p>
                  </a:txBody>
                  <a:tcPr marL="15337" marR="15337" marT="18000" marB="1800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cap="flat">
                      <a:noFill/>
                    </a:lnT>
                    <a:lnB>
                      <a:noFill/>
                    </a:lnB>
                    <a:lnTlToBr>
                      <a:noFill/>
                    </a:lnTlToBr>
                    <a:lnBlToTr>
                      <a:noFill/>
                    </a:lnBlToTr>
                    <a:no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000" b="1" i="0" u="none" strike="noStrike" cap="none" normalizeH="0" baseline="0" smtClean="0">
                          <a:ln>
                            <a:noFill/>
                          </a:ln>
                          <a:solidFill>
                            <a:schemeClr val="bg1"/>
                          </a:solidFill>
                          <a:effectLst/>
                          <a:latin typeface="Arial" charset="0"/>
                          <a:cs typeface="Arial" charset="0"/>
                        </a:rPr>
                        <a:t>Emergence</a:t>
                      </a:r>
                    </a:p>
                  </a:txBody>
                  <a:tcPr marL="15337" marR="15337" marT="18000" marB="18000" anchor="ctr" horzOverflow="overflow">
                    <a:lnL w="12700" cap="flat" cmpd="sng" algn="ctr">
                      <a:solidFill>
                        <a:schemeClr val="accent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000" b="1" i="0" u="none" strike="noStrike" cap="none" normalizeH="0" baseline="0" smtClean="0">
                          <a:ln>
                            <a:noFill/>
                          </a:ln>
                          <a:solidFill>
                            <a:schemeClr val="bg1"/>
                          </a:solidFill>
                          <a:effectLst/>
                          <a:latin typeface="Arial" charset="0"/>
                          <a:cs typeface="Arial" charset="0"/>
                        </a:rPr>
                        <a:t>Croissance</a:t>
                      </a:r>
                    </a:p>
                  </a:txBody>
                  <a:tcPr marL="15337" marR="15337" marT="18000" marB="1800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000" b="1" i="0" u="none" strike="noStrike" cap="none" normalizeH="0" baseline="0" smtClean="0">
                          <a:ln>
                            <a:noFill/>
                          </a:ln>
                          <a:solidFill>
                            <a:schemeClr val="bg1"/>
                          </a:solidFill>
                          <a:effectLst/>
                          <a:latin typeface="Arial" charset="0"/>
                          <a:cs typeface="Arial" charset="0"/>
                        </a:rPr>
                        <a:t>Maturité</a:t>
                      </a:r>
                    </a:p>
                  </a:txBody>
                  <a:tcPr marL="15337" marR="15337" marT="18000" marB="1800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000" b="1" i="0" u="none" strike="noStrike" cap="none" normalizeH="0" baseline="0" smtClean="0">
                          <a:ln>
                            <a:noFill/>
                          </a:ln>
                          <a:solidFill>
                            <a:schemeClr val="bg1"/>
                          </a:solidFill>
                          <a:effectLst/>
                          <a:latin typeface="Arial" charset="0"/>
                          <a:cs typeface="Arial" charset="0"/>
                        </a:rPr>
                        <a:t>Décroissance</a:t>
                      </a:r>
                    </a:p>
                  </a:txBody>
                  <a:tcPr marL="15337" marR="15337" marT="18000" marB="18000" anchor="ctr" horzOverflow="overflow">
                    <a:lnL w="12700" cap="flat" cmpd="sng" algn="ctr">
                      <a:solidFill>
                        <a:schemeClr val="bg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endParaRPr kumimoji="0" lang="fr-FR" sz="1000" b="0" i="0" u="none" strike="noStrike" cap="none" normalizeH="0" baseline="0" smtClean="0">
                        <a:ln>
                          <a:noFill/>
                        </a:ln>
                        <a:solidFill>
                          <a:schemeClr val="bg1"/>
                        </a:solidFill>
                        <a:effectLst/>
                        <a:latin typeface="Arial" charset="0"/>
                        <a:cs typeface="Arial" charset="0"/>
                      </a:endParaRPr>
                    </a:p>
                  </a:txBody>
                  <a:tcPr marL="15337" marR="15337" marT="18000" marB="1800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000" b="1" i="0" u="none" strike="noStrike" cap="none" normalizeH="0" baseline="0" smtClean="0">
                          <a:ln>
                            <a:noFill/>
                          </a:ln>
                          <a:solidFill>
                            <a:schemeClr val="bg1"/>
                          </a:solidFill>
                          <a:effectLst/>
                          <a:latin typeface="Arial" charset="0"/>
                          <a:cs typeface="Arial" charset="0"/>
                        </a:rPr>
                        <a:t>Commentaires</a:t>
                      </a:r>
                    </a:p>
                  </a:txBody>
                  <a:tcPr marL="15337" marR="15337" marT="18000" marB="18000" anchor="ctr" horzOverflow="overflow">
                    <a:lnL w="12700"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1"/>
                    </a:solidFill>
                  </a:tcPr>
                </a:tc>
              </a:tr>
              <a:tr h="61913">
                <a:tc>
                  <a:txBody>
                    <a:bodyPr/>
                    <a:lstStyle/>
                    <a:p>
                      <a:pPr marL="0" marR="0" lvl="0" indent="0" algn="l" defTabSz="914400" rtl="0" eaLnBrk="0" fontAlgn="base" latinLnBrk="0" hangingPunct="0">
                        <a:lnSpc>
                          <a:spcPct val="120000"/>
                        </a:lnSpc>
                        <a:spcBef>
                          <a:spcPct val="20000"/>
                        </a:spcBef>
                        <a:spcAft>
                          <a:spcPct val="20000"/>
                        </a:spcAft>
                        <a:buClr>
                          <a:srgbClr val="666465"/>
                        </a:buClr>
                        <a:buSzTx/>
                        <a:buFont typeface="Wingdings" pitchFamily="2" charset="2"/>
                        <a:buNone/>
                        <a:tabLst/>
                      </a:pPr>
                      <a:endParaRPr kumimoji="0" lang="fr-FR" sz="500" b="0" i="0" u="none" strike="noStrike" cap="none" normalizeH="0" baseline="0" smtClean="0">
                        <a:ln>
                          <a:noFill/>
                        </a:ln>
                        <a:solidFill>
                          <a:srgbClr val="000000"/>
                        </a:solidFill>
                        <a:effectLst/>
                        <a:latin typeface="Arial" charset="0"/>
                        <a:cs typeface="Arial" charset="0"/>
                      </a:endParaRPr>
                    </a:p>
                  </a:txBody>
                  <a:tcPr marL="15337" marR="15337" marT="18000" marB="18000" horzOverflow="overflow">
                    <a:lnL>
                      <a:noFill/>
                    </a:lnL>
                    <a:lnR>
                      <a:noFill/>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20000"/>
                        </a:lnSpc>
                        <a:spcBef>
                          <a:spcPct val="20000"/>
                        </a:spcBef>
                        <a:spcAft>
                          <a:spcPct val="20000"/>
                        </a:spcAft>
                        <a:buClr>
                          <a:srgbClr val="666465"/>
                        </a:buClr>
                        <a:buSzTx/>
                        <a:buFont typeface="Wingdings" pitchFamily="2" charset="2"/>
                        <a:buNone/>
                        <a:tabLst/>
                      </a:pPr>
                      <a:endParaRPr kumimoji="0" lang="fr-FR" sz="500" b="0" i="0" u="none" strike="noStrike" cap="none" normalizeH="0" baseline="0" smtClean="0">
                        <a:ln>
                          <a:noFill/>
                        </a:ln>
                        <a:solidFill>
                          <a:srgbClr val="000000"/>
                        </a:solidFill>
                        <a:effectLst/>
                        <a:latin typeface="Arial" charset="0"/>
                        <a:cs typeface="Arial" charset="0"/>
                      </a:endParaRPr>
                    </a:p>
                  </a:txBody>
                  <a:tcPr marL="15337" marR="15337" marT="18000" marB="18000"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20000"/>
                        </a:lnSpc>
                        <a:spcBef>
                          <a:spcPct val="20000"/>
                        </a:spcBef>
                        <a:spcAft>
                          <a:spcPct val="20000"/>
                        </a:spcAft>
                        <a:buClr>
                          <a:srgbClr val="666465"/>
                        </a:buClr>
                        <a:buSzTx/>
                        <a:buFont typeface="Wingdings" pitchFamily="2" charset="2"/>
                        <a:buNone/>
                        <a:tabLst/>
                      </a:pPr>
                      <a:endParaRPr kumimoji="0" lang="fr-FR" sz="500" b="0" i="0" u="none" strike="noStrike" cap="none" normalizeH="0" baseline="0" smtClean="0">
                        <a:ln>
                          <a:noFill/>
                        </a:ln>
                        <a:solidFill>
                          <a:srgbClr val="000000"/>
                        </a:solidFill>
                        <a:effectLst/>
                        <a:latin typeface="Arial" charset="0"/>
                        <a:cs typeface="Arial" charset="0"/>
                      </a:endParaRPr>
                    </a:p>
                  </a:txBody>
                  <a:tcPr marL="15337" marR="15337" marT="18000" marB="18000" horzOverflow="overflow">
                    <a:lnL>
                      <a:noFill/>
                    </a:lnL>
                    <a:lnR>
                      <a:noFill/>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20000"/>
                        </a:lnSpc>
                        <a:spcBef>
                          <a:spcPct val="20000"/>
                        </a:spcBef>
                        <a:spcAft>
                          <a:spcPct val="20000"/>
                        </a:spcAft>
                        <a:buClr>
                          <a:srgbClr val="666465"/>
                        </a:buClr>
                        <a:buSzTx/>
                        <a:buFont typeface="Wingdings" pitchFamily="2" charset="2"/>
                        <a:buNone/>
                        <a:tabLst/>
                      </a:pPr>
                      <a:endParaRPr kumimoji="0" lang="fr-FR" sz="500" b="0" i="0" u="none" strike="noStrike" cap="none" normalizeH="0" baseline="0" smtClean="0">
                        <a:ln>
                          <a:noFill/>
                        </a:ln>
                        <a:solidFill>
                          <a:srgbClr val="000000"/>
                        </a:solidFill>
                        <a:effectLst/>
                        <a:latin typeface="Arial" charset="0"/>
                        <a:cs typeface="Arial" charset="0"/>
                      </a:endParaRPr>
                    </a:p>
                  </a:txBody>
                  <a:tcPr marL="15337" marR="15337" marT="18000" marB="18000" horzOverflow="overflow">
                    <a:lnL>
                      <a:noFill/>
                    </a:lnL>
                    <a:lnR>
                      <a:noFill/>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20000"/>
                        </a:lnSpc>
                        <a:spcBef>
                          <a:spcPct val="20000"/>
                        </a:spcBef>
                        <a:spcAft>
                          <a:spcPct val="20000"/>
                        </a:spcAft>
                        <a:buClr>
                          <a:srgbClr val="666465"/>
                        </a:buClr>
                        <a:buSzTx/>
                        <a:buFont typeface="Wingdings" pitchFamily="2" charset="2"/>
                        <a:buNone/>
                        <a:tabLst/>
                      </a:pPr>
                      <a:endParaRPr kumimoji="0" lang="fr-FR" sz="500" b="0" i="0" u="none" strike="noStrike" cap="none" normalizeH="0" baseline="0" smtClean="0">
                        <a:ln>
                          <a:noFill/>
                        </a:ln>
                        <a:solidFill>
                          <a:srgbClr val="000000"/>
                        </a:solidFill>
                        <a:effectLst/>
                        <a:latin typeface="Arial" charset="0"/>
                        <a:cs typeface="Arial" charset="0"/>
                      </a:endParaRPr>
                    </a:p>
                  </a:txBody>
                  <a:tcPr marL="15337" marR="15337" marT="18000" marB="18000" horzOverflow="overflow">
                    <a:lnL>
                      <a:noFill/>
                    </a:lnL>
                    <a:lnR>
                      <a:noFill/>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20000"/>
                        </a:lnSpc>
                        <a:spcBef>
                          <a:spcPct val="20000"/>
                        </a:spcBef>
                        <a:spcAft>
                          <a:spcPct val="20000"/>
                        </a:spcAft>
                        <a:buClr>
                          <a:srgbClr val="666465"/>
                        </a:buClr>
                        <a:buSzTx/>
                        <a:buFont typeface="Wingdings" pitchFamily="2" charset="2"/>
                        <a:buNone/>
                        <a:tabLst/>
                      </a:pPr>
                      <a:endParaRPr kumimoji="0" lang="fr-FR" sz="500" b="0" i="0" u="none" strike="noStrike" cap="none" normalizeH="0" baseline="0" smtClean="0">
                        <a:ln>
                          <a:noFill/>
                        </a:ln>
                        <a:solidFill>
                          <a:srgbClr val="000000"/>
                        </a:solidFill>
                        <a:effectLst/>
                        <a:latin typeface="Arial" charset="0"/>
                        <a:cs typeface="Arial" charset="0"/>
                      </a:endParaRPr>
                    </a:p>
                  </a:txBody>
                  <a:tcPr marL="15337" marR="15337" marT="18000" marB="18000" horzOverflow="overflow">
                    <a:lnL>
                      <a:noFill/>
                    </a:lnL>
                    <a:lnR>
                      <a:noFill/>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20000"/>
                        </a:lnSpc>
                        <a:spcBef>
                          <a:spcPct val="20000"/>
                        </a:spcBef>
                        <a:spcAft>
                          <a:spcPct val="20000"/>
                        </a:spcAft>
                        <a:buClr>
                          <a:srgbClr val="666465"/>
                        </a:buClr>
                        <a:buSzTx/>
                        <a:buFont typeface="Wingdings" pitchFamily="2" charset="2"/>
                        <a:buNone/>
                        <a:tabLst/>
                      </a:pPr>
                      <a:endParaRPr kumimoji="0" lang="fr-FR" sz="500" b="0" i="0" u="none" strike="noStrike" cap="none" normalizeH="0" baseline="0" smtClean="0">
                        <a:ln>
                          <a:noFill/>
                        </a:ln>
                        <a:solidFill>
                          <a:srgbClr val="000000"/>
                        </a:solidFill>
                        <a:effectLst/>
                        <a:latin typeface="Arial" charset="0"/>
                        <a:cs typeface="Arial" charset="0"/>
                      </a:endParaRPr>
                    </a:p>
                  </a:txBody>
                  <a:tcPr marL="15337" marR="15337" marT="18000" marB="18000"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20000"/>
                        </a:lnSpc>
                        <a:spcBef>
                          <a:spcPct val="20000"/>
                        </a:spcBef>
                        <a:spcAft>
                          <a:spcPct val="20000"/>
                        </a:spcAft>
                        <a:buClr>
                          <a:srgbClr val="666465"/>
                        </a:buClr>
                        <a:buSzTx/>
                        <a:buFont typeface="Wingdings" pitchFamily="2" charset="2"/>
                        <a:buNone/>
                        <a:tabLst/>
                      </a:pPr>
                      <a:endParaRPr kumimoji="0" lang="fr-FR" sz="500" b="0" i="0" u="none" strike="noStrike" cap="none" normalizeH="0" baseline="0" smtClean="0">
                        <a:ln>
                          <a:noFill/>
                        </a:ln>
                        <a:solidFill>
                          <a:srgbClr val="000000"/>
                        </a:solidFill>
                        <a:effectLst/>
                        <a:latin typeface="Arial" charset="0"/>
                        <a:cs typeface="Arial" charset="0"/>
                      </a:endParaRPr>
                    </a:p>
                  </a:txBody>
                  <a:tcPr marL="15337" marR="15337" marT="18000" marB="18000" horzOverflow="overflow">
                    <a:lnL>
                      <a:noFill/>
                    </a:lnL>
                    <a:lnR>
                      <a:noFill/>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r>
              <a:tr h="963613">
                <a:tc>
                  <a:txBody>
                    <a:bodyPr/>
                    <a:lstStyle/>
                    <a:p>
                      <a:pPr marL="85725" marR="0" lvl="0" indent="0" algn="l"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1000" b="1" i="1" u="none" strike="noStrike" cap="none" normalizeH="0" baseline="0" smtClean="0">
                          <a:ln>
                            <a:noFill/>
                          </a:ln>
                          <a:solidFill>
                            <a:srgbClr val="000000"/>
                          </a:solidFill>
                          <a:effectLst/>
                          <a:latin typeface="Arial" charset="0"/>
                          <a:cs typeface="Arial" charset="0"/>
                        </a:rPr>
                        <a:t>Demande</a:t>
                      </a:r>
                    </a:p>
                    <a:p>
                      <a:pPr marL="352425" marR="0" lvl="1" indent="-87313" algn="l" defTabSz="914400" rtl="0" eaLnBrk="0" fontAlgn="base" latinLnBrk="0" hangingPunct="0">
                        <a:lnSpc>
                          <a:spcPct val="120000"/>
                        </a:lnSpc>
                        <a:spcBef>
                          <a:spcPct val="0"/>
                        </a:spcBef>
                        <a:spcAft>
                          <a:spcPts val="413"/>
                        </a:spcAft>
                        <a:buClr>
                          <a:srgbClr val="666465"/>
                        </a:buClr>
                        <a:buSzPct val="80000"/>
                        <a:buFont typeface="Wingdings" pitchFamily="2" charset="2"/>
                        <a:buChar char="l"/>
                        <a:tabLst/>
                      </a:pPr>
                      <a:r>
                        <a:rPr kumimoji="0" lang="fr-FR" sz="900" b="1" i="0" u="none" strike="noStrike" cap="none" normalizeH="0" baseline="0" smtClean="0">
                          <a:ln>
                            <a:noFill/>
                          </a:ln>
                          <a:solidFill>
                            <a:srgbClr val="000000"/>
                          </a:solidFill>
                          <a:effectLst/>
                          <a:latin typeface="Arial" charset="0"/>
                          <a:cs typeface="Arial" charset="0"/>
                        </a:rPr>
                        <a:t>Croissance</a:t>
                      </a:r>
                    </a:p>
                    <a:p>
                      <a:pPr marL="352425" marR="0" lvl="1" indent="-87313" algn="l" defTabSz="914400" rtl="0" eaLnBrk="0" fontAlgn="base" latinLnBrk="0" hangingPunct="0">
                        <a:lnSpc>
                          <a:spcPct val="120000"/>
                        </a:lnSpc>
                        <a:spcBef>
                          <a:spcPct val="0"/>
                        </a:spcBef>
                        <a:spcAft>
                          <a:spcPts val="413"/>
                        </a:spcAft>
                        <a:buClr>
                          <a:srgbClr val="666465"/>
                        </a:buClr>
                        <a:buSzPct val="80000"/>
                        <a:buFont typeface="Wingdings" pitchFamily="2" charset="2"/>
                        <a:buChar char="l"/>
                        <a:tabLst/>
                      </a:pPr>
                      <a:r>
                        <a:rPr kumimoji="0" lang="fr-FR" sz="900" b="1" i="0" u="none" strike="noStrike" cap="none" normalizeH="0" baseline="0" smtClean="0">
                          <a:ln>
                            <a:noFill/>
                          </a:ln>
                          <a:solidFill>
                            <a:srgbClr val="000000"/>
                          </a:solidFill>
                          <a:effectLst/>
                          <a:latin typeface="Arial" charset="0"/>
                          <a:cs typeface="Arial" charset="0"/>
                        </a:rPr>
                        <a:t>Marge unitaire</a:t>
                      </a:r>
                    </a:p>
                    <a:p>
                      <a:pPr marL="628650" marR="0" lvl="2" indent="-96838" algn="l" defTabSz="914400" rtl="0" eaLnBrk="0" fontAlgn="base" latinLnBrk="0" hangingPunct="0">
                        <a:lnSpc>
                          <a:spcPct val="120000"/>
                        </a:lnSpc>
                        <a:spcBef>
                          <a:spcPct val="0"/>
                        </a:spcBef>
                        <a:spcAft>
                          <a:spcPts val="413"/>
                        </a:spcAft>
                        <a:buClr>
                          <a:srgbClr val="666465"/>
                        </a:buClr>
                        <a:buSzTx/>
                        <a:buFont typeface="Wingdings" pitchFamily="2" charset="2"/>
                        <a:buChar char="Ø"/>
                        <a:tabLst/>
                      </a:pPr>
                      <a:r>
                        <a:rPr kumimoji="0" lang="fr-FR" sz="900" b="1" i="0" u="none" strike="noStrike" cap="none" normalizeH="0" baseline="0" smtClean="0">
                          <a:ln>
                            <a:noFill/>
                          </a:ln>
                          <a:solidFill>
                            <a:srgbClr val="000000"/>
                          </a:solidFill>
                          <a:effectLst/>
                          <a:latin typeface="Arial" charset="0"/>
                          <a:cs typeface="Arial" charset="0"/>
                        </a:rPr>
                        <a:t>Prix</a:t>
                      </a:r>
                    </a:p>
                    <a:p>
                      <a:pPr marL="628650" marR="0" lvl="2" indent="-96838" algn="l" defTabSz="914400" rtl="0" eaLnBrk="0" fontAlgn="base" latinLnBrk="0" hangingPunct="0">
                        <a:lnSpc>
                          <a:spcPct val="120000"/>
                        </a:lnSpc>
                        <a:spcBef>
                          <a:spcPct val="0"/>
                        </a:spcBef>
                        <a:spcAft>
                          <a:spcPts val="413"/>
                        </a:spcAft>
                        <a:buClr>
                          <a:srgbClr val="666465"/>
                        </a:buClr>
                        <a:buSzTx/>
                        <a:buFont typeface="Wingdings" pitchFamily="2" charset="2"/>
                        <a:buChar char="Ø"/>
                        <a:tabLst/>
                      </a:pPr>
                      <a:r>
                        <a:rPr kumimoji="0" lang="fr-FR" sz="900" b="1" i="0" u="none" strike="noStrike" cap="none" normalizeH="0" baseline="0" smtClean="0">
                          <a:ln>
                            <a:noFill/>
                          </a:ln>
                          <a:solidFill>
                            <a:srgbClr val="000000"/>
                          </a:solidFill>
                          <a:effectLst/>
                          <a:latin typeface="Arial" charset="0"/>
                          <a:cs typeface="Arial" charset="0"/>
                        </a:rPr>
                        <a:t>Coûts</a:t>
                      </a: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endParaRPr kumimoji="0" lang="fr-FR" sz="900" b="0" i="0" u="none" strike="noStrike" cap="none" normalizeH="0" baseline="0" smtClean="0">
                        <a:ln>
                          <a:noFill/>
                        </a:ln>
                        <a:solidFill>
                          <a:srgbClr val="000000"/>
                        </a:solidFill>
                        <a:effectLst/>
                        <a:latin typeface="Arial" charset="0"/>
                        <a:cs typeface="Arial" charset="0"/>
                      </a:endParaRP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endParaRPr kumimoji="0" lang="fr-FR" sz="900" b="0" i="0" u="none" strike="noStrike" cap="none" normalizeH="0" baseline="0" dirty="0" smtClean="0">
                        <a:ln>
                          <a:noFill/>
                        </a:ln>
                        <a:solidFill>
                          <a:srgbClr val="000000"/>
                        </a:solidFill>
                        <a:effectLst/>
                        <a:latin typeface="Arial" charset="0"/>
                        <a:cs typeface="Arial" charset="0"/>
                      </a:endParaRPr>
                    </a:p>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Par à-coups  </a:t>
                      </a:r>
                    </a:p>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endParaRPr kumimoji="0" lang="fr-FR" sz="900" b="0" i="0" u="none" strike="noStrike" cap="none" normalizeH="0" baseline="0" dirty="0" smtClean="0">
                        <a:ln>
                          <a:noFill/>
                        </a:ln>
                        <a:solidFill>
                          <a:srgbClr val="000000"/>
                        </a:solidFill>
                        <a:effectLst/>
                        <a:latin typeface="Arial" charset="0"/>
                        <a:cs typeface="Arial" charset="0"/>
                      </a:endParaRPr>
                    </a:p>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Forte</a:t>
                      </a:r>
                    </a:p>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Forte </a:t>
                      </a: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endParaRPr kumimoji="0" lang="fr-FR" sz="900" b="0" i="0" u="none" strike="noStrike" cap="none" normalizeH="0" baseline="0" smtClean="0">
                        <a:ln>
                          <a:noFill/>
                        </a:ln>
                        <a:solidFill>
                          <a:srgbClr val="000000"/>
                        </a:solidFill>
                        <a:effectLst/>
                        <a:latin typeface="Arial" charset="0"/>
                        <a:cs typeface="Arial" charset="0"/>
                      </a:endParaRPr>
                    </a:p>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0" i="0" u="none" strike="noStrike" cap="none" normalizeH="0" baseline="0" smtClean="0">
                          <a:ln>
                            <a:noFill/>
                          </a:ln>
                          <a:solidFill>
                            <a:srgbClr val="000000"/>
                          </a:solidFill>
                          <a:effectLst/>
                          <a:latin typeface="Arial" charset="0"/>
                          <a:cs typeface="Arial" charset="0"/>
                        </a:rPr>
                        <a:t>Forte</a:t>
                      </a:r>
                    </a:p>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endParaRPr kumimoji="0" lang="fr-FR" sz="900" b="0" i="0" u="none" strike="noStrike" cap="none" normalizeH="0" baseline="0" smtClean="0">
                        <a:ln>
                          <a:noFill/>
                        </a:ln>
                        <a:solidFill>
                          <a:srgbClr val="000000"/>
                        </a:solidFill>
                        <a:effectLst/>
                        <a:latin typeface="Arial" charset="0"/>
                        <a:cs typeface="Arial" charset="0"/>
                      </a:endParaRPr>
                    </a:p>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0" i="0" u="none" strike="noStrike" cap="none" normalizeH="0" baseline="0" smtClean="0">
                          <a:ln>
                            <a:noFill/>
                          </a:ln>
                          <a:solidFill>
                            <a:srgbClr val="000000"/>
                          </a:solidFill>
                          <a:effectLst/>
                          <a:latin typeface="Arial" charset="0"/>
                          <a:cs typeface="Arial" charset="0"/>
                        </a:rPr>
                        <a:t>? </a:t>
                      </a:r>
                    </a:p>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0" i="0" u="none" strike="noStrike" cap="none" normalizeH="0" baseline="0" smtClean="0">
                          <a:ln>
                            <a:noFill/>
                          </a:ln>
                          <a:solidFill>
                            <a:srgbClr val="000000"/>
                          </a:solidFill>
                          <a:effectLst/>
                          <a:latin typeface="Arial" charset="0"/>
                          <a:cs typeface="Arial" charset="0"/>
                        </a:rPr>
                        <a:t>Baisse du coût</a:t>
                      </a: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endParaRPr kumimoji="0" lang="fr-FR" sz="900" b="0" i="0" u="none" strike="noStrike" cap="none" normalizeH="0" baseline="0" smtClean="0">
                        <a:ln>
                          <a:noFill/>
                        </a:ln>
                        <a:solidFill>
                          <a:srgbClr val="000000"/>
                        </a:solidFill>
                        <a:effectLst/>
                        <a:latin typeface="Arial" charset="0"/>
                        <a:cs typeface="Arial" charset="0"/>
                      </a:endParaRPr>
                    </a:p>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0" i="0" u="none" strike="noStrike" cap="none" normalizeH="0" baseline="0" smtClean="0">
                          <a:ln>
                            <a:noFill/>
                          </a:ln>
                          <a:solidFill>
                            <a:srgbClr val="000000"/>
                          </a:solidFill>
                          <a:effectLst/>
                          <a:latin typeface="Arial" charset="0"/>
                          <a:cs typeface="Arial" charset="0"/>
                        </a:rPr>
                        <a:t>Faible et stable </a:t>
                      </a:r>
                    </a:p>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endParaRPr kumimoji="0" lang="fr-FR" sz="900" b="0" i="0" u="none" strike="noStrike" cap="none" normalizeH="0" baseline="0" smtClean="0">
                        <a:ln>
                          <a:noFill/>
                        </a:ln>
                        <a:solidFill>
                          <a:srgbClr val="000000"/>
                        </a:solidFill>
                        <a:effectLst/>
                        <a:latin typeface="Arial" charset="0"/>
                        <a:cs typeface="Arial" charset="0"/>
                      </a:endParaRPr>
                    </a:p>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0" i="0" u="none" strike="noStrike" cap="none" normalizeH="0" baseline="0" smtClean="0">
                          <a:ln>
                            <a:noFill/>
                          </a:ln>
                          <a:solidFill>
                            <a:srgbClr val="000000"/>
                          </a:solidFill>
                          <a:effectLst/>
                          <a:latin typeface="Arial" charset="0"/>
                          <a:cs typeface="Arial" charset="0"/>
                        </a:rPr>
                        <a:t>En baisse</a:t>
                      </a:r>
                    </a:p>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0" i="0" u="none" strike="noStrike" cap="none" normalizeH="0" baseline="0" smtClean="0">
                          <a:ln>
                            <a:noFill/>
                          </a:ln>
                          <a:solidFill>
                            <a:srgbClr val="000000"/>
                          </a:solidFill>
                          <a:effectLst/>
                          <a:latin typeface="Arial" charset="0"/>
                          <a:cs typeface="Arial" charset="0"/>
                        </a:rPr>
                        <a:t>En baisse</a:t>
                      </a: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endParaRPr kumimoji="0" lang="fr-FR" sz="900" b="0" i="0" u="none" strike="noStrike" cap="none" normalizeH="0" baseline="0" smtClean="0">
                        <a:ln>
                          <a:noFill/>
                        </a:ln>
                        <a:solidFill>
                          <a:srgbClr val="000000"/>
                        </a:solidFill>
                        <a:effectLst/>
                        <a:latin typeface="Arial" charset="0"/>
                        <a:cs typeface="Arial" charset="0"/>
                      </a:endParaRPr>
                    </a:p>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0" i="0" u="none" strike="noStrike" cap="none" normalizeH="0" baseline="0" smtClean="0">
                          <a:ln>
                            <a:noFill/>
                          </a:ln>
                          <a:solidFill>
                            <a:srgbClr val="000000"/>
                          </a:solidFill>
                          <a:effectLst/>
                          <a:latin typeface="Arial" charset="0"/>
                          <a:cs typeface="Arial" charset="0"/>
                        </a:rPr>
                        <a:t>Aucune, voire négative</a:t>
                      </a: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20000"/>
                        </a:lnSpc>
                        <a:spcBef>
                          <a:spcPct val="20000"/>
                        </a:spcBef>
                        <a:spcAft>
                          <a:spcPct val="20000"/>
                        </a:spcAft>
                        <a:buClr>
                          <a:srgbClr val="666465"/>
                        </a:buClr>
                        <a:buSzTx/>
                        <a:buFont typeface="Wingdings" pitchFamily="2" charset="2"/>
                        <a:buNone/>
                        <a:tabLst/>
                      </a:pPr>
                      <a:endParaRPr kumimoji="0" lang="fr-FR" sz="900" b="0" i="0" u="none" strike="noStrike" cap="none" normalizeH="0" baseline="0" smtClean="0">
                        <a:ln>
                          <a:noFill/>
                        </a:ln>
                        <a:solidFill>
                          <a:srgbClr val="000000"/>
                        </a:solidFill>
                        <a:effectLst/>
                        <a:latin typeface="Arial" charset="0"/>
                        <a:cs typeface="Arial" charset="0"/>
                      </a:endParaRP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noFill/>
                  </a:tcPr>
                </a:tc>
                <a:tc>
                  <a:txBody>
                    <a:bodyPr/>
                    <a:lstStyle/>
                    <a:p>
                      <a:pPr marL="85725" marR="0" lvl="0" indent="0" algn="l"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900" b="0" i="0" u="none" strike="noStrike" cap="none" normalizeH="0" baseline="0" smtClean="0">
                          <a:ln>
                            <a:noFill/>
                          </a:ln>
                          <a:solidFill>
                            <a:srgbClr val="000000"/>
                          </a:solidFill>
                          <a:effectLst/>
                          <a:latin typeface="Arial" charset="0"/>
                          <a:cs typeface="Arial" charset="0"/>
                        </a:rPr>
                        <a:t> </a:t>
                      </a: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r>
              <a:tr h="1636475">
                <a:tc>
                  <a:txBody>
                    <a:bodyPr/>
                    <a:lstStyle/>
                    <a:p>
                      <a:pPr marL="85725" marR="0" lvl="0" indent="0" algn="l"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1000" b="1" i="1" u="none" strike="noStrike" cap="none" normalizeH="0" baseline="0" dirty="0" smtClean="0">
                          <a:ln>
                            <a:noFill/>
                          </a:ln>
                          <a:solidFill>
                            <a:srgbClr val="000000"/>
                          </a:solidFill>
                          <a:effectLst/>
                          <a:latin typeface="Arial" charset="0"/>
                          <a:cs typeface="Arial" charset="0"/>
                        </a:rPr>
                        <a:t>Offre</a:t>
                      </a:r>
                    </a:p>
                    <a:p>
                      <a:pPr marL="352425" marR="0" lvl="1" indent="-87313" algn="l" defTabSz="914400" rtl="0" eaLnBrk="0" fontAlgn="base" latinLnBrk="0" hangingPunct="0">
                        <a:lnSpc>
                          <a:spcPct val="120000"/>
                        </a:lnSpc>
                        <a:spcBef>
                          <a:spcPct val="0"/>
                        </a:spcBef>
                        <a:spcAft>
                          <a:spcPts val="413"/>
                        </a:spcAft>
                        <a:buClr>
                          <a:srgbClr val="666465"/>
                        </a:buClr>
                        <a:buSzPct val="80000"/>
                        <a:buFont typeface="Wingdings" pitchFamily="2" charset="2"/>
                        <a:buChar char="l"/>
                        <a:tabLst/>
                      </a:pPr>
                      <a:r>
                        <a:rPr kumimoji="0" lang="fr-FR" sz="900" b="1" i="0" u="none" strike="noStrike" cap="none" normalizeH="0" baseline="0" dirty="0" smtClean="0">
                          <a:ln>
                            <a:noFill/>
                          </a:ln>
                          <a:solidFill>
                            <a:srgbClr val="000000"/>
                          </a:solidFill>
                          <a:effectLst/>
                          <a:latin typeface="Arial" charset="0"/>
                          <a:cs typeface="Arial" charset="0"/>
                        </a:rPr>
                        <a:t>Equilibre offre/demande</a:t>
                      </a:r>
                    </a:p>
                    <a:p>
                      <a:pPr marL="352425" marR="0" lvl="1" indent="-87313" algn="l" defTabSz="914400" rtl="0" eaLnBrk="0" fontAlgn="base" latinLnBrk="0" hangingPunct="0">
                        <a:lnSpc>
                          <a:spcPct val="120000"/>
                        </a:lnSpc>
                        <a:spcBef>
                          <a:spcPct val="90000"/>
                        </a:spcBef>
                        <a:spcAft>
                          <a:spcPts val="400"/>
                        </a:spcAft>
                        <a:buClr>
                          <a:srgbClr val="666465"/>
                        </a:buClr>
                        <a:buSzPct val="80000"/>
                        <a:buFont typeface="Wingdings" pitchFamily="2" charset="2"/>
                        <a:buChar char="l"/>
                        <a:tabLst/>
                      </a:pPr>
                      <a:r>
                        <a:rPr kumimoji="0" lang="fr-FR" sz="900" b="1" i="0" u="none" strike="noStrike" cap="none" normalizeH="0" baseline="0" dirty="0" smtClean="0">
                          <a:ln>
                            <a:noFill/>
                          </a:ln>
                          <a:solidFill>
                            <a:srgbClr val="000000"/>
                          </a:solidFill>
                          <a:effectLst/>
                          <a:latin typeface="Arial" charset="0"/>
                          <a:cs typeface="Arial" charset="0"/>
                        </a:rPr>
                        <a:t>Définition du segment marketing</a:t>
                      </a:r>
                    </a:p>
                    <a:p>
                      <a:pPr marL="352425" marR="0" lvl="1" indent="-87313" algn="l" defTabSz="914400" rtl="0" eaLnBrk="0" fontAlgn="base" latinLnBrk="0" hangingPunct="0">
                        <a:lnSpc>
                          <a:spcPct val="120000"/>
                        </a:lnSpc>
                        <a:spcBef>
                          <a:spcPct val="70000"/>
                        </a:spcBef>
                        <a:spcAft>
                          <a:spcPts val="400"/>
                        </a:spcAft>
                        <a:buClr>
                          <a:srgbClr val="666465"/>
                        </a:buClr>
                        <a:buSzPct val="80000"/>
                        <a:buFont typeface="Wingdings" pitchFamily="2" charset="2"/>
                        <a:buChar char="l"/>
                        <a:tabLst/>
                      </a:pPr>
                      <a:r>
                        <a:rPr kumimoji="0" lang="fr-FR" sz="900" b="1" i="0" u="none" strike="noStrike" cap="none" normalizeH="0" baseline="0" dirty="0" smtClean="0">
                          <a:ln>
                            <a:noFill/>
                          </a:ln>
                          <a:solidFill>
                            <a:srgbClr val="000000"/>
                          </a:solidFill>
                          <a:effectLst/>
                          <a:latin typeface="Arial" charset="0"/>
                          <a:cs typeface="Arial" charset="0"/>
                        </a:rPr>
                        <a:t>Stabilité technologique </a:t>
                      </a: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endParaRPr kumimoji="0" lang="fr-FR" sz="900" b="0" i="0" u="none" strike="noStrike" cap="none" normalizeH="0" baseline="0" smtClean="0">
                        <a:ln>
                          <a:noFill/>
                        </a:ln>
                        <a:solidFill>
                          <a:srgbClr val="000000"/>
                        </a:solidFill>
                        <a:effectLst/>
                        <a:latin typeface="Arial" charset="0"/>
                        <a:cs typeface="Arial" charset="0"/>
                      </a:endParaRP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endParaRPr kumimoji="0" lang="fr-FR" sz="900" b="0" i="0" u="none" strike="noStrike" cap="none" normalizeH="0" baseline="0" dirty="0" smtClean="0">
                        <a:ln>
                          <a:noFill/>
                        </a:ln>
                        <a:solidFill>
                          <a:srgbClr val="000000"/>
                        </a:solidFill>
                        <a:effectLst/>
                        <a:latin typeface="Arial" charset="0"/>
                        <a:cs typeface="Arial" charset="0"/>
                      </a:endParaRPr>
                    </a:p>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Déséquilibre offre/demande</a:t>
                      </a:r>
                    </a:p>
                    <a:p>
                      <a:pPr marL="0" marR="0" lvl="0" indent="0" algn="ctr" defTabSz="914400" rtl="0" eaLnBrk="0" fontAlgn="base" latinLnBrk="0" hangingPunct="0">
                        <a:lnSpc>
                          <a:spcPct val="120000"/>
                        </a:lnSpc>
                        <a:spcBef>
                          <a:spcPct val="90000"/>
                        </a:spcBef>
                        <a:spcAft>
                          <a:spcPts val="400"/>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Faible </a:t>
                      </a:r>
                      <a:br>
                        <a:rPr kumimoji="0" lang="fr-FR" sz="900" b="0" i="0" u="none" strike="noStrike" cap="none" normalizeH="0" baseline="0" dirty="0" smtClean="0">
                          <a:ln>
                            <a:noFill/>
                          </a:ln>
                          <a:solidFill>
                            <a:srgbClr val="000000"/>
                          </a:solidFill>
                          <a:effectLst/>
                          <a:latin typeface="Arial" charset="0"/>
                          <a:cs typeface="Arial" charset="0"/>
                        </a:rPr>
                      </a:br>
                      <a:endParaRPr kumimoji="0" lang="fr-FR" sz="900" b="0" i="0" u="none" strike="noStrike" cap="none" normalizeH="0" baseline="0" dirty="0" smtClean="0">
                        <a:ln>
                          <a:noFill/>
                        </a:ln>
                        <a:solidFill>
                          <a:srgbClr val="000000"/>
                        </a:solidFill>
                        <a:effectLst/>
                        <a:latin typeface="Arial" charset="0"/>
                        <a:cs typeface="Arial" charset="0"/>
                      </a:endParaRPr>
                    </a:p>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Émergence</a:t>
                      </a: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endParaRPr kumimoji="0" lang="fr-FR" sz="900" b="0" i="0" u="none" strike="noStrike" cap="none" normalizeH="0" baseline="0" dirty="0" smtClean="0">
                        <a:ln>
                          <a:noFill/>
                        </a:ln>
                        <a:solidFill>
                          <a:srgbClr val="000000"/>
                        </a:solidFill>
                        <a:effectLst/>
                        <a:latin typeface="Arial" charset="0"/>
                        <a:cs typeface="Arial" charset="0"/>
                      </a:endParaRPr>
                    </a:p>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Sous-capacité (baisse)</a:t>
                      </a:r>
                    </a:p>
                    <a:p>
                      <a:pPr marL="0" marR="0" lvl="0" indent="0" algn="ctr" defTabSz="914400" rtl="0" eaLnBrk="0" fontAlgn="base" latinLnBrk="0" hangingPunct="0">
                        <a:lnSpc>
                          <a:spcPct val="120000"/>
                        </a:lnSpc>
                        <a:spcBef>
                          <a:spcPct val="210000"/>
                        </a:spcBef>
                        <a:spcAft>
                          <a:spcPts val="400"/>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Faible, par produit</a:t>
                      </a:r>
                      <a:br>
                        <a:rPr kumimoji="0" lang="fr-FR" sz="900" b="0" i="0" u="none" strike="noStrike" cap="none" normalizeH="0" baseline="0" dirty="0" smtClean="0">
                          <a:ln>
                            <a:noFill/>
                          </a:ln>
                          <a:solidFill>
                            <a:srgbClr val="000000"/>
                          </a:solidFill>
                          <a:effectLst/>
                          <a:latin typeface="Arial" charset="0"/>
                          <a:cs typeface="Arial" charset="0"/>
                        </a:rPr>
                      </a:br>
                      <a:endParaRPr kumimoji="0" lang="fr-FR" sz="900" b="0" i="0" u="none" strike="noStrike" cap="none" normalizeH="0" baseline="0" dirty="0" smtClean="0">
                        <a:ln>
                          <a:noFill/>
                        </a:ln>
                        <a:solidFill>
                          <a:srgbClr val="000000"/>
                        </a:solidFill>
                        <a:effectLst/>
                        <a:latin typeface="Arial" charset="0"/>
                        <a:cs typeface="Arial" charset="0"/>
                      </a:endParaRPr>
                    </a:p>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Progression</a:t>
                      </a: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endParaRPr kumimoji="0" lang="fr-FR" sz="900" b="0" i="0" u="none" strike="noStrike" cap="none" normalizeH="0" baseline="0" dirty="0" smtClean="0">
                        <a:ln>
                          <a:noFill/>
                        </a:ln>
                        <a:solidFill>
                          <a:srgbClr val="000000"/>
                        </a:solidFill>
                        <a:effectLst/>
                        <a:latin typeface="Arial" charset="0"/>
                        <a:cs typeface="Arial" charset="0"/>
                      </a:endParaRPr>
                    </a:p>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Equilibre offre/demande</a:t>
                      </a:r>
                    </a:p>
                    <a:p>
                      <a:pPr marL="0" marR="0" lvl="0" indent="0" algn="ctr" defTabSz="914400" rtl="0" eaLnBrk="0" fontAlgn="base" latinLnBrk="0" hangingPunct="0">
                        <a:lnSpc>
                          <a:spcPct val="120000"/>
                        </a:lnSpc>
                        <a:spcBef>
                          <a:spcPct val="210000"/>
                        </a:spcBef>
                        <a:spcAft>
                          <a:spcPts val="400"/>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Elevée, par client</a:t>
                      </a:r>
                      <a:br>
                        <a:rPr kumimoji="0" lang="fr-FR" sz="900" b="0" i="0" u="none" strike="noStrike" cap="none" normalizeH="0" baseline="0" dirty="0" smtClean="0">
                          <a:ln>
                            <a:noFill/>
                          </a:ln>
                          <a:solidFill>
                            <a:srgbClr val="000000"/>
                          </a:solidFill>
                          <a:effectLst/>
                          <a:latin typeface="Arial" charset="0"/>
                          <a:cs typeface="Arial" charset="0"/>
                        </a:rPr>
                      </a:br>
                      <a:endParaRPr kumimoji="0" lang="fr-FR" sz="900" b="0" i="0" u="none" strike="noStrike" cap="none" normalizeH="0" baseline="0" dirty="0" smtClean="0">
                        <a:ln>
                          <a:noFill/>
                        </a:ln>
                        <a:solidFill>
                          <a:srgbClr val="000000"/>
                        </a:solidFill>
                        <a:effectLst/>
                        <a:latin typeface="Arial" charset="0"/>
                        <a:cs typeface="Arial" charset="0"/>
                      </a:endParaRPr>
                    </a:p>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Maturité</a:t>
                      </a: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endParaRPr kumimoji="0" lang="fr-FR" sz="900" b="0" i="0" u="none" strike="noStrike" cap="none" normalizeH="0" baseline="0" dirty="0" smtClean="0">
                        <a:ln>
                          <a:noFill/>
                        </a:ln>
                        <a:solidFill>
                          <a:srgbClr val="000000"/>
                        </a:solidFill>
                        <a:effectLst/>
                        <a:latin typeface="Arial" charset="0"/>
                        <a:cs typeface="Arial" charset="0"/>
                      </a:endParaRPr>
                    </a:p>
                    <a:p>
                      <a:pPr marL="0" marR="0" lvl="0" indent="0" algn="ctr" defTabSz="914400" rtl="0" eaLnBrk="0" fontAlgn="base" latinLnBrk="0" hangingPunct="0">
                        <a:lnSpc>
                          <a:spcPct val="120000"/>
                        </a:lnSpc>
                        <a:spcBef>
                          <a:spcPct val="0"/>
                        </a:spcBef>
                        <a:spcAft>
                          <a:spcPts val="400"/>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Forte si monopole</a:t>
                      </a:r>
                      <a:br>
                        <a:rPr kumimoji="0" lang="fr-FR" sz="900" b="0" i="0" u="none" strike="noStrike" cap="none" normalizeH="0" baseline="0" dirty="0" smtClean="0">
                          <a:ln>
                            <a:noFill/>
                          </a:ln>
                          <a:solidFill>
                            <a:srgbClr val="000000"/>
                          </a:solidFill>
                          <a:effectLst/>
                          <a:latin typeface="Arial" charset="0"/>
                          <a:cs typeface="Arial" charset="0"/>
                        </a:rPr>
                      </a:br>
                      <a:r>
                        <a:rPr kumimoji="0" lang="fr-FR" sz="900" b="0" i="0" u="none" strike="noStrike" cap="none" normalizeH="0" baseline="0" dirty="0" smtClean="0">
                          <a:ln>
                            <a:noFill/>
                          </a:ln>
                          <a:solidFill>
                            <a:srgbClr val="000000"/>
                          </a:solidFill>
                          <a:effectLst/>
                          <a:latin typeface="Arial" charset="0"/>
                          <a:cs typeface="Arial" charset="0"/>
                        </a:rPr>
                        <a:t>par une rationalisation</a:t>
                      </a:r>
                    </a:p>
                    <a:p>
                      <a:pPr marL="0" marR="0" lvl="0" indent="0" algn="ctr" defTabSz="914400" rtl="0" eaLnBrk="0" fontAlgn="base" latinLnBrk="0" hangingPunct="0">
                        <a:lnSpc>
                          <a:spcPct val="120000"/>
                        </a:lnSpc>
                        <a:spcBef>
                          <a:spcPct val="90000"/>
                        </a:spcBef>
                        <a:spcAft>
                          <a:spcPct val="0"/>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Surcapacité </a:t>
                      </a:r>
                    </a:p>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endParaRPr kumimoji="0" lang="fr-FR" sz="900" b="0" i="0" u="none" strike="noStrike" cap="none" normalizeH="0" baseline="0" dirty="0" smtClean="0">
                        <a:ln>
                          <a:noFill/>
                        </a:ln>
                        <a:solidFill>
                          <a:srgbClr val="000000"/>
                        </a:solidFill>
                        <a:effectLst/>
                        <a:latin typeface="Arial" charset="0"/>
                        <a:cs typeface="Arial" charset="0"/>
                      </a:endParaRPr>
                    </a:p>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Elevée / stable, en voie d'obsolescence </a:t>
                      </a: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20000"/>
                        </a:lnSpc>
                        <a:spcBef>
                          <a:spcPct val="20000"/>
                        </a:spcBef>
                        <a:spcAft>
                          <a:spcPct val="20000"/>
                        </a:spcAft>
                        <a:buClr>
                          <a:srgbClr val="666465"/>
                        </a:buClr>
                        <a:buSzTx/>
                        <a:buFont typeface="Wingdings" pitchFamily="2" charset="2"/>
                        <a:buNone/>
                        <a:tabLst/>
                      </a:pPr>
                      <a:endParaRPr kumimoji="0" lang="fr-FR" sz="900" b="0" i="0" u="none" strike="noStrike" cap="none" normalizeH="0" baseline="0" smtClean="0">
                        <a:ln>
                          <a:noFill/>
                        </a:ln>
                        <a:solidFill>
                          <a:srgbClr val="000000"/>
                        </a:solidFill>
                        <a:effectLst/>
                        <a:latin typeface="Arial" charset="0"/>
                        <a:cs typeface="Arial" charset="0"/>
                      </a:endParaRP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noFill/>
                  </a:tcPr>
                </a:tc>
                <a:tc>
                  <a:txBody>
                    <a:bodyPr/>
                    <a:lstStyle/>
                    <a:p>
                      <a:pPr marL="85725" marR="0" lvl="0" indent="0" algn="l" defTabSz="914400" rtl="0" eaLnBrk="0" fontAlgn="base" latinLnBrk="0" hangingPunct="0">
                        <a:lnSpc>
                          <a:spcPct val="120000"/>
                        </a:lnSpc>
                        <a:spcBef>
                          <a:spcPct val="20000"/>
                        </a:spcBef>
                        <a:spcAft>
                          <a:spcPct val="20000"/>
                        </a:spcAft>
                        <a:buClr>
                          <a:srgbClr val="666465"/>
                        </a:buClr>
                        <a:buSzTx/>
                        <a:buFont typeface="Wingdings" pitchFamily="2" charset="2"/>
                        <a:buNone/>
                        <a:tabLst/>
                      </a:pPr>
                      <a:endParaRPr kumimoji="0" lang="fr-FR" sz="900" b="0" i="0" u="none" strike="noStrike" cap="none" normalizeH="0" baseline="0" smtClean="0">
                        <a:ln>
                          <a:noFill/>
                        </a:ln>
                        <a:solidFill>
                          <a:srgbClr val="000000"/>
                        </a:solidFill>
                        <a:effectLst/>
                        <a:latin typeface="Arial" charset="0"/>
                        <a:cs typeface="Arial" charset="0"/>
                      </a:endParaRP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r>
              <a:tr h="811213">
                <a:tc>
                  <a:txBody>
                    <a:bodyPr/>
                    <a:lstStyle/>
                    <a:p>
                      <a:pPr marL="85725" marR="0" lvl="0" indent="0" algn="l"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1000" b="1" i="1" u="none" strike="noStrike" cap="none" normalizeH="0" baseline="0" dirty="0" smtClean="0">
                          <a:ln>
                            <a:noFill/>
                          </a:ln>
                          <a:solidFill>
                            <a:srgbClr val="000000"/>
                          </a:solidFill>
                          <a:effectLst/>
                          <a:latin typeface="Arial" charset="0"/>
                          <a:cs typeface="Arial" charset="0"/>
                        </a:rPr>
                        <a:t>Règles du marché</a:t>
                      </a:r>
                    </a:p>
                    <a:p>
                      <a:pPr marL="352425" marR="0" lvl="1" indent="-87313" algn="l" defTabSz="914400" rtl="0" eaLnBrk="0" fontAlgn="base" latinLnBrk="0" hangingPunct="0">
                        <a:lnSpc>
                          <a:spcPct val="120000"/>
                        </a:lnSpc>
                        <a:spcBef>
                          <a:spcPct val="0"/>
                        </a:spcBef>
                        <a:spcAft>
                          <a:spcPts val="413"/>
                        </a:spcAft>
                        <a:buClr>
                          <a:srgbClr val="666465"/>
                        </a:buClr>
                        <a:buSzPct val="80000"/>
                        <a:buFont typeface="Wingdings" pitchFamily="2" charset="2"/>
                        <a:buChar char="l"/>
                        <a:tabLst/>
                      </a:pPr>
                      <a:r>
                        <a:rPr kumimoji="0" lang="fr-FR" sz="900" b="1" i="0" u="none" strike="noStrike" cap="none" normalizeH="0" baseline="0" dirty="0" smtClean="0">
                          <a:ln>
                            <a:noFill/>
                          </a:ln>
                          <a:solidFill>
                            <a:srgbClr val="000000"/>
                          </a:solidFill>
                          <a:effectLst/>
                          <a:latin typeface="Arial" charset="0"/>
                          <a:cs typeface="Arial" charset="0"/>
                        </a:rPr>
                        <a:t>Risques liés à la réglementation </a:t>
                      </a:r>
                    </a:p>
                    <a:p>
                      <a:pPr marL="352425" marR="0" lvl="1" indent="-87313" algn="l" defTabSz="914400" rtl="0" eaLnBrk="0" fontAlgn="base" latinLnBrk="0" hangingPunct="0">
                        <a:lnSpc>
                          <a:spcPct val="120000"/>
                        </a:lnSpc>
                        <a:spcBef>
                          <a:spcPct val="0"/>
                        </a:spcBef>
                        <a:spcAft>
                          <a:spcPts val="413"/>
                        </a:spcAft>
                        <a:buClr>
                          <a:srgbClr val="666465"/>
                        </a:buClr>
                        <a:buSzPct val="80000"/>
                        <a:buFont typeface="Wingdings" pitchFamily="2" charset="2"/>
                        <a:buChar char="l"/>
                        <a:tabLst/>
                      </a:pPr>
                      <a:r>
                        <a:rPr kumimoji="0" lang="fr-FR" sz="900" b="1" i="0" u="none" strike="noStrike" cap="none" normalizeH="0" baseline="0" dirty="0" smtClean="0">
                          <a:ln>
                            <a:noFill/>
                          </a:ln>
                          <a:solidFill>
                            <a:srgbClr val="000000"/>
                          </a:solidFill>
                          <a:effectLst/>
                          <a:latin typeface="Arial" charset="0"/>
                          <a:cs typeface="Arial" charset="0"/>
                        </a:rPr>
                        <a:t>Partage des FCS </a:t>
                      </a: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endParaRPr kumimoji="0" lang="fr-FR" sz="900" b="0" i="0" u="none" strike="noStrike" cap="none" normalizeH="0" baseline="0" smtClean="0">
                        <a:ln>
                          <a:noFill/>
                        </a:ln>
                        <a:solidFill>
                          <a:srgbClr val="000000"/>
                        </a:solidFill>
                        <a:effectLst/>
                        <a:latin typeface="Arial" charset="0"/>
                        <a:cs typeface="Arial" charset="0"/>
                      </a:endParaRP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endParaRPr kumimoji="0" lang="fr-FR" sz="900" b="0" i="0" u="none" strike="noStrike" cap="none" normalizeH="0" baseline="0" dirty="0" smtClean="0">
                        <a:ln>
                          <a:noFill/>
                        </a:ln>
                        <a:solidFill>
                          <a:srgbClr val="000000"/>
                        </a:solidFill>
                        <a:effectLst/>
                        <a:latin typeface="Arial" charset="0"/>
                        <a:cs typeface="Arial" charset="0"/>
                      </a:endParaRPr>
                    </a:p>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Élevés</a:t>
                      </a:r>
                      <a:br>
                        <a:rPr kumimoji="0" lang="fr-FR" sz="900" b="0" i="0" u="none" strike="noStrike" cap="none" normalizeH="0" baseline="0" dirty="0" smtClean="0">
                          <a:ln>
                            <a:noFill/>
                          </a:ln>
                          <a:solidFill>
                            <a:srgbClr val="000000"/>
                          </a:solidFill>
                          <a:effectLst/>
                          <a:latin typeface="Arial" charset="0"/>
                          <a:cs typeface="Arial" charset="0"/>
                        </a:rPr>
                      </a:br>
                      <a:endParaRPr kumimoji="0" lang="fr-FR" sz="900" b="0" i="0" u="none" strike="noStrike" cap="none" normalizeH="0" baseline="0" dirty="0" smtClean="0">
                        <a:ln>
                          <a:noFill/>
                        </a:ln>
                        <a:solidFill>
                          <a:srgbClr val="000000"/>
                        </a:solidFill>
                        <a:effectLst/>
                        <a:latin typeface="Arial" charset="0"/>
                        <a:cs typeface="Arial" charset="0"/>
                      </a:endParaRPr>
                    </a:p>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Les innovateurs</a:t>
                      </a: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endParaRPr kumimoji="0" lang="fr-FR" sz="900" b="0" i="0" u="none" strike="noStrike" cap="none" normalizeH="0" baseline="0" dirty="0" smtClean="0">
                        <a:ln>
                          <a:noFill/>
                        </a:ln>
                        <a:solidFill>
                          <a:srgbClr val="000000"/>
                        </a:solidFill>
                        <a:effectLst/>
                        <a:latin typeface="Arial" charset="0"/>
                        <a:cs typeface="Arial" charset="0"/>
                      </a:endParaRPr>
                    </a:p>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Moyens</a:t>
                      </a:r>
                      <a:br>
                        <a:rPr kumimoji="0" lang="fr-FR" sz="900" b="0" i="0" u="none" strike="noStrike" cap="none" normalizeH="0" baseline="0" dirty="0" smtClean="0">
                          <a:ln>
                            <a:noFill/>
                          </a:ln>
                          <a:solidFill>
                            <a:srgbClr val="000000"/>
                          </a:solidFill>
                          <a:effectLst/>
                          <a:latin typeface="Arial" charset="0"/>
                          <a:cs typeface="Arial" charset="0"/>
                        </a:rPr>
                      </a:br>
                      <a:endParaRPr kumimoji="0" lang="fr-FR" sz="900" b="0" i="0" u="none" strike="noStrike" cap="none" normalizeH="0" baseline="0" dirty="0" smtClean="0">
                        <a:ln>
                          <a:noFill/>
                        </a:ln>
                        <a:solidFill>
                          <a:srgbClr val="000000"/>
                        </a:solidFill>
                        <a:effectLst/>
                        <a:latin typeface="Arial" charset="0"/>
                        <a:cs typeface="Arial" charset="0"/>
                      </a:endParaRPr>
                    </a:p>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De plus en plus</a:t>
                      </a: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endParaRPr kumimoji="0" lang="fr-FR" sz="900" b="0" i="0" u="none" strike="noStrike" cap="none" normalizeH="0" baseline="0" dirty="0" smtClean="0">
                        <a:ln>
                          <a:noFill/>
                        </a:ln>
                        <a:solidFill>
                          <a:srgbClr val="000000"/>
                        </a:solidFill>
                        <a:effectLst/>
                        <a:latin typeface="Arial" charset="0"/>
                        <a:cs typeface="Arial" charset="0"/>
                      </a:endParaRPr>
                    </a:p>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Faibles</a:t>
                      </a:r>
                      <a:br>
                        <a:rPr kumimoji="0" lang="fr-FR" sz="900" b="0" i="0" u="none" strike="noStrike" cap="none" normalizeH="0" baseline="0" dirty="0" smtClean="0">
                          <a:ln>
                            <a:noFill/>
                          </a:ln>
                          <a:solidFill>
                            <a:srgbClr val="000000"/>
                          </a:solidFill>
                          <a:effectLst/>
                          <a:latin typeface="Arial" charset="0"/>
                          <a:cs typeface="Arial" charset="0"/>
                        </a:rPr>
                      </a:br>
                      <a:endParaRPr kumimoji="0" lang="fr-FR" sz="900" b="0" i="0" u="none" strike="noStrike" cap="none" normalizeH="0" baseline="0" dirty="0" smtClean="0">
                        <a:ln>
                          <a:noFill/>
                        </a:ln>
                        <a:solidFill>
                          <a:srgbClr val="000000"/>
                        </a:solidFill>
                        <a:effectLst/>
                        <a:latin typeface="Arial" charset="0"/>
                        <a:cs typeface="Arial" charset="0"/>
                      </a:endParaRPr>
                    </a:p>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Tout le secteur</a:t>
                      </a: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endParaRPr kumimoji="0" lang="fr-FR" sz="900" b="0" i="0" u="none" strike="noStrike" cap="none" normalizeH="0" baseline="0" smtClean="0">
                        <a:ln>
                          <a:noFill/>
                        </a:ln>
                        <a:solidFill>
                          <a:srgbClr val="000000"/>
                        </a:solidFill>
                        <a:effectLst/>
                        <a:latin typeface="Arial" charset="0"/>
                        <a:cs typeface="Arial" charset="0"/>
                      </a:endParaRPr>
                    </a:p>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0" i="0" u="none" strike="noStrike" cap="none" normalizeH="0" baseline="0" smtClean="0">
                          <a:ln>
                            <a:noFill/>
                          </a:ln>
                          <a:solidFill>
                            <a:srgbClr val="000000"/>
                          </a:solidFill>
                          <a:effectLst/>
                          <a:latin typeface="Arial" charset="0"/>
                          <a:cs typeface="Arial" charset="0"/>
                        </a:rPr>
                        <a:t>Faibles</a:t>
                      </a:r>
                      <a:br>
                        <a:rPr kumimoji="0" lang="fr-FR" sz="900" b="0" i="0" u="none" strike="noStrike" cap="none" normalizeH="0" baseline="0" smtClean="0">
                          <a:ln>
                            <a:noFill/>
                          </a:ln>
                          <a:solidFill>
                            <a:srgbClr val="000000"/>
                          </a:solidFill>
                          <a:effectLst/>
                          <a:latin typeface="Arial" charset="0"/>
                          <a:cs typeface="Arial" charset="0"/>
                        </a:rPr>
                      </a:br>
                      <a:endParaRPr kumimoji="0" lang="fr-FR" sz="900" b="0" i="0" u="none" strike="noStrike" cap="none" normalizeH="0" baseline="0" smtClean="0">
                        <a:ln>
                          <a:noFill/>
                        </a:ln>
                        <a:solidFill>
                          <a:srgbClr val="000000"/>
                        </a:solidFill>
                        <a:effectLst/>
                        <a:latin typeface="Arial" charset="0"/>
                        <a:cs typeface="Arial" charset="0"/>
                      </a:endParaRPr>
                    </a:p>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0" i="0" u="none" strike="noStrike" cap="none" normalizeH="0" baseline="0" smtClean="0">
                          <a:ln>
                            <a:noFill/>
                          </a:ln>
                          <a:solidFill>
                            <a:srgbClr val="000000"/>
                          </a:solidFill>
                          <a:effectLst/>
                          <a:latin typeface="Arial" charset="0"/>
                          <a:cs typeface="Arial" charset="0"/>
                        </a:rPr>
                        <a:t>Concurrents restants</a:t>
                      </a: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20000"/>
                        </a:lnSpc>
                        <a:spcBef>
                          <a:spcPct val="20000"/>
                        </a:spcBef>
                        <a:spcAft>
                          <a:spcPct val="20000"/>
                        </a:spcAft>
                        <a:buClr>
                          <a:srgbClr val="666465"/>
                        </a:buClr>
                        <a:buSzTx/>
                        <a:buFont typeface="Wingdings" pitchFamily="2" charset="2"/>
                        <a:buNone/>
                        <a:tabLst/>
                      </a:pPr>
                      <a:endParaRPr kumimoji="0" lang="fr-FR" sz="900" b="0" i="0" u="none" strike="noStrike" cap="none" normalizeH="0" baseline="0" smtClean="0">
                        <a:ln>
                          <a:noFill/>
                        </a:ln>
                        <a:solidFill>
                          <a:srgbClr val="000000"/>
                        </a:solidFill>
                        <a:effectLst/>
                        <a:latin typeface="Arial" charset="0"/>
                        <a:cs typeface="Arial" charset="0"/>
                      </a:endParaRP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noFill/>
                  </a:tcPr>
                </a:tc>
                <a:tc>
                  <a:txBody>
                    <a:bodyPr/>
                    <a:lstStyle/>
                    <a:p>
                      <a:pPr marL="85725" marR="0" lvl="0" indent="0" algn="l" defTabSz="914400" rtl="0" eaLnBrk="0" fontAlgn="base" latinLnBrk="0" hangingPunct="0">
                        <a:lnSpc>
                          <a:spcPct val="120000"/>
                        </a:lnSpc>
                        <a:spcBef>
                          <a:spcPct val="20000"/>
                        </a:spcBef>
                        <a:spcAft>
                          <a:spcPct val="20000"/>
                        </a:spcAft>
                        <a:buClr>
                          <a:srgbClr val="666465"/>
                        </a:buClr>
                        <a:buSzTx/>
                        <a:buFont typeface="Wingdings" pitchFamily="2" charset="2"/>
                        <a:buNone/>
                        <a:tabLst/>
                      </a:pPr>
                      <a:endParaRPr kumimoji="0" lang="fr-FR" sz="900" b="0" i="0" u="none" strike="noStrike" cap="none" normalizeH="0" baseline="0" dirty="0" smtClean="0">
                        <a:ln>
                          <a:noFill/>
                        </a:ln>
                        <a:solidFill>
                          <a:srgbClr val="000000"/>
                        </a:solidFill>
                        <a:effectLst/>
                        <a:latin typeface="Arial" charset="0"/>
                        <a:cs typeface="Arial" charset="0"/>
                      </a:endParaRPr>
                    </a:p>
                    <a:p>
                      <a:pPr marL="85725" marR="0" lvl="0" indent="0" algn="l" defTabSz="914400" rtl="0" eaLnBrk="0" fontAlgn="base" latinLnBrk="0" hangingPunct="0">
                        <a:lnSpc>
                          <a:spcPct val="120000"/>
                        </a:lnSpc>
                        <a:spcBef>
                          <a:spcPct val="20000"/>
                        </a:spcBef>
                        <a:spcAft>
                          <a:spcPct val="20000"/>
                        </a:spcAft>
                        <a:buClr>
                          <a:srgbClr val="666465"/>
                        </a:buClr>
                        <a:buSzTx/>
                        <a:buFont typeface="Wingdings" pitchFamily="2" charset="2"/>
                        <a:buNone/>
                        <a:tabLst/>
                      </a:pPr>
                      <a:endParaRPr kumimoji="0" lang="fr-FR" sz="900" b="0" i="0" u="none" strike="noStrike" cap="none" normalizeH="0" baseline="0" dirty="0" smtClean="0">
                        <a:ln>
                          <a:noFill/>
                        </a:ln>
                        <a:solidFill>
                          <a:srgbClr val="000000"/>
                        </a:solidFill>
                        <a:effectLst/>
                        <a:latin typeface="Arial" charset="0"/>
                        <a:cs typeface="Arial" charset="0"/>
                      </a:endParaRPr>
                    </a:p>
                    <a:p>
                      <a:pPr marL="85725" marR="0" lvl="0" indent="0" algn="l" defTabSz="914400" rtl="0" eaLnBrk="0" fontAlgn="base" latinLnBrk="0" hangingPunct="0">
                        <a:lnSpc>
                          <a:spcPct val="120000"/>
                        </a:lnSpc>
                        <a:spcBef>
                          <a:spcPct val="20000"/>
                        </a:spcBef>
                        <a:spcAft>
                          <a:spcPct val="20000"/>
                        </a:spcAft>
                        <a:buClr>
                          <a:srgbClr val="666465"/>
                        </a:buClr>
                        <a:buSzTx/>
                        <a:buFont typeface="Wingdings" pitchFamily="2" charset="2"/>
                        <a:buNone/>
                        <a:tabLst/>
                      </a:pPr>
                      <a:endParaRPr kumimoji="0" lang="fr-FR" sz="900" b="0" i="0" u="none" strike="noStrike" cap="none" normalizeH="0" baseline="0" dirty="0" smtClean="0">
                        <a:ln>
                          <a:noFill/>
                        </a:ln>
                        <a:solidFill>
                          <a:srgbClr val="000000"/>
                        </a:solidFill>
                        <a:effectLst/>
                        <a:latin typeface="Arial" charset="0"/>
                        <a:cs typeface="Arial" charset="0"/>
                      </a:endParaRPr>
                    </a:p>
                    <a:p>
                      <a:pPr marL="85725" marR="0" lvl="0" indent="0" algn="l"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Actuellement, pas de concurrents </a:t>
                      </a: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r>
              <a:tr h="1312863">
                <a:tc>
                  <a:txBody>
                    <a:bodyPr/>
                    <a:lstStyle/>
                    <a:p>
                      <a:pPr marL="85725" marR="0" lvl="0" indent="0" algn="l"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1000" b="1" i="1" u="none" strike="noStrike" cap="none" normalizeH="0" baseline="0" dirty="0" smtClean="0">
                          <a:ln>
                            <a:noFill/>
                          </a:ln>
                          <a:solidFill>
                            <a:srgbClr val="000000"/>
                          </a:solidFill>
                          <a:effectLst/>
                          <a:latin typeface="Arial" charset="0"/>
                          <a:cs typeface="Arial" charset="0"/>
                        </a:rPr>
                        <a:t>Concurrence</a:t>
                      </a:r>
                      <a:endParaRPr kumimoji="0" lang="fr-FR" sz="1200" b="1" i="1" u="none" strike="noStrike" cap="none" normalizeH="0" baseline="0" dirty="0" smtClean="0">
                        <a:ln>
                          <a:noFill/>
                        </a:ln>
                        <a:solidFill>
                          <a:srgbClr val="000000"/>
                        </a:solidFill>
                        <a:effectLst/>
                        <a:latin typeface="Arial" charset="0"/>
                        <a:cs typeface="Arial" charset="0"/>
                      </a:endParaRPr>
                    </a:p>
                    <a:p>
                      <a:pPr marL="352425" marR="0" lvl="1" indent="-87313" algn="l" defTabSz="914400" rtl="0" eaLnBrk="0" fontAlgn="base" latinLnBrk="0" hangingPunct="0">
                        <a:lnSpc>
                          <a:spcPct val="120000"/>
                        </a:lnSpc>
                        <a:spcBef>
                          <a:spcPct val="0"/>
                        </a:spcBef>
                        <a:spcAft>
                          <a:spcPts val="413"/>
                        </a:spcAft>
                        <a:buClr>
                          <a:srgbClr val="666465"/>
                        </a:buClr>
                        <a:buSzPct val="80000"/>
                        <a:buFont typeface="Wingdings" pitchFamily="2" charset="2"/>
                        <a:buChar char="l"/>
                        <a:tabLst/>
                      </a:pPr>
                      <a:r>
                        <a:rPr kumimoji="0" lang="fr-FR" sz="900" b="1" i="0" u="none" strike="noStrike" cap="none" normalizeH="0" baseline="0" dirty="0" smtClean="0">
                          <a:ln>
                            <a:noFill/>
                          </a:ln>
                          <a:solidFill>
                            <a:srgbClr val="000000"/>
                          </a:solidFill>
                          <a:effectLst/>
                          <a:latin typeface="Arial" charset="0"/>
                          <a:cs typeface="Arial" charset="0"/>
                        </a:rPr>
                        <a:t>Nombre de concurrents</a:t>
                      </a:r>
                    </a:p>
                    <a:p>
                      <a:pPr marL="352425" marR="0" lvl="1" indent="-87313" algn="l" defTabSz="914400" rtl="0" eaLnBrk="0" fontAlgn="base" latinLnBrk="0" hangingPunct="0">
                        <a:lnSpc>
                          <a:spcPct val="120000"/>
                        </a:lnSpc>
                        <a:spcBef>
                          <a:spcPct val="0"/>
                        </a:spcBef>
                        <a:spcAft>
                          <a:spcPts val="413"/>
                        </a:spcAft>
                        <a:buClr>
                          <a:srgbClr val="666465"/>
                        </a:buClr>
                        <a:buSzPct val="80000"/>
                        <a:buFont typeface="Wingdings" pitchFamily="2" charset="2"/>
                        <a:buChar char="l"/>
                        <a:tabLst/>
                      </a:pPr>
                      <a:r>
                        <a:rPr kumimoji="0" lang="fr-FR" sz="900" b="1" i="0" u="none" strike="noStrike" cap="none" normalizeH="0" baseline="0" dirty="0" smtClean="0">
                          <a:ln>
                            <a:noFill/>
                          </a:ln>
                          <a:solidFill>
                            <a:srgbClr val="000000"/>
                          </a:solidFill>
                          <a:effectLst/>
                          <a:latin typeface="Arial" charset="0"/>
                          <a:cs typeface="Arial" charset="0"/>
                        </a:rPr>
                        <a:t>Structure de la concurrence</a:t>
                      </a:r>
                    </a:p>
                    <a:p>
                      <a:pPr marL="352425" marR="0" lvl="1" indent="-87313" algn="l" defTabSz="914400" rtl="0" eaLnBrk="0" fontAlgn="base" latinLnBrk="0" hangingPunct="0">
                        <a:lnSpc>
                          <a:spcPct val="120000"/>
                        </a:lnSpc>
                        <a:spcBef>
                          <a:spcPct val="0"/>
                        </a:spcBef>
                        <a:spcAft>
                          <a:spcPts val="413"/>
                        </a:spcAft>
                        <a:buClr>
                          <a:srgbClr val="666465"/>
                        </a:buClr>
                        <a:buSzPct val="80000"/>
                        <a:buFont typeface="Wingdings" pitchFamily="2" charset="2"/>
                        <a:buChar char="l"/>
                        <a:tabLst/>
                      </a:pPr>
                      <a:r>
                        <a:rPr kumimoji="0" lang="fr-FR" sz="900" b="1" i="0" u="none" strike="noStrike" cap="none" normalizeH="0" baseline="0" dirty="0" smtClean="0">
                          <a:ln>
                            <a:noFill/>
                          </a:ln>
                          <a:solidFill>
                            <a:srgbClr val="000000"/>
                          </a:solidFill>
                          <a:effectLst/>
                          <a:latin typeface="Arial" charset="0"/>
                          <a:cs typeface="Arial" charset="0"/>
                        </a:rPr>
                        <a:t>Intensité de la concurrence</a:t>
                      </a:r>
                    </a:p>
                    <a:p>
                      <a:pPr marL="352425" marR="0" lvl="1" indent="-87313" algn="l" defTabSz="914400" rtl="0" eaLnBrk="0" fontAlgn="base" latinLnBrk="0" hangingPunct="0">
                        <a:lnSpc>
                          <a:spcPct val="120000"/>
                        </a:lnSpc>
                        <a:spcBef>
                          <a:spcPct val="0"/>
                        </a:spcBef>
                        <a:spcAft>
                          <a:spcPts val="413"/>
                        </a:spcAft>
                        <a:buClr>
                          <a:srgbClr val="666465"/>
                        </a:buClr>
                        <a:buSzPct val="80000"/>
                        <a:buFont typeface="Wingdings" pitchFamily="2" charset="2"/>
                        <a:buChar char="l"/>
                        <a:tabLst/>
                      </a:pPr>
                      <a:r>
                        <a:rPr kumimoji="0" lang="fr-FR" sz="900" b="1" i="0" u="none" strike="noStrike" cap="none" normalizeH="0" baseline="0" dirty="0" smtClean="0">
                          <a:ln>
                            <a:noFill/>
                          </a:ln>
                          <a:solidFill>
                            <a:srgbClr val="000000"/>
                          </a:solidFill>
                          <a:effectLst/>
                          <a:latin typeface="Arial" charset="0"/>
                          <a:cs typeface="Arial" charset="0"/>
                        </a:rPr>
                        <a:t>Stabilité de la part de marché</a:t>
                      </a: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endParaRPr kumimoji="0" lang="fr-FR" sz="900" b="0" i="0" u="none" strike="noStrike" cap="none" normalizeH="0" baseline="0" smtClean="0">
                        <a:ln>
                          <a:noFill/>
                        </a:ln>
                        <a:solidFill>
                          <a:srgbClr val="000000"/>
                        </a:solidFill>
                        <a:effectLst/>
                        <a:latin typeface="Arial" charset="0"/>
                        <a:cs typeface="Arial" charset="0"/>
                      </a:endParaRP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endParaRPr kumimoji="0" lang="fr-FR" sz="900" b="0" i="0" u="none" strike="noStrike" cap="none" normalizeH="0" baseline="0" dirty="0" smtClean="0">
                        <a:ln>
                          <a:noFill/>
                        </a:ln>
                        <a:solidFill>
                          <a:srgbClr val="000000"/>
                        </a:solidFill>
                        <a:effectLst/>
                        <a:latin typeface="Arial" charset="0"/>
                        <a:cs typeface="Arial" charset="0"/>
                      </a:endParaRPr>
                    </a:p>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Peu élevé</a:t>
                      </a:r>
                    </a:p>
                    <a:p>
                      <a:pPr marL="0" marR="0" lvl="0" indent="0" algn="ctr" defTabSz="914400" rtl="0" eaLnBrk="0" fontAlgn="base" latinLnBrk="0" hangingPunct="0">
                        <a:lnSpc>
                          <a:spcPct val="120000"/>
                        </a:lnSpc>
                        <a:spcBef>
                          <a:spcPts val="400"/>
                        </a:spcBef>
                        <a:spcAft>
                          <a:spcPts val="400"/>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Morcelée</a:t>
                      </a:r>
                    </a:p>
                    <a:p>
                      <a:pPr marL="0" marR="0" lvl="0" indent="0" algn="ctr" defTabSz="914400" rtl="0" eaLnBrk="0" fontAlgn="base" latinLnBrk="0" hangingPunct="0">
                        <a:lnSpc>
                          <a:spcPct val="120000"/>
                        </a:lnSpc>
                        <a:spcBef>
                          <a:spcPct val="140000"/>
                        </a:spcBef>
                        <a:spcAft>
                          <a:spcPts val="400"/>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Faible</a:t>
                      </a:r>
                    </a:p>
                    <a:p>
                      <a:pPr marL="0" marR="0" lvl="0" indent="0" algn="ctr" defTabSz="914400" rtl="0" eaLnBrk="0" fontAlgn="base" latinLnBrk="0" hangingPunct="0">
                        <a:lnSpc>
                          <a:spcPct val="120000"/>
                        </a:lnSpc>
                        <a:spcBef>
                          <a:spcPct val="60000"/>
                        </a:spcBef>
                        <a:spcAft>
                          <a:spcPts val="400"/>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Volatile</a:t>
                      </a: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endParaRPr kumimoji="0" lang="fr-FR" sz="900" b="0" i="0" u="none" strike="noStrike" cap="none" normalizeH="0" baseline="0" dirty="0" smtClean="0">
                        <a:ln>
                          <a:noFill/>
                        </a:ln>
                        <a:solidFill>
                          <a:srgbClr val="000000"/>
                        </a:solidFill>
                        <a:effectLst/>
                        <a:latin typeface="Arial" charset="0"/>
                        <a:cs typeface="Arial" charset="0"/>
                      </a:endParaRPr>
                    </a:p>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Elevé</a:t>
                      </a:r>
                    </a:p>
                    <a:p>
                      <a:pPr marL="0" marR="0" lvl="0" indent="0" algn="ctr" defTabSz="914400" rtl="0" eaLnBrk="0" fontAlgn="base" latinLnBrk="0" hangingPunct="0">
                        <a:lnSpc>
                          <a:spcPct val="120000"/>
                        </a:lnSpc>
                        <a:spcBef>
                          <a:spcPts val="400"/>
                        </a:spcBef>
                        <a:spcAft>
                          <a:spcPts val="400"/>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Cristallisation</a:t>
                      </a:r>
                    </a:p>
                    <a:p>
                      <a:pPr marL="0" marR="0" lvl="0" indent="0" algn="ctr" defTabSz="914400" rtl="0" eaLnBrk="0" fontAlgn="base" latinLnBrk="0" hangingPunct="0">
                        <a:lnSpc>
                          <a:spcPct val="120000"/>
                        </a:lnSpc>
                        <a:spcBef>
                          <a:spcPct val="140000"/>
                        </a:spcBef>
                        <a:spcAft>
                          <a:spcPts val="400"/>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En augmentation</a:t>
                      </a:r>
                    </a:p>
                    <a:p>
                      <a:pPr marL="0" marR="0" lvl="0" indent="0" algn="ctr" defTabSz="914400" rtl="0" eaLnBrk="0" fontAlgn="base" latinLnBrk="0" hangingPunct="0">
                        <a:lnSpc>
                          <a:spcPct val="120000"/>
                        </a:lnSpc>
                        <a:spcBef>
                          <a:spcPts val="600"/>
                        </a:spcBef>
                        <a:spcAft>
                          <a:spcPts val="400"/>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Ca passe ou ça casse </a:t>
                      </a: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endParaRPr kumimoji="0" lang="fr-FR" sz="900" b="0" i="0" u="none" strike="noStrike" cap="none" normalizeH="0" baseline="0" dirty="0" smtClean="0">
                        <a:ln>
                          <a:noFill/>
                        </a:ln>
                        <a:solidFill>
                          <a:srgbClr val="000000"/>
                        </a:solidFill>
                        <a:effectLst/>
                        <a:latin typeface="Arial" charset="0"/>
                        <a:cs typeface="Arial" charset="0"/>
                      </a:endParaRPr>
                    </a:p>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En baisse</a:t>
                      </a:r>
                    </a:p>
                    <a:p>
                      <a:pPr marL="0" marR="0" lvl="0" indent="0" algn="ctr" defTabSz="914400" rtl="0" eaLnBrk="0" fontAlgn="base" latinLnBrk="0" hangingPunct="0">
                        <a:lnSpc>
                          <a:spcPct val="120000"/>
                        </a:lnSpc>
                        <a:spcBef>
                          <a:spcPts val="400"/>
                        </a:spcBef>
                        <a:spcAft>
                          <a:spcPts val="400"/>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Concentrée</a:t>
                      </a:r>
                    </a:p>
                    <a:p>
                      <a:pPr marL="0" marR="0" lvl="0" indent="0" algn="ctr" defTabSz="914400" rtl="0" eaLnBrk="0" fontAlgn="base" latinLnBrk="0" hangingPunct="0">
                        <a:lnSpc>
                          <a:spcPct val="120000"/>
                        </a:lnSpc>
                        <a:spcBef>
                          <a:spcPct val="140000"/>
                        </a:spcBef>
                        <a:spcAft>
                          <a:spcPts val="400"/>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Forte</a:t>
                      </a:r>
                    </a:p>
                    <a:p>
                      <a:pPr marL="0" marR="0" lvl="0" indent="0" algn="ctr" defTabSz="914400" rtl="0" eaLnBrk="0" fontAlgn="base" latinLnBrk="0" hangingPunct="0">
                        <a:lnSpc>
                          <a:spcPct val="120000"/>
                        </a:lnSpc>
                        <a:spcBef>
                          <a:spcPts val="600"/>
                        </a:spcBef>
                        <a:spcAft>
                          <a:spcPts val="400"/>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Bonne (pour les leaders)</a:t>
                      </a: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endParaRPr kumimoji="0" lang="fr-FR" sz="900" b="0" i="0" u="none" strike="noStrike" cap="none" normalizeH="0" baseline="0" dirty="0" smtClean="0">
                        <a:ln>
                          <a:noFill/>
                        </a:ln>
                        <a:solidFill>
                          <a:srgbClr val="000000"/>
                        </a:solidFill>
                        <a:effectLst/>
                        <a:latin typeface="Arial" charset="0"/>
                        <a:cs typeface="Arial" charset="0"/>
                      </a:endParaRPr>
                    </a:p>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Peu élevé</a:t>
                      </a:r>
                    </a:p>
                    <a:p>
                      <a:pPr marL="0" marR="0" lvl="0" indent="0" algn="ctr" defTabSz="914400" rtl="0" eaLnBrk="0" fontAlgn="base" latinLnBrk="0" hangingPunct="0">
                        <a:lnSpc>
                          <a:spcPct val="120000"/>
                        </a:lnSpc>
                        <a:spcBef>
                          <a:spcPts val="400"/>
                        </a:spcBef>
                        <a:spcAft>
                          <a:spcPts val="400"/>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Oligopole</a:t>
                      </a:r>
                    </a:p>
                    <a:p>
                      <a:pPr marL="0" marR="0" lvl="0" indent="0" algn="ctr" defTabSz="914400" rtl="0" eaLnBrk="0" fontAlgn="base" latinLnBrk="0" hangingPunct="0">
                        <a:lnSpc>
                          <a:spcPct val="120000"/>
                        </a:lnSpc>
                        <a:spcBef>
                          <a:spcPct val="140000"/>
                        </a:spcBef>
                        <a:spcAft>
                          <a:spcPts val="400"/>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Moyenne</a:t>
                      </a:r>
                    </a:p>
                    <a:p>
                      <a:pPr marL="0" marR="0" lvl="0" indent="0" algn="ctr" defTabSz="914400" rtl="0" eaLnBrk="0" fontAlgn="base" latinLnBrk="0" hangingPunct="0">
                        <a:lnSpc>
                          <a:spcPct val="120000"/>
                        </a:lnSpc>
                        <a:spcBef>
                          <a:spcPts val="600"/>
                        </a:spcBef>
                        <a:spcAft>
                          <a:spcPts val="400"/>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Bonne</a:t>
                      </a: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20000"/>
                        </a:lnSpc>
                        <a:spcBef>
                          <a:spcPct val="20000"/>
                        </a:spcBef>
                        <a:spcAft>
                          <a:spcPct val="20000"/>
                        </a:spcAft>
                        <a:buClr>
                          <a:srgbClr val="666465"/>
                        </a:buClr>
                        <a:buSzTx/>
                        <a:buFont typeface="Wingdings" pitchFamily="2" charset="2"/>
                        <a:buNone/>
                        <a:tabLst/>
                      </a:pPr>
                      <a:endParaRPr kumimoji="0" lang="fr-FR" sz="900" b="0" i="0" u="none" strike="noStrike" cap="none" normalizeH="0" baseline="0" smtClean="0">
                        <a:ln>
                          <a:noFill/>
                        </a:ln>
                        <a:solidFill>
                          <a:srgbClr val="000000"/>
                        </a:solidFill>
                        <a:effectLst/>
                        <a:latin typeface="Arial" charset="0"/>
                        <a:cs typeface="Arial" charset="0"/>
                      </a:endParaRP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noFill/>
                  </a:tcPr>
                </a:tc>
                <a:tc>
                  <a:txBody>
                    <a:bodyPr/>
                    <a:lstStyle/>
                    <a:p>
                      <a:pPr marL="85725" marR="0" lvl="0" indent="0" algn="l" defTabSz="914400" rtl="0" eaLnBrk="0" fontAlgn="base" latinLnBrk="0" hangingPunct="0">
                        <a:lnSpc>
                          <a:spcPct val="120000"/>
                        </a:lnSpc>
                        <a:spcBef>
                          <a:spcPct val="20000"/>
                        </a:spcBef>
                        <a:spcAft>
                          <a:spcPct val="20000"/>
                        </a:spcAft>
                        <a:buClr>
                          <a:srgbClr val="666465"/>
                        </a:buClr>
                        <a:buSzTx/>
                        <a:buFont typeface="Wingdings" pitchFamily="2" charset="2"/>
                        <a:buNone/>
                        <a:tabLst/>
                      </a:pPr>
                      <a:endParaRPr kumimoji="0" lang="fr-FR" sz="900" b="0" i="0" u="none" strike="noStrike" cap="none" normalizeH="0" baseline="0" dirty="0" smtClean="0">
                        <a:ln>
                          <a:noFill/>
                        </a:ln>
                        <a:solidFill>
                          <a:srgbClr val="000000"/>
                        </a:solidFill>
                        <a:effectLst/>
                        <a:latin typeface="Arial" charset="0"/>
                        <a:cs typeface="Arial" charset="0"/>
                      </a:endParaRPr>
                    </a:p>
                    <a:p>
                      <a:pPr marL="85725" marR="0" lvl="0" indent="0" algn="l"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Pour ce qui concerne les concurrents potentiels </a:t>
                      </a: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r>
              <a:tr h="261938">
                <a:tc>
                  <a:txBody>
                    <a:bodyPr/>
                    <a:lstStyle/>
                    <a:p>
                      <a:pPr marL="85725" marR="0" lvl="0" indent="0" algn="l"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200" b="1" i="0" u="none" strike="noStrike" cap="none" normalizeH="0" baseline="0" smtClean="0">
                          <a:ln>
                            <a:noFill/>
                          </a:ln>
                          <a:solidFill>
                            <a:srgbClr val="000000"/>
                          </a:solidFill>
                          <a:effectLst/>
                          <a:latin typeface="Arial" charset="0"/>
                          <a:cs typeface="Arial" charset="0"/>
                        </a:rPr>
                        <a:t>Enjeu</a:t>
                      </a: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endParaRPr kumimoji="0" lang="fr-FR" sz="900" b="0" i="0" u="none" strike="noStrike" cap="none" normalizeH="0" baseline="0" smtClean="0">
                        <a:ln>
                          <a:noFill/>
                        </a:ln>
                        <a:solidFill>
                          <a:srgbClr val="000000"/>
                        </a:solidFill>
                        <a:effectLst/>
                        <a:latin typeface="Arial" charset="0"/>
                        <a:cs typeface="Arial" charset="0"/>
                      </a:endParaRP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cap="flat">
                      <a:noFill/>
                    </a:lnB>
                    <a:lnTlToBr>
                      <a:noFill/>
                    </a:lnTlToBr>
                    <a:lnBlToTr>
                      <a:noFill/>
                    </a:lnBlToTr>
                    <a:solidFill>
                      <a:schemeClr val="bg1"/>
                    </a:solidFill>
                  </a:tcPr>
                </a:tc>
                <a:tc>
                  <a:txBody>
                    <a:bodyPr/>
                    <a:lstStyle/>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Rupture</a:t>
                      </a: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Part de marché</a:t>
                      </a: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Qualité/coût</a:t>
                      </a: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Coût</a:t>
                      </a: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20000"/>
                        </a:lnSpc>
                        <a:spcBef>
                          <a:spcPct val="20000"/>
                        </a:spcBef>
                        <a:spcAft>
                          <a:spcPct val="20000"/>
                        </a:spcAft>
                        <a:buClr>
                          <a:srgbClr val="666465"/>
                        </a:buClr>
                        <a:buSzTx/>
                        <a:buFont typeface="Wingdings" pitchFamily="2" charset="2"/>
                        <a:buNone/>
                        <a:tabLst/>
                      </a:pPr>
                      <a:endParaRPr kumimoji="0" lang="fr-FR" sz="900" b="0" i="0" u="none" strike="noStrike" cap="none" normalizeH="0" baseline="0" smtClean="0">
                        <a:ln>
                          <a:noFill/>
                        </a:ln>
                        <a:solidFill>
                          <a:srgbClr val="000000"/>
                        </a:solidFill>
                        <a:effectLst/>
                        <a:latin typeface="Arial" charset="0"/>
                        <a:cs typeface="Arial" charset="0"/>
                      </a:endParaRP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85725" marR="0" lvl="0" indent="0" algn="l" defTabSz="914400" rtl="0" eaLnBrk="0" fontAlgn="base" latinLnBrk="0" hangingPunct="0">
                        <a:lnSpc>
                          <a:spcPct val="120000"/>
                        </a:lnSpc>
                        <a:spcBef>
                          <a:spcPct val="20000"/>
                        </a:spcBef>
                        <a:spcAft>
                          <a:spcPct val="20000"/>
                        </a:spcAft>
                        <a:buClr>
                          <a:srgbClr val="666465"/>
                        </a:buClr>
                        <a:buSzTx/>
                        <a:buFont typeface="Wingdings" pitchFamily="2" charset="2"/>
                        <a:buNone/>
                        <a:tabLst/>
                      </a:pPr>
                      <a:endParaRPr kumimoji="0" lang="fr-FR" sz="900" b="0" i="0" u="none" strike="noStrike" cap="none" normalizeH="0" baseline="0" dirty="0" smtClean="0">
                        <a:ln>
                          <a:noFill/>
                        </a:ln>
                        <a:solidFill>
                          <a:srgbClr val="000000"/>
                        </a:solidFill>
                        <a:effectLst/>
                        <a:latin typeface="Arial" charset="0"/>
                        <a:cs typeface="Arial" charset="0"/>
                      </a:endParaRP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bl>
          </a:graphicData>
        </a:graphic>
      </p:graphicFrame>
      <p:sp>
        <p:nvSpPr>
          <p:cNvPr id="30821" name="Rectangle 2"/>
          <p:cNvSpPr>
            <a:spLocks noChangeArrowheads="1"/>
          </p:cNvSpPr>
          <p:nvPr/>
        </p:nvSpPr>
        <p:spPr bwMode="auto">
          <a:xfrm>
            <a:off x="214313" y="-69850"/>
            <a:ext cx="8259762" cy="838200"/>
          </a:xfrm>
          <a:prstGeom prst="rect">
            <a:avLst/>
          </a:prstGeom>
          <a:noFill/>
          <a:ln w="9525" algn="ctr">
            <a:noFill/>
            <a:miter lim="800000"/>
            <a:headEnd/>
            <a:tailEnd/>
          </a:ln>
        </p:spPr>
        <p:txBody>
          <a:bodyPr anchor="ctr"/>
          <a:lstStyle/>
          <a:p>
            <a:pPr marL="457200" indent="-457200"/>
            <a:r>
              <a:rPr lang="fr-FR" sz="2400">
                <a:solidFill>
                  <a:srgbClr val="000000"/>
                </a:solidFill>
                <a:latin typeface="Verdana" pitchFamily="34" charset="0"/>
              </a:rPr>
              <a:t>Maturité Eligible Electricité </a:t>
            </a:r>
          </a:p>
        </p:txBody>
      </p:sp>
      <p:sp>
        <p:nvSpPr>
          <p:cNvPr id="30822" name="Line 113"/>
          <p:cNvSpPr>
            <a:spLocks noChangeShapeType="1"/>
          </p:cNvSpPr>
          <p:nvPr/>
        </p:nvSpPr>
        <p:spPr bwMode="auto">
          <a:xfrm>
            <a:off x="336550" y="733425"/>
            <a:ext cx="1698625" cy="576263"/>
          </a:xfrm>
          <a:prstGeom prst="line">
            <a:avLst/>
          </a:prstGeom>
          <a:noFill/>
          <a:ln w="6350">
            <a:solidFill>
              <a:schemeClr val="bg1"/>
            </a:solidFill>
            <a:round/>
            <a:headEnd/>
            <a:tailEnd/>
          </a:ln>
        </p:spPr>
        <p:txBody>
          <a:bodyPr wrap="none" anchor="ctr"/>
          <a:lstStyle/>
          <a:p>
            <a:endParaRPr lang="fr-FR"/>
          </a:p>
        </p:txBody>
      </p:sp>
      <p:sp>
        <p:nvSpPr>
          <p:cNvPr id="30823" name="Oval 94"/>
          <p:cNvSpPr>
            <a:spLocks noChangeArrowheads="1"/>
          </p:cNvSpPr>
          <p:nvPr/>
        </p:nvSpPr>
        <p:spPr bwMode="auto">
          <a:xfrm>
            <a:off x="3786182" y="6643710"/>
            <a:ext cx="265113" cy="287337"/>
          </a:xfrm>
          <a:prstGeom prst="ellipse">
            <a:avLst/>
          </a:prstGeom>
          <a:ln>
            <a:headEnd/>
            <a:tailEnd/>
          </a:ln>
        </p:spPr>
        <p:style>
          <a:lnRef idx="1">
            <a:schemeClr val="accent3"/>
          </a:lnRef>
          <a:fillRef idx="3">
            <a:schemeClr val="accent3"/>
          </a:fillRef>
          <a:effectRef idx="2">
            <a:schemeClr val="accent3"/>
          </a:effectRef>
          <a:fontRef idx="minor">
            <a:schemeClr val="lt1"/>
          </a:fontRef>
        </p:style>
        <p:txBody>
          <a:bodyPr wrap="none" lIns="18000" tIns="18000" rIns="18000" bIns="18000" anchor="ctr"/>
          <a:lstStyle/>
          <a:p>
            <a:endParaRPr lang="fr-FR">
              <a:latin typeface="Calibri" pitchFamily="34" charset="0"/>
            </a:endParaRPr>
          </a:p>
        </p:txBody>
      </p:sp>
      <p:sp>
        <p:nvSpPr>
          <p:cNvPr id="6" name="Ellipse 5"/>
          <p:cNvSpPr/>
          <p:nvPr/>
        </p:nvSpPr>
        <p:spPr>
          <a:xfrm>
            <a:off x="4857754" y="1500174"/>
            <a:ext cx="214312" cy="2143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a:p>
        </p:txBody>
      </p:sp>
      <p:sp>
        <p:nvSpPr>
          <p:cNvPr id="7" name="Ellipse 6"/>
          <p:cNvSpPr/>
          <p:nvPr/>
        </p:nvSpPr>
        <p:spPr>
          <a:xfrm>
            <a:off x="4857752" y="2500307"/>
            <a:ext cx="214312" cy="2143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a:p>
        </p:txBody>
      </p:sp>
      <p:sp>
        <p:nvSpPr>
          <p:cNvPr id="8" name="Ellipse 7"/>
          <p:cNvSpPr/>
          <p:nvPr/>
        </p:nvSpPr>
        <p:spPr>
          <a:xfrm>
            <a:off x="2500298" y="3000372"/>
            <a:ext cx="214312" cy="2143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a:p>
        </p:txBody>
      </p:sp>
      <p:sp>
        <p:nvSpPr>
          <p:cNvPr id="9" name="Ellipse 8"/>
          <p:cNvSpPr/>
          <p:nvPr/>
        </p:nvSpPr>
        <p:spPr>
          <a:xfrm>
            <a:off x="3714744" y="3571877"/>
            <a:ext cx="214312" cy="2143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a:p>
        </p:txBody>
      </p:sp>
      <p:sp>
        <p:nvSpPr>
          <p:cNvPr id="10" name="Ellipse 9"/>
          <p:cNvSpPr/>
          <p:nvPr/>
        </p:nvSpPr>
        <p:spPr>
          <a:xfrm>
            <a:off x="2500298" y="4143381"/>
            <a:ext cx="214312" cy="2143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a:p>
        </p:txBody>
      </p:sp>
      <p:sp>
        <p:nvSpPr>
          <p:cNvPr id="11" name="Ellipse 10"/>
          <p:cNvSpPr/>
          <p:nvPr/>
        </p:nvSpPr>
        <p:spPr>
          <a:xfrm>
            <a:off x="4929190" y="4572009"/>
            <a:ext cx="214312" cy="2143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a:p>
        </p:txBody>
      </p:sp>
      <p:sp>
        <p:nvSpPr>
          <p:cNvPr id="12" name="Ellipse 11"/>
          <p:cNvSpPr/>
          <p:nvPr/>
        </p:nvSpPr>
        <p:spPr>
          <a:xfrm>
            <a:off x="2500300" y="5000637"/>
            <a:ext cx="214312" cy="2143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a:p>
        </p:txBody>
      </p:sp>
      <p:sp>
        <p:nvSpPr>
          <p:cNvPr id="13" name="Ellipse 12"/>
          <p:cNvSpPr/>
          <p:nvPr/>
        </p:nvSpPr>
        <p:spPr>
          <a:xfrm>
            <a:off x="2500298" y="5286388"/>
            <a:ext cx="214312" cy="2143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a:p>
        </p:txBody>
      </p:sp>
      <p:sp>
        <p:nvSpPr>
          <p:cNvPr id="14" name="Ellipse 13"/>
          <p:cNvSpPr/>
          <p:nvPr/>
        </p:nvSpPr>
        <p:spPr>
          <a:xfrm>
            <a:off x="2500298" y="5643578"/>
            <a:ext cx="214312" cy="2143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a:p>
        </p:txBody>
      </p:sp>
      <p:sp>
        <p:nvSpPr>
          <p:cNvPr id="15" name="Ellipse 14"/>
          <p:cNvSpPr/>
          <p:nvPr/>
        </p:nvSpPr>
        <p:spPr>
          <a:xfrm>
            <a:off x="4929192" y="6000769"/>
            <a:ext cx="214312" cy="2143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a:p>
        </p:txBody>
      </p:sp>
      <p:sp>
        <p:nvSpPr>
          <p:cNvPr id="16" name="Ellipse 15"/>
          <p:cNvSpPr/>
          <p:nvPr/>
        </p:nvSpPr>
        <p:spPr>
          <a:xfrm>
            <a:off x="4929190" y="6357958"/>
            <a:ext cx="214312" cy="2143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Line 4"/>
          <p:cNvSpPr>
            <a:spLocks noChangeShapeType="1"/>
          </p:cNvSpPr>
          <p:nvPr/>
        </p:nvSpPr>
        <p:spPr bwMode="auto">
          <a:xfrm flipV="1">
            <a:off x="1863725" y="1743075"/>
            <a:ext cx="0" cy="4194175"/>
          </a:xfrm>
          <a:prstGeom prst="line">
            <a:avLst/>
          </a:prstGeom>
          <a:noFill/>
          <a:ln w="9525">
            <a:solidFill>
              <a:schemeClr val="accent1"/>
            </a:solidFill>
            <a:round/>
            <a:headEnd/>
            <a:tailEnd/>
          </a:ln>
        </p:spPr>
        <p:txBody>
          <a:bodyPr wrap="none" anchor="ctr"/>
          <a:lstStyle/>
          <a:p>
            <a:endParaRPr lang="fr-FR"/>
          </a:p>
        </p:txBody>
      </p:sp>
      <p:sp>
        <p:nvSpPr>
          <p:cNvPr id="31747" name="Line 5"/>
          <p:cNvSpPr>
            <a:spLocks noChangeShapeType="1"/>
          </p:cNvSpPr>
          <p:nvPr/>
        </p:nvSpPr>
        <p:spPr bwMode="auto">
          <a:xfrm>
            <a:off x="1863725" y="5103813"/>
            <a:ext cx="5638800" cy="0"/>
          </a:xfrm>
          <a:prstGeom prst="line">
            <a:avLst/>
          </a:prstGeom>
          <a:noFill/>
          <a:ln w="9525">
            <a:solidFill>
              <a:schemeClr val="accent1"/>
            </a:solidFill>
            <a:round/>
            <a:headEnd/>
            <a:tailEnd/>
          </a:ln>
        </p:spPr>
        <p:txBody>
          <a:bodyPr wrap="none" anchor="ctr"/>
          <a:lstStyle/>
          <a:p>
            <a:endParaRPr lang="fr-FR"/>
          </a:p>
        </p:txBody>
      </p:sp>
      <p:sp>
        <p:nvSpPr>
          <p:cNvPr id="31748" name="Line 6"/>
          <p:cNvSpPr>
            <a:spLocks noChangeShapeType="1"/>
          </p:cNvSpPr>
          <p:nvPr/>
        </p:nvSpPr>
        <p:spPr bwMode="auto">
          <a:xfrm>
            <a:off x="1863725" y="2546350"/>
            <a:ext cx="5638800" cy="0"/>
          </a:xfrm>
          <a:prstGeom prst="line">
            <a:avLst/>
          </a:prstGeom>
          <a:noFill/>
          <a:ln w="9525">
            <a:solidFill>
              <a:schemeClr val="accent1"/>
            </a:solidFill>
            <a:round/>
            <a:headEnd/>
            <a:tailEnd/>
          </a:ln>
        </p:spPr>
        <p:txBody>
          <a:bodyPr wrap="none" anchor="ctr"/>
          <a:lstStyle/>
          <a:p>
            <a:endParaRPr lang="fr-FR"/>
          </a:p>
        </p:txBody>
      </p:sp>
      <p:sp>
        <p:nvSpPr>
          <p:cNvPr id="31749" name="Line 7"/>
          <p:cNvSpPr>
            <a:spLocks noChangeShapeType="1"/>
          </p:cNvSpPr>
          <p:nvPr/>
        </p:nvSpPr>
        <p:spPr bwMode="auto">
          <a:xfrm>
            <a:off x="1863725" y="1746250"/>
            <a:ext cx="5638800" cy="0"/>
          </a:xfrm>
          <a:prstGeom prst="line">
            <a:avLst/>
          </a:prstGeom>
          <a:noFill/>
          <a:ln w="9525">
            <a:solidFill>
              <a:schemeClr val="accent1"/>
            </a:solidFill>
            <a:round/>
            <a:headEnd/>
            <a:tailEnd/>
          </a:ln>
        </p:spPr>
        <p:txBody>
          <a:bodyPr wrap="none" anchor="ctr"/>
          <a:lstStyle/>
          <a:p>
            <a:endParaRPr lang="fr-FR"/>
          </a:p>
        </p:txBody>
      </p:sp>
      <p:sp>
        <p:nvSpPr>
          <p:cNvPr id="31750" name="Line 8"/>
          <p:cNvSpPr>
            <a:spLocks noChangeShapeType="1"/>
          </p:cNvSpPr>
          <p:nvPr/>
        </p:nvSpPr>
        <p:spPr bwMode="auto">
          <a:xfrm flipV="1">
            <a:off x="3209925" y="1746250"/>
            <a:ext cx="0" cy="4191000"/>
          </a:xfrm>
          <a:prstGeom prst="line">
            <a:avLst/>
          </a:prstGeom>
          <a:noFill/>
          <a:ln w="9525">
            <a:solidFill>
              <a:schemeClr val="accent1"/>
            </a:solidFill>
            <a:round/>
            <a:headEnd/>
            <a:tailEnd/>
          </a:ln>
        </p:spPr>
        <p:txBody>
          <a:bodyPr wrap="none" anchor="ctr"/>
          <a:lstStyle/>
          <a:p>
            <a:endParaRPr lang="fr-FR"/>
          </a:p>
        </p:txBody>
      </p:sp>
      <p:sp>
        <p:nvSpPr>
          <p:cNvPr id="31751" name="Line 9"/>
          <p:cNvSpPr>
            <a:spLocks noChangeShapeType="1"/>
          </p:cNvSpPr>
          <p:nvPr/>
        </p:nvSpPr>
        <p:spPr bwMode="auto">
          <a:xfrm flipV="1">
            <a:off x="7502525" y="1746250"/>
            <a:ext cx="0" cy="4191000"/>
          </a:xfrm>
          <a:prstGeom prst="line">
            <a:avLst/>
          </a:prstGeom>
          <a:noFill/>
          <a:ln w="9525">
            <a:solidFill>
              <a:schemeClr val="accent1"/>
            </a:solidFill>
            <a:round/>
            <a:headEnd/>
            <a:tailEnd/>
          </a:ln>
        </p:spPr>
        <p:txBody>
          <a:bodyPr wrap="none" anchor="ctr"/>
          <a:lstStyle/>
          <a:p>
            <a:endParaRPr lang="fr-FR"/>
          </a:p>
        </p:txBody>
      </p:sp>
      <p:sp>
        <p:nvSpPr>
          <p:cNvPr id="31752" name="Line 10"/>
          <p:cNvSpPr>
            <a:spLocks noChangeShapeType="1"/>
          </p:cNvSpPr>
          <p:nvPr/>
        </p:nvSpPr>
        <p:spPr bwMode="auto">
          <a:xfrm>
            <a:off x="1868488" y="4264025"/>
            <a:ext cx="5608637" cy="0"/>
          </a:xfrm>
          <a:prstGeom prst="line">
            <a:avLst/>
          </a:prstGeom>
          <a:noFill/>
          <a:ln w="9525">
            <a:solidFill>
              <a:schemeClr val="accent1"/>
            </a:solidFill>
            <a:round/>
            <a:headEnd/>
            <a:tailEnd/>
          </a:ln>
        </p:spPr>
        <p:txBody>
          <a:bodyPr wrap="none" anchor="ctr"/>
          <a:lstStyle/>
          <a:p>
            <a:endParaRPr lang="fr-FR"/>
          </a:p>
        </p:txBody>
      </p:sp>
      <p:sp>
        <p:nvSpPr>
          <p:cNvPr id="31753" name="Line 11"/>
          <p:cNvSpPr>
            <a:spLocks noChangeShapeType="1"/>
          </p:cNvSpPr>
          <p:nvPr/>
        </p:nvSpPr>
        <p:spPr bwMode="auto">
          <a:xfrm>
            <a:off x="1868488" y="3424238"/>
            <a:ext cx="5581650" cy="0"/>
          </a:xfrm>
          <a:prstGeom prst="line">
            <a:avLst/>
          </a:prstGeom>
          <a:noFill/>
          <a:ln w="9525">
            <a:solidFill>
              <a:schemeClr val="accent1"/>
            </a:solidFill>
            <a:round/>
            <a:headEnd/>
            <a:tailEnd/>
          </a:ln>
        </p:spPr>
        <p:txBody>
          <a:bodyPr wrap="none" anchor="ctr"/>
          <a:lstStyle/>
          <a:p>
            <a:endParaRPr lang="fr-FR"/>
          </a:p>
        </p:txBody>
      </p:sp>
      <p:sp>
        <p:nvSpPr>
          <p:cNvPr id="31754" name="Line 12"/>
          <p:cNvSpPr>
            <a:spLocks noChangeShapeType="1"/>
          </p:cNvSpPr>
          <p:nvPr/>
        </p:nvSpPr>
        <p:spPr bwMode="auto">
          <a:xfrm flipV="1">
            <a:off x="4591050" y="1754188"/>
            <a:ext cx="0" cy="4191000"/>
          </a:xfrm>
          <a:prstGeom prst="line">
            <a:avLst/>
          </a:prstGeom>
          <a:noFill/>
          <a:ln w="9525">
            <a:solidFill>
              <a:schemeClr val="accent1"/>
            </a:solidFill>
            <a:round/>
            <a:headEnd/>
            <a:tailEnd/>
          </a:ln>
        </p:spPr>
        <p:txBody>
          <a:bodyPr wrap="none" anchor="ctr"/>
          <a:lstStyle/>
          <a:p>
            <a:endParaRPr lang="fr-FR"/>
          </a:p>
        </p:txBody>
      </p:sp>
      <p:sp>
        <p:nvSpPr>
          <p:cNvPr id="31755" name="Line 13"/>
          <p:cNvSpPr>
            <a:spLocks noChangeShapeType="1"/>
          </p:cNvSpPr>
          <p:nvPr/>
        </p:nvSpPr>
        <p:spPr bwMode="auto">
          <a:xfrm flipV="1">
            <a:off x="6042025" y="1744663"/>
            <a:ext cx="0" cy="4200525"/>
          </a:xfrm>
          <a:prstGeom prst="line">
            <a:avLst/>
          </a:prstGeom>
          <a:noFill/>
          <a:ln w="9525">
            <a:solidFill>
              <a:schemeClr val="accent1"/>
            </a:solidFill>
            <a:round/>
            <a:headEnd/>
            <a:tailEnd/>
          </a:ln>
        </p:spPr>
        <p:txBody>
          <a:bodyPr wrap="none" anchor="ctr"/>
          <a:lstStyle/>
          <a:p>
            <a:endParaRPr lang="fr-FR"/>
          </a:p>
        </p:txBody>
      </p:sp>
      <p:sp>
        <p:nvSpPr>
          <p:cNvPr id="31756" name="Line 14"/>
          <p:cNvSpPr>
            <a:spLocks noChangeShapeType="1"/>
          </p:cNvSpPr>
          <p:nvPr/>
        </p:nvSpPr>
        <p:spPr bwMode="auto">
          <a:xfrm>
            <a:off x="1871663" y="5943600"/>
            <a:ext cx="5641975" cy="0"/>
          </a:xfrm>
          <a:prstGeom prst="line">
            <a:avLst/>
          </a:prstGeom>
          <a:noFill/>
          <a:ln w="9525">
            <a:solidFill>
              <a:schemeClr val="accent1"/>
            </a:solidFill>
            <a:round/>
            <a:headEnd/>
            <a:tailEnd/>
          </a:ln>
        </p:spPr>
        <p:txBody>
          <a:bodyPr wrap="none" anchor="ctr"/>
          <a:lstStyle/>
          <a:p>
            <a:endParaRPr lang="fr-FR"/>
          </a:p>
        </p:txBody>
      </p:sp>
      <p:sp>
        <p:nvSpPr>
          <p:cNvPr id="31757" name="Text Box 15"/>
          <p:cNvSpPr txBox="1">
            <a:spLocks noChangeArrowheads="1"/>
          </p:cNvSpPr>
          <p:nvPr/>
        </p:nvSpPr>
        <p:spPr bwMode="auto">
          <a:xfrm rot="-5400000">
            <a:off x="-1554956" y="3632994"/>
            <a:ext cx="4202112" cy="374650"/>
          </a:xfrm>
          <a:prstGeom prst="rect">
            <a:avLst/>
          </a:prstGeom>
          <a:noFill/>
          <a:ln w="9525">
            <a:noFill/>
            <a:miter lim="800000"/>
            <a:headEnd/>
            <a:tailEnd/>
          </a:ln>
        </p:spPr>
        <p:txBody>
          <a:bodyPr lIns="95777" tIns="47890" rIns="95777" bIns="47890">
            <a:spAutoFit/>
          </a:bodyPr>
          <a:lstStyle/>
          <a:p>
            <a:pPr algn="ctr" defTabSz="957263">
              <a:spcBef>
                <a:spcPct val="50000"/>
              </a:spcBef>
            </a:pPr>
            <a:r>
              <a:rPr lang="fr-FR" b="1">
                <a:solidFill>
                  <a:srgbClr val="000000"/>
                </a:solidFill>
                <a:latin typeface="Calibri" pitchFamily="34" charset="0"/>
              </a:rPr>
              <a:t>Potentiel de création de valeur de SDA</a:t>
            </a:r>
          </a:p>
        </p:txBody>
      </p:sp>
      <p:sp>
        <p:nvSpPr>
          <p:cNvPr id="31758" name="Text Box 16"/>
          <p:cNvSpPr txBox="1">
            <a:spLocks noChangeArrowheads="1"/>
          </p:cNvSpPr>
          <p:nvPr/>
        </p:nvSpPr>
        <p:spPr bwMode="auto">
          <a:xfrm>
            <a:off x="2057400" y="1441450"/>
            <a:ext cx="982663" cy="250825"/>
          </a:xfrm>
          <a:prstGeom prst="rect">
            <a:avLst/>
          </a:prstGeom>
          <a:noFill/>
          <a:ln w="9525">
            <a:noFill/>
            <a:miter lim="800000"/>
            <a:headEnd/>
            <a:tailEnd/>
          </a:ln>
        </p:spPr>
        <p:txBody>
          <a:bodyPr lIns="95777" tIns="47890" rIns="95777" bIns="47890">
            <a:spAutoFit/>
          </a:bodyPr>
          <a:lstStyle/>
          <a:p>
            <a:pPr algn="ctr" defTabSz="957263">
              <a:spcBef>
                <a:spcPct val="50000"/>
              </a:spcBef>
            </a:pPr>
            <a:r>
              <a:rPr lang="fr-FR" sz="1000" b="1">
                <a:solidFill>
                  <a:srgbClr val="000000"/>
                </a:solidFill>
                <a:latin typeface="Calibri" pitchFamily="34" charset="0"/>
              </a:rPr>
              <a:t>Emergence</a:t>
            </a:r>
          </a:p>
        </p:txBody>
      </p:sp>
      <p:sp>
        <p:nvSpPr>
          <p:cNvPr id="31759" name="Text Box 17"/>
          <p:cNvSpPr txBox="1">
            <a:spLocks noChangeArrowheads="1"/>
          </p:cNvSpPr>
          <p:nvPr/>
        </p:nvSpPr>
        <p:spPr bwMode="auto">
          <a:xfrm>
            <a:off x="3402013" y="1439863"/>
            <a:ext cx="984250" cy="250825"/>
          </a:xfrm>
          <a:prstGeom prst="rect">
            <a:avLst/>
          </a:prstGeom>
          <a:noFill/>
          <a:ln w="9525">
            <a:noFill/>
            <a:miter lim="800000"/>
            <a:headEnd/>
            <a:tailEnd/>
          </a:ln>
        </p:spPr>
        <p:txBody>
          <a:bodyPr lIns="95777" tIns="47890" rIns="95777" bIns="47890">
            <a:spAutoFit/>
          </a:bodyPr>
          <a:lstStyle/>
          <a:p>
            <a:pPr algn="ctr" defTabSz="957263">
              <a:spcBef>
                <a:spcPct val="50000"/>
              </a:spcBef>
            </a:pPr>
            <a:r>
              <a:rPr lang="fr-FR" sz="1000" b="1">
                <a:solidFill>
                  <a:srgbClr val="000000"/>
                </a:solidFill>
                <a:latin typeface="Calibri" pitchFamily="34" charset="0"/>
              </a:rPr>
              <a:t>Croissance </a:t>
            </a:r>
          </a:p>
        </p:txBody>
      </p:sp>
      <p:sp>
        <p:nvSpPr>
          <p:cNvPr id="31760" name="Text Box 18"/>
          <p:cNvSpPr txBox="1">
            <a:spLocks noChangeArrowheads="1"/>
          </p:cNvSpPr>
          <p:nvPr/>
        </p:nvSpPr>
        <p:spPr bwMode="auto">
          <a:xfrm>
            <a:off x="4808538" y="1439863"/>
            <a:ext cx="985837" cy="250825"/>
          </a:xfrm>
          <a:prstGeom prst="rect">
            <a:avLst/>
          </a:prstGeom>
          <a:noFill/>
          <a:ln w="9525">
            <a:noFill/>
            <a:miter lim="800000"/>
            <a:headEnd/>
            <a:tailEnd/>
          </a:ln>
        </p:spPr>
        <p:txBody>
          <a:bodyPr lIns="95777" tIns="47890" rIns="95777" bIns="47890">
            <a:spAutoFit/>
          </a:bodyPr>
          <a:lstStyle/>
          <a:p>
            <a:pPr algn="ctr" defTabSz="957263">
              <a:spcBef>
                <a:spcPct val="50000"/>
              </a:spcBef>
            </a:pPr>
            <a:r>
              <a:rPr lang="fr-FR" sz="1000" b="1">
                <a:solidFill>
                  <a:srgbClr val="000000"/>
                </a:solidFill>
                <a:latin typeface="Calibri" pitchFamily="34" charset="0"/>
              </a:rPr>
              <a:t>Maturité </a:t>
            </a:r>
          </a:p>
        </p:txBody>
      </p:sp>
      <p:sp>
        <p:nvSpPr>
          <p:cNvPr id="31761" name="Text Box 19"/>
          <p:cNvSpPr txBox="1">
            <a:spLocks noChangeArrowheads="1"/>
          </p:cNvSpPr>
          <p:nvPr/>
        </p:nvSpPr>
        <p:spPr bwMode="auto">
          <a:xfrm>
            <a:off x="6245225" y="1441450"/>
            <a:ext cx="987425" cy="250825"/>
          </a:xfrm>
          <a:prstGeom prst="rect">
            <a:avLst/>
          </a:prstGeom>
          <a:noFill/>
          <a:ln w="9525">
            <a:noFill/>
            <a:miter lim="800000"/>
            <a:headEnd/>
            <a:tailEnd/>
          </a:ln>
        </p:spPr>
        <p:txBody>
          <a:bodyPr lIns="95777" tIns="47890" rIns="95777" bIns="47890">
            <a:spAutoFit/>
          </a:bodyPr>
          <a:lstStyle/>
          <a:p>
            <a:pPr algn="ctr" defTabSz="957263">
              <a:spcBef>
                <a:spcPct val="50000"/>
              </a:spcBef>
            </a:pPr>
            <a:r>
              <a:rPr lang="fr-FR" sz="1000" b="1">
                <a:solidFill>
                  <a:srgbClr val="000000"/>
                </a:solidFill>
                <a:latin typeface="Calibri" pitchFamily="34" charset="0"/>
              </a:rPr>
              <a:t>Décroissance</a:t>
            </a:r>
          </a:p>
        </p:txBody>
      </p:sp>
      <p:sp>
        <p:nvSpPr>
          <p:cNvPr id="31762" name="Text Box 20"/>
          <p:cNvSpPr txBox="1">
            <a:spLocks noChangeArrowheads="1"/>
          </p:cNvSpPr>
          <p:nvPr/>
        </p:nvSpPr>
        <p:spPr bwMode="auto">
          <a:xfrm>
            <a:off x="344488" y="2039938"/>
            <a:ext cx="1524000" cy="250825"/>
          </a:xfrm>
          <a:prstGeom prst="rect">
            <a:avLst/>
          </a:prstGeom>
          <a:noFill/>
          <a:ln w="9525">
            <a:noFill/>
            <a:miter lim="800000"/>
            <a:headEnd/>
            <a:tailEnd/>
          </a:ln>
        </p:spPr>
        <p:txBody>
          <a:bodyPr lIns="95777" tIns="47890" rIns="95777" bIns="47890">
            <a:spAutoFit/>
          </a:bodyPr>
          <a:lstStyle/>
          <a:p>
            <a:pPr algn="r" defTabSz="957263">
              <a:spcBef>
                <a:spcPct val="50000"/>
              </a:spcBef>
            </a:pPr>
            <a:r>
              <a:rPr lang="fr-FR" sz="1000" b="1">
                <a:solidFill>
                  <a:srgbClr val="000000"/>
                </a:solidFill>
                <a:latin typeface="Calibri" pitchFamily="34" charset="0"/>
              </a:rPr>
              <a:t>Exceptionnel </a:t>
            </a:r>
          </a:p>
        </p:txBody>
      </p:sp>
      <p:sp>
        <p:nvSpPr>
          <p:cNvPr id="31763" name="Text Box 21"/>
          <p:cNvSpPr txBox="1">
            <a:spLocks noChangeArrowheads="1"/>
          </p:cNvSpPr>
          <p:nvPr/>
        </p:nvSpPr>
        <p:spPr bwMode="auto">
          <a:xfrm>
            <a:off x="344488" y="4557713"/>
            <a:ext cx="1524000" cy="250825"/>
          </a:xfrm>
          <a:prstGeom prst="rect">
            <a:avLst/>
          </a:prstGeom>
          <a:noFill/>
          <a:ln w="9525">
            <a:noFill/>
            <a:miter lim="800000"/>
            <a:headEnd/>
            <a:tailEnd/>
          </a:ln>
        </p:spPr>
        <p:txBody>
          <a:bodyPr lIns="95777" tIns="47890" rIns="95777" bIns="47890">
            <a:spAutoFit/>
          </a:bodyPr>
          <a:lstStyle/>
          <a:p>
            <a:pPr algn="r" defTabSz="957263">
              <a:spcBef>
                <a:spcPct val="50000"/>
              </a:spcBef>
            </a:pPr>
            <a:r>
              <a:rPr lang="fr-FR" sz="1000" b="1">
                <a:solidFill>
                  <a:srgbClr val="000000"/>
                </a:solidFill>
                <a:latin typeface="Calibri" pitchFamily="34" charset="0"/>
              </a:rPr>
              <a:t>Faible </a:t>
            </a:r>
          </a:p>
        </p:txBody>
      </p:sp>
      <p:sp>
        <p:nvSpPr>
          <p:cNvPr id="31764" name="Text Box 22"/>
          <p:cNvSpPr txBox="1">
            <a:spLocks noChangeArrowheads="1"/>
          </p:cNvSpPr>
          <p:nvPr/>
        </p:nvSpPr>
        <p:spPr bwMode="auto">
          <a:xfrm>
            <a:off x="344488" y="5397500"/>
            <a:ext cx="1524000" cy="250825"/>
          </a:xfrm>
          <a:prstGeom prst="rect">
            <a:avLst/>
          </a:prstGeom>
          <a:noFill/>
          <a:ln w="9525">
            <a:noFill/>
            <a:miter lim="800000"/>
            <a:headEnd/>
            <a:tailEnd/>
          </a:ln>
        </p:spPr>
        <p:txBody>
          <a:bodyPr lIns="95777" tIns="47890" rIns="95777" bIns="47890">
            <a:spAutoFit/>
          </a:bodyPr>
          <a:lstStyle/>
          <a:p>
            <a:pPr algn="r" defTabSz="957263">
              <a:spcBef>
                <a:spcPct val="50000"/>
              </a:spcBef>
            </a:pPr>
            <a:r>
              <a:rPr lang="fr-FR" sz="1000" b="1">
                <a:solidFill>
                  <a:srgbClr val="000000"/>
                </a:solidFill>
                <a:latin typeface="Calibri" pitchFamily="34" charset="0"/>
              </a:rPr>
              <a:t>Très faible</a:t>
            </a:r>
          </a:p>
        </p:txBody>
      </p:sp>
      <p:sp>
        <p:nvSpPr>
          <p:cNvPr id="31765" name="Text Box 23"/>
          <p:cNvSpPr txBox="1">
            <a:spLocks noChangeArrowheads="1"/>
          </p:cNvSpPr>
          <p:nvPr/>
        </p:nvSpPr>
        <p:spPr bwMode="auto">
          <a:xfrm>
            <a:off x="344488" y="3717925"/>
            <a:ext cx="1524000" cy="250825"/>
          </a:xfrm>
          <a:prstGeom prst="rect">
            <a:avLst/>
          </a:prstGeom>
          <a:noFill/>
          <a:ln w="9525">
            <a:noFill/>
            <a:miter lim="800000"/>
            <a:headEnd/>
            <a:tailEnd/>
          </a:ln>
        </p:spPr>
        <p:txBody>
          <a:bodyPr lIns="95777" tIns="47890" rIns="95777" bIns="47890">
            <a:spAutoFit/>
          </a:bodyPr>
          <a:lstStyle/>
          <a:p>
            <a:pPr algn="r" defTabSz="957263">
              <a:spcBef>
                <a:spcPct val="50000"/>
              </a:spcBef>
            </a:pPr>
            <a:r>
              <a:rPr lang="fr-FR" sz="1000" b="1">
                <a:solidFill>
                  <a:srgbClr val="000000"/>
                </a:solidFill>
                <a:latin typeface="Calibri" pitchFamily="34" charset="0"/>
              </a:rPr>
              <a:t>Moyen </a:t>
            </a:r>
          </a:p>
        </p:txBody>
      </p:sp>
      <p:sp>
        <p:nvSpPr>
          <p:cNvPr id="31766" name="Text Box 24"/>
          <p:cNvSpPr txBox="1">
            <a:spLocks noChangeArrowheads="1"/>
          </p:cNvSpPr>
          <p:nvPr/>
        </p:nvSpPr>
        <p:spPr bwMode="auto">
          <a:xfrm>
            <a:off x="323850" y="2852738"/>
            <a:ext cx="1524000" cy="250825"/>
          </a:xfrm>
          <a:prstGeom prst="rect">
            <a:avLst/>
          </a:prstGeom>
          <a:noFill/>
          <a:ln w="9525">
            <a:noFill/>
            <a:miter lim="800000"/>
            <a:headEnd/>
            <a:tailEnd/>
          </a:ln>
        </p:spPr>
        <p:txBody>
          <a:bodyPr lIns="95777" tIns="47890" rIns="95777" bIns="47890">
            <a:spAutoFit/>
          </a:bodyPr>
          <a:lstStyle/>
          <a:p>
            <a:pPr algn="r" defTabSz="957263">
              <a:spcBef>
                <a:spcPct val="50000"/>
              </a:spcBef>
            </a:pPr>
            <a:r>
              <a:rPr lang="fr-FR" sz="1000" b="1">
                <a:solidFill>
                  <a:srgbClr val="000000"/>
                </a:solidFill>
                <a:latin typeface="Calibri" pitchFamily="34" charset="0"/>
              </a:rPr>
              <a:t>Fort </a:t>
            </a:r>
          </a:p>
        </p:txBody>
      </p:sp>
      <p:sp>
        <p:nvSpPr>
          <p:cNvPr id="31767" name="Line 25"/>
          <p:cNvSpPr>
            <a:spLocks noChangeShapeType="1"/>
          </p:cNvSpPr>
          <p:nvPr/>
        </p:nvSpPr>
        <p:spPr bwMode="auto">
          <a:xfrm flipV="1">
            <a:off x="3189288" y="2614613"/>
            <a:ext cx="4197350" cy="1695450"/>
          </a:xfrm>
          <a:prstGeom prst="line">
            <a:avLst/>
          </a:prstGeom>
          <a:noFill/>
          <a:ln w="38100">
            <a:solidFill>
              <a:schemeClr val="accent1"/>
            </a:solidFill>
            <a:prstDash val="dash"/>
            <a:round/>
            <a:headEnd/>
            <a:tailEnd/>
          </a:ln>
        </p:spPr>
        <p:txBody>
          <a:bodyPr wrap="none" anchor="ctr"/>
          <a:lstStyle/>
          <a:p>
            <a:endParaRPr lang="fr-FR"/>
          </a:p>
        </p:txBody>
      </p:sp>
      <p:sp>
        <p:nvSpPr>
          <p:cNvPr id="31768" name="Line 26"/>
          <p:cNvSpPr>
            <a:spLocks noChangeShapeType="1"/>
          </p:cNvSpPr>
          <p:nvPr/>
        </p:nvSpPr>
        <p:spPr bwMode="auto">
          <a:xfrm flipV="1">
            <a:off x="1870075" y="5375275"/>
            <a:ext cx="3719513" cy="436563"/>
          </a:xfrm>
          <a:prstGeom prst="line">
            <a:avLst/>
          </a:prstGeom>
          <a:noFill/>
          <a:ln w="38100">
            <a:solidFill>
              <a:schemeClr val="accent1"/>
            </a:solidFill>
            <a:prstDash val="dash"/>
            <a:round/>
            <a:headEnd/>
            <a:tailEnd/>
          </a:ln>
        </p:spPr>
        <p:txBody>
          <a:bodyPr wrap="none" anchor="ctr"/>
          <a:lstStyle/>
          <a:p>
            <a:endParaRPr lang="fr-FR"/>
          </a:p>
        </p:txBody>
      </p:sp>
      <p:sp>
        <p:nvSpPr>
          <p:cNvPr id="31769" name="Line 27"/>
          <p:cNvSpPr>
            <a:spLocks noChangeShapeType="1"/>
          </p:cNvSpPr>
          <p:nvPr/>
        </p:nvSpPr>
        <p:spPr bwMode="auto">
          <a:xfrm flipV="1">
            <a:off x="5607050" y="4370388"/>
            <a:ext cx="2030413" cy="1004887"/>
          </a:xfrm>
          <a:prstGeom prst="line">
            <a:avLst/>
          </a:prstGeom>
          <a:noFill/>
          <a:ln w="38100">
            <a:solidFill>
              <a:schemeClr val="accent1"/>
            </a:solidFill>
            <a:prstDash val="dash"/>
            <a:round/>
            <a:headEnd/>
            <a:tailEnd/>
          </a:ln>
        </p:spPr>
        <p:txBody>
          <a:bodyPr wrap="none" anchor="ctr"/>
          <a:lstStyle/>
          <a:p>
            <a:endParaRPr lang="fr-FR"/>
          </a:p>
        </p:txBody>
      </p:sp>
      <p:sp>
        <p:nvSpPr>
          <p:cNvPr id="31770" name="Line 28"/>
          <p:cNvSpPr>
            <a:spLocks noChangeShapeType="1"/>
          </p:cNvSpPr>
          <p:nvPr/>
        </p:nvSpPr>
        <p:spPr bwMode="auto">
          <a:xfrm flipV="1">
            <a:off x="3243263" y="3438525"/>
            <a:ext cx="4251325" cy="1679575"/>
          </a:xfrm>
          <a:prstGeom prst="line">
            <a:avLst/>
          </a:prstGeom>
          <a:noFill/>
          <a:ln w="38100">
            <a:solidFill>
              <a:schemeClr val="accent1"/>
            </a:solidFill>
            <a:prstDash val="dash"/>
            <a:round/>
            <a:headEnd/>
            <a:tailEnd/>
          </a:ln>
        </p:spPr>
        <p:txBody>
          <a:bodyPr wrap="none" anchor="ctr"/>
          <a:lstStyle/>
          <a:p>
            <a:endParaRPr lang="fr-FR"/>
          </a:p>
        </p:txBody>
      </p:sp>
      <p:sp>
        <p:nvSpPr>
          <p:cNvPr id="31771" name="Line 29"/>
          <p:cNvSpPr>
            <a:spLocks noChangeShapeType="1"/>
          </p:cNvSpPr>
          <p:nvPr/>
        </p:nvSpPr>
        <p:spPr bwMode="auto">
          <a:xfrm flipV="1">
            <a:off x="1889125" y="4281488"/>
            <a:ext cx="1339850" cy="1028700"/>
          </a:xfrm>
          <a:prstGeom prst="line">
            <a:avLst/>
          </a:prstGeom>
          <a:noFill/>
          <a:ln w="38100">
            <a:solidFill>
              <a:schemeClr val="accent1"/>
            </a:solidFill>
            <a:prstDash val="dash"/>
            <a:round/>
            <a:headEnd/>
            <a:tailEnd/>
          </a:ln>
        </p:spPr>
        <p:txBody>
          <a:bodyPr wrap="none" anchor="ctr"/>
          <a:lstStyle/>
          <a:p>
            <a:endParaRPr lang="fr-FR"/>
          </a:p>
        </p:txBody>
      </p:sp>
      <p:sp>
        <p:nvSpPr>
          <p:cNvPr id="31772" name="Line 30"/>
          <p:cNvSpPr>
            <a:spLocks noChangeShapeType="1"/>
          </p:cNvSpPr>
          <p:nvPr/>
        </p:nvSpPr>
        <p:spPr bwMode="auto">
          <a:xfrm flipV="1">
            <a:off x="3195638" y="5078413"/>
            <a:ext cx="77787" cy="533400"/>
          </a:xfrm>
          <a:prstGeom prst="line">
            <a:avLst/>
          </a:prstGeom>
          <a:noFill/>
          <a:ln w="38100">
            <a:solidFill>
              <a:schemeClr val="accent1"/>
            </a:solidFill>
            <a:prstDash val="dash"/>
            <a:round/>
            <a:headEnd/>
            <a:tailEnd/>
          </a:ln>
        </p:spPr>
        <p:txBody>
          <a:bodyPr wrap="none" anchor="ctr"/>
          <a:lstStyle/>
          <a:p>
            <a:endParaRPr lang="fr-FR"/>
          </a:p>
        </p:txBody>
      </p:sp>
      <p:sp>
        <p:nvSpPr>
          <p:cNvPr id="31773" name="Text Box 31"/>
          <p:cNvSpPr txBox="1">
            <a:spLocks noChangeArrowheads="1"/>
          </p:cNvSpPr>
          <p:nvPr/>
        </p:nvSpPr>
        <p:spPr bwMode="auto">
          <a:xfrm>
            <a:off x="6227763" y="5519738"/>
            <a:ext cx="1295400" cy="369887"/>
          </a:xfrm>
          <a:prstGeom prst="rect">
            <a:avLst/>
          </a:prstGeom>
          <a:noFill/>
          <a:ln w="9525">
            <a:noFill/>
            <a:miter lim="800000"/>
            <a:headEnd/>
            <a:tailEnd/>
          </a:ln>
        </p:spPr>
        <p:txBody>
          <a:bodyPr lIns="91432" tIns="45717" rIns="91432" bIns="45717">
            <a:spAutoFit/>
          </a:bodyPr>
          <a:lstStyle/>
          <a:p>
            <a:pPr>
              <a:spcBef>
                <a:spcPct val="50000"/>
              </a:spcBef>
            </a:pPr>
            <a:r>
              <a:rPr lang="fr-FR" b="1">
                <a:solidFill>
                  <a:srgbClr val="FF0000"/>
                </a:solidFill>
                <a:latin typeface="Calibri" pitchFamily="34" charset="0"/>
              </a:rPr>
              <a:t>RETRAIT </a:t>
            </a:r>
            <a:endParaRPr lang="fr-FR" b="1">
              <a:latin typeface="Calibri" pitchFamily="34" charset="0"/>
            </a:endParaRPr>
          </a:p>
        </p:txBody>
      </p:sp>
      <p:sp>
        <p:nvSpPr>
          <p:cNvPr id="31774" name="Text Box 32"/>
          <p:cNvSpPr txBox="1">
            <a:spLocks noChangeArrowheads="1"/>
          </p:cNvSpPr>
          <p:nvPr/>
        </p:nvSpPr>
        <p:spPr bwMode="auto">
          <a:xfrm>
            <a:off x="4214813" y="4857750"/>
            <a:ext cx="2151062" cy="369888"/>
          </a:xfrm>
          <a:prstGeom prst="rect">
            <a:avLst/>
          </a:prstGeom>
          <a:noFill/>
          <a:ln w="9525">
            <a:noFill/>
            <a:miter lim="800000"/>
            <a:headEnd/>
            <a:tailEnd/>
          </a:ln>
        </p:spPr>
        <p:txBody>
          <a:bodyPr lIns="91432" tIns="45717" rIns="91432" bIns="45717">
            <a:spAutoFit/>
          </a:bodyPr>
          <a:lstStyle/>
          <a:p>
            <a:pPr>
              <a:spcBef>
                <a:spcPct val="50000"/>
              </a:spcBef>
            </a:pPr>
            <a:r>
              <a:rPr lang="fr-FR" b="1">
                <a:solidFill>
                  <a:srgbClr val="FF9933"/>
                </a:solidFill>
                <a:latin typeface="Calibri" pitchFamily="34" charset="0"/>
              </a:rPr>
              <a:t>RÉORIENTATION</a:t>
            </a:r>
            <a:endParaRPr lang="fr-FR" b="1">
              <a:latin typeface="Calibri" pitchFamily="34" charset="0"/>
            </a:endParaRPr>
          </a:p>
        </p:txBody>
      </p:sp>
      <p:sp>
        <p:nvSpPr>
          <p:cNvPr id="31775" name="Text Box 34"/>
          <p:cNvSpPr txBox="1">
            <a:spLocks noChangeArrowheads="1"/>
          </p:cNvSpPr>
          <p:nvPr/>
        </p:nvSpPr>
        <p:spPr bwMode="auto">
          <a:xfrm>
            <a:off x="2111375" y="1928813"/>
            <a:ext cx="1762125" cy="708025"/>
          </a:xfrm>
          <a:prstGeom prst="rect">
            <a:avLst/>
          </a:prstGeom>
          <a:noFill/>
          <a:ln w="9525">
            <a:noFill/>
            <a:miter lim="800000"/>
            <a:headEnd/>
            <a:tailEnd/>
          </a:ln>
        </p:spPr>
        <p:txBody>
          <a:bodyPr lIns="91432" tIns="45717" rIns="91432" bIns="45717">
            <a:spAutoFit/>
          </a:bodyPr>
          <a:lstStyle/>
          <a:p>
            <a:pPr>
              <a:spcBef>
                <a:spcPct val="50000"/>
              </a:spcBef>
            </a:pPr>
            <a:r>
              <a:rPr lang="fr-FR" sz="1600" b="1">
                <a:solidFill>
                  <a:srgbClr val="0033CC"/>
                </a:solidFill>
                <a:latin typeface="Calibri" pitchFamily="34" charset="0"/>
              </a:rPr>
              <a:t>DÉVELOPPEMENT</a:t>
            </a:r>
          </a:p>
          <a:p>
            <a:pPr>
              <a:spcBef>
                <a:spcPct val="50000"/>
              </a:spcBef>
            </a:pPr>
            <a:r>
              <a:rPr lang="fr-FR" sz="1600" b="1">
                <a:solidFill>
                  <a:srgbClr val="0033CC"/>
                </a:solidFill>
                <a:latin typeface="Calibri" pitchFamily="34" charset="0"/>
              </a:rPr>
              <a:t>PRIORITAIRE </a:t>
            </a:r>
          </a:p>
        </p:txBody>
      </p:sp>
      <p:sp>
        <p:nvSpPr>
          <p:cNvPr id="31776" name="Oval 38"/>
          <p:cNvSpPr>
            <a:spLocks noChangeArrowheads="1"/>
          </p:cNvSpPr>
          <p:nvPr/>
        </p:nvSpPr>
        <p:spPr bwMode="auto">
          <a:xfrm>
            <a:off x="3786182" y="3517903"/>
            <a:ext cx="461963" cy="411163"/>
          </a:xfrm>
          <a:prstGeom prst="ellipse">
            <a:avLst/>
          </a:prstGeom>
          <a:solidFill>
            <a:srgbClr val="0033CC"/>
          </a:solidFill>
          <a:ln w="9525" algn="ctr">
            <a:solidFill>
              <a:schemeClr val="tx1"/>
            </a:solidFill>
            <a:round/>
            <a:headEnd/>
            <a:tailEnd/>
          </a:ln>
        </p:spPr>
        <p:txBody>
          <a:bodyPr wrap="none" lIns="18000" tIns="18000" rIns="18000" bIns="18000" anchor="ctr"/>
          <a:lstStyle/>
          <a:p>
            <a:pPr algn="ctr">
              <a:lnSpc>
                <a:spcPct val="120000"/>
              </a:lnSpc>
            </a:pPr>
            <a:endParaRPr lang="fr-FR" sz="1000" b="1">
              <a:latin typeface="Calibri" pitchFamily="34" charset="0"/>
            </a:endParaRPr>
          </a:p>
          <a:p>
            <a:pPr algn="ctr">
              <a:lnSpc>
                <a:spcPct val="120000"/>
              </a:lnSpc>
            </a:pPr>
            <a:endParaRPr lang="fr-FR" sz="1000" b="1">
              <a:latin typeface="Calibri" pitchFamily="34" charset="0"/>
            </a:endParaRPr>
          </a:p>
          <a:p>
            <a:pPr algn="ctr">
              <a:lnSpc>
                <a:spcPct val="120000"/>
              </a:lnSpc>
            </a:pPr>
            <a:endParaRPr lang="fr-FR" sz="1000" b="1">
              <a:latin typeface="Calibri" pitchFamily="34" charset="0"/>
            </a:endParaRPr>
          </a:p>
          <a:p>
            <a:pPr algn="ctr">
              <a:lnSpc>
                <a:spcPct val="120000"/>
              </a:lnSpc>
            </a:pPr>
            <a:endParaRPr lang="fr-FR" sz="1000" b="1">
              <a:latin typeface="Calibri" pitchFamily="34" charset="0"/>
            </a:endParaRPr>
          </a:p>
          <a:p>
            <a:pPr algn="ctr">
              <a:lnSpc>
                <a:spcPct val="120000"/>
              </a:lnSpc>
            </a:pPr>
            <a:endParaRPr lang="fr-FR" sz="1000" b="1">
              <a:latin typeface="Calibri" pitchFamily="34" charset="0"/>
            </a:endParaRPr>
          </a:p>
          <a:p>
            <a:pPr algn="ctr">
              <a:lnSpc>
                <a:spcPct val="120000"/>
              </a:lnSpc>
            </a:pPr>
            <a:endParaRPr lang="fr-FR">
              <a:latin typeface="Calibri" pitchFamily="34" charset="0"/>
            </a:endParaRPr>
          </a:p>
        </p:txBody>
      </p:sp>
      <p:sp>
        <p:nvSpPr>
          <p:cNvPr id="31777" name="Rectangle 2"/>
          <p:cNvSpPr>
            <a:spLocks noChangeArrowheads="1"/>
          </p:cNvSpPr>
          <p:nvPr/>
        </p:nvSpPr>
        <p:spPr bwMode="auto">
          <a:xfrm>
            <a:off x="214313" y="198438"/>
            <a:ext cx="7285037" cy="838200"/>
          </a:xfrm>
          <a:prstGeom prst="rect">
            <a:avLst/>
          </a:prstGeom>
          <a:noFill/>
          <a:ln w="9525">
            <a:noFill/>
            <a:miter lim="800000"/>
            <a:headEnd/>
            <a:tailEnd/>
          </a:ln>
        </p:spPr>
        <p:txBody>
          <a:bodyPr anchor="ctr"/>
          <a:lstStyle/>
          <a:p>
            <a:endParaRPr lang="fr-FR" sz="2000">
              <a:solidFill>
                <a:srgbClr val="000000"/>
              </a:solidFill>
              <a:latin typeface="Calibri" pitchFamily="34" charset="0"/>
            </a:endParaRPr>
          </a:p>
        </p:txBody>
      </p:sp>
      <p:sp>
        <p:nvSpPr>
          <p:cNvPr id="31778" name="Rectangle 45"/>
          <p:cNvSpPr>
            <a:spLocks noChangeArrowheads="1"/>
          </p:cNvSpPr>
          <p:nvPr/>
        </p:nvSpPr>
        <p:spPr bwMode="auto">
          <a:xfrm>
            <a:off x="571500" y="1146175"/>
            <a:ext cx="6215063" cy="282575"/>
          </a:xfrm>
          <a:prstGeom prst="rect">
            <a:avLst/>
          </a:prstGeom>
          <a:noFill/>
          <a:ln w="9525">
            <a:solidFill>
              <a:schemeClr val="bg1"/>
            </a:solidFill>
            <a:miter lim="800000"/>
            <a:headEnd/>
            <a:tailEnd/>
          </a:ln>
        </p:spPr>
        <p:txBody>
          <a:bodyPr wrap="none" lIns="65735" tIns="32867" rIns="65735" bIns="32867" anchor="ctr"/>
          <a:lstStyle/>
          <a:p>
            <a:pPr algn="ctr" defTabSz="657225"/>
            <a:r>
              <a:rPr lang="fr-FR" b="1">
                <a:latin typeface="Calibri" pitchFamily="34" charset="0"/>
              </a:rPr>
              <a:t>Maturité stratégique des segments</a:t>
            </a:r>
          </a:p>
        </p:txBody>
      </p:sp>
      <p:sp>
        <p:nvSpPr>
          <p:cNvPr id="31779" name="Text Box 35"/>
          <p:cNvSpPr txBox="1">
            <a:spLocks noChangeArrowheads="1"/>
          </p:cNvSpPr>
          <p:nvPr/>
        </p:nvSpPr>
        <p:spPr bwMode="auto">
          <a:xfrm>
            <a:off x="5551488" y="3143250"/>
            <a:ext cx="2020887" cy="923925"/>
          </a:xfrm>
          <a:prstGeom prst="rect">
            <a:avLst/>
          </a:prstGeom>
          <a:noFill/>
          <a:ln w="9525">
            <a:noFill/>
            <a:miter lim="800000"/>
            <a:headEnd/>
            <a:tailEnd/>
          </a:ln>
        </p:spPr>
        <p:txBody>
          <a:bodyPr lIns="91432" tIns="45717" rIns="91432" bIns="45717">
            <a:spAutoFit/>
          </a:bodyPr>
          <a:lstStyle/>
          <a:p>
            <a:r>
              <a:rPr lang="fr-FR" b="1">
                <a:solidFill>
                  <a:srgbClr val="339933"/>
                </a:solidFill>
                <a:latin typeface="Calibri" pitchFamily="34" charset="0"/>
              </a:rPr>
              <a:t>RATTRAPAGE </a:t>
            </a:r>
          </a:p>
          <a:p>
            <a:r>
              <a:rPr lang="fr-FR" b="1">
                <a:solidFill>
                  <a:srgbClr val="339933"/>
                </a:solidFill>
                <a:latin typeface="Calibri" pitchFamily="34" charset="0"/>
              </a:rPr>
              <a:t>OU RISQUE DE CANTONNEMENT</a:t>
            </a:r>
          </a:p>
        </p:txBody>
      </p:sp>
      <p:sp>
        <p:nvSpPr>
          <p:cNvPr id="1233974" name="Rectangle 54"/>
          <p:cNvSpPr>
            <a:spLocks noGrp="1" noChangeArrowheads="1"/>
          </p:cNvSpPr>
          <p:nvPr>
            <p:ph type="title"/>
          </p:nvPr>
        </p:nvSpPr>
        <p:spPr>
          <a:xfrm>
            <a:off x="142875" y="71438"/>
            <a:ext cx="8115300" cy="1143000"/>
          </a:xfrm>
        </p:spPr>
        <p:txBody>
          <a:bodyPr/>
          <a:lstStyle/>
          <a:p>
            <a:pPr eaLnBrk="1" fontAlgn="auto" hangingPunct="1">
              <a:spcAft>
                <a:spcPts val="0"/>
              </a:spcAft>
              <a:defRPr/>
            </a:pPr>
            <a:r>
              <a:rPr lang="fr-FR" sz="2800" dirty="0" smtClean="0">
                <a:latin typeface="+mn-lt"/>
              </a:rPr>
              <a:t>Diagnostic Stratégique du </a:t>
            </a:r>
            <a:r>
              <a:rPr lang="fr-FR" sz="2800" i="1" dirty="0" smtClean="0">
                <a:latin typeface="+mn-lt"/>
              </a:rPr>
              <a:t>segment « éligibles </a:t>
            </a:r>
            <a:r>
              <a:rPr lang="fr-FR" sz="2800" i="1" dirty="0" err="1" smtClean="0">
                <a:latin typeface="+mn-lt"/>
              </a:rPr>
              <a:t>élec</a:t>
            </a:r>
            <a:r>
              <a:rPr lang="fr-FR" sz="2800" i="1" dirty="0" smtClean="0">
                <a:latin typeface="+mn-lt"/>
              </a:rPr>
              <a:t> »</a:t>
            </a:r>
            <a:endParaRPr lang="fr-FR" sz="2800" dirty="0" smtClean="0">
              <a:latin typeface="+mn-lt"/>
            </a:endParaRPr>
          </a:p>
        </p:txBody>
      </p:sp>
      <p:sp>
        <p:nvSpPr>
          <p:cNvPr id="28715" name="Espace réservé du numéro de diapositive 62"/>
          <p:cNvSpPr>
            <a:spLocks noGrp="1"/>
          </p:cNvSpPr>
          <p:nvPr>
            <p:ph type="sldNum" sz="quarter" idx="12"/>
          </p:nvPr>
        </p:nvSpPr>
        <p:spPr bwMode="auto">
          <a:ln>
            <a:round/>
            <a:headEnd/>
            <a:tailEnd/>
          </a:ln>
        </p:spPr>
        <p:txBody>
          <a:bodyPr wrap="square" numCol="1" anchorCtr="0" compatLnSpc="1">
            <a:prstTxWarp prst="textNoShape">
              <a:avLst/>
            </a:prstTxWarp>
          </a:bodyPr>
          <a:lstStyle/>
          <a:p>
            <a:pPr fontAlgn="base">
              <a:spcBef>
                <a:spcPct val="0"/>
              </a:spcBef>
              <a:spcAft>
                <a:spcPct val="0"/>
              </a:spcAft>
              <a:defRPr/>
            </a:pPr>
            <a:fld id="{B9D8CCB3-4A3B-4099-86F2-03EACE8AF288}" type="slidenum">
              <a:rPr lang="fr-FR" smtClean="0"/>
              <a:pPr fontAlgn="base">
                <a:spcBef>
                  <a:spcPct val="0"/>
                </a:spcBef>
                <a:spcAft>
                  <a:spcPct val="0"/>
                </a:spcAft>
                <a:defRPr/>
              </a:pPr>
              <a:t>25</a:t>
            </a:fld>
            <a:endParaRPr lang="fr-FR" smtClean="0"/>
          </a:p>
        </p:txBody>
      </p:sp>
      <p:sp>
        <p:nvSpPr>
          <p:cNvPr id="31781" name="Rectangle 56"/>
          <p:cNvSpPr>
            <a:spLocks noChangeArrowheads="1"/>
          </p:cNvSpPr>
          <p:nvPr/>
        </p:nvSpPr>
        <p:spPr bwMode="auto">
          <a:xfrm>
            <a:off x="3500430" y="3906845"/>
            <a:ext cx="1000125" cy="665163"/>
          </a:xfrm>
          <a:prstGeom prst="rect">
            <a:avLst/>
          </a:prstGeom>
          <a:noFill/>
          <a:ln w="9525" algn="ctr">
            <a:noFill/>
            <a:miter lim="800000"/>
            <a:headEnd/>
            <a:tailEnd/>
          </a:ln>
        </p:spPr>
        <p:txBody>
          <a:bodyPr lIns="90000" tIns="46800" rIns="90000" bIns="46800">
            <a:spAutoFit/>
          </a:bodyPr>
          <a:lstStyle/>
          <a:p>
            <a:pPr algn="ctr">
              <a:lnSpc>
                <a:spcPct val="120000"/>
              </a:lnSpc>
            </a:pPr>
            <a:r>
              <a:rPr lang="fr-FR" sz="1600" b="1" dirty="0">
                <a:latin typeface="Calibri" pitchFamily="34" charset="0"/>
              </a:rPr>
              <a:t>Éligibles </a:t>
            </a:r>
            <a:r>
              <a:rPr lang="fr-FR" sz="1600" b="1" dirty="0" err="1">
                <a:latin typeface="Calibri" pitchFamily="34" charset="0"/>
              </a:rPr>
              <a:t>élec</a:t>
            </a:r>
            <a:endParaRPr lang="fr-FR" sz="1600" b="1" dirty="0">
              <a:latin typeface="Calibri" pitchFamily="34" charset="0"/>
            </a:endParaRPr>
          </a:p>
        </p:txBody>
      </p:sp>
      <p:sp>
        <p:nvSpPr>
          <p:cNvPr id="31782" name="Oval 38"/>
          <p:cNvSpPr>
            <a:spLocks noChangeArrowheads="1"/>
          </p:cNvSpPr>
          <p:nvPr/>
        </p:nvSpPr>
        <p:spPr bwMode="auto">
          <a:xfrm>
            <a:off x="7796213" y="3321050"/>
            <a:ext cx="692150" cy="749300"/>
          </a:xfrm>
          <a:prstGeom prst="ellipse">
            <a:avLst/>
          </a:prstGeom>
          <a:noFill/>
          <a:ln w="9525" algn="ctr">
            <a:solidFill>
              <a:schemeClr val="accent1"/>
            </a:solidFill>
            <a:prstDash val="dash"/>
            <a:round/>
            <a:headEnd/>
            <a:tailEnd/>
          </a:ln>
        </p:spPr>
        <p:txBody>
          <a:bodyPr wrap="none" lIns="18000" tIns="18000" rIns="18000" bIns="18000" anchor="ctr"/>
          <a:lstStyle/>
          <a:p>
            <a:endParaRPr lang="fr-FR" sz="1200">
              <a:latin typeface="Calibri" pitchFamily="34" charset="0"/>
            </a:endParaRPr>
          </a:p>
        </p:txBody>
      </p:sp>
      <p:sp>
        <p:nvSpPr>
          <p:cNvPr id="31783" name="Oval 39"/>
          <p:cNvSpPr>
            <a:spLocks noChangeArrowheads="1"/>
          </p:cNvSpPr>
          <p:nvPr/>
        </p:nvSpPr>
        <p:spPr bwMode="auto">
          <a:xfrm>
            <a:off x="7827963" y="3440113"/>
            <a:ext cx="571500" cy="619125"/>
          </a:xfrm>
          <a:prstGeom prst="ellipse">
            <a:avLst/>
          </a:prstGeom>
          <a:solidFill>
            <a:schemeClr val="accent2"/>
          </a:solidFill>
          <a:ln w="9525" algn="ctr">
            <a:solidFill>
              <a:schemeClr val="tx1"/>
            </a:solidFill>
            <a:round/>
            <a:headEnd/>
            <a:tailEnd/>
          </a:ln>
        </p:spPr>
        <p:txBody>
          <a:bodyPr wrap="none" lIns="18000" tIns="18000" rIns="18000" bIns="18000" anchor="ctr"/>
          <a:lstStyle/>
          <a:p>
            <a:endParaRPr lang="fr-FR" sz="1200">
              <a:latin typeface="Calibri" pitchFamily="34" charset="0"/>
            </a:endParaRPr>
          </a:p>
        </p:txBody>
      </p:sp>
      <p:sp>
        <p:nvSpPr>
          <p:cNvPr id="31784" name="Text Box 40"/>
          <p:cNvSpPr txBox="1">
            <a:spLocks noChangeArrowheads="1"/>
          </p:cNvSpPr>
          <p:nvPr/>
        </p:nvSpPr>
        <p:spPr bwMode="auto">
          <a:xfrm>
            <a:off x="7600950" y="4086225"/>
            <a:ext cx="604838" cy="220663"/>
          </a:xfrm>
          <a:prstGeom prst="rect">
            <a:avLst/>
          </a:prstGeom>
          <a:noFill/>
          <a:ln w="9525" algn="ctr">
            <a:noFill/>
            <a:miter lim="800000"/>
            <a:headEnd/>
            <a:tailEnd/>
          </a:ln>
        </p:spPr>
        <p:txBody>
          <a:bodyPr lIns="18000" tIns="18000" rIns="18000" bIns="18000">
            <a:spAutoFit/>
          </a:bodyPr>
          <a:lstStyle/>
          <a:p>
            <a:pPr>
              <a:spcBef>
                <a:spcPct val="50000"/>
              </a:spcBef>
            </a:pPr>
            <a:r>
              <a:rPr lang="fr-FR" sz="1200">
                <a:latin typeface="Calibri" pitchFamily="34" charset="0"/>
              </a:rPr>
              <a:t>2012</a:t>
            </a:r>
          </a:p>
        </p:txBody>
      </p:sp>
      <p:sp>
        <p:nvSpPr>
          <p:cNvPr id="31785" name="Text Box 45"/>
          <p:cNvSpPr txBox="1">
            <a:spLocks noChangeArrowheads="1"/>
          </p:cNvSpPr>
          <p:nvPr/>
        </p:nvSpPr>
        <p:spPr bwMode="auto">
          <a:xfrm>
            <a:off x="8140700" y="3124200"/>
            <a:ext cx="606425" cy="220663"/>
          </a:xfrm>
          <a:prstGeom prst="rect">
            <a:avLst/>
          </a:prstGeom>
          <a:noFill/>
          <a:ln w="9525" algn="ctr">
            <a:noFill/>
            <a:miter lim="800000"/>
            <a:headEnd/>
            <a:tailEnd/>
          </a:ln>
        </p:spPr>
        <p:txBody>
          <a:bodyPr lIns="18000" tIns="18000" rIns="18000" bIns="18000">
            <a:spAutoFit/>
          </a:bodyPr>
          <a:lstStyle/>
          <a:p>
            <a:pPr>
              <a:spcBef>
                <a:spcPct val="50000"/>
              </a:spcBef>
            </a:pPr>
            <a:r>
              <a:rPr lang="fr-FR" sz="1200">
                <a:latin typeface="Calibri" pitchFamily="34" charset="0"/>
              </a:rPr>
              <a:t>2016</a:t>
            </a:r>
          </a:p>
        </p:txBody>
      </p:sp>
      <p:sp>
        <p:nvSpPr>
          <p:cNvPr id="31786" name="Text Box 37"/>
          <p:cNvSpPr txBox="1">
            <a:spLocks noChangeArrowheads="1"/>
          </p:cNvSpPr>
          <p:nvPr/>
        </p:nvSpPr>
        <p:spPr bwMode="auto">
          <a:xfrm>
            <a:off x="7500938" y="1735138"/>
            <a:ext cx="1147762" cy="835025"/>
          </a:xfrm>
          <a:prstGeom prst="rect">
            <a:avLst/>
          </a:prstGeom>
          <a:noFill/>
          <a:ln w="9525">
            <a:noFill/>
            <a:miter lim="800000"/>
            <a:headEnd/>
            <a:tailEnd/>
          </a:ln>
        </p:spPr>
        <p:txBody>
          <a:bodyPr lIns="95781" tIns="47891" rIns="95781" bIns="47891">
            <a:spAutoFit/>
          </a:bodyPr>
          <a:lstStyle/>
          <a:p>
            <a:pPr defTabSz="957263">
              <a:spcBef>
                <a:spcPct val="50000"/>
              </a:spcBef>
            </a:pPr>
            <a:r>
              <a:rPr lang="fr-FR" sz="1200" i="1">
                <a:latin typeface="Calibri" pitchFamily="34" charset="0"/>
              </a:rPr>
              <a:t>Surface proportionnelle à  valeur du marché</a:t>
            </a:r>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p:cNvSpPr>
            <a:spLocks noGrp="1"/>
          </p:cNvSpPr>
          <p:nvPr>
            <p:ph type="title"/>
          </p:nvPr>
        </p:nvSpPr>
        <p:spPr>
          <a:xfrm>
            <a:off x="500063" y="2000250"/>
            <a:ext cx="7659687" cy="1857375"/>
          </a:xfrm>
        </p:spPr>
        <p:txBody>
          <a:bodyPr/>
          <a:lstStyle/>
          <a:p>
            <a:pPr eaLnBrk="1" fontAlgn="auto" hangingPunct="1">
              <a:spcAft>
                <a:spcPts val="0"/>
              </a:spcAft>
              <a:defRPr/>
            </a:pPr>
            <a:r>
              <a:rPr lang="fr-FR" dirty="0" smtClean="0"/>
              <a:t>Diagnostic stratégique du segment : « ELIGIBLES GAZ»</a:t>
            </a:r>
            <a:endParaRPr lang="fr-FR" dirty="0"/>
          </a:p>
        </p:txBody>
      </p:sp>
      <p:sp>
        <p:nvSpPr>
          <p:cNvPr id="29699" name="Espace réservé du numéro de diapositive 3"/>
          <p:cNvSpPr>
            <a:spLocks noGrp="1"/>
          </p:cNvSpPr>
          <p:nvPr>
            <p:ph type="sldNum" sz="quarter" idx="12"/>
          </p:nvPr>
        </p:nvSpPr>
        <p:spPr bwMode="auto">
          <a:ln>
            <a:round/>
            <a:headEnd/>
            <a:tailEnd/>
          </a:ln>
        </p:spPr>
        <p:txBody>
          <a:bodyPr wrap="square" numCol="1" anchorCtr="0" compatLnSpc="1">
            <a:prstTxWarp prst="textNoShape">
              <a:avLst/>
            </a:prstTxWarp>
          </a:bodyPr>
          <a:lstStyle/>
          <a:p>
            <a:pPr fontAlgn="base">
              <a:spcBef>
                <a:spcPct val="0"/>
              </a:spcBef>
              <a:spcAft>
                <a:spcPct val="0"/>
              </a:spcAft>
              <a:defRPr/>
            </a:pPr>
            <a:fld id="{34C05F41-5FDD-451C-8F7E-22B936B4AE1A}" type="slidenum">
              <a:rPr lang="fr-FR" smtClean="0"/>
              <a:pPr fontAlgn="base">
                <a:spcBef>
                  <a:spcPct val="0"/>
                </a:spcBef>
                <a:spcAft>
                  <a:spcPct val="0"/>
                </a:spcAft>
                <a:defRPr/>
              </a:pPr>
              <a:t>26</a:t>
            </a:fld>
            <a:endParaRPr lang="fr-FR" smtClean="0"/>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33794" name="Rectangle 8"/>
          <p:cNvSpPr>
            <a:spLocks noChangeArrowheads="1"/>
          </p:cNvSpPr>
          <p:nvPr/>
        </p:nvSpPr>
        <p:spPr bwMode="auto">
          <a:xfrm>
            <a:off x="142875" y="752475"/>
            <a:ext cx="8715375" cy="5819775"/>
          </a:xfrm>
          <a:prstGeom prst="rect">
            <a:avLst/>
          </a:prstGeom>
          <a:solidFill>
            <a:schemeClr val="bg1"/>
          </a:solidFill>
          <a:ln w="19050">
            <a:solidFill>
              <a:schemeClr val="accent1"/>
            </a:solidFill>
            <a:miter lim="800000"/>
            <a:headEnd/>
            <a:tailEnd/>
          </a:ln>
        </p:spPr>
        <p:txBody>
          <a:bodyPr wrap="none" anchor="ctr"/>
          <a:lstStyle/>
          <a:p>
            <a:pPr algn="ctr">
              <a:lnSpc>
                <a:spcPct val="120000"/>
              </a:lnSpc>
            </a:pPr>
            <a:endParaRPr lang="fr-FR" sz="2400"/>
          </a:p>
        </p:txBody>
      </p:sp>
      <p:sp>
        <p:nvSpPr>
          <p:cNvPr id="14339" name="Text Box 3"/>
          <p:cNvSpPr txBox="1">
            <a:spLocks noChangeArrowheads="1"/>
          </p:cNvSpPr>
          <p:nvPr/>
        </p:nvSpPr>
        <p:spPr bwMode="auto">
          <a:xfrm>
            <a:off x="4598988" y="5845175"/>
            <a:ext cx="4076700" cy="584200"/>
          </a:xfrm>
          <a:prstGeom prst="rect">
            <a:avLst/>
          </a:prstGeom>
          <a:noFill/>
          <a:ln w="9525">
            <a:noFill/>
            <a:miter lim="800000"/>
            <a:headEnd/>
            <a:tailEnd/>
          </a:ln>
        </p:spPr>
        <p:txBody>
          <a:bodyPr lIns="75749" tIns="37874" rIns="75749" bIns="37874">
            <a:spAutoFit/>
          </a:bodyPr>
          <a:lstStyle/>
          <a:p>
            <a:pPr defTabSz="757238">
              <a:defRPr/>
            </a:pPr>
            <a:r>
              <a:rPr lang="fr-FR" sz="1100" dirty="0">
                <a:solidFill>
                  <a:srgbClr val="000000"/>
                </a:solidFill>
              </a:rPr>
              <a:t>Rentabilité du segment : </a:t>
            </a:r>
          </a:p>
          <a:p>
            <a:pPr defTabSz="757238">
              <a:buFontTx/>
              <a:buChar char="-"/>
              <a:defRPr/>
            </a:pPr>
            <a:r>
              <a:rPr lang="fr-FR" sz="1100" dirty="0">
                <a:solidFill>
                  <a:srgbClr val="000000"/>
                </a:solidFill>
              </a:rPr>
              <a:t> </a:t>
            </a:r>
            <a:r>
              <a:rPr lang="fr-FR" sz="1100" dirty="0">
                <a:solidFill>
                  <a:srgbClr val="FF0000"/>
                </a:solidFill>
              </a:rPr>
              <a:t>REX/CA:= 700/3818=18.34%</a:t>
            </a:r>
          </a:p>
          <a:p>
            <a:pPr defTabSz="757238">
              <a:buFontTx/>
              <a:buChar char="-"/>
              <a:defRPr/>
            </a:pPr>
            <a:r>
              <a:rPr lang="fr-FR" sz="1100" dirty="0">
                <a:solidFill>
                  <a:srgbClr val="FF0000"/>
                </a:solidFill>
              </a:rPr>
              <a:t> REX/(Capitaux engagés)</a:t>
            </a:r>
            <a:endParaRPr lang="fr-FR" sz="1050" i="1" dirty="0">
              <a:solidFill>
                <a:srgbClr val="FF0000"/>
              </a:solidFill>
              <a:sym typeface="Symbol" pitchFamily="18" charset="2"/>
            </a:endParaRPr>
          </a:p>
        </p:txBody>
      </p:sp>
      <p:sp>
        <p:nvSpPr>
          <p:cNvPr id="33796" name="Rectangle 5"/>
          <p:cNvSpPr>
            <a:spLocks noChangeArrowheads="1"/>
          </p:cNvSpPr>
          <p:nvPr/>
        </p:nvSpPr>
        <p:spPr bwMode="auto">
          <a:xfrm>
            <a:off x="142875" y="476250"/>
            <a:ext cx="8715375" cy="309563"/>
          </a:xfrm>
          <a:prstGeom prst="rect">
            <a:avLst/>
          </a:prstGeom>
          <a:solidFill>
            <a:schemeClr val="accent1"/>
          </a:solidFill>
          <a:ln w="9525">
            <a:noFill/>
            <a:miter lim="800000"/>
            <a:headEnd/>
            <a:tailEnd/>
          </a:ln>
        </p:spPr>
        <p:txBody>
          <a:bodyPr wrap="none" anchor="ctr"/>
          <a:lstStyle/>
          <a:p>
            <a:pPr algn="ctr">
              <a:lnSpc>
                <a:spcPct val="120000"/>
              </a:lnSpc>
            </a:pPr>
            <a:endParaRPr lang="fr-FR" sz="2400">
              <a:solidFill>
                <a:schemeClr val="bg1"/>
              </a:solidFill>
            </a:endParaRPr>
          </a:p>
        </p:txBody>
      </p:sp>
      <p:sp>
        <p:nvSpPr>
          <p:cNvPr id="33797" name="Rectangle 6"/>
          <p:cNvSpPr>
            <a:spLocks noChangeArrowheads="1"/>
          </p:cNvSpPr>
          <p:nvPr/>
        </p:nvSpPr>
        <p:spPr bwMode="auto">
          <a:xfrm>
            <a:off x="4605338" y="5443538"/>
            <a:ext cx="4252912" cy="271462"/>
          </a:xfrm>
          <a:prstGeom prst="rect">
            <a:avLst/>
          </a:prstGeom>
          <a:solidFill>
            <a:schemeClr val="accent1"/>
          </a:solidFill>
          <a:ln w="9525">
            <a:solidFill>
              <a:schemeClr val="accent1"/>
            </a:solidFill>
            <a:miter lim="800000"/>
            <a:headEnd/>
            <a:tailEnd/>
          </a:ln>
        </p:spPr>
        <p:txBody>
          <a:bodyPr wrap="none" anchor="ctr"/>
          <a:lstStyle/>
          <a:p>
            <a:pPr algn="ctr">
              <a:lnSpc>
                <a:spcPct val="120000"/>
              </a:lnSpc>
            </a:pPr>
            <a:endParaRPr lang="fr-FR" sz="2400"/>
          </a:p>
        </p:txBody>
      </p:sp>
      <p:sp>
        <p:nvSpPr>
          <p:cNvPr id="33798" name="Line 9"/>
          <p:cNvSpPr>
            <a:spLocks noChangeShapeType="1"/>
          </p:cNvSpPr>
          <p:nvPr/>
        </p:nvSpPr>
        <p:spPr bwMode="auto">
          <a:xfrm flipH="1">
            <a:off x="4594225" y="693738"/>
            <a:ext cx="42863" cy="5867400"/>
          </a:xfrm>
          <a:prstGeom prst="line">
            <a:avLst/>
          </a:prstGeom>
          <a:noFill/>
          <a:ln w="19050">
            <a:solidFill>
              <a:schemeClr val="accent1"/>
            </a:solidFill>
            <a:round/>
            <a:headEnd/>
            <a:tailEnd/>
          </a:ln>
        </p:spPr>
        <p:txBody>
          <a:bodyPr wrap="none" anchor="ctr"/>
          <a:lstStyle/>
          <a:p>
            <a:endParaRPr lang="fr-FR"/>
          </a:p>
        </p:txBody>
      </p:sp>
      <p:sp>
        <p:nvSpPr>
          <p:cNvPr id="33799" name="Text Box 10"/>
          <p:cNvSpPr txBox="1">
            <a:spLocks noChangeArrowheads="1"/>
          </p:cNvSpPr>
          <p:nvPr/>
        </p:nvSpPr>
        <p:spPr bwMode="auto">
          <a:xfrm>
            <a:off x="519113" y="792163"/>
            <a:ext cx="1898650" cy="292100"/>
          </a:xfrm>
          <a:prstGeom prst="rect">
            <a:avLst/>
          </a:prstGeom>
          <a:noFill/>
          <a:ln w="9525">
            <a:noFill/>
            <a:miter lim="800000"/>
            <a:headEnd/>
            <a:tailEnd/>
          </a:ln>
        </p:spPr>
        <p:txBody>
          <a:bodyPr lIns="75749" tIns="37874" rIns="75749" bIns="37874">
            <a:spAutoFit/>
          </a:bodyPr>
          <a:lstStyle/>
          <a:p>
            <a:pPr defTabSz="757238">
              <a:spcBef>
                <a:spcPct val="50000"/>
              </a:spcBef>
            </a:pPr>
            <a:r>
              <a:rPr lang="fr-FR" sz="1400" b="1">
                <a:solidFill>
                  <a:schemeClr val="bg1"/>
                </a:solidFill>
              </a:rPr>
              <a:t>Définition du segment</a:t>
            </a:r>
          </a:p>
        </p:txBody>
      </p:sp>
      <p:sp>
        <p:nvSpPr>
          <p:cNvPr id="33800" name="Text Box 12"/>
          <p:cNvSpPr txBox="1">
            <a:spLocks noChangeArrowheads="1"/>
          </p:cNvSpPr>
          <p:nvPr/>
        </p:nvSpPr>
        <p:spPr bwMode="auto">
          <a:xfrm>
            <a:off x="4641850" y="5484813"/>
            <a:ext cx="2867025" cy="292100"/>
          </a:xfrm>
          <a:prstGeom prst="rect">
            <a:avLst/>
          </a:prstGeom>
          <a:noFill/>
          <a:ln w="9525">
            <a:noFill/>
            <a:miter lim="800000"/>
            <a:headEnd/>
            <a:tailEnd/>
          </a:ln>
        </p:spPr>
        <p:txBody>
          <a:bodyPr lIns="75749" tIns="37874" rIns="75749" bIns="37874">
            <a:spAutoFit/>
          </a:bodyPr>
          <a:lstStyle/>
          <a:p>
            <a:pPr defTabSz="757238">
              <a:spcBef>
                <a:spcPct val="50000"/>
              </a:spcBef>
            </a:pPr>
            <a:r>
              <a:rPr lang="fr-FR" sz="1400" b="1">
                <a:solidFill>
                  <a:schemeClr val="bg1"/>
                </a:solidFill>
              </a:rPr>
              <a:t>Données économiques</a:t>
            </a:r>
          </a:p>
        </p:txBody>
      </p:sp>
      <p:sp>
        <p:nvSpPr>
          <p:cNvPr id="14348" name="Text Box 13"/>
          <p:cNvSpPr txBox="1">
            <a:spLocks noChangeArrowheads="1"/>
          </p:cNvSpPr>
          <p:nvPr/>
        </p:nvSpPr>
        <p:spPr bwMode="auto">
          <a:xfrm>
            <a:off x="142909" y="882675"/>
            <a:ext cx="337643" cy="812800"/>
          </a:xfrm>
          <a:prstGeom prst="rect">
            <a:avLst/>
          </a:prstGeom>
          <a:noFill/>
          <a:ln w="9525">
            <a:noFill/>
            <a:miter lim="800000"/>
            <a:headEnd/>
            <a:tailEnd/>
          </a:ln>
        </p:spPr>
        <p:txBody>
          <a:bodyPr vert="vert270" lIns="75749" tIns="37874" rIns="75749" bIns="37874">
            <a:spAutoFit/>
          </a:bodyPr>
          <a:lstStyle/>
          <a:p>
            <a:pPr algn="ctr" defTabSz="757238">
              <a:spcBef>
                <a:spcPct val="50000"/>
              </a:spcBef>
              <a:defRPr/>
            </a:pPr>
            <a:r>
              <a:rPr lang="fr-FR" sz="1200" b="1" dirty="0">
                <a:solidFill>
                  <a:srgbClr val="000000"/>
                </a:solidFill>
              </a:rPr>
              <a:t>Activité</a:t>
            </a:r>
          </a:p>
        </p:txBody>
      </p:sp>
      <p:sp>
        <p:nvSpPr>
          <p:cNvPr id="14349" name="Text Box 14"/>
          <p:cNvSpPr txBox="1">
            <a:spLocks noChangeArrowheads="1"/>
          </p:cNvSpPr>
          <p:nvPr/>
        </p:nvSpPr>
        <p:spPr bwMode="auto">
          <a:xfrm>
            <a:off x="142909" y="2122031"/>
            <a:ext cx="337643" cy="949779"/>
          </a:xfrm>
          <a:prstGeom prst="rect">
            <a:avLst/>
          </a:prstGeom>
          <a:noFill/>
          <a:ln w="9525">
            <a:noFill/>
            <a:miter lim="800000"/>
            <a:headEnd/>
            <a:tailEnd/>
          </a:ln>
        </p:spPr>
        <p:txBody>
          <a:bodyPr vert="vert270" lIns="75749" tIns="37874" rIns="75749" bIns="37874">
            <a:spAutoFit/>
          </a:bodyPr>
          <a:lstStyle/>
          <a:p>
            <a:pPr algn="ctr" defTabSz="757238">
              <a:spcBef>
                <a:spcPct val="50000"/>
              </a:spcBef>
              <a:defRPr/>
            </a:pPr>
            <a:r>
              <a:rPr lang="fr-FR" sz="1200" b="1" dirty="0">
                <a:solidFill>
                  <a:srgbClr val="000000"/>
                </a:solidFill>
              </a:rPr>
              <a:t>Clients</a:t>
            </a:r>
          </a:p>
        </p:txBody>
      </p:sp>
      <p:sp>
        <p:nvSpPr>
          <p:cNvPr id="2" name="Text Box 15"/>
          <p:cNvSpPr txBox="1">
            <a:spLocks noChangeArrowheads="1"/>
          </p:cNvSpPr>
          <p:nvPr/>
        </p:nvSpPr>
        <p:spPr bwMode="auto">
          <a:xfrm>
            <a:off x="98946" y="3143248"/>
            <a:ext cx="337643" cy="1386819"/>
          </a:xfrm>
          <a:prstGeom prst="rect">
            <a:avLst/>
          </a:prstGeom>
          <a:noFill/>
          <a:ln w="9525">
            <a:noFill/>
            <a:miter lim="800000"/>
            <a:headEnd/>
            <a:tailEnd/>
          </a:ln>
        </p:spPr>
        <p:txBody>
          <a:bodyPr vert="vert270" lIns="75749" tIns="37874" rIns="75749" bIns="37874">
            <a:spAutoFit/>
          </a:bodyPr>
          <a:lstStyle/>
          <a:p>
            <a:pPr algn="ctr" defTabSz="757238">
              <a:spcBef>
                <a:spcPct val="50000"/>
              </a:spcBef>
              <a:defRPr/>
            </a:pPr>
            <a:r>
              <a:rPr lang="fr-FR" sz="1200" b="1" dirty="0"/>
              <a:t>Taille et croissance</a:t>
            </a:r>
          </a:p>
        </p:txBody>
      </p:sp>
      <p:sp>
        <p:nvSpPr>
          <p:cNvPr id="33804" name="Line 16"/>
          <p:cNvSpPr>
            <a:spLocks noChangeShapeType="1"/>
          </p:cNvSpPr>
          <p:nvPr/>
        </p:nvSpPr>
        <p:spPr bwMode="auto">
          <a:xfrm rot="21540000" flipH="1">
            <a:off x="444500" y="781050"/>
            <a:ext cx="55563" cy="5832475"/>
          </a:xfrm>
          <a:prstGeom prst="line">
            <a:avLst/>
          </a:prstGeom>
          <a:noFill/>
          <a:ln w="9525">
            <a:solidFill>
              <a:schemeClr val="accent1"/>
            </a:solidFill>
            <a:round/>
            <a:headEnd/>
            <a:tailEnd/>
          </a:ln>
        </p:spPr>
        <p:txBody>
          <a:bodyPr wrap="none" anchor="ctr"/>
          <a:lstStyle/>
          <a:p>
            <a:endParaRPr lang="fr-FR"/>
          </a:p>
        </p:txBody>
      </p:sp>
      <p:sp>
        <p:nvSpPr>
          <p:cNvPr id="33805" name="Text Box 18"/>
          <p:cNvSpPr txBox="1">
            <a:spLocks noChangeArrowheads="1"/>
          </p:cNvSpPr>
          <p:nvPr/>
        </p:nvSpPr>
        <p:spPr bwMode="auto">
          <a:xfrm>
            <a:off x="4716463" y="1714500"/>
            <a:ext cx="4129087" cy="292100"/>
          </a:xfrm>
          <a:prstGeom prst="rect">
            <a:avLst/>
          </a:prstGeom>
          <a:noFill/>
          <a:ln w="9525">
            <a:noFill/>
            <a:miter lim="800000"/>
            <a:headEnd/>
            <a:tailEnd/>
          </a:ln>
        </p:spPr>
        <p:txBody>
          <a:bodyPr lIns="75749" tIns="37874" rIns="75749" bIns="37874">
            <a:spAutoFit/>
          </a:bodyPr>
          <a:lstStyle/>
          <a:p>
            <a:pPr marL="549275" lvl="1" indent="-236538" defTabSz="757238">
              <a:buClr>
                <a:srgbClr val="FF9900"/>
              </a:buClr>
              <a:buFont typeface="Wingdings" pitchFamily="2" charset="2"/>
              <a:buNone/>
            </a:pPr>
            <a:endParaRPr lang="fr-FR" sz="1400">
              <a:solidFill>
                <a:srgbClr val="000000"/>
              </a:solidFill>
            </a:endParaRPr>
          </a:p>
        </p:txBody>
      </p:sp>
      <p:sp>
        <p:nvSpPr>
          <p:cNvPr id="14353" name="Text Box 20"/>
          <p:cNvSpPr txBox="1">
            <a:spLocks noChangeArrowheads="1"/>
          </p:cNvSpPr>
          <p:nvPr/>
        </p:nvSpPr>
        <p:spPr bwMode="auto">
          <a:xfrm>
            <a:off x="142909" y="4954598"/>
            <a:ext cx="337643" cy="1714512"/>
          </a:xfrm>
          <a:prstGeom prst="rect">
            <a:avLst/>
          </a:prstGeom>
          <a:noFill/>
          <a:ln w="9525">
            <a:noFill/>
            <a:miter lim="800000"/>
            <a:headEnd/>
            <a:tailEnd/>
          </a:ln>
        </p:spPr>
        <p:txBody>
          <a:bodyPr vert="vert270" lIns="75749" tIns="37874" rIns="75749" bIns="37874">
            <a:spAutoFit/>
          </a:bodyPr>
          <a:lstStyle/>
          <a:p>
            <a:pPr algn="ctr" defTabSz="757238">
              <a:spcBef>
                <a:spcPct val="50000"/>
              </a:spcBef>
              <a:defRPr/>
            </a:pPr>
            <a:r>
              <a:rPr lang="fr-FR" sz="1200" b="1" dirty="0">
                <a:solidFill>
                  <a:srgbClr val="000000"/>
                </a:solidFill>
              </a:rPr>
              <a:t>Principaux concurrents</a:t>
            </a:r>
          </a:p>
        </p:txBody>
      </p:sp>
      <p:sp>
        <p:nvSpPr>
          <p:cNvPr id="33807" name="Text Box 33"/>
          <p:cNvSpPr txBox="1">
            <a:spLocks noChangeArrowheads="1"/>
          </p:cNvSpPr>
          <p:nvPr/>
        </p:nvSpPr>
        <p:spPr bwMode="auto">
          <a:xfrm>
            <a:off x="449263" y="5286375"/>
            <a:ext cx="4051300" cy="922338"/>
          </a:xfrm>
          <a:prstGeom prst="rect">
            <a:avLst/>
          </a:prstGeom>
          <a:noFill/>
          <a:ln w="9525">
            <a:noFill/>
            <a:miter lim="800000"/>
            <a:headEnd/>
            <a:tailEnd/>
          </a:ln>
        </p:spPr>
        <p:txBody>
          <a:bodyPr lIns="75749" tIns="37874" rIns="75749" bIns="37874">
            <a:spAutoFit/>
          </a:bodyPr>
          <a:lstStyle/>
          <a:p>
            <a:pPr defTabSz="757238">
              <a:buClr>
                <a:srgbClr val="FF9900"/>
              </a:buClr>
              <a:buFont typeface="Wingdings" pitchFamily="2" charset="2"/>
              <a:buNone/>
            </a:pPr>
            <a:r>
              <a:rPr lang="fr-FR" sz="1100">
                <a:solidFill>
                  <a:srgbClr val="000000"/>
                </a:solidFill>
              </a:rPr>
              <a:t>Concurrent 1 : les concessionnaires d’autres SDx</a:t>
            </a:r>
          </a:p>
          <a:p>
            <a:pPr defTabSz="757238">
              <a:buClr>
                <a:srgbClr val="FF9900"/>
              </a:buClr>
              <a:buFont typeface="Wingdings" pitchFamily="2" charset="2"/>
              <a:buNone/>
            </a:pPr>
            <a:r>
              <a:rPr lang="fr-FR" sz="1100">
                <a:solidFill>
                  <a:srgbClr val="000000"/>
                </a:solidFill>
              </a:rPr>
              <a:t>Concurrent 2 : le producteur « Sonatrach »</a:t>
            </a:r>
          </a:p>
          <a:p>
            <a:pPr defTabSz="757238">
              <a:buClr>
                <a:srgbClr val="FF9900"/>
              </a:buClr>
              <a:buFont typeface="Wingdings" pitchFamily="2" charset="2"/>
              <a:buNone/>
            </a:pPr>
            <a:r>
              <a:rPr lang="fr-FR" sz="1100">
                <a:solidFill>
                  <a:srgbClr val="000000"/>
                </a:solidFill>
              </a:rPr>
              <a:t>Concurrent 3 : distributeurs étrangers</a:t>
            </a:r>
          </a:p>
          <a:p>
            <a:pPr defTabSz="757238">
              <a:buClr>
                <a:srgbClr val="FF9900"/>
              </a:buClr>
              <a:buFont typeface="Wingdings" pitchFamily="2" charset="2"/>
              <a:buNone/>
            </a:pPr>
            <a:r>
              <a:rPr lang="fr-FR" sz="1100" b="1">
                <a:solidFill>
                  <a:srgbClr val="000000"/>
                </a:solidFill>
              </a:rPr>
              <a:t>Part de marché des 3 à 5 principaux concurrents : 0% dans les 5 ans à venir</a:t>
            </a:r>
          </a:p>
        </p:txBody>
      </p:sp>
      <p:sp>
        <p:nvSpPr>
          <p:cNvPr id="33808" name="Line 35"/>
          <p:cNvSpPr>
            <a:spLocks noChangeShapeType="1"/>
          </p:cNvSpPr>
          <p:nvPr/>
        </p:nvSpPr>
        <p:spPr bwMode="auto">
          <a:xfrm flipV="1">
            <a:off x="142875" y="3071813"/>
            <a:ext cx="4452938" cy="0"/>
          </a:xfrm>
          <a:prstGeom prst="line">
            <a:avLst/>
          </a:prstGeom>
          <a:noFill/>
          <a:ln w="9525">
            <a:solidFill>
              <a:schemeClr val="accent1"/>
            </a:solidFill>
            <a:round/>
            <a:headEnd/>
            <a:tailEnd/>
          </a:ln>
        </p:spPr>
        <p:txBody>
          <a:bodyPr wrap="none" anchor="ctr"/>
          <a:lstStyle/>
          <a:p>
            <a:endParaRPr lang="fr-FR"/>
          </a:p>
        </p:txBody>
      </p:sp>
      <p:sp>
        <p:nvSpPr>
          <p:cNvPr id="33809" name="Text Box 41"/>
          <p:cNvSpPr txBox="1">
            <a:spLocks noChangeArrowheads="1"/>
          </p:cNvSpPr>
          <p:nvPr/>
        </p:nvSpPr>
        <p:spPr bwMode="auto">
          <a:xfrm>
            <a:off x="2822575" y="1012825"/>
            <a:ext cx="153988" cy="322263"/>
          </a:xfrm>
          <a:prstGeom prst="rect">
            <a:avLst/>
          </a:prstGeom>
          <a:noFill/>
          <a:ln w="9525">
            <a:noFill/>
            <a:miter lim="800000"/>
            <a:headEnd/>
            <a:tailEnd/>
          </a:ln>
        </p:spPr>
        <p:txBody>
          <a:bodyPr wrap="none" lIns="75749" tIns="37874" rIns="75749" bIns="37874">
            <a:spAutoFit/>
          </a:bodyPr>
          <a:lstStyle/>
          <a:p>
            <a:pPr defTabSz="757238"/>
            <a:endParaRPr lang="fr-FR" sz="1600">
              <a:solidFill>
                <a:srgbClr val="000000"/>
              </a:solidFill>
            </a:endParaRPr>
          </a:p>
        </p:txBody>
      </p:sp>
      <p:sp>
        <p:nvSpPr>
          <p:cNvPr id="33810" name="Rectangle 42"/>
          <p:cNvSpPr>
            <a:spLocks noChangeArrowheads="1"/>
          </p:cNvSpPr>
          <p:nvPr/>
        </p:nvSpPr>
        <p:spPr bwMode="auto">
          <a:xfrm>
            <a:off x="4625975" y="3952875"/>
            <a:ext cx="4232275" cy="306388"/>
          </a:xfrm>
          <a:prstGeom prst="rect">
            <a:avLst/>
          </a:prstGeom>
          <a:solidFill>
            <a:schemeClr val="accent1"/>
          </a:solidFill>
          <a:ln w="9525">
            <a:solidFill>
              <a:schemeClr val="accent1"/>
            </a:solidFill>
            <a:miter lim="800000"/>
            <a:headEnd/>
            <a:tailEnd/>
          </a:ln>
        </p:spPr>
        <p:txBody>
          <a:bodyPr wrap="none" anchor="ctr"/>
          <a:lstStyle/>
          <a:p>
            <a:pPr algn="ctr">
              <a:lnSpc>
                <a:spcPct val="120000"/>
              </a:lnSpc>
            </a:pPr>
            <a:endParaRPr lang="fr-FR" sz="2400"/>
          </a:p>
        </p:txBody>
      </p:sp>
      <p:sp>
        <p:nvSpPr>
          <p:cNvPr id="33811" name="Text Box 43"/>
          <p:cNvSpPr txBox="1">
            <a:spLocks noChangeArrowheads="1"/>
          </p:cNvSpPr>
          <p:nvPr/>
        </p:nvSpPr>
        <p:spPr bwMode="auto">
          <a:xfrm>
            <a:off x="4702175" y="3062288"/>
            <a:ext cx="2870200" cy="292100"/>
          </a:xfrm>
          <a:prstGeom prst="rect">
            <a:avLst/>
          </a:prstGeom>
          <a:noFill/>
          <a:ln w="9525">
            <a:noFill/>
            <a:miter lim="800000"/>
            <a:headEnd/>
            <a:tailEnd/>
          </a:ln>
        </p:spPr>
        <p:txBody>
          <a:bodyPr lIns="75749" tIns="37874" rIns="75749" bIns="37874">
            <a:spAutoFit/>
          </a:bodyPr>
          <a:lstStyle/>
          <a:p>
            <a:pPr defTabSz="757238">
              <a:spcBef>
                <a:spcPct val="50000"/>
              </a:spcBef>
            </a:pPr>
            <a:r>
              <a:rPr lang="fr-FR" sz="1400" b="1">
                <a:solidFill>
                  <a:schemeClr val="bg1"/>
                </a:solidFill>
              </a:rPr>
              <a:t>Risques</a:t>
            </a:r>
          </a:p>
        </p:txBody>
      </p:sp>
      <p:sp>
        <p:nvSpPr>
          <p:cNvPr id="33812" name="Text Box 79"/>
          <p:cNvSpPr txBox="1">
            <a:spLocks noChangeArrowheads="1"/>
          </p:cNvSpPr>
          <p:nvPr/>
        </p:nvSpPr>
        <p:spPr bwMode="auto">
          <a:xfrm>
            <a:off x="500063" y="908050"/>
            <a:ext cx="4071937" cy="1092200"/>
          </a:xfrm>
          <a:prstGeom prst="rect">
            <a:avLst/>
          </a:prstGeom>
          <a:noFill/>
          <a:ln w="9525">
            <a:noFill/>
            <a:miter lim="800000"/>
            <a:headEnd/>
            <a:tailEnd/>
          </a:ln>
        </p:spPr>
        <p:txBody>
          <a:bodyPr lIns="75749" tIns="37874" rIns="75749" bIns="37874">
            <a:spAutoFit/>
          </a:bodyPr>
          <a:lstStyle/>
          <a:p>
            <a:pPr defTabSz="757238">
              <a:lnSpc>
                <a:spcPct val="120000"/>
              </a:lnSpc>
            </a:pPr>
            <a:r>
              <a:rPr lang="fr-FR" sz="1100" dirty="0">
                <a:solidFill>
                  <a:srgbClr val="000000"/>
                </a:solidFill>
              </a:rPr>
              <a:t> </a:t>
            </a:r>
            <a:r>
              <a:rPr lang="fr-FR" sz="1100" b="1" dirty="0">
                <a:solidFill>
                  <a:srgbClr val="000000"/>
                </a:solidFill>
              </a:rPr>
              <a:t>Prestation de base</a:t>
            </a:r>
            <a:r>
              <a:rPr lang="fr-FR" sz="1100" dirty="0">
                <a:solidFill>
                  <a:srgbClr val="000000"/>
                </a:solidFill>
              </a:rPr>
              <a:t> : fourniture de gaz naturel </a:t>
            </a:r>
            <a:r>
              <a:rPr lang="fr-FR" sz="1100" dirty="0" smtClean="0">
                <a:solidFill>
                  <a:srgbClr val="000000"/>
                </a:solidFill>
              </a:rPr>
              <a:t>aux  </a:t>
            </a:r>
            <a:r>
              <a:rPr lang="fr-FR" sz="1100" dirty="0">
                <a:solidFill>
                  <a:srgbClr val="000000"/>
                </a:solidFill>
              </a:rPr>
              <a:t>clients  éligibles Haute pression et moyenne pression</a:t>
            </a:r>
          </a:p>
          <a:p>
            <a:pPr defTabSz="757238">
              <a:lnSpc>
                <a:spcPct val="120000"/>
              </a:lnSpc>
            </a:pPr>
            <a:r>
              <a:rPr lang="fr-FR" sz="1100" b="1" dirty="0">
                <a:solidFill>
                  <a:srgbClr val="000000"/>
                </a:solidFill>
              </a:rPr>
              <a:t>Relations commerciales</a:t>
            </a:r>
            <a:r>
              <a:rPr lang="fr-FR" sz="1100" dirty="0">
                <a:solidFill>
                  <a:srgbClr val="000000"/>
                </a:solidFill>
              </a:rPr>
              <a:t>: actes commerciaux et respect des engagements vis-à-vis du client et de la CREG.</a:t>
            </a:r>
          </a:p>
          <a:p>
            <a:pPr defTabSz="757238">
              <a:lnSpc>
                <a:spcPct val="120000"/>
              </a:lnSpc>
            </a:pPr>
            <a:r>
              <a:rPr lang="fr-FR" sz="1100" b="1" dirty="0">
                <a:solidFill>
                  <a:srgbClr val="000000"/>
                </a:solidFill>
              </a:rPr>
              <a:t>Services </a:t>
            </a:r>
            <a:r>
              <a:rPr lang="fr-FR" sz="1100" dirty="0">
                <a:solidFill>
                  <a:srgbClr val="000000"/>
                </a:solidFill>
              </a:rPr>
              <a:t>: prestation de conseil et assistance technique</a:t>
            </a:r>
          </a:p>
        </p:txBody>
      </p:sp>
      <p:sp>
        <p:nvSpPr>
          <p:cNvPr id="33813" name="Text Box 10"/>
          <p:cNvSpPr txBox="1">
            <a:spLocks noChangeArrowheads="1"/>
          </p:cNvSpPr>
          <p:nvPr/>
        </p:nvSpPr>
        <p:spPr bwMode="auto">
          <a:xfrm>
            <a:off x="4764088" y="823913"/>
            <a:ext cx="2422525" cy="814387"/>
          </a:xfrm>
          <a:prstGeom prst="rect">
            <a:avLst/>
          </a:prstGeom>
          <a:noFill/>
          <a:ln w="9525">
            <a:noFill/>
            <a:miter lim="800000"/>
            <a:headEnd/>
            <a:tailEnd/>
          </a:ln>
        </p:spPr>
        <p:txBody>
          <a:bodyPr lIns="75749" tIns="37874" rIns="75749" bIns="37874">
            <a:spAutoFit/>
          </a:bodyPr>
          <a:lstStyle/>
          <a:p>
            <a:pPr defTabSz="757238">
              <a:spcBef>
                <a:spcPct val="50000"/>
              </a:spcBef>
            </a:pPr>
            <a:r>
              <a:rPr lang="fr-FR" sz="2400" b="1">
                <a:solidFill>
                  <a:schemeClr val="bg1"/>
                </a:solidFill>
              </a:rPr>
              <a:t>Règles du jeu concurrentiel</a:t>
            </a:r>
          </a:p>
        </p:txBody>
      </p:sp>
      <p:sp>
        <p:nvSpPr>
          <p:cNvPr id="33814" name="Rectangle 7"/>
          <p:cNvSpPr>
            <a:spLocks noChangeArrowheads="1"/>
          </p:cNvSpPr>
          <p:nvPr/>
        </p:nvSpPr>
        <p:spPr bwMode="auto">
          <a:xfrm>
            <a:off x="327025" y="171450"/>
            <a:ext cx="7285038" cy="327025"/>
          </a:xfrm>
          <a:prstGeom prst="rect">
            <a:avLst/>
          </a:prstGeom>
          <a:noFill/>
          <a:ln w="9525">
            <a:noFill/>
            <a:miter lim="800000"/>
            <a:headEnd/>
            <a:tailEnd/>
          </a:ln>
        </p:spPr>
        <p:txBody>
          <a:bodyPr lIns="0" tIns="0" rIns="0" bIns="0" anchor="b"/>
          <a:lstStyle/>
          <a:p>
            <a:pPr marL="457200" indent="-457200"/>
            <a:endParaRPr lang="fr-FR" sz="2800">
              <a:solidFill>
                <a:srgbClr val="000000"/>
              </a:solidFill>
            </a:endParaRPr>
          </a:p>
        </p:txBody>
      </p:sp>
      <p:sp>
        <p:nvSpPr>
          <p:cNvPr id="14662" name="Text Box 40"/>
          <p:cNvSpPr txBox="1">
            <a:spLocks noChangeArrowheads="1"/>
          </p:cNvSpPr>
          <p:nvPr/>
        </p:nvSpPr>
        <p:spPr bwMode="auto">
          <a:xfrm>
            <a:off x="4714875" y="785813"/>
            <a:ext cx="4143375" cy="3046412"/>
          </a:xfrm>
          <a:prstGeom prst="rect">
            <a:avLst/>
          </a:prstGeom>
          <a:noFill/>
          <a:ln w="9525">
            <a:noFill/>
            <a:miter lim="800000"/>
            <a:headEnd/>
            <a:tailEnd/>
          </a:ln>
        </p:spPr>
        <p:txBody>
          <a:bodyPr lIns="75749" tIns="37874" rIns="75749" bIns="37874">
            <a:spAutoFit/>
          </a:bodyPr>
          <a:lstStyle/>
          <a:p>
            <a:pPr marL="177800" indent="-177800" defTabSz="757238">
              <a:defRPr/>
            </a:pPr>
            <a:r>
              <a:rPr lang="fr-FR" sz="1400" b="1" u="sng" dirty="0">
                <a:solidFill>
                  <a:srgbClr val="000000"/>
                </a:solidFill>
              </a:rPr>
              <a:t>Barrières à l’entrée</a:t>
            </a:r>
            <a:r>
              <a:rPr lang="fr-FR" sz="1400" b="1" dirty="0">
                <a:solidFill>
                  <a:srgbClr val="000000"/>
                </a:solidFill>
              </a:rPr>
              <a:t>: </a:t>
            </a:r>
            <a:r>
              <a:rPr lang="fr-FR" sz="1200" i="1" dirty="0"/>
              <a:t>effet de taille (retour d’investissement)</a:t>
            </a:r>
            <a:endParaRPr lang="fr-FR" sz="1200" b="1" dirty="0">
              <a:solidFill>
                <a:srgbClr val="000000"/>
              </a:solidFill>
            </a:endParaRPr>
          </a:p>
          <a:p>
            <a:pPr marL="177800" indent="-177800" defTabSz="757238">
              <a:defRPr/>
            </a:pPr>
            <a:r>
              <a:rPr lang="fr-FR" sz="1400" b="1" u="sng" dirty="0">
                <a:solidFill>
                  <a:srgbClr val="000000"/>
                </a:solidFill>
              </a:rPr>
              <a:t>FCS </a:t>
            </a:r>
            <a:r>
              <a:rPr lang="fr-FR" sz="1400" b="1" dirty="0">
                <a:solidFill>
                  <a:srgbClr val="000000"/>
                </a:solidFill>
              </a:rPr>
              <a:t>: </a:t>
            </a:r>
          </a:p>
          <a:p>
            <a:pPr marL="177800" indent="-177800" defTabSz="757238">
              <a:buFontTx/>
              <a:buAutoNum type="arabicPeriod"/>
              <a:defRPr/>
            </a:pPr>
            <a:r>
              <a:rPr lang="fr-FR" sz="1100" dirty="0">
                <a:solidFill>
                  <a:srgbClr val="000000"/>
                </a:solidFill>
              </a:rPr>
              <a:t>Optimisation et généralisation de nouvelles technologies (télégestion,)</a:t>
            </a:r>
          </a:p>
          <a:p>
            <a:pPr marL="177800" indent="-177800" defTabSz="757238">
              <a:buFontTx/>
              <a:buAutoNum type="arabicPeriod"/>
              <a:defRPr/>
            </a:pPr>
            <a:r>
              <a:rPr lang="fr-FR" sz="1100" dirty="0">
                <a:solidFill>
                  <a:srgbClr val="000000"/>
                </a:solidFill>
              </a:rPr>
              <a:t>Système d’Information orienté clients: </a:t>
            </a:r>
          </a:p>
          <a:p>
            <a:pPr marL="536575" lvl="1" indent="-173038" defTabSz="757238">
              <a:buFontTx/>
              <a:buChar char="•"/>
              <a:defRPr/>
            </a:pPr>
            <a:r>
              <a:rPr lang="fr-FR" sz="1100" dirty="0">
                <a:solidFill>
                  <a:srgbClr val="000000"/>
                </a:solidFill>
              </a:rPr>
              <a:t>disposer d’une info client partagée entre clients, commerciaux et techniciens</a:t>
            </a:r>
          </a:p>
          <a:p>
            <a:pPr marL="536575" lvl="1" indent="-173038" defTabSz="757238">
              <a:buFontTx/>
              <a:buChar char="•"/>
              <a:defRPr/>
            </a:pPr>
            <a:r>
              <a:rPr lang="fr-FR" sz="1100" dirty="0">
                <a:solidFill>
                  <a:srgbClr val="000000"/>
                </a:solidFill>
              </a:rPr>
              <a:t>Accessibilité à une information traitée (interface intelligente),</a:t>
            </a:r>
          </a:p>
          <a:p>
            <a:pPr marL="533400" lvl="1" indent="-177800" defTabSz="757238">
              <a:buFontTx/>
              <a:buChar char="•"/>
              <a:defRPr/>
            </a:pPr>
            <a:r>
              <a:rPr lang="fr-FR" sz="1100" dirty="0">
                <a:solidFill>
                  <a:srgbClr val="000000"/>
                </a:solidFill>
              </a:rPr>
              <a:t>Suivi et analyse de l’évolution des courbes de charge, </a:t>
            </a:r>
          </a:p>
          <a:p>
            <a:pPr marL="177800" indent="-177800" defTabSz="757238">
              <a:buFontTx/>
              <a:buAutoNum type="arabicPeriod"/>
              <a:defRPr/>
            </a:pPr>
            <a:r>
              <a:rPr lang="fr-FR" sz="1100" dirty="0">
                <a:solidFill>
                  <a:srgbClr val="000000"/>
                </a:solidFill>
              </a:rPr>
              <a:t>Capacité de Trading, </a:t>
            </a:r>
          </a:p>
          <a:p>
            <a:pPr marL="177800" indent="-177800" defTabSz="757238">
              <a:buFontTx/>
              <a:buAutoNum type="arabicPeriod"/>
              <a:defRPr/>
            </a:pPr>
            <a:r>
              <a:rPr lang="fr-FR" sz="1100" dirty="0">
                <a:solidFill>
                  <a:srgbClr val="000000"/>
                </a:solidFill>
              </a:rPr>
              <a:t>Maîtrise de l’adéquation entre couts de revient et prix </a:t>
            </a:r>
          </a:p>
          <a:p>
            <a:pPr marL="177800" indent="-177800" defTabSz="757238">
              <a:buFontTx/>
              <a:buAutoNum type="arabicPeriod"/>
              <a:defRPr/>
            </a:pPr>
            <a:r>
              <a:rPr lang="fr-FR" sz="1100" dirty="0">
                <a:solidFill>
                  <a:srgbClr val="000000"/>
                </a:solidFill>
              </a:rPr>
              <a:t>Connaissance du client; </a:t>
            </a:r>
          </a:p>
          <a:p>
            <a:pPr marL="177800" indent="-177800" defTabSz="757238">
              <a:buFontTx/>
              <a:buAutoNum type="arabicPeriod"/>
              <a:defRPr/>
            </a:pPr>
            <a:r>
              <a:rPr lang="fr-FR" sz="1100" dirty="0">
                <a:solidFill>
                  <a:srgbClr val="000000"/>
                </a:solidFill>
              </a:rPr>
              <a:t>Image de Marque, </a:t>
            </a:r>
          </a:p>
          <a:p>
            <a:pPr marL="177800" indent="-177800" defTabSz="757238">
              <a:buFontTx/>
              <a:buAutoNum type="arabicPeriod"/>
              <a:defRPr/>
            </a:pPr>
            <a:r>
              <a:rPr lang="fr-FR" sz="1100" dirty="0">
                <a:solidFill>
                  <a:srgbClr val="000000"/>
                </a:solidFill>
              </a:rPr>
              <a:t>Développement des compétences RH (marketing et expertise technique),</a:t>
            </a:r>
          </a:p>
          <a:p>
            <a:pPr marL="177800" indent="-177800" defTabSz="757238">
              <a:buFontTx/>
              <a:buAutoNum type="arabicPeriod"/>
              <a:defRPr/>
            </a:pPr>
            <a:r>
              <a:rPr lang="fr-FR" sz="1100" dirty="0">
                <a:solidFill>
                  <a:srgbClr val="000000"/>
                </a:solidFill>
              </a:rPr>
              <a:t>Montage et suivi de dossiers de raccordement, </a:t>
            </a:r>
            <a:endParaRPr lang="fr-FR" sz="1000" i="1" dirty="0"/>
          </a:p>
        </p:txBody>
      </p:sp>
      <p:cxnSp>
        <p:nvCxnSpPr>
          <p:cNvPr id="33816" name="Connecteur droit 57"/>
          <p:cNvCxnSpPr>
            <a:cxnSpLocks noChangeShapeType="1"/>
          </p:cNvCxnSpPr>
          <p:nvPr/>
        </p:nvCxnSpPr>
        <p:spPr bwMode="auto">
          <a:xfrm>
            <a:off x="142875" y="2036763"/>
            <a:ext cx="4486275" cy="1587"/>
          </a:xfrm>
          <a:prstGeom prst="line">
            <a:avLst/>
          </a:prstGeom>
          <a:noFill/>
          <a:ln w="9525" algn="ctr">
            <a:solidFill>
              <a:schemeClr val="accent1"/>
            </a:solidFill>
            <a:round/>
            <a:headEnd/>
            <a:tailEnd/>
          </a:ln>
        </p:spPr>
      </p:cxnSp>
      <p:sp>
        <p:nvSpPr>
          <p:cNvPr id="33817" name="Text Box 43"/>
          <p:cNvSpPr txBox="1">
            <a:spLocks noChangeArrowheads="1"/>
          </p:cNvSpPr>
          <p:nvPr/>
        </p:nvSpPr>
        <p:spPr bwMode="auto">
          <a:xfrm>
            <a:off x="4654550" y="3994150"/>
            <a:ext cx="2870200" cy="292100"/>
          </a:xfrm>
          <a:prstGeom prst="rect">
            <a:avLst/>
          </a:prstGeom>
          <a:noFill/>
          <a:ln w="9525">
            <a:noFill/>
            <a:miter lim="800000"/>
            <a:headEnd/>
            <a:tailEnd/>
          </a:ln>
        </p:spPr>
        <p:txBody>
          <a:bodyPr lIns="75749" tIns="37874" rIns="75749" bIns="37874">
            <a:spAutoFit/>
          </a:bodyPr>
          <a:lstStyle/>
          <a:p>
            <a:pPr defTabSz="757238">
              <a:spcBef>
                <a:spcPct val="50000"/>
              </a:spcBef>
            </a:pPr>
            <a:r>
              <a:rPr lang="fr-FR" sz="1400" b="1">
                <a:solidFill>
                  <a:schemeClr val="bg1"/>
                </a:solidFill>
              </a:rPr>
              <a:t>Risques</a:t>
            </a:r>
          </a:p>
        </p:txBody>
      </p:sp>
      <p:sp>
        <p:nvSpPr>
          <p:cNvPr id="33818" name="Rectangle 42"/>
          <p:cNvSpPr>
            <a:spLocks noChangeArrowheads="1"/>
          </p:cNvSpPr>
          <p:nvPr/>
        </p:nvSpPr>
        <p:spPr bwMode="auto">
          <a:xfrm>
            <a:off x="142875" y="4714875"/>
            <a:ext cx="4462463" cy="300038"/>
          </a:xfrm>
          <a:prstGeom prst="rect">
            <a:avLst/>
          </a:prstGeom>
          <a:solidFill>
            <a:schemeClr val="accent1"/>
          </a:solidFill>
          <a:ln w="9525">
            <a:solidFill>
              <a:schemeClr val="accent1"/>
            </a:solidFill>
            <a:miter lim="800000"/>
            <a:headEnd/>
            <a:tailEnd/>
          </a:ln>
        </p:spPr>
        <p:txBody>
          <a:bodyPr wrap="none" anchor="ctr"/>
          <a:lstStyle/>
          <a:p>
            <a:pPr algn="ctr">
              <a:lnSpc>
                <a:spcPct val="120000"/>
              </a:lnSpc>
            </a:pPr>
            <a:endParaRPr lang="fr-FR" sz="2400"/>
          </a:p>
        </p:txBody>
      </p:sp>
      <p:sp>
        <p:nvSpPr>
          <p:cNvPr id="33819" name="Text Box 45"/>
          <p:cNvSpPr txBox="1">
            <a:spLocks noChangeArrowheads="1"/>
          </p:cNvSpPr>
          <p:nvPr/>
        </p:nvSpPr>
        <p:spPr bwMode="auto">
          <a:xfrm>
            <a:off x="284163" y="4757738"/>
            <a:ext cx="2867025" cy="292100"/>
          </a:xfrm>
          <a:prstGeom prst="rect">
            <a:avLst/>
          </a:prstGeom>
          <a:noFill/>
          <a:ln w="9525">
            <a:noFill/>
            <a:miter lim="800000"/>
            <a:headEnd/>
            <a:tailEnd/>
          </a:ln>
        </p:spPr>
        <p:txBody>
          <a:bodyPr lIns="75749" tIns="37874" rIns="75749" bIns="37874">
            <a:spAutoFit/>
          </a:bodyPr>
          <a:lstStyle/>
          <a:p>
            <a:pPr defTabSz="757238">
              <a:spcBef>
                <a:spcPct val="50000"/>
              </a:spcBef>
            </a:pPr>
            <a:r>
              <a:rPr lang="fr-FR" sz="1400" b="1">
                <a:solidFill>
                  <a:schemeClr val="bg1"/>
                </a:solidFill>
              </a:rPr>
              <a:t>Structure de la concurrence</a:t>
            </a:r>
          </a:p>
        </p:txBody>
      </p:sp>
      <p:sp>
        <p:nvSpPr>
          <p:cNvPr id="33820" name="Rectangle 7"/>
          <p:cNvSpPr>
            <a:spLocks noChangeArrowheads="1"/>
          </p:cNvSpPr>
          <p:nvPr/>
        </p:nvSpPr>
        <p:spPr bwMode="auto">
          <a:xfrm>
            <a:off x="206375" y="71438"/>
            <a:ext cx="8366125" cy="357187"/>
          </a:xfrm>
          <a:prstGeom prst="rect">
            <a:avLst/>
          </a:prstGeom>
          <a:noFill/>
          <a:ln w="9525">
            <a:noFill/>
            <a:miter lim="800000"/>
            <a:headEnd/>
            <a:tailEnd/>
          </a:ln>
        </p:spPr>
        <p:txBody>
          <a:bodyPr lIns="0" tIns="0" rIns="0" bIns="0" anchor="b"/>
          <a:lstStyle/>
          <a:p>
            <a:pPr marL="457200" indent="-457200"/>
            <a:endParaRPr lang="fr-FR" sz="2800" b="1">
              <a:solidFill>
                <a:srgbClr val="000000"/>
              </a:solidFill>
            </a:endParaRPr>
          </a:p>
          <a:p>
            <a:pPr marL="457200" indent="-457200"/>
            <a:endParaRPr lang="fr-FR" sz="2800" b="1">
              <a:solidFill>
                <a:srgbClr val="000000"/>
              </a:solidFill>
            </a:endParaRPr>
          </a:p>
          <a:p>
            <a:pPr marL="457200" indent="-457200"/>
            <a:endParaRPr lang="fr-FR" sz="2800" b="1">
              <a:solidFill>
                <a:srgbClr val="000000"/>
              </a:solidFill>
            </a:endParaRPr>
          </a:p>
          <a:p>
            <a:pPr marL="457200" indent="-457200"/>
            <a:r>
              <a:rPr lang="fr-FR" sz="2800" b="1">
                <a:solidFill>
                  <a:srgbClr val="000000"/>
                </a:solidFill>
              </a:rPr>
              <a:t>Caractérisation du segment « Éligibles GAZ » </a:t>
            </a:r>
          </a:p>
        </p:txBody>
      </p:sp>
      <p:sp>
        <p:nvSpPr>
          <p:cNvPr id="33821" name="Text Box 23"/>
          <p:cNvSpPr txBox="1">
            <a:spLocks noChangeArrowheads="1"/>
          </p:cNvSpPr>
          <p:nvPr/>
        </p:nvSpPr>
        <p:spPr bwMode="auto">
          <a:xfrm>
            <a:off x="428625" y="2224088"/>
            <a:ext cx="4194175" cy="990600"/>
          </a:xfrm>
          <a:prstGeom prst="rect">
            <a:avLst/>
          </a:prstGeom>
          <a:noFill/>
          <a:ln w="9525">
            <a:noFill/>
            <a:miter lim="800000"/>
            <a:headEnd/>
            <a:tailEnd/>
          </a:ln>
        </p:spPr>
        <p:txBody>
          <a:bodyPr lIns="75749" tIns="37874" rIns="75749" bIns="37874">
            <a:spAutoFit/>
          </a:bodyPr>
          <a:lstStyle/>
          <a:p>
            <a:pPr defTabSz="757238">
              <a:lnSpc>
                <a:spcPct val="120000"/>
              </a:lnSpc>
            </a:pPr>
            <a:r>
              <a:rPr lang="fr-FR" sz="1100" b="1"/>
              <a:t>Clients</a:t>
            </a:r>
            <a:r>
              <a:rPr lang="fr-FR" sz="1100"/>
              <a:t> : MP, HP: PME-PMI-</a:t>
            </a:r>
            <a:r>
              <a:rPr lang="fr-FR" sz="1100">
                <a:solidFill>
                  <a:srgbClr val="000000"/>
                </a:solidFill>
              </a:rPr>
              <a:t>Industriels</a:t>
            </a:r>
            <a:r>
              <a:rPr lang="fr-FR" sz="1100"/>
              <a:t> et Tertiaires (Clients dont la consommation annuelle</a:t>
            </a:r>
            <a:r>
              <a:rPr lang="fr-FR" sz="1100">
                <a:solidFill>
                  <a:srgbClr val="FF0000"/>
                </a:solidFill>
              </a:rPr>
              <a:t> &gt; ou = 140 Mth.</a:t>
            </a:r>
          </a:p>
          <a:p>
            <a:pPr algn="just" defTabSz="757238"/>
            <a:r>
              <a:rPr lang="fr-FR" sz="1100" b="1">
                <a:solidFill>
                  <a:srgbClr val="FF0000"/>
                </a:solidFill>
              </a:rPr>
              <a:t>Clients MP : xx et xx% évolution annuelle</a:t>
            </a:r>
          </a:p>
          <a:p>
            <a:pPr algn="just" defTabSz="757238"/>
            <a:r>
              <a:rPr lang="fr-FR" sz="1100" b="1">
                <a:solidFill>
                  <a:srgbClr val="FF0000"/>
                </a:solidFill>
              </a:rPr>
              <a:t>Client HP : 34 et évolution annuelle de xx%</a:t>
            </a:r>
          </a:p>
          <a:p>
            <a:pPr algn="just" defTabSz="757238"/>
            <a:r>
              <a:rPr lang="fr-FR" sz="1100"/>
              <a:t> </a:t>
            </a:r>
            <a:endParaRPr lang="fr-FR" sz="1100">
              <a:solidFill>
                <a:srgbClr val="FF0000"/>
              </a:solidFill>
            </a:endParaRPr>
          </a:p>
        </p:txBody>
      </p:sp>
      <p:sp>
        <p:nvSpPr>
          <p:cNvPr id="33822" name="Rectangle 53"/>
          <p:cNvSpPr>
            <a:spLocks noChangeArrowheads="1"/>
          </p:cNvSpPr>
          <p:nvPr/>
        </p:nvSpPr>
        <p:spPr bwMode="auto">
          <a:xfrm>
            <a:off x="4714875" y="4249738"/>
            <a:ext cx="4071938" cy="1108075"/>
          </a:xfrm>
          <a:prstGeom prst="rect">
            <a:avLst/>
          </a:prstGeom>
          <a:noFill/>
          <a:ln w="9525">
            <a:noFill/>
            <a:miter lim="800000"/>
            <a:headEnd/>
            <a:tailEnd/>
          </a:ln>
        </p:spPr>
        <p:txBody>
          <a:bodyPr>
            <a:spAutoFit/>
          </a:bodyPr>
          <a:lstStyle/>
          <a:p>
            <a:pPr marL="177800" indent="-177800" defTabSz="757238">
              <a:lnSpc>
                <a:spcPct val="150000"/>
              </a:lnSpc>
              <a:buFontTx/>
              <a:buAutoNum type="arabicPeriod"/>
            </a:pPr>
            <a:r>
              <a:rPr lang="fr-FR" sz="1100" dirty="0">
                <a:solidFill>
                  <a:srgbClr val="000000"/>
                </a:solidFill>
              </a:rPr>
              <a:t>Risque concurrentiel</a:t>
            </a:r>
          </a:p>
          <a:p>
            <a:pPr marL="177800" indent="-177800" defTabSz="757238">
              <a:lnSpc>
                <a:spcPct val="150000"/>
              </a:lnSpc>
              <a:buFontTx/>
              <a:buAutoNum type="arabicPeriod"/>
            </a:pPr>
            <a:r>
              <a:rPr lang="fr-FR" sz="1100" dirty="0">
                <a:solidFill>
                  <a:srgbClr val="FF0000"/>
                </a:solidFill>
              </a:rPr>
              <a:t>Exiger de nouveaux paramètres de performances au niveau du transport par le régulateur (Imprévisibilité du régulateur)</a:t>
            </a:r>
          </a:p>
          <a:p>
            <a:pPr marL="177800" indent="-177800" defTabSz="757238">
              <a:lnSpc>
                <a:spcPct val="150000"/>
              </a:lnSpc>
              <a:buFontTx/>
              <a:buAutoNum type="arabicPeriod"/>
            </a:pPr>
            <a:r>
              <a:rPr lang="fr-FR" sz="1100" dirty="0">
                <a:solidFill>
                  <a:srgbClr val="000000"/>
                </a:solidFill>
              </a:rPr>
              <a:t>Risque technologique  </a:t>
            </a:r>
          </a:p>
        </p:txBody>
      </p:sp>
      <p:graphicFrame>
        <p:nvGraphicFramePr>
          <p:cNvPr id="1180788" name="Group 116"/>
          <p:cNvGraphicFramePr>
            <a:graphicFrameLocks noGrp="1"/>
          </p:cNvGraphicFramePr>
          <p:nvPr/>
        </p:nvGraphicFramePr>
        <p:xfrm>
          <a:off x="1143000" y="3214688"/>
          <a:ext cx="2808197" cy="1312717"/>
        </p:xfrm>
        <a:graphic>
          <a:graphicData uri="http://schemas.openxmlformats.org/drawingml/2006/table">
            <a:tbl>
              <a:tblPr/>
              <a:tblGrid>
                <a:gridCol w="481897"/>
                <a:gridCol w="481896"/>
                <a:gridCol w="481896"/>
                <a:gridCol w="481896"/>
                <a:gridCol w="440306"/>
                <a:gridCol w="440306"/>
              </a:tblGrid>
              <a:tr h="175942">
                <a:tc>
                  <a:txBody>
                    <a:bodyPr/>
                    <a:lstStyle/>
                    <a:p>
                      <a:pPr marL="0" marR="0" lvl="0" indent="0" algn="l" defTabSz="914400" rtl="0" eaLnBrk="1" fontAlgn="base" latinLnBrk="0" hangingPunct="1">
                        <a:lnSpc>
                          <a:spcPct val="120000"/>
                        </a:lnSpc>
                        <a:spcBef>
                          <a:spcPct val="20000"/>
                        </a:spcBef>
                        <a:spcAft>
                          <a:spcPct val="20000"/>
                        </a:spcAft>
                        <a:buClr>
                          <a:srgbClr val="666465"/>
                        </a:buClr>
                        <a:buSzTx/>
                        <a:buFont typeface="Wingdings" pitchFamily="2" charset="2"/>
                        <a:buNone/>
                        <a:tabLst/>
                      </a:pPr>
                      <a:endParaRPr kumimoji="0" lang="fr-FR" sz="800" b="0" i="0" u="none" strike="noStrike" cap="none" normalizeH="0" baseline="0" dirty="0" smtClean="0">
                        <a:ln>
                          <a:noFill/>
                        </a:ln>
                        <a:solidFill>
                          <a:srgbClr val="000000"/>
                        </a:solidFill>
                        <a:effectLst/>
                        <a:latin typeface="Arial" charset="0"/>
                        <a:cs typeface="Arial" charset="0"/>
                      </a:endParaRPr>
                    </a:p>
                  </a:txBody>
                  <a:tcPr marL="16615" marR="16615" marT="0" marB="0" anchor="ctr" horzOverflow="overflow">
                    <a:lnL cap="flat">
                      <a:noFill/>
                    </a:lnL>
                    <a:lnR w="12700" cap="flat" cmpd="sng" algn="ctr">
                      <a:solidFill>
                        <a:schemeClr val="accent1"/>
                      </a:solidFill>
                      <a:prstDash val="solid"/>
                      <a:round/>
                      <a:headEnd type="none" w="med" len="med"/>
                      <a:tailEnd type="none" w="med" len="med"/>
                    </a:lnR>
                    <a:lnT cap="flat">
                      <a:noFill/>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20000"/>
                        </a:lnSpc>
                        <a:spcBef>
                          <a:spcPct val="20000"/>
                        </a:spcBef>
                        <a:spcAft>
                          <a:spcPct val="20000"/>
                        </a:spcAft>
                        <a:buClr>
                          <a:srgbClr val="666465"/>
                        </a:buClr>
                        <a:buSzTx/>
                        <a:buFont typeface="Wingdings" pitchFamily="2" charset="2"/>
                        <a:buNone/>
                        <a:tabLst/>
                      </a:pPr>
                      <a:r>
                        <a:rPr kumimoji="0" lang="fr-FR" sz="1000" b="1" i="0" u="none" strike="noStrike" cap="none" normalizeH="0" baseline="0" dirty="0" smtClean="0">
                          <a:ln>
                            <a:noFill/>
                          </a:ln>
                          <a:solidFill>
                            <a:srgbClr val="000000"/>
                          </a:solidFill>
                          <a:effectLst/>
                          <a:latin typeface="Arial" charset="0"/>
                        </a:rPr>
                        <a:t>2012</a:t>
                      </a:r>
                    </a:p>
                  </a:txBody>
                  <a:tcPr marL="16615" marR="16615"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20000"/>
                        </a:lnSpc>
                        <a:spcBef>
                          <a:spcPct val="20000"/>
                        </a:spcBef>
                        <a:spcAft>
                          <a:spcPct val="20000"/>
                        </a:spcAft>
                        <a:buClr>
                          <a:srgbClr val="666465"/>
                        </a:buClr>
                        <a:buSzTx/>
                        <a:buFont typeface="Wingdings" pitchFamily="2" charset="2"/>
                        <a:buNone/>
                        <a:tabLst/>
                      </a:pPr>
                      <a:r>
                        <a:rPr kumimoji="0" lang="fr-FR" sz="1000" b="1" i="0" u="none" strike="noStrike" cap="none" normalizeH="0" baseline="0" dirty="0" smtClean="0">
                          <a:ln>
                            <a:noFill/>
                          </a:ln>
                          <a:solidFill>
                            <a:srgbClr val="000000"/>
                          </a:solidFill>
                          <a:effectLst/>
                          <a:latin typeface="Arial" charset="0"/>
                        </a:rPr>
                        <a:t>2013</a:t>
                      </a:r>
                    </a:p>
                  </a:txBody>
                  <a:tcPr marL="16615" marR="16615"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20000"/>
                        </a:lnSpc>
                        <a:spcBef>
                          <a:spcPct val="20000"/>
                        </a:spcBef>
                        <a:spcAft>
                          <a:spcPct val="20000"/>
                        </a:spcAft>
                        <a:buClr>
                          <a:srgbClr val="666465"/>
                        </a:buClr>
                        <a:buSzTx/>
                        <a:buFont typeface="Wingdings" pitchFamily="2" charset="2"/>
                        <a:buNone/>
                        <a:tabLst/>
                      </a:pPr>
                      <a:r>
                        <a:rPr kumimoji="0" lang="fr-FR" sz="1000" b="1" i="0" u="none" strike="noStrike" cap="none" normalizeH="0" baseline="0" dirty="0" smtClean="0">
                          <a:ln>
                            <a:noFill/>
                          </a:ln>
                          <a:solidFill>
                            <a:srgbClr val="000000"/>
                          </a:solidFill>
                          <a:effectLst/>
                          <a:latin typeface="Arial" charset="0"/>
                        </a:rPr>
                        <a:t>2014</a:t>
                      </a:r>
                    </a:p>
                  </a:txBody>
                  <a:tcPr marL="16615" marR="16615"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20000"/>
                        </a:lnSpc>
                        <a:spcBef>
                          <a:spcPct val="20000"/>
                        </a:spcBef>
                        <a:spcAft>
                          <a:spcPct val="20000"/>
                        </a:spcAft>
                        <a:buClr>
                          <a:srgbClr val="666465"/>
                        </a:buClr>
                        <a:buSzTx/>
                        <a:buFont typeface="Wingdings" pitchFamily="2" charset="2"/>
                        <a:buNone/>
                        <a:tabLst/>
                      </a:pPr>
                      <a:r>
                        <a:rPr kumimoji="0" lang="fr-FR" sz="1000" b="1" i="0" u="none" strike="noStrike" cap="none" normalizeH="0" baseline="0" dirty="0" smtClean="0">
                          <a:ln>
                            <a:noFill/>
                          </a:ln>
                          <a:solidFill>
                            <a:srgbClr val="000000"/>
                          </a:solidFill>
                          <a:effectLst/>
                          <a:latin typeface="Arial" charset="0"/>
                        </a:rPr>
                        <a:t>2015</a:t>
                      </a:r>
                    </a:p>
                  </a:txBody>
                  <a:tcPr marL="16615" marR="16615"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20000"/>
                        </a:lnSpc>
                        <a:spcBef>
                          <a:spcPct val="20000"/>
                        </a:spcBef>
                        <a:spcAft>
                          <a:spcPct val="20000"/>
                        </a:spcAft>
                        <a:buClr>
                          <a:srgbClr val="666465"/>
                        </a:buClr>
                        <a:buSzTx/>
                        <a:buFont typeface="Wingdings" pitchFamily="2" charset="2"/>
                        <a:buNone/>
                        <a:tabLst/>
                      </a:pPr>
                      <a:r>
                        <a:rPr kumimoji="0" lang="fr-FR" sz="1000" b="1" i="0" u="none" strike="noStrike" cap="none" normalizeH="0" baseline="0" dirty="0" smtClean="0">
                          <a:ln>
                            <a:noFill/>
                          </a:ln>
                          <a:solidFill>
                            <a:srgbClr val="000000"/>
                          </a:solidFill>
                          <a:effectLst/>
                          <a:latin typeface="Arial" charset="0"/>
                        </a:rPr>
                        <a:t>2016</a:t>
                      </a:r>
                    </a:p>
                  </a:txBody>
                  <a:tcPr marL="16615" marR="16615"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r>
              <a:tr h="410419">
                <a:tc>
                  <a:txBody>
                    <a:bodyPr/>
                    <a:lstStyle/>
                    <a:p>
                      <a:pPr marL="0" marR="0" lvl="0" indent="0" algn="l" defTabSz="914400" rtl="0" eaLnBrk="1" fontAlgn="base" latinLnBrk="0" hangingPunct="1">
                        <a:lnSpc>
                          <a:spcPct val="120000"/>
                        </a:lnSpc>
                        <a:spcBef>
                          <a:spcPct val="20000"/>
                        </a:spcBef>
                        <a:spcAft>
                          <a:spcPct val="20000"/>
                        </a:spcAft>
                        <a:buClr>
                          <a:srgbClr val="666465"/>
                        </a:buClr>
                        <a:buSzTx/>
                        <a:buFont typeface="Wingdings" pitchFamily="2" charset="2"/>
                        <a:buNone/>
                        <a:tabLst/>
                      </a:pPr>
                      <a:r>
                        <a:rPr kumimoji="0" lang="fr-FR" sz="900" b="1" i="0" u="none" strike="noStrike" cap="none" normalizeH="0" baseline="0" smtClean="0">
                          <a:ln>
                            <a:noFill/>
                          </a:ln>
                          <a:solidFill>
                            <a:srgbClr val="000000"/>
                          </a:solidFill>
                          <a:effectLst/>
                          <a:latin typeface="Arial" charset="0"/>
                          <a:cs typeface="Arial" charset="0"/>
                        </a:rPr>
                        <a:t>Volume (10</a:t>
                      </a:r>
                      <a:r>
                        <a:rPr kumimoji="0" lang="fr-FR" sz="900" b="1" i="0" u="none" strike="noStrike" cap="none" normalizeH="0" baseline="30000" smtClean="0">
                          <a:ln>
                            <a:noFill/>
                          </a:ln>
                          <a:solidFill>
                            <a:srgbClr val="000000"/>
                          </a:solidFill>
                          <a:effectLst/>
                          <a:latin typeface="Arial" charset="0"/>
                          <a:cs typeface="Arial" charset="0"/>
                        </a:rPr>
                        <a:t>6</a:t>
                      </a:r>
                      <a:r>
                        <a:rPr kumimoji="0" lang="fr-FR" sz="900" b="1" i="0" u="none" strike="noStrike" cap="none" normalizeH="0" baseline="0" smtClean="0">
                          <a:ln>
                            <a:noFill/>
                          </a:ln>
                          <a:solidFill>
                            <a:srgbClr val="000000"/>
                          </a:solidFill>
                          <a:effectLst/>
                          <a:latin typeface="Arial" charset="0"/>
                          <a:cs typeface="Arial" charset="0"/>
                        </a:rPr>
                        <a:t>Th)</a:t>
                      </a:r>
                    </a:p>
                  </a:txBody>
                  <a:tcPr marL="16615" marR="16615"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endParaRPr kumimoji="0" lang="fr-FR" sz="1000" b="1" i="0" u="none" strike="noStrike" cap="none" normalizeH="0" baseline="0" dirty="0" smtClean="0">
                        <a:ln>
                          <a:noFill/>
                        </a:ln>
                        <a:solidFill>
                          <a:srgbClr val="000000"/>
                        </a:solidFill>
                        <a:effectLst/>
                        <a:latin typeface="Arial" charset="0"/>
                      </a:endParaRPr>
                    </a:p>
                  </a:txBody>
                  <a:tcPr marL="16615" marR="16615"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endParaRPr kumimoji="0" lang="fr-FR" sz="1000" b="1" i="0" u="none" strike="noStrike" cap="none" normalizeH="0" baseline="0" dirty="0" smtClean="0">
                        <a:ln>
                          <a:noFill/>
                        </a:ln>
                        <a:solidFill>
                          <a:srgbClr val="000000"/>
                        </a:solidFill>
                        <a:effectLst/>
                        <a:latin typeface="Arial" charset="0"/>
                      </a:endParaRPr>
                    </a:p>
                  </a:txBody>
                  <a:tcPr marL="16615" marR="16615"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endParaRPr kumimoji="0" lang="fr-FR" sz="1000" b="1" i="0" u="none" strike="noStrike" cap="none" normalizeH="0" baseline="0" dirty="0" smtClean="0">
                        <a:ln>
                          <a:noFill/>
                        </a:ln>
                        <a:solidFill>
                          <a:srgbClr val="000000"/>
                        </a:solidFill>
                        <a:effectLst/>
                        <a:latin typeface="Arial" charset="0"/>
                      </a:endParaRPr>
                    </a:p>
                  </a:txBody>
                  <a:tcPr marL="16615" marR="16615"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endParaRPr kumimoji="0" lang="fr-FR" sz="1000" b="1" i="0" u="none" strike="noStrike" cap="none" normalizeH="0" baseline="0" dirty="0" smtClean="0">
                        <a:ln>
                          <a:noFill/>
                        </a:ln>
                        <a:solidFill>
                          <a:srgbClr val="000000"/>
                        </a:solidFill>
                        <a:effectLst/>
                        <a:latin typeface="Arial" charset="0"/>
                      </a:endParaRPr>
                    </a:p>
                  </a:txBody>
                  <a:tcPr marL="16615" marR="16615"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endParaRPr kumimoji="0" lang="fr-FR" sz="1000" b="1" i="0" u="none" strike="noStrike" cap="none" normalizeH="0" baseline="0" dirty="0" smtClean="0">
                        <a:ln>
                          <a:noFill/>
                        </a:ln>
                        <a:solidFill>
                          <a:srgbClr val="000000"/>
                        </a:solidFill>
                        <a:effectLst/>
                        <a:latin typeface="Arial" charset="0"/>
                      </a:endParaRPr>
                    </a:p>
                  </a:txBody>
                  <a:tcPr marL="16615" marR="16615"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r>
              <a:tr h="294358">
                <a:tc>
                  <a:txBody>
                    <a:bodyPr/>
                    <a:lstStyle/>
                    <a:p>
                      <a:pPr marL="0" marR="0" lvl="0" indent="0" algn="l" defTabSz="914400" rtl="0" eaLnBrk="1" fontAlgn="base" latinLnBrk="0" hangingPunct="1">
                        <a:lnSpc>
                          <a:spcPct val="120000"/>
                        </a:lnSpc>
                        <a:spcBef>
                          <a:spcPct val="20000"/>
                        </a:spcBef>
                        <a:spcAft>
                          <a:spcPct val="20000"/>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cs typeface="Arial" charset="0"/>
                        </a:rPr>
                        <a:t>VA (DA/Th)</a:t>
                      </a:r>
                    </a:p>
                  </a:txBody>
                  <a:tcPr marL="16615" marR="16615"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 latinLnBrk="0" hangingPunct="1">
                        <a:lnSpc>
                          <a:spcPct val="120000"/>
                        </a:lnSpc>
                        <a:spcBef>
                          <a:spcPct val="0"/>
                        </a:spcBef>
                        <a:spcAft>
                          <a:spcPct val="20000"/>
                        </a:spcAft>
                        <a:buClr>
                          <a:srgbClr val="666465"/>
                        </a:buClr>
                        <a:buSzTx/>
                        <a:buFontTx/>
                        <a:buNone/>
                        <a:tabLst/>
                      </a:pPr>
                      <a:endParaRPr kumimoji="0" lang="fr-FR" sz="1000" b="1" i="0" u="none" strike="noStrike" cap="none" normalizeH="0" baseline="0" dirty="0" smtClean="0">
                        <a:ln>
                          <a:noFill/>
                        </a:ln>
                        <a:solidFill>
                          <a:schemeClr val="tx1"/>
                        </a:solidFill>
                        <a:effectLst/>
                        <a:latin typeface="Arial" charset="0"/>
                        <a:cs typeface="Arial" charset="0"/>
                      </a:endParaRPr>
                    </a:p>
                  </a:txBody>
                  <a:tcPr marL="16615" marR="16615"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 latinLnBrk="0" hangingPunct="1">
                        <a:lnSpc>
                          <a:spcPct val="120000"/>
                        </a:lnSpc>
                        <a:spcBef>
                          <a:spcPct val="0"/>
                        </a:spcBef>
                        <a:spcAft>
                          <a:spcPct val="20000"/>
                        </a:spcAft>
                        <a:buClr>
                          <a:srgbClr val="666465"/>
                        </a:buClr>
                        <a:buSzTx/>
                        <a:buFontTx/>
                        <a:buNone/>
                        <a:tabLst/>
                      </a:pPr>
                      <a:endParaRPr kumimoji="0" lang="fr-FR" sz="1000" b="1" i="0" u="none" strike="noStrike" cap="none" normalizeH="0" baseline="0" dirty="0" smtClean="0">
                        <a:ln>
                          <a:noFill/>
                        </a:ln>
                        <a:solidFill>
                          <a:schemeClr val="tx1"/>
                        </a:solidFill>
                        <a:effectLst/>
                        <a:latin typeface="Arial" charset="0"/>
                        <a:cs typeface="Arial" charset="0"/>
                      </a:endParaRPr>
                    </a:p>
                  </a:txBody>
                  <a:tcPr marL="16615" marR="16615"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 latinLnBrk="0" hangingPunct="1">
                        <a:lnSpc>
                          <a:spcPct val="120000"/>
                        </a:lnSpc>
                        <a:spcBef>
                          <a:spcPct val="0"/>
                        </a:spcBef>
                        <a:spcAft>
                          <a:spcPct val="20000"/>
                        </a:spcAft>
                        <a:buClr>
                          <a:srgbClr val="666465"/>
                        </a:buClr>
                        <a:buSzTx/>
                        <a:buFontTx/>
                        <a:buNone/>
                        <a:tabLst/>
                      </a:pPr>
                      <a:endParaRPr kumimoji="0" lang="fr-FR" sz="1000" b="1" i="0" u="none" strike="noStrike" cap="none" normalizeH="0" baseline="0" dirty="0" smtClean="0">
                        <a:ln>
                          <a:noFill/>
                        </a:ln>
                        <a:solidFill>
                          <a:schemeClr val="tx1"/>
                        </a:solidFill>
                        <a:effectLst/>
                        <a:latin typeface="Arial" charset="0"/>
                        <a:cs typeface="Arial" charset="0"/>
                      </a:endParaRPr>
                    </a:p>
                  </a:txBody>
                  <a:tcPr marL="16615" marR="16615"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 latinLnBrk="0" hangingPunct="1">
                        <a:lnSpc>
                          <a:spcPct val="120000"/>
                        </a:lnSpc>
                        <a:spcBef>
                          <a:spcPct val="0"/>
                        </a:spcBef>
                        <a:spcAft>
                          <a:spcPct val="20000"/>
                        </a:spcAft>
                        <a:buClr>
                          <a:srgbClr val="666465"/>
                        </a:buClr>
                        <a:buSzTx/>
                        <a:buFontTx/>
                        <a:buNone/>
                        <a:tabLst/>
                      </a:pPr>
                      <a:endParaRPr kumimoji="0" lang="fr-FR" sz="1000" b="1" i="0" u="none" strike="noStrike" cap="none" normalizeH="0" baseline="0" dirty="0" smtClean="0">
                        <a:ln>
                          <a:noFill/>
                        </a:ln>
                        <a:solidFill>
                          <a:schemeClr val="tx1"/>
                        </a:solidFill>
                        <a:effectLst/>
                        <a:latin typeface="Arial" charset="0"/>
                        <a:cs typeface="Arial" charset="0"/>
                      </a:endParaRPr>
                    </a:p>
                  </a:txBody>
                  <a:tcPr marL="16615" marR="16615"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 latinLnBrk="0" hangingPunct="1">
                        <a:lnSpc>
                          <a:spcPct val="120000"/>
                        </a:lnSpc>
                        <a:spcBef>
                          <a:spcPct val="0"/>
                        </a:spcBef>
                        <a:spcAft>
                          <a:spcPct val="20000"/>
                        </a:spcAft>
                        <a:buClr>
                          <a:srgbClr val="666465"/>
                        </a:buClr>
                        <a:buSzTx/>
                        <a:buFontTx/>
                        <a:buNone/>
                        <a:tabLst/>
                      </a:pPr>
                      <a:endParaRPr kumimoji="0" lang="fr-FR" sz="1000" b="1" i="0" u="none" strike="noStrike" cap="none" normalizeH="0" baseline="0" dirty="0" smtClean="0">
                        <a:ln>
                          <a:noFill/>
                        </a:ln>
                        <a:solidFill>
                          <a:schemeClr val="tx1"/>
                        </a:solidFill>
                        <a:effectLst/>
                        <a:latin typeface="Arial" charset="0"/>
                        <a:cs typeface="Arial" charset="0"/>
                      </a:endParaRPr>
                    </a:p>
                  </a:txBody>
                  <a:tcPr marL="16615" marR="16615"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r>
              <a:tr h="390234">
                <a:tc>
                  <a:txBody>
                    <a:bodyPr/>
                    <a:lstStyle/>
                    <a:p>
                      <a:pPr marL="0" marR="0" lvl="0" indent="0" algn="l" defTabSz="914400" rtl="0" eaLnBrk="1" fontAlgn="base" latinLnBrk="0" hangingPunct="1">
                        <a:lnSpc>
                          <a:spcPct val="120000"/>
                        </a:lnSpc>
                        <a:spcBef>
                          <a:spcPct val="20000"/>
                        </a:spcBef>
                        <a:spcAft>
                          <a:spcPct val="20000"/>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cs typeface="Arial" charset="0"/>
                        </a:rPr>
                        <a:t>Valeur (MDA</a:t>
                      </a:r>
                    </a:p>
                  </a:txBody>
                  <a:tcPr marL="16615" marR="16615" marT="0" marB="0"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20000"/>
                        </a:lnSpc>
                        <a:spcBef>
                          <a:spcPct val="20000"/>
                        </a:spcBef>
                        <a:spcAft>
                          <a:spcPct val="20000"/>
                        </a:spcAft>
                        <a:buClr>
                          <a:srgbClr val="666465"/>
                        </a:buClr>
                        <a:buSzTx/>
                        <a:buFont typeface="Wingdings" pitchFamily="2" charset="2"/>
                        <a:buNone/>
                        <a:tabLst/>
                      </a:pPr>
                      <a:endParaRPr kumimoji="0" lang="fr-FR" sz="1000" b="1" i="0" u="none" strike="noStrike" cap="none" normalizeH="0" baseline="0" dirty="0" smtClean="0">
                        <a:ln>
                          <a:noFill/>
                        </a:ln>
                        <a:solidFill>
                          <a:srgbClr val="000000"/>
                        </a:solidFill>
                        <a:effectLst/>
                        <a:latin typeface="Arial" charset="0"/>
                      </a:endParaRPr>
                    </a:p>
                  </a:txBody>
                  <a:tcPr marL="16615" marR="16615"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20000"/>
                        </a:lnSpc>
                        <a:spcBef>
                          <a:spcPct val="20000"/>
                        </a:spcBef>
                        <a:spcAft>
                          <a:spcPct val="20000"/>
                        </a:spcAft>
                        <a:buClr>
                          <a:srgbClr val="666465"/>
                        </a:buClr>
                        <a:buSzTx/>
                        <a:buFont typeface="Wingdings" pitchFamily="2" charset="2"/>
                        <a:buNone/>
                        <a:tabLst/>
                      </a:pPr>
                      <a:endParaRPr kumimoji="0" lang="fr-FR" sz="1000" b="1" i="0" u="none" strike="noStrike" cap="none" normalizeH="0" baseline="0" dirty="0" smtClean="0">
                        <a:ln>
                          <a:noFill/>
                        </a:ln>
                        <a:solidFill>
                          <a:srgbClr val="000000"/>
                        </a:solidFill>
                        <a:effectLst/>
                        <a:latin typeface="Arial" charset="0"/>
                      </a:endParaRPr>
                    </a:p>
                  </a:txBody>
                  <a:tcPr marL="16615" marR="16615"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20000"/>
                        </a:lnSpc>
                        <a:spcBef>
                          <a:spcPct val="20000"/>
                        </a:spcBef>
                        <a:spcAft>
                          <a:spcPct val="20000"/>
                        </a:spcAft>
                        <a:buClr>
                          <a:srgbClr val="666465"/>
                        </a:buClr>
                        <a:buSzTx/>
                        <a:buFont typeface="Wingdings" pitchFamily="2" charset="2"/>
                        <a:buNone/>
                        <a:tabLst/>
                      </a:pPr>
                      <a:endParaRPr kumimoji="0" lang="fr-FR" sz="1000" b="1" i="0" u="none" strike="noStrike" cap="none" normalizeH="0" baseline="0" dirty="0" smtClean="0">
                        <a:ln>
                          <a:noFill/>
                        </a:ln>
                        <a:solidFill>
                          <a:srgbClr val="000000"/>
                        </a:solidFill>
                        <a:effectLst/>
                        <a:latin typeface="Arial" charset="0"/>
                      </a:endParaRPr>
                    </a:p>
                  </a:txBody>
                  <a:tcPr marL="16615" marR="16615"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20000"/>
                        </a:lnSpc>
                        <a:spcBef>
                          <a:spcPct val="20000"/>
                        </a:spcBef>
                        <a:spcAft>
                          <a:spcPct val="20000"/>
                        </a:spcAft>
                        <a:buClr>
                          <a:srgbClr val="666465"/>
                        </a:buClr>
                        <a:buSzTx/>
                        <a:buFont typeface="Wingdings" pitchFamily="2" charset="2"/>
                        <a:buNone/>
                        <a:tabLst/>
                      </a:pPr>
                      <a:endParaRPr kumimoji="0" lang="fr-FR" sz="1000" b="1" i="0" u="none" strike="noStrike" cap="none" normalizeH="0" baseline="0" dirty="0" smtClean="0">
                        <a:ln>
                          <a:noFill/>
                        </a:ln>
                        <a:solidFill>
                          <a:srgbClr val="000000"/>
                        </a:solidFill>
                        <a:effectLst/>
                        <a:latin typeface="Arial" charset="0"/>
                      </a:endParaRPr>
                    </a:p>
                  </a:txBody>
                  <a:tcPr marL="16615" marR="16615"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20000"/>
                        </a:lnSpc>
                        <a:spcBef>
                          <a:spcPct val="20000"/>
                        </a:spcBef>
                        <a:spcAft>
                          <a:spcPct val="20000"/>
                        </a:spcAft>
                        <a:buClr>
                          <a:srgbClr val="666465"/>
                        </a:buClr>
                        <a:buSzTx/>
                        <a:buFont typeface="Wingdings" pitchFamily="2" charset="2"/>
                        <a:buNone/>
                        <a:tabLst/>
                      </a:pPr>
                      <a:endParaRPr kumimoji="0" lang="fr-FR" sz="1000" b="1" i="0" u="none" strike="noStrike" cap="none" normalizeH="0" baseline="0" dirty="0" smtClean="0">
                        <a:ln>
                          <a:noFill/>
                        </a:ln>
                        <a:solidFill>
                          <a:srgbClr val="000000"/>
                        </a:solidFill>
                        <a:effectLst/>
                        <a:latin typeface="Arial" charset="0"/>
                      </a:endParaRPr>
                    </a:p>
                  </a:txBody>
                  <a:tcPr marL="16615" marR="16615"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r>
            </a:tbl>
          </a:graphicData>
        </a:graphic>
      </p:graphicFrame>
      <p:sp>
        <p:nvSpPr>
          <p:cNvPr id="33860" name="Text Box 10"/>
          <p:cNvSpPr txBox="1">
            <a:spLocks noChangeArrowheads="1"/>
          </p:cNvSpPr>
          <p:nvPr/>
        </p:nvSpPr>
        <p:spPr bwMode="auto">
          <a:xfrm>
            <a:off x="254000" y="498475"/>
            <a:ext cx="1898650" cy="292100"/>
          </a:xfrm>
          <a:prstGeom prst="rect">
            <a:avLst/>
          </a:prstGeom>
          <a:noFill/>
          <a:ln w="9525">
            <a:noFill/>
            <a:miter lim="800000"/>
            <a:headEnd/>
            <a:tailEnd/>
          </a:ln>
        </p:spPr>
        <p:txBody>
          <a:bodyPr lIns="75749" tIns="37874" rIns="75749" bIns="37874">
            <a:spAutoFit/>
          </a:bodyPr>
          <a:lstStyle/>
          <a:p>
            <a:pPr defTabSz="757238">
              <a:spcBef>
                <a:spcPct val="50000"/>
              </a:spcBef>
            </a:pPr>
            <a:r>
              <a:rPr lang="fr-FR" sz="1400" b="1">
                <a:solidFill>
                  <a:schemeClr val="bg1"/>
                </a:solidFill>
              </a:rPr>
              <a:t>Définition du segment</a:t>
            </a:r>
          </a:p>
        </p:txBody>
      </p:sp>
      <p:sp>
        <p:nvSpPr>
          <p:cNvPr id="33861" name="Text Box 11"/>
          <p:cNvSpPr txBox="1">
            <a:spLocks noChangeArrowheads="1"/>
          </p:cNvSpPr>
          <p:nvPr/>
        </p:nvSpPr>
        <p:spPr bwMode="auto">
          <a:xfrm>
            <a:off x="4762500" y="498475"/>
            <a:ext cx="4095750" cy="292100"/>
          </a:xfrm>
          <a:prstGeom prst="rect">
            <a:avLst/>
          </a:prstGeom>
          <a:noFill/>
          <a:ln w="9525">
            <a:noFill/>
            <a:miter lim="800000"/>
            <a:headEnd/>
            <a:tailEnd/>
          </a:ln>
        </p:spPr>
        <p:txBody>
          <a:bodyPr lIns="75749" tIns="37874" rIns="75749" bIns="37874">
            <a:spAutoFit/>
          </a:bodyPr>
          <a:lstStyle/>
          <a:p>
            <a:pPr defTabSz="757238">
              <a:spcBef>
                <a:spcPct val="50000"/>
              </a:spcBef>
            </a:pPr>
            <a:r>
              <a:rPr lang="fr-FR" sz="1400" b="1">
                <a:solidFill>
                  <a:schemeClr val="bg1"/>
                </a:solidFill>
              </a:rPr>
              <a:t>Règles du jeu et synergies possibles</a:t>
            </a:r>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graphicFrame>
        <p:nvGraphicFramePr>
          <p:cNvPr id="1184983" name="Group 215"/>
          <p:cNvGraphicFramePr>
            <a:graphicFrameLocks noGrp="1"/>
          </p:cNvGraphicFramePr>
          <p:nvPr>
            <p:ph idx="4294967295"/>
          </p:nvPr>
        </p:nvGraphicFramePr>
        <p:xfrm>
          <a:off x="216418" y="500042"/>
          <a:ext cx="8713300" cy="5652129"/>
        </p:xfrm>
        <a:graphic>
          <a:graphicData uri="http://schemas.openxmlformats.org/drawingml/2006/table">
            <a:tbl>
              <a:tblPr/>
              <a:tblGrid>
                <a:gridCol w="448408"/>
                <a:gridCol w="140677"/>
                <a:gridCol w="2417885"/>
                <a:gridCol w="348480"/>
                <a:gridCol w="464442"/>
                <a:gridCol w="398585"/>
                <a:gridCol w="398585"/>
                <a:gridCol w="25400"/>
                <a:gridCol w="4070838"/>
              </a:tblGrid>
              <a:tr h="484188">
                <a:tc>
                  <a:txBody>
                    <a:bodyPr/>
                    <a:lstStyle/>
                    <a:p>
                      <a:pPr marL="0" marR="0" lvl="0" indent="0" algn="l" defTabSz="914400" rtl="0" eaLnBrk="0" fontAlgn="base" latinLnBrk="0" hangingPunct="0">
                        <a:lnSpc>
                          <a:spcPct val="120000"/>
                        </a:lnSpc>
                        <a:spcBef>
                          <a:spcPct val="20000"/>
                        </a:spcBef>
                        <a:spcAft>
                          <a:spcPct val="20000"/>
                        </a:spcAft>
                        <a:buClr>
                          <a:srgbClr val="666465"/>
                        </a:buClr>
                        <a:buSzTx/>
                        <a:buFont typeface="Wingdings" pitchFamily="2" charset="2"/>
                        <a:buNone/>
                        <a:tabLst/>
                      </a:pPr>
                      <a:endParaRPr kumimoji="0" lang="fr-FR" sz="1000" b="1" i="0" u="none" strike="noStrike" cap="none" normalizeH="0" baseline="0" dirty="0" smtClean="0">
                        <a:ln>
                          <a:noFill/>
                        </a:ln>
                        <a:solidFill>
                          <a:srgbClr val="000000"/>
                        </a:solidFill>
                        <a:effectLst/>
                        <a:latin typeface="Arial" charset="0"/>
                      </a:endParaRPr>
                    </a:p>
                  </a:txBody>
                  <a:tcPr marL="16615" marR="16615" marT="18000" marB="18000" anchor="ctr" horzOverflow="overflow">
                    <a:lnL>
                      <a:noFill/>
                    </a:lnL>
                    <a:lnR>
                      <a:noFill/>
                    </a:lnR>
                    <a:lnT>
                      <a:noFill/>
                    </a:lnT>
                    <a:lnB>
                      <a:noFill/>
                    </a:lnB>
                    <a:lnTlToBr>
                      <a:noFill/>
                    </a:lnTlToBr>
                    <a:lnBlToTr>
                      <a:noFill/>
                    </a:lnBlToTr>
                    <a:noFill/>
                  </a:tcPr>
                </a:tc>
                <a:tc gridSpan="2">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endParaRPr kumimoji="0" lang="fr-FR" sz="1000" b="1" i="0" u="none" strike="noStrike" cap="none" normalizeH="0" baseline="0" dirty="0" smtClean="0">
                        <a:ln>
                          <a:noFill/>
                        </a:ln>
                        <a:solidFill>
                          <a:srgbClr val="000000"/>
                        </a:solidFill>
                        <a:effectLst/>
                        <a:latin typeface="Arial" charset="0"/>
                      </a:endParaRPr>
                    </a:p>
                  </a:txBody>
                  <a:tcPr marL="16615" marR="16615" marT="18000" marB="18000" anchor="ctr" horzOverflow="overflow">
                    <a:lnL>
                      <a:noFill/>
                    </a:lnL>
                    <a:lnR w="9525" cap="flat" cmpd="sng" algn="ctr">
                      <a:solidFill>
                        <a:schemeClr val="accent1"/>
                      </a:solidFill>
                      <a:prstDash val="solid"/>
                      <a:round/>
                      <a:headEnd type="none" w="med" len="med"/>
                      <a:tailEnd type="none" w="med" len="med"/>
                    </a:lnR>
                    <a:lnT>
                      <a:noFill/>
                    </a:lnT>
                    <a:lnB>
                      <a:noFill/>
                    </a:lnB>
                    <a:lnTlToBr>
                      <a:noFill/>
                    </a:lnTlToBr>
                    <a:lnBlToTr>
                      <a:noFill/>
                    </a:lnBlToTr>
                    <a:noFill/>
                  </a:tcPr>
                </a:tc>
                <a:tc hMerge="1">
                  <a:txBody>
                    <a:bodyPr/>
                    <a:lstStyle/>
                    <a:p>
                      <a:endParaRPr lang="fr-FR"/>
                    </a:p>
                  </a:txBody>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000" b="1" i="0" u="none" strike="noStrike" cap="none" normalizeH="0" baseline="0" smtClean="0">
                          <a:ln>
                            <a:noFill/>
                          </a:ln>
                          <a:solidFill>
                            <a:srgbClr val="000000"/>
                          </a:solidFill>
                          <a:effectLst/>
                          <a:latin typeface="Arial" charset="0"/>
                        </a:rPr>
                        <a:t>Très faible</a:t>
                      </a:r>
                    </a:p>
                  </a:txBody>
                  <a:tcPr marL="0" marR="0"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000" b="1" i="0" u="none" strike="noStrike" cap="none" normalizeH="0" baseline="0" smtClean="0">
                          <a:ln>
                            <a:noFill/>
                          </a:ln>
                          <a:solidFill>
                            <a:srgbClr val="000000"/>
                          </a:solidFill>
                          <a:effectLst/>
                          <a:latin typeface="Arial" charset="0"/>
                        </a:rPr>
                        <a:t>Faible</a:t>
                      </a:r>
                    </a:p>
                  </a:txBody>
                  <a:tcPr marL="0" marR="0"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000" b="1" i="0" u="none" strike="noStrike" cap="none" normalizeH="0" baseline="0" smtClean="0">
                          <a:ln>
                            <a:noFill/>
                          </a:ln>
                          <a:solidFill>
                            <a:srgbClr val="000000"/>
                          </a:solidFill>
                          <a:effectLst/>
                          <a:latin typeface="Arial" charset="0"/>
                        </a:rPr>
                        <a:t>Moyenne</a:t>
                      </a:r>
                    </a:p>
                  </a:txBody>
                  <a:tcPr marL="0" marR="0"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000" b="1" i="0" u="none" strike="noStrike" cap="none" normalizeH="0" baseline="0" dirty="0" smtClean="0">
                          <a:ln>
                            <a:noFill/>
                          </a:ln>
                          <a:solidFill>
                            <a:srgbClr val="000000"/>
                          </a:solidFill>
                          <a:effectLst/>
                          <a:latin typeface="Arial" charset="0"/>
                        </a:rPr>
                        <a:t>Forte</a:t>
                      </a:r>
                    </a:p>
                  </a:txBody>
                  <a:tcPr marL="0" marR="0"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endParaRPr kumimoji="0" lang="fr-FR" sz="1000" b="0" i="0" u="none" strike="noStrike" cap="none" normalizeH="0" baseline="0" dirty="0" smtClean="0">
                        <a:ln>
                          <a:noFill/>
                        </a:ln>
                        <a:solidFill>
                          <a:srgbClr val="000000"/>
                        </a:solidFill>
                        <a:effectLst/>
                        <a:latin typeface="Arial" charset="0"/>
                      </a:endParaRPr>
                    </a:p>
                  </a:txBody>
                  <a:tcPr marL="0" marR="0"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000" b="1" i="0" u="none" strike="noStrike" cap="none" normalizeH="0" baseline="0" smtClean="0">
                          <a:ln>
                            <a:noFill/>
                          </a:ln>
                          <a:solidFill>
                            <a:srgbClr val="000000"/>
                          </a:solidFill>
                          <a:effectLst/>
                          <a:latin typeface="Arial" charset="0"/>
                        </a:rPr>
                        <a:t>Commentaires</a:t>
                      </a:r>
                    </a:p>
                  </a:txBody>
                  <a:tcPr marL="0" marR="0"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rgbClr val="DDDDDD"/>
                    </a:solidFill>
                  </a:tcPr>
                </a:tc>
              </a:tr>
              <a:tr h="925513">
                <a:tc rowSpan="8" gridSpan="2">
                  <a:txBody>
                    <a:bodyPr/>
                    <a:lstStyle/>
                    <a:p>
                      <a:pPr marL="177800" indent="-177800" defTabSz="757238">
                        <a:buFontTx/>
                        <a:buAutoNum type="arabicPeriod"/>
                        <a:defRPr/>
                      </a:pPr>
                      <a:r>
                        <a:rPr lang="fr-FR" sz="1100" smtClean="0">
                          <a:solidFill>
                            <a:srgbClr val="000000"/>
                          </a:solidFill>
                        </a:rPr>
                        <a:t>Optimisation et généralisation de nouvelles technologies (télégestion,)</a:t>
                      </a:r>
                      <a:endParaRPr lang="fr-FR" sz="1100" dirty="0">
                        <a:solidFill>
                          <a:srgbClr val="000000"/>
                        </a:solidFill>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w="9525" cap="flat" cmpd="sng" algn="ctr">
                      <a:solidFill>
                        <a:schemeClr val="accent1"/>
                      </a:solidFill>
                      <a:prstDash val="solid"/>
                      <a:round/>
                      <a:headEnd type="none" w="med" len="med"/>
                      <a:tailEnd type="none" w="med" len="med"/>
                    </a:lnB>
                    <a:lnTlToBr>
                      <a:noFill/>
                    </a:lnTlToBr>
                    <a:lnBlToTr>
                      <a:noFill/>
                    </a:lnBlToTr>
                    <a:solidFill>
                      <a:schemeClr val="accent1"/>
                    </a:solidFill>
                  </a:tcPr>
                </a:tc>
                <a:tc rowSpan="8" hMerge="1">
                  <a:txBody>
                    <a:bodyPr/>
                    <a:lstStyle/>
                    <a:p>
                      <a:endParaRPr lang="fr-FR"/>
                    </a:p>
                  </a:txBody>
                  <a:tcPr/>
                </a:tc>
                <a:tc>
                  <a:txBody>
                    <a:bodyPr/>
                    <a:lstStyle/>
                    <a:p>
                      <a:pPr marL="87313" marR="0" lvl="0" indent="0" algn="l" defTabSz="914400" rtl="0" eaLnBrk="0" fontAlgn="base" latinLnBrk="0" hangingPunct="0">
                        <a:lnSpc>
                          <a:spcPct val="100000"/>
                        </a:lnSpc>
                        <a:spcBef>
                          <a:spcPct val="5000"/>
                        </a:spcBef>
                        <a:spcAft>
                          <a:spcPct val="0"/>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cs typeface="Arial" charset="0"/>
                        </a:rPr>
                        <a:t>Système d’Information orienté clients: </a:t>
                      </a:r>
                    </a:p>
                    <a:p>
                      <a:pPr marL="447675" marR="0" lvl="1" indent="-180975" algn="l" defTabSz="914400" rtl="0" eaLnBrk="0" fontAlgn="base" latinLnBrk="0" hangingPunct="0">
                        <a:lnSpc>
                          <a:spcPct val="100000"/>
                        </a:lnSpc>
                        <a:spcBef>
                          <a:spcPct val="5000"/>
                        </a:spcBef>
                        <a:spcAft>
                          <a:spcPct val="0"/>
                        </a:spcAft>
                        <a:buClr>
                          <a:srgbClr val="666465"/>
                        </a:buClr>
                        <a:buSzTx/>
                        <a:buFont typeface="Wingdings" pitchFamily="2" charset="2"/>
                        <a:buChar char="§"/>
                        <a:tabLst/>
                      </a:pPr>
                      <a:r>
                        <a:rPr kumimoji="0" lang="fr-FR" sz="900" b="1" i="0" u="none" strike="noStrike" cap="none" normalizeH="0" baseline="0" dirty="0" smtClean="0">
                          <a:ln>
                            <a:noFill/>
                          </a:ln>
                          <a:solidFill>
                            <a:srgbClr val="000000"/>
                          </a:solidFill>
                          <a:effectLst/>
                          <a:latin typeface="Arial" charset="0"/>
                          <a:cs typeface="Arial" charset="0"/>
                        </a:rPr>
                        <a:t>disposer d’une info client partagée entre commercial et technicien</a:t>
                      </a:r>
                    </a:p>
                    <a:p>
                      <a:pPr marL="447675" marR="0" lvl="1" indent="-180975" algn="l" defTabSz="914400" rtl="0" eaLnBrk="0" fontAlgn="base" latinLnBrk="0" hangingPunct="0">
                        <a:lnSpc>
                          <a:spcPct val="100000"/>
                        </a:lnSpc>
                        <a:spcBef>
                          <a:spcPct val="5000"/>
                        </a:spcBef>
                        <a:spcAft>
                          <a:spcPct val="0"/>
                        </a:spcAft>
                        <a:buClr>
                          <a:srgbClr val="666465"/>
                        </a:buClr>
                        <a:buSzTx/>
                        <a:buFont typeface="Wingdings" pitchFamily="2" charset="2"/>
                        <a:buChar char="§"/>
                        <a:tabLst/>
                      </a:pPr>
                      <a:r>
                        <a:rPr kumimoji="0" lang="fr-FR" sz="900" b="1" i="0" u="none" strike="noStrike" cap="none" normalizeH="0" baseline="0" dirty="0" smtClean="0">
                          <a:ln>
                            <a:noFill/>
                          </a:ln>
                          <a:solidFill>
                            <a:srgbClr val="000000"/>
                          </a:solidFill>
                          <a:effectLst/>
                          <a:latin typeface="Arial" charset="0"/>
                          <a:cs typeface="Arial" charset="0"/>
                        </a:rPr>
                        <a:t>Facilité à une information traitée (interface intelligente),</a:t>
                      </a:r>
                    </a:p>
                    <a:p>
                      <a:pPr marL="447675" marR="0" lvl="1" indent="-180975" algn="l" defTabSz="914400" rtl="0" eaLnBrk="0" fontAlgn="base" latinLnBrk="0" hangingPunct="0">
                        <a:lnSpc>
                          <a:spcPct val="100000"/>
                        </a:lnSpc>
                        <a:spcBef>
                          <a:spcPct val="5000"/>
                        </a:spcBef>
                        <a:spcAft>
                          <a:spcPct val="0"/>
                        </a:spcAft>
                        <a:buClr>
                          <a:srgbClr val="666465"/>
                        </a:buClr>
                        <a:buSzTx/>
                        <a:buFont typeface="Wingdings" pitchFamily="2" charset="2"/>
                        <a:buChar char="§"/>
                        <a:tabLst/>
                      </a:pPr>
                      <a:r>
                        <a:rPr kumimoji="0" lang="fr-FR" sz="900" b="1" i="0" u="none" strike="noStrike" cap="none" normalizeH="0" baseline="0" dirty="0" smtClean="0">
                          <a:ln>
                            <a:noFill/>
                          </a:ln>
                          <a:solidFill>
                            <a:srgbClr val="000000"/>
                          </a:solidFill>
                          <a:effectLst/>
                          <a:latin typeface="Arial" charset="0"/>
                          <a:cs typeface="Arial" charset="0"/>
                        </a:rPr>
                        <a:t>Suivi et analyse de l’évolution des courbe de charge, </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000" b="0" i="0" u="none" strike="noStrike" cap="none" normalizeH="0" baseline="0" dirty="0" smtClean="0">
                        <a:ln>
                          <a:noFill/>
                        </a:ln>
                        <a:solidFill>
                          <a:schemeClr val="accent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r>
                        <a:rPr kumimoji="0" lang="fr-FR" sz="1800" b="0" i="0" u="none" strike="noStrike" cap="none" normalizeH="0" baseline="0" dirty="0" smtClean="0">
                          <a:ln>
                            <a:noFill/>
                          </a:ln>
                          <a:solidFill>
                            <a:schemeClr val="accent1"/>
                          </a:solidFill>
                          <a:effectLst/>
                          <a:latin typeface="Arial" charset="0"/>
                          <a:sym typeface="Wingdings 2" pitchFamily="18" charset="2"/>
                        </a:rPr>
                        <a:t></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000" b="0" i="0" u="none" strike="noStrike" cap="none" normalizeH="0" baseline="0" dirty="0" smtClean="0">
                        <a:ln>
                          <a:noFill/>
                        </a:ln>
                        <a:solidFill>
                          <a:schemeClr val="accent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000" b="0" i="0" u="none" strike="noStrike" cap="none" normalizeH="0" baseline="0" dirty="0" smtClean="0">
                        <a:ln>
                          <a:noFill/>
                        </a:ln>
                        <a:solidFill>
                          <a:schemeClr val="accent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dirty="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180975" marR="0" lvl="0" indent="-9525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cs typeface="Arial" charset="0"/>
                        </a:rPr>
                        <a:t>Informations disponibles et expériences de tarification (profils de consommation)</a:t>
                      </a:r>
                    </a:p>
                    <a:p>
                      <a:pPr marL="180975" marR="0" lvl="0" indent="-9525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cs typeface="Arial" charset="0"/>
                        </a:rPr>
                        <a:t>Information non partagée entre technique et commercial (la gestion technique étant assurée par GRTG pour les clients HP)</a:t>
                      </a:r>
                    </a:p>
                    <a:p>
                      <a:pPr marL="180975" marR="0" lvl="0" indent="-9525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cs typeface="Arial" charset="0"/>
                        </a:rPr>
                        <a:t>Les interfaces et le traitement des informations sont insuffisants pour produire un résultat à forte valeur ajoutée  pour le client</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311150">
                <a:tc gridSpan="2" vMerge="1">
                  <a:txBody>
                    <a:bodyPr/>
                    <a:lstStyle/>
                    <a:p>
                      <a:endParaRPr lang="fr-FR"/>
                    </a:p>
                  </a:txBody>
                  <a:tcPr/>
                </a:tc>
                <a:tc hMerge="1" vMerge="1">
                  <a:txBody>
                    <a:bodyPr/>
                    <a:lstStyle/>
                    <a:p>
                      <a:endParaRPr lang="fr-FR"/>
                    </a:p>
                  </a:txBody>
                  <a:tcPr/>
                </a:tc>
                <a:tc>
                  <a:txBody>
                    <a:bodyPr/>
                    <a:lstStyle/>
                    <a:p>
                      <a:pPr marL="87313" marR="0" lvl="0" indent="0" algn="l" defTabSz="914400" rtl="0" eaLnBrk="0" fontAlgn="base" latinLnBrk="0" hangingPunct="0">
                        <a:lnSpc>
                          <a:spcPct val="100000"/>
                        </a:lnSpc>
                        <a:spcBef>
                          <a:spcPct val="5000"/>
                        </a:spcBef>
                        <a:spcAft>
                          <a:spcPct val="0"/>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cs typeface="Arial" charset="0"/>
                        </a:rPr>
                        <a:t>Développement des compétences RH (marketing et expertise technique)</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000" b="0" i="0" u="none" strike="noStrike" cap="none" normalizeH="0" baseline="0" smtClean="0">
                        <a:ln>
                          <a:noFill/>
                        </a:ln>
                        <a:solidFill>
                          <a:schemeClr val="accent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r>
                        <a:rPr kumimoji="0" lang="fr-FR" sz="1800" b="0" i="0" u="none" strike="noStrike" cap="none" normalizeH="0" baseline="0" dirty="0" smtClean="0">
                          <a:ln>
                            <a:noFill/>
                          </a:ln>
                          <a:solidFill>
                            <a:schemeClr val="accent1"/>
                          </a:solidFill>
                          <a:effectLst/>
                          <a:latin typeface="Arial" charset="0"/>
                          <a:sym typeface="Wingdings 2" pitchFamily="18" charset="2"/>
                        </a:rPr>
                        <a:t></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000" b="0" i="0" u="none" strike="noStrike" cap="none" normalizeH="0" baseline="0" dirty="0" smtClean="0">
                        <a:ln>
                          <a:noFill/>
                        </a:ln>
                        <a:solidFill>
                          <a:schemeClr val="accent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000" b="0" i="0" u="none" strike="noStrike" cap="none" normalizeH="0" baseline="0" smtClean="0">
                        <a:ln>
                          <a:noFill/>
                        </a:ln>
                        <a:solidFill>
                          <a:schemeClr val="accent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182563" marR="0" lvl="0" indent="-96838"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cs typeface="Arial" charset="0"/>
                        </a:rPr>
                        <a:t>Manque de formations ciblée en marketing et management</a:t>
                      </a:r>
                    </a:p>
                    <a:p>
                      <a:pPr marL="182563" marR="0" lvl="0" indent="-96838"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cs typeface="Arial" charset="0"/>
                        </a:rPr>
                        <a:t>Départs anticipés des compétences et perte de qualification,</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288925">
                <a:tc gridSpan="2" vMerge="1">
                  <a:txBody>
                    <a:bodyPr/>
                    <a:lstStyle/>
                    <a:p>
                      <a:endParaRPr lang="fr-FR"/>
                    </a:p>
                  </a:txBody>
                  <a:tcPr/>
                </a:tc>
                <a:tc hMerge="1" vMerge="1">
                  <a:txBody>
                    <a:bodyPr/>
                    <a:lstStyle/>
                    <a:p>
                      <a:endParaRPr lang="fr-FR"/>
                    </a:p>
                  </a:txBody>
                  <a:tcPr/>
                </a:tc>
                <a:tc>
                  <a:txBody>
                    <a:bodyPr/>
                    <a:lstStyle/>
                    <a:p>
                      <a:pPr marL="87313" marR="0" lvl="0" indent="0" algn="l" defTabSz="914400" rtl="0" eaLnBrk="0" fontAlgn="base" latinLnBrk="0" hangingPunct="0">
                        <a:lnSpc>
                          <a:spcPct val="100000"/>
                        </a:lnSpc>
                        <a:spcBef>
                          <a:spcPct val="5000"/>
                        </a:spcBef>
                        <a:spcAft>
                          <a:spcPct val="0"/>
                        </a:spcAft>
                        <a:buClr>
                          <a:srgbClr val="666465"/>
                        </a:buClr>
                        <a:buSzTx/>
                        <a:buFont typeface="Wingdings" pitchFamily="2" charset="2"/>
                        <a:buNone/>
                        <a:tabLst/>
                      </a:pPr>
                      <a:r>
                        <a:rPr kumimoji="0" lang="fr-FR" sz="900" b="1" i="0" u="none" strike="noStrike" cap="none" normalizeH="0" baseline="0" smtClean="0">
                          <a:ln>
                            <a:noFill/>
                          </a:ln>
                          <a:solidFill>
                            <a:srgbClr val="000000"/>
                          </a:solidFill>
                          <a:effectLst/>
                          <a:latin typeface="Arial" charset="0"/>
                          <a:cs typeface="Arial" charset="0"/>
                        </a:rPr>
                        <a:t>Maîtrise de l’adéquation entre couts de revient et prix</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000" b="0" i="0" u="none" strike="noStrike" cap="none" normalizeH="0" baseline="0" smtClean="0">
                        <a:ln>
                          <a:noFill/>
                        </a:ln>
                        <a:solidFill>
                          <a:schemeClr val="accent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914400" rtl="0" eaLnBrk="0" fontAlgn="base" latinLnBrk="0" hangingPunct="0">
                        <a:lnSpc>
                          <a:spcPct val="100000"/>
                        </a:lnSpc>
                        <a:spcBef>
                          <a:spcPct val="0"/>
                        </a:spcBef>
                        <a:spcAft>
                          <a:spcPct val="0"/>
                        </a:spcAft>
                        <a:buClr>
                          <a:srgbClr val="666465"/>
                        </a:buClr>
                        <a:buSzTx/>
                        <a:buFont typeface="Wingdings" pitchFamily="2" charset="2"/>
                        <a:buNone/>
                        <a:tabLst/>
                      </a:pPr>
                      <a:r>
                        <a:rPr kumimoji="0" lang="fr-FR" sz="1800" b="0" i="0" u="none" strike="noStrike" cap="none" normalizeH="0" baseline="0" dirty="0" smtClean="0">
                          <a:ln>
                            <a:noFill/>
                          </a:ln>
                          <a:solidFill>
                            <a:schemeClr val="accent1"/>
                          </a:solidFill>
                          <a:effectLst/>
                          <a:latin typeface="Arial" charset="0"/>
                          <a:sym typeface="Wingdings 2" pitchFamily="18" charset="2"/>
                        </a:rPr>
                        <a:t></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400" b="0" i="0" u="none" strike="noStrike" cap="none" normalizeH="0" baseline="0" dirty="0" smtClean="0">
                        <a:ln>
                          <a:noFill/>
                        </a:ln>
                        <a:solidFill>
                          <a:schemeClr val="accent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000" b="0" i="0" u="none" strike="noStrike" cap="none" normalizeH="0" baseline="0" smtClean="0">
                        <a:ln>
                          <a:noFill/>
                        </a:ln>
                        <a:solidFill>
                          <a:schemeClr val="accent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defRPr/>
                      </a:pPr>
                      <a:r>
                        <a:rPr kumimoji="0" lang="fr-FR" sz="800" b="0" i="0" u="none" strike="noStrike" cap="none" normalizeH="0" baseline="0" dirty="0" smtClean="0">
                          <a:ln>
                            <a:noFill/>
                          </a:ln>
                          <a:solidFill>
                            <a:srgbClr val="000000"/>
                          </a:solidFill>
                          <a:effectLst/>
                          <a:latin typeface="Arial" charset="0"/>
                          <a:cs typeface="Arial" charset="0"/>
                        </a:rPr>
                        <a:t> Structure des coûts non maitrisée, malgré une bonne connaissance de la courbe de charge</a:t>
                      </a:r>
                    </a:p>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cs typeface="Arial" charset="0"/>
                        </a:rPr>
                        <a:t> </a:t>
                      </a:r>
                      <a:r>
                        <a:rPr kumimoji="0" lang="fr-FR" sz="800" b="0" i="0" u="none" strike="noStrike" cap="none" normalizeH="0" baseline="0" dirty="0" smtClean="0">
                          <a:ln>
                            <a:noFill/>
                          </a:ln>
                          <a:solidFill>
                            <a:srgbClr val="FF0000"/>
                          </a:solidFill>
                          <a:effectLst/>
                          <a:latin typeface="Arial" charset="0"/>
                          <a:cs typeface="Arial" charset="0"/>
                        </a:rPr>
                        <a:t>comptabilité analytique mal renseignée</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161925">
                <a:tc gridSpan="2" vMerge="1">
                  <a:txBody>
                    <a:bodyPr/>
                    <a:lstStyle/>
                    <a:p>
                      <a:endParaRPr lang="fr-FR"/>
                    </a:p>
                  </a:txBody>
                  <a:tcPr/>
                </a:tc>
                <a:tc hMerge="1" vMerge="1">
                  <a:txBody>
                    <a:bodyPr/>
                    <a:lstStyle/>
                    <a:p>
                      <a:endParaRPr lang="fr-FR"/>
                    </a:p>
                  </a:txBody>
                  <a:tcPr/>
                </a:tc>
                <a:tc>
                  <a:txBody>
                    <a:bodyPr/>
                    <a:lstStyle/>
                    <a:p>
                      <a:pPr marL="87313" marR="0" lvl="0" indent="0" algn="l" defTabSz="914400" rtl="0" eaLnBrk="0" fontAlgn="base" latinLnBrk="0" hangingPunct="0">
                        <a:lnSpc>
                          <a:spcPct val="100000"/>
                        </a:lnSpc>
                        <a:spcBef>
                          <a:spcPct val="5000"/>
                        </a:spcBef>
                        <a:spcAft>
                          <a:spcPct val="0"/>
                        </a:spcAft>
                        <a:buClr>
                          <a:srgbClr val="666465"/>
                        </a:buClr>
                        <a:buSzTx/>
                        <a:buFont typeface="Wingdings" pitchFamily="2" charset="2"/>
                        <a:buNone/>
                        <a:tabLst/>
                      </a:pPr>
                      <a:r>
                        <a:rPr kumimoji="0" lang="fr-FR" sz="900" b="1" i="0" u="none" strike="noStrike" cap="none" normalizeH="0" baseline="0" dirty="0" smtClean="0">
                          <a:ln>
                            <a:noFill/>
                          </a:ln>
                          <a:solidFill>
                            <a:srgbClr val="FF0000"/>
                          </a:solidFill>
                          <a:effectLst/>
                          <a:latin typeface="Arial" charset="0"/>
                          <a:cs typeface="Arial" charset="0"/>
                        </a:rPr>
                        <a:t>Capacité de Trading</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defRPr/>
                      </a:pPr>
                      <a:r>
                        <a:rPr kumimoji="0" lang="fr-FR" sz="1400" b="0" i="0" u="none" strike="noStrike" cap="none" normalizeH="0" baseline="0" dirty="0" smtClean="0">
                          <a:ln>
                            <a:noFill/>
                          </a:ln>
                          <a:solidFill>
                            <a:schemeClr val="accent1"/>
                          </a:solidFill>
                          <a:effectLst/>
                          <a:latin typeface="Arial" charset="0"/>
                          <a:sym typeface="Wingdings 2" pitchFamily="18" charset="2"/>
                        </a:rPr>
                        <a:t></a:t>
                      </a:r>
                      <a:endParaRPr kumimoji="0" lang="fr-FR" sz="1400" b="0" i="0" u="none" strike="noStrike" cap="none" normalizeH="0" baseline="0" dirty="0" smtClean="0">
                        <a:ln>
                          <a:noFill/>
                        </a:ln>
                        <a:solidFill>
                          <a:srgbClr val="FF0000"/>
                        </a:solidFill>
                        <a:effectLst/>
                        <a:latin typeface="Arial" charset="0"/>
                        <a:sym typeface="Wingdings 2" pitchFamily="18" charset="2"/>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000" b="0" i="0" u="none" strike="noStrike" cap="none" normalizeH="0" baseline="0" dirty="0" smtClean="0">
                        <a:ln>
                          <a:noFill/>
                        </a:ln>
                        <a:solidFill>
                          <a:srgbClr val="FF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000" b="0" i="0" u="none" strike="noStrike" cap="none" normalizeH="0" baseline="0" dirty="0" smtClean="0">
                        <a:ln>
                          <a:noFill/>
                        </a:ln>
                        <a:solidFill>
                          <a:srgbClr val="FF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000" b="0" i="0" u="none" strike="noStrike" cap="none" normalizeH="0" baseline="0" dirty="0" smtClean="0">
                        <a:ln>
                          <a:noFill/>
                        </a:ln>
                        <a:solidFill>
                          <a:srgbClr val="FF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dirty="0" smtClean="0">
                        <a:ln>
                          <a:noFill/>
                        </a:ln>
                        <a:solidFill>
                          <a:srgbClr val="FF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FF0000"/>
                          </a:solidFill>
                          <a:effectLst/>
                          <a:latin typeface="Arial" charset="0"/>
                          <a:cs typeface="Arial" charset="0"/>
                        </a:rPr>
                        <a:t> Inexistant</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200025">
                <a:tc gridSpan="2" vMerge="1">
                  <a:txBody>
                    <a:bodyPr/>
                    <a:lstStyle/>
                    <a:p>
                      <a:endParaRPr lang="fr-FR"/>
                    </a:p>
                  </a:txBody>
                  <a:tcPr/>
                </a:tc>
                <a:tc hMerge="1" vMerge="1">
                  <a:txBody>
                    <a:bodyPr/>
                    <a:lstStyle/>
                    <a:p>
                      <a:endParaRPr lang="fr-FR"/>
                    </a:p>
                  </a:txBody>
                  <a:tcPr/>
                </a:tc>
                <a:tc>
                  <a:txBody>
                    <a:bodyPr/>
                    <a:lstStyle/>
                    <a:p>
                      <a:pPr marL="177800" indent="-177800" defTabSz="757238">
                        <a:buFontTx/>
                        <a:buNone/>
                        <a:defRPr/>
                      </a:pPr>
                      <a:r>
                        <a:rPr kumimoji="0" lang="fr-FR" sz="900" b="1" i="0" u="none" strike="noStrike" kern="1200" cap="none" normalizeH="0" baseline="0" dirty="0" smtClean="0">
                          <a:ln>
                            <a:noFill/>
                          </a:ln>
                          <a:solidFill>
                            <a:srgbClr val="000000"/>
                          </a:solidFill>
                          <a:effectLst/>
                          <a:latin typeface="Arial" charset="0"/>
                          <a:ea typeface="+mn-ea"/>
                          <a:cs typeface="Arial" charset="0"/>
                        </a:rPr>
                        <a:t>  Optimisation et généralisation de nouvelles technologies (télégestion,)</a:t>
                      </a:r>
                      <a:endParaRPr kumimoji="0" lang="fr-FR" sz="900" b="1" i="0" u="none" strike="noStrike" kern="1200" cap="none" normalizeH="0" baseline="0" dirty="0">
                        <a:ln>
                          <a:noFill/>
                        </a:ln>
                        <a:solidFill>
                          <a:srgbClr val="000000"/>
                        </a:solidFill>
                        <a:effectLst/>
                        <a:latin typeface="Arial" charset="0"/>
                        <a:ea typeface="+mn-ea"/>
                        <a:cs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000" b="0" i="0" u="none" strike="noStrike" cap="none" normalizeH="0" baseline="0" dirty="0" smtClean="0">
                        <a:ln>
                          <a:noFill/>
                        </a:ln>
                        <a:solidFill>
                          <a:schemeClr val="accent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r>
                        <a:rPr kumimoji="0" lang="fr-FR" sz="1800" b="0" i="0" u="none" strike="noStrike" cap="none" normalizeH="0" baseline="0" dirty="0" smtClean="0">
                          <a:ln>
                            <a:noFill/>
                          </a:ln>
                          <a:solidFill>
                            <a:schemeClr val="accent1"/>
                          </a:solidFill>
                          <a:effectLst/>
                          <a:latin typeface="Arial" charset="0"/>
                          <a:sym typeface="Wingdings 2" pitchFamily="18" charset="2"/>
                        </a:rPr>
                        <a:t></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000" b="0" i="0" u="none" strike="noStrike" cap="none" normalizeH="0" baseline="0" dirty="0" smtClean="0">
                        <a:ln>
                          <a:noFill/>
                        </a:ln>
                        <a:solidFill>
                          <a:schemeClr val="accent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000" b="0" i="0" u="none" strike="noStrike" cap="none" normalizeH="0" baseline="0" dirty="0" smtClean="0">
                        <a:ln>
                          <a:noFill/>
                        </a:ln>
                        <a:solidFill>
                          <a:schemeClr val="accent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cs typeface="Arial" charset="0"/>
                        </a:rPr>
                        <a:t> Les autres concurrents seront mieux positionnés.</a:t>
                      </a:r>
                    </a:p>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endParaRPr kumimoji="0" lang="fr-FR" sz="800" b="0" i="0" u="none" strike="noStrike" cap="none" normalizeH="0" baseline="0" dirty="0" smtClean="0">
                        <a:ln>
                          <a:noFill/>
                        </a:ln>
                        <a:solidFill>
                          <a:srgbClr val="FF0000"/>
                        </a:solidFill>
                        <a:effectLst/>
                        <a:latin typeface="Arial" charset="0"/>
                        <a:cs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225425">
                <a:tc gridSpan="2" vMerge="1">
                  <a:txBody>
                    <a:bodyPr/>
                    <a:lstStyle/>
                    <a:p>
                      <a:endParaRPr lang="fr-FR"/>
                    </a:p>
                  </a:txBody>
                  <a:tcPr/>
                </a:tc>
                <a:tc hMerge="1" vMerge="1">
                  <a:txBody>
                    <a:bodyPr/>
                    <a:lstStyle/>
                    <a:p>
                      <a:endParaRPr lang="fr-FR"/>
                    </a:p>
                  </a:txBody>
                  <a:tcPr/>
                </a:tc>
                <a:tc>
                  <a:txBody>
                    <a:bodyPr/>
                    <a:lstStyle/>
                    <a:p>
                      <a:pPr marL="87313" marR="0" lvl="0" indent="0" algn="l" defTabSz="914400" rtl="0" eaLnBrk="0" fontAlgn="base" latinLnBrk="0" hangingPunct="0">
                        <a:lnSpc>
                          <a:spcPct val="100000"/>
                        </a:lnSpc>
                        <a:spcBef>
                          <a:spcPct val="5000"/>
                        </a:spcBef>
                        <a:spcAft>
                          <a:spcPct val="0"/>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cs typeface="Arial" charset="0"/>
                        </a:rPr>
                        <a:t>Montage et suivi de dossiers de raccordement</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000" b="0" i="0" u="none" strike="noStrike" cap="none" normalizeH="0" baseline="0" dirty="0" smtClean="0">
                        <a:ln>
                          <a:noFill/>
                        </a:ln>
                        <a:solidFill>
                          <a:schemeClr val="accent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000" b="0" i="0" u="none" strike="noStrike" cap="none" normalizeH="0" baseline="0" dirty="0" smtClean="0">
                        <a:ln>
                          <a:noFill/>
                        </a:ln>
                        <a:solidFill>
                          <a:schemeClr val="accent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defRPr/>
                      </a:pPr>
                      <a:r>
                        <a:rPr kumimoji="0" lang="fr-FR" sz="1400" b="0" i="0" u="none" strike="noStrike" kern="1200" cap="none" normalizeH="0" baseline="0" dirty="0" smtClean="0">
                          <a:ln>
                            <a:noFill/>
                          </a:ln>
                          <a:solidFill>
                            <a:schemeClr val="accent1"/>
                          </a:solidFill>
                          <a:effectLst/>
                          <a:latin typeface="Arial" charset="0"/>
                          <a:ea typeface="+mn-ea"/>
                          <a:cs typeface="+mn-cs"/>
                          <a:sym typeface="Wingdings 2" pitchFamily="18" charset="2"/>
                        </a:rPr>
                        <a:t></a:t>
                      </a:r>
                    </a:p>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000" b="0" i="0" u="none" strike="noStrike" cap="none" normalizeH="0" baseline="0" dirty="0" smtClean="0">
                        <a:ln>
                          <a:noFill/>
                        </a:ln>
                        <a:solidFill>
                          <a:schemeClr val="accent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600" b="0" i="0" u="none" strike="noStrike" cap="none" normalizeH="0" baseline="0" dirty="0" smtClean="0">
                        <a:ln>
                          <a:noFill/>
                        </a:ln>
                        <a:solidFill>
                          <a:schemeClr val="accent1"/>
                        </a:solidFill>
                        <a:effectLst/>
                        <a:latin typeface="Arial" charset="0"/>
                        <a:sym typeface="Wingdings 2" pitchFamily="18" charset="2"/>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dirty="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None/>
                        <a:tabLst/>
                      </a:pPr>
                      <a:r>
                        <a:rPr kumimoji="0" lang="fr-FR" sz="800" b="0" i="0" u="none" strike="noStrike" cap="none" normalizeH="0" baseline="0" dirty="0" smtClean="0">
                          <a:ln>
                            <a:noFill/>
                          </a:ln>
                          <a:solidFill>
                            <a:srgbClr val="000000"/>
                          </a:solidFill>
                          <a:effectLst/>
                          <a:latin typeface="Arial" charset="0"/>
                          <a:cs typeface="Arial" charset="0"/>
                        </a:rPr>
                        <a:t>+ Connaissance et expérience des procédures de raccordement</a:t>
                      </a:r>
                    </a:p>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None/>
                        <a:tabLst/>
                      </a:pPr>
                      <a:r>
                        <a:rPr kumimoji="0" lang="fr-FR" sz="800" b="0" i="0" u="none" strike="noStrike" cap="none" normalizeH="0" baseline="0" dirty="0" smtClean="0">
                          <a:ln>
                            <a:noFill/>
                          </a:ln>
                          <a:solidFill>
                            <a:srgbClr val="000000"/>
                          </a:solidFill>
                          <a:effectLst/>
                          <a:latin typeface="Arial" charset="0"/>
                          <a:cs typeface="Arial" charset="0"/>
                        </a:rPr>
                        <a:t>- Améliorer les délais de raccordement </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188913">
                <a:tc gridSpan="2" vMerge="1">
                  <a:txBody>
                    <a:bodyPr/>
                    <a:lstStyle/>
                    <a:p>
                      <a:endParaRPr lang="fr-FR"/>
                    </a:p>
                  </a:txBody>
                  <a:tcPr/>
                </a:tc>
                <a:tc hMerge="1" vMerge="1">
                  <a:txBody>
                    <a:bodyPr/>
                    <a:lstStyle/>
                    <a:p>
                      <a:endParaRPr lang="fr-FR"/>
                    </a:p>
                  </a:txBody>
                  <a:tcPr/>
                </a:tc>
                <a:tc>
                  <a:txBody>
                    <a:bodyPr/>
                    <a:lstStyle/>
                    <a:p>
                      <a:pPr marL="87313" marR="0" lvl="0" indent="0" algn="l" defTabSz="914400" rtl="0" eaLnBrk="0" fontAlgn="base" latinLnBrk="0" hangingPunct="0">
                        <a:lnSpc>
                          <a:spcPct val="100000"/>
                        </a:lnSpc>
                        <a:spcBef>
                          <a:spcPct val="5000"/>
                        </a:spcBef>
                        <a:spcAft>
                          <a:spcPct val="0"/>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cs typeface="Arial" charset="0"/>
                        </a:rPr>
                        <a:t>Image de Marque</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pPr>
                      <a:endParaRPr kumimoji="0" lang="fr-FR" sz="1000" b="0" i="0" u="none" strike="noStrike" cap="none" normalizeH="0" baseline="0" dirty="0" smtClean="0">
                        <a:ln>
                          <a:noFill/>
                        </a:ln>
                        <a:solidFill>
                          <a:schemeClr val="accent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pPr>
                      <a:endParaRPr kumimoji="0" lang="fr-FR" sz="1000" b="0" i="0" u="none" strike="noStrike" cap="none" normalizeH="0" baseline="0" dirty="0" smtClean="0">
                        <a:ln>
                          <a:noFill/>
                        </a:ln>
                        <a:solidFill>
                          <a:schemeClr val="accent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pPr>
                      <a:r>
                        <a:rPr kumimoji="0" lang="fr-FR" sz="1400" b="0" i="0" u="none" strike="noStrike" cap="none" normalizeH="0" baseline="0" dirty="0" smtClean="0">
                          <a:ln>
                            <a:noFill/>
                          </a:ln>
                          <a:solidFill>
                            <a:schemeClr val="accent1"/>
                          </a:solidFill>
                          <a:effectLst/>
                          <a:latin typeface="Arial" charset="0"/>
                          <a:sym typeface="Wingdings 2" pitchFamily="18" charset="2"/>
                        </a:rPr>
                        <a:t></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pPr>
                      <a:endParaRPr kumimoji="0" lang="fr-FR" sz="1000" b="0" i="0" u="none" strike="noStrike" cap="none" normalizeH="0" baseline="0" dirty="0" smtClean="0">
                        <a:ln>
                          <a:noFill/>
                        </a:ln>
                        <a:solidFill>
                          <a:schemeClr val="accent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20000"/>
                        </a:lnSpc>
                        <a:spcBef>
                          <a:spcPct val="20000"/>
                        </a:spcBef>
                        <a:spcAft>
                          <a:spcPct val="20000"/>
                        </a:spcAft>
                        <a:buClr>
                          <a:srgbClr val="666465"/>
                        </a:buClr>
                        <a:buSzTx/>
                        <a:buFont typeface="Wingdings" pitchFamily="2" charset="2"/>
                        <a:buNone/>
                        <a:tabLst/>
                      </a:pPr>
                      <a:endParaRPr kumimoji="0" lang="fr-FR" sz="9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None/>
                        <a:tabLst/>
                        <a:defRPr/>
                      </a:pPr>
                      <a:r>
                        <a:rPr kumimoji="0" lang="fr-FR" sz="800" b="0" i="0" u="none" strike="noStrike" kern="1200" cap="none" normalizeH="0" baseline="0" dirty="0" smtClean="0">
                          <a:ln>
                            <a:noFill/>
                          </a:ln>
                          <a:solidFill>
                            <a:srgbClr val="000000"/>
                          </a:solidFill>
                          <a:effectLst/>
                          <a:latin typeface="Arial" charset="0"/>
                          <a:ea typeface="+mn-ea"/>
                          <a:cs typeface="Arial" charset="0"/>
                        </a:rPr>
                        <a:t>+ Les réclamations clients sont prises en charge </a:t>
                      </a:r>
                    </a:p>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None/>
                        <a:tabLst/>
                        <a:defRPr/>
                      </a:pPr>
                      <a:r>
                        <a:rPr kumimoji="0" lang="fr-FR" sz="800" b="0" i="0" u="none" strike="noStrike" kern="1200" cap="none" normalizeH="0" baseline="0" dirty="0" smtClean="0">
                          <a:ln>
                            <a:noFill/>
                          </a:ln>
                          <a:solidFill>
                            <a:srgbClr val="000000"/>
                          </a:solidFill>
                          <a:effectLst/>
                          <a:latin typeface="Arial" charset="0"/>
                          <a:ea typeface="+mn-ea"/>
                          <a:cs typeface="Arial" charset="0"/>
                        </a:rPr>
                        <a:t>- Qualité</a:t>
                      </a:r>
                      <a:r>
                        <a:rPr kumimoji="0" lang="fr-FR" sz="800" b="0" i="0" u="none" strike="noStrike" cap="none" normalizeH="0" baseline="0" dirty="0" smtClean="0">
                          <a:ln>
                            <a:noFill/>
                          </a:ln>
                          <a:solidFill>
                            <a:srgbClr val="000000"/>
                          </a:solidFill>
                          <a:effectLst/>
                          <a:latin typeface="Arial" charset="0"/>
                        </a:rPr>
                        <a:t> de service et prise en charge personnalisée à améliorer,</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177800">
                <a:tc gridSpan="2" vMerge="1">
                  <a:txBody>
                    <a:bodyPr/>
                    <a:lstStyle/>
                    <a:p>
                      <a:endParaRPr lang="fr-FR"/>
                    </a:p>
                  </a:txBody>
                  <a:tcPr/>
                </a:tc>
                <a:tc hMerge="1" vMerge="1">
                  <a:txBody>
                    <a:bodyPr/>
                    <a:lstStyle/>
                    <a:p>
                      <a:endParaRPr lang="fr-FR"/>
                    </a:p>
                  </a:txBody>
                  <a:tcPr/>
                </a:tc>
                <a:tc>
                  <a:txBody>
                    <a:bodyPr/>
                    <a:lstStyle/>
                    <a:p>
                      <a:pPr marL="87313" marR="0" lvl="0" indent="0" algn="l" defTabSz="914400" rtl="0" eaLnBrk="0" fontAlgn="base" latinLnBrk="0" hangingPunct="0">
                        <a:lnSpc>
                          <a:spcPct val="100000"/>
                        </a:lnSpc>
                        <a:spcBef>
                          <a:spcPct val="5000"/>
                        </a:spcBef>
                        <a:spcAft>
                          <a:spcPct val="0"/>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cs typeface="Arial" charset="0"/>
                        </a:rPr>
                        <a:t>Connaissance du client</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000" b="0" i="0" u="none" strike="noStrike" cap="none" normalizeH="0" baseline="0" dirty="0" smtClean="0">
                        <a:ln>
                          <a:noFill/>
                        </a:ln>
                        <a:solidFill>
                          <a:schemeClr val="accent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
                          <a:srgbClr val="666465"/>
                        </a:buClr>
                        <a:buSzTx/>
                        <a:buFont typeface="Wingdings" pitchFamily="2" charset="2"/>
                        <a:buNone/>
                        <a:tabLst/>
                      </a:pPr>
                      <a:r>
                        <a:rPr kumimoji="0" lang="fr-FR" sz="1000" b="0" i="0" u="none" strike="noStrike" cap="none" normalizeH="0" baseline="0" dirty="0" smtClean="0">
                          <a:ln>
                            <a:noFill/>
                          </a:ln>
                          <a:solidFill>
                            <a:schemeClr val="accent1"/>
                          </a:solidFill>
                          <a:effectLst/>
                          <a:latin typeface="Arial" charset="0"/>
                        </a:rPr>
                        <a:t> </a:t>
                      </a:r>
                      <a:r>
                        <a:rPr kumimoji="0" lang="fr-FR" sz="1800" b="0" i="0" u="none" strike="noStrike" cap="none" normalizeH="0" baseline="0" dirty="0" smtClean="0">
                          <a:ln>
                            <a:noFill/>
                          </a:ln>
                          <a:solidFill>
                            <a:schemeClr val="accent1"/>
                          </a:solidFill>
                          <a:effectLst/>
                          <a:latin typeface="Arial" charset="0"/>
                          <a:sym typeface="Wingdings 2" pitchFamily="18" charset="2"/>
                        </a:rPr>
                        <a:t></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000" b="0" i="0" u="none" strike="noStrike" cap="none" normalizeH="0" baseline="0" smtClean="0">
                        <a:ln>
                          <a:noFill/>
                        </a:ln>
                        <a:solidFill>
                          <a:schemeClr val="accent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000" b="0" i="0" u="none" strike="noStrike" cap="none" normalizeH="0" baseline="0" dirty="0" smtClean="0">
                        <a:ln>
                          <a:noFill/>
                        </a:ln>
                        <a:solidFill>
                          <a:schemeClr val="accent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cs typeface="Arial" charset="0"/>
                        </a:rPr>
                        <a:t> En progression</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173038">
                <a:tc gridSpan="3">
                  <a:txBody>
                    <a:bodyPr/>
                    <a:lstStyle/>
                    <a:p>
                      <a:pPr marL="87313" marR="0" lvl="0" indent="0" algn="l" defTabSz="914400" rtl="0" eaLnBrk="0" fontAlgn="base" latinLnBrk="0" hangingPunct="0">
                        <a:lnSpc>
                          <a:spcPct val="100000"/>
                        </a:lnSpc>
                        <a:spcBef>
                          <a:spcPct val="5000"/>
                        </a:spcBef>
                        <a:spcAft>
                          <a:spcPct val="0"/>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cs typeface="Arial" charset="0"/>
                        </a:rPr>
                        <a:t>Accessibilité du marché pour SDA</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hMerge="1">
                  <a:txBody>
                    <a:bodyPr/>
                    <a:lstStyle/>
                    <a:p>
                      <a:endParaRPr lang="fr-FR"/>
                    </a:p>
                  </a:txBody>
                  <a:tcPr/>
                </a:tc>
                <a:tc hMerge="1">
                  <a:txBody>
                    <a:bodyPr/>
                    <a:lstStyle/>
                    <a:p>
                      <a:endParaRPr lang="fr-FR"/>
                    </a:p>
                  </a:txBody>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000" b="0" i="0" u="none" strike="noStrike" cap="none" normalizeH="0" baseline="0" smtClean="0">
                        <a:ln>
                          <a:noFill/>
                        </a:ln>
                        <a:solidFill>
                          <a:schemeClr val="accent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000" b="0" i="0" u="none" strike="noStrike" cap="none" normalizeH="0" baseline="0" dirty="0" smtClean="0">
                        <a:ln>
                          <a:noFill/>
                        </a:ln>
                        <a:solidFill>
                          <a:schemeClr val="accent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600" b="0" i="0" u="none" strike="noStrike" cap="none" normalizeH="0" baseline="0" dirty="0" smtClean="0">
                        <a:ln>
                          <a:noFill/>
                        </a:ln>
                        <a:solidFill>
                          <a:schemeClr val="accent1"/>
                        </a:solidFill>
                        <a:effectLst/>
                        <a:latin typeface="Arial" charset="0"/>
                        <a:sym typeface="Wingdings 2" pitchFamily="18" charset="2"/>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r>
                        <a:rPr kumimoji="0" lang="fr-FR" sz="1400" b="1" i="0" u="none" strike="noStrike" cap="none" normalizeH="0" baseline="0" dirty="0" smtClean="0">
                          <a:ln>
                            <a:noFill/>
                          </a:ln>
                          <a:solidFill>
                            <a:schemeClr val="accent1"/>
                          </a:solidFill>
                          <a:effectLst/>
                          <a:latin typeface="Arial" charset="0"/>
                          <a:sym typeface="Wingdings 2" pitchFamily="18" charset="2"/>
                        </a:rPr>
                        <a:t></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87313" marR="0" lvl="0" indent="0" algn="l" defTabSz="914400" rtl="0" eaLnBrk="0" fontAlgn="base" latinLnBrk="0" hangingPunct="0">
                        <a:lnSpc>
                          <a:spcPct val="100000"/>
                        </a:lnSpc>
                        <a:spcBef>
                          <a:spcPct val="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rPr>
                        <a:t>Pas de concurrents actuellement</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173038">
                <a:tc gridSpan="3">
                  <a:txBody>
                    <a:bodyPr/>
                    <a:lstStyle/>
                    <a:p>
                      <a:pPr marL="87313" marR="0" lvl="0" indent="0" algn="l" defTabSz="914400" rtl="0" eaLnBrk="0" fontAlgn="base" latinLnBrk="0" hangingPunct="0">
                        <a:lnSpc>
                          <a:spcPct val="100000"/>
                        </a:lnSpc>
                        <a:spcBef>
                          <a:spcPct val="5000"/>
                        </a:spcBef>
                        <a:spcAft>
                          <a:spcPct val="0"/>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cs typeface="Arial" charset="0"/>
                        </a:rPr>
                        <a:t>Capacité à influer sur les règles du marché</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hMerge="1">
                  <a:txBody>
                    <a:bodyPr/>
                    <a:lstStyle/>
                    <a:p>
                      <a:endParaRPr lang="fr-FR"/>
                    </a:p>
                  </a:txBody>
                  <a:tcPr/>
                </a:tc>
                <a:tc hMerge="1">
                  <a:txBody>
                    <a:bodyPr/>
                    <a:lstStyle/>
                    <a:p>
                      <a:endParaRPr lang="fr-FR"/>
                    </a:p>
                  </a:txBody>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000" b="0" i="0" u="none" strike="noStrike" cap="none" normalizeH="0" baseline="0" smtClean="0">
                        <a:ln>
                          <a:noFill/>
                        </a:ln>
                        <a:solidFill>
                          <a:schemeClr val="accent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r>
                        <a:rPr kumimoji="0" lang="fr-FR" sz="1600" b="0" i="0" u="none" strike="noStrike" cap="none" normalizeH="0" baseline="0" dirty="0" smtClean="0">
                          <a:ln>
                            <a:noFill/>
                          </a:ln>
                          <a:solidFill>
                            <a:schemeClr val="accent1"/>
                          </a:solidFill>
                          <a:effectLst/>
                          <a:latin typeface="Arial" charset="0"/>
                          <a:sym typeface="Wingdings 2" pitchFamily="18" charset="2"/>
                        </a:rPr>
                        <a:t></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000" b="0" i="0" u="none" strike="noStrike" cap="none" normalizeH="0" baseline="0" dirty="0" smtClean="0">
                        <a:ln>
                          <a:noFill/>
                        </a:ln>
                        <a:solidFill>
                          <a:schemeClr val="accent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000" b="0" i="0" u="none" strike="noStrike" cap="none" normalizeH="0" baseline="0" smtClean="0">
                        <a:ln>
                          <a:noFill/>
                        </a:ln>
                        <a:solidFill>
                          <a:schemeClr val="accent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cs typeface="Arial" charset="0"/>
                        </a:rPr>
                        <a:t>Capacité d’introduire des règles, etc.</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248977">
                <a:tc gridSpan="3">
                  <a:txBody>
                    <a:bodyPr/>
                    <a:lstStyle/>
                    <a:p>
                      <a:pPr marL="87313" marR="0" lvl="0" indent="0" algn="l" defTabSz="914400" rtl="0" eaLnBrk="0" fontAlgn="base" latinLnBrk="0" hangingPunct="0">
                        <a:lnSpc>
                          <a:spcPct val="100000"/>
                        </a:lnSpc>
                        <a:spcBef>
                          <a:spcPct val="5000"/>
                        </a:spcBef>
                        <a:spcAft>
                          <a:spcPct val="0"/>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cs typeface="Arial" charset="0"/>
                        </a:rPr>
                        <a:t>Synthèse</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2"/>
                    </a:solidFill>
                  </a:tcPr>
                </a:tc>
                <a:tc hMerge="1">
                  <a:txBody>
                    <a:bodyPr/>
                    <a:lstStyle/>
                    <a:p>
                      <a:endParaRPr lang="fr-FR"/>
                    </a:p>
                  </a:txBody>
                  <a:tcPr/>
                </a:tc>
                <a:tc hMerge="1">
                  <a:txBody>
                    <a:bodyPr/>
                    <a:lstStyle/>
                    <a:p>
                      <a:endParaRPr lang="fr-FR"/>
                    </a:p>
                  </a:txBody>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000" b="0" i="0" u="none" strike="noStrike" cap="none" normalizeH="0" baseline="0" smtClean="0">
                        <a:ln>
                          <a:noFill/>
                        </a:ln>
                        <a:solidFill>
                          <a:schemeClr val="accent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defRPr/>
                      </a:pPr>
                      <a:r>
                        <a:rPr kumimoji="0" lang="fr-FR" sz="1400" b="1" i="0" u="none" strike="noStrike" cap="none" normalizeH="0" baseline="0" dirty="0" smtClean="0">
                          <a:ln>
                            <a:noFill/>
                          </a:ln>
                          <a:solidFill>
                            <a:srgbClr val="000000"/>
                          </a:solidFill>
                          <a:effectLst/>
                          <a:latin typeface="Arial" charset="0"/>
                        </a:rPr>
                        <a:t>     X</a:t>
                      </a:r>
                      <a:endParaRPr kumimoji="0" lang="fr-FR" sz="1000" b="0" i="0" u="none" strike="noStrike" cap="none" normalizeH="0" baseline="0" dirty="0" smtClean="0">
                        <a:ln>
                          <a:noFill/>
                        </a:ln>
                        <a:solidFill>
                          <a:schemeClr val="accent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000" b="0" i="0" u="none" strike="noStrike" cap="none" normalizeH="0" baseline="0" dirty="0" smtClean="0">
                        <a:ln>
                          <a:noFill/>
                        </a:ln>
                        <a:solidFill>
                          <a:schemeClr val="accent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000" b="0" i="0" u="none" strike="noStrike" cap="none" normalizeH="0" baseline="0" dirty="0" smtClean="0">
                        <a:ln>
                          <a:noFill/>
                        </a:ln>
                        <a:solidFill>
                          <a:schemeClr val="accent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85725" marR="0" lvl="0" indent="0" algn="l" defTabSz="914400" rtl="0" eaLnBrk="0" fontAlgn="base" latinLnBrk="0" hangingPunct="0">
                        <a:lnSpc>
                          <a:spcPct val="100000"/>
                        </a:lnSpc>
                        <a:spcBef>
                          <a:spcPct val="5000"/>
                        </a:spcBef>
                        <a:spcAft>
                          <a:spcPct val="0"/>
                        </a:spcAft>
                        <a:buClr>
                          <a:srgbClr val="666465"/>
                        </a:buClr>
                        <a:buSzTx/>
                        <a:buFont typeface="Wingdings" pitchFamily="2" charset="2"/>
                        <a:buNone/>
                        <a:tabLst/>
                      </a:pPr>
                      <a:endParaRPr kumimoji="0" lang="fr-FR" sz="800" b="0" i="0" u="none" strike="noStrike" cap="none" normalizeH="0" baseline="0" dirty="0" smtClean="0">
                        <a:ln>
                          <a:noFill/>
                        </a:ln>
                        <a:solidFill>
                          <a:srgbClr val="000000"/>
                        </a:solidFill>
                        <a:effectLst/>
                        <a:latin typeface="Arial" charset="0"/>
                        <a:cs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2"/>
                    </a:solidFill>
                  </a:tcPr>
                </a:tc>
              </a:tr>
              <a:tr h="390525">
                <a:tc rowSpan="2" gridSpan="3">
                  <a:txBody>
                    <a:bodyPr/>
                    <a:lstStyle/>
                    <a:p>
                      <a:pPr marL="87313" marR="0" lvl="0" indent="0" algn="l" defTabSz="914400" rtl="0" eaLnBrk="0" fontAlgn="base" latinLnBrk="0" hangingPunct="0">
                        <a:lnSpc>
                          <a:spcPct val="100000"/>
                        </a:lnSpc>
                        <a:spcBef>
                          <a:spcPct val="5000"/>
                        </a:spcBef>
                        <a:spcAft>
                          <a:spcPct val="0"/>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cs typeface="Arial" charset="0"/>
                        </a:rPr>
                        <a:t>Potentiel de valorisation des</a:t>
                      </a:r>
                    </a:p>
                    <a:p>
                      <a:pPr marL="87313" marR="0" lvl="0" indent="0" algn="l" defTabSz="914400" rtl="0" eaLnBrk="0" fontAlgn="base" latinLnBrk="0" hangingPunct="0">
                        <a:lnSpc>
                          <a:spcPct val="100000"/>
                        </a:lnSpc>
                        <a:spcBef>
                          <a:spcPct val="5000"/>
                        </a:spcBef>
                        <a:spcAft>
                          <a:spcPct val="0"/>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cs typeface="Arial" charset="0"/>
                        </a:rPr>
                        <a:t>synergies internes sur le plan</a:t>
                      </a:r>
                    </a:p>
                    <a:p>
                      <a:pPr marL="87313" marR="0" lvl="0" indent="0" algn="l" defTabSz="914400" rtl="0" eaLnBrk="0" fontAlgn="base" latinLnBrk="0" hangingPunct="0">
                        <a:lnSpc>
                          <a:spcPct val="100000"/>
                        </a:lnSpc>
                        <a:spcBef>
                          <a:spcPct val="5000"/>
                        </a:spcBef>
                        <a:spcAft>
                          <a:spcPct val="0"/>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cs typeface="Arial" charset="0"/>
                        </a:rPr>
                        <a:t>- commercial </a:t>
                      </a:r>
                    </a:p>
                    <a:p>
                      <a:pPr marL="87313" marR="0" lvl="0" indent="0" algn="l" defTabSz="914400" rtl="0" eaLnBrk="0" fontAlgn="base" latinLnBrk="0" hangingPunct="0">
                        <a:lnSpc>
                          <a:spcPct val="100000"/>
                        </a:lnSpc>
                        <a:spcBef>
                          <a:spcPct val="5000"/>
                        </a:spcBef>
                        <a:spcAft>
                          <a:spcPct val="0"/>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cs typeface="Arial" charset="0"/>
                        </a:rPr>
                        <a:t>- des coûts</a:t>
                      </a:r>
                    </a:p>
                    <a:p>
                      <a:pPr marL="87313" marR="0" lvl="0" indent="0" algn="l" defTabSz="914400" rtl="0" eaLnBrk="0" fontAlgn="base" latinLnBrk="0" hangingPunct="0">
                        <a:lnSpc>
                          <a:spcPct val="100000"/>
                        </a:lnSpc>
                        <a:spcBef>
                          <a:spcPct val="5000"/>
                        </a:spcBef>
                        <a:spcAft>
                          <a:spcPct val="0"/>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cs typeface="Arial" charset="0"/>
                        </a:rPr>
                        <a:t>- Des risques </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dash"/>
                      <a:round/>
                      <a:headEnd type="none" w="med" len="med"/>
                      <a:tailEnd type="none" w="med" len="med"/>
                    </a:lnB>
                    <a:lnTlToBr>
                      <a:noFill/>
                    </a:lnTlToBr>
                    <a:lnBlToTr>
                      <a:noFill/>
                    </a:lnBlToTr>
                    <a:solidFill>
                      <a:schemeClr val="bg1"/>
                    </a:solidFill>
                  </a:tcPr>
                </a:tc>
                <a:tc rowSpan="2" hMerge="1">
                  <a:txBody>
                    <a:bodyPr/>
                    <a:lstStyle/>
                    <a:p>
                      <a:endParaRPr lang="fr-FR"/>
                    </a:p>
                  </a:txBody>
                  <a:tcPr/>
                </a:tc>
                <a:tc rowSpan="2" hMerge="1">
                  <a:txBody>
                    <a:bodyPr/>
                    <a:lstStyle/>
                    <a:p>
                      <a:endParaRPr lang="fr-FR"/>
                    </a:p>
                  </a:txBody>
                  <a:tcPr/>
                </a:tc>
                <a:tc rowSpan="2">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000" b="0" i="0" u="none" strike="noStrike" cap="none" normalizeH="0" baseline="0" smtClean="0">
                        <a:ln>
                          <a:noFill/>
                        </a:ln>
                        <a:solidFill>
                          <a:schemeClr val="accent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dash"/>
                      <a:round/>
                      <a:headEnd type="none" w="med" len="med"/>
                      <a:tailEnd type="none" w="med" len="med"/>
                    </a:lnB>
                    <a:lnTlToBr>
                      <a:noFill/>
                    </a:lnTlToBr>
                    <a:lnBlToTr>
                      <a:noFill/>
                    </a:lnBlToTr>
                    <a:solidFill>
                      <a:schemeClr val="bg1"/>
                    </a:solidFill>
                  </a:tcPr>
                </a:tc>
                <a:tc rowSpan="2">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000" b="0" i="0" u="none" strike="noStrike" cap="none" normalizeH="0" baseline="0" dirty="0" smtClean="0">
                        <a:ln>
                          <a:noFill/>
                        </a:ln>
                        <a:solidFill>
                          <a:schemeClr val="accent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dash"/>
                      <a:round/>
                      <a:headEnd type="none" w="med" len="med"/>
                      <a:tailEnd type="none" w="med" len="med"/>
                    </a:lnB>
                    <a:lnTlToBr>
                      <a:noFill/>
                    </a:lnTlToBr>
                    <a:lnBlToTr>
                      <a:noFill/>
                    </a:lnBlToTr>
                    <a:solidFill>
                      <a:schemeClr val="bg1"/>
                    </a:solidFill>
                  </a:tcPr>
                </a:tc>
                <a:tc rowSpan="2">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000" b="0" i="0" u="none" strike="noStrike" cap="none" normalizeH="0" baseline="0" dirty="0" smtClean="0">
                        <a:ln>
                          <a:noFill/>
                        </a:ln>
                        <a:solidFill>
                          <a:schemeClr val="accent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dash"/>
                      <a:round/>
                      <a:headEnd type="none" w="med" len="med"/>
                      <a:tailEnd type="none" w="med" len="med"/>
                    </a:lnB>
                    <a:lnTlToBr>
                      <a:noFill/>
                    </a:lnTlToBr>
                    <a:lnBlToTr>
                      <a:noFill/>
                    </a:lnBlToTr>
                    <a:solidFill>
                      <a:schemeClr val="bg1"/>
                    </a:solidFill>
                  </a:tcPr>
                </a:tc>
                <a:tc rowSpan="2">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000" b="0" i="0" u="none" strike="noStrike" cap="none" normalizeH="0" baseline="0" dirty="0" smtClean="0">
                        <a:ln>
                          <a:noFill/>
                        </a:ln>
                        <a:solidFill>
                          <a:schemeClr val="accent1"/>
                        </a:solidFill>
                        <a:effectLst/>
                        <a:latin typeface="Arial" charset="0"/>
                      </a:endParaRPr>
                    </a:p>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000" b="0" i="0" u="none" strike="noStrike" cap="none" normalizeH="0" baseline="0" dirty="0" smtClean="0">
                        <a:ln>
                          <a:noFill/>
                        </a:ln>
                        <a:solidFill>
                          <a:schemeClr val="accent1"/>
                        </a:solidFill>
                        <a:effectLst/>
                        <a:latin typeface="Arial" charset="0"/>
                      </a:endParaRPr>
                    </a:p>
                    <a:p>
                      <a:pPr marL="0" marR="0" lvl="0" indent="0" algn="ctr" defTabSz="914400" rtl="0" eaLnBrk="0" fontAlgn="base" latinLnBrk="0" hangingPunct="0">
                        <a:lnSpc>
                          <a:spcPct val="60000"/>
                        </a:lnSpc>
                        <a:spcBef>
                          <a:spcPct val="0"/>
                        </a:spcBef>
                        <a:spcAft>
                          <a:spcPct val="0"/>
                        </a:spcAft>
                        <a:buClr>
                          <a:srgbClr val="666465"/>
                        </a:buClr>
                        <a:buSzTx/>
                        <a:buFont typeface="Wingdings" pitchFamily="2" charset="2"/>
                        <a:buNone/>
                        <a:tabLst/>
                      </a:pPr>
                      <a:r>
                        <a:rPr kumimoji="0" lang="fr-FR" sz="1600" b="0" i="0" u="none" strike="noStrike" cap="none" normalizeH="0" baseline="0" dirty="0" smtClean="0">
                          <a:ln>
                            <a:noFill/>
                          </a:ln>
                          <a:solidFill>
                            <a:schemeClr val="accent1"/>
                          </a:solidFill>
                          <a:effectLst/>
                          <a:latin typeface="Arial" charset="0"/>
                          <a:sym typeface="Wingdings 2" pitchFamily="18" charset="2"/>
                        </a:rPr>
                        <a:t></a:t>
                      </a:r>
                      <a:endParaRPr kumimoji="0" lang="fr-FR" sz="1000" b="0" i="0" u="none" strike="noStrike" cap="none" normalizeH="0" baseline="0" dirty="0" smtClean="0">
                        <a:ln>
                          <a:noFill/>
                        </a:ln>
                        <a:solidFill>
                          <a:schemeClr val="accent1"/>
                        </a:solidFill>
                        <a:effectLst/>
                        <a:latin typeface="Arial" charset="0"/>
                      </a:endParaRPr>
                    </a:p>
                    <a:p>
                      <a:pPr marL="0" marR="0" lvl="0" indent="0" algn="ctr" defTabSz="914400" rtl="0" eaLnBrk="0" fontAlgn="base" latinLnBrk="0" hangingPunct="0">
                        <a:lnSpc>
                          <a:spcPct val="60000"/>
                        </a:lnSpc>
                        <a:spcBef>
                          <a:spcPct val="0"/>
                        </a:spcBef>
                        <a:spcAft>
                          <a:spcPct val="0"/>
                        </a:spcAft>
                        <a:buClr>
                          <a:srgbClr val="666465"/>
                        </a:buClr>
                        <a:buSzTx/>
                        <a:buFont typeface="Wingdings" pitchFamily="2" charset="2"/>
                        <a:buNone/>
                        <a:tabLst/>
                      </a:pPr>
                      <a:r>
                        <a:rPr kumimoji="0" lang="fr-FR" sz="1600" b="0" i="0" u="none" strike="noStrike" cap="none" normalizeH="0" baseline="0" dirty="0" smtClean="0">
                          <a:ln>
                            <a:noFill/>
                          </a:ln>
                          <a:solidFill>
                            <a:schemeClr val="accent1"/>
                          </a:solidFill>
                          <a:effectLst/>
                          <a:latin typeface="Arial" charset="0"/>
                          <a:sym typeface="Wingdings 2" pitchFamily="18" charset="2"/>
                        </a:rPr>
                        <a:t></a:t>
                      </a:r>
                      <a:endParaRPr kumimoji="0" lang="fr-FR" sz="1000" b="0" i="0" u="none" strike="noStrike" cap="none" normalizeH="0" baseline="0" dirty="0" smtClean="0">
                        <a:ln>
                          <a:noFill/>
                        </a:ln>
                        <a:solidFill>
                          <a:schemeClr val="accent1"/>
                        </a:solidFill>
                        <a:effectLst/>
                        <a:latin typeface="Arial" charset="0"/>
                      </a:endParaRPr>
                    </a:p>
                    <a:p>
                      <a:pPr marL="0" marR="0" lvl="0" indent="0" algn="ctr" defTabSz="914400" rtl="0" eaLnBrk="0" fontAlgn="base" latinLnBrk="0" hangingPunct="0">
                        <a:lnSpc>
                          <a:spcPct val="60000"/>
                        </a:lnSpc>
                        <a:spcBef>
                          <a:spcPct val="0"/>
                        </a:spcBef>
                        <a:spcAft>
                          <a:spcPct val="0"/>
                        </a:spcAft>
                        <a:buClr>
                          <a:srgbClr val="666465"/>
                        </a:buClr>
                        <a:buSzTx/>
                        <a:buFont typeface="Wingdings" pitchFamily="2" charset="2"/>
                        <a:buNone/>
                        <a:tabLst/>
                      </a:pPr>
                      <a:endParaRPr kumimoji="0" lang="fr-FR" sz="1600" b="0" i="0" u="none" strike="noStrike" cap="none" normalizeH="0" baseline="0" dirty="0" smtClean="0">
                        <a:ln>
                          <a:noFill/>
                        </a:ln>
                        <a:solidFill>
                          <a:schemeClr val="accent1"/>
                        </a:solidFill>
                        <a:effectLst/>
                        <a:latin typeface="Arial" charset="0"/>
                        <a:sym typeface="Wingdings 2" pitchFamily="18" charset="2"/>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dash"/>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rgbClr val="000000"/>
                        </a:solidFill>
                        <a:effectLst/>
                        <a:latin typeface="Arial" charset="0"/>
                      </a:endParaRPr>
                    </a:p>
                    <a:p>
                      <a:pPr marL="0" marR="0" lvl="0" indent="0" algn="l"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w="9525" cap="flat" cmpd="sng" algn="ctr">
                      <a:solidFill>
                        <a:schemeClr val="accent1"/>
                      </a:solidFill>
                      <a:prstDash val="dash"/>
                      <a:round/>
                      <a:headEnd type="none" w="med" len="med"/>
                      <a:tailEnd type="none" w="med" len="med"/>
                    </a:lnB>
                    <a:lnTlToBr>
                      <a:noFill/>
                    </a:lnTlToBr>
                    <a:lnBlToTr>
                      <a:noFill/>
                    </a:lnBlToTr>
                    <a:solidFill>
                      <a:schemeClr val="bg1"/>
                    </a:solidFill>
                  </a:tcPr>
                </a:tc>
                <a:tc rowSpan="2">
                  <a:txBody>
                    <a:bodyPr/>
                    <a:lstStyle/>
                    <a:p>
                      <a:pPr marL="180975" marR="0" lvl="0" indent="-95250" algn="l" defTabSz="914400" rtl="0" eaLnBrk="0" fontAlgn="base" latinLnBrk="0" hangingPunct="0">
                        <a:lnSpc>
                          <a:spcPct val="100000"/>
                        </a:lnSpc>
                        <a:spcBef>
                          <a:spcPct val="5000"/>
                        </a:spcBef>
                        <a:spcAft>
                          <a:spcPct val="0"/>
                        </a:spcAft>
                        <a:buClr>
                          <a:srgbClr val="666465"/>
                        </a:buClr>
                        <a:buSzTx/>
                        <a:buFont typeface="Wingdings" pitchFamily="2" charset="2"/>
                        <a:buNone/>
                        <a:tabLst/>
                      </a:pPr>
                      <a:endParaRPr kumimoji="0" lang="fr-FR" sz="800" b="1" i="0" u="none" strike="noStrike" cap="none" normalizeH="0" baseline="0" dirty="0" smtClean="0">
                        <a:ln>
                          <a:noFill/>
                        </a:ln>
                        <a:solidFill>
                          <a:schemeClr val="tx1"/>
                        </a:solidFill>
                        <a:effectLst/>
                        <a:latin typeface="Arial" charset="0"/>
                        <a:cs typeface="Arial" charset="0"/>
                      </a:endParaRPr>
                    </a:p>
                    <a:p>
                      <a:pPr marL="180975" marR="0" lvl="0" indent="-95250" algn="l" defTabSz="914400" rtl="0" eaLnBrk="0" fontAlgn="base" latinLnBrk="0" hangingPunct="0">
                        <a:lnSpc>
                          <a:spcPct val="100000"/>
                        </a:lnSpc>
                        <a:spcBef>
                          <a:spcPct val="5000"/>
                        </a:spcBef>
                        <a:spcAft>
                          <a:spcPct val="0"/>
                        </a:spcAft>
                        <a:buClr>
                          <a:srgbClr val="666465"/>
                        </a:buClr>
                        <a:buSzTx/>
                        <a:buFont typeface="Wingdings" pitchFamily="2" charset="2"/>
                        <a:buChar char="§"/>
                        <a:tabLst/>
                      </a:pPr>
                      <a:r>
                        <a:rPr kumimoji="0" lang="fr-FR" sz="800" b="1" i="0" u="none" strike="noStrike" cap="none" normalizeH="0" baseline="0" dirty="0" smtClean="0">
                          <a:ln>
                            <a:noFill/>
                          </a:ln>
                          <a:solidFill>
                            <a:schemeClr val="tx1"/>
                          </a:solidFill>
                          <a:effectLst/>
                          <a:latin typeface="Arial" charset="0"/>
                          <a:cs typeface="Arial" charset="0"/>
                        </a:rPr>
                        <a:t>Commercial : synergie Concessions Electricité, Gaz, Eligibles Gaz et services  </a:t>
                      </a:r>
                    </a:p>
                    <a:p>
                      <a:pPr marL="180975" marR="0" lvl="0" indent="-95250" algn="l" defTabSz="914400" rtl="0" eaLnBrk="0" fontAlgn="base" latinLnBrk="0" hangingPunct="0">
                        <a:lnSpc>
                          <a:spcPct val="100000"/>
                        </a:lnSpc>
                        <a:spcBef>
                          <a:spcPct val="5000"/>
                        </a:spcBef>
                        <a:spcAft>
                          <a:spcPct val="0"/>
                        </a:spcAft>
                        <a:buClr>
                          <a:srgbClr val="666465"/>
                        </a:buClr>
                        <a:buSzTx/>
                        <a:buFont typeface="Wingdings" pitchFamily="2" charset="2"/>
                        <a:buChar char="§"/>
                        <a:tabLst/>
                      </a:pPr>
                      <a:r>
                        <a:rPr kumimoji="0" lang="fr-FR" sz="800" b="1" i="0" u="none" strike="noStrike" cap="none" normalizeH="0" baseline="0" dirty="0" smtClean="0">
                          <a:ln>
                            <a:noFill/>
                          </a:ln>
                          <a:solidFill>
                            <a:schemeClr val="tx1"/>
                          </a:solidFill>
                          <a:effectLst/>
                          <a:latin typeface="Arial" charset="0"/>
                          <a:cs typeface="Arial" charset="0"/>
                        </a:rPr>
                        <a:t>Couts : synergie Gaz-</a:t>
                      </a:r>
                      <a:r>
                        <a:rPr kumimoji="0" lang="fr-FR" sz="800" b="1" i="0" u="none" strike="noStrike" cap="none" normalizeH="0" baseline="0" dirty="0" err="1" smtClean="0">
                          <a:ln>
                            <a:noFill/>
                          </a:ln>
                          <a:solidFill>
                            <a:schemeClr val="tx1"/>
                          </a:solidFill>
                          <a:effectLst/>
                          <a:latin typeface="Arial" charset="0"/>
                          <a:cs typeface="Arial" charset="0"/>
                        </a:rPr>
                        <a:t>Elec</a:t>
                      </a:r>
                      <a:r>
                        <a:rPr kumimoji="0" lang="fr-FR" sz="800" b="1" i="0" u="none" strike="noStrike" cap="none" normalizeH="0" baseline="0" dirty="0" smtClean="0">
                          <a:ln>
                            <a:noFill/>
                          </a:ln>
                          <a:solidFill>
                            <a:schemeClr val="tx1"/>
                          </a:solidFill>
                          <a:effectLst/>
                          <a:latin typeface="Arial" charset="0"/>
                          <a:cs typeface="Arial" charset="0"/>
                        </a:rPr>
                        <a:t> pour relève</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dash"/>
                      <a:round/>
                      <a:headEnd type="none" w="med" len="med"/>
                      <a:tailEnd type="none" w="med" len="med"/>
                    </a:lnB>
                    <a:lnTlToBr>
                      <a:noFill/>
                    </a:lnTlToBr>
                    <a:lnBlToTr>
                      <a:noFill/>
                    </a:lnBlToTr>
                    <a:solidFill>
                      <a:schemeClr val="bg1"/>
                    </a:solidFill>
                  </a:tcPr>
                </a:tc>
              </a:tr>
              <a:tr h="268288">
                <a:tc gridSpan="3" vMerge="1">
                  <a:txBody>
                    <a:bodyPr/>
                    <a:lstStyle/>
                    <a:p>
                      <a:endParaRPr lang="fr-FR"/>
                    </a:p>
                  </a:txBody>
                  <a:tcPr/>
                </a:tc>
                <a:tc hMerge="1" vMerge="1">
                  <a:txBody>
                    <a:bodyPr/>
                    <a:lstStyle/>
                    <a:p>
                      <a:endParaRPr lang="fr-FR"/>
                    </a:p>
                  </a:txBody>
                  <a:tcPr/>
                </a:tc>
                <a:tc hMerge="1" vMerge="1">
                  <a:txBody>
                    <a:bodyPr/>
                    <a:lstStyle/>
                    <a:p>
                      <a:endParaRPr lang="fr-FR"/>
                    </a:p>
                  </a:txBody>
                  <a:tcPr/>
                </a:tc>
                <a:tc vMerge="1">
                  <a:txBody>
                    <a:bodyPr/>
                    <a:lstStyle/>
                    <a:p>
                      <a:endParaRPr lang="fr-FR"/>
                    </a:p>
                  </a:txBody>
                  <a:tcPr/>
                </a:tc>
                <a:tc vMerge="1">
                  <a:txBody>
                    <a:bodyPr/>
                    <a:lstStyle/>
                    <a:p>
                      <a:endParaRPr lang="fr-FR"/>
                    </a:p>
                  </a:txBody>
                  <a:tcPr/>
                </a:tc>
                <a:tc vMerge="1">
                  <a:txBody>
                    <a:bodyPr/>
                    <a:lstStyle/>
                    <a:p>
                      <a:endParaRPr lang="fr-FR"/>
                    </a:p>
                  </a:txBody>
                  <a:tcPr/>
                </a:tc>
                <a:tc vMerge="1">
                  <a:txBody>
                    <a:bodyPr/>
                    <a:lstStyle/>
                    <a:p>
                      <a:endParaRPr lang="fr-FR"/>
                    </a:p>
                  </a:txBody>
                  <a:tcPr/>
                </a:tc>
                <a:tc>
                  <a:txBody>
                    <a:bodyPr/>
                    <a:lstStyle/>
                    <a:p>
                      <a:pPr marL="0" marR="0" lvl="0" indent="0" algn="l"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dash"/>
                      <a:round/>
                      <a:headEnd type="none" w="med" len="med"/>
                      <a:tailEnd type="none" w="med" len="med"/>
                    </a:lnT>
                    <a:lnB w="9525" cap="flat" cmpd="sng" algn="ctr">
                      <a:solidFill>
                        <a:schemeClr val="accent1"/>
                      </a:solidFill>
                      <a:prstDash val="dash"/>
                      <a:round/>
                      <a:headEnd type="none" w="med" len="med"/>
                      <a:tailEnd type="none" w="med" len="med"/>
                    </a:lnB>
                    <a:lnTlToBr>
                      <a:noFill/>
                    </a:lnTlToBr>
                    <a:lnBlToTr>
                      <a:noFill/>
                    </a:lnBlToTr>
                    <a:solidFill>
                      <a:schemeClr val="bg1"/>
                    </a:solidFill>
                  </a:tcPr>
                </a:tc>
                <a:tc vMerge="1">
                  <a:txBody>
                    <a:bodyPr/>
                    <a:lstStyle/>
                    <a:p>
                      <a:endParaRPr lang="fr-FR"/>
                    </a:p>
                  </a:txBody>
                  <a:tcPr/>
                </a:tc>
              </a:tr>
              <a:tr h="312738">
                <a:tc gridSpan="3">
                  <a:txBody>
                    <a:bodyPr/>
                    <a:lstStyle/>
                    <a:p>
                      <a:pPr marL="87313" marR="0" lvl="0" indent="0" algn="l" defTabSz="914400" rtl="0" eaLnBrk="0" fontAlgn="base" latinLnBrk="0" hangingPunct="0">
                        <a:lnSpc>
                          <a:spcPct val="100000"/>
                        </a:lnSpc>
                        <a:spcBef>
                          <a:spcPct val="5000"/>
                        </a:spcBef>
                        <a:spcAft>
                          <a:spcPct val="0"/>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cs typeface="Arial" charset="0"/>
                        </a:rPr>
                        <a:t>Potentiel de valorisation des </a:t>
                      </a:r>
                      <a:br>
                        <a:rPr kumimoji="0" lang="fr-FR" sz="900" b="1" i="0" u="none" strike="noStrike" cap="none" normalizeH="0" baseline="0" dirty="0" smtClean="0">
                          <a:ln>
                            <a:noFill/>
                          </a:ln>
                          <a:solidFill>
                            <a:srgbClr val="000000"/>
                          </a:solidFill>
                          <a:effectLst/>
                          <a:latin typeface="Arial" charset="0"/>
                          <a:cs typeface="Arial" charset="0"/>
                        </a:rPr>
                      </a:br>
                      <a:r>
                        <a:rPr kumimoji="0" lang="fr-FR" sz="900" b="1" i="0" u="none" strike="noStrike" cap="none" normalizeH="0" baseline="0" dirty="0" smtClean="0">
                          <a:ln>
                            <a:noFill/>
                          </a:ln>
                          <a:solidFill>
                            <a:srgbClr val="000000"/>
                          </a:solidFill>
                          <a:effectLst/>
                          <a:latin typeface="Arial" charset="0"/>
                          <a:cs typeface="Arial" charset="0"/>
                        </a:rPr>
                        <a:t>synergies avec des partenaires</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dash"/>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hMerge="1">
                  <a:txBody>
                    <a:bodyPr/>
                    <a:lstStyle/>
                    <a:p>
                      <a:endParaRPr lang="fr-FR"/>
                    </a:p>
                  </a:txBody>
                  <a:tcPr/>
                </a:tc>
                <a:tc hMerge="1">
                  <a:txBody>
                    <a:bodyPr/>
                    <a:lstStyle/>
                    <a:p>
                      <a:endParaRPr lang="fr-FR"/>
                    </a:p>
                  </a:txBody>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000" b="0" i="0" u="none" strike="noStrike" cap="none" normalizeH="0" baseline="0" dirty="0" smtClean="0">
                        <a:ln>
                          <a:noFill/>
                        </a:ln>
                        <a:solidFill>
                          <a:schemeClr val="accent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dash"/>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000" b="0" i="0" u="none" strike="noStrike" cap="none" normalizeH="0" baseline="0" dirty="0" smtClean="0">
                        <a:ln>
                          <a:noFill/>
                        </a:ln>
                        <a:solidFill>
                          <a:schemeClr val="accent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dash"/>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000" b="0" i="0" u="none" strike="noStrike" cap="none" normalizeH="0" baseline="0" dirty="0" smtClean="0">
                        <a:ln>
                          <a:noFill/>
                        </a:ln>
                        <a:solidFill>
                          <a:schemeClr val="accent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dash"/>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defRPr/>
                      </a:pPr>
                      <a:r>
                        <a:rPr kumimoji="0" lang="fr-FR" sz="1800" b="0" i="0" u="none" strike="noStrike" cap="none" normalizeH="0" baseline="0" dirty="0" smtClean="0">
                          <a:ln>
                            <a:noFill/>
                          </a:ln>
                          <a:solidFill>
                            <a:schemeClr val="accent1"/>
                          </a:solidFill>
                          <a:effectLst/>
                          <a:latin typeface="Arial" charset="0"/>
                          <a:sym typeface="Wingdings 2" pitchFamily="18" charset="2"/>
                        </a:rPr>
                        <a:t></a:t>
                      </a:r>
                      <a:endParaRPr kumimoji="0" lang="fr-FR" sz="1800" b="0" i="0" u="none" strike="noStrike" cap="none" normalizeH="0" baseline="0" dirty="0" smtClean="0">
                        <a:ln>
                          <a:noFill/>
                        </a:ln>
                        <a:solidFill>
                          <a:schemeClr val="accent1"/>
                        </a:solidFill>
                        <a:effectLst/>
                        <a:latin typeface="Arial" charset="0"/>
                      </a:endParaRPr>
                    </a:p>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000" b="0" i="0" u="none" strike="noStrike" cap="none" normalizeH="0" baseline="0" dirty="0" smtClean="0">
                        <a:ln>
                          <a:noFill/>
                        </a:ln>
                        <a:solidFill>
                          <a:schemeClr val="accent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dash"/>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700" b="0" i="0" u="none" strike="noStrike" cap="none" normalizeH="0" baseline="0" dirty="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dash"/>
                      <a:round/>
                      <a:headEnd type="none" w="med" len="med"/>
                      <a:tailEnd type="none" w="med" len="med"/>
                    </a:lnT>
                    <a:lnB>
                      <a:noFill/>
                    </a:lnB>
                    <a:lnTlToBr>
                      <a:noFill/>
                    </a:lnTlToBr>
                    <a:lnBlToTr>
                      <a:noFill/>
                    </a:lnBlToTr>
                    <a:solidFill>
                      <a:schemeClr val="bg1"/>
                    </a:solidFill>
                  </a:tcPr>
                </a:tc>
                <a:tc>
                  <a:txBody>
                    <a:bodyPr/>
                    <a:lstStyle/>
                    <a:p>
                      <a:pPr marL="180975" marR="0" lvl="0" indent="-95250" algn="l" defTabSz="914400" rtl="0" eaLnBrk="0" fontAlgn="base" latinLnBrk="0" hangingPunct="0">
                        <a:lnSpc>
                          <a:spcPct val="100000"/>
                        </a:lnSpc>
                        <a:spcBef>
                          <a:spcPct val="5000"/>
                        </a:spcBef>
                        <a:spcAft>
                          <a:spcPct val="0"/>
                        </a:spcAft>
                        <a:buClr>
                          <a:srgbClr val="666465"/>
                        </a:buClr>
                        <a:buSzTx/>
                        <a:buFont typeface="Wingdings" pitchFamily="2" charset="2"/>
                        <a:buChar char="§"/>
                        <a:tabLst/>
                      </a:pPr>
                      <a:r>
                        <a:rPr kumimoji="0" lang="fr-FR" sz="800" b="1" i="0" u="none" strike="noStrike" cap="none" normalizeH="0" baseline="0" dirty="0" smtClean="0">
                          <a:ln>
                            <a:noFill/>
                          </a:ln>
                          <a:solidFill>
                            <a:schemeClr val="tx1"/>
                          </a:solidFill>
                          <a:effectLst/>
                          <a:latin typeface="Arial" charset="0"/>
                          <a:cs typeface="Arial" charset="0"/>
                        </a:rPr>
                        <a:t>Synergie  avec le  partenaire  (les sociétés du groupe)</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dash"/>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171450">
                <a:tc gridSpan="3">
                  <a:txBody>
                    <a:bodyPr/>
                    <a:lstStyle/>
                    <a:p>
                      <a:pPr marL="87313" marR="0" lvl="0" indent="0" algn="l" defTabSz="914400" rtl="0" eaLnBrk="0" fontAlgn="base" latinLnBrk="0" hangingPunct="0">
                        <a:lnSpc>
                          <a:spcPct val="100000"/>
                        </a:lnSpc>
                        <a:spcBef>
                          <a:spcPct val="5000"/>
                        </a:spcBef>
                        <a:spcAft>
                          <a:spcPct val="0"/>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cs typeface="Arial" charset="0"/>
                        </a:rPr>
                        <a:t>Synthèse de la capacité à créer de la valeur</a:t>
                      </a: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2"/>
                    </a:solidFill>
                  </a:tcPr>
                </a:tc>
                <a:tc hMerge="1">
                  <a:txBody>
                    <a:bodyPr/>
                    <a:lstStyle/>
                    <a:p>
                      <a:endParaRPr lang="fr-FR"/>
                    </a:p>
                  </a:txBody>
                  <a:tcPr/>
                </a:tc>
                <a:tc hMerge="1">
                  <a:txBody>
                    <a:bodyPr/>
                    <a:lstStyle/>
                    <a:p>
                      <a:endParaRPr lang="fr-FR"/>
                    </a:p>
                  </a:txBody>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000" b="0" i="0" u="none" strike="noStrike" cap="none" normalizeH="0" baseline="0" smtClean="0">
                        <a:ln>
                          <a:noFill/>
                        </a:ln>
                        <a:solidFill>
                          <a:schemeClr val="accent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r" defTabSz="914400" rtl="0" eaLnBrk="0" fontAlgn="base" latinLnBrk="0" hangingPunct="0">
                        <a:lnSpc>
                          <a:spcPct val="100000"/>
                        </a:lnSpc>
                        <a:spcBef>
                          <a:spcPct val="0"/>
                        </a:spcBef>
                        <a:spcAft>
                          <a:spcPct val="0"/>
                        </a:spcAft>
                        <a:buClr>
                          <a:srgbClr val="666465"/>
                        </a:buClr>
                        <a:buSzTx/>
                        <a:buFont typeface="Wingdings" pitchFamily="2" charset="2"/>
                        <a:buNone/>
                        <a:tabLst/>
                        <a:defRPr/>
                      </a:pPr>
                      <a:endParaRPr kumimoji="0" lang="fr-FR" sz="1400" b="1" i="0" u="none" strike="noStrike" kern="1200" cap="none" normalizeH="0" baseline="0" dirty="0" smtClean="0">
                        <a:ln>
                          <a:noFill/>
                        </a:ln>
                        <a:solidFill>
                          <a:srgbClr val="000000"/>
                        </a:solidFill>
                        <a:effectLst/>
                        <a:latin typeface="Arial" charset="0"/>
                        <a:ea typeface="+mn-ea"/>
                        <a:cs typeface="+mn-cs"/>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0" fontAlgn="base" latinLnBrk="0" hangingPunct="0">
                        <a:lnSpc>
                          <a:spcPct val="100000"/>
                        </a:lnSpc>
                        <a:spcBef>
                          <a:spcPct val="0"/>
                        </a:spcBef>
                        <a:spcAft>
                          <a:spcPct val="0"/>
                        </a:spcAft>
                        <a:buClr>
                          <a:srgbClr val="666465"/>
                        </a:buClr>
                        <a:buSzTx/>
                        <a:buFont typeface="Wingdings" pitchFamily="2" charset="2"/>
                        <a:buNone/>
                        <a:tabLst/>
                      </a:pPr>
                      <a:r>
                        <a:rPr kumimoji="0" lang="fr-FR" sz="1400" b="1" i="0" u="none" strike="noStrike" kern="1200" cap="none" normalizeH="0" baseline="0" dirty="0" smtClean="0">
                          <a:ln>
                            <a:noFill/>
                          </a:ln>
                          <a:solidFill>
                            <a:srgbClr val="000000"/>
                          </a:solidFill>
                          <a:effectLst/>
                          <a:latin typeface="Arial" charset="0"/>
                          <a:ea typeface="+mn-ea"/>
                          <a:cs typeface="+mn-cs"/>
                        </a:rPr>
                        <a:t>   X</a:t>
                      </a:r>
                      <a:endParaRPr kumimoji="0" lang="fr-FR" sz="1400" b="0" i="0" u="none" strike="noStrike" cap="none" normalizeH="0" baseline="0" dirty="0" smtClean="0">
                        <a:ln>
                          <a:noFill/>
                        </a:ln>
                        <a:solidFill>
                          <a:schemeClr val="accent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1000" b="0" i="0" u="none" strike="noStrike" cap="none" normalizeH="0" baseline="0" smtClean="0">
                        <a:ln>
                          <a:noFill/>
                        </a:ln>
                        <a:solidFill>
                          <a:schemeClr val="accent1"/>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0" fontAlgn="base" latinLnBrk="0" hangingPunct="0">
                        <a:lnSpc>
                          <a:spcPct val="100000"/>
                        </a:lnSpc>
                        <a:spcBef>
                          <a:spcPct val="0"/>
                        </a:spcBef>
                        <a:spcAft>
                          <a:spcPct val="0"/>
                        </a:spcAft>
                        <a:buClr>
                          <a:srgbClr val="666465"/>
                        </a:buClr>
                        <a:buSzTx/>
                        <a:buFont typeface="Wingdings" pitchFamily="2" charset="2"/>
                        <a:buNone/>
                        <a:tabLst/>
                      </a:pPr>
                      <a:endParaRPr kumimoji="0" lang="fr-FR" sz="800" b="0" i="0" u="none" strike="noStrike" cap="none" normalizeH="0" baseline="0" smtClean="0">
                        <a:ln>
                          <a:noFill/>
                        </a:ln>
                        <a:solidFill>
                          <a:srgbClr val="000000"/>
                        </a:solidFill>
                        <a:effectLst/>
                        <a:latin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85725" marR="0" lvl="0" indent="0" algn="l" defTabSz="914400" rtl="0" eaLnBrk="0" fontAlgn="base" latinLnBrk="0" hangingPunct="0">
                        <a:lnSpc>
                          <a:spcPct val="100000"/>
                        </a:lnSpc>
                        <a:spcBef>
                          <a:spcPct val="5000"/>
                        </a:spcBef>
                        <a:spcAft>
                          <a:spcPct val="0"/>
                        </a:spcAft>
                        <a:buClr>
                          <a:srgbClr val="666465"/>
                        </a:buClr>
                        <a:buSzTx/>
                        <a:buFont typeface="Wingdings" pitchFamily="2" charset="2"/>
                        <a:buNone/>
                        <a:tabLst/>
                      </a:pPr>
                      <a:endParaRPr kumimoji="0" lang="fr-FR" sz="800" b="0" i="0" u="none" strike="noStrike" cap="none" normalizeH="0" baseline="0" dirty="0" smtClean="0">
                        <a:ln>
                          <a:noFill/>
                        </a:ln>
                        <a:solidFill>
                          <a:srgbClr val="000000"/>
                        </a:solidFill>
                        <a:effectLst/>
                        <a:latin typeface="Arial" charset="0"/>
                        <a:cs typeface="Arial" charset="0"/>
                      </a:endParaRPr>
                    </a:p>
                  </a:txBody>
                  <a:tcPr marL="0" marR="0" marT="0" marB="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2"/>
                    </a:solidFill>
                  </a:tcPr>
                </a:tc>
              </a:tr>
            </a:tbl>
          </a:graphicData>
        </a:graphic>
      </p:graphicFrame>
      <p:sp>
        <p:nvSpPr>
          <p:cNvPr id="34969" name="Rectangle 7"/>
          <p:cNvSpPr>
            <a:spLocks noChangeArrowheads="1"/>
          </p:cNvSpPr>
          <p:nvPr/>
        </p:nvSpPr>
        <p:spPr bwMode="auto">
          <a:xfrm>
            <a:off x="174625" y="39688"/>
            <a:ext cx="7254875" cy="317500"/>
          </a:xfrm>
          <a:prstGeom prst="rect">
            <a:avLst/>
          </a:prstGeom>
          <a:noFill/>
          <a:ln w="9525">
            <a:noFill/>
            <a:miter lim="800000"/>
            <a:headEnd/>
            <a:tailEnd/>
          </a:ln>
        </p:spPr>
        <p:txBody>
          <a:bodyPr lIns="0" tIns="0" rIns="0" bIns="0" anchor="b"/>
          <a:lstStyle/>
          <a:p>
            <a:pPr marL="457200" indent="-457200"/>
            <a:r>
              <a:rPr lang="fr-FR" sz="2000" b="1" dirty="0">
                <a:solidFill>
                  <a:srgbClr val="000000"/>
                </a:solidFill>
              </a:rPr>
              <a:t>Potentiel de création de valeur </a:t>
            </a:r>
            <a:r>
              <a:rPr lang="fr-FR" sz="2000" b="1" i="1" dirty="0">
                <a:solidFill>
                  <a:srgbClr val="000000"/>
                </a:solidFill>
              </a:rPr>
              <a:t>Éligibles GAZ</a:t>
            </a:r>
            <a:endParaRPr lang="fr-FR" sz="2000" b="1" dirty="0">
              <a:solidFill>
                <a:srgbClr val="000000"/>
              </a:solidFill>
            </a:endParaRPr>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graphicFrame>
        <p:nvGraphicFramePr>
          <p:cNvPr id="1377388" name="Group 108"/>
          <p:cNvGraphicFramePr>
            <a:graphicFrameLocks noGrp="1"/>
          </p:cNvGraphicFramePr>
          <p:nvPr>
            <p:ph idx="4294967295"/>
          </p:nvPr>
        </p:nvGraphicFramePr>
        <p:xfrm>
          <a:off x="357158" y="500042"/>
          <a:ext cx="8525996" cy="6254406"/>
        </p:xfrm>
        <a:graphic>
          <a:graphicData uri="http://schemas.openxmlformats.org/drawingml/2006/table">
            <a:tbl>
              <a:tblPr/>
              <a:tblGrid>
                <a:gridCol w="1735015"/>
                <a:gridCol w="56074"/>
                <a:gridCol w="1157654"/>
                <a:gridCol w="1157654"/>
                <a:gridCol w="1201615"/>
                <a:gridCol w="1113692"/>
                <a:gridCol w="152400"/>
                <a:gridCol w="1951892"/>
              </a:tblGrid>
              <a:tr h="530225">
                <a:tc>
                  <a:txBody>
                    <a:bodyPr/>
                    <a:lstStyle/>
                    <a:p>
                      <a:pPr marL="85725" marR="0" lvl="0" indent="0" algn="l"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000" b="1" i="0" u="none" strike="noStrike" cap="none" normalizeH="0" baseline="0" dirty="0" smtClean="0">
                          <a:ln>
                            <a:noFill/>
                          </a:ln>
                          <a:solidFill>
                            <a:schemeClr val="bg1"/>
                          </a:solidFill>
                          <a:effectLst/>
                          <a:latin typeface="Arial" charset="0"/>
                          <a:cs typeface="Arial" charset="0"/>
                        </a:rPr>
                        <a:t>                                  Phases</a:t>
                      </a:r>
                      <a:br>
                        <a:rPr kumimoji="0" lang="fr-FR" sz="1000" b="1" i="0" u="none" strike="noStrike" cap="none" normalizeH="0" baseline="0" dirty="0" smtClean="0">
                          <a:ln>
                            <a:noFill/>
                          </a:ln>
                          <a:solidFill>
                            <a:schemeClr val="bg1"/>
                          </a:solidFill>
                          <a:effectLst/>
                          <a:latin typeface="Arial" charset="0"/>
                          <a:cs typeface="Arial" charset="0"/>
                        </a:rPr>
                      </a:br>
                      <a:r>
                        <a:rPr kumimoji="0" lang="fr-FR" sz="1000" b="1" i="0" u="none" strike="noStrike" cap="none" normalizeH="0" baseline="0" dirty="0" smtClean="0">
                          <a:ln>
                            <a:noFill/>
                          </a:ln>
                          <a:solidFill>
                            <a:schemeClr val="bg1"/>
                          </a:solidFill>
                          <a:effectLst/>
                          <a:latin typeface="Arial" charset="0"/>
                          <a:cs typeface="Arial" charset="0"/>
                        </a:rPr>
                        <a:t/>
                      </a:r>
                      <a:br>
                        <a:rPr kumimoji="0" lang="fr-FR" sz="1000" b="1" i="0" u="none" strike="noStrike" cap="none" normalizeH="0" baseline="0" dirty="0" smtClean="0">
                          <a:ln>
                            <a:noFill/>
                          </a:ln>
                          <a:solidFill>
                            <a:schemeClr val="bg1"/>
                          </a:solidFill>
                          <a:effectLst/>
                          <a:latin typeface="Arial" charset="0"/>
                          <a:cs typeface="Arial" charset="0"/>
                        </a:rPr>
                      </a:br>
                      <a:r>
                        <a:rPr kumimoji="0" lang="fr-FR" sz="1000" b="1" i="0" u="none" strike="noStrike" cap="none" normalizeH="0" baseline="0" dirty="0" smtClean="0">
                          <a:ln>
                            <a:noFill/>
                          </a:ln>
                          <a:solidFill>
                            <a:schemeClr val="bg1"/>
                          </a:solidFill>
                          <a:effectLst/>
                          <a:latin typeface="Arial" charset="0"/>
                          <a:cs typeface="Arial" charset="0"/>
                        </a:rPr>
                        <a:t>Caractéristiques</a:t>
                      </a:r>
                    </a:p>
                  </a:txBody>
                  <a:tcPr marL="15337" marR="15337" marT="18000" marB="18000" anchor="ctr" horzOverflow="overflow">
                    <a:lnL w="9525"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endParaRPr kumimoji="0" lang="fr-FR" sz="1000" b="1" i="0" u="none" strike="noStrike" cap="none" normalizeH="0" baseline="0" smtClean="0">
                        <a:ln>
                          <a:noFill/>
                        </a:ln>
                        <a:solidFill>
                          <a:schemeClr val="bg1"/>
                        </a:solidFill>
                        <a:effectLst/>
                        <a:latin typeface="Arial" charset="0"/>
                        <a:cs typeface="Arial" charset="0"/>
                      </a:endParaRPr>
                    </a:p>
                  </a:txBody>
                  <a:tcPr marL="15337" marR="15337" marT="18000" marB="1800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cap="flat">
                      <a:noFill/>
                    </a:lnT>
                    <a:lnB>
                      <a:noFill/>
                    </a:lnB>
                    <a:lnTlToBr>
                      <a:noFill/>
                    </a:lnTlToBr>
                    <a:lnBlToTr>
                      <a:noFill/>
                    </a:lnBlToTr>
                    <a:no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000" b="1" i="0" u="none" strike="noStrike" cap="none" normalizeH="0" baseline="0" smtClean="0">
                          <a:ln>
                            <a:noFill/>
                          </a:ln>
                          <a:solidFill>
                            <a:schemeClr val="bg1"/>
                          </a:solidFill>
                          <a:effectLst/>
                          <a:latin typeface="Arial" charset="0"/>
                          <a:cs typeface="Arial" charset="0"/>
                        </a:rPr>
                        <a:t>Emergence</a:t>
                      </a:r>
                    </a:p>
                  </a:txBody>
                  <a:tcPr marL="15337" marR="15337" marT="18000" marB="18000" anchor="ctr" horzOverflow="overflow">
                    <a:lnL w="12700" cap="flat" cmpd="sng" algn="ctr">
                      <a:solidFill>
                        <a:schemeClr val="accent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000" b="1" i="0" u="none" strike="noStrike" cap="none" normalizeH="0" baseline="0" smtClean="0">
                          <a:ln>
                            <a:noFill/>
                          </a:ln>
                          <a:solidFill>
                            <a:schemeClr val="bg1"/>
                          </a:solidFill>
                          <a:effectLst/>
                          <a:latin typeface="Arial" charset="0"/>
                          <a:cs typeface="Arial" charset="0"/>
                        </a:rPr>
                        <a:t>Croissance</a:t>
                      </a:r>
                    </a:p>
                  </a:txBody>
                  <a:tcPr marL="15337" marR="15337" marT="18000" marB="1800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000" b="1" i="0" u="none" strike="noStrike" cap="none" normalizeH="0" baseline="0" smtClean="0">
                          <a:ln>
                            <a:noFill/>
                          </a:ln>
                          <a:solidFill>
                            <a:schemeClr val="bg1"/>
                          </a:solidFill>
                          <a:effectLst/>
                          <a:latin typeface="Arial" charset="0"/>
                          <a:cs typeface="Arial" charset="0"/>
                        </a:rPr>
                        <a:t>Maturité</a:t>
                      </a:r>
                    </a:p>
                  </a:txBody>
                  <a:tcPr marL="15337" marR="15337" marT="18000" marB="1800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000" b="1" i="0" u="none" strike="noStrike" cap="none" normalizeH="0" baseline="0" smtClean="0">
                          <a:ln>
                            <a:noFill/>
                          </a:ln>
                          <a:solidFill>
                            <a:schemeClr val="bg1"/>
                          </a:solidFill>
                          <a:effectLst/>
                          <a:latin typeface="Arial" charset="0"/>
                          <a:cs typeface="Arial" charset="0"/>
                        </a:rPr>
                        <a:t>Décroissance</a:t>
                      </a:r>
                    </a:p>
                  </a:txBody>
                  <a:tcPr marL="15337" marR="15337" marT="18000" marB="18000" anchor="ctr" horzOverflow="overflow">
                    <a:lnL w="12700" cap="flat" cmpd="sng" algn="ctr">
                      <a:solidFill>
                        <a:schemeClr val="bg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endParaRPr kumimoji="0" lang="fr-FR" sz="1000" b="0" i="0" u="none" strike="noStrike" cap="none" normalizeH="0" baseline="0" smtClean="0">
                        <a:ln>
                          <a:noFill/>
                        </a:ln>
                        <a:solidFill>
                          <a:schemeClr val="bg1"/>
                        </a:solidFill>
                        <a:effectLst/>
                        <a:latin typeface="Arial" charset="0"/>
                        <a:cs typeface="Arial" charset="0"/>
                      </a:endParaRPr>
                    </a:p>
                  </a:txBody>
                  <a:tcPr marL="15337" marR="15337" marT="18000" marB="1800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000" b="1" i="0" u="none" strike="noStrike" cap="none" normalizeH="0" baseline="0" smtClean="0">
                          <a:ln>
                            <a:noFill/>
                          </a:ln>
                          <a:solidFill>
                            <a:schemeClr val="bg1"/>
                          </a:solidFill>
                          <a:effectLst/>
                          <a:latin typeface="Arial" charset="0"/>
                          <a:cs typeface="Arial" charset="0"/>
                        </a:rPr>
                        <a:t>Commentaires</a:t>
                      </a:r>
                    </a:p>
                  </a:txBody>
                  <a:tcPr marL="15337" marR="15337" marT="18000" marB="18000" anchor="ctr" horzOverflow="overflow">
                    <a:lnL w="12700"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1"/>
                    </a:solidFill>
                  </a:tcPr>
                </a:tc>
              </a:tr>
              <a:tr h="61913">
                <a:tc>
                  <a:txBody>
                    <a:bodyPr/>
                    <a:lstStyle/>
                    <a:p>
                      <a:pPr marL="0" marR="0" lvl="0" indent="0" algn="l" defTabSz="914400" rtl="0" eaLnBrk="0" fontAlgn="base" latinLnBrk="0" hangingPunct="0">
                        <a:lnSpc>
                          <a:spcPct val="120000"/>
                        </a:lnSpc>
                        <a:spcBef>
                          <a:spcPct val="20000"/>
                        </a:spcBef>
                        <a:spcAft>
                          <a:spcPct val="20000"/>
                        </a:spcAft>
                        <a:buClr>
                          <a:srgbClr val="666465"/>
                        </a:buClr>
                        <a:buSzTx/>
                        <a:buFont typeface="Wingdings" pitchFamily="2" charset="2"/>
                        <a:buNone/>
                        <a:tabLst/>
                      </a:pPr>
                      <a:endParaRPr kumimoji="0" lang="fr-FR" sz="500" b="0" i="0" u="none" strike="noStrike" cap="none" normalizeH="0" baseline="0" dirty="0" smtClean="0">
                        <a:ln>
                          <a:noFill/>
                        </a:ln>
                        <a:solidFill>
                          <a:srgbClr val="000000"/>
                        </a:solidFill>
                        <a:effectLst/>
                        <a:latin typeface="Arial" charset="0"/>
                        <a:cs typeface="Arial" charset="0"/>
                      </a:endParaRPr>
                    </a:p>
                  </a:txBody>
                  <a:tcPr marL="15337" marR="15337" marT="18000" marB="18000" horzOverflow="overflow">
                    <a:lnL>
                      <a:noFill/>
                    </a:lnL>
                    <a:lnR>
                      <a:noFill/>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20000"/>
                        </a:lnSpc>
                        <a:spcBef>
                          <a:spcPct val="20000"/>
                        </a:spcBef>
                        <a:spcAft>
                          <a:spcPct val="20000"/>
                        </a:spcAft>
                        <a:buClr>
                          <a:srgbClr val="666465"/>
                        </a:buClr>
                        <a:buSzTx/>
                        <a:buFont typeface="Wingdings" pitchFamily="2" charset="2"/>
                        <a:buNone/>
                        <a:tabLst/>
                      </a:pPr>
                      <a:endParaRPr kumimoji="0" lang="fr-FR" sz="500" b="0" i="0" u="none" strike="noStrike" cap="none" normalizeH="0" baseline="0" smtClean="0">
                        <a:ln>
                          <a:noFill/>
                        </a:ln>
                        <a:solidFill>
                          <a:srgbClr val="000000"/>
                        </a:solidFill>
                        <a:effectLst/>
                        <a:latin typeface="Arial" charset="0"/>
                        <a:cs typeface="Arial" charset="0"/>
                      </a:endParaRPr>
                    </a:p>
                  </a:txBody>
                  <a:tcPr marL="15337" marR="15337" marT="18000" marB="18000" horzOverflow="overflow">
                    <a:lnL>
                      <a:noFill/>
                    </a:lnL>
                    <a:lnR>
                      <a:noFill/>
                    </a:lnR>
                    <a:lnT>
                      <a:noFill/>
                    </a:lnT>
                    <a:lnB>
                      <a:noFill/>
                    </a:lnB>
                    <a:lnTlToBr>
                      <a:noFill/>
                    </a:lnTlToBr>
                    <a:lnBlToTr>
                      <a:noFill/>
                    </a:lnBlToTr>
                    <a:solidFill>
                      <a:schemeClr val="bg1"/>
                    </a:solidFill>
                  </a:tcPr>
                </a:tc>
                <a:tc>
                  <a:txBody>
                    <a:bodyPr/>
                    <a:lstStyle/>
                    <a:p>
                      <a:pPr marL="0" marR="0" lvl="0" indent="0" algn="l" defTabSz="914400" rtl="0" eaLnBrk="0" fontAlgn="base" latinLnBrk="0" hangingPunct="0">
                        <a:lnSpc>
                          <a:spcPct val="120000"/>
                        </a:lnSpc>
                        <a:spcBef>
                          <a:spcPct val="20000"/>
                        </a:spcBef>
                        <a:spcAft>
                          <a:spcPct val="20000"/>
                        </a:spcAft>
                        <a:buClr>
                          <a:srgbClr val="666465"/>
                        </a:buClr>
                        <a:buSzTx/>
                        <a:buFont typeface="Wingdings" pitchFamily="2" charset="2"/>
                        <a:buNone/>
                        <a:tabLst/>
                      </a:pPr>
                      <a:endParaRPr kumimoji="0" lang="fr-FR" sz="500" b="0" i="0" u="none" strike="noStrike" cap="none" normalizeH="0" baseline="0" smtClean="0">
                        <a:ln>
                          <a:noFill/>
                        </a:ln>
                        <a:solidFill>
                          <a:srgbClr val="000000"/>
                        </a:solidFill>
                        <a:effectLst/>
                        <a:latin typeface="Arial" charset="0"/>
                        <a:cs typeface="Arial" charset="0"/>
                      </a:endParaRPr>
                    </a:p>
                  </a:txBody>
                  <a:tcPr marL="15337" marR="15337" marT="18000" marB="18000" horzOverflow="overflow">
                    <a:lnL>
                      <a:noFill/>
                    </a:lnL>
                    <a:lnR>
                      <a:noFill/>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20000"/>
                        </a:lnSpc>
                        <a:spcBef>
                          <a:spcPct val="20000"/>
                        </a:spcBef>
                        <a:spcAft>
                          <a:spcPct val="20000"/>
                        </a:spcAft>
                        <a:buClr>
                          <a:srgbClr val="666465"/>
                        </a:buClr>
                        <a:buSzTx/>
                        <a:buFont typeface="Wingdings" pitchFamily="2" charset="2"/>
                        <a:buNone/>
                        <a:tabLst/>
                      </a:pPr>
                      <a:endParaRPr kumimoji="0" lang="fr-FR" sz="500" b="0" i="0" u="none" strike="noStrike" cap="none" normalizeH="0" baseline="0" smtClean="0">
                        <a:ln>
                          <a:noFill/>
                        </a:ln>
                        <a:solidFill>
                          <a:srgbClr val="000000"/>
                        </a:solidFill>
                        <a:effectLst/>
                        <a:latin typeface="Arial" charset="0"/>
                        <a:cs typeface="Arial" charset="0"/>
                      </a:endParaRPr>
                    </a:p>
                  </a:txBody>
                  <a:tcPr marL="15337" marR="15337" marT="18000" marB="18000" horzOverflow="overflow">
                    <a:lnL>
                      <a:noFill/>
                    </a:lnL>
                    <a:lnR>
                      <a:noFill/>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20000"/>
                        </a:lnSpc>
                        <a:spcBef>
                          <a:spcPct val="20000"/>
                        </a:spcBef>
                        <a:spcAft>
                          <a:spcPct val="20000"/>
                        </a:spcAft>
                        <a:buClr>
                          <a:srgbClr val="666465"/>
                        </a:buClr>
                        <a:buSzTx/>
                        <a:buFont typeface="Wingdings" pitchFamily="2" charset="2"/>
                        <a:buNone/>
                        <a:tabLst/>
                      </a:pPr>
                      <a:endParaRPr kumimoji="0" lang="fr-FR" sz="500" b="0" i="0" u="none" strike="noStrike" cap="none" normalizeH="0" baseline="0" smtClean="0">
                        <a:ln>
                          <a:noFill/>
                        </a:ln>
                        <a:solidFill>
                          <a:srgbClr val="000000"/>
                        </a:solidFill>
                        <a:effectLst/>
                        <a:latin typeface="Arial" charset="0"/>
                        <a:cs typeface="Arial" charset="0"/>
                      </a:endParaRPr>
                    </a:p>
                  </a:txBody>
                  <a:tcPr marL="15337" marR="15337" marT="18000" marB="18000" horzOverflow="overflow">
                    <a:lnL>
                      <a:noFill/>
                    </a:lnL>
                    <a:lnR>
                      <a:noFill/>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20000"/>
                        </a:lnSpc>
                        <a:spcBef>
                          <a:spcPct val="20000"/>
                        </a:spcBef>
                        <a:spcAft>
                          <a:spcPct val="20000"/>
                        </a:spcAft>
                        <a:buClr>
                          <a:srgbClr val="666465"/>
                        </a:buClr>
                        <a:buSzTx/>
                        <a:buFont typeface="Wingdings" pitchFamily="2" charset="2"/>
                        <a:buNone/>
                        <a:tabLst/>
                      </a:pPr>
                      <a:endParaRPr kumimoji="0" lang="fr-FR" sz="500" b="0" i="0" u="none" strike="noStrike" cap="none" normalizeH="0" baseline="0" smtClean="0">
                        <a:ln>
                          <a:noFill/>
                        </a:ln>
                        <a:solidFill>
                          <a:srgbClr val="000000"/>
                        </a:solidFill>
                        <a:effectLst/>
                        <a:latin typeface="Arial" charset="0"/>
                        <a:cs typeface="Arial" charset="0"/>
                      </a:endParaRPr>
                    </a:p>
                  </a:txBody>
                  <a:tcPr marL="15337" marR="15337" marT="18000" marB="18000" horzOverflow="overflow">
                    <a:lnL>
                      <a:noFill/>
                    </a:lnL>
                    <a:lnR>
                      <a:noFill/>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20000"/>
                        </a:lnSpc>
                        <a:spcBef>
                          <a:spcPct val="20000"/>
                        </a:spcBef>
                        <a:spcAft>
                          <a:spcPct val="20000"/>
                        </a:spcAft>
                        <a:buClr>
                          <a:srgbClr val="666465"/>
                        </a:buClr>
                        <a:buSzTx/>
                        <a:buFont typeface="Wingdings" pitchFamily="2" charset="2"/>
                        <a:buNone/>
                        <a:tabLst/>
                      </a:pPr>
                      <a:endParaRPr kumimoji="0" lang="fr-FR" sz="500" b="0" i="0" u="none" strike="noStrike" cap="none" normalizeH="0" baseline="0" smtClean="0">
                        <a:ln>
                          <a:noFill/>
                        </a:ln>
                        <a:solidFill>
                          <a:srgbClr val="000000"/>
                        </a:solidFill>
                        <a:effectLst/>
                        <a:latin typeface="Arial" charset="0"/>
                        <a:cs typeface="Arial" charset="0"/>
                      </a:endParaRPr>
                    </a:p>
                  </a:txBody>
                  <a:tcPr marL="15337" marR="15337" marT="18000" marB="18000" horzOverflow="overflow">
                    <a:lnL>
                      <a:noFill/>
                    </a:lnL>
                    <a:lnR>
                      <a:noFill/>
                    </a:lnR>
                    <a:lnT>
                      <a:noFill/>
                    </a:lnT>
                    <a:lnB>
                      <a:noFill/>
                    </a:lnB>
                    <a:lnTlToBr>
                      <a:noFill/>
                    </a:lnTlToBr>
                    <a:lnBlToTr>
                      <a:noFill/>
                    </a:lnBlToTr>
                    <a:solidFill>
                      <a:schemeClr val="bg1"/>
                    </a:solidFill>
                  </a:tcPr>
                </a:tc>
                <a:tc>
                  <a:txBody>
                    <a:bodyPr/>
                    <a:lstStyle/>
                    <a:p>
                      <a:pPr marL="0" marR="0" lvl="0" indent="0" algn="l" defTabSz="914400" rtl="0" eaLnBrk="0" fontAlgn="base" latinLnBrk="0" hangingPunct="0">
                        <a:lnSpc>
                          <a:spcPct val="120000"/>
                        </a:lnSpc>
                        <a:spcBef>
                          <a:spcPct val="20000"/>
                        </a:spcBef>
                        <a:spcAft>
                          <a:spcPct val="20000"/>
                        </a:spcAft>
                        <a:buClr>
                          <a:srgbClr val="666465"/>
                        </a:buClr>
                        <a:buSzTx/>
                        <a:buFont typeface="Wingdings" pitchFamily="2" charset="2"/>
                        <a:buNone/>
                        <a:tabLst/>
                      </a:pPr>
                      <a:endParaRPr kumimoji="0" lang="fr-FR" sz="500" b="0" i="0" u="none" strike="noStrike" cap="none" normalizeH="0" baseline="0" smtClean="0">
                        <a:ln>
                          <a:noFill/>
                        </a:ln>
                        <a:solidFill>
                          <a:srgbClr val="000000"/>
                        </a:solidFill>
                        <a:effectLst/>
                        <a:latin typeface="Arial" charset="0"/>
                        <a:cs typeface="Arial" charset="0"/>
                      </a:endParaRPr>
                    </a:p>
                  </a:txBody>
                  <a:tcPr marL="15337" marR="15337" marT="18000" marB="18000" horzOverflow="overflow">
                    <a:lnL>
                      <a:noFill/>
                    </a:lnL>
                    <a:lnR>
                      <a:noFill/>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963613">
                <a:tc>
                  <a:txBody>
                    <a:bodyPr/>
                    <a:lstStyle/>
                    <a:p>
                      <a:pPr marL="85725" marR="0" lvl="0" indent="0" algn="l"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1000" b="1" i="1" u="none" strike="noStrike" cap="none" normalizeH="0" baseline="0" dirty="0" smtClean="0">
                          <a:ln>
                            <a:noFill/>
                          </a:ln>
                          <a:solidFill>
                            <a:srgbClr val="000000"/>
                          </a:solidFill>
                          <a:effectLst/>
                          <a:latin typeface="Arial" charset="0"/>
                          <a:cs typeface="Arial" charset="0"/>
                        </a:rPr>
                        <a:t>Demande</a:t>
                      </a:r>
                    </a:p>
                    <a:p>
                      <a:pPr marL="352425" marR="0" lvl="1" indent="-87313" algn="l" defTabSz="914400" rtl="0" eaLnBrk="0" fontAlgn="base" latinLnBrk="0" hangingPunct="0">
                        <a:lnSpc>
                          <a:spcPct val="120000"/>
                        </a:lnSpc>
                        <a:spcBef>
                          <a:spcPct val="0"/>
                        </a:spcBef>
                        <a:spcAft>
                          <a:spcPts val="413"/>
                        </a:spcAft>
                        <a:buClr>
                          <a:srgbClr val="666465"/>
                        </a:buClr>
                        <a:buSzPct val="80000"/>
                        <a:buFont typeface="Wingdings" pitchFamily="2" charset="2"/>
                        <a:buChar char="l"/>
                        <a:tabLst/>
                      </a:pPr>
                      <a:r>
                        <a:rPr kumimoji="0" lang="fr-FR" sz="900" b="1" i="0" u="none" strike="noStrike" cap="none" normalizeH="0" baseline="0" dirty="0" smtClean="0">
                          <a:ln>
                            <a:noFill/>
                          </a:ln>
                          <a:solidFill>
                            <a:srgbClr val="000000"/>
                          </a:solidFill>
                          <a:effectLst/>
                          <a:latin typeface="Arial" charset="0"/>
                          <a:cs typeface="Arial" charset="0"/>
                        </a:rPr>
                        <a:t>Croissance</a:t>
                      </a:r>
                    </a:p>
                    <a:p>
                      <a:pPr marL="352425" marR="0" lvl="1" indent="-87313" algn="l" defTabSz="914400" rtl="0" eaLnBrk="0" fontAlgn="base" latinLnBrk="0" hangingPunct="0">
                        <a:lnSpc>
                          <a:spcPct val="120000"/>
                        </a:lnSpc>
                        <a:spcBef>
                          <a:spcPct val="0"/>
                        </a:spcBef>
                        <a:spcAft>
                          <a:spcPts val="413"/>
                        </a:spcAft>
                        <a:buClr>
                          <a:srgbClr val="666465"/>
                        </a:buClr>
                        <a:buSzPct val="80000"/>
                        <a:buFont typeface="Wingdings" pitchFamily="2" charset="2"/>
                        <a:buChar char="l"/>
                        <a:tabLst/>
                      </a:pPr>
                      <a:r>
                        <a:rPr kumimoji="0" lang="fr-FR" sz="900" b="1" i="0" u="none" strike="noStrike" cap="none" normalizeH="0" baseline="0" dirty="0" smtClean="0">
                          <a:ln>
                            <a:noFill/>
                          </a:ln>
                          <a:solidFill>
                            <a:srgbClr val="000000"/>
                          </a:solidFill>
                          <a:effectLst/>
                          <a:latin typeface="Arial" charset="0"/>
                          <a:cs typeface="Arial" charset="0"/>
                        </a:rPr>
                        <a:t>Marge unitaire</a:t>
                      </a:r>
                    </a:p>
                    <a:p>
                      <a:pPr marL="628650" marR="0" lvl="2" indent="-96838" algn="l" defTabSz="914400" rtl="0" eaLnBrk="0" fontAlgn="base" latinLnBrk="0" hangingPunct="0">
                        <a:lnSpc>
                          <a:spcPct val="120000"/>
                        </a:lnSpc>
                        <a:spcBef>
                          <a:spcPct val="0"/>
                        </a:spcBef>
                        <a:spcAft>
                          <a:spcPts val="413"/>
                        </a:spcAft>
                        <a:buClr>
                          <a:srgbClr val="666465"/>
                        </a:buClr>
                        <a:buSzTx/>
                        <a:buFont typeface="Wingdings" pitchFamily="2" charset="2"/>
                        <a:buChar char="Ø"/>
                        <a:tabLst/>
                      </a:pPr>
                      <a:r>
                        <a:rPr kumimoji="0" lang="fr-FR" sz="900" b="1" i="0" u="none" strike="noStrike" cap="none" normalizeH="0" baseline="0" dirty="0" smtClean="0">
                          <a:ln>
                            <a:noFill/>
                          </a:ln>
                          <a:solidFill>
                            <a:srgbClr val="000000"/>
                          </a:solidFill>
                          <a:effectLst/>
                          <a:latin typeface="Arial" charset="0"/>
                          <a:cs typeface="Arial" charset="0"/>
                        </a:rPr>
                        <a:t>Prix</a:t>
                      </a:r>
                    </a:p>
                    <a:p>
                      <a:pPr marL="628650" marR="0" lvl="2" indent="-96838" algn="l" defTabSz="914400" rtl="0" eaLnBrk="0" fontAlgn="base" latinLnBrk="0" hangingPunct="0">
                        <a:lnSpc>
                          <a:spcPct val="120000"/>
                        </a:lnSpc>
                        <a:spcBef>
                          <a:spcPct val="0"/>
                        </a:spcBef>
                        <a:spcAft>
                          <a:spcPts val="413"/>
                        </a:spcAft>
                        <a:buClr>
                          <a:srgbClr val="666465"/>
                        </a:buClr>
                        <a:buSzTx/>
                        <a:buFont typeface="Wingdings" pitchFamily="2" charset="2"/>
                        <a:buChar char="Ø"/>
                        <a:tabLst/>
                      </a:pPr>
                      <a:r>
                        <a:rPr kumimoji="0" lang="fr-FR" sz="900" b="1" i="0" u="none" strike="noStrike" cap="none" normalizeH="0" baseline="0" dirty="0" smtClean="0">
                          <a:ln>
                            <a:noFill/>
                          </a:ln>
                          <a:solidFill>
                            <a:srgbClr val="000000"/>
                          </a:solidFill>
                          <a:effectLst/>
                          <a:latin typeface="Arial" charset="0"/>
                          <a:cs typeface="Arial" charset="0"/>
                        </a:rPr>
                        <a:t>Coûts</a:t>
                      </a: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endParaRPr kumimoji="0" lang="fr-FR" sz="900" b="0" i="0" u="none" strike="noStrike" cap="none" normalizeH="0" baseline="0" smtClean="0">
                        <a:ln>
                          <a:noFill/>
                        </a:ln>
                        <a:solidFill>
                          <a:srgbClr val="000000"/>
                        </a:solidFill>
                        <a:effectLst/>
                        <a:latin typeface="Arial" charset="0"/>
                        <a:cs typeface="Arial" charset="0"/>
                      </a:endParaRP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endParaRPr kumimoji="0" lang="fr-FR" sz="900" b="0" i="0" u="none" strike="noStrike" cap="none" normalizeH="0" baseline="0" smtClean="0">
                        <a:ln>
                          <a:noFill/>
                        </a:ln>
                        <a:solidFill>
                          <a:srgbClr val="000000"/>
                        </a:solidFill>
                        <a:effectLst/>
                        <a:latin typeface="Arial" charset="0"/>
                        <a:cs typeface="Arial" charset="0"/>
                      </a:endParaRPr>
                    </a:p>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0" i="0" u="none" strike="noStrike" cap="none" normalizeH="0" baseline="0" smtClean="0">
                          <a:ln>
                            <a:noFill/>
                          </a:ln>
                          <a:solidFill>
                            <a:srgbClr val="000000"/>
                          </a:solidFill>
                          <a:effectLst/>
                          <a:latin typeface="Arial" charset="0"/>
                          <a:cs typeface="Arial" charset="0"/>
                        </a:rPr>
                        <a:t>Par à-coups  </a:t>
                      </a:r>
                    </a:p>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endParaRPr kumimoji="0" lang="fr-FR" sz="900" b="0" i="0" u="none" strike="noStrike" cap="none" normalizeH="0" baseline="0" smtClean="0">
                        <a:ln>
                          <a:noFill/>
                        </a:ln>
                        <a:solidFill>
                          <a:srgbClr val="000000"/>
                        </a:solidFill>
                        <a:effectLst/>
                        <a:latin typeface="Arial" charset="0"/>
                        <a:cs typeface="Arial" charset="0"/>
                      </a:endParaRPr>
                    </a:p>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0" i="0" u="none" strike="noStrike" cap="none" normalizeH="0" baseline="0" smtClean="0">
                          <a:ln>
                            <a:noFill/>
                          </a:ln>
                          <a:solidFill>
                            <a:srgbClr val="000000"/>
                          </a:solidFill>
                          <a:effectLst/>
                          <a:latin typeface="Arial" charset="0"/>
                          <a:cs typeface="Arial" charset="0"/>
                        </a:rPr>
                        <a:t>Forte</a:t>
                      </a:r>
                    </a:p>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0" i="0" u="none" strike="noStrike" cap="none" normalizeH="0" baseline="0" smtClean="0">
                          <a:ln>
                            <a:noFill/>
                          </a:ln>
                          <a:solidFill>
                            <a:srgbClr val="000000"/>
                          </a:solidFill>
                          <a:effectLst/>
                          <a:latin typeface="Arial" charset="0"/>
                          <a:cs typeface="Arial" charset="0"/>
                        </a:rPr>
                        <a:t>Forte </a:t>
                      </a: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endParaRPr kumimoji="0" lang="fr-FR" sz="900" b="0" i="0" u="none" strike="noStrike" cap="none" normalizeH="0" baseline="0" dirty="0" smtClean="0">
                        <a:ln>
                          <a:noFill/>
                        </a:ln>
                        <a:solidFill>
                          <a:srgbClr val="000000"/>
                        </a:solidFill>
                        <a:effectLst/>
                        <a:latin typeface="Arial" charset="0"/>
                        <a:cs typeface="Arial" charset="0"/>
                      </a:endParaRPr>
                    </a:p>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Forte</a:t>
                      </a:r>
                    </a:p>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endParaRPr kumimoji="0" lang="fr-FR" sz="900" b="0" i="0" u="none" strike="noStrike" cap="none" normalizeH="0" baseline="0" dirty="0" smtClean="0">
                        <a:ln>
                          <a:noFill/>
                        </a:ln>
                        <a:solidFill>
                          <a:srgbClr val="000000"/>
                        </a:solidFill>
                        <a:effectLst/>
                        <a:latin typeface="Arial" charset="0"/>
                        <a:cs typeface="Arial" charset="0"/>
                      </a:endParaRPr>
                    </a:p>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 </a:t>
                      </a:r>
                    </a:p>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Baisse du coût</a:t>
                      </a: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endParaRPr kumimoji="0" lang="fr-FR" sz="900" b="0" i="0" u="none" strike="noStrike" cap="none" normalizeH="0" baseline="0" dirty="0" smtClean="0">
                        <a:ln>
                          <a:noFill/>
                        </a:ln>
                        <a:solidFill>
                          <a:srgbClr val="000000"/>
                        </a:solidFill>
                        <a:effectLst/>
                        <a:latin typeface="Arial" charset="0"/>
                        <a:cs typeface="Arial" charset="0"/>
                      </a:endParaRPr>
                    </a:p>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Faible et stable </a:t>
                      </a:r>
                    </a:p>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endParaRPr kumimoji="0" lang="fr-FR" sz="900" b="0" i="0" u="none" strike="noStrike" cap="none" normalizeH="0" baseline="0" dirty="0" smtClean="0">
                        <a:ln>
                          <a:noFill/>
                        </a:ln>
                        <a:solidFill>
                          <a:srgbClr val="000000"/>
                        </a:solidFill>
                        <a:effectLst/>
                        <a:latin typeface="Arial" charset="0"/>
                        <a:cs typeface="Arial" charset="0"/>
                      </a:endParaRPr>
                    </a:p>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En baisse</a:t>
                      </a:r>
                    </a:p>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En baisse</a:t>
                      </a: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endParaRPr kumimoji="0" lang="fr-FR" sz="900" b="0" i="0" u="none" strike="noStrike" cap="none" normalizeH="0" baseline="0" smtClean="0">
                        <a:ln>
                          <a:noFill/>
                        </a:ln>
                        <a:solidFill>
                          <a:srgbClr val="000000"/>
                        </a:solidFill>
                        <a:effectLst/>
                        <a:latin typeface="Arial" charset="0"/>
                        <a:cs typeface="Arial" charset="0"/>
                      </a:endParaRPr>
                    </a:p>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0" i="0" u="none" strike="noStrike" cap="none" normalizeH="0" baseline="0" smtClean="0">
                          <a:ln>
                            <a:noFill/>
                          </a:ln>
                          <a:solidFill>
                            <a:srgbClr val="000000"/>
                          </a:solidFill>
                          <a:effectLst/>
                          <a:latin typeface="Arial" charset="0"/>
                          <a:cs typeface="Arial" charset="0"/>
                        </a:rPr>
                        <a:t>Aucune, voire négative</a:t>
                      </a: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20000"/>
                        </a:lnSpc>
                        <a:spcBef>
                          <a:spcPct val="20000"/>
                        </a:spcBef>
                        <a:spcAft>
                          <a:spcPct val="20000"/>
                        </a:spcAft>
                        <a:buClr>
                          <a:srgbClr val="666465"/>
                        </a:buClr>
                        <a:buSzTx/>
                        <a:buFont typeface="Wingdings" pitchFamily="2" charset="2"/>
                        <a:buNone/>
                        <a:tabLst/>
                      </a:pPr>
                      <a:endParaRPr kumimoji="0" lang="fr-FR" sz="900" b="0" i="0" u="none" strike="noStrike" cap="none" normalizeH="0" baseline="0" smtClean="0">
                        <a:ln>
                          <a:noFill/>
                        </a:ln>
                        <a:solidFill>
                          <a:srgbClr val="000000"/>
                        </a:solidFill>
                        <a:effectLst/>
                        <a:latin typeface="Arial" charset="0"/>
                        <a:cs typeface="Arial" charset="0"/>
                      </a:endParaRP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85725" marR="0" lvl="0" indent="0" algn="l"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 </a:t>
                      </a: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1301750">
                <a:tc>
                  <a:txBody>
                    <a:bodyPr/>
                    <a:lstStyle/>
                    <a:p>
                      <a:pPr marL="85725" marR="0" lvl="0" indent="0" algn="l"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1000" b="1" i="1" u="none" strike="noStrike" cap="none" normalizeH="0" baseline="0" dirty="0" smtClean="0">
                          <a:ln>
                            <a:noFill/>
                          </a:ln>
                          <a:solidFill>
                            <a:srgbClr val="000000"/>
                          </a:solidFill>
                          <a:effectLst/>
                          <a:latin typeface="Arial" charset="0"/>
                          <a:cs typeface="Arial" charset="0"/>
                        </a:rPr>
                        <a:t>Offre</a:t>
                      </a:r>
                    </a:p>
                    <a:p>
                      <a:pPr marL="352425" marR="0" lvl="1" indent="-87313" algn="l" defTabSz="914400" rtl="0" eaLnBrk="0" fontAlgn="base" latinLnBrk="0" hangingPunct="0">
                        <a:lnSpc>
                          <a:spcPct val="120000"/>
                        </a:lnSpc>
                        <a:spcBef>
                          <a:spcPct val="0"/>
                        </a:spcBef>
                        <a:spcAft>
                          <a:spcPts val="413"/>
                        </a:spcAft>
                        <a:buClr>
                          <a:srgbClr val="666465"/>
                        </a:buClr>
                        <a:buSzPct val="80000"/>
                        <a:buFont typeface="Wingdings" pitchFamily="2" charset="2"/>
                        <a:buChar char="l"/>
                        <a:tabLst/>
                      </a:pPr>
                      <a:r>
                        <a:rPr kumimoji="0" lang="fr-FR" sz="900" b="1" i="0" u="none" strike="noStrike" cap="none" normalizeH="0" baseline="0" dirty="0" smtClean="0">
                          <a:ln>
                            <a:noFill/>
                          </a:ln>
                          <a:solidFill>
                            <a:srgbClr val="000000"/>
                          </a:solidFill>
                          <a:effectLst/>
                          <a:latin typeface="Arial" charset="0"/>
                          <a:cs typeface="Arial" charset="0"/>
                        </a:rPr>
                        <a:t>Equilibre offre/demande</a:t>
                      </a:r>
                    </a:p>
                    <a:p>
                      <a:pPr marL="352425" marR="0" lvl="1" indent="-87313" algn="l" defTabSz="914400" rtl="0" eaLnBrk="0" fontAlgn="base" latinLnBrk="0" hangingPunct="0">
                        <a:lnSpc>
                          <a:spcPct val="120000"/>
                        </a:lnSpc>
                        <a:spcBef>
                          <a:spcPct val="90000"/>
                        </a:spcBef>
                        <a:spcAft>
                          <a:spcPts val="400"/>
                        </a:spcAft>
                        <a:buClr>
                          <a:srgbClr val="666465"/>
                        </a:buClr>
                        <a:buSzPct val="80000"/>
                        <a:buFont typeface="Wingdings" pitchFamily="2" charset="2"/>
                        <a:buChar char="l"/>
                        <a:tabLst/>
                      </a:pPr>
                      <a:r>
                        <a:rPr kumimoji="0" lang="fr-FR" sz="900" b="1" i="0" u="none" strike="noStrike" cap="none" normalizeH="0" baseline="0" dirty="0" smtClean="0">
                          <a:ln>
                            <a:noFill/>
                          </a:ln>
                          <a:solidFill>
                            <a:srgbClr val="000000"/>
                          </a:solidFill>
                          <a:effectLst/>
                          <a:latin typeface="Arial" charset="0"/>
                          <a:cs typeface="Arial" charset="0"/>
                        </a:rPr>
                        <a:t>Définition du segment marketing</a:t>
                      </a:r>
                    </a:p>
                    <a:p>
                      <a:pPr marL="352425" marR="0" lvl="1" indent="-87313" algn="l" defTabSz="914400" rtl="0" eaLnBrk="0" fontAlgn="base" latinLnBrk="0" hangingPunct="0">
                        <a:lnSpc>
                          <a:spcPct val="120000"/>
                        </a:lnSpc>
                        <a:spcBef>
                          <a:spcPct val="70000"/>
                        </a:spcBef>
                        <a:spcAft>
                          <a:spcPts val="400"/>
                        </a:spcAft>
                        <a:buClr>
                          <a:srgbClr val="666465"/>
                        </a:buClr>
                        <a:buSzPct val="80000"/>
                        <a:buFont typeface="Wingdings" pitchFamily="2" charset="2"/>
                        <a:buChar char="l"/>
                        <a:tabLst/>
                      </a:pPr>
                      <a:r>
                        <a:rPr kumimoji="0" lang="fr-FR" sz="900" b="1" i="0" u="none" strike="noStrike" cap="none" normalizeH="0" baseline="0" dirty="0" smtClean="0">
                          <a:ln>
                            <a:noFill/>
                          </a:ln>
                          <a:solidFill>
                            <a:srgbClr val="000000"/>
                          </a:solidFill>
                          <a:effectLst/>
                          <a:latin typeface="Arial" charset="0"/>
                          <a:cs typeface="Arial" charset="0"/>
                        </a:rPr>
                        <a:t>Stabilité technologique </a:t>
                      </a: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endParaRPr kumimoji="0" lang="fr-FR" sz="900" b="0" i="0" u="none" strike="noStrike" cap="none" normalizeH="0" baseline="0" smtClean="0">
                        <a:ln>
                          <a:noFill/>
                        </a:ln>
                        <a:solidFill>
                          <a:srgbClr val="000000"/>
                        </a:solidFill>
                        <a:effectLst/>
                        <a:latin typeface="Arial" charset="0"/>
                        <a:cs typeface="Arial" charset="0"/>
                      </a:endParaRP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endParaRPr kumimoji="0" lang="fr-FR" sz="900" b="0" i="0" u="none" strike="noStrike" cap="none" normalizeH="0" baseline="0" dirty="0" smtClean="0">
                        <a:ln>
                          <a:noFill/>
                        </a:ln>
                        <a:solidFill>
                          <a:srgbClr val="000000"/>
                        </a:solidFill>
                        <a:effectLst/>
                        <a:latin typeface="Arial" charset="0"/>
                        <a:cs typeface="Arial" charset="0"/>
                      </a:endParaRPr>
                    </a:p>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Déséquilibre offre/demande</a:t>
                      </a:r>
                    </a:p>
                    <a:p>
                      <a:pPr marL="0" marR="0" lvl="0" indent="0" algn="ctr" defTabSz="914400" rtl="0" eaLnBrk="0" fontAlgn="base" latinLnBrk="0" hangingPunct="0">
                        <a:lnSpc>
                          <a:spcPct val="120000"/>
                        </a:lnSpc>
                        <a:spcBef>
                          <a:spcPct val="90000"/>
                        </a:spcBef>
                        <a:spcAft>
                          <a:spcPts val="400"/>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Faible </a:t>
                      </a:r>
                      <a:br>
                        <a:rPr kumimoji="0" lang="fr-FR" sz="900" b="0" i="0" u="none" strike="noStrike" cap="none" normalizeH="0" baseline="0" dirty="0" smtClean="0">
                          <a:ln>
                            <a:noFill/>
                          </a:ln>
                          <a:solidFill>
                            <a:srgbClr val="000000"/>
                          </a:solidFill>
                          <a:effectLst/>
                          <a:latin typeface="Arial" charset="0"/>
                          <a:cs typeface="Arial" charset="0"/>
                        </a:rPr>
                      </a:br>
                      <a:endParaRPr kumimoji="0" lang="fr-FR" sz="900" b="0" i="0" u="none" strike="noStrike" cap="none" normalizeH="0" baseline="0" dirty="0" smtClean="0">
                        <a:ln>
                          <a:noFill/>
                        </a:ln>
                        <a:solidFill>
                          <a:srgbClr val="000000"/>
                        </a:solidFill>
                        <a:effectLst/>
                        <a:latin typeface="Arial" charset="0"/>
                        <a:cs typeface="Arial" charset="0"/>
                      </a:endParaRPr>
                    </a:p>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Émergence</a:t>
                      </a: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endParaRPr kumimoji="0" lang="fr-FR" sz="900" b="0" i="0" u="none" strike="noStrike" cap="none" normalizeH="0" baseline="0" dirty="0" smtClean="0">
                        <a:ln>
                          <a:noFill/>
                        </a:ln>
                        <a:solidFill>
                          <a:srgbClr val="000000"/>
                        </a:solidFill>
                        <a:effectLst/>
                        <a:latin typeface="Arial" charset="0"/>
                        <a:cs typeface="Arial" charset="0"/>
                      </a:endParaRPr>
                    </a:p>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Sous-capacité (baisse)</a:t>
                      </a:r>
                    </a:p>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endParaRPr kumimoji="0" lang="fr-FR" sz="900" b="0" i="0" u="none" strike="noStrike" cap="none" normalizeH="0" baseline="0" dirty="0" smtClean="0">
                        <a:ln>
                          <a:noFill/>
                        </a:ln>
                        <a:solidFill>
                          <a:srgbClr val="000000"/>
                        </a:solidFill>
                        <a:effectLst/>
                        <a:latin typeface="Arial" charset="0"/>
                        <a:cs typeface="Arial" charset="0"/>
                      </a:endParaRPr>
                    </a:p>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 Faible, par produit</a:t>
                      </a:r>
                      <a:br>
                        <a:rPr kumimoji="0" lang="fr-FR" sz="900" b="0" i="0" u="none" strike="noStrike" cap="none" normalizeH="0" baseline="0" dirty="0" smtClean="0">
                          <a:ln>
                            <a:noFill/>
                          </a:ln>
                          <a:solidFill>
                            <a:srgbClr val="000000"/>
                          </a:solidFill>
                          <a:effectLst/>
                          <a:latin typeface="Arial" charset="0"/>
                          <a:cs typeface="Arial" charset="0"/>
                        </a:rPr>
                      </a:br>
                      <a:endParaRPr kumimoji="0" lang="fr-FR" sz="900" b="0" i="0" u="none" strike="noStrike" cap="none" normalizeH="0" baseline="0" dirty="0" smtClean="0">
                        <a:ln>
                          <a:noFill/>
                        </a:ln>
                        <a:solidFill>
                          <a:srgbClr val="000000"/>
                        </a:solidFill>
                        <a:effectLst/>
                        <a:latin typeface="Arial" charset="0"/>
                        <a:cs typeface="Arial" charset="0"/>
                      </a:endParaRPr>
                    </a:p>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Progression</a:t>
                      </a: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endParaRPr kumimoji="0" lang="fr-FR" sz="900" b="0" i="0" u="none" strike="noStrike" cap="none" normalizeH="0" baseline="0" dirty="0" smtClean="0">
                        <a:ln>
                          <a:noFill/>
                        </a:ln>
                        <a:solidFill>
                          <a:srgbClr val="000000"/>
                        </a:solidFill>
                        <a:effectLst/>
                        <a:latin typeface="Arial" charset="0"/>
                        <a:cs typeface="Arial" charset="0"/>
                      </a:endParaRPr>
                    </a:p>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Equilibre offre/demande</a:t>
                      </a:r>
                    </a:p>
                    <a:p>
                      <a:pPr marL="0" marR="0" lvl="0" indent="0" algn="ctr" defTabSz="914400" rtl="0" eaLnBrk="0" fontAlgn="base" latinLnBrk="0" hangingPunct="0">
                        <a:lnSpc>
                          <a:spcPct val="120000"/>
                        </a:lnSpc>
                        <a:spcBef>
                          <a:spcPct val="210000"/>
                        </a:spcBef>
                        <a:spcAft>
                          <a:spcPts val="400"/>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Elevée, par client</a:t>
                      </a:r>
                      <a:br>
                        <a:rPr kumimoji="0" lang="fr-FR" sz="900" b="0" i="0" u="none" strike="noStrike" cap="none" normalizeH="0" baseline="0" dirty="0" smtClean="0">
                          <a:ln>
                            <a:noFill/>
                          </a:ln>
                          <a:solidFill>
                            <a:srgbClr val="000000"/>
                          </a:solidFill>
                          <a:effectLst/>
                          <a:latin typeface="Arial" charset="0"/>
                          <a:cs typeface="Arial" charset="0"/>
                        </a:rPr>
                      </a:br>
                      <a:endParaRPr kumimoji="0" lang="fr-FR" sz="900" b="0" i="0" u="none" strike="noStrike" cap="none" normalizeH="0" baseline="0" dirty="0" smtClean="0">
                        <a:ln>
                          <a:noFill/>
                        </a:ln>
                        <a:solidFill>
                          <a:srgbClr val="000000"/>
                        </a:solidFill>
                        <a:effectLst/>
                        <a:latin typeface="Arial" charset="0"/>
                        <a:cs typeface="Arial" charset="0"/>
                      </a:endParaRPr>
                    </a:p>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Maturité</a:t>
                      </a: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endParaRPr kumimoji="0" lang="fr-FR" sz="900" b="0" i="0" u="none" strike="noStrike" cap="none" normalizeH="0" baseline="0" smtClean="0">
                        <a:ln>
                          <a:noFill/>
                        </a:ln>
                        <a:solidFill>
                          <a:srgbClr val="000000"/>
                        </a:solidFill>
                        <a:effectLst/>
                        <a:latin typeface="Arial" charset="0"/>
                        <a:cs typeface="Arial" charset="0"/>
                      </a:endParaRPr>
                    </a:p>
                    <a:p>
                      <a:pPr marL="0" marR="0" lvl="0" indent="0" algn="ctr" defTabSz="914400" rtl="0" eaLnBrk="0" fontAlgn="base" latinLnBrk="0" hangingPunct="0">
                        <a:lnSpc>
                          <a:spcPct val="120000"/>
                        </a:lnSpc>
                        <a:spcBef>
                          <a:spcPct val="0"/>
                        </a:spcBef>
                        <a:spcAft>
                          <a:spcPts val="400"/>
                        </a:spcAft>
                        <a:buClr>
                          <a:srgbClr val="666465"/>
                        </a:buClr>
                        <a:buSzTx/>
                        <a:buFont typeface="Wingdings" pitchFamily="2" charset="2"/>
                        <a:buNone/>
                        <a:tabLst/>
                      </a:pPr>
                      <a:r>
                        <a:rPr kumimoji="0" lang="fr-FR" sz="900" b="0" i="0" u="none" strike="noStrike" cap="none" normalizeH="0" baseline="0" smtClean="0">
                          <a:ln>
                            <a:noFill/>
                          </a:ln>
                          <a:solidFill>
                            <a:srgbClr val="000000"/>
                          </a:solidFill>
                          <a:effectLst/>
                          <a:latin typeface="Arial" charset="0"/>
                          <a:cs typeface="Arial" charset="0"/>
                        </a:rPr>
                        <a:t>Forte si monopole</a:t>
                      </a:r>
                      <a:br>
                        <a:rPr kumimoji="0" lang="fr-FR" sz="900" b="0" i="0" u="none" strike="noStrike" cap="none" normalizeH="0" baseline="0" smtClean="0">
                          <a:ln>
                            <a:noFill/>
                          </a:ln>
                          <a:solidFill>
                            <a:srgbClr val="000000"/>
                          </a:solidFill>
                          <a:effectLst/>
                          <a:latin typeface="Arial" charset="0"/>
                          <a:cs typeface="Arial" charset="0"/>
                        </a:rPr>
                      </a:br>
                      <a:r>
                        <a:rPr kumimoji="0" lang="fr-FR" sz="900" b="0" i="0" u="none" strike="noStrike" cap="none" normalizeH="0" baseline="0" smtClean="0">
                          <a:ln>
                            <a:noFill/>
                          </a:ln>
                          <a:solidFill>
                            <a:srgbClr val="000000"/>
                          </a:solidFill>
                          <a:effectLst/>
                          <a:latin typeface="Arial" charset="0"/>
                          <a:cs typeface="Arial" charset="0"/>
                        </a:rPr>
                        <a:t>par une rationalisation</a:t>
                      </a:r>
                    </a:p>
                    <a:p>
                      <a:pPr marL="0" marR="0" lvl="0" indent="0" algn="ctr" defTabSz="914400" rtl="0" eaLnBrk="0" fontAlgn="base" latinLnBrk="0" hangingPunct="0">
                        <a:lnSpc>
                          <a:spcPct val="120000"/>
                        </a:lnSpc>
                        <a:spcBef>
                          <a:spcPct val="90000"/>
                        </a:spcBef>
                        <a:spcAft>
                          <a:spcPct val="0"/>
                        </a:spcAft>
                        <a:buClr>
                          <a:srgbClr val="666465"/>
                        </a:buClr>
                        <a:buSzTx/>
                        <a:buFont typeface="Wingdings" pitchFamily="2" charset="2"/>
                        <a:buNone/>
                        <a:tabLst/>
                      </a:pPr>
                      <a:r>
                        <a:rPr kumimoji="0" lang="fr-FR" sz="900" b="0" i="0" u="none" strike="noStrike" cap="none" normalizeH="0" baseline="0" smtClean="0">
                          <a:ln>
                            <a:noFill/>
                          </a:ln>
                          <a:solidFill>
                            <a:srgbClr val="000000"/>
                          </a:solidFill>
                          <a:effectLst/>
                          <a:latin typeface="Arial" charset="0"/>
                          <a:cs typeface="Arial" charset="0"/>
                        </a:rPr>
                        <a:t>Surcapacité </a:t>
                      </a:r>
                    </a:p>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endParaRPr kumimoji="0" lang="fr-FR" sz="900" b="0" i="0" u="none" strike="noStrike" cap="none" normalizeH="0" baseline="0" smtClean="0">
                        <a:ln>
                          <a:noFill/>
                        </a:ln>
                        <a:solidFill>
                          <a:srgbClr val="000000"/>
                        </a:solidFill>
                        <a:effectLst/>
                        <a:latin typeface="Arial" charset="0"/>
                        <a:cs typeface="Arial" charset="0"/>
                      </a:endParaRPr>
                    </a:p>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0" i="0" u="none" strike="noStrike" cap="none" normalizeH="0" baseline="0" smtClean="0">
                          <a:ln>
                            <a:noFill/>
                          </a:ln>
                          <a:solidFill>
                            <a:srgbClr val="000000"/>
                          </a:solidFill>
                          <a:effectLst/>
                          <a:latin typeface="Arial" charset="0"/>
                          <a:cs typeface="Arial" charset="0"/>
                        </a:rPr>
                        <a:t>Elevée / stable, en voie d'obsolescence </a:t>
                      </a: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20000"/>
                        </a:lnSpc>
                        <a:spcBef>
                          <a:spcPct val="20000"/>
                        </a:spcBef>
                        <a:spcAft>
                          <a:spcPct val="20000"/>
                        </a:spcAft>
                        <a:buClr>
                          <a:srgbClr val="666465"/>
                        </a:buClr>
                        <a:buSzTx/>
                        <a:buFont typeface="Wingdings" pitchFamily="2" charset="2"/>
                        <a:buNone/>
                        <a:tabLst/>
                      </a:pPr>
                      <a:endParaRPr kumimoji="0" lang="fr-FR" sz="900" b="0" i="0" u="none" strike="noStrike" cap="none" normalizeH="0" baseline="0" smtClean="0">
                        <a:ln>
                          <a:noFill/>
                        </a:ln>
                        <a:solidFill>
                          <a:srgbClr val="000000"/>
                        </a:solidFill>
                        <a:effectLst/>
                        <a:latin typeface="Arial" charset="0"/>
                        <a:cs typeface="Arial" charset="0"/>
                      </a:endParaRP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85725" marR="0" lvl="0" indent="0" algn="l" defTabSz="914400" rtl="0" eaLnBrk="0" fontAlgn="base" latinLnBrk="0" hangingPunct="0">
                        <a:lnSpc>
                          <a:spcPct val="120000"/>
                        </a:lnSpc>
                        <a:spcBef>
                          <a:spcPct val="20000"/>
                        </a:spcBef>
                        <a:spcAft>
                          <a:spcPct val="20000"/>
                        </a:spcAft>
                        <a:buClr>
                          <a:srgbClr val="666465"/>
                        </a:buClr>
                        <a:buSzTx/>
                        <a:buFont typeface="Wingdings" pitchFamily="2" charset="2"/>
                        <a:buNone/>
                        <a:tabLst/>
                      </a:pPr>
                      <a:endParaRPr kumimoji="0" lang="fr-FR" sz="900" b="0" i="0" u="none" strike="noStrike" cap="none" normalizeH="0" baseline="0" dirty="0" smtClean="0">
                        <a:ln>
                          <a:noFill/>
                        </a:ln>
                        <a:solidFill>
                          <a:srgbClr val="000000"/>
                        </a:solidFill>
                        <a:effectLst/>
                        <a:latin typeface="Arial" charset="0"/>
                        <a:cs typeface="Arial" charset="0"/>
                      </a:endParaRP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811213">
                <a:tc>
                  <a:txBody>
                    <a:bodyPr/>
                    <a:lstStyle/>
                    <a:p>
                      <a:pPr marL="85725" marR="0" lvl="0" indent="0" algn="l"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1000" b="1" i="1" u="none" strike="noStrike" cap="none" normalizeH="0" baseline="0" smtClean="0">
                          <a:ln>
                            <a:noFill/>
                          </a:ln>
                          <a:solidFill>
                            <a:srgbClr val="000000"/>
                          </a:solidFill>
                          <a:effectLst/>
                          <a:latin typeface="Arial" charset="0"/>
                          <a:cs typeface="Arial" charset="0"/>
                        </a:rPr>
                        <a:t>Règles du marché</a:t>
                      </a:r>
                    </a:p>
                    <a:p>
                      <a:pPr marL="352425" marR="0" lvl="1" indent="-87313" algn="l" defTabSz="914400" rtl="0" eaLnBrk="0" fontAlgn="base" latinLnBrk="0" hangingPunct="0">
                        <a:lnSpc>
                          <a:spcPct val="120000"/>
                        </a:lnSpc>
                        <a:spcBef>
                          <a:spcPct val="0"/>
                        </a:spcBef>
                        <a:spcAft>
                          <a:spcPts val="413"/>
                        </a:spcAft>
                        <a:buClr>
                          <a:srgbClr val="666465"/>
                        </a:buClr>
                        <a:buSzPct val="80000"/>
                        <a:buFont typeface="Wingdings" pitchFamily="2" charset="2"/>
                        <a:buChar char="l"/>
                        <a:tabLst/>
                      </a:pPr>
                      <a:r>
                        <a:rPr kumimoji="0" lang="fr-FR" sz="900" b="1" i="0" u="none" strike="noStrike" cap="none" normalizeH="0" baseline="0" smtClean="0">
                          <a:ln>
                            <a:noFill/>
                          </a:ln>
                          <a:solidFill>
                            <a:srgbClr val="000000"/>
                          </a:solidFill>
                          <a:effectLst/>
                          <a:latin typeface="Arial" charset="0"/>
                          <a:cs typeface="Arial" charset="0"/>
                        </a:rPr>
                        <a:t>Risques liés à la réglementation </a:t>
                      </a:r>
                    </a:p>
                    <a:p>
                      <a:pPr marL="352425" marR="0" lvl="1" indent="-87313" algn="l" defTabSz="914400" rtl="0" eaLnBrk="0" fontAlgn="base" latinLnBrk="0" hangingPunct="0">
                        <a:lnSpc>
                          <a:spcPct val="120000"/>
                        </a:lnSpc>
                        <a:spcBef>
                          <a:spcPct val="0"/>
                        </a:spcBef>
                        <a:spcAft>
                          <a:spcPts val="413"/>
                        </a:spcAft>
                        <a:buClr>
                          <a:srgbClr val="666465"/>
                        </a:buClr>
                        <a:buSzPct val="80000"/>
                        <a:buFont typeface="Wingdings" pitchFamily="2" charset="2"/>
                        <a:buChar char="l"/>
                        <a:tabLst/>
                      </a:pPr>
                      <a:r>
                        <a:rPr kumimoji="0" lang="fr-FR" sz="900" b="1" i="0" u="none" strike="noStrike" cap="none" normalizeH="0" baseline="0" smtClean="0">
                          <a:ln>
                            <a:noFill/>
                          </a:ln>
                          <a:solidFill>
                            <a:srgbClr val="000000"/>
                          </a:solidFill>
                          <a:effectLst/>
                          <a:latin typeface="Arial" charset="0"/>
                          <a:cs typeface="Arial" charset="0"/>
                        </a:rPr>
                        <a:t>Partage des FCS </a:t>
                      </a: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endParaRPr kumimoji="0" lang="fr-FR" sz="900" b="0" i="0" u="none" strike="noStrike" cap="none" normalizeH="0" baseline="0" smtClean="0">
                        <a:ln>
                          <a:noFill/>
                        </a:ln>
                        <a:solidFill>
                          <a:srgbClr val="000000"/>
                        </a:solidFill>
                        <a:effectLst/>
                        <a:latin typeface="Arial" charset="0"/>
                        <a:cs typeface="Arial" charset="0"/>
                      </a:endParaRP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endParaRPr kumimoji="0" lang="fr-FR" sz="900" b="0" i="0" u="none" strike="noStrike" cap="none" normalizeH="0" baseline="0" dirty="0" smtClean="0">
                        <a:ln>
                          <a:noFill/>
                        </a:ln>
                        <a:solidFill>
                          <a:srgbClr val="000000"/>
                        </a:solidFill>
                        <a:effectLst/>
                        <a:latin typeface="Arial" charset="0"/>
                        <a:cs typeface="Arial" charset="0"/>
                      </a:endParaRPr>
                    </a:p>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Élevés</a:t>
                      </a:r>
                      <a:br>
                        <a:rPr kumimoji="0" lang="fr-FR" sz="900" b="0" i="0" u="none" strike="noStrike" cap="none" normalizeH="0" baseline="0" dirty="0" smtClean="0">
                          <a:ln>
                            <a:noFill/>
                          </a:ln>
                          <a:solidFill>
                            <a:srgbClr val="000000"/>
                          </a:solidFill>
                          <a:effectLst/>
                          <a:latin typeface="Arial" charset="0"/>
                          <a:cs typeface="Arial" charset="0"/>
                        </a:rPr>
                      </a:br>
                      <a:endParaRPr kumimoji="0" lang="fr-FR" sz="900" b="0" i="0" u="none" strike="noStrike" cap="none" normalizeH="0" baseline="0" dirty="0" smtClean="0">
                        <a:ln>
                          <a:noFill/>
                        </a:ln>
                        <a:solidFill>
                          <a:srgbClr val="000000"/>
                        </a:solidFill>
                        <a:effectLst/>
                        <a:latin typeface="Arial" charset="0"/>
                        <a:cs typeface="Arial" charset="0"/>
                      </a:endParaRPr>
                    </a:p>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Les innovateurs</a:t>
                      </a: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endParaRPr kumimoji="0" lang="fr-FR" sz="900" b="0" i="0" u="none" strike="noStrike" cap="none" normalizeH="0" baseline="0" smtClean="0">
                        <a:ln>
                          <a:noFill/>
                        </a:ln>
                        <a:solidFill>
                          <a:srgbClr val="000000"/>
                        </a:solidFill>
                        <a:effectLst/>
                        <a:latin typeface="Arial" charset="0"/>
                        <a:cs typeface="Arial" charset="0"/>
                      </a:endParaRPr>
                    </a:p>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0" i="0" u="none" strike="noStrike" cap="none" normalizeH="0" baseline="0" smtClean="0">
                          <a:ln>
                            <a:noFill/>
                          </a:ln>
                          <a:solidFill>
                            <a:srgbClr val="000000"/>
                          </a:solidFill>
                          <a:effectLst/>
                          <a:latin typeface="Arial" charset="0"/>
                          <a:cs typeface="Arial" charset="0"/>
                        </a:rPr>
                        <a:t>Moyens</a:t>
                      </a:r>
                      <a:br>
                        <a:rPr kumimoji="0" lang="fr-FR" sz="900" b="0" i="0" u="none" strike="noStrike" cap="none" normalizeH="0" baseline="0" smtClean="0">
                          <a:ln>
                            <a:noFill/>
                          </a:ln>
                          <a:solidFill>
                            <a:srgbClr val="000000"/>
                          </a:solidFill>
                          <a:effectLst/>
                          <a:latin typeface="Arial" charset="0"/>
                          <a:cs typeface="Arial" charset="0"/>
                        </a:rPr>
                      </a:br>
                      <a:endParaRPr kumimoji="0" lang="fr-FR" sz="900" b="0" i="0" u="none" strike="noStrike" cap="none" normalizeH="0" baseline="0" smtClean="0">
                        <a:ln>
                          <a:noFill/>
                        </a:ln>
                        <a:solidFill>
                          <a:srgbClr val="000000"/>
                        </a:solidFill>
                        <a:effectLst/>
                        <a:latin typeface="Arial" charset="0"/>
                        <a:cs typeface="Arial" charset="0"/>
                      </a:endParaRPr>
                    </a:p>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0" i="0" u="none" strike="noStrike" cap="none" normalizeH="0" baseline="0" smtClean="0">
                          <a:ln>
                            <a:noFill/>
                          </a:ln>
                          <a:solidFill>
                            <a:srgbClr val="000000"/>
                          </a:solidFill>
                          <a:effectLst/>
                          <a:latin typeface="Arial" charset="0"/>
                          <a:cs typeface="Arial" charset="0"/>
                        </a:rPr>
                        <a:t>De plus en plus</a:t>
                      </a: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endParaRPr kumimoji="0" lang="fr-FR" sz="900" b="0" i="0" u="none" strike="noStrike" cap="none" normalizeH="0" baseline="0" dirty="0" smtClean="0">
                        <a:ln>
                          <a:noFill/>
                        </a:ln>
                        <a:solidFill>
                          <a:srgbClr val="000000"/>
                        </a:solidFill>
                        <a:effectLst/>
                        <a:latin typeface="Arial" charset="0"/>
                        <a:cs typeface="Arial" charset="0"/>
                      </a:endParaRPr>
                    </a:p>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Faibles</a:t>
                      </a:r>
                      <a:br>
                        <a:rPr kumimoji="0" lang="fr-FR" sz="900" b="0" i="0" u="none" strike="noStrike" cap="none" normalizeH="0" baseline="0" dirty="0" smtClean="0">
                          <a:ln>
                            <a:noFill/>
                          </a:ln>
                          <a:solidFill>
                            <a:srgbClr val="000000"/>
                          </a:solidFill>
                          <a:effectLst/>
                          <a:latin typeface="Arial" charset="0"/>
                          <a:cs typeface="Arial" charset="0"/>
                        </a:rPr>
                      </a:br>
                      <a:endParaRPr kumimoji="0" lang="fr-FR" sz="900" b="0" i="0" u="none" strike="noStrike" cap="none" normalizeH="0" baseline="0" dirty="0" smtClean="0">
                        <a:ln>
                          <a:noFill/>
                        </a:ln>
                        <a:solidFill>
                          <a:srgbClr val="000000"/>
                        </a:solidFill>
                        <a:effectLst/>
                        <a:latin typeface="Arial" charset="0"/>
                        <a:cs typeface="Arial" charset="0"/>
                      </a:endParaRPr>
                    </a:p>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Tout le secteur</a:t>
                      </a: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endParaRPr kumimoji="0" lang="fr-FR" sz="900" b="0" i="0" u="none" strike="noStrike" cap="none" normalizeH="0" baseline="0" smtClean="0">
                        <a:ln>
                          <a:noFill/>
                        </a:ln>
                        <a:solidFill>
                          <a:srgbClr val="000000"/>
                        </a:solidFill>
                        <a:effectLst/>
                        <a:latin typeface="Arial" charset="0"/>
                        <a:cs typeface="Arial" charset="0"/>
                      </a:endParaRPr>
                    </a:p>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0" i="0" u="none" strike="noStrike" cap="none" normalizeH="0" baseline="0" smtClean="0">
                          <a:ln>
                            <a:noFill/>
                          </a:ln>
                          <a:solidFill>
                            <a:srgbClr val="000000"/>
                          </a:solidFill>
                          <a:effectLst/>
                          <a:latin typeface="Arial" charset="0"/>
                          <a:cs typeface="Arial" charset="0"/>
                        </a:rPr>
                        <a:t>Faibles</a:t>
                      </a:r>
                      <a:br>
                        <a:rPr kumimoji="0" lang="fr-FR" sz="900" b="0" i="0" u="none" strike="noStrike" cap="none" normalizeH="0" baseline="0" smtClean="0">
                          <a:ln>
                            <a:noFill/>
                          </a:ln>
                          <a:solidFill>
                            <a:srgbClr val="000000"/>
                          </a:solidFill>
                          <a:effectLst/>
                          <a:latin typeface="Arial" charset="0"/>
                          <a:cs typeface="Arial" charset="0"/>
                        </a:rPr>
                      </a:br>
                      <a:endParaRPr kumimoji="0" lang="fr-FR" sz="900" b="0" i="0" u="none" strike="noStrike" cap="none" normalizeH="0" baseline="0" smtClean="0">
                        <a:ln>
                          <a:noFill/>
                        </a:ln>
                        <a:solidFill>
                          <a:srgbClr val="000000"/>
                        </a:solidFill>
                        <a:effectLst/>
                        <a:latin typeface="Arial" charset="0"/>
                        <a:cs typeface="Arial" charset="0"/>
                      </a:endParaRPr>
                    </a:p>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0" i="0" u="none" strike="noStrike" cap="none" normalizeH="0" baseline="0" smtClean="0">
                          <a:ln>
                            <a:noFill/>
                          </a:ln>
                          <a:solidFill>
                            <a:srgbClr val="000000"/>
                          </a:solidFill>
                          <a:effectLst/>
                          <a:latin typeface="Arial" charset="0"/>
                          <a:cs typeface="Arial" charset="0"/>
                        </a:rPr>
                        <a:t>Concurrents restants</a:t>
                      </a: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20000"/>
                        </a:lnSpc>
                        <a:spcBef>
                          <a:spcPct val="20000"/>
                        </a:spcBef>
                        <a:spcAft>
                          <a:spcPct val="20000"/>
                        </a:spcAft>
                        <a:buClr>
                          <a:srgbClr val="666465"/>
                        </a:buClr>
                        <a:buSzTx/>
                        <a:buFont typeface="Wingdings" pitchFamily="2" charset="2"/>
                        <a:buNone/>
                        <a:tabLst/>
                      </a:pPr>
                      <a:endParaRPr kumimoji="0" lang="fr-FR" sz="900" b="0" i="0" u="none" strike="noStrike" cap="none" normalizeH="0" baseline="0" smtClean="0">
                        <a:ln>
                          <a:noFill/>
                        </a:ln>
                        <a:solidFill>
                          <a:srgbClr val="000000"/>
                        </a:solidFill>
                        <a:effectLst/>
                        <a:latin typeface="Arial" charset="0"/>
                        <a:cs typeface="Arial" charset="0"/>
                      </a:endParaRP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85725" marR="0" lvl="0" indent="0" algn="l" defTabSz="914400" rtl="0" eaLnBrk="0" fontAlgn="base" latinLnBrk="0" hangingPunct="0">
                        <a:lnSpc>
                          <a:spcPct val="120000"/>
                        </a:lnSpc>
                        <a:spcBef>
                          <a:spcPct val="20000"/>
                        </a:spcBef>
                        <a:spcAft>
                          <a:spcPct val="20000"/>
                        </a:spcAft>
                        <a:buClr>
                          <a:srgbClr val="666465"/>
                        </a:buClr>
                        <a:buSzTx/>
                        <a:buFont typeface="Wingdings" pitchFamily="2" charset="2"/>
                        <a:buNone/>
                        <a:tabLst/>
                      </a:pPr>
                      <a:endParaRPr kumimoji="0" lang="fr-FR" sz="900" b="0" i="0" u="none" strike="noStrike" cap="none" normalizeH="0" baseline="0" dirty="0" smtClean="0">
                        <a:ln>
                          <a:noFill/>
                        </a:ln>
                        <a:solidFill>
                          <a:srgbClr val="000000"/>
                        </a:solidFill>
                        <a:effectLst/>
                        <a:latin typeface="Arial" charset="0"/>
                        <a:cs typeface="Arial" charset="0"/>
                      </a:endParaRPr>
                    </a:p>
                    <a:p>
                      <a:pPr marL="85725" marR="0" lvl="0" indent="0" algn="l" defTabSz="914400" rtl="0" eaLnBrk="0" fontAlgn="base" latinLnBrk="0" hangingPunct="0">
                        <a:lnSpc>
                          <a:spcPct val="120000"/>
                        </a:lnSpc>
                        <a:spcBef>
                          <a:spcPct val="20000"/>
                        </a:spcBef>
                        <a:spcAft>
                          <a:spcPct val="20000"/>
                        </a:spcAft>
                        <a:buClr>
                          <a:srgbClr val="666465"/>
                        </a:buClr>
                        <a:buSzTx/>
                        <a:buFont typeface="Wingdings" pitchFamily="2" charset="2"/>
                        <a:buNone/>
                        <a:tabLst/>
                      </a:pPr>
                      <a:endParaRPr kumimoji="0" lang="fr-FR" sz="900" b="0" i="0" u="none" strike="noStrike" cap="none" normalizeH="0" baseline="0" dirty="0" smtClean="0">
                        <a:ln>
                          <a:noFill/>
                        </a:ln>
                        <a:solidFill>
                          <a:srgbClr val="000000"/>
                        </a:solidFill>
                        <a:effectLst/>
                        <a:latin typeface="Arial" charset="0"/>
                        <a:cs typeface="Arial" charset="0"/>
                      </a:endParaRP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1312863">
                <a:tc>
                  <a:txBody>
                    <a:bodyPr/>
                    <a:lstStyle/>
                    <a:p>
                      <a:pPr marL="85725" marR="0" lvl="0" indent="0" algn="l"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1000" b="1" i="1" u="none" strike="noStrike" cap="none" normalizeH="0" baseline="0" dirty="0" smtClean="0">
                          <a:ln>
                            <a:noFill/>
                          </a:ln>
                          <a:solidFill>
                            <a:srgbClr val="000000"/>
                          </a:solidFill>
                          <a:effectLst/>
                          <a:latin typeface="Arial" charset="0"/>
                          <a:cs typeface="Arial" charset="0"/>
                        </a:rPr>
                        <a:t>Concurrence</a:t>
                      </a:r>
                      <a:endParaRPr kumimoji="0" lang="fr-FR" sz="1200" b="1" i="1" u="none" strike="noStrike" cap="none" normalizeH="0" baseline="0" dirty="0" smtClean="0">
                        <a:ln>
                          <a:noFill/>
                        </a:ln>
                        <a:solidFill>
                          <a:srgbClr val="000000"/>
                        </a:solidFill>
                        <a:effectLst/>
                        <a:latin typeface="Arial" charset="0"/>
                        <a:cs typeface="Arial" charset="0"/>
                      </a:endParaRPr>
                    </a:p>
                    <a:p>
                      <a:pPr marL="352425" marR="0" lvl="1" indent="-87313" algn="l" defTabSz="914400" rtl="0" eaLnBrk="0" fontAlgn="base" latinLnBrk="0" hangingPunct="0">
                        <a:lnSpc>
                          <a:spcPct val="120000"/>
                        </a:lnSpc>
                        <a:spcBef>
                          <a:spcPct val="0"/>
                        </a:spcBef>
                        <a:spcAft>
                          <a:spcPts val="413"/>
                        </a:spcAft>
                        <a:buClr>
                          <a:srgbClr val="666465"/>
                        </a:buClr>
                        <a:buSzPct val="80000"/>
                        <a:buFont typeface="Wingdings" pitchFamily="2" charset="2"/>
                        <a:buChar char="l"/>
                        <a:tabLst/>
                      </a:pPr>
                      <a:r>
                        <a:rPr kumimoji="0" lang="fr-FR" sz="900" b="1" i="0" u="none" strike="noStrike" cap="none" normalizeH="0" baseline="0" dirty="0" smtClean="0">
                          <a:ln>
                            <a:noFill/>
                          </a:ln>
                          <a:solidFill>
                            <a:srgbClr val="000000"/>
                          </a:solidFill>
                          <a:effectLst/>
                          <a:latin typeface="Arial" charset="0"/>
                          <a:cs typeface="Arial" charset="0"/>
                        </a:rPr>
                        <a:t>Nombre de concurrents</a:t>
                      </a:r>
                    </a:p>
                    <a:p>
                      <a:pPr marL="352425" marR="0" lvl="1" indent="-87313" algn="l" defTabSz="914400" rtl="0" eaLnBrk="0" fontAlgn="base" latinLnBrk="0" hangingPunct="0">
                        <a:lnSpc>
                          <a:spcPct val="120000"/>
                        </a:lnSpc>
                        <a:spcBef>
                          <a:spcPct val="0"/>
                        </a:spcBef>
                        <a:spcAft>
                          <a:spcPts val="413"/>
                        </a:spcAft>
                        <a:buClr>
                          <a:srgbClr val="666465"/>
                        </a:buClr>
                        <a:buSzPct val="80000"/>
                        <a:buFont typeface="Wingdings" pitchFamily="2" charset="2"/>
                        <a:buChar char="l"/>
                        <a:tabLst/>
                      </a:pPr>
                      <a:r>
                        <a:rPr kumimoji="0" lang="fr-FR" sz="900" b="1" i="0" u="none" strike="noStrike" cap="none" normalizeH="0" baseline="0" dirty="0" smtClean="0">
                          <a:ln>
                            <a:noFill/>
                          </a:ln>
                          <a:solidFill>
                            <a:srgbClr val="000000"/>
                          </a:solidFill>
                          <a:effectLst/>
                          <a:latin typeface="Arial" charset="0"/>
                          <a:cs typeface="Arial" charset="0"/>
                        </a:rPr>
                        <a:t>Structure de la concurrence</a:t>
                      </a:r>
                    </a:p>
                    <a:p>
                      <a:pPr marL="352425" marR="0" lvl="1" indent="-87313" algn="l" defTabSz="914400" rtl="0" eaLnBrk="0" fontAlgn="base" latinLnBrk="0" hangingPunct="0">
                        <a:lnSpc>
                          <a:spcPct val="120000"/>
                        </a:lnSpc>
                        <a:spcBef>
                          <a:spcPct val="0"/>
                        </a:spcBef>
                        <a:spcAft>
                          <a:spcPts val="413"/>
                        </a:spcAft>
                        <a:buClr>
                          <a:srgbClr val="666465"/>
                        </a:buClr>
                        <a:buSzPct val="80000"/>
                        <a:buFont typeface="Wingdings" pitchFamily="2" charset="2"/>
                        <a:buChar char="l"/>
                        <a:tabLst/>
                      </a:pPr>
                      <a:r>
                        <a:rPr kumimoji="0" lang="fr-FR" sz="900" b="1" i="0" u="none" strike="noStrike" cap="none" normalizeH="0" baseline="0" dirty="0" smtClean="0">
                          <a:ln>
                            <a:noFill/>
                          </a:ln>
                          <a:solidFill>
                            <a:srgbClr val="000000"/>
                          </a:solidFill>
                          <a:effectLst/>
                          <a:latin typeface="Arial" charset="0"/>
                          <a:cs typeface="Arial" charset="0"/>
                        </a:rPr>
                        <a:t>Intensité de la concurrence</a:t>
                      </a:r>
                    </a:p>
                    <a:p>
                      <a:pPr marL="352425" marR="0" lvl="1" indent="-87313" algn="l" defTabSz="914400" rtl="0" eaLnBrk="0" fontAlgn="base" latinLnBrk="0" hangingPunct="0">
                        <a:lnSpc>
                          <a:spcPct val="120000"/>
                        </a:lnSpc>
                        <a:spcBef>
                          <a:spcPct val="0"/>
                        </a:spcBef>
                        <a:spcAft>
                          <a:spcPts val="413"/>
                        </a:spcAft>
                        <a:buClr>
                          <a:srgbClr val="666465"/>
                        </a:buClr>
                        <a:buSzPct val="80000"/>
                        <a:buFont typeface="Wingdings" pitchFamily="2" charset="2"/>
                        <a:buChar char="l"/>
                        <a:tabLst/>
                      </a:pPr>
                      <a:r>
                        <a:rPr kumimoji="0" lang="fr-FR" sz="900" b="1" i="0" u="none" strike="noStrike" cap="none" normalizeH="0" baseline="0" dirty="0" smtClean="0">
                          <a:ln>
                            <a:noFill/>
                          </a:ln>
                          <a:solidFill>
                            <a:srgbClr val="000000"/>
                          </a:solidFill>
                          <a:effectLst/>
                          <a:latin typeface="Arial" charset="0"/>
                          <a:cs typeface="Arial" charset="0"/>
                        </a:rPr>
                        <a:t>Stabilité de la part de marché</a:t>
                      </a: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endParaRPr kumimoji="0" lang="fr-FR" sz="900" b="0" i="0" u="none" strike="noStrike" cap="none" normalizeH="0" baseline="0" smtClean="0">
                        <a:ln>
                          <a:noFill/>
                        </a:ln>
                        <a:solidFill>
                          <a:srgbClr val="000000"/>
                        </a:solidFill>
                        <a:effectLst/>
                        <a:latin typeface="Arial" charset="0"/>
                        <a:cs typeface="Arial" charset="0"/>
                      </a:endParaRP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endParaRPr kumimoji="0" lang="fr-FR" sz="900" b="0" i="0" u="none" strike="noStrike" cap="none" normalizeH="0" baseline="0" dirty="0" smtClean="0">
                        <a:ln>
                          <a:noFill/>
                        </a:ln>
                        <a:solidFill>
                          <a:srgbClr val="000000"/>
                        </a:solidFill>
                        <a:effectLst/>
                        <a:latin typeface="Arial" charset="0"/>
                        <a:cs typeface="Arial" charset="0"/>
                      </a:endParaRPr>
                    </a:p>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Peu élevé</a:t>
                      </a:r>
                    </a:p>
                    <a:p>
                      <a:pPr marL="0" marR="0" lvl="0" indent="0" algn="ctr" defTabSz="914400" rtl="0" eaLnBrk="0" fontAlgn="base" latinLnBrk="0" hangingPunct="0">
                        <a:lnSpc>
                          <a:spcPct val="120000"/>
                        </a:lnSpc>
                        <a:spcBef>
                          <a:spcPts val="400"/>
                        </a:spcBef>
                        <a:spcAft>
                          <a:spcPts val="400"/>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Morcelée</a:t>
                      </a:r>
                    </a:p>
                    <a:p>
                      <a:pPr marL="0" marR="0" lvl="0" indent="0" algn="ctr" defTabSz="914400" rtl="0" eaLnBrk="0" fontAlgn="base" latinLnBrk="0" hangingPunct="0">
                        <a:lnSpc>
                          <a:spcPct val="120000"/>
                        </a:lnSpc>
                        <a:spcBef>
                          <a:spcPct val="140000"/>
                        </a:spcBef>
                        <a:spcAft>
                          <a:spcPts val="400"/>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Faible</a:t>
                      </a:r>
                    </a:p>
                    <a:p>
                      <a:pPr marL="0" marR="0" lvl="0" indent="0" algn="ctr" defTabSz="914400" rtl="0" eaLnBrk="0" fontAlgn="base" latinLnBrk="0" hangingPunct="0">
                        <a:lnSpc>
                          <a:spcPct val="120000"/>
                        </a:lnSpc>
                        <a:spcBef>
                          <a:spcPct val="60000"/>
                        </a:spcBef>
                        <a:spcAft>
                          <a:spcPts val="400"/>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Volatile</a:t>
                      </a: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endParaRPr kumimoji="0" lang="fr-FR" sz="900" b="0" i="0" u="none" strike="noStrike" cap="none" normalizeH="0" baseline="0" dirty="0" smtClean="0">
                        <a:ln>
                          <a:noFill/>
                        </a:ln>
                        <a:solidFill>
                          <a:srgbClr val="000000"/>
                        </a:solidFill>
                        <a:effectLst/>
                        <a:latin typeface="Arial" charset="0"/>
                        <a:cs typeface="Arial" charset="0"/>
                      </a:endParaRPr>
                    </a:p>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Elevé</a:t>
                      </a:r>
                    </a:p>
                    <a:p>
                      <a:pPr marL="0" marR="0" lvl="0" indent="0" algn="ctr" defTabSz="914400" rtl="0" eaLnBrk="0" fontAlgn="base" latinLnBrk="0" hangingPunct="0">
                        <a:lnSpc>
                          <a:spcPct val="120000"/>
                        </a:lnSpc>
                        <a:spcBef>
                          <a:spcPts val="400"/>
                        </a:spcBef>
                        <a:spcAft>
                          <a:spcPts val="400"/>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Cristallisation</a:t>
                      </a:r>
                    </a:p>
                    <a:p>
                      <a:pPr marL="0" marR="0" lvl="0" indent="0" algn="ctr" defTabSz="914400" rtl="0" eaLnBrk="0" fontAlgn="base" latinLnBrk="0" hangingPunct="0">
                        <a:lnSpc>
                          <a:spcPct val="120000"/>
                        </a:lnSpc>
                        <a:spcBef>
                          <a:spcPct val="140000"/>
                        </a:spcBef>
                        <a:spcAft>
                          <a:spcPts val="400"/>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En augmentation</a:t>
                      </a:r>
                    </a:p>
                    <a:p>
                      <a:pPr marL="0" marR="0" lvl="0" indent="0" algn="ctr" defTabSz="914400" rtl="0" eaLnBrk="0" fontAlgn="base" latinLnBrk="0" hangingPunct="0">
                        <a:lnSpc>
                          <a:spcPct val="120000"/>
                        </a:lnSpc>
                        <a:spcBef>
                          <a:spcPts val="600"/>
                        </a:spcBef>
                        <a:spcAft>
                          <a:spcPts val="400"/>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Ca passe ou ça casse </a:t>
                      </a: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endParaRPr kumimoji="0" lang="fr-FR" sz="900" b="0" i="0" u="none" strike="noStrike" cap="none" normalizeH="0" baseline="0" dirty="0" smtClean="0">
                        <a:ln>
                          <a:noFill/>
                        </a:ln>
                        <a:solidFill>
                          <a:srgbClr val="000000"/>
                        </a:solidFill>
                        <a:effectLst/>
                        <a:latin typeface="Arial" charset="0"/>
                        <a:cs typeface="Arial" charset="0"/>
                      </a:endParaRPr>
                    </a:p>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En baisse</a:t>
                      </a:r>
                    </a:p>
                    <a:p>
                      <a:pPr marL="0" marR="0" lvl="0" indent="0" algn="ctr" defTabSz="914400" rtl="0" eaLnBrk="0" fontAlgn="base" latinLnBrk="0" hangingPunct="0">
                        <a:lnSpc>
                          <a:spcPct val="120000"/>
                        </a:lnSpc>
                        <a:spcBef>
                          <a:spcPts val="400"/>
                        </a:spcBef>
                        <a:spcAft>
                          <a:spcPts val="400"/>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Concentrée</a:t>
                      </a:r>
                    </a:p>
                    <a:p>
                      <a:pPr marL="0" marR="0" lvl="0" indent="0" algn="ctr" defTabSz="914400" rtl="0" eaLnBrk="0" fontAlgn="base" latinLnBrk="0" hangingPunct="0">
                        <a:lnSpc>
                          <a:spcPct val="120000"/>
                        </a:lnSpc>
                        <a:spcBef>
                          <a:spcPct val="140000"/>
                        </a:spcBef>
                        <a:spcAft>
                          <a:spcPts val="400"/>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Forte</a:t>
                      </a:r>
                    </a:p>
                    <a:p>
                      <a:pPr marL="0" marR="0" lvl="0" indent="0" algn="ctr" defTabSz="914400" rtl="0" eaLnBrk="0" fontAlgn="base" latinLnBrk="0" hangingPunct="0">
                        <a:lnSpc>
                          <a:spcPct val="120000"/>
                        </a:lnSpc>
                        <a:spcBef>
                          <a:spcPts val="600"/>
                        </a:spcBef>
                        <a:spcAft>
                          <a:spcPts val="400"/>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Bonne (pour les leaders)</a:t>
                      </a: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endParaRPr kumimoji="0" lang="fr-FR" sz="900" b="0" i="0" u="none" strike="noStrike" cap="none" normalizeH="0" baseline="0" smtClean="0">
                        <a:ln>
                          <a:noFill/>
                        </a:ln>
                        <a:solidFill>
                          <a:srgbClr val="000000"/>
                        </a:solidFill>
                        <a:effectLst/>
                        <a:latin typeface="Arial" charset="0"/>
                        <a:cs typeface="Arial" charset="0"/>
                      </a:endParaRPr>
                    </a:p>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0" i="0" u="none" strike="noStrike" cap="none" normalizeH="0" baseline="0" smtClean="0">
                          <a:ln>
                            <a:noFill/>
                          </a:ln>
                          <a:solidFill>
                            <a:srgbClr val="000000"/>
                          </a:solidFill>
                          <a:effectLst/>
                          <a:latin typeface="Arial" charset="0"/>
                          <a:cs typeface="Arial" charset="0"/>
                        </a:rPr>
                        <a:t>Peu élevé</a:t>
                      </a:r>
                    </a:p>
                    <a:p>
                      <a:pPr marL="0" marR="0" lvl="0" indent="0" algn="ctr" defTabSz="914400" rtl="0" eaLnBrk="0" fontAlgn="base" latinLnBrk="0" hangingPunct="0">
                        <a:lnSpc>
                          <a:spcPct val="120000"/>
                        </a:lnSpc>
                        <a:spcBef>
                          <a:spcPts val="400"/>
                        </a:spcBef>
                        <a:spcAft>
                          <a:spcPts val="400"/>
                        </a:spcAft>
                        <a:buClr>
                          <a:srgbClr val="666465"/>
                        </a:buClr>
                        <a:buSzTx/>
                        <a:buFont typeface="Wingdings" pitchFamily="2" charset="2"/>
                        <a:buNone/>
                        <a:tabLst/>
                      </a:pPr>
                      <a:r>
                        <a:rPr kumimoji="0" lang="fr-FR" sz="900" b="0" i="0" u="none" strike="noStrike" cap="none" normalizeH="0" baseline="0" smtClean="0">
                          <a:ln>
                            <a:noFill/>
                          </a:ln>
                          <a:solidFill>
                            <a:srgbClr val="000000"/>
                          </a:solidFill>
                          <a:effectLst/>
                          <a:latin typeface="Arial" charset="0"/>
                          <a:cs typeface="Arial" charset="0"/>
                        </a:rPr>
                        <a:t>Oligopole</a:t>
                      </a:r>
                    </a:p>
                    <a:p>
                      <a:pPr marL="0" marR="0" lvl="0" indent="0" algn="ctr" defTabSz="914400" rtl="0" eaLnBrk="0" fontAlgn="base" latinLnBrk="0" hangingPunct="0">
                        <a:lnSpc>
                          <a:spcPct val="120000"/>
                        </a:lnSpc>
                        <a:spcBef>
                          <a:spcPct val="140000"/>
                        </a:spcBef>
                        <a:spcAft>
                          <a:spcPts val="400"/>
                        </a:spcAft>
                        <a:buClr>
                          <a:srgbClr val="666465"/>
                        </a:buClr>
                        <a:buSzTx/>
                        <a:buFont typeface="Wingdings" pitchFamily="2" charset="2"/>
                        <a:buNone/>
                        <a:tabLst/>
                      </a:pPr>
                      <a:r>
                        <a:rPr kumimoji="0" lang="fr-FR" sz="900" b="0" i="0" u="none" strike="noStrike" cap="none" normalizeH="0" baseline="0" smtClean="0">
                          <a:ln>
                            <a:noFill/>
                          </a:ln>
                          <a:solidFill>
                            <a:srgbClr val="000000"/>
                          </a:solidFill>
                          <a:effectLst/>
                          <a:latin typeface="Arial" charset="0"/>
                          <a:cs typeface="Arial" charset="0"/>
                        </a:rPr>
                        <a:t>Moyenne</a:t>
                      </a:r>
                    </a:p>
                    <a:p>
                      <a:pPr marL="0" marR="0" lvl="0" indent="0" algn="ctr" defTabSz="914400" rtl="0" eaLnBrk="0" fontAlgn="base" latinLnBrk="0" hangingPunct="0">
                        <a:lnSpc>
                          <a:spcPct val="120000"/>
                        </a:lnSpc>
                        <a:spcBef>
                          <a:spcPts val="600"/>
                        </a:spcBef>
                        <a:spcAft>
                          <a:spcPts val="400"/>
                        </a:spcAft>
                        <a:buClr>
                          <a:srgbClr val="666465"/>
                        </a:buClr>
                        <a:buSzTx/>
                        <a:buFont typeface="Wingdings" pitchFamily="2" charset="2"/>
                        <a:buNone/>
                        <a:tabLst/>
                      </a:pPr>
                      <a:r>
                        <a:rPr kumimoji="0" lang="fr-FR" sz="900" b="0" i="0" u="none" strike="noStrike" cap="none" normalizeH="0" baseline="0" smtClean="0">
                          <a:ln>
                            <a:noFill/>
                          </a:ln>
                          <a:solidFill>
                            <a:srgbClr val="000000"/>
                          </a:solidFill>
                          <a:effectLst/>
                          <a:latin typeface="Arial" charset="0"/>
                          <a:cs typeface="Arial" charset="0"/>
                        </a:rPr>
                        <a:t>Bonne</a:t>
                      </a: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20000"/>
                        </a:lnSpc>
                        <a:spcBef>
                          <a:spcPct val="20000"/>
                        </a:spcBef>
                        <a:spcAft>
                          <a:spcPct val="20000"/>
                        </a:spcAft>
                        <a:buClr>
                          <a:srgbClr val="666465"/>
                        </a:buClr>
                        <a:buSzTx/>
                        <a:buFont typeface="Wingdings" pitchFamily="2" charset="2"/>
                        <a:buNone/>
                        <a:tabLst/>
                      </a:pPr>
                      <a:endParaRPr kumimoji="0" lang="fr-FR" sz="900" b="0" i="0" u="none" strike="noStrike" cap="none" normalizeH="0" baseline="0" smtClean="0">
                        <a:ln>
                          <a:noFill/>
                        </a:ln>
                        <a:solidFill>
                          <a:srgbClr val="000000"/>
                        </a:solidFill>
                        <a:effectLst/>
                        <a:latin typeface="Arial" charset="0"/>
                        <a:cs typeface="Arial" charset="0"/>
                      </a:endParaRP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85725" marR="0" lvl="0" indent="0" algn="l" defTabSz="914400" rtl="0" eaLnBrk="0" fontAlgn="base" latinLnBrk="0" hangingPunct="0">
                        <a:lnSpc>
                          <a:spcPct val="120000"/>
                        </a:lnSpc>
                        <a:spcBef>
                          <a:spcPct val="20000"/>
                        </a:spcBef>
                        <a:spcAft>
                          <a:spcPct val="20000"/>
                        </a:spcAft>
                        <a:buClr>
                          <a:srgbClr val="666465"/>
                        </a:buClr>
                        <a:buSzTx/>
                        <a:buFont typeface="Wingdings" pitchFamily="2" charset="2"/>
                        <a:buNone/>
                        <a:tabLst/>
                      </a:pPr>
                      <a:endParaRPr kumimoji="0" lang="fr-FR" sz="900" b="0" i="0" u="none" strike="noStrike" cap="none" normalizeH="0" baseline="0" dirty="0" smtClean="0">
                        <a:ln>
                          <a:noFill/>
                        </a:ln>
                        <a:solidFill>
                          <a:srgbClr val="000000"/>
                        </a:solidFill>
                        <a:effectLst/>
                        <a:latin typeface="Arial" charset="0"/>
                        <a:cs typeface="Arial" charset="0"/>
                      </a:endParaRP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261938">
                <a:tc>
                  <a:txBody>
                    <a:bodyPr/>
                    <a:lstStyle/>
                    <a:p>
                      <a:pPr marL="85725" marR="0" lvl="0" indent="0" algn="l"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200" b="1" i="0" u="none" strike="noStrike" cap="none" normalizeH="0" baseline="0" dirty="0" smtClean="0">
                          <a:ln>
                            <a:noFill/>
                          </a:ln>
                          <a:solidFill>
                            <a:srgbClr val="000000"/>
                          </a:solidFill>
                          <a:effectLst/>
                          <a:latin typeface="Arial" charset="0"/>
                          <a:cs typeface="Arial" charset="0"/>
                        </a:rPr>
                        <a:t>Enjeu</a:t>
                      </a: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endParaRPr kumimoji="0" lang="fr-FR" sz="900" b="0" i="0" u="none" strike="noStrike" cap="none" normalizeH="0" baseline="0" smtClean="0">
                        <a:ln>
                          <a:noFill/>
                        </a:ln>
                        <a:solidFill>
                          <a:srgbClr val="000000"/>
                        </a:solidFill>
                        <a:effectLst/>
                        <a:latin typeface="Arial" charset="0"/>
                        <a:cs typeface="Arial" charset="0"/>
                      </a:endParaRP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cap="flat">
                      <a:noFill/>
                    </a:lnB>
                    <a:lnTlToBr>
                      <a:noFill/>
                    </a:lnTlToBr>
                    <a:lnBlToTr>
                      <a:noFill/>
                    </a:lnBlToTr>
                    <a:solidFill>
                      <a:schemeClr val="bg1"/>
                    </a:solidFill>
                  </a:tcPr>
                </a:tc>
                <a:tc>
                  <a:txBody>
                    <a:bodyPr/>
                    <a:lstStyle/>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0" i="0" u="none" strike="noStrike" cap="none" normalizeH="0" baseline="0" smtClean="0">
                          <a:ln>
                            <a:noFill/>
                          </a:ln>
                          <a:solidFill>
                            <a:srgbClr val="000000"/>
                          </a:solidFill>
                          <a:effectLst/>
                          <a:latin typeface="Arial" charset="0"/>
                          <a:cs typeface="Arial" charset="0"/>
                        </a:rPr>
                        <a:t>Rupture</a:t>
                      </a: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0" i="0" u="none" strike="noStrike" cap="none" normalizeH="0" baseline="0" dirty="0" smtClean="0">
                          <a:ln>
                            <a:noFill/>
                          </a:ln>
                          <a:solidFill>
                            <a:srgbClr val="000000"/>
                          </a:solidFill>
                          <a:effectLst/>
                          <a:latin typeface="Arial" charset="0"/>
                          <a:cs typeface="Arial" charset="0"/>
                        </a:rPr>
                        <a:t>Part de marché</a:t>
                      </a: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pPr>
                      <a:r>
                        <a:rPr kumimoji="0" lang="fr-FR" sz="900" b="0" i="0" u="none" strike="noStrike" cap="none" normalizeH="0" baseline="0" smtClean="0">
                          <a:ln>
                            <a:noFill/>
                          </a:ln>
                          <a:solidFill>
                            <a:srgbClr val="000000"/>
                          </a:solidFill>
                          <a:effectLst/>
                          <a:latin typeface="Arial" charset="0"/>
                          <a:cs typeface="Arial" charset="0"/>
                        </a:rPr>
                        <a:t>Qualité/coût</a:t>
                      </a: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900" b="0" i="0" u="none" strike="noStrike" cap="none" normalizeH="0" baseline="0" smtClean="0">
                          <a:ln>
                            <a:noFill/>
                          </a:ln>
                          <a:solidFill>
                            <a:srgbClr val="000000"/>
                          </a:solidFill>
                          <a:effectLst/>
                          <a:latin typeface="Arial" charset="0"/>
                          <a:cs typeface="Arial" charset="0"/>
                        </a:rPr>
                        <a:t>Coût</a:t>
                      </a: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20000"/>
                        </a:lnSpc>
                        <a:spcBef>
                          <a:spcPct val="20000"/>
                        </a:spcBef>
                        <a:spcAft>
                          <a:spcPct val="20000"/>
                        </a:spcAft>
                        <a:buClr>
                          <a:srgbClr val="666465"/>
                        </a:buClr>
                        <a:buSzTx/>
                        <a:buFont typeface="Wingdings" pitchFamily="2" charset="2"/>
                        <a:buNone/>
                        <a:tabLst/>
                      </a:pPr>
                      <a:endParaRPr kumimoji="0" lang="fr-FR" sz="900" b="0" i="0" u="none" strike="noStrike" cap="none" normalizeH="0" baseline="0" smtClean="0">
                        <a:ln>
                          <a:noFill/>
                        </a:ln>
                        <a:solidFill>
                          <a:srgbClr val="000000"/>
                        </a:solidFill>
                        <a:effectLst/>
                        <a:latin typeface="Arial" charset="0"/>
                        <a:cs typeface="Arial" charset="0"/>
                      </a:endParaRP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a:noFill/>
                    </a:lnT>
                    <a:lnB>
                      <a:noFill/>
                    </a:lnB>
                    <a:lnTlToBr>
                      <a:noFill/>
                    </a:lnTlToBr>
                    <a:lnBlToTr>
                      <a:noFill/>
                    </a:lnBlToTr>
                    <a:solidFill>
                      <a:schemeClr val="bg1"/>
                    </a:solidFill>
                  </a:tcPr>
                </a:tc>
                <a:tc>
                  <a:txBody>
                    <a:bodyPr/>
                    <a:lstStyle/>
                    <a:p>
                      <a:pPr marL="85725" marR="0" lvl="0" indent="0" algn="l" defTabSz="914400" rtl="0" eaLnBrk="0" fontAlgn="base" latinLnBrk="0" hangingPunct="0">
                        <a:lnSpc>
                          <a:spcPct val="120000"/>
                        </a:lnSpc>
                        <a:spcBef>
                          <a:spcPct val="20000"/>
                        </a:spcBef>
                        <a:spcAft>
                          <a:spcPct val="20000"/>
                        </a:spcAft>
                        <a:buClr>
                          <a:srgbClr val="666465"/>
                        </a:buClr>
                        <a:buSzTx/>
                        <a:buFont typeface="Wingdings" pitchFamily="2" charset="2"/>
                        <a:buNone/>
                        <a:tabLst/>
                      </a:pPr>
                      <a:endParaRPr kumimoji="0" lang="fr-FR" sz="900" b="0" i="0" u="none" strike="noStrike" cap="none" normalizeH="0" baseline="0" dirty="0" smtClean="0">
                        <a:ln>
                          <a:noFill/>
                        </a:ln>
                        <a:solidFill>
                          <a:srgbClr val="000000"/>
                        </a:solidFill>
                        <a:effectLst/>
                        <a:latin typeface="Arial" charset="0"/>
                        <a:cs typeface="Arial" charset="0"/>
                      </a:endParaRPr>
                    </a:p>
                  </a:txBody>
                  <a:tcPr marL="15337" marR="15337" marT="18000" marB="18000"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bl>
          </a:graphicData>
        </a:graphic>
      </p:graphicFrame>
      <p:sp>
        <p:nvSpPr>
          <p:cNvPr id="35941" name="Rectangle 2"/>
          <p:cNvSpPr>
            <a:spLocks noChangeArrowheads="1"/>
          </p:cNvSpPr>
          <p:nvPr/>
        </p:nvSpPr>
        <p:spPr bwMode="auto">
          <a:xfrm>
            <a:off x="214313" y="-69850"/>
            <a:ext cx="8259762" cy="641350"/>
          </a:xfrm>
          <a:prstGeom prst="rect">
            <a:avLst/>
          </a:prstGeom>
          <a:noFill/>
          <a:ln w="9525" algn="ctr">
            <a:noFill/>
            <a:miter lim="800000"/>
            <a:headEnd/>
            <a:tailEnd/>
          </a:ln>
        </p:spPr>
        <p:txBody>
          <a:bodyPr anchor="ctr"/>
          <a:lstStyle/>
          <a:p>
            <a:pPr marL="457200" indent="-457200"/>
            <a:r>
              <a:rPr lang="fr-FR" sz="2400" b="1">
                <a:solidFill>
                  <a:srgbClr val="000000"/>
                </a:solidFill>
              </a:rPr>
              <a:t>Maturité du segment Éligible GAZ</a:t>
            </a:r>
          </a:p>
        </p:txBody>
      </p:sp>
      <p:sp>
        <p:nvSpPr>
          <p:cNvPr id="35942" name="Line 106"/>
          <p:cNvSpPr>
            <a:spLocks noChangeShapeType="1"/>
          </p:cNvSpPr>
          <p:nvPr/>
        </p:nvSpPr>
        <p:spPr bwMode="auto">
          <a:xfrm>
            <a:off x="336550" y="733425"/>
            <a:ext cx="1698625" cy="576263"/>
          </a:xfrm>
          <a:prstGeom prst="line">
            <a:avLst/>
          </a:prstGeom>
          <a:noFill/>
          <a:ln w="6350">
            <a:solidFill>
              <a:schemeClr val="bg1"/>
            </a:solidFill>
            <a:round/>
            <a:headEnd/>
            <a:tailEnd/>
          </a:ln>
        </p:spPr>
        <p:txBody>
          <a:bodyPr wrap="none" anchor="ctr"/>
          <a:lstStyle/>
          <a:p>
            <a:endParaRPr lang="fr-FR"/>
          </a:p>
        </p:txBody>
      </p:sp>
      <p:sp>
        <p:nvSpPr>
          <p:cNvPr id="35943" name="Oval 94"/>
          <p:cNvSpPr>
            <a:spLocks noChangeArrowheads="1"/>
          </p:cNvSpPr>
          <p:nvPr/>
        </p:nvSpPr>
        <p:spPr bwMode="auto">
          <a:xfrm>
            <a:off x="3714744" y="6715148"/>
            <a:ext cx="265113" cy="287338"/>
          </a:xfrm>
          <a:prstGeom prst="ellipse">
            <a:avLst/>
          </a:prstGeom>
          <a:solidFill>
            <a:schemeClr val="accent1"/>
          </a:solidFill>
          <a:ln w="9525" algn="ctr">
            <a:solidFill>
              <a:schemeClr val="tx1"/>
            </a:solidFill>
            <a:round/>
            <a:headEnd/>
            <a:tailEnd/>
          </a:ln>
        </p:spPr>
        <p:txBody>
          <a:bodyPr wrap="none" lIns="18000" tIns="18000" rIns="18000" bIns="18000" anchor="ctr"/>
          <a:lstStyle/>
          <a:p>
            <a:endParaRPr lang="fr-FR">
              <a:latin typeface="Calibri" pitchFamily="34" charset="0"/>
            </a:endParaRPr>
          </a:p>
        </p:txBody>
      </p:sp>
      <p:sp>
        <p:nvSpPr>
          <p:cNvPr id="6" name="Ellipse 5"/>
          <p:cNvSpPr/>
          <p:nvPr/>
        </p:nvSpPr>
        <p:spPr>
          <a:xfrm>
            <a:off x="4857754" y="1643051"/>
            <a:ext cx="214312" cy="2143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a:p>
        </p:txBody>
      </p:sp>
      <p:sp>
        <p:nvSpPr>
          <p:cNvPr id="7" name="Ellipse 6"/>
          <p:cNvSpPr/>
          <p:nvPr/>
        </p:nvSpPr>
        <p:spPr>
          <a:xfrm>
            <a:off x="3786184" y="2214555"/>
            <a:ext cx="214312" cy="2143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a:p>
        </p:txBody>
      </p:sp>
      <p:sp>
        <p:nvSpPr>
          <p:cNvPr id="8" name="Ellipse 7"/>
          <p:cNvSpPr/>
          <p:nvPr/>
        </p:nvSpPr>
        <p:spPr>
          <a:xfrm>
            <a:off x="4929192" y="2714620"/>
            <a:ext cx="214312" cy="2143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a:p>
        </p:txBody>
      </p:sp>
      <p:sp>
        <p:nvSpPr>
          <p:cNvPr id="9" name="Ellipse 8"/>
          <p:cNvSpPr/>
          <p:nvPr/>
        </p:nvSpPr>
        <p:spPr>
          <a:xfrm>
            <a:off x="2571736" y="3214687"/>
            <a:ext cx="214312" cy="2143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a:p>
        </p:txBody>
      </p:sp>
      <p:sp>
        <p:nvSpPr>
          <p:cNvPr id="10" name="Ellipse 9"/>
          <p:cNvSpPr/>
          <p:nvPr/>
        </p:nvSpPr>
        <p:spPr>
          <a:xfrm>
            <a:off x="3786182" y="3714752"/>
            <a:ext cx="214312" cy="2143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a:p>
        </p:txBody>
      </p:sp>
      <p:sp>
        <p:nvSpPr>
          <p:cNvPr id="11" name="Ellipse 10"/>
          <p:cNvSpPr/>
          <p:nvPr/>
        </p:nvSpPr>
        <p:spPr>
          <a:xfrm>
            <a:off x="3786184" y="4286256"/>
            <a:ext cx="214312" cy="2143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a:p>
        </p:txBody>
      </p:sp>
      <p:sp>
        <p:nvSpPr>
          <p:cNvPr id="12" name="Ellipse 11"/>
          <p:cNvSpPr/>
          <p:nvPr/>
        </p:nvSpPr>
        <p:spPr>
          <a:xfrm>
            <a:off x="4929190" y="4714885"/>
            <a:ext cx="214312" cy="1428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a:p>
        </p:txBody>
      </p:sp>
      <p:sp>
        <p:nvSpPr>
          <p:cNvPr id="13" name="Ellipse 12"/>
          <p:cNvSpPr/>
          <p:nvPr/>
        </p:nvSpPr>
        <p:spPr>
          <a:xfrm>
            <a:off x="2571736" y="5143512"/>
            <a:ext cx="214312" cy="1428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a:p>
        </p:txBody>
      </p:sp>
      <p:sp>
        <p:nvSpPr>
          <p:cNvPr id="14" name="Ellipse 13"/>
          <p:cNvSpPr/>
          <p:nvPr/>
        </p:nvSpPr>
        <p:spPr>
          <a:xfrm>
            <a:off x="2571736" y="5429265"/>
            <a:ext cx="214312" cy="142875"/>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dirty="0">
              <a:solidFill>
                <a:srgbClr val="FF0000"/>
              </a:solidFill>
            </a:endParaRPr>
          </a:p>
        </p:txBody>
      </p:sp>
      <p:sp>
        <p:nvSpPr>
          <p:cNvPr id="15" name="Ellipse 14"/>
          <p:cNvSpPr/>
          <p:nvPr/>
        </p:nvSpPr>
        <p:spPr>
          <a:xfrm>
            <a:off x="2571736" y="5857893"/>
            <a:ext cx="214312" cy="1428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a:p>
        </p:txBody>
      </p:sp>
      <p:sp>
        <p:nvSpPr>
          <p:cNvPr id="16" name="Ellipse 15"/>
          <p:cNvSpPr/>
          <p:nvPr/>
        </p:nvSpPr>
        <p:spPr>
          <a:xfrm>
            <a:off x="4929190" y="6143644"/>
            <a:ext cx="214312" cy="1428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a:p>
        </p:txBody>
      </p:sp>
      <p:sp>
        <p:nvSpPr>
          <p:cNvPr id="17" name="Ellipse 16"/>
          <p:cNvSpPr/>
          <p:nvPr/>
        </p:nvSpPr>
        <p:spPr>
          <a:xfrm>
            <a:off x="3714746" y="6500834"/>
            <a:ext cx="214312" cy="1428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pPr eaLnBrk="1" fontAlgn="auto" hangingPunct="1">
              <a:spcAft>
                <a:spcPts val="0"/>
              </a:spcAft>
              <a:defRPr/>
            </a:pPr>
            <a:r>
              <a:rPr lang="fr-FR" b="1" dirty="0" smtClean="0"/>
              <a:t>Objet</a:t>
            </a:r>
            <a:r>
              <a:rPr lang="fr-FR" dirty="0" smtClean="0"/>
              <a:t> :</a:t>
            </a:r>
            <a:endParaRPr lang="fr-FR" dirty="0"/>
          </a:p>
        </p:txBody>
      </p:sp>
      <p:sp>
        <p:nvSpPr>
          <p:cNvPr id="9219" name="Espace réservé du contenu 3"/>
          <p:cNvSpPr>
            <a:spLocks noGrp="1"/>
          </p:cNvSpPr>
          <p:nvPr>
            <p:ph idx="1"/>
          </p:nvPr>
        </p:nvSpPr>
        <p:spPr/>
        <p:txBody>
          <a:bodyPr/>
          <a:lstStyle/>
          <a:p>
            <a:pPr algn="just" eaLnBrk="1" hangingPunct="1"/>
            <a:r>
              <a:rPr lang="fr-FR" sz="3200" dirty="0" smtClean="0"/>
              <a:t>Le présent document restitue les résultats des travaux de la phase diagnostic. Il a pour objet de :</a:t>
            </a:r>
          </a:p>
          <a:p>
            <a:pPr marL="925513" lvl="1" indent="-514350" algn="just" eaLnBrk="1" hangingPunct="1">
              <a:buFont typeface="Cambria" pitchFamily="18" charset="0"/>
              <a:buAutoNum type="alphaLcPeriod"/>
            </a:pPr>
            <a:r>
              <a:rPr lang="fr-FR" sz="3000" dirty="0" smtClean="0"/>
              <a:t>Présentation de l’état d’avancement de l’étude d’élaboration du plan stratégique moyen terme de SDA</a:t>
            </a:r>
          </a:p>
          <a:p>
            <a:pPr marL="925513" lvl="1" indent="-514350" algn="just" eaLnBrk="1" hangingPunct="1">
              <a:buFont typeface="Cambria" pitchFamily="18" charset="0"/>
              <a:buAutoNum type="alphaLcPeriod"/>
            </a:pPr>
            <a:r>
              <a:rPr lang="fr-FR" sz="3000" dirty="0" smtClean="0"/>
              <a:t>Recueil des remarques/enrichissements des membres du CID et orientation des travaux à venir</a:t>
            </a:r>
          </a:p>
        </p:txBody>
      </p:sp>
      <p:sp>
        <p:nvSpPr>
          <p:cNvPr id="6148" name="Espace réservé du numéro de diapositive 1"/>
          <p:cNvSpPr>
            <a:spLocks noGrp="1"/>
          </p:cNvSpPr>
          <p:nvPr>
            <p:ph type="sldNum" sz="quarter" idx="12"/>
          </p:nvPr>
        </p:nvSpPr>
        <p:spPr bwMode="auto">
          <a:ln>
            <a:round/>
            <a:headEnd/>
            <a:tailEnd/>
          </a:ln>
        </p:spPr>
        <p:txBody>
          <a:bodyPr wrap="square" numCol="1" anchorCtr="0" compatLnSpc="1">
            <a:prstTxWarp prst="textNoShape">
              <a:avLst/>
            </a:prstTxWarp>
          </a:bodyPr>
          <a:lstStyle/>
          <a:p>
            <a:pPr fontAlgn="base">
              <a:spcBef>
                <a:spcPct val="0"/>
              </a:spcBef>
              <a:spcAft>
                <a:spcPct val="0"/>
              </a:spcAft>
              <a:defRPr/>
            </a:pPr>
            <a:fld id="{58CB2A78-AB6B-4ABA-A8B2-2C7533BBFF27}" type="slidenum">
              <a:rPr lang="en-US" smtClean="0"/>
              <a:pPr fontAlgn="base">
                <a:spcBef>
                  <a:spcPct val="0"/>
                </a:spcBef>
                <a:spcAft>
                  <a:spcPct val="0"/>
                </a:spcAft>
                <a:defRPr/>
              </a:pPr>
              <a:t>3</a:t>
            </a:fld>
            <a:endParaRPr lang="en-US"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82812" name="Group 92"/>
          <p:cNvGraphicFramePr>
            <a:graphicFrameLocks noGrp="1"/>
          </p:cNvGraphicFramePr>
          <p:nvPr>
            <p:ph idx="1"/>
          </p:nvPr>
        </p:nvGraphicFramePr>
        <p:xfrm>
          <a:off x="1285852" y="1571612"/>
          <a:ext cx="6440282" cy="2145730"/>
        </p:xfrm>
        <a:graphic>
          <a:graphicData uri="http://schemas.openxmlformats.org/drawingml/2006/table">
            <a:tbl>
              <a:tblPr/>
              <a:tblGrid>
                <a:gridCol w="1117507"/>
                <a:gridCol w="1054159"/>
                <a:gridCol w="1112634"/>
                <a:gridCol w="1096390"/>
                <a:gridCol w="1029796"/>
                <a:gridCol w="1029796"/>
              </a:tblGrid>
              <a:tr h="382588">
                <a:tc>
                  <a:txBody>
                    <a:bodyPr/>
                    <a:lstStyle/>
                    <a:p>
                      <a:pPr marL="0" marR="0" lvl="0" indent="0" algn="l" defTabSz="914400" rtl="0" eaLnBrk="1" fontAlgn="base" latinLnBrk="0" hangingPunct="1">
                        <a:lnSpc>
                          <a:spcPct val="120000"/>
                        </a:lnSpc>
                        <a:spcBef>
                          <a:spcPct val="20000"/>
                        </a:spcBef>
                        <a:spcAft>
                          <a:spcPct val="20000"/>
                        </a:spcAft>
                        <a:buClr>
                          <a:srgbClr val="666465"/>
                        </a:buClr>
                        <a:buSzTx/>
                        <a:buFont typeface="Wingdings" pitchFamily="2" charset="2"/>
                        <a:buNone/>
                        <a:tabLst/>
                      </a:pPr>
                      <a:endParaRPr kumimoji="0" lang="fr-FR" sz="1800" b="0" i="0" u="none" strike="noStrike" cap="none" normalizeH="0" baseline="0" dirty="0" smtClean="0">
                        <a:ln>
                          <a:noFill/>
                        </a:ln>
                        <a:solidFill>
                          <a:srgbClr val="000000"/>
                        </a:solidFill>
                        <a:effectLst/>
                        <a:latin typeface="Arial" charset="0"/>
                        <a:cs typeface="Arial" charset="0"/>
                      </a:endParaRPr>
                    </a:p>
                  </a:txBody>
                  <a:tcPr marL="21922" marR="21922" marT="0" marB="0" anchor="ctr" horzOverflow="overflow">
                    <a:lnL cap="flat">
                      <a:noFill/>
                    </a:lnL>
                    <a:lnR w="12700" cap="flat" cmpd="sng" algn="ctr">
                      <a:solidFill>
                        <a:schemeClr val="accent1"/>
                      </a:solidFill>
                      <a:prstDash val="solid"/>
                      <a:round/>
                      <a:headEnd type="none" w="med" len="med"/>
                      <a:tailEnd type="none" w="med" len="med"/>
                    </a:lnR>
                    <a:lnT cap="flat">
                      <a:noFill/>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20000"/>
                        </a:spcAft>
                        <a:buClr>
                          <a:srgbClr val="666465"/>
                        </a:buClr>
                        <a:buSzTx/>
                        <a:buFont typeface="Wingdings" pitchFamily="2" charset="2"/>
                        <a:buNone/>
                        <a:tabLst/>
                      </a:pPr>
                      <a:r>
                        <a:rPr kumimoji="0" lang="fr-FR" sz="1600" b="1" i="0" u="none" strike="noStrike" cap="none" normalizeH="0" baseline="0" dirty="0" smtClean="0">
                          <a:ln>
                            <a:noFill/>
                          </a:ln>
                          <a:solidFill>
                            <a:schemeClr val="bg1"/>
                          </a:solidFill>
                          <a:effectLst/>
                          <a:latin typeface="Arial" charset="0"/>
                        </a:rPr>
                        <a:t>2012</a:t>
                      </a:r>
                    </a:p>
                  </a:txBody>
                  <a:tcPr marL="21922" marR="21922" marT="0" marB="0" anchor="ctr" horzOverflow="overflow">
                    <a:lnL w="12700" cap="flat" cmpd="sng" algn="ctr">
                      <a:solidFill>
                        <a:schemeClr val="accent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20000"/>
                        </a:lnSpc>
                        <a:spcBef>
                          <a:spcPct val="20000"/>
                        </a:spcBef>
                        <a:spcAft>
                          <a:spcPct val="20000"/>
                        </a:spcAft>
                        <a:buClr>
                          <a:srgbClr val="666465"/>
                        </a:buClr>
                        <a:buSzTx/>
                        <a:buFont typeface="Wingdings" pitchFamily="2" charset="2"/>
                        <a:buNone/>
                        <a:tabLst/>
                      </a:pPr>
                      <a:r>
                        <a:rPr kumimoji="0" lang="fr-FR" sz="1600" b="1" i="0" u="none" strike="noStrike" cap="none" normalizeH="0" baseline="0" dirty="0" smtClean="0">
                          <a:ln>
                            <a:noFill/>
                          </a:ln>
                          <a:solidFill>
                            <a:schemeClr val="bg1"/>
                          </a:solidFill>
                          <a:effectLst/>
                          <a:latin typeface="Arial" charset="0"/>
                        </a:rPr>
                        <a:t>2013</a:t>
                      </a:r>
                    </a:p>
                  </a:txBody>
                  <a:tcPr marL="21922" marR="21922"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20000"/>
                        </a:lnSpc>
                        <a:spcBef>
                          <a:spcPct val="20000"/>
                        </a:spcBef>
                        <a:spcAft>
                          <a:spcPct val="20000"/>
                        </a:spcAft>
                        <a:buClr>
                          <a:srgbClr val="666465"/>
                        </a:buClr>
                        <a:buSzTx/>
                        <a:buFont typeface="Wingdings" pitchFamily="2" charset="2"/>
                        <a:buNone/>
                        <a:tabLst/>
                      </a:pPr>
                      <a:r>
                        <a:rPr kumimoji="0" lang="fr-FR" sz="1600" b="1" i="0" u="none" strike="noStrike" cap="none" normalizeH="0" baseline="0" dirty="0" smtClean="0">
                          <a:ln>
                            <a:noFill/>
                          </a:ln>
                          <a:solidFill>
                            <a:schemeClr val="bg1"/>
                          </a:solidFill>
                          <a:effectLst/>
                          <a:latin typeface="Arial" charset="0"/>
                        </a:rPr>
                        <a:t>2014</a:t>
                      </a:r>
                    </a:p>
                  </a:txBody>
                  <a:tcPr marL="21922" marR="21922"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20000"/>
                        </a:lnSpc>
                        <a:spcBef>
                          <a:spcPct val="20000"/>
                        </a:spcBef>
                        <a:spcAft>
                          <a:spcPct val="20000"/>
                        </a:spcAft>
                        <a:buClr>
                          <a:srgbClr val="666465"/>
                        </a:buClr>
                        <a:buSzTx/>
                        <a:buFont typeface="Wingdings" pitchFamily="2" charset="2"/>
                        <a:buNone/>
                        <a:tabLst/>
                      </a:pPr>
                      <a:r>
                        <a:rPr kumimoji="0" lang="fr-FR" sz="1600" b="1" i="0" u="none" strike="noStrike" cap="none" normalizeH="0" baseline="0" dirty="0" smtClean="0">
                          <a:ln>
                            <a:noFill/>
                          </a:ln>
                          <a:solidFill>
                            <a:schemeClr val="bg1"/>
                          </a:solidFill>
                          <a:effectLst/>
                          <a:latin typeface="Arial" charset="0"/>
                        </a:rPr>
                        <a:t>2015</a:t>
                      </a:r>
                    </a:p>
                  </a:txBody>
                  <a:tcPr marL="21922" marR="21922"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20000"/>
                        </a:lnSpc>
                        <a:spcBef>
                          <a:spcPct val="20000"/>
                        </a:spcBef>
                        <a:spcAft>
                          <a:spcPct val="20000"/>
                        </a:spcAft>
                        <a:buClr>
                          <a:srgbClr val="666465"/>
                        </a:buClr>
                        <a:buSzTx/>
                        <a:buFont typeface="Wingdings" pitchFamily="2" charset="2"/>
                        <a:buNone/>
                        <a:tabLst/>
                      </a:pPr>
                      <a:r>
                        <a:rPr kumimoji="0" lang="fr-FR" sz="1600" b="1" i="0" u="none" strike="noStrike" cap="none" normalizeH="0" baseline="0" dirty="0" smtClean="0">
                          <a:ln>
                            <a:noFill/>
                          </a:ln>
                          <a:solidFill>
                            <a:schemeClr val="bg1"/>
                          </a:solidFill>
                          <a:effectLst/>
                          <a:latin typeface="Arial" charset="0"/>
                        </a:rPr>
                        <a:t>2016</a:t>
                      </a:r>
                    </a:p>
                  </a:txBody>
                  <a:tcPr marL="21922" marR="21922"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solidFill>
                  </a:tcPr>
                </a:tc>
              </a:tr>
              <a:tr h="642938">
                <a:tc>
                  <a:txBody>
                    <a:bodyPr/>
                    <a:lstStyle/>
                    <a:p>
                      <a:pPr marL="0" marR="0" lvl="0" indent="0" algn="l" defTabSz="914400" rtl="0" eaLnBrk="1" fontAlgn="base" latinLnBrk="0" hangingPunct="1">
                        <a:lnSpc>
                          <a:spcPct val="120000"/>
                        </a:lnSpc>
                        <a:spcBef>
                          <a:spcPct val="20000"/>
                        </a:spcBef>
                        <a:spcAft>
                          <a:spcPct val="20000"/>
                        </a:spcAft>
                        <a:buClr>
                          <a:srgbClr val="666465"/>
                        </a:buClr>
                        <a:buSzTx/>
                        <a:buFont typeface="Wingdings" pitchFamily="2" charset="2"/>
                        <a:buNone/>
                        <a:tabLst/>
                      </a:pPr>
                      <a:r>
                        <a:rPr kumimoji="0" lang="fr-FR" sz="1600" b="1" i="0" u="none" strike="noStrike" cap="none" normalizeH="0" baseline="0" dirty="0" smtClean="0">
                          <a:ln>
                            <a:noFill/>
                          </a:ln>
                          <a:solidFill>
                            <a:schemeClr val="bg1"/>
                          </a:solidFill>
                          <a:effectLst/>
                          <a:latin typeface="Arial" charset="0"/>
                          <a:cs typeface="Arial" charset="0"/>
                        </a:rPr>
                        <a:t>Volume (10</a:t>
                      </a:r>
                      <a:r>
                        <a:rPr kumimoji="0" lang="fr-FR" sz="1600" b="1" i="0" u="none" strike="noStrike" cap="none" normalizeH="0" baseline="30000" dirty="0" smtClean="0">
                          <a:ln>
                            <a:noFill/>
                          </a:ln>
                          <a:solidFill>
                            <a:schemeClr val="bg1"/>
                          </a:solidFill>
                          <a:effectLst/>
                          <a:latin typeface="Arial" charset="0"/>
                          <a:cs typeface="Arial" charset="0"/>
                        </a:rPr>
                        <a:t>6</a:t>
                      </a:r>
                      <a:r>
                        <a:rPr kumimoji="0" lang="fr-FR" sz="1600" b="1" i="0" u="none" strike="noStrike" cap="none" normalizeH="0" baseline="0" dirty="0" smtClean="0">
                          <a:ln>
                            <a:noFill/>
                          </a:ln>
                          <a:solidFill>
                            <a:schemeClr val="bg1"/>
                          </a:solidFill>
                          <a:effectLst/>
                          <a:latin typeface="Arial" charset="0"/>
                          <a:cs typeface="Arial" charset="0"/>
                        </a:rPr>
                        <a:t>Th)</a:t>
                      </a:r>
                    </a:p>
                  </a:txBody>
                  <a:tcPr marL="21922" marR="21922"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endParaRPr kumimoji="0" lang="fr-FR" sz="1600" b="0" i="0" u="none" strike="noStrike" cap="none" normalizeH="0" baseline="0" dirty="0" smtClean="0">
                        <a:ln>
                          <a:noFill/>
                        </a:ln>
                        <a:solidFill>
                          <a:srgbClr val="000000"/>
                        </a:solidFill>
                        <a:effectLst/>
                        <a:latin typeface="Arial" charset="0"/>
                      </a:endParaRPr>
                    </a:p>
                  </a:txBody>
                  <a:tcPr marL="21922" marR="21922"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endParaRPr kumimoji="0" lang="fr-FR" sz="1600" b="0" i="0" u="none" strike="noStrike" cap="none" normalizeH="0" baseline="0" dirty="0" smtClean="0">
                        <a:ln>
                          <a:noFill/>
                        </a:ln>
                        <a:solidFill>
                          <a:srgbClr val="000000"/>
                        </a:solidFill>
                        <a:effectLst/>
                        <a:latin typeface="Arial" charset="0"/>
                      </a:endParaRPr>
                    </a:p>
                  </a:txBody>
                  <a:tcPr marL="21922" marR="21922"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endParaRPr kumimoji="0" lang="fr-FR" sz="1600" b="0" i="0" u="none" strike="noStrike" cap="none" normalizeH="0" baseline="0" dirty="0" smtClean="0">
                        <a:ln>
                          <a:noFill/>
                        </a:ln>
                        <a:solidFill>
                          <a:srgbClr val="000000"/>
                        </a:solidFill>
                        <a:effectLst/>
                        <a:latin typeface="Arial" charset="0"/>
                      </a:endParaRPr>
                    </a:p>
                  </a:txBody>
                  <a:tcPr marL="21922" marR="21922"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endParaRPr kumimoji="0" lang="fr-FR" sz="1600" b="0" i="0" u="none" strike="noStrike" cap="none" normalizeH="0" baseline="0" dirty="0" smtClean="0">
                        <a:ln>
                          <a:noFill/>
                        </a:ln>
                        <a:solidFill>
                          <a:srgbClr val="000000"/>
                        </a:solidFill>
                        <a:effectLst/>
                        <a:latin typeface="Arial" charset="0"/>
                      </a:endParaRPr>
                    </a:p>
                  </a:txBody>
                  <a:tcPr marL="21922" marR="21922"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endParaRPr kumimoji="0" lang="fr-FR" sz="1600" b="0" i="0" u="none" strike="noStrike" cap="none" normalizeH="0" baseline="0" smtClean="0">
                        <a:ln>
                          <a:noFill/>
                        </a:ln>
                        <a:solidFill>
                          <a:srgbClr val="000000"/>
                        </a:solidFill>
                        <a:effectLst/>
                        <a:latin typeface="Arial" charset="0"/>
                      </a:endParaRPr>
                    </a:p>
                  </a:txBody>
                  <a:tcPr marL="21922" marR="21922"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r>
              <a:tr h="534988">
                <a:tc>
                  <a:txBody>
                    <a:bodyPr/>
                    <a:lstStyle/>
                    <a:p>
                      <a:pPr marL="0" marR="0" lvl="0" indent="0" algn="l" defTabSz="914400" rtl="0" eaLnBrk="1" fontAlgn="base" latinLnBrk="0" hangingPunct="1">
                        <a:lnSpc>
                          <a:spcPct val="120000"/>
                        </a:lnSpc>
                        <a:spcBef>
                          <a:spcPct val="20000"/>
                        </a:spcBef>
                        <a:spcAft>
                          <a:spcPct val="20000"/>
                        </a:spcAft>
                        <a:buClr>
                          <a:srgbClr val="666465"/>
                        </a:buClr>
                        <a:buSzTx/>
                        <a:buFont typeface="Wingdings" pitchFamily="2" charset="2"/>
                        <a:buNone/>
                        <a:tabLst/>
                      </a:pPr>
                      <a:r>
                        <a:rPr kumimoji="0" lang="fr-FR" sz="1600" b="1" i="0" u="none" strike="noStrike" cap="none" normalizeH="0" baseline="0" dirty="0" smtClean="0">
                          <a:ln>
                            <a:noFill/>
                          </a:ln>
                          <a:solidFill>
                            <a:schemeClr val="bg1"/>
                          </a:solidFill>
                          <a:effectLst/>
                          <a:latin typeface="Arial" charset="0"/>
                          <a:cs typeface="Arial" charset="0"/>
                        </a:rPr>
                        <a:t>VA (DA/Th)</a:t>
                      </a:r>
                    </a:p>
                  </a:txBody>
                  <a:tcPr marL="21922" marR="21922"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 latinLnBrk="0" hangingPunct="1">
                        <a:lnSpc>
                          <a:spcPct val="120000"/>
                        </a:lnSpc>
                        <a:spcBef>
                          <a:spcPct val="0"/>
                        </a:spcBef>
                        <a:spcAft>
                          <a:spcPct val="20000"/>
                        </a:spcAft>
                        <a:buClr>
                          <a:srgbClr val="666465"/>
                        </a:buClr>
                        <a:buSzTx/>
                        <a:buFontTx/>
                        <a:buNone/>
                        <a:tabLst/>
                      </a:pPr>
                      <a:endParaRPr kumimoji="0" lang="fr-FR" sz="1600" b="0" i="0" u="none" strike="noStrike" cap="none" normalizeH="0" baseline="0" smtClean="0">
                        <a:ln>
                          <a:noFill/>
                        </a:ln>
                        <a:solidFill>
                          <a:schemeClr val="tx1"/>
                        </a:solidFill>
                        <a:effectLst/>
                        <a:latin typeface="Arial" charset="0"/>
                        <a:cs typeface="Arial" charset="0"/>
                      </a:endParaRPr>
                    </a:p>
                  </a:txBody>
                  <a:tcPr marL="21922" marR="21922"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20000"/>
                        </a:lnSpc>
                        <a:spcBef>
                          <a:spcPct val="0"/>
                        </a:spcBef>
                        <a:spcAft>
                          <a:spcPct val="20000"/>
                        </a:spcAft>
                        <a:buClr>
                          <a:srgbClr val="666465"/>
                        </a:buClr>
                        <a:buSzTx/>
                        <a:buFontTx/>
                        <a:buNone/>
                        <a:tabLst/>
                      </a:pPr>
                      <a:endParaRPr kumimoji="0" lang="fr-FR" sz="1600" b="0" i="0" u="none" strike="noStrike" cap="none" normalizeH="0" baseline="0" smtClean="0">
                        <a:ln>
                          <a:noFill/>
                        </a:ln>
                        <a:solidFill>
                          <a:schemeClr val="tx1"/>
                        </a:solidFill>
                        <a:effectLst/>
                        <a:latin typeface="Arial" charset="0"/>
                        <a:cs typeface="Arial" charset="0"/>
                      </a:endParaRPr>
                    </a:p>
                  </a:txBody>
                  <a:tcPr marL="21922" marR="21922"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20000"/>
                        </a:lnSpc>
                        <a:spcBef>
                          <a:spcPct val="0"/>
                        </a:spcBef>
                        <a:spcAft>
                          <a:spcPct val="20000"/>
                        </a:spcAft>
                        <a:buClr>
                          <a:srgbClr val="666465"/>
                        </a:buClr>
                        <a:buSzTx/>
                        <a:buFontTx/>
                        <a:buNone/>
                        <a:tabLst/>
                      </a:pPr>
                      <a:endParaRPr kumimoji="0" lang="fr-FR" sz="1600" b="0" i="0" u="none" strike="noStrike" cap="none" normalizeH="0" baseline="0" dirty="0" smtClean="0">
                        <a:ln>
                          <a:noFill/>
                        </a:ln>
                        <a:solidFill>
                          <a:schemeClr val="tx1"/>
                        </a:solidFill>
                        <a:effectLst/>
                        <a:latin typeface="Arial" charset="0"/>
                        <a:cs typeface="Arial" charset="0"/>
                      </a:endParaRPr>
                    </a:p>
                  </a:txBody>
                  <a:tcPr marL="21922" marR="21922"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20000"/>
                        </a:lnSpc>
                        <a:spcBef>
                          <a:spcPct val="0"/>
                        </a:spcBef>
                        <a:spcAft>
                          <a:spcPct val="20000"/>
                        </a:spcAft>
                        <a:buClr>
                          <a:srgbClr val="666465"/>
                        </a:buClr>
                        <a:buSzTx/>
                        <a:buFontTx/>
                        <a:buNone/>
                        <a:tabLst/>
                      </a:pPr>
                      <a:endParaRPr kumimoji="0" lang="fr-FR" sz="1600" b="0" i="0" u="none" strike="noStrike" cap="none" normalizeH="0" baseline="0" dirty="0" smtClean="0">
                        <a:ln>
                          <a:noFill/>
                        </a:ln>
                        <a:solidFill>
                          <a:schemeClr val="tx1"/>
                        </a:solidFill>
                        <a:effectLst/>
                        <a:latin typeface="Arial" charset="0"/>
                        <a:cs typeface="Arial" charset="0"/>
                      </a:endParaRPr>
                    </a:p>
                  </a:txBody>
                  <a:tcPr marL="21922" marR="21922"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20000"/>
                        </a:lnSpc>
                        <a:spcBef>
                          <a:spcPct val="0"/>
                        </a:spcBef>
                        <a:spcAft>
                          <a:spcPct val="20000"/>
                        </a:spcAft>
                        <a:buClr>
                          <a:srgbClr val="666465"/>
                        </a:buClr>
                        <a:buSzTx/>
                        <a:buFontTx/>
                        <a:buNone/>
                        <a:tabLst/>
                      </a:pPr>
                      <a:endParaRPr kumimoji="0" lang="fr-FR" sz="1600" b="0" i="0" u="none" strike="noStrike" cap="none" normalizeH="0" baseline="0" dirty="0" smtClean="0">
                        <a:ln>
                          <a:noFill/>
                        </a:ln>
                        <a:solidFill>
                          <a:schemeClr val="tx1"/>
                        </a:solidFill>
                        <a:effectLst/>
                        <a:latin typeface="Arial" charset="0"/>
                        <a:cs typeface="Arial" charset="0"/>
                      </a:endParaRPr>
                    </a:p>
                  </a:txBody>
                  <a:tcPr marL="21922" marR="21922"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r>
              <a:tr h="533400">
                <a:tc>
                  <a:txBody>
                    <a:bodyPr/>
                    <a:lstStyle/>
                    <a:p>
                      <a:pPr marL="0" marR="0" lvl="0" indent="0" algn="l" defTabSz="914400" rtl="0" eaLnBrk="1" fontAlgn="base" latinLnBrk="0" hangingPunct="1">
                        <a:lnSpc>
                          <a:spcPct val="120000"/>
                        </a:lnSpc>
                        <a:spcBef>
                          <a:spcPct val="20000"/>
                        </a:spcBef>
                        <a:spcAft>
                          <a:spcPct val="20000"/>
                        </a:spcAft>
                        <a:buClr>
                          <a:srgbClr val="666465"/>
                        </a:buClr>
                        <a:buSzTx/>
                        <a:buFont typeface="Wingdings" pitchFamily="2" charset="2"/>
                        <a:buNone/>
                        <a:tabLst/>
                      </a:pPr>
                      <a:r>
                        <a:rPr kumimoji="0" lang="fr-FR" sz="1600" b="1" i="0" u="none" strike="noStrike" cap="none" normalizeH="0" baseline="0" smtClean="0">
                          <a:ln>
                            <a:noFill/>
                          </a:ln>
                          <a:solidFill>
                            <a:schemeClr val="bg1"/>
                          </a:solidFill>
                          <a:effectLst/>
                          <a:latin typeface="Arial" charset="0"/>
                          <a:cs typeface="Arial" charset="0"/>
                        </a:rPr>
                        <a:t>Valeur (MDA</a:t>
                      </a:r>
                    </a:p>
                  </a:txBody>
                  <a:tcPr marL="21922" marR="21922"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20000"/>
                        </a:lnSpc>
                        <a:spcBef>
                          <a:spcPct val="20000"/>
                        </a:spcBef>
                        <a:spcAft>
                          <a:spcPct val="20000"/>
                        </a:spcAft>
                        <a:buClr>
                          <a:srgbClr val="666465"/>
                        </a:buClr>
                        <a:buSzTx/>
                        <a:buFont typeface="Wingdings" pitchFamily="2" charset="2"/>
                        <a:buNone/>
                        <a:tabLst/>
                      </a:pPr>
                      <a:endParaRPr kumimoji="0" lang="fr-FR" sz="1600" b="0" i="0" u="none" strike="noStrike" cap="none" normalizeH="0" baseline="0" dirty="0" smtClean="0">
                        <a:ln>
                          <a:noFill/>
                        </a:ln>
                        <a:solidFill>
                          <a:srgbClr val="000000"/>
                        </a:solidFill>
                        <a:effectLst/>
                        <a:latin typeface="Arial" charset="0"/>
                      </a:endParaRPr>
                    </a:p>
                  </a:txBody>
                  <a:tcPr marL="21922" marR="21922"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20000"/>
                        </a:spcAft>
                        <a:buClr>
                          <a:srgbClr val="666465"/>
                        </a:buClr>
                        <a:buSzTx/>
                        <a:buFont typeface="Wingdings" pitchFamily="2" charset="2"/>
                        <a:buNone/>
                        <a:tabLst/>
                      </a:pPr>
                      <a:endParaRPr kumimoji="0" lang="fr-FR" sz="1600" b="0" i="0" u="none" strike="noStrike" cap="none" normalizeH="0" baseline="0" smtClean="0">
                        <a:ln>
                          <a:noFill/>
                        </a:ln>
                        <a:solidFill>
                          <a:srgbClr val="000000"/>
                        </a:solidFill>
                        <a:effectLst/>
                        <a:latin typeface="Arial" charset="0"/>
                      </a:endParaRPr>
                    </a:p>
                  </a:txBody>
                  <a:tcPr marL="21922" marR="21922"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20000"/>
                        </a:spcAft>
                        <a:buClr>
                          <a:srgbClr val="666465"/>
                        </a:buClr>
                        <a:buSzTx/>
                        <a:buFont typeface="Wingdings" pitchFamily="2" charset="2"/>
                        <a:buNone/>
                        <a:tabLst/>
                      </a:pPr>
                      <a:endParaRPr kumimoji="0" lang="fr-FR" sz="1600" b="0" i="0" u="none" strike="noStrike" cap="none" normalizeH="0" baseline="0" smtClean="0">
                        <a:ln>
                          <a:noFill/>
                        </a:ln>
                        <a:solidFill>
                          <a:srgbClr val="000000"/>
                        </a:solidFill>
                        <a:effectLst/>
                        <a:latin typeface="Arial" charset="0"/>
                      </a:endParaRPr>
                    </a:p>
                  </a:txBody>
                  <a:tcPr marL="21922" marR="21922"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20000"/>
                        </a:spcAft>
                        <a:buClr>
                          <a:srgbClr val="666465"/>
                        </a:buClr>
                        <a:buSzTx/>
                        <a:buFont typeface="Wingdings" pitchFamily="2" charset="2"/>
                        <a:buNone/>
                        <a:tabLst/>
                      </a:pPr>
                      <a:endParaRPr kumimoji="0" lang="fr-FR" sz="1600" b="0" i="0" u="none" strike="noStrike" cap="none" normalizeH="0" baseline="0" dirty="0" smtClean="0">
                        <a:ln>
                          <a:noFill/>
                        </a:ln>
                        <a:solidFill>
                          <a:srgbClr val="000000"/>
                        </a:solidFill>
                        <a:effectLst/>
                        <a:latin typeface="Arial" charset="0"/>
                      </a:endParaRPr>
                    </a:p>
                  </a:txBody>
                  <a:tcPr marL="21922" marR="21922"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20000"/>
                        </a:spcAft>
                        <a:buClr>
                          <a:srgbClr val="666465"/>
                        </a:buClr>
                        <a:buSzTx/>
                        <a:buFont typeface="Wingdings" pitchFamily="2" charset="2"/>
                        <a:buNone/>
                        <a:tabLst/>
                      </a:pPr>
                      <a:endParaRPr kumimoji="0" lang="fr-FR" sz="1600" b="0" i="0" u="none" strike="noStrike" cap="none" normalizeH="0" baseline="0" dirty="0" smtClean="0">
                        <a:ln>
                          <a:noFill/>
                        </a:ln>
                        <a:solidFill>
                          <a:srgbClr val="000000"/>
                        </a:solidFill>
                        <a:effectLst/>
                        <a:latin typeface="Arial" charset="0"/>
                      </a:endParaRPr>
                    </a:p>
                  </a:txBody>
                  <a:tcPr marL="21922" marR="21922"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noFill/>
                  </a:tcPr>
                </a:tc>
              </a:tr>
            </a:tbl>
          </a:graphicData>
        </a:graphic>
      </p:graphicFrame>
      <p:sp>
        <p:nvSpPr>
          <p:cNvPr id="36911" name="Espace réservé du numéro de diapositive 7"/>
          <p:cNvSpPr>
            <a:spLocks noGrp="1"/>
          </p:cNvSpPr>
          <p:nvPr>
            <p:ph type="sldNum" sz="quarter" idx="12"/>
          </p:nvPr>
        </p:nvSpPr>
        <p:spPr bwMode="auto">
          <a:noFill/>
          <a:ln>
            <a:round/>
            <a:headEnd/>
            <a:tailEnd/>
          </a:ln>
        </p:spPr>
        <p:txBody>
          <a:bodyPr wrap="square" numCol="1" anchorCtr="0" compatLnSpc="1">
            <a:prstTxWarp prst="textNoShape">
              <a:avLst/>
            </a:prstTxWarp>
          </a:bodyPr>
          <a:lstStyle/>
          <a:p>
            <a:fld id="{726AAB97-BF30-428F-B39F-4F76AED7E81B}" type="slidenum">
              <a:rPr lang="fr-FR" smtClean="0"/>
              <a:pPr/>
              <a:t>30</a:t>
            </a:fld>
            <a:endParaRPr lang="fr-FR" smtClean="0"/>
          </a:p>
        </p:txBody>
      </p:sp>
      <p:sp>
        <p:nvSpPr>
          <p:cNvPr id="28712" name="Text Box 46"/>
          <p:cNvSpPr txBox="1">
            <a:spLocks noChangeArrowheads="1"/>
          </p:cNvSpPr>
          <p:nvPr/>
        </p:nvSpPr>
        <p:spPr bwMode="auto">
          <a:xfrm>
            <a:off x="1373188" y="3976688"/>
            <a:ext cx="6627812" cy="1077912"/>
          </a:xfrm>
          <a:prstGeom prst="rect">
            <a:avLst/>
          </a:prstGeom>
          <a:noFill/>
          <a:ln w="9525">
            <a:solidFill>
              <a:srgbClr val="000000"/>
            </a:solidFill>
            <a:miter lim="800000"/>
            <a:headEnd/>
            <a:tailEnd/>
          </a:ln>
        </p:spPr>
        <p:txBody>
          <a:bodyPr>
            <a:spAutoFit/>
          </a:bodyPr>
          <a:lstStyle/>
          <a:p>
            <a:pPr>
              <a:spcBef>
                <a:spcPct val="50000"/>
              </a:spcBef>
              <a:buFontTx/>
              <a:buChar char="•"/>
              <a:defRPr/>
            </a:pPr>
            <a:r>
              <a:rPr lang="fr-FR" sz="1600" b="1" dirty="0">
                <a:latin typeface="+mn-lt"/>
              </a:rPr>
              <a:t> </a:t>
            </a:r>
            <a:r>
              <a:rPr lang="fr-FR" sz="1600" b="1" dirty="0">
                <a:solidFill>
                  <a:srgbClr val="FF0000"/>
                </a:solidFill>
                <a:latin typeface="+mn-lt"/>
              </a:rPr>
              <a:t>Prix Vente Moyen HP(2008 ) =  16.3 </a:t>
            </a:r>
            <a:r>
              <a:rPr lang="fr-FR" sz="1600" b="1" dirty="0" err="1">
                <a:solidFill>
                  <a:srgbClr val="FF0000"/>
                </a:solidFill>
                <a:latin typeface="+mn-lt"/>
              </a:rPr>
              <a:t>cDA</a:t>
            </a:r>
            <a:r>
              <a:rPr lang="fr-FR" sz="1600" b="1" dirty="0">
                <a:solidFill>
                  <a:srgbClr val="FF0000"/>
                </a:solidFill>
                <a:latin typeface="+mn-lt"/>
              </a:rPr>
              <a:t>/Th</a:t>
            </a:r>
          </a:p>
          <a:p>
            <a:pPr>
              <a:spcBef>
                <a:spcPct val="50000"/>
              </a:spcBef>
              <a:buFontTx/>
              <a:buChar char="•"/>
              <a:defRPr/>
            </a:pPr>
            <a:r>
              <a:rPr lang="fr-FR" sz="1600" b="1" dirty="0">
                <a:solidFill>
                  <a:srgbClr val="FF0000"/>
                </a:solidFill>
                <a:latin typeface="+mn-lt"/>
              </a:rPr>
              <a:t> P Achat (2008)=9.31cDA/Th augmente de 3% /an  pour la   période</a:t>
            </a:r>
          </a:p>
          <a:p>
            <a:pPr>
              <a:spcBef>
                <a:spcPct val="50000"/>
              </a:spcBef>
              <a:buFontTx/>
              <a:buChar char="•"/>
              <a:defRPr/>
            </a:pPr>
            <a:r>
              <a:rPr lang="fr-FR" sz="1600" b="1" dirty="0">
                <a:solidFill>
                  <a:srgbClr val="FF0000"/>
                </a:solidFill>
                <a:latin typeface="+mn-lt"/>
              </a:rPr>
              <a:t> Coût Tr (2008)=4 </a:t>
            </a:r>
            <a:r>
              <a:rPr lang="fr-FR" sz="1600" b="1" dirty="0" err="1">
                <a:solidFill>
                  <a:srgbClr val="FF0000"/>
                </a:solidFill>
                <a:latin typeface="+mn-lt"/>
              </a:rPr>
              <a:t>cDA</a:t>
            </a:r>
            <a:r>
              <a:rPr lang="fr-FR" sz="1600" b="1" dirty="0">
                <a:solidFill>
                  <a:srgbClr val="FF0000"/>
                </a:solidFill>
                <a:latin typeface="+mn-lt"/>
              </a:rPr>
              <a:t>/Th stable pour la période</a:t>
            </a:r>
          </a:p>
        </p:txBody>
      </p:sp>
      <p:sp>
        <p:nvSpPr>
          <p:cNvPr id="9" name="Rectangle 2"/>
          <p:cNvSpPr txBox="1">
            <a:spLocks noChangeArrowheads="1"/>
          </p:cNvSpPr>
          <p:nvPr/>
        </p:nvSpPr>
        <p:spPr>
          <a:xfrm>
            <a:off x="457200" y="274638"/>
            <a:ext cx="7620000" cy="1143000"/>
          </a:xfrm>
          <a:prstGeom prst="rect">
            <a:avLst/>
          </a:prstGeom>
        </p:spPr>
        <p:txBody>
          <a:bodyPr anchor="b"/>
          <a:lstStyle/>
          <a:p>
            <a:pPr>
              <a:defRPr/>
            </a:pPr>
            <a:r>
              <a:rPr lang="fr-FR" sz="2800" b="1" spc="-100" dirty="0">
                <a:solidFill>
                  <a:schemeClr val="tx2"/>
                </a:solidFill>
                <a:ea typeface="+mj-ea"/>
                <a:cs typeface="+mj-cs"/>
              </a:rPr>
              <a:t>Hypothèse pou l’estimation de la taille de marché </a:t>
            </a:r>
            <a:r>
              <a:rPr lang="fr-FR" sz="2800" b="1" spc="-100" dirty="0">
                <a:solidFill>
                  <a:schemeClr val="tx2"/>
                </a:solidFill>
              </a:rPr>
              <a:t>pour le segment « éligibles gaz »</a:t>
            </a:r>
            <a:endParaRPr lang="fr-FR" sz="2800" b="1" spc="-100" dirty="0">
              <a:solidFill>
                <a:schemeClr val="tx2"/>
              </a:solidFill>
              <a:ea typeface="+mj-ea"/>
              <a:cs typeface="+mj-cs"/>
            </a:endParaRPr>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Line 4"/>
          <p:cNvSpPr>
            <a:spLocks noChangeShapeType="1"/>
          </p:cNvSpPr>
          <p:nvPr/>
        </p:nvSpPr>
        <p:spPr bwMode="auto">
          <a:xfrm flipV="1">
            <a:off x="1863725" y="1743075"/>
            <a:ext cx="0" cy="4194175"/>
          </a:xfrm>
          <a:prstGeom prst="line">
            <a:avLst/>
          </a:prstGeom>
          <a:noFill/>
          <a:ln w="9525">
            <a:solidFill>
              <a:schemeClr val="accent1"/>
            </a:solidFill>
            <a:round/>
            <a:headEnd/>
            <a:tailEnd/>
          </a:ln>
        </p:spPr>
        <p:txBody>
          <a:bodyPr wrap="none" anchor="ctr"/>
          <a:lstStyle/>
          <a:p>
            <a:endParaRPr lang="fr-FR"/>
          </a:p>
        </p:txBody>
      </p:sp>
      <p:sp>
        <p:nvSpPr>
          <p:cNvPr id="31747" name="Line 5"/>
          <p:cNvSpPr>
            <a:spLocks noChangeShapeType="1"/>
          </p:cNvSpPr>
          <p:nvPr/>
        </p:nvSpPr>
        <p:spPr bwMode="auto">
          <a:xfrm>
            <a:off x="1863725" y="5103813"/>
            <a:ext cx="5638800" cy="0"/>
          </a:xfrm>
          <a:prstGeom prst="line">
            <a:avLst/>
          </a:prstGeom>
          <a:noFill/>
          <a:ln w="9525">
            <a:solidFill>
              <a:schemeClr val="accent1"/>
            </a:solidFill>
            <a:round/>
            <a:headEnd/>
            <a:tailEnd/>
          </a:ln>
        </p:spPr>
        <p:txBody>
          <a:bodyPr wrap="none" anchor="ctr"/>
          <a:lstStyle/>
          <a:p>
            <a:endParaRPr lang="fr-FR"/>
          </a:p>
        </p:txBody>
      </p:sp>
      <p:sp>
        <p:nvSpPr>
          <p:cNvPr id="31748" name="Line 6"/>
          <p:cNvSpPr>
            <a:spLocks noChangeShapeType="1"/>
          </p:cNvSpPr>
          <p:nvPr/>
        </p:nvSpPr>
        <p:spPr bwMode="auto">
          <a:xfrm>
            <a:off x="1863725" y="2546350"/>
            <a:ext cx="5638800" cy="0"/>
          </a:xfrm>
          <a:prstGeom prst="line">
            <a:avLst/>
          </a:prstGeom>
          <a:noFill/>
          <a:ln w="9525">
            <a:solidFill>
              <a:schemeClr val="accent1"/>
            </a:solidFill>
            <a:round/>
            <a:headEnd/>
            <a:tailEnd/>
          </a:ln>
        </p:spPr>
        <p:txBody>
          <a:bodyPr wrap="none" anchor="ctr"/>
          <a:lstStyle/>
          <a:p>
            <a:endParaRPr lang="fr-FR"/>
          </a:p>
        </p:txBody>
      </p:sp>
      <p:sp>
        <p:nvSpPr>
          <p:cNvPr id="31749" name="Line 7"/>
          <p:cNvSpPr>
            <a:spLocks noChangeShapeType="1"/>
          </p:cNvSpPr>
          <p:nvPr/>
        </p:nvSpPr>
        <p:spPr bwMode="auto">
          <a:xfrm>
            <a:off x="1863725" y="1746250"/>
            <a:ext cx="5638800" cy="0"/>
          </a:xfrm>
          <a:prstGeom prst="line">
            <a:avLst/>
          </a:prstGeom>
          <a:noFill/>
          <a:ln w="9525">
            <a:solidFill>
              <a:schemeClr val="accent1"/>
            </a:solidFill>
            <a:round/>
            <a:headEnd/>
            <a:tailEnd/>
          </a:ln>
        </p:spPr>
        <p:txBody>
          <a:bodyPr wrap="none" anchor="ctr"/>
          <a:lstStyle/>
          <a:p>
            <a:endParaRPr lang="fr-FR"/>
          </a:p>
        </p:txBody>
      </p:sp>
      <p:sp>
        <p:nvSpPr>
          <p:cNvPr id="31750" name="Line 8"/>
          <p:cNvSpPr>
            <a:spLocks noChangeShapeType="1"/>
          </p:cNvSpPr>
          <p:nvPr/>
        </p:nvSpPr>
        <p:spPr bwMode="auto">
          <a:xfrm flipV="1">
            <a:off x="3209925" y="1746250"/>
            <a:ext cx="0" cy="4191000"/>
          </a:xfrm>
          <a:prstGeom prst="line">
            <a:avLst/>
          </a:prstGeom>
          <a:noFill/>
          <a:ln w="9525">
            <a:solidFill>
              <a:schemeClr val="accent1"/>
            </a:solidFill>
            <a:round/>
            <a:headEnd/>
            <a:tailEnd/>
          </a:ln>
        </p:spPr>
        <p:txBody>
          <a:bodyPr wrap="none" anchor="ctr"/>
          <a:lstStyle/>
          <a:p>
            <a:endParaRPr lang="fr-FR"/>
          </a:p>
        </p:txBody>
      </p:sp>
      <p:sp>
        <p:nvSpPr>
          <p:cNvPr id="31751" name="Line 9"/>
          <p:cNvSpPr>
            <a:spLocks noChangeShapeType="1"/>
          </p:cNvSpPr>
          <p:nvPr/>
        </p:nvSpPr>
        <p:spPr bwMode="auto">
          <a:xfrm flipV="1">
            <a:off x="7502525" y="1746250"/>
            <a:ext cx="0" cy="4191000"/>
          </a:xfrm>
          <a:prstGeom prst="line">
            <a:avLst/>
          </a:prstGeom>
          <a:noFill/>
          <a:ln w="9525">
            <a:solidFill>
              <a:schemeClr val="accent1"/>
            </a:solidFill>
            <a:round/>
            <a:headEnd/>
            <a:tailEnd/>
          </a:ln>
        </p:spPr>
        <p:txBody>
          <a:bodyPr wrap="none" anchor="ctr"/>
          <a:lstStyle/>
          <a:p>
            <a:endParaRPr lang="fr-FR"/>
          </a:p>
        </p:txBody>
      </p:sp>
      <p:sp>
        <p:nvSpPr>
          <p:cNvPr id="31752" name="Line 10"/>
          <p:cNvSpPr>
            <a:spLocks noChangeShapeType="1"/>
          </p:cNvSpPr>
          <p:nvPr/>
        </p:nvSpPr>
        <p:spPr bwMode="auto">
          <a:xfrm>
            <a:off x="1868488" y="4264025"/>
            <a:ext cx="5608637" cy="0"/>
          </a:xfrm>
          <a:prstGeom prst="line">
            <a:avLst/>
          </a:prstGeom>
          <a:noFill/>
          <a:ln w="9525">
            <a:solidFill>
              <a:schemeClr val="accent1"/>
            </a:solidFill>
            <a:round/>
            <a:headEnd/>
            <a:tailEnd/>
          </a:ln>
        </p:spPr>
        <p:txBody>
          <a:bodyPr wrap="none" anchor="ctr"/>
          <a:lstStyle/>
          <a:p>
            <a:endParaRPr lang="fr-FR"/>
          </a:p>
        </p:txBody>
      </p:sp>
      <p:sp>
        <p:nvSpPr>
          <p:cNvPr id="31753" name="Line 11"/>
          <p:cNvSpPr>
            <a:spLocks noChangeShapeType="1"/>
          </p:cNvSpPr>
          <p:nvPr/>
        </p:nvSpPr>
        <p:spPr bwMode="auto">
          <a:xfrm>
            <a:off x="1868488" y="3424238"/>
            <a:ext cx="5581650" cy="0"/>
          </a:xfrm>
          <a:prstGeom prst="line">
            <a:avLst/>
          </a:prstGeom>
          <a:noFill/>
          <a:ln w="9525">
            <a:solidFill>
              <a:schemeClr val="accent1"/>
            </a:solidFill>
            <a:round/>
            <a:headEnd/>
            <a:tailEnd/>
          </a:ln>
        </p:spPr>
        <p:txBody>
          <a:bodyPr wrap="none" anchor="ctr"/>
          <a:lstStyle/>
          <a:p>
            <a:endParaRPr lang="fr-FR"/>
          </a:p>
        </p:txBody>
      </p:sp>
      <p:sp>
        <p:nvSpPr>
          <p:cNvPr id="31754" name="Line 12"/>
          <p:cNvSpPr>
            <a:spLocks noChangeShapeType="1"/>
          </p:cNvSpPr>
          <p:nvPr/>
        </p:nvSpPr>
        <p:spPr bwMode="auto">
          <a:xfrm flipV="1">
            <a:off x="4591050" y="1754188"/>
            <a:ext cx="0" cy="4191000"/>
          </a:xfrm>
          <a:prstGeom prst="line">
            <a:avLst/>
          </a:prstGeom>
          <a:noFill/>
          <a:ln w="9525">
            <a:solidFill>
              <a:schemeClr val="accent1"/>
            </a:solidFill>
            <a:round/>
            <a:headEnd/>
            <a:tailEnd/>
          </a:ln>
        </p:spPr>
        <p:txBody>
          <a:bodyPr wrap="none" anchor="ctr"/>
          <a:lstStyle/>
          <a:p>
            <a:endParaRPr lang="fr-FR"/>
          </a:p>
        </p:txBody>
      </p:sp>
      <p:sp>
        <p:nvSpPr>
          <p:cNvPr id="31755" name="Line 13"/>
          <p:cNvSpPr>
            <a:spLocks noChangeShapeType="1"/>
          </p:cNvSpPr>
          <p:nvPr/>
        </p:nvSpPr>
        <p:spPr bwMode="auto">
          <a:xfrm flipV="1">
            <a:off x="6042025" y="1744663"/>
            <a:ext cx="0" cy="4200525"/>
          </a:xfrm>
          <a:prstGeom prst="line">
            <a:avLst/>
          </a:prstGeom>
          <a:noFill/>
          <a:ln w="9525">
            <a:solidFill>
              <a:schemeClr val="accent1"/>
            </a:solidFill>
            <a:round/>
            <a:headEnd/>
            <a:tailEnd/>
          </a:ln>
        </p:spPr>
        <p:txBody>
          <a:bodyPr wrap="none" anchor="ctr"/>
          <a:lstStyle/>
          <a:p>
            <a:endParaRPr lang="fr-FR"/>
          </a:p>
        </p:txBody>
      </p:sp>
      <p:sp>
        <p:nvSpPr>
          <p:cNvPr id="31756" name="Line 14"/>
          <p:cNvSpPr>
            <a:spLocks noChangeShapeType="1"/>
          </p:cNvSpPr>
          <p:nvPr/>
        </p:nvSpPr>
        <p:spPr bwMode="auto">
          <a:xfrm>
            <a:off x="1871663" y="5943600"/>
            <a:ext cx="5641975" cy="0"/>
          </a:xfrm>
          <a:prstGeom prst="line">
            <a:avLst/>
          </a:prstGeom>
          <a:noFill/>
          <a:ln w="9525">
            <a:solidFill>
              <a:schemeClr val="accent1"/>
            </a:solidFill>
            <a:round/>
            <a:headEnd/>
            <a:tailEnd/>
          </a:ln>
        </p:spPr>
        <p:txBody>
          <a:bodyPr wrap="none" anchor="ctr"/>
          <a:lstStyle/>
          <a:p>
            <a:endParaRPr lang="fr-FR"/>
          </a:p>
        </p:txBody>
      </p:sp>
      <p:sp>
        <p:nvSpPr>
          <p:cNvPr id="31757" name="Text Box 15"/>
          <p:cNvSpPr txBox="1">
            <a:spLocks noChangeArrowheads="1"/>
          </p:cNvSpPr>
          <p:nvPr/>
        </p:nvSpPr>
        <p:spPr bwMode="auto">
          <a:xfrm rot="-5400000">
            <a:off x="-1554956" y="3632994"/>
            <a:ext cx="4202112" cy="374650"/>
          </a:xfrm>
          <a:prstGeom prst="rect">
            <a:avLst/>
          </a:prstGeom>
          <a:noFill/>
          <a:ln w="9525">
            <a:noFill/>
            <a:miter lim="800000"/>
            <a:headEnd/>
            <a:tailEnd/>
          </a:ln>
        </p:spPr>
        <p:txBody>
          <a:bodyPr lIns="95777" tIns="47890" rIns="95777" bIns="47890">
            <a:spAutoFit/>
          </a:bodyPr>
          <a:lstStyle/>
          <a:p>
            <a:pPr algn="ctr" defTabSz="957263">
              <a:spcBef>
                <a:spcPct val="50000"/>
              </a:spcBef>
            </a:pPr>
            <a:r>
              <a:rPr lang="fr-FR" b="1">
                <a:solidFill>
                  <a:srgbClr val="000000"/>
                </a:solidFill>
                <a:latin typeface="Calibri" pitchFamily="34" charset="0"/>
              </a:rPr>
              <a:t>Potentiel de création de valeur de SDA</a:t>
            </a:r>
          </a:p>
        </p:txBody>
      </p:sp>
      <p:sp>
        <p:nvSpPr>
          <p:cNvPr id="31758" name="Text Box 16"/>
          <p:cNvSpPr txBox="1">
            <a:spLocks noChangeArrowheads="1"/>
          </p:cNvSpPr>
          <p:nvPr/>
        </p:nvSpPr>
        <p:spPr bwMode="auto">
          <a:xfrm>
            <a:off x="2057400" y="1441450"/>
            <a:ext cx="982663" cy="250825"/>
          </a:xfrm>
          <a:prstGeom prst="rect">
            <a:avLst/>
          </a:prstGeom>
          <a:noFill/>
          <a:ln w="9525">
            <a:noFill/>
            <a:miter lim="800000"/>
            <a:headEnd/>
            <a:tailEnd/>
          </a:ln>
        </p:spPr>
        <p:txBody>
          <a:bodyPr lIns="95777" tIns="47890" rIns="95777" bIns="47890">
            <a:spAutoFit/>
          </a:bodyPr>
          <a:lstStyle/>
          <a:p>
            <a:pPr algn="ctr" defTabSz="957263">
              <a:spcBef>
                <a:spcPct val="50000"/>
              </a:spcBef>
            </a:pPr>
            <a:r>
              <a:rPr lang="fr-FR" sz="1000" b="1">
                <a:solidFill>
                  <a:srgbClr val="000000"/>
                </a:solidFill>
                <a:latin typeface="Calibri" pitchFamily="34" charset="0"/>
              </a:rPr>
              <a:t>Emergence</a:t>
            </a:r>
          </a:p>
        </p:txBody>
      </p:sp>
      <p:sp>
        <p:nvSpPr>
          <p:cNvPr id="31759" name="Text Box 17"/>
          <p:cNvSpPr txBox="1">
            <a:spLocks noChangeArrowheads="1"/>
          </p:cNvSpPr>
          <p:nvPr/>
        </p:nvSpPr>
        <p:spPr bwMode="auto">
          <a:xfrm>
            <a:off x="3402013" y="1439863"/>
            <a:ext cx="984250" cy="250825"/>
          </a:xfrm>
          <a:prstGeom prst="rect">
            <a:avLst/>
          </a:prstGeom>
          <a:noFill/>
          <a:ln w="9525">
            <a:noFill/>
            <a:miter lim="800000"/>
            <a:headEnd/>
            <a:tailEnd/>
          </a:ln>
        </p:spPr>
        <p:txBody>
          <a:bodyPr lIns="95777" tIns="47890" rIns="95777" bIns="47890">
            <a:spAutoFit/>
          </a:bodyPr>
          <a:lstStyle/>
          <a:p>
            <a:pPr algn="ctr" defTabSz="957263">
              <a:spcBef>
                <a:spcPct val="50000"/>
              </a:spcBef>
            </a:pPr>
            <a:r>
              <a:rPr lang="fr-FR" sz="1000" b="1">
                <a:solidFill>
                  <a:srgbClr val="000000"/>
                </a:solidFill>
                <a:latin typeface="Calibri" pitchFamily="34" charset="0"/>
              </a:rPr>
              <a:t>Croissance </a:t>
            </a:r>
          </a:p>
        </p:txBody>
      </p:sp>
      <p:sp>
        <p:nvSpPr>
          <p:cNvPr id="31760" name="Text Box 18"/>
          <p:cNvSpPr txBox="1">
            <a:spLocks noChangeArrowheads="1"/>
          </p:cNvSpPr>
          <p:nvPr/>
        </p:nvSpPr>
        <p:spPr bwMode="auto">
          <a:xfrm>
            <a:off x="4808538" y="1439863"/>
            <a:ext cx="985837" cy="250825"/>
          </a:xfrm>
          <a:prstGeom prst="rect">
            <a:avLst/>
          </a:prstGeom>
          <a:noFill/>
          <a:ln w="9525">
            <a:noFill/>
            <a:miter lim="800000"/>
            <a:headEnd/>
            <a:tailEnd/>
          </a:ln>
        </p:spPr>
        <p:txBody>
          <a:bodyPr lIns="95777" tIns="47890" rIns="95777" bIns="47890">
            <a:spAutoFit/>
          </a:bodyPr>
          <a:lstStyle/>
          <a:p>
            <a:pPr algn="ctr" defTabSz="957263">
              <a:spcBef>
                <a:spcPct val="50000"/>
              </a:spcBef>
            </a:pPr>
            <a:r>
              <a:rPr lang="fr-FR" sz="1000" b="1">
                <a:solidFill>
                  <a:srgbClr val="000000"/>
                </a:solidFill>
                <a:latin typeface="Calibri" pitchFamily="34" charset="0"/>
              </a:rPr>
              <a:t>Maturité </a:t>
            </a:r>
          </a:p>
        </p:txBody>
      </p:sp>
      <p:sp>
        <p:nvSpPr>
          <p:cNvPr id="31761" name="Text Box 19"/>
          <p:cNvSpPr txBox="1">
            <a:spLocks noChangeArrowheads="1"/>
          </p:cNvSpPr>
          <p:nvPr/>
        </p:nvSpPr>
        <p:spPr bwMode="auto">
          <a:xfrm>
            <a:off x="6245225" y="1441450"/>
            <a:ext cx="987425" cy="250825"/>
          </a:xfrm>
          <a:prstGeom prst="rect">
            <a:avLst/>
          </a:prstGeom>
          <a:noFill/>
          <a:ln w="9525">
            <a:noFill/>
            <a:miter lim="800000"/>
            <a:headEnd/>
            <a:tailEnd/>
          </a:ln>
        </p:spPr>
        <p:txBody>
          <a:bodyPr lIns="95777" tIns="47890" rIns="95777" bIns="47890">
            <a:spAutoFit/>
          </a:bodyPr>
          <a:lstStyle/>
          <a:p>
            <a:pPr algn="ctr" defTabSz="957263">
              <a:spcBef>
                <a:spcPct val="50000"/>
              </a:spcBef>
            </a:pPr>
            <a:r>
              <a:rPr lang="fr-FR" sz="1000" b="1">
                <a:solidFill>
                  <a:srgbClr val="000000"/>
                </a:solidFill>
                <a:latin typeface="Calibri" pitchFamily="34" charset="0"/>
              </a:rPr>
              <a:t>Décroissance</a:t>
            </a:r>
          </a:p>
        </p:txBody>
      </p:sp>
      <p:sp>
        <p:nvSpPr>
          <p:cNvPr id="31762" name="Text Box 20"/>
          <p:cNvSpPr txBox="1">
            <a:spLocks noChangeArrowheads="1"/>
          </p:cNvSpPr>
          <p:nvPr/>
        </p:nvSpPr>
        <p:spPr bwMode="auto">
          <a:xfrm>
            <a:off x="344488" y="2039938"/>
            <a:ext cx="1524000" cy="250825"/>
          </a:xfrm>
          <a:prstGeom prst="rect">
            <a:avLst/>
          </a:prstGeom>
          <a:noFill/>
          <a:ln w="9525">
            <a:noFill/>
            <a:miter lim="800000"/>
            <a:headEnd/>
            <a:tailEnd/>
          </a:ln>
        </p:spPr>
        <p:txBody>
          <a:bodyPr lIns="95777" tIns="47890" rIns="95777" bIns="47890">
            <a:spAutoFit/>
          </a:bodyPr>
          <a:lstStyle/>
          <a:p>
            <a:pPr algn="r" defTabSz="957263">
              <a:spcBef>
                <a:spcPct val="50000"/>
              </a:spcBef>
            </a:pPr>
            <a:r>
              <a:rPr lang="fr-FR" sz="1000" b="1">
                <a:solidFill>
                  <a:srgbClr val="000000"/>
                </a:solidFill>
                <a:latin typeface="Calibri" pitchFamily="34" charset="0"/>
              </a:rPr>
              <a:t>Exceptionnel </a:t>
            </a:r>
          </a:p>
        </p:txBody>
      </p:sp>
      <p:sp>
        <p:nvSpPr>
          <p:cNvPr id="31763" name="Text Box 21"/>
          <p:cNvSpPr txBox="1">
            <a:spLocks noChangeArrowheads="1"/>
          </p:cNvSpPr>
          <p:nvPr/>
        </p:nvSpPr>
        <p:spPr bwMode="auto">
          <a:xfrm>
            <a:off x="344488" y="4557713"/>
            <a:ext cx="1524000" cy="250825"/>
          </a:xfrm>
          <a:prstGeom prst="rect">
            <a:avLst/>
          </a:prstGeom>
          <a:noFill/>
          <a:ln w="9525">
            <a:noFill/>
            <a:miter lim="800000"/>
            <a:headEnd/>
            <a:tailEnd/>
          </a:ln>
        </p:spPr>
        <p:txBody>
          <a:bodyPr lIns="95777" tIns="47890" rIns="95777" bIns="47890">
            <a:spAutoFit/>
          </a:bodyPr>
          <a:lstStyle/>
          <a:p>
            <a:pPr algn="r" defTabSz="957263">
              <a:spcBef>
                <a:spcPct val="50000"/>
              </a:spcBef>
            </a:pPr>
            <a:r>
              <a:rPr lang="fr-FR" sz="1000" b="1">
                <a:solidFill>
                  <a:srgbClr val="000000"/>
                </a:solidFill>
                <a:latin typeface="Calibri" pitchFamily="34" charset="0"/>
              </a:rPr>
              <a:t>Faible </a:t>
            </a:r>
          </a:p>
        </p:txBody>
      </p:sp>
      <p:sp>
        <p:nvSpPr>
          <p:cNvPr id="31764" name="Text Box 22"/>
          <p:cNvSpPr txBox="1">
            <a:spLocks noChangeArrowheads="1"/>
          </p:cNvSpPr>
          <p:nvPr/>
        </p:nvSpPr>
        <p:spPr bwMode="auto">
          <a:xfrm>
            <a:off x="344488" y="5397500"/>
            <a:ext cx="1524000" cy="250825"/>
          </a:xfrm>
          <a:prstGeom prst="rect">
            <a:avLst/>
          </a:prstGeom>
          <a:noFill/>
          <a:ln w="9525">
            <a:noFill/>
            <a:miter lim="800000"/>
            <a:headEnd/>
            <a:tailEnd/>
          </a:ln>
        </p:spPr>
        <p:txBody>
          <a:bodyPr lIns="95777" tIns="47890" rIns="95777" bIns="47890">
            <a:spAutoFit/>
          </a:bodyPr>
          <a:lstStyle/>
          <a:p>
            <a:pPr algn="r" defTabSz="957263">
              <a:spcBef>
                <a:spcPct val="50000"/>
              </a:spcBef>
            </a:pPr>
            <a:r>
              <a:rPr lang="fr-FR" sz="1000" b="1">
                <a:solidFill>
                  <a:srgbClr val="000000"/>
                </a:solidFill>
                <a:latin typeface="Calibri" pitchFamily="34" charset="0"/>
              </a:rPr>
              <a:t>Très faible</a:t>
            </a:r>
          </a:p>
        </p:txBody>
      </p:sp>
      <p:sp>
        <p:nvSpPr>
          <p:cNvPr id="31765" name="Text Box 23"/>
          <p:cNvSpPr txBox="1">
            <a:spLocks noChangeArrowheads="1"/>
          </p:cNvSpPr>
          <p:nvPr/>
        </p:nvSpPr>
        <p:spPr bwMode="auto">
          <a:xfrm>
            <a:off x="344488" y="3717925"/>
            <a:ext cx="1524000" cy="250825"/>
          </a:xfrm>
          <a:prstGeom prst="rect">
            <a:avLst/>
          </a:prstGeom>
          <a:noFill/>
          <a:ln w="9525">
            <a:noFill/>
            <a:miter lim="800000"/>
            <a:headEnd/>
            <a:tailEnd/>
          </a:ln>
        </p:spPr>
        <p:txBody>
          <a:bodyPr lIns="95777" tIns="47890" rIns="95777" bIns="47890">
            <a:spAutoFit/>
          </a:bodyPr>
          <a:lstStyle/>
          <a:p>
            <a:pPr algn="r" defTabSz="957263">
              <a:spcBef>
                <a:spcPct val="50000"/>
              </a:spcBef>
            </a:pPr>
            <a:r>
              <a:rPr lang="fr-FR" sz="1000" b="1">
                <a:solidFill>
                  <a:srgbClr val="000000"/>
                </a:solidFill>
                <a:latin typeface="Calibri" pitchFamily="34" charset="0"/>
              </a:rPr>
              <a:t>Moyen </a:t>
            </a:r>
          </a:p>
        </p:txBody>
      </p:sp>
      <p:sp>
        <p:nvSpPr>
          <p:cNvPr id="31766" name="Text Box 24"/>
          <p:cNvSpPr txBox="1">
            <a:spLocks noChangeArrowheads="1"/>
          </p:cNvSpPr>
          <p:nvPr/>
        </p:nvSpPr>
        <p:spPr bwMode="auto">
          <a:xfrm>
            <a:off x="323850" y="2852738"/>
            <a:ext cx="1524000" cy="250825"/>
          </a:xfrm>
          <a:prstGeom prst="rect">
            <a:avLst/>
          </a:prstGeom>
          <a:noFill/>
          <a:ln w="9525">
            <a:noFill/>
            <a:miter lim="800000"/>
            <a:headEnd/>
            <a:tailEnd/>
          </a:ln>
        </p:spPr>
        <p:txBody>
          <a:bodyPr lIns="95777" tIns="47890" rIns="95777" bIns="47890">
            <a:spAutoFit/>
          </a:bodyPr>
          <a:lstStyle/>
          <a:p>
            <a:pPr algn="r" defTabSz="957263">
              <a:spcBef>
                <a:spcPct val="50000"/>
              </a:spcBef>
            </a:pPr>
            <a:r>
              <a:rPr lang="fr-FR" sz="1000" b="1">
                <a:solidFill>
                  <a:srgbClr val="000000"/>
                </a:solidFill>
                <a:latin typeface="Calibri" pitchFamily="34" charset="0"/>
              </a:rPr>
              <a:t>Fort </a:t>
            </a:r>
          </a:p>
        </p:txBody>
      </p:sp>
      <p:sp>
        <p:nvSpPr>
          <p:cNvPr id="31767" name="Line 25"/>
          <p:cNvSpPr>
            <a:spLocks noChangeShapeType="1"/>
          </p:cNvSpPr>
          <p:nvPr/>
        </p:nvSpPr>
        <p:spPr bwMode="auto">
          <a:xfrm flipV="1">
            <a:off x="3189288" y="2614613"/>
            <a:ext cx="4197350" cy="1695450"/>
          </a:xfrm>
          <a:prstGeom prst="line">
            <a:avLst/>
          </a:prstGeom>
          <a:noFill/>
          <a:ln w="38100">
            <a:solidFill>
              <a:schemeClr val="accent1"/>
            </a:solidFill>
            <a:prstDash val="dash"/>
            <a:round/>
            <a:headEnd/>
            <a:tailEnd/>
          </a:ln>
        </p:spPr>
        <p:txBody>
          <a:bodyPr wrap="none" anchor="ctr"/>
          <a:lstStyle/>
          <a:p>
            <a:endParaRPr lang="fr-FR"/>
          </a:p>
        </p:txBody>
      </p:sp>
      <p:sp>
        <p:nvSpPr>
          <p:cNvPr id="31768" name="Line 26"/>
          <p:cNvSpPr>
            <a:spLocks noChangeShapeType="1"/>
          </p:cNvSpPr>
          <p:nvPr/>
        </p:nvSpPr>
        <p:spPr bwMode="auto">
          <a:xfrm flipV="1">
            <a:off x="1870075" y="5375275"/>
            <a:ext cx="3719513" cy="436563"/>
          </a:xfrm>
          <a:prstGeom prst="line">
            <a:avLst/>
          </a:prstGeom>
          <a:noFill/>
          <a:ln w="38100">
            <a:solidFill>
              <a:schemeClr val="accent1"/>
            </a:solidFill>
            <a:prstDash val="dash"/>
            <a:round/>
            <a:headEnd/>
            <a:tailEnd/>
          </a:ln>
        </p:spPr>
        <p:txBody>
          <a:bodyPr wrap="none" anchor="ctr"/>
          <a:lstStyle/>
          <a:p>
            <a:endParaRPr lang="fr-FR"/>
          </a:p>
        </p:txBody>
      </p:sp>
      <p:sp>
        <p:nvSpPr>
          <p:cNvPr id="31769" name="Line 27"/>
          <p:cNvSpPr>
            <a:spLocks noChangeShapeType="1"/>
          </p:cNvSpPr>
          <p:nvPr/>
        </p:nvSpPr>
        <p:spPr bwMode="auto">
          <a:xfrm flipV="1">
            <a:off x="5607050" y="4370388"/>
            <a:ext cx="2030413" cy="1004887"/>
          </a:xfrm>
          <a:prstGeom prst="line">
            <a:avLst/>
          </a:prstGeom>
          <a:noFill/>
          <a:ln w="38100">
            <a:solidFill>
              <a:schemeClr val="accent1"/>
            </a:solidFill>
            <a:prstDash val="dash"/>
            <a:round/>
            <a:headEnd/>
            <a:tailEnd/>
          </a:ln>
        </p:spPr>
        <p:txBody>
          <a:bodyPr wrap="none" anchor="ctr"/>
          <a:lstStyle/>
          <a:p>
            <a:endParaRPr lang="fr-FR"/>
          </a:p>
        </p:txBody>
      </p:sp>
      <p:sp>
        <p:nvSpPr>
          <p:cNvPr id="31770" name="Line 28"/>
          <p:cNvSpPr>
            <a:spLocks noChangeShapeType="1"/>
          </p:cNvSpPr>
          <p:nvPr/>
        </p:nvSpPr>
        <p:spPr bwMode="auto">
          <a:xfrm flipV="1">
            <a:off x="3243263" y="3438525"/>
            <a:ext cx="4251325" cy="1679575"/>
          </a:xfrm>
          <a:prstGeom prst="line">
            <a:avLst/>
          </a:prstGeom>
          <a:noFill/>
          <a:ln w="38100">
            <a:solidFill>
              <a:schemeClr val="accent1"/>
            </a:solidFill>
            <a:prstDash val="dash"/>
            <a:round/>
            <a:headEnd/>
            <a:tailEnd/>
          </a:ln>
        </p:spPr>
        <p:txBody>
          <a:bodyPr wrap="none" anchor="ctr"/>
          <a:lstStyle/>
          <a:p>
            <a:endParaRPr lang="fr-FR"/>
          </a:p>
        </p:txBody>
      </p:sp>
      <p:sp>
        <p:nvSpPr>
          <p:cNvPr id="31771" name="Line 29"/>
          <p:cNvSpPr>
            <a:spLocks noChangeShapeType="1"/>
          </p:cNvSpPr>
          <p:nvPr/>
        </p:nvSpPr>
        <p:spPr bwMode="auto">
          <a:xfrm flipV="1">
            <a:off x="1889125" y="4281488"/>
            <a:ext cx="1339850" cy="1028700"/>
          </a:xfrm>
          <a:prstGeom prst="line">
            <a:avLst/>
          </a:prstGeom>
          <a:noFill/>
          <a:ln w="38100">
            <a:solidFill>
              <a:schemeClr val="accent1"/>
            </a:solidFill>
            <a:prstDash val="dash"/>
            <a:round/>
            <a:headEnd/>
            <a:tailEnd/>
          </a:ln>
        </p:spPr>
        <p:txBody>
          <a:bodyPr wrap="none" anchor="ctr"/>
          <a:lstStyle/>
          <a:p>
            <a:endParaRPr lang="fr-FR"/>
          </a:p>
        </p:txBody>
      </p:sp>
      <p:sp>
        <p:nvSpPr>
          <p:cNvPr id="31772" name="Line 30"/>
          <p:cNvSpPr>
            <a:spLocks noChangeShapeType="1"/>
          </p:cNvSpPr>
          <p:nvPr/>
        </p:nvSpPr>
        <p:spPr bwMode="auto">
          <a:xfrm flipV="1">
            <a:off x="3195638" y="5078413"/>
            <a:ext cx="77787" cy="533400"/>
          </a:xfrm>
          <a:prstGeom prst="line">
            <a:avLst/>
          </a:prstGeom>
          <a:noFill/>
          <a:ln w="38100">
            <a:solidFill>
              <a:schemeClr val="accent1"/>
            </a:solidFill>
            <a:prstDash val="dash"/>
            <a:round/>
            <a:headEnd/>
            <a:tailEnd/>
          </a:ln>
        </p:spPr>
        <p:txBody>
          <a:bodyPr wrap="none" anchor="ctr"/>
          <a:lstStyle/>
          <a:p>
            <a:endParaRPr lang="fr-FR"/>
          </a:p>
        </p:txBody>
      </p:sp>
      <p:sp>
        <p:nvSpPr>
          <p:cNvPr id="31773" name="Text Box 31"/>
          <p:cNvSpPr txBox="1">
            <a:spLocks noChangeArrowheads="1"/>
          </p:cNvSpPr>
          <p:nvPr/>
        </p:nvSpPr>
        <p:spPr bwMode="auto">
          <a:xfrm>
            <a:off x="6227763" y="5519738"/>
            <a:ext cx="1295400" cy="369887"/>
          </a:xfrm>
          <a:prstGeom prst="rect">
            <a:avLst/>
          </a:prstGeom>
          <a:noFill/>
          <a:ln w="9525">
            <a:noFill/>
            <a:miter lim="800000"/>
            <a:headEnd/>
            <a:tailEnd/>
          </a:ln>
        </p:spPr>
        <p:txBody>
          <a:bodyPr lIns="91432" tIns="45717" rIns="91432" bIns="45717">
            <a:spAutoFit/>
          </a:bodyPr>
          <a:lstStyle/>
          <a:p>
            <a:pPr>
              <a:spcBef>
                <a:spcPct val="50000"/>
              </a:spcBef>
            </a:pPr>
            <a:r>
              <a:rPr lang="fr-FR" b="1">
                <a:solidFill>
                  <a:srgbClr val="FF0000"/>
                </a:solidFill>
                <a:latin typeface="Calibri" pitchFamily="34" charset="0"/>
              </a:rPr>
              <a:t>RETRAIT </a:t>
            </a:r>
            <a:endParaRPr lang="fr-FR" b="1">
              <a:latin typeface="Calibri" pitchFamily="34" charset="0"/>
            </a:endParaRPr>
          </a:p>
        </p:txBody>
      </p:sp>
      <p:sp>
        <p:nvSpPr>
          <p:cNvPr id="31774" name="Text Box 32"/>
          <p:cNvSpPr txBox="1">
            <a:spLocks noChangeArrowheads="1"/>
          </p:cNvSpPr>
          <p:nvPr/>
        </p:nvSpPr>
        <p:spPr bwMode="auto">
          <a:xfrm>
            <a:off x="4214813" y="4857750"/>
            <a:ext cx="2151062" cy="369888"/>
          </a:xfrm>
          <a:prstGeom prst="rect">
            <a:avLst/>
          </a:prstGeom>
          <a:noFill/>
          <a:ln w="9525">
            <a:noFill/>
            <a:miter lim="800000"/>
            <a:headEnd/>
            <a:tailEnd/>
          </a:ln>
        </p:spPr>
        <p:txBody>
          <a:bodyPr lIns="91432" tIns="45717" rIns="91432" bIns="45717">
            <a:spAutoFit/>
          </a:bodyPr>
          <a:lstStyle/>
          <a:p>
            <a:pPr>
              <a:spcBef>
                <a:spcPct val="50000"/>
              </a:spcBef>
            </a:pPr>
            <a:r>
              <a:rPr lang="fr-FR" b="1">
                <a:solidFill>
                  <a:srgbClr val="FF9933"/>
                </a:solidFill>
                <a:latin typeface="Calibri" pitchFamily="34" charset="0"/>
              </a:rPr>
              <a:t>RÉORIENTATION</a:t>
            </a:r>
            <a:endParaRPr lang="fr-FR" b="1">
              <a:latin typeface="Calibri" pitchFamily="34" charset="0"/>
            </a:endParaRPr>
          </a:p>
        </p:txBody>
      </p:sp>
      <p:sp>
        <p:nvSpPr>
          <p:cNvPr id="31775" name="Text Box 34"/>
          <p:cNvSpPr txBox="1">
            <a:spLocks noChangeArrowheads="1"/>
          </p:cNvSpPr>
          <p:nvPr/>
        </p:nvSpPr>
        <p:spPr bwMode="auto">
          <a:xfrm>
            <a:off x="2111375" y="1928813"/>
            <a:ext cx="1762125" cy="708025"/>
          </a:xfrm>
          <a:prstGeom prst="rect">
            <a:avLst/>
          </a:prstGeom>
          <a:noFill/>
          <a:ln w="9525">
            <a:noFill/>
            <a:miter lim="800000"/>
            <a:headEnd/>
            <a:tailEnd/>
          </a:ln>
        </p:spPr>
        <p:txBody>
          <a:bodyPr lIns="91432" tIns="45717" rIns="91432" bIns="45717">
            <a:spAutoFit/>
          </a:bodyPr>
          <a:lstStyle/>
          <a:p>
            <a:pPr>
              <a:spcBef>
                <a:spcPct val="50000"/>
              </a:spcBef>
            </a:pPr>
            <a:r>
              <a:rPr lang="fr-FR" sz="1600" b="1">
                <a:solidFill>
                  <a:srgbClr val="0033CC"/>
                </a:solidFill>
                <a:latin typeface="Calibri" pitchFamily="34" charset="0"/>
              </a:rPr>
              <a:t>DÉVELOPPEMENT</a:t>
            </a:r>
          </a:p>
          <a:p>
            <a:pPr>
              <a:spcBef>
                <a:spcPct val="50000"/>
              </a:spcBef>
            </a:pPr>
            <a:r>
              <a:rPr lang="fr-FR" sz="1600" b="1">
                <a:solidFill>
                  <a:srgbClr val="0033CC"/>
                </a:solidFill>
                <a:latin typeface="Calibri" pitchFamily="34" charset="0"/>
              </a:rPr>
              <a:t>PRIORITAIRE </a:t>
            </a:r>
          </a:p>
        </p:txBody>
      </p:sp>
      <p:sp>
        <p:nvSpPr>
          <p:cNvPr id="31776" name="Oval 38"/>
          <p:cNvSpPr>
            <a:spLocks noChangeArrowheads="1"/>
          </p:cNvSpPr>
          <p:nvPr/>
        </p:nvSpPr>
        <p:spPr bwMode="auto">
          <a:xfrm>
            <a:off x="3714744" y="3589341"/>
            <a:ext cx="461963" cy="411163"/>
          </a:xfrm>
          <a:prstGeom prst="ellipse">
            <a:avLst/>
          </a:prstGeom>
          <a:solidFill>
            <a:srgbClr val="0033CC"/>
          </a:solidFill>
          <a:ln w="9525" algn="ctr">
            <a:solidFill>
              <a:schemeClr val="tx1"/>
            </a:solidFill>
            <a:round/>
            <a:headEnd/>
            <a:tailEnd/>
          </a:ln>
        </p:spPr>
        <p:txBody>
          <a:bodyPr wrap="none" lIns="18000" tIns="18000" rIns="18000" bIns="18000" anchor="ctr"/>
          <a:lstStyle/>
          <a:p>
            <a:pPr algn="ctr">
              <a:lnSpc>
                <a:spcPct val="120000"/>
              </a:lnSpc>
            </a:pPr>
            <a:endParaRPr lang="fr-FR" sz="1000" b="1">
              <a:latin typeface="Calibri" pitchFamily="34" charset="0"/>
            </a:endParaRPr>
          </a:p>
          <a:p>
            <a:pPr algn="ctr">
              <a:lnSpc>
                <a:spcPct val="120000"/>
              </a:lnSpc>
            </a:pPr>
            <a:endParaRPr lang="fr-FR" sz="1000" b="1">
              <a:latin typeface="Calibri" pitchFamily="34" charset="0"/>
            </a:endParaRPr>
          </a:p>
          <a:p>
            <a:pPr algn="ctr">
              <a:lnSpc>
                <a:spcPct val="120000"/>
              </a:lnSpc>
            </a:pPr>
            <a:endParaRPr lang="fr-FR" sz="1000" b="1">
              <a:latin typeface="Calibri" pitchFamily="34" charset="0"/>
            </a:endParaRPr>
          </a:p>
          <a:p>
            <a:pPr algn="ctr">
              <a:lnSpc>
                <a:spcPct val="120000"/>
              </a:lnSpc>
            </a:pPr>
            <a:endParaRPr lang="fr-FR" sz="1000" b="1">
              <a:latin typeface="Calibri" pitchFamily="34" charset="0"/>
            </a:endParaRPr>
          </a:p>
          <a:p>
            <a:pPr algn="ctr">
              <a:lnSpc>
                <a:spcPct val="120000"/>
              </a:lnSpc>
            </a:pPr>
            <a:endParaRPr lang="fr-FR" sz="1000" b="1">
              <a:latin typeface="Calibri" pitchFamily="34" charset="0"/>
            </a:endParaRPr>
          </a:p>
          <a:p>
            <a:pPr algn="ctr">
              <a:lnSpc>
                <a:spcPct val="120000"/>
              </a:lnSpc>
            </a:pPr>
            <a:endParaRPr lang="fr-FR">
              <a:latin typeface="Calibri" pitchFamily="34" charset="0"/>
            </a:endParaRPr>
          </a:p>
        </p:txBody>
      </p:sp>
      <p:sp>
        <p:nvSpPr>
          <p:cNvPr id="31777" name="Rectangle 2"/>
          <p:cNvSpPr>
            <a:spLocks noChangeArrowheads="1"/>
          </p:cNvSpPr>
          <p:nvPr/>
        </p:nvSpPr>
        <p:spPr bwMode="auto">
          <a:xfrm>
            <a:off x="214313" y="198438"/>
            <a:ext cx="7285037" cy="838200"/>
          </a:xfrm>
          <a:prstGeom prst="rect">
            <a:avLst/>
          </a:prstGeom>
          <a:noFill/>
          <a:ln w="9525">
            <a:noFill/>
            <a:miter lim="800000"/>
            <a:headEnd/>
            <a:tailEnd/>
          </a:ln>
        </p:spPr>
        <p:txBody>
          <a:bodyPr anchor="ctr"/>
          <a:lstStyle/>
          <a:p>
            <a:endParaRPr lang="fr-FR" sz="2000">
              <a:solidFill>
                <a:srgbClr val="000000"/>
              </a:solidFill>
              <a:latin typeface="Calibri" pitchFamily="34" charset="0"/>
            </a:endParaRPr>
          </a:p>
        </p:txBody>
      </p:sp>
      <p:sp>
        <p:nvSpPr>
          <p:cNvPr id="31778" name="Rectangle 45"/>
          <p:cNvSpPr>
            <a:spLocks noChangeArrowheads="1"/>
          </p:cNvSpPr>
          <p:nvPr/>
        </p:nvSpPr>
        <p:spPr bwMode="auto">
          <a:xfrm>
            <a:off x="571500" y="1146175"/>
            <a:ext cx="6215063" cy="282575"/>
          </a:xfrm>
          <a:prstGeom prst="rect">
            <a:avLst/>
          </a:prstGeom>
          <a:noFill/>
          <a:ln w="9525">
            <a:solidFill>
              <a:schemeClr val="bg1"/>
            </a:solidFill>
            <a:miter lim="800000"/>
            <a:headEnd/>
            <a:tailEnd/>
          </a:ln>
        </p:spPr>
        <p:txBody>
          <a:bodyPr wrap="none" lIns="65735" tIns="32867" rIns="65735" bIns="32867" anchor="ctr"/>
          <a:lstStyle/>
          <a:p>
            <a:pPr algn="ctr" defTabSz="657225"/>
            <a:r>
              <a:rPr lang="fr-FR" b="1">
                <a:latin typeface="Calibri" pitchFamily="34" charset="0"/>
              </a:rPr>
              <a:t>Maturité stratégique des segments</a:t>
            </a:r>
          </a:p>
        </p:txBody>
      </p:sp>
      <p:sp>
        <p:nvSpPr>
          <p:cNvPr id="31779" name="Text Box 35"/>
          <p:cNvSpPr txBox="1">
            <a:spLocks noChangeArrowheads="1"/>
          </p:cNvSpPr>
          <p:nvPr/>
        </p:nvSpPr>
        <p:spPr bwMode="auto">
          <a:xfrm>
            <a:off x="5551488" y="3143250"/>
            <a:ext cx="2020887" cy="923925"/>
          </a:xfrm>
          <a:prstGeom prst="rect">
            <a:avLst/>
          </a:prstGeom>
          <a:noFill/>
          <a:ln w="9525">
            <a:noFill/>
            <a:miter lim="800000"/>
            <a:headEnd/>
            <a:tailEnd/>
          </a:ln>
        </p:spPr>
        <p:txBody>
          <a:bodyPr lIns="91432" tIns="45717" rIns="91432" bIns="45717">
            <a:spAutoFit/>
          </a:bodyPr>
          <a:lstStyle/>
          <a:p>
            <a:r>
              <a:rPr lang="fr-FR" b="1">
                <a:solidFill>
                  <a:srgbClr val="339933"/>
                </a:solidFill>
                <a:latin typeface="Calibri" pitchFamily="34" charset="0"/>
              </a:rPr>
              <a:t>RATTRAPAGE </a:t>
            </a:r>
          </a:p>
          <a:p>
            <a:r>
              <a:rPr lang="fr-FR" b="1">
                <a:solidFill>
                  <a:srgbClr val="339933"/>
                </a:solidFill>
                <a:latin typeface="Calibri" pitchFamily="34" charset="0"/>
              </a:rPr>
              <a:t>OU RISQUE DE CANTONNEMENT</a:t>
            </a:r>
          </a:p>
        </p:txBody>
      </p:sp>
      <p:sp>
        <p:nvSpPr>
          <p:cNvPr id="1233974" name="Rectangle 54"/>
          <p:cNvSpPr>
            <a:spLocks noGrp="1" noChangeArrowheads="1"/>
          </p:cNvSpPr>
          <p:nvPr>
            <p:ph type="title"/>
          </p:nvPr>
        </p:nvSpPr>
        <p:spPr>
          <a:xfrm>
            <a:off x="142875" y="71438"/>
            <a:ext cx="8115300" cy="1143000"/>
          </a:xfrm>
        </p:spPr>
        <p:txBody>
          <a:bodyPr/>
          <a:lstStyle/>
          <a:p>
            <a:pPr eaLnBrk="1" fontAlgn="auto" hangingPunct="1">
              <a:spcAft>
                <a:spcPts val="0"/>
              </a:spcAft>
              <a:defRPr/>
            </a:pPr>
            <a:r>
              <a:rPr lang="fr-FR" sz="2800" dirty="0" smtClean="0">
                <a:latin typeface="+mn-lt"/>
              </a:rPr>
              <a:t>Diagnostic Stratégique du </a:t>
            </a:r>
            <a:r>
              <a:rPr lang="fr-FR" sz="2800" i="1" dirty="0" smtClean="0">
                <a:latin typeface="+mn-lt"/>
              </a:rPr>
              <a:t>segment « éligibles gaz »</a:t>
            </a:r>
            <a:endParaRPr lang="fr-FR" sz="2800" dirty="0" smtClean="0">
              <a:latin typeface="+mn-lt"/>
            </a:endParaRPr>
          </a:p>
        </p:txBody>
      </p:sp>
      <p:sp>
        <p:nvSpPr>
          <p:cNvPr id="28715" name="Espace réservé du numéro de diapositive 62"/>
          <p:cNvSpPr>
            <a:spLocks noGrp="1"/>
          </p:cNvSpPr>
          <p:nvPr>
            <p:ph type="sldNum" sz="quarter" idx="12"/>
          </p:nvPr>
        </p:nvSpPr>
        <p:spPr bwMode="auto">
          <a:ln>
            <a:round/>
            <a:headEnd/>
            <a:tailEnd/>
          </a:ln>
        </p:spPr>
        <p:txBody>
          <a:bodyPr wrap="square" numCol="1" anchorCtr="0" compatLnSpc="1">
            <a:prstTxWarp prst="textNoShape">
              <a:avLst/>
            </a:prstTxWarp>
          </a:bodyPr>
          <a:lstStyle/>
          <a:p>
            <a:pPr fontAlgn="base">
              <a:spcBef>
                <a:spcPct val="0"/>
              </a:spcBef>
              <a:spcAft>
                <a:spcPct val="0"/>
              </a:spcAft>
              <a:defRPr/>
            </a:pPr>
            <a:fld id="{B9D8CCB3-4A3B-4099-86F2-03EACE8AF288}" type="slidenum">
              <a:rPr lang="fr-FR" smtClean="0"/>
              <a:pPr fontAlgn="base">
                <a:spcBef>
                  <a:spcPct val="0"/>
                </a:spcBef>
                <a:spcAft>
                  <a:spcPct val="0"/>
                </a:spcAft>
                <a:defRPr/>
              </a:pPr>
              <a:t>31</a:t>
            </a:fld>
            <a:endParaRPr lang="fr-FR" smtClean="0"/>
          </a:p>
        </p:txBody>
      </p:sp>
      <p:sp>
        <p:nvSpPr>
          <p:cNvPr id="31781" name="Rectangle 56"/>
          <p:cNvSpPr>
            <a:spLocks noChangeArrowheads="1"/>
          </p:cNvSpPr>
          <p:nvPr/>
        </p:nvSpPr>
        <p:spPr bwMode="auto">
          <a:xfrm>
            <a:off x="3500430" y="3906845"/>
            <a:ext cx="1000125" cy="961162"/>
          </a:xfrm>
          <a:prstGeom prst="rect">
            <a:avLst/>
          </a:prstGeom>
          <a:noFill/>
          <a:ln w="9525" algn="ctr">
            <a:noFill/>
            <a:miter lim="800000"/>
            <a:headEnd/>
            <a:tailEnd/>
          </a:ln>
        </p:spPr>
        <p:txBody>
          <a:bodyPr lIns="90000" tIns="46800" rIns="90000" bIns="46800">
            <a:spAutoFit/>
          </a:bodyPr>
          <a:lstStyle/>
          <a:p>
            <a:pPr algn="ctr">
              <a:lnSpc>
                <a:spcPct val="120000"/>
              </a:lnSpc>
            </a:pPr>
            <a:endParaRPr lang="fr-FR" sz="1600" b="1" dirty="0" smtClean="0">
              <a:latin typeface="Calibri" pitchFamily="34" charset="0"/>
            </a:endParaRPr>
          </a:p>
          <a:p>
            <a:pPr algn="ctr">
              <a:lnSpc>
                <a:spcPct val="120000"/>
              </a:lnSpc>
            </a:pPr>
            <a:r>
              <a:rPr lang="fr-FR" sz="1600" b="1" dirty="0" smtClean="0">
                <a:latin typeface="Calibri" pitchFamily="34" charset="0"/>
              </a:rPr>
              <a:t>Éligibles gaz</a:t>
            </a:r>
            <a:endParaRPr lang="fr-FR" sz="1600" b="1" dirty="0">
              <a:latin typeface="Calibri" pitchFamily="34" charset="0"/>
            </a:endParaRPr>
          </a:p>
        </p:txBody>
      </p:sp>
      <p:sp>
        <p:nvSpPr>
          <p:cNvPr id="31782" name="Oval 38"/>
          <p:cNvSpPr>
            <a:spLocks noChangeArrowheads="1"/>
          </p:cNvSpPr>
          <p:nvPr/>
        </p:nvSpPr>
        <p:spPr bwMode="auto">
          <a:xfrm>
            <a:off x="7796213" y="3321050"/>
            <a:ext cx="692150" cy="749300"/>
          </a:xfrm>
          <a:prstGeom prst="ellipse">
            <a:avLst/>
          </a:prstGeom>
          <a:noFill/>
          <a:ln w="9525" algn="ctr">
            <a:solidFill>
              <a:schemeClr val="accent1"/>
            </a:solidFill>
            <a:prstDash val="dash"/>
            <a:round/>
            <a:headEnd/>
            <a:tailEnd/>
          </a:ln>
        </p:spPr>
        <p:txBody>
          <a:bodyPr wrap="none" lIns="18000" tIns="18000" rIns="18000" bIns="18000" anchor="ctr"/>
          <a:lstStyle/>
          <a:p>
            <a:endParaRPr lang="fr-FR" sz="1200">
              <a:latin typeface="Calibri" pitchFamily="34" charset="0"/>
            </a:endParaRPr>
          </a:p>
        </p:txBody>
      </p:sp>
      <p:sp>
        <p:nvSpPr>
          <p:cNvPr id="31783" name="Oval 39"/>
          <p:cNvSpPr>
            <a:spLocks noChangeArrowheads="1"/>
          </p:cNvSpPr>
          <p:nvPr/>
        </p:nvSpPr>
        <p:spPr bwMode="auto">
          <a:xfrm>
            <a:off x="7827963" y="3440113"/>
            <a:ext cx="571500" cy="619125"/>
          </a:xfrm>
          <a:prstGeom prst="ellipse">
            <a:avLst/>
          </a:prstGeom>
          <a:solidFill>
            <a:schemeClr val="accent2"/>
          </a:solidFill>
          <a:ln w="9525" algn="ctr">
            <a:solidFill>
              <a:schemeClr val="tx1"/>
            </a:solidFill>
            <a:round/>
            <a:headEnd/>
            <a:tailEnd/>
          </a:ln>
        </p:spPr>
        <p:txBody>
          <a:bodyPr wrap="none" lIns="18000" tIns="18000" rIns="18000" bIns="18000" anchor="ctr"/>
          <a:lstStyle/>
          <a:p>
            <a:endParaRPr lang="fr-FR" sz="1200">
              <a:latin typeface="Calibri" pitchFamily="34" charset="0"/>
            </a:endParaRPr>
          </a:p>
        </p:txBody>
      </p:sp>
      <p:sp>
        <p:nvSpPr>
          <p:cNvPr id="31784" name="Text Box 40"/>
          <p:cNvSpPr txBox="1">
            <a:spLocks noChangeArrowheads="1"/>
          </p:cNvSpPr>
          <p:nvPr/>
        </p:nvSpPr>
        <p:spPr bwMode="auto">
          <a:xfrm>
            <a:off x="7600950" y="4086225"/>
            <a:ext cx="604838" cy="220663"/>
          </a:xfrm>
          <a:prstGeom prst="rect">
            <a:avLst/>
          </a:prstGeom>
          <a:noFill/>
          <a:ln w="9525" algn="ctr">
            <a:noFill/>
            <a:miter lim="800000"/>
            <a:headEnd/>
            <a:tailEnd/>
          </a:ln>
        </p:spPr>
        <p:txBody>
          <a:bodyPr lIns="18000" tIns="18000" rIns="18000" bIns="18000">
            <a:spAutoFit/>
          </a:bodyPr>
          <a:lstStyle/>
          <a:p>
            <a:pPr>
              <a:spcBef>
                <a:spcPct val="50000"/>
              </a:spcBef>
            </a:pPr>
            <a:r>
              <a:rPr lang="fr-FR" sz="1200">
                <a:latin typeface="Calibri" pitchFamily="34" charset="0"/>
              </a:rPr>
              <a:t>2012</a:t>
            </a:r>
          </a:p>
        </p:txBody>
      </p:sp>
      <p:sp>
        <p:nvSpPr>
          <p:cNvPr id="31785" name="Text Box 45"/>
          <p:cNvSpPr txBox="1">
            <a:spLocks noChangeArrowheads="1"/>
          </p:cNvSpPr>
          <p:nvPr/>
        </p:nvSpPr>
        <p:spPr bwMode="auto">
          <a:xfrm>
            <a:off x="8140700" y="3124200"/>
            <a:ext cx="606425" cy="220663"/>
          </a:xfrm>
          <a:prstGeom prst="rect">
            <a:avLst/>
          </a:prstGeom>
          <a:noFill/>
          <a:ln w="9525" algn="ctr">
            <a:noFill/>
            <a:miter lim="800000"/>
            <a:headEnd/>
            <a:tailEnd/>
          </a:ln>
        </p:spPr>
        <p:txBody>
          <a:bodyPr lIns="18000" tIns="18000" rIns="18000" bIns="18000">
            <a:spAutoFit/>
          </a:bodyPr>
          <a:lstStyle/>
          <a:p>
            <a:pPr>
              <a:spcBef>
                <a:spcPct val="50000"/>
              </a:spcBef>
            </a:pPr>
            <a:r>
              <a:rPr lang="fr-FR" sz="1200">
                <a:latin typeface="Calibri" pitchFamily="34" charset="0"/>
              </a:rPr>
              <a:t>2016</a:t>
            </a:r>
          </a:p>
        </p:txBody>
      </p:sp>
      <p:sp>
        <p:nvSpPr>
          <p:cNvPr id="31786" name="Text Box 37"/>
          <p:cNvSpPr txBox="1">
            <a:spLocks noChangeArrowheads="1"/>
          </p:cNvSpPr>
          <p:nvPr/>
        </p:nvSpPr>
        <p:spPr bwMode="auto">
          <a:xfrm>
            <a:off x="7500938" y="1735138"/>
            <a:ext cx="1147762" cy="835025"/>
          </a:xfrm>
          <a:prstGeom prst="rect">
            <a:avLst/>
          </a:prstGeom>
          <a:noFill/>
          <a:ln w="9525">
            <a:noFill/>
            <a:miter lim="800000"/>
            <a:headEnd/>
            <a:tailEnd/>
          </a:ln>
        </p:spPr>
        <p:txBody>
          <a:bodyPr lIns="95781" tIns="47891" rIns="95781" bIns="47891">
            <a:spAutoFit/>
          </a:bodyPr>
          <a:lstStyle/>
          <a:p>
            <a:pPr defTabSz="957263">
              <a:spcBef>
                <a:spcPct val="50000"/>
              </a:spcBef>
            </a:pPr>
            <a:r>
              <a:rPr lang="fr-FR" sz="1200" i="1">
                <a:latin typeface="Calibri" pitchFamily="34" charset="0"/>
              </a:rPr>
              <a:t>Surface proportionnelle à  valeur du marché</a:t>
            </a:r>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p:cNvSpPr>
            <a:spLocks noGrp="1"/>
          </p:cNvSpPr>
          <p:nvPr>
            <p:ph type="title"/>
          </p:nvPr>
        </p:nvSpPr>
        <p:spPr>
          <a:xfrm>
            <a:off x="1714480" y="2000250"/>
            <a:ext cx="6445270" cy="1857375"/>
          </a:xfrm>
        </p:spPr>
        <p:txBody>
          <a:bodyPr>
            <a:normAutofit fontScale="90000"/>
          </a:bodyPr>
          <a:lstStyle/>
          <a:p>
            <a:pPr algn="ctr" eaLnBrk="1" fontAlgn="auto" hangingPunct="1">
              <a:spcAft>
                <a:spcPts val="0"/>
              </a:spcAft>
              <a:defRPr/>
            </a:pPr>
            <a:r>
              <a:rPr lang="fr-FR" dirty="0" smtClean="0"/>
              <a:t>Diagnostic stratégique du segment : </a:t>
            </a:r>
            <a:br>
              <a:rPr lang="fr-FR" dirty="0" smtClean="0"/>
            </a:br>
            <a:r>
              <a:rPr lang="fr-FR" dirty="0" smtClean="0"/>
              <a:t>« services in-situ»</a:t>
            </a:r>
            <a:endParaRPr lang="fr-FR" dirty="0"/>
          </a:p>
        </p:txBody>
      </p:sp>
      <p:sp>
        <p:nvSpPr>
          <p:cNvPr id="29699" name="Espace réservé du numéro de diapositive 3"/>
          <p:cNvSpPr>
            <a:spLocks noGrp="1"/>
          </p:cNvSpPr>
          <p:nvPr>
            <p:ph type="sldNum" sz="quarter" idx="12"/>
          </p:nvPr>
        </p:nvSpPr>
        <p:spPr bwMode="auto">
          <a:ln>
            <a:round/>
            <a:headEnd/>
            <a:tailEnd/>
          </a:ln>
        </p:spPr>
        <p:txBody>
          <a:bodyPr wrap="square" numCol="1" anchorCtr="0" compatLnSpc="1">
            <a:prstTxWarp prst="textNoShape">
              <a:avLst/>
            </a:prstTxWarp>
          </a:bodyPr>
          <a:lstStyle/>
          <a:p>
            <a:pPr fontAlgn="base">
              <a:spcBef>
                <a:spcPct val="0"/>
              </a:spcBef>
              <a:spcAft>
                <a:spcPct val="0"/>
              </a:spcAft>
              <a:defRPr/>
            </a:pPr>
            <a:fld id="{CF99CC19-717A-48CC-98ED-B8FA50CC0644}" type="slidenum">
              <a:rPr lang="fr-FR" smtClean="0"/>
              <a:pPr fontAlgn="base">
                <a:spcBef>
                  <a:spcPct val="0"/>
                </a:spcBef>
                <a:spcAft>
                  <a:spcPct val="0"/>
                </a:spcAft>
                <a:defRPr/>
              </a:pPr>
              <a:t>32</a:t>
            </a:fld>
            <a:endParaRPr lang="fr-FR" smtClean="0"/>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40962" name="Rectangle 8"/>
          <p:cNvSpPr>
            <a:spLocks noChangeArrowheads="1"/>
          </p:cNvSpPr>
          <p:nvPr/>
        </p:nvSpPr>
        <p:spPr bwMode="auto">
          <a:xfrm>
            <a:off x="115888" y="571500"/>
            <a:ext cx="8672512" cy="6051550"/>
          </a:xfrm>
          <a:prstGeom prst="rect">
            <a:avLst/>
          </a:prstGeom>
          <a:solidFill>
            <a:schemeClr val="bg1"/>
          </a:solidFill>
          <a:ln w="19050">
            <a:solidFill>
              <a:schemeClr val="accent1"/>
            </a:solidFill>
            <a:miter lim="800000"/>
            <a:headEnd/>
            <a:tailEnd/>
          </a:ln>
        </p:spPr>
        <p:txBody>
          <a:bodyPr wrap="none" anchor="ctr"/>
          <a:lstStyle/>
          <a:p>
            <a:pPr algn="ctr">
              <a:lnSpc>
                <a:spcPct val="120000"/>
              </a:lnSpc>
            </a:pPr>
            <a:endParaRPr lang="fr-FR" sz="2400">
              <a:latin typeface="Calibri" pitchFamily="34" charset="0"/>
            </a:endParaRPr>
          </a:p>
        </p:txBody>
      </p:sp>
      <p:sp>
        <p:nvSpPr>
          <p:cNvPr id="40963" name="Text Box 3"/>
          <p:cNvSpPr txBox="1">
            <a:spLocks noChangeArrowheads="1"/>
          </p:cNvSpPr>
          <p:nvPr/>
        </p:nvSpPr>
        <p:spPr bwMode="auto">
          <a:xfrm>
            <a:off x="4594225" y="5092700"/>
            <a:ext cx="4076700" cy="1370013"/>
          </a:xfrm>
          <a:prstGeom prst="rect">
            <a:avLst/>
          </a:prstGeom>
          <a:noFill/>
          <a:ln w="9525">
            <a:noFill/>
            <a:miter lim="800000"/>
            <a:headEnd/>
            <a:tailEnd/>
          </a:ln>
        </p:spPr>
        <p:txBody>
          <a:bodyPr lIns="75749" tIns="37874" rIns="75749" bIns="37874">
            <a:spAutoFit/>
          </a:bodyPr>
          <a:lstStyle/>
          <a:p>
            <a:pPr defTabSz="757238">
              <a:lnSpc>
                <a:spcPct val="150000"/>
              </a:lnSpc>
            </a:pPr>
            <a:r>
              <a:rPr lang="fr-FR" sz="1400" dirty="0">
                <a:solidFill>
                  <a:srgbClr val="FF0000"/>
                </a:solidFill>
                <a:latin typeface="Calibri" pitchFamily="34" charset="0"/>
              </a:rPr>
              <a:t>Rentabilité du segment : </a:t>
            </a:r>
          </a:p>
          <a:p>
            <a:pPr defTabSz="757238">
              <a:lnSpc>
                <a:spcPct val="150000"/>
              </a:lnSpc>
              <a:buFontTx/>
              <a:buChar char="-"/>
            </a:pPr>
            <a:r>
              <a:rPr lang="fr-FR" sz="1400" dirty="0">
                <a:solidFill>
                  <a:srgbClr val="FF0000"/>
                </a:solidFill>
                <a:latin typeface="Calibri" pitchFamily="34" charset="0"/>
              </a:rPr>
              <a:t> REX/CA:</a:t>
            </a:r>
          </a:p>
          <a:p>
            <a:pPr defTabSz="757238">
              <a:lnSpc>
                <a:spcPct val="150000"/>
              </a:lnSpc>
              <a:buFontTx/>
              <a:buChar char="-"/>
            </a:pPr>
            <a:r>
              <a:rPr lang="fr-FR" sz="1400" dirty="0">
                <a:solidFill>
                  <a:srgbClr val="FF0000"/>
                </a:solidFill>
                <a:latin typeface="Calibri" pitchFamily="34" charset="0"/>
              </a:rPr>
              <a:t> REX/(Capitaux engagés)</a:t>
            </a:r>
          </a:p>
          <a:p>
            <a:pPr defTabSz="757238">
              <a:lnSpc>
                <a:spcPct val="150000"/>
              </a:lnSpc>
              <a:buFontTx/>
              <a:buChar char="-"/>
            </a:pPr>
            <a:r>
              <a:rPr lang="fr-FR" sz="1400" u="sng" dirty="0">
                <a:solidFill>
                  <a:srgbClr val="FF0000"/>
                </a:solidFill>
                <a:latin typeface="Calibri" pitchFamily="34" charset="0"/>
                <a:sym typeface="Symbol" pitchFamily="18" charset="2"/>
              </a:rPr>
              <a:t>Information non disponible (pas d’historique)</a:t>
            </a:r>
          </a:p>
        </p:txBody>
      </p:sp>
      <p:sp>
        <p:nvSpPr>
          <p:cNvPr id="40964" name="Rectangle 5"/>
          <p:cNvSpPr>
            <a:spLocks noChangeArrowheads="1"/>
          </p:cNvSpPr>
          <p:nvPr/>
        </p:nvSpPr>
        <p:spPr bwMode="auto">
          <a:xfrm>
            <a:off x="112713" y="388938"/>
            <a:ext cx="8674100" cy="273050"/>
          </a:xfrm>
          <a:prstGeom prst="rect">
            <a:avLst/>
          </a:prstGeom>
          <a:solidFill>
            <a:schemeClr val="accent1"/>
          </a:solidFill>
          <a:ln w="9525">
            <a:noFill/>
            <a:miter lim="800000"/>
            <a:headEnd/>
            <a:tailEnd/>
          </a:ln>
        </p:spPr>
        <p:txBody>
          <a:bodyPr wrap="none" anchor="ctr"/>
          <a:lstStyle/>
          <a:p>
            <a:pPr algn="ctr">
              <a:lnSpc>
                <a:spcPct val="120000"/>
              </a:lnSpc>
            </a:pPr>
            <a:endParaRPr lang="fr-FR" sz="2400">
              <a:latin typeface="Calibri" pitchFamily="34" charset="0"/>
            </a:endParaRPr>
          </a:p>
        </p:txBody>
      </p:sp>
      <p:sp>
        <p:nvSpPr>
          <p:cNvPr id="40965" name="Line 9"/>
          <p:cNvSpPr>
            <a:spLocks noChangeShapeType="1"/>
          </p:cNvSpPr>
          <p:nvPr/>
        </p:nvSpPr>
        <p:spPr bwMode="auto">
          <a:xfrm flipH="1">
            <a:off x="4283075" y="522288"/>
            <a:ext cx="0" cy="6121400"/>
          </a:xfrm>
          <a:prstGeom prst="line">
            <a:avLst/>
          </a:prstGeom>
          <a:noFill/>
          <a:ln w="19050">
            <a:solidFill>
              <a:schemeClr val="accent1"/>
            </a:solidFill>
            <a:round/>
            <a:headEnd/>
            <a:tailEnd/>
          </a:ln>
        </p:spPr>
        <p:txBody>
          <a:bodyPr wrap="none" anchor="ctr"/>
          <a:lstStyle/>
          <a:p>
            <a:endParaRPr lang="fr-FR"/>
          </a:p>
        </p:txBody>
      </p:sp>
      <p:sp>
        <p:nvSpPr>
          <p:cNvPr id="40966" name="Text Box 10"/>
          <p:cNvSpPr txBox="1">
            <a:spLocks noChangeArrowheads="1"/>
          </p:cNvSpPr>
          <p:nvPr/>
        </p:nvSpPr>
        <p:spPr bwMode="auto">
          <a:xfrm>
            <a:off x="490538" y="631825"/>
            <a:ext cx="1897062" cy="290513"/>
          </a:xfrm>
          <a:prstGeom prst="rect">
            <a:avLst/>
          </a:prstGeom>
          <a:noFill/>
          <a:ln w="9525">
            <a:noFill/>
            <a:miter lim="800000"/>
            <a:headEnd/>
            <a:tailEnd/>
          </a:ln>
        </p:spPr>
        <p:txBody>
          <a:bodyPr lIns="75749" tIns="37874" rIns="75749" bIns="37874">
            <a:spAutoFit/>
          </a:bodyPr>
          <a:lstStyle/>
          <a:p>
            <a:pPr defTabSz="757238">
              <a:spcBef>
                <a:spcPct val="50000"/>
              </a:spcBef>
            </a:pPr>
            <a:r>
              <a:rPr lang="fr-FR" sz="1400" b="1">
                <a:solidFill>
                  <a:schemeClr val="bg1"/>
                </a:solidFill>
                <a:latin typeface="Calibri" pitchFamily="34" charset="0"/>
              </a:rPr>
              <a:t>Définition du segment</a:t>
            </a:r>
          </a:p>
        </p:txBody>
      </p:sp>
      <p:sp>
        <p:nvSpPr>
          <p:cNvPr id="14348" name="Text Box 13"/>
          <p:cNvSpPr txBox="1">
            <a:spLocks noChangeArrowheads="1"/>
          </p:cNvSpPr>
          <p:nvPr/>
        </p:nvSpPr>
        <p:spPr bwMode="auto">
          <a:xfrm>
            <a:off x="113334" y="1473192"/>
            <a:ext cx="337643" cy="812800"/>
          </a:xfrm>
          <a:prstGeom prst="rect">
            <a:avLst/>
          </a:prstGeom>
          <a:noFill/>
          <a:ln w="9525">
            <a:noFill/>
            <a:miter lim="800000"/>
            <a:headEnd/>
            <a:tailEnd/>
          </a:ln>
        </p:spPr>
        <p:txBody>
          <a:bodyPr vert="vert270" lIns="75749" tIns="37874" rIns="75749" bIns="37874">
            <a:spAutoFit/>
          </a:bodyPr>
          <a:lstStyle/>
          <a:p>
            <a:pPr algn="ctr" defTabSz="757238" fontAlgn="auto">
              <a:spcBef>
                <a:spcPct val="50000"/>
              </a:spcBef>
              <a:spcAft>
                <a:spcPts val="0"/>
              </a:spcAft>
              <a:defRPr/>
            </a:pPr>
            <a:r>
              <a:rPr lang="fr-FR" sz="1200" b="1" dirty="0">
                <a:solidFill>
                  <a:srgbClr val="000000"/>
                </a:solidFill>
                <a:latin typeface="+mn-lt"/>
              </a:rPr>
              <a:t>Activité</a:t>
            </a:r>
          </a:p>
        </p:txBody>
      </p:sp>
      <p:sp>
        <p:nvSpPr>
          <p:cNvPr id="14349" name="Text Box 14"/>
          <p:cNvSpPr txBox="1">
            <a:spLocks noChangeArrowheads="1"/>
          </p:cNvSpPr>
          <p:nvPr/>
        </p:nvSpPr>
        <p:spPr bwMode="auto">
          <a:xfrm>
            <a:off x="113334" y="2979287"/>
            <a:ext cx="337643" cy="592589"/>
          </a:xfrm>
          <a:prstGeom prst="rect">
            <a:avLst/>
          </a:prstGeom>
          <a:noFill/>
          <a:ln w="9525">
            <a:noFill/>
            <a:miter lim="800000"/>
            <a:headEnd/>
            <a:tailEnd/>
          </a:ln>
        </p:spPr>
        <p:txBody>
          <a:bodyPr vert="vert270" lIns="75749" tIns="37874" rIns="75749" bIns="37874">
            <a:spAutoFit/>
          </a:bodyPr>
          <a:lstStyle/>
          <a:p>
            <a:pPr algn="ctr" defTabSz="757238" fontAlgn="auto">
              <a:spcBef>
                <a:spcPct val="50000"/>
              </a:spcBef>
              <a:spcAft>
                <a:spcPts val="0"/>
              </a:spcAft>
              <a:defRPr/>
            </a:pPr>
            <a:r>
              <a:rPr lang="fr-FR" sz="1200" b="1" dirty="0">
                <a:solidFill>
                  <a:srgbClr val="000000"/>
                </a:solidFill>
                <a:latin typeface="+mn-lt"/>
              </a:rPr>
              <a:t>Clients</a:t>
            </a:r>
          </a:p>
        </p:txBody>
      </p:sp>
      <p:sp>
        <p:nvSpPr>
          <p:cNvPr id="2" name="Text Box 15"/>
          <p:cNvSpPr txBox="1">
            <a:spLocks noChangeArrowheads="1"/>
          </p:cNvSpPr>
          <p:nvPr/>
        </p:nvSpPr>
        <p:spPr bwMode="auto">
          <a:xfrm>
            <a:off x="21945" y="3714752"/>
            <a:ext cx="522309" cy="828040"/>
          </a:xfrm>
          <a:prstGeom prst="rect">
            <a:avLst/>
          </a:prstGeom>
          <a:noFill/>
          <a:ln w="9525">
            <a:noFill/>
            <a:miter lim="800000"/>
            <a:headEnd/>
            <a:tailEnd/>
          </a:ln>
        </p:spPr>
        <p:txBody>
          <a:bodyPr vert="vert270" lIns="75749" tIns="37874" rIns="75749" bIns="37874">
            <a:spAutoFit/>
          </a:bodyPr>
          <a:lstStyle/>
          <a:p>
            <a:pPr algn="ctr" defTabSz="757238" fontAlgn="auto">
              <a:spcBef>
                <a:spcPct val="50000"/>
              </a:spcBef>
              <a:spcAft>
                <a:spcPts val="0"/>
              </a:spcAft>
              <a:defRPr/>
            </a:pPr>
            <a:r>
              <a:rPr lang="fr-FR" sz="1200" b="1" dirty="0">
                <a:solidFill>
                  <a:srgbClr val="000000"/>
                </a:solidFill>
                <a:latin typeface="+mn-lt"/>
              </a:rPr>
              <a:t>Taille et croissance</a:t>
            </a:r>
          </a:p>
        </p:txBody>
      </p:sp>
      <p:sp>
        <p:nvSpPr>
          <p:cNvPr id="40970" name="Line 16"/>
          <p:cNvSpPr>
            <a:spLocks noChangeShapeType="1"/>
          </p:cNvSpPr>
          <p:nvPr/>
        </p:nvSpPr>
        <p:spPr bwMode="auto">
          <a:xfrm rot="21540000" flipH="1">
            <a:off x="376238" y="642938"/>
            <a:ext cx="144462" cy="6000750"/>
          </a:xfrm>
          <a:prstGeom prst="line">
            <a:avLst/>
          </a:prstGeom>
          <a:noFill/>
          <a:ln w="9525">
            <a:solidFill>
              <a:schemeClr val="accent1"/>
            </a:solidFill>
            <a:round/>
            <a:headEnd/>
            <a:tailEnd/>
          </a:ln>
        </p:spPr>
        <p:txBody>
          <a:bodyPr wrap="none" anchor="ctr"/>
          <a:lstStyle/>
          <a:p>
            <a:endParaRPr lang="fr-FR"/>
          </a:p>
        </p:txBody>
      </p:sp>
      <p:sp>
        <p:nvSpPr>
          <p:cNvPr id="40971" name="Text Box 18"/>
          <p:cNvSpPr txBox="1">
            <a:spLocks noChangeArrowheads="1"/>
          </p:cNvSpPr>
          <p:nvPr/>
        </p:nvSpPr>
        <p:spPr bwMode="auto">
          <a:xfrm>
            <a:off x="4686300" y="1554163"/>
            <a:ext cx="4130675" cy="290512"/>
          </a:xfrm>
          <a:prstGeom prst="rect">
            <a:avLst/>
          </a:prstGeom>
          <a:noFill/>
          <a:ln w="9525">
            <a:noFill/>
            <a:miter lim="800000"/>
            <a:headEnd/>
            <a:tailEnd/>
          </a:ln>
        </p:spPr>
        <p:txBody>
          <a:bodyPr lIns="75749" tIns="37874" rIns="75749" bIns="37874">
            <a:spAutoFit/>
          </a:bodyPr>
          <a:lstStyle/>
          <a:p>
            <a:pPr marL="549275" lvl="1" indent="-236538" defTabSz="757238">
              <a:buClr>
                <a:srgbClr val="FF9900"/>
              </a:buClr>
              <a:buFont typeface="Wingdings" pitchFamily="2" charset="2"/>
              <a:buNone/>
            </a:pPr>
            <a:endParaRPr lang="fr-FR" sz="1400">
              <a:solidFill>
                <a:srgbClr val="000000"/>
              </a:solidFill>
              <a:latin typeface="Calibri" pitchFamily="34" charset="0"/>
            </a:endParaRPr>
          </a:p>
        </p:txBody>
      </p:sp>
      <p:sp>
        <p:nvSpPr>
          <p:cNvPr id="14353" name="Text Box 20"/>
          <p:cNvSpPr txBox="1">
            <a:spLocks noChangeArrowheads="1"/>
          </p:cNvSpPr>
          <p:nvPr/>
        </p:nvSpPr>
        <p:spPr bwMode="auto">
          <a:xfrm>
            <a:off x="122126" y="4909305"/>
            <a:ext cx="337643" cy="1734405"/>
          </a:xfrm>
          <a:prstGeom prst="rect">
            <a:avLst/>
          </a:prstGeom>
          <a:noFill/>
          <a:ln w="9525">
            <a:noFill/>
            <a:miter lim="800000"/>
            <a:headEnd/>
            <a:tailEnd/>
          </a:ln>
        </p:spPr>
        <p:txBody>
          <a:bodyPr vert="vert270" lIns="75749" tIns="37874" rIns="75749" bIns="37874">
            <a:spAutoFit/>
          </a:bodyPr>
          <a:lstStyle/>
          <a:p>
            <a:pPr algn="ctr" defTabSz="757238" fontAlgn="auto">
              <a:spcBef>
                <a:spcPct val="50000"/>
              </a:spcBef>
              <a:spcAft>
                <a:spcPts val="0"/>
              </a:spcAft>
              <a:defRPr/>
            </a:pPr>
            <a:r>
              <a:rPr lang="fr-FR" sz="1200" b="1" dirty="0">
                <a:solidFill>
                  <a:srgbClr val="000000"/>
                </a:solidFill>
                <a:latin typeface="+mn-lt"/>
              </a:rPr>
              <a:t>Principaux concurrents</a:t>
            </a:r>
          </a:p>
        </p:txBody>
      </p:sp>
      <p:sp>
        <p:nvSpPr>
          <p:cNvPr id="40973" name="Text Box 33"/>
          <p:cNvSpPr txBox="1">
            <a:spLocks noChangeArrowheads="1"/>
          </p:cNvSpPr>
          <p:nvPr/>
        </p:nvSpPr>
        <p:spPr bwMode="auto">
          <a:xfrm>
            <a:off x="500063" y="5143500"/>
            <a:ext cx="3429000" cy="815975"/>
          </a:xfrm>
          <a:prstGeom prst="rect">
            <a:avLst/>
          </a:prstGeom>
          <a:noFill/>
          <a:ln w="9525">
            <a:noFill/>
            <a:miter lim="800000"/>
            <a:headEnd/>
            <a:tailEnd/>
          </a:ln>
        </p:spPr>
        <p:txBody>
          <a:bodyPr lIns="75749" tIns="37874" rIns="75749" bIns="37874">
            <a:spAutoFit/>
          </a:bodyPr>
          <a:lstStyle/>
          <a:p>
            <a:pPr marL="269875" lvl="1" indent="-93663" defTabSz="757238">
              <a:buFont typeface="Wingdings" pitchFamily="2" charset="2"/>
              <a:buChar char="§"/>
            </a:pPr>
            <a:r>
              <a:rPr lang="fr-FR" sz="1200">
                <a:solidFill>
                  <a:srgbClr val="000000"/>
                </a:solidFill>
                <a:latin typeface="Calibri" pitchFamily="34" charset="0"/>
              </a:rPr>
              <a:t> Les installateurs/fournisseurs  électriques</a:t>
            </a:r>
          </a:p>
          <a:p>
            <a:pPr marL="269875" lvl="1" indent="-93663" defTabSz="757238">
              <a:buFont typeface="Wingdings" pitchFamily="2" charset="2"/>
              <a:buChar char="§"/>
            </a:pPr>
            <a:r>
              <a:rPr lang="fr-FR" sz="1200">
                <a:solidFill>
                  <a:srgbClr val="000000"/>
                </a:solidFill>
                <a:latin typeface="Calibri" pitchFamily="34" charset="0"/>
              </a:rPr>
              <a:t> Les entreprises et sous traitants de maintenance électrique</a:t>
            </a:r>
          </a:p>
          <a:p>
            <a:pPr marL="269875" lvl="1" indent="-93663" defTabSz="757238">
              <a:buFont typeface="Wingdings" pitchFamily="2" charset="2"/>
              <a:buChar char="§"/>
            </a:pPr>
            <a:r>
              <a:rPr lang="fr-FR" sz="1200">
                <a:solidFill>
                  <a:srgbClr val="000000"/>
                </a:solidFill>
                <a:latin typeface="Calibri" pitchFamily="34" charset="0"/>
              </a:rPr>
              <a:t>SKMK, Kahrakib,  MEI, Kahrif, Kanaghaz</a:t>
            </a:r>
          </a:p>
        </p:txBody>
      </p:sp>
      <p:sp>
        <p:nvSpPr>
          <p:cNvPr id="40974" name="Line 35"/>
          <p:cNvSpPr>
            <a:spLocks noChangeShapeType="1"/>
          </p:cNvSpPr>
          <p:nvPr/>
        </p:nvSpPr>
        <p:spPr bwMode="auto">
          <a:xfrm flipV="1">
            <a:off x="112713" y="3606800"/>
            <a:ext cx="4173537" cy="0"/>
          </a:xfrm>
          <a:prstGeom prst="line">
            <a:avLst/>
          </a:prstGeom>
          <a:noFill/>
          <a:ln w="9525">
            <a:solidFill>
              <a:schemeClr val="accent1"/>
            </a:solidFill>
            <a:round/>
            <a:headEnd/>
            <a:tailEnd/>
          </a:ln>
        </p:spPr>
        <p:txBody>
          <a:bodyPr wrap="none" anchor="ctr"/>
          <a:lstStyle/>
          <a:p>
            <a:endParaRPr lang="fr-FR"/>
          </a:p>
        </p:txBody>
      </p:sp>
      <p:sp>
        <p:nvSpPr>
          <p:cNvPr id="40975" name="Text Box 41"/>
          <p:cNvSpPr txBox="1">
            <a:spLocks noChangeArrowheads="1"/>
          </p:cNvSpPr>
          <p:nvPr/>
        </p:nvSpPr>
        <p:spPr bwMode="auto">
          <a:xfrm>
            <a:off x="2794000" y="852488"/>
            <a:ext cx="152400" cy="322262"/>
          </a:xfrm>
          <a:prstGeom prst="rect">
            <a:avLst/>
          </a:prstGeom>
          <a:noFill/>
          <a:ln w="9525">
            <a:noFill/>
            <a:miter lim="800000"/>
            <a:headEnd/>
            <a:tailEnd/>
          </a:ln>
        </p:spPr>
        <p:txBody>
          <a:bodyPr wrap="none" lIns="75749" tIns="37874" rIns="75749" bIns="37874">
            <a:spAutoFit/>
          </a:bodyPr>
          <a:lstStyle/>
          <a:p>
            <a:pPr defTabSz="757238"/>
            <a:endParaRPr lang="fr-FR" sz="1600">
              <a:solidFill>
                <a:srgbClr val="000000"/>
              </a:solidFill>
              <a:latin typeface="Calibri" pitchFamily="34" charset="0"/>
            </a:endParaRPr>
          </a:p>
        </p:txBody>
      </p:sp>
      <p:sp>
        <p:nvSpPr>
          <p:cNvPr id="40976" name="Rectangle 42"/>
          <p:cNvSpPr>
            <a:spLocks noChangeArrowheads="1"/>
          </p:cNvSpPr>
          <p:nvPr/>
        </p:nvSpPr>
        <p:spPr bwMode="auto">
          <a:xfrm>
            <a:off x="4286250" y="3181350"/>
            <a:ext cx="4500563" cy="306388"/>
          </a:xfrm>
          <a:prstGeom prst="rect">
            <a:avLst/>
          </a:prstGeom>
          <a:solidFill>
            <a:schemeClr val="accent1"/>
          </a:solidFill>
          <a:ln w="9525">
            <a:solidFill>
              <a:schemeClr val="accent1"/>
            </a:solidFill>
            <a:miter lim="800000"/>
            <a:headEnd/>
            <a:tailEnd/>
          </a:ln>
        </p:spPr>
        <p:txBody>
          <a:bodyPr wrap="none" anchor="ctr"/>
          <a:lstStyle/>
          <a:p>
            <a:pPr algn="ctr">
              <a:lnSpc>
                <a:spcPct val="120000"/>
              </a:lnSpc>
            </a:pPr>
            <a:endParaRPr lang="fr-FR" sz="2400">
              <a:latin typeface="Calibri" pitchFamily="34" charset="0"/>
            </a:endParaRPr>
          </a:p>
        </p:txBody>
      </p:sp>
      <p:sp>
        <p:nvSpPr>
          <p:cNvPr id="40977" name="Text Box 43"/>
          <p:cNvSpPr txBox="1">
            <a:spLocks noChangeArrowheads="1"/>
          </p:cNvSpPr>
          <p:nvPr/>
        </p:nvSpPr>
        <p:spPr bwMode="auto">
          <a:xfrm>
            <a:off x="4664075" y="3205163"/>
            <a:ext cx="2868613" cy="292100"/>
          </a:xfrm>
          <a:prstGeom prst="rect">
            <a:avLst/>
          </a:prstGeom>
          <a:noFill/>
          <a:ln w="9525">
            <a:noFill/>
            <a:miter lim="800000"/>
            <a:headEnd/>
            <a:tailEnd/>
          </a:ln>
        </p:spPr>
        <p:txBody>
          <a:bodyPr lIns="75749" tIns="37874" rIns="75749" bIns="37874">
            <a:spAutoFit/>
          </a:bodyPr>
          <a:lstStyle/>
          <a:p>
            <a:pPr defTabSz="757238">
              <a:spcBef>
                <a:spcPct val="50000"/>
              </a:spcBef>
            </a:pPr>
            <a:r>
              <a:rPr lang="fr-FR" sz="1400" b="1" dirty="0">
                <a:solidFill>
                  <a:schemeClr val="bg1"/>
                </a:solidFill>
                <a:latin typeface="Calibri" pitchFamily="34" charset="0"/>
              </a:rPr>
              <a:t>Risques</a:t>
            </a:r>
          </a:p>
        </p:txBody>
      </p:sp>
      <p:sp>
        <p:nvSpPr>
          <p:cNvPr id="40978" name="Text Box 79"/>
          <p:cNvSpPr txBox="1">
            <a:spLocks noChangeArrowheads="1"/>
          </p:cNvSpPr>
          <p:nvPr/>
        </p:nvSpPr>
        <p:spPr bwMode="auto">
          <a:xfrm>
            <a:off x="50800" y="598488"/>
            <a:ext cx="4164013" cy="2476500"/>
          </a:xfrm>
          <a:prstGeom prst="rect">
            <a:avLst/>
          </a:prstGeom>
          <a:noFill/>
          <a:ln w="9525">
            <a:noFill/>
            <a:miter lim="800000"/>
            <a:headEnd/>
            <a:tailEnd/>
          </a:ln>
        </p:spPr>
        <p:txBody>
          <a:bodyPr lIns="75749" tIns="37874" rIns="75749" bIns="37874">
            <a:spAutoFit/>
          </a:bodyPr>
          <a:lstStyle/>
          <a:p>
            <a:pPr marL="379413" lvl="1" defTabSz="757238">
              <a:buClr>
                <a:srgbClr val="666465"/>
              </a:buClr>
              <a:buSzPct val="80000"/>
              <a:buFont typeface="Wingdings" pitchFamily="2" charset="2"/>
              <a:buNone/>
            </a:pPr>
            <a:r>
              <a:rPr lang="fr-FR" sz="1200" b="1" dirty="0">
                <a:solidFill>
                  <a:srgbClr val="000000"/>
                </a:solidFill>
                <a:latin typeface="Calibri" pitchFamily="34" charset="0"/>
              </a:rPr>
              <a:t>Prestation de service</a:t>
            </a:r>
            <a:r>
              <a:rPr lang="fr-FR" sz="1200" dirty="0">
                <a:solidFill>
                  <a:srgbClr val="000000"/>
                </a:solidFill>
                <a:latin typeface="Calibri" pitchFamily="34" charset="0"/>
              </a:rPr>
              <a:t> : </a:t>
            </a:r>
          </a:p>
          <a:p>
            <a:pPr marL="379413" lvl="1" defTabSz="757238">
              <a:buClr>
                <a:srgbClr val="666465"/>
              </a:buClr>
              <a:buSzPct val="80000"/>
              <a:buFont typeface="Arial" charset="0"/>
              <a:buChar char="•"/>
            </a:pPr>
            <a:r>
              <a:rPr lang="fr-FR" sz="1200" dirty="0">
                <a:solidFill>
                  <a:srgbClr val="000000"/>
                </a:solidFill>
                <a:latin typeface="Calibri" pitchFamily="34" charset="0"/>
              </a:rPr>
              <a:t>Contrôle de conformité des installations intérieures</a:t>
            </a:r>
          </a:p>
          <a:p>
            <a:pPr marL="379413" lvl="1" defTabSz="757238">
              <a:buClr>
                <a:srgbClr val="666465"/>
              </a:buClr>
              <a:buSzPct val="80000"/>
              <a:buFont typeface="Arial" charset="0"/>
              <a:buChar char="•"/>
            </a:pPr>
            <a:r>
              <a:rPr lang="fr-FR" sz="1200" dirty="0">
                <a:solidFill>
                  <a:srgbClr val="000000"/>
                </a:solidFill>
                <a:latin typeface="Calibri" pitchFamily="34" charset="0"/>
              </a:rPr>
              <a:t>Diagnostic , audit et conseils technico commercial (audit énergétique, rationalisation de la consommation, sécurité relative aux installations électriques, validation des études des installations de distribution </a:t>
            </a:r>
            <a:r>
              <a:rPr lang="fr-FR" sz="1200" dirty="0" smtClean="0">
                <a:solidFill>
                  <a:srgbClr val="000000"/>
                </a:solidFill>
                <a:latin typeface="Calibri" pitchFamily="34" charset="0"/>
              </a:rPr>
              <a:t>EE  </a:t>
            </a:r>
            <a:r>
              <a:rPr lang="fr-FR" sz="1200" dirty="0">
                <a:solidFill>
                  <a:srgbClr val="000000"/>
                </a:solidFill>
                <a:latin typeface="Calibri" pitchFamily="34" charset="0"/>
              </a:rPr>
              <a:t>et EG, etc.)</a:t>
            </a:r>
          </a:p>
          <a:p>
            <a:pPr marL="379413" lvl="1" defTabSz="757238">
              <a:buClr>
                <a:srgbClr val="666465"/>
              </a:buClr>
              <a:buSzPct val="80000"/>
              <a:buFont typeface="Arial" charset="0"/>
              <a:buChar char="•"/>
            </a:pPr>
            <a:r>
              <a:rPr lang="fr-FR" sz="1200" dirty="0">
                <a:solidFill>
                  <a:srgbClr val="000000"/>
                </a:solidFill>
                <a:latin typeface="Calibri" pitchFamily="34" charset="0"/>
              </a:rPr>
              <a:t>Maintenance préventive</a:t>
            </a:r>
          </a:p>
          <a:p>
            <a:pPr marL="379413" lvl="1" defTabSz="757238">
              <a:buClr>
                <a:srgbClr val="666465"/>
              </a:buClr>
              <a:buSzPct val="80000"/>
              <a:buFont typeface="Arial" charset="0"/>
              <a:buChar char="•"/>
            </a:pPr>
            <a:r>
              <a:rPr lang="fr-FR" sz="1200" dirty="0">
                <a:solidFill>
                  <a:srgbClr val="000000"/>
                </a:solidFill>
                <a:latin typeface="Calibri" pitchFamily="34" charset="0"/>
              </a:rPr>
              <a:t>Maintenance curative</a:t>
            </a:r>
          </a:p>
          <a:p>
            <a:pPr marL="379413" lvl="1" defTabSz="757238">
              <a:buClr>
                <a:srgbClr val="666465"/>
              </a:buClr>
              <a:buSzPct val="80000"/>
              <a:buFont typeface="Arial" charset="0"/>
              <a:buChar char="•"/>
            </a:pPr>
            <a:r>
              <a:rPr lang="fr-FR" sz="1200" dirty="0">
                <a:solidFill>
                  <a:srgbClr val="000000"/>
                </a:solidFill>
                <a:latin typeface="Calibri" pitchFamily="34" charset="0"/>
              </a:rPr>
              <a:t>Assistance technique (expertise matériels, etc.)</a:t>
            </a:r>
          </a:p>
          <a:p>
            <a:pPr marL="379413" lvl="1" defTabSz="757238">
              <a:buClr>
                <a:srgbClr val="666465"/>
              </a:buClr>
              <a:buSzPct val="80000"/>
              <a:buFont typeface="Arial" charset="0"/>
              <a:buChar char="•"/>
            </a:pPr>
            <a:r>
              <a:rPr lang="fr-FR" sz="1200" dirty="0">
                <a:solidFill>
                  <a:srgbClr val="000000"/>
                </a:solidFill>
                <a:latin typeface="Calibri" pitchFamily="34" charset="0"/>
              </a:rPr>
              <a:t>Interventions:</a:t>
            </a:r>
          </a:p>
          <a:p>
            <a:pPr marL="628650" lvl="2" indent="-85725" defTabSz="757238">
              <a:buClr>
                <a:srgbClr val="666465"/>
              </a:buClr>
              <a:buSzPct val="80000"/>
              <a:buFont typeface="Wingdings" pitchFamily="2" charset="2"/>
              <a:buChar char="Ø"/>
            </a:pPr>
            <a:r>
              <a:rPr lang="fr-FR" sz="1200" dirty="0">
                <a:solidFill>
                  <a:srgbClr val="000000"/>
                </a:solidFill>
                <a:latin typeface="Calibri" pitchFamily="34" charset="0"/>
              </a:rPr>
              <a:t>Recherche défauts dans les installations des clients MT et réparation câbles</a:t>
            </a:r>
          </a:p>
          <a:p>
            <a:pPr marL="628650" lvl="2" indent="-85725" defTabSz="757238">
              <a:buClr>
                <a:srgbClr val="666465"/>
              </a:buClr>
              <a:buSzPct val="80000"/>
              <a:buFont typeface="Wingdings" pitchFamily="2" charset="2"/>
              <a:buChar char="Ø"/>
            </a:pPr>
            <a:r>
              <a:rPr lang="fr-FR" sz="1200" dirty="0">
                <a:solidFill>
                  <a:srgbClr val="000000"/>
                </a:solidFill>
                <a:latin typeface="Calibri" pitchFamily="34" charset="0"/>
              </a:rPr>
              <a:t>Recherche de fuites installations intérieures enterrées</a:t>
            </a:r>
          </a:p>
        </p:txBody>
      </p:sp>
      <p:sp>
        <p:nvSpPr>
          <p:cNvPr id="40979" name="Text Box 10"/>
          <p:cNvSpPr txBox="1">
            <a:spLocks noChangeArrowheads="1"/>
          </p:cNvSpPr>
          <p:nvPr/>
        </p:nvSpPr>
        <p:spPr bwMode="auto">
          <a:xfrm>
            <a:off x="4735513" y="663575"/>
            <a:ext cx="2422525" cy="814388"/>
          </a:xfrm>
          <a:prstGeom prst="rect">
            <a:avLst/>
          </a:prstGeom>
          <a:noFill/>
          <a:ln w="9525">
            <a:noFill/>
            <a:miter lim="800000"/>
            <a:headEnd/>
            <a:tailEnd/>
          </a:ln>
        </p:spPr>
        <p:txBody>
          <a:bodyPr lIns="75749" tIns="37874" rIns="75749" bIns="37874">
            <a:spAutoFit/>
          </a:bodyPr>
          <a:lstStyle/>
          <a:p>
            <a:pPr defTabSz="757238">
              <a:spcBef>
                <a:spcPct val="50000"/>
              </a:spcBef>
            </a:pPr>
            <a:r>
              <a:rPr lang="fr-FR" sz="2400" b="1">
                <a:solidFill>
                  <a:schemeClr val="bg1"/>
                </a:solidFill>
                <a:latin typeface="Calibri" pitchFamily="34" charset="0"/>
              </a:rPr>
              <a:t>Règles du jeu concurrentiel</a:t>
            </a:r>
          </a:p>
        </p:txBody>
      </p:sp>
      <p:sp>
        <p:nvSpPr>
          <p:cNvPr id="14662" name="Text Box 40"/>
          <p:cNvSpPr txBox="1">
            <a:spLocks noChangeArrowheads="1"/>
          </p:cNvSpPr>
          <p:nvPr/>
        </p:nvSpPr>
        <p:spPr bwMode="auto">
          <a:xfrm>
            <a:off x="4357688" y="620713"/>
            <a:ext cx="4429125" cy="2446367"/>
          </a:xfrm>
          <a:prstGeom prst="rect">
            <a:avLst/>
          </a:prstGeom>
          <a:noFill/>
          <a:ln w="9525">
            <a:noFill/>
            <a:miter lim="800000"/>
            <a:headEnd/>
            <a:tailEnd/>
          </a:ln>
        </p:spPr>
        <p:txBody>
          <a:bodyPr lIns="75749" tIns="37874" rIns="75749" bIns="37874">
            <a:spAutoFit/>
          </a:bodyPr>
          <a:lstStyle/>
          <a:p>
            <a:pPr marL="177800" indent="-177800" defTabSz="757238" fontAlgn="auto">
              <a:spcBef>
                <a:spcPts val="0"/>
              </a:spcBef>
              <a:spcAft>
                <a:spcPts val="0"/>
              </a:spcAft>
              <a:defRPr/>
            </a:pPr>
            <a:r>
              <a:rPr lang="fr-FR" sz="1400" b="1" u="sng" dirty="0">
                <a:solidFill>
                  <a:srgbClr val="000000"/>
                </a:solidFill>
                <a:latin typeface="+mn-lt"/>
              </a:rPr>
              <a:t>Barrières à l’entrée</a:t>
            </a:r>
            <a:r>
              <a:rPr lang="fr-FR" sz="1400" b="1" dirty="0">
                <a:solidFill>
                  <a:srgbClr val="000000"/>
                </a:solidFill>
                <a:latin typeface="+mn-lt"/>
              </a:rPr>
              <a:t>:</a:t>
            </a:r>
            <a:r>
              <a:rPr lang="fr-FR" sz="1400" i="1" dirty="0">
                <a:solidFill>
                  <a:srgbClr val="000000"/>
                </a:solidFill>
                <a:latin typeface="+mn-lt"/>
              </a:rPr>
              <a:t> </a:t>
            </a:r>
            <a:r>
              <a:rPr lang="fr-FR" sz="1400" dirty="0">
                <a:solidFill>
                  <a:srgbClr val="000000"/>
                </a:solidFill>
                <a:latin typeface="+mn-lt"/>
              </a:rPr>
              <a:t>Maitrise </a:t>
            </a:r>
            <a:r>
              <a:rPr lang="fr-FR" sz="1400" dirty="0" smtClean="0">
                <a:solidFill>
                  <a:srgbClr val="000000"/>
                </a:solidFill>
                <a:latin typeface="+mn-lt"/>
              </a:rPr>
              <a:t>technique.</a:t>
            </a:r>
          </a:p>
          <a:p>
            <a:pPr defTabSz="757238" fontAlgn="auto">
              <a:spcBef>
                <a:spcPts val="0"/>
              </a:spcBef>
              <a:spcAft>
                <a:spcPts val="0"/>
              </a:spcAft>
              <a:defRPr/>
            </a:pPr>
            <a:r>
              <a:rPr lang="fr-FR" sz="1400" b="1" u="sng" dirty="0" smtClean="0">
                <a:solidFill>
                  <a:srgbClr val="000000"/>
                </a:solidFill>
                <a:latin typeface="+mn-lt"/>
              </a:rPr>
              <a:t>FCS </a:t>
            </a:r>
            <a:r>
              <a:rPr lang="fr-FR" sz="1400" b="1" dirty="0">
                <a:solidFill>
                  <a:srgbClr val="000000"/>
                </a:solidFill>
                <a:latin typeface="+mn-lt"/>
              </a:rPr>
              <a:t>: </a:t>
            </a:r>
          </a:p>
          <a:p>
            <a:pPr marL="228600" indent="-228600" defTabSz="757238" fontAlgn="auto">
              <a:spcBef>
                <a:spcPts val="0"/>
              </a:spcBef>
              <a:spcAft>
                <a:spcPts val="0"/>
              </a:spcAft>
              <a:buFont typeface="+mj-lt"/>
              <a:buAutoNum type="arabicPeriod"/>
              <a:defRPr/>
            </a:pPr>
            <a:r>
              <a:rPr lang="fr-FR" sz="1400" dirty="0">
                <a:solidFill>
                  <a:srgbClr val="000000"/>
                </a:solidFill>
                <a:latin typeface="+mn-lt"/>
              </a:rPr>
              <a:t>Capacité diagnostic optimisation énergétique	</a:t>
            </a:r>
          </a:p>
          <a:p>
            <a:pPr marL="228600" indent="-228600" defTabSz="757238" fontAlgn="auto">
              <a:spcBef>
                <a:spcPts val="0"/>
              </a:spcBef>
              <a:spcAft>
                <a:spcPts val="0"/>
              </a:spcAft>
              <a:buFont typeface="+mj-lt"/>
              <a:buAutoNum type="arabicPeriod"/>
              <a:defRPr/>
            </a:pPr>
            <a:r>
              <a:rPr lang="fr-FR" sz="1400" dirty="0">
                <a:solidFill>
                  <a:srgbClr val="000000"/>
                </a:solidFill>
                <a:latin typeface="+mn-lt"/>
              </a:rPr>
              <a:t>Proximité clients	</a:t>
            </a:r>
          </a:p>
          <a:p>
            <a:pPr marL="228600" indent="-228600" defTabSz="757238" fontAlgn="auto">
              <a:spcBef>
                <a:spcPts val="0"/>
              </a:spcBef>
              <a:spcAft>
                <a:spcPts val="0"/>
              </a:spcAft>
              <a:buFont typeface="+mj-lt"/>
              <a:buAutoNum type="arabicPeriod"/>
              <a:defRPr/>
            </a:pPr>
            <a:r>
              <a:rPr lang="fr-FR" sz="1400" dirty="0">
                <a:solidFill>
                  <a:srgbClr val="000000"/>
                </a:solidFill>
                <a:latin typeface="+mn-lt"/>
              </a:rPr>
              <a:t>Puissance d’achat 	</a:t>
            </a:r>
          </a:p>
          <a:p>
            <a:pPr marL="228600" indent="-228600" defTabSz="757238" fontAlgn="auto">
              <a:spcBef>
                <a:spcPts val="0"/>
              </a:spcBef>
              <a:spcAft>
                <a:spcPts val="0"/>
              </a:spcAft>
              <a:buFont typeface="+mj-lt"/>
              <a:buAutoNum type="arabicPeriod"/>
              <a:defRPr/>
            </a:pPr>
            <a:r>
              <a:rPr lang="fr-FR" sz="1400" dirty="0">
                <a:solidFill>
                  <a:srgbClr val="000000"/>
                </a:solidFill>
                <a:latin typeface="+mn-lt"/>
              </a:rPr>
              <a:t>Capacité de maintenance préventive/ curative des installations des clients</a:t>
            </a:r>
          </a:p>
          <a:p>
            <a:pPr marL="228600" indent="-228600" defTabSz="757238" fontAlgn="auto">
              <a:spcBef>
                <a:spcPts val="0"/>
              </a:spcBef>
              <a:spcAft>
                <a:spcPts val="0"/>
              </a:spcAft>
              <a:buFont typeface="+mj-lt"/>
              <a:buAutoNum type="arabicPeriod"/>
              <a:defRPr/>
            </a:pPr>
            <a:r>
              <a:rPr lang="fr-FR" sz="1400" dirty="0">
                <a:solidFill>
                  <a:srgbClr val="000000"/>
                </a:solidFill>
                <a:latin typeface="+mn-lt"/>
              </a:rPr>
              <a:t>Références</a:t>
            </a:r>
          </a:p>
          <a:p>
            <a:pPr marL="228600" indent="-228600" defTabSz="757238" fontAlgn="auto">
              <a:spcBef>
                <a:spcPts val="0"/>
              </a:spcBef>
              <a:spcAft>
                <a:spcPts val="0"/>
              </a:spcAft>
              <a:buFont typeface="+mj-lt"/>
              <a:buAutoNum type="arabicPeriod"/>
              <a:defRPr/>
            </a:pPr>
            <a:r>
              <a:rPr lang="fr-FR" sz="1400" dirty="0">
                <a:solidFill>
                  <a:srgbClr val="000000"/>
                </a:solidFill>
                <a:latin typeface="+mn-lt"/>
              </a:rPr>
              <a:t>Compétences relationnelles et guichet unique</a:t>
            </a:r>
          </a:p>
          <a:p>
            <a:pPr marL="228600" indent="-228600" defTabSz="757238" fontAlgn="auto">
              <a:spcBef>
                <a:spcPts val="0"/>
              </a:spcBef>
              <a:spcAft>
                <a:spcPts val="0"/>
              </a:spcAft>
              <a:buFont typeface="+mj-lt"/>
              <a:buAutoNum type="arabicPeriod"/>
              <a:defRPr/>
            </a:pPr>
            <a:r>
              <a:rPr lang="fr-FR" sz="1400" dirty="0">
                <a:solidFill>
                  <a:srgbClr val="000000"/>
                </a:solidFill>
                <a:latin typeface="+mn-lt"/>
              </a:rPr>
              <a:t>Organisation et procédures adaptées</a:t>
            </a:r>
          </a:p>
          <a:p>
            <a:pPr marL="228600" indent="-228600" defTabSz="757238" fontAlgn="auto">
              <a:spcBef>
                <a:spcPts val="0"/>
              </a:spcBef>
              <a:spcAft>
                <a:spcPts val="0"/>
              </a:spcAft>
              <a:buFont typeface="+mj-lt"/>
              <a:buAutoNum type="arabicPeriod"/>
              <a:defRPr/>
            </a:pPr>
            <a:r>
              <a:rPr lang="fr-FR" sz="1400" dirty="0">
                <a:solidFill>
                  <a:srgbClr val="000000"/>
                </a:solidFill>
                <a:latin typeface="+mn-lt"/>
              </a:rPr>
              <a:t>Prix compétitif</a:t>
            </a:r>
          </a:p>
        </p:txBody>
      </p:sp>
      <p:cxnSp>
        <p:nvCxnSpPr>
          <p:cNvPr id="40981" name="Connecteur droit 57"/>
          <p:cNvCxnSpPr>
            <a:cxnSpLocks noChangeShapeType="1"/>
          </p:cNvCxnSpPr>
          <p:nvPr/>
        </p:nvCxnSpPr>
        <p:spPr bwMode="auto">
          <a:xfrm flipV="1">
            <a:off x="112713" y="3008313"/>
            <a:ext cx="4173537" cy="0"/>
          </a:xfrm>
          <a:prstGeom prst="line">
            <a:avLst/>
          </a:prstGeom>
          <a:noFill/>
          <a:ln w="9525" algn="ctr">
            <a:solidFill>
              <a:schemeClr val="accent1"/>
            </a:solidFill>
            <a:round/>
            <a:headEnd/>
            <a:tailEnd/>
          </a:ln>
        </p:spPr>
      </p:cxnSp>
      <p:sp>
        <p:nvSpPr>
          <p:cNvPr id="40982" name="Text Box 43"/>
          <p:cNvSpPr txBox="1">
            <a:spLocks noChangeArrowheads="1"/>
          </p:cNvSpPr>
          <p:nvPr/>
        </p:nvSpPr>
        <p:spPr bwMode="auto">
          <a:xfrm>
            <a:off x="4625975" y="3622675"/>
            <a:ext cx="2870200" cy="446088"/>
          </a:xfrm>
          <a:prstGeom prst="rect">
            <a:avLst/>
          </a:prstGeom>
          <a:noFill/>
          <a:ln w="9525">
            <a:noFill/>
            <a:miter lim="800000"/>
            <a:headEnd/>
            <a:tailEnd/>
          </a:ln>
        </p:spPr>
        <p:txBody>
          <a:bodyPr lIns="75749" tIns="37874" rIns="75749" bIns="37874">
            <a:spAutoFit/>
          </a:bodyPr>
          <a:lstStyle/>
          <a:p>
            <a:pPr defTabSz="757238">
              <a:spcBef>
                <a:spcPct val="50000"/>
              </a:spcBef>
            </a:pPr>
            <a:r>
              <a:rPr lang="fr-FR" sz="2400" b="1">
                <a:solidFill>
                  <a:schemeClr val="bg1"/>
                </a:solidFill>
                <a:latin typeface="Calibri" pitchFamily="34" charset="0"/>
              </a:rPr>
              <a:t>Risques</a:t>
            </a:r>
          </a:p>
        </p:txBody>
      </p:sp>
      <p:sp>
        <p:nvSpPr>
          <p:cNvPr id="40983" name="Rectangle 7"/>
          <p:cNvSpPr>
            <a:spLocks noChangeArrowheads="1"/>
          </p:cNvSpPr>
          <p:nvPr/>
        </p:nvSpPr>
        <p:spPr bwMode="auto">
          <a:xfrm>
            <a:off x="206375" y="0"/>
            <a:ext cx="7285038" cy="428625"/>
          </a:xfrm>
          <a:prstGeom prst="rect">
            <a:avLst/>
          </a:prstGeom>
          <a:noFill/>
          <a:ln w="9525">
            <a:noFill/>
            <a:miter lim="800000"/>
            <a:headEnd/>
            <a:tailEnd/>
          </a:ln>
        </p:spPr>
        <p:txBody>
          <a:bodyPr lIns="0" tIns="0" rIns="0" bIns="0" anchor="b"/>
          <a:lstStyle/>
          <a:p>
            <a:pPr marL="457200" indent="-457200"/>
            <a:r>
              <a:rPr lang="fr-FR" sz="2400" b="1">
                <a:solidFill>
                  <a:srgbClr val="000000"/>
                </a:solidFill>
                <a:latin typeface="Calibri" pitchFamily="34" charset="0"/>
              </a:rPr>
              <a:t>Caractérisation du segment « Services in-situ »</a:t>
            </a:r>
          </a:p>
        </p:txBody>
      </p:sp>
      <p:sp>
        <p:nvSpPr>
          <p:cNvPr id="40984" name="Rectangle 53"/>
          <p:cNvSpPr>
            <a:spLocks noChangeArrowheads="1"/>
          </p:cNvSpPr>
          <p:nvPr/>
        </p:nvSpPr>
        <p:spPr bwMode="auto">
          <a:xfrm>
            <a:off x="4357688" y="3406775"/>
            <a:ext cx="4357687" cy="738188"/>
          </a:xfrm>
          <a:prstGeom prst="rect">
            <a:avLst/>
          </a:prstGeom>
          <a:noFill/>
          <a:ln w="9525">
            <a:noFill/>
            <a:miter lim="800000"/>
            <a:headEnd/>
            <a:tailEnd/>
          </a:ln>
        </p:spPr>
        <p:txBody>
          <a:bodyPr>
            <a:spAutoFit/>
          </a:bodyPr>
          <a:lstStyle/>
          <a:p>
            <a:pPr marL="180975" indent="-180975" defTabSz="757238">
              <a:lnSpc>
                <a:spcPct val="150000"/>
              </a:lnSpc>
              <a:buFontTx/>
              <a:buAutoNum type="arabicPeriod"/>
            </a:pPr>
            <a:r>
              <a:rPr lang="fr-FR" sz="1400" dirty="0">
                <a:solidFill>
                  <a:srgbClr val="000000"/>
                </a:solidFill>
                <a:latin typeface="Calibri" pitchFamily="34" charset="0"/>
              </a:rPr>
              <a:t>Risque concurrentiel </a:t>
            </a:r>
          </a:p>
          <a:p>
            <a:pPr marL="180975" indent="-180975" defTabSz="757238">
              <a:lnSpc>
                <a:spcPct val="150000"/>
              </a:lnSpc>
              <a:buFontTx/>
              <a:buAutoNum type="arabicPeriod"/>
            </a:pPr>
            <a:r>
              <a:rPr lang="fr-FR" sz="1400" dirty="0">
                <a:solidFill>
                  <a:srgbClr val="000000"/>
                </a:solidFill>
                <a:latin typeface="Calibri" pitchFamily="34" charset="0"/>
              </a:rPr>
              <a:t>Risque technologique </a:t>
            </a:r>
          </a:p>
        </p:txBody>
      </p:sp>
      <p:sp>
        <p:nvSpPr>
          <p:cNvPr id="40985" name="Text Box 23"/>
          <p:cNvSpPr txBox="1">
            <a:spLocks noChangeArrowheads="1"/>
          </p:cNvSpPr>
          <p:nvPr/>
        </p:nvSpPr>
        <p:spPr bwMode="auto">
          <a:xfrm>
            <a:off x="420688" y="3079750"/>
            <a:ext cx="3794125" cy="504825"/>
          </a:xfrm>
          <a:prstGeom prst="rect">
            <a:avLst/>
          </a:prstGeom>
          <a:noFill/>
          <a:ln w="9525">
            <a:noFill/>
            <a:miter lim="800000"/>
            <a:headEnd/>
            <a:tailEnd/>
          </a:ln>
        </p:spPr>
        <p:txBody>
          <a:bodyPr lIns="75749" tIns="37874" rIns="75749" bIns="37874">
            <a:spAutoFit/>
          </a:bodyPr>
          <a:lstStyle/>
          <a:p>
            <a:pPr defTabSz="757238">
              <a:lnSpc>
                <a:spcPct val="120000"/>
              </a:lnSpc>
            </a:pPr>
            <a:r>
              <a:rPr lang="fr-FR" sz="1200" b="1" i="1" dirty="0">
                <a:solidFill>
                  <a:srgbClr val="000000"/>
                </a:solidFill>
                <a:latin typeface="Calibri" pitchFamily="34" charset="0"/>
              </a:rPr>
              <a:t>C</a:t>
            </a:r>
            <a:r>
              <a:rPr lang="fr-FR" sz="1200" b="1" dirty="0">
                <a:solidFill>
                  <a:srgbClr val="000000"/>
                </a:solidFill>
                <a:latin typeface="Calibri" pitchFamily="34" charset="0"/>
              </a:rPr>
              <a:t>lients </a:t>
            </a:r>
            <a:r>
              <a:rPr lang="fr-FR" sz="1200" dirty="0">
                <a:solidFill>
                  <a:srgbClr val="000000"/>
                </a:solidFill>
                <a:latin typeface="Calibri" pitchFamily="34" charset="0"/>
              </a:rPr>
              <a:t>:Les clients usagers (ménages, administrations, etc.), industriels, etc.</a:t>
            </a:r>
          </a:p>
        </p:txBody>
      </p:sp>
      <p:graphicFrame>
        <p:nvGraphicFramePr>
          <p:cNvPr id="1187988" name="Group 148"/>
          <p:cNvGraphicFramePr>
            <a:graphicFrameLocks noGrp="1"/>
          </p:cNvGraphicFramePr>
          <p:nvPr/>
        </p:nvGraphicFramePr>
        <p:xfrm>
          <a:off x="642938" y="3733800"/>
          <a:ext cx="3289791" cy="724853"/>
        </p:xfrm>
        <a:graphic>
          <a:graphicData uri="http://schemas.openxmlformats.org/drawingml/2006/table">
            <a:tbl>
              <a:tblPr/>
              <a:tblGrid>
                <a:gridCol w="744414"/>
                <a:gridCol w="509076"/>
                <a:gridCol w="509075"/>
                <a:gridCol w="509076"/>
                <a:gridCol w="509075"/>
                <a:gridCol w="509075"/>
              </a:tblGrid>
              <a:tr h="176213">
                <a:tc>
                  <a:txBody>
                    <a:bodyPr/>
                    <a:lstStyle/>
                    <a:p>
                      <a:pPr marL="0" marR="0" lvl="0" indent="0" algn="ctr" defTabSz="914400" rtl="0" eaLnBrk="1" fontAlgn="base" latinLnBrk="0" hangingPunct="1">
                        <a:lnSpc>
                          <a:spcPct val="120000"/>
                        </a:lnSpc>
                        <a:spcBef>
                          <a:spcPct val="20000"/>
                        </a:spcBef>
                        <a:spcAft>
                          <a:spcPct val="20000"/>
                        </a:spcAft>
                        <a:buClr>
                          <a:srgbClr val="666465"/>
                        </a:buClr>
                        <a:buSzTx/>
                        <a:buFont typeface="Wingdings" pitchFamily="2" charset="2"/>
                        <a:buNone/>
                        <a:tabLst/>
                      </a:pPr>
                      <a:endParaRPr kumimoji="0" lang="fr-FR" sz="900" b="1" i="0" u="none" strike="noStrike" cap="none" normalizeH="0" baseline="0" dirty="0" smtClean="0">
                        <a:ln>
                          <a:noFill/>
                        </a:ln>
                        <a:solidFill>
                          <a:srgbClr val="000000"/>
                        </a:solidFill>
                        <a:effectLst/>
                        <a:latin typeface="Arial" charset="0"/>
                        <a:cs typeface="Arial" charset="0"/>
                      </a:endParaRPr>
                    </a:p>
                  </a:txBody>
                  <a:tcPr marL="16615" marR="16615"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20000"/>
                        </a:lnSpc>
                        <a:spcBef>
                          <a:spcPct val="20000"/>
                        </a:spcBef>
                        <a:spcAft>
                          <a:spcPct val="20000"/>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rPr>
                        <a:t>2012</a:t>
                      </a:r>
                    </a:p>
                  </a:txBody>
                  <a:tcPr marL="16615" marR="16615"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20000"/>
                        </a:lnSpc>
                        <a:spcBef>
                          <a:spcPct val="20000"/>
                        </a:spcBef>
                        <a:spcAft>
                          <a:spcPct val="20000"/>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rPr>
                        <a:t>2013</a:t>
                      </a:r>
                    </a:p>
                  </a:txBody>
                  <a:tcPr marL="16615" marR="16615"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20000"/>
                        </a:lnSpc>
                        <a:spcBef>
                          <a:spcPct val="20000"/>
                        </a:spcBef>
                        <a:spcAft>
                          <a:spcPct val="20000"/>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rPr>
                        <a:t>2014</a:t>
                      </a:r>
                    </a:p>
                  </a:txBody>
                  <a:tcPr marL="16615" marR="16615"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20000"/>
                        </a:lnSpc>
                        <a:spcBef>
                          <a:spcPct val="20000"/>
                        </a:spcBef>
                        <a:spcAft>
                          <a:spcPct val="20000"/>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rPr>
                        <a:t>2015</a:t>
                      </a:r>
                    </a:p>
                  </a:txBody>
                  <a:tcPr marL="16615" marR="16615"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20000"/>
                        </a:lnSpc>
                        <a:spcBef>
                          <a:spcPct val="20000"/>
                        </a:spcBef>
                        <a:spcAft>
                          <a:spcPct val="20000"/>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rPr>
                        <a:t>2016</a:t>
                      </a:r>
                    </a:p>
                  </a:txBody>
                  <a:tcPr marL="16615" marR="16615"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r>
              <a:tr h="242888">
                <a:tc>
                  <a:txBody>
                    <a:bodyPr/>
                    <a:lstStyle/>
                    <a:p>
                      <a:pPr marL="0" marR="0" lvl="0" indent="0" algn="ctr" defTabSz="914400" rtl="0" eaLnBrk="1" fontAlgn="base" latinLnBrk="0" hangingPunct="1">
                        <a:lnSpc>
                          <a:spcPct val="120000"/>
                        </a:lnSpc>
                        <a:spcBef>
                          <a:spcPct val="20000"/>
                        </a:spcBef>
                        <a:spcAft>
                          <a:spcPct val="20000"/>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cs typeface="Arial" charset="0"/>
                        </a:rPr>
                        <a:t>Valeur ajoutée</a:t>
                      </a:r>
                    </a:p>
                    <a:p>
                      <a:pPr marL="0" marR="0" lvl="0" indent="0" algn="ctr" defTabSz="914400" rtl="0" eaLnBrk="1" fontAlgn="base" latinLnBrk="0" hangingPunct="1">
                        <a:lnSpc>
                          <a:spcPct val="120000"/>
                        </a:lnSpc>
                        <a:spcBef>
                          <a:spcPct val="20000"/>
                        </a:spcBef>
                        <a:spcAft>
                          <a:spcPct val="20000"/>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cs typeface="Arial" charset="0"/>
                        </a:rPr>
                        <a:t>MDA</a:t>
                      </a:r>
                    </a:p>
                  </a:txBody>
                  <a:tcPr marL="16615" marR="16615"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gridSpan="5">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rPr>
                        <a:t>Volontariste (ou Opportuniste?) : invisibilité en terme de la demande, et du prix des prestations (</a:t>
                      </a:r>
                      <a:r>
                        <a:rPr kumimoji="0" lang="fr-FR" sz="900" b="1" i="0" u="none" strike="noStrike" cap="none" normalizeH="0" baseline="0" dirty="0" smtClean="0">
                          <a:ln>
                            <a:noFill/>
                          </a:ln>
                          <a:solidFill>
                            <a:srgbClr val="FF0000"/>
                          </a:solidFill>
                          <a:effectLst/>
                          <a:latin typeface="Arial" charset="0"/>
                        </a:rPr>
                        <a:t>éventuels benchmark</a:t>
                      </a:r>
                      <a:r>
                        <a:rPr kumimoji="0" lang="fr-FR" sz="900" b="1" i="0" u="none" strike="noStrike" cap="none" normalizeH="0" baseline="0" dirty="0" smtClean="0">
                          <a:ln>
                            <a:noFill/>
                          </a:ln>
                          <a:solidFill>
                            <a:srgbClr val="000000"/>
                          </a:solidFill>
                          <a:effectLst/>
                          <a:latin typeface="Arial" charset="0"/>
                        </a:rPr>
                        <a:t>)</a:t>
                      </a:r>
                    </a:p>
                  </a:txBody>
                  <a:tcPr marL="16615" marR="16615"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hMerge="1">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endParaRPr kumimoji="0" lang="fr-FR" sz="900" b="1" i="0" u="none" strike="noStrike" cap="none" normalizeH="0" baseline="0" dirty="0" smtClean="0">
                        <a:ln>
                          <a:noFill/>
                        </a:ln>
                        <a:solidFill>
                          <a:srgbClr val="000000"/>
                        </a:solidFill>
                        <a:effectLst/>
                        <a:latin typeface="Arial" charset="0"/>
                      </a:endParaRPr>
                    </a:p>
                  </a:txBody>
                  <a:tcPr marL="16615" marR="16615"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hMerge="1">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endParaRPr kumimoji="0" lang="fr-FR" sz="900" b="1" i="0" u="none" strike="noStrike" cap="none" normalizeH="0" baseline="0" dirty="0" smtClean="0">
                        <a:ln>
                          <a:noFill/>
                        </a:ln>
                        <a:solidFill>
                          <a:srgbClr val="000000"/>
                        </a:solidFill>
                        <a:effectLst/>
                        <a:latin typeface="Arial" charset="0"/>
                      </a:endParaRPr>
                    </a:p>
                  </a:txBody>
                  <a:tcPr marL="16615" marR="16615"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hMerge="1">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endParaRPr kumimoji="0" lang="fr-FR" sz="900" b="1" i="0" u="none" strike="noStrike" cap="none" normalizeH="0" baseline="0" dirty="0" smtClean="0">
                        <a:ln>
                          <a:noFill/>
                        </a:ln>
                        <a:solidFill>
                          <a:srgbClr val="000000"/>
                        </a:solidFill>
                        <a:effectLst/>
                        <a:latin typeface="Arial" charset="0"/>
                      </a:endParaRPr>
                    </a:p>
                  </a:txBody>
                  <a:tcPr marL="16615" marR="16615"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hMerge="1">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endParaRPr kumimoji="0" lang="fr-FR" sz="900" b="1" i="0" u="none" strike="noStrike" cap="none" normalizeH="0" baseline="0" dirty="0" smtClean="0">
                        <a:ln>
                          <a:noFill/>
                        </a:ln>
                        <a:solidFill>
                          <a:srgbClr val="000000"/>
                        </a:solidFill>
                        <a:effectLst/>
                        <a:latin typeface="Arial" charset="0"/>
                      </a:endParaRPr>
                    </a:p>
                  </a:txBody>
                  <a:tcPr marL="16615" marR="16615" marT="0" marB="0" anchor="ctr" horzOverflow="overflow">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r>
            </a:tbl>
          </a:graphicData>
        </a:graphic>
      </p:graphicFrame>
      <p:sp>
        <p:nvSpPr>
          <p:cNvPr id="41005" name="Rectangle 6"/>
          <p:cNvSpPr>
            <a:spLocks noChangeArrowheads="1"/>
          </p:cNvSpPr>
          <p:nvPr/>
        </p:nvSpPr>
        <p:spPr bwMode="auto">
          <a:xfrm>
            <a:off x="4286250" y="4722813"/>
            <a:ext cx="4500563" cy="298450"/>
          </a:xfrm>
          <a:prstGeom prst="rect">
            <a:avLst/>
          </a:prstGeom>
          <a:solidFill>
            <a:schemeClr val="accent1"/>
          </a:solidFill>
          <a:ln w="9525">
            <a:solidFill>
              <a:schemeClr val="accent1"/>
            </a:solidFill>
            <a:miter lim="800000"/>
            <a:headEnd/>
            <a:tailEnd/>
          </a:ln>
        </p:spPr>
        <p:txBody>
          <a:bodyPr wrap="none" anchor="ctr"/>
          <a:lstStyle/>
          <a:p>
            <a:pPr defTabSz="757238">
              <a:spcBef>
                <a:spcPct val="50000"/>
              </a:spcBef>
            </a:pPr>
            <a:r>
              <a:rPr lang="fr-FR" sz="1400" b="1">
                <a:solidFill>
                  <a:schemeClr val="bg1"/>
                </a:solidFill>
                <a:latin typeface="Calibri" pitchFamily="34" charset="0"/>
              </a:rPr>
              <a:t>Données économiques</a:t>
            </a:r>
          </a:p>
        </p:txBody>
      </p:sp>
      <p:sp>
        <p:nvSpPr>
          <p:cNvPr id="41006" name="Rectangle 42"/>
          <p:cNvSpPr>
            <a:spLocks noChangeArrowheads="1"/>
          </p:cNvSpPr>
          <p:nvPr/>
        </p:nvSpPr>
        <p:spPr bwMode="auto">
          <a:xfrm>
            <a:off x="109538" y="4722813"/>
            <a:ext cx="4176712" cy="298450"/>
          </a:xfrm>
          <a:prstGeom prst="rect">
            <a:avLst/>
          </a:prstGeom>
          <a:solidFill>
            <a:schemeClr val="accent1"/>
          </a:solidFill>
          <a:ln w="9525">
            <a:solidFill>
              <a:schemeClr val="accent1"/>
            </a:solidFill>
            <a:miter lim="800000"/>
            <a:headEnd/>
            <a:tailEnd/>
          </a:ln>
        </p:spPr>
        <p:txBody>
          <a:bodyPr wrap="none" anchor="ctr"/>
          <a:lstStyle/>
          <a:p>
            <a:pPr defTabSz="757238">
              <a:spcBef>
                <a:spcPct val="50000"/>
              </a:spcBef>
            </a:pPr>
            <a:r>
              <a:rPr lang="fr-FR" sz="1400" b="1">
                <a:solidFill>
                  <a:schemeClr val="bg1"/>
                </a:solidFill>
                <a:latin typeface="Calibri" pitchFamily="34" charset="0"/>
              </a:rPr>
              <a:t>Structure de la concurrence</a:t>
            </a:r>
          </a:p>
        </p:txBody>
      </p:sp>
      <p:sp>
        <p:nvSpPr>
          <p:cNvPr id="41007" name="Text Box 10"/>
          <p:cNvSpPr txBox="1">
            <a:spLocks noChangeArrowheads="1"/>
          </p:cNvSpPr>
          <p:nvPr/>
        </p:nvSpPr>
        <p:spPr bwMode="auto">
          <a:xfrm>
            <a:off x="225425" y="385763"/>
            <a:ext cx="1897063" cy="290512"/>
          </a:xfrm>
          <a:prstGeom prst="rect">
            <a:avLst/>
          </a:prstGeom>
          <a:noFill/>
          <a:ln w="9525">
            <a:noFill/>
            <a:miter lim="800000"/>
            <a:headEnd/>
            <a:tailEnd/>
          </a:ln>
        </p:spPr>
        <p:txBody>
          <a:bodyPr lIns="75749" tIns="37874" rIns="75749" bIns="37874">
            <a:spAutoFit/>
          </a:bodyPr>
          <a:lstStyle/>
          <a:p>
            <a:pPr defTabSz="757238">
              <a:spcBef>
                <a:spcPct val="50000"/>
              </a:spcBef>
            </a:pPr>
            <a:r>
              <a:rPr lang="fr-FR" sz="1400" b="1">
                <a:solidFill>
                  <a:schemeClr val="bg1"/>
                </a:solidFill>
                <a:latin typeface="Calibri" pitchFamily="34" charset="0"/>
              </a:rPr>
              <a:t>Définition du segment</a:t>
            </a:r>
          </a:p>
        </p:txBody>
      </p:sp>
      <p:sp>
        <p:nvSpPr>
          <p:cNvPr id="41008" name="Text Box 11"/>
          <p:cNvSpPr txBox="1">
            <a:spLocks noChangeArrowheads="1"/>
          </p:cNvSpPr>
          <p:nvPr/>
        </p:nvSpPr>
        <p:spPr bwMode="auto">
          <a:xfrm>
            <a:off x="4733925" y="385763"/>
            <a:ext cx="4052888" cy="290512"/>
          </a:xfrm>
          <a:prstGeom prst="rect">
            <a:avLst/>
          </a:prstGeom>
          <a:noFill/>
          <a:ln w="9525">
            <a:noFill/>
            <a:miter lim="800000"/>
            <a:headEnd/>
            <a:tailEnd/>
          </a:ln>
        </p:spPr>
        <p:txBody>
          <a:bodyPr lIns="75749" tIns="37874" rIns="75749" bIns="37874">
            <a:spAutoFit/>
          </a:bodyPr>
          <a:lstStyle/>
          <a:p>
            <a:pPr defTabSz="757238">
              <a:spcBef>
                <a:spcPct val="50000"/>
              </a:spcBef>
            </a:pPr>
            <a:r>
              <a:rPr lang="fr-FR" sz="1400" b="1">
                <a:solidFill>
                  <a:schemeClr val="bg1"/>
                </a:solidFill>
                <a:latin typeface="Calibri" pitchFamily="34" charset="0"/>
              </a:rPr>
              <a:t>Règles du jeu et synergies possibles</a:t>
            </a:r>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graphicFrame>
        <p:nvGraphicFramePr>
          <p:cNvPr id="1190119" name="Group 231"/>
          <p:cNvGraphicFramePr>
            <a:graphicFrameLocks noGrp="1"/>
          </p:cNvGraphicFramePr>
          <p:nvPr>
            <p:ph idx="4294967295"/>
          </p:nvPr>
        </p:nvGraphicFramePr>
        <p:xfrm>
          <a:off x="301625" y="566738"/>
          <a:ext cx="8628094" cy="6228109"/>
        </p:xfrm>
        <a:graphic>
          <a:graphicData uri="http://schemas.openxmlformats.org/drawingml/2006/table">
            <a:tbl>
              <a:tblPr/>
              <a:tblGrid>
                <a:gridCol w="657760"/>
                <a:gridCol w="141336"/>
                <a:gridCol w="1435111"/>
                <a:gridCol w="401577"/>
                <a:gridCol w="463764"/>
                <a:gridCol w="456447"/>
                <a:gridCol w="471083"/>
                <a:gridCol w="397513"/>
                <a:gridCol w="4203503"/>
              </a:tblGrid>
              <a:tr h="99993">
                <a:tc>
                  <a:txBody>
                    <a:bodyPr/>
                    <a:lstStyle/>
                    <a:p>
                      <a:pPr marL="0" marR="0" lvl="0" indent="0" algn="l" defTabSz="914400" rtl="0" eaLnBrk="1" fontAlgn="base" latinLnBrk="0" hangingPunct="1">
                        <a:lnSpc>
                          <a:spcPct val="120000"/>
                        </a:lnSpc>
                        <a:spcBef>
                          <a:spcPct val="20000"/>
                        </a:spcBef>
                        <a:spcAft>
                          <a:spcPct val="20000"/>
                        </a:spcAft>
                        <a:buClr>
                          <a:srgbClr val="666465"/>
                        </a:buClr>
                        <a:buSzTx/>
                        <a:buFont typeface="Wingdings" pitchFamily="2" charset="2"/>
                        <a:buNone/>
                        <a:tabLst/>
                      </a:pPr>
                      <a:endParaRPr kumimoji="0" lang="fr-FR" sz="1000" b="1" i="0" u="none" strike="noStrike" cap="none" normalizeH="0" baseline="0" dirty="0" smtClean="0">
                        <a:ln>
                          <a:noFill/>
                        </a:ln>
                        <a:solidFill>
                          <a:srgbClr val="000000"/>
                        </a:solidFill>
                        <a:effectLst/>
                        <a:latin typeface="Arial" charset="0"/>
                      </a:endParaRPr>
                    </a:p>
                  </a:txBody>
                  <a:tcPr marL="16615" marR="16615" marT="18000" marB="18000" anchor="ctr" horzOverflow="overflow">
                    <a:lnL>
                      <a:noFill/>
                    </a:lnL>
                    <a:lnR>
                      <a:noFill/>
                    </a:lnR>
                    <a:lnT>
                      <a:noFill/>
                    </a:lnT>
                    <a:lnB>
                      <a:noFill/>
                    </a:lnB>
                    <a:lnTlToBr>
                      <a:noFill/>
                    </a:lnTlToBr>
                    <a:lnBlToTr>
                      <a:noFill/>
                    </a:lnBlToTr>
                    <a:noFill/>
                  </a:tcPr>
                </a:tc>
                <a:tc gridSpan="2">
                  <a:txBody>
                    <a:bodyPr/>
                    <a:lstStyle/>
                    <a:p>
                      <a:pPr marL="0" marR="0" lvl="0" indent="0" algn="ctr" defTabSz="914400" rtl="0" eaLnBrk="1" fontAlgn="base" latinLnBrk="0" hangingPunct="1">
                        <a:lnSpc>
                          <a:spcPct val="120000"/>
                        </a:lnSpc>
                        <a:spcBef>
                          <a:spcPct val="20000"/>
                        </a:spcBef>
                        <a:spcAft>
                          <a:spcPct val="20000"/>
                        </a:spcAft>
                        <a:buClr>
                          <a:srgbClr val="666465"/>
                        </a:buClr>
                        <a:buSzTx/>
                        <a:buFont typeface="Wingdings" pitchFamily="2" charset="2"/>
                        <a:buNone/>
                        <a:tabLst/>
                      </a:pPr>
                      <a:endParaRPr kumimoji="0" lang="fr-FR" sz="800" b="1" i="0" u="none" strike="noStrike" cap="none" normalizeH="0" baseline="0" dirty="0" smtClean="0">
                        <a:ln>
                          <a:noFill/>
                        </a:ln>
                        <a:solidFill>
                          <a:srgbClr val="000000"/>
                        </a:solidFill>
                        <a:effectLst/>
                        <a:latin typeface="Arial" charset="0"/>
                      </a:endParaRPr>
                    </a:p>
                  </a:txBody>
                  <a:tcPr marL="16615" marR="16615" marT="18000" marB="18000" anchor="ctr" horzOverflow="overflow">
                    <a:lnL>
                      <a:noFill/>
                    </a:lnL>
                    <a:lnR w="9525" cap="flat" cmpd="sng" algn="ctr">
                      <a:solidFill>
                        <a:schemeClr val="accent1"/>
                      </a:solidFill>
                      <a:prstDash val="solid"/>
                      <a:round/>
                      <a:headEnd type="none" w="med" len="med"/>
                      <a:tailEnd type="none" w="med" len="med"/>
                    </a:lnR>
                    <a:lnT>
                      <a:noFill/>
                    </a:lnT>
                    <a:lnB>
                      <a:noFill/>
                    </a:lnB>
                    <a:lnTlToBr>
                      <a:noFill/>
                    </a:lnTlToBr>
                    <a:lnBlToTr>
                      <a:noFill/>
                    </a:lnBlToTr>
                    <a:noFill/>
                  </a:tcPr>
                </a:tc>
                <a:tc hMerge="1">
                  <a:txBody>
                    <a:bodyPr/>
                    <a:lstStyle/>
                    <a:p>
                      <a:endParaRPr lang="fr-FR"/>
                    </a:p>
                  </a:txBody>
                  <a:tcPr/>
                </a:tc>
                <a:tc>
                  <a:txBody>
                    <a:bodyPr/>
                    <a:lstStyle/>
                    <a:p>
                      <a:pPr marL="0" marR="0" lvl="0" indent="0" algn="ctr" defTabSz="914400" rtl="0" eaLnBrk="1" fontAlgn="base" latinLnBrk="0" hangingPunct="1">
                        <a:lnSpc>
                          <a:spcPct val="120000"/>
                        </a:lnSpc>
                        <a:spcBef>
                          <a:spcPct val="20000"/>
                        </a:spcBef>
                        <a:spcAft>
                          <a:spcPct val="20000"/>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rPr>
                        <a:t>Tr </a:t>
                      </a:r>
                      <a:r>
                        <a:rPr kumimoji="0" lang="fr-FR" sz="900" b="1" i="0" u="none" strike="noStrike" cap="none" normalizeH="0" baseline="0" dirty="0" err="1" smtClean="0">
                          <a:ln>
                            <a:noFill/>
                          </a:ln>
                          <a:solidFill>
                            <a:srgbClr val="000000"/>
                          </a:solidFill>
                          <a:effectLst/>
                          <a:latin typeface="Arial" charset="0"/>
                        </a:rPr>
                        <a:t>fbl</a:t>
                      </a:r>
                      <a:endParaRPr kumimoji="0" lang="fr-FR" sz="900" b="1" i="0" u="none" strike="noStrike" cap="none" normalizeH="0" baseline="0" dirty="0" smtClean="0">
                        <a:ln>
                          <a:noFill/>
                        </a:ln>
                        <a:solidFill>
                          <a:srgbClr val="000000"/>
                        </a:solidFill>
                        <a:effectLst/>
                        <a:latin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20000"/>
                        </a:lnSpc>
                        <a:spcBef>
                          <a:spcPct val="20000"/>
                        </a:spcBef>
                        <a:spcAft>
                          <a:spcPct val="20000"/>
                        </a:spcAft>
                        <a:buClr>
                          <a:srgbClr val="666465"/>
                        </a:buClr>
                        <a:buSzTx/>
                        <a:buFont typeface="Wingdings" pitchFamily="2" charset="2"/>
                        <a:buNone/>
                        <a:tabLst/>
                      </a:pPr>
                      <a:r>
                        <a:rPr kumimoji="0" lang="fr-FR" sz="900" b="1" i="0" u="none" strike="noStrike" cap="none" normalizeH="0" baseline="0" dirty="0" err="1" smtClean="0">
                          <a:ln>
                            <a:noFill/>
                          </a:ln>
                          <a:solidFill>
                            <a:srgbClr val="000000"/>
                          </a:solidFill>
                          <a:effectLst/>
                          <a:latin typeface="Arial" charset="0"/>
                        </a:rPr>
                        <a:t>Fbl</a:t>
                      </a:r>
                      <a:endParaRPr kumimoji="0" lang="fr-FR" sz="900" b="1" i="0" u="none" strike="noStrike" cap="none" normalizeH="0" baseline="0" dirty="0" smtClean="0">
                        <a:ln>
                          <a:noFill/>
                        </a:ln>
                        <a:solidFill>
                          <a:srgbClr val="000000"/>
                        </a:solidFill>
                        <a:effectLst/>
                        <a:latin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20000"/>
                        </a:lnSpc>
                        <a:spcBef>
                          <a:spcPct val="20000"/>
                        </a:spcBef>
                        <a:spcAft>
                          <a:spcPct val="20000"/>
                        </a:spcAft>
                        <a:buClr>
                          <a:srgbClr val="666465"/>
                        </a:buClr>
                        <a:buSzTx/>
                        <a:buFont typeface="Wingdings" pitchFamily="2" charset="2"/>
                        <a:buNone/>
                        <a:tabLst/>
                      </a:pPr>
                      <a:r>
                        <a:rPr kumimoji="0" lang="fr-FR" sz="900" b="1" i="0" u="none" strike="noStrike" cap="none" normalizeH="0" baseline="0" dirty="0" err="1" smtClean="0">
                          <a:ln>
                            <a:noFill/>
                          </a:ln>
                          <a:solidFill>
                            <a:srgbClr val="000000"/>
                          </a:solidFill>
                          <a:effectLst/>
                          <a:latin typeface="Arial" charset="0"/>
                        </a:rPr>
                        <a:t>Moy</a:t>
                      </a:r>
                      <a:endParaRPr kumimoji="0" lang="fr-FR" sz="900" b="1" i="0" u="none" strike="noStrike" cap="none" normalizeH="0" baseline="0" dirty="0" smtClean="0">
                        <a:ln>
                          <a:noFill/>
                        </a:ln>
                        <a:solidFill>
                          <a:srgbClr val="000000"/>
                        </a:solidFill>
                        <a:effectLst/>
                        <a:latin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20000"/>
                        </a:lnSpc>
                        <a:spcBef>
                          <a:spcPct val="20000"/>
                        </a:spcBef>
                        <a:spcAft>
                          <a:spcPct val="20000"/>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rPr>
                        <a:t>Forte</a:t>
                      </a: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20000"/>
                        </a:lnSpc>
                        <a:spcBef>
                          <a:spcPct val="20000"/>
                        </a:spcBef>
                        <a:spcAft>
                          <a:spcPct val="20000"/>
                        </a:spcAft>
                        <a:buClr>
                          <a:srgbClr val="666465"/>
                        </a:buClr>
                        <a:buSzTx/>
                        <a:buFont typeface="Wingdings" pitchFamily="2" charset="2"/>
                        <a:buNone/>
                        <a:tabLst/>
                      </a:pPr>
                      <a:r>
                        <a:rPr kumimoji="0" lang="fr-FR" sz="900" b="1" i="0" u="none" strike="noStrike" cap="none" normalizeH="0" baseline="0" dirty="0" err="1" smtClean="0">
                          <a:ln>
                            <a:noFill/>
                          </a:ln>
                          <a:solidFill>
                            <a:srgbClr val="000000"/>
                          </a:solidFill>
                          <a:effectLst/>
                          <a:latin typeface="Arial" charset="0"/>
                        </a:rPr>
                        <a:t>Excep</a:t>
                      </a:r>
                      <a:endParaRPr kumimoji="0" lang="fr-FR" sz="900" b="1" i="0" u="none" strike="noStrike" cap="none" normalizeH="0" baseline="0" dirty="0" smtClean="0">
                        <a:ln>
                          <a:noFill/>
                        </a:ln>
                        <a:solidFill>
                          <a:srgbClr val="000000"/>
                        </a:solidFill>
                        <a:effectLst/>
                        <a:latin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20000"/>
                        </a:lnSpc>
                        <a:spcBef>
                          <a:spcPct val="20000"/>
                        </a:spcBef>
                        <a:spcAft>
                          <a:spcPct val="20000"/>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rPr>
                        <a:t>Commentaires</a:t>
                      </a: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rgbClr val="DDDDDD"/>
                    </a:solidFill>
                  </a:tcPr>
                </a:tc>
              </a:tr>
              <a:tr h="71438">
                <a:tc>
                  <a:txBody>
                    <a:bodyPr/>
                    <a:lstStyle/>
                    <a:p>
                      <a:pPr marL="0" marR="0" lvl="0" indent="0" algn="l" defTabSz="914400" rtl="0" eaLnBrk="1" fontAlgn="base" latinLnBrk="0" hangingPunct="1">
                        <a:lnSpc>
                          <a:spcPct val="120000"/>
                        </a:lnSpc>
                        <a:spcBef>
                          <a:spcPct val="20000"/>
                        </a:spcBef>
                        <a:spcAft>
                          <a:spcPct val="20000"/>
                        </a:spcAft>
                        <a:buClr>
                          <a:srgbClr val="666465"/>
                        </a:buClr>
                        <a:buSzTx/>
                        <a:buFont typeface="Wingdings" pitchFamily="2" charset="2"/>
                        <a:buNone/>
                        <a:tabLst/>
                      </a:pPr>
                      <a:endParaRPr kumimoji="0" lang="fr-FR" sz="500" b="0" i="0" u="none" strike="noStrike" cap="none" normalizeH="0" baseline="0" dirty="0" smtClean="0">
                        <a:ln>
                          <a:noFill/>
                        </a:ln>
                        <a:solidFill>
                          <a:srgbClr val="000000"/>
                        </a:solidFill>
                        <a:effectLst/>
                        <a:latin typeface="Arial" charset="0"/>
                      </a:endParaRPr>
                    </a:p>
                  </a:txBody>
                  <a:tcPr marL="16615" marR="16615" marT="18000" marB="18000" horzOverflow="overflow">
                    <a:lnL>
                      <a:noFill/>
                    </a:lnL>
                    <a:lnR>
                      <a:noFill/>
                    </a:lnR>
                    <a:lnT>
                      <a:noFill/>
                    </a:lnT>
                    <a:lnB w="9525" cap="flat" cmpd="sng" algn="ctr">
                      <a:solidFill>
                        <a:schemeClr val="accent1"/>
                      </a:solidFill>
                      <a:prstDash val="solid"/>
                      <a:round/>
                      <a:headEnd type="none" w="med" len="med"/>
                      <a:tailEnd type="none" w="med" len="med"/>
                    </a:lnB>
                    <a:lnTlToBr>
                      <a:noFill/>
                    </a:lnTlToBr>
                    <a:lnBlToTr>
                      <a:noFill/>
                    </a:lnBlToTr>
                    <a:noFill/>
                  </a:tcPr>
                </a:tc>
                <a:tc gridSpan="2">
                  <a:txBody>
                    <a:bodyPr/>
                    <a:lstStyle/>
                    <a:p>
                      <a:pPr marL="0" marR="0" lvl="0" indent="0" algn="l" defTabSz="914400" rtl="0" eaLnBrk="1" fontAlgn="base" latinLnBrk="0" hangingPunct="1">
                        <a:lnSpc>
                          <a:spcPct val="120000"/>
                        </a:lnSpc>
                        <a:spcBef>
                          <a:spcPct val="20000"/>
                        </a:spcBef>
                        <a:spcAft>
                          <a:spcPct val="20000"/>
                        </a:spcAft>
                        <a:buClr>
                          <a:srgbClr val="666465"/>
                        </a:buClr>
                        <a:buSzTx/>
                        <a:buFont typeface="Wingdings" pitchFamily="2" charset="2"/>
                        <a:buNone/>
                        <a:tabLst/>
                      </a:pPr>
                      <a:endParaRPr kumimoji="0" lang="fr-FR" sz="300" b="0" i="0" u="none" strike="noStrike" cap="none" normalizeH="0" baseline="0" dirty="0" smtClean="0">
                        <a:ln>
                          <a:noFill/>
                        </a:ln>
                        <a:solidFill>
                          <a:srgbClr val="000000"/>
                        </a:solidFill>
                        <a:effectLst/>
                        <a:latin typeface="Arial" charset="0"/>
                      </a:endParaRPr>
                    </a:p>
                  </a:txBody>
                  <a:tcPr marL="16615" marR="16615" marT="18000" marB="18000" horzOverflow="overflow">
                    <a:lnL>
                      <a:noFill/>
                    </a:lnL>
                    <a:lnR>
                      <a:noFill/>
                    </a:lnR>
                    <a:lnT>
                      <a:noFill/>
                    </a:lnT>
                    <a:lnB w="9525" cap="flat" cmpd="sng" algn="ctr">
                      <a:solidFill>
                        <a:schemeClr val="accent1"/>
                      </a:solidFill>
                      <a:prstDash val="solid"/>
                      <a:round/>
                      <a:headEnd type="none" w="med" len="med"/>
                      <a:tailEnd type="none" w="med" len="med"/>
                    </a:lnB>
                    <a:lnTlToBr>
                      <a:noFill/>
                    </a:lnTlToBr>
                    <a:lnBlToTr>
                      <a:noFill/>
                    </a:lnBlToTr>
                    <a:noFill/>
                  </a:tcPr>
                </a:tc>
                <a:tc hMerge="1">
                  <a:txBody>
                    <a:bodyPr/>
                    <a:lstStyle/>
                    <a:p>
                      <a:endParaRPr lang="fr-FR"/>
                    </a:p>
                  </a:txBody>
                  <a:tcPr/>
                </a:tc>
                <a:tc>
                  <a:txBody>
                    <a:bodyPr/>
                    <a:lstStyle/>
                    <a:p>
                      <a:pPr marL="0" marR="0" lvl="0" indent="0" algn="l" defTabSz="914400" rtl="0" eaLnBrk="1" fontAlgn="base" latinLnBrk="0" hangingPunct="1">
                        <a:lnSpc>
                          <a:spcPct val="120000"/>
                        </a:lnSpc>
                        <a:spcBef>
                          <a:spcPct val="20000"/>
                        </a:spcBef>
                        <a:spcAft>
                          <a:spcPct val="20000"/>
                        </a:spcAft>
                        <a:buClr>
                          <a:srgbClr val="666465"/>
                        </a:buClr>
                        <a:buSzTx/>
                        <a:buFont typeface="Wingdings" pitchFamily="2" charset="2"/>
                        <a:buNone/>
                        <a:tabLst/>
                      </a:pPr>
                      <a:endParaRPr kumimoji="0" lang="fr-FR" sz="300" b="0" i="0" u="none" strike="noStrike" cap="none" normalizeH="0" baseline="0" dirty="0" smtClean="0">
                        <a:ln>
                          <a:noFill/>
                        </a:ln>
                        <a:solidFill>
                          <a:srgbClr val="000000"/>
                        </a:solidFill>
                        <a:effectLst/>
                        <a:latin typeface="Arial" charset="0"/>
                      </a:endParaRPr>
                    </a:p>
                  </a:txBody>
                  <a:tcPr marL="16615" marR="16615" marT="18000" marB="18000" horzOverflow="overflow">
                    <a:lnL>
                      <a:noFill/>
                    </a:lnL>
                    <a:lnR>
                      <a:noFill/>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0000"/>
                        </a:lnSpc>
                        <a:spcBef>
                          <a:spcPct val="20000"/>
                        </a:spcBef>
                        <a:spcAft>
                          <a:spcPct val="20000"/>
                        </a:spcAft>
                        <a:buClr>
                          <a:srgbClr val="666465"/>
                        </a:buClr>
                        <a:buSzTx/>
                        <a:buFont typeface="Wingdings" pitchFamily="2" charset="2"/>
                        <a:buNone/>
                        <a:tabLst/>
                      </a:pPr>
                      <a:endParaRPr kumimoji="0" lang="fr-FR" sz="300" b="0" i="0" u="none" strike="noStrike" cap="none" normalizeH="0" baseline="0" dirty="0" smtClean="0">
                        <a:ln>
                          <a:noFill/>
                        </a:ln>
                        <a:solidFill>
                          <a:srgbClr val="000000"/>
                        </a:solidFill>
                        <a:effectLst/>
                        <a:latin typeface="Arial" charset="0"/>
                      </a:endParaRPr>
                    </a:p>
                  </a:txBody>
                  <a:tcPr marL="16615" marR="16615" marT="18000" marB="18000" horzOverflow="overflow">
                    <a:lnL>
                      <a:noFill/>
                    </a:lnL>
                    <a:lnR>
                      <a:noFill/>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0000"/>
                        </a:lnSpc>
                        <a:spcBef>
                          <a:spcPct val="20000"/>
                        </a:spcBef>
                        <a:spcAft>
                          <a:spcPct val="20000"/>
                        </a:spcAft>
                        <a:buClr>
                          <a:srgbClr val="666465"/>
                        </a:buClr>
                        <a:buSzTx/>
                        <a:buFont typeface="Wingdings" pitchFamily="2" charset="2"/>
                        <a:buNone/>
                        <a:tabLst/>
                      </a:pPr>
                      <a:endParaRPr kumimoji="0" lang="fr-FR" sz="300" b="0" i="0" u="none" strike="noStrike" cap="none" normalizeH="0" baseline="0" dirty="0" smtClean="0">
                        <a:ln>
                          <a:noFill/>
                        </a:ln>
                        <a:solidFill>
                          <a:srgbClr val="000000"/>
                        </a:solidFill>
                        <a:effectLst/>
                        <a:latin typeface="Arial" charset="0"/>
                      </a:endParaRPr>
                    </a:p>
                  </a:txBody>
                  <a:tcPr marL="16615" marR="16615" marT="18000" marB="18000" horzOverflow="overflow">
                    <a:lnL>
                      <a:noFill/>
                    </a:lnL>
                    <a:lnR>
                      <a:noFill/>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0000"/>
                        </a:lnSpc>
                        <a:spcBef>
                          <a:spcPct val="20000"/>
                        </a:spcBef>
                        <a:spcAft>
                          <a:spcPct val="20000"/>
                        </a:spcAft>
                        <a:buClr>
                          <a:srgbClr val="666465"/>
                        </a:buClr>
                        <a:buSzTx/>
                        <a:buFont typeface="Wingdings" pitchFamily="2" charset="2"/>
                        <a:buNone/>
                        <a:tabLst/>
                      </a:pPr>
                      <a:endParaRPr kumimoji="0" lang="fr-FR" sz="300" b="0" i="0" u="none" strike="noStrike" cap="none" normalizeH="0" baseline="0" smtClean="0">
                        <a:ln>
                          <a:noFill/>
                        </a:ln>
                        <a:solidFill>
                          <a:srgbClr val="000000"/>
                        </a:solidFill>
                        <a:effectLst/>
                        <a:latin typeface="Arial" charset="0"/>
                      </a:endParaRPr>
                    </a:p>
                  </a:txBody>
                  <a:tcPr marL="16615" marR="16615" marT="18000" marB="18000" horzOverflow="overflow">
                    <a:lnL>
                      <a:noFill/>
                    </a:lnL>
                    <a:lnR>
                      <a:noFill/>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0000"/>
                        </a:lnSpc>
                        <a:spcBef>
                          <a:spcPct val="20000"/>
                        </a:spcBef>
                        <a:spcAft>
                          <a:spcPct val="20000"/>
                        </a:spcAft>
                        <a:buClr>
                          <a:srgbClr val="666465"/>
                        </a:buClr>
                        <a:buSzTx/>
                        <a:buFont typeface="Wingdings" pitchFamily="2" charset="2"/>
                        <a:buNone/>
                        <a:tabLst/>
                      </a:pPr>
                      <a:endParaRPr kumimoji="0" lang="fr-FR" sz="300" b="0" i="0" u="none" strike="noStrike" cap="none" normalizeH="0" baseline="0" dirty="0" smtClean="0">
                        <a:ln>
                          <a:noFill/>
                        </a:ln>
                        <a:solidFill>
                          <a:srgbClr val="000000"/>
                        </a:solidFill>
                        <a:effectLst/>
                        <a:latin typeface="Arial" charset="0"/>
                      </a:endParaRPr>
                    </a:p>
                  </a:txBody>
                  <a:tcPr marL="16615" marR="16615" marT="18000" marB="18000" horzOverflow="overflow">
                    <a:lnL>
                      <a:noFill/>
                    </a:lnL>
                    <a:lnR>
                      <a:noFill/>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0000"/>
                        </a:lnSpc>
                        <a:spcBef>
                          <a:spcPct val="20000"/>
                        </a:spcBef>
                        <a:spcAft>
                          <a:spcPct val="20000"/>
                        </a:spcAft>
                        <a:buClr>
                          <a:srgbClr val="666465"/>
                        </a:buClr>
                        <a:buSzTx/>
                        <a:buFont typeface="Wingdings" pitchFamily="2" charset="2"/>
                        <a:buNone/>
                        <a:tabLst/>
                      </a:pPr>
                      <a:endParaRPr kumimoji="0" lang="fr-FR" sz="300" b="0" i="0" u="none" strike="noStrike" cap="none" normalizeH="0" baseline="0" dirty="0" smtClean="0">
                        <a:ln>
                          <a:noFill/>
                        </a:ln>
                        <a:solidFill>
                          <a:srgbClr val="000000"/>
                        </a:solidFill>
                        <a:effectLst/>
                        <a:latin typeface="Arial" charset="0"/>
                      </a:endParaRPr>
                    </a:p>
                  </a:txBody>
                  <a:tcPr marL="16615" marR="16615" marT="18000" marB="18000" horzOverflow="overflow">
                    <a:lnL>
                      <a:noFill/>
                    </a:lnL>
                    <a:lnR>
                      <a:noFill/>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r>
              <a:tr h="192088">
                <a:tc rowSpan="8">
                  <a:txBody>
                    <a:bodyPr/>
                    <a:lstStyle/>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tab pos="1885950" algn="l"/>
                        </a:tabLst>
                      </a:pPr>
                      <a:r>
                        <a:rPr kumimoji="0" lang="fr-FR" sz="1100" b="1" i="0" u="none" strike="noStrike" cap="none" normalizeH="0" baseline="0" dirty="0" smtClean="0">
                          <a:ln>
                            <a:noFill/>
                          </a:ln>
                          <a:solidFill>
                            <a:schemeClr val="bg1"/>
                          </a:solidFill>
                          <a:effectLst/>
                          <a:latin typeface="Arial" charset="0"/>
                          <a:cs typeface="Arial" charset="0"/>
                        </a:rPr>
                        <a:t>Maîtrise des Facteurs clés de succès</a:t>
                      </a: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1"/>
                    </a:solidFill>
                  </a:tcPr>
                </a:tc>
                <a:tc gridSpan="2">
                  <a:txBody>
                    <a:bodyPr/>
                    <a:lstStyle/>
                    <a:p>
                      <a:pPr marL="87313" marR="0" lvl="0" indent="0" algn="l" defTabSz="914400" rtl="0" eaLnBrk="0" fontAlgn="base" latinLnBrk="0" hangingPunct="0">
                        <a:lnSpc>
                          <a:spcPct val="100000"/>
                        </a:lnSpc>
                        <a:spcBef>
                          <a:spcPct val="5000"/>
                        </a:spcBef>
                        <a:spcAft>
                          <a:spcPct val="0"/>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cs typeface="Arial" charset="0"/>
                        </a:rPr>
                        <a:t>Capacité de diagnostic optimisation énergétique</a:t>
                      </a: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hMerge="1">
                  <a:txBody>
                    <a:bodyPr/>
                    <a:lstStyle/>
                    <a:p>
                      <a:endParaRPr lang="fr-FR"/>
                    </a:p>
                  </a:txBody>
                  <a:tcPr/>
                </a:tc>
                <a:tc>
                  <a:txBody>
                    <a:bodyPr/>
                    <a:lstStyle/>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pPr>
                      <a:endParaRPr kumimoji="0" lang="fr-FR" sz="1000" b="0" i="0" u="none" strike="noStrike" cap="none" normalizeH="0" baseline="0" smtClean="0">
                        <a:ln>
                          <a:noFill/>
                        </a:ln>
                        <a:solidFill>
                          <a:srgbClr val="000000"/>
                        </a:solidFill>
                        <a:effectLst/>
                        <a:latin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pPr>
                      <a:r>
                        <a:rPr kumimoji="0" lang="fr-FR" sz="1600" b="0" i="0" u="none" strike="noStrike" cap="none" normalizeH="0" baseline="0" dirty="0" smtClean="0">
                          <a:ln>
                            <a:noFill/>
                          </a:ln>
                          <a:solidFill>
                            <a:schemeClr val="accent1"/>
                          </a:solidFill>
                          <a:effectLst/>
                          <a:latin typeface="Arial" charset="0"/>
                          <a:sym typeface="Wingdings 2" pitchFamily="18" charset="2"/>
                        </a:rPr>
                        <a:t></a:t>
                      </a: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pPr>
                      <a:endParaRPr kumimoji="0" lang="fr-FR" sz="1000" b="1" i="0" u="none" strike="noStrike" cap="none" normalizeH="0" baseline="0" smtClean="0">
                        <a:ln>
                          <a:noFill/>
                        </a:ln>
                        <a:solidFill>
                          <a:srgbClr val="000000"/>
                        </a:solidFill>
                        <a:effectLst/>
                        <a:latin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pPr>
                      <a:endParaRPr kumimoji="0" lang="fr-FR" sz="1000" b="0" i="0" u="none" strike="noStrike" cap="none" normalizeH="0" baseline="0" dirty="0" smtClean="0">
                        <a:ln>
                          <a:noFill/>
                        </a:ln>
                        <a:solidFill>
                          <a:srgbClr val="000000"/>
                        </a:solidFill>
                        <a:effectLst/>
                        <a:latin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pPr>
                      <a:endParaRPr kumimoji="0" lang="fr-FR" sz="1000" b="0" i="0" u="none" strike="noStrike" cap="none" normalizeH="0" baseline="0" dirty="0" smtClean="0">
                        <a:ln>
                          <a:noFill/>
                        </a:ln>
                        <a:solidFill>
                          <a:srgbClr val="000000"/>
                        </a:solidFill>
                        <a:effectLst/>
                        <a:latin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85725" marR="0" lvl="0" indent="0" algn="l" defTabSz="914400" rtl="0" eaLnBrk="0" fontAlgn="base" latinLnBrk="0" hangingPunct="0">
                        <a:lnSpc>
                          <a:spcPct val="100000"/>
                        </a:lnSpc>
                        <a:spcBef>
                          <a:spcPct val="5000"/>
                        </a:spcBef>
                        <a:spcAft>
                          <a:spcPct val="0"/>
                        </a:spcAft>
                        <a:buClr>
                          <a:srgbClr val="666465"/>
                        </a:buClr>
                        <a:buSzTx/>
                        <a:buFont typeface="Wingdings" pitchFamily="2" charset="2"/>
                        <a:buNone/>
                        <a:tabLst/>
                      </a:pPr>
                      <a:r>
                        <a:rPr kumimoji="0" lang="fr-FR" sz="800" b="0" i="0" u="none" strike="noStrike" cap="none" normalizeH="0" baseline="0" dirty="0" smtClean="0">
                          <a:ln>
                            <a:noFill/>
                          </a:ln>
                          <a:solidFill>
                            <a:srgbClr val="000000"/>
                          </a:solidFill>
                          <a:effectLst/>
                          <a:latin typeface="Arial" charset="0"/>
                          <a:cs typeface="Arial" charset="0"/>
                        </a:rPr>
                        <a:t>Compétences existantes mais  insuffisante en matière de technologie de pointe </a:t>
                      </a:r>
                    </a:p>
                    <a:p>
                      <a:pPr marL="85725" marR="0" lvl="0" indent="0" algn="l" defTabSz="914400" rtl="0" eaLnBrk="0" fontAlgn="base" latinLnBrk="0" hangingPunct="0">
                        <a:lnSpc>
                          <a:spcPct val="100000"/>
                        </a:lnSpc>
                        <a:spcBef>
                          <a:spcPct val="5000"/>
                        </a:spcBef>
                        <a:spcAft>
                          <a:spcPct val="0"/>
                        </a:spcAft>
                        <a:buClr>
                          <a:srgbClr val="666465"/>
                        </a:buClr>
                        <a:buSzTx/>
                        <a:buFont typeface="Wingdings" pitchFamily="2" charset="2"/>
                        <a:buNone/>
                        <a:tabLst/>
                      </a:pPr>
                      <a:r>
                        <a:rPr kumimoji="0" lang="fr-FR" sz="800" b="0" i="0" u="none" strike="noStrike" cap="none" normalizeH="0" baseline="0" dirty="0" smtClean="0">
                          <a:ln>
                            <a:noFill/>
                          </a:ln>
                          <a:solidFill>
                            <a:srgbClr val="000000"/>
                          </a:solidFill>
                          <a:effectLst/>
                          <a:latin typeface="Arial" charset="0"/>
                          <a:cs typeface="Arial" charset="0"/>
                        </a:rPr>
                        <a:t>Matériel spécifique de diagnostic </a:t>
                      </a: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196850">
                <a:tc vMerge="1">
                  <a:txBody>
                    <a:bodyPr/>
                    <a:lstStyle/>
                    <a:p>
                      <a:endParaRPr lang="fr-FR"/>
                    </a:p>
                  </a:txBody>
                  <a:tcPr/>
                </a:tc>
                <a:tc gridSpan="2">
                  <a:txBody>
                    <a:bodyPr/>
                    <a:lstStyle/>
                    <a:p>
                      <a:pPr marL="87313" marR="0" lvl="0" indent="0" algn="l" defTabSz="914400" rtl="0" eaLnBrk="0" fontAlgn="base" latinLnBrk="0" hangingPunct="0">
                        <a:lnSpc>
                          <a:spcPct val="100000"/>
                        </a:lnSpc>
                        <a:spcBef>
                          <a:spcPct val="5000"/>
                        </a:spcBef>
                        <a:spcAft>
                          <a:spcPct val="0"/>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cs typeface="Arial" charset="0"/>
                        </a:rPr>
                        <a:t>Proximité clients</a:t>
                      </a: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hMerge="1">
                  <a:txBody>
                    <a:bodyPr/>
                    <a:lstStyle/>
                    <a:p>
                      <a:endParaRPr lang="fr-FR"/>
                    </a:p>
                  </a:txBody>
                  <a:tcPr/>
                </a:tc>
                <a:tc>
                  <a:txBody>
                    <a:bodyPr/>
                    <a:lstStyle/>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pPr>
                      <a:endParaRPr kumimoji="0" lang="fr-FR" sz="1000" b="0" i="0" u="none" strike="noStrike" cap="none" normalizeH="0" baseline="0" smtClean="0">
                        <a:ln>
                          <a:noFill/>
                        </a:ln>
                        <a:solidFill>
                          <a:srgbClr val="000000"/>
                        </a:solidFill>
                        <a:effectLst/>
                        <a:latin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pPr>
                      <a:endParaRPr kumimoji="0" lang="fr-FR" sz="1000" b="0" i="0" u="none" strike="noStrike" cap="none" normalizeH="0" baseline="0" smtClean="0">
                        <a:ln>
                          <a:noFill/>
                        </a:ln>
                        <a:solidFill>
                          <a:srgbClr val="000000"/>
                        </a:solidFill>
                        <a:effectLst/>
                        <a:latin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20000"/>
                        </a:lnSpc>
                        <a:spcBef>
                          <a:spcPct val="0"/>
                        </a:spcBef>
                        <a:spcAft>
                          <a:spcPts val="413"/>
                        </a:spcAft>
                        <a:buClr>
                          <a:srgbClr val="666465"/>
                        </a:buClr>
                        <a:buSzTx/>
                        <a:buFont typeface="Wingdings" pitchFamily="2" charset="2"/>
                        <a:buNone/>
                        <a:tabLst/>
                      </a:pPr>
                      <a:endParaRPr kumimoji="0" lang="fr-FR" sz="1600" b="0" i="0" u="none" strike="noStrike" cap="none" normalizeH="0" baseline="0" dirty="0" smtClean="0">
                        <a:ln>
                          <a:noFill/>
                        </a:ln>
                        <a:solidFill>
                          <a:schemeClr val="accent1"/>
                        </a:solidFill>
                        <a:effectLst/>
                        <a:latin typeface="Arial" charset="0"/>
                        <a:sym typeface="Wingdings 2" pitchFamily="18" charset="2"/>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defRPr/>
                      </a:pPr>
                      <a:r>
                        <a:rPr kumimoji="0" lang="fr-FR" sz="1600" b="0" i="0" u="none" strike="noStrike" kern="1200" cap="none" normalizeH="0" baseline="0" dirty="0" smtClean="0">
                          <a:ln>
                            <a:noFill/>
                          </a:ln>
                          <a:solidFill>
                            <a:schemeClr val="accent1"/>
                          </a:solidFill>
                          <a:effectLst/>
                          <a:latin typeface="Arial" charset="0"/>
                          <a:ea typeface="+mn-ea"/>
                          <a:cs typeface="+mn-cs"/>
                          <a:sym typeface="Wingdings 2" pitchFamily="18" charset="2"/>
                        </a:rPr>
                        <a:t></a:t>
                      </a: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pPr>
                      <a:endParaRPr kumimoji="0" lang="fr-FR" sz="1000" b="0" i="0" u="none" strike="noStrike" cap="none" normalizeH="0" baseline="0" smtClean="0">
                        <a:ln>
                          <a:noFill/>
                        </a:ln>
                        <a:solidFill>
                          <a:srgbClr val="000000"/>
                        </a:solidFill>
                        <a:effectLst/>
                        <a:latin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85725" marR="0" lvl="0" indent="0" algn="l" defTabSz="914400" rtl="0" eaLnBrk="0" fontAlgn="base" latinLnBrk="0" hangingPunct="0">
                        <a:lnSpc>
                          <a:spcPct val="100000"/>
                        </a:lnSpc>
                        <a:spcBef>
                          <a:spcPct val="5000"/>
                        </a:spcBef>
                        <a:spcAft>
                          <a:spcPct val="0"/>
                        </a:spcAft>
                        <a:buClr>
                          <a:srgbClr val="666465"/>
                        </a:buClr>
                        <a:buSzTx/>
                        <a:buFont typeface="Wingdings" pitchFamily="2" charset="2"/>
                        <a:buNone/>
                        <a:tabLst/>
                      </a:pPr>
                      <a:r>
                        <a:rPr kumimoji="0" lang="fr-FR" sz="800" b="0" i="0" u="none" strike="noStrike" cap="none" normalizeH="0" baseline="0" dirty="0" smtClean="0">
                          <a:ln>
                            <a:noFill/>
                          </a:ln>
                          <a:solidFill>
                            <a:srgbClr val="000000"/>
                          </a:solidFill>
                          <a:effectLst/>
                          <a:latin typeface="Arial" charset="0"/>
                          <a:cs typeface="Arial" charset="0"/>
                        </a:rPr>
                        <a:t>Bonne présence sur le territoire </a:t>
                      </a: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182563">
                <a:tc vMerge="1">
                  <a:txBody>
                    <a:bodyPr/>
                    <a:lstStyle/>
                    <a:p>
                      <a:endParaRPr lang="fr-FR"/>
                    </a:p>
                  </a:txBody>
                  <a:tcPr/>
                </a:tc>
                <a:tc gridSpan="2">
                  <a:txBody>
                    <a:bodyPr/>
                    <a:lstStyle/>
                    <a:p>
                      <a:pPr marL="87313" marR="0" lvl="0" indent="0" algn="l" defTabSz="914400" rtl="0" eaLnBrk="0" fontAlgn="base" latinLnBrk="0" hangingPunct="0">
                        <a:lnSpc>
                          <a:spcPct val="100000"/>
                        </a:lnSpc>
                        <a:spcBef>
                          <a:spcPct val="5000"/>
                        </a:spcBef>
                        <a:spcAft>
                          <a:spcPct val="0"/>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cs typeface="Arial" charset="0"/>
                        </a:rPr>
                        <a:t>Puissance d’achat </a:t>
                      </a: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hMerge="1">
                  <a:txBody>
                    <a:bodyPr/>
                    <a:lstStyle/>
                    <a:p>
                      <a:endParaRPr lang="fr-FR"/>
                    </a:p>
                  </a:txBody>
                  <a:tcPr/>
                </a:tc>
                <a:tc>
                  <a:txBody>
                    <a:bodyPr/>
                    <a:lstStyle/>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pPr>
                      <a:endParaRPr kumimoji="0" lang="fr-FR" sz="1000" b="0" i="0" u="none" strike="noStrike" cap="none" normalizeH="0" baseline="0" dirty="0" smtClean="0">
                        <a:ln>
                          <a:noFill/>
                        </a:ln>
                        <a:solidFill>
                          <a:srgbClr val="000000"/>
                        </a:solidFill>
                        <a:effectLst/>
                        <a:latin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pPr>
                      <a:r>
                        <a:rPr kumimoji="0" lang="fr-FR" sz="1600" b="0" i="0" u="none" strike="noStrike" cap="none" normalizeH="0" baseline="0" dirty="0" smtClean="0">
                          <a:ln>
                            <a:noFill/>
                          </a:ln>
                          <a:solidFill>
                            <a:schemeClr val="accent1"/>
                          </a:solidFill>
                          <a:effectLst/>
                          <a:latin typeface="Arial" charset="0"/>
                          <a:sym typeface="Wingdings 2" pitchFamily="18" charset="2"/>
                        </a:rPr>
                        <a:t>    </a:t>
                      </a: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pPr>
                      <a:endParaRPr kumimoji="0" lang="fr-FR" sz="1000" b="0" i="0" u="none" strike="noStrike" cap="none" normalizeH="0" baseline="0" smtClean="0">
                        <a:ln>
                          <a:noFill/>
                        </a:ln>
                        <a:solidFill>
                          <a:srgbClr val="000000"/>
                        </a:solidFill>
                        <a:effectLst/>
                        <a:latin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pPr>
                      <a:endParaRPr kumimoji="0" lang="fr-FR" sz="1000" b="0" i="0" u="none" strike="noStrike" cap="none" normalizeH="0" baseline="0" dirty="0" smtClean="0">
                        <a:ln>
                          <a:noFill/>
                        </a:ln>
                        <a:solidFill>
                          <a:srgbClr val="000000"/>
                        </a:solidFill>
                        <a:effectLst/>
                        <a:latin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pPr>
                      <a:endParaRPr kumimoji="0" lang="fr-FR" sz="1000" b="0" i="0" u="none" strike="noStrike" cap="none" normalizeH="0" baseline="0" dirty="0" smtClean="0">
                        <a:ln>
                          <a:noFill/>
                        </a:ln>
                        <a:solidFill>
                          <a:srgbClr val="000000"/>
                        </a:solidFill>
                        <a:effectLst/>
                        <a:latin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rPr>
                        <a:t>Indisponibilité de certains articles à tout moment pour répondre au besoin de cette  activité (CAMEG + COMPTOIRS HOMOLOGUES</a:t>
                      </a:r>
                      <a:r>
                        <a:rPr kumimoji="0" lang="fr-FR" sz="800" b="0" i="0" u="none" strike="noStrike" cap="none" normalizeH="0" baseline="0" dirty="0" smtClean="0">
                          <a:ln>
                            <a:noFill/>
                          </a:ln>
                          <a:solidFill>
                            <a:srgbClr val="000000"/>
                          </a:solidFill>
                          <a:effectLst/>
                          <a:latin typeface="Arial" charset="0"/>
                          <a:cs typeface="Arial" charset="0"/>
                        </a:rPr>
                        <a:t>). </a:t>
                      </a:r>
                    </a:p>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cs typeface="Arial" charset="0"/>
                        </a:rPr>
                        <a:t>Inexistence d’unité dédiée aux achats à SDA (décidée dans la nouvelle organisation)</a:t>
                      </a:r>
                    </a:p>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defRPr/>
                      </a:pPr>
                      <a:r>
                        <a:rPr kumimoji="0" lang="fr-FR" sz="800" b="0" i="0" u="none" strike="noStrike" cap="none" normalizeH="0" baseline="0" dirty="0" smtClean="0">
                          <a:ln>
                            <a:noFill/>
                          </a:ln>
                          <a:solidFill>
                            <a:srgbClr val="000000"/>
                          </a:solidFill>
                          <a:effectLst/>
                          <a:latin typeface="Arial" charset="0"/>
                          <a:cs typeface="Arial" charset="0"/>
                        </a:rPr>
                        <a:t>Lourdeur dans la procédure d’approvisionnement (consommables, outillages, etc.) auprès des fournisseurs et comptoirs homologués </a:t>
                      </a: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158750">
                <a:tc vMerge="1">
                  <a:txBody>
                    <a:bodyPr/>
                    <a:lstStyle/>
                    <a:p>
                      <a:endParaRPr lang="fr-FR"/>
                    </a:p>
                  </a:txBody>
                  <a:tcPr/>
                </a:tc>
                <a:tc gridSpan="2">
                  <a:txBody>
                    <a:bodyPr/>
                    <a:lstStyle/>
                    <a:p>
                      <a:pPr marL="87313" marR="0" lvl="0" indent="0" algn="l" defTabSz="914400" rtl="0" eaLnBrk="0" fontAlgn="base" latinLnBrk="0" hangingPunct="0">
                        <a:lnSpc>
                          <a:spcPct val="100000"/>
                        </a:lnSpc>
                        <a:spcBef>
                          <a:spcPct val="5000"/>
                        </a:spcBef>
                        <a:spcAft>
                          <a:spcPct val="0"/>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cs typeface="Arial" charset="0"/>
                        </a:rPr>
                        <a:t>Capacité de Maintenance préventive/ curative </a:t>
                      </a: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hMerge="1">
                  <a:txBody>
                    <a:bodyPr/>
                    <a:lstStyle/>
                    <a:p>
                      <a:endParaRPr lang="fr-FR"/>
                    </a:p>
                  </a:txBody>
                  <a:tcPr/>
                </a:tc>
                <a:tc>
                  <a:txBody>
                    <a:bodyPr/>
                    <a:lstStyle/>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pPr>
                      <a:endParaRPr kumimoji="0" lang="fr-FR" sz="1000" b="0" i="0" u="none" strike="noStrike" cap="none" normalizeH="0" baseline="0" dirty="0" smtClean="0">
                        <a:ln>
                          <a:noFill/>
                        </a:ln>
                        <a:solidFill>
                          <a:srgbClr val="000000"/>
                        </a:solidFill>
                        <a:effectLst/>
                        <a:latin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pPr>
                      <a:endParaRPr kumimoji="0" lang="fr-FR" sz="1000" b="0" i="0" u="none" strike="noStrike" cap="none" normalizeH="0" baseline="0" smtClean="0">
                        <a:ln>
                          <a:noFill/>
                        </a:ln>
                        <a:solidFill>
                          <a:srgbClr val="000000"/>
                        </a:solidFill>
                        <a:effectLst/>
                        <a:latin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20000"/>
                        </a:lnSpc>
                        <a:spcBef>
                          <a:spcPct val="0"/>
                        </a:spcBef>
                        <a:spcAft>
                          <a:spcPts val="413"/>
                        </a:spcAft>
                        <a:buClr>
                          <a:srgbClr val="666465"/>
                        </a:buClr>
                        <a:buSzTx/>
                        <a:buFont typeface="Wingdings" pitchFamily="2" charset="2"/>
                        <a:buNone/>
                        <a:tabLst/>
                      </a:pPr>
                      <a:r>
                        <a:rPr kumimoji="0" lang="fr-FR" sz="1600" b="0" i="0" u="none" strike="noStrike" cap="none" normalizeH="0" baseline="0" dirty="0" smtClean="0">
                          <a:ln>
                            <a:noFill/>
                          </a:ln>
                          <a:solidFill>
                            <a:schemeClr val="accent1"/>
                          </a:solidFill>
                          <a:effectLst/>
                          <a:latin typeface="Arial" charset="0"/>
                          <a:sym typeface="Wingdings 2" pitchFamily="18" charset="2"/>
                        </a:rPr>
                        <a:t></a:t>
                      </a: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pPr>
                      <a:endParaRPr kumimoji="0" lang="fr-FR" sz="1000" b="0" i="0" u="none" strike="noStrike" cap="none" normalizeH="0" baseline="0" dirty="0" smtClean="0">
                        <a:ln>
                          <a:noFill/>
                        </a:ln>
                        <a:solidFill>
                          <a:srgbClr val="000000"/>
                        </a:solidFill>
                        <a:effectLst/>
                        <a:latin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pPr>
                      <a:endParaRPr kumimoji="0" lang="fr-FR" sz="1000" b="0" i="0" u="none" strike="noStrike" cap="none" normalizeH="0" baseline="0" dirty="0" smtClean="0">
                        <a:ln>
                          <a:noFill/>
                        </a:ln>
                        <a:solidFill>
                          <a:srgbClr val="000000"/>
                        </a:solidFill>
                        <a:effectLst/>
                        <a:latin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cs typeface="Arial" charset="0"/>
                        </a:rPr>
                        <a:t>Bien placés par rapport aux concurrents locaux</a:t>
                      </a:r>
                    </a:p>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rPr>
                        <a:t>Ressources humaines disponibles insuffisamment préparer aux nouvelles technologies</a:t>
                      </a:r>
                    </a:p>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rPr>
                        <a:t>Nécessité d’acquérir le matériel</a:t>
                      </a:r>
                      <a:endParaRPr kumimoji="0" lang="fr-FR" sz="800" b="0" i="0" u="none" strike="noStrike" cap="none" normalizeH="0" baseline="0" dirty="0" smtClean="0">
                        <a:ln>
                          <a:noFill/>
                        </a:ln>
                        <a:solidFill>
                          <a:srgbClr val="000000"/>
                        </a:solidFill>
                        <a:effectLst/>
                        <a:latin typeface="Arial" charset="0"/>
                        <a:cs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358354">
                <a:tc vMerge="1">
                  <a:txBody>
                    <a:bodyPr/>
                    <a:lstStyle/>
                    <a:p>
                      <a:endParaRPr lang="fr-FR"/>
                    </a:p>
                  </a:txBody>
                  <a:tcPr/>
                </a:tc>
                <a:tc gridSpan="2">
                  <a:txBody>
                    <a:bodyPr/>
                    <a:lstStyle/>
                    <a:p>
                      <a:pPr marL="87313" marR="0" lvl="0" indent="0" algn="l" defTabSz="914400" rtl="0" eaLnBrk="0" fontAlgn="base" latinLnBrk="0" hangingPunct="0">
                        <a:lnSpc>
                          <a:spcPct val="100000"/>
                        </a:lnSpc>
                        <a:spcBef>
                          <a:spcPct val="5000"/>
                        </a:spcBef>
                        <a:spcAft>
                          <a:spcPct val="0"/>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cs typeface="Arial" charset="0"/>
                        </a:rPr>
                        <a:t>Références</a:t>
                      </a: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hMerge="1">
                  <a:txBody>
                    <a:bodyPr/>
                    <a:lstStyle/>
                    <a:p>
                      <a:endParaRPr lang="fr-FR"/>
                    </a:p>
                  </a:txBody>
                  <a:tcPr/>
                </a:tc>
                <a:tc>
                  <a:txBody>
                    <a:bodyPr/>
                    <a:lstStyle/>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pPr>
                      <a:endParaRPr kumimoji="0" lang="fr-FR" sz="1000" b="0" i="0" u="none" strike="noStrike" cap="none" normalizeH="0" baseline="0" dirty="0" smtClean="0">
                        <a:ln>
                          <a:noFill/>
                        </a:ln>
                        <a:solidFill>
                          <a:srgbClr val="000000"/>
                        </a:solidFill>
                        <a:effectLst/>
                        <a:latin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0000"/>
                        </a:lnSpc>
                        <a:spcBef>
                          <a:spcPct val="0"/>
                        </a:spcBef>
                        <a:spcAft>
                          <a:spcPts val="413"/>
                        </a:spcAft>
                        <a:buClr>
                          <a:srgbClr val="666465"/>
                        </a:buClr>
                        <a:buSzTx/>
                        <a:buFont typeface="Wingdings" pitchFamily="2" charset="2"/>
                        <a:buNone/>
                        <a:tabLst/>
                      </a:pPr>
                      <a:endParaRPr kumimoji="0" lang="fr-FR" sz="1600" b="0" i="0" u="none" strike="noStrike" cap="none" normalizeH="0" baseline="0" dirty="0" smtClean="0">
                        <a:ln>
                          <a:noFill/>
                        </a:ln>
                        <a:solidFill>
                          <a:schemeClr val="accent1"/>
                        </a:solidFill>
                        <a:effectLst/>
                        <a:latin typeface="Arial" charset="0"/>
                        <a:sym typeface="Wingdings 2" pitchFamily="18" charset="2"/>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pPr>
                      <a:endParaRPr kumimoji="0" lang="fr-FR" sz="1000" b="0" i="0" u="none" strike="noStrike" cap="none" normalizeH="0" baseline="0" dirty="0" smtClean="0">
                        <a:ln>
                          <a:noFill/>
                        </a:ln>
                        <a:solidFill>
                          <a:srgbClr val="000000"/>
                        </a:solidFill>
                        <a:effectLst/>
                        <a:latin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defRPr/>
                      </a:pPr>
                      <a:r>
                        <a:rPr kumimoji="0" lang="fr-FR" sz="1600" b="0" i="0" u="none" strike="noStrike" kern="1200" cap="none" normalizeH="0" baseline="0" dirty="0" smtClean="0">
                          <a:ln>
                            <a:noFill/>
                          </a:ln>
                          <a:solidFill>
                            <a:schemeClr val="accent1"/>
                          </a:solidFill>
                          <a:effectLst/>
                          <a:latin typeface="Arial" charset="0"/>
                          <a:ea typeface="+mn-ea"/>
                          <a:cs typeface="+mn-cs"/>
                          <a:sym typeface="Wingdings 2" pitchFamily="18" charset="2"/>
                        </a:rPr>
                        <a:t></a:t>
                      </a: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pPr>
                      <a:endParaRPr kumimoji="0" lang="fr-FR" sz="1000" b="0" i="0" u="none" strike="noStrike" cap="none" normalizeH="0" baseline="0" smtClean="0">
                        <a:ln>
                          <a:noFill/>
                        </a:ln>
                        <a:solidFill>
                          <a:srgbClr val="000000"/>
                        </a:solidFill>
                        <a:effectLst/>
                        <a:latin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85725" marR="0" lvl="0" indent="0" algn="l" defTabSz="914400" rtl="0" eaLnBrk="0" fontAlgn="base" latinLnBrk="0" hangingPunct="0">
                        <a:lnSpc>
                          <a:spcPct val="100000"/>
                        </a:lnSpc>
                        <a:spcBef>
                          <a:spcPct val="5000"/>
                        </a:spcBef>
                        <a:spcAft>
                          <a:spcPct val="0"/>
                        </a:spcAft>
                        <a:buClr>
                          <a:srgbClr val="666465"/>
                        </a:buClr>
                        <a:buSzTx/>
                        <a:buFont typeface="Wingdings" pitchFamily="2" charset="2"/>
                        <a:buNone/>
                        <a:tabLst/>
                      </a:pPr>
                      <a:r>
                        <a:rPr kumimoji="0" lang="fr-FR" sz="800" b="0" i="0" u="none" strike="noStrike" cap="none" normalizeH="0" baseline="0" dirty="0" smtClean="0">
                          <a:ln>
                            <a:noFill/>
                          </a:ln>
                          <a:solidFill>
                            <a:srgbClr val="000000"/>
                          </a:solidFill>
                          <a:effectLst/>
                          <a:latin typeface="Arial" charset="0"/>
                          <a:cs typeface="Arial" charset="0"/>
                        </a:rPr>
                        <a:t>Bonne image et confiance des clients vue l’appartenance au groupe SONELGAZ</a:t>
                      </a: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339725">
                <a:tc vMerge="1">
                  <a:txBody>
                    <a:bodyPr/>
                    <a:lstStyle/>
                    <a:p>
                      <a:endParaRPr lang="fr-FR"/>
                    </a:p>
                  </a:txBody>
                  <a:tcPr/>
                </a:tc>
                <a:tc gridSpan="2">
                  <a:txBody>
                    <a:bodyPr/>
                    <a:lstStyle/>
                    <a:p>
                      <a:pPr marL="87313" marR="0" lvl="0" indent="0" algn="l" defTabSz="914400" rtl="0" eaLnBrk="0" fontAlgn="base" latinLnBrk="0" hangingPunct="0">
                        <a:lnSpc>
                          <a:spcPct val="100000"/>
                        </a:lnSpc>
                        <a:spcBef>
                          <a:spcPct val="5000"/>
                        </a:spcBef>
                        <a:spcAft>
                          <a:spcPct val="0"/>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cs typeface="Arial" charset="0"/>
                        </a:rPr>
                        <a:t>Compétences relationnelles et guichet unique</a:t>
                      </a: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hMerge="1">
                  <a:txBody>
                    <a:bodyPr/>
                    <a:lstStyle/>
                    <a:p>
                      <a:endParaRPr lang="fr-FR"/>
                    </a:p>
                  </a:txBody>
                  <a:tcPr/>
                </a:tc>
                <a:tc>
                  <a:txBody>
                    <a:bodyPr/>
                    <a:lstStyle/>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pPr>
                      <a:endParaRPr kumimoji="0" lang="fr-FR" sz="1000" b="0" i="0" u="none" strike="noStrike" cap="none" normalizeH="0" baseline="0" smtClean="0">
                        <a:ln>
                          <a:noFill/>
                        </a:ln>
                        <a:solidFill>
                          <a:srgbClr val="000000"/>
                        </a:solidFill>
                        <a:effectLst/>
                        <a:latin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pPr>
                      <a:r>
                        <a:rPr kumimoji="0" lang="fr-FR" sz="1600" b="0" i="0" u="none" strike="noStrike" cap="none" normalizeH="0" baseline="0" dirty="0" smtClean="0">
                          <a:ln>
                            <a:noFill/>
                          </a:ln>
                          <a:solidFill>
                            <a:schemeClr val="accent1"/>
                          </a:solidFill>
                          <a:effectLst/>
                          <a:latin typeface="Arial" charset="0"/>
                          <a:sym typeface="Wingdings 2" pitchFamily="18" charset="2"/>
                        </a:rPr>
                        <a:t></a:t>
                      </a: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pPr>
                      <a:endParaRPr kumimoji="0" lang="fr-FR" sz="1000" b="0" i="0" u="none" strike="noStrike" cap="none" normalizeH="0" baseline="0" dirty="0" smtClean="0">
                        <a:ln>
                          <a:noFill/>
                        </a:ln>
                        <a:solidFill>
                          <a:srgbClr val="000000"/>
                        </a:solidFill>
                        <a:effectLst/>
                        <a:latin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pPr>
                      <a:endParaRPr kumimoji="0" lang="fr-FR" sz="1000" b="0" i="0" u="none" strike="noStrike" cap="none" normalizeH="0" baseline="0" dirty="0" smtClean="0">
                        <a:ln>
                          <a:noFill/>
                        </a:ln>
                        <a:solidFill>
                          <a:srgbClr val="000000"/>
                        </a:solidFill>
                        <a:effectLst/>
                        <a:latin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pPr>
                      <a:endParaRPr kumimoji="0" lang="fr-FR" sz="1000" b="0" i="0" u="none" strike="noStrike" cap="none" normalizeH="0" baseline="0" dirty="0" smtClean="0">
                        <a:ln>
                          <a:noFill/>
                        </a:ln>
                        <a:solidFill>
                          <a:srgbClr val="000000"/>
                        </a:solidFill>
                        <a:effectLst/>
                        <a:latin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180975" marR="0" lvl="0" indent="-9525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cs typeface="Arial" charset="0"/>
                        </a:rPr>
                        <a:t>Insuffisance dans la capacité de prendre en charge de tous les besoins des clients</a:t>
                      </a:r>
                    </a:p>
                    <a:p>
                      <a:pPr marL="180975" marR="0" lvl="0" indent="-9525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cs typeface="Arial" charset="0"/>
                        </a:rPr>
                        <a:t>Rôle du chargé d’affaires à renforcer.</a:t>
                      </a:r>
                    </a:p>
                    <a:p>
                      <a:pPr marL="180975" marR="0" lvl="0" indent="-9525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cs typeface="Arial" charset="0"/>
                        </a:rPr>
                        <a:t>Pas de gestion de relation de grands comptes (en cours de développement)</a:t>
                      </a: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339725">
                <a:tc vMerge="1">
                  <a:txBody>
                    <a:bodyPr/>
                    <a:lstStyle/>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tab pos="1885950" algn="l"/>
                        </a:tabLst>
                      </a:pPr>
                      <a:endParaRPr kumimoji="0" lang="fr-FR" sz="1100" b="1" i="0" u="none" strike="noStrike" cap="none" normalizeH="0" baseline="0" smtClean="0">
                        <a:ln>
                          <a:noFill/>
                        </a:ln>
                        <a:solidFill>
                          <a:schemeClr val="bg1"/>
                        </a:solidFill>
                        <a:effectLst/>
                        <a:latin typeface="Arial" charset="0"/>
                        <a:cs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1"/>
                    </a:solidFill>
                  </a:tcPr>
                </a:tc>
                <a:tc gridSpan="2">
                  <a:txBody>
                    <a:bodyPr/>
                    <a:lstStyle/>
                    <a:p>
                      <a:pPr marL="87313" marR="0" lvl="0" indent="0" algn="l" defTabSz="914400" rtl="0" eaLnBrk="0" fontAlgn="base" latinLnBrk="0" hangingPunct="0">
                        <a:lnSpc>
                          <a:spcPct val="100000"/>
                        </a:lnSpc>
                        <a:spcBef>
                          <a:spcPct val="5000"/>
                        </a:spcBef>
                        <a:spcAft>
                          <a:spcPct val="0"/>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cs typeface="Arial" charset="0"/>
                        </a:rPr>
                        <a:t>Organisation et procédures adaptées</a:t>
                      </a: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hMerge="1">
                  <a:txBody>
                    <a:bodyPr/>
                    <a:lstStyle/>
                    <a:p>
                      <a:endParaRPr lang="fr-FR"/>
                    </a:p>
                  </a:txBody>
                  <a:tcPr/>
                </a:tc>
                <a:tc>
                  <a:txBody>
                    <a:bodyPr/>
                    <a:lstStyle/>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defRPr/>
                      </a:pPr>
                      <a:r>
                        <a:rPr kumimoji="0" lang="fr-FR" sz="1600" b="0" i="0" u="none" strike="noStrike" kern="1200" cap="none" normalizeH="0" baseline="0" dirty="0" smtClean="0">
                          <a:ln>
                            <a:noFill/>
                          </a:ln>
                          <a:solidFill>
                            <a:schemeClr val="accent1"/>
                          </a:solidFill>
                          <a:effectLst/>
                          <a:latin typeface="Arial" charset="0"/>
                          <a:ea typeface="+mn-ea"/>
                          <a:cs typeface="+mn-cs"/>
                          <a:sym typeface="Wingdings 2" pitchFamily="18" charset="2"/>
                        </a:rPr>
                        <a:t></a:t>
                      </a: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pPr>
                      <a:endParaRPr kumimoji="0" lang="fr-FR" sz="1600" b="0" i="0" u="none" strike="noStrike" cap="none" normalizeH="0" baseline="0" dirty="0" smtClean="0">
                        <a:ln>
                          <a:noFill/>
                        </a:ln>
                        <a:solidFill>
                          <a:schemeClr val="accent1"/>
                        </a:solidFill>
                        <a:effectLst/>
                        <a:latin typeface="Arial" charset="0"/>
                        <a:sym typeface="Wingdings 2" pitchFamily="18" charset="2"/>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pPr>
                      <a:endParaRPr kumimoji="0" lang="fr-FR" sz="1000" b="0" i="0" u="none" strike="noStrike" cap="none" normalizeH="0" baseline="0" dirty="0" smtClean="0">
                        <a:ln>
                          <a:noFill/>
                        </a:ln>
                        <a:solidFill>
                          <a:srgbClr val="000000"/>
                        </a:solidFill>
                        <a:effectLst/>
                        <a:latin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pPr>
                      <a:endParaRPr kumimoji="0" lang="fr-FR" sz="1000" b="0" i="0" u="none" strike="noStrike" cap="none" normalizeH="0" baseline="0" dirty="0" smtClean="0">
                        <a:ln>
                          <a:noFill/>
                        </a:ln>
                        <a:solidFill>
                          <a:srgbClr val="000000"/>
                        </a:solidFill>
                        <a:effectLst/>
                        <a:latin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pPr>
                      <a:endParaRPr kumimoji="0" lang="fr-FR" sz="1000" b="0" i="0" u="none" strike="noStrike" cap="none" normalizeH="0" baseline="0" dirty="0" smtClean="0">
                        <a:ln>
                          <a:noFill/>
                        </a:ln>
                        <a:solidFill>
                          <a:srgbClr val="000000"/>
                        </a:solidFill>
                        <a:effectLst/>
                        <a:latin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cs typeface="Arial" charset="0"/>
                        </a:rPr>
                        <a:t>La nouvelle organisation ne prend pas en compte cette activité</a:t>
                      </a:r>
                    </a:p>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cs typeface="Arial" charset="0"/>
                        </a:rPr>
                        <a:t>Inexistence de procédures</a:t>
                      </a: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339725">
                <a:tc vMerge="1">
                  <a:txBody>
                    <a:bodyPr/>
                    <a:lstStyle/>
                    <a:p>
                      <a:pPr marL="0" marR="0" lvl="0" indent="0" algn="ctr" defTabSz="914400" rtl="0" eaLnBrk="0" fontAlgn="base" latinLnBrk="0" hangingPunct="0">
                        <a:lnSpc>
                          <a:spcPct val="120000"/>
                        </a:lnSpc>
                        <a:spcBef>
                          <a:spcPct val="0"/>
                        </a:spcBef>
                        <a:spcAft>
                          <a:spcPts val="413"/>
                        </a:spcAft>
                        <a:buClr>
                          <a:srgbClr val="666465"/>
                        </a:buClr>
                        <a:buSzTx/>
                        <a:buFont typeface="Wingdings" pitchFamily="2" charset="2"/>
                        <a:buNone/>
                        <a:tabLst>
                          <a:tab pos="1885950" algn="l"/>
                        </a:tabLst>
                      </a:pPr>
                      <a:endParaRPr kumimoji="0" lang="fr-FR" sz="1100" b="1" i="0" u="none" strike="noStrike" cap="none" normalizeH="0" baseline="0" dirty="0" smtClean="0">
                        <a:ln>
                          <a:noFill/>
                        </a:ln>
                        <a:solidFill>
                          <a:schemeClr val="bg1"/>
                        </a:solidFill>
                        <a:effectLst/>
                        <a:latin typeface="Arial" charset="0"/>
                        <a:cs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1"/>
                    </a:solidFill>
                  </a:tcPr>
                </a:tc>
                <a:tc gridSpan="2">
                  <a:txBody>
                    <a:bodyPr/>
                    <a:lstStyle/>
                    <a:p>
                      <a:pPr marL="87313" marR="0" lvl="0" indent="0" algn="l" defTabSz="914400" rtl="0" eaLnBrk="0" fontAlgn="base" latinLnBrk="0" hangingPunct="0">
                        <a:lnSpc>
                          <a:spcPct val="100000"/>
                        </a:lnSpc>
                        <a:spcBef>
                          <a:spcPct val="5000"/>
                        </a:spcBef>
                        <a:spcAft>
                          <a:spcPct val="0"/>
                        </a:spcAft>
                        <a:buClr>
                          <a:srgbClr val="666465"/>
                        </a:buClr>
                        <a:buSzTx/>
                        <a:buFont typeface="Wingdings" pitchFamily="2" charset="2"/>
                        <a:buNone/>
                        <a:tabLst/>
                        <a:defRPr/>
                      </a:pPr>
                      <a:r>
                        <a:rPr kumimoji="0" lang="fr-FR" sz="900" b="1" i="0" u="none" strike="noStrike" cap="none" normalizeH="0" baseline="0" dirty="0" smtClean="0">
                          <a:ln>
                            <a:noFill/>
                          </a:ln>
                          <a:solidFill>
                            <a:srgbClr val="000000"/>
                          </a:solidFill>
                          <a:effectLst/>
                          <a:latin typeface="Arial" charset="0"/>
                          <a:cs typeface="Arial" charset="0"/>
                        </a:rPr>
                        <a:t>Prix compétitif</a:t>
                      </a: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hMerge="1">
                  <a:txBody>
                    <a:bodyPr/>
                    <a:lstStyle/>
                    <a:p>
                      <a:endParaRPr lang="fr-FR"/>
                    </a:p>
                  </a:txBody>
                  <a:tcPr/>
                </a:tc>
                <a:tc>
                  <a:txBody>
                    <a:bodyPr/>
                    <a:lstStyle/>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pPr>
                      <a:endParaRPr kumimoji="0" lang="fr-FR" sz="1000" b="0" i="0" u="none" strike="noStrike" cap="none" normalizeH="0" baseline="0" dirty="0" smtClean="0">
                        <a:ln>
                          <a:noFill/>
                        </a:ln>
                        <a:solidFill>
                          <a:srgbClr val="000000"/>
                        </a:solidFill>
                        <a:effectLst/>
                        <a:latin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defRPr/>
                      </a:pPr>
                      <a:r>
                        <a:rPr kumimoji="0" lang="fr-FR" sz="1600" b="0" i="0" u="none" strike="noStrike" kern="1200" cap="none" normalizeH="0" baseline="0" dirty="0" smtClean="0">
                          <a:ln>
                            <a:noFill/>
                          </a:ln>
                          <a:solidFill>
                            <a:schemeClr val="accent1"/>
                          </a:solidFill>
                          <a:effectLst/>
                          <a:latin typeface="Arial" charset="0"/>
                          <a:ea typeface="+mn-ea"/>
                          <a:cs typeface="+mn-cs"/>
                          <a:sym typeface="Wingdings 2" pitchFamily="18" charset="2"/>
                        </a:rPr>
                        <a:t>x</a:t>
                      </a: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defRPr/>
                      </a:pPr>
                      <a:endParaRPr kumimoji="0" lang="fr-FR" sz="1600" b="1" i="0" u="none" strike="noStrike" kern="1200" cap="none" normalizeH="0" baseline="0" dirty="0" smtClean="0">
                        <a:ln>
                          <a:noFill/>
                        </a:ln>
                        <a:solidFill>
                          <a:schemeClr val="accent1"/>
                        </a:solidFill>
                        <a:effectLst/>
                        <a:latin typeface="Arial" charset="0"/>
                        <a:ea typeface="+mn-ea"/>
                        <a:cs typeface="+mn-cs"/>
                        <a:sym typeface="Wingdings 2" pitchFamily="18" charset="2"/>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pPr>
                      <a:endParaRPr kumimoji="0" lang="fr-FR" sz="1000" b="0" i="0" u="none" strike="noStrike" cap="none" normalizeH="0" baseline="0" smtClean="0">
                        <a:ln>
                          <a:noFill/>
                        </a:ln>
                        <a:solidFill>
                          <a:srgbClr val="000000"/>
                        </a:solidFill>
                        <a:effectLst/>
                        <a:latin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pPr>
                      <a:endParaRPr kumimoji="0" lang="fr-FR" sz="1000" b="0" i="0" u="none" strike="noStrike" cap="none" normalizeH="0" baseline="0" dirty="0" smtClean="0">
                        <a:ln>
                          <a:noFill/>
                        </a:ln>
                        <a:solidFill>
                          <a:srgbClr val="000000"/>
                        </a:solidFill>
                        <a:effectLst/>
                        <a:latin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cs typeface="Arial" charset="0"/>
                        </a:rPr>
                        <a:t>Prix non administré, obéit aux lois du marché </a:t>
                      </a:r>
                    </a:p>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cs typeface="Arial" charset="0"/>
                        </a:rPr>
                        <a:t>Nécessité de maitriser les coûts (adapter les charges aux prix)</a:t>
                      </a: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171450">
                <a:tc gridSpan="3">
                  <a:txBody>
                    <a:bodyPr/>
                    <a:lstStyle/>
                    <a:p>
                      <a:pPr marL="87313" marR="0" lvl="0" indent="0" algn="l" defTabSz="914400" rtl="0" eaLnBrk="0" fontAlgn="base" latinLnBrk="0" hangingPunct="0">
                        <a:lnSpc>
                          <a:spcPct val="100000"/>
                        </a:lnSpc>
                        <a:spcBef>
                          <a:spcPct val="5000"/>
                        </a:spcBef>
                        <a:spcAft>
                          <a:spcPct val="0"/>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cs typeface="Arial" charset="0"/>
                        </a:rPr>
                        <a:t>Accessibilité du marché pour SDA</a:t>
                      </a: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hMerge="1">
                  <a:txBody>
                    <a:bodyPr/>
                    <a:lstStyle/>
                    <a:p>
                      <a:endParaRPr lang="fr-FR"/>
                    </a:p>
                  </a:txBody>
                  <a:tcPr/>
                </a:tc>
                <a:tc hMerge="1">
                  <a:txBody>
                    <a:bodyPr/>
                    <a:lstStyle/>
                    <a:p>
                      <a:endParaRPr lang="fr-FR"/>
                    </a:p>
                  </a:txBody>
                  <a:tcPr/>
                </a:tc>
                <a:tc>
                  <a:txBody>
                    <a:bodyPr/>
                    <a:lstStyle/>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pPr>
                      <a:endParaRPr kumimoji="0" lang="fr-FR" sz="1000" b="0" i="0" u="none" strike="noStrike" cap="none" normalizeH="0" baseline="0" dirty="0" smtClean="0">
                        <a:ln>
                          <a:noFill/>
                        </a:ln>
                        <a:solidFill>
                          <a:srgbClr val="000000"/>
                        </a:solidFill>
                        <a:effectLst/>
                        <a:latin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pPr>
                      <a:endParaRPr kumimoji="0" lang="fr-FR" sz="1000" b="0" i="0" u="none" strike="noStrike" cap="none" normalizeH="0" baseline="0" dirty="0" smtClean="0">
                        <a:ln>
                          <a:noFill/>
                        </a:ln>
                        <a:solidFill>
                          <a:srgbClr val="000000"/>
                        </a:solidFill>
                        <a:effectLst/>
                        <a:latin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20000"/>
                        </a:lnSpc>
                        <a:spcBef>
                          <a:spcPct val="0"/>
                        </a:spcBef>
                        <a:spcAft>
                          <a:spcPts val="413"/>
                        </a:spcAft>
                        <a:buClr>
                          <a:srgbClr val="666465"/>
                        </a:buClr>
                        <a:buSzTx/>
                        <a:buFont typeface="Wingdings" pitchFamily="2" charset="2"/>
                        <a:buNone/>
                        <a:tabLst/>
                      </a:pPr>
                      <a:r>
                        <a:rPr kumimoji="0" lang="fr-FR" sz="1000" b="0" i="0" u="none" strike="noStrike" cap="none" normalizeH="0" baseline="0" dirty="0" smtClean="0">
                          <a:ln>
                            <a:noFill/>
                          </a:ln>
                          <a:solidFill>
                            <a:srgbClr val="000000"/>
                          </a:solidFill>
                          <a:effectLst/>
                          <a:latin typeface="Arial" charset="0"/>
                        </a:rPr>
                        <a:t>   </a:t>
                      </a:r>
                      <a:r>
                        <a:rPr kumimoji="0" lang="fr-FR" sz="1600" b="0" i="0" u="none" strike="noStrike" cap="none" normalizeH="0" baseline="0" dirty="0" smtClean="0">
                          <a:ln>
                            <a:noFill/>
                          </a:ln>
                          <a:solidFill>
                            <a:schemeClr val="accent1"/>
                          </a:solidFill>
                          <a:effectLst/>
                          <a:latin typeface="Arial" charset="0"/>
                          <a:sym typeface="Wingdings 2" pitchFamily="18" charset="2"/>
                        </a:rPr>
                        <a:t></a:t>
                      </a:r>
                      <a:r>
                        <a:rPr kumimoji="0" lang="fr-FR" sz="1000" b="0" i="0" u="none" strike="noStrike" cap="none" normalizeH="0" baseline="0" dirty="0" smtClean="0">
                          <a:ln>
                            <a:noFill/>
                          </a:ln>
                          <a:solidFill>
                            <a:srgbClr val="000000"/>
                          </a:solidFill>
                          <a:effectLst/>
                          <a:latin typeface="Arial" charset="0"/>
                        </a:rPr>
                        <a:t> </a:t>
                      </a: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pPr>
                      <a:endParaRPr kumimoji="0" lang="fr-FR" sz="1000" b="0" i="0" u="none" strike="noStrike" cap="none" normalizeH="0" baseline="0" smtClean="0">
                        <a:ln>
                          <a:noFill/>
                        </a:ln>
                        <a:solidFill>
                          <a:srgbClr val="000000"/>
                        </a:solidFill>
                        <a:effectLst/>
                        <a:latin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pPr>
                      <a:endParaRPr kumimoji="0" lang="fr-FR" sz="1000" b="0" i="0" u="none" strike="noStrike" cap="none" normalizeH="0" baseline="0" smtClean="0">
                        <a:ln>
                          <a:noFill/>
                        </a:ln>
                        <a:solidFill>
                          <a:srgbClr val="000000"/>
                        </a:solidFill>
                        <a:effectLst/>
                        <a:latin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cs typeface="Arial" charset="0"/>
                        </a:rPr>
                        <a:t>Marché ouvert, pas de préférence</a:t>
                      </a:r>
                    </a:p>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cs typeface="Arial" charset="0"/>
                        </a:rPr>
                        <a:t>Meilleure connaissance des installations des clients que les concurrents potentiels (nationaux ou étrangers)</a:t>
                      </a: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185738">
                <a:tc gridSpan="3">
                  <a:txBody>
                    <a:bodyPr/>
                    <a:lstStyle/>
                    <a:p>
                      <a:pPr marL="87313" marR="0" lvl="0" indent="0" algn="l" defTabSz="914400" rtl="0" eaLnBrk="0" fontAlgn="base" latinLnBrk="0" hangingPunct="0">
                        <a:lnSpc>
                          <a:spcPct val="100000"/>
                        </a:lnSpc>
                        <a:spcBef>
                          <a:spcPct val="5000"/>
                        </a:spcBef>
                        <a:spcAft>
                          <a:spcPct val="0"/>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cs typeface="Arial" charset="0"/>
                        </a:rPr>
                        <a:t>Capacité à influer sur les règles du marché</a:t>
                      </a: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hMerge="1">
                  <a:txBody>
                    <a:bodyPr/>
                    <a:lstStyle/>
                    <a:p>
                      <a:endParaRPr lang="fr-FR"/>
                    </a:p>
                  </a:txBody>
                  <a:tcPr/>
                </a:tc>
                <a:tc hMerge="1">
                  <a:txBody>
                    <a:bodyPr/>
                    <a:lstStyle/>
                    <a:p>
                      <a:endParaRPr lang="fr-FR"/>
                    </a:p>
                  </a:txBody>
                  <a:tcPr/>
                </a:tc>
                <a:tc>
                  <a:txBody>
                    <a:bodyPr/>
                    <a:lstStyle/>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pPr>
                      <a:endParaRPr kumimoji="0" lang="fr-FR" sz="1000" b="0" i="0" u="none" strike="noStrike" cap="none" normalizeH="0" baseline="0" dirty="0" smtClean="0">
                        <a:ln>
                          <a:noFill/>
                        </a:ln>
                        <a:solidFill>
                          <a:srgbClr val="000000"/>
                        </a:solidFill>
                        <a:effectLst/>
                        <a:latin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0000"/>
                        </a:lnSpc>
                        <a:spcBef>
                          <a:spcPct val="0"/>
                        </a:spcBef>
                        <a:spcAft>
                          <a:spcPts val="413"/>
                        </a:spcAft>
                        <a:buClr>
                          <a:srgbClr val="666465"/>
                        </a:buClr>
                        <a:buSzTx/>
                        <a:buFont typeface="Wingdings" pitchFamily="2" charset="2"/>
                        <a:buNone/>
                        <a:tabLst/>
                        <a:defRPr/>
                      </a:pPr>
                      <a:r>
                        <a:rPr kumimoji="0" lang="fr-FR" sz="1800" b="0" i="0" u="none" strike="noStrike" kern="1200" cap="none" normalizeH="0" baseline="0" dirty="0" smtClean="0">
                          <a:ln>
                            <a:noFill/>
                          </a:ln>
                          <a:solidFill>
                            <a:schemeClr val="accent1"/>
                          </a:solidFill>
                          <a:effectLst/>
                          <a:latin typeface="Arial" charset="0"/>
                          <a:ea typeface="+mn-ea"/>
                          <a:cs typeface="+mn-cs"/>
                          <a:sym typeface="Wingdings 2" pitchFamily="18" charset="2"/>
                        </a:rPr>
                        <a:t>  x</a:t>
                      </a: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0000"/>
                        </a:lnSpc>
                        <a:spcBef>
                          <a:spcPct val="0"/>
                        </a:spcBef>
                        <a:spcAft>
                          <a:spcPts val="413"/>
                        </a:spcAft>
                        <a:buClr>
                          <a:srgbClr val="666465"/>
                        </a:buClr>
                        <a:buSzTx/>
                        <a:buFont typeface="Wingdings" pitchFamily="2" charset="2"/>
                        <a:buNone/>
                        <a:tabLst/>
                        <a:defRPr/>
                      </a:pPr>
                      <a:endParaRPr kumimoji="0" lang="fr-FR" sz="1800" b="0" i="0" u="none" strike="noStrike" kern="1200" cap="none" normalizeH="0" baseline="0" dirty="0" smtClean="0">
                        <a:ln>
                          <a:noFill/>
                        </a:ln>
                        <a:solidFill>
                          <a:schemeClr val="accent1"/>
                        </a:solidFill>
                        <a:effectLst/>
                        <a:latin typeface="Arial" charset="0"/>
                        <a:ea typeface="+mn-ea"/>
                        <a:cs typeface="+mn-cs"/>
                        <a:sym typeface="Wingdings 2" pitchFamily="18" charset="2"/>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pPr>
                      <a:endParaRPr kumimoji="0" lang="fr-FR" sz="1000" b="0" i="0" u="none" strike="noStrike" cap="none" normalizeH="0" baseline="0" dirty="0" smtClean="0">
                        <a:ln>
                          <a:noFill/>
                        </a:ln>
                        <a:solidFill>
                          <a:srgbClr val="000000"/>
                        </a:solidFill>
                        <a:effectLst/>
                        <a:latin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pPr>
                      <a:endParaRPr kumimoji="0" lang="fr-FR" sz="1000" b="0" i="0" u="none" strike="noStrike" cap="none" normalizeH="0" baseline="0" smtClean="0">
                        <a:ln>
                          <a:noFill/>
                        </a:ln>
                        <a:solidFill>
                          <a:srgbClr val="000000"/>
                        </a:solidFill>
                        <a:effectLst/>
                        <a:latin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85725" marR="0" lvl="0" indent="0" algn="l" defTabSz="914400" rtl="0" eaLnBrk="0" fontAlgn="base" latinLnBrk="0" hangingPunct="0">
                        <a:lnSpc>
                          <a:spcPct val="100000"/>
                        </a:lnSpc>
                        <a:spcBef>
                          <a:spcPct val="5000"/>
                        </a:spcBef>
                        <a:spcAft>
                          <a:spcPct val="0"/>
                        </a:spcAft>
                        <a:buClr>
                          <a:srgbClr val="666465"/>
                        </a:buClr>
                        <a:buSzTx/>
                        <a:buFont typeface="Arial" pitchFamily="34" charset="0"/>
                        <a:buChar char="•"/>
                        <a:tabLst/>
                      </a:pPr>
                      <a:r>
                        <a:rPr kumimoji="0" lang="fr-FR" sz="800" b="0" i="0" u="none" strike="noStrike" cap="none" normalizeH="0" baseline="0" dirty="0" smtClean="0">
                          <a:ln>
                            <a:noFill/>
                          </a:ln>
                          <a:solidFill>
                            <a:srgbClr val="000000"/>
                          </a:solidFill>
                          <a:effectLst/>
                          <a:latin typeface="Arial" charset="0"/>
                          <a:cs typeface="Arial" charset="0"/>
                        </a:rPr>
                        <a:t> Pas d’expérience dans le domaine.</a:t>
                      </a: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249238">
                <a:tc gridSpan="3">
                  <a:txBody>
                    <a:bodyPr/>
                    <a:lstStyle/>
                    <a:p>
                      <a:pPr marL="87313" marR="0" lvl="0" indent="0" algn="l" defTabSz="914400" rtl="0" eaLnBrk="0" fontAlgn="base" latinLnBrk="0" hangingPunct="0">
                        <a:lnSpc>
                          <a:spcPct val="90000"/>
                        </a:lnSpc>
                        <a:spcBef>
                          <a:spcPct val="5000"/>
                        </a:spcBef>
                        <a:spcAft>
                          <a:spcPct val="0"/>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cs typeface="Arial" charset="0"/>
                        </a:rPr>
                        <a:t>Synthèse</a:t>
                      </a: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2"/>
                    </a:solidFill>
                  </a:tcPr>
                </a:tc>
                <a:tc hMerge="1">
                  <a:txBody>
                    <a:bodyPr/>
                    <a:lstStyle/>
                    <a:p>
                      <a:endParaRPr lang="fr-FR"/>
                    </a:p>
                  </a:txBody>
                  <a:tcPr/>
                </a:tc>
                <a:tc hMerge="1">
                  <a:txBody>
                    <a:bodyPr/>
                    <a:lstStyle/>
                    <a:p>
                      <a:endParaRPr lang="fr-FR"/>
                    </a:p>
                  </a:txBody>
                  <a:tcPr/>
                </a:tc>
                <a:tc>
                  <a:txBody>
                    <a:bodyPr/>
                    <a:lstStyle/>
                    <a:p>
                      <a:pPr marL="0" marR="0" lvl="0" indent="0" algn="ctr" defTabSz="914400" rtl="0" eaLnBrk="1" fontAlgn="base" latinLnBrk="0" hangingPunct="1">
                        <a:lnSpc>
                          <a:spcPct val="90000"/>
                        </a:lnSpc>
                        <a:spcBef>
                          <a:spcPct val="0"/>
                        </a:spcBef>
                        <a:spcAft>
                          <a:spcPts val="413"/>
                        </a:spcAft>
                        <a:buClr>
                          <a:srgbClr val="666465"/>
                        </a:buClr>
                        <a:buSzTx/>
                        <a:buFont typeface="Wingdings" pitchFamily="2" charset="2"/>
                        <a:buNone/>
                        <a:tabLst/>
                      </a:pPr>
                      <a:endParaRPr kumimoji="0" lang="fr-FR" sz="1000" b="0" i="0" u="none" strike="noStrike" cap="none" normalizeH="0" baseline="0" smtClean="0">
                        <a:ln>
                          <a:noFill/>
                        </a:ln>
                        <a:solidFill>
                          <a:srgbClr val="000000"/>
                        </a:solidFill>
                        <a:effectLst/>
                        <a:latin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90000"/>
                        </a:lnSpc>
                        <a:spcBef>
                          <a:spcPct val="0"/>
                        </a:spcBef>
                        <a:spcAft>
                          <a:spcPts val="413"/>
                        </a:spcAft>
                        <a:buClr>
                          <a:srgbClr val="666465"/>
                        </a:buClr>
                        <a:buSzTx/>
                        <a:buFont typeface="Wingdings" pitchFamily="2" charset="2"/>
                        <a:buNone/>
                        <a:tabLst/>
                      </a:pPr>
                      <a:r>
                        <a:rPr kumimoji="0" lang="fr-FR" sz="1000" b="0" i="0" u="none" strike="noStrike" cap="none" normalizeH="0" baseline="0" dirty="0" smtClean="0">
                          <a:ln>
                            <a:noFill/>
                          </a:ln>
                          <a:solidFill>
                            <a:schemeClr val="accent1"/>
                          </a:solidFill>
                          <a:effectLst/>
                          <a:latin typeface="Arial" charset="0"/>
                          <a:sym typeface="Wingdings 2" pitchFamily="18" charset="2"/>
                        </a:rPr>
                        <a:t>  </a:t>
                      </a: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ase" latinLnBrk="0" hangingPunct="1">
                        <a:lnSpc>
                          <a:spcPct val="90000"/>
                        </a:lnSpc>
                        <a:spcBef>
                          <a:spcPct val="0"/>
                        </a:spcBef>
                        <a:spcAft>
                          <a:spcPts val="413"/>
                        </a:spcAft>
                        <a:buClr>
                          <a:srgbClr val="666465"/>
                        </a:buClr>
                        <a:buSzTx/>
                        <a:buFont typeface="Wingdings" pitchFamily="2" charset="2"/>
                        <a:buNone/>
                        <a:tabLst/>
                        <a:defRPr/>
                      </a:pPr>
                      <a:r>
                        <a:rPr kumimoji="0" lang="fr-FR" sz="2400" b="0" i="0" u="none" strike="noStrike" kern="1200" cap="none" spc="0" normalizeH="0" baseline="0" noProof="0" dirty="0" smtClean="0">
                          <a:ln>
                            <a:noFill/>
                          </a:ln>
                          <a:solidFill>
                            <a:schemeClr val="accent1">
                              <a:lumMod val="50000"/>
                            </a:schemeClr>
                          </a:solidFill>
                          <a:effectLst/>
                          <a:uLnTx/>
                          <a:uFillTx/>
                          <a:latin typeface="Arial" charset="0"/>
                          <a:ea typeface="+mn-ea"/>
                          <a:cs typeface="+mn-cs"/>
                          <a:sym typeface="Wingdings 2" pitchFamily="18" charset="2"/>
                        </a:rPr>
                        <a:t></a:t>
                      </a:r>
                      <a:endParaRPr kumimoji="0" lang="fr-FR" sz="1000" b="0" i="0" u="none" strike="noStrike" cap="none" normalizeH="0" baseline="0" dirty="0" smtClean="0">
                        <a:ln>
                          <a:noFill/>
                        </a:ln>
                        <a:solidFill>
                          <a:schemeClr val="accent1">
                            <a:lumMod val="50000"/>
                          </a:schemeClr>
                        </a:solidFill>
                        <a:effectLst/>
                        <a:latin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90000"/>
                        </a:lnSpc>
                        <a:spcBef>
                          <a:spcPct val="0"/>
                        </a:spcBef>
                        <a:spcAft>
                          <a:spcPts val="413"/>
                        </a:spcAft>
                        <a:buClr>
                          <a:srgbClr val="666465"/>
                        </a:buClr>
                        <a:buSzTx/>
                        <a:buFont typeface="Wingdings" pitchFamily="2" charset="2"/>
                        <a:buNone/>
                        <a:tabLst/>
                      </a:pPr>
                      <a:endParaRPr kumimoji="0" lang="fr-FR" sz="1000" b="0" i="0" u="none" strike="noStrike" cap="none" normalizeH="0" baseline="0" dirty="0" smtClean="0">
                        <a:ln>
                          <a:noFill/>
                        </a:ln>
                        <a:solidFill>
                          <a:srgbClr val="000000"/>
                        </a:solidFill>
                        <a:effectLst/>
                        <a:latin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90000"/>
                        </a:lnSpc>
                        <a:spcBef>
                          <a:spcPct val="0"/>
                        </a:spcBef>
                        <a:spcAft>
                          <a:spcPts val="413"/>
                        </a:spcAft>
                        <a:buClr>
                          <a:srgbClr val="666465"/>
                        </a:buClr>
                        <a:buSzTx/>
                        <a:buFont typeface="Wingdings" pitchFamily="2" charset="2"/>
                        <a:buNone/>
                        <a:tabLst/>
                      </a:pPr>
                      <a:endParaRPr kumimoji="0" lang="fr-FR" sz="1000" b="0" i="0" u="none" strike="noStrike" cap="none" normalizeH="0" baseline="0" dirty="0" smtClean="0">
                        <a:ln>
                          <a:noFill/>
                        </a:ln>
                        <a:solidFill>
                          <a:srgbClr val="000000"/>
                        </a:solidFill>
                        <a:effectLst/>
                        <a:latin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ase" latinLnBrk="0" hangingPunct="1">
                        <a:lnSpc>
                          <a:spcPct val="90000"/>
                        </a:lnSpc>
                        <a:spcBef>
                          <a:spcPct val="20000"/>
                        </a:spcBef>
                        <a:spcAft>
                          <a:spcPct val="20000"/>
                        </a:spcAft>
                        <a:buClr>
                          <a:srgbClr val="666465"/>
                        </a:buClr>
                        <a:buSzTx/>
                        <a:buFont typeface="Wingdings" pitchFamily="2" charset="2"/>
                        <a:buNone/>
                        <a:tabLst/>
                      </a:pPr>
                      <a:endParaRPr kumimoji="0" lang="fr-FR" sz="1000" b="0" i="0" u="none" strike="noStrike" cap="none" normalizeH="0" baseline="0" dirty="0" smtClean="0">
                        <a:ln>
                          <a:noFill/>
                        </a:ln>
                        <a:solidFill>
                          <a:srgbClr val="000000"/>
                        </a:solidFill>
                        <a:effectLst/>
                        <a:latin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2"/>
                    </a:solidFill>
                  </a:tcPr>
                </a:tc>
              </a:tr>
              <a:tr h="0">
                <a:tc gridSpan="2">
                  <a:txBody>
                    <a:bodyPr/>
                    <a:lstStyle/>
                    <a:p>
                      <a:pPr marL="87313" marR="0" lvl="0" indent="0" algn="l" defTabSz="914400" rtl="0" eaLnBrk="0" fontAlgn="base" latinLnBrk="0" hangingPunct="0">
                        <a:lnSpc>
                          <a:spcPct val="100000"/>
                        </a:lnSpc>
                        <a:spcBef>
                          <a:spcPct val="5000"/>
                        </a:spcBef>
                        <a:spcAft>
                          <a:spcPct val="0"/>
                        </a:spcAft>
                        <a:buClr>
                          <a:srgbClr val="666465"/>
                        </a:buClr>
                        <a:buSzTx/>
                        <a:buFont typeface="Wingdings" pitchFamily="2" charset="2"/>
                        <a:buNone/>
                        <a:tabLst/>
                      </a:pPr>
                      <a:endParaRPr kumimoji="0" lang="fr-FR" sz="100" b="1" i="0" u="none" strike="noStrike" cap="none" normalizeH="0" baseline="0" smtClean="0">
                        <a:ln>
                          <a:noFill/>
                        </a:ln>
                        <a:solidFill>
                          <a:srgbClr val="000000"/>
                        </a:solidFill>
                        <a:effectLst/>
                        <a:latin typeface="Arial" charset="0"/>
                        <a:cs typeface="Arial" charset="0"/>
                      </a:endParaRPr>
                    </a:p>
                  </a:txBody>
                  <a:tcPr marL="16615" marR="16615" marT="18000" marB="18000" anchor="ctr" horzOverflow="overflow">
                    <a:lnL>
                      <a:noFill/>
                    </a:lnL>
                    <a:lnR>
                      <a:noFill/>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hMerge="1">
                  <a:txBody>
                    <a:bodyPr/>
                    <a:lstStyle/>
                    <a:p>
                      <a:endParaRPr lang="fr-FR"/>
                    </a:p>
                  </a:txBody>
                  <a:tcPr/>
                </a:tc>
                <a:tc>
                  <a:txBody>
                    <a:bodyPr/>
                    <a:lstStyle/>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pPr>
                      <a:endParaRPr kumimoji="0" lang="fr-FR" sz="100" b="0" i="0" u="none" strike="noStrike" cap="none" normalizeH="0" baseline="0" smtClean="0">
                        <a:ln>
                          <a:noFill/>
                        </a:ln>
                        <a:solidFill>
                          <a:srgbClr val="000000"/>
                        </a:solidFill>
                        <a:effectLst/>
                        <a:latin typeface="Arial" charset="0"/>
                      </a:endParaRPr>
                    </a:p>
                  </a:txBody>
                  <a:tcPr marL="16615" marR="16615" marT="18000" marB="18000" anchor="ctr" horzOverflow="overflow">
                    <a:lnL>
                      <a:noFill/>
                    </a:lnL>
                    <a:lnR>
                      <a:noFill/>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pPr>
                      <a:endParaRPr kumimoji="0" lang="fr-FR" sz="100" b="0" i="0" u="none" strike="noStrike" cap="none" normalizeH="0" baseline="0" smtClean="0">
                        <a:ln>
                          <a:noFill/>
                        </a:ln>
                        <a:solidFill>
                          <a:srgbClr val="000000"/>
                        </a:solidFill>
                        <a:effectLst/>
                        <a:latin typeface="Arial" charset="0"/>
                      </a:endParaRPr>
                    </a:p>
                  </a:txBody>
                  <a:tcPr marL="16615" marR="16615" marT="18000" marB="18000" anchor="ctr" horzOverflow="overflow">
                    <a:lnL>
                      <a:noFill/>
                    </a:lnL>
                    <a:lnR>
                      <a:noFill/>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pPr>
                      <a:endParaRPr kumimoji="0" lang="fr-FR" sz="100" b="0" i="0" u="none" strike="noStrike" cap="none" normalizeH="0" baseline="0" smtClean="0">
                        <a:ln>
                          <a:noFill/>
                        </a:ln>
                        <a:solidFill>
                          <a:srgbClr val="000000"/>
                        </a:solidFill>
                        <a:effectLst/>
                        <a:latin typeface="Arial" charset="0"/>
                      </a:endParaRPr>
                    </a:p>
                  </a:txBody>
                  <a:tcPr marL="16615" marR="16615" marT="18000" marB="18000" anchor="ctr" horzOverflow="overflow">
                    <a:lnL>
                      <a:noFill/>
                    </a:lnL>
                    <a:lnR>
                      <a:noFill/>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pPr>
                      <a:endParaRPr kumimoji="0" lang="fr-FR" sz="100" b="0" i="0" u="none" strike="noStrike" cap="none" normalizeH="0" baseline="0" smtClean="0">
                        <a:ln>
                          <a:noFill/>
                        </a:ln>
                        <a:solidFill>
                          <a:srgbClr val="000000"/>
                        </a:solidFill>
                        <a:effectLst/>
                        <a:latin typeface="Arial" charset="0"/>
                      </a:endParaRPr>
                    </a:p>
                  </a:txBody>
                  <a:tcPr marL="16615" marR="16615" marT="18000" marB="18000" anchor="ctr" horzOverflow="overflow">
                    <a:lnL>
                      <a:noFill/>
                    </a:lnL>
                    <a:lnR>
                      <a:noFill/>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pPr>
                      <a:endParaRPr kumimoji="0" lang="fr-FR" sz="100" b="0" i="0" u="none" strike="noStrike" cap="none" normalizeH="0" baseline="0" smtClean="0">
                        <a:ln>
                          <a:noFill/>
                        </a:ln>
                        <a:solidFill>
                          <a:srgbClr val="000000"/>
                        </a:solidFill>
                        <a:effectLst/>
                        <a:latin typeface="Arial" charset="0"/>
                      </a:endParaRPr>
                    </a:p>
                  </a:txBody>
                  <a:tcPr marL="16615" marR="16615" marT="18000" marB="18000" anchor="ctr" horzOverflow="overflow">
                    <a:lnL>
                      <a:noFill/>
                    </a:lnL>
                    <a:lnR>
                      <a:noFill/>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pPr>
                      <a:endParaRPr kumimoji="0" lang="fr-FR" sz="100" b="0" i="0" u="none" strike="noStrike" cap="none" normalizeH="0" baseline="0" smtClean="0">
                        <a:ln>
                          <a:noFill/>
                        </a:ln>
                        <a:solidFill>
                          <a:srgbClr val="000000"/>
                        </a:solidFill>
                        <a:effectLst/>
                        <a:latin typeface="Arial" charset="0"/>
                      </a:endParaRPr>
                    </a:p>
                  </a:txBody>
                  <a:tcPr marL="16615" marR="16615" marT="18000" marB="18000" anchor="ctr" horzOverflow="overflow">
                    <a:lnL>
                      <a:noFill/>
                    </a:lnL>
                    <a:lnR>
                      <a:noFill/>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0000"/>
                        </a:lnSpc>
                        <a:spcBef>
                          <a:spcPct val="20000"/>
                        </a:spcBef>
                        <a:spcAft>
                          <a:spcPct val="20000"/>
                        </a:spcAft>
                        <a:buClr>
                          <a:srgbClr val="666465"/>
                        </a:buClr>
                        <a:buSzTx/>
                        <a:buFont typeface="Wingdings" pitchFamily="2" charset="2"/>
                        <a:buNone/>
                        <a:tabLst/>
                      </a:pPr>
                      <a:endParaRPr kumimoji="0" lang="fr-FR" sz="100" b="0" i="0" u="none" strike="noStrike" cap="none" normalizeH="0" baseline="0" smtClean="0">
                        <a:ln>
                          <a:noFill/>
                        </a:ln>
                        <a:solidFill>
                          <a:srgbClr val="000000"/>
                        </a:solidFill>
                        <a:effectLst/>
                        <a:latin typeface="Arial" charset="0"/>
                      </a:endParaRPr>
                    </a:p>
                  </a:txBody>
                  <a:tcPr marL="16615" marR="16615" marT="18000" marB="18000" anchor="ctr" horzOverflow="overflow">
                    <a:lnL>
                      <a:noFill/>
                    </a:lnL>
                    <a:lnR>
                      <a:noFill/>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noFill/>
                  </a:tcPr>
                </a:tc>
              </a:tr>
              <a:tr h="669925">
                <a:tc gridSpan="3">
                  <a:txBody>
                    <a:bodyPr/>
                    <a:lstStyle/>
                    <a:p>
                      <a:pPr marL="87313" marR="0" lvl="0" indent="0" algn="l" defTabSz="914400" rtl="0" eaLnBrk="0" fontAlgn="base" latinLnBrk="0" hangingPunct="0">
                        <a:lnSpc>
                          <a:spcPct val="100000"/>
                        </a:lnSpc>
                        <a:spcBef>
                          <a:spcPct val="5000"/>
                        </a:spcBef>
                        <a:spcAft>
                          <a:spcPct val="0"/>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cs typeface="Arial" charset="0"/>
                        </a:rPr>
                        <a:t>Potentiel de valorisation des synergies internes sur le plan</a:t>
                      </a:r>
                    </a:p>
                    <a:p>
                      <a:pPr marL="87313" marR="0" lvl="0" indent="0" algn="l" defTabSz="914400" rtl="0" eaLnBrk="0" fontAlgn="base" latinLnBrk="0" hangingPunct="0">
                        <a:lnSpc>
                          <a:spcPct val="100000"/>
                        </a:lnSpc>
                        <a:spcBef>
                          <a:spcPct val="5000"/>
                        </a:spcBef>
                        <a:spcAft>
                          <a:spcPct val="0"/>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cs typeface="Arial" charset="0"/>
                        </a:rPr>
                        <a:t>- commercial </a:t>
                      </a:r>
                    </a:p>
                    <a:p>
                      <a:pPr marL="87313" marR="0" lvl="0" indent="0" algn="l" defTabSz="914400" rtl="0" eaLnBrk="0" fontAlgn="base" latinLnBrk="0" hangingPunct="0">
                        <a:lnSpc>
                          <a:spcPct val="100000"/>
                        </a:lnSpc>
                        <a:spcBef>
                          <a:spcPct val="5000"/>
                        </a:spcBef>
                        <a:spcAft>
                          <a:spcPct val="0"/>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cs typeface="Arial" charset="0"/>
                        </a:rPr>
                        <a:t>- des coûts</a:t>
                      </a:r>
                    </a:p>
                    <a:p>
                      <a:pPr marL="87313" marR="0" lvl="0" indent="0" algn="l" defTabSz="914400" rtl="0" eaLnBrk="0" fontAlgn="base" latinLnBrk="0" hangingPunct="0">
                        <a:lnSpc>
                          <a:spcPct val="100000"/>
                        </a:lnSpc>
                        <a:spcBef>
                          <a:spcPct val="5000"/>
                        </a:spcBef>
                        <a:spcAft>
                          <a:spcPct val="0"/>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cs typeface="Arial" charset="0"/>
                        </a:rPr>
                        <a:t>- des risques</a:t>
                      </a: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hMerge="1">
                  <a:txBody>
                    <a:bodyPr/>
                    <a:lstStyle/>
                    <a:p>
                      <a:endParaRPr lang="fr-FR"/>
                    </a:p>
                  </a:txBody>
                  <a:tcPr/>
                </a:tc>
                <a:tc hMerge="1">
                  <a:txBody>
                    <a:bodyPr/>
                    <a:lstStyle/>
                    <a:p>
                      <a:endParaRPr lang="fr-FR"/>
                    </a:p>
                  </a:txBody>
                  <a:tcPr/>
                </a:tc>
                <a:tc>
                  <a:txBody>
                    <a:bodyPr/>
                    <a:lstStyle/>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pPr>
                      <a:endParaRPr kumimoji="0" lang="fr-FR" sz="1000" b="0" i="0" u="none" strike="noStrike" cap="none" normalizeH="0" baseline="0" dirty="0" smtClean="0">
                        <a:ln>
                          <a:noFill/>
                        </a:ln>
                        <a:solidFill>
                          <a:srgbClr val="000000"/>
                        </a:solidFill>
                        <a:effectLst/>
                        <a:latin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pPr>
                      <a:endParaRPr kumimoji="0" lang="fr-FR" sz="1000" b="0" i="0" u="none" strike="noStrike" cap="none" normalizeH="0" baseline="0" dirty="0" smtClean="0">
                        <a:ln>
                          <a:noFill/>
                        </a:ln>
                        <a:solidFill>
                          <a:srgbClr val="000000"/>
                        </a:solidFill>
                        <a:effectLst/>
                        <a:latin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pPr>
                      <a:endParaRPr kumimoji="0" lang="fr-FR" sz="1000" b="0" i="0" u="none" strike="noStrike" cap="none" normalizeH="0" baseline="0" dirty="0" smtClean="0">
                        <a:ln>
                          <a:noFill/>
                        </a:ln>
                        <a:solidFill>
                          <a:srgbClr val="000000"/>
                        </a:solidFill>
                        <a:effectLst/>
                        <a:latin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pPr>
                      <a:endParaRPr kumimoji="0" lang="fr-FR" sz="1000" b="0" i="0" u="none" strike="noStrike" cap="none" normalizeH="0" baseline="0" dirty="0" smtClean="0">
                        <a:ln>
                          <a:noFill/>
                        </a:ln>
                        <a:solidFill>
                          <a:srgbClr val="000000"/>
                        </a:solidFill>
                        <a:effectLst/>
                        <a:latin typeface="Arial" charset="0"/>
                      </a:endParaRPr>
                    </a:p>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pPr>
                      <a:r>
                        <a:rPr kumimoji="0" lang="fr-FR" sz="1600" b="0" i="0" u="none" strike="noStrike" cap="none" normalizeH="0" baseline="0" dirty="0" smtClean="0">
                          <a:ln>
                            <a:noFill/>
                          </a:ln>
                          <a:solidFill>
                            <a:schemeClr val="accent1"/>
                          </a:solidFill>
                          <a:effectLst/>
                          <a:latin typeface="Arial" charset="0"/>
                          <a:sym typeface="Wingdings 2" pitchFamily="18" charset="2"/>
                        </a:rPr>
                        <a:t></a:t>
                      </a: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pPr>
                      <a:endParaRPr kumimoji="0" lang="fr-FR" sz="1600" b="0" i="0" u="none" strike="noStrike" cap="none" normalizeH="0" baseline="0" smtClean="0">
                        <a:ln>
                          <a:noFill/>
                        </a:ln>
                        <a:solidFill>
                          <a:schemeClr val="accent1"/>
                        </a:solidFill>
                        <a:effectLst/>
                        <a:latin typeface="Arial" charset="0"/>
                        <a:sym typeface="Wingdings 2" pitchFamily="18" charset="2"/>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180975" marR="0" lvl="0" indent="-95250" algn="l" defTabSz="914400" rtl="0" eaLnBrk="0" fontAlgn="base" latinLnBrk="0" hangingPunct="0">
                        <a:lnSpc>
                          <a:spcPct val="100000"/>
                        </a:lnSpc>
                        <a:spcBef>
                          <a:spcPct val="5000"/>
                        </a:spcBef>
                        <a:spcAft>
                          <a:spcPct val="0"/>
                        </a:spcAft>
                        <a:buClr>
                          <a:srgbClr val="666465"/>
                        </a:buClr>
                        <a:buSzTx/>
                        <a:buFont typeface="Wingdings" pitchFamily="2" charset="2"/>
                        <a:buNone/>
                        <a:tabLst/>
                      </a:pPr>
                      <a:endParaRPr kumimoji="0" lang="fr-FR" sz="800" b="0" i="0" u="none" strike="noStrike" cap="none" normalizeH="0" baseline="0" dirty="0" smtClean="0">
                        <a:ln>
                          <a:noFill/>
                        </a:ln>
                        <a:solidFill>
                          <a:srgbClr val="000000"/>
                        </a:solidFill>
                        <a:effectLst/>
                        <a:latin typeface="Arial" charset="0"/>
                        <a:cs typeface="Arial" charset="0"/>
                      </a:endParaRPr>
                    </a:p>
                    <a:p>
                      <a:pPr marL="180975" marR="0" lvl="0" indent="-95250" algn="l" defTabSz="914400" rtl="0" eaLnBrk="0" fontAlgn="base" latinLnBrk="0" hangingPunct="0">
                        <a:lnSpc>
                          <a:spcPct val="100000"/>
                        </a:lnSpc>
                        <a:spcBef>
                          <a:spcPct val="5000"/>
                        </a:spcBef>
                        <a:spcAft>
                          <a:spcPct val="0"/>
                        </a:spcAft>
                        <a:buClr>
                          <a:srgbClr val="666465"/>
                        </a:buClr>
                        <a:buSzTx/>
                        <a:buFont typeface="Wingdings" pitchFamily="2" charset="2"/>
                        <a:buChar char="§"/>
                        <a:tabLst/>
                      </a:pPr>
                      <a:r>
                        <a:rPr kumimoji="0" lang="fr-FR" sz="800" b="0" i="0" u="none" strike="noStrike" cap="none" normalizeH="0" baseline="0" dirty="0" smtClean="0">
                          <a:ln>
                            <a:noFill/>
                          </a:ln>
                          <a:solidFill>
                            <a:srgbClr val="000000"/>
                          </a:solidFill>
                          <a:effectLst/>
                          <a:latin typeface="Arial" charset="0"/>
                          <a:cs typeface="Arial" charset="0"/>
                        </a:rPr>
                        <a:t>Commercial: gaz, électricité, différents niveaux de tension et de pression, travaux</a:t>
                      </a:r>
                    </a:p>
                    <a:p>
                      <a:pPr marL="180975" marR="0" lvl="0" indent="-95250" algn="l" defTabSz="914400" rtl="0" eaLnBrk="0" fontAlgn="base" latinLnBrk="0" hangingPunct="0">
                        <a:lnSpc>
                          <a:spcPct val="100000"/>
                        </a:lnSpc>
                        <a:spcBef>
                          <a:spcPct val="5000"/>
                        </a:spcBef>
                        <a:spcAft>
                          <a:spcPct val="0"/>
                        </a:spcAft>
                        <a:buClr>
                          <a:srgbClr val="666465"/>
                        </a:buClr>
                        <a:buSzTx/>
                        <a:buFont typeface="Wingdings" pitchFamily="2" charset="2"/>
                        <a:buChar char="§"/>
                        <a:tabLst/>
                      </a:pPr>
                      <a:r>
                        <a:rPr kumimoji="0" lang="fr-FR" sz="800" b="0" i="0" u="none" strike="noStrike" cap="none" normalizeH="0" baseline="0" dirty="0" smtClean="0">
                          <a:ln>
                            <a:noFill/>
                          </a:ln>
                          <a:solidFill>
                            <a:srgbClr val="000000"/>
                          </a:solidFill>
                          <a:effectLst/>
                          <a:latin typeface="Arial" charset="0"/>
                          <a:cs typeface="Arial" charset="0"/>
                        </a:rPr>
                        <a:t>Coûts: synergie avec les segments « concessions  </a:t>
                      </a:r>
                      <a:r>
                        <a:rPr kumimoji="0" lang="fr-FR" sz="800" b="0" i="0" u="none" strike="noStrike" cap="none" normalizeH="0" baseline="0" dirty="0" err="1" smtClean="0">
                          <a:ln>
                            <a:noFill/>
                          </a:ln>
                          <a:solidFill>
                            <a:srgbClr val="000000"/>
                          </a:solidFill>
                          <a:effectLst/>
                          <a:latin typeface="Arial" charset="0"/>
                          <a:cs typeface="Arial" charset="0"/>
                        </a:rPr>
                        <a:t>élec</a:t>
                      </a:r>
                      <a:r>
                        <a:rPr kumimoji="0" lang="fr-FR" sz="800" b="0" i="0" u="none" strike="noStrike" cap="none" normalizeH="0" baseline="0" dirty="0" smtClean="0">
                          <a:ln>
                            <a:noFill/>
                          </a:ln>
                          <a:solidFill>
                            <a:srgbClr val="000000"/>
                          </a:solidFill>
                          <a:effectLst/>
                          <a:latin typeface="Arial" charset="0"/>
                          <a:cs typeface="Arial" charset="0"/>
                        </a:rPr>
                        <a:t> et gaz »</a:t>
                      </a: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360363">
                <a:tc gridSpan="3">
                  <a:txBody>
                    <a:bodyPr/>
                    <a:lstStyle/>
                    <a:p>
                      <a:pPr marL="87313" marR="0" lvl="0" indent="0" algn="l" defTabSz="914400" rtl="0" eaLnBrk="0" fontAlgn="base" latinLnBrk="0" hangingPunct="0">
                        <a:lnSpc>
                          <a:spcPct val="100000"/>
                        </a:lnSpc>
                        <a:spcBef>
                          <a:spcPct val="5000"/>
                        </a:spcBef>
                        <a:spcAft>
                          <a:spcPct val="0"/>
                        </a:spcAft>
                        <a:buClr>
                          <a:srgbClr val="666465"/>
                        </a:buClr>
                        <a:buSzTx/>
                        <a:buFont typeface="Wingdings" pitchFamily="2" charset="2"/>
                        <a:buNone/>
                        <a:tabLst/>
                      </a:pPr>
                      <a:r>
                        <a:rPr kumimoji="0" lang="fr-FR" sz="900" b="1" i="0" u="none" strike="noStrike" cap="none" normalizeH="0" baseline="0" dirty="0" smtClean="0">
                          <a:ln>
                            <a:noFill/>
                          </a:ln>
                          <a:solidFill>
                            <a:srgbClr val="000000"/>
                          </a:solidFill>
                          <a:effectLst/>
                          <a:latin typeface="Arial" charset="0"/>
                          <a:cs typeface="Arial" charset="0"/>
                        </a:rPr>
                        <a:t>Potentiel de valorisation des synergies avec des partenaires</a:t>
                      </a: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hMerge="1">
                  <a:txBody>
                    <a:bodyPr/>
                    <a:lstStyle/>
                    <a:p>
                      <a:endParaRPr lang="fr-FR"/>
                    </a:p>
                  </a:txBody>
                  <a:tcPr/>
                </a:tc>
                <a:tc hMerge="1">
                  <a:txBody>
                    <a:bodyPr/>
                    <a:lstStyle/>
                    <a:p>
                      <a:endParaRPr lang="fr-FR"/>
                    </a:p>
                  </a:txBody>
                  <a:tcPr/>
                </a:tc>
                <a:tc>
                  <a:txBody>
                    <a:bodyPr/>
                    <a:lstStyle/>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pPr>
                      <a:endParaRPr kumimoji="0" lang="fr-FR" sz="1000" b="0" i="0" u="none" strike="noStrike" cap="none" normalizeH="0" baseline="0" dirty="0" smtClean="0">
                        <a:ln>
                          <a:noFill/>
                        </a:ln>
                        <a:solidFill>
                          <a:srgbClr val="000000"/>
                        </a:solidFill>
                        <a:effectLst/>
                        <a:latin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pPr>
                      <a:endParaRPr kumimoji="0" lang="fr-FR" sz="1000" b="0" i="0" u="none" strike="noStrike" cap="none" normalizeH="0" baseline="0" dirty="0" smtClean="0">
                        <a:ln>
                          <a:noFill/>
                        </a:ln>
                        <a:solidFill>
                          <a:srgbClr val="000000"/>
                        </a:solidFill>
                        <a:effectLst/>
                        <a:latin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pPr>
                      <a:r>
                        <a:rPr kumimoji="0" lang="fr-FR" sz="1600" b="0" i="0" u="none" strike="noStrike" kern="1200" cap="none" normalizeH="0" baseline="0" dirty="0" smtClean="0">
                          <a:ln>
                            <a:noFill/>
                          </a:ln>
                          <a:solidFill>
                            <a:schemeClr val="accent1"/>
                          </a:solidFill>
                          <a:effectLst/>
                          <a:latin typeface="Arial" charset="0"/>
                          <a:ea typeface="+mn-ea"/>
                          <a:cs typeface="+mn-cs"/>
                          <a:sym typeface="Wingdings 2" pitchFamily="18" charset="2"/>
                        </a:rPr>
                        <a:t>x</a:t>
                      </a: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pPr>
                      <a:endParaRPr kumimoji="0" lang="fr-FR" sz="1000" b="0" i="0" u="none" strike="noStrike" cap="none" normalizeH="0" baseline="0" dirty="0" smtClean="0">
                        <a:ln>
                          <a:noFill/>
                        </a:ln>
                        <a:solidFill>
                          <a:srgbClr val="000000"/>
                        </a:solidFill>
                        <a:effectLst/>
                        <a:latin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20000"/>
                        </a:lnSpc>
                        <a:spcBef>
                          <a:spcPct val="0"/>
                        </a:spcBef>
                        <a:spcAft>
                          <a:spcPts val="413"/>
                        </a:spcAft>
                        <a:buClr>
                          <a:srgbClr val="666465"/>
                        </a:buClr>
                        <a:buSzTx/>
                        <a:buFont typeface="Wingdings" pitchFamily="2" charset="2"/>
                        <a:buNone/>
                        <a:tabLst/>
                      </a:pPr>
                      <a:endParaRPr kumimoji="0" lang="fr-FR" sz="1000" b="0" i="0" u="none" strike="noStrike" cap="none" normalizeH="0" baseline="0" dirty="0" smtClean="0">
                        <a:ln>
                          <a:noFill/>
                        </a:ln>
                        <a:solidFill>
                          <a:srgbClr val="000000"/>
                        </a:solidFill>
                        <a:effectLst/>
                        <a:latin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20000"/>
                        </a:lnSpc>
                        <a:spcBef>
                          <a:spcPct val="20000"/>
                        </a:spcBef>
                        <a:spcAft>
                          <a:spcPct val="20000"/>
                        </a:spcAft>
                        <a:buClr>
                          <a:srgbClr val="666465"/>
                        </a:buClr>
                        <a:buSzTx/>
                        <a:buFont typeface="Wingdings" pitchFamily="2" charset="2"/>
                        <a:buNone/>
                        <a:tabLst/>
                      </a:pPr>
                      <a:r>
                        <a:rPr kumimoji="0" lang="fr-FR" sz="800" b="0" i="0" u="none" strike="noStrike" cap="none" normalizeH="0" baseline="0" dirty="0" smtClean="0">
                          <a:ln>
                            <a:noFill/>
                          </a:ln>
                          <a:solidFill>
                            <a:srgbClr val="000000"/>
                          </a:solidFill>
                          <a:effectLst/>
                          <a:latin typeface="Arial" charset="0"/>
                        </a:rPr>
                        <a:t>Potentiel de partenariat avec les filiales de SONELGAZ (SKMK, MEI, </a:t>
                      </a:r>
                      <a:r>
                        <a:rPr kumimoji="0" lang="fr-FR" sz="800" b="0" i="0" u="none" strike="noStrike" cap="none" normalizeH="0" baseline="0" dirty="0" err="1" smtClean="0">
                          <a:ln>
                            <a:noFill/>
                          </a:ln>
                          <a:solidFill>
                            <a:srgbClr val="000000"/>
                          </a:solidFill>
                          <a:effectLst/>
                          <a:latin typeface="Arial" charset="0"/>
                        </a:rPr>
                        <a:t>etc</a:t>
                      </a:r>
                      <a:r>
                        <a:rPr kumimoji="0" lang="fr-FR" sz="800" b="0" i="0" u="none" strike="noStrike" cap="none" normalizeH="0" baseline="0" dirty="0" smtClean="0">
                          <a:ln>
                            <a:noFill/>
                          </a:ln>
                          <a:solidFill>
                            <a:srgbClr val="000000"/>
                          </a:solidFill>
                          <a:effectLst/>
                          <a:latin typeface="Arial" charset="0"/>
                        </a:rPr>
                        <a:t>) : mutualisation des achats, etc.</a:t>
                      </a: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r>
              <a:tr h="361950">
                <a:tc gridSpan="3">
                  <a:txBody>
                    <a:bodyPr/>
                    <a:lstStyle/>
                    <a:p>
                      <a:pPr marL="87313" marR="0" lvl="0" indent="0" algn="l" defTabSz="914400" rtl="0" eaLnBrk="0" fontAlgn="base" latinLnBrk="0" hangingPunct="0">
                        <a:lnSpc>
                          <a:spcPct val="90000"/>
                        </a:lnSpc>
                        <a:spcBef>
                          <a:spcPct val="5000"/>
                        </a:spcBef>
                        <a:spcAft>
                          <a:spcPct val="0"/>
                        </a:spcAft>
                        <a:buClr>
                          <a:srgbClr val="666465"/>
                        </a:buClr>
                        <a:buSzTx/>
                        <a:buFont typeface="Wingdings" pitchFamily="2" charset="2"/>
                        <a:buNone/>
                        <a:tabLst/>
                      </a:pPr>
                      <a:r>
                        <a:rPr kumimoji="0" lang="fr-FR" sz="900" b="1" i="0" u="none" strike="noStrike" cap="none" normalizeH="0" baseline="0" smtClean="0">
                          <a:ln>
                            <a:noFill/>
                          </a:ln>
                          <a:solidFill>
                            <a:srgbClr val="000000"/>
                          </a:solidFill>
                          <a:effectLst/>
                          <a:latin typeface="Arial" charset="0"/>
                          <a:cs typeface="Arial" charset="0"/>
                        </a:rPr>
                        <a:t>Synthèse de la capacité à créer de la valeur</a:t>
                      </a: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2"/>
                    </a:solidFill>
                  </a:tcPr>
                </a:tc>
                <a:tc hMerge="1">
                  <a:txBody>
                    <a:bodyPr/>
                    <a:lstStyle/>
                    <a:p>
                      <a:endParaRPr lang="fr-FR"/>
                    </a:p>
                  </a:txBody>
                  <a:tcPr/>
                </a:tc>
                <a:tc hMerge="1">
                  <a:txBody>
                    <a:bodyPr/>
                    <a:lstStyle/>
                    <a:p>
                      <a:endParaRPr lang="fr-FR"/>
                    </a:p>
                  </a:txBody>
                  <a:tcPr/>
                </a:tc>
                <a:tc>
                  <a:txBody>
                    <a:bodyPr/>
                    <a:lstStyle/>
                    <a:p>
                      <a:pPr marL="0" marR="0" lvl="0" indent="0" algn="ctr" defTabSz="914400" rtl="0" eaLnBrk="1" fontAlgn="base" latinLnBrk="0" hangingPunct="1">
                        <a:lnSpc>
                          <a:spcPct val="90000"/>
                        </a:lnSpc>
                        <a:spcBef>
                          <a:spcPct val="0"/>
                        </a:spcBef>
                        <a:spcAft>
                          <a:spcPts val="413"/>
                        </a:spcAft>
                        <a:buClr>
                          <a:srgbClr val="666465"/>
                        </a:buClr>
                        <a:buSzTx/>
                        <a:buFont typeface="Wingdings" pitchFamily="2" charset="2"/>
                        <a:buNone/>
                        <a:tabLst/>
                      </a:pPr>
                      <a:endParaRPr kumimoji="0" lang="fr-FR" sz="1000" b="0" i="0" u="none" strike="noStrike" cap="none" normalizeH="0" baseline="0" smtClean="0">
                        <a:ln>
                          <a:noFill/>
                        </a:ln>
                        <a:solidFill>
                          <a:srgbClr val="000000"/>
                        </a:solidFill>
                        <a:effectLst/>
                        <a:latin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90000"/>
                        </a:lnSpc>
                        <a:spcBef>
                          <a:spcPct val="0"/>
                        </a:spcBef>
                        <a:spcAft>
                          <a:spcPts val="413"/>
                        </a:spcAft>
                        <a:buClr>
                          <a:srgbClr val="666465"/>
                        </a:buClr>
                        <a:buSzTx/>
                        <a:buFont typeface="Wingdings" pitchFamily="2" charset="2"/>
                        <a:buNone/>
                        <a:tabLst/>
                      </a:pPr>
                      <a:endParaRPr kumimoji="0" lang="fr-FR" sz="1000" b="0" i="0" u="none" strike="noStrike" cap="none" normalizeH="0" baseline="0" smtClean="0">
                        <a:ln>
                          <a:noFill/>
                        </a:ln>
                        <a:solidFill>
                          <a:srgbClr val="000000"/>
                        </a:solidFill>
                        <a:effectLst/>
                        <a:latin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r" defTabSz="914400" rtl="0" eaLnBrk="1" fontAlgn="base" latinLnBrk="0" hangingPunct="1">
                        <a:lnSpc>
                          <a:spcPct val="90000"/>
                        </a:lnSpc>
                        <a:spcBef>
                          <a:spcPct val="0"/>
                        </a:spcBef>
                        <a:spcAft>
                          <a:spcPts val="413"/>
                        </a:spcAft>
                        <a:buClr>
                          <a:srgbClr val="666465"/>
                        </a:buClr>
                        <a:buSzTx/>
                        <a:buFont typeface="Wingdings" pitchFamily="2" charset="2"/>
                        <a:buNone/>
                        <a:tabLst/>
                      </a:pPr>
                      <a:r>
                        <a:rPr kumimoji="0" lang="fr-FR" sz="2400" b="0" i="0" u="none" strike="noStrike" cap="none" normalizeH="0" baseline="0" dirty="0" smtClean="0">
                          <a:ln>
                            <a:noFill/>
                          </a:ln>
                          <a:solidFill>
                            <a:schemeClr val="accent1">
                              <a:lumMod val="50000"/>
                            </a:schemeClr>
                          </a:solidFill>
                          <a:effectLst/>
                          <a:latin typeface="Arial" charset="0"/>
                          <a:sym typeface="Wingdings 2" pitchFamily="18" charset="2"/>
                        </a:rPr>
                        <a:t></a:t>
                      </a: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90000"/>
                        </a:lnSpc>
                        <a:spcBef>
                          <a:spcPct val="0"/>
                        </a:spcBef>
                        <a:spcAft>
                          <a:spcPts val="413"/>
                        </a:spcAft>
                        <a:buClr>
                          <a:srgbClr val="666465"/>
                        </a:buClr>
                        <a:buSzTx/>
                        <a:buFont typeface="Wingdings" pitchFamily="2" charset="2"/>
                        <a:buNone/>
                        <a:tabLst/>
                      </a:pPr>
                      <a:endParaRPr kumimoji="0" lang="fr-FR" sz="1000" b="0" i="0" u="none" strike="noStrike" cap="none" normalizeH="0" baseline="0" dirty="0" smtClean="0">
                        <a:ln>
                          <a:noFill/>
                        </a:ln>
                        <a:solidFill>
                          <a:srgbClr val="000000"/>
                        </a:solidFill>
                        <a:effectLst/>
                        <a:latin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90000"/>
                        </a:lnSpc>
                        <a:spcBef>
                          <a:spcPct val="0"/>
                        </a:spcBef>
                        <a:spcAft>
                          <a:spcPts val="413"/>
                        </a:spcAft>
                        <a:buClr>
                          <a:srgbClr val="666465"/>
                        </a:buClr>
                        <a:buSzTx/>
                        <a:buFont typeface="Wingdings" pitchFamily="2" charset="2"/>
                        <a:buNone/>
                        <a:tabLst/>
                      </a:pPr>
                      <a:endParaRPr kumimoji="0" lang="fr-FR" sz="1000" b="0" i="0" u="none" strike="noStrike" cap="none" normalizeH="0" baseline="0" dirty="0" smtClean="0">
                        <a:ln>
                          <a:noFill/>
                        </a:ln>
                        <a:solidFill>
                          <a:srgbClr val="000000"/>
                        </a:solidFill>
                        <a:effectLst/>
                        <a:latin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2"/>
                    </a:solidFill>
                  </a:tcPr>
                </a:tc>
                <a:tc>
                  <a:txBody>
                    <a:bodyPr/>
                    <a:lstStyle/>
                    <a:p>
                      <a:pPr marL="85725" marR="0" lvl="0" indent="0" algn="l" defTabSz="914400" rtl="0" eaLnBrk="0" fontAlgn="base" latinLnBrk="0" hangingPunct="0">
                        <a:lnSpc>
                          <a:spcPct val="90000"/>
                        </a:lnSpc>
                        <a:spcBef>
                          <a:spcPct val="5000"/>
                        </a:spcBef>
                        <a:spcAft>
                          <a:spcPct val="0"/>
                        </a:spcAft>
                        <a:buClr>
                          <a:srgbClr val="666465"/>
                        </a:buClr>
                        <a:buSzTx/>
                        <a:buFont typeface="Wingdings" pitchFamily="2" charset="2"/>
                        <a:buNone/>
                        <a:tabLst/>
                      </a:pPr>
                      <a:endParaRPr kumimoji="0" lang="fr-FR" sz="800" b="0" i="0" u="none" strike="noStrike" cap="none" normalizeH="0" baseline="0" dirty="0" smtClean="0">
                        <a:ln>
                          <a:noFill/>
                        </a:ln>
                        <a:solidFill>
                          <a:srgbClr val="000000"/>
                        </a:solidFill>
                        <a:effectLst/>
                        <a:latin typeface="Arial" charset="0"/>
                        <a:cs typeface="Arial" charset="0"/>
                      </a:endParaRPr>
                    </a:p>
                  </a:txBody>
                  <a:tcPr marL="16615" marR="16615"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2"/>
                    </a:solidFill>
                  </a:tcPr>
                </a:tc>
              </a:tr>
            </a:tbl>
          </a:graphicData>
        </a:graphic>
      </p:graphicFrame>
      <p:sp>
        <p:nvSpPr>
          <p:cNvPr id="42152" name="Rectangle 7"/>
          <p:cNvSpPr>
            <a:spLocks noChangeArrowheads="1"/>
          </p:cNvSpPr>
          <p:nvPr/>
        </p:nvSpPr>
        <p:spPr bwMode="auto">
          <a:xfrm>
            <a:off x="166688" y="-26988"/>
            <a:ext cx="7285037" cy="582613"/>
          </a:xfrm>
          <a:prstGeom prst="rect">
            <a:avLst/>
          </a:prstGeom>
          <a:noFill/>
          <a:ln w="9525">
            <a:noFill/>
            <a:miter lim="800000"/>
            <a:headEnd/>
            <a:tailEnd/>
          </a:ln>
        </p:spPr>
        <p:txBody>
          <a:bodyPr lIns="0" tIns="0" rIns="0" bIns="0" anchor="b"/>
          <a:lstStyle/>
          <a:p>
            <a:pPr marL="457200" indent="-457200"/>
            <a:r>
              <a:rPr lang="fr-FR" sz="2400" b="1">
                <a:solidFill>
                  <a:srgbClr val="000000"/>
                </a:solidFill>
                <a:latin typeface="Calibri" pitchFamily="34" charset="0"/>
              </a:rPr>
              <a:t>Potentiel de création de valeur </a:t>
            </a:r>
            <a:r>
              <a:rPr lang="fr-FR" sz="2400" b="1" i="1">
                <a:solidFill>
                  <a:srgbClr val="000000"/>
                </a:solidFill>
                <a:latin typeface="Calibri" pitchFamily="34" charset="0"/>
              </a:rPr>
              <a:t>Services in situ</a:t>
            </a:r>
            <a:endParaRPr lang="fr-FR" sz="2400" b="1">
              <a:solidFill>
                <a:srgbClr val="000000"/>
              </a:solidFill>
              <a:latin typeface="Calibri" pitchFamily="34" charset="0"/>
            </a:endParaRPr>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graphicFrame>
        <p:nvGraphicFramePr>
          <p:cNvPr id="1459221" name="Group 21"/>
          <p:cNvGraphicFramePr>
            <a:graphicFrameLocks noGrp="1"/>
          </p:cNvGraphicFramePr>
          <p:nvPr/>
        </p:nvGraphicFramePr>
        <p:xfrm>
          <a:off x="71438" y="285728"/>
          <a:ext cx="9001188" cy="6532472"/>
        </p:xfrm>
        <a:graphic>
          <a:graphicData uri="http://schemas.openxmlformats.org/drawingml/2006/table">
            <a:tbl>
              <a:tblPr>
                <a:tableStyleId>{BC89EF96-8CEA-46FF-86C4-4CE0E7609802}</a:tableStyleId>
              </a:tblPr>
              <a:tblGrid>
                <a:gridCol w="2178557"/>
                <a:gridCol w="1321905"/>
                <a:gridCol w="1292363"/>
                <a:gridCol w="1422249"/>
                <a:gridCol w="1071570"/>
                <a:gridCol w="1714544"/>
              </a:tblGrid>
              <a:tr h="399141">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200" b="1" u="none" strike="noStrike" cap="none" normalizeH="0" baseline="0" dirty="0" smtClean="0">
                          <a:ln>
                            <a:noFill/>
                          </a:ln>
                          <a:solidFill>
                            <a:schemeClr val="bg1"/>
                          </a:solidFill>
                          <a:effectLst/>
                          <a:latin typeface="+mn-lt"/>
                        </a:rPr>
                        <a:t>Phases</a:t>
                      </a:r>
                      <a:br>
                        <a:rPr kumimoji="0" lang="fr-FR" sz="1200" b="1" u="none" strike="noStrike" cap="none" normalizeH="0" baseline="0" dirty="0" smtClean="0">
                          <a:ln>
                            <a:noFill/>
                          </a:ln>
                          <a:solidFill>
                            <a:schemeClr val="bg1"/>
                          </a:solidFill>
                          <a:effectLst/>
                          <a:latin typeface="+mn-lt"/>
                        </a:rPr>
                      </a:br>
                      <a:r>
                        <a:rPr kumimoji="0" lang="fr-FR" sz="1200" b="1" u="none" strike="noStrike" cap="none" normalizeH="0" baseline="0" dirty="0" smtClean="0">
                          <a:ln>
                            <a:noFill/>
                          </a:ln>
                          <a:solidFill>
                            <a:schemeClr val="bg1"/>
                          </a:solidFill>
                          <a:effectLst/>
                          <a:latin typeface="+mn-lt"/>
                        </a:rPr>
                        <a:t>Caractéristiques</a:t>
                      </a:r>
                      <a:endParaRPr kumimoji="0" lang="fr-FR" sz="1200" b="1" i="0" u="none" strike="noStrike" cap="none" normalizeH="0" baseline="0" dirty="0" smtClean="0">
                        <a:ln>
                          <a:noFill/>
                        </a:ln>
                        <a:solidFill>
                          <a:schemeClr val="bg1"/>
                        </a:solidFill>
                        <a:effectLst/>
                        <a:latin typeface="+mn-lt"/>
                        <a:cs typeface="Arial" charset="0"/>
                      </a:endParaRPr>
                    </a:p>
                  </a:txBody>
                  <a:tcPr marL="15337" marR="15337" marT="18000" marB="18000" anchor="ctr" horzOverflow="overflow">
                    <a:solidFill>
                      <a:schemeClr val="tx2">
                        <a:lumMod val="40000"/>
                        <a:lumOff val="60000"/>
                      </a:schemeClr>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200" b="1" u="none" strike="noStrike" cap="none" normalizeH="0" baseline="0" dirty="0" smtClean="0">
                          <a:ln>
                            <a:noFill/>
                          </a:ln>
                          <a:solidFill>
                            <a:schemeClr val="bg1"/>
                          </a:solidFill>
                          <a:effectLst/>
                          <a:latin typeface="+mn-lt"/>
                        </a:rPr>
                        <a:t>Émergence</a:t>
                      </a:r>
                      <a:endParaRPr kumimoji="0" lang="fr-FR" sz="1200" b="1" i="0" u="none" strike="noStrike" cap="none" normalizeH="0" baseline="0" dirty="0" smtClean="0">
                        <a:ln>
                          <a:noFill/>
                        </a:ln>
                        <a:solidFill>
                          <a:schemeClr val="bg1"/>
                        </a:solidFill>
                        <a:effectLst/>
                        <a:latin typeface="+mn-lt"/>
                        <a:cs typeface="Arial" charset="0"/>
                      </a:endParaRPr>
                    </a:p>
                  </a:txBody>
                  <a:tcPr marL="15337" marR="15337" marT="18000" marB="18000" anchor="ctr" horzOverflow="overflow">
                    <a:solidFill>
                      <a:schemeClr val="tx2">
                        <a:lumMod val="40000"/>
                        <a:lumOff val="60000"/>
                      </a:schemeClr>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200" b="1" u="none" strike="noStrike" cap="none" normalizeH="0" baseline="0" dirty="0" smtClean="0">
                          <a:ln>
                            <a:noFill/>
                          </a:ln>
                          <a:solidFill>
                            <a:schemeClr val="bg1"/>
                          </a:solidFill>
                          <a:effectLst/>
                          <a:latin typeface="+mn-lt"/>
                        </a:rPr>
                        <a:t>Croissance</a:t>
                      </a:r>
                      <a:endParaRPr kumimoji="0" lang="fr-FR" sz="1200" b="1" i="0" u="none" strike="noStrike" cap="none" normalizeH="0" baseline="0" dirty="0" smtClean="0">
                        <a:ln>
                          <a:noFill/>
                        </a:ln>
                        <a:solidFill>
                          <a:schemeClr val="bg1"/>
                        </a:solidFill>
                        <a:effectLst/>
                        <a:latin typeface="+mn-lt"/>
                        <a:cs typeface="Arial" charset="0"/>
                      </a:endParaRPr>
                    </a:p>
                  </a:txBody>
                  <a:tcPr marL="15337" marR="15337" marT="18000" marB="18000" anchor="ctr" horzOverflow="overflow">
                    <a:solidFill>
                      <a:schemeClr val="tx2">
                        <a:lumMod val="40000"/>
                        <a:lumOff val="60000"/>
                      </a:schemeClr>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200" b="1" u="none" strike="noStrike" cap="none" normalizeH="0" baseline="0" dirty="0" smtClean="0">
                          <a:ln>
                            <a:noFill/>
                          </a:ln>
                          <a:solidFill>
                            <a:schemeClr val="bg1"/>
                          </a:solidFill>
                          <a:effectLst/>
                          <a:latin typeface="+mn-lt"/>
                        </a:rPr>
                        <a:t>Maturité</a:t>
                      </a:r>
                      <a:endParaRPr kumimoji="0" lang="fr-FR" sz="1200" b="1" i="0" u="none" strike="noStrike" cap="none" normalizeH="0" baseline="0" dirty="0" smtClean="0">
                        <a:ln>
                          <a:noFill/>
                        </a:ln>
                        <a:solidFill>
                          <a:schemeClr val="bg1"/>
                        </a:solidFill>
                        <a:effectLst/>
                        <a:latin typeface="+mn-lt"/>
                        <a:cs typeface="Arial" charset="0"/>
                      </a:endParaRPr>
                    </a:p>
                  </a:txBody>
                  <a:tcPr marL="15337" marR="15337" marT="18000" marB="18000" anchor="ctr" horzOverflow="overflow">
                    <a:solidFill>
                      <a:schemeClr val="tx2">
                        <a:lumMod val="40000"/>
                        <a:lumOff val="60000"/>
                      </a:schemeClr>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200" b="1" u="none" strike="noStrike" cap="none" normalizeH="0" baseline="0" dirty="0" smtClean="0">
                          <a:ln>
                            <a:noFill/>
                          </a:ln>
                          <a:solidFill>
                            <a:schemeClr val="bg1"/>
                          </a:solidFill>
                          <a:effectLst/>
                          <a:latin typeface="+mn-lt"/>
                        </a:rPr>
                        <a:t>Déclin</a:t>
                      </a:r>
                      <a:endParaRPr kumimoji="0" lang="fr-FR" sz="1200" b="1" i="0" u="none" strike="noStrike" cap="none" normalizeH="0" baseline="0" dirty="0" smtClean="0">
                        <a:ln>
                          <a:noFill/>
                        </a:ln>
                        <a:solidFill>
                          <a:schemeClr val="bg1"/>
                        </a:solidFill>
                        <a:effectLst/>
                        <a:latin typeface="+mn-lt"/>
                        <a:cs typeface="Arial" charset="0"/>
                      </a:endParaRPr>
                    </a:p>
                  </a:txBody>
                  <a:tcPr marL="15337" marR="15337" marT="18000" marB="18000" anchor="ctr" horzOverflow="overflow">
                    <a:solidFill>
                      <a:schemeClr val="tx2">
                        <a:lumMod val="40000"/>
                        <a:lumOff val="60000"/>
                      </a:schemeClr>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200" b="1" u="none" strike="noStrike" cap="none" normalizeH="0" baseline="0" dirty="0" smtClean="0">
                          <a:ln>
                            <a:noFill/>
                          </a:ln>
                          <a:solidFill>
                            <a:schemeClr val="bg1"/>
                          </a:solidFill>
                          <a:effectLst/>
                          <a:latin typeface="+mn-lt"/>
                        </a:rPr>
                        <a:t>Commentaires</a:t>
                      </a:r>
                      <a:endParaRPr kumimoji="0" lang="fr-FR" sz="1200" b="1" i="0" u="none" strike="noStrike" cap="none" normalizeH="0" baseline="0" dirty="0" smtClean="0">
                        <a:ln>
                          <a:noFill/>
                        </a:ln>
                        <a:solidFill>
                          <a:schemeClr val="bg1"/>
                        </a:solidFill>
                        <a:effectLst/>
                        <a:latin typeface="+mn-lt"/>
                        <a:cs typeface="Arial" charset="0"/>
                      </a:endParaRPr>
                    </a:p>
                  </a:txBody>
                  <a:tcPr marL="15337" marR="15337" marT="18000" marB="18000" anchor="ctr" horzOverflow="overflow">
                    <a:solidFill>
                      <a:schemeClr val="tx2">
                        <a:lumMod val="40000"/>
                        <a:lumOff val="60000"/>
                      </a:schemeClr>
                    </a:solidFill>
                  </a:tcPr>
                </a:tc>
              </a:tr>
              <a:tr h="0">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solidFill>
                      <a:schemeClr val="bg1"/>
                    </a:solidFill>
                  </a:tcPr>
                </a:tc>
              </a:tr>
              <a:tr h="429423">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b="1" u="none" strike="noStrike" cap="none" normalizeH="0" baseline="0" dirty="0" smtClean="0">
                          <a:ln>
                            <a:noFill/>
                          </a:ln>
                          <a:effectLst/>
                          <a:latin typeface="+mn-lt"/>
                        </a:rPr>
                        <a:t>Demande</a:t>
                      </a:r>
                    </a:p>
                    <a:p>
                      <a:pPr marL="266700" marR="0" lvl="1" indent="-87313" algn="l" defTabSz="914400" rtl="0" eaLnBrk="0" fontAlgn="base" latinLnBrk="0" hangingPunct="0">
                        <a:lnSpc>
                          <a:spcPct val="100000"/>
                        </a:lnSpc>
                        <a:spcBef>
                          <a:spcPts val="0"/>
                        </a:spcBef>
                        <a:spcAft>
                          <a:spcPts val="0"/>
                        </a:spcAft>
                        <a:buClr>
                          <a:srgbClr val="666465"/>
                        </a:buClr>
                        <a:buSzPct val="80000"/>
                        <a:buFont typeface="Wingdings" pitchFamily="2" charset="2"/>
                        <a:buChar char="l"/>
                        <a:tabLst/>
                      </a:pPr>
                      <a:r>
                        <a:rPr kumimoji="0" lang="fr-FR" sz="1300" u="none" strike="noStrike" cap="none" normalizeH="0" baseline="0" dirty="0" smtClean="0">
                          <a:ln>
                            <a:noFill/>
                          </a:ln>
                          <a:effectLst/>
                          <a:latin typeface="+mn-lt"/>
                        </a:rPr>
                        <a:t>Croissance</a:t>
                      </a: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u="none" strike="noStrike" cap="none" normalizeH="0" baseline="0" dirty="0" smtClean="0">
                        <a:ln>
                          <a:noFill/>
                        </a:ln>
                        <a:effectLst/>
                        <a:latin typeface="+mn-lt"/>
                      </a:endParaRPr>
                    </a:p>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dirty="0" smtClean="0">
                          <a:ln>
                            <a:noFill/>
                          </a:ln>
                          <a:effectLst/>
                          <a:latin typeface="+mn-lt"/>
                        </a:rPr>
                        <a:t>Par à-coups  </a:t>
                      </a: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u="none" strike="noStrike" cap="none" normalizeH="0" baseline="0" dirty="0" smtClean="0">
                        <a:ln>
                          <a:noFill/>
                        </a:ln>
                        <a:effectLst/>
                        <a:latin typeface="+mn-lt"/>
                      </a:endParaRPr>
                    </a:p>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dirty="0" smtClean="0">
                          <a:ln>
                            <a:noFill/>
                          </a:ln>
                          <a:effectLst/>
                          <a:latin typeface="+mn-lt"/>
                        </a:rPr>
                        <a:t>forte</a:t>
                      </a: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u="none" strike="noStrike" cap="none" normalizeH="0" baseline="0" dirty="0" smtClean="0">
                        <a:ln>
                          <a:noFill/>
                        </a:ln>
                        <a:effectLst/>
                        <a:latin typeface="+mn-lt"/>
                      </a:endParaRPr>
                    </a:p>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dirty="0" smtClean="0">
                          <a:ln>
                            <a:noFill/>
                          </a:ln>
                          <a:effectLst/>
                          <a:latin typeface="+mn-lt"/>
                        </a:rPr>
                        <a:t>faible et stable </a:t>
                      </a: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u="none" strike="noStrike" cap="none" normalizeH="0" baseline="0" dirty="0" smtClean="0">
                        <a:ln>
                          <a:noFill/>
                        </a:ln>
                        <a:effectLst/>
                        <a:latin typeface="+mn-lt"/>
                      </a:endParaRP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dirty="0" smtClean="0">
                          <a:ln>
                            <a:noFill/>
                          </a:ln>
                          <a:effectLst/>
                          <a:latin typeface="+mn-lt"/>
                        </a:rPr>
                        <a:t> </a:t>
                      </a: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r>
              <a:tr h="429423">
                <a:tc>
                  <a:txBody>
                    <a:bodyPr/>
                    <a:lstStyle/>
                    <a:p>
                      <a:pPr marL="266700" marR="0" lvl="1" indent="-87313" algn="l" defTabSz="914400" rtl="0" eaLnBrk="0" fontAlgn="base" latinLnBrk="0" hangingPunct="0">
                        <a:lnSpc>
                          <a:spcPct val="100000"/>
                        </a:lnSpc>
                        <a:spcBef>
                          <a:spcPts val="0"/>
                        </a:spcBef>
                        <a:spcAft>
                          <a:spcPts val="0"/>
                        </a:spcAft>
                        <a:buClr>
                          <a:srgbClr val="666465"/>
                        </a:buClr>
                        <a:buSzPct val="80000"/>
                        <a:buFont typeface="Wingdings" pitchFamily="2" charset="2"/>
                        <a:buChar char="l"/>
                        <a:tabLst/>
                      </a:pPr>
                      <a:r>
                        <a:rPr kumimoji="0" lang="fr-FR" sz="1300" u="none" strike="noStrike" cap="none" normalizeH="0" baseline="0" dirty="0" smtClean="0">
                          <a:ln>
                            <a:noFill/>
                          </a:ln>
                          <a:effectLst/>
                          <a:latin typeface="+mn-lt"/>
                        </a:rPr>
                        <a:t>Marge unitaire</a:t>
                      </a: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defRPr/>
                      </a:pPr>
                      <a:r>
                        <a:rPr kumimoji="0" lang="fr-FR" sz="1300" u="none" strike="noStrike" cap="none" normalizeH="0" baseline="0" dirty="0" smtClean="0">
                          <a:ln>
                            <a:noFill/>
                          </a:ln>
                          <a:effectLst/>
                          <a:latin typeface="+mn-lt"/>
                        </a:rPr>
                        <a:t>Aucune, voire négative</a:t>
                      </a: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u="none" strike="noStrike" cap="none" normalizeH="0" baseline="0" dirty="0" smtClean="0">
                        <a:ln>
                          <a:noFill/>
                        </a:ln>
                        <a:effectLst/>
                        <a:latin typeface="+mn-lt"/>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r>
              <a:tr h="429423">
                <a:tc>
                  <a:txBody>
                    <a:bodyPr/>
                    <a:lstStyle/>
                    <a:p>
                      <a:pPr marL="533400" marR="0" lvl="2" indent="-87313" algn="l" defTabSz="914400" rtl="0" eaLnBrk="0" fontAlgn="base" latinLnBrk="0" hangingPunct="0">
                        <a:lnSpc>
                          <a:spcPct val="100000"/>
                        </a:lnSpc>
                        <a:spcBef>
                          <a:spcPts val="0"/>
                        </a:spcBef>
                        <a:spcAft>
                          <a:spcPts val="0"/>
                        </a:spcAft>
                        <a:buClr>
                          <a:srgbClr val="666465"/>
                        </a:buClr>
                        <a:buSzTx/>
                        <a:buFont typeface="Wingdings" pitchFamily="2" charset="2"/>
                        <a:buChar char="Ø"/>
                        <a:tabLst/>
                      </a:pPr>
                      <a:r>
                        <a:rPr kumimoji="0" lang="fr-FR" sz="1300" u="none" strike="noStrike" cap="none" normalizeH="0" baseline="0" dirty="0" smtClean="0">
                          <a:ln>
                            <a:noFill/>
                          </a:ln>
                          <a:effectLst/>
                          <a:latin typeface="+mn-lt"/>
                        </a:rPr>
                        <a:t>Prix</a:t>
                      </a:r>
                    </a:p>
                    <a:p>
                      <a:pPr marL="533400" marR="0" lvl="2" indent="-87313" algn="l" defTabSz="914400" rtl="0" eaLnBrk="0" fontAlgn="base" latinLnBrk="0" hangingPunct="0">
                        <a:lnSpc>
                          <a:spcPct val="100000"/>
                        </a:lnSpc>
                        <a:spcBef>
                          <a:spcPts val="0"/>
                        </a:spcBef>
                        <a:spcAft>
                          <a:spcPts val="0"/>
                        </a:spcAft>
                        <a:buClr>
                          <a:srgbClr val="666465"/>
                        </a:buClr>
                        <a:buSzTx/>
                        <a:buFont typeface="Wingdings" pitchFamily="2" charset="2"/>
                        <a:buChar char="Ø"/>
                        <a:tabLst/>
                      </a:pPr>
                      <a:r>
                        <a:rPr kumimoji="0" lang="fr-FR" sz="1300" u="none" strike="noStrike" cap="none" normalizeH="0" baseline="0" dirty="0" smtClean="0">
                          <a:ln>
                            <a:noFill/>
                          </a:ln>
                          <a:effectLst/>
                          <a:latin typeface="+mn-lt"/>
                        </a:rPr>
                        <a:t>Coûts</a:t>
                      </a: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dirty="0" smtClean="0">
                          <a:ln>
                            <a:noFill/>
                          </a:ln>
                          <a:effectLst/>
                          <a:latin typeface="+mn-lt"/>
                        </a:rPr>
                        <a:t>forte</a:t>
                      </a:r>
                    </a:p>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dirty="0" smtClean="0">
                          <a:ln>
                            <a:noFill/>
                          </a:ln>
                          <a:effectLst/>
                          <a:latin typeface="+mn-lt"/>
                        </a:rPr>
                        <a:t>forte </a:t>
                      </a: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dirty="0" smtClean="0">
                          <a:ln>
                            <a:noFill/>
                          </a:ln>
                          <a:effectLst/>
                          <a:latin typeface="+mn-lt"/>
                        </a:rPr>
                        <a:t>? </a:t>
                      </a:r>
                    </a:p>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dirty="0" smtClean="0">
                          <a:ln>
                            <a:noFill/>
                          </a:ln>
                          <a:effectLst/>
                          <a:latin typeface="+mn-lt"/>
                        </a:rPr>
                        <a:t>baisse du coût</a:t>
                      </a: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dirty="0" smtClean="0">
                          <a:ln>
                            <a:noFill/>
                          </a:ln>
                          <a:effectLst/>
                          <a:latin typeface="+mn-lt"/>
                        </a:rPr>
                        <a:t>en baisse</a:t>
                      </a:r>
                    </a:p>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dirty="0" smtClean="0">
                          <a:ln>
                            <a:noFill/>
                          </a:ln>
                          <a:effectLst/>
                          <a:latin typeface="+mn-lt"/>
                        </a:rPr>
                        <a:t>en baisse</a:t>
                      </a: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dirty="0" smtClean="0">
                          <a:ln>
                            <a:noFill/>
                          </a:ln>
                          <a:effectLst/>
                          <a:latin typeface="+mn-lt"/>
                        </a:rPr>
                        <a:t>Structure de coûts et prix non définis</a:t>
                      </a: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r>
              <a:tr h="232594">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dirty="0" smtClean="0">
                          <a:ln>
                            <a:noFill/>
                          </a:ln>
                          <a:effectLst/>
                          <a:latin typeface="+mn-lt"/>
                        </a:rPr>
                        <a:t>Offre</a:t>
                      </a: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u="none" strike="noStrike" cap="none" normalizeH="0" baseline="0" dirty="0" smtClean="0">
                        <a:ln>
                          <a:noFill/>
                        </a:ln>
                        <a:effectLst/>
                        <a:latin typeface="+mn-lt"/>
                      </a:endParaRP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u="none" strike="noStrike" cap="none" normalizeH="0" baseline="0" dirty="0" smtClean="0">
                        <a:ln>
                          <a:noFill/>
                        </a:ln>
                        <a:effectLst/>
                        <a:latin typeface="+mn-lt"/>
                      </a:endParaRP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u="none" strike="noStrike" cap="none" normalizeH="0" baseline="0" dirty="0" smtClean="0">
                        <a:ln>
                          <a:noFill/>
                        </a:ln>
                        <a:effectLst/>
                        <a:latin typeface="+mn-lt"/>
                      </a:endParaRP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u="none" strike="noStrike" cap="none" normalizeH="0" baseline="0" dirty="0" smtClean="0">
                        <a:ln>
                          <a:noFill/>
                        </a:ln>
                        <a:effectLst/>
                        <a:latin typeface="+mn-lt"/>
                      </a:endParaRP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r>
              <a:tr h="591139">
                <a:tc>
                  <a:txBody>
                    <a:bodyPr/>
                    <a:lstStyle/>
                    <a:p>
                      <a:pPr marL="266700" marR="0" lvl="1" indent="-87313" algn="l" defTabSz="914400" rtl="0" eaLnBrk="0" fontAlgn="base" latinLnBrk="0" hangingPunct="0">
                        <a:lnSpc>
                          <a:spcPct val="100000"/>
                        </a:lnSpc>
                        <a:spcBef>
                          <a:spcPts val="0"/>
                        </a:spcBef>
                        <a:spcAft>
                          <a:spcPts val="0"/>
                        </a:spcAft>
                        <a:buClr>
                          <a:srgbClr val="666465"/>
                        </a:buClr>
                        <a:buSzPct val="80000"/>
                        <a:buFont typeface="Wingdings" pitchFamily="2" charset="2"/>
                        <a:buChar char="l"/>
                        <a:tabLst/>
                        <a:defRPr/>
                      </a:pPr>
                      <a:r>
                        <a:rPr kumimoji="0" lang="fr-FR" sz="1300" u="none" strike="noStrike" cap="none" normalizeH="0" baseline="0" dirty="0" smtClean="0">
                          <a:ln>
                            <a:noFill/>
                          </a:ln>
                          <a:effectLst/>
                          <a:latin typeface="+mn-lt"/>
                        </a:rPr>
                        <a:t>équilibre offre/demande</a:t>
                      </a: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dirty="0" smtClean="0">
                          <a:ln>
                            <a:noFill/>
                          </a:ln>
                          <a:effectLst/>
                          <a:latin typeface="+mn-lt"/>
                        </a:rPr>
                        <a:t>déséquilibre/offre</a:t>
                      </a: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dirty="0" smtClean="0">
                          <a:ln>
                            <a:noFill/>
                          </a:ln>
                          <a:effectLst/>
                          <a:latin typeface="+mn-lt"/>
                        </a:rPr>
                        <a:t>sous-capacité (baisse)</a:t>
                      </a: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dirty="0" smtClean="0">
                          <a:ln>
                            <a:noFill/>
                          </a:ln>
                          <a:effectLst/>
                          <a:latin typeface="+mn-lt"/>
                        </a:rPr>
                        <a:t>équilibre offre/demande</a:t>
                      </a: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defRPr/>
                      </a:pPr>
                      <a:r>
                        <a:rPr kumimoji="0" lang="fr-FR" sz="1300" u="none" strike="noStrike" cap="none" normalizeH="0" baseline="0" dirty="0" smtClean="0">
                          <a:ln>
                            <a:noFill/>
                          </a:ln>
                          <a:effectLst/>
                          <a:latin typeface="+mn-lt"/>
                        </a:rPr>
                        <a:t>surcapacité </a:t>
                      </a: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dirty="0" smtClean="0">
                          <a:ln>
                            <a:noFill/>
                          </a:ln>
                          <a:effectLst/>
                          <a:latin typeface="+mn-lt"/>
                        </a:rPr>
                        <a:t>la demande existe mais l’offre est faible</a:t>
                      </a: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r>
              <a:tr h="429423">
                <a:tc>
                  <a:txBody>
                    <a:bodyPr/>
                    <a:lstStyle/>
                    <a:p>
                      <a:pPr marL="266700" marR="0" lvl="1" indent="-87313" algn="l" defTabSz="914400" rtl="0" eaLnBrk="0" fontAlgn="base" latinLnBrk="0" hangingPunct="0">
                        <a:lnSpc>
                          <a:spcPct val="100000"/>
                        </a:lnSpc>
                        <a:spcBef>
                          <a:spcPts val="0"/>
                        </a:spcBef>
                        <a:spcAft>
                          <a:spcPts val="0"/>
                        </a:spcAft>
                        <a:buClr>
                          <a:srgbClr val="666465"/>
                        </a:buClr>
                        <a:buSzPct val="80000"/>
                        <a:buFont typeface="Wingdings" pitchFamily="2" charset="2"/>
                        <a:buChar char="l"/>
                        <a:tabLst/>
                        <a:defRPr/>
                      </a:pPr>
                      <a:r>
                        <a:rPr kumimoji="0" lang="fr-FR" sz="1300" u="none" strike="noStrike" cap="none" normalizeH="0" baseline="0" dirty="0" smtClean="0">
                          <a:ln>
                            <a:noFill/>
                          </a:ln>
                          <a:effectLst/>
                          <a:latin typeface="+mn-lt"/>
                        </a:rPr>
                        <a:t>Définition du segment marketing</a:t>
                      </a: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b="0" i="0" u="none" strike="noStrike" cap="none" normalizeH="0" baseline="0" dirty="0" smtClean="0">
                          <a:ln>
                            <a:noFill/>
                          </a:ln>
                          <a:solidFill>
                            <a:srgbClr val="000000"/>
                          </a:solidFill>
                          <a:effectLst/>
                          <a:latin typeface="+mn-lt"/>
                          <a:cs typeface="Arial" charset="0"/>
                        </a:rPr>
                        <a:t>Faible</a:t>
                      </a: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b="0" i="0" u="none" strike="noStrike" cap="none" normalizeH="0" baseline="0" dirty="0" smtClean="0">
                          <a:ln>
                            <a:noFill/>
                          </a:ln>
                          <a:solidFill>
                            <a:srgbClr val="000000"/>
                          </a:solidFill>
                          <a:effectLst/>
                          <a:latin typeface="+mn-lt"/>
                          <a:cs typeface="Arial" charset="0"/>
                        </a:rPr>
                        <a:t>Faible, par produit</a:t>
                      </a: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b="0" i="0" u="none" strike="noStrike" cap="none" normalizeH="0" baseline="0" dirty="0" smtClean="0">
                          <a:ln>
                            <a:noFill/>
                          </a:ln>
                          <a:solidFill>
                            <a:srgbClr val="000000"/>
                          </a:solidFill>
                          <a:effectLst/>
                          <a:latin typeface="+mn-lt"/>
                          <a:cs typeface="Arial" charset="0"/>
                        </a:rPr>
                        <a:t>Élevé, par client</a:t>
                      </a: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defRPr/>
                      </a:pPr>
                      <a:r>
                        <a:rPr kumimoji="0" lang="fr-FR" sz="1300" u="none" strike="noStrike" cap="none" normalizeH="0" baseline="0" dirty="0" smtClean="0">
                          <a:ln>
                            <a:noFill/>
                          </a:ln>
                          <a:effectLst/>
                          <a:latin typeface="+mn-lt"/>
                        </a:rPr>
                        <a:t>élevée / stable</a:t>
                      </a: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b="0" i="0" u="none" strike="noStrike" cap="none" normalizeH="0" baseline="0" dirty="0" smtClean="0">
                          <a:ln>
                            <a:noFill/>
                          </a:ln>
                          <a:solidFill>
                            <a:srgbClr val="000000"/>
                          </a:solidFill>
                          <a:effectLst/>
                          <a:latin typeface="+mn-lt"/>
                          <a:cs typeface="Arial" charset="0"/>
                        </a:rPr>
                        <a:t>Demande à étudier</a:t>
                      </a: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r>
              <a:tr h="591139">
                <a:tc>
                  <a:txBody>
                    <a:bodyPr/>
                    <a:lstStyle/>
                    <a:p>
                      <a:pPr marL="266700" marR="0" lvl="1" indent="-87313" algn="l" defTabSz="914400" rtl="0" eaLnBrk="0" fontAlgn="base" latinLnBrk="0" hangingPunct="0">
                        <a:lnSpc>
                          <a:spcPct val="100000"/>
                        </a:lnSpc>
                        <a:spcBef>
                          <a:spcPts val="0"/>
                        </a:spcBef>
                        <a:spcAft>
                          <a:spcPts val="0"/>
                        </a:spcAft>
                        <a:buClr>
                          <a:srgbClr val="666465"/>
                        </a:buClr>
                        <a:buSzPct val="80000"/>
                        <a:buFont typeface="Wingdings" pitchFamily="2" charset="2"/>
                        <a:buChar char="l"/>
                        <a:tabLst/>
                        <a:defRPr/>
                      </a:pPr>
                      <a:r>
                        <a:rPr kumimoji="0" lang="fr-FR" sz="1300" u="none" strike="noStrike" cap="none" normalizeH="0" baseline="0" dirty="0" smtClean="0">
                          <a:ln>
                            <a:noFill/>
                          </a:ln>
                          <a:effectLst/>
                          <a:latin typeface="+mn-lt"/>
                        </a:rPr>
                        <a:t>stabilité technologique </a:t>
                      </a: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dirty="0" smtClean="0">
                          <a:ln>
                            <a:noFill/>
                          </a:ln>
                          <a:effectLst/>
                          <a:latin typeface="+mn-lt"/>
                        </a:rPr>
                        <a:t>Émergence</a:t>
                      </a: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defRPr/>
                      </a:pPr>
                      <a:r>
                        <a:rPr kumimoji="0" lang="fr-FR" sz="1300" u="none" strike="noStrike" cap="none" normalizeH="0" baseline="0" dirty="0" smtClean="0">
                          <a:ln>
                            <a:noFill/>
                          </a:ln>
                          <a:effectLst/>
                          <a:latin typeface="+mn-lt"/>
                        </a:rPr>
                        <a:t>progression</a:t>
                      </a:r>
                      <a:endParaRPr kumimoji="0" lang="fr-FR" sz="1300" b="0" i="0" u="none" strike="noStrike" cap="none" normalizeH="0" baseline="0" dirty="0" smtClean="0">
                        <a:ln>
                          <a:noFill/>
                        </a:ln>
                        <a:solidFill>
                          <a:srgbClr val="000000"/>
                        </a:solidFill>
                        <a:effectLst/>
                        <a:latin typeface="+mn-lt"/>
                        <a:cs typeface="Arial" charset="0"/>
                      </a:endParaRPr>
                    </a:p>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defRPr/>
                      </a:pPr>
                      <a:r>
                        <a:rPr kumimoji="0" lang="fr-FR" sz="1300" u="none" strike="noStrike" cap="none" normalizeH="0" baseline="0" dirty="0" smtClean="0">
                          <a:ln>
                            <a:noFill/>
                          </a:ln>
                          <a:effectLst/>
                          <a:latin typeface="+mn-lt"/>
                        </a:rPr>
                        <a:t>Maturité</a:t>
                      </a:r>
                      <a:endParaRPr kumimoji="0" lang="fr-FR" sz="1300" b="0" i="0" u="none" strike="noStrike" cap="none" normalizeH="0" baseline="0" dirty="0" smtClean="0">
                        <a:ln>
                          <a:noFill/>
                        </a:ln>
                        <a:solidFill>
                          <a:srgbClr val="000000"/>
                        </a:solidFill>
                        <a:effectLst/>
                        <a:latin typeface="+mn-lt"/>
                        <a:cs typeface="Arial" charset="0"/>
                      </a:endParaRPr>
                    </a:p>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dirty="0" smtClean="0">
                          <a:ln>
                            <a:noFill/>
                          </a:ln>
                          <a:effectLst/>
                          <a:latin typeface="+mn-lt"/>
                        </a:rPr>
                        <a:t>en voie d'obsolescence </a:t>
                      </a: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b="0" i="0" u="none" strike="noStrike" cap="none" normalizeH="0" baseline="0" dirty="0" smtClean="0">
                          <a:ln>
                            <a:noFill/>
                          </a:ln>
                          <a:solidFill>
                            <a:srgbClr val="000000"/>
                          </a:solidFill>
                          <a:effectLst/>
                          <a:latin typeface="+mn-lt"/>
                          <a:cs typeface="Arial" charset="0"/>
                        </a:rPr>
                        <a:t>Non maitrise des équipements des clients</a:t>
                      </a: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r>
              <a:tr h="232594">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dirty="0" smtClean="0">
                          <a:ln>
                            <a:noFill/>
                          </a:ln>
                          <a:effectLst/>
                          <a:latin typeface="+mn-lt"/>
                        </a:rPr>
                        <a:t>Règles du marché</a:t>
                      </a: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u="none" strike="noStrike" cap="none" normalizeH="0" baseline="0" dirty="0" smtClean="0">
                        <a:ln>
                          <a:noFill/>
                        </a:ln>
                        <a:effectLst/>
                        <a:latin typeface="+mn-lt"/>
                      </a:endParaRP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u="none" strike="noStrike" cap="none" normalizeH="0" baseline="0" dirty="0" smtClean="0">
                        <a:ln>
                          <a:noFill/>
                        </a:ln>
                        <a:effectLst/>
                        <a:latin typeface="+mn-lt"/>
                      </a:endParaRP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u="none" strike="noStrike" cap="none" normalizeH="0" baseline="0" dirty="0" smtClean="0">
                        <a:ln>
                          <a:noFill/>
                        </a:ln>
                        <a:effectLst/>
                        <a:latin typeface="+mn-lt"/>
                      </a:endParaRP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u="none" strike="noStrike" cap="none" normalizeH="0" baseline="0" dirty="0" smtClean="0">
                        <a:ln>
                          <a:noFill/>
                        </a:ln>
                        <a:effectLst/>
                        <a:latin typeface="+mn-lt"/>
                      </a:endParaRP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r>
              <a:tr h="429423">
                <a:tc>
                  <a:txBody>
                    <a:bodyPr/>
                    <a:lstStyle/>
                    <a:p>
                      <a:pPr marL="266700" marR="0" lvl="1" indent="-87313" algn="l" defTabSz="914400" rtl="0" eaLnBrk="0" fontAlgn="base" latinLnBrk="0" hangingPunct="0">
                        <a:lnSpc>
                          <a:spcPct val="100000"/>
                        </a:lnSpc>
                        <a:spcBef>
                          <a:spcPts val="0"/>
                        </a:spcBef>
                        <a:spcAft>
                          <a:spcPts val="0"/>
                        </a:spcAft>
                        <a:buClr>
                          <a:srgbClr val="666465"/>
                        </a:buClr>
                        <a:buSzPct val="80000"/>
                        <a:buFont typeface="Wingdings" pitchFamily="2" charset="2"/>
                        <a:buChar char="l"/>
                        <a:tabLst/>
                        <a:defRPr/>
                      </a:pPr>
                      <a:r>
                        <a:rPr kumimoji="0" lang="fr-FR" sz="1300" u="none" strike="noStrike" cap="none" normalizeH="0" baseline="0" dirty="0" smtClean="0">
                          <a:ln>
                            <a:noFill/>
                          </a:ln>
                          <a:effectLst/>
                          <a:latin typeface="+mn-lt"/>
                        </a:rPr>
                        <a:t>risques liés à la réglementation </a:t>
                      </a: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dirty="0" smtClean="0">
                          <a:ln>
                            <a:noFill/>
                          </a:ln>
                          <a:effectLst/>
                          <a:latin typeface="+mn-lt"/>
                        </a:rPr>
                        <a:t>Élevés</a:t>
                      </a: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dirty="0" smtClean="0">
                          <a:ln>
                            <a:noFill/>
                          </a:ln>
                          <a:effectLst/>
                          <a:latin typeface="+mn-lt"/>
                        </a:rPr>
                        <a:t>Moyens</a:t>
                      </a: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dirty="0" smtClean="0">
                          <a:ln>
                            <a:noFill/>
                          </a:ln>
                          <a:effectLst/>
                          <a:latin typeface="+mn-lt"/>
                        </a:rPr>
                        <a:t>Faibles</a:t>
                      </a: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defRPr/>
                      </a:pPr>
                      <a:r>
                        <a:rPr kumimoji="0" lang="fr-FR" sz="1300" u="none" strike="noStrike" cap="none" normalizeH="0" baseline="0" dirty="0" smtClean="0">
                          <a:ln>
                            <a:noFill/>
                          </a:ln>
                          <a:effectLst/>
                          <a:latin typeface="+mn-lt"/>
                        </a:rPr>
                        <a:t>Faibles</a:t>
                      </a: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b="0" i="0" u="none" strike="noStrike" cap="none" normalizeH="0" baseline="0" dirty="0" smtClean="0">
                          <a:ln>
                            <a:noFill/>
                          </a:ln>
                          <a:solidFill>
                            <a:srgbClr val="000000"/>
                          </a:solidFill>
                          <a:effectLst/>
                          <a:latin typeface="+mn-lt"/>
                          <a:cs typeface="Arial" charset="0"/>
                        </a:rPr>
                        <a:t>Législation pas assez développée</a:t>
                      </a: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r>
              <a:tr h="429423">
                <a:tc>
                  <a:txBody>
                    <a:bodyPr/>
                    <a:lstStyle/>
                    <a:p>
                      <a:pPr marL="266700" marR="0" lvl="1" indent="-87313" algn="l" defTabSz="914400" rtl="0" eaLnBrk="0" fontAlgn="base" latinLnBrk="0" hangingPunct="0">
                        <a:lnSpc>
                          <a:spcPct val="100000"/>
                        </a:lnSpc>
                        <a:spcBef>
                          <a:spcPts val="0"/>
                        </a:spcBef>
                        <a:spcAft>
                          <a:spcPts val="0"/>
                        </a:spcAft>
                        <a:buClr>
                          <a:srgbClr val="666465"/>
                        </a:buClr>
                        <a:buSzPct val="80000"/>
                        <a:buFont typeface="Wingdings" pitchFamily="2" charset="2"/>
                        <a:buChar char="l"/>
                        <a:tabLst/>
                        <a:defRPr/>
                      </a:pPr>
                      <a:r>
                        <a:rPr kumimoji="0" lang="fr-FR" sz="1300" u="none" strike="noStrike" cap="none" normalizeH="0" baseline="0" dirty="0" smtClean="0">
                          <a:ln>
                            <a:noFill/>
                          </a:ln>
                          <a:effectLst/>
                          <a:latin typeface="+mn-lt"/>
                        </a:rPr>
                        <a:t>Partage des FCS </a:t>
                      </a: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dirty="0" smtClean="0">
                          <a:ln>
                            <a:noFill/>
                          </a:ln>
                          <a:effectLst/>
                          <a:latin typeface="+mn-lt"/>
                        </a:rPr>
                        <a:t>Les premiers entrants</a:t>
                      </a: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dirty="0" smtClean="0">
                          <a:ln>
                            <a:noFill/>
                          </a:ln>
                          <a:effectLst/>
                          <a:latin typeface="+mn-lt"/>
                        </a:rPr>
                        <a:t>De plus en plus</a:t>
                      </a: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dirty="0" smtClean="0">
                          <a:ln>
                            <a:noFill/>
                          </a:ln>
                          <a:effectLst/>
                          <a:latin typeface="+mn-lt"/>
                        </a:rPr>
                        <a:t>Tout le secteur</a:t>
                      </a: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defRPr/>
                      </a:pPr>
                      <a:r>
                        <a:rPr kumimoji="0" lang="fr-FR" sz="1300" u="none" strike="noStrike" cap="none" normalizeH="0" baseline="0" dirty="0" smtClean="0">
                          <a:ln>
                            <a:noFill/>
                          </a:ln>
                          <a:effectLst/>
                          <a:latin typeface="+mn-lt"/>
                        </a:rPr>
                        <a:t>Concurrents restants</a:t>
                      </a: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r>
              <a:tr h="235842">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dirty="0" smtClean="0">
                          <a:ln>
                            <a:noFill/>
                          </a:ln>
                          <a:effectLst/>
                          <a:latin typeface="+mn-lt"/>
                        </a:rPr>
                        <a:t>Concurrence</a:t>
                      </a: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u="none" strike="noStrike" cap="none" normalizeH="0" baseline="0" dirty="0" smtClean="0">
                        <a:ln>
                          <a:noFill/>
                        </a:ln>
                        <a:effectLst/>
                        <a:latin typeface="+mn-lt"/>
                      </a:endParaRP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u="none" strike="noStrike" cap="none" normalizeH="0" baseline="0" dirty="0" smtClean="0">
                        <a:ln>
                          <a:noFill/>
                        </a:ln>
                        <a:effectLst/>
                        <a:latin typeface="+mn-lt"/>
                      </a:endParaRP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u="none" strike="noStrike" cap="none" normalizeH="0" baseline="0" dirty="0" smtClean="0">
                        <a:ln>
                          <a:noFill/>
                        </a:ln>
                        <a:effectLst/>
                        <a:latin typeface="+mn-lt"/>
                      </a:endParaRP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u="none" strike="noStrike" cap="none" normalizeH="0" baseline="0" dirty="0" smtClean="0">
                        <a:ln>
                          <a:noFill/>
                        </a:ln>
                        <a:effectLst/>
                        <a:latin typeface="+mn-lt"/>
                      </a:endParaRP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b="0" i="0" u="none" strike="noStrike" cap="none" normalizeH="0" baseline="0" dirty="0" smtClean="0">
                          <a:ln>
                            <a:noFill/>
                          </a:ln>
                          <a:solidFill>
                            <a:srgbClr val="000000"/>
                          </a:solidFill>
                          <a:effectLst/>
                          <a:latin typeface="+mn-lt"/>
                          <a:cs typeface="Arial" charset="0"/>
                        </a:rPr>
                        <a:t>Marché à étudier</a:t>
                      </a:r>
                    </a:p>
                  </a:txBody>
                  <a:tcPr marL="15337" marR="15337" marT="18000" marB="18000" horzOverflow="overflow">
                    <a:lnB w="12700" cap="flat" cmpd="sng" algn="ctr">
                      <a:solidFill>
                        <a:schemeClr val="accent1">
                          <a:lumMod val="20000"/>
                          <a:lumOff val="80000"/>
                        </a:schemeClr>
                      </a:solidFill>
                      <a:prstDash val="solid"/>
                      <a:round/>
                      <a:headEnd type="none" w="med" len="med"/>
                      <a:tailEnd type="none" w="med" len="med"/>
                    </a:lnB>
                    <a:solidFill>
                      <a:schemeClr val="bg1"/>
                    </a:solidFill>
                  </a:tcPr>
                </a:tc>
              </a:tr>
              <a:tr h="256792">
                <a:tc>
                  <a:txBody>
                    <a:bodyPr/>
                    <a:lstStyle/>
                    <a:p>
                      <a:pPr marL="266700" marR="0" lvl="1" indent="-87313" algn="l" defTabSz="914400" rtl="0" eaLnBrk="0" fontAlgn="base" latinLnBrk="0" hangingPunct="0">
                        <a:lnSpc>
                          <a:spcPct val="100000"/>
                        </a:lnSpc>
                        <a:spcBef>
                          <a:spcPts val="0"/>
                        </a:spcBef>
                        <a:spcAft>
                          <a:spcPts val="0"/>
                        </a:spcAft>
                        <a:buClr>
                          <a:srgbClr val="666465"/>
                        </a:buClr>
                        <a:buSzPct val="80000"/>
                        <a:buFont typeface="Wingdings" pitchFamily="2" charset="2"/>
                        <a:buChar char="l"/>
                        <a:tabLst/>
                        <a:defRPr/>
                      </a:pPr>
                      <a:r>
                        <a:rPr kumimoji="0" lang="fr-FR" sz="1300" u="none" strike="noStrike" cap="none" normalizeH="0" baseline="0" dirty="0" smtClean="0">
                          <a:ln>
                            <a:noFill/>
                          </a:ln>
                          <a:effectLst/>
                          <a:latin typeface="+mn-lt"/>
                        </a:rPr>
                        <a:t>Nombre de concurrents</a:t>
                      </a: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dirty="0" smtClean="0">
                          <a:ln>
                            <a:noFill/>
                          </a:ln>
                          <a:effectLst/>
                          <a:latin typeface="+mn-lt"/>
                        </a:rPr>
                        <a:t>peu élevé</a:t>
                      </a: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kern="1200" cap="none" normalizeH="0" baseline="0" dirty="0" smtClean="0">
                          <a:ln>
                            <a:noFill/>
                          </a:ln>
                          <a:solidFill>
                            <a:schemeClr val="tx1"/>
                          </a:solidFill>
                          <a:effectLst/>
                          <a:latin typeface="+mn-lt"/>
                          <a:ea typeface="+mn-ea"/>
                          <a:cs typeface="+mn-cs"/>
                        </a:rPr>
                        <a:t>Élevé</a:t>
                      </a: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kern="1200" cap="none" normalizeH="0" baseline="0" dirty="0" smtClean="0">
                          <a:ln>
                            <a:noFill/>
                          </a:ln>
                          <a:solidFill>
                            <a:schemeClr val="tx1"/>
                          </a:solidFill>
                          <a:effectLst/>
                          <a:latin typeface="+mn-lt"/>
                          <a:ea typeface="+mn-ea"/>
                          <a:cs typeface="+mn-cs"/>
                        </a:rPr>
                        <a:t>en baisse</a:t>
                      </a: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kern="1200" cap="none" normalizeH="0" baseline="0" dirty="0" smtClean="0">
                          <a:ln>
                            <a:noFill/>
                          </a:ln>
                          <a:solidFill>
                            <a:schemeClr val="tx1"/>
                          </a:solidFill>
                          <a:effectLst/>
                          <a:latin typeface="+mn-lt"/>
                          <a:ea typeface="+mn-ea"/>
                          <a:cs typeface="+mn-cs"/>
                        </a:rPr>
                        <a:t>peu élevé</a:t>
                      </a: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r>
              <a:tr h="429423">
                <a:tc>
                  <a:txBody>
                    <a:bodyPr/>
                    <a:lstStyle/>
                    <a:p>
                      <a:pPr marL="266700" marR="0" lvl="1" indent="-87313" algn="l" defTabSz="914400" rtl="0" eaLnBrk="0" fontAlgn="base" latinLnBrk="0" hangingPunct="0">
                        <a:lnSpc>
                          <a:spcPct val="100000"/>
                        </a:lnSpc>
                        <a:spcBef>
                          <a:spcPts val="0"/>
                        </a:spcBef>
                        <a:spcAft>
                          <a:spcPts val="0"/>
                        </a:spcAft>
                        <a:buClr>
                          <a:srgbClr val="666465"/>
                        </a:buClr>
                        <a:buSzPct val="80000"/>
                        <a:buFont typeface="Wingdings" pitchFamily="2" charset="2"/>
                        <a:buChar char="l"/>
                        <a:tabLst/>
                        <a:defRPr/>
                      </a:pPr>
                      <a:r>
                        <a:rPr kumimoji="0" lang="fr-FR" sz="1300" u="none" strike="noStrike" cap="none" normalizeH="0" baseline="0" dirty="0" smtClean="0">
                          <a:ln>
                            <a:noFill/>
                          </a:ln>
                          <a:effectLst/>
                          <a:latin typeface="+mn-lt"/>
                        </a:rPr>
                        <a:t>Structure de la concurrence</a:t>
                      </a: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dirty="0" smtClean="0">
                          <a:ln>
                            <a:noFill/>
                          </a:ln>
                          <a:effectLst/>
                          <a:latin typeface="+mn-lt"/>
                        </a:rPr>
                        <a:t>Morcelée</a:t>
                      </a: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kern="1200" cap="none" normalizeH="0" baseline="0" dirty="0" smtClean="0">
                          <a:ln>
                            <a:noFill/>
                          </a:ln>
                          <a:solidFill>
                            <a:schemeClr val="tx1"/>
                          </a:solidFill>
                          <a:effectLst/>
                          <a:latin typeface="+mn-lt"/>
                          <a:ea typeface="+mn-ea"/>
                          <a:cs typeface="+mn-cs"/>
                        </a:rPr>
                        <a:t>Cristallisation</a:t>
                      </a: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kern="1200" cap="none" normalizeH="0" baseline="0" dirty="0" smtClean="0">
                          <a:ln>
                            <a:noFill/>
                          </a:ln>
                          <a:solidFill>
                            <a:schemeClr val="tx1"/>
                          </a:solidFill>
                          <a:effectLst/>
                          <a:latin typeface="+mn-lt"/>
                          <a:ea typeface="+mn-ea"/>
                          <a:cs typeface="+mn-cs"/>
                        </a:rPr>
                        <a:t>Concentrée</a:t>
                      </a: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kern="1200" cap="none" normalizeH="0" baseline="0" dirty="0" smtClean="0">
                          <a:ln>
                            <a:noFill/>
                          </a:ln>
                          <a:solidFill>
                            <a:schemeClr val="tx1"/>
                          </a:solidFill>
                          <a:effectLst/>
                          <a:latin typeface="+mn-lt"/>
                          <a:ea typeface="+mn-ea"/>
                          <a:cs typeface="+mn-cs"/>
                        </a:rPr>
                        <a:t>Oligopole</a:t>
                      </a: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r>
              <a:tr h="232594">
                <a:tc>
                  <a:txBody>
                    <a:bodyPr/>
                    <a:lstStyle/>
                    <a:p>
                      <a:pPr marL="266700" marR="0" lvl="1" indent="-87313" algn="l" defTabSz="914400" rtl="0" eaLnBrk="0" fontAlgn="base" latinLnBrk="0" hangingPunct="0">
                        <a:lnSpc>
                          <a:spcPct val="100000"/>
                        </a:lnSpc>
                        <a:spcBef>
                          <a:spcPts val="0"/>
                        </a:spcBef>
                        <a:spcAft>
                          <a:spcPts val="0"/>
                        </a:spcAft>
                        <a:buClr>
                          <a:srgbClr val="666465"/>
                        </a:buClr>
                        <a:buSzPct val="80000"/>
                        <a:buFont typeface="Wingdings" pitchFamily="2" charset="2"/>
                        <a:buChar char="l"/>
                        <a:tabLst/>
                        <a:defRPr/>
                      </a:pPr>
                      <a:r>
                        <a:rPr kumimoji="0" lang="fr-FR" sz="1300" u="none" strike="noStrike" cap="none" normalizeH="0" baseline="0" dirty="0" smtClean="0">
                          <a:ln>
                            <a:noFill/>
                          </a:ln>
                          <a:effectLst/>
                          <a:latin typeface="+mn-lt"/>
                        </a:rPr>
                        <a:t>Intensité de la concurrence</a:t>
                      </a: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dirty="0" smtClean="0">
                          <a:ln>
                            <a:noFill/>
                          </a:ln>
                          <a:effectLst/>
                          <a:latin typeface="+mn-lt"/>
                        </a:rPr>
                        <a:t>Faible</a:t>
                      </a: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kern="1200" cap="none" normalizeH="0" baseline="0" dirty="0" smtClean="0">
                          <a:ln>
                            <a:noFill/>
                          </a:ln>
                          <a:solidFill>
                            <a:schemeClr val="tx1"/>
                          </a:solidFill>
                          <a:effectLst/>
                          <a:latin typeface="+mn-lt"/>
                          <a:ea typeface="+mn-ea"/>
                          <a:cs typeface="+mn-cs"/>
                        </a:rPr>
                        <a:t>en augmentation</a:t>
                      </a: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kern="1200" cap="none" normalizeH="0" baseline="0" dirty="0" smtClean="0">
                          <a:ln>
                            <a:noFill/>
                          </a:ln>
                          <a:solidFill>
                            <a:schemeClr val="tx1"/>
                          </a:solidFill>
                          <a:effectLst/>
                          <a:latin typeface="+mn-lt"/>
                          <a:ea typeface="+mn-ea"/>
                          <a:cs typeface="+mn-cs"/>
                        </a:rPr>
                        <a:t>Forte</a:t>
                      </a: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kern="1200" cap="none" normalizeH="0" baseline="0" dirty="0" smtClean="0">
                          <a:ln>
                            <a:noFill/>
                          </a:ln>
                          <a:solidFill>
                            <a:schemeClr val="tx1"/>
                          </a:solidFill>
                          <a:effectLst/>
                          <a:latin typeface="+mn-lt"/>
                          <a:ea typeface="+mn-ea"/>
                          <a:cs typeface="+mn-cs"/>
                        </a:rPr>
                        <a:t>Moyenne</a:t>
                      </a: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solidFill>
                      <a:schemeClr val="bg1"/>
                    </a:solidFill>
                  </a:tcPr>
                </a:tc>
              </a:tr>
              <a:tr h="429423">
                <a:tc>
                  <a:txBody>
                    <a:bodyPr/>
                    <a:lstStyle/>
                    <a:p>
                      <a:pPr marL="266700" marR="0" lvl="1" indent="-87313" algn="l" defTabSz="914400" rtl="0" eaLnBrk="0" fontAlgn="base" latinLnBrk="0" hangingPunct="0">
                        <a:lnSpc>
                          <a:spcPct val="100000"/>
                        </a:lnSpc>
                        <a:spcBef>
                          <a:spcPts val="0"/>
                        </a:spcBef>
                        <a:spcAft>
                          <a:spcPts val="0"/>
                        </a:spcAft>
                        <a:buClr>
                          <a:srgbClr val="666465"/>
                        </a:buClr>
                        <a:buSzPct val="80000"/>
                        <a:buFont typeface="Wingdings" pitchFamily="2" charset="2"/>
                        <a:buChar char="l"/>
                        <a:tabLst/>
                        <a:defRPr/>
                      </a:pPr>
                      <a:r>
                        <a:rPr kumimoji="0" lang="fr-FR" sz="1300" u="none" strike="noStrike" cap="none" normalizeH="0" baseline="0" dirty="0" smtClean="0">
                          <a:ln>
                            <a:noFill/>
                          </a:ln>
                          <a:effectLst/>
                          <a:latin typeface="+mn-lt"/>
                        </a:rPr>
                        <a:t>Stabilité de la part de marché</a:t>
                      </a: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defRPr/>
                      </a:pPr>
                      <a:r>
                        <a:rPr kumimoji="0" lang="fr-FR" sz="1300" u="none" strike="noStrike" cap="none" normalizeH="0" baseline="0" dirty="0" smtClean="0">
                          <a:ln>
                            <a:noFill/>
                          </a:ln>
                          <a:effectLst/>
                          <a:latin typeface="+mn-lt"/>
                        </a:rPr>
                        <a:t>Volatile</a:t>
                      </a: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kern="1200" cap="none" normalizeH="0" baseline="0" dirty="0" smtClean="0">
                          <a:ln>
                            <a:noFill/>
                          </a:ln>
                          <a:solidFill>
                            <a:schemeClr val="tx1"/>
                          </a:solidFill>
                          <a:effectLst/>
                          <a:latin typeface="+mn-lt"/>
                          <a:ea typeface="+mn-ea"/>
                          <a:cs typeface="+mn-cs"/>
                        </a:rPr>
                        <a:t>ça passe ou ça casse </a:t>
                      </a: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kern="1200" cap="none" normalizeH="0" baseline="0" dirty="0" smtClean="0">
                          <a:ln>
                            <a:noFill/>
                          </a:ln>
                          <a:solidFill>
                            <a:schemeClr val="tx1"/>
                          </a:solidFill>
                          <a:effectLst/>
                          <a:latin typeface="+mn-lt"/>
                          <a:ea typeface="+mn-ea"/>
                          <a:cs typeface="+mn-cs"/>
                        </a:rPr>
                        <a:t>bonne (pour les leaders)</a:t>
                      </a: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kern="1200" cap="none" normalizeH="0" baseline="0" dirty="0" smtClean="0">
                          <a:ln>
                            <a:noFill/>
                          </a:ln>
                          <a:solidFill>
                            <a:schemeClr val="tx1"/>
                          </a:solidFill>
                          <a:effectLst/>
                          <a:latin typeface="+mn-lt"/>
                          <a:ea typeface="+mn-ea"/>
                          <a:cs typeface="+mn-cs"/>
                        </a:rPr>
                        <a:t>Bonne</a:t>
                      </a: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lnT w="12700" cap="flat" cmpd="sng" algn="ctr">
                      <a:solidFill>
                        <a:schemeClr val="accent1">
                          <a:lumMod val="20000"/>
                          <a:lumOff val="80000"/>
                        </a:schemeClr>
                      </a:solidFill>
                      <a:prstDash val="solid"/>
                      <a:round/>
                      <a:headEnd type="none" w="med" len="med"/>
                      <a:tailEnd type="none" w="med" len="med"/>
                    </a:lnT>
                    <a:solidFill>
                      <a:schemeClr val="bg1"/>
                    </a:solidFill>
                  </a:tcPr>
                </a:tc>
              </a:tr>
              <a:tr h="232594">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dirty="0" smtClean="0">
                          <a:ln>
                            <a:noFill/>
                          </a:ln>
                          <a:effectLst/>
                          <a:latin typeface="+mn-lt"/>
                        </a:rPr>
                        <a:t>Enjeux</a:t>
                      </a: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dirty="0" smtClean="0">
                          <a:ln>
                            <a:noFill/>
                          </a:ln>
                          <a:effectLst/>
                          <a:latin typeface="+mn-lt"/>
                        </a:rPr>
                        <a:t>Rupture</a:t>
                      </a: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dirty="0" smtClean="0">
                          <a:ln>
                            <a:noFill/>
                          </a:ln>
                          <a:effectLst/>
                          <a:latin typeface="+mn-lt"/>
                        </a:rPr>
                        <a:t>part de marché</a:t>
                      </a: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dirty="0" smtClean="0">
                          <a:ln>
                            <a:noFill/>
                          </a:ln>
                          <a:effectLst/>
                          <a:latin typeface="+mn-lt"/>
                        </a:rPr>
                        <a:t>qualité/coût</a:t>
                      </a: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solidFill>
                      <a:schemeClr val="bg1"/>
                    </a:solidFill>
                  </a:tcPr>
                </a:tc>
                <a:tc>
                  <a:txBody>
                    <a:bodyPr/>
                    <a:lstStyle/>
                    <a:p>
                      <a:pPr marL="0" marR="0" lvl="0" indent="0" algn="ctr" defTabSz="914400" rtl="0" eaLnBrk="0" fontAlgn="base" latinLnBrk="0" hangingPunct="0">
                        <a:lnSpc>
                          <a:spcPct val="100000"/>
                        </a:lnSpc>
                        <a:spcBef>
                          <a:spcPts val="0"/>
                        </a:spcBef>
                        <a:spcAft>
                          <a:spcPts val="0"/>
                        </a:spcAft>
                        <a:buClr>
                          <a:srgbClr val="666465"/>
                        </a:buClr>
                        <a:buSzTx/>
                        <a:buFont typeface="Wingdings" pitchFamily="2" charset="2"/>
                        <a:buNone/>
                        <a:tabLst/>
                      </a:pPr>
                      <a:r>
                        <a:rPr kumimoji="0" lang="fr-FR" sz="1300" u="none" strike="noStrike" cap="none" normalizeH="0" baseline="0" smtClean="0">
                          <a:ln>
                            <a:noFill/>
                          </a:ln>
                          <a:effectLst/>
                          <a:latin typeface="+mn-lt"/>
                        </a:rPr>
                        <a:t>coût</a:t>
                      </a:r>
                      <a:endParaRPr kumimoji="0" lang="fr-FR" sz="1300" b="0" i="0" u="none" strike="noStrike" cap="none" normalizeH="0" baseline="0" smtClean="0">
                        <a:ln>
                          <a:noFill/>
                        </a:ln>
                        <a:solidFill>
                          <a:srgbClr val="000000"/>
                        </a:solidFill>
                        <a:effectLst/>
                        <a:latin typeface="+mn-lt"/>
                        <a:cs typeface="Arial" charset="0"/>
                      </a:endParaRPr>
                    </a:p>
                  </a:txBody>
                  <a:tcPr marL="15337" marR="15337" marT="18000" marB="18000" horzOverflow="overflow">
                    <a:solidFill>
                      <a:schemeClr val="bg1"/>
                    </a:solidFill>
                  </a:tcPr>
                </a:tc>
                <a:tc>
                  <a:txBody>
                    <a:bodyPr/>
                    <a:lstStyle/>
                    <a:p>
                      <a:pPr marL="0" marR="0" lvl="0" indent="0" algn="l" defTabSz="914400" rtl="0" eaLnBrk="0" fontAlgn="base" latinLnBrk="0" hangingPunct="0">
                        <a:lnSpc>
                          <a:spcPct val="100000"/>
                        </a:lnSpc>
                        <a:spcBef>
                          <a:spcPts val="0"/>
                        </a:spcBef>
                        <a:spcAft>
                          <a:spcPts val="0"/>
                        </a:spcAft>
                        <a:buClr>
                          <a:srgbClr val="666465"/>
                        </a:buClr>
                        <a:buSzTx/>
                        <a:buFont typeface="Wingdings" pitchFamily="2" charset="2"/>
                        <a:buNone/>
                        <a:tabLst/>
                      </a:pPr>
                      <a:endParaRPr kumimoji="0" lang="fr-FR" sz="1300" b="0" i="0" u="none" strike="noStrike" cap="none" normalizeH="0" baseline="0" dirty="0" smtClean="0">
                        <a:ln>
                          <a:noFill/>
                        </a:ln>
                        <a:solidFill>
                          <a:srgbClr val="000000"/>
                        </a:solidFill>
                        <a:effectLst/>
                        <a:latin typeface="+mn-lt"/>
                        <a:cs typeface="Arial" charset="0"/>
                      </a:endParaRPr>
                    </a:p>
                  </a:txBody>
                  <a:tcPr marL="15337" marR="15337" marT="18000" marB="18000" horzOverflow="overflow">
                    <a:solidFill>
                      <a:schemeClr val="bg1"/>
                    </a:solidFill>
                  </a:tcPr>
                </a:tc>
              </a:tr>
            </a:tbl>
          </a:graphicData>
        </a:graphic>
      </p:graphicFrame>
      <p:sp>
        <p:nvSpPr>
          <p:cNvPr id="16" name="Titre 15"/>
          <p:cNvSpPr>
            <a:spLocks noGrp="1"/>
          </p:cNvSpPr>
          <p:nvPr>
            <p:ph type="title"/>
          </p:nvPr>
        </p:nvSpPr>
        <p:spPr>
          <a:xfrm>
            <a:off x="457200" y="71438"/>
            <a:ext cx="7620000" cy="285750"/>
          </a:xfrm>
        </p:spPr>
        <p:txBody>
          <a:bodyPr>
            <a:normAutofit fontScale="90000"/>
          </a:bodyPr>
          <a:lstStyle/>
          <a:p>
            <a:pPr eaLnBrk="1" fontAlgn="auto" hangingPunct="1">
              <a:spcAft>
                <a:spcPts val="0"/>
              </a:spcAft>
              <a:defRPr/>
            </a:pPr>
            <a:r>
              <a:rPr lang="fr-FR" sz="1800" dirty="0" smtClean="0"/>
              <a:t>Détermination de la Maturité du Segment</a:t>
            </a:r>
            <a:endParaRPr lang="fr-FR" sz="1800" dirty="0"/>
          </a:p>
        </p:txBody>
      </p:sp>
      <p:sp>
        <p:nvSpPr>
          <p:cNvPr id="32906" name="Espace réservé du numéro de diapositive 16"/>
          <p:cNvSpPr>
            <a:spLocks noGrp="1"/>
          </p:cNvSpPr>
          <p:nvPr>
            <p:ph type="sldNum" sz="quarter" idx="12"/>
          </p:nvPr>
        </p:nvSpPr>
        <p:spPr bwMode="auto">
          <a:ln>
            <a:round/>
            <a:headEnd/>
            <a:tailEnd/>
          </a:ln>
        </p:spPr>
        <p:txBody>
          <a:bodyPr wrap="square" numCol="1" anchorCtr="0" compatLnSpc="1">
            <a:prstTxWarp prst="textNoShape">
              <a:avLst/>
            </a:prstTxWarp>
          </a:bodyPr>
          <a:lstStyle/>
          <a:p>
            <a:pPr fontAlgn="base">
              <a:spcBef>
                <a:spcPct val="0"/>
              </a:spcBef>
              <a:spcAft>
                <a:spcPct val="0"/>
              </a:spcAft>
              <a:defRPr/>
            </a:pPr>
            <a:fld id="{4789D71D-D63C-49C1-B674-200FFFE24F46}" type="slidenum">
              <a:rPr lang="fr-FR" smtClean="0"/>
              <a:pPr fontAlgn="base">
                <a:spcBef>
                  <a:spcPct val="0"/>
                </a:spcBef>
                <a:spcAft>
                  <a:spcPct val="0"/>
                </a:spcAft>
                <a:defRPr/>
              </a:pPr>
              <a:t>35</a:t>
            </a:fld>
            <a:endParaRPr lang="fr-FR" smtClean="0"/>
          </a:p>
        </p:txBody>
      </p:sp>
      <p:sp>
        <p:nvSpPr>
          <p:cNvPr id="10" name="Flèche vers le haut 9"/>
          <p:cNvSpPr/>
          <p:nvPr/>
        </p:nvSpPr>
        <p:spPr>
          <a:xfrm>
            <a:off x="3214688" y="6500834"/>
            <a:ext cx="571500" cy="28575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a:p>
        </p:txBody>
      </p:sp>
      <p:sp>
        <p:nvSpPr>
          <p:cNvPr id="6" name="Ellipse 5"/>
          <p:cNvSpPr/>
          <p:nvPr/>
        </p:nvSpPr>
        <p:spPr>
          <a:xfrm>
            <a:off x="2928938" y="1214438"/>
            <a:ext cx="142875" cy="1428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a:p>
        </p:txBody>
      </p:sp>
      <p:sp>
        <p:nvSpPr>
          <p:cNvPr id="7" name="Ellipse 6"/>
          <p:cNvSpPr/>
          <p:nvPr/>
        </p:nvSpPr>
        <p:spPr>
          <a:xfrm>
            <a:off x="2786063" y="2571750"/>
            <a:ext cx="142875" cy="1428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a:p>
        </p:txBody>
      </p:sp>
      <p:sp>
        <p:nvSpPr>
          <p:cNvPr id="8" name="Ellipse 7"/>
          <p:cNvSpPr/>
          <p:nvPr/>
        </p:nvSpPr>
        <p:spPr>
          <a:xfrm>
            <a:off x="4000500" y="1714500"/>
            <a:ext cx="142875" cy="1428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a:p>
        </p:txBody>
      </p:sp>
      <p:sp>
        <p:nvSpPr>
          <p:cNvPr id="9" name="Ellipse 8"/>
          <p:cNvSpPr/>
          <p:nvPr/>
        </p:nvSpPr>
        <p:spPr>
          <a:xfrm>
            <a:off x="2857500" y="3214688"/>
            <a:ext cx="142875" cy="1428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a:p>
        </p:txBody>
      </p:sp>
      <p:sp>
        <p:nvSpPr>
          <p:cNvPr id="11" name="Ellipse 10"/>
          <p:cNvSpPr/>
          <p:nvPr/>
        </p:nvSpPr>
        <p:spPr>
          <a:xfrm>
            <a:off x="4071938" y="3857625"/>
            <a:ext cx="142875" cy="1428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a:p>
        </p:txBody>
      </p:sp>
      <p:sp>
        <p:nvSpPr>
          <p:cNvPr id="12" name="Ellipse 11"/>
          <p:cNvSpPr/>
          <p:nvPr/>
        </p:nvSpPr>
        <p:spPr>
          <a:xfrm>
            <a:off x="2857500" y="4714875"/>
            <a:ext cx="142875" cy="1428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a:p>
        </p:txBody>
      </p:sp>
      <p:sp>
        <p:nvSpPr>
          <p:cNvPr id="13" name="Ellipse 12"/>
          <p:cNvSpPr/>
          <p:nvPr/>
        </p:nvSpPr>
        <p:spPr>
          <a:xfrm>
            <a:off x="2857500" y="5500688"/>
            <a:ext cx="142875" cy="1428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a:p>
        </p:txBody>
      </p:sp>
      <p:sp>
        <p:nvSpPr>
          <p:cNvPr id="14" name="Ellipse 13"/>
          <p:cNvSpPr/>
          <p:nvPr/>
        </p:nvSpPr>
        <p:spPr>
          <a:xfrm>
            <a:off x="2857500" y="5715000"/>
            <a:ext cx="142875" cy="1428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a:p>
        </p:txBody>
      </p:sp>
      <p:sp>
        <p:nvSpPr>
          <p:cNvPr id="15" name="Ellipse 14"/>
          <p:cNvSpPr/>
          <p:nvPr/>
        </p:nvSpPr>
        <p:spPr>
          <a:xfrm>
            <a:off x="4143375" y="6000750"/>
            <a:ext cx="142875" cy="1428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a:p>
        </p:txBody>
      </p:sp>
      <p:sp>
        <p:nvSpPr>
          <p:cNvPr id="18" name="Ellipse 17"/>
          <p:cNvSpPr/>
          <p:nvPr/>
        </p:nvSpPr>
        <p:spPr>
          <a:xfrm>
            <a:off x="2857500" y="6215063"/>
            <a:ext cx="142875" cy="1428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fr-FR"/>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Line 4"/>
          <p:cNvSpPr>
            <a:spLocks noChangeShapeType="1"/>
          </p:cNvSpPr>
          <p:nvPr/>
        </p:nvSpPr>
        <p:spPr bwMode="auto">
          <a:xfrm flipV="1">
            <a:off x="1863725" y="1743075"/>
            <a:ext cx="0" cy="4194175"/>
          </a:xfrm>
          <a:prstGeom prst="line">
            <a:avLst/>
          </a:prstGeom>
          <a:noFill/>
          <a:ln w="9525">
            <a:solidFill>
              <a:schemeClr val="accent1"/>
            </a:solidFill>
            <a:round/>
            <a:headEnd/>
            <a:tailEnd/>
          </a:ln>
        </p:spPr>
        <p:txBody>
          <a:bodyPr wrap="none" anchor="ctr"/>
          <a:lstStyle/>
          <a:p>
            <a:endParaRPr lang="fr-FR"/>
          </a:p>
        </p:txBody>
      </p:sp>
      <p:sp>
        <p:nvSpPr>
          <p:cNvPr id="44035" name="Line 5"/>
          <p:cNvSpPr>
            <a:spLocks noChangeShapeType="1"/>
          </p:cNvSpPr>
          <p:nvPr/>
        </p:nvSpPr>
        <p:spPr bwMode="auto">
          <a:xfrm>
            <a:off x="1863725" y="5103813"/>
            <a:ext cx="5638800" cy="0"/>
          </a:xfrm>
          <a:prstGeom prst="line">
            <a:avLst/>
          </a:prstGeom>
          <a:noFill/>
          <a:ln w="9525">
            <a:solidFill>
              <a:schemeClr val="accent1"/>
            </a:solidFill>
            <a:round/>
            <a:headEnd/>
            <a:tailEnd/>
          </a:ln>
        </p:spPr>
        <p:txBody>
          <a:bodyPr wrap="none" anchor="ctr"/>
          <a:lstStyle/>
          <a:p>
            <a:endParaRPr lang="fr-FR"/>
          </a:p>
        </p:txBody>
      </p:sp>
      <p:sp>
        <p:nvSpPr>
          <p:cNvPr id="44036" name="Line 6"/>
          <p:cNvSpPr>
            <a:spLocks noChangeShapeType="1"/>
          </p:cNvSpPr>
          <p:nvPr/>
        </p:nvSpPr>
        <p:spPr bwMode="auto">
          <a:xfrm>
            <a:off x="1863725" y="2546350"/>
            <a:ext cx="5638800" cy="0"/>
          </a:xfrm>
          <a:prstGeom prst="line">
            <a:avLst/>
          </a:prstGeom>
          <a:noFill/>
          <a:ln w="9525">
            <a:solidFill>
              <a:schemeClr val="accent1"/>
            </a:solidFill>
            <a:round/>
            <a:headEnd/>
            <a:tailEnd/>
          </a:ln>
        </p:spPr>
        <p:txBody>
          <a:bodyPr wrap="none" anchor="ctr"/>
          <a:lstStyle/>
          <a:p>
            <a:endParaRPr lang="fr-FR"/>
          </a:p>
        </p:txBody>
      </p:sp>
      <p:sp>
        <p:nvSpPr>
          <p:cNvPr id="44037" name="Line 7"/>
          <p:cNvSpPr>
            <a:spLocks noChangeShapeType="1"/>
          </p:cNvSpPr>
          <p:nvPr/>
        </p:nvSpPr>
        <p:spPr bwMode="auto">
          <a:xfrm>
            <a:off x="1863725" y="1746250"/>
            <a:ext cx="5638800" cy="0"/>
          </a:xfrm>
          <a:prstGeom prst="line">
            <a:avLst/>
          </a:prstGeom>
          <a:noFill/>
          <a:ln w="9525">
            <a:solidFill>
              <a:schemeClr val="accent1"/>
            </a:solidFill>
            <a:round/>
            <a:headEnd/>
            <a:tailEnd/>
          </a:ln>
        </p:spPr>
        <p:txBody>
          <a:bodyPr wrap="none" anchor="ctr"/>
          <a:lstStyle/>
          <a:p>
            <a:endParaRPr lang="fr-FR"/>
          </a:p>
        </p:txBody>
      </p:sp>
      <p:sp>
        <p:nvSpPr>
          <p:cNvPr id="44038" name="Line 8"/>
          <p:cNvSpPr>
            <a:spLocks noChangeShapeType="1"/>
          </p:cNvSpPr>
          <p:nvPr/>
        </p:nvSpPr>
        <p:spPr bwMode="auto">
          <a:xfrm flipV="1">
            <a:off x="3209925" y="1746250"/>
            <a:ext cx="0" cy="4191000"/>
          </a:xfrm>
          <a:prstGeom prst="line">
            <a:avLst/>
          </a:prstGeom>
          <a:noFill/>
          <a:ln w="9525">
            <a:solidFill>
              <a:schemeClr val="accent1"/>
            </a:solidFill>
            <a:round/>
            <a:headEnd/>
            <a:tailEnd/>
          </a:ln>
        </p:spPr>
        <p:txBody>
          <a:bodyPr wrap="none" anchor="ctr"/>
          <a:lstStyle/>
          <a:p>
            <a:endParaRPr lang="fr-FR"/>
          </a:p>
        </p:txBody>
      </p:sp>
      <p:sp>
        <p:nvSpPr>
          <p:cNvPr id="44039" name="Line 9"/>
          <p:cNvSpPr>
            <a:spLocks noChangeShapeType="1"/>
          </p:cNvSpPr>
          <p:nvPr/>
        </p:nvSpPr>
        <p:spPr bwMode="auto">
          <a:xfrm flipV="1">
            <a:off x="7502525" y="1746250"/>
            <a:ext cx="0" cy="4191000"/>
          </a:xfrm>
          <a:prstGeom prst="line">
            <a:avLst/>
          </a:prstGeom>
          <a:noFill/>
          <a:ln w="9525">
            <a:solidFill>
              <a:schemeClr val="accent1"/>
            </a:solidFill>
            <a:round/>
            <a:headEnd/>
            <a:tailEnd/>
          </a:ln>
        </p:spPr>
        <p:txBody>
          <a:bodyPr wrap="none" anchor="ctr"/>
          <a:lstStyle/>
          <a:p>
            <a:endParaRPr lang="fr-FR"/>
          </a:p>
        </p:txBody>
      </p:sp>
      <p:sp>
        <p:nvSpPr>
          <p:cNvPr id="44040" name="Line 10"/>
          <p:cNvSpPr>
            <a:spLocks noChangeShapeType="1"/>
          </p:cNvSpPr>
          <p:nvPr/>
        </p:nvSpPr>
        <p:spPr bwMode="auto">
          <a:xfrm>
            <a:off x="1868488" y="4264025"/>
            <a:ext cx="5608637" cy="0"/>
          </a:xfrm>
          <a:prstGeom prst="line">
            <a:avLst/>
          </a:prstGeom>
          <a:noFill/>
          <a:ln w="9525">
            <a:solidFill>
              <a:schemeClr val="accent1"/>
            </a:solidFill>
            <a:round/>
            <a:headEnd/>
            <a:tailEnd/>
          </a:ln>
        </p:spPr>
        <p:txBody>
          <a:bodyPr wrap="none" anchor="ctr"/>
          <a:lstStyle/>
          <a:p>
            <a:endParaRPr lang="fr-FR"/>
          </a:p>
        </p:txBody>
      </p:sp>
      <p:sp>
        <p:nvSpPr>
          <p:cNvPr id="44041" name="Line 11"/>
          <p:cNvSpPr>
            <a:spLocks noChangeShapeType="1"/>
          </p:cNvSpPr>
          <p:nvPr/>
        </p:nvSpPr>
        <p:spPr bwMode="auto">
          <a:xfrm>
            <a:off x="1868488" y="3424238"/>
            <a:ext cx="5581650" cy="0"/>
          </a:xfrm>
          <a:prstGeom prst="line">
            <a:avLst/>
          </a:prstGeom>
          <a:noFill/>
          <a:ln w="9525">
            <a:solidFill>
              <a:schemeClr val="accent1"/>
            </a:solidFill>
            <a:round/>
            <a:headEnd/>
            <a:tailEnd/>
          </a:ln>
        </p:spPr>
        <p:txBody>
          <a:bodyPr wrap="none" anchor="ctr"/>
          <a:lstStyle/>
          <a:p>
            <a:endParaRPr lang="fr-FR"/>
          </a:p>
        </p:txBody>
      </p:sp>
      <p:sp>
        <p:nvSpPr>
          <p:cNvPr id="44042" name="Line 12"/>
          <p:cNvSpPr>
            <a:spLocks noChangeShapeType="1"/>
          </p:cNvSpPr>
          <p:nvPr/>
        </p:nvSpPr>
        <p:spPr bwMode="auto">
          <a:xfrm flipV="1">
            <a:off x="4591050" y="1754188"/>
            <a:ext cx="0" cy="4191000"/>
          </a:xfrm>
          <a:prstGeom prst="line">
            <a:avLst/>
          </a:prstGeom>
          <a:noFill/>
          <a:ln w="9525">
            <a:solidFill>
              <a:schemeClr val="accent1"/>
            </a:solidFill>
            <a:round/>
            <a:headEnd/>
            <a:tailEnd/>
          </a:ln>
        </p:spPr>
        <p:txBody>
          <a:bodyPr wrap="none" anchor="ctr"/>
          <a:lstStyle/>
          <a:p>
            <a:endParaRPr lang="fr-FR"/>
          </a:p>
        </p:txBody>
      </p:sp>
      <p:sp>
        <p:nvSpPr>
          <p:cNvPr id="44043" name="Line 13"/>
          <p:cNvSpPr>
            <a:spLocks noChangeShapeType="1"/>
          </p:cNvSpPr>
          <p:nvPr/>
        </p:nvSpPr>
        <p:spPr bwMode="auto">
          <a:xfrm flipV="1">
            <a:off x="6042025" y="1744663"/>
            <a:ext cx="0" cy="4200525"/>
          </a:xfrm>
          <a:prstGeom prst="line">
            <a:avLst/>
          </a:prstGeom>
          <a:noFill/>
          <a:ln w="9525">
            <a:solidFill>
              <a:schemeClr val="accent1"/>
            </a:solidFill>
            <a:round/>
            <a:headEnd/>
            <a:tailEnd/>
          </a:ln>
        </p:spPr>
        <p:txBody>
          <a:bodyPr wrap="none" anchor="ctr"/>
          <a:lstStyle/>
          <a:p>
            <a:endParaRPr lang="fr-FR"/>
          </a:p>
        </p:txBody>
      </p:sp>
      <p:sp>
        <p:nvSpPr>
          <p:cNvPr id="44044" name="Line 14"/>
          <p:cNvSpPr>
            <a:spLocks noChangeShapeType="1"/>
          </p:cNvSpPr>
          <p:nvPr/>
        </p:nvSpPr>
        <p:spPr bwMode="auto">
          <a:xfrm>
            <a:off x="1871663" y="5943600"/>
            <a:ext cx="5641975" cy="0"/>
          </a:xfrm>
          <a:prstGeom prst="line">
            <a:avLst/>
          </a:prstGeom>
          <a:noFill/>
          <a:ln w="9525">
            <a:solidFill>
              <a:schemeClr val="accent1"/>
            </a:solidFill>
            <a:round/>
            <a:headEnd/>
            <a:tailEnd/>
          </a:ln>
        </p:spPr>
        <p:txBody>
          <a:bodyPr wrap="none" anchor="ctr"/>
          <a:lstStyle/>
          <a:p>
            <a:endParaRPr lang="fr-FR"/>
          </a:p>
        </p:txBody>
      </p:sp>
      <p:sp>
        <p:nvSpPr>
          <p:cNvPr id="44045" name="Text Box 15"/>
          <p:cNvSpPr txBox="1">
            <a:spLocks noChangeArrowheads="1"/>
          </p:cNvSpPr>
          <p:nvPr/>
        </p:nvSpPr>
        <p:spPr bwMode="auto">
          <a:xfrm rot="-5400000">
            <a:off x="-1554956" y="3632994"/>
            <a:ext cx="4202112" cy="374650"/>
          </a:xfrm>
          <a:prstGeom prst="rect">
            <a:avLst/>
          </a:prstGeom>
          <a:noFill/>
          <a:ln w="9525">
            <a:noFill/>
            <a:miter lim="800000"/>
            <a:headEnd/>
            <a:tailEnd/>
          </a:ln>
        </p:spPr>
        <p:txBody>
          <a:bodyPr lIns="95777" tIns="47890" rIns="95777" bIns="47890">
            <a:spAutoFit/>
          </a:bodyPr>
          <a:lstStyle/>
          <a:p>
            <a:pPr algn="ctr" defTabSz="957263">
              <a:spcBef>
                <a:spcPct val="50000"/>
              </a:spcBef>
            </a:pPr>
            <a:r>
              <a:rPr lang="fr-FR" b="1">
                <a:solidFill>
                  <a:srgbClr val="000000"/>
                </a:solidFill>
                <a:latin typeface="Calibri" pitchFamily="34" charset="0"/>
              </a:rPr>
              <a:t>Potentiel de création de valeur de SDA</a:t>
            </a:r>
          </a:p>
        </p:txBody>
      </p:sp>
      <p:sp>
        <p:nvSpPr>
          <p:cNvPr id="44046" name="Text Box 16"/>
          <p:cNvSpPr txBox="1">
            <a:spLocks noChangeArrowheads="1"/>
          </p:cNvSpPr>
          <p:nvPr/>
        </p:nvSpPr>
        <p:spPr bwMode="auto">
          <a:xfrm>
            <a:off x="2057400" y="1441450"/>
            <a:ext cx="982663" cy="250825"/>
          </a:xfrm>
          <a:prstGeom prst="rect">
            <a:avLst/>
          </a:prstGeom>
          <a:noFill/>
          <a:ln w="9525">
            <a:noFill/>
            <a:miter lim="800000"/>
            <a:headEnd/>
            <a:tailEnd/>
          </a:ln>
        </p:spPr>
        <p:txBody>
          <a:bodyPr lIns="95777" tIns="47890" rIns="95777" bIns="47890">
            <a:spAutoFit/>
          </a:bodyPr>
          <a:lstStyle/>
          <a:p>
            <a:pPr algn="ctr" defTabSz="957263">
              <a:spcBef>
                <a:spcPct val="50000"/>
              </a:spcBef>
            </a:pPr>
            <a:r>
              <a:rPr lang="fr-FR" sz="1000" b="1">
                <a:solidFill>
                  <a:srgbClr val="000000"/>
                </a:solidFill>
                <a:latin typeface="Calibri" pitchFamily="34" charset="0"/>
              </a:rPr>
              <a:t>Emergence</a:t>
            </a:r>
          </a:p>
        </p:txBody>
      </p:sp>
      <p:sp>
        <p:nvSpPr>
          <p:cNvPr id="44047" name="Text Box 17"/>
          <p:cNvSpPr txBox="1">
            <a:spLocks noChangeArrowheads="1"/>
          </p:cNvSpPr>
          <p:nvPr/>
        </p:nvSpPr>
        <p:spPr bwMode="auto">
          <a:xfrm>
            <a:off x="3402013" y="1439863"/>
            <a:ext cx="984250" cy="250825"/>
          </a:xfrm>
          <a:prstGeom prst="rect">
            <a:avLst/>
          </a:prstGeom>
          <a:noFill/>
          <a:ln w="9525">
            <a:noFill/>
            <a:miter lim="800000"/>
            <a:headEnd/>
            <a:tailEnd/>
          </a:ln>
        </p:spPr>
        <p:txBody>
          <a:bodyPr lIns="95777" tIns="47890" rIns="95777" bIns="47890">
            <a:spAutoFit/>
          </a:bodyPr>
          <a:lstStyle/>
          <a:p>
            <a:pPr algn="ctr" defTabSz="957263">
              <a:spcBef>
                <a:spcPct val="50000"/>
              </a:spcBef>
            </a:pPr>
            <a:r>
              <a:rPr lang="fr-FR" sz="1000" b="1">
                <a:solidFill>
                  <a:srgbClr val="000000"/>
                </a:solidFill>
                <a:latin typeface="Calibri" pitchFamily="34" charset="0"/>
              </a:rPr>
              <a:t>Croissance </a:t>
            </a:r>
          </a:p>
        </p:txBody>
      </p:sp>
      <p:sp>
        <p:nvSpPr>
          <p:cNvPr id="44048" name="Text Box 18"/>
          <p:cNvSpPr txBox="1">
            <a:spLocks noChangeArrowheads="1"/>
          </p:cNvSpPr>
          <p:nvPr/>
        </p:nvSpPr>
        <p:spPr bwMode="auto">
          <a:xfrm>
            <a:off x="4808538" y="1439863"/>
            <a:ext cx="985837" cy="250825"/>
          </a:xfrm>
          <a:prstGeom prst="rect">
            <a:avLst/>
          </a:prstGeom>
          <a:noFill/>
          <a:ln w="9525">
            <a:noFill/>
            <a:miter lim="800000"/>
            <a:headEnd/>
            <a:tailEnd/>
          </a:ln>
        </p:spPr>
        <p:txBody>
          <a:bodyPr lIns="95777" tIns="47890" rIns="95777" bIns="47890">
            <a:spAutoFit/>
          </a:bodyPr>
          <a:lstStyle/>
          <a:p>
            <a:pPr algn="ctr" defTabSz="957263">
              <a:spcBef>
                <a:spcPct val="50000"/>
              </a:spcBef>
            </a:pPr>
            <a:r>
              <a:rPr lang="fr-FR" sz="1000" b="1">
                <a:solidFill>
                  <a:srgbClr val="000000"/>
                </a:solidFill>
                <a:latin typeface="Calibri" pitchFamily="34" charset="0"/>
              </a:rPr>
              <a:t>Maturité </a:t>
            </a:r>
          </a:p>
        </p:txBody>
      </p:sp>
      <p:sp>
        <p:nvSpPr>
          <p:cNvPr id="44049" name="Text Box 19"/>
          <p:cNvSpPr txBox="1">
            <a:spLocks noChangeArrowheads="1"/>
          </p:cNvSpPr>
          <p:nvPr/>
        </p:nvSpPr>
        <p:spPr bwMode="auto">
          <a:xfrm>
            <a:off x="6245225" y="1441450"/>
            <a:ext cx="987425" cy="250825"/>
          </a:xfrm>
          <a:prstGeom prst="rect">
            <a:avLst/>
          </a:prstGeom>
          <a:noFill/>
          <a:ln w="9525">
            <a:noFill/>
            <a:miter lim="800000"/>
            <a:headEnd/>
            <a:tailEnd/>
          </a:ln>
        </p:spPr>
        <p:txBody>
          <a:bodyPr lIns="95777" tIns="47890" rIns="95777" bIns="47890">
            <a:spAutoFit/>
          </a:bodyPr>
          <a:lstStyle/>
          <a:p>
            <a:pPr algn="ctr" defTabSz="957263">
              <a:spcBef>
                <a:spcPct val="50000"/>
              </a:spcBef>
            </a:pPr>
            <a:r>
              <a:rPr lang="fr-FR" sz="1000" b="1">
                <a:solidFill>
                  <a:srgbClr val="000000"/>
                </a:solidFill>
                <a:latin typeface="Calibri" pitchFamily="34" charset="0"/>
              </a:rPr>
              <a:t>Décroissance</a:t>
            </a:r>
          </a:p>
        </p:txBody>
      </p:sp>
      <p:sp>
        <p:nvSpPr>
          <p:cNvPr id="44050" name="Text Box 20"/>
          <p:cNvSpPr txBox="1">
            <a:spLocks noChangeArrowheads="1"/>
          </p:cNvSpPr>
          <p:nvPr/>
        </p:nvSpPr>
        <p:spPr bwMode="auto">
          <a:xfrm>
            <a:off x="344488" y="2039938"/>
            <a:ext cx="1524000" cy="250825"/>
          </a:xfrm>
          <a:prstGeom prst="rect">
            <a:avLst/>
          </a:prstGeom>
          <a:noFill/>
          <a:ln w="9525">
            <a:noFill/>
            <a:miter lim="800000"/>
            <a:headEnd/>
            <a:tailEnd/>
          </a:ln>
        </p:spPr>
        <p:txBody>
          <a:bodyPr lIns="95777" tIns="47890" rIns="95777" bIns="47890">
            <a:spAutoFit/>
          </a:bodyPr>
          <a:lstStyle/>
          <a:p>
            <a:pPr algn="r" defTabSz="957263">
              <a:spcBef>
                <a:spcPct val="50000"/>
              </a:spcBef>
            </a:pPr>
            <a:r>
              <a:rPr lang="fr-FR" sz="1000" b="1">
                <a:solidFill>
                  <a:srgbClr val="000000"/>
                </a:solidFill>
                <a:latin typeface="Calibri" pitchFamily="34" charset="0"/>
              </a:rPr>
              <a:t>Exceptionnel </a:t>
            </a:r>
          </a:p>
        </p:txBody>
      </p:sp>
      <p:sp>
        <p:nvSpPr>
          <p:cNvPr id="44051" name="Text Box 21"/>
          <p:cNvSpPr txBox="1">
            <a:spLocks noChangeArrowheads="1"/>
          </p:cNvSpPr>
          <p:nvPr/>
        </p:nvSpPr>
        <p:spPr bwMode="auto">
          <a:xfrm>
            <a:off x="344488" y="4557713"/>
            <a:ext cx="1524000" cy="250825"/>
          </a:xfrm>
          <a:prstGeom prst="rect">
            <a:avLst/>
          </a:prstGeom>
          <a:noFill/>
          <a:ln w="9525">
            <a:noFill/>
            <a:miter lim="800000"/>
            <a:headEnd/>
            <a:tailEnd/>
          </a:ln>
        </p:spPr>
        <p:txBody>
          <a:bodyPr lIns="95777" tIns="47890" rIns="95777" bIns="47890">
            <a:spAutoFit/>
          </a:bodyPr>
          <a:lstStyle/>
          <a:p>
            <a:pPr algn="r" defTabSz="957263">
              <a:spcBef>
                <a:spcPct val="50000"/>
              </a:spcBef>
            </a:pPr>
            <a:r>
              <a:rPr lang="fr-FR" sz="1000" b="1">
                <a:solidFill>
                  <a:srgbClr val="000000"/>
                </a:solidFill>
                <a:latin typeface="Calibri" pitchFamily="34" charset="0"/>
              </a:rPr>
              <a:t>Faible </a:t>
            </a:r>
          </a:p>
        </p:txBody>
      </p:sp>
      <p:sp>
        <p:nvSpPr>
          <p:cNvPr id="44052" name="Text Box 22"/>
          <p:cNvSpPr txBox="1">
            <a:spLocks noChangeArrowheads="1"/>
          </p:cNvSpPr>
          <p:nvPr/>
        </p:nvSpPr>
        <p:spPr bwMode="auto">
          <a:xfrm>
            <a:off x="344488" y="5397500"/>
            <a:ext cx="1524000" cy="250825"/>
          </a:xfrm>
          <a:prstGeom prst="rect">
            <a:avLst/>
          </a:prstGeom>
          <a:noFill/>
          <a:ln w="9525">
            <a:noFill/>
            <a:miter lim="800000"/>
            <a:headEnd/>
            <a:tailEnd/>
          </a:ln>
        </p:spPr>
        <p:txBody>
          <a:bodyPr lIns="95777" tIns="47890" rIns="95777" bIns="47890">
            <a:spAutoFit/>
          </a:bodyPr>
          <a:lstStyle/>
          <a:p>
            <a:pPr algn="r" defTabSz="957263">
              <a:spcBef>
                <a:spcPct val="50000"/>
              </a:spcBef>
            </a:pPr>
            <a:r>
              <a:rPr lang="fr-FR" sz="1000" b="1">
                <a:solidFill>
                  <a:srgbClr val="000000"/>
                </a:solidFill>
                <a:latin typeface="Calibri" pitchFamily="34" charset="0"/>
              </a:rPr>
              <a:t>Très faible</a:t>
            </a:r>
          </a:p>
        </p:txBody>
      </p:sp>
      <p:sp>
        <p:nvSpPr>
          <p:cNvPr id="44053" name="Text Box 23"/>
          <p:cNvSpPr txBox="1">
            <a:spLocks noChangeArrowheads="1"/>
          </p:cNvSpPr>
          <p:nvPr/>
        </p:nvSpPr>
        <p:spPr bwMode="auto">
          <a:xfrm>
            <a:off x="344488" y="3717925"/>
            <a:ext cx="1524000" cy="250825"/>
          </a:xfrm>
          <a:prstGeom prst="rect">
            <a:avLst/>
          </a:prstGeom>
          <a:noFill/>
          <a:ln w="9525">
            <a:noFill/>
            <a:miter lim="800000"/>
            <a:headEnd/>
            <a:tailEnd/>
          </a:ln>
        </p:spPr>
        <p:txBody>
          <a:bodyPr lIns="95777" tIns="47890" rIns="95777" bIns="47890">
            <a:spAutoFit/>
          </a:bodyPr>
          <a:lstStyle/>
          <a:p>
            <a:pPr algn="r" defTabSz="957263">
              <a:spcBef>
                <a:spcPct val="50000"/>
              </a:spcBef>
            </a:pPr>
            <a:r>
              <a:rPr lang="fr-FR" sz="1000" b="1">
                <a:solidFill>
                  <a:srgbClr val="000000"/>
                </a:solidFill>
                <a:latin typeface="Calibri" pitchFamily="34" charset="0"/>
              </a:rPr>
              <a:t>Moyen </a:t>
            </a:r>
          </a:p>
        </p:txBody>
      </p:sp>
      <p:sp>
        <p:nvSpPr>
          <p:cNvPr id="44054" name="Text Box 24"/>
          <p:cNvSpPr txBox="1">
            <a:spLocks noChangeArrowheads="1"/>
          </p:cNvSpPr>
          <p:nvPr/>
        </p:nvSpPr>
        <p:spPr bwMode="auto">
          <a:xfrm>
            <a:off x="323850" y="2852738"/>
            <a:ext cx="1524000" cy="250825"/>
          </a:xfrm>
          <a:prstGeom prst="rect">
            <a:avLst/>
          </a:prstGeom>
          <a:noFill/>
          <a:ln w="9525">
            <a:noFill/>
            <a:miter lim="800000"/>
            <a:headEnd/>
            <a:tailEnd/>
          </a:ln>
        </p:spPr>
        <p:txBody>
          <a:bodyPr lIns="95777" tIns="47890" rIns="95777" bIns="47890">
            <a:spAutoFit/>
          </a:bodyPr>
          <a:lstStyle/>
          <a:p>
            <a:pPr algn="r" defTabSz="957263">
              <a:spcBef>
                <a:spcPct val="50000"/>
              </a:spcBef>
            </a:pPr>
            <a:r>
              <a:rPr lang="fr-FR" sz="1000" b="1">
                <a:solidFill>
                  <a:srgbClr val="000000"/>
                </a:solidFill>
                <a:latin typeface="Calibri" pitchFamily="34" charset="0"/>
              </a:rPr>
              <a:t>Fort </a:t>
            </a:r>
          </a:p>
        </p:txBody>
      </p:sp>
      <p:sp>
        <p:nvSpPr>
          <p:cNvPr id="44055" name="Line 25"/>
          <p:cNvSpPr>
            <a:spLocks noChangeShapeType="1"/>
          </p:cNvSpPr>
          <p:nvPr/>
        </p:nvSpPr>
        <p:spPr bwMode="auto">
          <a:xfrm flipV="1">
            <a:off x="3189288" y="2614613"/>
            <a:ext cx="4197350" cy="1695450"/>
          </a:xfrm>
          <a:prstGeom prst="line">
            <a:avLst/>
          </a:prstGeom>
          <a:noFill/>
          <a:ln w="38100">
            <a:solidFill>
              <a:schemeClr val="accent1"/>
            </a:solidFill>
            <a:prstDash val="dash"/>
            <a:round/>
            <a:headEnd/>
            <a:tailEnd/>
          </a:ln>
        </p:spPr>
        <p:txBody>
          <a:bodyPr wrap="none" anchor="ctr"/>
          <a:lstStyle/>
          <a:p>
            <a:endParaRPr lang="fr-FR"/>
          </a:p>
        </p:txBody>
      </p:sp>
      <p:sp>
        <p:nvSpPr>
          <p:cNvPr id="44056" name="Line 26"/>
          <p:cNvSpPr>
            <a:spLocks noChangeShapeType="1"/>
          </p:cNvSpPr>
          <p:nvPr/>
        </p:nvSpPr>
        <p:spPr bwMode="auto">
          <a:xfrm flipV="1">
            <a:off x="1870075" y="5375275"/>
            <a:ext cx="3719513" cy="436563"/>
          </a:xfrm>
          <a:prstGeom prst="line">
            <a:avLst/>
          </a:prstGeom>
          <a:noFill/>
          <a:ln w="38100">
            <a:solidFill>
              <a:schemeClr val="accent1"/>
            </a:solidFill>
            <a:prstDash val="dash"/>
            <a:round/>
            <a:headEnd/>
            <a:tailEnd/>
          </a:ln>
        </p:spPr>
        <p:txBody>
          <a:bodyPr wrap="none" anchor="ctr"/>
          <a:lstStyle/>
          <a:p>
            <a:endParaRPr lang="fr-FR"/>
          </a:p>
        </p:txBody>
      </p:sp>
      <p:sp>
        <p:nvSpPr>
          <p:cNvPr id="44057" name="Line 27"/>
          <p:cNvSpPr>
            <a:spLocks noChangeShapeType="1"/>
          </p:cNvSpPr>
          <p:nvPr/>
        </p:nvSpPr>
        <p:spPr bwMode="auto">
          <a:xfrm flipV="1">
            <a:off x="5607050" y="4370388"/>
            <a:ext cx="2030413" cy="1004887"/>
          </a:xfrm>
          <a:prstGeom prst="line">
            <a:avLst/>
          </a:prstGeom>
          <a:noFill/>
          <a:ln w="38100">
            <a:solidFill>
              <a:schemeClr val="accent1"/>
            </a:solidFill>
            <a:prstDash val="dash"/>
            <a:round/>
            <a:headEnd/>
            <a:tailEnd/>
          </a:ln>
        </p:spPr>
        <p:txBody>
          <a:bodyPr wrap="none" anchor="ctr"/>
          <a:lstStyle/>
          <a:p>
            <a:endParaRPr lang="fr-FR"/>
          </a:p>
        </p:txBody>
      </p:sp>
      <p:sp>
        <p:nvSpPr>
          <p:cNvPr id="44058" name="Line 28"/>
          <p:cNvSpPr>
            <a:spLocks noChangeShapeType="1"/>
          </p:cNvSpPr>
          <p:nvPr/>
        </p:nvSpPr>
        <p:spPr bwMode="auto">
          <a:xfrm flipV="1">
            <a:off x="3243263" y="3438525"/>
            <a:ext cx="4251325" cy="1679575"/>
          </a:xfrm>
          <a:prstGeom prst="line">
            <a:avLst/>
          </a:prstGeom>
          <a:noFill/>
          <a:ln w="38100">
            <a:solidFill>
              <a:schemeClr val="accent1"/>
            </a:solidFill>
            <a:prstDash val="dash"/>
            <a:round/>
            <a:headEnd/>
            <a:tailEnd/>
          </a:ln>
        </p:spPr>
        <p:txBody>
          <a:bodyPr wrap="none" anchor="ctr"/>
          <a:lstStyle/>
          <a:p>
            <a:endParaRPr lang="fr-FR"/>
          </a:p>
        </p:txBody>
      </p:sp>
      <p:sp>
        <p:nvSpPr>
          <p:cNvPr id="44059" name="Line 29"/>
          <p:cNvSpPr>
            <a:spLocks noChangeShapeType="1"/>
          </p:cNvSpPr>
          <p:nvPr/>
        </p:nvSpPr>
        <p:spPr bwMode="auto">
          <a:xfrm flipV="1">
            <a:off x="1889125" y="4281488"/>
            <a:ext cx="1339850" cy="1028700"/>
          </a:xfrm>
          <a:prstGeom prst="line">
            <a:avLst/>
          </a:prstGeom>
          <a:noFill/>
          <a:ln w="38100">
            <a:solidFill>
              <a:schemeClr val="accent1"/>
            </a:solidFill>
            <a:prstDash val="dash"/>
            <a:round/>
            <a:headEnd/>
            <a:tailEnd/>
          </a:ln>
        </p:spPr>
        <p:txBody>
          <a:bodyPr wrap="none" anchor="ctr"/>
          <a:lstStyle/>
          <a:p>
            <a:endParaRPr lang="fr-FR"/>
          </a:p>
        </p:txBody>
      </p:sp>
      <p:sp>
        <p:nvSpPr>
          <p:cNvPr id="44060" name="Line 30"/>
          <p:cNvSpPr>
            <a:spLocks noChangeShapeType="1"/>
          </p:cNvSpPr>
          <p:nvPr/>
        </p:nvSpPr>
        <p:spPr bwMode="auto">
          <a:xfrm flipV="1">
            <a:off x="3195638" y="5078413"/>
            <a:ext cx="77787" cy="533400"/>
          </a:xfrm>
          <a:prstGeom prst="line">
            <a:avLst/>
          </a:prstGeom>
          <a:noFill/>
          <a:ln w="38100">
            <a:solidFill>
              <a:schemeClr val="accent1"/>
            </a:solidFill>
            <a:prstDash val="dash"/>
            <a:round/>
            <a:headEnd/>
            <a:tailEnd/>
          </a:ln>
        </p:spPr>
        <p:txBody>
          <a:bodyPr wrap="none" anchor="ctr"/>
          <a:lstStyle/>
          <a:p>
            <a:endParaRPr lang="fr-FR"/>
          </a:p>
        </p:txBody>
      </p:sp>
      <p:sp>
        <p:nvSpPr>
          <p:cNvPr id="44061" name="Text Box 31"/>
          <p:cNvSpPr txBox="1">
            <a:spLocks noChangeArrowheads="1"/>
          </p:cNvSpPr>
          <p:nvPr/>
        </p:nvSpPr>
        <p:spPr bwMode="auto">
          <a:xfrm>
            <a:off x="6227763" y="5519738"/>
            <a:ext cx="1295400" cy="369887"/>
          </a:xfrm>
          <a:prstGeom prst="rect">
            <a:avLst/>
          </a:prstGeom>
          <a:noFill/>
          <a:ln w="9525">
            <a:noFill/>
            <a:miter lim="800000"/>
            <a:headEnd/>
            <a:tailEnd/>
          </a:ln>
        </p:spPr>
        <p:txBody>
          <a:bodyPr lIns="91432" tIns="45717" rIns="91432" bIns="45717">
            <a:spAutoFit/>
          </a:bodyPr>
          <a:lstStyle/>
          <a:p>
            <a:pPr>
              <a:spcBef>
                <a:spcPct val="50000"/>
              </a:spcBef>
            </a:pPr>
            <a:r>
              <a:rPr lang="fr-FR" b="1">
                <a:solidFill>
                  <a:srgbClr val="FF0000"/>
                </a:solidFill>
                <a:latin typeface="Calibri" pitchFamily="34" charset="0"/>
              </a:rPr>
              <a:t>RETRAIT </a:t>
            </a:r>
            <a:endParaRPr lang="fr-FR" b="1">
              <a:latin typeface="Calibri" pitchFamily="34" charset="0"/>
            </a:endParaRPr>
          </a:p>
        </p:txBody>
      </p:sp>
      <p:sp>
        <p:nvSpPr>
          <p:cNvPr id="44062" name="Text Box 32"/>
          <p:cNvSpPr txBox="1">
            <a:spLocks noChangeArrowheads="1"/>
          </p:cNvSpPr>
          <p:nvPr/>
        </p:nvSpPr>
        <p:spPr bwMode="auto">
          <a:xfrm>
            <a:off x="4214813" y="4857750"/>
            <a:ext cx="2151062" cy="369888"/>
          </a:xfrm>
          <a:prstGeom prst="rect">
            <a:avLst/>
          </a:prstGeom>
          <a:noFill/>
          <a:ln w="9525">
            <a:noFill/>
            <a:miter lim="800000"/>
            <a:headEnd/>
            <a:tailEnd/>
          </a:ln>
        </p:spPr>
        <p:txBody>
          <a:bodyPr lIns="91432" tIns="45717" rIns="91432" bIns="45717">
            <a:spAutoFit/>
          </a:bodyPr>
          <a:lstStyle/>
          <a:p>
            <a:pPr>
              <a:spcBef>
                <a:spcPct val="50000"/>
              </a:spcBef>
            </a:pPr>
            <a:r>
              <a:rPr lang="fr-FR" b="1">
                <a:solidFill>
                  <a:srgbClr val="FF9933"/>
                </a:solidFill>
                <a:latin typeface="Calibri" pitchFamily="34" charset="0"/>
              </a:rPr>
              <a:t>RÉORIENTATION</a:t>
            </a:r>
            <a:endParaRPr lang="fr-FR" b="1">
              <a:latin typeface="Calibri" pitchFamily="34" charset="0"/>
            </a:endParaRPr>
          </a:p>
        </p:txBody>
      </p:sp>
      <p:sp>
        <p:nvSpPr>
          <p:cNvPr id="44063" name="Text Box 34"/>
          <p:cNvSpPr txBox="1">
            <a:spLocks noChangeArrowheads="1"/>
          </p:cNvSpPr>
          <p:nvPr/>
        </p:nvSpPr>
        <p:spPr bwMode="auto">
          <a:xfrm>
            <a:off x="2111375" y="1928813"/>
            <a:ext cx="1762125" cy="708025"/>
          </a:xfrm>
          <a:prstGeom prst="rect">
            <a:avLst/>
          </a:prstGeom>
          <a:noFill/>
          <a:ln w="9525">
            <a:noFill/>
            <a:miter lim="800000"/>
            <a:headEnd/>
            <a:tailEnd/>
          </a:ln>
        </p:spPr>
        <p:txBody>
          <a:bodyPr lIns="91432" tIns="45717" rIns="91432" bIns="45717">
            <a:spAutoFit/>
          </a:bodyPr>
          <a:lstStyle/>
          <a:p>
            <a:pPr>
              <a:spcBef>
                <a:spcPct val="50000"/>
              </a:spcBef>
            </a:pPr>
            <a:r>
              <a:rPr lang="fr-FR" sz="1600" b="1">
                <a:solidFill>
                  <a:srgbClr val="0033CC"/>
                </a:solidFill>
                <a:latin typeface="Calibri" pitchFamily="34" charset="0"/>
              </a:rPr>
              <a:t>DÉVELOPPEMENT</a:t>
            </a:r>
          </a:p>
          <a:p>
            <a:pPr>
              <a:spcBef>
                <a:spcPct val="50000"/>
              </a:spcBef>
            </a:pPr>
            <a:r>
              <a:rPr lang="fr-FR" sz="1600" b="1">
                <a:solidFill>
                  <a:srgbClr val="0033CC"/>
                </a:solidFill>
                <a:latin typeface="Calibri" pitchFamily="34" charset="0"/>
              </a:rPr>
              <a:t>PRIORITAIRE </a:t>
            </a:r>
          </a:p>
        </p:txBody>
      </p:sp>
      <p:sp>
        <p:nvSpPr>
          <p:cNvPr id="44064" name="Oval 38"/>
          <p:cNvSpPr>
            <a:spLocks noChangeArrowheads="1"/>
          </p:cNvSpPr>
          <p:nvPr/>
        </p:nvSpPr>
        <p:spPr bwMode="auto">
          <a:xfrm>
            <a:off x="3071813" y="3571875"/>
            <a:ext cx="176212" cy="196850"/>
          </a:xfrm>
          <a:prstGeom prst="ellipse">
            <a:avLst/>
          </a:prstGeom>
          <a:solidFill>
            <a:srgbClr val="0033CC"/>
          </a:solidFill>
          <a:ln w="9525" algn="ctr">
            <a:solidFill>
              <a:schemeClr val="tx1"/>
            </a:solidFill>
            <a:round/>
            <a:headEnd/>
            <a:tailEnd/>
          </a:ln>
        </p:spPr>
        <p:txBody>
          <a:bodyPr wrap="none" lIns="18000" tIns="18000" rIns="18000" bIns="18000" anchor="ctr"/>
          <a:lstStyle/>
          <a:p>
            <a:pPr algn="ctr">
              <a:lnSpc>
                <a:spcPct val="120000"/>
              </a:lnSpc>
            </a:pPr>
            <a:endParaRPr lang="fr-FR" sz="1000" b="1">
              <a:latin typeface="Calibri" pitchFamily="34" charset="0"/>
            </a:endParaRPr>
          </a:p>
          <a:p>
            <a:pPr algn="ctr">
              <a:lnSpc>
                <a:spcPct val="120000"/>
              </a:lnSpc>
            </a:pPr>
            <a:endParaRPr lang="fr-FR" sz="1000" b="1">
              <a:latin typeface="Calibri" pitchFamily="34" charset="0"/>
            </a:endParaRPr>
          </a:p>
          <a:p>
            <a:pPr algn="ctr">
              <a:lnSpc>
                <a:spcPct val="120000"/>
              </a:lnSpc>
            </a:pPr>
            <a:endParaRPr lang="fr-FR" sz="1000" b="1">
              <a:latin typeface="Calibri" pitchFamily="34" charset="0"/>
            </a:endParaRPr>
          </a:p>
          <a:p>
            <a:pPr algn="ctr">
              <a:lnSpc>
                <a:spcPct val="120000"/>
              </a:lnSpc>
            </a:pPr>
            <a:endParaRPr lang="fr-FR" sz="1000" b="1">
              <a:latin typeface="Calibri" pitchFamily="34" charset="0"/>
            </a:endParaRPr>
          </a:p>
          <a:p>
            <a:pPr algn="ctr">
              <a:lnSpc>
                <a:spcPct val="120000"/>
              </a:lnSpc>
            </a:pPr>
            <a:endParaRPr lang="fr-FR" sz="1000" b="1">
              <a:latin typeface="Calibri" pitchFamily="34" charset="0"/>
            </a:endParaRPr>
          </a:p>
          <a:p>
            <a:pPr algn="ctr">
              <a:lnSpc>
                <a:spcPct val="120000"/>
              </a:lnSpc>
            </a:pPr>
            <a:endParaRPr lang="fr-FR">
              <a:latin typeface="Calibri" pitchFamily="34" charset="0"/>
            </a:endParaRPr>
          </a:p>
        </p:txBody>
      </p:sp>
      <p:sp>
        <p:nvSpPr>
          <p:cNvPr id="44065" name="Rectangle 2"/>
          <p:cNvSpPr>
            <a:spLocks noChangeArrowheads="1"/>
          </p:cNvSpPr>
          <p:nvPr/>
        </p:nvSpPr>
        <p:spPr bwMode="auto">
          <a:xfrm>
            <a:off x="214313" y="198438"/>
            <a:ext cx="7285037" cy="838200"/>
          </a:xfrm>
          <a:prstGeom prst="rect">
            <a:avLst/>
          </a:prstGeom>
          <a:noFill/>
          <a:ln w="9525">
            <a:noFill/>
            <a:miter lim="800000"/>
            <a:headEnd/>
            <a:tailEnd/>
          </a:ln>
        </p:spPr>
        <p:txBody>
          <a:bodyPr anchor="ctr"/>
          <a:lstStyle/>
          <a:p>
            <a:endParaRPr lang="fr-FR" sz="2000">
              <a:solidFill>
                <a:srgbClr val="000000"/>
              </a:solidFill>
              <a:latin typeface="Calibri" pitchFamily="34" charset="0"/>
            </a:endParaRPr>
          </a:p>
        </p:txBody>
      </p:sp>
      <p:sp>
        <p:nvSpPr>
          <p:cNvPr id="44066" name="Rectangle 45"/>
          <p:cNvSpPr>
            <a:spLocks noChangeArrowheads="1"/>
          </p:cNvSpPr>
          <p:nvPr/>
        </p:nvSpPr>
        <p:spPr bwMode="auto">
          <a:xfrm>
            <a:off x="571500" y="1146175"/>
            <a:ext cx="6215063" cy="282575"/>
          </a:xfrm>
          <a:prstGeom prst="rect">
            <a:avLst/>
          </a:prstGeom>
          <a:noFill/>
          <a:ln w="9525">
            <a:solidFill>
              <a:schemeClr val="bg1"/>
            </a:solidFill>
            <a:miter lim="800000"/>
            <a:headEnd/>
            <a:tailEnd/>
          </a:ln>
        </p:spPr>
        <p:txBody>
          <a:bodyPr wrap="none" lIns="65735" tIns="32867" rIns="65735" bIns="32867" anchor="ctr"/>
          <a:lstStyle/>
          <a:p>
            <a:pPr algn="ctr" defTabSz="657225"/>
            <a:r>
              <a:rPr lang="fr-FR" b="1">
                <a:latin typeface="Calibri" pitchFamily="34" charset="0"/>
              </a:rPr>
              <a:t>Maturité stratégique des segments</a:t>
            </a:r>
          </a:p>
        </p:txBody>
      </p:sp>
      <p:sp>
        <p:nvSpPr>
          <p:cNvPr id="44067" name="Text Box 35"/>
          <p:cNvSpPr txBox="1">
            <a:spLocks noChangeArrowheads="1"/>
          </p:cNvSpPr>
          <p:nvPr/>
        </p:nvSpPr>
        <p:spPr bwMode="auto">
          <a:xfrm>
            <a:off x="5551488" y="3143250"/>
            <a:ext cx="2020887" cy="923925"/>
          </a:xfrm>
          <a:prstGeom prst="rect">
            <a:avLst/>
          </a:prstGeom>
          <a:noFill/>
          <a:ln w="9525">
            <a:noFill/>
            <a:miter lim="800000"/>
            <a:headEnd/>
            <a:tailEnd/>
          </a:ln>
        </p:spPr>
        <p:txBody>
          <a:bodyPr lIns="91432" tIns="45717" rIns="91432" bIns="45717">
            <a:spAutoFit/>
          </a:bodyPr>
          <a:lstStyle/>
          <a:p>
            <a:r>
              <a:rPr lang="fr-FR" b="1">
                <a:solidFill>
                  <a:srgbClr val="339933"/>
                </a:solidFill>
                <a:latin typeface="Calibri" pitchFamily="34" charset="0"/>
              </a:rPr>
              <a:t>RATTRAPAGE </a:t>
            </a:r>
          </a:p>
          <a:p>
            <a:r>
              <a:rPr lang="fr-FR" b="1">
                <a:solidFill>
                  <a:srgbClr val="339933"/>
                </a:solidFill>
                <a:latin typeface="Calibri" pitchFamily="34" charset="0"/>
              </a:rPr>
              <a:t>OU RISQUE DE CANTONNEMENT</a:t>
            </a:r>
          </a:p>
        </p:txBody>
      </p:sp>
      <p:sp>
        <p:nvSpPr>
          <p:cNvPr id="1233974" name="Rectangle 54"/>
          <p:cNvSpPr>
            <a:spLocks noGrp="1" noChangeArrowheads="1"/>
          </p:cNvSpPr>
          <p:nvPr>
            <p:ph type="title"/>
          </p:nvPr>
        </p:nvSpPr>
        <p:spPr>
          <a:xfrm>
            <a:off x="142875" y="71438"/>
            <a:ext cx="8115300" cy="1143000"/>
          </a:xfrm>
        </p:spPr>
        <p:txBody>
          <a:bodyPr/>
          <a:lstStyle/>
          <a:p>
            <a:pPr eaLnBrk="1" fontAlgn="auto" hangingPunct="1">
              <a:spcAft>
                <a:spcPts val="0"/>
              </a:spcAft>
              <a:defRPr/>
            </a:pPr>
            <a:r>
              <a:rPr lang="fr-FR" sz="2800" dirty="0" smtClean="0">
                <a:latin typeface="+mn-lt"/>
              </a:rPr>
              <a:t>Diagnostic Stratégique du </a:t>
            </a:r>
            <a:r>
              <a:rPr lang="fr-FR" sz="2800" i="1" dirty="0" smtClean="0">
                <a:latin typeface="+mn-lt"/>
              </a:rPr>
              <a:t>segment « services »</a:t>
            </a:r>
            <a:endParaRPr lang="fr-FR" sz="2800" dirty="0" smtClean="0">
              <a:latin typeface="+mn-lt"/>
            </a:endParaRPr>
          </a:p>
        </p:txBody>
      </p:sp>
      <p:sp>
        <p:nvSpPr>
          <p:cNvPr id="33835" name="Espace réservé du numéro de diapositive 62"/>
          <p:cNvSpPr>
            <a:spLocks noGrp="1"/>
          </p:cNvSpPr>
          <p:nvPr>
            <p:ph type="sldNum" sz="quarter" idx="12"/>
          </p:nvPr>
        </p:nvSpPr>
        <p:spPr bwMode="auto">
          <a:ln>
            <a:round/>
            <a:headEnd/>
            <a:tailEnd/>
          </a:ln>
        </p:spPr>
        <p:txBody>
          <a:bodyPr wrap="square" numCol="1" anchorCtr="0" compatLnSpc="1">
            <a:prstTxWarp prst="textNoShape">
              <a:avLst/>
            </a:prstTxWarp>
          </a:bodyPr>
          <a:lstStyle/>
          <a:p>
            <a:pPr fontAlgn="base">
              <a:spcBef>
                <a:spcPct val="0"/>
              </a:spcBef>
              <a:spcAft>
                <a:spcPct val="0"/>
              </a:spcAft>
              <a:defRPr/>
            </a:pPr>
            <a:fld id="{18BFC5D3-7F0F-445A-91E1-FB6437AC4525}" type="slidenum">
              <a:rPr lang="fr-FR" smtClean="0"/>
              <a:pPr fontAlgn="base">
                <a:spcBef>
                  <a:spcPct val="0"/>
                </a:spcBef>
                <a:spcAft>
                  <a:spcPct val="0"/>
                </a:spcAft>
                <a:defRPr/>
              </a:pPr>
              <a:t>36</a:t>
            </a:fld>
            <a:endParaRPr lang="fr-FR" smtClean="0"/>
          </a:p>
        </p:txBody>
      </p:sp>
      <p:sp>
        <p:nvSpPr>
          <p:cNvPr id="44069" name="Rectangle 56"/>
          <p:cNvSpPr>
            <a:spLocks noChangeArrowheads="1"/>
          </p:cNvSpPr>
          <p:nvPr/>
        </p:nvSpPr>
        <p:spPr bwMode="auto">
          <a:xfrm>
            <a:off x="2714625" y="3714750"/>
            <a:ext cx="1000125" cy="981075"/>
          </a:xfrm>
          <a:prstGeom prst="rect">
            <a:avLst/>
          </a:prstGeom>
          <a:noFill/>
          <a:ln w="9525" algn="ctr">
            <a:noFill/>
            <a:miter lim="800000"/>
            <a:headEnd/>
            <a:tailEnd/>
          </a:ln>
        </p:spPr>
        <p:txBody>
          <a:bodyPr lIns="90000" tIns="46800" rIns="90000" bIns="46800">
            <a:spAutoFit/>
          </a:bodyPr>
          <a:lstStyle/>
          <a:p>
            <a:pPr algn="ctr">
              <a:lnSpc>
                <a:spcPct val="120000"/>
              </a:lnSpc>
            </a:pPr>
            <a:r>
              <a:rPr lang="fr-FR" sz="1600" b="1">
                <a:latin typeface="Calibri" pitchFamily="34" charset="0"/>
              </a:rPr>
              <a:t>Services </a:t>
            </a:r>
          </a:p>
          <a:p>
            <a:pPr algn="ctr">
              <a:lnSpc>
                <a:spcPct val="120000"/>
              </a:lnSpc>
            </a:pPr>
            <a:r>
              <a:rPr lang="fr-FR" sz="1600" b="1">
                <a:latin typeface="Calibri" pitchFamily="34" charset="0"/>
              </a:rPr>
              <a:t>énergie </a:t>
            </a:r>
          </a:p>
          <a:p>
            <a:pPr algn="ctr">
              <a:lnSpc>
                <a:spcPct val="120000"/>
              </a:lnSpc>
            </a:pPr>
            <a:r>
              <a:rPr lang="fr-FR" sz="1600" b="1">
                <a:latin typeface="Calibri" pitchFamily="34" charset="0"/>
              </a:rPr>
              <a:t>in-situ</a:t>
            </a:r>
          </a:p>
        </p:txBody>
      </p:sp>
      <p:sp>
        <p:nvSpPr>
          <p:cNvPr id="44070" name="Oval 38"/>
          <p:cNvSpPr>
            <a:spLocks noChangeArrowheads="1"/>
          </p:cNvSpPr>
          <p:nvPr/>
        </p:nvSpPr>
        <p:spPr bwMode="auto">
          <a:xfrm>
            <a:off x="7796213" y="3321050"/>
            <a:ext cx="692150" cy="749300"/>
          </a:xfrm>
          <a:prstGeom prst="ellipse">
            <a:avLst/>
          </a:prstGeom>
          <a:noFill/>
          <a:ln w="9525" algn="ctr">
            <a:solidFill>
              <a:schemeClr val="accent1"/>
            </a:solidFill>
            <a:prstDash val="dash"/>
            <a:round/>
            <a:headEnd/>
            <a:tailEnd/>
          </a:ln>
        </p:spPr>
        <p:txBody>
          <a:bodyPr wrap="none" lIns="18000" tIns="18000" rIns="18000" bIns="18000" anchor="ctr"/>
          <a:lstStyle/>
          <a:p>
            <a:endParaRPr lang="fr-FR" sz="1200">
              <a:latin typeface="Calibri" pitchFamily="34" charset="0"/>
            </a:endParaRPr>
          </a:p>
        </p:txBody>
      </p:sp>
      <p:sp>
        <p:nvSpPr>
          <p:cNvPr id="44071" name="Oval 39"/>
          <p:cNvSpPr>
            <a:spLocks noChangeArrowheads="1"/>
          </p:cNvSpPr>
          <p:nvPr/>
        </p:nvSpPr>
        <p:spPr bwMode="auto">
          <a:xfrm>
            <a:off x="7827963" y="3440113"/>
            <a:ext cx="571500" cy="619125"/>
          </a:xfrm>
          <a:prstGeom prst="ellipse">
            <a:avLst/>
          </a:prstGeom>
          <a:solidFill>
            <a:schemeClr val="accent2"/>
          </a:solidFill>
          <a:ln w="9525" algn="ctr">
            <a:solidFill>
              <a:schemeClr val="tx1"/>
            </a:solidFill>
            <a:round/>
            <a:headEnd/>
            <a:tailEnd/>
          </a:ln>
        </p:spPr>
        <p:txBody>
          <a:bodyPr wrap="none" lIns="18000" tIns="18000" rIns="18000" bIns="18000" anchor="ctr"/>
          <a:lstStyle/>
          <a:p>
            <a:endParaRPr lang="fr-FR" sz="1200">
              <a:latin typeface="Calibri" pitchFamily="34" charset="0"/>
            </a:endParaRPr>
          </a:p>
        </p:txBody>
      </p:sp>
      <p:sp>
        <p:nvSpPr>
          <p:cNvPr id="44072" name="Text Box 40"/>
          <p:cNvSpPr txBox="1">
            <a:spLocks noChangeArrowheads="1"/>
          </p:cNvSpPr>
          <p:nvPr/>
        </p:nvSpPr>
        <p:spPr bwMode="auto">
          <a:xfrm>
            <a:off x="7600950" y="4086225"/>
            <a:ext cx="604838" cy="220663"/>
          </a:xfrm>
          <a:prstGeom prst="rect">
            <a:avLst/>
          </a:prstGeom>
          <a:noFill/>
          <a:ln w="9525" algn="ctr">
            <a:noFill/>
            <a:miter lim="800000"/>
            <a:headEnd/>
            <a:tailEnd/>
          </a:ln>
        </p:spPr>
        <p:txBody>
          <a:bodyPr lIns="18000" tIns="18000" rIns="18000" bIns="18000">
            <a:spAutoFit/>
          </a:bodyPr>
          <a:lstStyle/>
          <a:p>
            <a:pPr>
              <a:spcBef>
                <a:spcPct val="50000"/>
              </a:spcBef>
            </a:pPr>
            <a:r>
              <a:rPr lang="fr-FR" sz="1200">
                <a:latin typeface="Calibri" pitchFamily="34" charset="0"/>
              </a:rPr>
              <a:t>2012</a:t>
            </a:r>
          </a:p>
        </p:txBody>
      </p:sp>
      <p:sp>
        <p:nvSpPr>
          <p:cNvPr id="44073" name="Text Box 45"/>
          <p:cNvSpPr txBox="1">
            <a:spLocks noChangeArrowheads="1"/>
          </p:cNvSpPr>
          <p:nvPr/>
        </p:nvSpPr>
        <p:spPr bwMode="auto">
          <a:xfrm>
            <a:off x="8140700" y="3124200"/>
            <a:ext cx="606425" cy="220663"/>
          </a:xfrm>
          <a:prstGeom prst="rect">
            <a:avLst/>
          </a:prstGeom>
          <a:noFill/>
          <a:ln w="9525" algn="ctr">
            <a:noFill/>
            <a:miter lim="800000"/>
            <a:headEnd/>
            <a:tailEnd/>
          </a:ln>
        </p:spPr>
        <p:txBody>
          <a:bodyPr lIns="18000" tIns="18000" rIns="18000" bIns="18000">
            <a:spAutoFit/>
          </a:bodyPr>
          <a:lstStyle/>
          <a:p>
            <a:pPr>
              <a:spcBef>
                <a:spcPct val="50000"/>
              </a:spcBef>
            </a:pPr>
            <a:r>
              <a:rPr lang="fr-FR" sz="1200">
                <a:latin typeface="Calibri" pitchFamily="34" charset="0"/>
              </a:rPr>
              <a:t>2016</a:t>
            </a:r>
          </a:p>
        </p:txBody>
      </p:sp>
      <p:sp>
        <p:nvSpPr>
          <p:cNvPr id="44074" name="Text Box 37"/>
          <p:cNvSpPr txBox="1">
            <a:spLocks noChangeArrowheads="1"/>
          </p:cNvSpPr>
          <p:nvPr/>
        </p:nvSpPr>
        <p:spPr bwMode="auto">
          <a:xfrm>
            <a:off x="7500938" y="1735138"/>
            <a:ext cx="1147762" cy="835025"/>
          </a:xfrm>
          <a:prstGeom prst="rect">
            <a:avLst/>
          </a:prstGeom>
          <a:noFill/>
          <a:ln w="9525">
            <a:noFill/>
            <a:miter lim="800000"/>
            <a:headEnd/>
            <a:tailEnd/>
          </a:ln>
        </p:spPr>
        <p:txBody>
          <a:bodyPr lIns="95781" tIns="47891" rIns="95781" bIns="47891">
            <a:spAutoFit/>
          </a:bodyPr>
          <a:lstStyle/>
          <a:p>
            <a:pPr defTabSz="957263">
              <a:spcBef>
                <a:spcPct val="50000"/>
              </a:spcBef>
            </a:pPr>
            <a:r>
              <a:rPr lang="fr-FR" sz="1200" i="1">
                <a:latin typeface="Calibri" pitchFamily="34" charset="0"/>
              </a:rPr>
              <a:t>Surface proportionnelle à  valeur du marché</a:t>
            </a:r>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Line 4"/>
          <p:cNvSpPr>
            <a:spLocks noChangeShapeType="1"/>
          </p:cNvSpPr>
          <p:nvPr/>
        </p:nvSpPr>
        <p:spPr bwMode="auto">
          <a:xfrm flipV="1">
            <a:off x="1863725" y="1743075"/>
            <a:ext cx="0" cy="4194175"/>
          </a:xfrm>
          <a:prstGeom prst="line">
            <a:avLst/>
          </a:prstGeom>
          <a:noFill/>
          <a:ln w="9525">
            <a:solidFill>
              <a:schemeClr val="accent1"/>
            </a:solidFill>
            <a:round/>
            <a:headEnd/>
            <a:tailEnd/>
          </a:ln>
        </p:spPr>
        <p:txBody>
          <a:bodyPr wrap="none" anchor="ctr"/>
          <a:lstStyle/>
          <a:p>
            <a:endParaRPr lang="fr-FR"/>
          </a:p>
        </p:txBody>
      </p:sp>
      <p:sp>
        <p:nvSpPr>
          <p:cNvPr id="38915" name="Line 5"/>
          <p:cNvSpPr>
            <a:spLocks noChangeShapeType="1"/>
          </p:cNvSpPr>
          <p:nvPr/>
        </p:nvSpPr>
        <p:spPr bwMode="auto">
          <a:xfrm>
            <a:off x="1863725" y="5103813"/>
            <a:ext cx="5638800" cy="0"/>
          </a:xfrm>
          <a:prstGeom prst="line">
            <a:avLst/>
          </a:prstGeom>
          <a:noFill/>
          <a:ln w="9525">
            <a:solidFill>
              <a:schemeClr val="accent1"/>
            </a:solidFill>
            <a:round/>
            <a:headEnd/>
            <a:tailEnd/>
          </a:ln>
        </p:spPr>
        <p:txBody>
          <a:bodyPr wrap="none" anchor="ctr"/>
          <a:lstStyle/>
          <a:p>
            <a:endParaRPr lang="fr-FR"/>
          </a:p>
        </p:txBody>
      </p:sp>
      <p:sp>
        <p:nvSpPr>
          <p:cNvPr id="38916" name="Line 6"/>
          <p:cNvSpPr>
            <a:spLocks noChangeShapeType="1"/>
          </p:cNvSpPr>
          <p:nvPr/>
        </p:nvSpPr>
        <p:spPr bwMode="auto">
          <a:xfrm>
            <a:off x="1863725" y="2546350"/>
            <a:ext cx="5638800" cy="0"/>
          </a:xfrm>
          <a:prstGeom prst="line">
            <a:avLst/>
          </a:prstGeom>
          <a:noFill/>
          <a:ln w="9525">
            <a:solidFill>
              <a:schemeClr val="accent1"/>
            </a:solidFill>
            <a:round/>
            <a:headEnd/>
            <a:tailEnd/>
          </a:ln>
        </p:spPr>
        <p:txBody>
          <a:bodyPr wrap="none" anchor="ctr"/>
          <a:lstStyle/>
          <a:p>
            <a:endParaRPr lang="fr-FR"/>
          </a:p>
        </p:txBody>
      </p:sp>
      <p:sp>
        <p:nvSpPr>
          <p:cNvPr id="38917" name="Line 7"/>
          <p:cNvSpPr>
            <a:spLocks noChangeShapeType="1"/>
          </p:cNvSpPr>
          <p:nvPr/>
        </p:nvSpPr>
        <p:spPr bwMode="auto">
          <a:xfrm>
            <a:off x="1863725" y="1746250"/>
            <a:ext cx="5638800" cy="0"/>
          </a:xfrm>
          <a:prstGeom prst="line">
            <a:avLst/>
          </a:prstGeom>
          <a:noFill/>
          <a:ln w="9525">
            <a:solidFill>
              <a:schemeClr val="accent1"/>
            </a:solidFill>
            <a:round/>
            <a:headEnd/>
            <a:tailEnd/>
          </a:ln>
        </p:spPr>
        <p:txBody>
          <a:bodyPr wrap="none" anchor="ctr"/>
          <a:lstStyle/>
          <a:p>
            <a:endParaRPr lang="fr-FR"/>
          </a:p>
        </p:txBody>
      </p:sp>
      <p:sp>
        <p:nvSpPr>
          <p:cNvPr id="38918" name="Line 8"/>
          <p:cNvSpPr>
            <a:spLocks noChangeShapeType="1"/>
          </p:cNvSpPr>
          <p:nvPr/>
        </p:nvSpPr>
        <p:spPr bwMode="auto">
          <a:xfrm flipV="1">
            <a:off x="3209925" y="1746250"/>
            <a:ext cx="0" cy="4191000"/>
          </a:xfrm>
          <a:prstGeom prst="line">
            <a:avLst/>
          </a:prstGeom>
          <a:noFill/>
          <a:ln w="9525">
            <a:solidFill>
              <a:schemeClr val="accent1"/>
            </a:solidFill>
            <a:round/>
            <a:headEnd/>
            <a:tailEnd/>
          </a:ln>
        </p:spPr>
        <p:txBody>
          <a:bodyPr wrap="none" anchor="ctr"/>
          <a:lstStyle/>
          <a:p>
            <a:endParaRPr lang="fr-FR"/>
          </a:p>
        </p:txBody>
      </p:sp>
      <p:sp>
        <p:nvSpPr>
          <p:cNvPr id="38919" name="Line 9"/>
          <p:cNvSpPr>
            <a:spLocks noChangeShapeType="1"/>
          </p:cNvSpPr>
          <p:nvPr/>
        </p:nvSpPr>
        <p:spPr bwMode="auto">
          <a:xfrm flipV="1">
            <a:off x="7502525" y="1746250"/>
            <a:ext cx="0" cy="4191000"/>
          </a:xfrm>
          <a:prstGeom prst="line">
            <a:avLst/>
          </a:prstGeom>
          <a:noFill/>
          <a:ln w="9525">
            <a:solidFill>
              <a:schemeClr val="accent1"/>
            </a:solidFill>
            <a:round/>
            <a:headEnd/>
            <a:tailEnd/>
          </a:ln>
        </p:spPr>
        <p:txBody>
          <a:bodyPr wrap="none" anchor="ctr"/>
          <a:lstStyle/>
          <a:p>
            <a:endParaRPr lang="fr-FR"/>
          </a:p>
        </p:txBody>
      </p:sp>
      <p:sp>
        <p:nvSpPr>
          <p:cNvPr id="38920" name="Line 10"/>
          <p:cNvSpPr>
            <a:spLocks noChangeShapeType="1"/>
          </p:cNvSpPr>
          <p:nvPr/>
        </p:nvSpPr>
        <p:spPr bwMode="auto">
          <a:xfrm>
            <a:off x="1868488" y="4264025"/>
            <a:ext cx="5608637" cy="0"/>
          </a:xfrm>
          <a:prstGeom prst="line">
            <a:avLst/>
          </a:prstGeom>
          <a:noFill/>
          <a:ln w="9525">
            <a:solidFill>
              <a:schemeClr val="accent1"/>
            </a:solidFill>
            <a:round/>
            <a:headEnd/>
            <a:tailEnd/>
          </a:ln>
        </p:spPr>
        <p:txBody>
          <a:bodyPr wrap="none" anchor="ctr"/>
          <a:lstStyle/>
          <a:p>
            <a:endParaRPr lang="fr-FR"/>
          </a:p>
        </p:txBody>
      </p:sp>
      <p:sp>
        <p:nvSpPr>
          <p:cNvPr id="38921" name="Line 11"/>
          <p:cNvSpPr>
            <a:spLocks noChangeShapeType="1"/>
          </p:cNvSpPr>
          <p:nvPr/>
        </p:nvSpPr>
        <p:spPr bwMode="auto">
          <a:xfrm>
            <a:off x="1868488" y="3424238"/>
            <a:ext cx="5581650" cy="0"/>
          </a:xfrm>
          <a:prstGeom prst="line">
            <a:avLst/>
          </a:prstGeom>
          <a:noFill/>
          <a:ln w="9525">
            <a:solidFill>
              <a:schemeClr val="accent1"/>
            </a:solidFill>
            <a:round/>
            <a:headEnd/>
            <a:tailEnd/>
          </a:ln>
        </p:spPr>
        <p:txBody>
          <a:bodyPr wrap="none" anchor="ctr"/>
          <a:lstStyle/>
          <a:p>
            <a:endParaRPr lang="fr-FR"/>
          </a:p>
        </p:txBody>
      </p:sp>
      <p:sp>
        <p:nvSpPr>
          <p:cNvPr id="38922" name="Line 12"/>
          <p:cNvSpPr>
            <a:spLocks noChangeShapeType="1"/>
          </p:cNvSpPr>
          <p:nvPr/>
        </p:nvSpPr>
        <p:spPr bwMode="auto">
          <a:xfrm flipV="1">
            <a:off x="4591050" y="1754188"/>
            <a:ext cx="0" cy="4191000"/>
          </a:xfrm>
          <a:prstGeom prst="line">
            <a:avLst/>
          </a:prstGeom>
          <a:noFill/>
          <a:ln w="9525">
            <a:solidFill>
              <a:schemeClr val="accent1"/>
            </a:solidFill>
            <a:round/>
            <a:headEnd/>
            <a:tailEnd/>
          </a:ln>
        </p:spPr>
        <p:txBody>
          <a:bodyPr wrap="none" anchor="ctr"/>
          <a:lstStyle/>
          <a:p>
            <a:endParaRPr lang="fr-FR"/>
          </a:p>
        </p:txBody>
      </p:sp>
      <p:sp>
        <p:nvSpPr>
          <p:cNvPr id="38923" name="Line 13"/>
          <p:cNvSpPr>
            <a:spLocks noChangeShapeType="1"/>
          </p:cNvSpPr>
          <p:nvPr/>
        </p:nvSpPr>
        <p:spPr bwMode="auto">
          <a:xfrm flipV="1">
            <a:off x="6042025" y="1744663"/>
            <a:ext cx="0" cy="4200525"/>
          </a:xfrm>
          <a:prstGeom prst="line">
            <a:avLst/>
          </a:prstGeom>
          <a:noFill/>
          <a:ln w="9525">
            <a:solidFill>
              <a:schemeClr val="accent1"/>
            </a:solidFill>
            <a:round/>
            <a:headEnd/>
            <a:tailEnd/>
          </a:ln>
        </p:spPr>
        <p:txBody>
          <a:bodyPr wrap="none" anchor="ctr"/>
          <a:lstStyle/>
          <a:p>
            <a:endParaRPr lang="fr-FR"/>
          </a:p>
        </p:txBody>
      </p:sp>
      <p:sp>
        <p:nvSpPr>
          <p:cNvPr id="38924" name="Line 14"/>
          <p:cNvSpPr>
            <a:spLocks noChangeShapeType="1"/>
          </p:cNvSpPr>
          <p:nvPr/>
        </p:nvSpPr>
        <p:spPr bwMode="auto">
          <a:xfrm>
            <a:off x="1871663" y="5943600"/>
            <a:ext cx="5641975" cy="0"/>
          </a:xfrm>
          <a:prstGeom prst="line">
            <a:avLst/>
          </a:prstGeom>
          <a:noFill/>
          <a:ln w="9525">
            <a:solidFill>
              <a:schemeClr val="accent1"/>
            </a:solidFill>
            <a:round/>
            <a:headEnd/>
            <a:tailEnd/>
          </a:ln>
        </p:spPr>
        <p:txBody>
          <a:bodyPr wrap="none" anchor="ctr"/>
          <a:lstStyle/>
          <a:p>
            <a:endParaRPr lang="fr-FR"/>
          </a:p>
        </p:txBody>
      </p:sp>
      <p:sp>
        <p:nvSpPr>
          <p:cNvPr id="38925" name="Text Box 15"/>
          <p:cNvSpPr txBox="1">
            <a:spLocks noChangeArrowheads="1"/>
          </p:cNvSpPr>
          <p:nvPr/>
        </p:nvSpPr>
        <p:spPr bwMode="auto">
          <a:xfrm rot="-5400000">
            <a:off x="-1554955" y="3494881"/>
            <a:ext cx="4202112" cy="650875"/>
          </a:xfrm>
          <a:prstGeom prst="rect">
            <a:avLst/>
          </a:prstGeom>
          <a:noFill/>
          <a:ln w="9525">
            <a:noFill/>
            <a:miter lim="800000"/>
            <a:headEnd/>
            <a:tailEnd/>
          </a:ln>
        </p:spPr>
        <p:txBody>
          <a:bodyPr lIns="95777" tIns="47890" rIns="95777" bIns="47890">
            <a:spAutoFit/>
          </a:bodyPr>
          <a:lstStyle/>
          <a:p>
            <a:pPr algn="ctr" defTabSz="957263">
              <a:spcBef>
                <a:spcPct val="50000"/>
              </a:spcBef>
            </a:pPr>
            <a:r>
              <a:rPr lang="fr-FR" b="1">
                <a:solidFill>
                  <a:srgbClr val="000000"/>
                </a:solidFill>
              </a:rPr>
              <a:t>Potentiel de création de valeur de SDA</a:t>
            </a:r>
          </a:p>
        </p:txBody>
      </p:sp>
      <p:sp>
        <p:nvSpPr>
          <p:cNvPr id="38926" name="Text Box 16"/>
          <p:cNvSpPr txBox="1">
            <a:spLocks noChangeArrowheads="1"/>
          </p:cNvSpPr>
          <p:nvPr/>
        </p:nvSpPr>
        <p:spPr bwMode="auto">
          <a:xfrm>
            <a:off x="2057400" y="1441450"/>
            <a:ext cx="982663" cy="250825"/>
          </a:xfrm>
          <a:prstGeom prst="rect">
            <a:avLst/>
          </a:prstGeom>
          <a:noFill/>
          <a:ln w="9525">
            <a:noFill/>
            <a:miter lim="800000"/>
            <a:headEnd/>
            <a:tailEnd/>
          </a:ln>
        </p:spPr>
        <p:txBody>
          <a:bodyPr lIns="95777" tIns="47890" rIns="95777" bIns="47890">
            <a:spAutoFit/>
          </a:bodyPr>
          <a:lstStyle/>
          <a:p>
            <a:pPr algn="ctr" defTabSz="957263">
              <a:spcBef>
                <a:spcPct val="50000"/>
              </a:spcBef>
            </a:pPr>
            <a:r>
              <a:rPr lang="fr-FR" sz="1000" b="1">
                <a:solidFill>
                  <a:srgbClr val="000000"/>
                </a:solidFill>
              </a:rPr>
              <a:t>Emergence</a:t>
            </a:r>
          </a:p>
        </p:txBody>
      </p:sp>
      <p:sp>
        <p:nvSpPr>
          <p:cNvPr id="38927" name="Text Box 17"/>
          <p:cNvSpPr txBox="1">
            <a:spLocks noChangeArrowheads="1"/>
          </p:cNvSpPr>
          <p:nvPr/>
        </p:nvSpPr>
        <p:spPr bwMode="auto">
          <a:xfrm>
            <a:off x="3402013" y="1439863"/>
            <a:ext cx="984250" cy="250825"/>
          </a:xfrm>
          <a:prstGeom prst="rect">
            <a:avLst/>
          </a:prstGeom>
          <a:noFill/>
          <a:ln w="9525">
            <a:noFill/>
            <a:miter lim="800000"/>
            <a:headEnd/>
            <a:tailEnd/>
          </a:ln>
        </p:spPr>
        <p:txBody>
          <a:bodyPr lIns="95777" tIns="47890" rIns="95777" bIns="47890">
            <a:spAutoFit/>
          </a:bodyPr>
          <a:lstStyle/>
          <a:p>
            <a:pPr algn="ctr" defTabSz="957263">
              <a:spcBef>
                <a:spcPct val="50000"/>
              </a:spcBef>
            </a:pPr>
            <a:r>
              <a:rPr lang="fr-FR" sz="1000" b="1">
                <a:solidFill>
                  <a:srgbClr val="000000"/>
                </a:solidFill>
              </a:rPr>
              <a:t>Croissance </a:t>
            </a:r>
          </a:p>
        </p:txBody>
      </p:sp>
      <p:sp>
        <p:nvSpPr>
          <p:cNvPr id="38928" name="Text Box 18"/>
          <p:cNvSpPr txBox="1">
            <a:spLocks noChangeArrowheads="1"/>
          </p:cNvSpPr>
          <p:nvPr/>
        </p:nvSpPr>
        <p:spPr bwMode="auto">
          <a:xfrm>
            <a:off x="4808538" y="1439863"/>
            <a:ext cx="985837" cy="250825"/>
          </a:xfrm>
          <a:prstGeom prst="rect">
            <a:avLst/>
          </a:prstGeom>
          <a:noFill/>
          <a:ln w="9525">
            <a:noFill/>
            <a:miter lim="800000"/>
            <a:headEnd/>
            <a:tailEnd/>
          </a:ln>
        </p:spPr>
        <p:txBody>
          <a:bodyPr lIns="95777" tIns="47890" rIns="95777" bIns="47890">
            <a:spAutoFit/>
          </a:bodyPr>
          <a:lstStyle/>
          <a:p>
            <a:pPr algn="ctr" defTabSz="957263">
              <a:spcBef>
                <a:spcPct val="50000"/>
              </a:spcBef>
            </a:pPr>
            <a:r>
              <a:rPr lang="fr-FR" sz="1000" b="1">
                <a:solidFill>
                  <a:srgbClr val="000000"/>
                </a:solidFill>
              </a:rPr>
              <a:t>Maturité </a:t>
            </a:r>
          </a:p>
        </p:txBody>
      </p:sp>
      <p:sp>
        <p:nvSpPr>
          <p:cNvPr id="38929" name="Text Box 19"/>
          <p:cNvSpPr txBox="1">
            <a:spLocks noChangeArrowheads="1"/>
          </p:cNvSpPr>
          <p:nvPr/>
        </p:nvSpPr>
        <p:spPr bwMode="auto">
          <a:xfrm>
            <a:off x="6245225" y="1441450"/>
            <a:ext cx="987425" cy="250825"/>
          </a:xfrm>
          <a:prstGeom prst="rect">
            <a:avLst/>
          </a:prstGeom>
          <a:noFill/>
          <a:ln w="9525">
            <a:noFill/>
            <a:miter lim="800000"/>
            <a:headEnd/>
            <a:tailEnd/>
          </a:ln>
        </p:spPr>
        <p:txBody>
          <a:bodyPr lIns="95777" tIns="47890" rIns="95777" bIns="47890">
            <a:spAutoFit/>
          </a:bodyPr>
          <a:lstStyle/>
          <a:p>
            <a:pPr algn="ctr" defTabSz="957263">
              <a:spcBef>
                <a:spcPct val="50000"/>
              </a:spcBef>
            </a:pPr>
            <a:r>
              <a:rPr lang="fr-FR" sz="1000" b="1">
                <a:solidFill>
                  <a:srgbClr val="000000"/>
                </a:solidFill>
              </a:rPr>
              <a:t>Décroissance</a:t>
            </a:r>
          </a:p>
        </p:txBody>
      </p:sp>
      <p:sp>
        <p:nvSpPr>
          <p:cNvPr id="38930" name="Text Box 20"/>
          <p:cNvSpPr txBox="1">
            <a:spLocks noChangeArrowheads="1"/>
          </p:cNvSpPr>
          <p:nvPr/>
        </p:nvSpPr>
        <p:spPr bwMode="auto">
          <a:xfrm>
            <a:off x="344488" y="2039938"/>
            <a:ext cx="1524000" cy="250825"/>
          </a:xfrm>
          <a:prstGeom prst="rect">
            <a:avLst/>
          </a:prstGeom>
          <a:noFill/>
          <a:ln w="9525">
            <a:noFill/>
            <a:miter lim="800000"/>
            <a:headEnd/>
            <a:tailEnd/>
          </a:ln>
        </p:spPr>
        <p:txBody>
          <a:bodyPr lIns="95777" tIns="47890" rIns="95777" bIns="47890">
            <a:spAutoFit/>
          </a:bodyPr>
          <a:lstStyle/>
          <a:p>
            <a:pPr algn="r" defTabSz="957263">
              <a:spcBef>
                <a:spcPct val="50000"/>
              </a:spcBef>
            </a:pPr>
            <a:r>
              <a:rPr lang="fr-FR" sz="1000" b="1">
                <a:solidFill>
                  <a:srgbClr val="000000"/>
                </a:solidFill>
              </a:rPr>
              <a:t>Exceptionnel </a:t>
            </a:r>
          </a:p>
        </p:txBody>
      </p:sp>
      <p:sp>
        <p:nvSpPr>
          <p:cNvPr id="38931" name="Text Box 21"/>
          <p:cNvSpPr txBox="1">
            <a:spLocks noChangeArrowheads="1"/>
          </p:cNvSpPr>
          <p:nvPr/>
        </p:nvSpPr>
        <p:spPr bwMode="auto">
          <a:xfrm>
            <a:off x="344488" y="4557713"/>
            <a:ext cx="1524000" cy="250825"/>
          </a:xfrm>
          <a:prstGeom prst="rect">
            <a:avLst/>
          </a:prstGeom>
          <a:noFill/>
          <a:ln w="9525">
            <a:noFill/>
            <a:miter lim="800000"/>
            <a:headEnd/>
            <a:tailEnd/>
          </a:ln>
        </p:spPr>
        <p:txBody>
          <a:bodyPr lIns="95777" tIns="47890" rIns="95777" bIns="47890">
            <a:spAutoFit/>
          </a:bodyPr>
          <a:lstStyle/>
          <a:p>
            <a:pPr algn="r" defTabSz="957263">
              <a:spcBef>
                <a:spcPct val="50000"/>
              </a:spcBef>
            </a:pPr>
            <a:r>
              <a:rPr lang="fr-FR" sz="1000" b="1">
                <a:solidFill>
                  <a:srgbClr val="000000"/>
                </a:solidFill>
              </a:rPr>
              <a:t>Faible </a:t>
            </a:r>
          </a:p>
        </p:txBody>
      </p:sp>
      <p:sp>
        <p:nvSpPr>
          <p:cNvPr id="38932" name="Text Box 22"/>
          <p:cNvSpPr txBox="1">
            <a:spLocks noChangeArrowheads="1"/>
          </p:cNvSpPr>
          <p:nvPr/>
        </p:nvSpPr>
        <p:spPr bwMode="auto">
          <a:xfrm>
            <a:off x="344488" y="5397500"/>
            <a:ext cx="1524000" cy="250825"/>
          </a:xfrm>
          <a:prstGeom prst="rect">
            <a:avLst/>
          </a:prstGeom>
          <a:noFill/>
          <a:ln w="9525">
            <a:noFill/>
            <a:miter lim="800000"/>
            <a:headEnd/>
            <a:tailEnd/>
          </a:ln>
        </p:spPr>
        <p:txBody>
          <a:bodyPr lIns="95777" tIns="47890" rIns="95777" bIns="47890">
            <a:spAutoFit/>
          </a:bodyPr>
          <a:lstStyle/>
          <a:p>
            <a:pPr algn="r" defTabSz="957263">
              <a:spcBef>
                <a:spcPct val="50000"/>
              </a:spcBef>
            </a:pPr>
            <a:r>
              <a:rPr lang="fr-FR" sz="1000" b="1">
                <a:solidFill>
                  <a:srgbClr val="000000"/>
                </a:solidFill>
              </a:rPr>
              <a:t>Très faible</a:t>
            </a:r>
          </a:p>
        </p:txBody>
      </p:sp>
      <p:sp>
        <p:nvSpPr>
          <p:cNvPr id="38933" name="Text Box 23"/>
          <p:cNvSpPr txBox="1">
            <a:spLocks noChangeArrowheads="1"/>
          </p:cNvSpPr>
          <p:nvPr/>
        </p:nvSpPr>
        <p:spPr bwMode="auto">
          <a:xfrm>
            <a:off x="344488" y="3717925"/>
            <a:ext cx="1524000" cy="250825"/>
          </a:xfrm>
          <a:prstGeom prst="rect">
            <a:avLst/>
          </a:prstGeom>
          <a:noFill/>
          <a:ln w="9525">
            <a:noFill/>
            <a:miter lim="800000"/>
            <a:headEnd/>
            <a:tailEnd/>
          </a:ln>
        </p:spPr>
        <p:txBody>
          <a:bodyPr lIns="95777" tIns="47890" rIns="95777" bIns="47890">
            <a:spAutoFit/>
          </a:bodyPr>
          <a:lstStyle/>
          <a:p>
            <a:pPr algn="r" defTabSz="957263">
              <a:spcBef>
                <a:spcPct val="50000"/>
              </a:spcBef>
            </a:pPr>
            <a:r>
              <a:rPr lang="fr-FR" sz="1000" b="1">
                <a:solidFill>
                  <a:srgbClr val="000000"/>
                </a:solidFill>
              </a:rPr>
              <a:t>Moyen </a:t>
            </a:r>
          </a:p>
        </p:txBody>
      </p:sp>
      <p:sp>
        <p:nvSpPr>
          <p:cNvPr id="38934" name="Text Box 24"/>
          <p:cNvSpPr txBox="1">
            <a:spLocks noChangeArrowheads="1"/>
          </p:cNvSpPr>
          <p:nvPr/>
        </p:nvSpPr>
        <p:spPr bwMode="auto">
          <a:xfrm>
            <a:off x="323850" y="2852738"/>
            <a:ext cx="1524000" cy="250825"/>
          </a:xfrm>
          <a:prstGeom prst="rect">
            <a:avLst/>
          </a:prstGeom>
          <a:noFill/>
          <a:ln w="9525">
            <a:noFill/>
            <a:miter lim="800000"/>
            <a:headEnd/>
            <a:tailEnd/>
          </a:ln>
        </p:spPr>
        <p:txBody>
          <a:bodyPr lIns="95777" tIns="47890" rIns="95777" bIns="47890">
            <a:spAutoFit/>
          </a:bodyPr>
          <a:lstStyle/>
          <a:p>
            <a:pPr algn="r" defTabSz="957263">
              <a:spcBef>
                <a:spcPct val="50000"/>
              </a:spcBef>
            </a:pPr>
            <a:r>
              <a:rPr lang="fr-FR" sz="1000" b="1">
                <a:solidFill>
                  <a:srgbClr val="000000"/>
                </a:solidFill>
              </a:rPr>
              <a:t>Fort </a:t>
            </a:r>
          </a:p>
        </p:txBody>
      </p:sp>
      <p:sp>
        <p:nvSpPr>
          <p:cNvPr id="38935" name="Line 25"/>
          <p:cNvSpPr>
            <a:spLocks noChangeShapeType="1"/>
          </p:cNvSpPr>
          <p:nvPr/>
        </p:nvSpPr>
        <p:spPr bwMode="auto">
          <a:xfrm flipV="1">
            <a:off x="3189288" y="2614613"/>
            <a:ext cx="4197350" cy="1695450"/>
          </a:xfrm>
          <a:prstGeom prst="line">
            <a:avLst/>
          </a:prstGeom>
          <a:noFill/>
          <a:ln w="38100">
            <a:solidFill>
              <a:schemeClr val="accent1"/>
            </a:solidFill>
            <a:prstDash val="dash"/>
            <a:round/>
            <a:headEnd/>
            <a:tailEnd/>
          </a:ln>
        </p:spPr>
        <p:txBody>
          <a:bodyPr wrap="none" anchor="ctr"/>
          <a:lstStyle/>
          <a:p>
            <a:endParaRPr lang="fr-FR"/>
          </a:p>
        </p:txBody>
      </p:sp>
      <p:sp>
        <p:nvSpPr>
          <p:cNvPr id="38936" name="Line 26"/>
          <p:cNvSpPr>
            <a:spLocks noChangeShapeType="1"/>
          </p:cNvSpPr>
          <p:nvPr/>
        </p:nvSpPr>
        <p:spPr bwMode="auto">
          <a:xfrm flipV="1">
            <a:off x="1870075" y="5375275"/>
            <a:ext cx="3719513" cy="436563"/>
          </a:xfrm>
          <a:prstGeom prst="line">
            <a:avLst/>
          </a:prstGeom>
          <a:noFill/>
          <a:ln w="38100">
            <a:solidFill>
              <a:schemeClr val="accent1"/>
            </a:solidFill>
            <a:prstDash val="dash"/>
            <a:round/>
            <a:headEnd/>
            <a:tailEnd/>
          </a:ln>
        </p:spPr>
        <p:txBody>
          <a:bodyPr wrap="none" anchor="ctr"/>
          <a:lstStyle/>
          <a:p>
            <a:endParaRPr lang="fr-FR"/>
          </a:p>
        </p:txBody>
      </p:sp>
      <p:sp>
        <p:nvSpPr>
          <p:cNvPr id="38937" name="Line 27"/>
          <p:cNvSpPr>
            <a:spLocks noChangeShapeType="1"/>
          </p:cNvSpPr>
          <p:nvPr/>
        </p:nvSpPr>
        <p:spPr bwMode="auto">
          <a:xfrm flipV="1">
            <a:off x="5607050" y="4370388"/>
            <a:ext cx="2030413" cy="1004887"/>
          </a:xfrm>
          <a:prstGeom prst="line">
            <a:avLst/>
          </a:prstGeom>
          <a:noFill/>
          <a:ln w="38100">
            <a:solidFill>
              <a:schemeClr val="accent1"/>
            </a:solidFill>
            <a:prstDash val="dash"/>
            <a:round/>
            <a:headEnd/>
            <a:tailEnd/>
          </a:ln>
        </p:spPr>
        <p:txBody>
          <a:bodyPr wrap="none" anchor="ctr"/>
          <a:lstStyle/>
          <a:p>
            <a:endParaRPr lang="fr-FR"/>
          </a:p>
        </p:txBody>
      </p:sp>
      <p:sp>
        <p:nvSpPr>
          <p:cNvPr id="38938" name="Line 28"/>
          <p:cNvSpPr>
            <a:spLocks noChangeShapeType="1"/>
          </p:cNvSpPr>
          <p:nvPr/>
        </p:nvSpPr>
        <p:spPr bwMode="auto">
          <a:xfrm flipV="1">
            <a:off x="3243263" y="3438525"/>
            <a:ext cx="4251325" cy="1679575"/>
          </a:xfrm>
          <a:prstGeom prst="line">
            <a:avLst/>
          </a:prstGeom>
          <a:noFill/>
          <a:ln w="38100">
            <a:solidFill>
              <a:schemeClr val="accent1"/>
            </a:solidFill>
            <a:prstDash val="dash"/>
            <a:round/>
            <a:headEnd/>
            <a:tailEnd/>
          </a:ln>
        </p:spPr>
        <p:txBody>
          <a:bodyPr wrap="none" anchor="ctr"/>
          <a:lstStyle/>
          <a:p>
            <a:endParaRPr lang="fr-FR"/>
          </a:p>
        </p:txBody>
      </p:sp>
      <p:sp>
        <p:nvSpPr>
          <p:cNvPr id="38939" name="Line 29"/>
          <p:cNvSpPr>
            <a:spLocks noChangeShapeType="1"/>
          </p:cNvSpPr>
          <p:nvPr/>
        </p:nvSpPr>
        <p:spPr bwMode="auto">
          <a:xfrm flipV="1">
            <a:off x="1889125" y="4281488"/>
            <a:ext cx="1339850" cy="1028700"/>
          </a:xfrm>
          <a:prstGeom prst="line">
            <a:avLst/>
          </a:prstGeom>
          <a:noFill/>
          <a:ln w="38100">
            <a:solidFill>
              <a:schemeClr val="accent1"/>
            </a:solidFill>
            <a:prstDash val="dash"/>
            <a:round/>
            <a:headEnd/>
            <a:tailEnd/>
          </a:ln>
        </p:spPr>
        <p:txBody>
          <a:bodyPr wrap="none" anchor="ctr"/>
          <a:lstStyle/>
          <a:p>
            <a:endParaRPr lang="fr-FR"/>
          </a:p>
        </p:txBody>
      </p:sp>
      <p:sp>
        <p:nvSpPr>
          <p:cNvPr id="38940" name="Line 30"/>
          <p:cNvSpPr>
            <a:spLocks noChangeShapeType="1"/>
          </p:cNvSpPr>
          <p:nvPr/>
        </p:nvSpPr>
        <p:spPr bwMode="auto">
          <a:xfrm flipV="1">
            <a:off x="3195638" y="5078413"/>
            <a:ext cx="77787" cy="533400"/>
          </a:xfrm>
          <a:prstGeom prst="line">
            <a:avLst/>
          </a:prstGeom>
          <a:noFill/>
          <a:ln w="38100">
            <a:solidFill>
              <a:schemeClr val="accent1"/>
            </a:solidFill>
            <a:prstDash val="dash"/>
            <a:round/>
            <a:headEnd/>
            <a:tailEnd/>
          </a:ln>
        </p:spPr>
        <p:txBody>
          <a:bodyPr wrap="none" anchor="ctr"/>
          <a:lstStyle/>
          <a:p>
            <a:endParaRPr lang="fr-FR"/>
          </a:p>
        </p:txBody>
      </p:sp>
      <p:sp>
        <p:nvSpPr>
          <p:cNvPr id="38941" name="Text Box 31"/>
          <p:cNvSpPr txBox="1">
            <a:spLocks noChangeArrowheads="1"/>
          </p:cNvSpPr>
          <p:nvPr/>
        </p:nvSpPr>
        <p:spPr bwMode="auto">
          <a:xfrm>
            <a:off x="6227763" y="5519738"/>
            <a:ext cx="1295400" cy="369887"/>
          </a:xfrm>
          <a:prstGeom prst="rect">
            <a:avLst/>
          </a:prstGeom>
          <a:noFill/>
          <a:ln w="9525">
            <a:noFill/>
            <a:miter lim="800000"/>
            <a:headEnd/>
            <a:tailEnd/>
          </a:ln>
        </p:spPr>
        <p:txBody>
          <a:bodyPr lIns="91432" tIns="45717" rIns="91432" bIns="45717">
            <a:spAutoFit/>
          </a:bodyPr>
          <a:lstStyle/>
          <a:p>
            <a:pPr>
              <a:spcBef>
                <a:spcPct val="50000"/>
              </a:spcBef>
            </a:pPr>
            <a:r>
              <a:rPr lang="fr-FR" b="1">
                <a:solidFill>
                  <a:srgbClr val="FF0000"/>
                </a:solidFill>
              </a:rPr>
              <a:t>RETRAIT </a:t>
            </a:r>
            <a:endParaRPr lang="fr-FR" b="1"/>
          </a:p>
        </p:txBody>
      </p:sp>
      <p:sp>
        <p:nvSpPr>
          <p:cNvPr id="38942" name="Text Box 32"/>
          <p:cNvSpPr txBox="1">
            <a:spLocks noChangeArrowheads="1"/>
          </p:cNvSpPr>
          <p:nvPr/>
        </p:nvSpPr>
        <p:spPr bwMode="auto">
          <a:xfrm>
            <a:off x="4000496" y="4857750"/>
            <a:ext cx="2365379" cy="369888"/>
          </a:xfrm>
          <a:prstGeom prst="rect">
            <a:avLst/>
          </a:prstGeom>
          <a:noFill/>
          <a:ln w="9525">
            <a:noFill/>
            <a:miter lim="800000"/>
            <a:headEnd/>
            <a:tailEnd/>
          </a:ln>
        </p:spPr>
        <p:txBody>
          <a:bodyPr wrap="square" lIns="91432" tIns="45717" rIns="91432" bIns="45717">
            <a:spAutoFit/>
          </a:bodyPr>
          <a:lstStyle/>
          <a:p>
            <a:pPr>
              <a:spcBef>
                <a:spcPct val="50000"/>
              </a:spcBef>
            </a:pPr>
            <a:r>
              <a:rPr lang="fr-FR" b="1" dirty="0">
                <a:solidFill>
                  <a:srgbClr val="FF9933"/>
                </a:solidFill>
              </a:rPr>
              <a:t>RÉORIENTATION</a:t>
            </a:r>
            <a:endParaRPr lang="fr-FR" b="1" dirty="0"/>
          </a:p>
        </p:txBody>
      </p:sp>
      <p:sp>
        <p:nvSpPr>
          <p:cNvPr id="38943" name="Text Box 34"/>
          <p:cNvSpPr txBox="1">
            <a:spLocks noChangeArrowheads="1"/>
          </p:cNvSpPr>
          <p:nvPr/>
        </p:nvSpPr>
        <p:spPr bwMode="auto">
          <a:xfrm>
            <a:off x="1857356" y="1928813"/>
            <a:ext cx="2500329" cy="707880"/>
          </a:xfrm>
          <a:prstGeom prst="rect">
            <a:avLst/>
          </a:prstGeom>
          <a:noFill/>
          <a:ln w="9525">
            <a:noFill/>
            <a:miter lim="800000"/>
            <a:headEnd/>
            <a:tailEnd/>
          </a:ln>
        </p:spPr>
        <p:txBody>
          <a:bodyPr wrap="square" lIns="91432" tIns="45717" rIns="91432" bIns="45717">
            <a:spAutoFit/>
          </a:bodyPr>
          <a:lstStyle/>
          <a:p>
            <a:pPr>
              <a:spcBef>
                <a:spcPct val="50000"/>
              </a:spcBef>
            </a:pPr>
            <a:r>
              <a:rPr lang="fr-FR" sz="1600" b="1" dirty="0">
                <a:solidFill>
                  <a:srgbClr val="0033CC"/>
                </a:solidFill>
              </a:rPr>
              <a:t>DÉVELOPPEMENT</a:t>
            </a:r>
          </a:p>
          <a:p>
            <a:pPr>
              <a:spcBef>
                <a:spcPct val="50000"/>
              </a:spcBef>
            </a:pPr>
            <a:r>
              <a:rPr lang="fr-FR" sz="1600" b="1" dirty="0">
                <a:solidFill>
                  <a:srgbClr val="0033CC"/>
                </a:solidFill>
              </a:rPr>
              <a:t>PRIORITAIRE </a:t>
            </a:r>
          </a:p>
        </p:txBody>
      </p:sp>
      <p:sp>
        <p:nvSpPr>
          <p:cNvPr id="38944" name="Oval 35"/>
          <p:cNvSpPr>
            <a:spLocks noChangeArrowheads="1"/>
          </p:cNvSpPr>
          <p:nvPr/>
        </p:nvSpPr>
        <p:spPr bwMode="auto">
          <a:xfrm>
            <a:off x="4271963" y="3303588"/>
            <a:ext cx="995362" cy="996950"/>
          </a:xfrm>
          <a:prstGeom prst="ellipse">
            <a:avLst/>
          </a:prstGeom>
          <a:noFill/>
          <a:ln w="9525" algn="ctr">
            <a:solidFill>
              <a:schemeClr val="accent1"/>
            </a:solidFill>
            <a:prstDash val="dash"/>
            <a:round/>
            <a:headEnd/>
            <a:tailEnd/>
          </a:ln>
        </p:spPr>
        <p:txBody>
          <a:bodyPr wrap="none" lIns="18000" tIns="18000" rIns="18000" bIns="18000" anchor="ctr"/>
          <a:lstStyle/>
          <a:p>
            <a:pPr algn="ctr">
              <a:lnSpc>
                <a:spcPct val="120000"/>
              </a:lnSpc>
            </a:pPr>
            <a:endParaRPr lang="fr-FR"/>
          </a:p>
        </p:txBody>
      </p:sp>
      <p:sp>
        <p:nvSpPr>
          <p:cNvPr id="38945" name="Oval 36"/>
          <p:cNvSpPr>
            <a:spLocks noChangeArrowheads="1"/>
          </p:cNvSpPr>
          <p:nvPr/>
        </p:nvSpPr>
        <p:spPr bwMode="auto">
          <a:xfrm>
            <a:off x="4284663" y="3414713"/>
            <a:ext cx="830262" cy="900112"/>
          </a:xfrm>
          <a:prstGeom prst="ellipse">
            <a:avLst/>
          </a:prstGeom>
          <a:solidFill>
            <a:srgbClr val="008000"/>
          </a:solidFill>
          <a:ln w="9525" algn="ctr">
            <a:solidFill>
              <a:schemeClr val="tx1"/>
            </a:solidFill>
            <a:round/>
            <a:headEnd/>
            <a:tailEnd/>
          </a:ln>
        </p:spPr>
        <p:txBody>
          <a:bodyPr wrap="none" lIns="18000" tIns="18000" rIns="18000" bIns="18000" anchor="ctr"/>
          <a:lstStyle/>
          <a:p>
            <a:pPr algn="ctr">
              <a:lnSpc>
                <a:spcPct val="120000"/>
              </a:lnSpc>
            </a:pPr>
            <a:r>
              <a:rPr lang="fr-FR" sz="1000" b="1">
                <a:solidFill>
                  <a:schemeClr val="bg1"/>
                </a:solidFill>
              </a:rPr>
              <a:t>Concessions </a:t>
            </a:r>
          </a:p>
          <a:p>
            <a:pPr algn="ctr">
              <a:lnSpc>
                <a:spcPct val="120000"/>
              </a:lnSpc>
            </a:pPr>
            <a:r>
              <a:rPr lang="fr-FR" sz="1000" b="1">
                <a:solidFill>
                  <a:schemeClr val="bg1"/>
                </a:solidFill>
              </a:rPr>
              <a:t>Electriques</a:t>
            </a:r>
          </a:p>
        </p:txBody>
      </p:sp>
      <p:sp>
        <p:nvSpPr>
          <p:cNvPr id="38946" name="Oval 38"/>
          <p:cNvSpPr>
            <a:spLocks noChangeArrowheads="1"/>
          </p:cNvSpPr>
          <p:nvPr/>
        </p:nvSpPr>
        <p:spPr bwMode="auto">
          <a:xfrm>
            <a:off x="2643174" y="4357694"/>
            <a:ext cx="174625" cy="196850"/>
          </a:xfrm>
          <a:prstGeom prst="ellipse">
            <a:avLst/>
          </a:prstGeom>
          <a:solidFill>
            <a:srgbClr val="0033CC"/>
          </a:solidFill>
          <a:ln w="9525" algn="ctr">
            <a:solidFill>
              <a:schemeClr val="tx1"/>
            </a:solidFill>
            <a:round/>
            <a:headEnd/>
            <a:tailEnd/>
          </a:ln>
        </p:spPr>
        <p:txBody>
          <a:bodyPr wrap="none" lIns="18000" tIns="18000" rIns="18000" bIns="18000" anchor="ctr"/>
          <a:lstStyle/>
          <a:p>
            <a:pPr algn="ctr">
              <a:lnSpc>
                <a:spcPct val="120000"/>
              </a:lnSpc>
            </a:pPr>
            <a:endParaRPr lang="fr-FR" sz="1000" b="1"/>
          </a:p>
          <a:p>
            <a:pPr algn="ctr">
              <a:lnSpc>
                <a:spcPct val="120000"/>
              </a:lnSpc>
            </a:pPr>
            <a:endParaRPr lang="fr-FR" sz="1000" b="1"/>
          </a:p>
          <a:p>
            <a:pPr algn="ctr">
              <a:lnSpc>
                <a:spcPct val="120000"/>
              </a:lnSpc>
            </a:pPr>
            <a:endParaRPr lang="fr-FR" sz="1000" b="1"/>
          </a:p>
          <a:p>
            <a:pPr algn="ctr">
              <a:lnSpc>
                <a:spcPct val="120000"/>
              </a:lnSpc>
            </a:pPr>
            <a:endParaRPr lang="fr-FR" sz="1000" b="1"/>
          </a:p>
          <a:p>
            <a:pPr algn="ctr">
              <a:lnSpc>
                <a:spcPct val="120000"/>
              </a:lnSpc>
            </a:pPr>
            <a:endParaRPr lang="fr-FR" sz="1000" b="1"/>
          </a:p>
          <a:p>
            <a:pPr algn="ctr">
              <a:lnSpc>
                <a:spcPct val="120000"/>
              </a:lnSpc>
            </a:pPr>
            <a:endParaRPr lang="fr-FR"/>
          </a:p>
        </p:txBody>
      </p:sp>
      <p:sp>
        <p:nvSpPr>
          <p:cNvPr id="38947" name="Oval 40"/>
          <p:cNvSpPr>
            <a:spLocks noChangeArrowheads="1"/>
          </p:cNvSpPr>
          <p:nvPr/>
        </p:nvSpPr>
        <p:spPr bwMode="auto">
          <a:xfrm>
            <a:off x="2484438" y="4076700"/>
            <a:ext cx="503237" cy="488950"/>
          </a:xfrm>
          <a:prstGeom prst="ellipse">
            <a:avLst/>
          </a:prstGeom>
          <a:noFill/>
          <a:ln w="9525" algn="ctr">
            <a:solidFill>
              <a:schemeClr val="accent1"/>
            </a:solidFill>
            <a:prstDash val="dash"/>
            <a:round/>
            <a:headEnd/>
            <a:tailEnd/>
          </a:ln>
        </p:spPr>
        <p:txBody>
          <a:bodyPr wrap="none" lIns="18000" tIns="18000" rIns="18000" bIns="18000" anchor="ctr"/>
          <a:lstStyle/>
          <a:p>
            <a:pPr algn="ctr">
              <a:lnSpc>
                <a:spcPct val="120000"/>
              </a:lnSpc>
            </a:pPr>
            <a:endParaRPr lang="fr-FR"/>
          </a:p>
        </p:txBody>
      </p:sp>
      <p:sp>
        <p:nvSpPr>
          <p:cNvPr id="38948" name="Oval 41"/>
          <p:cNvSpPr>
            <a:spLocks noChangeArrowheads="1"/>
          </p:cNvSpPr>
          <p:nvPr/>
        </p:nvSpPr>
        <p:spPr bwMode="auto">
          <a:xfrm>
            <a:off x="3714744" y="3500438"/>
            <a:ext cx="366713" cy="366713"/>
          </a:xfrm>
          <a:prstGeom prst="ellipse">
            <a:avLst/>
          </a:prstGeom>
          <a:noFill/>
          <a:ln w="9525" algn="ctr">
            <a:solidFill>
              <a:schemeClr val="accent1"/>
            </a:solidFill>
            <a:prstDash val="dash"/>
            <a:round/>
            <a:headEnd/>
            <a:tailEnd/>
          </a:ln>
        </p:spPr>
        <p:txBody>
          <a:bodyPr wrap="none" lIns="18000" tIns="18000" rIns="18000" bIns="18000" anchor="ctr"/>
          <a:lstStyle/>
          <a:p>
            <a:pPr algn="ctr">
              <a:lnSpc>
                <a:spcPct val="120000"/>
              </a:lnSpc>
            </a:pPr>
            <a:endParaRPr lang="fr-FR"/>
          </a:p>
        </p:txBody>
      </p:sp>
      <p:sp>
        <p:nvSpPr>
          <p:cNvPr id="38949" name="Oval 42"/>
          <p:cNvSpPr>
            <a:spLocks noChangeArrowheads="1"/>
          </p:cNvSpPr>
          <p:nvPr/>
        </p:nvSpPr>
        <p:spPr bwMode="auto">
          <a:xfrm>
            <a:off x="3714744" y="3571876"/>
            <a:ext cx="407988" cy="265113"/>
          </a:xfrm>
          <a:prstGeom prst="ellipse">
            <a:avLst/>
          </a:prstGeom>
          <a:solidFill>
            <a:srgbClr val="0033CC">
              <a:alpha val="39999"/>
            </a:srgbClr>
          </a:solidFill>
          <a:ln w="9525" algn="ctr">
            <a:solidFill>
              <a:schemeClr val="accent1"/>
            </a:solidFill>
            <a:prstDash val="dash"/>
            <a:round/>
            <a:headEnd/>
            <a:tailEnd/>
          </a:ln>
        </p:spPr>
        <p:txBody>
          <a:bodyPr wrap="none" lIns="18000" tIns="18000" rIns="18000" bIns="18000" anchor="ctr"/>
          <a:lstStyle/>
          <a:p>
            <a:pPr algn="ctr">
              <a:lnSpc>
                <a:spcPct val="120000"/>
              </a:lnSpc>
            </a:pPr>
            <a:endParaRPr lang="fr-FR" sz="1000" b="1"/>
          </a:p>
          <a:p>
            <a:pPr algn="ctr">
              <a:lnSpc>
                <a:spcPct val="120000"/>
              </a:lnSpc>
            </a:pPr>
            <a:endParaRPr lang="fr-FR" sz="1000" b="1"/>
          </a:p>
          <a:p>
            <a:pPr algn="ctr">
              <a:lnSpc>
                <a:spcPct val="120000"/>
              </a:lnSpc>
            </a:pPr>
            <a:endParaRPr lang="fr-FR" sz="1000" b="1"/>
          </a:p>
          <a:p>
            <a:pPr algn="ctr">
              <a:lnSpc>
                <a:spcPct val="120000"/>
              </a:lnSpc>
            </a:pPr>
            <a:endParaRPr lang="fr-FR" sz="1000" b="1"/>
          </a:p>
          <a:p>
            <a:pPr algn="ctr">
              <a:lnSpc>
                <a:spcPct val="120000"/>
              </a:lnSpc>
            </a:pPr>
            <a:endParaRPr lang="fr-FR" sz="1000" b="1"/>
          </a:p>
        </p:txBody>
      </p:sp>
      <p:sp>
        <p:nvSpPr>
          <p:cNvPr id="38950" name="Rectangle 2"/>
          <p:cNvSpPr>
            <a:spLocks noChangeArrowheads="1"/>
          </p:cNvSpPr>
          <p:nvPr/>
        </p:nvSpPr>
        <p:spPr bwMode="auto">
          <a:xfrm>
            <a:off x="214313" y="198438"/>
            <a:ext cx="7285037" cy="838200"/>
          </a:xfrm>
          <a:prstGeom prst="rect">
            <a:avLst/>
          </a:prstGeom>
          <a:noFill/>
          <a:ln w="9525">
            <a:noFill/>
            <a:miter lim="800000"/>
            <a:headEnd/>
            <a:tailEnd/>
          </a:ln>
        </p:spPr>
        <p:txBody>
          <a:bodyPr anchor="ctr"/>
          <a:lstStyle/>
          <a:p>
            <a:endParaRPr lang="fr-FR" sz="2000">
              <a:solidFill>
                <a:srgbClr val="000000"/>
              </a:solidFill>
            </a:endParaRPr>
          </a:p>
        </p:txBody>
      </p:sp>
      <p:sp>
        <p:nvSpPr>
          <p:cNvPr id="38951" name="AutoShape 44"/>
          <p:cNvSpPr>
            <a:spLocks noChangeArrowheads="1"/>
          </p:cNvSpPr>
          <p:nvPr/>
        </p:nvSpPr>
        <p:spPr bwMode="auto">
          <a:xfrm>
            <a:off x="4481513" y="2832100"/>
            <a:ext cx="454025" cy="492125"/>
          </a:xfrm>
          <a:prstGeom prst="upArrow">
            <a:avLst>
              <a:gd name="adj1" fmla="val 50000"/>
              <a:gd name="adj2" fmla="val 25015"/>
            </a:avLst>
          </a:prstGeom>
          <a:solidFill>
            <a:srgbClr val="008000"/>
          </a:solidFill>
          <a:ln w="9525" algn="ctr">
            <a:solidFill>
              <a:schemeClr val="accent1"/>
            </a:solidFill>
            <a:miter lim="800000"/>
            <a:headEnd/>
            <a:tailEnd/>
          </a:ln>
        </p:spPr>
        <p:txBody>
          <a:bodyPr wrap="none" lIns="18000" tIns="18000" rIns="18000" bIns="18000" anchor="ctr"/>
          <a:lstStyle/>
          <a:p>
            <a:pPr algn="ctr">
              <a:lnSpc>
                <a:spcPct val="120000"/>
              </a:lnSpc>
            </a:pPr>
            <a:endParaRPr lang="fr-FR"/>
          </a:p>
        </p:txBody>
      </p:sp>
      <p:sp>
        <p:nvSpPr>
          <p:cNvPr id="38952" name="Rectangle 45"/>
          <p:cNvSpPr>
            <a:spLocks noChangeArrowheads="1"/>
          </p:cNvSpPr>
          <p:nvPr/>
        </p:nvSpPr>
        <p:spPr bwMode="auto">
          <a:xfrm>
            <a:off x="571500" y="1146175"/>
            <a:ext cx="6215063" cy="282575"/>
          </a:xfrm>
          <a:prstGeom prst="rect">
            <a:avLst/>
          </a:prstGeom>
          <a:noFill/>
          <a:ln w="9525">
            <a:solidFill>
              <a:schemeClr val="bg1"/>
            </a:solidFill>
            <a:miter lim="800000"/>
            <a:headEnd/>
            <a:tailEnd/>
          </a:ln>
        </p:spPr>
        <p:txBody>
          <a:bodyPr wrap="none" lIns="65735" tIns="32867" rIns="65735" bIns="32867" anchor="ctr"/>
          <a:lstStyle/>
          <a:p>
            <a:pPr algn="ctr" defTabSz="657225"/>
            <a:r>
              <a:rPr lang="fr-FR" b="1"/>
              <a:t>Maturité stratégique des segments</a:t>
            </a:r>
          </a:p>
        </p:txBody>
      </p:sp>
      <p:sp>
        <p:nvSpPr>
          <p:cNvPr id="38953" name="Text Box 35"/>
          <p:cNvSpPr txBox="1">
            <a:spLocks noChangeArrowheads="1"/>
          </p:cNvSpPr>
          <p:nvPr/>
        </p:nvSpPr>
        <p:spPr bwMode="auto">
          <a:xfrm>
            <a:off x="5429256" y="3143250"/>
            <a:ext cx="2143119" cy="830991"/>
          </a:xfrm>
          <a:prstGeom prst="rect">
            <a:avLst/>
          </a:prstGeom>
          <a:noFill/>
          <a:ln w="9525">
            <a:noFill/>
            <a:miter lim="800000"/>
            <a:headEnd/>
            <a:tailEnd/>
          </a:ln>
        </p:spPr>
        <p:txBody>
          <a:bodyPr wrap="square" lIns="91432" tIns="45717" rIns="91432" bIns="45717">
            <a:spAutoFit/>
          </a:bodyPr>
          <a:lstStyle/>
          <a:p>
            <a:r>
              <a:rPr lang="fr-FR" sz="1600" b="1" dirty="0">
                <a:solidFill>
                  <a:srgbClr val="339933"/>
                </a:solidFill>
              </a:rPr>
              <a:t>RATTRAPAGE </a:t>
            </a:r>
          </a:p>
          <a:p>
            <a:r>
              <a:rPr lang="fr-FR" sz="1600" b="1" dirty="0">
                <a:solidFill>
                  <a:srgbClr val="339933"/>
                </a:solidFill>
              </a:rPr>
              <a:t>OU RISQUE DE CANTONNEMENT</a:t>
            </a:r>
          </a:p>
        </p:txBody>
      </p:sp>
      <p:sp>
        <p:nvSpPr>
          <p:cNvPr id="38954" name="Oval 2"/>
          <p:cNvSpPr>
            <a:spLocks noChangeArrowheads="1"/>
          </p:cNvSpPr>
          <p:nvPr/>
        </p:nvSpPr>
        <p:spPr bwMode="auto">
          <a:xfrm>
            <a:off x="4000496" y="3357562"/>
            <a:ext cx="647700" cy="647700"/>
          </a:xfrm>
          <a:prstGeom prst="ellipse">
            <a:avLst/>
          </a:prstGeom>
          <a:noFill/>
          <a:ln w="9525" algn="ctr">
            <a:solidFill>
              <a:schemeClr val="accent1"/>
            </a:solidFill>
            <a:prstDash val="dash"/>
            <a:round/>
            <a:headEnd/>
            <a:tailEnd/>
          </a:ln>
        </p:spPr>
        <p:txBody>
          <a:bodyPr wrap="none" lIns="18000" tIns="18000" rIns="18000" bIns="18000" anchor="ctr"/>
          <a:lstStyle/>
          <a:p>
            <a:pPr algn="ctr">
              <a:lnSpc>
                <a:spcPct val="120000"/>
              </a:lnSpc>
            </a:pPr>
            <a:endParaRPr lang="fr-FR"/>
          </a:p>
        </p:txBody>
      </p:sp>
      <p:sp>
        <p:nvSpPr>
          <p:cNvPr id="38955" name="Oval 39"/>
          <p:cNvSpPr>
            <a:spLocks noChangeArrowheads="1"/>
          </p:cNvSpPr>
          <p:nvPr/>
        </p:nvSpPr>
        <p:spPr bwMode="auto">
          <a:xfrm>
            <a:off x="4032250" y="3429000"/>
            <a:ext cx="468312" cy="468312"/>
          </a:xfrm>
          <a:prstGeom prst="ellipse">
            <a:avLst/>
          </a:prstGeom>
          <a:solidFill>
            <a:srgbClr val="0033CC">
              <a:alpha val="39999"/>
            </a:srgbClr>
          </a:solidFill>
          <a:ln w="9525" algn="ctr">
            <a:solidFill>
              <a:schemeClr val="accent1"/>
            </a:solidFill>
            <a:prstDash val="dash"/>
            <a:round/>
            <a:headEnd/>
            <a:tailEnd/>
          </a:ln>
        </p:spPr>
        <p:txBody>
          <a:bodyPr wrap="none" lIns="18000" tIns="18000" rIns="18000" bIns="18000" anchor="ctr"/>
          <a:lstStyle/>
          <a:p>
            <a:pPr algn="ctr">
              <a:lnSpc>
                <a:spcPct val="120000"/>
              </a:lnSpc>
            </a:pPr>
            <a:endParaRPr lang="fr-FR" sz="1000" b="1"/>
          </a:p>
          <a:p>
            <a:pPr algn="ctr">
              <a:lnSpc>
                <a:spcPct val="120000"/>
              </a:lnSpc>
            </a:pPr>
            <a:endParaRPr lang="fr-FR" sz="1000" b="1"/>
          </a:p>
          <a:p>
            <a:pPr algn="ctr">
              <a:lnSpc>
                <a:spcPct val="120000"/>
              </a:lnSpc>
            </a:pPr>
            <a:endParaRPr lang="fr-FR" sz="1000" b="1"/>
          </a:p>
          <a:p>
            <a:pPr algn="ctr">
              <a:lnSpc>
                <a:spcPct val="120000"/>
              </a:lnSpc>
            </a:pPr>
            <a:endParaRPr lang="fr-FR" sz="1000" b="1"/>
          </a:p>
          <a:p>
            <a:pPr algn="ctr">
              <a:lnSpc>
                <a:spcPct val="120000"/>
              </a:lnSpc>
            </a:pPr>
            <a:endParaRPr lang="fr-FR" sz="1000" b="1"/>
          </a:p>
          <a:p>
            <a:pPr algn="ctr">
              <a:lnSpc>
                <a:spcPct val="120000"/>
              </a:lnSpc>
            </a:pPr>
            <a:endParaRPr lang="fr-FR" sz="1000" b="1"/>
          </a:p>
        </p:txBody>
      </p:sp>
      <p:sp>
        <p:nvSpPr>
          <p:cNvPr id="38956" name="Rectangle 46"/>
          <p:cNvSpPr>
            <a:spLocks noChangeArrowheads="1"/>
          </p:cNvSpPr>
          <p:nvPr/>
        </p:nvSpPr>
        <p:spPr bwMode="auto">
          <a:xfrm>
            <a:off x="3871914" y="3022600"/>
            <a:ext cx="914400" cy="463550"/>
          </a:xfrm>
          <a:prstGeom prst="rect">
            <a:avLst/>
          </a:prstGeom>
          <a:noFill/>
          <a:ln w="9525" algn="ctr">
            <a:noFill/>
            <a:miter lim="800000"/>
            <a:headEnd/>
            <a:tailEnd/>
          </a:ln>
        </p:spPr>
        <p:txBody>
          <a:bodyPr lIns="90000" tIns="46800" rIns="90000" bIns="46800">
            <a:spAutoFit/>
          </a:bodyPr>
          <a:lstStyle/>
          <a:p>
            <a:pPr algn="ctr">
              <a:lnSpc>
                <a:spcPct val="120000"/>
              </a:lnSpc>
            </a:pPr>
            <a:r>
              <a:rPr lang="fr-FR" sz="1000" b="1" dirty="0"/>
              <a:t>Eligibles  </a:t>
            </a:r>
          </a:p>
          <a:p>
            <a:pPr algn="ctr">
              <a:lnSpc>
                <a:spcPct val="120000"/>
              </a:lnSpc>
            </a:pPr>
            <a:r>
              <a:rPr lang="fr-FR" sz="1000" b="1" dirty="0"/>
              <a:t>Electricité</a:t>
            </a:r>
          </a:p>
        </p:txBody>
      </p:sp>
      <p:grpSp>
        <p:nvGrpSpPr>
          <p:cNvPr id="2" name="Group 47"/>
          <p:cNvGrpSpPr>
            <a:grpSpLocks/>
          </p:cNvGrpSpPr>
          <p:nvPr/>
        </p:nvGrpSpPr>
        <p:grpSpPr bwMode="auto">
          <a:xfrm>
            <a:off x="3428999" y="3857625"/>
            <a:ext cx="1428750" cy="798513"/>
            <a:chOff x="2342" y="2447"/>
            <a:chExt cx="975" cy="503"/>
          </a:xfrm>
        </p:grpSpPr>
        <p:grpSp>
          <p:nvGrpSpPr>
            <p:cNvPr id="3" name="Group 48"/>
            <p:cNvGrpSpPr>
              <a:grpSpLocks/>
            </p:cNvGrpSpPr>
            <p:nvPr/>
          </p:nvGrpSpPr>
          <p:grpSpPr bwMode="auto">
            <a:xfrm>
              <a:off x="2848" y="2529"/>
              <a:ext cx="469" cy="421"/>
              <a:chOff x="2750" y="2529"/>
              <a:chExt cx="469" cy="421"/>
            </a:xfrm>
          </p:grpSpPr>
          <p:sp>
            <p:nvSpPr>
              <p:cNvPr id="38972" name="Oval 3"/>
              <p:cNvSpPr>
                <a:spLocks noChangeArrowheads="1"/>
              </p:cNvSpPr>
              <p:nvPr/>
            </p:nvSpPr>
            <p:spPr bwMode="auto">
              <a:xfrm>
                <a:off x="2750" y="2529"/>
                <a:ext cx="469" cy="421"/>
              </a:xfrm>
              <a:prstGeom prst="ellipse">
                <a:avLst/>
              </a:prstGeom>
              <a:noFill/>
              <a:ln w="9525" algn="ctr">
                <a:solidFill>
                  <a:schemeClr val="accent1"/>
                </a:solidFill>
                <a:prstDash val="dash"/>
                <a:round/>
                <a:headEnd/>
                <a:tailEnd/>
              </a:ln>
            </p:spPr>
            <p:txBody>
              <a:bodyPr wrap="none" lIns="18000" tIns="18000" rIns="18000" bIns="18000" anchor="ctr"/>
              <a:lstStyle/>
              <a:p>
                <a:pPr algn="ctr">
                  <a:lnSpc>
                    <a:spcPct val="120000"/>
                  </a:lnSpc>
                </a:pPr>
                <a:endParaRPr lang="fr-FR"/>
              </a:p>
            </p:txBody>
          </p:sp>
          <p:sp>
            <p:nvSpPr>
              <p:cNvPr id="38973" name="Oval 37"/>
              <p:cNvSpPr>
                <a:spLocks noChangeArrowheads="1"/>
              </p:cNvSpPr>
              <p:nvPr/>
            </p:nvSpPr>
            <p:spPr bwMode="auto">
              <a:xfrm>
                <a:off x="2872" y="2636"/>
                <a:ext cx="299" cy="254"/>
              </a:xfrm>
              <a:prstGeom prst="ellipse">
                <a:avLst/>
              </a:prstGeom>
              <a:solidFill>
                <a:srgbClr val="008000"/>
              </a:solidFill>
              <a:ln w="9525" algn="ctr">
                <a:solidFill>
                  <a:schemeClr val="tx1"/>
                </a:solidFill>
                <a:round/>
                <a:headEnd/>
                <a:tailEnd/>
              </a:ln>
            </p:spPr>
            <p:txBody>
              <a:bodyPr wrap="none" lIns="18000" tIns="18000" rIns="18000" bIns="18000" anchor="ctr"/>
              <a:lstStyle/>
              <a:p>
                <a:pPr algn="ctr">
                  <a:lnSpc>
                    <a:spcPct val="120000"/>
                  </a:lnSpc>
                </a:pPr>
                <a:endParaRPr lang="fr-FR" sz="1000" b="1"/>
              </a:p>
            </p:txBody>
          </p:sp>
        </p:grpSp>
        <p:sp>
          <p:nvSpPr>
            <p:cNvPr id="38971" name="Rectangle 51"/>
            <p:cNvSpPr>
              <a:spLocks noChangeArrowheads="1"/>
            </p:cNvSpPr>
            <p:nvPr/>
          </p:nvSpPr>
          <p:spPr bwMode="auto">
            <a:xfrm>
              <a:off x="2342" y="2447"/>
              <a:ext cx="565" cy="253"/>
            </a:xfrm>
            <a:prstGeom prst="rect">
              <a:avLst/>
            </a:prstGeom>
            <a:noFill/>
            <a:ln w="9525" algn="ctr">
              <a:noFill/>
              <a:miter lim="800000"/>
              <a:headEnd/>
              <a:tailEnd/>
            </a:ln>
          </p:spPr>
          <p:txBody>
            <a:bodyPr wrap="none" lIns="90000" tIns="46800" rIns="90000" bIns="46800">
              <a:spAutoFit/>
            </a:bodyPr>
            <a:lstStyle/>
            <a:p>
              <a:pPr algn="ctr"/>
              <a:r>
                <a:rPr lang="fr-FR" sz="1000" b="1"/>
                <a:t>Concessions</a:t>
              </a:r>
              <a:br>
                <a:rPr lang="fr-FR" sz="1000" b="1"/>
              </a:br>
              <a:r>
                <a:rPr lang="fr-FR" sz="1000" b="1"/>
                <a:t>Gaz</a:t>
              </a:r>
            </a:p>
          </p:txBody>
        </p:sp>
      </p:grpSp>
      <p:sp>
        <p:nvSpPr>
          <p:cNvPr id="38958" name="AutoShape 44"/>
          <p:cNvSpPr>
            <a:spLocks noChangeArrowheads="1"/>
          </p:cNvSpPr>
          <p:nvPr/>
        </p:nvSpPr>
        <p:spPr bwMode="auto">
          <a:xfrm>
            <a:off x="3778250" y="3432175"/>
            <a:ext cx="454025" cy="492125"/>
          </a:xfrm>
          <a:prstGeom prst="upArrow">
            <a:avLst>
              <a:gd name="adj1" fmla="val 50000"/>
              <a:gd name="adj2" fmla="val 25015"/>
            </a:avLst>
          </a:prstGeom>
          <a:solidFill>
            <a:srgbClr val="008000"/>
          </a:solidFill>
          <a:ln w="9525" algn="ctr">
            <a:solidFill>
              <a:schemeClr val="accent1"/>
            </a:solidFill>
            <a:miter lim="800000"/>
            <a:headEnd/>
            <a:tailEnd/>
          </a:ln>
        </p:spPr>
        <p:txBody>
          <a:bodyPr wrap="none" lIns="18000" tIns="18000" rIns="18000" bIns="18000" anchor="ctr"/>
          <a:lstStyle/>
          <a:p>
            <a:pPr algn="ctr">
              <a:lnSpc>
                <a:spcPct val="120000"/>
              </a:lnSpc>
            </a:pPr>
            <a:endParaRPr lang="fr-FR"/>
          </a:p>
        </p:txBody>
      </p:sp>
      <p:sp>
        <p:nvSpPr>
          <p:cNvPr id="1233974" name="Rectangle 54"/>
          <p:cNvSpPr>
            <a:spLocks noGrp="1" noChangeArrowheads="1"/>
          </p:cNvSpPr>
          <p:nvPr>
            <p:ph type="title"/>
          </p:nvPr>
        </p:nvSpPr>
        <p:spPr>
          <a:xfrm>
            <a:off x="142875" y="71438"/>
            <a:ext cx="8115300" cy="1143000"/>
          </a:xfrm>
        </p:spPr>
        <p:txBody>
          <a:bodyPr/>
          <a:lstStyle/>
          <a:p>
            <a:pPr eaLnBrk="1" fontAlgn="auto" hangingPunct="1">
              <a:spcAft>
                <a:spcPts val="0"/>
              </a:spcAft>
              <a:defRPr/>
            </a:pPr>
            <a:r>
              <a:rPr lang="fr-FR" sz="2800" dirty="0" smtClean="0">
                <a:latin typeface="+mn-lt"/>
              </a:rPr>
              <a:t>Diagnostic Stratégique du </a:t>
            </a:r>
            <a:r>
              <a:rPr lang="fr-FR" sz="2800" i="1" dirty="0" smtClean="0">
                <a:latin typeface="+mn-lt"/>
              </a:rPr>
              <a:t>Champ d’Activité DISTRIBUTION</a:t>
            </a:r>
            <a:endParaRPr lang="fr-FR" sz="2800" dirty="0" smtClean="0">
              <a:latin typeface="+mn-lt"/>
            </a:endParaRPr>
          </a:p>
        </p:txBody>
      </p:sp>
      <p:sp>
        <p:nvSpPr>
          <p:cNvPr id="38969" name="Espace réservé du numéro de diapositive 62"/>
          <p:cNvSpPr>
            <a:spLocks noGrp="1"/>
          </p:cNvSpPr>
          <p:nvPr>
            <p:ph type="sldNum" sz="quarter" idx="12"/>
          </p:nvPr>
        </p:nvSpPr>
        <p:spPr bwMode="auto">
          <a:noFill/>
          <a:ln>
            <a:round/>
            <a:headEnd/>
            <a:tailEnd/>
          </a:ln>
        </p:spPr>
        <p:txBody>
          <a:bodyPr wrap="square" numCol="1" anchorCtr="0" compatLnSpc="1">
            <a:prstTxWarp prst="textNoShape">
              <a:avLst/>
            </a:prstTxWarp>
          </a:bodyPr>
          <a:lstStyle/>
          <a:p>
            <a:fld id="{F3629F95-893C-4DB7-9FF9-1600EE5657F6}" type="slidenum">
              <a:rPr lang="fr-FR" smtClean="0"/>
              <a:pPr/>
              <a:t>37</a:t>
            </a:fld>
            <a:endParaRPr lang="fr-FR" smtClean="0"/>
          </a:p>
        </p:txBody>
      </p:sp>
      <p:sp>
        <p:nvSpPr>
          <p:cNvPr id="38960" name="Rectangle 56"/>
          <p:cNvSpPr>
            <a:spLocks noChangeArrowheads="1"/>
          </p:cNvSpPr>
          <p:nvPr/>
        </p:nvSpPr>
        <p:spPr bwMode="auto">
          <a:xfrm>
            <a:off x="2349500" y="4589463"/>
            <a:ext cx="735013" cy="649287"/>
          </a:xfrm>
          <a:prstGeom prst="rect">
            <a:avLst/>
          </a:prstGeom>
          <a:solidFill>
            <a:schemeClr val="bg1"/>
          </a:solidFill>
          <a:ln w="9525" algn="ctr">
            <a:noFill/>
            <a:miter lim="800000"/>
            <a:headEnd/>
            <a:tailEnd/>
          </a:ln>
        </p:spPr>
        <p:txBody>
          <a:bodyPr lIns="90000" tIns="46800" rIns="90000" bIns="46800">
            <a:spAutoFit/>
          </a:bodyPr>
          <a:lstStyle/>
          <a:p>
            <a:pPr algn="ctr">
              <a:lnSpc>
                <a:spcPct val="120000"/>
              </a:lnSpc>
            </a:pPr>
            <a:r>
              <a:rPr lang="fr-FR" sz="1000" b="1"/>
              <a:t>Services </a:t>
            </a:r>
          </a:p>
          <a:p>
            <a:pPr algn="ctr">
              <a:lnSpc>
                <a:spcPct val="120000"/>
              </a:lnSpc>
            </a:pPr>
            <a:r>
              <a:rPr lang="fr-FR" sz="1000" b="1"/>
              <a:t>énergie </a:t>
            </a:r>
          </a:p>
          <a:p>
            <a:pPr algn="ctr">
              <a:lnSpc>
                <a:spcPct val="120000"/>
              </a:lnSpc>
            </a:pPr>
            <a:r>
              <a:rPr lang="fr-FR" sz="1000" b="1"/>
              <a:t>in-situ</a:t>
            </a:r>
          </a:p>
        </p:txBody>
      </p:sp>
      <p:sp>
        <p:nvSpPr>
          <p:cNvPr id="38961" name="Rectangle 58"/>
          <p:cNvSpPr>
            <a:spLocks noChangeArrowheads="1"/>
          </p:cNvSpPr>
          <p:nvPr/>
        </p:nvSpPr>
        <p:spPr bwMode="auto">
          <a:xfrm>
            <a:off x="3170233" y="3300413"/>
            <a:ext cx="830263" cy="463550"/>
          </a:xfrm>
          <a:prstGeom prst="rect">
            <a:avLst/>
          </a:prstGeom>
          <a:noFill/>
          <a:ln w="9525" algn="ctr">
            <a:noFill/>
            <a:miter lim="800000"/>
            <a:headEnd/>
            <a:tailEnd/>
          </a:ln>
        </p:spPr>
        <p:txBody>
          <a:bodyPr lIns="90000" tIns="46800" rIns="90000" bIns="46800">
            <a:spAutoFit/>
          </a:bodyPr>
          <a:lstStyle/>
          <a:p>
            <a:pPr algn="ctr">
              <a:lnSpc>
                <a:spcPct val="120000"/>
              </a:lnSpc>
            </a:pPr>
            <a:r>
              <a:rPr lang="fr-FR" sz="1000" b="1" dirty="0"/>
              <a:t>Eligibles  </a:t>
            </a:r>
          </a:p>
          <a:p>
            <a:pPr algn="ctr">
              <a:lnSpc>
                <a:spcPct val="120000"/>
              </a:lnSpc>
            </a:pPr>
            <a:r>
              <a:rPr lang="fr-FR" sz="1000" b="1" dirty="0"/>
              <a:t>Gaz</a:t>
            </a:r>
          </a:p>
        </p:txBody>
      </p:sp>
      <p:sp>
        <p:nvSpPr>
          <p:cNvPr id="38962" name="Oval 38"/>
          <p:cNvSpPr>
            <a:spLocks noChangeArrowheads="1"/>
          </p:cNvSpPr>
          <p:nvPr/>
        </p:nvSpPr>
        <p:spPr bwMode="auto">
          <a:xfrm>
            <a:off x="7796213" y="3321050"/>
            <a:ext cx="692150" cy="749300"/>
          </a:xfrm>
          <a:prstGeom prst="ellipse">
            <a:avLst/>
          </a:prstGeom>
          <a:noFill/>
          <a:ln w="9525" algn="ctr">
            <a:solidFill>
              <a:schemeClr val="accent1"/>
            </a:solidFill>
            <a:prstDash val="dash"/>
            <a:round/>
            <a:headEnd/>
            <a:tailEnd/>
          </a:ln>
        </p:spPr>
        <p:txBody>
          <a:bodyPr wrap="none" lIns="18000" tIns="18000" rIns="18000" bIns="18000" anchor="ctr"/>
          <a:lstStyle/>
          <a:p>
            <a:endParaRPr lang="fr-FR" sz="1200"/>
          </a:p>
        </p:txBody>
      </p:sp>
      <p:sp>
        <p:nvSpPr>
          <p:cNvPr id="38963" name="Oval 39"/>
          <p:cNvSpPr>
            <a:spLocks noChangeArrowheads="1"/>
          </p:cNvSpPr>
          <p:nvPr/>
        </p:nvSpPr>
        <p:spPr bwMode="auto">
          <a:xfrm>
            <a:off x="7827963" y="3440113"/>
            <a:ext cx="571500" cy="619125"/>
          </a:xfrm>
          <a:prstGeom prst="ellipse">
            <a:avLst/>
          </a:prstGeom>
          <a:solidFill>
            <a:schemeClr val="accent2"/>
          </a:solidFill>
          <a:ln w="9525" algn="ctr">
            <a:solidFill>
              <a:schemeClr val="tx1"/>
            </a:solidFill>
            <a:round/>
            <a:headEnd/>
            <a:tailEnd/>
          </a:ln>
        </p:spPr>
        <p:txBody>
          <a:bodyPr wrap="none" lIns="18000" tIns="18000" rIns="18000" bIns="18000" anchor="ctr"/>
          <a:lstStyle/>
          <a:p>
            <a:endParaRPr lang="fr-FR" sz="1200"/>
          </a:p>
        </p:txBody>
      </p:sp>
      <p:sp>
        <p:nvSpPr>
          <p:cNvPr id="38964" name="Text Box 40"/>
          <p:cNvSpPr txBox="1">
            <a:spLocks noChangeArrowheads="1"/>
          </p:cNvSpPr>
          <p:nvPr/>
        </p:nvSpPr>
        <p:spPr bwMode="auto">
          <a:xfrm>
            <a:off x="7600950" y="4086225"/>
            <a:ext cx="604838" cy="220663"/>
          </a:xfrm>
          <a:prstGeom prst="rect">
            <a:avLst/>
          </a:prstGeom>
          <a:noFill/>
          <a:ln w="9525" algn="ctr">
            <a:noFill/>
            <a:miter lim="800000"/>
            <a:headEnd/>
            <a:tailEnd/>
          </a:ln>
        </p:spPr>
        <p:txBody>
          <a:bodyPr lIns="18000" tIns="18000" rIns="18000" bIns="18000">
            <a:spAutoFit/>
          </a:bodyPr>
          <a:lstStyle/>
          <a:p>
            <a:pPr>
              <a:spcBef>
                <a:spcPct val="50000"/>
              </a:spcBef>
            </a:pPr>
            <a:r>
              <a:rPr lang="fr-FR" sz="1200"/>
              <a:t>2012</a:t>
            </a:r>
          </a:p>
        </p:txBody>
      </p:sp>
      <p:sp>
        <p:nvSpPr>
          <p:cNvPr id="38965" name="Line 43"/>
          <p:cNvSpPr>
            <a:spLocks noChangeShapeType="1"/>
          </p:cNvSpPr>
          <p:nvPr/>
        </p:nvSpPr>
        <p:spPr bwMode="auto">
          <a:xfrm flipH="1">
            <a:off x="8102600" y="3463925"/>
            <a:ext cx="11113" cy="304800"/>
          </a:xfrm>
          <a:prstGeom prst="line">
            <a:avLst/>
          </a:prstGeom>
          <a:noFill/>
          <a:ln w="9525">
            <a:solidFill>
              <a:schemeClr val="tx1"/>
            </a:solidFill>
            <a:round/>
            <a:headEnd/>
            <a:tailEnd/>
          </a:ln>
        </p:spPr>
        <p:txBody>
          <a:bodyPr wrap="none" lIns="18000" tIns="18000" rIns="18000" bIns="18000" anchor="ctr"/>
          <a:lstStyle/>
          <a:p>
            <a:endParaRPr lang="fr-FR"/>
          </a:p>
        </p:txBody>
      </p:sp>
      <p:sp>
        <p:nvSpPr>
          <p:cNvPr id="38966" name="Line 44"/>
          <p:cNvSpPr>
            <a:spLocks noChangeShapeType="1"/>
          </p:cNvSpPr>
          <p:nvPr/>
        </p:nvSpPr>
        <p:spPr bwMode="auto">
          <a:xfrm flipH="1">
            <a:off x="8097838" y="3616325"/>
            <a:ext cx="227012" cy="165100"/>
          </a:xfrm>
          <a:prstGeom prst="line">
            <a:avLst/>
          </a:prstGeom>
          <a:noFill/>
          <a:ln w="9525">
            <a:solidFill>
              <a:schemeClr val="tx1"/>
            </a:solidFill>
            <a:round/>
            <a:headEnd/>
            <a:tailEnd/>
          </a:ln>
        </p:spPr>
        <p:txBody>
          <a:bodyPr wrap="none" lIns="18000" tIns="18000" rIns="18000" bIns="18000" anchor="ctr"/>
          <a:lstStyle/>
          <a:p>
            <a:endParaRPr lang="fr-FR"/>
          </a:p>
        </p:txBody>
      </p:sp>
      <p:sp>
        <p:nvSpPr>
          <p:cNvPr id="38967" name="Text Box 45"/>
          <p:cNvSpPr txBox="1">
            <a:spLocks noChangeArrowheads="1"/>
          </p:cNvSpPr>
          <p:nvPr/>
        </p:nvSpPr>
        <p:spPr bwMode="auto">
          <a:xfrm>
            <a:off x="8140700" y="3124200"/>
            <a:ext cx="606425" cy="220663"/>
          </a:xfrm>
          <a:prstGeom prst="rect">
            <a:avLst/>
          </a:prstGeom>
          <a:noFill/>
          <a:ln w="9525" algn="ctr">
            <a:noFill/>
            <a:miter lim="800000"/>
            <a:headEnd/>
            <a:tailEnd/>
          </a:ln>
        </p:spPr>
        <p:txBody>
          <a:bodyPr lIns="18000" tIns="18000" rIns="18000" bIns="18000">
            <a:spAutoFit/>
          </a:bodyPr>
          <a:lstStyle/>
          <a:p>
            <a:pPr>
              <a:spcBef>
                <a:spcPct val="50000"/>
              </a:spcBef>
            </a:pPr>
            <a:r>
              <a:rPr lang="fr-FR" sz="1200"/>
              <a:t>2016</a:t>
            </a:r>
          </a:p>
        </p:txBody>
      </p:sp>
      <p:sp>
        <p:nvSpPr>
          <p:cNvPr id="38968" name="Text Box 37"/>
          <p:cNvSpPr txBox="1">
            <a:spLocks noChangeArrowheads="1"/>
          </p:cNvSpPr>
          <p:nvPr/>
        </p:nvSpPr>
        <p:spPr bwMode="auto">
          <a:xfrm>
            <a:off x="7500938" y="1735138"/>
            <a:ext cx="1147762" cy="1481137"/>
          </a:xfrm>
          <a:prstGeom prst="rect">
            <a:avLst/>
          </a:prstGeom>
          <a:noFill/>
          <a:ln w="9525">
            <a:noFill/>
            <a:miter lim="800000"/>
            <a:headEnd/>
            <a:tailEnd/>
          </a:ln>
        </p:spPr>
        <p:txBody>
          <a:bodyPr lIns="95781" tIns="47891" rIns="95781" bIns="47891">
            <a:spAutoFit/>
          </a:bodyPr>
          <a:lstStyle/>
          <a:p>
            <a:pPr defTabSz="957263">
              <a:spcBef>
                <a:spcPct val="50000"/>
              </a:spcBef>
            </a:pPr>
            <a:r>
              <a:rPr lang="fr-FR" sz="1200" i="1"/>
              <a:t>Surface proportionnelle à  valeur du marché</a:t>
            </a:r>
          </a:p>
          <a:p>
            <a:pPr defTabSz="957263">
              <a:spcBef>
                <a:spcPct val="50000"/>
              </a:spcBef>
            </a:pPr>
            <a:r>
              <a:rPr lang="fr-FR" sz="1200" i="1"/>
              <a:t>Portion: part de marché de Sonelgaz</a:t>
            </a:r>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a:xfrm>
            <a:off x="1435608" y="274638"/>
            <a:ext cx="7498080" cy="439718"/>
          </a:xfrm>
        </p:spPr>
        <p:txBody>
          <a:bodyPr>
            <a:normAutofit fontScale="90000"/>
          </a:bodyPr>
          <a:lstStyle/>
          <a:p>
            <a:pPr eaLnBrk="1" fontAlgn="auto" hangingPunct="1">
              <a:spcAft>
                <a:spcPts val="0"/>
              </a:spcAft>
              <a:defRPr/>
            </a:pPr>
            <a:r>
              <a:rPr lang="fr-FR" dirty="0" smtClean="0"/>
              <a:t>Aperçus sur les travaux réalisés</a:t>
            </a:r>
            <a:endParaRPr lang="fr-FR" dirty="0"/>
          </a:p>
        </p:txBody>
      </p:sp>
      <p:sp>
        <p:nvSpPr>
          <p:cNvPr id="10243" name="Espace réservé du numéro de diapositive 1"/>
          <p:cNvSpPr>
            <a:spLocks noGrp="1"/>
          </p:cNvSpPr>
          <p:nvPr>
            <p:ph type="sldNum" sz="quarter" idx="12"/>
          </p:nvPr>
        </p:nvSpPr>
        <p:spPr bwMode="auto">
          <a:ln>
            <a:round/>
            <a:headEnd/>
            <a:tailEnd/>
          </a:ln>
        </p:spPr>
        <p:txBody>
          <a:bodyPr wrap="square" numCol="1" anchorCtr="0" compatLnSpc="1">
            <a:prstTxWarp prst="textNoShape">
              <a:avLst/>
            </a:prstTxWarp>
          </a:bodyPr>
          <a:lstStyle/>
          <a:p>
            <a:pPr fontAlgn="base">
              <a:spcBef>
                <a:spcPct val="0"/>
              </a:spcBef>
              <a:spcAft>
                <a:spcPct val="0"/>
              </a:spcAft>
              <a:defRPr/>
            </a:pPr>
            <a:fld id="{CCE6EA5F-330E-4A4D-B4E3-B10B087112D5}" type="slidenum">
              <a:rPr lang="en-US" smtClean="0"/>
              <a:pPr fontAlgn="base">
                <a:spcBef>
                  <a:spcPct val="0"/>
                </a:spcBef>
                <a:spcAft>
                  <a:spcPct val="0"/>
                </a:spcAft>
                <a:defRPr/>
              </a:pPr>
              <a:t>38</a:t>
            </a:fld>
            <a:endParaRPr lang="en-US" smtClean="0"/>
          </a:p>
        </p:txBody>
      </p:sp>
      <p:graphicFrame>
        <p:nvGraphicFramePr>
          <p:cNvPr id="5" name="Tableau 4"/>
          <p:cNvGraphicFramePr>
            <a:graphicFrameLocks noGrp="1"/>
          </p:cNvGraphicFramePr>
          <p:nvPr/>
        </p:nvGraphicFramePr>
        <p:xfrm>
          <a:off x="1285852" y="1199850"/>
          <a:ext cx="7500990" cy="4729480"/>
        </p:xfrm>
        <a:graphic>
          <a:graphicData uri="http://schemas.openxmlformats.org/drawingml/2006/table">
            <a:tbl>
              <a:tblPr firstRow="1" bandRow="1">
                <a:tableStyleId>{5C22544A-7EE6-4342-B048-85BDC9FD1C3A}</a:tableStyleId>
              </a:tblPr>
              <a:tblGrid>
                <a:gridCol w="1500198"/>
                <a:gridCol w="6000792"/>
              </a:tblGrid>
              <a:tr h="370840">
                <a:tc>
                  <a:txBody>
                    <a:bodyPr/>
                    <a:lstStyle/>
                    <a:p>
                      <a:pPr algn="ctr"/>
                      <a:r>
                        <a:rPr lang="fr-FR" dirty="0" smtClean="0"/>
                        <a:t>Date</a:t>
                      </a:r>
                      <a:endParaRPr lang="fr-FR" dirty="0"/>
                    </a:p>
                  </a:txBody>
                  <a:tcPr anchor="ctr"/>
                </a:tc>
                <a:tc>
                  <a:txBody>
                    <a:bodyPr/>
                    <a:lstStyle/>
                    <a:p>
                      <a:pPr algn="ctr"/>
                      <a:r>
                        <a:rPr lang="fr-FR" dirty="0" smtClean="0"/>
                        <a:t>Travaux réalisés</a:t>
                      </a:r>
                      <a:endParaRPr lang="fr-FR" dirty="0"/>
                    </a:p>
                  </a:txBody>
                  <a:tcPr anchor="ctr"/>
                </a:tc>
              </a:tr>
              <a:tr h="370840">
                <a:tc>
                  <a:txBody>
                    <a:bodyPr/>
                    <a:lstStyle/>
                    <a:p>
                      <a:pPr algn="ctr"/>
                      <a:r>
                        <a:rPr lang="fr-FR" sz="1600" dirty="0" smtClean="0"/>
                        <a:t>08</a:t>
                      </a:r>
                      <a:r>
                        <a:rPr lang="fr-FR" sz="1600" baseline="0" dirty="0" smtClean="0"/>
                        <a:t> Mai 2012</a:t>
                      </a:r>
                      <a:endParaRPr lang="fr-FR" sz="1600" dirty="0"/>
                    </a:p>
                  </a:txBody>
                  <a:tcPr anchor="ctr"/>
                </a:tc>
                <a:tc>
                  <a:txBody>
                    <a:bodyPr/>
                    <a:lstStyle/>
                    <a:p>
                      <a:pPr algn="l"/>
                      <a:r>
                        <a:rPr lang="fr-FR" sz="1600" dirty="0" smtClean="0"/>
                        <a:t>Réunion de cadrage pour</a:t>
                      </a:r>
                    </a:p>
                    <a:p>
                      <a:pPr marL="180975" indent="-180975" algn="l">
                        <a:buFont typeface="Arial" pitchFamily="34" charset="0"/>
                        <a:buChar char="•"/>
                      </a:pPr>
                      <a:r>
                        <a:rPr lang="fr-FR" sz="1600" dirty="0" smtClean="0"/>
                        <a:t>Présentation de l’état d’avancement des travaux de l’équipe</a:t>
                      </a:r>
                      <a:r>
                        <a:rPr lang="fr-FR" sz="1600" baseline="0" dirty="0" smtClean="0"/>
                        <a:t> projet précédente</a:t>
                      </a:r>
                    </a:p>
                    <a:p>
                      <a:pPr marL="180975" indent="-180975" algn="l">
                        <a:buFont typeface="Arial" pitchFamily="34" charset="0"/>
                        <a:buChar char="•"/>
                      </a:pPr>
                      <a:r>
                        <a:rPr lang="fr-FR" sz="1600" baseline="0" dirty="0" smtClean="0"/>
                        <a:t>Présentation de la nouvelle équipe</a:t>
                      </a:r>
                      <a:endParaRPr lang="fr-FR" sz="1600" dirty="0" smtClean="0"/>
                    </a:p>
                    <a:p>
                      <a:pPr marL="180975" indent="-180975" algn="l">
                        <a:buFont typeface="Arial" pitchFamily="34" charset="0"/>
                        <a:buChar char="•"/>
                      </a:pPr>
                      <a:r>
                        <a:rPr lang="fr-FR" sz="1600" dirty="0" smtClean="0"/>
                        <a:t>Planification  </a:t>
                      </a:r>
                      <a:r>
                        <a:rPr lang="fr-FR" sz="1600" baseline="0" dirty="0" smtClean="0"/>
                        <a:t>de </a:t>
                      </a:r>
                      <a:r>
                        <a:rPr lang="fr-FR" sz="1600" dirty="0" smtClean="0"/>
                        <a:t>l'intervention de DGSP dans la réalisation du PS de SDA</a:t>
                      </a:r>
                      <a:endParaRPr lang="fr-FR" sz="1600" dirty="0"/>
                    </a:p>
                  </a:txBody>
                  <a:tcPr anchor="ctr"/>
                </a:tc>
              </a:tr>
              <a:tr h="370840">
                <a:tc>
                  <a:txBody>
                    <a:bodyPr/>
                    <a:lstStyle/>
                    <a:p>
                      <a:pPr algn="ctr"/>
                      <a:r>
                        <a:rPr lang="fr-FR" sz="1600" dirty="0" smtClean="0"/>
                        <a:t>16 Mai 2012</a:t>
                      </a:r>
                      <a:endParaRPr lang="fr-FR" sz="1600" dirty="0"/>
                    </a:p>
                  </a:txBody>
                  <a:tcPr anchor="ctr"/>
                </a:tc>
                <a:tc>
                  <a:txBody>
                    <a:bodyPr/>
                    <a:lstStyle/>
                    <a:p>
                      <a:pPr marL="180975" indent="-180975" algn="l">
                        <a:buFont typeface="Arial" pitchFamily="34" charset="0"/>
                        <a:buChar char="•"/>
                      </a:pPr>
                      <a:r>
                        <a:rPr lang="fr-FR" sz="1600" kern="1200" dirty="0" smtClean="0">
                          <a:solidFill>
                            <a:schemeClr val="dk1"/>
                          </a:solidFill>
                          <a:latin typeface="+mn-lt"/>
                          <a:ea typeface="+mn-ea"/>
                          <a:cs typeface="+mn-cs"/>
                        </a:rPr>
                        <a:t>Présentation</a:t>
                      </a:r>
                      <a:r>
                        <a:rPr lang="fr-FR" sz="1600" kern="1200" baseline="0" dirty="0" smtClean="0">
                          <a:solidFill>
                            <a:schemeClr val="dk1"/>
                          </a:solidFill>
                          <a:latin typeface="+mn-lt"/>
                          <a:ea typeface="+mn-ea"/>
                          <a:cs typeface="+mn-cs"/>
                        </a:rPr>
                        <a:t> , par DGSP , des outils d’élaboration du diagnostic stratégique</a:t>
                      </a:r>
                      <a:endParaRPr lang="fr-FR" sz="1600" kern="1200" dirty="0" smtClean="0">
                        <a:solidFill>
                          <a:schemeClr val="dk1"/>
                        </a:solidFill>
                        <a:latin typeface="+mn-lt"/>
                        <a:ea typeface="+mn-ea"/>
                        <a:cs typeface="+mn-cs"/>
                      </a:endParaRPr>
                    </a:p>
                    <a:p>
                      <a:pPr marL="180975" indent="-180975" algn="l">
                        <a:buFont typeface="Arial" pitchFamily="34" charset="0"/>
                        <a:buChar char="•"/>
                      </a:pPr>
                      <a:r>
                        <a:rPr lang="fr-FR" sz="1600" dirty="0" smtClean="0"/>
                        <a:t>Diagnostic du segment « concession électricité »</a:t>
                      </a:r>
                      <a:endParaRPr lang="fr-FR" sz="1600" dirty="0"/>
                    </a:p>
                  </a:txBody>
                  <a:tcPr anchor="ctr"/>
                </a:tc>
              </a:tr>
              <a:tr h="370840">
                <a:tc>
                  <a:txBody>
                    <a:bodyPr/>
                    <a:lstStyle/>
                    <a:p>
                      <a:pPr algn="ctr"/>
                      <a:r>
                        <a:rPr lang="fr-FR" sz="1600" dirty="0" smtClean="0"/>
                        <a:t>21 Mai 2012</a:t>
                      </a:r>
                      <a:endParaRPr lang="fr-FR" sz="1600" dirty="0"/>
                    </a:p>
                  </a:txBody>
                  <a:tcPr anchor="ctr"/>
                </a:tc>
                <a:tc>
                  <a:txBody>
                    <a:bodyPr/>
                    <a:lstStyle/>
                    <a:p>
                      <a:pPr marL="180975" indent="-180975" algn="l">
                        <a:buFont typeface="Arial" pitchFamily="34" charset="0"/>
                        <a:buChar char="•"/>
                      </a:pPr>
                      <a:r>
                        <a:rPr lang="fr-FR" sz="1600" dirty="0" smtClean="0"/>
                        <a:t>Diagnostic du segment « concession gaz », </a:t>
                      </a:r>
                    </a:p>
                    <a:p>
                      <a:pPr marL="180975" indent="-180975" algn="l">
                        <a:buFont typeface="Arial" pitchFamily="34" charset="0"/>
                        <a:buChar char="•"/>
                      </a:pPr>
                      <a:r>
                        <a:rPr lang="fr-FR" sz="1600" dirty="0" smtClean="0"/>
                        <a:t>Enrichissement du diagnostic du segment « concessions </a:t>
                      </a:r>
                      <a:r>
                        <a:rPr lang="fr-FR" sz="1600" dirty="0" err="1" smtClean="0"/>
                        <a:t>élec</a:t>
                      </a:r>
                      <a:r>
                        <a:rPr lang="fr-FR" sz="1600" dirty="0" smtClean="0"/>
                        <a:t> »</a:t>
                      </a:r>
                      <a:endParaRPr lang="fr-FR" sz="1600" dirty="0"/>
                    </a:p>
                  </a:txBody>
                  <a:tcPr anchor="ctr"/>
                </a:tc>
              </a:tr>
              <a:tr h="370840">
                <a:tc>
                  <a:txBody>
                    <a:bodyPr/>
                    <a:lstStyle/>
                    <a:p>
                      <a:pPr algn="ctr"/>
                      <a:r>
                        <a:rPr lang="fr-FR" sz="1600" dirty="0" smtClean="0"/>
                        <a:t>24</a:t>
                      </a:r>
                      <a:r>
                        <a:rPr lang="fr-FR" sz="1600" baseline="0" dirty="0" smtClean="0"/>
                        <a:t> Mai 2012</a:t>
                      </a:r>
                      <a:endParaRPr lang="fr-FR" sz="1600" dirty="0"/>
                    </a:p>
                  </a:txBody>
                  <a:tcPr anchor="ctr"/>
                </a:tc>
                <a:tc>
                  <a:txBody>
                    <a:bodyPr/>
                    <a:lstStyle/>
                    <a:p>
                      <a:pPr marL="180975" indent="-180975" algn="l">
                        <a:buFont typeface="Arial" pitchFamily="34" charset="0"/>
                        <a:buChar char="•"/>
                      </a:pPr>
                      <a:r>
                        <a:rPr lang="fr-FR" sz="1600" dirty="0" smtClean="0"/>
                        <a:t>Diagnostic du segment « éligibles électricité », </a:t>
                      </a:r>
                    </a:p>
                    <a:p>
                      <a:pPr marL="180975" marR="0" indent="-180975" algn="l" defTabSz="914400" rtl="0" eaLnBrk="1" fontAlgn="auto" latinLnBrk="0" hangingPunct="1">
                        <a:lnSpc>
                          <a:spcPct val="100000"/>
                        </a:lnSpc>
                        <a:spcBef>
                          <a:spcPts val="0"/>
                        </a:spcBef>
                        <a:spcAft>
                          <a:spcPts val="0"/>
                        </a:spcAft>
                        <a:buClrTx/>
                        <a:buSzTx/>
                        <a:buFont typeface="Arial" pitchFamily="34" charset="0"/>
                        <a:buChar char="•"/>
                        <a:tabLst/>
                        <a:defRPr/>
                      </a:pPr>
                      <a:r>
                        <a:rPr lang="fr-FR" sz="1600" dirty="0" smtClean="0"/>
                        <a:t>Diagnostic du segment « éligibles gaz », </a:t>
                      </a:r>
                    </a:p>
                    <a:p>
                      <a:pPr marL="180975" marR="0" indent="-180975" algn="l" defTabSz="914400" rtl="0" eaLnBrk="1" fontAlgn="auto" latinLnBrk="0" hangingPunct="1">
                        <a:lnSpc>
                          <a:spcPct val="100000"/>
                        </a:lnSpc>
                        <a:spcBef>
                          <a:spcPts val="0"/>
                        </a:spcBef>
                        <a:spcAft>
                          <a:spcPts val="0"/>
                        </a:spcAft>
                        <a:buClrTx/>
                        <a:buSzTx/>
                        <a:buFont typeface="Arial" pitchFamily="34" charset="0"/>
                        <a:buChar char="•"/>
                        <a:tabLst/>
                        <a:defRPr/>
                      </a:pPr>
                      <a:r>
                        <a:rPr lang="fr-FR" sz="1600" dirty="0" smtClean="0"/>
                        <a:t>Diagnostic du segment « services in-situ», </a:t>
                      </a:r>
                    </a:p>
                  </a:txBody>
                  <a:tcPr anchor="ctr"/>
                </a:tc>
              </a:tr>
              <a:tr h="370840">
                <a:tc>
                  <a:txBody>
                    <a:bodyPr/>
                    <a:lstStyle/>
                    <a:p>
                      <a:pPr algn="ctr"/>
                      <a:r>
                        <a:rPr lang="fr-FR" sz="1600" dirty="0" smtClean="0"/>
                        <a:t>03</a:t>
                      </a:r>
                      <a:r>
                        <a:rPr lang="fr-FR" sz="1600" baseline="0" dirty="0" smtClean="0"/>
                        <a:t> et 05 Juin 2012</a:t>
                      </a:r>
                      <a:endParaRPr lang="fr-FR" sz="1600" dirty="0"/>
                    </a:p>
                  </a:txBody>
                  <a:tcPr anchor="ctr"/>
                </a:tc>
                <a:tc>
                  <a:txBody>
                    <a:bodyPr/>
                    <a:lstStyle/>
                    <a:p>
                      <a:pPr marL="180975" marR="0" indent="-180975" algn="l" defTabSz="914400" rtl="0" eaLnBrk="1" fontAlgn="auto" latinLnBrk="0" hangingPunct="1">
                        <a:lnSpc>
                          <a:spcPct val="100000"/>
                        </a:lnSpc>
                        <a:spcBef>
                          <a:spcPts val="0"/>
                        </a:spcBef>
                        <a:spcAft>
                          <a:spcPts val="0"/>
                        </a:spcAft>
                        <a:buClrTx/>
                        <a:buSzTx/>
                        <a:buFont typeface="Arial" pitchFamily="34" charset="0"/>
                        <a:buChar char="•"/>
                        <a:tabLst/>
                        <a:defRPr/>
                      </a:pPr>
                      <a:r>
                        <a:rPr kumimoji="0" lang="fr-FR" sz="1600" b="0" kern="1200" dirty="0" smtClean="0">
                          <a:solidFill>
                            <a:schemeClr val="dk1"/>
                          </a:solidFill>
                          <a:latin typeface="+mn-lt"/>
                          <a:ea typeface="+mn-ea"/>
                          <a:cs typeface="+mn-cs"/>
                        </a:rPr>
                        <a:t>Enrichissement et affinement de l’ensemble des segments de la phase diagnostic </a:t>
                      </a:r>
                    </a:p>
                  </a:txBody>
                  <a:tcPr anchor="ctr"/>
                </a:tc>
              </a:tr>
            </a:tbl>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pPr eaLnBrk="1" fontAlgn="auto" hangingPunct="1">
              <a:spcAft>
                <a:spcPts val="0"/>
              </a:spcAft>
              <a:defRPr/>
            </a:pPr>
            <a:r>
              <a:rPr lang="fr-FR" u="sng" dirty="0" smtClean="0"/>
              <a:t>Approche</a:t>
            </a:r>
            <a:r>
              <a:rPr lang="fr-FR" dirty="0" smtClean="0"/>
              <a:t> :</a:t>
            </a:r>
            <a:endParaRPr lang="fr-FR" dirty="0"/>
          </a:p>
        </p:txBody>
      </p:sp>
      <p:sp>
        <p:nvSpPr>
          <p:cNvPr id="4" name="Espace réservé du contenu 3"/>
          <p:cNvSpPr>
            <a:spLocks noGrp="1"/>
          </p:cNvSpPr>
          <p:nvPr>
            <p:ph idx="1"/>
          </p:nvPr>
        </p:nvSpPr>
        <p:spPr>
          <a:xfrm>
            <a:off x="1285852" y="1285860"/>
            <a:ext cx="7647836" cy="4962540"/>
          </a:xfrm>
        </p:spPr>
        <p:txBody>
          <a:bodyPr rtlCol="0">
            <a:normAutofit fontScale="92500" lnSpcReduction="10000"/>
          </a:bodyPr>
          <a:lstStyle/>
          <a:p>
            <a:pPr algn="just" eaLnBrk="1" fontAlgn="auto" hangingPunct="1">
              <a:spcAft>
                <a:spcPts val="0"/>
              </a:spcAft>
              <a:buFont typeface="Arial" pitchFamily="34" charset="0"/>
              <a:buChar char="•"/>
              <a:defRPr/>
            </a:pPr>
            <a:r>
              <a:rPr lang="fr-FR" sz="3000" dirty="0" smtClean="0"/>
              <a:t>Le diagnostic stratégique de SDA a été conduit en analysant cinq segments stratégiques. Chaque segments représentant un domaine marchant en soi, et étant caractérisé de clients, de règles de marché, de taille de croissance, de barrières à l’entrée et de facteurs clés de succès. </a:t>
            </a:r>
          </a:p>
          <a:p>
            <a:pPr algn="just" eaLnBrk="1" fontAlgn="auto" hangingPunct="1">
              <a:spcAft>
                <a:spcPts val="0"/>
              </a:spcAft>
              <a:buNone/>
              <a:defRPr/>
            </a:pPr>
            <a:r>
              <a:rPr lang="fr-FR" sz="3000" dirty="0" smtClean="0"/>
              <a:t>   Il s’agit des segments:</a:t>
            </a:r>
          </a:p>
          <a:p>
            <a:pPr marL="1612900" indent="-457200" eaLnBrk="1" fontAlgn="auto" hangingPunct="1">
              <a:spcAft>
                <a:spcPts val="0"/>
              </a:spcAft>
              <a:buFont typeface="+mj-lt"/>
              <a:buAutoNum type="arabicPeriod"/>
              <a:defRPr/>
            </a:pPr>
            <a:r>
              <a:rPr lang="fr-FR" sz="2400" dirty="0" smtClean="0"/>
              <a:t>Concessions électricité</a:t>
            </a:r>
          </a:p>
          <a:p>
            <a:pPr marL="1612900" indent="-457200" eaLnBrk="1" fontAlgn="auto" hangingPunct="1">
              <a:spcAft>
                <a:spcPts val="0"/>
              </a:spcAft>
              <a:buFont typeface="+mj-lt"/>
              <a:buAutoNum type="arabicPeriod"/>
              <a:defRPr/>
            </a:pPr>
            <a:r>
              <a:rPr lang="fr-FR" sz="2400" dirty="0" smtClean="0"/>
              <a:t>Concessions gaz</a:t>
            </a:r>
          </a:p>
          <a:p>
            <a:pPr marL="1612900" indent="-457200" eaLnBrk="1" fontAlgn="auto" hangingPunct="1">
              <a:spcAft>
                <a:spcPts val="0"/>
              </a:spcAft>
              <a:buFont typeface="+mj-lt"/>
              <a:buAutoNum type="arabicPeriod"/>
              <a:defRPr/>
            </a:pPr>
            <a:r>
              <a:rPr lang="fr-FR" sz="2400" dirty="0" smtClean="0"/>
              <a:t>Éligibles électricité</a:t>
            </a:r>
          </a:p>
          <a:p>
            <a:pPr marL="1612900" indent="-457200" eaLnBrk="1" fontAlgn="auto" hangingPunct="1">
              <a:spcAft>
                <a:spcPts val="0"/>
              </a:spcAft>
              <a:buFont typeface="+mj-lt"/>
              <a:buAutoNum type="arabicPeriod"/>
              <a:defRPr/>
            </a:pPr>
            <a:r>
              <a:rPr lang="fr-FR" sz="2400" dirty="0" smtClean="0"/>
              <a:t>Éligibles gaz</a:t>
            </a:r>
          </a:p>
          <a:p>
            <a:pPr marL="1612900" indent="-457200" eaLnBrk="1" fontAlgn="auto" hangingPunct="1">
              <a:spcAft>
                <a:spcPts val="0"/>
              </a:spcAft>
              <a:buFont typeface="+mj-lt"/>
              <a:buAutoNum type="arabicPeriod"/>
              <a:defRPr/>
            </a:pPr>
            <a:r>
              <a:rPr lang="fr-FR" sz="2400" dirty="0" smtClean="0"/>
              <a:t>Services</a:t>
            </a:r>
            <a:endParaRPr lang="fr-FR" sz="2400" dirty="0"/>
          </a:p>
        </p:txBody>
      </p:sp>
      <p:sp>
        <p:nvSpPr>
          <p:cNvPr id="7172" name="Espace réservé du numéro de diapositive 1"/>
          <p:cNvSpPr>
            <a:spLocks noGrp="1"/>
          </p:cNvSpPr>
          <p:nvPr>
            <p:ph type="sldNum" sz="quarter" idx="12"/>
          </p:nvPr>
        </p:nvSpPr>
        <p:spPr bwMode="auto">
          <a:ln>
            <a:round/>
            <a:headEnd/>
            <a:tailEnd/>
          </a:ln>
        </p:spPr>
        <p:txBody>
          <a:bodyPr wrap="square" numCol="1" anchorCtr="0" compatLnSpc="1">
            <a:prstTxWarp prst="textNoShape">
              <a:avLst/>
            </a:prstTxWarp>
          </a:bodyPr>
          <a:lstStyle/>
          <a:p>
            <a:pPr fontAlgn="base">
              <a:spcBef>
                <a:spcPct val="0"/>
              </a:spcBef>
              <a:spcAft>
                <a:spcPct val="0"/>
              </a:spcAft>
              <a:defRPr/>
            </a:pPr>
            <a:fld id="{6BEC8956-4522-4596-B1A9-36529BEFE1CE}" type="slidenum">
              <a:rPr lang="en-US" smtClean="0"/>
              <a:pPr fontAlgn="base">
                <a:spcBef>
                  <a:spcPct val="0"/>
                </a:spcBef>
                <a:spcAft>
                  <a:spcPct val="0"/>
                </a:spcAft>
                <a:defRPr/>
              </a:pPr>
              <a:t>4</a:t>
            </a:fld>
            <a:endParaRPr lang="en-US"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pPr eaLnBrk="1" fontAlgn="auto" hangingPunct="1">
              <a:spcAft>
                <a:spcPts val="0"/>
              </a:spcAft>
              <a:defRPr/>
            </a:pPr>
            <a:r>
              <a:rPr lang="fr-FR" u="sng" dirty="0" smtClean="0"/>
              <a:t>Approche</a:t>
            </a:r>
            <a:r>
              <a:rPr lang="fr-FR" dirty="0" smtClean="0"/>
              <a:t> :</a:t>
            </a:r>
            <a:endParaRPr lang="fr-FR" dirty="0"/>
          </a:p>
        </p:txBody>
      </p:sp>
      <p:sp>
        <p:nvSpPr>
          <p:cNvPr id="4" name="Espace réservé du contenu 3"/>
          <p:cNvSpPr>
            <a:spLocks noGrp="1"/>
          </p:cNvSpPr>
          <p:nvPr>
            <p:ph idx="1"/>
          </p:nvPr>
        </p:nvSpPr>
        <p:spPr/>
        <p:txBody>
          <a:bodyPr rtlCol="0">
            <a:normAutofit/>
          </a:bodyPr>
          <a:lstStyle/>
          <a:p>
            <a:pPr eaLnBrk="1" fontAlgn="auto" hangingPunct="1">
              <a:spcAft>
                <a:spcPts val="0"/>
              </a:spcAft>
              <a:buFont typeface="Arial" pitchFamily="34" charset="0"/>
              <a:buChar char="•"/>
              <a:defRPr/>
            </a:pPr>
            <a:r>
              <a:rPr lang="fr-FR" dirty="0" smtClean="0"/>
              <a:t>Pour chaque segment on doit réaliser :</a:t>
            </a:r>
          </a:p>
          <a:p>
            <a:pPr marL="571500" indent="-457200" eaLnBrk="1" fontAlgn="auto" hangingPunct="1">
              <a:spcAft>
                <a:spcPts val="0"/>
              </a:spcAft>
              <a:buFont typeface="+mj-lt"/>
              <a:buAutoNum type="arabicPeriod"/>
              <a:defRPr/>
            </a:pPr>
            <a:r>
              <a:rPr lang="fr-FR" sz="2400" dirty="0" smtClean="0"/>
              <a:t>La caractérisation du segments : en identifiant l’activité dans ce segment, les clients, la taille du marché et sa croissance, la structure de la concurrence, les barrière à l’entrée, les facteurs clés de succès et les risques</a:t>
            </a:r>
          </a:p>
          <a:p>
            <a:pPr marL="571500" indent="-457200" eaLnBrk="1" fontAlgn="auto" hangingPunct="1">
              <a:spcAft>
                <a:spcPts val="0"/>
              </a:spcAft>
              <a:buFont typeface="+mj-lt"/>
              <a:buAutoNum type="arabicPeriod"/>
              <a:defRPr/>
            </a:pPr>
            <a:r>
              <a:rPr lang="fr-FR" sz="2400" dirty="0" smtClean="0"/>
              <a:t>Le positionnement du segment dans la matrice du diagnostic à travers:</a:t>
            </a:r>
          </a:p>
          <a:p>
            <a:pPr marL="868680" lvl="1" indent="-457200" eaLnBrk="1" fontAlgn="auto" hangingPunct="1">
              <a:spcAft>
                <a:spcPts val="0"/>
              </a:spcAft>
              <a:buFont typeface="Arial" pitchFamily="34" charset="0"/>
              <a:buChar char="•"/>
              <a:defRPr/>
            </a:pPr>
            <a:r>
              <a:rPr lang="fr-FR" sz="2400" dirty="0" smtClean="0">
                <a:solidFill>
                  <a:srgbClr val="002060"/>
                </a:solidFill>
                <a:effectLst>
                  <a:outerShdw blurRad="38100" dist="38100" dir="2700000" algn="tl">
                    <a:srgbClr val="000000">
                      <a:alpha val="43137"/>
                    </a:srgbClr>
                  </a:outerShdw>
                </a:effectLst>
              </a:rPr>
              <a:t>l’évaluation du potentiel de création de valeur de SDA dans ce segment</a:t>
            </a:r>
          </a:p>
          <a:p>
            <a:pPr marL="868680" lvl="1" indent="-457200" eaLnBrk="1" fontAlgn="auto" hangingPunct="1">
              <a:spcAft>
                <a:spcPts val="0"/>
              </a:spcAft>
              <a:buFont typeface="Arial" pitchFamily="34" charset="0"/>
              <a:buChar char="•"/>
              <a:defRPr/>
            </a:pPr>
            <a:r>
              <a:rPr lang="fr-FR" sz="2400" dirty="0" smtClean="0">
                <a:solidFill>
                  <a:srgbClr val="002060"/>
                </a:solidFill>
                <a:effectLst>
                  <a:outerShdw blurRad="38100" dist="38100" dir="2700000" algn="tl">
                    <a:srgbClr val="000000">
                      <a:alpha val="43137"/>
                    </a:srgbClr>
                  </a:outerShdw>
                </a:effectLst>
              </a:rPr>
              <a:t>la détermination de la maturité du segment dans le marché</a:t>
            </a:r>
            <a:endParaRPr lang="fr-FR" sz="2400" dirty="0">
              <a:solidFill>
                <a:srgbClr val="002060"/>
              </a:solidFill>
              <a:effectLst>
                <a:outerShdw blurRad="38100" dist="38100" dir="2700000" algn="tl">
                  <a:srgbClr val="000000">
                    <a:alpha val="43137"/>
                  </a:srgbClr>
                </a:outerShdw>
              </a:effectLst>
            </a:endParaRPr>
          </a:p>
        </p:txBody>
      </p:sp>
      <p:sp>
        <p:nvSpPr>
          <p:cNvPr id="8196" name="Espace réservé du numéro de diapositive 1"/>
          <p:cNvSpPr>
            <a:spLocks noGrp="1"/>
          </p:cNvSpPr>
          <p:nvPr>
            <p:ph type="sldNum" sz="quarter" idx="12"/>
          </p:nvPr>
        </p:nvSpPr>
        <p:spPr bwMode="auto">
          <a:ln>
            <a:round/>
            <a:headEnd/>
            <a:tailEnd/>
          </a:ln>
        </p:spPr>
        <p:txBody>
          <a:bodyPr wrap="square" numCol="1" anchorCtr="0" compatLnSpc="1">
            <a:prstTxWarp prst="textNoShape">
              <a:avLst/>
            </a:prstTxWarp>
          </a:bodyPr>
          <a:lstStyle/>
          <a:p>
            <a:pPr fontAlgn="base">
              <a:spcBef>
                <a:spcPct val="0"/>
              </a:spcBef>
              <a:spcAft>
                <a:spcPct val="0"/>
              </a:spcAft>
              <a:defRPr/>
            </a:pPr>
            <a:fld id="{A45C928A-6018-4B93-84AB-75FAF818B9A7}" type="slidenum">
              <a:rPr lang="en-US" smtClean="0"/>
              <a:pPr fontAlgn="base">
                <a:spcBef>
                  <a:spcPct val="0"/>
                </a:spcBef>
                <a:spcAft>
                  <a:spcPct val="0"/>
                </a:spcAft>
                <a:defRPr/>
              </a:pPr>
              <a:t>5</a:t>
            </a:fld>
            <a:endParaRPr lang="en-US"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pPr eaLnBrk="1" fontAlgn="auto" hangingPunct="1">
              <a:spcAft>
                <a:spcPts val="0"/>
              </a:spcAft>
              <a:defRPr/>
            </a:pPr>
            <a:r>
              <a:rPr lang="fr-FR" u="sng" dirty="0" smtClean="0"/>
              <a:t>Approche</a:t>
            </a:r>
            <a:r>
              <a:rPr lang="fr-FR" dirty="0" smtClean="0"/>
              <a:t> :</a:t>
            </a:r>
            <a:endParaRPr lang="fr-FR" dirty="0"/>
          </a:p>
        </p:txBody>
      </p:sp>
      <p:sp>
        <p:nvSpPr>
          <p:cNvPr id="12291" name="Espace réservé du contenu 3"/>
          <p:cNvSpPr>
            <a:spLocks noGrp="1"/>
          </p:cNvSpPr>
          <p:nvPr>
            <p:ph idx="1"/>
          </p:nvPr>
        </p:nvSpPr>
        <p:spPr/>
        <p:txBody>
          <a:bodyPr/>
          <a:lstStyle/>
          <a:p>
            <a:pPr eaLnBrk="1" hangingPunct="1"/>
            <a:r>
              <a:rPr lang="fr-FR" sz="2400" dirty="0" smtClean="0"/>
              <a:t>Sources de travail :</a:t>
            </a:r>
          </a:p>
          <a:p>
            <a:pPr eaLnBrk="1" hangingPunct="1">
              <a:buNone/>
            </a:pPr>
            <a:endParaRPr lang="fr-FR" sz="2400" dirty="0" smtClean="0"/>
          </a:p>
          <a:p>
            <a:pPr lvl="1" eaLnBrk="1" hangingPunct="1">
              <a:buFont typeface="Wingdings" pitchFamily="2" charset="2"/>
              <a:buChar char="Ø"/>
            </a:pPr>
            <a:r>
              <a:rPr lang="fr-FR" sz="2400" dirty="0" smtClean="0"/>
              <a:t>Résultats du plan stratégique 2009 – 2013 de SONELGAZ relatifs au métier de la distribution</a:t>
            </a:r>
          </a:p>
          <a:p>
            <a:pPr lvl="1" eaLnBrk="1" hangingPunct="1">
              <a:buFont typeface="Wingdings" pitchFamily="2" charset="2"/>
              <a:buChar char="Ø"/>
            </a:pPr>
            <a:r>
              <a:rPr lang="fr-FR" sz="2400" dirty="0" smtClean="0"/>
              <a:t>Travaux de l’équipe projet de SDA pour l’analyse des forces et faiblesses</a:t>
            </a:r>
          </a:p>
        </p:txBody>
      </p:sp>
      <p:sp>
        <p:nvSpPr>
          <p:cNvPr id="9220" name="Espace réservé du numéro de diapositive 1"/>
          <p:cNvSpPr>
            <a:spLocks noGrp="1"/>
          </p:cNvSpPr>
          <p:nvPr>
            <p:ph type="sldNum" sz="quarter" idx="12"/>
          </p:nvPr>
        </p:nvSpPr>
        <p:spPr bwMode="auto">
          <a:ln>
            <a:round/>
            <a:headEnd/>
            <a:tailEnd/>
          </a:ln>
        </p:spPr>
        <p:txBody>
          <a:bodyPr wrap="square" numCol="1" anchorCtr="0" compatLnSpc="1">
            <a:prstTxWarp prst="textNoShape">
              <a:avLst/>
            </a:prstTxWarp>
          </a:bodyPr>
          <a:lstStyle/>
          <a:p>
            <a:pPr fontAlgn="base">
              <a:spcBef>
                <a:spcPct val="0"/>
              </a:spcBef>
              <a:spcAft>
                <a:spcPct val="0"/>
              </a:spcAft>
              <a:defRPr/>
            </a:pPr>
            <a:fld id="{FC2EE89E-7293-4F2B-92CF-CCE9658559CA}" type="slidenum">
              <a:rPr lang="en-US" smtClean="0"/>
              <a:pPr fontAlgn="base">
                <a:spcBef>
                  <a:spcPct val="0"/>
                </a:spcBef>
                <a:spcAft>
                  <a:spcPct val="0"/>
                </a:spcAft>
                <a:defRPr/>
              </a:pPr>
              <a:t>6</a:t>
            </a:fld>
            <a:endParaRPr lang="en-US"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p:cNvSpPr>
            <a:spLocks noGrp="1"/>
          </p:cNvSpPr>
          <p:nvPr>
            <p:ph type="ctrTitle"/>
          </p:nvPr>
        </p:nvSpPr>
        <p:spPr>
          <a:xfrm>
            <a:off x="1357290" y="2143116"/>
            <a:ext cx="7786710" cy="1472184"/>
          </a:xfrm>
        </p:spPr>
        <p:txBody>
          <a:bodyPr>
            <a:noAutofit/>
          </a:bodyPr>
          <a:lstStyle/>
          <a:p>
            <a:pPr algn="ctr" eaLnBrk="1" fontAlgn="auto" hangingPunct="1">
              <a:spcAft>
                <a:spcPts val="0"/>
              </a:spcAft>
              <a:defRPr/>
            </a:pPr>
            <a:r>
              <a:rPr lang="fr-FR" sz="4000" dirty="0" smtClean="0"/>
              <a:t>Présentation de l’état d’avancement des travaux de diagnostic</a:t>
            </a:r>
            <a:endParaRPr lang="fr-FR" sz="4000" dirty="0"/>
          </a:p>
        </p:txBody>
      </p:sp>
      <p:sp>
        <p:nvSpPr>
          <p:cNvPr id="11268" name="Espace réservé du numéro de diapositive 3"/>
          <p:cNvSpPr>
            <a:spLocks noGrp="1"/>
          </p:cNvSpPr>
          <p:nvPr>
            <p:ph type="sldNum" sz="quarter" idx="12"/>
          </p:nvPr>
        </p:nvSpPr>
        <p:spPr bwMode="auto">
          <a:ln>
            <a:round/>
            <a:headEnd/>
            <a:tailEnd/>
          </a:ln>
        </p:spPr>
        <p:txBody>
          <a:bodyPr wrap="square" numCol="1" anchorCtr="0" compatLnSpc="1">
            <a:prstTxWarp prst="textNoShape">
              <a:avLst/>
            </a:prstTxWarp>
          </a:bodyPr>
          <a:lstStyle/>
          <a:p>
            <a:pPr fontAlgn="base">
              <a:spcBef>
                <a:spcPct val="0"/>
              </a:spcBef>
              <a:spcAft>
                <a:spcPct val="0"/>
              </a:spcAft>
              <a:defRPr/>
            </a:pPr>
            <a:fld id="{8A6D6FDA-1428-439D-B998-8FAB707A175B}" type="slidenum">
              <a:rPr lang="fr-FR" smtClean="0"/>
              <a:pPr fontAlgn="base">
                <a:spcBef>
                  <a:spcPct val="0"/>
                </a:spcBef>
                <a:spcAft>
                  <a:spcPct val="0"/>
                </a:spcAft>
                <a:defRPr/>
              </a:pPr>
              <a:t>7</a:t>
            </a:fld>
            <a:endParaRPr lang="fr-FR"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 name="Titre 20"/>
          <p:cNvSpPr>
            <a:spLocks noGrp="1"/>
          </p:cNvSpPr>
          <p:nvPr>
            <p:ph type="title"/>
          </p:nvPr>
        </p:nvSpPr>
        <p:spPr>
          <a:xfrm>
            <a:off x="1000100" y="274638"/>
            <a:ext cx="7715304" cy="654050"/>
          </a:xfrm>
        </p:spPr>
        <p:txBody>
          <a:bodyPr>
            <a:normAutofit fontScale="90000"/>
          </a:bodyPr>
          <a:lstStyle/>
          <a:p>
            <a:pPr algn="ctr" eaLnBrk="1" fontAlgn="auto" hangingPunct="1">
              <a:spcAft>
                <a:spcPts val="0"/>
              </a:spcAft>
              <a:defRPr/>
            </a:pPr>
            <a:r>
              <a:rPr lang="fr-FR" dirty="0" smtClean="0"/>
              <a:t>Segmentation des activités de SDA</a:t>
            </a:r>
            <a:endParaRPr lang="fr-FR" dirty="0"/>
          </a:p>
        </p:txBody>
      </p:sp>
      <p:graphicFrame>
        <p:nvGraphicFramePr>
          <p:cNvPr id="1154124" name="Group 76"/>
          <p:cNvGraphicFramePr>
            <a:graphicFrameLocks noGrp="1"/>
          </p:cNvGraphicFramePr>
          <p:nvPr>
            <p:ph idx="1"/>
          </p:nvPr>
        </p:nvGraphicFramePr>
        <p:xfrm>
          <a:off x="788988" y="1600200"/>
          <a:ext cx="7561677" cy="4338639"/>
        </p:xfrm>
        <a:graphic>
          <a:graphicData uri="http://schemas.openxmlformats.org/drawingml/2006/table">
            <a:tbl>
              <a:tblPr/>
              <a:tblGrid>
                <a:gridCol w="1503296"/>
                <a:gridCol w="2260046"/>
                <a:gridCol w="1646189"/>
                <a:gridCol w="1172307"/>
                <a:gridCol w="979839"/>
              </a:tblGrid>
              <a:tr h="409575">
                <a:tc rowSpan="3">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endParaRPr kumimoji="0" lang="fr-FR" sz="1400" b="0" i="0" u="none" strike="noStrike" cap="none" normalizeH="0" baseline="0" dirty="0" smtClean="0">
                        <a:ln>
                          <a:noFill/>
                        </a:ln>
                        <a:solidFill>
                          <a:srgbClr val="000000"/>
                        </a:solidFill>
                        <a:effectLst/>
                        <a:latin typeface="Cambria" pitchFamily="18" charset="0"/>
                      </a:endParaRPr>
                    </a:p>
                  </a:txBody>
                  <a:tcPr marL="16532" marR="16532" marT="18000" marB="18000" anchor="ctr" horzOverflow="overflow">
                    <a:lnL>
                      <a:noFill/>
                    </a:lnL>
                    <a:lnR w="9525" cap="flat" cmpd="sng" algn="ctr">
                      <a:solidFill>
                        <a:schemeClr val="bg1"/>
                      </a:solidFill>
                      <a:prstDash val="solid"/>
                      <a:round/>
                      <a:headEnd type="none" w="med" len="med"/>
                      <a:tailEnd type="none" w="med" len="med"/>
                    </a:lnR>
                    <a:lnT>
                      <a:noFill/>
                    </a:lnT>
                    <a:lnB w="9525" cap="flat" cmpd="sng" algn="ctr">
                      <a:solidFill>
                        <a:schemeClr val="accent1"/>
                      </a:solidFill>
                      <a:prstDash val="solid"/>
                      <a:round/>
                      <a:headEnd type="none" w="med" len="med"/>
                      <a:tailEnd type="none" w="med" len="med"/>
                    </a:lnB>
                    <a:lnTlToBr>
                      <a:noFill/>
                    </a:lnTlToBr>
                    <a:lnBlToTr>
                      <a:noFill/>
                    </a:lnBlToTr>
                    <a:solidFill>
                      <a:schemeClr val="bg1"/>
                    </a:solidFill>
                  </a:tcPr>
                </a:tc>
                <a:tc gridSpan="2">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400" b="0" i="0" u="none" strike="noStrike" cap="none" normalizeH="0" baseline="0" dirty="0" smtClean="0">
                          <a:ln>
                            <a:noFill/>
                          </a:ln>
                          <a:solidFill>
                            <a:srgbClr val="000000"/>
                          </a:solidFill>
                          <a:effectLst/>
                          <a:latin typeface="Cambria" pitchFamily="18" charset="0"/>
                        </a:rPr>
                        <a:t> </a:t>
                      </a:r>
                    </a:p>
                  </a:txBody>
                  <a:tcPr marL="16532" marR="16532" marT="18000" marB="18000"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a:noFill/>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hMerge="1">
                  <a:txBody>
                    <a:bodyPr/>
                    <a:lstStyle/>
                    <a:p>
                      <a:endParaRPr lang="fr-FR"/>
                    </a:p>
                  </a:txBody>
                  <a:tcPr/>
                </a:tc>
                <a:tc gridSpan="2">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endParaRPr kumimoji="0" lang="fr-FR" sz="1400" b="0" i="0" u="none" strike="noStrike" cap="none" normalizeH="0" baseline="0" smtClean="0">
                        <a:ln>
                          <a:noFill/>
                        </a:ln>
                        <a:solidFill>
                          <a:srgbClr val="000000"/>
                        </a:solidFill>
                        <a:effectLst/>
                        <a:latin typeface="Cambria" pitchFamily="18" charset="0"/>
                      </a:endParaRPr>
                    </a:p>
                  </a:txBody>
                  <a:tcPr marL="16532" marR="16532" marT="18000" marB="18000" anchor="ctr" horzOverflow="overflow">
                    <a:lnL w="9525" cap="flat" cmpd="sng" algn="ctr">
                      <a:solidFill>
                        <a:schemeClr val="bg1"/>
                      </a:solidFill>
                      <a:prstDash val="solid"/>
                      <a:round/>
                      <a:headEnd type="none" w="med" len="med"/>
                      <a:tailEnd type="none" w="med" len="med"/>
                    </a:lnL>
                    <a:lnR>
                      <a:noFill/>
                    </a:lnR>
                    <a:lnT>
                      <a:noFill/>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hMerge="1">
                  <a:txBody>
                    <a:bodyPr/>
                    <a:lstStyle/>
                    <a:p>
                      <a:endParaRPr lang="fr-FR"/>
                    </a:p>
                  </a:txBody>
                  <a:tcPr/>
                </a:tc>
              </a:tr>
              <a:tr h="427038">
                <a:tc vMerge="1">
                  <a:txBody>
                    <a:bodyPr/>
                    <a:lstStyle/>
                    <a:p>
                      <a:endParaRPr lang="fr-FR"/>
                    </a:p>
                  </a:txBody>
                  <a:tcPr/>
                </a:tc>
                <a:tc gridSpan="2">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400" b="0" i="0" u="none" strike="noStrike" cap="none" normalizeH="0" baseline="0" dirty="0" smtClean="0">
                          <a:ln>
                            <a:noFill/>
                          </a:ln>
                          <a:solidFill>
                            <a:srgbClr val="000000"/>
                          </a:solidFill>
                          <a:effectLst/>
                          <a:latin typeface="Cambria" pitchFamily="18" charset="0"/>
                        </a:rPr>
                        <a:t>Non potentiellement éligibles</a:t>
                      </a:r>
                    </a:p>
                  </a:txBody>
                  <a:tcPr marL="16532" marR="16532"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5">
                        <a:lumMod val="60000"/>
                        <a:lumOff val="40000"/>
                      </a:schemeClr>
                    </a:solidFill>
                  </a:tcPr>
                </a:tc>
                <a:tc hMerge="1">
                  <a:txBody>
                    <a:bodyPr/>
                    <a:lstStyle/>
                    <a:p>
                      <a:endParaRPr lang="fr-FR"/>
                    </a:p>
                  </a:txBody>
                  <a:tcPr/>
                </a:tc>
                <a:tc gridSpan="2">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400" b="0" i="0" u="none" strike="noStrike" cap="none" normalizeH="0" baseline="0" dirty="0" smtClean="0">
                          <a:ln>
                            <a:noFill/>
                          </a:ln>
                          <a:solidFill>
                            <a:srgbClr val="000000"/>
                          </a:solidFill>
                          <a:effectLst/>
                          <a:latin typeface="Cambria" pitchFamily="18" charset="0"/>
                        </a:rPr>
                        <a:t>Éligibles</a:t>
                      </a:r>
                    </a:p>
                  </a:txBody>
                  <a:tcPr marL="16532" marR="16532"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5">
                        <a:lumMod val="60000"/>
                        <a:lumOff val="40000"/>
                      </a:schemeClr>
                    </a:solidFill>
                  </a:tcPr>
                </a:tc>
                <a:tc hMerge="1">
                  <a:txBody>
                    <a:bodyPr/>
                    <a:lstStyle/>
                    <a:p>
                      <a:endParaRPr lang="fr-FR"/>
                    </a:p>
                  </a:txBody>
                  <a:tcPr/>
                </a:tc>
              </a:tr>
              <a:tr h="388938">
                <a:tc vMerge="1">
                  <a:txBody>
                    <a:bodyPr/>
                    <a:lstStyle/>
                    <a:p>
                      <a:endParaRPr lang="fr-FR"/>
                    </a:p>
                  </a:txBody>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400" b="0" i="0" u="none" strike="noStrike" cap="none" normalizeH="0" baseline="0" dirty="0" smtClean="0">
                          <a:ln>
                            <a:noFill/>
                          </a:ln>
                          <a:solidFill>
                            <a:srgbClr val="000000"/>
                          </a:solidFill>
                          <a:effectLst/>
                          <a:latin typeface="Cambria" pitchFamily="18" charset="0"/>
                        </a:rPr>
                        <a:t>Électricité</a:t>
                      </a:r>
                    </a:p>
                  </a:txBody>
                  <a:tcPr marL="16532" marR="16532"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38100" cap="flat" cmpd="sng" algn="ctr">
                      <a:solidFill>
                        <a:srgbClr val="FF0000"/>
                      </a:solidFill>
                      <a:prstDash val="solid"/>
                      <a:round/>
                      <a:headEnd type="none" w="med" len="med"/>
                      <a:tailEnd type="none" w="med" len="med"/>
                    </a:lnB>
                    <a:lnTlToBr>
                      <a:noFill/>
                    </a:lnTlToBr>
                    <a:lnBlToTr>
                      <a:noFill/>
                    </a:lnBlToTr>
                    <a:solidFill>
                      <a:schemeClr val="accent5">
                        <a:lumMod val="60000"/>
                        <a:lumOff val="40000"/>
                      </a:schemeClr>
                    </a:solid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400" b="0" i="0" u="none" strike="noStrike" cap="none" normalizeH="0" baseline="0" smtClean="0">
                          <a:ln>
                            <a:noFill/>
                          </a:ln>
                          <a:solidFill>
                            <a:srgbClr val="000000"/>
                          </a:solidFill>
                          <a:effectLst/>
                          <a:latin typeface="Cambria" pitchFamily="18" charset="0"/>
                        </a:rPr>
                        <a:t>Gaz</a:t>
                      </a:r>
                    </a:p>
                  </a:txBody>
                  <a:tcPr marL="16532" marR="16532"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28575" cap="flat" cmpd="sng" algn="ctr">
                      <a:solidFill>
                        <a:srgbClr val="FF3300"/>
                      </a:solidFill>
                      <a:prstDash val="solid"/>
                      <a:round/>
                      <a:headEnd type="none" w="med" len="med"/>
                      <a:tailEnd type="none" w="med" len="med"/>
                    </a:lnB>
                    <a:lnTlToBr>
                      <a:noFill/>
                    </a:lnTlToBr>
                    <a:lnBlToTr>
                      <a:noFill/>
                    </a:lnBlToTr>
                    <a:solidFill>
                      <a:schemeClr val="accent5">
                        <a:lumMod val="60000"/>
                        <a:lumOff val="40000"/>
                      </a:schemeClr>
                    </a:solid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400" b="0" i="0" u="none" strike="noStrike" cap="none" normalizeH="0" baseline="0" smtClean="0">
                          <a:ln>
                            <a:noFill/>
                          </a:ln>
                          <a:solidFill>
                            <a:srgbClr val="000000"/>
                          </a:solidFill>
                          <a:effectLst/>
                          <a:latin typeface="Cambria" pitchFamily="18" charset="0"/>
                        </a:rPr>
                        <a:t>Electricité</a:t>
                      </a:r>
                    </a:p>
                  </a:txBody>
                  <a:tcPr marL="16532" marR="16532"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28575" cap="flat" cmpd="sng" algn="ctr">
                      <a:solidFill>
                        <a:srgbClr val="FF3300"/>
                      </a:solidFill>
                      <a:prstDash val="solid"/>
                      <a:round/>
                      <a:headEnd type="none" w="med" len="med"/>
                      <a:tailEnd type="none" w="med" len="med"/>
                    </a:lnB>
                    <a:lnTlToBr>
                      <a:noFill/>
                    </a:lnTlToBr>
                    <a:lnBlToTr>
                      <a:noFill/>
                    </a:lnBlToTr>
                    <a:solidFill>
                      <a:schemeClr val="accent5">
                        <a:lumMod val="60000"/>
                        <a:lumOff val="40000"/>
                      </a:schemeClr>
                    </a:solidFill>
                  </a:tcPr>
                </a:tc>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400" b="0" i="0" u="none" strike="noStrike" cap="none" normalizeH="0" baseline="0" dirty="0" smtClean="0">
                          <a:ln>
                            <a:noFill/>
                          </a:ln>
                          <a:solidFill>
                            <a:srgbClr val="000000"/>
                          </a:solidFill>
                          <a:effectLst/>
                          <a:latin typeface="Cambria" pitchFamily="18" charset="0"/>
                        </a:rPr>
                        <a:t>Gaz</a:t>
                      </a:r>
                    </a:p>
                  </a:txBody>
                  <a:tcPr marL="16532" marR="16532" marT="18000" marB="18000" anchor="ctr" horzOverflow="overflow">
                    <a:lnL w="9525" cap="flat" cmpd="sng" algn="ctr">
                      <a:solidFill>
                        <a:schemeClr val="accent1"/>
                      </a:solidFill>
                      <a:prstDash val="solid"/>
                      <a:round/>
                      <a:headEnd type="none" w="med" len="med"/>
                      <a:tailEnd type="none" w="med" len="med"/>
                    </a:lnL>
                    <a:lnR w="9525"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28575" cap="flat" cmpd="sng" algn="ctr">
                      <a:solidFill>
                        <a:srgbClr val="FF3300"/>
                      </a:solidFill>
                      <a:prstDash val="solid"/>
                      <a:round/>
                      <a:headEnd type="none" w="med" len="med"/>
                      <a:tailEnd type="none" w="med" len="med"/>
                    </a:lnB>
                    <a:lnTlToBr>
                      <a:noFill/>
                    </a:lnTlToBr>
                    <a:lnBlToTr>
                      <a:noFill/>
                    </a:lnBlToTr>
                    <a:solidFill>
                      <a:schemeClr val="accent5">
                        <a:lumMod val="60000"/>
                        <a:lumOff val="40000"/>
                      </a:schemeClr>
                    </a:solidFill>
                  </a:tcPr>
                </a:tc>
              </a:tr>
              <a:tr h="1787525">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400" b="0" i="0" u="none" strike="noStrike" cap="none" normalizeH="0" baseline="0" dirty="0" smtClean="0">
                          <a:ln>
                            <a:noFill/>
                          </a:ln>
                          <a:solidFill>
                            <a:srgbClr val="000000"/>
                          </a:solidFill>
                          <a:effectLst/>
                          <a:latin typeface="Cambria" pitchFamily="18" charset="0"/>
                        </a:rPr>
                        <a:t>Interconnecté</a:t>
                      </a:r>
                    </a:p>
                  </a:txBody>
                  <a:tcPr marL="16532" marR="16532" marT="18000" marB="18000" anchor="ctr" horzOverflow="overflow">
                    <a:lnL w="9525" cap="flat" cmpd="sng" algn="ctr">
                      <a:solidFill>
                        <a:schemeClr val="accent1"/>
                      </a:solidFill>
                      <a:prstDash val="solid"/>
                      <a:round/>
                      <a:headEnd type="none" w="med" len="med"/>
                      <a:tailEnd type="none" w="med" len="med"/>
                    </a:lnL>
                    <a:lnR w="38100" cap="flat" cmpd="sng" algn="ctr">
                      <a:solidFill>
                        <a:srgbClr val="FF0000"/>
                      </a:solidFill>
                      <a:prstDash val="solid"/>
                      <a:round/>
                      <a:headEnd type="none" w="med" len="med"/>
                      <a:tailEnd type="none" w="med" len="med"/>
                    </a:lnR>
                    <a:lnT w="9525"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5">
                        <a:lumMod val="60000"/>
                        <a:lumOff val="40000"/>
                      </a:schemeClr>
                    </a:solidFill>
                  </a:tcPr>
                </a:tc>
                <a:tc rowSpan="2">
                  <a:txBody>
                    <a:bodyPr/>
                    <a:lstStyle/>
                    <a:p>
                      <a:pPr marL="0" marR="0" lvl="0" indent="0" algn="ctr" defTabSz="914400" rtl="0" eaLnBrk="0" fontAlgn="base" latinLnBrk="0" hangingPunct="0">
                        <a:lnSpc>
                          <a:spcPct val="120000"/>
                        </a:lnSpc>
                        <a:spcBef>
                          <a:spcPct val="50000"/>
                        </a:spcBef>
                        <a:spcAft>
                          <a:spcPct val="20000"/>
                        </a:spcAft>
                        <a:buClr>
                          <a:schemeClr val="bg1"/>
                        </a:buClr>
                        <a:buSzTx/>
                        <a:buFontTx/>
                        <a:buNone/>
                        <a:tabLst/>
                      </a:pPr>
                      <a:r>
                        <a:rPr kumimoji="0" lang="fr-FR" sz="1400" b="1" i="0" u="none" strike="noStrike" cap="none" normalizeH="0" baseline="0" dirty="0" smtClean="0">
                          <a:ln>
                            <a:noFill/>
                          </a:ln>
                          <a:solidFill>
                            <a:srgbClr val="000000"/>
                          </a:solidFill>
                          <a:effectLst/>
                          <a:latin typeface="Cambria" pitchFamily="18" charset="0"/>
                        </a:rPr>
                        <a:t>Concessions électriques </a:t>
                      </a:r>
                    </a:p>
                  </a:txBody>
                  <a:tcPr marL="16532" marR="16532" marT="18000" marB="18000" anchor="ctr" horzOverflow="overflow">
                    <a:lnL w="38100" cap="flat" cmpd="sng" algn="ctr">
                      <a:solidFill>
                        <a:srgbClr val="FF0000"/>
                      </a:solidFill>
                      <a:prstDash val="solid"/>
                      <a:round/>
                      <a:headEnd type="none" w="med" len="med"/>
                      <a:tailEnd type="none" w="med" len="med"/>
                    </a:lnL>
                    <a:lnR w="38100" cap="flat" cmpd="sng" algn="ctr">
                      <a:solidFill>
                        <a:srgbClr val="FF0000"/>
                      </a:solidFill>
                      <a:prstDash val="solid"/>
                      <a:round/>
                      <a:headEnd type="none" w="med" len="med"/>
                      <a:tailEnd type="none" w="med" len="med"/>
                    </a:lnR>
                    <a:lnT w="38100" cap="flat" cmpd="sng" algn="ctr">
                      <a:solidFill>
                        <a:srgbClr val="FF0000"/>
                      </a:solidFill>
                      <a:prstDash val="solid"/>
                      <a:round/>
                      <a:headEnd type="none" w="med" len="med"/>
                      <a:tailEnd type="none" w="med" len="med"/>
                    </a:lnT>
                    <a:lnB w="28575" cap="flat" cmpd="sng" algn="ctr">
                      <a:solidFill>
                        <a:srgbClr val="FF3300"/>
                      </a:solidFill>
                      <a:prstDash val="solid"/>
                      <a:round/>
                      <a:headEnd type="none" w="med" len="med"/>
                      <a:tailEnd type="none" w="med" len="med"/>
                    </a:lnB>
                    <a:lnTlToBr>
                      <a:noFill/>
                    </a:lnTlToBr>
                    <a:lnBlToTr>
                      <a:noFill/>
                    </a:lnBlToTr>
                    <a:solidFill>
                      <a:schemeClr val="bg1"/>
                    </a:solidFill>
                  </a:tcPr>
                </a:tc>
                <a:tc rowSpan="2">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400" b="1" i="0" u="none" strike="noStrike" cap="none" normalizeH="0" baseline="0" dirty="0" smtClean="0">
                          <a:ln>
                            <a:noFill/>
                          </a:ln>
                          <a:solidFill>
                            <a:srgbClr val="000000"/>
                          </a:solidFill>
                          <a:effectLst/>
                          <a:latin typeface="Cambria" pitchFamily="18" charset="0"/>
                        </a:rPr>
                        <a:t>Concessions</a:t>
                      </a:r>
                    </a:p>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400" b="1" i="0" u="none" strike="noStrike" cap="none" normalizeH="0" baseline="0" dirty="0" smtClean="0">
                          <a:ln>
                            <a:noFill/>
                          </a:ln>
                          <a:solidFill>
                            <a:srgbClr val="000000"/>
                          </a:solidFill>
                          <a:effectLst/>
                          <a:latin typeface="Cambria" pitchFamily="18" charset="0"/>
                        </a:rPr>
                        <a:t>Gaz Naturel</a:t>
                      </a:r>
                    </a:p>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endParaRPr kumimoji="0" lang="fr-FR" sz="1400" b="1" i="0" u="none" strike="noStrike" cap="none" normalizeH="0" baseline="0" dirty="0" smtClean="0">
                        <a:ln>
                          <a:noFill/>
                        </a:ln>
                        <a:solidFill>
                          <a:srgbClr val="000000"/>
                        </a:solidFill>
                        <a:effectLst/>
                        <a:latin typeface="Cambria" pitchFamily="18" charset="0"/>
                      </a:endParaRPr>
                    </a:p>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endParaRPr kumimoji="0" lang="fr-FR" sz="1400" b="1" i="0" u="none" strike="noStrike" cap="none" normalizeH="0" baseline="0" dirty="0" smtClean="0">
                        <a:ln>
                          <a:noFill/>
                        </a:ln>
                        <a:solidFill>
                          <a:srgbClr val="000000"/>
                        </a:solidFill>
                        <a:effectLst/>
                        <a:latin typeface="Cambria" pitchFamily="18" charset="0"/>
                      </a:endParaRPr>
                    </a:p>
                  </a:txBody>
                  <a:tcPr marL="16532" marR="16532" marT="18000" marB="18000" anchor="ctr" horzOverflow="overflow">
                    <a:lnL w="38100" cap="flat" cmpd="sng" algn="ctr">
                      <a:solidFill>
                        <a:srgbClr val="FF0000"/>
                      </a:solidFill>
                      <a:prstDash val="solid"/>
                      <a:round/>
                      <a:headEnd type="none" w="med" len="med"/>
                      <a:tailEnd type="none" w="med" len="med"/>
                    </a:lnL>
                    <a:lnR w="38100" cap="flat" cmpd="sng" algn="ctr">
                      <a:solidFill>
                        <a:srgbClr val="FF0000"/>
                      </a:solidFill>
                      <a:prstDash val="solid"/>
                      <a:round/>
                      <a:headEnd type="none" w="med" len="med"/>
                      <a:tailEnd type="none" w="med" len="med"/>
                    </a:lnR>
                    <a:lnT w="28575" cap="flat" cmpd="sng" algn="ctr">
                      <a:solidFill>
                        <a:srgbClr val="FF3300"/>
                      </a:solidFill>
                      <a:prstDash val="solid"/>
                      <a:round/>
                      <a:headEnd type="none" w="med" len="med"/>
                      <a:tailEnd type="none" w="med" len="med"/>
                    </a:lnT>
                    <a:lnB w="28575" cap="flat" cmpd="sng" algn="ctr">
                      <a:solidFill>
                        <a:srgbClr val="FF3300"/>
                      </a:solidFill>
                      <a:prstDash val="solid"/>
                      <a:round/>
                      <a:headEnd type="none" w="med" len="med"/>
                      <a:tailEnd type="none" w="med" len="med"/>
                    </a:lnB>
                    <a:lnTlToBr>
                      <a:noFill/>
                    </a:lnTlToBr>
                    <a:lnBlToTr>
                      <a:noFill/>
                    </a:lnBlToTr>
                    <a:solidFill>
                      <a:schemeClr val="bg1"/>
                    </a:solidFill>
                  </a:tcPr>
                </a:tc>
                <a:tc rowSpan="2">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400" b="1" i="0" u="none" strike="noStrike" cap="none" normalizeH="0" baseline="0" dirty="0" smtClean="0">
                          <a:ln>
                            <a:noFill/>
                          </a:ln>
                          <a:solidFill>
                            <a:srgbClr val="000000"/>
                          </a:solidFill>
                          <a:effectLst/>
                          <a:latin typeface="Cambria" pitchFamily="18" charset="0"/>
                        </a:rPr>
                        <a:t>Éligibles Électricité</a:t>
                      </a:r>
                    </a:p>
                  </a:txBody>
                  <a:tcPr marL="16532" marR="16532" marT="18000" marB="18000" anchor="ctr" horzOverflow="overflow">
                    <a:lnL w="38100" cap="flat" cmpd="sng" algn="ctr">
                      <a:solidFill>
                        <a:srgbClr val="FF0000"/>
                      </a:solidFill>
                      <a:prstDash val="solid"/>
                      <a:round/>
                      <a:headEnd type="none" w="med" len="med"/>
                      <a:tailEnd type="none" w="med" len="med"/>
                    </a:lnL>
                    <a:lnR w="38100" cap="flat" cmpd="sng" algn="ctr">
                      <a:solidFill>
                        <a:srgbClr val="FF0000"/>
                      </a:solidFill>
                      <a:prstDash val="solid"/>
                      <a:round/>
                      <a:headEnd type="none" w="med" len="med"/>
                      <a:tailEnd type="none" w="med" len="med"/>
                    </a:lnR>
                    <a:lnT w="28575" cap="flat" cmpd="sng" algn="ctr">
                      <a:solidFill>
                        <a:srgbClr val="FF3300"/>
                      </a:solidFill>
                      <a:prstDash val="solid"/>
                      <a:round/>
                      <a:headEnd type="none" w="med" len="med"/>
                      <a:tailEnd type="none" w="med" len="med"/>
                    </a:lnT>
                    <a:lnB w="28575" cap="flat" cmpd="sng" algn="ctr">
                      <a:solidFill>
                        <a:srgbClr val="FF3300"/>
                      </a:solidFill>
                      <a:prstDash val="solid"/>
                      <a:round/>
                      <a:headEnd type="none" w="med" len="med"/>
                      <a:tailEnd type="none" w="med" len="med"/>
                    </a:lnB>
                    <a:lnTlToBr>
                      <a:noFill/>
                    </a:lnTlToBr>
                    <a:lnBlToTr>
                      <a:noFill/>
                    </a:lnBlToTr>
                    <a:solidFill>
                      <a:schemeClr val="bg1"/>
                    </a:solidFill>
                  </a:tcPr>
                </a:tc>
                <a:tc rowSpan="2">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400" b="1" i="0" u="none" strike="noStrike" cap="none" normalizeH="0" baseline="0" dirty="0" smtClean="0">
                          <a:ln>
                            <a:noFill/>
                          </a:ln>
                          <a:solidFill>
                            <a:srgbClr val="000000"/>
                          </a:solidFill>
                          <a:effectLst/>
                          <a:latin typeface="Cambria" pitchFamily="18" charset="0"/>
                        </a:rPr>
                        <a:t>Éligibles Gaz</a:t>
                      </a:r>
                    </a:p>
                  </a:txBody>
                  <a:tcPr marL="16532" marR="16532" marT="18000" marB="18000" anchor="ctr" horzOverflow="overflow">
                    <a:lnL w="38100" cap="flat" cmpd="sng" algn="ctr">
                      <a:solidFill>
                        <a:srgbClr val="FF0000"/>
                      </a:solidFill>
                      <a:prstDash val="solid"/>
                      <a:round/>
                      <a:headEnd type="none" w="med" len="med"/>
                      <a:tailEnd type="none" w="med" len="med"/>
                    </a:lnL>
                    <a:lnR w="28575" cap="flat" cmpd="sng" algn="ctr">
                      <a:solidFill>
                        <a:srgbClr val="FF3300"/>
                      </a:solidFill>
                      <a:prstDash val="solid"/>
                      <a:round/>
                      <a:headEnd type="none" w="med" len="med"/>
                      <a:tailEnd type="none" w="med" len="med"/>
                    </a:lnR>
                    <a:lnT w="28575" cap="flat" cmpd="sng" algn="ctr">
                      <a:solidFill>
                        <a:srgbClr val="FF3300"/>
                      </a:solidFill>
                      <a:prstDash val="solid"/>
                      <a:round/>
                      <a:headEnd type="none" w="med" len="med"/>
                      <a:tailEnd type="none" w="med" len="med"/>
                    </a:lnT>
                    <a:lnB w="28575" cap="flat" cmpd="sng" algn="ctr">
                      <a:solidFill>
                        <a:srgbClr val="FF3300"/>
                      </a:solidFill>
                      <a:prstDash val="solid"/>
                      <a:round/>
                      <a:headEnd type="none" w="med" len="med"/>
                      <a:tailEnd type="none" w="med" len="med"/>
                    </a:lnB>
                    <a:lnTlToBr>
                      <a:noFill/>
                    </a:lnTlToBr>
                    <a:lnBlToTr>
                      <a:noFill/>
                    </a:lnBlToTr>
                    <a:solidFill>
                      <a:schemeClr val="bg1"/>
                    </a:solidFill>
                  </a:tcPr>
                </a:tc>
              </a:tr>
              <a:tr h="850900">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400" b="0" i="0" u="none" strike="noStrike" cap="none" normalizeH="0" baseline="0" dirty="0" smtClean="0">
                          <a:ln>
                            <a:noFill/>
                          </a:ln>
                          <a:solidFill>
                            <a:srgbClr val="000000"/>
                          </a:solidFill>
                          <a:effectLst/>
                          <a:latin typeface="Cambria" pitchFamily="18" charset="0"/>
                        </a:rPr>
                        <a:t>Isolé</a:t>
                      </a:r>
                    </a:p>
                  </a:txBody>
                  <a:tcPr marL="16532" marR="16532" marT="18000" marB="18000" anchor="ctr" horzOverflow="overflow">
                    <a:lnL w="9525" cap="flat" cmpd="sng" algn="ctr">
                      <a:solidFill>
                        <a:schemeClr val="accent1"/>
                      </a:solidFill>
                      <a:prstDash val="solid"/>
                      <a:round/>
                      <a:headEnd type="none" w="med" len="med"/>
                      <a:tailEnd type="none" w="med" len="med"/>
                    </a:lnL>
                    <a:lnR w="38100" cap="flat" cmpd="sng" algn="ctr">
                      <a:solidFill>
                        <a:srgbClr val="FF0000"/>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5">
                        <a:lumMod val="60000"/>
                        <a:lumOff val="40000"/>
                      </a:schemeClr>
                    </a:solidFill>
                  </a:tcPr>
                </a:tc>
                <a:tc vMerge="1">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endParaRPr kumimoji="0" lang="fr-FR" sz="800" b="1" i="0" u="none" strike="noStrike" cap="none" normalizeH="0" baseline="0" dirty="0" smtClean="0">
                        <a:ln>
                          <a:noFill/>
                        </a:ln>
                        <a:solidFill>
                          <a:srgbClr val="000000"/>
                        </a:solidFill>
                        <a:effectLst/>
                        <a:latin typeface="+mn-lt"/>
                      </a:endParaRPr>
                    </a:p>
                  </a:txBody>
                  <a:tcPr marL="16532" marR="16532" marT="18000" marB="18000" anchor="ctr" horzOverflow="overflow">
                    <a:lnL w="38100" cap="flat" cmpd="sng" algn="ctr">
                      <a:solidFill>
                        <a:srgbClr val="FF0000"/>
                      </a:solidFill>
                      <a:prstDash val="solid"/>
                      <a:round/>
                      <a:headEnd type="none" w="med" len="med"/>
                      <a:tailEnd type="none" w="med" len="med"/>
                    </a:lnL>
                    <a:lnR w="38100" cap="flat" cmpd="sng" algn="ctr">
                      <a:solidFill>
                        <a:srgbClr val="FF0000"/>
                      </a:solidFill>
                      <a:prstDash val="solid"/>
                      <a:round/>
                      <a:headEnd type="none" w="med" len="med"/>
                      <a:tailEnd type="none" w="med" len="med"/>
                    </a:lnR>
                    <a:lnT w="12700" cap="flat" cmpd="sng" algn="ctr">
                      <a:solidFill>
                        <a:schemeClr val="bg1"/>
                      </a:solidFill>
                      <a:prstDash val="solid"/>
                      <a:round/>
                      <a:headEnd type="none" w="med" len="med"/>
                      <a:tailEnd type="none" w="med" len="med"/>
                    </a:lnT>
                    <a:lnB w="28575" cap="flat" cmpd="sng" algn="ctr">
                      <a:solidFill>
                        <a:srgbClr val="FF3300"/>
                      </a:solidFill>
                      <a:prstDash val="solid"/>
                      <a:round/>
                      <a:headEnd type="none" w="med" len="med"/>
                      <a:tailEnd type="none" w="med" len="med"/>
                    </a:lnB>
                    <a:lnTlToBr>
                      <a:noFill/>
                    </a:lnTlToBr>
                    <a:lnBlToTr>
                      <a:noFill/>
                    </a:lnBlToTr>
                    <a:solidFill>
                      <a:schemeClr val="bg1"/>
                    </a:solidFill>
                  </a:tcPr>
                </a:tc>
                <a:tc vMerge="1">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endParaRPr kumimoji="0" lang="fr-FR" sz="800" b="1" i="0" u="none" strike="noStrike" cap="none" normalizeH="0" baseline="0" dirty="0" smtClean="0">
                        <a:ln>
                          <a:noFill/>
                        </a:ln>
                        <a:solidFill>
                          <a:srgbClr val="000000"/>
                        </a:solidFill>
                        <a:effectLst/>
                        <a:latin typeface="+mn-lt"/>
                      </a:endParaRPr>
                    </a:p>
                  </a:txBody>
                  <a:tcPr marL="16532" marR="16532" marT="18000" marB="18000" anchor="ctr" horzOverflow="overflow">
                    <a:lnL w="38100" cap="flat" cmpd="sng" algn="ctr">
                      <a:solidFill>
                        <a:srgbClr val="FF0000"/>
                      </a:solidFill>
                      <a:prstDash val="solid"/>
                      <a:round/>
                      <a:headEnd type="none" w="med" len="med"/>
                      <a:tailEnd type="none" w="med" len="med"/>
                    </a:lnL>
                    <a:lnR w="38100" cap="flat" cmpd="sng" algn="ctr">
                      <a:solidFill>
                        <a:srgbClr val="FF0000"/>
                      </a:solidFill>
                      <a:prstDash val="solid"/>
                      <a:round/>
                      <a:headEnd type="none" w="med" len="med"/>
                      <a:tailEnd type="none" w="med" len="med"/>
                    </a:lnR>
                    <a:lnT w="12700" cap="flat" cmpd="sng" algn="ctr">
                      <a:solidFill>
                        <a:schemeClr val="bg1"/>
                      </a:solidFill>
                      <a:prstDash val="solid"/>
                      <a:round/>
                      <a:headEnd type="none" w="med" len="med"/>
                      <a:tailEnd type="none" w="med" len="med"/>
                    </a:lnT>
                    <a:lnB w="28575" cap="flat" cmpd="sng" algn="ctr">
                      <a:solidFill>
                        <a:srgbClr val="FF3300"/>
                      </a:solidFill>
                      <a:prstDash val="solid"/>
                      <a:round/>
                      <a:headEnd type="none" w="med" len="med"/>
                      <a:tailEnd type="none" w="med" len="med"/>
                    </a:lnB>
                    <a:lnTlToBr>
                      <a:noFill/>
                    </a:lnTlToBr>
                    <a:lnBlToTr>
                      <a:noFill/>
                    </a:lnBlToTr>
                    <a:solidFill>
                      <a:schemeClr val="bg1"/>
                    </a:solidFill>
                  </a:tcPr>
                </a:tc>
                <a:tc vMerge="1">
                  <a:txBody>
                    <a:bodyPr/>
                    <a:lstStyle/>
                    <a:p>
                      <a:endParaRPr lang="fr-FR"/>
                    </a:p>
                  </a:txBody>
                  <a:tcPr/>
                </a:tc>
                <a:tc vMerge="1">
                  <a:txBody>
                    <a:bodyPr/>
                    <a:lstStyle/>
                    <a:p>
                      <a:endParaRPr lang="fr-FR"/>
                    </a:p>
                  </a:txBody>
                  <a:tcPr/>
                </a:tc>
              </a:tr>
              <a:tr h="474663">
                <a:tc>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400" b="0" i="0" u="none" strike="noStrike" cap="none" normalizeH="0" baseline="0" dirty="0" smtClean="0">
                          <a:ln>
                            <a:noFill/>
                          </a:ln>
                          <a:solidFill>
                            <a:srgbClr val="000000"/>
                          </a:solidFill>
                          <a:effectLst/>
                          <a:latin typeface="Cambria" pitchFamily="18" charset="0"/>
                        </a:rPr>
                        <a:t>Zones privées</a:t>
                      </a:r>
                    </a:p>
                  </a:txBody>
                  <a:tcPr marL="16532" marR="16532" marT="18000" marB="18000" anchor="ctr" horzOverflow="overflow">
                    <a:lnL w="9525" cap="flat" cmpd="sng" algn="ctr">
                      <a:solidFill>
                        <a:schemeClr val="accent1"/>
                      </a:solidFill>
                      <a:prstDash val="solid"/>
                      <a:round/>
                      <a:headEnd type="none" w="med" len="med"/>
                      <a:tailEnd type="none" w="med" len="med"/>
                    </a:lnL>
                    <a:lnR w="38100" cap="flat" cmpd="sng" algn="ctr">
                      <a:solidFill>
                        <a:srgbClr val="FF0000"/>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9525" cap="flat" cmpd="sng" algn="ctr">
                      <a:solidFill>
                        <a:schemeClr val="accent1"/>
                      </a:solidFill>
                      <a:prstDash val="solid"/>
                      <a:round/>
                      <a:headEnd type="none" w="med" len="med"/>
                      <a:tailEnd type="none" w="med" len="med"/>
                    </a:lnB>
                    <a:lnTlToBr>
                      <a:noFill/>
                    </a:lnTlToBr>
                    <a:lnBlToTr>
                      <a:noFill/>
                    </a:lnBlToTr>
                    <a:solidFill>
                      <a:schemeClr val="accent5">
                        <a:lumMod val="60000"/>
                        <a:lumOff val="40000"/>
                      </a:schemeClr>
                    </a:solidFill>
                  </a:tcPr>
                </a:tc>
                <a:tc gridSpan="4">
                  <a:txBody>
                    <a:bodyPr/>
                    <a:lstStyle/>
                    <a:p>
                      <a:pPr marL="0" marR="0" lvl="0" indent="0" algn="ctr" defTabSz="914400" rtl="0" eaLnBrk="0" fontAlgn="base" latinLnBrk="0" hangingPunct="0">
                        <a:lnSpc>
                          <a:spcPct val="120000"/>
                        </a:lnSpc>
                        <a:spcBef>
                          <a:spcPct val="20000"/>
                        </a:spcBef>
                        <a:spcAft>
                          <a:spcPct val="20000"/>
                        </a:spcAft>
                        <a:buClr>
                          <a:srgbClr val="666465"/>
                        </a:buClr>
                        <a:buSzTx/>
                        <a:buFont typeface="Wingdings" pitchFamily="2" charset="2"/>
                        <a:buNone/>
                        <a:tabLst/>
                      </a:pPr>
                      <a:r>
                        <a:rPr kumimoji="0" lang="fr-FR" sz="1400" b="1" i="0" u="none" strike="noStrike" cap="none" normalizeH="0" baseline="0" dirty="0" smtClean="0">
                          <a:ln>
                            <a:noFill/>
                          </a:ln>
                          <a:solidFill>
                            <a:srgbClr val="000000"/>
                          </a:solidFill>
                          <a:effectLst/>
                          <a:latin typeface="Cambria" pitchFamily="18" charset="0"/>
                        </a:rPr>
                        <a:t>Services in-situ</a:t>
                      </a:r>
                    </a:p>
                  </a:txBody>
                  <a:tcPr marL="16532" marR="16532" marT="18000" marB="18000" anchor="ctr" horzOverflow="overflow">
                    <a:lnL w="38100" cap="flat" cmpd="sng" algn="ctr">
                      <a:solidFill>
                        <a:srgbClr val="FF0000"/>
                      </a:solidFill>
                      <a:prstDash val="solid"/>
                      <a:round/>
                      <a:headEnd type="none" w="med" len="med"/>
                      <a:tailEnd type="none" w="med" len="med"/>
                    </a:lnL>
                    <a:lnR w="38100" cap="flat" cmpd="sng" algn="ctr">
                      <a:solidFill>
                        <a:srgbClr val="FF0000"/>
                      </a:solidFill>
                      <a:prstDash val="solid"/>
                      <a:round/>
                      <a:headEnd type="none" w="med" len="med"/>
                      <a:tailEnd type="none" w="med" len="med"/>
                    </a:lnR>
                    <a:lnT w="28575" cap="flat" cmpd="sng" algn="ctr">
                      <a:solidFill>
                        <a:srgbClr val="FF3300"/>
                      </a:solidFill>
                      <a:prstDash val="solid"/>
                      <a:round/>
                      <a:headEnd type="none" w="med" len="med"/>
                      <a:tailEnd type="none" w="med" len="med"/>
                    </a:lnT>
                    <a:lnB w="28575" cap="flat" cmpd="sng" algn="ctr">
                      <a:solidFill>
                        <a:srgbClr val="FF3300"/>
                      </a:solidFill>
                      <a:prstDash val="solid"/>
                      <a:round/>
                      <a:headEnd type="none" w="med" len="med"/>
                      <a:tailEnd type="none" w="med" len="med"/>
                    </a:lnB>
                    <a:lnTlToBr>
                      <a:noFill/>
                    </a:lnTlToBr>
                    <a:lnBlToTr>
                      <a:noFill/>
                    </a:lnBlToTr>
                    <a:solidFill>
                      <a:schemeClr val="bg1"/>
                    </a:solidFill>
                  </a:tcPr>
                </a:tc>
                <a:tc hMerge="1">
                  <a:txBody>
                    <a:bodyPr/>
                    <a:lstStyle/>
                    <a:p>
                      <a:endParaRPr lang="fr-FR"/>
                    </a:p>
                  </a:txBody>
                  <a:tcPr/>
                </a:tc>
                <a:tc hMerge="1">
                  <a:txBody>
                    <a:bodyPr/>
                    <a:lstStyle/>
                    <a:p>
                      <a:endParaRPr lang="fr-FR"/>
                    </a:p>
                  </a:txBody>
                  <a:tcPr/>
                </a:tc>
                <a:tc hMerge="1">
                  <a:txBody>
                    <a:bodyPr/>
                    <a:lstStyle/>
                    <a:p>
                      <a:endParaRPr lang="fr-FR"/>
                    </a:p>
                  </a:txBody>
                  <a:tcPr/>
                </a:tc>
              </a:tr>
            </a:tbl>
          </a:graphicData>
        </a:graphic>
      </p:graphicFrame>
      <p:sp>
        <p:nvSpPr>
          <p:cNvPr id="12349" name="Espace réservé du numéro de diapositive 21"/>
          <p:cNvSpPr>
            <a:spLocks noGrp="1"/>
          </p:cNvSpPr>
          <p:nvPr>
            <p:ph type="sldNum" sz="quarter" idx="12"/>
          </p:nvPr>
        </p:nvSpPr>
        <p:spPr bwMode="auto">
          <a:ln>
            <a:round/>
            <a:headEnd/>
            <a:tailEnd/>
          </a:ln>
        </p:spPr>
        <p:txBody>
          <a:bodyPr wrap="square" numCol="1" anchorCtr="0" compatLnSpc="1">
            <a:prstTxWarp prst="textNoShape">
              <a:avLst/>
            </a:prstTxWarp>
          </a:bodyPr>
          <a:lstStyle/>
          <a:p>
            <a:pPr fontAlgn="base">
              <a:spcBef>
                <a:spcPct val="0"/>
              </a:spcBef>
              <a:spcAft>
                <a:spcPct val="0"/>
              </a:spcAft>
              <a:defRPr/>
            </a:pPr>
            <a:fld id="{D2E65E4A-659C-4D18-9ED5-6E331D84DC8D}" type="slidenum">
              <a:rPr lang="fr-FR" smtClean="0"/>
              <a:pPr fontAlgn="base">
                <a:spcBef>
                  <a:spcPct val="0"/>
                </a:spcBef>
                <a:spcAft>
                  <a:spcPct val="0"/>
                </a:spcAft>
                <a:defRPr/>
              </a:pPr>
              <a:t>8</a:t>
            </a:fld>
            <a:endParaRPr lang="fr-FR" smtClean="0"/>
          </a:p>
        </p:txBody>
      </p:sp>
      <p:sp>
        <p:nvSpPr>
          <p:cNvPr id="15405" name="Text Box 63"/>
          <p:cNvSpPr txBox="1">
            <a:spLocks noChangeArrowheads="1"/>
          </p:cNvSpPr>
          <p:nvPr/>
        </p:nvSpPr>
        <p:spPr bwMode="auto">
          <a:xfrm>
            <a:off x="1347788" y="2311400"/>
            <a:ext cx="488950" cy="368300"/>
          </a:xfrm>
          <a:prstGeom prst="rect">
            <a:avLst/>
          </a:prstGeom>
          <a:noFill/>
          <a:ln w="9525" algn="ctr">
            <a:noFill/>
            <a:miter lim="800000"/>
            <a:headEnd/>
            <a:tailEnd/>
          </a:ln>
        </p:spPr>
        <p:txBody>
          <a:bodyPr lIns="18000" tIns="18000" rIns="18000" bIns="18000">
            <a:spAutoFit/>
          </a:bodyPr>
          <a:lstStyle/>
          <a:p>
            <a:pPr algn="ctr">
              <a:lnSpc>
                <a:spcPct val="120000"/>
              </a:lnSpc>
            </a:pPr>
            <a:r>
              <a:rPr lang="fr-FR">
                <a:latin typeface="Cambria" pitchFamily="18" charset="0"/>
              </a:rPr>
              <a:t>Site</a:t>
            </a:r>
          </a:p>
        </p:txBody>
      </p:sp>
      <p:sp>
        <p:nvSpPr>
          <p:cNvPr id="15406" name="Text Box 64"/>
          <p:cNvSpPr txBox="1">
            <a:spLocks noChangeArrowheads="1"/>
          </p:cNvSpPr>
          <p:nvPr/>
        </p:nvSpPr>
        <p:spPr bwMode="auto">
          <a:xfrm>
            <a:off x="4862513" y="1441450"/>
            <a:ext cx="611187" cy="368300"/>
          </a:xfrm>
          <a:prstGeom prst="rect">
            <a:avLst/>
          </a:prstGeom>
          <a:noFill/>
          <a:ln w="9525" algn="ctr">
            <a:noFill/>
            <a:miter lim="800000"/>
            <a:headEnd/>
            <a:tailEnd/>
          </a:ln>
        </p:spPr>
        <p:txBody>
          <a:bodyPr wrap="none" lIns="18000" tIns="18000" rIns="18000" bIns="18000">
            <a:spAutoFit/>
          </a:bodyPr>
          <a:lstStyle/>
          <a:p>
            <a:pPr algn="ctr">
              <a:lnSpc>
                <a:spcPct val="120000"/>
              </a:lnSpc>
            </a:pPr>
            <a:r>
              <a:rPr lang="fr-FR">
                <a:latin typeface="Cambria" pitchFamily="18" charset="0"/>
              </a:rPr>
              <a:t>Client</a:t>
            </a:r>
          </a:p>
        </p:txBody>
      </p:sp>
      <p:sp>
        <p:nvSpPr>
          <p:cNvPr id="15407" name="Rectangle 66"/>
          <p:cNvSpPr>
            <a:spLocks noChangeArrowheads="1"/>
          </p:cNvSpPr>
          <p:nvPr/>
        </p:nvSpPr>
        <p:spPr bwMode="auto">
          <a:xfrm>
            <a:off x="8121650" y="5264150"/>
            <a:ext cx="1225550" cy="309563"/>
          </a:xfrm>
          <a:prstGeom prst="rect">
            <a:avLst/>
          </a:prstGeom>
          <a:noFill/>
          <a:ln w="9525">
            <a:noFill/>
            <a:miter lim="800000"/>
            <a:headEnd/>
            <a:tailEnd/>
          </a:ln>
        </p:spPr>
        <p:txBody>
          <a:bodyPr lIns="95773" tIns="47887" rIns="95773" bIns="47887"/>
          <a:lstStyle/>
          <a:p>
            <a:pPr algn="ctr">
              <a:lnSpc>
                <a:spcPct val="120000"/>
              </a:lnSpc>
              <a:spcAft>
                <a:spcPct val="20000"/>
              </a:spcAft>
              <a:buClr>
                <a:srgbClr val="666465"/>
              </a:buClr>
              <a:buFont typeface="Wingdings" pitchFamily="2" charset="2"/>
              <a:buNone/>
            </a:pPr>
            <a:endParaRPr lang="fr-FR" sz="1600">
              <a:solidFill>
                <a:srgbClr val="FF0000"/>
              </a:solidFill>
              <a:latin typeface="Verdana" pitchFamily="34" charset="0"/>
            </a:endParaRPr>
          </a:p>
        </p:txBody>
      </p:sp>
      <p:sp>
        <p:nvSpPr>
          <p:cNvPr id="15408" name="AutoShape 67"/>
          <p:cNvSpPr>
            <a:spLocks noChangeArrowheads="1"/>
          </p:cNvSpPr>
          <p:nvPr/>
        </p:nvSpPr>
        <p:spPr bwMode="auto">
          <a:xfrm>
            <a:off x="38100" y="5286375"/>
            <a:ext cx="1033463" cy="515938"/>
          </a:xfrm>
          <a:prstGeom prst="homePlate">
            <a:avLst>
              <a:gd name="adj" fmla="val 35916"/>
            </a:avLst>
          </a:prstGeom>
          <a:solidFill>
            <a:schemeClr val="bg1"/>
          </a:solidFill>
          <a:ln w="9525">
            <a:solidFill>
              <a:srgbClr val="FF0000"/>
            </a:solidFill>
            <a:miter lim="800000"/>
            <a:headEnd/>
            <a:tailEnd/>
          </a:ln>
        </p:spPr>
        <p:txBody>
          <a:bodyPr anchor="ctr"/>
          <a:lstStyle/>
          <a:p>
            <a:pPr algn="ctr">
              <a:lnSpc>
                <a:spcPct val="120000"/>
              </a:lnSpc>
              <a:spcAft>
                <a:spcPct val="20000"/>
              </a:spcAft>
              <a:buClr>
                <a:srgbClr val="666465"/>
              </a:buClr>
              <a:buFont typeface="Wingdings" pitchFamily="2" charset="2"/>
              <a:buNone/>
            </a:pPr>
            <a:r>
              <a:rPr lang="fr-FR" sz="800" i="1">
                <a:solidFill>
                  <a:srgbClr val="FF0000"/>
                </a:solidFill>
                <a:latin typeface="Verdana" pitchFamily="34" charset="0"/>
              </a:rPr>
              <a:t>Connaissance client (Compte clé)</a:t>
            </a:r>
            <a:endParaRPr lang="fr-FR">
              <a:latin typeface="Verdana" pitchFamily="34" charset="0"/>
            </a:endParaRPr>
          </a:p>
        </p:txBody>
      </p:sp>
      <p:sp>
        <p:nvSpPr>
          <p:cNvPr id="15409" name="Line 68"/>
          <p:cNvSpPr>
            <a:spLocks noChangeShapeType="1"/>
          </p:cNvSpPr>
          <p:nvPr/>
        </p:nvSpPr>
        <p:spPr bwMode="auto">
          <a:xfrm>
            <a:off x="1214438" y="5429250"/>
            <a:ext cx="0" cy="166688"/>
          </a:xfrm>
          <a:prstGeom prst="line">
            <a:avLst/>
          </a:prstGeom>
          <a:noFill/>
          <a:ln w="9525">
            <a:solidFill>
              <a:srgbClr val="FF0000"/>
            </a:solidFill>
            <a:round/>
            <a:headEnd/>
            <a:tailEnd type="triangle" w="med" len="med"/>
          </a:ln>
        </p:spPr>
        <p:txBody>
          <a:bodyPr wrap="none" anchor="ctr"/>
          <a:lstStyle/>
          <a:p>
            <a:endParaRPr lang="fr-FR"/>
          </a:p>
        </p:txBody>
      </p:sp>
      <p:sp>
        <p:nvSpPr>
          <p:cNvPr id="15410" name="AutoShape 69"/>
          <p:cNvSpPr>
            <a:spLocks noChangeArrowheads="1"/>
          </p:cNvSpPr>
          <p:nvPr/>
        </p:nvSpPr>
        <p:spPr bwMode="auto">
          <a:xfrm rot="-5400000">
            <a:off x="5659437" y="1141413"/>
            <a:ext cx="993775" cy="425450"/>
          </a:xfrm>
          <a:prstGeom prst="leftArrow">
            <a:avLst>
              <a:gd name="adj1" fmla="val 97833"/>
              <a:gd name="adj2" fmla="val 33177"/>
            </a:avLst>
          </a:prstGeom>
          <a:noFill/>
          <a:ln w="9525" algn="ctr">
            <a:solidFill>
              <a:srgbClr val="FF0000"/>
            </a:solidFill>
            <a:miter lim="800000"/>
            <a:headEnd/>
            <a:tailEnd/>
          </a:ln>
        </p:spPr>
        <p:txBody>
          <a:bodyPr anchor="ctr"/>
          <a:lstStyle/>
          <a:p>
            <a:pPr algn="ctr">
              <a:lnSpc>
                <a:spcPct val="120000"/>
              </a:lnSpc>
              <a:spcAft>
                <a:spcPct val="20000"/>
              </a:spcAft>
              <a:buClr>
                <a:srgbClr val="666465"/>
              </a:buClr>
              <a:buFont typeface="Wingdings" pitchFamily="2" charset="2"/>
              <a:buNone/>
            </a:pPr>
            <a:endParaRPr lang="fr-FR" sz="800" i="1" dirty="0">
              <a:solidFill>
                <a:srgbClr val="FF0000"/>
              </a:solidFill>
              <a:latin typeface="Verdana" pitchFamily="34" charset="0"/>
            </a:endParaRPr>
          </a:p>
          <a:p>
            <a:pPr algn="ctr">
              <a:lnSpc>
                <a:spcPct val="120000"/>
              </a:lnSpc>
              <a:spcAft>
                <a:spcPct val="20000"/>
              </a:spcAft>
              <a:buClr>
                <a:srgbClr val="666465"/>
              </a:buClr>
              <a:buFont typeface="Wingdings" pitchFamily="2" charset="2"/>
              <a:buNone/>
            </a:pPr>
            <a:r>
              <a:rPr lang="fr-FR" sz="800" i="1" dirty="0">
                <a:solidFill>
                  <a:srgbClr val="FF0000"/>
                </a:solidFill>
                <a:latin typeface="Verdana" pitchFamily="34" charset="0"/>
              </a:rPr>
              <a:t>Commercialisation</a:t>
            </a:r>
          </a:p>
          <a:p>
            <a:pPr algn="ctr">
              <a:lnSpc>
                <a:spcPct val="120000"/>
              </a:lnSpc>
              <a:spcAft>
                <a:spcPct val="20000"/>
              </a:spcAft>
              <a:buClr>
                <a:srgbClr val="666465"/>
              </a:buClr>
              <a:buFont typeface="Wingdings" pitchFamily="2" charset="2"/>
              <a:buNone/>
            </a:pPr>
            <a:endParaRPr lang="fr-FR" sz="800" i="1" dirty="0">
              <a:solidFill>
                <a:srgbClr val="FF0000"/>
              </a:solidFill>
              <a:latin typeface="Verdana" pitchFamily="34" charset="0"/>
            </a:endParaRPr>
          </a:p>
        </p:txBody>
      </p:sp>
      <p:sp>
        <p:nvSpPr>
          <p:cNvPr id="15411" name="Line 70"/>
          <p:cNvSpPr>
            <a:spLocks noChangeShapeType="1"/>
          </p:cNvSpPr>
          <p:nvPr/>
        </p:nvSpPr>
        <p:spPr bwMode="auto">
          <a:xfrm flipV="1">
            <a:off x="6159500" y="1966913"/>
            <a:ext cx="249238" cy="7937"/>
          </a:xfrm>
          <a:prstGeom prst="line">
            <a:avLst/>
          </a:prstGeom>
          <a:noFill/>
          <a:ln w="9525">
            <a:solidFill>
              <a:srgbClr val="FF0000"/>
            </a:solidFill>
            <a:round/>
            <a:headEnd/>
            <a:tailEnd type="triangle" w="med" len="med"/>
          </a:ln>
        </p:spPr>
        <p:txBody>
          <a:bodyPr wrap="none" anchor="ctr"/>
          <a:lstStyle/>
          <a:p>
            <a:endParaRPr lang="fr-FR"/>
          </a:p>
        </p:txBody>
      </p:sp>
      <p:sp>
        <p:nvSpPr>
          <p:cNvPr id="15412" name="AutoShape 71"/>
          <p:cNvSpPr>
            <a:spLocks noChangeArrowheads="1"/>
          </p:cNvSpPr>
          <p:nvPr/>
        </p:nvSpPr>
        <p:spPr bwMode="auto">
          <a:xfrm rot="-5400000">
            <a:off x="4003675" y="1141413"/>
            <a:ext cx="993775" cy="425450"/>
          </a:xfrm>
          <a:prstGeom prst="leftArrow">
            <a:avLst>
              <a:gd name="adj1" fmla="val 97833"/>
              <a:gd name="adj2" fmla="val 33177"/>
            </a:avLst>
          </a:prstGeom>
          <a:noFill/>
          <a:ln w="9525" algn="ctr">
            <a:solidFill>
              <a:srgbClr val="FF0000"/>
            </a:solidFill>
            <a:miter lim="800000"/>
            <a:headEnd/>
            <a:tailEnd/>
          </a:ln>
        </p:spPr>
        <p:txBody>
          <a:bodyPr anchor="ctr"/>
          <a:lstStyle/>
          <a:p>
            <a:pPr algn="ctr">
              <a:lnSpc>
                <a:spcPct val="120000"/>
              </a:lnSpc>
              <a:spcAft>
                <a:spcPct val="20000"/>
              </a:spcAft>
              <a:buClr>
                <a:srgbClr val="666465"/>
              </a:buClr>
              <a:buFont typeface="Wingdings" pitchFamily="2" charset="2"/>
              <a:buNone/>
            </a:pPr>
            <a:endParaRPr lang="fr-FR" sz="800" i="1" dirty="0">
              <a:solidFill>
                <a:srgbClr val="FF0000"/>
              </a:solidFill>
              <a:latin typeface="Verdana" pitchFamily="34" charset="0"/>
            </a:endParaRPr>
          </a:p>
          <a:p>
            <a:pPr algn="ctr">
              <a:lnSpc>
                <a:spcPct val="120000"/>
              </a:lnSpc>
              <a:spcAft>
                <a:spcPct val="20000"/>
              </a:spcAft>
              <a:buClr>
                <a:srgbClr val="666465"/>
              </a:buClr>
              <a:buFont typeface="Wingdings" pitchFamily="2" charset="2"/>
              <a:buNone/>
            </a:pPr>
            <a:r>
              <a:rPr lang="fr-FR" sz="800" i="1" dirty="0">
                <a:solidFill>
                  <a:srgbClr val="FF0000"/>
                </a:solidFill>
                <a:latin typeface="Verdana" pitchFamily="34" charset="0"/>
              </a:rPr>
              <a:t>Technologie</a:t>
            </a:r>
          </a:p>
          <a:p>
            <a:pPr algn="ctr">
              <a:lnSpc>
                <a:spcPct val="120000"/>
              </a:lnSpc>
              <a:spcAft>
                <a:spcPct val="20000"/>
              </a:spcAft>
              <a:buClr>
                <a:srgbClr val="666465"/>
              </a:buClr>
              <a:buFont typeface="Wingdings" pitchFamily="2" charset="2"/>
              <a:buNone/>
            </a:pPr>
            <a:endParaRPr lang="fr-FR" sz="800" i="1" dirty="0">
              <a:solidFill>
                <a:srgbClr val="FF0000"/>
              </a:solidFill>
              <a:latin typeface="Verdana" pitchFamily="34" charset="0"/>
            </a:endParaRPr>
          </a:p>
        </p:txBody>
      </p:sp>
      <p:sp>
        <p:nvSpPr>
          <p:cNvPr id="15413" name="Line 72"/>
          <p:cNvSpPr>
            <a:spLocks noChangeShapeType="1"/>
          </p:cNvSpPr>
          <p:nvPr/>
        </p:nvSpPr>
        <p:spPr bwMode="auto">
          <a:xfrm flipV="1">
            <a:off x="4359275" y="1966913"/>
            <a:ext cx="250825" cy="7937"/>
          </a:xfrm>
          <a:prstGeom prst="line">
            <a:avLst/>
          </a:prstGeom>
          <a:noFill/>
          <a:ln w="9525">
            <a:solidFill>
              <a:srgbClr val="FF0000"/>
            </a:solidFill>
            <a:round/>
            <a:headEnd type="triangle" w="med" len="med"/>
            <a:tailEnd type="triangle" w="med" len="med"/>
          </a:ln>
        </p:spPr>
        <p:txBody>
          <a:bodyPr wrap="none" anchor="ctr"/>
          <a:lstStyle/>
          <a:p>
            <a:endParaRPr lang="fr-FR"/>
          </a:p>
        </p:txBody>
      </p:sp>
      <p:sp>
        <p:nvSpPr>
          <p:cNvPr id="15414" name="AutoShape 73"/>
          <p:cNvSpPr>
            <a:spLocks noChangeArrowheads="1"/>
          </p:cNvSpPr>
          <p:nvPr/>
        </p:nvSpPr>
        <p:spPr bwMode="auto">
          <a:xfrm rot="-5400000">
            <a:off x="6883400" y="1212851"/>
            <a:ext cx="993775" cy="425450"/>
          </a:xfrm>
          <a:prstGeom prst="leftArrow">
            <a:avLst>
              <a:gd name="adj1" fmla="val 97833"/>
              <a:gd name="adj2" fmla="val 33177"/>
            </a:avLst>
          </a:prstGeom>
          <a:noFill/>
          <a:ln w="9525" algn="ctr">
            <a:solidFill>
              <a:srgbClr val="FF0000"/>
            </a:solidFill>
            <a:miter lim="800000"/>
            <a:headEnd/>
            <a:tailEnd/>
          </a:ln>
        </p:spPr>
        <p:txBody>
          <a:bodyPr anchor="ctr"/>
          <a:lstStyle/>
          <a:p>
            <a:pPr algn="ctr">
              <a:lnSpc>
                <a:spcPct val="120000"/>
              </a:lnSpc>
              <a:spcAft>
                <a:spcPct val="20000"/>
              </a:spcAft>
              <a:buClr>
                <a:srgbClr val="666465"/>
              </a:buClr>
              <a:buFont typeface="Wingdings" pitchFamily="2" charset="2"/>
              <a:buNone/>
            </a:pPr>
            <a:endParaRPr lang="fr-FR" sz="800" i="1">
              <a:solidFill>
                <a:srgbClr val="FF0000"/>
              </a:solidFill>
              <a:latin typeface="Verdana" pitchFamily="34" charset="0"/>
            </a:endParaRPr>
          </a:p>
          <a:p>
            <a:pPr algn="ctr">
              <a:lnSpc>
                <a:spcPct val="120000"/>
              </a:lnSpc>
              <a:spcAft>
                <a:spcPct val="20000"/>
              </a:spcAft>
              <a:buClr>
                <a:srgbClr val="666465"/>
              </a:buClr>
              <a:buFont typeface="Wingdings" pitchFamily="2" charset="2"/>
              <a:buNone/>
            </a:pPr>
            <a:r>
              <a:rPr lang="fr-FR" sz="800" i="1">
                <a:solidFill>
                  <a:srgbClr val="FF0000"/>
                </a:solidFill>
                <a:latin typeface="Verdana" pitchFamily="34" charset="0"/>
              </a:rPr>
              <a:t>Technologie</a:t>
            </a:r>
          </a:p>
          <a:p>
            <a:pPr algn="ctr">
              <a:lnSpc>
                <a:spcPct val="120000"/>
              </a:lnSpc>
              <a:spcAft>
                <a:spcPct val="20000"/>
              </a:spcAft>
              <a:buClr>
                <a:srgbClr val="666465"/>
              </a:buClr>
              <a:buFont typeface="Wingdings" pitchFamily="2" charset="2"/>
              <a:buNone/>
            </a:pPr>
            <a:endParaRPr lang="fr-FR" sz="800" i="1">
              <a:solidFill>
                <a:srgbClr val="FF0000"/>
              </a:solidFill>
              <a:latin typeface="Verdana" pitchFamily="34" charset="0"/>
            </a:endParaRPr>
          </a:p>
        </p:txBody>
      </p:sp>
      <p:sp>
        <p:nvSpPr>
          <p:cNvPr id="15415" name="Line 74"/>
          <p:cNvSpPr>
            <a:spLocks noChangeShapeType="1"/>
          </p:cNvSpPr>
          <p:nvPr/>
        </p:nvSpPr>
        <p:spPr bwMode="auto">
          <a:xfrm flipV="1">
            <a:off x="7240588" y="1966913"/>
            <a:ext cx="250825" cy="7937"/>
          </a:xfrm>
          <a:prstGeom prst="line">
            <a:avLst/>
          </a:prstGeom>
          <a:noFill/>
          <a:ln w="9525">
            <a:solidFill>
              <a:srgbClr val="FF0000"/>
            </a:solidFill>
            <a:round/>
            <a:headEnd type="triangle" w="med" len="med"/>
            <a:tailEnd type="triangle" w="med" len="med"/>
          </a:ln>
        </p:spPr>
        <p:txBody>
          <a:bodyPr wrap="none" anchor="ctr"/>
          <a:lstStyle/>
          <a:p>
            <a:endParaRPr lang="fr-FR"/>
          </a:p>
        </p:txBody>
      </p:sp>
      <p:sp>
        <p:nvSpPr>
          <p:cNvPr id="15416" name="Oval 75"/>
          <p:cNvSpPr>
            <a:spLocks noChangeArrowheads="1"/>
          </p:cNvSpPr>
          <p:nvPr/>
        </p:nvSpPr>
        <p:spPr bwMode="auto">
          <a:xfrm>
            <a:off x="3783013" y="4270375"/>
            <a:ext cx="358775" cy="360363"/>
          </a:xfrm>
          <a:prstGeom prst="ellipse">
            <a:avLst/>
          </a:prstGeom>
          <a:solidFill>
            <a:schemeClr val="accent1"/>
          </a:solidFill>
          <a:ln w="9525">
            <a:solidFill>
              <a:schemeClr val="tx1"/>
            </a:solidFill>
            <a:round/>
            <a:headEnd/>
            <a:tailEnd/>
          </a:ln>
        </p:spPr>
        <p:txBody>
          <a:bodyPr wrap="none" anchor="ctr"/>
          <a:lstStyle/>
          <a:p>
            <a:pPr algn="ctr"/>
            <a:r>
              <a:rPr lang="fr-FR">
                <a:latin typeface="Calibri" pitchFamily="34" charset="0"/>
              </a:rPr>
              <a:t>1</a:t>
            </a:r>
          </a:p>
        </p:txBody>
      </p:sp>
      <p:sp>
        <p:nvSpPr>
          <p:cNvPr id="15417" name="Oval 76"/>
          <p:cNvSpPr>
            <a:spLocks noChangeArrowheads="1"/>
          </p:cNvSpPr>
          <p:nvPr/>
        </p:nvSpPr>
        <p:spPr bwMode="auto">
          <a:xfrm>
            <a:off x="5006975" y="4270375"/>
            <a:ext cx="360363" cy="360363"/>
          </a:xfrm>
          <a:prstGeom prst="ellipse">
            <a:avLst/>
          </a:prstGeom>
          <a:solidFill>
            <a:schemeClr val="accent1"/>
          </a:solidFill>
          <a:ln w="9525">
            <a:solidFill>
              <a:schemeClr val="tx1"/>
            </a:solidFill>
            <a:round/>
            <a:headEnd/>
            <a:tailEnd/>
          </a:ln>
        </p:spPr>
        <p:txBody>
          <a:bodyPr wrap="none" anchor="ctr"/>
          <a:lstStyle/>
          <a:p>
            <a:pPr algn="ctr"/>
            <a:r>
              <a:rPr lang="fr-FR" dirty="0">
                <a:latin typeface="Calibri" pitchFamily="34" charset="0"/>
              </a:rPr>
              <a:t>2</a:t>
            </a:r>
          </a:p>
        </p:txBody>
      </p:sp>
      <p:sp>
        <p:nvSpPr>
          <p:cNvPr id="15418" name="Oval 77"/>
          <p:cNvSpPr>
            <a:spLocks noChangeArrowheads="1"/>
          </p:cNvSpPr>
          <p:nvPr/>
        </p:nvSpPr>
        <p:spPr bwMode="auto">
          <a:xfrm>
            <a:off x="6880225" y="4702175"/>
            <a:ext cx="360363" cy="360363"/>
          </a:xfrm>
          <a:prstGeom prst="ellipse">
            <a:avLst/>
          </a:prstGeom>
          <a:solidFill>
            <a:schemeClr val="accent1"/>
          </a:solidFill>
          <a:ln w="9525">
            <a:solidFill>
              <a:schemeClr val="tx1"/>
            </a:solidFill>
            <a:round/>
            <a:headEnd/>
            <a:tailEnd/>
          </a:ln>
        </p:spPr>
        <p:txBody>
          <a:bodyPr wrap="none" anchor="ctr"/>
          <a:lstStyle/>
          <a:p>
            <a:pPr algn="ctr"/>
            <a:r>
              <a:rPr lang="fr-FR" dirty="0">
                <a:latin typeface="Calibri" pitchFamily="34" charset="0"/>
              </a:rPr>
              <a:t>3</a:t>
            </a:r>
          </a:p>
        </p:txBody>
      </p:sp>
      <p:sp>
        <p:nvSpPr>
          <p:cNvPr id="15419" name="Oval 78"/>
          <p:cNvSpPr>
            <a:spLocks noChangeArrowheads="1"/>
          </p:cNvSpPr>
          <p:nvPr/>
        </p:nvSpPr>
        <p:spPr bwMode="auto">
          <a:xfrm>
            <a:off x="7600950" y="4702175"/>
            <a:ext cx="358775" cy="360363"/>
          </a:xfrm>
          <a:prstGeom prst="ellipse">
            <a:avLst/>
          </a:prstGeom>
          <a:solidFill>
            <a:schemeClr val="accent1"/>
          </a:solidFill>
          <a:ln w="9525">
            <a:solidFill>
              <a:schemeClr val="tx1"/>
            </a:solidFill>
            <a:round/>
            <a:headEnd/>
            <a:tailEnd/>
          </a:ln>
        </p:spPr>
        <p:txBody>
          <a:bodyPr wrap="none" anchor="ctr"/>
          <a:lstStyle/>
          <a:p>
            <a:pPr algn="ctr"/>
            <a:r>
              <a:rPr lang="fr-FR" dirty="0">
                <a:latin typeface="Calibri" pitchFamily="34" charset="0"/>
              </a:rPr>
              <a:t>4</a:t>
            </a:r>
          </a:p>
        </p:txBody>
      </p:sp>
      <p:sp>
        <p:nvSpPr>
          <p:cNvPr id="15420" name="Oval 79"/>
          <p:cNvSpPr>
            <a:spLocks noChangeArrowheads="1"/>
          </p:cNvSpPr>
          <p:nvPr/>
        </p:nvSpPr>
        <p:spPr bwMode="auto">
          <a:xfrm>
            <a:off x="6926263" y="5410200"/>
            <a:ext cx="360362" cy="360363"/>
          </a:xfrm>
          <a:prstGeom prst="ellipse">
            <a:avLst/>
          </a:prstGeom>
          <a:solidFill>
            <a:schemeClr val="accent1"/>
          </a:solidFill>
          <a:ln w="9525">
            <a:solidFill>
              <a:schemeClr val="tx1"/>
            </a:solidFill>
            <a:round/>
            <a:headEnd/>
            <a:tailEnd/>
          </a:ln>
        </p:spPr>
        <p:txBody>
          <a:bodyPr wrap="none" anchor="ctr"/>
          <a:lstStyle/>
          <a:p>
            <a:pPr algn="ctr"/>
            <a:r>
              <a:rPr lang="fr-FR" dirty="0">
                <a:latin typeface="Calibri" pitchFamily="34" charset="0"/>
              </a:rPr>
              <a:t>5</a:t>
            </a:r>
          </a:p>
        </p:txBody>
      </p:sp>
      <p:sp>
        <p:nvSpPr>
          <p:cNvPr id="23" name="Rectangle 22"/>
          <p:cNvSpPr/>
          <p:nvPr/>
        </p:nvSpPr>
        <p:spPr>
          <a:xfrm>
            <a:off x="6572264" y="2928934"/>
            <a:ext cx="505267" cy="923330"/>
          </a:xfrm>
          <a:prstGeom prst="rect">
            <a:avLst/>
          </a:prstGeom>
          <a:noFill/>
        </p:spPr>
        <p:txBody>
          <a:bodyPr wrap="none">
            <a:spAutoFit/>
          </a:bodyPr>
          <a:lstStyle/>
          <a:p>
            <a:pPr algn="ctr" fontAlgn="auto">
              <a:spcBef>
                <a:spcPts val="0"/>
              </a:spcBef>
              <a:spcAft>
                <a:spcPts val="0"/>
              </a:spcAft>
              <a:defRPr/>
            </a:pPr>
            <a:r>
              <a:rPr lang="fr-FR" sz="5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mn-lt"/>
                <a:cs typeface="+mn-cs"/>
              </a:rPr>
              <a:t>?</a:t>
            </a:r>
          </a:p>
        </p:txBody>
      </p:sp>
      <p:sp>
        <p:nvSpPr>
          <p:cNvPr id="24" name="Rectangle 23"/>
          <p:cNvSpPr/>
          <p:nvPr/>
        </p:nvSpPr>
        <p:spPr>
          <a:xfrm>
            <a:off x="7572396" y="2928934"/>
            <a:ext cx="505267" cy="923330"/>
          </a:xfrm>
          <a:prstGeom prst="rect">
            <a:avLst/>
          </a:prstGeom>
          <a:noFill/>
        </p:spPr>
        <p:txBody>
          <a:bodyPr wrap="none">
            <a:spAutoFit/>
          </a:bodyPr>
          <a:lstStyle/>
          <a:p>
            <a:pPr algn="ctr" fontAlgn="auto">
              <a:spcBef>
                <a:spcPts val="0"/>
              </a:spcBef>
              <a:spcAft>
                <a:spcPts val="0"/>
              </a:spcAft>
              <a:defRPr/>
            </a:pPr>
            <a:r>
              <a:rPr lang="fr-FR" sz="5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mn-lt"/>
                <a:cs typeface="+mn-cs"/>
              </a:rPr>
              <a:t>?</a:t>
            </a:r>
          </a:p>
        </p:txBody>
      </p:sp>
    </p:spTree>
  </p:cSld>
  <p:clrMapOvr>
    <a:masterClrMapping/>
  </p:clrMapOvr>
  <p:transition>
    <p:dissolv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pPr eaLnBrk="1" fontAlgn="auto" hangingPunct="1">
              <a:spcAft>
                <a:spcPts val="0"/>
              </a:spcAft>
              <a:defRPr/>
            </a:pPr>
            <a:r>
              <a:rPr lang="fr-FR" dirty="0" smtClean="0"/>
              <a:t>Segmentation des activités de SDA</a:t>
            </a:r>
            <a:endParaRPr lang="fr-FR" dirty="0"/>
          </a:p>
        </p:txBody>
      </p:sp>
      <p:sp>
        <p:nvSpPr>
          <p:cNvPr id="16387" name="Espace réservé du contenu 2"/>
          <p:cNvSpPr>
            <a:spLocks noGrp="1"/>
          </p:cNvSpPr>
          <p:nvPr>
            <p:ph idx="1"/>
          </p:nvPr>
        </p:nvSpPr>
        <p:spPr/>
        <p:txBody>
          <a:bodyPr/>
          <a:lstStyle/>
          <a:p>
            <a:pPr eaLnBrk="1" hangingPunct="1">
              <a:buFont typeface="Arial" charset="0"/>
              <a:buNone/>
            </a:pPr>
            <a:r>
              <a:rPr lang="fr-FR" b="1" dirty="0" smtClean="0"/>
              <a:t>Remarque :</a:t>
            </a:r>
          </a:p>
          <a:p>
            <a:pPr algn="just" eaLnBrk="1" hangingPunct="1"/>
            <a:r>
              <a:rPr lang="fr-FR" dirty="0" smtClean="0"/>
              <a:t>Il faut étudier la pertinence de maintenir les segments « éligibles électricité » et « éligibles Gaz », selon leur contribution future (horizon 2016) dans le chiffres d’affaires de SDA.</a:t>
            </a:r>
          </a:p>
        </p:txBody>
      </p:sp>
      <p:sp>
        <p:nvSpPr>
          <p:cNvPr id="13316" name="Espace réservé du numéro de diapositive 3"/>
          <p:cNvSpPr>
            <a:spLocks noGrp="1"/>
          </p:cNvSpPr>
          <p:nvPr>
            <p:ph type="sldNum" sz="quarter" idx="12"/>
          </p:nvPr>
        </p:nvSpPr>
        <p:spPr bwMode="auto">
          <a:ln>
            <a:round/>
            <a:headEnd/>
            <a:tailEnd/>
          </a:ln>
        </p:spPr>
        <p:txBody>
          <a:bodyPr wrap="square" numCol="1" anchorCtr="0" compatLnSpc="1">
            <a:prstTxWarp prst="textNoShape">
              <a:avLst/>
            </a:prstTxWarp>
          </a:bodyPr>
          <a:lstStyle/>
          <a:p>
            <a:pPr fontAlgn="base">
              <a:spcBef>
                <a:spcPct val="0"/>
              </a:spcBef>
              <a:spcAft>
                <a:spcPct val="0"/>
              </a:spcAft>
              <a:defRPr/>
            </a:pPr>
            <a:fld id="{A5F12D60-91D5-44E1-85D3-082988F5ED8A}" type="slidenum">
              <a:rPr lang="fr-FR" smtClean="0"/>
              <a:pPr fontAlgn="base">
                <a:spcBef>
                  <a:spcPct val="0"/>
                </a:spcBef>
                <a:spcAft>
                  <a:spcPct val="0"/>
                </a:spcAft>
                <a:defRPr/>
              </a:pPr>
              <a:t>9</a:t>
            </a:fld>
            <a:endParaRPr lang="fr-FR" smtClean="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929</TotalTime>
  <Words>5673</Words>
  <Application>Microsoft Office PowerPoint</Application>
  <PresentationFormat>Affichage à l'écran (4:3)</PresentationFormat>
  <Paragraphs>1433</Paragraphs>
  <Slides>38</Slides>
  <Notes>23</Notes>
  <HiddenSlides>0</HiddenSlides>
  <MMClips>0</MMClips>
  <ScaleCrop>false</ScaleCrop>
  <HeadingPairs>
    <vt:vector size="4" baseType="variant">
      <vt:variant>
        <vt:lpstr>Thème</vt:lpstr>
      </vt:variant>
      <vt:variant>
        <vt:i4>1</vt:i4>
      </vt:variant>
      <vt:variant>
        <vt:lpstr>Titres des diapositives</vt:lpstr>
      </vt:variant>
      <vt:variant>
        <vt:i4>38</vt:i4>
      </vt:variant>
    </vt:vector>
  </HeadingPairs>
  <TitlesOfParts>
    <vt:vector size="39" baseType="lpstr">
      <vt:lpstr>Solstice</vt:lpstr>
      <vt:lpstr>Diapositive 1</vt:lpstr>
      <vt:lpstr>Objet :</vt:lpstr>
      <vt:lpstr>Objet :</vt:lpstr>
      <vt:lpstr>Approche :</vt:lpstr>
      <vt:lpstr>Approche :</vt:lpstr>
      <vt:lpstr>Approche :</vt:lpstr>
      <vt:lpstr>Présentation de l’état d’avancement des travaux de diagnostic</vt:lpstr>
      <vt:lpstr>Segmentation des activités de SDA</vt:lpstr>
      <vt:lpstr>Segmentation des activités de SDA</vt:lpstr>
      <vt:lpstr>Diagnostic stratégique du segment : « Concessions électricité »</vt:lpstr>
      <vt:lpstr>Diapositive 11</vt:lpstr>
      <vt:lpstr>Diapositive 12</vt:lpstr>
      <vt:lpstr>Diapositive 13</vt:lpstr>
      <vt:lpstr>Résultat du diagnostic  Stratégique pour le segment Concessions  électricité</vt:lpstr>
      <vt:lpstr>Diagnostic stratégique du segment :   « Concessions Gaz »</vt:lpstr>
      <vt:lpstr>Diapositive 16</vt:lpstr>
      <vt:lpstr>Diapositive 17</vt:lpstr>
      <vt:lpstr>Diapositive 18</vt:lpstr>
      <vt:lpstr>Diapositive 19</vt:lpstr>
      <vt:lpstr>Diagnostic Stratégique du segment « concessions gaz »</vt:lpstr>
      <vt:lpstr>Diagnostic stratégique du segment : « éligible électricité »</vt:lpstr>
      <vt:lpstr>Diapositive 22</vt:lpstr>
      <vt:lpstr>Diapositive 23</vt:lpstr>
      <vt:lpstr>Diapositive 24</vt:lpstr>
      <vt:lpstr>Diagnostic Stratégique du segment « éligibles élec »</vt:lpstr>
      <vt:lpstr>Diagnostic stratégique du segment : « ELIGIBLES GAZ»</vt:lpstr>
      <vt:lpstr>Diapositive 27</vt:lpstr>
      <vt:lpstr>Diapositive 28</vt:lpstr>
      <vt:lpstr>Diapositive 29</vt:lpstr>
      <vt:lpstr>Diapositive 30</vt:lpstr>
      <vt:lpstr>Diagnostic Stratégique du segment « éligibles gaz »</vt:lpstr>
      <vt:lpstr>Diagnostic stratégique du segment :  « services in-situ»</vt:lpstr>
      <vt:lpstr>Diapositive 33</vt:lpstr>
      <vt:lpstr>Diapositive 34</vt:lpstr>
      <vt:lpstr>Détermination de la Maturité du Segment</vt:lpstr>
      <vt:lpstr>Diagnostic Stratégique du segment « services »</vt:lpstr>
      <vt:lpstr>Diagnostic Stratégique du Champ d’Activité DISTRIBUTION</vt:lpstr>
      <vt:lpstr>Aperçus sur les travaux réalisés</vt:lpstr>
    </vt:vector>
  </TitlesOfParts>
  <Company>SDA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Diapositive 1</dc:title>
  <dc:creator>DCG-SF</dc:creator>
  <cp:lastModifiedBy>bellounes</cp:lastModifiedBy>
  <cp:revision>82</cp:revision>
  <dcterms:created xsi:type="dcterms:W3CDTF">2012-05-29T13:29:10Z</dcterms:created>
  <dcterms:modified xsi:type="dcterms:W3CDTF">2012-07-02T07:16:49Z</dcterms:modified>
</cp:coreProperties>
</file>