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handoutMasterIdLst>
    <p:handoutMasterId r:id="rId27"/>
  </p:handoutMasterIdLst>
  <p:sldIdLst>
    <p:sldId id="296" r:id="rId2"/>
    <p:sldId id="372" r:id="rId3"/>
    <p:sldId id="257" r:id="rId4"/>
    <p:sldId id="368" r:id="rId5"/>
    <p:sldId id="373" r:id="rId6"/>
    <p:sldId id="369" r:id="rId7"/>
    <p:sldId id="347" r:id="rId8"/>
    <p:sldId id="348" r:id="rId9"/>
    <p:sldId id="370" r:id="rId10"/>
    <p:sldId id="374" r:id="rId11"/>
    <p:sldId id="365" r:id="rId12"/>
    <p:sldId id="337" r:id="rId13"/>
    <p:sldId id="371" r:id="rId14"/>
    <p:sldId id="375" r:id="rId15"/>
    <p:sldId id="284" r:id="rId16"/>
    <p:sldId id="366" r:id="rId17"/>
    <p:sldId id="300" r:id="rId18"/>
    <p:sldId id="367" r:id="rId19"/>
    <p:sldId id="359" r:id="rId20"/>
    <p:sldId id="353" r:id="rId21"/>
    <p:sldId id="355" r:id="rId22"/>
    <p:sldId id="356" r:id="rId23"/>
    <p:sldId id="357" r:id="rId24"/>
    <p:sldId id="358"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E9E7"/>
    <a:srgbClr val="009E9A"/>
    <a:srgbClr val="003300"/>
    <a:srgbClr val="FFCCFF"/>
    <a:srgbClr val="FF99FF"/>
    <a:srgbClr val="006666"/>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18" autoAdjust="0"/>
    <p:restoredTop sz="98665" autoAdjust="0"/>
  </p:normalViewPr>
  <p:slideViewPr>
    <p:cSldViewPr>
      <p:cViewPr>
        <p:scale>
          <a:sx n="66" d="100"/>
          <a:sy n="66" d="100"/>
        </p:scale>
        <p:origin x="-792" y="-25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83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3DE7A-5060-4C89-8EF1-44689A99B539}" type="datetimeFigureOut">
              <a:rPr lang="fr-FR" smtClean="0"/>
              <a:pPr/>
              <a:t>01/10/2012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0685D0-7689-4EC6-8328-895054551D9D}" type="slidenum">
              <a:rPr lang="fr-FR" smtClean="0"/>
              <a:pPr/>
              <a:t>‹N°›</a:t>
            </a:fld>
            <a:endParaRPr lang="fr-FR"/>
          </a:p>
        </p:txBody>
      </p:sp>
    </p:spTree>
    <p:extLst>
      <p:ext uri="{BB962C8B-B14F-4D97-AF65-F5344CB8AC3E}">
        <p14:creationId xmlns="" xmlns:p14="http://schemas.microsoft.com/office/powerpoint/2010/main" val="19583497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3EA382-CE6D-4820-8E2F-EAA37B4F260B}" type="datetimeFigureOut">
              <a:rPr lang="fr-FR" smtClean="0"/>
              <a:pPr/>
              <a:t>01/10/2012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C1C62-4BCB-44F6-BF71-F8A98E51E1FE}" type="slidenum">
              <a:rPr lang="fr-FR" smtClean="0"/>
              <a:pPr/>
              <a:t>‹N°›</a:t>
            </a:fld>
            <a:endParaRPr lang="fr-FR"/>
          </a:p>
        </p:txBody>
      </p:sp>
      <p:sp>
        <p:nvSpPr>
          <p:cNvPr id="8" name="Espace réservé du pied de page 7"/>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 xmlns:p14="http://schemas.microsoft.com/office/powerpoint/2010/main" val="8071813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544" tIns="45771" rIns="91544" bIns="45771" anchor="b"/>
          <a:lstStyle/>
          <a:p>
            <a:pPr algn="r" defTabSz="915988"/>
            <a:fld id="{DEF83951-495D-40B3-B215-C1FEE863099B}" type="slidenum">
              <a:rPr lang="fr-FR" sz="1200">
                <a:latin typeface="Times New Roman" pitchFamily="18" charset="0"/>
              </a:rPr>
              <a:pPr algn="r" defTabSz="915988"/>
              <a:t>23</a:t>
            </a:fld>
            <a:endParaRPr lang="fr-FR" sz="1200">
              <a:latin typeface="Times New Roman" pitchFamily="18" charset="0"/>
            </a:endParaRPr>
          </a:p>
        </p:txBody>
      </p:sp>
      <p:sp>
        <p:nvSpPr>
          <p:cNvPr id="14848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5" name="Rectangle 3"/>
          <p:cNvSpPr>
            <a:spLocks noGrp="1" noChangeArrowheads="1"/>
          </p:cNvSpPr>
          <p:nvPr>
            <p:ph type="body" idx="1"/>
          </p:nvPr>
        </p:nvSpPr>
        <p:spPr bwMode="auto">
          <a:xfrm>
            <a:off x="914400" y="4344988"/>
            <a:ext cx="5029200" cy="4111625"/>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24</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914400" y="4344988"/>
            <a:ext cx="5029200" cy="4111625"/>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pPr>
              <a:defRPr/>
            </a:pPr>
            <a:fld id="{DCD1169A-DC4E-4590-B302-F0EB322F9A76}" type="datetime1">
              <a:rPr lang="fr-FR" smtClean="0"/>
              <a:pPr>
                <a:defRPr/>
              </a:pPr>
              <a:t>01/10/2012</a:t>
            </a:fld>
            <a:endParaRPr lang="fr-FR"/>
          </a:p>
        </p:txBody>
      </p:sp>
      <p:sp>
        <p:nvSpPr>
          <p:cNvPr id="17" name="Espace réservé du pied de page 16"/>
          <p:cNvSpPr>
            <a:spLocks noGrp="1"/>
          </p:cNvSpPr>
          <p:nvPr>
            <p:ph type="ftr" sz="quarter" idx="11"/>
          </p:nvPr>
        </p:nvSpPr>
        <p:spPr/>
        <p:txBody>
          <a:bodyPr/>
          <a:lstStyle/>
          <a:p>
            <a:pPr>
              <a:defRPr/>
            </a:pPr>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889BD29-DE13-4B50-998A-4896810BF16C}" type="slidenum">
              <a:rPr lang="fr-FR" smtClean="0"/>
              <a:pPr>
                <a:defRPr/>
              </a:pPr>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379D6ECA-A0B7-4C70-9766-0EA8BA9CC230}" type="datetime1">
              <a:rPr lang="fr-FR" smtClean="0"/>
              <a:pPr>
                <a:defRPr/>
              </a:pPr>
              <a:t>01/10/2012</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70BE1CD5-98D0-4C81-81FE-139B8321A4A2}" type="slidenum">
              <a:rPr lang="fr-FR" smtClean="0"/>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7C207D7C-4ADE-49B5-8945-363E114F266E}" type="datetime1">
              <a:rPr lang="fr-FR" smtClean="0"/>
              <a:pPr>
                <a:defRPr/>
              </a:pPr>
              <a:t>01/10/2012</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34396071-22BB-421D-B917-82F8EDCDBB9E}" type="slidenum">
              <a:rPr lang="fr-FR" smtClean="0"/>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71200" y="274638"/>
            <a:ext cx="7772400" cy="796908"/>
          </a:xfrm>
        </p:spPr>
        <p:txBody>
          <a:bodyPr>
            <a:normAutofit/>
          </a:bodyPr>
          <a:lstStyle>
            <a:lvl1pPr>
              <a:defRPr sz="3600" b="1"/>
            </a:lvl1pPr>
          </a:lstStyle>
          <a:p>
            <a:r>
              <a:rPr kumimoji="0" lang="fr-FR" dirty="0" smtClean="0"/>
              <a:t>Cliquez pour modifier le style du titre</a:t>
            </a:r>
            <a:endParaRPr kumimoji="0" lang="en-US" dirty="0"/>
          </a:p>
        </p:txBody>
      </p:sp>
      <p:sp>
        <p:nvSpPr>
          <p:cNvPr id="4" name="Espace réservé de la date 3"/>
          <p:cNvSpPr>
            <a:spLocks noGrp="1"/>
          </p:cNvSpPr>
          <p:nvPr>
            <p:ph type="dt" sz="half" idx="10"/>
          </p:nvPr>
        </p:nvSpPr>
        <p:spPr>
          <a:xfrm>
            <a:off x="5929000" y="6191250"/>
            <a:ext cx="2476500" cy="476250"/>
          </a:xfrm>
        </p:spPr>
        <p:txBody>
          <a:bodyPr/>
          <a:lstStyle/>
          <a:p>
            <a:pPr>
              <a:defRPr/>
            </a:pPr>
            <a:fld id="{8E666955-FDB5-43EE-B24E-5EB04F7AC5A3}" type="datetime1">
              <a:rPr lang="fr-FR" smtClean="0"/>
              <a:pPr>
                <a:defRPr/>
              </a:pPr>
              <a:t>01/10/2012</a:t>
            </a:fld>
            <a:endParaRPr lang="fr-FR"/>
          </a:p>
        </p:txBody>
      </p:sp>
      <p:sp>
        <p:nvSpPr>
          <p:cNvPr id="5" name="Espace réservé du pied de page 4"/>
          <p:cNvSpPr>
            <a:spLocks noGrp="1"/>
          </p:cNvSpPr>
          <p:nvPr>
            <p:ph type="ftr" sz="quarter" idx="11"/>
          </p:nvPr>
        </p:nvSpPr>
        <p:spPr>
          <a:xfrm>
            <a:off x="671200" y="6172200"/>
            <a:ext cx="3962400" cy="457200"/>
          </a:xfrm>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‹N°›</a:t>
            </a:fld>
            <a:endParaRPr lang="fr-FR"/>
          </a:p>
        </p:txBody>
      </p:sp>
      <p:sp>
        <p:nvSpPr>
          <p:cNvPr id="8" name="Espace réservé du contenu 7"/>
          <p:cNvSpPr>
            <a:spLocks noGrp="1"/>
          </p:cNvSpPr>
          <p:nvPr>
            <p:ph sz="quarter" idx="1"/>
          </p:nvPr>
        </p:nvSpPr>
        <p:spPr>
          <a:xfrm>
            <a:off x="671200" y="1214422"/>
            <a:ext cx="8187080" cy="4805378"/>
          </a:xfrm>
        </p:spPr>
        <p:txBody>
          <a:bodyPr vert="horz"/>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46E1BC9D-7298-499F-B2D0-369CAB8F46C8}" type="datetime1">
              <a:rPr lang="fr-FR" smtClean="0"/>
              <a:pPr>
                <a:defRPr/>
              </a:pPr>
              <a:t>01/10/2012</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pPr>
              <a:defRPr/>
            </a:pPr>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pPr>
              <a:defRPr/>
            </a:pPr>
            <a:fld id="{A5ECA902-7091-420C-99C5-92791CD08214}" type="slidenum">
              <a:rPr lang="fr-FR" smtClean="0"/>
              <a:pPr>
                <a:defRPr/>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pPr>
              <a:defRPr/>
            </a:pPr>
            <a:fld id="{945D4A25-A4BA-4ADD-9307-EFBF7441A60A}" type="datetime1">
              <a:rPr lang="fr-FR" smtClean="0"/>
              <a:pPr>
                <a:defRPr/>
              </a:pPr>
              <a:t>01/10/2012</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251E52EC-273C-433C-92FE-FB76EF756714}" type="slidenum">
              <a:rPr lang="fr-FR" smtClean="0"/>
              <a:pPr>
                <a:defRPr/>
              </a:pPr>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pPr>
              <a:defRPr/>
            </a:pPr>
            <a:fld id="{A25997C6-9408-4580-A878-26499E4251AA}" type="datetime1">
              <a:rPr lang="fr-FR" smtClean="0"/>
              <a:pPr>
                <a:defRPr/>
              </a:pPr>
              <a:t>01/10/2012</a:t>
            </a:fld>
            <a:endParaRPr lang="fr-FR"/>
          </a:p>
        </p:txBody>
      </p:sp>
      <p:sp>
        <p:nvSpPr>
          <p:cNvPr id="8" name="Espace réservé du pied de page 7"/>
          <p:cNvSpPr>
            <a:spLocks noGrp="1"/>
          </p:cNvSpPr>
          <p:nvPr>
            <p:ph type="ftr" sz="quarter" idx="11"/>
          </p:nvPr>
        </p:nvSpPr>
        <p:spPr/>
        <p:txBody>
          <a:bodyPr/>
          <a:lstStyle/>
          <a:p>
            <a:pPr>
              <a:defRPr/>
            </a:pPr>
            <a:endParaRPr lang="fr-FR"/>
          </a:p>
        </p:txBody>
      </p:sp>
      <p:sp>
        <p:nvSpPr>
          <p:cNvPr id="9" name="Espace réservé du numéro de diapositive 8"/>
          <p:cNvSpPr>
            <a:spLocks noGrp="1"/>
          </p:cNvSpPr>
          <p:nvPr>
            <p:ph type="sldNum" sz="quarter" idx="12"/>
          </p:nvPr>
        </p:nvSpPr>
        <p:spPr/>
        <p:txBody>
          <a:bodyPr/>
          <a:lstStyle/>
          <a:p>
            <a:pPr>
              <a:defRPr/>
            </a:pPr>
            <a:fld id="{3E009B5F-163E-427F-84FD-430AB5D90F90}" type="slidenum">
              <a:rPr lang="fr-FR" smtClean="0"/>
              <a:pPr>
                <a:defRPr/>
              </a:pPr>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pPr>
              <a:defRPr/>
            </a:pPr>
            <a:fld id="{B15FA66B-4E10-4D0B-A31E-EC83AC1C148D}" type="datetime1">
              <a:rPr lang="fr-FR" smtClean="0"/>
              <a:pPr>
                <a:defRPr/>
              </a:pPr>
              <a:t>01/10/2012</a:t>
            </a:fld>
            <a:endParaRPr lang="fr-FR"/>
          </a:p>
        </p:txBody>
      </p:sp>
      <p:sp>
        <p:nvSpPr>
          <p:cNvPr id="4" name="Espace réservé du pied de page 3"/>
          <p:cNvSpPr>
            <a:spLocks noGrp="1"/>
          </p:cNvSpPr>
          <p:nvPr>
            <p:ph type="ftr" sz="quarter" idx="11"/>
          </p:nvPr>
        </p:nvSpPr>
        <p:spPr/>
        <p:txBody>
          <a:bodyPr/>
          <a:lstStyle/>
          <a:p>
            <a:pPr>
              <a:defRPr/>
            </a:pPr>
            <a:endParaRPr lang="fr-FR"/>
          </a:p>
        </p:txBody>
      </p:sp>
      <p:sp>
        <p:nvSpPr>
          <p:cNvPr id="5" name="Espace réservé du numéro de diapositive 4"/>
          <p:cNvSpPr>
            <a:spLocks noGrp="1"/>
          </p:cNvSpPr>
          <p:nvPr>
            <p:ph type="sldNum" sz="quarter" idx="12"/>
          </p:nvPr>
        </p:nvSpPr>
        <p:spPr/>
        <p:txBody>
          <a:bodyPr/>
          <a:lstStyle/>
          <a:p>
            <a:pPr>
              <a:defRPr/>
            </a:pPr>
            <a:fld id="{FBAE03CE-DD0D-4426-B18E-FD1E1DA24116}" type="slidenum">
              <a:rPr lang="fr-FR" smtClean="0"/>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078F517D-A87E-4989-9F33-EA2EC74C7A87}" type="datetime1">
              <a:rPr lang="fr-FR" smtClean="0"/>
              <a:pPr>
                <a:defRPr/>
              </a:pPr>
              <a:t>01/10/2012</a:t>
            </a:fld>
            <a:endParaRPr lang="fr-FR"/>
          </a:p>
        </p:txBody>
      </p:sp>
      <p:sp>
        <p:nvSpPr>
          <p:cNvPr id="3" name="Espace réservé du pied de page 2"/>
          <p:cNvSpPr>
            <a:spLocks noGrp="1"/>
          </p:cNvSpPr>
          <p:nvPr>
            <p:ph type="ftr" sz="quarter" idx="11"/>
          </p:nvPr>
        </p:nvSpPr>
        <p:spPr/>
        <p:txBody>
          <a:bodyPr/>
          <a:lstStyle/>
          <a:p>
            <a:pPr>
              <a:defRPr/>
            </a:pPr>
            <a:endParaRPr lang="fr-FR"/>
          </a:p>
        </p:txBody>
      </p:sp>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1058557-C131-4AD7-A50E-29E2A985C319}" type="datetime1">
              <a:rPr lang="fr-FR" smtClean="0"/>
              <a:pPr>
                <a:defRPr/>
              </a:pPr>
              <a:t>01/10/2012</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B0F2954D-C82A-4B60-9499-E1795EDE0C2E}" type="slidenum">
              <a:rPr lang="fr-FR" smtClean="0"/>
              <a:pPr>
                <a:defRPr/>
              </a:pPr>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EA6B1EB-55F7-443B-9305-B9092EBC50AE}" type="datetime1">
              <a:rPr lang="fr-FR" smtClean="0"/>
              <a:pPr>
                <a:defRPr/>
              </a:pPr>
              <a:t>01/10/2012</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pPr>
              <a:defRPr/>
            </a:pPr>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pPr>
              <a:defRPr/>
            </a:pPr>
            <a:fld id="{1F263EB6-752B-413E-943D-1B4D305DAE5E}" type="slidenum">
              <a:rPr lang="fr-FR" smtClean="0"/>
              <a:pPr>
                <a:defRPr/>
              </a:pPr>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596005-4183-4002-84CA-0C9454A10028}" type="datetime1">
              <a:rPr lang="fr-FR" smtClean="0"/>
              <a:pPr/>
              <a:t>01/10/2012</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3BF879-5884-4A0F-93B5-7B5B7BFEF4B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153958" y="2714620"/>
            <a:ext cx="6836084" cy="1357322"/>
          </a:xfrm>
        </p:spPr>
        <p:txBody>
          <a:bodyPr>
            <a:noAutofit/>
          </a:bodyPr>
          <a:lstStyle/>
          <a:p>
            <a:pPr algn="ctr"/>
            <a:r>
              <a:rPr lang="fr-FR" sz="4400" b="1" dirty="0" smtClean="0">
                <a:solidFill>
                  <a:srgbClr val="0070C0"/>
                </a:solidFill>
                <a:latin typeface="Garamond" pitchFamily="18" charset="0"/>
              </a:rPr>
              <a:t>2</a:t>
            </a:r>
            <a:r>
              <a:rPr lang="fr-FR" sz="4400" b="1" baseline="30000" dirty="0" smtClean="0">
                <a:solidFill>
                  <a:srgbClr val="0070C0"/>
                </a:solidFill>
                <a:latin typeface="Garamond" pitchFamily="18" charset="0"/>
              </a:rPr>
              <a:t>ème</a:t>
            </a:r>
            <a:r>
              <a:rPr lang="fr-FR" sz="4400" b="1" dirty="0" smtClean="0">
                <a:solidFill>
                  <a:srgbClr val="0070C0"/>
                </a:solidFill>
                <a:latin typeface="Garamond" pitchFamily="18" charset="0"/>
              </a:rPr>
              <a:t> Phase : Scénarisation</a:t>
            </a:r>
            <a:r>
              <a:rPr lang="fr-FR" sz="4800" b="1" dirty="0" smtClean="0">
                <a:solidFill>
                  <a:srgbClr val="0070C0"/>
                </a:solidFill>
                <a:latin typeface="Garamond" pitchFamily="18" charset="0"/>
              </a:rPr>
              <a:t/>
            </a:r>
            <a:br>
              <a:rPr lang="fr-FR" sz="4800" b="1" dirty="0" smtClean="0">
                <a:solidFill>
                  <a:srgbClr val="0070C0"/>
                </a:solidFill>
                <a:latin typeface="Garamond" pitchFamily="18" charset="0"/>
              </a:rPr>
            </a:br>
            <a:r>
              <a:rPr lang="fr-FR" sz="4400" b="1" dirty="0" smtClean="0">
                <a:solidFill>
                  <a:srgbClr val="0070C0"/>
                </a:solidFill>
                <a:latin typeface="Garamond" pitchFamily="18" charset="0"/>
              </a:rPr>
              <a:t> </a:t>
            </a:r>
            <a:endParaRPr lang="fr-FR" sz="4800" b="1" dirty="0">
              <a:solidFill>
                <a:srgbClr val="0070C0"/>
              </a:solidFill>
              <a:latin typeface="Garamond" pitchFamily="18" charset="0"/>
            </a:endParaRPr>
          </a:p>
        </p:txBody>
      </p:sp>
      <p:sp>
        <p:nvSpPr>
          <p:cNvPr id="5" name="Espace réservé du texte 4"/>
          <p:cNvSpPr>
            <a:spLocks noGrp="1"/>
          </p:cNvSpPr>
          <p:nvPr>
            <p:ph type="body" idx="1"/>
          </p:nvPr>
        </p:nvSpPr>
        <p:spPr>
          <a:xfrm>
            <a:off x="939644" y="1818554"/>
            <a:ext cx="7264712" cy="396000"/>
          </a:xfrm>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10000"/>
          </a:bodyPr>
          <a:lstStyle/>
          <a:p>
            <a:pPr algn="ctr"/>
            <a:r>
              <a:rPr lang="fr-FR" b="1" dirty="0" smtClean="0">
                <a:solidFill>
                  <a:srgbClr val="FFFF00"/>
                </a:solidFill>
              </a:rPr>
              <a:t>Plan Stratégique de SDA 2012 -2016</a:t>
            </a:r>
            <a:endParaRPr lang="fr-FR" b="1" dirty="0">
              <a:solidFill>
                <a:srgbClr val="FFFF00"/>
              </a:solidFill>
            </a:endParaRPr>
          </a:p>
        </p:txBody>
      </p:sp>
      <p:sp>
        <p:nvSpPr>
          <p:cNvPr id="8" name="Espace réservé du texte 4"/>
          <p:cNvSpPr txBox="1">
            <a:spLocks/>
          </p:cNvSpPr>
          <p:nvPr/>
        </p:nvSpPr>
        <p:spPr>
          <a:xfrm>
            <a:off x="2428860" y="5929330"/>
            <a:ext cx="6400800" cy="647710"/>
          </a:xfrm>
          <a:prstGeom prst="rect">
            <a:avLst/>
          </a:prstGeom>
        </p:spPr>
        <p:style>
          <a:lnRef idx="1">
            <a:schemeClr val="accent6"/>
          </a:lnRef>
          <a:fillRef idx="3">
            <a:schemeClr val="accent6"/>
          </a:fillRef>
          <a:effectRef idx="2">
            <a:schemeClr val="accent6"/>
          </a:effectRef>
          <a:fontRef idx="minor">
            <a:schemeClr val="lt1"/>
          </a:fontRef>
        </p:style>
        <p:txBody>
          <a:bodyPr anchor="b">
            <a:normAutofit/>
          </a:bodyPr>
          <a:lstStyle/>
          <a:p>
            <a:pPr marL="18288" marR="0" lvl="0" indent="0" algn="r" defTabSz="914400" rtl="0" eaLnBrk="1" fontAlgn="auto" latinLnBrk="0" hangingPunct="1">
              <a:lnSpc>
                <a:spcPts val="2300"/>
              </a:lnSpc>
              <a:spcBef>
                <a:spcPts val="0"/>
              </a:spcBef>
              <a:spcAft>
                <a:spcPts val="0"/>
              </a:spcAft>
              <a:buClr>
                <a:schemeClr val="accent1"/>
              </a:buClr>
              <a:buSzPct val="80000"/>
              <a:buFont typeface="Wingdings 2"/>
              <a:buNone/>
              <a:tabLst/>
              <a:defRPr/>
            </a:pPr>
            <a:r>
              <a:rPr kumimoji="0" lang="fr-FR" sz="2000" b="1" i="0" u="none" strike="noStrike" kern="1200" cap="none" spc="0" normalizeH="0" baseline="0" noProof="0" dirty="0" smtClean="0">
                <a:ln>
                  <a:noFill/>
                </a:ln>
                <a:solidFill>
                  <a:srgbClr val="FFFF00"/>
                </a:solidFill>
                <a:effectLst/>
                <a:uLnTx/>
                <a:uFillTx/>
                <a:latin typeface="+mn-lt"/>
                <a:ea typeface="+mn-ea"/>
                <a:cs typeface="+mn-cs"/>
              </a:rPr>
              <a:t>SDA siège le 16/09/2012</a:t>
            </a:r>
            <a:endParaRPr kumimoji="0" lang="fr-FR" sz="2000" b="1" i="0" u="none" strike="noStrike" kern="1200" cap="none" spc="0" normalizeH="0" baseline="0" noProof="0" dirty="0">
              <a:ln>
                <a:noFill/>
              </a:ln>
              <a:solidFill>
                <a:srgbClr val="FFFF00"/>
              </a:solidFill>
              <a:effectLst/>
              <a:uLnTx/>
              <a:uFillTx/>
              <a:latin typeface="+mn-lt"/>
              <a:ea typeface="+mn-ea"/>
              <a:cs typeface="+mn-cs"/>
            </a:endParaRPr>
          </a:p>
        </p:txBody>
      </p:sp>
      <p:pic>
        <p:nvPicPr>
          <p:cNvPr id="10" name="Picture 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0034" y="285728"/>
            <a:ext cx="8286808" cy="974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lstStyle/>
          <a:p>
            <a:r>
              <a:rPr lang="fr-FR" dirty="0" smtClean="0"/>
              <a:t>1. Approche </a:t>
            </a:r>
            <a:r>
              <a:rPr lang="en-US" dirty="0" smtClean="0"/>
              <a:t>Bottom</a:t>
            </a:r>
            <a:r>
              <a:rPr lang="fr-FR" dirty="0" smtClean="0"/>
              <a:t> Up</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10</a:t>
            </a:fld>
            <a:endParaRPr lang="fr-FR"/>
          </a:p>
        </p:txBody>
      </p:sp>
      <p:sp>
        <p:nvSpPr>
          <p:cNvPr id="5" name="Titre 4"/>
          <p:cNvSpPr>
            <a:spLocks noGrp="1"/>
          </p:cNvSpPr>
          <p:nvPr>
            <p:ph type="ctrTitle"/>
          </p:nvPr>
        </p:nvSpPr>
        <p:spPr/>
        <p:txBody>
          <a:bodyPr/>
          <a:lstStyle/>
          <a:p>
            <a:r>
              <a:rPr lang="fr-FR" dirty="0" smtClean="0"/>
              <a:t>Construction des scénarios</a:t>
            </a:r>
            <a:endParaRPr lang="fr-FR" dirty="0"/>
          </a:p>
        </p:txBody>
      </p:sp>
      <p:pic>
        <p:nvPicPr>
          <p:cNvPr id="6"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857232"/>
            <a:ext cx="7667625" cy="5495925"/>
          </a:xfrm>
          <a:prstGeom prst="rect">
            <a:avLst/>
          </a:prstGeom>
          <a:noFill/>
          <a:ln w="9525">
            <a:noFill/>
            <a:miter lim="800000"/>
            <a:headEnd/>
            <a:tailEnd/>
          </a:ln>
          <a:effectLst/>
        </p:spPr>
      </p:pic>
      <p:sp>
        <p:nvSpPr>
          <p:cNvPr id="5" name="Oval 36"/>
          <p:cNvSpPr>
            <a:spLocks noChangeArrowheads="1"/>
          </p:cNvSpPr>
          <p:nvPr/>
        </p:nvSpPr>
        <p:spPr bwMode="auto">
          <a:xfrm>
            <a:off x="4564694" y="3852827"/>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4996476" y="3638525"/>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0988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745389"/>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09885"/>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781389"/>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067141"/>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p:nvPr/>
        </p:nvCxnSpPr>
        <p:spPr>
          <a:xfrm rot="5400000" flipH="1" flipV="1">
            <a:off x="5365010" y="3841171"/>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582060"/>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16265"/>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861548"/>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636317"/>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itre 1"/>
          <p:cNvSpPr txBox="1">
            <a:spLocks/>
          </p:cNvSpPr>
          <p:nvPr/>
        </p:nvSpPr>
        <p:spPr>
          <a:xfrm>
            <a:off x="214282" y="142852"/>
            <a:ext cx="7772400" cy="500066"/>
          </a:xfrm>
          <a:prstGeom prst="rect">
            <a:avLst/>
          </a:prstGeom>
        </p:spPr>
        <p:txBody>
          <a:bodyPr bIns="91440" anchor="b" anchorCtr="0">
            <a:normAutofit fontScale="775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Rappel des principaux enjeux du</a:t>
            </a:r>
            <a:r>
              <a:rPr kumimoji="0" lang="fr-FR" sz="3600" b="1" i="0" u="sng" strike="noStrike" kern="1200" cap="none" spc="0" normalizeH="0" noProof="0" dirty="0" smtClean="0">
                <a:ln>
                  <a:noFill/>
                </a:ln>
                <a:solidFill>
                  <a:schemeClr val="accent2">
                    <a:lumMod val="75000"/>
                  </a:schemeClr>
                </a:solidFill>
                <a:effectLst/>
                <a:uLnTx/>
                <a:uFillTx/>
                <a:latin typeface="+mn-lt"/>
                <a:ea typeface="+mj-ea"/>
                <a:cs typeface="+mj-cs"/>
              </a:rPr>
              <a:t> diagnostic :</a:t>
            </a:r>
            <a:endParaRPr lang="fr-FR" sz="3600" b="1" u="sng" dirty="0" smtClean="0">
              <a:solidFill>
                <a:schemeClr val="accent2">
                  <a:lumMod val="75000"/>
                </a:schemeClr>
              </a:solidFill>
              <a:ea typeface="+mj-ea"/>
              <a:cs typeface="+mj-cs"/>
            </a:endParaRPr>
          </a:p>
        </p:txBody>
      </p:sp>
      <p:sp>
        <p:nvSpPr>
          <p:cNvPr id="23" name="Espace réservé du numéro de diapositive 22"/>
          <p:cNvSpPr>
            <a:spLocks noGrp="1"/>
          </p:cNvSpPr>
          <p:nvPr>
            <p:ph type="sldNum" sz="quarter" idx="12"/>
          </p:nvPr>
        </p:nvSpPr>
        <p:spPr/>
        <p:txBody>
          <a:bodyPr/>
          <a:lstStyle/>
          <a:p>
            <a:pPr>
              <a:defRPr/>
            </a:pPr>
            <a:fld id="{4B94C728-A482-4EA6-8093-71725AC11759}" type="slidenum">
              <a:rPr lang="fr-FR" smtClean="0"/>
              <a:pPr>
                <a:defRPr/>
              </a:pPr>
              <a:t>11</a:t>
            </a:fld>
            <a:endParaRPr lang="fr-FR"/>
          </a:p>
        </p:txBody>
      </p:sp>
      <p:pic>
        <p:nvPicPr>
          <p:cNvPr id="19" name="Picture 12"/>
          <p:cNvPicPr>
            <a:picLocks noChangeAspect="1" noChangeArrowheads="1"/>
          </p:cNvPicPr>
          <p:nvPr/>
        </p:nvPicPr>
        <p:blipFill>
          <a:blip r:embed="rId4"/>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146304" y="6400824"/>
            <a:ext cx="457200" cy="457200"/>
          </a:xfrm>
        </p:spPr>
        <p:txBody>
          <a:bodyPr/>
          <a:lstStyle/>
          <a:p>
            <a:pPr>
              <a:defRPr/>
            </a:pPr>
            <a:fld id="{4B94C728-A482-4EA6-8093-71725AC11759}" type="slidenum">
              <a:rPr lang="fr-FR" smtClean="0"/>
              <a:pPr>
                <a:defRPr/>
              </a:pPr>
              <a:t>12</a:t>
            </a:fld>
            <a:endParaRPr lang="fr-FR"/>
          </a:p>
        </p:txBody>
      </p:sp>
      <p:sp>
        <p:nvSpPr>
          <p:cNvPr id="8" name="Titre 1"/>
          <p:cNvSpPr txBox="1">
            <a:spLocks/>
          </p:cNvSpPr>
          <p:nvPr/>
        </p:nvSpPr>
        <p:spPr>
          <a:xfrm>
            <a:off x="214282" y="142852"/>
            <a:ext cx="7772400" cy="500066"/>
          </a:xfrm>
          <a:prstGeom prst="rect">
            <a:avLst/>
          </a:prstGeom>
        </p:spPr>
        <p:txBody>
          <a:bodyPr bIns="91440" anchor="b" anchorCtr="0">
            <a:normAutofit fontScale="775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Rappel des principaux enjeux du</a:t>
            </a:r>
            <a:r>
              <a:rPr kumimoji="0" lang="fr-FR" sz="3600" b="1" i="0" u="sng" strike="noStrike" kern="1200" cap="none" spc="0" normalizeH="0" noProof="0" dirty="0" smtClean="0">
                <a:ln>
                  <a:noFill/>
                </a:ln>
                <a:solidFill>
                  <a:schemeClr val="accent2">
                    <a:lumMod val="75000"/>
                  </a:schemeClr>
                </a:solidFill>
                <a:effectLst/>
                <a:uLnTx/>
                <a:uFillTx/>
                <a:latin typeface="+mn-lt"/>
                <a:ea typeface="+mj-ea"/>
                <a:cs typeface="+mj-cs"/>
              </a:rPr>
              <a:t> diagnostic :</a:t>
            </a:r>
            <a:endParaRPr lang="fr-FR" sz="3600" b="1" u="sng" dirty="0" smtClean="0">
              <a:solidFill>
                <a:schemeClr val="accent2">
                  <a:lumMod val="75000"/>
                </a:schemeClr>
              </a:solidFill>
              <a:ea typeface="+mj-ea"/>
              <a:cs typeface="+mj-cs"/>
            </a:endParaRPr>
          </a:p>
        </p:txBody>
      </p:sp>
      <p:graphicFrame>
        <p:nvGraphicFramePr>
          <p:cNvPr id="9" name="Tableau 8"/>
          <p:cNvGraphicFramePr>
            <a:graphicFrameLocks noGrp="1"/>
          </p:cNvGraphicFramePr>
          <p:nvPr/>
        </p:nvGraphicFramePr>
        <p:xfrm>
          <a:off x="253821" y="714356"/>
          <a:ext cx="8572560" cy="5760720"/>
        </p:xfrm>
        <a:graphic>
          <a:graphicData uri="http://schemas.openxmlformats.org/drawingml/2006/table">
            <a:tbl>
              <a:tblPr firstRow="1" bandRow="1">
                <a:tableStyleId>{5C22544A-7EE6-4342-B048-85BDC9FD1C3A}</a:tableStyleId>
              </a:tblPr>
              <a:tblGrid>
                <a:gridCol w="1246345"/>
                <a:gridCol w="1571636"/>
                <a:gridCol w="5754579"/>
              </a:tblGrid>
              <a:tr h="428628">
                <a:tc>
                  <a:txBody>
                    <a:bodyPr/>
                    <a:lstStyle/>
                    <a:p>
                      <a:pPr algn="ctr"/>
                      <a:r>
                        <a:rPr lang="fr-FR" dirty="0" smtClean="0"/>
                        <a:t>Segment</a:t>
                      </a:r>
                      <a:endParaRPr lang="fr-FR" dirty="0"/>
                    </a:p>
                  </a:txBody>
                  <a:tcPr anchor="ctr"/>
                </a:tc>
                <a:tc>
                  <a:txBody>
                    <a:bodyPr/>
                    <a:lstStyle/>
                    <a:p>
                      <a:pPr algn="ctr"/>
                      <a:r>
                        <a:rPr lang="fr-FR" dirty="0" smtClean="0"/>
                        <a:t>Résultat</a:t>
                      </a:r>
                      <a:r>
                        <a:rPr lang="fr-FR" baseline="0" dirty="0" smtClean="0"/>
                        <a:t> Diagnostic</a:t>
                      </a:r>
                      <a:endParaRPr lang="fr-FR" dirty="0"/>
                    </a:p>
                  </a:txBody>
                  <a:tcPr anchor="ctr"/>
                </a:tc>
                <a:tc>
                  <a:txBody>
                    <a:bodyPr/>
                    <a:lstStyle/>
                    <a:p>
                      <a:pPr algn="ctr"/>
                      <a:r>
                        <a:rPr lang="fr-FR" dirty="0" smtClean="0"/>
                        <a:t>Commentaires / Enjeux du segment</a:t>
                      </a:r>
                      <a:endParaRPr lang="fr-FR" dirty="0"/>
                    </a:p>
                  </a:txBody>
                  <a:tcPr anchor="ctr"/>
                </a:tc>
              </a:tr>
              <a:tr h="370840">
                <a:tc>
                  <a:txBody>
                    <a:bodyPr/>
                    <a:lstStyle/>
                    <a:p>
                      <a:r>
                        <a:rPr lang="fr-FR" dirty="0" smtClean="0"/>
                        <a:t>Concessions électricité</a:t>
                      </a:r>
                      <a:endParaRPr lang="fr-FR" dirty="0"/>
                    </a:p>
                  </a:txBody>
                  <a:tcPr anchor="ctr"/>
                </a:tc>
                <a:tc>
                  <a:txBody>
                    <a:bodyPr/>
                    <a:lstStyle/>
                    <a:p>
                      <a:r>
                        <a:rPr lang="fr-FR" dirty="0" smtClean="0"/>
                        <a:t>Développement sélectif</a:t>
                      </a:r>
                      <a:endParaRPr lang="fr-FR" dirty="0"/>
                    </a:p>
                  </a:txBody>
                  <a:tcPr anchor="ctr"/>
                </a:tc>
                <a:tc>
                  <a:txBody>
                    <a:bodyPr/>
                    <a:lstStyle/>
                    <a:p>
                      <a:r>
                        <a:rPr lang="fr-FR" dirty="0" smtClean="0"/>
                        <a:t>Ce segment est en position critique, étant donné qu’il est</a:t>
                      </a:r>
                      <a:r>
                        <a:rPr lang="fr-FR" baseline="0" dirty="0" smtClean="0"/>
                        <a:t> le métier de base de SDA et générant le plus grand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dirty="0"/>
                    </a:p>
                  </a:txBody>
                  <a:tcPr anchor="ctr"/>
                </a:tc>
              </a:tr>
              <a:tr h="370840">
                <a:tc>
                  <a:txBody>
                    <a:bodyPr/>
                    <a:lstStyle/>
                    <a:p>
                      <a:r>
                        <a:rPr lang="fr-FR" dirty="0" smtClean="0"/>
                        <a:t>Concessions</a:t>
                      </a:r>
                      <a:r>
                        <a:rPr lang="fr-FR" baseline="0" dirty="0" smtClean="0"/>
                        <a:t> Gaz</a:t>
                      </a:r>
                      <a:endParaRPr lang="fr-FR"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Développement sélectif</a:t>
                      </a:r>
                    </a:p>
                  </a:txBody>
                  <a:tcPr anchor="ctr"/>
                </a:tc>
                <a:tc>
                  <a:txBody>
                    <a:bodyPr/>
                    <a:lstStyle/>
                    <a:p>
                      <a:r>
                        <a:rPr lang="fr-FR" dirty="0" smtClean="0"/>
                        <a:t>Les concessions gaz doivent aussi être mises à niveau,</a:t>
                      </a:r>
                      <a:r>
                        <a:rPr lang="fr-FR" baseline="0" dirty="0" smtClean="0"/>
                        <a:t> en intégrant les nouveaux contraintes de la métropole telles que la gestion des courants vagabonds dus au projet du métro d’Alger.</a:t>
                      </a:r>
                      <a:endParaRPr lang="fr-FR" dirty="0"/>
                    </a:p>
                  </a:txBody>
                  <a:tcPr anchor="ctr"/>
                </a:tc>
              </a:tr>
              <a:tr h="370840">
                <a:tc>
                  <a:txBody>
                    <a:bodyPr/>
                    <a:lstStyle/>
                    <a:p>
                      <a:r>
                        <a:rPr lang="fr-FR" dirty="0" smtClean="0"/>
                        <a:t>Éligibles électricité</a:t>
                      </a:r>
                      <a:endParaRPr lang="fr-FR" dirty="0"/>
                    </a:p>
                  </a:txBody>
                  <a:tcPr anchor="ctr"/>
                </a:tc>
                <a:tc>
                  <a:txBody>
                    <a:bodyPr/>
                    <a:lstStyle/>
                    <a:p>
                      <a:r>
                        <a:rPr lang="fr-FR" dirty="0" smtClean="0"/>
                        <a:t>Développement</a:t>
                      </a:r>
                      <a:r>
                        <a:rPr lang="fr-FR" baseline="0" dirty="0" smtClean="0"/>
                        <a:t> prioritaire</a:t>
                      </a:r>
                      <a:endParaRPr lang="fr-FR" dirty="0"/>
                    </a:p>
                  </a:txBody>
                  <a:tcPr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Vu</a:t>
                      </a:r>
                      <a:r>
                        <a:rPr lang="fr-FR" baseline="0" dirty="0" smtClean="0"/>
                        <a:t> le positionnement favorable dans ces deux segments, il y a lieu de valoriser le savoir faire de SDA et la connaissance de ces clients pour améliorer leur gestion.</a:t>
                      </a:r>
                      <a:endParaRPr lang="fr-FR" dirty="0" smtClean="0"/>
                    </a:p>
                  </a:txBody>
                  <a:tcPr anchor="ctr"/>
                </a:tc>
              </a:tr>
              <a:tr h="370840">
                <a:tc>
                  <a:txBody>
                    <a:bodyPr/>
                    <a:lstStyle/>
                    <a:p>
                      <a:r>
                        <a:rPr lang="fr-FR" dirty="0" smtClean="0"/>
                        <a:t>Éligibles gaz</a:t>
                      </a:r>
                      <a:endParaRPr lang="fr-FR" dirty="0"/>
                    </a:p>
                  </a:txBody>
                  <a:tcPr anchor="ctr">
                    <a:solidFill>
                      <a:srgbClr val="F7E9E7"/>
                    </a:solidFill>
                  </a:tcPr>
                </a:tc>
                <a:tc>
                  <a:txBody>
                    <a:bodyPr/>
                    <a:lstStyle/>
                    <a:p>
                      <a:r>
                        <a:rPr lang="fr-FR" dirty="0" smtClean="0"/>
                        <a:t>Développement</a:t>
                      </a:r>
                      <a:r>
                        <a:rPr lang="fr-FR" baseline="0" dirty="0" smtClean="0"/>
                        <a:t> prioritaire</a:t>
                      </a:r>
                      <a:endParaRPr lang="fr-FR" dirty="0"/>
                    </a:p>
                  </a:txBody>
                  <a:tcPr anchor="ctr"/>
                </a:tc>
                <a:tc vMerge="1">
                  <a:txBody>
                    <a:bodyPr/>
                    <a:lstStyle/>
                    <a:p>
                      <a:endParaRPr lang="fr-FR" dirty="0"/>
                    </a:p>
                  </a:txBody>
                  <a:tcPr anchor="ctr"/>
                </a:tc>
              </a:tr>
              <a:tr h="370840">
                <a:tc>
                  <a:txBody>
                    <a:bodyPr/>
                    <a:lstStyle/>
                    <a:p>
                      <a:r>
                        <a:rPr lang="fr-FR" dirty="0" smtClean="0"/>
                        <a:t>Services</a:t>
                      </a:r>
                      <a:endParaRPr lang="fr-FR" dirty="0"/>
                    </a:p>
                  </a:txBody>
                  <a:tcPr anchor="ctr"/>
                </a:tc>
                <a:tc>
                  <a:txBody>
                    <a:bodyPr/>
                    <a:lstStyle/>
                    <a:p>
                      <a:r>
                        <a:rPr lang="fr-FR" dirty="0" smtClean="0"/>
                        <a:t>Développement</a:t>
                      </a:r>
                      <a:r>
                        <a:rPr lang="fr-FR" baseline="0" dirty="0" smtClean="0"/>
                        <a:t> prioritaire</a:t>
                      </a:r>
                      <a:endParaRPr lang="fr-FR" dirty="0"/>
                    </a:p>
                  </a:txBody>
                  <a:tcPr anchor="ctr"/>
                </a:tc>
                <a:tc>
                  <a:txBody>
                    <a:bodyPr/>
                    <a:lstStyle/>
                    <a:p>
                      <a:r>
                        <a:rPr lang="fr-FR" dirty="0" smtClean="0"/>
                        <a:t>Ce segment pourrait être exploité</a:t>
                      </a:r>
                      <a:r>
                        <a:rPr lang="fr-FR" baseline="0" dirty="0" smtClean="0"/>
                        <a:t> dans l’optique d’améliorer l’image de SDA vis-à-vis de ses clients (notamment les industriels) et pourrait </a:t>
                      </a:r>
                      <a:r>
                        <a:rPr lang="fr-FR" dirty="0" smtClean="0"/>
                        <a:t>présenter à terme un relais de croissance à valoriser.</a:t>
                      </a:r>
                      <a:endParaRPr lang="fr-FR" dirty="0"/>
                    </a:p>
                  </a:txBody>
                  <a:tcPr anchor="ctr">
                    <a:solidFill>
                      <a:srgbClr val="F7E9E7"/>
                    </a:solidFill>
                  </a:tcPr>
                </a:tc>
              </a:tr>
            </a:tbl>
          </a:graphicData>
        </a:graphic>
      </p:graphicFrame>
      <p:pic>
        <p:nvPicPr>
          <p:cNvPr id="6"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13</a:t>
            </a:fld>
            <a:endParaRPr lang="fr-FR"/>
          </a:p>
        </p:txBody>
      </p:sp>
      <p:sp>
        <p:nvSpPr>
          <p:cNvPr id="75" name="Espace réservé du contenu 74"/>
          <p:cNvSpPr>
            <a:spLocks noGrp="1"/>
          </p:cNvSpPr>
          <p:nvPr>
            <p:ph sz="quarter" idx="1"/>
          </p:nvPr>
        </p:nvSpPr>
        <p:spPr>
          <a:xfrm>
            <a:off x="571472" y="1357298"/>
            <a:ext cx="8187080" cy="4591064"/>
          </a:xfrm>
        </p:spPr>
        <p:txBody>
          <a:bodyPr>
            <a:normAutofit lnSpcReduction="10000"/>
          </a:bodyPr>
          <a:lstStyle/>
          <a:p>
            <a:pPr>
              <a:buNone/>
            </a:pPr>
            <a:r>
              <a:rPr lang="fr-FR" sz="3000" b="1" dirty="0" smtClean="0"/>
              <a:t>Scénario 01 : </a:t>
            </a:r>
          </a:p>
          <a:p>
            <a:r>
              <a:rPr lang="fr-FR" sz="3000" dirty="0" smtClean="0"/>
              <a:t>Priorité aux segments concessions électricité et gaz (développement RH, réduction des pertes, etc.)</a:t>
            </a:r>
          </a:p>
          <a:p>
            <a:r>
              <a:rPr lang="fr-FR" sz="3000" dirty="0" smtClean="0"/>
              <a:t>Développement tendanciel des autres segments (selon capacité notamment pour le segment services)</a:t>
            </a:r>
          </a:p>
          <a:p>
            <a:pPr>
              <a:buNone/>
            </a:pPr>
            <a:r>
              <a:rPr lang="fr-FR" sz="3000" b="1" dirty="0" smtClean="0"/>
              <a:t>Scénario 02 :</a:t>
            </a:r>
          </a:p>
          <a:p>
            <a:r>
              <a:rPr lang="fr-FR" sz="3000" dirty="0" smtClean="0"/>
              <a:t>Cibler le développent des concessions sur les postes critiques (taux de perte élevé)</a:t>
            </a:r>
          </a:p>
          <a:p>
            <a:r>
              <a:rPr lang="fr-FR" sz="3000" dirty="0" smtClean="0"/>
              <a:t>Développement volontariste des services (création d’équipes dédiées, formation RH, etc.)</a:t>
            </a:r>
          </a:p>
        </p:txBody>
      </p:sp>
      <p:sp>
        <p:nvSpPr>
          <p:cNvPr id="8"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Exemple de Scénarios selon l’a</a:t>
            </a:r>
            <a:r>
              <a:rPr lang="fr-FR" sz="3600" b="1" u="sng" dirty="0" err="1" smtClean="0">
                <a:solidFill>
                  <a:schemeClr val="accent2">
                    <a:lumMod val="75000"/>
                  </a:schemeClr>
                </a:solidFill>
                <a:ea typeface="+mj-ea"/>
                <a:cs typeface="+mj-cs"/>
              </a:rPr>
              <a:t>pproche</a:t>
            </a:r>
            <a:r>
              <a:rPr lang="fr-FR" sz="3600" b="1" u="sng" dirty="0" smtClean="0">
                <a:solidFill>
                  <a:schemeClr val="accent2">
                    <a:lumMod val="75000"/>
                  </a:schemeClr>
                </a:solidFill>
                <a:ea typeface="+mj-ea"/>
                <a:cs typeface="+mj-cs"/>
              </a:rPr>
              <a:t> </a:t>
            </a:r>
            <a:r>
              <a:rPr lang="fr-FR" sz="3600" b="1" u="sng" dirty="0" err="1" smtClean="0">
                <a:solidFill>
                  <a:schemeClr val="accent2">
                    <a:lumMod val="75000"/>
                  </a:schemeClr>
                </a:solidFill>
                <a:ea typeface="+mj-ea"/>
                <a:cs typeface="+mj-cs"/>
              </a:rPr>
              <a:t>Bottom</a:t>
            </a:r>
            <a:r>
              <a:rPr lang="fr-FR" sz="3600" b="1" u="sng" dirty="0" smtClean="0">
                <a:solidFill>
                  <a:schemeClr val="accent2">
                    <a:lumMod val="75000"/>
                  </a:schemeClr>
                </a:solidFill>
                <a:ea typeface="+mj-ea"/>
                <a:cs typeface="+mj-cs"/>
              </a:rPr>
              <a:t> Up :</a:t>
            </a:r>
          </a:p>
        </p:txBody>
      </p:sp>
      <p:pic>
        <p:nvPicPr>
          <p:cNvPr id="6"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lstStyle/>
          <a:p>
            <a:r>
              <a:rPr lang="fr-FR" dirty="0" smtClean="0"/>
              <a:t>2. Approche Top Down</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14</a:t>
            </a:fld>
            <a:endParaRPr lang="fr-FR"/>
          </a:p>
        </p:txBody>
      </p:sp>
      <p:sp>
        <p:nvSpPr>
          <p:cNvPr id="5" name="Titre 4"/>
          <p:cNvSpPr>
            <a:spLocks noGrp="1"/>
          </p:cNvSpPr>
          <p:nvPr>
            <p:ph type="ctrTitle"/>
          </p:nvPr>
        </p:nvSpPr>
        <p:spPr/>
        <p:txBody>
          <a:bodyPr/>
          <a:lstStyle/>
          <a:p>
            <a:r>
              <a:rPr lang="fr-FR" dirty="0" smtClean="0"/>
              <a:t>Construction des scénarios</a:t>
            </a:r>
            <a:endParaRPr lang="fr-FR" dirty="0"/>
          </a:p>
        </p:txBody>
      </p:sp>
      <p:pic>
        <p:nvPicPr>
          <p:cNvPr id="6"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D3094DCE-C724-4E59-B91F-8F40333BBEF8}" type="slidenum">
              <a:rPr lang="fr-FR"/>
              <a:pPr>
                <a:defRPr/>
              </a:pPr>
              <a:t>15</a:t>
            </a:fld>
            <a:endParaRPr lang="fr-FR"/>
          </a:p>
        </p:txBody>
      </p:sp>
      <p:sp>
        <p:nvSpPr>
          <p:cNvPr id="8" name="Espace réservé du contenu 8"/>
          <p:cNvSpPr txBox="1">
            <a:spLocks/>
          </p:cNvSpPr>
          <p:nvPr/>
        </p:nvSpPr>
        <p:spPr>
          <a:xfrm>
            <a:off x="857224" y="1571612"/>
            <a:ext cx="7143800" cy="3929090"/>
          </a:xfrm>
          <a:prstGeom prst="rect">
            <a:avLst/>
          </a:prstGeom>
        </p:spPr>
        <p:txBody>
          <a:bodyPr>
            <a:normAutofit/>
          </a:bodyPr>
          <a:lstStyle/>
          <a:p>
            <a:pPr marL="996696" lvl="1" indent="-457200">
              <a:spcBef>
                <a:spcPts val="600"/>
              </a:spcBef>
              <a:buClr>
                <a:schemeClr val="accent1"/>
              </a:buClr>
              <a:buSzPct val="80000"/>
              <a:buFont typeface="+mj-lt"/>
              <a:buAutoNum type="arabicPeriod"/>
            </a:pPr>
            <a:r>
              <a:rPr lang="fr-FR" sz="2500" dirty="0" smtClean="0"/>
              <a:t>Ouverture du marché</a:t>
            </a:r>
          </a:p>
          <a:p>
            <a:pPr marL="996696" lvl="1" indent="-457200">
              <a:spcBef>
                <a:spcPts val="600"/>
              </a:spcBef>
              <a:buClr>
                <a:schemeClr val="accent1"/>
              </a:buClr>
              <a:buSzPct val="80000"/>
              <a:buFont typeface="+mj-lt"/>
              <a:buAutoNum type="arabicPeriod"/>
            </a:pPr>
            <a:r>
              <a:rPr lang="fr-FR" sz="2500" dirty="0" smtClean="0"/>
              <a:t>Séparation activités électricité et gaz</a:t>
            </a:r>
          </a:p>
          <a:p>
            <a:pPr marL="996696" lvl="1" indent="-457200">
              <a:spcBef>
                <a:spcPts val="600"/>
              </a:spcBef>
              <a:buClr>
                <a:schemeClr val="accent1"/>
              </a:buClr>
              <a:buSzPct val="80000"/>
              <a:buFont typeface="+mj-lt"/>
              <a:buAutoNum type="arabicPeriod"/>
            </a:pPr>
            <a:r>
              <a:rPr lang="fr-FR" sz="2500" dirty="0" smtClean="0"/>
              <a:t>Séparation activités gestion du réseau et commercial</a:t>
            </a:r>
          </a:p>
          <a:p>
            <a:pPr marL="996696" lvl="1" indent="-457200">
              <a:spcBef>
                <a:spcPts val="600"/>
              </a:spcBef>
              <a:buClr>
                <a:schemeClr val="accent1"/>
              </a:buClr>
              <a:buSzPct val="80000"/>
              <a:buFont typeface="+mj-lt"/>
              <a:buAutoNum type="arabicPeriod"/>
            </a:pPr>
            <a:r>
              <a:rPr lang="fr-FR" sz="2500" dirty="0" smtClean="0"/>
              <a:t>Développement du métier  « services »</a:t>
            </a:r>
          </a:p>
          <a:p>
            <a:pPr marL="996696" lvl="1" indent="-457200">
              <a:spcBef>
                <a:spcPts val="600"/>
              </a:spcBef>
              <a:buClr>
                <a:schemeClr val="accent1"/>
              </a:buClr>
              <a:buSzPct val="80000"/>
              <a:buFont typeface="+mj-lt"/>
              <a:buAutoNum type="arabicPeriod"/>
            </a:pPr>
            <a:r>
              <a:rPr lang="fr-FR" sz="2500" dirty="0" smtClean="0"/>
              <a:t>Nombre de concessions Alger</a:t>
            </a:r>
          </a:p>
          <a:p>
            <a:pPr marL="996696" lvl="1" indent="-457200">
              <a:spcBef>
                <a:spcPts val="600"/>
              </a:spcBef>
              <a:buClr>
                <a:schemeClr val="accent1"/>
              </a:buClr>
              <a:buSzPct val="80000"/>
              <a:buFont typeface="+mj-lt"/>
              <a:buAutoNum type="arabicPeriod"/>
            </a:pPr>
            <a:endParaRPr lang="fr-FR" sz="2500" dirty="0" smtClean="0"/>
          </a:p>
          <a:p>
            <a:pPr marL="996696" lvl="1" indent="-457200">
              <a:spcBef>
                <a:spcPts val="600"/>
              </a:spcBef>
              <a:buClr>
                <a:schemeClr val="accent1"/>
              </a:buClr>
              <a:buSzPct val="80000"/>
              <a:buFont typeface="+mj-lt"/>
              <a:buAutoNum type="arabicPeriod"/>
            </a:pPr>
            <a:endParaRPr kumimoji="0" lang="fr-FR" sz="25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Titre 1"/>
          <p:cNvSpPr txBox="1">
            <a:spLocks/>
          </p:cNvSpPr>
          <p:nvPr/>
        </p:nvSpPr>
        <p:spPr>
          <a:xfrm>
            <a:off x="214282" y="346076"/>
            <a:ext cx="7772400" cy="796908"/>
          </a:xfrm>
          <a:prstGeom prst="rect">
            <a:avLst/>
          </a:prstGeom>
        </p:spPr>
        <p:txBody>
          <a:bodyPr bIns="91440" anchor="b" anchorCtr="0">
            <a:normAutofit fontScale="85000" lnSpcReduction="10000"/>
          </a:bodyPr>
          <a:lstStyle/>
          <a:p>
            <a:pPr marL="446088" indent="-446088" algn="just">
              <a:spcBef>
                <a:spcPct val="0"/>
              </a:spcBef>
              <a:defRPr/>
            </a:pPr>
            <a:r>
              <a:rPr lang="fr-FR" sz="3600" b="1" u="sng" dirty="0" smtClean="0">
                <a:solidFill>
                  <a:schemeClr val="accent2">
                    <a:lumMod val="75000"/>
                  </a:schemeClr>
                </a:solidFill>
              </a:rPr>
              <a:t>Proposition </a:t>
            </a:r>
            <a:r>
              <a:rPr lang="fr-FR" sz="3600" b="1" u="sng" dirty="0" smtClean="0">
                <a:solidFill>
                  <a:schemeClr val="accent2">
                    <a:lumMod val="75000"/>
                  </a:schemeClr>
                </a:solidFill>
                <a:ea typeface="+mj-ea"/>
                <a:cs typeface="+mj-cs"/>
              </a:rPr>
              <a:t>des variables de scénarisation :</a:t>
            </a:r>
          </a:p>
        </p:txBody>
      </p:sp>
      <p:pic>
        <p:nvPicPr>
          <p:cNvPr id="5"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214290"/>
            <a:ext cx="7772400" cy="796908"/>
          </a:xfrm>
        </p:spPr>
        <p:txBody>
          <a:bodyPr>
            <a:normAutofit/>
          </a:bodyPr>
          <a:lstStyle/>
          <a:p>
            <a:pPr marL="446088" indent="-446088">
              <a:defRPr/>
            </a:pPr>
            <a:r>
              <a:rPr lang="fr-FR" sz="2800" u="sng" dirty="0" smtClean="0">
                <a:solidFill>
                  <a:schemeClr val="accent2">
                    <a:lumMod val="75000"/>
                  </a:schemeClr>
                </a:solidFill>
              </a:rPr>
              <a:t>Les variables de scénarisation et leurs valeurs :</a:t>
            </a:r>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16</a:t>
            </a:fld>
            <a:endParaRPr lang="fr-FR"/>
          </a:p>
        </p:txBody>
      </p:sp>
      <p:graphicFrame>
        <p:nvGraphicFramePr>
          <p:cNvPr id="5" name="Tableau 4"/>
          <p:cNvGraphicFramePr>
            <a:graphicFrameLocks noGrp="1"/>
          </p:cNvGraphicFramePr>
          <p:nvPr/>
        </p:nvGraphicFramePr>
        <p:xfrm>
          <a:off x="357158" y="1214422"/>
          <a:ext cx="8286808" cy="4214842"/>
        </p:xfrm>
        <a:graphic>
          <a:graphicData uri="http://schemas.openxmlformats.org/drawingml/2006/table">
            <a:tbl>
              <a:tblPr firstRow="1" bandRow="1">
                <a:tableStyleId>{5C22544A-7EE6-4342-B048-85BDC9FD1C3A}</a:tableStyleId>
              </a:tblPr>
              <a:tblGrid>
                <a:gridCol w="3071834"/>
                <a:gridCol w="5214974"/>
              </a:tblGrid>
              <a:tr h="370840">
                <a:tc>
                  <a:txBody>
                    <a:bodyPr/>
                    <a:lstStyle/>
                    <a:p>
                      <a:pPr algn="ctr"/>
                      <a:r>
                        <a:rPr lang="fr-FR" dirty="0" smtClean="0"/>
                        <a:t>Variables</a:t>
                      </a:r>
                      <a:endParaRPr lang="fr-FR" dirty="0"/>
                    </a:p>
                  </a:txBody>
                  <a:tcPr/>
                </a:tc>
                <a:tc>
                  <a:txBody>
                    <a:bodyPr/>
                    <a:lstStyle/>
                    <a:p>
                      <a:pPr algn="ctr"/>
                      <a:r>
                        <a:rPr lang="fr-FR" dirty="0" smtClean="0"/>
                        <a:t>Valeurs</a:t>
                      </a:r>
                      <a:endParaRPr lang="fr-FR" dirty="0"/>
                    </a:p>
                  </a:txBody>
                  <a:tcPr/>
                </a:tc>
              </a:tr>
              <a:tr h="700730">
                <a:tc>
                  <a:txBody>
                    <a:bodyPr/>
                    <a:lstStyle/>
                    <a:p>
                      <a:r>
                        <a:rPr lang="fr-FR" b="1" dirty="0" smtClean="0"/>
                        <a:t>Ouverture du</a:t>
                      </a:r>
                      <a:r>
                        <a:rPr lang="fr-FR" b="1" baseline="0" dirty="0" smtClean="0"/>
                        <a:t> marché</a:t>
                      </a:r>
                      <a:endParaRPr lang="fr-FR" b="1" dirty="0"/>
                    </a:p>
                  </a:txBody>
                  <a:tcPr anchor="ctr"/>
                </a:tc>
                <a:tc>
                  <a:txBody>
                    <a:bodyPr/>
                    <a:lstStyle/>
                    <a:p>
                      <a:pPr marL="342900" indent="-342900">
                        <a:buFont typeface="+mj-lt"/>
                        <a:buAutoNum type="arabicPeriod"/>
                      </a:pPr>
                      <a:r>
                        <a:rPr lang="fr-FR" dirty="0" smtClean="0"/>
                        <a:t>Pas d’ouverture</a:t>
                      </a:r>
                    </a:p>
                    <a:p>
                      <a:pPr marL="342900" indent="-342900">
                        <a:buFont typeface="+mj-lt"/>
                        <a:buAutoNum type="arabicPeriod"/>
                      </a:pPr>
                      <a:r>
                        <a:rPr lang="fr-FR" dirty="0" smtClean="0"/>
                        <a:t>Concurrence sur les concessions rentables (à définir)</a:t>
                      </a:r>
                      <a:endParaRPr lang="fr-FR" dirty="0"/>
                    </a:p>
                  </a:txBody>
                  <a:tcPr anchor="ctr"/>
                </a:tc>
              </a:tr>
              <a:tr h="642942">
                <a:tc>
                  <a:txBody>
                    <a:bodyPr/>
                    <a:lstStyle/>
                    <a:p>
                      <a:r>
                        <a:rPr lang="fr-FR" b="1" dirty="0" smtClean="0"/>
                        <a:t>Séparation activités électricité</a:t>
                      </a:r>
                      <a:r>
                        <a:rPr lang="fr-FR" b="1" baseline="0" dirty="0" smtClean="0"/>
                        <a:t> et gaz</a:t>
                      </a:r>
                      <a:endParaRPr lang="fr-FR" b="1" dirty="0"/>
                    </a:p>
                  </a:txBody>
                  <a:tcPr anchor="ctr"/>
                </a:tc>
                <a:tc>
                  <a:txBody>
                    <a:bodyPr/>
                    <a:lstStyle/>
                    <a:p>
                      <a:pPr marL="342900" indent="-342900">
                        <a:buFont typeface="+mj-lt"/>
                        <a:buAutoNum type="arabicPeriod"/>
                      </a:pPr>
                      <a:r>
                        <a:rPr lang="fr-FR" dirty="0" smtClean="0"/>
                        <a:t>Schéma</a:t>
                      </a:r>
                      <a:r>
                        <a:rPr lang="fr-FR" baseline="0" dirty="0" smtClean="0"/>
                        <a:t> actuel</a:t>
                      </a:r>
                    </a:p>
                    <a:p>
                      <a:pPr marL="342900" indent="-342900">
                        <a:buFont typeface="+mj-lt"/>
                        <a:buAutoNum type="arabicPeriod"/>
                      </a:pPr>
                      <a:r>
                        <a:rPr lang="fr-FR" baseline="0" dirty="0" smtClean="0"/>
                        <a:t>Séparation commercial </a:t>
                      </a:r>
                      <a:r>
                        <a:rPr lang="fr-FR" baseline="0" dirty="0" err="1" smtClean="0"/>
                        <a:t>élec</a:t>
                      </a:r>
                      <a:r>
                        <a:rPr lang="fr-FR" baseline="0" dirty="0" smtClean="0"/>
                        <a:t> et gaz</a:t>
                      </a:r>
                      <a:endParaRPr lang="fr-FR" dirty="0"/>
                    </a:p>
                  </a:txBody>
                  <a:tcPr anchor="ctr"/>
                </a:tc>
              </a:tr>
              <a:tr h="785818">
                <a:tc>
                  <a:txBody>
                    <a:bodyPr/>
                    <a:lstStyle/>
                    <a:p>
                      <a:r>
                        <a:rPr lang="fr-FR" b="1" dirty="0" smtClean="0"/>
                        <a:t>Séparation activités gestion du réseau et commercial</a:t>
                      </a:r>
                      <a:endParaRPr lang="fr-FR" b="1" dirty="0"/>
                    </a:p>
                  </a:txBody>
                  <a:tcPr anchor="ctr"/>
                </a:tc>
                <a:tc>
                  <a:txBody>
                    <a:bodyPr/>
                    <a:lstStyle/>
                    <a:p>
                      <a:pPr marL="342900" indent="-342900">
                        <a:buFont typeface="+mj-lt"/>
                        <a:buAutoNum type="arabicPeriod"/>
                      </a:pPr>
                      <a:r>
                        <a:rPr lang="fr-FR" dirty="0" smtClean="0"/>
                        <a:t>Schéma</a:t>
                      </a:r>
                      <a:r>
                        <a:rPr lang="fr-FR" baseline="0" dirty="0" smtClean="0"/>
                        <a:t> actuel</a:t>
                      </a:r>
                    </a:p>
                    <a:p>
                      <a:pPr marL="342900" indent="-342900">
                        <a:buFont typeface="+mj-lt"/>
                        <a:buAutoNum type="arabicPeriod"/>
                      </a:pPr>
                      <a:r>
                        <a:rPr lang="fr-FR" baseline="0" dirty="0" smtClean="0"/>
                        <a:t>Séparation GDR du commercial</a:t>
                      </a:r>
                      <a:endParaRPr lang="fr-FR" dirty="0"/>
                    </a:p>
                  </a:txBody>
                  <a:tcPr anchor="ctr"/>
                </a:tc>
              </a:tr>
              <a:tr h="914400">
                <a:tc>
                  <a:txBody>
                    <a:bodyPr/>
                    <a:lstStyle/>
                    <a:p>
                      <a:r>
                        <a:rPr lang="fr-FR" b="1" dirty="0" smtClean="0"/>
                        <a:t>Développement</a:t>
                      </a:r>
                      <a:r>
                        <a:rPr lang="fr-FR" b="1" baseline="0" dirty="0" smtClean="0"/>
                        <a:t> du métier  </a:t>
                      </a:r>
                    </a:p>
                    <a:p>
                      <a:r>
                        <a:rPr lang="fr-FR" b="1" baseline="0" dirty="0" smtClean="0"/>
                        <a:t>« services » </a:t>
                      </a:r>
                      <a:endParaRPr lang="fr-FR" b="1" dirty="0"/>
                    </a:p>
                  </a:txBody>
                  <a:tcPr anchor="ctr"/>
                </a:tc>
                <a:tc>
                  <a:txBody>
                    <a:bodyPr/>
                    <a:lstStyle/>
                    <a:p>
                      <a:pPr marL="342900" indent="-342900">
                        <a:buFont typeface="+mj-lt"/>
                        <a:buAutoNum type="arabicPeriod"/>
                      </a:pPr>
                      <a:r>
                        <a:rPr lang="fr-FR" dirty="0" smtClean="0"/>
                        <a:t>Pas de développement (valorisation de l’existant sans investissement conséquent)</a:t>
                      </a:r>
                    </a:p>
                    <a:p>
                      <a:pPr marL="342900" indent="-342900">
                        <a:buFont typeface="+mj-lt"/>
                        <a:buAutoNum type="arabicPeriod"/>
                      </a:pPr>
                      <a:r>
                        <a:rPr lang="fr-FR" dirty="0" smtClean="0"/>
                        <a:t>Développement volontariste</a:t>
                      </a:r>
                      <a:endParaRPr lang="fr-FR" dirty="0"/>
                    </a:p>
                  </a:txBody>
                  <a:tcPr anchor="ctr"/>
                </a:tc>
              </a:tr>
              <a:tr h="8001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Nombre de concessions Alger</a:t>
                      </a:r>
                      <a:endParaRPr lang="fr-FR" b="1" dirty="0"/>
                    </a:p>
                  </a:txBody>
                  <a:tcPr anchor="ctr"/>
                </a:tc>
                <a:tc>
                  <a:txBody>
                    <a:bodyPr/>
                    <a:lstStyle/>
                    <a:p>
                      <a:pPr marL="342900" indent="-342900">
                        <a:buFont typeface="+mj-lt"/>
                        <a:buAutoNum type="arabicPeriod"/>
                      </a:pPr>
                      <a:r>
                        <a:rPr lang="fr-FR" dirty="0" smtClean="0"/>
                        <a:t>Quatre concessions actuelles</a:t>
                      </a:r>
                    </a:p>
                    <a:p>
                      <a:pPr marL="342900" indent="-342900">
                        <a:buFont typeface="+mj-lt"/>
                        <a:buAutoNum type="arabicPeriod"/>
                      </a:pPr>
                      <a:r>
                        <a:rPr lang="fr-FR" dirty="0" smtClean="0"/>
                        <a:t>Alger une seule concession</a:t>
                      </a:r>
                      <a:endParaRPr lang="fr-FR" dirty="0"/>
                    </a:p>
                  </a:txBody>
                  <a:tcPr anchor="ctr"/>
                </a:tc>
              </a:tr>
            </a:tbl>
          </a:graphicData>
        </a:graphic>
      </p:graphicFrame>
      <p:sp>
        <p:nvSpPr>
          <p:cNvPr id="6" name="Rectangle 5"/>
          <p:cNvSpPr/>
          <p:nvPr/>
        </p:nvSpPr>
        <p:spPr>
          <a:xfrm rot="20472867">
            <a:off x="4771563" y="5050918"/>
            <a:ext cx="3907332" cy="584775"/>
          </a:xfrm>
          <a:prstGeom prst="rect">
            <a:avLst/>
          </a:prstGeom>
        </p:spPr>
        <p:txBody>
          <a:bodyPr wrap="square">
            <a:spAutoFit/>
          </a:bodyPr>
          <a:lstStyle/>
          <a:p>
            <a:pPr algn="ctr"/>
            <a:r>
              <a:rPr lang="fr-FR"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Proposition</a:t>
            </a:r>
            <a:endParaRPr lang="fr-FR"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7"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6400824"/>
            <a:ext cx="457200" cy="457200"/>
          </a:xfrm>
        </p:spPr>
        <p:txBody>
          <a:bodyPr/>
          <a:lstStyle/>
          <a:p>
            <a:pPr>
              <a:defRPr/>
            </a:pPr>
            <a:fld id="{B5049B5E-5D87-4A30-B59B-AE213679D0A5}" type="slidenum">
              <a:rPr lang="fr-FR" smtClean="0"/>
              <a:pPr>
                <a:defRPr/>
              </a:pPr>
              <a:t>17</a:t>
            </a:fld>
            <a:endParaRPr lang="fr-FR"/>
          </a:p>
        </p:txBody>
      </p:sp>
      <p:sp>
        <p:nvSpPr>
          <p:cNvPr id="31" name="Rectangle 29"/>
          <p:cNvSpPr>
            <a:spLocks noChangeArrowheads="1"/>
          </p:cNvSpPr>
          <p:nvPr/>
        </p:nvSpPr>
        <p:spPr bwMode="auto">
          <a:xfrm>
            <a:off x="287339" y="1214422"/>
            <a:ext cx="7560000" cy="5256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64" name="ZoneTexte 63"/>
          <p:cNvSpPr txBox="1"/>
          <p:nvPr/>
        </p:nvSpPr>
        <p:spPr>
          <a:xfrm>
            <a:off x="571472" y="857232"/>
            <a:ext cx="7858180" cy="369332"/>
          </a:xfrm>
          <a:prstGeom prst="rect">
            <a:avLst/>
          </a:prstGeom>
          <a:noFill/>
        </p:spPr>
        <p:txBody>
          <a:bodyPr wrap="square" rtlCol="0">
            <a:spAutoFit/>
          </a:bodyPr>
          <a:lstStyle/>
          <a:p>
            <a:pPr algn="ct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Scénarios stratégiques pour SDA – Proposition</a:t>
            </a:r>
          </a:p>
        </p:txBody>
      </p:sp>
      <p:sp>
        <p:nvSpPr>
          <p:cNvPr id="6" name="Text Box 3"/>
          <p:cNvSpPr txBox="1">
            <a:spLocks noChangeArrowheads="1"/>
          </p:cNvSpPr>
          <p:nvPr/>
        </p:nvSpPr>
        <p:spPr bwMode="auto">
          <a:xfrm>
            <a:off x="733488" y="2898374"/>
            <a:ext cx="2124000" cy="590349"/>
          </a:xfrm>
          <a:prstGeom prst="rect">
            <a:avLst/>
          </a:prstGeom>
          <a:noFill/>
          <a:ln w="9525" algn="ctr">
            <a:solidFill>
              <a:schemeClr val="accent1"/>
            </a:solidFill>
            <a:miter lim="800000"/>
            <a:headEnd/>
            <a:tailEnd/>
          </a:ln>
        </p:spPr>
        <p:txBody>
          <a:bodyPr lIns="18000" tIns="18000" rIns="18000" bIns="18000">
            <a:spAutoFit/>
          </a:bodyPr>
          <a:lstStyle/>
          <a:p>
            <a:pPr algn="ctr"/>
            <a:r>
              <a:rPr lang="fr-FR" dirty="0" smtClean="0"/>
              <a:t>Pas de concurrence (SDA Monopole sur Alger)</a:t>
            </a:r>
            <a:endParaRPr lang="fr-FR" dirty="0"/>
          </a:p>
        </p:txBody>
      </p:sp>
      <p:sp>
        <p:nvSpPr>
          <p:cNvPr id="7" name="Text Box 4"/>
          <p:cNvSpPr txBox="1">
            <a:spLocks noChangeArrowheads="1"/>
          </p:cNvSpPr>
          <p:nvPr/>
        </p:nvSpPr>
        <p:spPr bwMode="auto">
          <a:xfrm>
            <a:off x="733488" y="5460050"/>
            <a:ext cx="2124000" cy="867348"/>
          </a:xfrm>
          <a:prstGeom prst="rect">
            <a:avLst/>
          </a:prstGeom>
          <a:noFill/>
          <a:ln w="9525" algn="ctr">
            <a:solidFill>
              <a:schemeClr val="accent1"/>
            </a:solidFill>
            <a:miter lim="800000"/>
            <a:headEnd/>
            <a:tailEnd/>
          </a:ln>
        </p:spPr>
        <p:txBody>
          <a:bodyPr lIns="18000" tIns="18000" rIns="18000" bIns="18000">
            <a:spAutoFit/>
          </a:bodyPr>
          <a:lstStyle/>
          <a:p>
            <a:pPr algn="ctr"/>
            <a:r>
              <a:rPr lang="fr-FR" dirty="0" smtClean="0"/>
              <a:t>Écrémage subit: Perte des concessions rentables (</a:t>
            </a:r>
            <a:r>
              <a:rPr lang="fr-FR" dirty="0" smtClean="0">
                <a:solidFill>
                  <a:srgbClr val="FF0000"/>
                </a:solidFill>
              </a:rPr>
              <a:t>à définir</a:t>
            </a:r>
            <a:r>
              <a:rPr lang="fr-FR" dirty="0" smtClean="0"/>
              <a:t>)</a:t>
            </a:r>
            <a:endParaRPr lang="fr-FR" dirty="0"/>
          </a:p>
        </p:txBody>
      </p:sp>
      <p:cxnSp>
        <p:nvCxnSpPr>
          <p:cNvPr id="10" name="AutoShape 7"/>
          <p:cNvCxnSpPr>
            <a:cxnSpLocks noChangeShapeType="1"/>
            <a:stCxn id="6" idx="3"/>
            <a:endCxn id="40" idx="1"/>
          </p:cNvCxnSpPr>
          <p:nvPr/>
        </p:nvCxnSpPr>
        <p:spPr bwMode="auto">
          <a:xfrm flipV="1">
            <a:off x="2857488" y="2741699"/>
            <a:ext cx="387750" cy="451850"/>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2857488" y="3193549"/>
            <a:ext cx="387750" cy="52048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899104" y="1465021"/>
            <a:ext cx="1672632" cy="251795"/>
          </a:xfrm>
          <a:prstGeom prst="rect">
            <a:avLst/>
          </a:prstGeom>
          <a:noFill/>
          <a:ln w="9525" algn="ctr">
            <a:noFill/>
            <a:miter lim="800000"/>
            <a:headEnd/>
            <a:tailEnd/>
          </a:ln>
        </p:spPr>
        <p:txBody>
          <a:bodyPr wrap="none" lIns="18000" tIns="18000" rIns="18000" bIns="18000">
            <a:spAutoFit/>
          </a:bodyPr>
          <a:lstStyle/>
          <a:p>
            <a:pPr algn="ctr"/>
            <a:r>
              <a:rPr lang="fr-FR" sz="1400" b="1" i="1" dirty="0" smtClean="0"/>
              <a:t>concurrence concessions</a:t>
            </a:r>
            <a:endParaRPr lang="fr-FR" sz="1400" b="1" i="1" dirty="0"/>
          </a:p>
        </p:txBody>
      </p:sp>
      <p:sp>
        <p:nvSpPr>
          <p:cNvPr id="14" name="Text Box 12"/>
          <p:cNvSpPr txBox="1">
            <a:spLocks noChangeArrowheads="1"/>
          </p:cNvSpPr>
          <p:nvPr/>
        </p:nvSpPr>
        <p:spPr bwMode="auto">
          <a:xfrm>
            <a:off x="5912643" y="1357299"/>
            <a:ext cx="1374001"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857884" y="2100255"/>
            <a:ext cx="1472579" cy="251795"/>
          </a:xfrm>
          <a:prstGeom prst="rect">
            <a:avLst/>
          </a:prstGeom>
          <a:noFill/>
          <a:ln w="9525" algn="ctr">
            <a:solidFill>
              <a:schemeClr val="accent1"/>
            </a:solidFill>
            <a:miter lim="800000"/>
            <a:headEnd/>
            <a:tailEnd/>
          </a:ln>
        </p:spPr>
        <p:txBody>
          <a:bodyPr wrap="non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857884" y="2788325"/>
            <a:ext cx="1440000" cy="467239"/>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824698" y="3469878"/>
            <a:ext cx="1472579" cy="251795"/>
          </a:xfrm>
          <a:prstGeom prst="rect">
            <a:avLst/>
          </a:prstGeom>
          <a:noFill/>
          <a:ln w="9525" algn="ctr">
            <a:solidFill>
              <a:schemeClr val="accent1"/>
            </a:solidFill>
            <a:prstDash val="dash"/>
            <a:miter lim="800000"/>
            <a:headEnd/>
            <a:tailEnd/>
          </a:ln>
        </p:spPr>
        <p:txBody>
          <a:bodyPr wrap="none" lIns="18000" tIns="18000" rIns="18000" bIns="18000">
            <a:spAutoFit/>
          </a:bodyPr>
          <a:lstStyle/>
          <a:p>
            <a:pPr algn="ctr"/>
            <a:r>
              <a:rPr lang="fr-FR" sz="1400" dirty="0" smtClean="0"/>
              <a:t>Pas de développement</a:t>
            </a:r>
            <a:endParaRPr lang="fr-FR" sz="1400" dirty="0"/>
          </a:p>
        </p:txBody>
      </p:sp>
      <p:sp>
        <p:nvSpPr>
          <p:cNvPr id="18" name="Text Box 16"/>
          <p:cNvSpPr txBox="1">
            <a:spLocks noChangeArrowheads="1"/>
          </p:cNvSpPr>
          <p:nvPr/>
        </p:nvSpPr>
        <p:spPr bwMode="auto">
          <a:xfrm>
            <a:off x="5857884" y="3827068"/>
            <a:ext cx="1440000" cy="467239"/>
          </a:xfrm>
          <a:prstGeom prst="rect">
            <a:avLst/>
          </a:prstGeom>
          <a:noFill/>
          <a:ln w="9525" algn="ctr">
            <a:solidFill>
              <a:schemeClr val="accent1"/>
            </a:solidFill>
            <a:prstDash val="dash"/>
            <a:miter lim="800000"/>
            <a:headEnd/>
            <a:tailEnd/>
          </a:ln>
        </p:spPr>
        <p:txBody>
          <a:bodyPr lIns="18000" tIns="18000" rIns="18000" bIns="18000">
            <a:spAutoFit/>
          </a:bodyPr>
          <a:lstStyle/>
          <a:p>
            <a:pPr algn="ctr"/>
            <a:r>
              <a:rPr lang="fr-FR" sz="1400" dirty="0" smtClean="0"/>
              <a:t>Entités services dédiés (</a:t>
            </a:r>
            <a:r>
              <a:rPr lang="fr-FR" sz="1400" dirty="0" err="1" smtClean="0"/>
              <a:t>élec</a:t>
            </a:r>
            <a:r>
              <a:rPr lang="fr-FR" sz="1400" dirty="0" smtClean="0"/>
              <a:t> et gaz)</a:t>
            </a:r>
            <a:endParaRPr lang="fr-FR" sz="1400" dirty="0"/>
          </a:p>
        </p:txBody>
      </p:sp>
      <p:cxnSp>
        <p:nvCxnSpPr>
          <p:cNvPr id="19" name="AutoShape 17"/>
          <p:cNvCxnSpPr>
            <a:cxnSpLocks noChangeShapeType="1"/>
            <a:stCxn id="40" idx="3"/>
            <a:endCxn id="15" idx="1"/>
          </p:cNvCxnSpPr>
          <p:nvPr/>
        </p:nvCxnSpPr>
        <p:spPr bwMode="auto">
          <a:xfrm flipV="1">
            <a:off x="5174064" y="2226153"/>
            <a:ext cx="683820" cy="515546"/>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174064" y="2741699"/>
            <a:ext cx="683820" cy="280246"/>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174064" y="3595776"/>
            <a:ext cx="650634" cy="118262"/>
          </a:xfrm>
          <a:prstGeom prst="bentConnector3">
            <a:avLst>
              <a:gd name="adj1" fmla="val 50000"/>
            </a:avLst>
          </a:prstGeom>
          <a:noFill/>
          <a:ln w="9525">
            <a:solidFill>
              <a:schemeClr val="accent1"/>
            </a:solidFill>
            <a:prstDash val="dash"/>
            <a:miter lim="800000"/>
            <a:headEnd/>
            <a:tailEnd type="triangle" w="med" len="med"/>
          </a:ln>
        </p:spPr>
      </p:cxnSp>
      <p:cxnSp>
        <p:nvCxnSpPr>
          <p:cNvPr id="22" name="AutoShape 20"/>
          <p:cNvCxnSpPr>
            <a:cxnSpLocks noChangeShapeType="1"/>
            <a:stCxn id="42" idx="3"/>
            <a:endCxn id="18" idx="1"/>
          </p:cNvCxnSpPr>
          <p:nvPr/>
        </p:nvCxnSpPr>
        <p:spPr bwMode="auto">
          <a:xfrm>
            <a:off x="5174064" y="3714038"/>
            <a:ext cx="683820" cy="346650"/>
          </a:xfrm>
          <a:prstGeom prst="bentConnector3">
            <a:avLst>
              <a:gd name="adj1" fmla="val 50000"/>
            </a:avLst>
          </a:prstGeom>
          <a:noFill/>
          <a:ln w="9525">
            <a:solidFill>
              <a:schemeClr val="accent1"/>
            </a:solidFill>
            <a:prstDash val="dash"/>
            <a:miter lim="800000"/>
            <a:headEnd/>
            <a:tailEnd type="triangle" w="med" len="med"/>
          </a:ln>
        </p:spPr>
      </p:cxnSp>
      <p:sp>
        <p:nvSpPr>
          <p:cNvPr id="34" name="Line 32"/>
          <p:cNvSpPr>
            <a:spLocks noChangeShapeType="1"/>
          </p:cNvSpPr>
          <p:nvPr/>
        </p:nvSpPr>
        <p:spPr bwMode="auto">
          <a:xfrm>
            <a:off x="276226" y="1969680"/>
            <a:ext cx="79560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429256" y="1214422"/>
            <a:ext cx="0" cy="5256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49" name="Groupe 48"/>
          <p:cNvGrpSpPr/>
          <p:nvPr/>
        </p:nvGrpSpPr>
        <p:grpSpPr>
          <a:xfrm>
            <a:off x="7405685" y="1969680"/>
            <a:ext cx="1381125" cy="503237"/>
            <a:chOff x="7524750" y="1887924"/>
            <a:chExt cx="1381125" cy="503237"/>
          </a:xfrm>
        </p:grpSpPr>
        <p:sp>
          <p:nvSpPr>
            <p:cNvPr id="27" name="Oval 25"/>
            <p:cNvSpPr>
              <a:spLocks noChangeArrowheads="1"/>
            </p:cNvSpPr>
            <p:nvPr/>
          </p:nvSpPr>
          <p:spPr bwMode="auto">
            <a:xfrm>
              <a:off x="7524750"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9" y="2020166"/>
              <a:ext cx="113652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S0</a:t>
              </a:r>
              <a:r>
                <a:rPr lang="fr-FR" sz="1400" b="1" dirty="0" smtClean="0">
                  <a:solidFill>
                    <a:srgbClr val="FF3300"/>
                  </a:solidFill>
                </a:rPr>
                <a:t>:</a:t>
              </a:r>
              <a:r>
                <a:rPr lang="fr-FR" sz="1400" dirty="0" smtClean="0">
                  <a:solidFill>
                    <a:srgbClr val="FF3300"/>
                  </a:solidFill>
                </a:rPr>
                <a:t> </a:t>
              </a:r>
              <a:r>
                <a:rPr lang="fr-FR" sz="1400" b="1" dirty="0">
                  <a:solidFill>
                    <a:srgbClr val="FF3300"/>
                  </a:solidFill>
                </a:rPr>
                <a:t>Continuité</a:t>
              </a:r>
            </a:p>
          </p:txBody>
        </p:sp>
      </p:grpSp>
      <p:grpSp>
        <p:nvGrpSpPr>
          <p:cNvPr id="47" name="Groupe 46"/>
          <p:cNvGrpSpPr/>
          <p:nvPr/>
        </p:nvGrpSpPr>
        <p:grpSpPr>
          <a:xfrm>
            <a:off x="7429520" y="3541316"/>
            <a:ext cx="1312862" cy="863600"/>
            <a:chOff x="7572396" y="3673874"/>
            <a:chExt cx="1312862" cy="863600"/>
          </a:xfrm>
        </p:grpSpPr>
        <p:sp>
          <p:nvSpPr>
            <p:cNvPr id="30" name="Oval 28"/>
            <p:cNvSpPr>
              <a:spLocks noChangeArrowheads="1"/>
            </p:cNvSpPr>
            <p:nvPr/>
          </p:nvSpPr>
          <p:spPr bwMode="auto">
            <a:xfrm>
              <a:off x="7572396" y="3673874"/>
              <a:ext cx="1312862" cy="86360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807976" y="3714752"/>
              <a:ext cx="897165" cy="713460"/>
            </a:xfrm>
            <a:prstGeom prst="rect">
              <a:avLst/>
            </a:prstGeom>
            <a:noFill/>
            <a:ln w="9525" algn="ctr">
              <a:noFill/>
              <a:miter lim="800000"/>
              <a:headEnd/>
              <a:tailEnd/>
            </a:ln>
          </p:spPr>
          <p:txBody>
            <a:bodyPr wrap="none" lIns="18000" tIns="18000" rIns="18000" bIns="18000">
              <a:spAutoFit/>
            </a:bodyPr>
            <a:lstStyle/>
            <a:p>
              <a:r>
                <a:rPr lang="fr-FR" sz="1400" dirty="0">
                  <a:solidFill>
                    <a:srgbClr val="FF3300"/>
                  </a:solidFill>
                </a:rPr>
                <a:t>       </a:t>
              </a:r>
              <a:r>
                <a:rPr lang="fr-FR" sz="1600" b="1" dirty="0" smtClean="0">
                  <a:solidFill>
                    <a:srgbClr val="FF3300"/>
                  </a:solidFill>
                </a:rPr>
                <a:t>S1:</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a:solidFill>
                    <a:srgbClr val="FF3300"/>
                  </a:solidFill>
                </a:rPr>
                <a:t>GRD/Com.</a:t>
              </a:r>
            </a:p>
          </p:txBody>
        </p:sp>
      </p:grpSp>
      <p:grpSp>
        <p:nvGrpSpPr>
          <p:cNvPr id="48" name="Groupe 47"/>
          <p:cNvGrpSpPr/>
          <p:nvPr/>
        </p:nvGrpSpPr>
        <p:grpSpPr>
          <a:xfrm>
            <a:off x="7358082" y="254118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S0:’</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Continuité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2959016" y="1214422"/>
            <a:ext cx="0" cy="5256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658813" y="1214422"/>
            <a:ext cx="0" cy="5256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147119" y="1471084"/>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107157" y="2880497"/>
            <a:ext cx="722312" cy="279400"/>
          </a:xfrm>
          <a:prstGeom prst="rect">
            <a:avLst/>
          </a:prstGeom>
          <a:noFill/>
          <a:ln w="9525" algn="ctr">
            <a:noFill/>
            <a:miter lim="800000"/>
            <a:headEnd/>
            <a:tailEnd/>
          </a:ln>
        </p:spPr>
        <p:txBody>
          <a:bodyPr wrap="none" lIns="18000" tIns="18000" rIns="18000" bIns="18000">
            <a:spAutoFit/>
          </a:bodyPr>
          <a:lstStyle/>
          <a:p>
            <a:r>
              <a:rPr lang="fr-FR" sz="1600"/>
              <a:t>Valeurs</a:t>
            </a:r>
          </a:p>
        </p:txBody>
      </p:sp>
      <p:sp>
        <p:nvSpPr>
          <p:cNvPr id="38" name="Titre 1"/>
          <p:cNvSpPr txBox="1">
            <a:spLocks/>
          </p:cNvSpPr>
          <p:nvPr/>
        </p:nvSpPr>
        <p:spPr>
          <a:xfrm>
            <a:off x="214282" y="-26079"/>
            <a:ext cx="7772400" cy="796908"/>
          </a:xfrm>
          <a:prstGeom prst="rect">
            <a:avLst/>
          </a:prstGeom>
        </p:spPr>
        <p:txBody>
          <a:bodyPr bIns="91440" anchor="b" anchorCtr="0">
            <a:normAutofit fontScale="70000" lnSpcReduction="20000"/>
          </a:bodyPr>
          <a:lstStyle/>
          <a:p>
            <a:pPr marL="446088" indent="-446088" algn="just">
              <a:spcBef>
                <a:spcPct val="0"/>
              </a:spcBef>
              <a:defRPr/>
            </a:pPr>
            <a:r>
              <a:rPr lang="fr-FR" sz="3600" b="1" u="sng" dirty="0" smtClean="0">
                <a:solidFill>
                  <a:schemeClr val="accent2">
                    <a:lumMod val="75000"/>
                  </a:schemeClr>
                </a:solidFill>
                <a:ea typeface="+mj-ea"/>
                <a:cs typeface="+mj-cs"/>
              </a:rPr>
              <a:t>Construction des Scénarii selon l’approche Top Down :</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39" name="Text Box 9"/>
          <p:cNvSpPr txBox="1">
            <a:spLocks noChangeArrowheads="1"/>
          </p:cNvSpPr>
          <p:nvPr/>
        </p:nvSpPr>
        <p:spPr bwMode="auto">
          <a:xfrm>
            <a:off x="3143240" y="1357299"/>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245238" y="2585024"/>
            <a:ext cx="1928826" cy="313350"/>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dirty="0" smtClean="0"/>
              <a:t>Pas de séparation</a:t>
            </a:r>
            <a:endParaRPr lang="fr-FR" dirty="0"/>
          </a:p>
        </p:txBody>
      </p:sp>
      <p:sp>
        <p:nvSpPr>
          <p:cNvPr id="41" name="Text Box 3"/>
          <p:cNvSpPr txBox="1">
            <a:spLocks noChangeArrowheads="1"/>
          </p:cNvSpPr>
          <p:nvPr/>
        </p:nvSpPr>
        <p:spPr bwMode="auto">
          <a:xfrm>
            <a:off x="3245238" y="4674232"/>
            <a:ext cx="1928826" cy="867348"/>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dirty="0" smtClean="0"/>
              <a:t>Séparation des activités technique et commercial</a:t>
            </a:r>
            <a:endParaRPr lang="fr-FR" dirty="0"/>
          </a:p>
        </p:txBody>
      </p:sp>
      <p:sp>
        <p:nvSpPr>
          <p:cNvPr id="42" name="Text Box 3"/>
          <p:cNvSpPr txBox="1">
            <a:spLocks noChangeArrowheads="1"/>
          </p:cNvSpPr>
          <p:nvPr/>
        </p:nvSpPr>
        <p:spPr bwMode="auto">
          <a:xfrm>
            <a:off x="3245238" y="3280364"/>
            <a:ext cx="1928826" cy="867348"/>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dirty="0" smtClean="0"/>
              <a:t>Séparation des activités technique et commercial</a:t>
            </a:r>
            <a:endParaRPr lang="fr-FR" dirty="0"/>
          </a:p>
        </p:txBody>
      </p:sp>
      <p:sp>
        <p:nvSpPr>
          <p:cNvPr id="43" name="Text Box 3"/>
          <p:cNvSpPr txBox="1">
            <a:spLocks noChangeArrowheads="1"/>
          </p:cNvSpPr>
          <p:nvPr/>
        </p:nvSpPr>
        <p:spPr bwMode="auto">
          <a:xfrm>
            <a:off x="3245238" y="4262990"/>
            <a:ext cx="1928826" cy="313350"/>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dirty="0" smtClean="0">
                <a:solidFill>
                  <a:schemeClr val="bg1">
                    <a:lumMod val="65000"/>
                  </a:schemeClr>
                </a:solidFill>
              </a:rPr>
              <a:t>Pas de séparation</a:t>
            </a:r>
            <a:endParaRPr lang="fr-FR" dirty="0">
              <a:solidFill>
                <a:schemeClr val="bg1">
                  <a:lumMod val="65000"/>
                </a:schemeClr>
              </a:solidFill>
            </a:endParaRPr>
          </a:p>
        </p:txBody>
      </p:sp>
      <p:cxnSp>
        <p:nvCxnSpPr>
          <p:cNvPr id="50" name="AutoShape 8"/>
          <p:cNvCxnSpPr>
            <a:cxnSpLocks noChangeShapeType="1"/>
            <a:stCxn id="58" idx="3"/>
            <a:endCxn id="43" idx="1"/>
          </p:cNvCxnSpPr>
          <p:nvPr/>
        </p:nvCxnSpPr>
        <p:spPr bwMode="auto">
          <a:xfrm flipV="1">
            <a:off x="2838348" y="4419665"/>
            <a:ext cx="406890" cy="402489"/>
          </a:xfrm>
          <a:prstGeom prst="bentConnector3">
            <a:avLst>
              <a:gd name="adj1" fmla="val 50000"/>
            </a:avLst>
          </a:prstGeom>
          <a:noFill/>
          <a:ln w="9525">
            <a:solidFill>
              <a:schemeClr val="accent1"/>
            </a:solidFill>
            <a:miter lim="800000"/>
            <a:headEnd/>
            <a:tailEnd type="triangle" w="med" len="med"/>
          </a:ln>
        </p:spPr>
      </p:cxnSp>
      <p:cxnSp>
        <p:nvCxnSpPr>
          <p:cNvPr id="51" name="AutoShape 8"/>
          <p:cNvCxnSpPr>
            <a:cxnSpLocks noChangeShapeType="1"/>
            <a:stCxn id="58" idx="3"/>
            <a:endCxn id="41" idx="1"/>
          </p:cNvCxnSpPr>
          <p:nvPr/>
        </p:nvCxnSpPr>
        <p:spPr bwMode="auto">
          <a:xfrm>
            <a:off x="2838348" y="4822154"/>
            <a:ext cx="406890" cy="285752"/>
          </a:xfrm>
          <a:prstGeom prst="bentConnector3">
            <a:avLst>
              <a:gd name="adj1" fmla="val 50000"/>
            </a:avLst>
          </a:prstGeom>
          <a:noFill/>
          <a:ln w="9525">
            <a:solidFill>
              <a:schemeClr val="accent1"/>
            </a:solidFill>
            <a:miter lim="800000"/>
            <a:headEnd/>
            <a:tailEnd type="triangle" w="med" len="med"/>
          </a:ln>
        </p:spPr>
      </p:cxnSp>
      <p:sp>
        <p:nvSpPr>
          <p:cNvPr id="58" name="Text Box 4"/>
          <p:cNvSpPr txBox="1">
            <a:spLocks noChangeArrowheads="1"/>
          </p:cNvSpPr>
          <p:nvPr/>
        </p:nvSpPr>
        <p:spPr bwMode="auto">
          <a:xfrm>
            <a:off x="714348" y="4388480"/>
            <a:ext cx="2124000" cy="867348"/>
          </a:xfrm>
          <a:prstGeom prst="rect">
            <a:avLst/>
          </a:prstGeom>
          <a:noFill/>
          <a:ln w="9525" algn="ctr">
            <a:solidFill>
              <a:schemeClr val="accent1"/>
            </a:solidFill>
            <a:miter lim="800000"/>
            <a:headEnd/>
            <a:tailEnd/>
          </a:ln>
        </p:spPr>
        <p:txBody>
          <a:bodyPr lIns="18000" tIns="18000" rIns="18000" bIns="18000">
            <a:spAutoFit/>
          </a:bodyPr>
          <a:lstStyle/>
          <a:p>
            <a:pPr algn="ctr"/>
            <a:r>
              <a:rPr lang="fr-FR" dirty="0" smtClean="0"/>
              <a:t>Écrémage offensif: maintien des concessions rentables (</a:t>
            </a:r>
            <a:r>
              <a:rPr lang="fr-FR" dirty="0" smtClean="0">
                <a:solidFill>
                  <a:srgbClr val="FF0000"/>
                </a:solidFill>
              </a:rPr>
              <a:t>à définir</a:t>
            </a:r>
            <a:r>
              <a:rPr lang="fr-FR" dirty="0" smtClean="0"/>
              <a:t>)</a:t>
            </a:r>
            <a:endParaRPr lang="fr-FR" dirty="0"/>
          </a:p>
        </p:txBody>
      </p:sp>
      <p:grpSp>
        <p:nvGrpSpPr>
          <p:cNvPr id="46" name="Groupe 45"/>
          <p:cNvGrpSpPr/>
          <p:nvPr/>
        </p:nvGrpSpPr>
        <p:grpSpPr>
          <a:xfrm>
            <a:off x="5214942" y="4716223"/>
            <a:ext cx="1150938" cy="753919"/>
            <a:chOff x="5143504" y="4491591"/>
            <a:chExt cx="1150938" cy="753919"/>
          </a:xfrm>
        </p:grpSpPr>
        <p:sp>
          <p:nvSpPr>
            <p:cNvPr id="63" name="Oval 27"/>
            <p:cNvSpPr>
              <a:spLocks noChangeArrowheads="1"/>
            </p:cNvSpPr>
            <p:nvPr/>
          </p:nvSpPr>
          <p:spPr bwMode="auto">
            <a:xfrm>
              <a:off x="5143504" y="4502560"/>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S2:</a:t>
              </a:r>
              <a:endParaRPr lang="fr-FR" sz="1600" b="1" dirty="0">
                <a:solidFill>
                  <a:srgbClr val="FF3300"/>
                </a:solidFill>
              </a:endParaRPr>
            </a:p>
            <a:p>
              <a:pPr algn="ctr"/>
              <a:r>
                <a:rPr lang="fr-FR" sz="1400" dirty="0">
                  <a:solidFill>
                    <a:srgbClr val="FF3300"/>
                  </a:solidFill>
                </a:rPr>
                <a:t> </a:t>
              </a:r>
              <a:r>
                <a:rPr lang="fr-FR" sz="1400" b="1" dirty="0" smtClean="0">
                  <a:solidFill>
                    <a:srgbClr val="FF3300"/>
                  </a:solidFill>
                </a:rPr>
                <a:t>Écrémage Proactif</a:t>
              </a:r>
              <a:endParaRPr lang="fr-FR" sz="1400" b="1" dirty="0">
                <a:solidFill>
                  <a:srgbClr val="FF3300"/>
                </a:solidFill>
              </a:endParaRPr>
            </a:p>
          </p:txBody>
        </p:sp>
      </p:grpSp>
      <p:grpSp>
        <p:nvGrpSpPr>
          <p:cNvPr id="45" name="Groupe 44"/>
          <p:cNvGrpSpPr/>
          <p:nvPr/>
        </p:nvGrpSpPr>
        <p:grpSpPr>
          <a:xfrm>
            <a:off x="2928926" y="5584448"/>
            <a:ext cx="1163976" cy="742950"/>
            <a:chOff x="2857488" y="5359816"/>
            <a:chExt cx="1163976" cy="742950"/>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28926" y="5502692"/>
              <a:ext cx="1092538" cy="498016"/>
            </a:xfrm>
            <a:prstGeom prst="rect">
              <a:avLst/>
            </a:prstGeom>
            <a:noFill/>
            <a:ln w="9525" algn="ctr">
              <a:noFill/>
              <a:miter lim="800000"/>
              <a:headEnd/>
              <a:tailEnd/>
            </a:ln>
          </p:spPr>
          <p:txBody>
            <a:bodyPr wrap="none" lIns="18000" tIns="18000" rIns="18000" bIns="18000">
              <a:spAutoFit/>
            </a:bodyPr>
            <a:lstStyle/>
            <a:p>
              <a:pPr algn="ctr"/>
              <a:r>
                <a:rPr lang="fr-FR" sz="1600" b="1" dirty="0" smtClean="0">
                  <a:solidFill>
                    <a:srgbClr val="FF3300"/>
                  </a:solidFill>
                </a:rPr>
                <a:t>S3: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sp>
        <p:nvSpPr>
          <p:cNvPr id="52" name="Rectangle 51"/>
          <p:cNvSpPr/>
          <p:nvPr/>
        </p:nvSpPr>
        <p:spPr>
          <a:xfrm rot="20472867">
            <a:off x="5056241" y="4695827"/>
            <a:ext cx="3907332" cy="1323439"/>
          </a:xfrm>
          <a:prstGeom prst="rect">
            <a:avLst/>
          </a:prstGeom>
        </p:spPr>
        <p:txBody>
          <a:bodyPr wrap="square">
            <a:spAutoFit/>
          </a:bodyPr>
          <a:lstStyle/>
          <a:p>
            <a:pPr algn="ctr"/>
            <a:r>
              <a:rPr lang="fr-FR" sz="8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Exemple</a:t>
            </a:r>
            <a:endParaRPr lang="fr-FR" sz="7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pic>
        <p:nvPicPr>
          <p:cNvPr id="53"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p:txBody>
          <a:bodyPr/>
          <a:lstStyle/>
          <a:p>
            <a:pPr>
              <a:defRPr/>
            </a:pPr>
            <a:fld id="{B5049B5E-5D87-4A30-B59B-AE213679D0A5}" type="slidenum">
              <a:rPr lang="fr-FR" smtClean="0"/>
              <a:pPr>
                <a:defRPr/>
              </a:pPr>
              <a:t>18</a:t>
            </a:fld>
            <a:endParaRPr lang="fr-FR"/>
          </a:p>
        </p:txBody>
      </p:sp>
      <p:sp>
        <p:nvSpPr>
          <p:cNvPr id="31" name="Rectangle 29"/>
          <p:cNvSpPr>
            <a:spLocks noChangeArrowheads="1"/>
          </p:cNvSpPr>
          <p:nvPr/>
        </p:nvSpPr>
        <p:spPr bwMode="auto">
          <a:xfrm>
            <a:off x="215901" y="1357298"/>
            <a:ext cx="7956000" cy="4776783"/>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6" name="Text Box 3"/>
          <p:cNvSpPr txBox="1">
            <a:spLocks noChangeArrowheads="1"/>
          </p:cNvSpPr>
          <p:nvPr/>
        </p:nvSpPr>
        <p:spPr bwMode="auto">
          <a:xfrm>
            <a:off x="769938" y="2936587"/>
            <a:ext cx="2124000" cy="867348"/>
          </a:xfrm>
          <a:prstGeom prst="rect">
            <a:avLst/>
          </a:prstGeom>
          <a:noFill/>
          <a:ln w="9525" algn="ctr">
            <a:solidFill>
              <a:schemeClr val="accent1"/>
            </a:solidFill>
            <a:miter lim="800000"/>
            <a:headEnd/>
            <a:tailEnd/>
          </a:ln>
        </p:spPr>
        <p:txBody>
          <a:bodyPr lIns="18000" tIns="18000" rIns="18000" bIns="18000">
            <a:spAutoFit/>
          </a:bodyPr>
          <a:lstStyle/>
          <a:p>
            <a:pPr algn="ctr"/>
            <a:r>
              <a:rPr lang="fr-FR" dirty="0"/>
              <a:t>« Intégration » commercialisation+ réseaux</a:t>
            </a:r>
          </a:p>
        </p:txBody>
      </p:sp>
      <p:sp>
        <p:nvSpPr>
          <p:cNvPr id="7" name="Text Box 4"/>
          <p:cNvSpPr txBox="1">
            <a:spLocks noChangeArrowheads="1"/>
          </p:cNvSpPr>
          <p:nvPr/>
        </p:nvSpPr>
        <p:spPr bwMode="auto">
          <a:xfrm>
            <a:off x="769938" y="5076815"/>
            <a:ext cx="2124000" cy="867348"/>
          </a:xfrm>
          <a:prstGeom prst="rect">
            <a:avLst/>
          </a:prstGeom>
          <a:noFill/>
          <a:ln w="9525" algn="ctr">
            <a:solidFill>
              <a:schemeClr val="accent1"/>
            </a:solidFill>
            <a:miter lim="800000"/>
            <a:headEnd/>
            <a:tailEnd/>
          </a:ln>
        </p:spPr>
        <p:txBody>
          <a:bodyPr lIns="18000" tIns="18000" rIns="18000" bIns="18000">
            <a:spAutoFit/>
          </a:bodyPr>
          <a:lstStyle/>
          <a:p>
            <a:pPr algn="ctr"/>
            <a:r>
              <a:rPr lang="fr-FR"/>
              <a:t>Séparation commercialisation et  réseaux</a:t>
            </a:r>
          </a:p>
        </p:txBody>
      </p:sp>
      <p:sp>
        <p:nvSpPr>
          <p:cNvPr id="8" name="Text Box 5"/>
          <p:cNvSpPr txBox="1">
            <a:spLocks noChangeArrowheads="1"/>
          </p:cNvSpPr>
          <p:nvPr/>
        </p:nvSpPr>
        <p:spPr bwMode="auto">
          <a:xfrm>
            <a:off x="3544888" y="2593965"/>
            <a:ext cx="1440000" cy="257175"/>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a:t>Statu quo</a:t>
            </a:r>
          </a:p>
        </p:txBody>
      </p:sp>
      <p:sp>
        <p:nvSpPr>
          <p:cNvPr id="9" name="Text Box 6"/>
          <p:cNvSpPr txBox="1">
            <a:spLocks noChangeArrowheads="1"/>
          </p:cNvSpPr>
          <p:nvPr/>
        </p:nvSpPr>
        <p:spPr bwMode="auto">
          <a:xfrm>
            <a:off x="3544888" y="3889383"/>
            <a:ext cx="1440000" cy="682625"/>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a:t>Écrémage: perte d’env. 5 grandes villes</a:t>
            </a:r>
          </a:p>
        </p:txBody>
      </p:sp>
      <p:cxnSp>
        <p:nvCxnSpPr>
          <p:cNvPr id="10" name="AutoShape 7"/>
          <p:cNvCxnSpPr>
            <a:cxnSpLocks noChangeShapeType="1"/>
            <a:stCxn id="6" idx="3"/>
            <a:endCxn id="8" idx="1"/>
          </p:cNvCxnSpPr>
          <p:nvPr/>
        </p:nvCxnSpPr>
        <p:spPr bwMode="auto">
          <a:xfrm flipV="1">
            <a:off x="2893938" y="2722553"/>
            <a:ext cx="650950" cy="794036"/>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9" idx="1"/>
          </p:cNvCxnSpPr>
          <p:nvPr/>
        </p:nvCxnSpPr>
        <p:spPr bwMode="auto">
          <a:xfrm>
            <a:off x="2893938" y="3516589"/>
            <a:ext cx="650950" cy="714107"/>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811213" y="1733850"/>
            <a:ext cx="2083579" cy="251795"/>
          </a:xfrm>
          <a:prstGeom prst="rect">
            <a:avLst/>
          </a:prstGeom>
          <a:noFill/>
          <a:ln w="9525" algn="ctr">
            <a:noFill/>
            <a:miter lim="800000"/>
            <a:headEnd/>
            <a:tailEnd/>
          </a:ln>
        </p:spPr>
        <p:txBody>
          <a:bodyPr wrap="none" lIns="18000" tIns="18000" rIns="18000" bIns="18000">
            <a:spAutoFit/>
          </a:bodyPr>
          <a:lstStyle/>
          <a:p>
            <a:pPr algn="ctr"/>
            <a:r>
              <a:rPr lang="fr-FR" sz="1400" b="1" i="1" dirty="0" smtClean="0"/>
              <a:t>Degré </a:t>
            </a:r>
            <a:r>
              <a:rPr lang="fr-FR" sz="1400" b="1" i="1" dirty="0"/>
              <a:t>d’ouverture du marché</a:t>
            </a:r>
          </a:p>
        </p:txBody>
      </p:sp>
      <p:sp>
        <p:nvSpPr>
          <p:cNvPr id="13" name="Text Box 10"/>
          <p:cNvSpPr txBox="1">
            <a:spLocks noChangeArrowheads="1"/>
          </p:cNvSpPr>
          <p:nvPr/>
        </p:nvSpPr>
        <p:spPr bwMode="auto">
          <a:xfrm>
            <a:off x="3226190" y="1428213"/>
            <a:ext cx="2619375" cy="682682"/>
          </a:xfrm>
          <a:prstGeom prst="rect">
            <a:avLst/>
          </a:prstGeom>
          <a:noFill/>
          <a:ln w="9525" algn="ctr">
            <a:noFill/>
            <a:miter lim="800000"/>
            <a:headEnd/>
            <a:tailEnd/>
          </a:ln>
        </p:spPr>
        <p:txBody>
          <a:bodyPr lIns="18000" tIns="18000" rIns="18000" bIns="18000">
            <a:spAutoFit/>
          </a:bodyPr>
          <a:lstStyle/>
          <a:p>
            <a:pPr algn="ctr"/>
            <a:r>
              <a:rPr lang="fr-FR" sz="1400" b="1" i="1" dirty="0"/>
              <a:t>Degré de réalisation des investissements</a:t>
            </a:r>
          </a:p>
          <a:p>
            <a:pPr algn="ctr"/>
            <a:r>
              <a:rPr lang="fr-FR" sz="1400" b="1" i="1" dirty="0"/>
              <a:t>(concurrence concessions en résulte)</a:t>
            </a:r>
          </a:p>
        </p:txBody>
      </p:sp>
      <p:sp>
        <p:nvSpPr>
          <p:cNvPr id="14" name="Text Box 12"/>
          <p:cNvSpPr txBox="1">
            <a:spLocks noChangeArrowheads="1"/>
          </p:cNvSpPr>
          <p:nvPr/>
        </p:nvSpPr>
        <p:spPr bwMode="auto">
          <a:xfrm>
            <a:off x="6176963" y="1653513"/>
            <a:ext cx="1789139" cy="251795"/>
          </a:xfrm>
          <a:prstGeom prst="rect">
            <a:avLst/>
          </a:prstGeom>
          <a:noFill/>
          <a:ln w="9525" algn="ctr">
            <a:noFill/>
            <a:miter lim="800000"/>
            <a:headEnd/>
            <a:tailEnd/>
          </a:ln>
        </p:spPr>
        <p:txBody>
          <a:bodyPr wrap="none" lIns="18000" tIns="18000" rIns="18000" bIns="18000">
            <a:spAutoFit/>
          </a:bodyPr>
          <a:lstStyle/>
          <a:p>
            <a:pPr algn="ctr"/>
            <a:r>
              <a:rPr lang="fr-FR" sz="1400" b="1" i="1" dirty="0"/>
              <a:t>Organisation des services</a:t>
            </a:r>
          </a:p>
        </p:txBody>
      </p:sp>
      <p:sp>
        <p:nvSpPr>
          <p:cNvPr id="15" name="Text Box 13"/>
          <p:cNvSpPr txBox="1">
            <a:spLocks noChangeArrowheads="1"/>
          </p:cNvSpPr>
          <p:nvPr/>
        </p:nvSpPr>
        <p:spPr bwMode="auto">
          <a:xfrm>
            <a:off x="6105525" y="2457445"/>
            <a:ext cx="1440000" cy="251795"/>
          </a:xfrm>
          <a:prstGeom prst="rect">
            <a:avLst/>
          </a:prstGeom>
          <a:noFill/>
          <a:ln w="9525" algn="ctr">
            <a:solidFill>
              <a:schemeClr val="accent1"/>
            </a:solidFill>
            <a:miter lim="800000"/>
            <a:headEnd/>
            <a:tailEnd/>
          </a:ln>
        </p:spPr>
        <p:txBody>
          <a:bodyPr wrap="none" lIns="18000" tIns="18000" rIns="18000" bIns="18000">
            <a:spAutoFit/>
          </a:bodyPr>
          <a:lstStyle/>
          <a:p>
            <a:pPr algn="ctr"/>
            <a:r>
              <a:rPr lang="fr-FR" sz="1400" dirty="0"/>
              <a:t>Services intégrés</a:t>
            </a:r>
          </a:p>
        </p:txBody>
      </p:sp>
      <p:sp>
        <p:nvSpPr>
          <p:cNvPr id="16" name="Text Box 14"/>
          <p:cNvSpPr txBox="1">
            <a:spLocks noChangeArrowheads="1"/>
          </p:cNvSpPr>
          <p:nvPr/>
        </p:nvSpPr>
        <p:spPr bwMode="auto">
          <a:xfrm>
            <a:off x="6105525" y="3052028"/>
            <a:ext cx="1440000" cy="469900"/>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a:t>Entités services ad-hoc</a:t>
            </a:r>
          </a:p>
        </p:txBody>
      </p:sp>
      <p:sp>
        <p:nvSpPr>
          <p:cNvPr id="17" name="Text Box 15"/>
          <p:cNvSpPr txBox="1">
            <a:spLocks noChangeArrowheads="1"/>
          </p:cNvSpPr>
          <p:nvPr/>
        </p:nvSpPr>
        <p:spPr bwMode="auto">
          <a:xfrm>
            <a:off x="6105525" y="3820147"/>
            <a:ext cx="1440000" cy="251795"/>
          </a:xfrm>
          <a:prstGeom prst="rect">
            <a:avLst/>
          </a:prstGeom>
          <a:noFill/>
          <a:ln w="9525" algn="ctr">
            <a:solidFill>
              <a:schemeClr val="accent1"/>
            </a:solidFill>
            <a:prstDash val="dash"/>
            <a:miter lim="800000"/>
            <a:headEnd/>
            <a:tailEnd/>
          </a:ln>
        </p:spPr>
        <p:txBody>
          <a:bodyPr wrap="none" lIns="18000" tIns="18000" rIns="18000" bIns="18000">
            <a:spAutoFit/>
          </a:bodyPr>
          <a:lstStyle/>
          <a:p>
            <a:pPr algn="ctr"/>
            <a:r>
              <a:rPr lang="fr-FR" sz="1400" i="1"/>
              <a:t>Services intégrés</a:t>
            </a:r>
          </a:p>
        </p:txBody>
      </p:sp>
      <p:sp>
        <p:nvSpPr>
          <p:cNvPr id="18" name="Text Box 16"/>
          <p:cNvSpPr txBox="1">
            <a:spLocks noChangeArrowheads="1"/>
          </p:cNvSpPr>
          <p:nvPr/>
        </p:nvSpPr>
        <p:spPr bwMode="auto">
          <a:xfrm>
            <a:off x="6105525" y="4459298"/>
            <a:ext cx="1440000" cy="251795"/>
          </a:xfrm>
          <a:prstGeom prst="rect">
            <a:avLst/>
          </a:prstGeom>
          <a:noFill/>
          <a:ln w="9525" algn="ctr">
            <a:solidFill>
              <a:schemeClr val="accent1"/>
            </a:solidFill>
            <a:prstDash val="dash"/>
            <a:miter lim="800000"/>
            <a:headEnd/>
            <a:tailEnd/>
          </a:ln>
        </p:spPr>
        <p:txBody>
          <a:bodyPr lIns="18000" tIns="18000" rIns="18000" bIns="18000">
            <a:spAutoFit/>
          </a:bodyPr>
          <a:lstStyle/>
          <a:p>
            <a:pPr algn="ctr"/>
            <a:r>
              <a:rPr lang="fr-FR" sz="1400" i="1" dirty="0"/>
              <a:t>Entités services ad-hoc</a:t>
            </a:r>
          </a:p>
        </p:txBody>
      </p:sp>
      <p:cxnSp>
        <p:nvCxnSpPr>
          <p:cNvPr id="19" name="AutoShape 17"/>
          <p:cNvCxnSpPr>
            <a:cxnSpLocks noChangeShapeType="1"/>
            <a:stCxn id="8" idx="3"/>
            <a:endCxn id="15" idx="1"/>
          </p:cNvCxnSpPr>
          <p:nvPr/>
        </p:nvCxnSpPr>
        <p:spPr bwMode="auto">
          <a:xfrm flipV="1">
            <a:off x="4984888" y="2583343"/>
            <a:ext cx="1120637" cy="139210"/>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8" idx="3"/>
            <a:endCxn id="16" idx="1"/>
          </p:cNvCxnSpPr>
          <p:nvPr/>
        </p:nvCxnSpPr>
        <p:spPr bwMode="auto">
          <a:xfrm>
            <a:off x="4984888" y="2722553"/>
            <a:ext cx="1120637" cy="473075"/>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9" idx="3"/>
            <a:endCxn id="17" idx="1"/>
          </p:cNvCxnSpPr>
          <p:nvPr/>
        </p:nvCxnSpPr>
        <p:spPr bwMode="auto">
          <a:xfrm flipV="1">
            <a:off x="4984888" y="3946045"/>
            <a:ext cx="1120637" cy="284651"/>
          </a:xfrm>
          <a:prstGeom prst="bentConnector3">
            <a:avLst>
              <a:gd name="adj1" fmla="val 50000"/>
            </a:avLst>
          </a:prstGeom>
          <a:noFill/>
          <a:ln w="9525">
            <a:solidFill>
              <a:schemeClr val="accent1"/>
            </a:solidFill>
            <a:prstDash val="dash"/>
            <a:miter lim="800000"/>
            <a:headEnd/>
            <a:tailEnd type="triangle" w="med" len="med"/>
          </a:ln>
        </p:spPr>
      </p:cxnSp>
      <p:cxnSp>
        <p:nvCxnSpPr>
          <p:cNvPr id="22" name="AutoShape 20"/>
          <p:cNvCxnSpPr>
            <a:cxnSpLocks noChangeShapeType="1"/>
            <a:stCxn id="9" idx="3"/>
            <a:endCxn id="18" idx="1"/>
          </p:cNvCxnSpPr>
          <p:nvPr/>
        </p:nvCxnSpPr>
        <p:spPr bwMode="auto">
          <a:xfrm>
            <a:off x="4984888" y="4230696"/>
            <a:ext cx="1120637" cy="354500"/>
          </a:xfrm>
          <a:prstGeom prst="bentConnector3">
            <a:avLst>
              <a:gd name="adj1" fmla="val 50000"/>
            </a:avLst>
          </a:prstGeom>
          <a:noFill/>
          <a:ln w="9525">
            <a:solidFill>
              <a:schemeClr val="accent1"/>
            </a:solidFill>
            <a:prstDash val="dash"/>
            <a:miter lim="800000"/>
            <a:headEnd/>
            <a:tailEnd type="triangle" w="med" len="med"/>
          </a:ln>
        </p:spPr>
      </p:cxnSp>
      <p:sp>
        <p:nvSpPr>
          <p:cNvPr id="34" name="Line 32"/>
          <p:cNvSpPr>
            <a:spLocks noChangeShapeType="1"/>
          </p:cNvSpPr>
          <p:nvPr/>
        </p:nvSpPr>
        <p:spPr bwMode="auto">
          <a:xfrm>
            <a:off x="204788" y="2357430"/>
            <a:ext cx="79560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27" name="Oval 25"/>
          <p:cNvSpPr>
            <a:spLocks noChangeArrowheads="1"/>
          </p:cNvSpPr>
          <p:nvPr/>
        </p:nvSpPr>
        <p:spPr bwMode="auto">
          <a:xfrm>
            <a:off x="7524750" y="2071678"/>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867400" y="1357298"/>
            <a:ext cx="38100" cy="47772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596188" y="2214553"/>
            <a:ext cx="1265237" cy="279400"/>
          </a:xfrm>
          <a:prstGeom prst="rect">
            <a:avLst/>
          </a:prstGeom>
          <a:noFill/>
          <a:ln w="9525" algn="ctr">
            <a:noFill/>
            <a:miter lim="800000"/>
            <a:headEnd/>
            <a:tailEnd/>
          </a:ln>
        </p:spPr>
        <p:txBody>
          <a:bodyPr wrap="none" lIns="18000" tIns="18000" rIns="18000" bIns="18000">
            <a:spAutoFit/>
          </a:bodyPr>
          <a:lstStyle/>
          <a:p>
            <a:r>
              <a:rPr lang="fr-FR" sz="1600" b="1">
                <a:solidFill>
                  <a:srgbClr val="FF3300"/>
                </a:solidFill>
              </a:rPr>
              <a:t>S1</a:t>
            </a:r>
            <a:r>
              <a:rPr lang="fr-FR" sz="1400" b="1">
                <a:solidFill>
                  <a:srgbClr val="FF3300"/>
                </a:solidFill>
              </a:rPr>
              <a:t>:</a:t>
            </a:r>
            <a:r>
              <a:rPr lang="fr-FR" sz="1400">
                <a:solidFill>
                  <a:srgbClr val="FF3300"/>
                </a:solidFill>
              </a:rPr>
              <a:t> </a:t>
            </a:r>
            <a:r>
              <a:rPr lang="fr-FR" sz="1400" b="1">
                <a:solidFill>
                  <a:srgbClr val="FF3300"/>
                </a:solidFill>
              </a:rPr>
              <a:t>Continuité</a:t>
            </a:r>
          </a:p>
        </p:txBody>
      </p:sp>
      <p:sp>
        <p:nvSpPr>
          <p:cNvPr id="29" name="Oval 27"/>
          <p:cNvSpPr>
            <a:spLocks noChangeArrowheads="1"/>
          </p:cNvSpPr>
          <p:nvPr/>
        </p:nvSpPr>
        <p:spPr bwMode="auto">
          <a:xfrm>
            <a:off x="5076825" y="3705215"/>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59993" y="3859678"/>
            <a:ext cx="812205" cy="498016"/>
          </a:xfrm>
          <a:prstGeom prst="rect">
            <a:avLst/>
          </a:prstGeom>
          <a:noFill/>
          <a:ln w="9525" algn="ctr">
            <a:noFill/>
            <a:miter lim="800000"/>
            <a:headEnd/>
            <a:tailEnd/>
          </a:ln>
        </p:spPr>
        <p:txBody>
          <a:bodyPr wrap="none" lIns="18000" tIns="18000" rIns="18000" bIns="18000">
            <a:spAutoFit/>
          </a:bodyPr>
          <a:lstStyle/>
          <a:p>
            <a:r>
              <a:rPr lang="fr-FR" sz="1400" dirty="0">
                <a:solidFill>
                  <a:srgbClr val="FF3300"/>
                </a:solidFill>
              </a:rPr>
              <a:t>       </a:t>
            </a:r>
            <a:r>
              <a:rPr lang="fr-FR" sz="1600" b="1" dirty="0">
                <a:solidFill>
                  <a:srgbClr val="FF3300"/>
                </a:solidFill>
              </a:rPr>
              <a:t>S3:</a:t>
            </a:r>
          </a:p>
          <a:p>
            <a:r>
              <a:rPr lang="fr-FR" sz="1400" dirty="0">
                <a:solidFill>
                  <a:srgbClr val="FF3300"/>
                </a:solidFill>
              </a:rPr>
              <a:t> </a:t>
            </a:r>
            <a:r>
              <a:rPr lang="fr-FR" sz="1400" b="1" dirty="0" smtClean="0">
                <a:solidFill>
                  <a:srgbClr val="FF3300"/>
                </a:solidFill>
              </a:rPr>
              <a:t>Écrémage</a:t>
            </a:r>
            <a:endParaRPr lang="fr-FR" sz="1400" b="1" dirty="0">
              <a:solidFill>
                <a:srgbClr val="FF3300"/>
              </a:solidFill>
            </a:endParaRPr>
          </a:p>
        </p:txBody>
      </p:sp>
      <p:sp>
        <p:nvSpPr>
          <p:cNvPr id="25" name="Text Box 23"/>
          <p:cNvSpPr txBox="1">
            <a:spLocks noChangeArrowheads="1"/>
          </p:cNvSpPr>
          <p:nvPr/>
        </p:nvSpPr>
        <p:spPr bwMode="auto">
          <a:xfrm>
            <a:off x="3857620" y="5143512"/>
            <a:ext cx="1000125" cy="704850"/>
          </a:xfrm>
          <a:prstGeom prst="rect">
            <a:avLst/>
          </a:prstGeom>
          <a:noFill/>
          <a:ln w="9525" algn="ctr">
            <a:noFill/>
            <a:miter lim="800000"/>
            <a:headEnd/>
            <a:tailEnd/>
          </a:ln>
        </p:spPr>
        <p:txBody>
          <a:bodyPr wrap="none" lIns="18000" tIns="18000" rIns="18000" bIns="18000">
            <a:spAutoFit/>
          </a:bodyPr>
          <a:lstStyle/>
          <a:p>
            <a:r>
              <a:rPr lang="fr-FR" sz="1400" dirty="0">
                <a:solidFill>
                  <a:srgbClr val="FF3300"/>
                </a:solidFill>
              </a:rPr>
              <a:t>       </a:t>
            </a:r>
            <a:r>
              <a:rPr lang="fr-FR" sz="1600" b="1" dirty="0">
                <a:solidFill>
                  <a:srgbClr val="FF3300"/>
                </a:solidFill>
              </a:rPr>
              <a:t>S4:</a:t>
            </a:r>
            <a:r>
              <a:rPr lang="fr-FR" sz="1400" dirty="0">
                <a:solidFill>
                  <a:srgbClr val="FF3300"/>
                </a:solidFill>
              </a:rPr>
              <a:t> </a:t>
            </a:r>
          </a:p>
          <a:p>
            <a:r>
              <a:rPr lang="fr-FR" sz="1400" b="1" dirty="0">
                <a:solidFill>
                  <a:srgbClr val="FF3300"/>
                </a:solidFill>
              </a:rPr>
              <a:t>Séparation </a:t>
            </a:r>
            <a:br>
              <a:rPr lang="fr-FR" sz="1400" b="1" dirty="0">
                <a:solidFill>
                  <a:srgbClr val="FF3300"/>
                </a:solidFill>
              </a:rPr>
            </a:br>
            <a:r>
              <a:rPr lang="fr-FR" sz="1400" b="1" dirty="0">
                <a:solidFill>
                  <a:srgbClr val="FF3300"/>
                </a:solidFill>
              </a:rPr>
              <a:t>GRD/Com.</a:t>
            </a:r>
          </a:p>
        </p:txBody>
      </p:sp>
      <p:sp>
        <p:nvSpPr>
          <p:cNvPr id="28" name="Oval 26"/>
          <p:cNvSpPr>
            <a:spLocks noChangeArrowheads="1"/>
          </p:cNvSpPr>
          <p:nvPr/>
        </p:nvSpPr>
        <p:spPr bwMode="auto">
          <a:xfrm>
            <a:off x="7451725" y="2935278"/>
            <a:ext cx="1692275" cy="792162"/>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524750" y="2935278"/>
            <a:ext cx="1619250" cy="704850"/>
          </a:xfrm>
          <a:prstGeom prst="rect">
            <a:avLst/>
          </a:prstGeom>
          <a:noFill/>
          <a:ln w="9525" algn="ctr">
            <a:noFill/>
            <a:miter lim="800000"/>
            <a:headEnd/>
            <a:tailEnd/>
          </a:ln>
        </p:spPr>
        <p:txBody>
          <a:bodyPr lIns="18000" tIns="18000" rIns="18000" bIns="18000">
            <a:spAutoFit/>
          </a:bodyPr>
          <a:lstStyle/>
          <a:p>
            <a:r>
              <a:rPr lang="fr-FR" sz="1400" b="1">
                <a:solidFill>
                  <a:srgbClr val="FF3300"/>
                </a:solidFill>
              </a:rPr>
              <a:t>            </a:t>
            </a:r>
            <a:r>
              <a:rPr lang="fr-FR" sz="1600" b="1">
                <a:solidFill>
                  <a:srgbClr val="FF3300"/>
                </a:solidFill>
              </a:rPr>
              <a:t>S2:</a:t>
            </a:r>
          </a:p>
          <a:p>
            <a:pPr algn="ctr"/>
            <a:r>
              <a:rPr lang="fr-FR" sz="1400" b="1">
                <a:solidFill>
                  <a:srgbClr val="FF3300"/>
                </a:solidFill>
              </a:rPr>
              <a:t>   Concessions +    Entité Services</a:t>
            </a:r>
            <a:r>
              <a:rPr lang="fr-FR" sz="1400">
                <a:solidFill>
                  <a:srgbClr val="FF3300"/>
                </a:solidFill>
              </a:rPr>
              <a:t> </a:t>
            </a:r>
          </a:p>
        </p:txBody>
      </p:sp>
      <p:sp>
        <p:nvSpPr>
          <p:cNvPr id="30" name="Oval 28"/>
          <p:cNvSpPr>
            <a:spLocks noChangeArrowheads="1"/>
          </p:cNvSpPr>
          <p:nvPr/>
        </p:nvSpPr>
        <p:spPr bwMode="auto">
          <a:xfrm>
            <a:off x="3571868" y="5072074"/>
            <a:ext cx="1312862" cy="863600"/>
          </a:xfrm>
          <a:prstGeom prst="ellipse">
            <a:avLst/>
          </a:prstGeom>
          <a:noFill/>
          <a:ln w="9525" algn="ctr">
            <a:solidFill>
              <a:srgbClr val="FF3300"/>
            </a:solidFill>
            <a:round/>
            <a:headEnd/>
            <a:tailEnd/>
          </a:ln>
        </p:spPr>
        <p:txBody>
          <a:bodyPr wrap="none" lIns="18000" tIns="18000" rIns="18000" bIns="18000" anchor="ctr"/>
          <a:lstStyle/>
          <a:p>
            <a:endParaRPr lang="fr-FR"/>
          </a:p>
        </p:txBody>
      </p:sp>
      <p:sp>
        <p:nvSpPr>
          <p:cNvPr id="32" name="Line 30"/>
          <p:cNvSpPr>
            <a:spLocks noChangeShapeType="1"/>
          </p:cNvSpPr>
          <p:nvPr/>
        </p:nvSpPr>
        <p:spPr bwMode="auto">
          <a:xfrm flipH="1">
            <a:off x="3132138" y="1357298"/>
            <a:ext cx="39687" cy="47772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587375" y="1357298"/>
            <a:ext cx="0" cy="47772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175" y="1803393"/>
            <a:ext cx="777875" cy="279400"/>
          </a:xfrm>
          <a:prstGeom prst="rect">
            <a:avLst/>
          </a:prstGeom>
          <a:noFill/>
          <a:ln w="9525" algn="ctr">
            <a:noFill/>
            <a:miter lim="800000"/>
            <a:headEnd/>
            <a:tailEnd/>
          </a:ln>
        </p:spPr>
        <p:txBody>
          <a:bodyPr wrap="none" lIns="18000" tIns="18000" rIns="18000" bIns="18000">
            <a:spAutoFit/>
          </a:bodyPr>
          <a:lstStyle/>
          <a:p>
            <a:r>
              <a:rPr lang="fr-FR" sz="1600"/>
              <a:t>Variable</a:t>
            </a:r>
          </a:p>
        </p:txBody>
      </p:sp>
      <p:sp>
        <p:nvSpPr>
          <p:cNvPr id="37" name="Text Box 35"/>
          <p:cNvSpPr txBox="1">
            <a:spLocks noChangeArrowheads="1"/>
          </p:cNvSpPr>
          <p:nvPr/>
        </p:nvSpPr>
        <p:spPr bwMode="auto">
          <a:xfrm rot="-5400000">
            <a:off x="35719" y="3237687"/>
            <a:ext cx="722312" cy="279400"/>
          </a:xfrm>
          <a:prstGeom prst="rect">
            <a:avLst/>
          </a:prstGeom>
          <a:noFill/>
          <a:ln w="9525" algn="ctr">
            <a:noFill/>
            <a:miter lim="800000"/>
            <a:headEnd/>
            <a:tailEnd/>
          </a:ln>
        </p:spPr>
        <p:txBody>
          <a:bodyPr wrap="none" lIns="18000" tIns="18000" rIns="18000" bIns="18000">
            <a:spAutoFit/>
          </a:bodyPr>
          <a:lstStyle/>
          <a:p>
            <a:r>
              <a:rPr lang="fr-FR" sz="1600"/>
              <a:t>Valeurs</a:t>
            </a:r>
          </a:p>
        </p:txBody>
      </p:sp>
      <p:sp>
        <p:nvSpPr>
          <p:cNvPr id="38"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lang="fr-FR" sz="2900" b="1" dirty="0" smtClean="0">
                <a:ln w="1905"/>
                <a:effectLst>
                  <a:innerShdw blurRad="69850" dist="43180" dir="5400000">
                    <a:srgbClr val="000000">
                      <a:alpha val="65000"/>
                    </a:srgbClr>
                  </a:innerShdw>
                </a:effectLst>
              </a:rPr>
              <a:t>Pla</a:t>
            </a:r>
            <a:r>
              <a:rPr lang="fr-FR" sz="2800" b="1" dirty="0" smtClean="0">
                <a:ln w="1905"/>
                <a:effectLst>
                  <a:innerShdw blurRad="69850" dist="43180" dir="5400000">
                    <a:srgbClr val="000000">
                      <a:alpha val="65000"/>
                    </a:srgbClr>
                  </a:innerShdw>
                </a:effectLst>
              </a:rPr>
              <a:t>n stratégique de 2009 – 2013 de SONELGAZ : </a:t>
            </a:r>
            <a:r>
              <a:rPr lang="fr-FR" sz="3600" b="1" u="sng" dirty="0" smtClean="0">
                <a:solidFill>
                  <a:schemeClr val="accent2">
                    <a:lumMod val="75000"/>
                  </a:schemeClr>
                </a:solidFill>
                <a:ea typeface="+mj-ea"/>
                <a:cs typeface="+mj-cs"/>
              </a:rPr>
              <a:t>Rappel du résultat de scénarisation pour le métier de la distribution</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pic>
        <p:nvPicPr>
          <p:cNvPr id="39"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3114D165-FDEA-4142-B04C-8985634B534C}" type="slidenum">
              <a:rPr lang="fr-FR"/>
              <a:pPr>
                <a:defRPr/>
              </a:pPr>
              <a:t>19</a:t>
            </a:fld>
            <a:endParaRPr lang="fr-FR"/>
          </a:p>
        </p:txBody>
      </p:sp>
      <p:sp>
        <p:nvSpPr>
          <p:cNvPr id="5" name="Espace réservé du contenu 4"/>
          <p:cNvSpPr>
            <a:spLocks noGrp="1"/>
          </p:cNvSpPr>
          <p:nvPr>
            <p:ph sz="quarter" idx="1"/>
          </p:nvPr>
        </p:nvSpPr>
        <p:spPr>
          <a:xfrm>
            <a:off x="428596" y="1571612"/>
            <a:ext cx="8258518" cy="4448188"/>
          </a:xfrm>
        </p:spPr>
        <p:txBody>
          <a:bodyPr>
            <a:normAutofit fontScale="92500" lnSpcReduction="20000"/>
          </a:bodyPr>
          <a:lstStyle/>
          <a:p>
            <a:pPr marL="446088" indent="-365125"/>
            <a:r>
              <a:rPr lang="fr-FR" sz="2400" b="1" dirty="0" smtClean="0"/>
              <a:t>S1\Continuité :  </a:t>
            </a:r>
            <a:r>
              <a:rPr lang="fr-FR" sz="2400" dirty="0" smtClean="0"/>
              <a:t>Consiste à poursuivre le développement actuel (mise à niveau des ressources, réduction des pertes, etc.).</a:t>
            </a:r>
          </a:p>
          <a:p>
            <a:pPr marL="446088" indent="-365125"/>
            <a:r>
              <a:rPr lang="fr-FR" sz="2400" b="1" dirty="0" smtClean="0"/>
              <a:t>S2\Continuité + Entité Services : </a:t>
            </a:r>
            <a:r>
              <a:rPr lang="fr-FR" sz="2400" dirty="0" smtClean="0"/>
              <a:t>Consiste à mettre en place les actions du scénario Continuité + la création d’une entité services énergétiques aux industriels intégrant l’ensemble des services offerts par les sociétés du groupe.</a:t>
            </a:r>
          </a:p>
          <a:p>
            <a:pPr marL="446088" indent="-365125"/>
            <a:r>
              <a:rPr lang="fr-FR" sz="2400" b="1" dirty="0" smtClean="0"/>
              <a:t>S3\Écrémage : </a:t>
            </a:r>
            <a:r>
              <a:rPr lang="fr-FR" sz="2400" dirty="0" smtClean="0"/>
              <a:t>Ce scénario suppose que la concurrence a pu accéder aux concessions les plus rentables (les grandes villes). Les sociétés Distribution devront s’adapter à ces nouvelles conditions (En particulier, il s’agit de bien négocier la compensation résultant de la péréquation  nationale).</a:t>
            </a:r>
          </a:p>
          <a:p>
            <a:pPr marL="446088" indent="-365125"/>
            <a:r>
              <a:rPr lang="fr-FR" sz="2400" b="1" dirty="0" smtClean="0"/>
              <a:t>S4\Séparation GRD/Com : </a:t>
            </a:r>
            <a:r>
              <a:rPr lang="fr-FR" sz="2400" dirty="0" smtClean="0"/>
              <a:t>Ce scénario consiste à séparer les fonctions distribution et commercialisation. Dans ce cadre, la commercialisation se rapproche de la production pour bénéficier des synergies amont-aval et des concurrents apparaissent dans la commercialisation (auprès des éligibles)</a:t>
            </a:r>
          </a:p>
          <a:p>
            <a:pPr marL="596646" indent="-514350"/>
            <a:endParaRPr lang="fr-FR" sz="2400" dirty="0"/>
          </a:p>
        </p:txBody>
      </p:sp>
      <p:sp>
        <p:nvSpPr>
          <p:cNvPr id="6" name="ZoneTexte 5"/>
          <p:cNvSpPr txBox="1"/>
          <p:nvPr/>
        </p:nvSpPr>
        <p:spPr>
          <a:xfrm>
            <a:off x="1071538" y="1059404"/>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ZoneTexte 8"/>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10" name="Titre 1"/>
          <p:cNvSpPr txBox="1">
            <a:spLocks/>
          </p:cNvSpPr>
          <p:nvPr/>
        </p:nvSpPr>
        <p:spPr>
          <a:xfrm>
            <a:off x="214282" y="346076"/>
            <a:ext cx="7772400" cy="796908"/>
          </a:xfrm>
          <a:prstGeom prst="rect">
            <a:avLst/>
          </a:prstGeom>
        </p:spPr>
        <p:txBody>
          <a:bodyPr bIns="91440" anchor="b" anchorCtr="0">
            <a:normAutofit/>
          </a:bodyPr>
          <a:lstStyle/>
          <a:p>
            <a:pPr marL="446088" indent="-446088" algn="just">
              <a:spcBef>
                <a:spcPct val="0"/>
              </a:spcBef>
              <a:defRPr/>
            </a:pPr>
            <a:r>
              <a:rPr lang="fr-FR" sz="3600" b="1" u="sng" dirty="0" smtClean="0">
                <a:solidFill>
                  <a:schemeClr val="accent2">
                    <a:lumMod val="75000"/>
                  </a:schemeClr>
                </a:solidFill>
                <a:ea typeface="+mj-ea"/>
                <a:cs typeface="+mj-cs"/>
              </a:rPr>
              <a:t>Description des scenarii - Exemple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pic>
        <p:nvPicPr>
          <p:cNvPr id="8"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Travaux à Faire :</a:t>
            </a:r>
            <a:endParaRPr lang="fr-FR" dirty="0"/>
          </a:p>
        </p:txBody>
      </p:sp>
      <p:sp>
        <p:nvSpPr>
          <p:cNvPr id="4" name="Espace réservé du contenu 3"/>
          <p:cNvSpPr>
            <a:spLocks noGrp="1"/>
          </p:cNvSpPr>
          <p:nvPr>
            <p:ph sz="quarter" idx="1"/>
          </p:nvPr>
        </p:nvSpPr>
        <p:spPr/>
        <p:txBody>
          <a:bodyPr/>
          <a:lstStyle/>
          <a:p>
            <a:pPr lvl="0"/>
            <a:r>
              <a:rPr lang="fr-FR" dirty="0" smtClean="0"/>
              <a:t>Renseigner le tableau «Définir les finalités des parties prenantes de SDA »</a:t>
            </a:r>
          </a:p>
          <a:p>
            <a:r>
              <a:rPr lang="fr-FR" dirty="0" smtClean="0"/>
              <a:t>Valider la cohérence des segments avec les finalités</a:t>
            </a:r>
          </a:p>
          <a:p>
            <a:r>
              <a:rPr lang="fr-FR" dirty="0" smtClean="0"/>
              <a:t>Choix de l’approche de scénarisation (</a:t>
            </a:r>
            <a:r>
              <a:rPr lang="fr-FR" dirty="0" err="1" smtClean="0"/>
              <a:t>bottom</a:t>
            </a:r>
            <a:r>
              <a:rPr lang="fr-FR" dirty="0" smtClean="0"/>
              <a:t>-up vs Top down)</a:t>
            </a:r>
          </a:p>
          <a:p>
            <a:r>
              <a:rPr lang="fr-FR" dirty="0" smtClean="0"/>
              <a:t>Sortir avec un premier schéma de scénarisation</a:t>
            </a:r>
            <a:endParaRPr lang="fr-FR" dirty="0"/>
          </a:p>
        </p:txBody>
      </p:sp>
      <p:pic>
        <p:nvPicPr>
          <p:cNvPr id="5"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20</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Continuité, Actions stratégiques et modalités: </a:t>
            </a:r>
          </a:p>
        </p:txBody>
      </p:sp>
      <p:graphicFrame>
        <p:nvGraphicFramePr>
          <p:cNvPr id="3646543" name="Group 79"/>
          <p:cNvGraphicFramePr>
            <a:graphicFrameLocks noGrp="1"/>
          </p:cNvGraphicFramePr>
          <p:nvPr>
            <p:ph sz="quarter"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le déploiement de la télégestion à la clientèle HT/MT et HP</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Lancer la télégestion pour BT, MP et BP</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Tenir les délais sur la mise à niveau et restructuration des réseaux (en collaboration avec GRTE)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les achats (impliquer CAMEG) </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PDM stable: 100%</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Pertes: moins 4 pts en 5 ans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Pénétration gaz : 40 à 57%</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Taux de rendement du réseau: à définir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gestion du processus de relève-facturation-recouvrement;</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Introduire des solution adaptées (compteurs intelligents,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Incitation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énergie chez les clients par des politiques R&amp;D et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Concrétiser la séparation des fonctions tech. et commerciales et mettre le commercial au centre du jeu;  </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de proximité</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Communication vers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Formation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Respects des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Proposer des tarifs adaptés aux besoins des segments d’activités;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sp>
        <p:nvSpPr>
          <p:cNvPr id="5" name="ZoneTexte 4"/>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6" name="ZoneTexte 5"/>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7"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sz="quarter" idx="1"/>
          </p:nvPr>
        </p:nvGraphicFramePr>
        <p:xfrm>
          <a:off x="214282" y="1214422"/>
          <a:ext cx="8715436" cy="2532884"/>
        </p:xfrm>
        <a:graphic>
          <a:graphicData uri="http://schemas.openxmlformats.org/drawingml/2006/table">
            <a:tbl>
              <a:tblPr/>
              <a:tblGrid>
                <a:gridCol w="1571636"/>
                <a:gridCol w="2071702"/>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a:t>
                      </a:r>
                      <a:r>
                        <a:rPr kumimoji="0" lang="fr-FR" sz="120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200" b="0" i="0" u="none" strike="noStrike" cap="none" normalizeH="0" baseline="0" dirty="0" smtClean="0">
                          <a:ln>
                            <a:noFill/>
                          </a:ln>
                          <a:solidFill>
                            <a:srgbClr val="000000"/>
                          </a:solidFill>
                          <a:effectLst/>
                          <a:latin typeface="Arial" pitchFamily="34" charset="0"/>
                          <a:cs typeface="Arial" pitchFamily="34" charset="0"/>
                        </a:rPr>
                        <a:t>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Optimiser l’interaction avec les éligibles pour défendre la position de Sonelgaz comme commercialisateur</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 les éligibles grands comptes, les mettre en relation avec la production de Sonelgaz</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Pour les autres éligibles, aider les concessions à les garder par des offres définies par une fonction marketing coordonné, voire mutualisé entre </a:t>
                      </a:r>
                      <a:r>
                        <a:rPr kumimoji="0" lang="fr-FR" sz="1200" b="0" i="0" u="none" strike="noStrike" cap="none" normalizeH="0" baseline="0" dirty="0" err="1" smtClean="0">
                          <a:ln>
                            <a:noFill/>
                          </a:ln>
                          <a:solidFill>
                            <a:srgbClr val="000000"/>
                          </a:solidFill>
                          <a:effectLst/>
                          <a:latin typeface="Arial" pitchFamily="34" charset="0"/>
                          <a:cs typeface="Arial" pitchFamily="34" charset="0"/>
                        </a:rPr>
                        <a:t>SDx</a:t>
                      </a: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à définir</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21</a:t>
            </a:fld>
            <a:endParaRPr lang="fr-FR"/>
          </a:p>
        </p:txBody>
      </p:sp>
      <p:sp>
        <p:nvSpPr>
          <p:cNvPr id="6"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Continuité, Actions stratégiques et modalités: </a:t>
            </a:r>
          </a:p>
        </p:txBody>
      </p:sp>
      <p:sp>
        <p:nvSpPr>
          <p:cNvPr id="7" name="ZoneTexte 6"/>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8" name="ZoneTexte 7"/>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9"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sz="quarter" idx="1"/>
          </p:nvPr>
        </p:nvGraphicFramePr>
        <p:xfrm>
          <a:off x="285720" y="1428736"/>
          <a:ext cx="8186982" cy="2786063"/>
        </p:xfrm>
        <a:graphic>
          <a:graphicData uri="http://schemas.openxmlformats.org/drawingml/2006/table">
            <a:tbl>
              <a:tblPr/>
              <a:tblGrid>
                <a:gridCol w="1508167"/>
                <a:gridCol w="5788894"/>
                <a:gridCol w="889921"/>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Prendre une place et et s’organiser pour adresser ce marché</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Recrutement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Rectangle 2"/>
          <p:cNvSpPr txBox="1">
            <a:spLocks noChangeArrowheads="1"/>
          </p:cNvSpPr>
          <p:nvPr/>
        </p:nvSpPr>
        <p:spPr>
          <a:xfrm>
            <a:off x="428596" y="488952"/>
            <a:ext cx="8015004" cy="725470"/>
          </a:xfrm>
          <a:prstGeom prst="rect">
            <a:avLst/>
          </a:prstGeom>
        </p:spPr>
        <p:txBody>
          <a:bodyPr>
            <a:normAutofit/>
          </a:bodyPr>
          <a:lstStyle/>
          <a:p>
            <a:pPr lvl="0">
              <a:spcBef>
                <a:spcPct val="0"/>
              </a:spcBef>
            </a:pPr>
            <a:r>
              <a:rPr lang="fr-FR" sz="2000" dirty="0" smtClean="0">
                <a:solidFill>
                  <a:schemeClr val="tx2"/>
                </a:solidFill>
                <a:latin typeface="+mj-lt"/>
                <a:ea typeface="+mj-ea"/>
                <a:cs typeface="Arial" charset="0"/>
              </a:rPr>
              <a:t>S2 Continuité + entité Services aux industriels : Actions stratégiques et modalités:</a:t>
            </a:r>
          </a:p>
        </p:txBody>
      </p:sp>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22</a:t>
            </a:fld>
            <a:endParaRPr lang="fr-FR"/>
          </a:p>
        </p:txBody>
      </p:sp>
      <p:sp>
        <p:nvSpPr>
          <p:cNvPr id="7" name="ZoneTexte 6"/>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8" name="ZoneTexte 7"/>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9"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23</a:t>
            </a:fld>
            <a:endParaRPr lang="fr-FR"/>
          </a:p>
        </p:txBody>
      </p:sp>
      <p:sp>
        <p:nvSpPr>
          <p:cNvPr id="69682" name="Rectangle 45"/>
          <p:cNvSpPr>
            <a:spLocks noGrp="1" noChangeArrowheads="1"/>
          </p:cNvSpPr>
          <p:nvPr>
            <p:ph type="title"/>
          </p:nvPr>
        </p:nvSpPr>
        <p:spPr>
          <a:xfrm>
            <a:off x="214282" y="346076"/>
            <a:ext cx="7772400" cy="582594"/>
          </a:xfrm>
        </p:spPr>
        <p:txBody>
          <a:bodyPr anchor="b" anchorCtr="0">
            <a:normAutofit/>
          </a:bodyPr>
          <a:lstStyle/>
          <a:p>
            <a:r>
              <a:rPr lang="fr-FR" sz="2400" dirty="0" smtClean="0"/>
              <a:t>S3 – Écrémage, </a:t>
            </a:r>
            <a:r>
              <a:rPr lang="fr-FR" sz="2400" dirty="0" smtClean="0">
                <a:cs typeface="Arial" charset="0"/>
              </a:rPr>
              <a:t>Actions stratégiques et modalités: </a:t>
            </a:r>
            <a:endParaRPr lang="fr-FR" sz="2400" dirty="0" smtClean="0"/>
          </a:p>
        </p:txBody>
      </p:sp>
      <p:graphicFrame>
        <p:nvGraphicFramePr>
          <p:cNvPr id="3656764" name="Group 60"/>
          <p:cNvGraphicFramePr>
            <a:graphicFrameLocks noGrp="1"/>
          </p:cNvGraphicFramePr>
          <p:nvPr>
            <p:ph sz="quarter" idx="1"/>
          </p:nvPr>
        </p:nvGraphicFramePr>
        <p:xfrm>
          <a:off x="142844" y="936170"/>
          <a:ext cx="8858312" cy="5237263"/>
        </p:xfrm>
        <a:graphic>
          <a:graphicData uri="http://schemas.openxmlformats.org/drawingml/2006/table">
            <a:tbl>
              <a:tblPr>
                <a:tableStyleId>{5DA37D80-6434-44D0-A028-1B22A696006F}</a:tableStyleId>
              </a:tblPr>
              <a:tblGrid>
                <a:gridCol w="955993"/>
                <a:gridCol w="2258717"/>
                <a:gridCol w="2500330"/>
                <a:gridCol w="3143272"/>
              </a:tblGrid>
              <a:tr h="188913">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Segment</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Action</a:t>
                      </a:r>
                      <a:br>
                        <a:rPr kumimoji="0" lang="fr-FR" sz="1000" b="1" u="none" strike="noStrike" cap="none" normalizeH="0" baseline="0" dirty="0" smtClean="0">
                          <a:ln>
                            <a:noFill/>
                          </a:ln>
                          <a:solidFill>
                            <a:schemeClr val="bg1"/>
                          </a:solidFill>
                          <a:effectLst/>
                          <a:latin typeface="Arial" pitchFamily="34" charset="0"/>
                          <a:cs typeface="Arial" pitchFamily="34" charset="0"/>
                        </a:rPr>
                      </a:br>
                      <a:r>
                        <a:rPr kumimoji="0" lang="fr-FR" sz="1000" b="1" u="none" strike="noStrike" cap="none" normalizeH="0" baseline="0" dirty="0" smtClean="0">
                          <a:ln>
                            <a:noFill/>
                          </a:ln>
                          <a:solidFill>
                            <a:schemeClr val="bg1"/>
                          </a:solidFill>
                          <a:effectLst/>
                          <a:latin typeface="Arial" pitchFamily="34" charset="0"/>
                          <a:cs typeface="Arial" pitchFamily="34" charset="0"/>
                        </a:rPr>
                        <a:t>stratégique à conduire</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Modalité </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b="1" u="none" strike="noStrike" cap="none" normalizeH="0" baseline="0" dirty="0" smtClean="0">
                          <a:ln>
                            <a:noFill/>
                          </a:ln>
                          <a:solidFill>
                            <a:schemeClr val="bg1"/>
                          </a:solidFill>
                          <a:effectLst/>
                          <a:latin typeface="Arial" pitchFamily="34" charset="0"/>
                          <a:cs typeface="Arial" pitchFamily="34" charset="0"/>
                        </a:rPr>
                        <a:t>Objectif</a:t>
                      </a:r>
                      <a:endParaRPr kumimoji="0" lang="fr-FR" sz="1000" b="1" i="0" u="none" strike="noStrike" cap="none" normalizeH="0" baseline="0" dirty="0" smtClean="0">
                        <a:ln>
                          <a:noFill/>
                        </a:ln>
                        <a:solidFill>
                          <a:schemeClr val="bg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2"/>
                    </a:solidFill>
                  </a:tcPr>
                </a:tc>
              </a:tr>
              <a:tr h="438150">
                <a:tc rowSpan="4">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Concessions Electricité </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Créer des bases financières nouvelles pour affronter la perte de parts de marché</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Réaliser le dédommagement des investissements passés en accord avec la loi</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4">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Contexte: PDM: - 5 villes= -20 à 25% des ventes élec (7/30 TWh) </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Pertes: - 4 points en 5 ans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Dispo: Engagements avec la CREG</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Valeur clients: à chiffrer </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606425">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Œuvrer pour la mise en place d’une Caisse de Compensation pour la péréquation nationale dans le cadre de la loi</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40322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Gérer le transfert du personnel vers le concurrent</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Négociation avec le nouveau concessionnaire et le partenaire social </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18732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Accélérer la mise à niveau (cf. S1)</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7969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Concessions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Développement du gaz dans les villes moyennes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Maillage des réseaux gaz</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Développement des usages finaux du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Contexte: PDM: - 5 villes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Pénétration gaz et substitution élec sur les villes restantes: de 35 à 45% (à préciser)</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Ratio client consommateur/client raccordé: (à préciser par concession)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Taux de rendement du réseau: à définir</a:t>
                      </a:r>
                      <a:endParaRPr kumimoji="0" lang="fr-FR" sz="1000" b="0" i="0" u="none" strike="noStrike" cap="none" normalizeH="0" baseline="0" dirty="0" smtClean="0">
                        <a:ln>
                          <a:noFill/>
                        </a:ln>
                        <a:solidFill>
                          <a:schemeClr val="tx1"/>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75882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Eligibles Electricité et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Éligibles grands comptes:  Gestion Grands Comptes généralement multi sites (à définir avec le Producteur pour éligibles élec et gaz)</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Création d’une entité trading et grands comptes transverse aux SD (?) ou rattachée à la production</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PDM: -21 % du CA (24/116 Mds DA)</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         -28% des ventes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Nombre d’implantations nouvelles dans les zones rurales (à définir)</a:t>
                      </a:r>
                      <a:endParaRPr kumimoji="0" lang="fr-FR" sz="1000" b="0" i="1"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249238">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autres éligibles: marketing coordonné, voire mutualisé entre </a:t>
                      </a:r>
                      <a:r>
                        <a:rPr kumimoji="0" lang="fr-FR" sz="1000" u="none" strike="noStrike" cap="none" normalizeH="0" baseline="0" dirty="0" err="1" smtClean="0">
                          <a:ln>
                            <a:noFill/>
                          </a:ln>
                          <a:effectLst/>
                          <a:latin typeface="Arial" pitchFamily="34" charset="0"/>
                          <a:cs typeface="Arial" pitchFamily="34" charset="0"/>
                        </a:rPr>
                        <a:t>SDx</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Formulation d’offres spécifiques par segment</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552450">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Favoriser le développement des zones industrielles hors grandes villes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Lobbying auprès des autorités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Démarchage des investisseurs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Maillage et modernisation des réseaux </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fr-FR"/>
                    </a:p>
                  </a:txBody>
                  <a:tcPr/>
                </a:tc>
              </a:tr>
              <a:tr h="509588">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Services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Développer commercialement dans les villes où l’on a perdu les concessions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Créer l’entité services</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00" u="none" strike="noStrike" cap="none" normalizeH="0" baseline="0" dirty="0" smtClean="0">
                          <a:ln>
                            <a:noFill/>
                          </a:ln>
                          <a:effectLst/>
                          <a:latin typeface="Arial" pitchFamily="34" charset="0"/>
                          <a:cs typeface="Arial" pitchFamily="34" charset="0"/>
                        </a:rPr>
                        <a:t>3 Md DA/ an</a:t>
                      </a:r>
                      <a:endParaRPr kumimoji="0" lang="fr-FR" sz="1000" b="0" i="0" u="none" strike="noStrike" cap="none" normalizeH="0" baseline="0" dirty="0" smtClean="0">
                        <a:ln>
                          <a:noFill/>
                        </a:ln>
                        <a:solidFill>
                          <a:srgbClr val="000000"/>
                        </a:solidFill>
                        <a:effectLst/>
                        <a:latin typeface="Arial" pitchFamily="34" charset="0"/>
                        <a:cs typeface="Arial" pitchFamily="34" charset="0"/>
                      </a:endParaRPr>
                    </a:p>
                  </a:txBody>
                  <a:tcPr marL="15198" marR="1519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
        <p:nvSpPr>
          <p:cNvPr id="5" name="ZoneTexte 4"/>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6" name="ZoneTexte 5"/>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7" name="Picture 12"/>
          <p:cNvPicPr>
            <a:picLocks noChangeAspect="1" noChangeArrowheads="1"/>
          </p:cNvPicPr>
          <p:nvPr/>
        </p:nvPicPr>
        <p:blipFill>
          <a:blip r:embed="rId3"/>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4282" y="500042"/>
            <a:ext cx="8229318" cy="500066"/>
          </a:xfrm>
        </p:spPr>
        <p:txBody>
          <a:bodyPr>
            <a:noAutofit/>
          </a:bodyPr>
          <a:lstStyle/>
          <a:p>
            <a:r>
              <a:rPr lang="fr-FR" sz="1800" dirty="0" smtClean="0">
                <a:cs typeface="Arial" charset="0"/>
              </a:rPr>
              <a:t>S4 - séparation distribution/ commercialisation,  Actions stratégiques et modalités:</a:t>
            </a:r>
            <a:endParaRPr lang="fr-FR" sz="1800" dirty="0"/>
          </a:p>
        </p:txBody>
      </p:sp>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24</a:t>
            </a:fld>
            <a:endParaRPr lang="fr-FR"/>
          </a:p>
        </p:txBody>
      </p:sp>
      <p:graphicFrame>
        <p:nvGraphicFramePr>
          <p:cNvPr id="3660891" name="Group 91"/>
          <p:cNvGraphicFramePr>
            <a:graphicFrameLocks noGrp="1"/>
          </p:cNvGraphicFramePr>
          <p:nvPr>
            <p:ph sz="quarter" idx="1"/>
          </p:nvPr>
        </p:nvGraphicFramePr>
        <p:xfrm>
          <a:off x="214282" y="1142984"/>
          <a:ext cx="8572560" cy="5153271"/>
        </p:xfrm>
        <a:graphic>
          <a:graphicData uri="http://schemas.openxmlformats.org/drawingml/2006/table">
            <a:tbl>
              <a:tblPr/>
              <a:tblGrid>
                <a:gridCol w="1214446"/>
                <a:gridCol w="1928826"/>
                <a:gridCol w="3143272"/>
                <a:gridCol w="2286016"/>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Action</a:t>
                      </a:r>
                      <a:br>
                        <a:rPr kumimoji="0" lang="fr-FR" sz="1050" b="1" i="0" u="none" strike="noStrike" cap="none" normalizeH="0" baseline="0" dirty="0" smtClean="0">
                          <a:ln>
                            <a:noFill/>
                          </a:ln>
                          <a:solidFill>
                            <a:schemeClr val="bg1"/>
                          </a:solidFill>
                          <a:effectLst/>
                          <a:latin typeface="Arial" pitchFamily="34" charset="0"/>
                          <a:cs typeface="Arial" pitchFamily="34" charset="0"/>
                        </a:rPr>
                      </a:br>
                      <a:r>
                        <a:rPr kumimoji="0" lang="fr-FR" sz="1050" b="1" i="0" u="none" strike="noStrike" cap="none" normalizeH="0" baseline="0" dirty="0" smtClean="0">
                          <a:ln>
                            <a:noFill/>
                          </a:ln>
                          <a:solidFill>
                            <a:schemeClr val="bg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Scission entre SD et SC</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Création de deux entités (D et C)</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Rester Proche des 75 à 100% en D (et être l’un des co leaders en C(+P) (60% difficilement plus que 75%)</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SDx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Conduite du réseau</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Développement du réseau</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Services à valeur ajoutée avec compteurs intelligents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SCx se rapprochent de la branche production (SPE, IPP,…)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Regroupement éventuel de SC en une entité nationale bi-énergie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Cellule de trading rattachée à la SC</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9377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Concessions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Assurer la sécurité d’approvisionnement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Intégrer en amont</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Contrats LT bilatéraux</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Rester Proche des 75 à 100% en D (et être l’un des co leaders en C(+P) (&gt; 60% difficilement plus que 75%)</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 les mêmes actions que dans les scénarios continuité</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722313">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Fidélisation des clients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Création d’offres spécifiques par le marketing coordonné, voire mutualisé entre SDx (auprès de la SC) pour le moyens comptes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PDM éligibles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CA services 3 Md DA</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ZoneTexte 5"/>
          <p:cNvSpPr txBox="1"/>
          <p:nvPr/>
        </p:nvSpPr>
        <p:spPr>
          <a:xfrm>
            <a:off x="5000628" y="6357958"/>
            <a:ext cx="3786214" cy="369332"/>
          </a:xfrm>
          <a:prstGeom prst="rect">
            <a:avLst/>
          </a:prstGeom>
          <a:noFill/>
        </p:spPr>
        <p:txBody>
          <a:bodyPr wrap="square" rtlCol="0">
            <a:spAutoFit/>
          </a:bodyPr>
          <a:lstStyle/>
          <a:p>
            <a:r>
              <a:rPr lang="fr-FR" b="1" i="1" dirty="0" smtClean="0"/>
              <a:t>Source : Plan Stratégique 2009 - 2013</a:t>
            </a:r>
            <a:endParaRPr lang="fr-FR" b="1" i="1" dirty="0"/>
          </a:p>
        </p:txBody>
      </p:sp>
      <p:sp>
        <p:nvSpPr>
          <p:cNvPr id="7" name="ZoneTexte 6"/>
          <p:cNvSpPr txBox="1"/>
          <p:nvPr/>
        </p:nvSpPr>
        <p:spPr>
          <a:xfrm>
            <a:off x="928662" y="68421"/>
            <a:ext cx="7286676" cy="400110"/>
          </a:xfrm>
          <a:prstGeom prst="rect">
            <a:avLst/>
          </a:prstGeom>
          <a:noFill/>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Description des scénarios – résultat Maison Mère</a:t>
            </a:r>
            <a:endParaRPr lang="fr-FR"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8" name="Picture 12"/>
          <p:cNvPicPr>
            <a:picLocks noChangeAspect="1" noChangeArrowheads="1"/>
          </p:cNvPicPr>
          <p:nvPr/>
        </p:nvPicPr>
        <p:blipFill>
          <a:blip r:embed="rId3"/>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46304" y="6257948"/>
            <a:ext cx="457200" cy="457200"/>
          </a:xfrm>
        </p:spPr>
        <p:txBody>
          <a:bodyPr/>
          <a:lstStyle/>
          <a:p>
            <a:pPr>
              <a:defRPr/>
            </a:pPr>
            <a:fld id="{455CF705-4EF0-4608-A5EF-2804AFB1CE59}" type="slidenum">
              <a:rPr lang="fr-FR"/>
              <a:pPr>
                <a:defRPr/>
              </a:pPr>
              <a:t>3</a:t>
            </a:fld>
            <a:endParaRPr lang="fr-FR" dirty="0"/>
          </a:p>
        </p:txBody>
      </p:sp>
      <p:sp>
        <p:nvSpPr>
          <p:cNvPr id="6" name="Rectangle à coins arrondis 5"/>
          <p:cNvSpPr/>
          <p:nvPr/>
        </p:nvSpPr>
        <p:spPr>
          <a:xfrm>
            <a:off x="132211" y="142852"/>
            <a:ext cx="8858312" cy="6143668"/>
          </a:xfrm>
          <a:prstGeom prst="roundRect">
            <a:avLst>
              <a:gd name="adj" fmla="val 5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6146" name="Titre 1"/>
          <p:cNvSpPr>
            <a:spLocks noGrp="1"/>
          </p:cNvSpPr>
          <p:nvPr>
            <p:ph type="title"/>
          </p:nvPr>
        </p:nvSpPr>
        <p:spPr/>
        <p:txBody>
          <a:bodyPr/>
          <a:lstStyle/>
          <a:p>
            <a:pPr algn="just" eaLnBrk="1" hangingPunct="1">
              <a:defRPr/>
            </a:pPr>
            <a:r>
              <a:rPr lang="fr-FR" dirty="0" smtClean="0"/>
              <a:t>5 Étapes pour la scénarisation</a:t>
            </a:r>
          </a:p>
        </p:txBody>
      </p:sp>
      <p:graphicFrame>
        <p:nvGraphicFramePr>
          <p:cNvPr id="5" name="Tableau 4"/>
          <p:cNvGraphicFramePr>
            <a:graphicFrameLocks noGrp="1"/>
          </p:cNvGraphicFramePr>
          <p:nvPr/>
        </p:nvGraphicFramePr>
        <p:xfrm>
          <a:off x="785786" y="1285860"/>
          <a:ext cx="7858180" cy="5085422"/>
        </p:xfrm>
        <a:graphic>
          <a:graphicData uri="http://schemas.openxmlformats.org/drawingml/2006/table">
            <a:tbl>
              <a:tblPr firstRow="1" bandRow="1">
                <a:tableStyleId>{5C22544A-7EE6-4342-B048-85BDC9FD1C3A}</a:tableStyleId>
              </a:tblPr>
              <a:tblGrid>
                <a:gridCol w="582930"/>
                <a:gridCol w="274326"/>
                <a:gridCol w="7000924"/>
              </a:tblGrid>
              <a:tr h="370840">
                <a:tc>
                  <a:txBody>
                    <a:bodyPr/>
                    <a:lstStyle/>
                    <a:p>
                      <a:pPr algn="r"/>
                      <a:r>
                        <a:rPr lang="fr-FR" sz="2200" b="1" dirty="0" smtClean="0">
                          <a:solidFill>
                            <a:schemeClr val="tx1"/>
                          </a:solidFill>
                        </a:rPr>
                        <a:t>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Définir les finalités </a:t>
                      </a:r>
                      <a:r>
                        <a:rPr lang="fr-FR" sz="2200" b="0" dirty="0" smtClean="0">
                          <a:solidFill>
                            <a:schemeClr val="tx1"/>
                          </a:solidFill>
                        </a:rPr>
                        <a:t>à partir des enjeux majeurs et la vision des parties prenantes de l’entreprise</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70840">
                <a:tc>
                  <a:txBody>
                    <a:bodyPr/>
                    <a:lstStyle/>
                    <a:p>
                      <a:pPr algn="r"/>
                      <a:r>
                        <a:rPr lang="fr-FR" sz="2200" b="1" dirty="0" smtClean="0">
                          <a:solidFill>
                            <a:schemeClr val="tx1"/>
                          </a:solidFill>
                        </a:rPr>
                        <a:t>II.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Évaluer la cohérence des différents segments stratégiques </a:t>
                      </a:r>
                      <a:r>
                        <a:rPr lang="fr-FR" sz="2200" b="0" dirty="0" smtClean="0">
                          <a:solidFill>
                            <a:schemeClr val="tx1"/>
                          </a:solidFill>
                        </a:rPr>
                        <a:t>avec ces finalités.</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70840">
                <a:tc>
                  <a:txBody>
                    <a:bodyPr/>
                    <a:lstStyle/>
                    <a:p>
                      <a:pPr algn="r"/>
                      <a:r>
                        <a:rPr lang="fr-FR" sz="2200" b="1" dirty="0" smtClean="0">
                          <a:solidFill>
                            <a:schemeClr val="tx1"/>
                          </a:solidFill>
                        </a:rPr>
                        <a:t>III.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rtl="0"/>
                      <a:r>
                        <a:rPr lang="fr-FR" sz="2200" b="1" dirty="0" smtClean="0">
                          <a:solidFill>
                            <a:schemeClr val="tx1"/>
                          </a:solidFill>
                        </a:rPr>
                        <a:t>Construire les scenarii </a:t>
                      </a:r>
                      <a:r>
                        <a:rPr lang="fr-FR" sz="2200" b="0" dirty="0" smtClean="0">
                          <a:solidFill>
                            <a:schemeClr val="tx1"/>
                          </a:solidFill>
                        </a:rPr>
                        <a:t>– deux approches possibles :</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468648">
                <a:tc rowSpan="2" gridSpan="2">
                  <a:txBody>
                    <a:bodyPr/>
                    <a:lstStyle/>
                    <a:p>
                      <a:pPr algn="r"/>
                      <a:endParaRPr lang="fr-FR" sz="22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200" b="0" i="1" dirty="0" smtClean="0">
                          <a:solidFill>
                            <a:schemeClr val="tx1"/>
                          </a:solidFill>
                        </a:rPr>
                        <a:t>a.</a:t>
                      </a:r>
                      <a:r>
                        <a:rPr lang="fr-FR" sz="2200" b="0" i="1" baseline="0" dirty="0" smtClean="0">
                          <a:solidFill>
                            <a:schemeClr val="tx1"/>
                          </a:solidFill>
                        </a:rPr>
                        <a:t> </a:t>
                      </a:r>
                      <a:r>
                        <a:rPr lang="fr-FR" sz="2200" b="0" dirty="0" smtClean="0">
                          <a:solidFill>
                            <a:schemeClr val="tx1"/>
                          </a:solidFill>
                        </a:rPr>
                        <a:t>Une méthode « </a:t>
                      </a:r>
                      <a:r>
                        <a:rPr lang="fr-FR" sz="2200" b="0" i="1" dirty="0" err="1" smtClean="0">
                          <a:solidFill>
                            <a:schemeClr val="tx1"/>
                          </a:solidFill>
                        </a:rPr>
                        <a:t>bottom</a:t>
                      </a:r>
                      <a:r>
                        <a:rPr lang="fr-FR" sz="2200" b="0" i="1" dirty="0" smtClean="0">
                          <a:solidFill>
                            <a:schemeClr val="tx1"/>
                          </a:solidFill>
                        </a:rPr>
                        <a:t>-up</a:t>
                      </a:r>
                      <a:r>
                        <a:rPr lang="fr-FR" sz="2200" b="0" dirty="0" smtClean="0">
                          <a:solidFill>
                            <a:schemeClr val="tx1"/>
                          </a:solidFill>
                        </a:rPr>
                        <a:t> » (</a:t>
                      </a:r>
                      <a:r>
                        <a:rPr lang="fr-FR" sz="2200" b="0" i="1" dirty="0" smtClean="0">
                          <a:solidFill>
                            <a:schemeClr val="tx1"/>
                          </a:solidFill>
                        </a:rPr>
                        <a:t>du bas vers le haut</a:t>
                      </a:r>
                      <a:r>
                        <a:rPr lang="fr-FR" sz="2200" b="0" dirty="0" smtClean="0">
                          <a:solidFill>
                            <a:schemeClr val="tx1"/>
                          </a:solidFill>
                        </a:rPr>
                        <a:t>)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8">
                <a:tc gridSpan="2" vMerge="1">
                  <a:txBody>
                    <a:bodyPr/>
                    <a:lstStyle/>
                    <a:p>
                      <a:pPr algn="r"/>
                      <a:endParaRPr lang="fr-FR" sz="2000" b="1" dirty="0"/>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v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200" b="0" i="1" dirty="0" smtClean="0">
                          <a:solidFill>
                            <a:schemeClr val="tx1"/>
                          </a:solidFill>
                        </a:rPr>
                        <a:t>b. </a:t>
                      </a:r>
                      <a:r>
                        <a:rPr lang="fr-FR" sz="2200" b="0" dirty="0" smtClean="0">
                          <a:solidFill>
                            <a:schemeClr val="tx1"/>
                          </a:solidFill>
                        </a:rPr>
                        <a:t>Une méthode « </a:t>
                      </a:r>
                      <a:r>
                        <a:rPr lang="fr-FR" sz="2200" b="0" i="1" dirty="0" smtClean="0">
                          <a:solidFill>
                            <a:schemeClr val="tx1"/>
                          </a:solidFill>
                        </a:rPr>
                        <a:t>top down</a:t>
                      </a:r>
                      <a:r>
                        <a:rPr lang="fr-FR" sz="2200" b="0" dirty="0" smtClean="0">
                          <a:solidFill>
                            <a:schemeClr val="tx1"/>
                          </a:solidFill>
                        </a:rPr>
                        <a:t> » (</a:t>
                      </a:r>
                      <a:r>
                        <a:rPr lang="fr-FR" sz="2200" b="0" i="1" dirty="0" smtClean="0">
                          <a:solidFill>
                            <a:schemeClr val="tx1"/>
                          </a:solidFill>
                        </a:rPr>
                        <a:t>du haut vers le bas</a:t>
                      </a:r>
                      <a:r>
                        <a:rPr lang="fr-FR" sz="2200" b="0" dirty="0" smtClean="0">
                          <a:solidFill>
                            <a:schemeClr val="tx1"/>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778496">
                <a:tc>
                  <a:txBody>
                    <a:bodyPr/>
                    <a:lstStyle/>
                    <a:p>
                      <a:pPr algn="r"/>
                      <a:r>
                        <a:rPr lang="fr-FR" sz="2200" b="1" dirty="0" smtClean="0">
                          <a:solidFill>
                            <a:schemeClr val="tx1"/>
                          </a:solidFill>
                        </a:rPr>
                        <a:t>IV.</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Décrire les scénarios</a:t>
                      </a:r>
                      <a:r>
                        <a:rPr lang="fr-FR" sz="2200" b="0" dirty="0" smtClean="0">
                          <a:solidFill>
                            <a:schemeClr val="tx1"/>
                          </a:solidFill>
                        </a:rPr>
                        <a:t> d’une manière globale (objectifs, actions à entreprendre, moyens à mettre en place et indicateurs de succès)</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1143008">
                <a:tc>
                  <a:txBody>
                    <a:bodyPr/>
                    <a:lstStyle/>
                    <a:p>
                      <a:pPr algn="r"/>
                      <a:r>
                        <a:rPr lang="fr-FR" sz="2200" b="1" dirty="0" smtClean="0">
                          <a:solidFill>
                            <a:schemeClr val="tx1"/>
                          </a:solidFill>
                        </a:rPr>
                        <a:t>V.</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Évaluer les scénarios</a:t>
                      </a:r>
                      <a:r>
                        <a:rPr lang="fr-FR" sz="2200" b="0" dirty="0" smtClean="0">
                          <a:solidFill>
                            <a:schemeClr val="tx1"/>
                          </a:solidFill>
                        </a:rPr>
                        <a:t> en fonction de leur faisabilité et de leur intérêt pour les parties prenantes de l’entreprise afin d’adopter le scénario de référence sur la base duquel se reposera la stratégie de l’entreprise à moyen terme.</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bl>
          </a:graphicData>
        </a:graphic>
      </p:graphicFrame>
      <p:pic>
        <p:nvPicPr>
          <p:cNvPr id="7" name="Picture 12"/>
          <p:cNvPicPr>
            <a:picLocks noChangeAspect="1" noChangeArrowheads="1"/>
          </p:cNvPicPr>
          <p:nvPr/>
        </p:nvPicPr>
        <p:blipFill>
          <a:blip r:embed="rId3"/>
          <a:srcRect l="12500" r="77779"/>
          <a:stretch>
            <a:fillRect/>
          </a:stretch>
        </p:blipFill>
        <p:spPr bwMode="auto">
          <a:xfrm>
            <a:off x="8429652" y="225406"/>
            <a:ext cx="368300" cy="56038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4</a:t>
            </a:fld>
            <a:endParaRPr lang="fr-FR" dirty="0"/>
          </a:p>
        </p:txBody>
      </p:sp>
      <p:sp>
        <p:nvSpPr>
          <p:cNvPr id="5" name="Titre 4"/>
          <p:cNvSpPr>
            <a:spLocks noGrp="1"/>
          </p:cNvSpPr>
          <p:nvPr>
            <p:ph type="ctrTitle"/>
          </p:nvPr>
        </p:nvSpPr>
        <p:spPr/>
        <p:txBody>
          <a:bodyPr/>
          <a:lstStyle/>
          <a:p>
            <a:r>
              <a:rPr lang="fr-FR" dirty="0" smtClean="0"/>
              <a:t>Définition des Finalités des Parties Prenantes</a:t>
            </a:r>
            <a:endParaRPr lang="fr-FR" dirty="0"/>
          </a:p>
        </p:txBody>
      </p:sp>
      <p:pic>
        <p:nvPicPr>
          <p:cNvPr id="4"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146304" y="6400824"/>
            <a:ext cx="457200" cy="457200"/>
          </a:xfrm>
        </p:spPr>
        <p:txBody>
          <a:bodyPr/>
          <a:lstStyle/>
          <a:p>
            <a:pPr>
              <a:defRPr/>
            </a:pPr>
            <a:fld id="{4C66179A-796F-40FA-9903-E382611BB71A}" type="slidenum">
              <a:rPr lang="fr-FR"/>
              <a:pPr>
                <a:defRPr/>
              </a:pPr>
              <a:t>5</a:t>
            </a:fld>
            <a:endParaRPr lang="fr-FR" dirty="0"/>
          </a:p>
        </p:txBody>
      </p:sp>
      <p:graphicFrame>
        <p:nvGraphicFramePr>
          <p:cNvPr id="6" name="Tableau 5"/>
          <p:cNvGraphicFramePr>
            <a:graphicFrameLocks noGrp="1"/>
          </p:cNvGraphicFramePr>
          <p:nvPr/>
        </p:nvGraphicFramePr>
        <p:xfrm>
          <a:off x="214282" y="642919"/>
          <a:ext cx="8715436" cy="5801707"/>
        </p:xfrm>
        <a:graphic>
          <a:graphicData uri="http://schemas.openxmlformats.org/drawingml/2006/table">
            <a:tbl>
              <a:tblPr>
                <a:tableStyleId>{775DCB02-9BB8-47FD-8907-85C794F793BA}</a:tableStyleId>
              </a:tblPr>
              <a:tblGrid>
                <a:gridCol w="1714512"/>
                <a:gridCol w="1000132"/>
                <a:gridCol w="6000792"/>
              </a:tblGrid>
              <a:tr h="601047">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Poids relatifs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tc>
              </a:tr>
              <a:tr h="885537">
                <a:tc>
                  <a:txBody>
                    <a:bodyPr/>
                    <a:lstStyle/>
                    <a:p>
                      <a:pPr algn="ctr">
                        <a:lnSpc>
                          <a:spcPct val="100000"/>
                        </a:lnSpc>
                        <a:spcBef>
                          <a:spcPts val="0"/>
                        </a:spcBef>
                        <a:spcAft>
                          <a:spcPts val="0"/>
                        </a:spcAft>
                      </a:pPr>
                      <a:r>
                        <a:rPr lang="fr-FR" sz="2000" dirty="0" smtClean="0">
                          <a:latin typeface="+mn-lt"/>
                          <a:ea typeface="Times New Roman"/>
                        </a:rPr>
                        <a:t>CREG</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Fiabiliser les indicateurs de performance. </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Refonte de l’organisation avec la séparation des activités techniques et commerciales.</a:t>
                      </a:r>
                    </a:p>
                  </a:txBody>
                  <a:tcPr marL="17179" marR="0" marT="17179" marB="17179" anchor="ctr">
                    <a:solidFill>
                      <a:schemeClr val="bg1"/>
                    </a:solidFill>
                  </a:tcPr>
                </a:tc>
              </a:tr>
              <a:tr h="333974">
                <a:tc>
                  <a:txBody>
                    <a:bodyPr/>
                    <a:lstStyle/>
                    <a:p>
                      <a:pPr algn="ctr">
                        <a:lnSpc>
                          <a:spcPct val="100000"/>
                        </a:lnSpc>
                        <a:spcBef>
                          <a:spcPts val="0"/>
                        </a:spcBef>
                        <a:spcAft>
                          <a:spcPts val="0"/>
                        </a:spcAft>
                      </a:pPr>
                      <a:r>
                        <a:rPr lang="fr-FR" sz="2000" dirty="0" smtClean="0">
                          <a:latin typeface="+mn-lt"/>
                          <a:ea typeface="Times New Roman"/>
                        </a:rPr>
                        <a:t>Tutelle</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lnSpc>
                          <a:spcPct val="100000"/>
                        </a:lnSpc>
                        <a:spcBef>
                          <a:spcPts val="0"/>
                        </a:spcBef>
                        <a:spcAft>
                          <a:spcPts val="0"/>
                        </a:spcAft>
                        <a:tabLst/>
                      </a:pPr>
                      <a:r>
                        <a:rPr kumimoji="0" lang="fr-FR" sz="2000" kern="1200" dirty="0" smtClean="0">
                          <a:solidFill>
                            <a:schemeClr val="tx1"/>
                          </a:solidFill>
                          <a:latin typeface="+mn-lt"/>
                          <a:ea typeface="Times New Roman"/>
                          <a:cs typeface="+mn-cs"/>
                        </a:rPr>
                        <a:t>?</a:t>
                      </a:r>
                    </a:p>
                  </a:txBody>
                  <a:tcPr marL="17179" marR="0" marT="17179" marB="17179" anchor="ctr">
                    <a:solidFill>
                      <a:schemeClr val="bg1"/>
                    </a:solidFill>
                  </a:tcPr>
                </a:tc>
              </a:tr>
              <a:tr h="316558">
                <a:tc>
                  <a:txBody>
                    <a:bodyPr/>
                    <a:lstStyle/>
                    <a:p>
                      <a:pPr algn="ctr">
                        <a:lnSpc>
                          <a:spcPct val="100000"/>
                        </a:lnSpc>
                        <a:spcBef>
                          <a:spcPts val="0"/>
                        </a:spcBef>
                        <a:spcAft>
                          <a:spcPts val="0"/>
                        </a:spcAft>
                      </a:pPr>
                      <a:r>
                        <a:rPr lang="fr-FR" sz="2000" dirty="0" smtClean="0"/>
                        <a:t>Actionnaires</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lnSpc>
                          <a:spcPct val="100000"/>
                        </a:lnSpc>
                        <a:spcBef>
                          <a:spcPts val="0"/>
                        </a:spcBef>
                        <a:spcAft>
                          <a:spcPts val="0"/>
                        </a:spcAft>
                        <a:tabLst/>
                      </a:pPr>
                      <a:r>
                        <a:rPr kumimoji="0" lang="fr-FR" sz="2000" kern="1200" dirty="0" smtClean="0">
                          <a:solidFill>
                            <a:schemeClr val="tx1"/>
                          </a:solidFill>
                          <a:latin typeface="+mn-lt"/>
                          <a:ea typeface="Times New Roman"/>
                          <a:cs typeface="+mn-cs"/>
                        </a:rPr>
                        <a:t>?</a:t>
                      </a:r>
                    </a:p>
                  </a:txBody>
                  <a:tcPr marL="17179" marR="0" marT="17179" marB="17179" anchor="ctr">
                    <a:solidFill>
                      <a:schemeClr val="bg1"/>
                    </a:solidFill>
                  </a:tcPr>
                </a:tc>
              </a:tr>
              <a:tr h="316558">
                <a:tc>
                  <a:txBody>
                    <a:bodyPr/>
                    <a:lstStyle/>
                    <a:p>
                      <a:pPr algn="ctr">
                        <a:lnSpc>
                          <a:spcPct val="100000"/>
                        </a:lnSpc>
                        <a:spcBef>
                          <a:spcPts val="0"/>
                        </a:spcBef>
                        <a:spcAft>
                          <a:spcPts val="0"/>
                        </a:spcAft>
                      </a:pPr>
                      <a:r>
                        <a:rPr lang="fr-FR" sz="2000" dirty="0" smtClean="0"/>
                        <a:t>Managers </a:t>
                      </a:r>
                      <a:r>
                        <a:rPr lang="fr-FR" sz="2000" dirty="0"/>
                        <a:t>MM</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ctr">
                        <a:lnSpc>
                          <a:spcPct val="100000"/>
                        </a:lnSpc>
                        <a:spcBef>
                          <a:spcPts val="0"/>
                        </a:spcBef>
                        <a:spcAft>
                          <a:spcPts val="0"/>
                        </a:spcAft>
                        <a:tabLst/>
                      </a:pPr>
                      <a:r>
                        <a:rPr kumimoji="0" lang="fr-FR" sz="2000" kern="1200" dirty="0" smtClean="0">
                          <a:solidFill>
                            <a:schemeClr val="tx1"/>
                          </a:solidFill>
                          <a:latin typeface="+mn-lt"/>
                          <a:ea typeface="Times New Roman"/>
                          <a:cs typeface="+mn-cs"/>
                        </a:rPr>
                        <a:t>?</a:t>
                      </a:r>
                    </a:p>
                  </a:txBody>
                  <a:tcPr marL="17179" marR="0" marT="17179" marB="17179" anchor="ctr">
                    <a:solidFill>
                      <a:schemeClr val="bg1"/>
                    </a:solidFill>
                  </a:tcPr>
                </a:tc>
              </a:tr>
              <a:tr h="2023494">
                <a:tc>
                  <a:txBody>
                    <a:bodyPr/>
                    <a:lstStyle/>
                    <a:p>
                      <a:pPr algn="ctr">
                        <a:lnSpc>
                          <a:spcPct val="100000"/>
                        </a:lnSpc>
                        <a:spcBef>
                          <a:spcPts val="0"/>
                        </a:spcBef>
                        <a:spcAft>
                          <a:spcPts val="0"/>
                        </a:spcAft>
                      </a:pPr>
                      <a:r>
                        <a:rPr lang="fr-FR" sz="2000" dirty="0" smtClean="0"/>
                        <a:t>PDG SDA</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l">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Honorer le contrat des concessions</a:t>
                      </a:r>
                      <a:endParaRPr kumimoji="0" lang="fr-FR" sz="2000" kern="1200" baseline="0" dirty="0">
                        <a:solidFill>
                          <a:schemeClr val="tx1"/>
                        </a:solidFill>
                        <a:latin typeface="+mn-lt"/>
                        <a:ea typeface="Times New Roman"/>
                        <a:cs typeface="+mn-cs"/>
                      </a:endParaRP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Satisfaire le client dans le respect de l’environnement et à moindre coût</a:t>
                      </a: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Garder les concessions actuelles et développer le segment des services énergétiques.</a:t>
                      </a:r>
                    </a:p>
                    <a:p>
                      <a:pPr marL="180975" lvl="0" indent="-180975">
                        <a:buFont typeface="Arial" pitchFamily="34" charset="0"/>
                        <a:buChar char="•"/>
                      </a:pPr>
                      <a:r>
                        <a:rPr kumimoji="0" lang="fr-FR" sz="2000" kern="1200" dirty="0" smtClean="0">
                          <a:solidFill>
                            <a:schemeClr val="dk1"/>
                          </a:solidFill>
                          <a:latin typeface="+mn-lt"/>
                          <a:ea typeface="+mn-ea"/>
                          <a:cs typeface="+mn-cs"/>
                        </a:rPr>
                        <a:t>Améliorer de la gestion en recherchant une plus grande synergie et une maîtrise des coûts.</a:t>
                      </a:r>
                    </a:p>
                  </a:txBody>
                  <a:tcPr marL="17179" marR="0" marT="17179" marB="17179" anchor="ctr">
                    <a:solidFill>
                      <a:schemeClr val="bg1"/>
                    </a:solidFill>
                  </a:tcPr>
                </a:tc>
              </a:tr>
              <a:tr h="568062">
                <a:tc>
                  <a:txBody>
                    <a:bodyPr/>
                    <a:lstStyle/>
                    <a:p>
                      <a:pPr algn="ctr">
                        <a:lnSpc>
                          <a:spcPct val="100000"/>
                        </a:lnSpc>
                        <a:spcBef>
                          <a:spcPts val="0"/>
                        </a:spcBef>
                        <a:spcAft>
                          <a:spcPts val="0"/>
                        </a:spcAft>
                      </a:pPr>
                      <a:r>
                        <a:rPr lang="fr-FR" sz="2000" dirty="0"/>
                        <a:t>Personnel</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algn="ctr">
                        <a:lnSpc>
                          <a:spcPct val="100000"/>
                        </a:lnSpc>
                        <a:spcBef>
                          <a:spcPts val="0"/>
                        </a:spcBef>
                        <a:spcAft>
                          <a:spcPts val="0"/>
                        </a:spcAft>
                        <a:tabLst/>
                      </a:pPr>
                      <a:r>
                        <a:rPr kumimoji="0" lang="fr-FR" sz="2000" kern="1200" dirty="0" smtClean="0">
                          <a:solidFill>
                            <a:schemeClr val="tx1"/>
                          </a:solidFill>
                          <a:latin typeface="+mn-lt"/>
                          <a:ea typeface="Times New Roman"/>
                          <a:cs typeface="+mn-cs"/>
                        </a:rPr>
                        <a:t>?</a:t>
                      </a:r>
                      <a:endParaRPr kumimoji="0" lang="fr-FR" sz="2000" kern="1200" dirty="0">
                        <a:solidFill>
                          <a:schemeClr val="tx1"/>
                        </a:solidFill>
                        <a:latin typeface="+mn-lt"/>
                        <a:ea typeface="Times New Roman"/>
                        <a:cs typeface="+mn-cs"/>
                      </a:endParaRPr>
                    </a:p>
                  </a:txBody>
                  <a:tcPr marL="17179" marR="0" marT="17179" marB="17179" anchor="ctr">
                    <a:solidFill>
                      <a:schemeClr val="bg1"/>
                    </a:solidFill>
                  </a:tcPr>
                </a:tc>
              </a:tr>
              <a:tr h="455497">
                <a:tc>
                  <a:txBody>
                    <a:bodyPr/>
                    <a:lstStyle/>
                    <a:p>
                      <a:pPr algn="ctr">
                        <a:lnSpc>
                          <a:spcPct val="100000"/>
                        </a:lnSpc>
                        <a:spcBef>
                          <a:spcPts val="0"/>
                        </a:spcBef>
                        <a:spcAft>
                          <a:spcPts val="0"/>
                        </a:spcAft>
                      </a:pPr>
                      <a:r>
                        <a:rPr lang="fr-FR" sz="2000" dirty="0" smtClean="0"/>
                        <a:t>Clients</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7313" marR="0" indent="0" algn="ctr" defTabSz="914400" rtl="0" eaLnBrk="1" fontAlgn="auto" latinLnBrk="0" hangingPunct="1">
                        <a:lnSpc>
                          <a:spcPct val="100000"/>
                        </a:lnSpc>
                        <a:spcBef>
                          <a:spcPts val="0"/>
                        </a:spcBef>
                        <a:spcAft>
                          <a:spcPts val="0"/>
                        </a:spcAft>
                        <a:buClrTx/>
                        <a:buSzTx/>
                        <a:buFontTx/>
                        <a:buNone/>
                        <a:tabLst/>
                        <a:defRPr/>
                      </a:pPr>
                      <a:r>
                        <a:rPr kumimoji="0" lang="fr-FR" sz="2000" kern="1200" dirty="0" smtClean="0">
                          <a:solidFill>
                            <a:schemeClr val="tx1"/>
                          </a:solidFill>
                          <a:latin typeface="+mn-lt"/>
                          <a:ea typeface="Times New Roman"/>
                          <a:cs typeface="+mn-cs"/>
                        </a:rPr>
                        <a:t>?</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97049"/>
          </a:xfrm>
          <a:prstGeom prst="rect">
            <a:avLst/>
          </a:prstGeom>
        </p:spPr>
        <p:txBody>
          <a:bodyPr bIns="91440" anchor="b" anchorCtr="0">
            <a:noAutofit/>
          </a:bodyPr>
          <a:lstStyle/>
          <a:p>
            <a:pPr marL="361950" marR="0" lvl="0" indent="-361950" algn="just" defTabSz="914400" rtl="0" eaLnBrk="1" fontAlgn="auto" latinLnBrk="0" hangingPunct="1">
              <a:lnSpc>
                <a:spcPct val="100000"/>
              </a:lnSpc>
              <a:spcBef>
                <a:spcPct val="0"/>
              </a:spcBef>
              <a:spcAft>
                <a:spcPts val="0"/>
              </a:spcAft>
              <a:buClrTx/>
              <a:buSzTx/>
              <a:buFontTx/>
              <a:buAutoNum type="romanUcPeriod"/>
              <a:tabLst/>
              <a:defRPr/>
            </a:pPr>
            <a:r>
              <a:rPr kumimoji="0" lang="fr-FR" sz="2400" b="1" i="0" u="sng" strike="noStrike" kern="1200" cap="none" spc="0" normalizeH="0" baseline="0" noProof="0" dirty="0" smtClean="0">
                <a:ln>
                  <a:noFill/>
                </a:ln>
                <a:solidFill>
                  <a:schemeClr val="accent2">
                    <a:lumMod val="75000"/>
                  </a:schemeClr>
                </a:solidFill>
                <a:effectLst/>
                <a:uLnTx/>
                <a:uFillTx/>
                <a:latin typeface="+mn-lt"/>
                <a:ea typeface="+mj-ea"/>
                <a:cs typeface="+mj-cs"/>
              </a:rPr>
              <a:t>Définir les finalités des parties prenantes de </a:t>
            </a:r>
            <a:r>
              <a:rPr kumimoji="0" lang="fr-FR" sz="2400" b="1" i="0" u="sng" strike="noStrike" kern="1200" cap="none" spc="0" normalizeH="0" baseline="0" noProof="0" dirty="0" smtClean="0">
                <a:ln>
                  <a:noFill/>
                </a:ln>
                <a:effectLst/>
                <a:uLnTx/>
                <a:uFillTx/>
                <a:latin typeface="+mn-lt"/>
                <a:ea typeface="+mj-ea"/>
                <a:cs typeface="+mj-cs"/>
              </a:rPr>
              <a:t>SDA</a:t>
            </a:r>
            <a:endParaRPr kumimoji="0" lang="fr-FR" sz="24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8" name="Rectangle 7"/>
          <p:cNvSpPr/>
          <p:nvPr/>
        </p:nvSpPr>
        <p:spPr>
          <a:xfrm rot="19801332">
            <a:off x="6835822" y="3911407"/>
            <a:ext cx="2298230" cy="646331"/>
          </a:xfrm>
          <a:prstGeom prst="rect">
            <a:avLst/>
          </a:prstGeom>
          <a:noFill/>
        </p:spPr>
        <p:txBody>
          <a:bodyPr wrap="square" lIns="91440" tIns="45720" rIns="91440" bIns="45720">
            <a:spAutoFit/>
          </a:bodyPr>
          <a:lstStyle/>
          <a:p>
            <a:pPr algn="ctr"/>
            <a:r>
              <a:rPr lang="fr-FR" b="1" cap="none" spc="0" dirty="0" smtClean="0">
                <a:ln w="10541" cmpd="sng">
                  <a:solidFill>
                    <a:schemeClr val="tx1"/>
                  </a:solidFill>
                  <a:prstDash val="solid"/>
                </a:ln>
                <a:effectLst/>
              </a:rPr>
              <a:t>Source : </a:t>
            </a:r>
            <a:r>
              <a:rPr lang="fr-FR"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Entretien PDG SDA</a:t>
            </a:r>
            <a:endParaRPr lang="fr-FR"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Rectangle 8"/>
          <p:cNvSpPr/>
          <p:nvPr/>
        </p:nvSpPr>
        <p:spPr>
          <a:xfrm rot="19801332">
            <a:off x="6865761" y="1602485"/>
            <a:ext cx="2298230" cy="646331"/>
          </a:xfrm>
          <a:prstGeom prst="rect">
            <a:avLst/>
          </a:prstGeom>
          <a:noFill/>
        </p:spPr>
        <p:txBody>
          <a:bodyPr wrap="square" lIns="91440" tIns="45720" rIns="91440" bIns="45720">
            <a:spAutoFit/>
          </a:bodyPr>
          <a:lstStyle/>
          <a:p>
            <a:pPr algn="ctr"/>
            <a:r>
              <a:rPr lang="fr-FR" b="1" cap="none" spc="0" dirty="0" smtClean="0">
                <a:ln w="10541" cmpd="sng">
                  <a:solidFill>
                    <a:schemeClr val="tx1"/>
                  </a:solidFill>
                  <a:prstDash val="solid"/>
                </a:ln>
                <a:effectLst/>
              </a:rPr>
              <a:t>Source : </a:t>
            </a:r>
            <a:r>
              <a:rPr lang="fr-FR"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Entretien Président CREG</a:t>
            </a:r>
            <a:endParaRPr lang="fr-FR"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 name="Picture 12"/>
          <p:cNvPicPr>
            <a:picLocks noChangeAspect="1" noChangeArrowheads="1"/>
          </p:cNvPicPr>
          <p:nvPr/>
        </p:nvPicPr>
        <p:blipFill>
          <a:blip r:embed="rId2"/>
          <a:srcRect l="12500" r="77779"/>
          <a:stretch>
            <a:fillRect/>
          </a:stretch>
        </p:blipFill>
        <p:spPr bwMode="auto">
          <a:xfrm>
            <a:off x="8489980" y="82530"/>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6</a:t>
            </a:fld>
            <a:endParaRPr lang="fr-FR"/>
          </a:p>
        </p:txBody>
      </p:sp>
      <p:sp>
        <p:nvSpPr>
          <p:cNvPr id="5" name="Titre 4"/>
          <p:cNvSpPr>
            <a:spLocks noGrp="1"/>
          </p:cNvSpPr>
          <p:nvPr>
            <p:ph type="ctrTitle"/>
          </p:nvPr>
        </p:nvSpPr>
        <p:spPr/>
        <p:txBody>
          <a:bodyPr>
            <a:normAutofit fontScale="90000"/>
          </a:bodyPr>
          <a:lstStyle/>
          <a:p>
            <a:r>
              <a:rPr lang="fr-FR" dirty="0" smtClean="0"/>
              <a:t>Évaluation de la cohérence des segments avec les finalités de l’entreprise</a:t>
            </a:r>
            <a:endParaRPr lang="fr-FR" dirty="0"/>
          </a:p>
        </p:txBody>
      </p:sp>
      <p:pic>
        <p:nvPicPr>
          <p:cNvPr id="7"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933471"/>
            <a:ext cx="7667625" cy="5495925"/>
          </a:xfrm>
          <a:prstGeom prst="rect">
            <a:avLst/>
          </a:prstGeom>
          <a:noFill/>
          <a:ln w="9525">
            <a:noFill/>
            <a:miter lim="800000"/>
            <a:headEnd/>
            <a:tailEnd/>
          </a:ln>
          <a:effectLst/>
        </p:spPr>
      </p:pic>
      <p:sp>
        <p:nvSpPr>
          <p:cNvPr id="3" name="Titre 2"/>
          <p:cNvSpPr>
            <a:spLocks noGrp="1"/>
          </p:cNvSpPr>
          <p:nvPr>
            <p:ph type="title"/>
          </p:nvPr>
        </p:nvSpPr>
        <p:spPr>
          <a:xfrm>
            <a:off x="285720" y="142852"/>
            <a:ext cx="7929618" cy="796908"/>
          </a:xfrm>
        </p:spPr>
        <p:txBody>
          <a:bodyPr>
            <a:normAutofit/>
          </a:bodyPr>
          <a:lstStyle/>
          <a:p>
            <a:r>
              <a:rPr lang="fr-FR" sz="3400" dirty="0" smtClean="0"/>
              <a:t>Rappel du résultat du diagnostic pour SDA</a:t>
            </a:r>
            <a:endParaRPr lang="fr-FR" sz="3400" dirty="0"/>
          </a:p>
        </p:txBody>
      </p:sp>
      <p:sp>
        <p:nvSpPr>
          <p:cNvPr id="5" name="Oval 36"/>
          <p:cNvSpPr>
            <a:spLocks noChangeArrowheads="1"/>
          </p:cNvSpPr>
          <p:nvPr/>
        </p:nvSpPr>
        <p:spPr bwMode="auto">
          <a:xfrm>
            <a:off x="4564694" y="3929066"/>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6" name="Group 47"/>
          <p:cNvGrpSpPr>
            <a:grpSpLocks/>
          </p:cNvGrpSpPr>
          <p:nvPr/>
        </p:nvGrpSpPr>
        <p:grpSpPr bwMode="auto">
          <a:xfrm>
            <a:off x="4996476" y="3714764"/>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86124"/>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821628"/>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86124"/>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857628"/>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143380"/>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a:stCxn id="10" idx="7"/>
            <a:endCxn id="8" idx="1"/>
          </p:cNvCxnSpPr>
          <p:nvPr/>
        </p:nvCxnSpPr>
        <p:spPr>
          <a:xfrm rot="5400000" flipH="1" flipV="1">
            <a:off x="5365010" y="3917410"/>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658299"/>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92504"/>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937787"/>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712556"/>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2"/>
          <p:cNvPicPr>
            <a:picLocks noChangeAspect="1" noChangeArrowheads="1"/>
          </p:cNvPicPr>
          <p:nvPr/>
        </p:nvPicPr>
        <p:blipFill>
          <a:blip r:embed="rId4"/>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4288" y="857232"/>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8</a:t>
            </a:fld>
            <a:endParaRPr lang="fr-FR"/>
          </a:p>
        </p:txBody>
      </p:sp>
      <p:sp>
        <p:nvSpPr>
          <p:cNvPr id="36" name="Rectangle 35"/>
          <p:cNvSpPr/>
          <p:nvPr/>
        </p:nvSpPr>
        <p:spPr>
          <a:xfrm rot="20023654">
            <a:off x="5700185" y="4721032"/>
            <a:ext cx="342414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À valider</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Titre 1"/>
          <p:cNvSpPr txBox="1">
            <a:spLocks/>
          </p:cNvSpPr>
          <p:nvPr/>
        </p:nvSpPr>
        <p:spPr>
          <a:xfrm>
            <a:off x="214282" y="71414"/>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6" name="Oval 36"/>
          <p:cNvSpPr>
            <a:spLocks noChangeArrowheads="1"/>
          </p:cNvSpPr>
          <p:nvPr/>
        </p:nvSpPr>
        <p:spPr bwMode="auto">
          <a:xfrm>
            <a:off x="7779404" y="3150189"/>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9" name="Group 47"/>
          <p:cNvGrpSpPr>
            <a:grpSpLocks/>
          </p:cNvGrpSpPr>
          <p:nvPr/>
        </p:nvGrpSpPr>
        <p:grpSpPr bwMode="auto">
          <a:xfrm>
            <a:off x="7194356" y="2800901"/>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500833" y="172873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500430" y="2085925"/>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143108" y="1657297"/>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6177950" y="2157363"/>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4714883" y="1728735"/>
            <a:ext cx="1000125" cy="594331"/>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318660" y="1975191"/>
            <a:ext cx="131462" cy="23288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5715008" y="2025901"/>
            <a:ext cx="373006" cy="44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a:off x="3143233" y="2083729"/>
            <a:ext cx="362469" cy="32924"/>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072198" y="2014487"/>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pic>
        <p:nvPicPr>
          <p:cNvPr id="20" name="Picture 12"/>
          <p:cNvPicPr>
            <a:picLocks noChangeAspect="1" noChangeArrowheads="1"/>
          </p:cNvPicPr>
          <p:nvPr/>
        </p:nvPicPr>
        <p:blipFill>
          <a:blip r:embed="rId3"/>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9</a:t>
            </a:fld>
            <a:endParaRPr lang="fr-FR"/>
          </a:p>
        </p:txBody>
      </p:sp>
      <p:sp>
        <p:nvSpPr>
          <p:cNvPr id="5" name="Titre 4"/>
          <p:cNvSpPr>
            <a:spLocks noGrp="1"/>
          </p:cNvSpPr>
          <p:nvPr>
            <p:ph type="ctrTitle"/>
          </p:nvPr>
        </p:nvSpPr>
        <p:spPr/>
        <p:txBody>
          <a:bodyPr/>
          <a:lstStyle/>
          <a:p>
            <a:r>
              <a:rPr lang="fr-FR" dirty="0" smtClean="0"/>
              <a:t>Construction des scénarios</a:t>
            </a:r>
            <a:endParaRPr lang="fr-FR" dirty="0"/>
          </a:p>
        </p:txBody>
      </p:sp>
      <p:pic>
        <p:nvPicPr>
          <p:cNvPr id="4" name="Picture 12"/>
          <p:cNvPicPr>
            <a:picLocks noChangeAspect="1" noChangeArrowheads="1"/>
          </p:cNvPicPr>
          <p:nvPr/>
        </p:nvPicPr>
        <p:blipFill>
          <a:blip r:embed="rId2"/>
          <a:srcRect l="12500" r="77779"/>
          <a:stretch>
            <a:fillRect/>
          </a:stretch>
        </p:blipFill>
        <p:spPr bwMode="auto">
          <a:xfrm>
            <a:off x="8572528" y="153968"/>
            <a:ext cx="368300" cy="56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7667</TotalTime>
  <Words>2250</Words>
  <Application>Microsoft Office PowerPoint</Application>
  <PresentationFormat>Affichage à l'écran (4:3)</PresentationFormat>
  <Paragraphs>408</Paragraphs>
  <Slides>24</Slides>
  <Notes>5</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Capitaux</vt:lpstr>
      <vt:lpstr>2ème Phase : Scénarisation  </vt:lpstr>
      <vt:lpstr>Travaux à Faire :</vt:lpstr>
      <vt:lpstr>5 Étapes pour la scénarisation</vt:lpstr>
      <vt:lpstr>Définition des Finalités des Parties Prenantes</vt:lpstr>
      <vt:lpstr>Diapositive 5</vt:lpstr>
      <vt:lpstr>Évaluation de la cohérence des segments avec les finalités de l’entreprise</vt:lpstr>
      <vt:lpstr>Rappel du résultat du diagnostic pour SDA</vt:lpstr>
      <vt:lpstr>Diapositive 8</vt:lpstr>
      <vt:lpstr>Construction des scénarios</vt:lpstr>
      <vt:lpstr>Construction des scénarios</vt:lpstr>
      <vt:lpstr>Diapositive 11</vt:lpstr>
      <vt:lpstr>Diapositive 12</vt:lpstr>
      <vt:lpstr>Diapositive 13</vt:lpstr>
      <vt:lpstr>Construction des scénarios</vt:lpstr>
      <vt:lpstr>Diapositive 15</vt:lpstr>
      <vt:lpstr>Les variables de scénarisation et leurs valeurs :</vt:lpstr>
      <vt:lpstr>Diapositive 17</vt:lpstr>
      <vt:lpstr>Diapositive 18</vt:lpstr>
      <vt:lpstr>Diapositive 19</vt:lpstr>
      <vt:lpstr>S1 Continuité, Actions stratégiques et modalités: </vt:lpstr>
      <vt:lpstr>S1 Continuité, Actions stratégiques et modalités: </vt:lpstr>
      <vt:lpstr>Diapositive 22</vt:lpstr>
      <vt:lpstr>S3 – Écrémage, Actions stratégiques et modalités: </vt:lpstr>
      <vt:lpstr>S4 - séparation distribution/ commercialisation,  Actions stratégiques et modalités: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Étapes pour la scénarisation</dc:title>
  <dc:creator> </dc:creator>
  <cp:lastModifiedBy>bellounes</cp:lastModifiedBy>
  <cp:revision>720</cp:revision>
  <dcterms:created xsi:type="dcterms:W3CDTF">2011-01-09T12:18:13Z</dcterms:created>
  <dcterms:modified xsi:type="dcterms:W3CDTF">2012-10-01T14:56:43Z</dcterms:modified>
</cp:coreProperties>
</file>