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handoutMasterIdLst>
    <p:handoutMasterId r:id="rId22"/>
  </p:handoutMasterIdLst>
  <p:sldIdLst>
    <p:sldId id="380" r:id="rId2"/>
    <p:sldId id="372" r:id="rId3"/>
    <p:sldId id="257" r:id="rId4"/>
    <p:sldId id="368" r:id="rId5"/>
    <p:sldId id="373" r:id="rId6"/>
    <p:sldId id="377" r:id="rId7"/>
    <p:sldId id="369" r:id="rId8"/>
    <p:sldId id="347" r:id="rId9"/>
    <p:sldId id="348" r:id="rId10"/>
    <p:sldId id="370" r:id="rId11"/>
    <p:sldId id="365" r:id="rId12"/>
    <p:sldId id="337" r:id="rId13"/>
    <p:sldId id="374" r:id="rId14"/>
    <p:sldId id="378" r:id="rId15"/>
    <p:sldId id="371" r:id="rId16"/>
    <p:sldId id="353" r:id="rId17"/>
    <p:sldId id="355" r:id="rId18"/>
    <p:sldId id="356" r:id="rId19"/>
    <p:sldId id="379" r:id="rId2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7E9E7"/>
    <a:srgbClr val="009E9A"/>
    <a:srgbClr val="003300"/>
    <a:srgbClr val="FFCCFF"/>
    <a:srgbClr val="FF99FF"/>
    <a:srgbClr val="006666"/>
    <a:srgbClr val="CCE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18" autoAdjust="0"/>
    <p:restoredTop sz="98971" autoAdjust="0"/>
  </p:normalViewPr>
  <p:slideViewPr>
    <p:cSldViewPr>
      <p:cViewPr>
        <p:scale>
          <a:sx n="90" d="100"/>
          <a:sy n="90" d="100"/>
        </p:scale>
        <p:origin x="-102" y="216"/>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1836"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F3DE7A-5060-4C89-8EF1-44689A99B539}" type="datetimeFigureOut">
              <a:rPr lang="fr-FR" smtClean="0"/>
              <a:pPr/>
              <a:t>01/10/2012</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0685D0-7689-4EC6-8328-895054551D9D}" type="slidenum">
              <a:rPr lang="fr-FR" smtClean="0"/>
              <a:pPr/>
              <a:t>‹N°›</a:t>
            </a:fld>
            <a:endParaRPr lang="fr-FR"/>
          </a:p>
        </p:txBody>
      </p:sp>
    </p:spTree>
    <p:extLst>
      <p:ext uri="{BB962C8B-B14F-4D97-AF65-F5344CB8AC3E}">
        <p14:creationId xmlns="" xmlns:p14="http://schemas.microsoft.com/office/powerpoint/2010/main" val="3522452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3EA382-CE6D-4820-8E2F-EAA37B4F260B}" type="datetimeFigureOut">
              <a:rPr lang="fr-FR" smtClean="0"/>
              <a:pPr/>
              <a:t>01/10/2012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C1C62-4BCB-44F6-BF71-F8A98E51E1FE}" type="slidenum">
              <a:rPr lang="fr-FR" smtClean="0"/>
              <a:pPr/>
              <a:t>‹N°›</a:t>
            </a:fld>
            <a:endParaRPr lang="fr-FR"/>
          </a:p>
        </p:txBody>
      </p:sp>
    </p:spTree>
    <p:extLst>
      <p:ext uri="{BB962C8B-B14F-4D97-AF65-F5344CB8AC3E}">
        <p14:creationId xmlns="" xmlns:p14="http://schemas.microsoft.com/office/powerpoint/2010/main" val="32806183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sz="12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D9EC1C62-4BCB-44F6-BF71-F8A98E51E1FE}" type="slidenum">
              <a:rPr lang="fr-FR" smtClean="0"/>
              <a:pPr/>
              <a:t>3</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51EF3A-29BC-46C7-93D9-BC4BCE2FFAC1}" type="slidenum">
              <a:rPr lang="fr-FR"/>
              <a:pPr fontAlgn="base">
                <a:spcBef>
                  <a:spcPct val="0"/>
                </a:spcBef>
                <a:spcAft>
                  <a:spcPct val="0"/>
                </a:spcAft>
                <a:defRPr/>
              </a:pPr>
              <a:t>8</a:t>
            </a:fld>
            <a:endParaRPr lang="fr-FR"/>
          </a:p>
        </p:txBody>
      </p:sp>
      <p:sp>
        <p:nvSpPr>
          <p:cNvPr id="266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51EF3A-29BC-46C7-93D9-BC4BCE2FFAC1}" type="slidenum">
              <a:rPr lang="fr-FR"/>
              <a:pPr fontAlgn="base">
                <a:spcBef>
                  <a:spcPct val="0"/>
                </a:spcBef>
                <a:spcAft>
                  <a:spcPct val="0"/>
                </a:spcAft>
                <a:defRPr/>
              </a:pPr>
              <a:t>11</a:t>
            </a:fld>
            <a:endParaRPr lang="fr-FR"/>
          </a:p>
        </p:txBody>
      </p:sp>
      <p:sp>
        <p:nvSpPr>
          <p:cNvPr id="2662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66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8D049B-33F9-4DB7-80D0-639890196915}" type="slidenum">
              <a:rPr lang="fr-FR" smtClean="0"/>
              <a:pPr fontAlgn="base">
                <a:spcBef>
                  <a:spcPct val="0"/>
                </a:spcBef>
                <a:spcAft>
                  <a:spcPct val="0"/>
                </a:spcAft>
                <a:defRPr/>
              </a:pPr>
              <a:t>19</a:t>
            </a:fld>
            <a:endParaRPr lang="fr-FR" dirty="0" smtClean="0"/>
          </a:p>
        </p:txBody>
      </p:sp>
      <p:sp>
        <p:nvSpPr>
          <p:cNvPr id="149507" name="Rectangle 7"/>
          <p:cNvSpPr txBox="1">
            <a:spLocks noGrp="1" noChangeArrowheads="1"/>
          </p:cNvSpPr>
          <p:nvPr/>
        </p:nvSpPr>
        <p:spPr bwMode="auto">
          <a:xfrm>
            <a:off x="3886200" y="8688388"/>
            <a:ext cx="2971800" cy="455612"/>
          </a:xfrm>
          <a:prstGeom prst="rect">
            <a:avLst/>
          </a:prstGeom>
          <a:noFill/>
          <a:ln w="9525">
            <a:noFill/>
            <a:miter lim="800000"/>
            <a:headEnd/>
            <a:tailEnd/>
          </a:ln>
        </p:spPr>
        <p:txBody>
          <a:bodyPr lIns="91544" tIns="45771" rIns="91544" bIns="45771" anchor="b"/>
          <a:lstStyle/>
          <a:p>
            <a:pPr algn="r" defTabSz="915988"/>
            <a:fld id="{CEF71E18-061D-4DAC-98EB-698799E9C380}" type="slidenum">
              <a:rPr lang="fr-FR" sz="1200">
                <a:latin typeface="Times New Roman" pitchFamily="18" charset="0"/>
              </a:rPr>
              <a:pPr algn="r" defTabSz="915988"/>
              <a:t>19</a:t>
            </a:fld>
            <a:endParaRPr lang="fr-FR" sz="1200">
              <a:latin typeface="Times New Roman" pitchFamily="18" charset="0"/>
            </a:endParaRPr>
          </a:p>
        </p:txBody>
      </p:sp>
      <p:sp>
        <p:nvSpPr>
          <p:cNvPr id="14950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9" name="Rectangle 3"/>
          <p:cNvSpPr>
            <a:spLocks noGrp="1" noChangeArrowheads="1"/>
          </p:cNvSpPr>
          <p:nvPr>
            <p:ph type="body" idx="1"/>
          </p:nvPr>
        </p:nvSpPr>
        <p:spPr bwMode="auto">
          <a:xfrm>
            <a:off x="914400" y="4344988"/>
            <a:ext cx="5029200" cy="4111625"/>
          </a:xfrm>
          <a:noFill/>
        </p:spPr>
        <p:txBody>
          <a:bodyPr wrap="square"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pPr>
              <a:defRPr/>
            </a:pPr>
            <a:fld id="{DCD1169A-DC4E-4590-B302-F0EB322F9A76}" type="datetime1">
              <a:rPr lang="fr-FR" smtClean="0"/>
              <a:pPr>
                <a:defRPr/>
              </a:pPr>
              <a:t>01/10/2012</a:t>
            </a:fld>
            <a:endParaRPr lang="fr-FR"/>
          </a:p>
        </p:txBody>
      </p:sp>
      <p:sp>
        <p:nvSpPr>
          <p:cNvPr id="17" name="Espace réservé du pied de page 16"/>
          <p:cNvSpPr>
            <a:spLocks noGrp="1"/>
          </p:cNvSpPr>
          <p:nvPr>
            <p:ph type="ftr" sz="quarter" idx="11"/>
          </p:nvPr>
        </p:nvSpPr>
        <p:spPr/>
        <p:txBody>
          <a:bodyPr/>
          <a:lstStyle/>
          <a:p>
            <a:pPr>
              <a:defRPr/>
            </a:pPr>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3889BD29-DE13-4B50-998A-4896810BF16C}" type="slidenum">
              <a:rPr lang="fr-FR" smtClean="0"/>
              <a:pPr>
                <a:defRPr/>
              </a:pPr>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379D6ECA-A0B7-4C70-9766-0EA8BA9CC230}" type="datetime1">
              <a:rPr lang="fr-FR" smtClean="0"/>
              <a:pPr>
                <a:defRPr/>
              </a:pPr>
              <a:t>01/10/2012</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70BE1CD5-98D0-4C81-81FE-139B8321A4A2}" type="slidenum">
              <a:rPr lang="fr-FR" smtClean="0"/>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fld id="{7C207D7C-4ADE-49B5-8945-363E114F266E}" type="datetime1">
              <a:rPr lang="fr-FR" smtClean="0"/>
              <a:pPr>
                <a:defRPr/>
              </a:pPr>
              <a:t>01/10/2012</a:t>
            </a:fld>
            <a:endParaRPr lang="fr-FR"/>
          </a:p>
        </p:txBody>
      </p:sp>
      <p:sp>
        <p:nvSpPr>
          <p:cNvPr id="5" name="Espace réservé du pied de page 4"/>
          <p:cNvSpPr>
            <a:spLocks noGrp="1"/>
          </p:cNvSpPr>
          <p:nvPr>
            <p:ph type="ftr" sz="quarter" idx="11"/>
          </p:nvPr>
        </p:nvSpPr>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34396071-22BB-421D-B917-82F8EDCDBB9E}" type="slidenum">
              <a:rPr lang="fr-FR" smtClean="0"/>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71200" y="274638"/>
            <a:ext cx="7772400" cy="796908"/>
          </a:xfrm>
        </p:spPr>
        <p:txBody>
          <a:bodyPr>
            <a:normAutofit/>
          </a:bodyPr>
          <a:lstStyle>
            <a:lvl1pPr>
              <a:defRPr sz="3600" b="1"/>
            </a:lvl1pPr>
          </a:lstStyle>
          <a:p>
            <a:r>
              <a:rPr kumimoji="0" lang="fr-FR" dirty="0" smtClean="0"/>
              <a:t>Cliquez pour modifier le style du titre</a:t>
            </a:r>
            <a:endParaRPr kumimoji="0" lang="en-US" dirty="0"/>
          </a:p>
        </p:txBody>
      </p:sp>
      <p:sp>
        <p:nvSpPr>
          <p:cNvPr id="4" name="Espace réservé de la date 3"/>
          <p:cNvSpPr>
            <a:spLocks noGrp="1"/>
          </p:cNvSpPr>
          <p:nvPr>
            <p:ph type="dt" sz="half" idx="10"/>
          </p:nvPr>
        </p:nvSpPr>
        <p:spPr>
          <a:xfrm>
            <a:off x="5929000" y="6191250"/>
            <a:ext cx="2476500" cy="476250"/>
          </a:xfrm>
        </p:spPr>
        <p:txBody>
          <a:bodyPr/>
          <a:lstStyle/>
          <a:p>
            <a:pPr>
              <a:defRPr/>
            </a:pPr>
            <a:fld id="{8E666955-FDB5-43EE-B24E-5EB04F7AC5A3}" type="datetime1">
              <a:rPr lang="fr-FR" smtClean="0"/>
              <a:pPr>
                <a:defRPr/>
              </a:pPr>
              <a:t>01/10/2012</a:t>
            </a:fld>
            <a:endParaRPr lang="fr-FR"/>
          </a:p>
        </p:txBody>
      </p:sp>
      <p:sp>
        <p:nvSpPr>
          <p:cNvPr id="5" name="Espace réservé du pied de page 4"/>
          <p:cNvSpPr>
            <a:spLocks noGrp="1"/>
          </p:cNvSpPr>
          <p:nvPr>
            <p:ph type="ftr" sz="quarter" idx="11"/>
          </p:nvPr>
        </p:nvSpPr>
        <p:spPr>
          <a:xfrm>
            <a:off x="671200" y="6172200"/>
            <a:ext cx="3962400" cy="457200"/>
          </a:xfrm>
        </p:spPr>
        <p:txBody>
          <a:bodyPr/>
          <a:lstStyle/>
          <a:p>
            <a:pPr>
              <a:defRPr/>
            </a:pPr>
            <a:endParaRPr lang="fr-FR"/>
          </a:p>
        </p:txBody>
      </p:sp>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‹N°›</a:t>
            </a:fld>
            <a:endParaRPr lang="fr-FR"/>
          </a:p>
        </p:txBody>
      </p:sp>
      <p:sp>
        <p:nvSpPr>
          <p:cNvPr id="8" name="Espace réservé du contenu 7"/>
          <p:cNvSpPr>
            <a:spLocks noGrp="1"/>
          </p:cNvSpPr>
          <p:nvPr>
            <p:ph sz="quarter" idx="1"/>
          </p:nvPr>
        </p:nvSpPr>
        <p:spPr>
          <a:xfrm>
            <a:off x="671200" y="1214422"/>
            <a:ext cx="8187080" cy="4805378"/>
          </a:xfrm>
        </p:spPr>
        <p:txBody>
          <a:bodyPr vert="horz"/>
          <a:lstStyle/>
          <a:p>
            <a:pPr lvl="0" eaLnBrk="1" latinLnBrk="0" hangingPunct="1"/>
            <a:r>
              <a:rPr lang="fr-FR" dirty="0" smtClean="0"/>
              <a:t>Cliquez pour modifier les styles du texte du masque</a:t>
            </a:r>
          </a:p>
          <a:p>
            <a:pPr lvl="1" eaLnBrk="1" latinLnBrk="0" hangingPunct="1"/>
            <a:r>
              <a:rPr lang="fr-FR" dirty="0" smtClean="0"/>
              <a:t>Deuxième niveau</a:t>
            </a:r>
          </a:p>
          <a:p>
            <a:pPr lvl="2" eaLnBrk="1" latinLnBrk="0" hangingPunct="1"/>
            <a:r>
              <a:rPr lang="fr-FR" dirty="0" smtClean="0"/>
              <a:t>Troisième niveau</a:t>
            </a:r>
          </a:p>
          <a:p>
            <a:pPr lvl="3" eaLnBrk="1" latinLnBrk="0" hangingPunct="1"/>
            <a:r>
              <a:rPr lang="fr-FR" dirty="0" smtClean="0"/>
              <a:t>Quatrième niveau</a:t>
            </a:r>
          </a:p>
          <a:p>
            <a:pPr lvl="4" eaLnBrk="1" latinLnBrk="0" hangingPunct="1"/>
            <a:r>
              <a:rPr lang="fr-FR" dirty="0" smtClean="0"/>
              <a:t>Cinquième niveau</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pPr>
              <a:defRPr/>
            </a:pPr>
            <a:fld id="{46E1BC9D-7298-499F-B2D0-369CAB8F46C8}" type="datetime1">
              <a:rPr lang="fr-FR" smtClean="0"/>
              <a:pPr>
                <a:defRPr/>
              </a:pPr>
              <a:t>01/10/2012</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pPr>
              <a:defRPr/>
            </a:pPr>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pPr>
              <a:defRPr/>
            </a:pPr>
            <a:fld id="{A5ECA902-7091-420C-99C5-92791CD08214}" type="slidenum">
              <a:rPr lang="fr-FR" smtClean="0"/>
              <a:pPr>
                <a:defRPr/>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pPr>
              <a:defRPr/>
            </a:pPr>
            <a:fld id="{945D4A25-A4BA-4ADD-9307-EFBF7441A60A}" type="datetime1">
              <a:rPr lang="fr-FR" smtClean="0"/>
              <a:pPr>
                <a:defRPr/>
              </a:pPr>
              <a:t>01/10/2012</a:t>
            </a:fld>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251E52EC-273C-433C-92FE-FB76EF756714}" type="slidenum">
              <a:rPr lang="fr-FR" smtClean="0"/>
              <a:pPr>
                <a:defRPr/>
              </a:pPr>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pPr>
              <a:defRPr/>
            </a:pPr>
            <a:fld id="{A25997C6-9408-4580-A878-26499E4251AA}" type="datetime1">
              <a:rPr lang="fr-FR" smtClean="0"/>
              <a:pPr>
                <a:defRPr/>
              </a:pPr>
              <a:t>01/10/2012</a:t>
            </a:fld>
            <a:endParaRPr lang="fr-FR"/>
          </a:p>
        </p:txBody>
      </p:sp>
      <p:sp>
        <p:nvSpPr>
          <p:cNvPr id="8" name="Espace réservé du pied de page 7"/>
          <p:cNvSpPr>
            <a:spLocks noGrp="1"/>
          </p:cNvSpPr>
          <p:nvPr>
            <p:ph type="ftr" sz="quarter" idx="11"/>
          </p:nvPr>
        </p:nvSpPr>
        <p:spPr/>
        <p:txBody>
          <a:bodyPr/>
          <a:lstStyle/>
          <a:p>
            <a:pPr>
              <a:defRPr/>
            </a:pPr>
            <a:endParaRPr lang="fr-FR"/>
          </a:p>
        </p:txBody>
      </p:sp>
      <p:sp>
        <p:nvSpPr>
          <p:cNvPr id="9" name="Espace réservé du numéro de diapositive 8"/>
          <p:cNvSpPr>
            <a:spLocks noGrp="1"/>
          </p:cNvSpPr>
          <p:nvPr>
            <p:ph type="sldNum" sz="quarter" idx="12"/>
          </p:nvPr>
        </p:nvSpPr>
        <p:spPr/>
        <p:txBody>
          <a:bodyPr/>
          <a:lstStyle/>
          <a:p>
            <a:pPr>
              <a:defRPr/>
            </a:pPr>
            <a:fld id="{3E009B5F-163E-427F-84FD-430AB5D90F90}" type="slidenum">
              <a:rPr lang="fr-FR" smtClean="0"/>
              <a:pPr>
                <a:defRPr/>
              </a:pPr>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pPr>
              <a:defRPr/>
            </a:pPr>
            <a:fld id="{B15FA66B-4E10-4D0B-A31E-EC83AC1C148D}" type="datetime1">
              <a:rPr lang="fr-FR" smtClean="0"/>
              <a:pPr>
                <a:defRPr/>
              </a:pPr>
              <a:t>01/10/2012</a:t>
            </a:fld>
            <a:endParaRPr lang="fr-FR"/>
          </a:p>
        </p:txBody>
      </p:sp>
      <p:sp>
        <p:nvSpPr>
          <p:cNvPr id="4" name="Espace réservé du pied de page 3"/>
          <p:cNvSpPr>
            <a:spLocks noGrp="1"/>
          </p:cNvSpPr>
          <p:nvPr>
            <p:ph type="ftr" sz="quarter" idx="11"/>
          </p:nvPr>
        </p:nvSpPr>
        <p:spPr/>
        <p:txBody>
          <a:bodyPr/>
          <a:lstStyle/>
          <a:p>
            <a:pPr>
              <a:defRPr/>
            </a:pPr>
            <a:endParaRPr lang="fr-FR"/>
          </a:p>
        </p:txBody>
      </p:sp>
      <p:sp>
        <p:nvSpPr>
          <p:cNvPr id="5" name="Espace réservé du numéro de diapositive 4"/>
          <p:cNvSpPr>
            <a:spLocks noGrp="1"/>
          </p:cNvSpPr>
          <p:nvPr>
            <p:ph type="sldNum" sz="quarter" idx="12"/>
          </p:nvPr>
        </p:nvSpPr>
        <p:spPr/>
        <p:txBody>
          <a:bodyPr/>
          <a:lstStyle/>
          <a:p>
            <a:pPr>
              <a:defRPr/>
            </a:pPr>
            <a:fld id="{FBAE03CE-DD0D-4426-B18E-FD1E1DA24116}" type="slidenum">
              <a:rPr lang="fr-FR" smtClean="0"/>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fld id="{078F517D-A87E-4989-9F33-EA2EC74C7A87}" type="datetime1">
              <a:rPr lang="fr-FR" smtClean="0"/>
              <a:pPr>
                <a:defRPr/>
              </a:pPr>
              <a:t>01/10/2012</a:t>
            </a:fld>
            <a:endParaRPr lang="fr-FR"/>
          </a:p>
        </p:txBody>
      </p:sp>
      <p:sp>
        <p:nvSpPr>
          <p:cNvPr id="3" name="Espace réservé du pied de page 2"/>
          <p:cNvSpPr>
            <a:spLocks noGrp="1"/>
          </p:cNvSpPr>
          <p:nvPr>
            <p:ph type="ftr" sz="quarter" idx="11"/>
          </p:nvPr>
        </p:nvSpPr>
        <p:spPr/>
        <p:txBody>
          <a:bodyPr/>
          <a:lstStyle/>
          <a:p>
            <a:pPr>
              <a:defRPr/>
            </a:pPr>
            <a:endParaRPr lang="fr-FR"/>
          </a:p>
        </p:txBody>
      </p:sp>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D1058557-C131-4AD7-A50E-29E2A985C319}" type="datetime1">
              <a:rPr lang="fr-FR" smtClean="0"/>
              <a:pPr>
                <a:defRPr/>
              </a:pPr>
              <a:t>01/10/2012</a:t>
            </a:fld>
            <a:endParaRPr lang="fr-FR"/>
          </a:p>
        </p:txBody>
      </p:sp>
      <p:sp>
        <p:nvSpPr>
          <p:cNvPr id="6" name="Espace réservé du pied de page 5"/>
          <p:cNvSpPr>
            <a:spLocks noGrp="1"/>
          </p:cNvSpPr>
          <p:nvPr>
            <p:ph type="ftr" sz="quarter" idx="11"/>
          </p:nvPr>
        </p:nvSpPr>
        <p:spPr/>
        <p:txBody>
          <a:bodyPr/>
          <a:lstStyle/>
          <a:p>
            <a:pPr>
              <a:defRPr/>
            </a:pPr>
            <a:endParaRPr lang="fr-FR"/>
          </a:p>
        </p:txBody>
      </p:sp>
      <p:sp>
        <p:nvSpPr>
          <p:cNvPr id="7" name="Espace réservé du numéro de diapositive 6"/>
          <p:cNvSpPr>
            <a:spLocks noGrp="1"/>
          </p:cNvSpPr>
          <p:nvPr>
            <p:ph type="sldNum" sz="quarter" idx="12"/>
          </p:nvPr>
        </p:nvSpPr>
        <p:spPr/>
        <p:txBody>
          <a:bodyPr/>
          <a:lstStyle/>
          <a:p>
            <a:pPr>
              <a:defRPr/>
            </a:pPr>
            <a:fld id="{B0F2954D-C82A-4B60-9499-E1795EDE0C2E}" type="slidenum">
              <a:rPr lang="fr-FR" smtClean="0"/>
              <a:pPr>
                <a:defRPr/>
              </a:pPr>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pPr>
              <a:defRPr/>
            </a:pPr>
            <a:fld id="{DEA6B1EB-55F7-443B-9305-B9092EBC50AE}" type="datetime1">
              <a:rPr lang="fr-FR" smtClean="0"/>
              <a:pPr>
                <a:defRPr/>
              </a:pPr>
              <a:t>01/10/2012</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pPr>
              <a:defRPr/>
            </a:pPr>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pPr>
              <a:defRPr/>
            </a:pPr>
            <a:fld id="{1F263EB6-752B-413E-943D-1B4D305DAE5E}" type="slidenum">
              <a:rPr lang="fr-FR" smtClean="0"/>
              <a:pPr>
                <a:defRPr/>
              </a:pPr>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1596005-4183-4002-84CA-0C9454A10028}" type="datetime1">
              <a:rPr lang="fr-FR" smtClean="0"/>
              <a:pPr/>
              <a:t>01/10/2012</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13BF879-5884-4A0F-93B5-7B5B7BFEF4B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1153958" y="2714620"/>
            <a:ext cx="6836084" cy="1357322"/>
          </a:xfrm>
        </p:spPr>
        <p:txBody>
          <a:bodyPr>
            <a:noAutofit/>
          </a:bodyPr>
          <a:lstStyle/>
          <a:p>
            <a:pPr algn="ctr"/>
            <a:r>
              <a:rPr lang="fr-FR" sz="4400" b="1" dirty="0" smtClean="0">
                <a:solidFill>
                  <a:srgbClr val="0070C0"/>
                </a:solidFill>
                <a:latin typeface="Garamond" pitchFamily="18" charset="0"/>
              </a:rPr>
              <a:t>2</a:t>
            </a:r>
            <a:r>
              <a:rPr lang="fr-FR" sz="4400" b="1" baseline="30000" dirty="0" smtClean="0">
                <a:solidFill>
                  <a:srgbClr val="0070C0"/>
                </a:solidFill>
                <a:latin typeface="Garamond" pitchFamily="18" charset="0"/>
              </a:rPr>
              <a:t>ème</a:t>
            </a:r>
            <a:r>
              <a:rPr lang="fr-FR" sz="4400" b="1" dirty="0" smtClean="0">
                <a:solidFill>
                  <a:srgbClr val="0070C0"/>
                </a:solidFill>
                <a:latin typeface="Garamond" pitchFamily="18" charset="0"/>
              </a:rPr>
              <a:t> Phase : Scénarisation</a:t>
            </a:r>
            <a:r>
              <a:rPr lang="fr-FR" sz="4800" b="1" dirty="0" smtClean="0">
                <a:solidFill>
                  <a:srgbClr val="0070C0"/>
                </a:solidFill>
                <a:latin typeface="Garamond" pitchFamily="18" charset="0"/>
              </a:rPr>
              <a:t/>
            </a:r>
            <a:br>
              <a:rPr lang="fr-FR" sz="4800" b="1" dirty="0" smtClean="0">
                <a:solidFill>
                  <a:srgbClr val="0070C0"/>
                </a:solidFill>
                <a:latin typeface="Garamond" pitchFamily="18" charset="0"/>
              </a:rPr>
            </a:br>
            <a:r>
              <a:rPr lang="fr-FR" sz="4400" b="1" dirty="0" smtClean="0">
                <a:solidFill>
                  <a:srgbClr val="0070C0"/>
                </a:solidFill>
                <a:latin typeface="Garamond" pitchFamily="18" charset="0"/>
              </a:rPr>
              <a:t> </a:t>
            </a:r>
            <a:endParaRPr lang="fr-FR" sz="4800" b="1" dirty="0">
              <a:solidFill>
                <a:srgbClr val="0070C0"/>
              </a:solidFill>
              <a:latin typeface="Garamond" pitchFamily="18" charset="0"/>
            </a:endParaRPr>
          </a:p>
        </p:txBody>
      </p:sp>
      <p:sp>
        <p:nvSpPr>
          <p:cNvPr id="5" name="Espace réservé du texte 4"/>
          <p:cNvSpPr>
            <a:spLocks noGrp="1"/>
          </p:cNvSpPr>
          <p:nvPr>
            <p:ph type="body" idx="1"/>
          </p:nvPr>
        </p:nvSpPr>
        <p:spPr>
          <a:xfrm>
            <a:off x="939644" y="1818554"/>
            <a:ext cx="7264712" cy="396000"/>
          </a:xfrm>
        </p:spPr>
        <p:style>
          <a:lnRef idx="2">
            <a:schemeClr val="accent1">
              <a:shade val="50000"/>
            </a:schemeClr>
          </a:lnRef>
          <a:fillRef idx="1">
            <a:schemeClr val="accent1"/>
          </a:fillRef>
          <a:effectRef idx="0">
            <a:schemeClr val="accent1"/>
          </a:effectRef>
          <a:fontRef idx="minor">
            <a:schemeClr val="lt1"/>
          </a:fontRef>
        </p:style>
        <p:txBody>
          <a:bodyPr>
            <a:normAutofit fontScale="92500" lnSpcReduction="10000"/>
          </a:bodyPr>
          <a:lstStyle/>
          <a:p>
            <a:pPr algn="ctr"/>
            <a:r>
              <a:rPr lang="fr-FR" b="1" dirty="0" smtClean="0">
                <a:solidFill>
                  <a:srgbClr val="FFFF00"/>
                </a:solidFill>
              </a:rPr>
              <a:t>Plan Stratégique de SDA 2012 -2016</a:t>
            </a:r>
            <a:endParaRPr lang="fr-FR" b="1" dirty="0">
              <a:solidFill>
                <a:srgbClr val="FFFF00"/>
              </a:solidFill>
            </a:endParaRPr>
          </a:p>
        </p:txBody>
      </p:sp>
      <p:sp>
        <p:nvSpPr>
          <p:cNvPr id="8" name="Espace réservé du texte 4"/>
          <p:cNvSpPr txBox="1">
            <a:spLocks/>
          </p:cNvSpPr>
          <p:nvPr/>
        </p:nvSpPr>
        <p:spPr>
          <a:xfrm>
            <a:off x="2428860" y="5929330"/>
            <a:ext cx="6400800" cy="647710"/>
          </a:xfrm>
          <a:prstGeom prst="rect">
            <a:avLst/>
          </a:prstGeom>
        </p:spPr>
        <p:style>
          <a:lnRef idx="1">
            <a:schemeClr val="accent6"/>
          </a:lnRef>
          <a:fillRef idx="3">
            <a:schemeClr val="accent6"/>
          </a:fillRef>
          <a:effectRef idx="2">
            <a:schemeClr val="accent6"/>
          </a:effectRef>
          <a:fontRef idx="minor">
            <a:schemeClr val="lt1"/>
          </a:fontRef>
        </p:style>
        <p:txBody>
          <a:bodyPr anchor="b">
            <a:normAutofit/>
          </a:bodyPr>
          <a:lstStyle/>
          <a:p>
            <a:pPr marL="18288" marR="0" lvl="0" indent="0" algn="r" defTabSz="914400" rtl="0" eaLnBrk="1" fontAlgn="auto" latinLnBrk="0" hangingPunct="1">
              <a:lnSpc>
                <a:spcPts val="2300"/>
              </a:lnSpc>
              <a:spcBef>
                <a:spcPts val="0"/>
              </a:spcBef>
              <a:spcAft>
                <a:spcPts val="0"/>
              </a:spcAft>
              <a:buClr>
                <a:schemeClr val="accent1"/>
              </a:buClr>
              <a:buSzPct val="80000"/>
              <a:buFont typeface="Wingdings 2"/>
              <a:buNone/>
              <a:tabLst/>
              <a:defRPr/>
            </a:pPr>
            <a:r>
              <a:rPr kumimoji="0" lang="fr-FR" sz="2000" b="1" i="0" u="none" strike="noStrike" kern="1200" cap="none" spc="0" normalizeH="0" baseline="0" noProof="0" dirty="0" smtClean="0">
                <a:ln>
                  <a:noFill/>
                </a:ln>
                <a:solidFill>
                  <a:srgbClr val="FFFF00"/>
                </a:solidFill>
                <a:effectLst/>
                <a:uLnTx/>
                <a:uFillTx/>
                <a:latin typeface="+mn-lt"/>
                <a:ea typeface="+mn-ea"/>
                <a:cs typeface="+mn-cs"/>
              </a:rPr>
              <a:t>SDA siège le 16/09/2012</a:t>
            </a:r>
            <a:endParaRPr kumimoji="0" lang="fr-FR" sz="2000" b="1" i="0" u="none" strike="noStrike" kern="1200" cap="none" spc="0" normalizeH="0" baseline="0" noProof="0" dirty="0">
              <a:ln>
                <a:noFill/>
              </a:ln>
              <a:solidFill>
                <a:srgbClr val="FFFF00"/>
              </a:solidFill>
              <a:effectLst/>
              <a:uLnTx/>
              <a:uFillTx/>
              <a:latin typeface="+mn-lt"/>
              <a:ea typeface="+mn-ea"/>
              <a:cs typeface="+mn-cs"/>
            </a:endParaRPr>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0034" y="285728"/>
            <a:ext cx="8286808" cy="9747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10</a:t>
            </a:fld>
            <a:endParaRPr lang="fr-FR"/>
          </a:p>
        </p:txBody>
      </p:sp>
      <p:sp>
        <p:nvSpPr>
          <p:cNvPr id="5" name="Titre 4"/>
          <p:cNvSpPr>
            <a:spLocks noGrp="1"/>
          </p:cNvSpPr>
          <p:nvPr>
            <p:ph type="ctrTitle"/>
          </p:nvPr>
        </p:nvSpPr>
        <p:spPr/>
        <p:txBody>
          <a:bodyPr/>
          <a:lstStyle/>
          <a:p>
            <a:r>
              <a:rPr lang="fr-FR" dirty="0" smtClean="0"/>
              <a:t>Construction des scénarios</a:t>
            </a:r>
            <a:endParaRPr lang="fr-FR" dirty="0"/>
          </a:p>
        </p:txBody>
      </p:sp>
      <p:pic>
        <p:nvPicPr>
          <p:cNvPr id="4"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fmla="#ppt_w*sin(2.5*pi*$)">
                                          <p:val>
                                            <p:fltVal val="0"/>
                                          </p:val>
                                        </p:tav>
                                        <p:tav tm="100000">
                                          <p:val>
                                            <p:fltVal val="1"/>
                                          </p:val>
                                        </p:tav>
                                      </p:tavLst>
                                    </p:anim>
                                    <p:anim calcmode="lin" valueType="num">
                                      <p:cBhvr>
                                        <p:cTn id="8"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857232"/>
            <a:ext cx="7667625" cy="5495925"/>
          </a:xfrm>
          <a:prstGeom prst="rect">
            <a:avLst/>
          </a:prstGeom>
          <a:noFill/>
          <a:ln w="9525">
            <a:noFill/>
            <a:miter lim="800000"/>
            <a:headEnd/>
            <a:tailEnd/>
          </a:ln>
          <a:effectLst/>
        </p:spPr>
      </p:pic>
      <p:sp>
        <p:nvSpPr>
          <p:cNvPr id="5" name="Oval 36"/>
          <p:cNvSpPr>
            <a:spLocks noChangeArrowheads="1"/>
          </p:cNvSpPr>
          <p:nvPr/>
        </p:nvSpPr>
        <p:spPr bwMode="auto">
          <a:xfrm>
            <a:off x="4564694" y="3852827"/>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smtClean="0">
              <a:solidFill>
                <a:schemeClr val="bg1"/>
              </a:solidFill>
              <a:latin typeface="Calibri" pitchFamily="34" charset="0"/>
            </a:endParaRPr>
          </a:p>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2" name="Group 47"/>
          <p:cNvGrpSpPr>
            <a:grpSpLocks/>
          </p:cNvGrpSpPr>
          <p:nvPr/>
        </p:nvGrpSpPr>
        <p:grpSpPr bwMode="auto">
          <a:xfrm>
            <a:off x="4996476" y="3638525"/>
            <a:ext cx="1655618" cy="644915"/>
            <a:chOff x="2548" y="2603"/>
            <a:chExt cx="812" cy="264"/>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8" name="Rectangle 51"/>
            <p:cNvSpPr>
              <a:spLocks noChangeArrowheads="1"/>
            </p:cNvSpPr>
            <p:nvPr/>
          </p:nvSpPr>
          <p:spPr bwMode="auto">
            <a:xfrm>
              <a:off x="2795" y="2603"/>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4214817" y="320988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250116" y="3745389"/>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071670" y="3209885"/>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4000496" y="3781389"/>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3214685" y="4067141"/>
            <a:ext cx="1000125" cy="594331"/>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21" name="Connecteur droit 20"/>
          <p:cNvCxnSpPr/>
          <p:nvPr/>
        </p:nvCxnSpPr>
        <p:spPr>
          <a:xfrm rot="5400000" flipH="1" flipV="1">
            <a:off x="5365010" y="3841171"/>
            <a:ext cx="75640" cy="1957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5" idx="0"/>
            <a:endCxn id="12" idx="1"/>
          </p:cNvCxnSpPr>
          <p:nvPr/>
        </p:nvCxnSpPr>
        <p:spPr>
          <a:xfrm rot="5400000" flipH="1" flipV="1">
            <a:off x="4015487" y="3582060"/>
            <a:ext cx="274338" cy="12432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38"/>
          <p:cNvSpPr>
            <a:spLocks noChangeArrowheads="1"/>
          </p:cNvSpPr>
          <p:nvPr/>
        </p:nvSpPr>
        <p:spPr bwMode="auto">
          <a:xfrm>
            <a:off x="3929058" y="3816265"/>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cxnSp>
        <p:nvCxnSpPr>
          <p:cNvPr id="29" name="Connecteur droit 28"/>
          <p:cNvCxnSpPr>
            <a:stCxn id="16" idx="0"/>
            <a:endCxn id="11" idx="2"/>
          </p:cNvCxnSpPr>
          <p:nvPr/>
        </p:nvCxnSpPr>
        <p:spPr>
          <a:xfrm rot="5400000" flipH="1" flipV="1">
            <a:off x="3723465" y="3861548"/>
            <a:ext cx="196876" cy="21431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14" idx="3"/>
            <a:endCxn id="13" idx="3"/>
          </p:cNvCxnSpPr>
          <p:nvPr/>
        </p:nvCxnSpPr>
        <p:spPr>
          <a:xfrm>
            <a:off x="3071795" y="3636317"/>
            <a:ext cx="183593" cy="13980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itre 1"/>
          <p:cNvSpPr txBox="1">
            <a:spLocks/>
          </p:cNvSpPr>
          <p:nvPr/>
        </p:nvSpPr>
        <p:spPr>
          <a:xfrm>
            <a:off x="214282" y="142852"/>
            <a:ext cx="7772400" cy="500066"/>
          </a:xfrm>
          <a:prstGeom prst="rect">
            <a:avLst/>
          </a:prstGeom>
        </p:spPr>
        <p:txBody>
          <a:bodyPr bIns="91440" anchor="b" anchorCtr="0">
            <a:normAutofit fontScale="775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Rappel des principaux enjeux du</a:t>
            </a:r>
            <a:r>
              <a:rPr kumimoji="0" lang="fr-FR" sz="3600" b="1" i="0" u="sng" strike="noStrike" kern="1200" cap="none" spc="0" normalizeH="0" noProof="0" dirty="0" smtClean="0">
                <a:ln>
                  <a:noFill/>
                </a:ln>
                <a:solidFill>
                  <a:schemeClr val="accent2">
                    <a:lumMod val="75000"/>
                  </a:schemeClr>
                </a:solidFill>
                <a:effectLst/>
                <a:uLnTx/>
                <a:uFillTx/>
                <a:latin typeface="+mn-lt"/>
                <a:ea typeface="+mj-ea"/>
                <a:cs typeface="+mj-cs"/>
              </a:rPr>
              <a:t> diagnostic :</a:t>
            </a:r>
            <a:endParaRPr lang="fr-FR" sz="3600" b="1" u="sng" dirty="0" smtClean="0">
              <a:solidFill>
                <a:schemeClr val="accent2">
                  <a:lumMod val="75000"/>
                </a:schemeClr>
              </a:solidFill>
              <a:ea typeface="+mj-ea"/>
              <a:cs typeface="+mj-cs"/>
            </a:endParaRPr>
          </a:p>
        </p:txBody>
      </p:sp>
      <p:sp>
        <p:nvSpPr>
          <p:cNvPr id="23" name="Espace réservé du numéro de diapositive 22"/>
          <p:cNvSpPr>
            <a:spLocks noGrp="1"/>
          </p:cNvSpPr>
          <p:nvPr>
            <p:ph type="sldNum" sz="quarter" idx="12"/>
          </p:nvPr>
        </p:nvSpPr>
        <p:spPr/>
        <p:txBody>
          <a:bodyPr/>
          <a:lstStyle/>
          <a:p>
            <a:pPr>
              <a:defRPr/>
            </a:pPr>
            <a:fld id="{4B94C728-A482-4EA6-8093-71725AC11759}" type="slidenum">
              <a:rPr lang="fr-FR" smtClean="0"/>
              <a:pPr>
                <a:defRPr/>
              </a:pPr>
              <a:t>11</a:t>
            </a:fld>
            <a:endParaRPr lang="fr-FR"/>
          </a:p>
        </p:txBody>
      </p:sp>
      <p:pic>
        <p:nvPicPr>
          <p:cNvPr id="19" name="Picture 12"/>
          <p:cNvPicPr>
            <a:picLocks noChangeAspect="1" noChangeArrowheads="1"/>
          </p:cNvPicPr>
          <p:nvPr/>
        </p:nvPicPr>
        <p:blipFill>
          <a:blip r:embed="rId4"/>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3000" fill="hold"/>
                                        <p:tgtEl>
                                          <p:spTgt spid="19"/>
                                        </p:tgtEl>
                                        <p:attrNameLst>
                                          <p:attrName>ppt_w</p:attrName>
                                        </p:attrNameLst>
                                      </p:cBhvr>
                                      <p:tavLst>
                                        <p:tav tm="0" fmla="#ppt_w*sin(2.5*pi*$)">
                                          <p:val>
                                            <p:fltVal val="0"/>
                                          </p:val>
                                        </p:tav>
                                        <p:tav tm="100000">
                                          <p:val>
                                            <p:fltVal val="1"/>
                                          </p:val>
                                        </p:tav>
                                      </p:tavLst>
                                    </p:anim>
                                    <p:anim calcmode="lin" valueType="num">
                                      <p:cBhvr>
                                        <p:cTn id="8" dur="30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12</a:t>
            </a:fld>
            <a:endParaRPr lang="fr-FR"/>
          </a:p>
        </p:txBody>
      </p:sp>
      <p:sp>
        <p:nvSpPr>
          <p:cNvPr id="8" name="Titre 1"/>
          <p:cNvSpPr txBox="1">
            <a:spLocks/>
          </p:cNvSpPr>
          <p:nvPr/>
        </p:nvSpPr>
        <p:spPr>
          <a:xfrm>
            <a:off x="214282" y="142852"/>
            <a:ext cx="7772400" cy="500066"/>
          </a:xfrm>
          <a:prstGeom prst="rect">
            <a:avLst/>
          </a:prstGeom>
        </p:spPr>
        <p:txBody>
          <a:bodyPr bIns="91440" anchor="b" anchorCtr="0">
            <a:normAutofit fontScale="775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Rappel des principaux enjeux du</a:t>
            </a:r>
            <a:r>
              <a:rPr kumimoji="0" lang="fr-FR" sz="3600" b="1" i="0" u="sng" strike="noStrike" kern="1200" cap="none" spc="0" normalizeH="0" noProof="0" dirty="0" smtClean="0">
                <a:ln>
                  <a:noFill/>
                </a:ln>
                <a:solidFill>
                  <a:schemeClr val="accent2">
                    <a:lumMod val="75000"/>
                  </a:schemeClr>
                </a:solidFill>
                <a:effectLst/>
                <a:uLnTx/>
                <a:uFillTx/>
                <a:latin typeface="+mn-lt"/>
                <a:ea typeface="+mj-ea"/>
                <a:cs typeface="+mj-cs"/>
              </a:rPr>
              <a:t> diagnostic :</a:t>
            </a:r>
            <a:endParaRPr lang="fr-FR" sz="3600" b="1" u="sng" dirty="0" smtClean="0">
              <a:solidFill>
                <a:schemeClr val="accent2">
                  <a:lumMod val="75000"/>
                </a:schemeClr>
              </a:solidFill>
              <a:ea typeface="+mj-ea"/>
              <a:cs typeface="+mj-cs"/>
            </a:endParaRPr>
          </a:p>
        </p:txBody>
      </p:sp>
      <p:graphicFrame>
        <p:nvGraphicFramePr>
          <p:cNvPr id="9" name="Tableau 8"/>
          <p:cNvGraphicFramePr>
            <a:graphicFrameLocks noGrp="1"/>
          </p:cNvGraphicFramePr>
          <p:nvPr/>
        </p:nvGraphicFramePr>
        <p:xfrm>
          <a:off x="253821" y="714356"/>
          <a:ext cx="8572560" cy="5760720"/>
        </p:xfrm>
        <a:graphic>
          <a:graphicData uri="http://schemas.openxmlformats.org/drawingml/2006/table">
            <a:tbl>
              <a:tblPr firstRow="1" bandRow="1">
                <a:tableStyleId>{5C22544A-7EE6-4342-B048-85BDC9FD1C3A}</a:tableStyleId>
              </a:tblPr>
              <a:tblGrid>
                <a:gridCol w="1246345"/>
                <a:gridCol w="1571636"/>
                <a:gridCol w="5754579"/>
              </a:tblGrid>
              <a:tr h="428628">
                <a:tc>
                  <a:txBody>
                    <a:bodyPr/>
                    <a:lstStyle/>
                    <a:p>
                      <a:pPr algn="ctr"/>
                      <a:r>
                        <a:rPr lang="fr-FR" dirty="0" smtClean="0"/>
                        <a:t>Segment</a:t>
                      </a:r>
                      <a:endParaRPr lang="fr-FR" dirty="0"/>
                    </a:p>
                  </a:txBody>
                  <a:tcPr anchor="ctr"/>
                </a:tc>
                <a:tc>
                  <a:txBody>
                    <a:bodyPr/>
                    <a:lstStyle/>
                    <a:p>
                      <a:pPr algn="ctr"/>
                      <a:r>
                        <a:rPr lang="fr-FR" dirty="0" smtClean="0"/>
                        <a:t>Résultat</a:t>
                      </a:r>
                      <a:r>
                        <a:rPr lang="fr-FR" baseline="0" dirty="0" smtClean="0"/>
                        <a:t> Diagnostic</a:t>
                      </a:r>
                      <a:endParaRPr lang="fr-FR" dirty="0"/>
                    </a:p>
                  </a:txBody>
                  <a:tcPr anchor="ctr"/>
                </a:tc>
                <a:tc>
                  <a:txBody>
                    <a:bodyPr/>
                    <a:lstStyle/>
                    <a:p>
                      <a:pPr algn="ctr"/>
                      <a:r>
                        <a:rPr lang="fr-FR" dirty="0" smtClean="0"/>
                        <a:t>Commentaires / Enjeux du segment</a:t>
                      </a:r>
                      <a:endParaRPr lang="fr-FR" dirty="0"/>
                    </a:p>
                  </a:txBody>
                  <a:tcPr anchor="ctr"/>
                </a:tc>
              </a:tr>
              <a:tr h="370840">
                <a:tc>
                  <a:txBody>
                    <a:bodyPr/>
                    <a:lstStyle/>
                    <a:p>
                      <a:r>
                        <a:rPr lang="fr-FR" dirty="0" smtClean="0"/>
                        <a:t>Concessions électricité</a:t>
                      </a:r>
                      <a:endParaRPr lang="fr-FR" dirty="0"/>
                    </a:p>
                  </a:txBody>
                  <a:tcPr anchor="ctr"/>
                </a:tc>
                <a:tc>
                  <a:txBody>
                    <a:bodyPr/>
                    <a:lstStyle/>
                    <a:p>
                      <a:r>
                        <a:rPr lang="fr-FR" dirty="0" smtClean="0"/>
                        <a:t>Développement sélectif</a:t>
                      </a:r>
                      <a:endParaRPr lang="fr-FR" dirty="0"/>
                    </a:p>
                  </a:txBody>
                  <a:tcPr anchor="ctr"/>
                </a:tc>
                <a:tc>
                  <a:txBody>
                    <a:bodyPr/>
                    <a:lstStyle/>
                    <a:p>
                      <a:r>
                        <a:rPr lang="fr-FR" dirty="0" smtClean="0"/>
                        <a:t>Ce segment est en position critique, étant donné qu’il est</a:t>
                      </a:r>
                      <a:r>
                        <a:rPr lang="fr-FR" baseline="0" dirty="0" smtClean="0"/>
                        <a:t> le métier de base de SDA et générant le plus grand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dirty="0"/>
                    </a:p>
                  </a:txBody>
                  <a:tcPr anchor="ctr"/>
                </a:tc>
              </a:tr>
              <a:tr h="370840">
                <a:tc>
                  <a:txBody>
                    <a:bodyPr/>
                    <a:lstStyle/>
                    <a:p>
                      <a:r>
                        <a:rPr lang="fr-FR" dirty="0" smtClean="0"/>
                        <a:t>Concessions</a:t>
                      </a:r>
                      <a:r>
                        <a:rPr lang="fr-FR" baseline="0" dirty="0" smtClean="0"/>
                        <a:t> Gaz</a:t>
                      </a:r>
                      <a:endParaRPr lang="fr-FR"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Développement sélectif</a:t>
                      </a:r>
                    </a:p>
                  </a:txBody>
                  <a:tcPr anchor="ctr"/>
                </a:tc>
                <a:tc>
                  <a:txBody>
                    <a:bodyPr/>
                    <a:lstStyle/>
                    <a:p>
                      <a:r>
                        <a:rPr lang="fr-FR" dirty="0" smtClean="0"/>
                        <a:t>Les concessions gaz doivent aussi être mises à niveau,</a:t>
                      </a:r>
                      <a:r>
                        <a:rPr lang="fr-FR" baseline="0" dirty="0" smtClean="0"/>
                        <a:t> en intégrant les nouvelles contraintes de la métropole telles que la gestion des courants vagabonds dus au projet du métro d’Alger.</a:t>
                      </a:r>
                      <a:endParaRPr lang="fr-FR" dirty="0"/>
                    </a:p>
                  </a:txBody>
                  <a:tcPr anchor="ctr"/>
                </a:tc>
              </a:tr>
              <a:tr h="370840">
                <a:tc>
                  <a:txBody>
                    <a:bodyPr/>
                    <a:lstStyle/>
                    <a:p>
                      <a:r>
                        <a:rPr lang="fr-FR" dirty="0" smtClean="0"/>
                        <a:t>Éligibles électricité</a:t>
                      </a:r>
                      <a:endParaRPr lang="fr-FR" dirty="0"/>
                    </a:p>
                  </a:txBody>
                  <a:tcPr anchor="ctr"/>
                </a:tc>
                <a:tc>
                  <a:txBody>
                    <a:bodyPr/>
                    <a:lstStyle/>
                    <a:p>
                      <a:r>
                        <a:rPr lang="fr-FR" dirty="0" smtClean="0"/>
                        <a:t>Développement</a:t>
                      </a:r>
                      <a:r>
                        <a:rPr lang="fr-FR" baseline="0" dirty="0" smtClean="0"/>
                        <a:t> prioritaire</a:t>
                      </a:r>
                      <a:endParaRPr lang="fr-FR" dirty="0"/>
                    </a:p>
                  </a:txBody>
                  <a:tcPr anchor="ct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Vu</a:t>
                      </a:r>
                      <a:r>
                        <a:rPr lang="fr-FR" baseline="0" dirty="0" smtClean="0"/>
                        <a:t> le positionnement favorable dans ces deux segments, il y a lieu de valoriser le savoir faire de SDA et la connaissance de ces clients pour améliorer leur gestion.</a:t>
                      </a:r>
                      <a:endParaRPr lang="fr-FR" dirty="0" smtClean="0"/>
                    </a:p>
                  </a:txBody>
                  <a:tcPr anchor="ctr"/>
                </a:tc>
              </a:tr>
              <a:tr h="370840">
                <a:tc>
                  <a:txBody>
                    <a:bodyPr/>
                    <a:lstStyle/>
                    <a:p>
                      <a:r>
                        <a:rPr lang="fr-FR" dirty="0" smtClean="0"/>
                        <a:t>Éligibles gaz</a:t>
                      </a:r>
                      <a:endParaRPr lang="fr-FR" dirty="0"/>
                    </a:p>
                  </a:txBody>
                  <a:tcPr anchor="ctr">
                    <a:solidFill>
                      <a:srgbClr val="F7E9E7"/>
                    </a:solidFill>
                  </a:tcPr>
                </a:tc>
                <a:tc>
                  <a:txBody>
                    <a:bodyPr/>
                    <a:lstStyle/>
                    <a:p>
                      <a:r>
                        <a:rPr lang="fr-FR" dirty="0" smtClean="0"/>
                        <a:t>Développement</a:t>
                      </a:r>
                      <a:r>
                        <a:rPr lang="fr-FR" baseline="0" dirty="0" smtClean="0"/>
                        <a:t> prioritaire</a:t>
                      </a:r>
                      <a:endParaRPr lang="fr-FR" dirty="0"/>
                    </a:p>
                  </a:txBody>
                  <a:tcPr anchor="ctr"/>
                </a:tc>
                <a:tc vMerge="1">
                  <a:txBody>
                    <a:bodyPr/>
                    <a:lstStyle/>
                    <a:p>
                      <a:endParaRPr lang="fr-FR" dirty="0"/>
                    </a:p>
                  </a:txBody>
                  <a:tcPr anchor="ctr"/>
                </a:tc>
              </a:tr>
              <a:tr h="370840">
                <a:tc>
                  <a:txBody>
                    <a:bodyPr/>
                    <a:lstStyle/>
                    <a:p>
                      <a:r>
                        <a:rPr lang="fr-FR" dirty="0" smtClean="0"/>
                        <a:t>Services</a:t>
                      </a:r>
                      <a:endParaRPr lang="fr-FR" dirty="0"/>
                    </a:p>
                  </a:txBody>
                  <a:tcPr anchor="ctr"/>
                </a:tc>
                <a:tc>
                  <a:txBody>
                    <a:bodyPr/>
                    <a:lstStyle/>
                    <a:p>
                      <a:r>
                        <a:rPr lang="fr-FR" dirty="0" smtClean="0"/>
                        <a:t>Développement</a:t>
                      </a:r>
                      <a:r>
                        <a:rPr lang="fr-FR" baseline="0" dirty="0" smtClean="0"/>
                        <a:t> prioritaire</a:t>
                      </a:r>
                      <a:endParaRPr lang="fr-FR" dirty="0"/>
                    </a:p>
                  </a:txBody>
                  <a:tcPr anchor="ctr"/>
                </a:tc>
                <a:tc>
                  <a:txBody>
                    <a:bodyPr/>
                    <a:lstStyle/>
                    <a:p>
                      <a:r>
                        <a:rPr lang="fr-FR" dirty="0" smtClean="0"/>
                        <a:t>Ce segment pourrait être exploité</a:t>
                      </a:r>
                      <a:r>
                        <a:rPr lang="fr-FR" baseline="0" dirty="0" smtClean="0"/>
                        <a:t> dans l’optique d’améliorer l’image de SDA vis-à-vis de ses clients (notamment les industriels) et pourrait </a:t>
                      </a:r>
                      <a:r>
                        <a:rPr lang="fr-FR" dirty="0" smtClean="0"/>
                        <a:t>présenter à terme un relais de croissance à valoriser.</a:t>
                      </a:r>
                      <a:endParaRPr lang="fr-FR" dirty="0"/>
                    </a:p>
                  </a:txBody>
                  <a:tcPr anchor="ctr">
                    <a:solidFill>
                      <a:srgbClr val="F7E9E7"/>
                    </a:solidFill>
                  </a:tcPr>
                </a:tc>
              </a:tr>
            </a:tbl>
          </a:graphicData>
        </a:graphic>
      </p:graphicFrame>
      <p:pic>
        <p:nvPicPr>
          <p:cNvPr id="6"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0" fill="hold"/>
                                        <p:tgtEl>
                                          <p:spTgt spid="6"/>
                                        </p:tgtEl>
                                        <p:attrNameLst>
                                          <p:attrName>ppt_w</p:attrName>
                                        </p:attrNameLst>
                                      </p:cBhvr>
                                      <p:tavLst>
                                        <p:tav tm="0" fmla="#ppt_w*sin(2.5*pi*$)">
                                          <p:val>
                                            <p:fltVal val="0"/>
                                          </p:val>
                                        </p:tav>
                                        <p:tav tm="100000">
                                          <p:val>
                                            <p:fltVal val="1"/>
                                          </p:val>
                                        </p:tav>
                                      </p:tavLst>
                                    </p:anim>
                                    <p:anim calcmode="lin" valueType="num">
                                      <p:cBhvr>
                                        <p:cTn id="8" dur="3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p:txBody>
          <a:bodyPr/>
          <a:lstStyle/>
          <a:p>
            <a:r>
              <a:rPr lang="fr-FR" dirty="0" smtClean="0"/>
              <a:t>1. Approche </a:t>
            </a:r>
            <a:r>
              <a:rPr lang="en-US" dirty="0" smtClean="0"/>
              <a:t>Bottom</a:t>
            </a:r>
            <a:r>
              <a:rPr lang="fr-FR" dirty="0" smtClean="0"/>
              <a:t> Up</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13</a:t>
            </a:fld>
            <a:endParaRPr lang="fr-FR"/>
          </a:p>
        </p:txBody>
      </p:sp>
      <p:sp>
        <p:nvSpPr>
          <p:cNvPr id="5" name="Titre 4"/>
          <p:cNvSpPr>
            <a:spLocks noGrp="1"/>
          </p:cNvSpPr>
          <p:nvPr>
            <p:ph type="ctrTitle"/>
          </p:nvPr>
        </p:nvSpPr>
        <p:spPr/>
        <p:txBody>
          <a:bodyPr/>
          <a:lstStyle/>
          <a:p>
            <a:r>
              <a:rPr lang="fr-FR" dirty="0" smtClean="0"/>
              <a:t>Construction des scénarios</a:t>
            </a:r>
            <a:endParaRPr lang="fr-FR" dirty="0"/>
          </a:p>
        </p:txBody>
      </p:sp>
      <p:pic>
        <p:nvPicPr>
          <p:cNvPr id="6"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0" fill="hold"/>
                                        <p:tgtEl>
                                          <p:spTgt spid="6"/>
                                        </p:tgtEl>
                                        <p:attrNameLst>
                                          <p:attrName>ppt_w</p:attrName>
                                        </p:attrNameLst>
                                      </p:cBhvr>
                                      <p:tavLst>
                                        <p:tav tm="0" fmla="#ppt_w*sin(2.5*pi*$)">
                                          <p:val>
                                            <p:fltVal val="0"/>
                                          </p:val>
                                        </p:tav>
                                        <p:tav tm="100000">
                                          <p:val>
                                            <p:fltVal val="1"/>
                                          </p:val>
                                        </p:tav>
                                      </p:tavLst>
                                    </p:anim>
                                    <p:anim calcmode="lin" valueType="num">
                                      <p:cBhvr>
                                        <p:cTn id="8" dur="3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de l’approche</a:t>
            </a:r>
            <a:endParaRPr lang="fr-FR" dirty="0"/>
          </a:p>
        </p:txBody>
      </p:sp>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14</a:t>
            </a:fld>
            <a:endParaRPr lang="fr-FR"/>
          </a:p>
        </p:txBody>
      </p:sp>
      <p:sp>
        <p:nvSpPr>
          <p:cNvPr id="4" name="Espace réservé du contenu 3"/>
          <p:cNvSpPr>
            <a:spLocks noGrp="1"/>
          </p:cNvSpPr>
          <p:nvPr>
            <p:ph sz="quarter" idx="1"/>
          </p:nvPr>
        </p:nvSpPr>
        <p:spPr/>
        <p:txBody>
          <a:bodyPr/>
          <a:lstStyle/>
          <a:p>
            <a:pPr marL="274320" lvl="1" indent="-274320">
              <a:spcBef>
                <a:spcPts val="580"/>
              </a:spcBef>
              <a:buClr>
                <a:schemeClr val="accent1"/>
              </a:buClr>
            </a:pPr>
            <a:r>
              <a:rPr lang="fr-FR" dirty="0" smtClean="0"/>
              <a:t>L’équipe projet a opté pour l’approche </a:t>
            </a:r>
            <a:r>
              <a:rPr lang="fr-FR" dirty="0" err="1" smtClean="0"/>
              <a:t>Bottom</a:t>
            </a:r>
            <a:r>
              <a:rPr lang="fr-FR" dirty="0" smtClean="0"/>
              <a:t> Up vu que la concurrence sur les concessions sur les cinq ans à venir est peu probable dans le contexte actuel et que le développement des services est envisageable mais la priorité est de rattraper le retard sur les segments classiques</a:t>
            </a:r>
          </a:p>
          <a:p>
            <a:pPr marL="274320" lvl="1" indent="-274320">
              <a:spcBef>
                <a:spcPts val="580"/>
              </a:spcBef>
              <a:buClr>
                <a:schemeClr val="accent1"/>
              </a:buClr>
            </a:pPr>
            <a:r>
              <a:rPr lang="fr-FR" dirty="0" smtClean="0"/>
              <a:t>Par ailleurs, en terme séparation des activités GRD et commerciale, la vision des dirigeants de la Holding et le PDG de SDA est clairement affichée pour une séparation progressive.</a:t>
            </a:r>
          </a:p>
          <a:p>
            <a:pPr lvl="1">
              <a:buFont typeface="Wingdings" pitchFamily="2" charset="2"/>
              <a:buChar char="Ø"/>
            </a:pPr>
            <a:endParaRPr lang="fr-FR" dirty="0" smtClean="0"/>
          </a:p>
        </p:txBody>
      </p:sp>
      <p:pic>
        <p:nvPicPr>
          <p:cNvPr id="5"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0" fill="hold"/>
                                        <p:tgtEl>
                                          <p:spTgt spid="5"/>
                                        </p:tgtEl>
                                        <p:attrNameLst>
                                          <p:attrName>ppt_w</p:attrName>
                                        </p:attrNameLst>
                                      </p:cBhvr>
                                      <p:tavLst>
                                        <p:tav tm="0" fmla="#ppt_w*sin(2.5*pi*$)">
                                          <p:val>
                                            <p:fltVal val="0"/>
                                          </p:val>
                                        </p:tav>
                                        <p:tav tm="100000">
                                          <p:val>
                                            <p:fltVal val="1"/>
                                          </p:val>
                                        </p:tav>
                                      </p:tavLst>
                                    </p:anim>
                                    <p:anim calcmode="lin" valueType="num">
                                      <p:cBhvr>
                                        <p:cTn id="8" dur="3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15</a:t>
            </a:fld>
            <a:endParaRPr lang="fr-FR"/>
          </a:p>
        </p:txBody>
      </p:sp>
      <p:sp>
        <p:nvSpPr>
          <p:cNvPr id="75" name="Espace réservé du contenu 74"/>
          <p:cNvSpPr>
            <a:spLocks noGrp="1"/>
          </p:cNvSpPr>
          <p:nvPr>
            <p:ph sz="quarter" idx="1"/>
          </p:nvPr>
        </p:nvSpPr>
        <p:spPr>
          <a:xfrm>
            <a:off x="571472" y="1357298"/>
            <a:ext cx="8187080" cy="4591064"/>
          </a:xfrm>
        </p:spPr>
        <p:txBody>
          <a:bodyPr>
            <a:normAutofit/>
          </a:bodyPr>
          <a:lstStyle/>
          <a:p>
            <a:pPr>
              <a:buNone/>
            </a:pPr>
            <a:r>
              <a:rPr lang="fr-FR" sz="2200" b="1" dirty="0" smtClean="0"/>
              <a:t>S1: continuité</a:t>
            </a:r>
          </a:p>
          <a:p>
            <a:r>
              <a:rPr lang="fr-FR" sz="2200" dirty="0" smtClean="0"/>
              <a:t>Ce scénario consiste à poursuivre le développement actuel (mise à niveau des moyens humains et matériels, réduction des pertes, etc.).</a:t>
            </a:r>
          </a:p>
          <a:p>
            <a:pPr>
              <a:buNone/>
            </a:pPr>
            <a:r>
              <a:rPr lang="fr-FR" sz="2200" b="1" dirty="0" smtClean="0"/>
              <a:t>S2: Continuité + entité dédiée services</a:t>
            </a:r>
          </a:p>
          <a:p>
            <a:r>
              <a:rPr lang="fr-FR" sz="2200" dirty="0" smtClean="0"/>
              <a:t>Consiste à mettre en place les actions du scénario Continuité + la création d’une entité services énergétiques aux industriels à moyen terme, dotée d’un personnel et moyens dédiés (</a:t>
            </a:r>
            <a:r>
              <a:rPr lang="fr-FR" sz="2200" dirty="0" smtClean="0">
                <a:solidFill>
                  <a:srgbClr val="FF0000"/>
                </a:solidFill>
              </a:rPr>
              <a:t>couts à estimer</a:t>
            </a:r>
            <a:r>
              <a:rPr lang="fr-FR" sz="2200" dirty="0" smtClean="0"/>
              <a:t>)</a:t>
            </a:r>
          </a:p>
          <a:p>
            <a:pPr>
              <a:buNone/>
            </a:pPr>
            <a:r>
              <a:rPr lang="fr-FR" sz="2200" b="1" dirty="0" smtClean="0"/>
              <a:t>S3: Séparation GRD/COMMERCIAL</a:t>
            </a:r>
          </a:p>
          <a:p>
            <a:r>
              <a:rPr lang="fr-FR" sz="2200" dirty="0" smtClean="0"/>
              <a:t>Ce scénario consiste à séparer les fonctions gestion des réseaux </a:t>
            </a:r>
            <a:r>
              <a:rPr lang="fr-FR" sz="2200" dirty="0" err="1" smtClean="0"/>
              <a:t>élec</a:t>
            </a:r>
            <a:r>
              <a:rPr lang="fr-FR" sz="2200" dirty="0" smtClean="0"/>
              <a:t> et gaz et commercialisation par la création des entités dédiées, dotées d’organisations spécifiques.</a:t>
            </a:r>
          </a:p>
        </p:txBody>
      </p:sp>
      <p:sp>
        <p:nvSpPr>
          <p:cNvPr id="8" name="Titre 1"/>
          <p:cNvSpPr txBox="1">
            <a:spLocks/>
          </p:cNvSpPr>
          <p:nvPr/>
        </p:nvSpPr>
        <p:spPr>
          <a:xfrm>
            <a:off x="214282" y="346076"/>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Exemple de Scénarios selon l’a</a:t>
            </a:r>
            <a:r>
              <a:rPr lang="fr-FR" sz="3600" b="1" u="sng" dirty="0" err="1" smtClean="0">
                <a:solidFill>
                  <a:schemeClr val="accent2">
                    <a:lumMod val="75000"/>
                  </a:schemeClr>
                </a:solidFill>
                <a:ea typeface="+mj-ea"/>
                <a:cs typeface="+mj-cs"/>
              </a:rPr>
              <a:t>pproche</a:t>
            </a:r>
            <a:r>
              <a:rPr lang="fr-FR" sz="3600" b="1" u="sng" dirty="0" smtClean="0">
                <a:solidFill>
                  <a:schemeClr val="accent2">
                    <a:lumMod val="75000"/>
                  </a:schemeClr>
                </a:solidFill>
                <a:ea typeface="+mj-ea"/>
                <a:cs typeface="+mj-cs"/>
              </a:rPr>
              <a:t> </a:t>
            </a:r>
            <a:r>
              <a:rPr lang="fr-FR" sz="3600" b="1" u="sng" dirty="0" err="1" smtClean="0">
                <a:solidFill>
                  <a:schemeClr val="accent2">
                    <a:lumMod val="75000"/>
                  </a:schemeClr>
                </a:solidFill>
                <a:ea typeface="+mj-ea"/>
                <a:cs typeface="+mj-cs"/>
              </a:rPr>
              <a:t>Bottom</a:t>
            </a:r>
            <a:r>
              <a:rPr lang="fr-FR" sz="3600" b="1" u="sng" dirty="0" smtClean="0">
                <a:solidFill>
                  <a:schemeClr val="accent2">
                    <a:lumMod val="75000"/>
                  </a:schemeClr>
                </a:solidFill>
                <a:ea typeface="+mj-ea"/>
                <a:cs typeface="+mj-cs"/>
              </a:rPr>
              <a:t> Up :</a:t>
            </a:r>
          </a:p>
        </p:txBody>
      </p:sp>
      <p:pic>
        <p:nvPicPr>
          <p:cNvPr id="6"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par>
                                <p:cTn id="27" presetID="19" presetClass="entr" presetSubtype="1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0" fill="hold"/>
                                        <p:tgtEl>
                                          <p:spTgt spid="6"/>
                                        </p:tgtEl>
                                        <p:attrNameLst>
                                          <p:attrName>ppt_w</p:attrName>
                                        </p:attrNameLst>
                                      </p:cBhvr>
                                      <p:tavLst>
                                        <p:tav tm="0" fmla="#ppt_w*sin(2.5*pi*$)">
                                          <p:val>
                                            <p:fltVal val="0"/>
                                          </p:val>
                                        </p:tav>
                                        <p:tav tm="100000">
                                          <p:val>
                                            <p:fltVal val="1"/>
                                          </p:val>
                                        </p:tav>
                                      </p:tavLst>
                                    </p:anim>
                                    <p:anim calcmode="lin" valueType="num">
                                      <p:cBhvr>
                                        <p:cTn id="30" dur="3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B94C728-A482-4EA6-8093-71725AC11759}" type="slidenum">
              <a:rPr lang="fr-FR" smtClean="0"/>
              <a:pPr>
                <a:defRPr/>
              </a:pPr>
              <a:t>16</a:t>
            </a:fld>
            <a:endParaRPr lang="fr-FR" dirty="0"/>
          </a:p>
        </p:txBody>
      </p:sp>
      <p:sp>
        <p:nvSpPr>
          <p:cNvPr id="65538" name="Rectangle 2"/>
          <p:cNvSpPr>
            <a:spLocks noGrp="1" noChangeArrowheads="1"/>
          </p:cNvSpPr>
          <p:nvPr>
            <p:ph type="title"/>
          </p:nvPr>
        </p:nvSpPr>
        <p:spPr>
          <a:xfrm>
            <a:off x="428596" y="274638"/>
            <a:ext cx="8015004" cy="725470"/>
          </a:xfrm>
        </p:spPr>
        <p:txBody>
          <a:bodyPr>
            <a:normAutofit/>
          </a:bodyPr>
          <a:lstStyle/>
          <a:p>
            <a:r>
              <a:rPr lang="fr-FR" sz="2000" dirty="0" smtClean="0">
                <a:cs typeface="Arial" charset="0"/>
              </a:rPr>
              <a:t>S1 Continuité, Actions stratégiques et modalités: </a:t>
            </a:r>
          </a:p>
        </p:txBody>
      </p:sp>
      <p:graphicFrame>
        <p:nvGraphicFramePr>
          <p:cNvPr id="3646543" name="Group 79"/>
          <p:cNvGraphicFramePr>
            <a:graphicFrameLocks noGrp="1"/>
          </p:cNvGraphicFramePr>
          <p:nvPr>
            <p:ph sz="quarter" idx="1"/>
          </p:nvPr>
        </p:nvGraphicFramePr>
        <p:xfrm>
          <a:off x="142844" y="1071546"/>
          <a:ext cx="8786874" cy="5268864"/>
        </p:xfrm>
        <a:graphic>
          <a:graphicData uri="http://schemas.openxmlformats.org/drawingml/2006/table">
            <a:tbl>
              <a:tblPr/>
              <a:tblGrid>
                <a:gridCol w="928694"/>
                <a:gridCol w="1000132"/>
                <a:gridCol w="5572164"/>
                <a:gridCol w="1285884"/>
              </a:tblGrid>
              <a:tr h="336417">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Segment</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Modalités</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pitchFamily="34" charset="0"/>
                          <a:cs typeface="Arial" pitchFamily="34" charset="0"/>
                        </a:rPr>
                        <a:t>Objectif</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1373712">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Concessions Electricité et Gaz</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logique de mise à niveau</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Finaliser le plan de recrutement / formation de personnel en ingénierie, maintenance, exploitation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la maitrise de la sous-traitance travaux de réalisation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le développement de la télégestion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Poursuivre la mise à niveau et restructuration des réseaux</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Mise à jour des procédures de gestion</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les SI</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l’expertise matériel</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CA 2016</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Pertes: </a:t>
                      </a:r>
                      <a:r>
                        <a:rPr kumimoji="0" lang="fr-FR" sz="1200" b="0" i="0" u="none" strike="noStrike" cap="none" normalizeH="0" baseline="0" dirty="0" smtClean="0">
                          <a:ln>
                            <a:noFill/>
                          </a:ln>
                          <a:solidFill>
                            <a:srgbClr val="FF0000"/>
                          </a:solidFill>
                          <a:effectLst/>
                          <a:latin typeface="Arial" pitchFamily="34" charset="0"/>
                          <a:cs typeface="Arial" pitchFamily="34" charset="0"/>
                        </a:rPr>
                        <a:t>Objectifs CREG</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Pénétration gaz : objectif 2016</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100013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Réduire les pertes</a:t>
                      </a: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des solutions d’accompagnement avec les pouvoirs publics et les concédants (à travers des démarches d’ingénierie sociale)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Améliorer la gestion du processus de relève-facturation-recouvrement;</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Introduire des solution adaptées (compteurs intelligents,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Incitation à la maîtrise d’énergie;</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2428892">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Passer d’une culture d’USAGER à une culture CLIENT pour capter le maximum de valeur</a:t>
                      </a:r>
                    </a:p>
                  </a:txBody>
                  <a:tcPr marL="15208" marR="15208"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1" u="none" strike="noStrike" cap="none" normalizeH="0" baseline="0" dirty="0" smtClean="0">
                          <a:ln>
                            <a:noFill/>
                          </a:ln>
                          <a:solidFill>
                            <a:schemeClr val="tx1"/>
                          </a:solidFill>
                          <a:effectLst/>
                          <a:latin typeface="Arial" pitchFamily="34" charset="0"/>
                          <a:cs typeface="Arial" pitchFamily="34" charset="0"/>
                        </a:rPr>
                        <a:t>Développer des actions marketing : offre efficacité énergétique, packages technico-financiers, conseil, assistance, labellisation de sous-traitants installateurs, etc.</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Redéfinir le rôle et l’organisation du réseau commercial:</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Développer des actions marketing</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Communication vers le client sur les aspects de sécurité et maitrise d’énergie </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Formation des agents à l’orientation client;</a:t>
                      </a:r>
                    </a:p>
                    <a:p>
                      <a:pPr marL="627063" marR="0" lvl="1" indent="-169863" algn="l" defTabSz="914400" rtl="0" eaLnBrk="0" fontAlgn="base" latinLnBrk="0" hangingPunct="0">
                        <a:lnSpc>
                          <a:spcPct val="100000"/>
                        </a:lnSpc>
                        <a:spcBef>
                          <a:spcPct val="0"/>
                        </a:spcBef>
                        <a:spcAft>
                          <a:spcPct val="0"/>
                        </a:spcAft>
                        <a:buClr>
                          <a:srgbClr val="666465"/>
                        </a:buClr>
                        <a:buSzTx/>
                        <a:buFont typeface="Verdana" pitchFamily="34" charset="0"/>
                        <a:buChar char="•"/>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Respects des délais d’intervention lors de opérations de maintenance;</a:t>
                      </a:r>
                    </a:p>
                    <a:p>
                      <a:pPr marL="180975" marR="0" lvl="0" indent="-180975" algn="l" defTabSz="914400" rtl="0" eaLnBrk="0" fontAlgn="base" latinLnBrk="0" hangingPunct="0">
                        <a:lnSpc>
                          <a:spcPct val="100000"/>
                        </a:lnSpc>
                        <a:spcBef>
                          <a:spcPct val="0"/>
                        </a:spcBef>
                        <a:spcAft>
                          <a:spcPct val="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Proposer des tarifs adaptés aux besoins des clients;</a:t>
                      </a:r>
                    </a:p>
                  </a:txBody>
                  <a:tcPr marL="15208" marR="15208"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bl>
          </a:graphicData>
        </a:graphic>
      </p:graphicFrame>
      <p:pic>
        <p:nvPicPr>
          <p:cNvPr id="5"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0" fill="hold"/>
                                        <p:tgtEl>
                                          <p:spTgt spid="5"/>
                                        </p:tgtEl>
                                        <p:attrNameLst>
                                          <p:attrName>ppt_w</p:attrName>
                                        </p:attrNameLst>
                                      </p:cBhvr>
                                      <p:tavLst>
                                        <p:tav tm="0" fmla="#ppt_w*sin(2.5*pi*$)">
                                          <p:val>
                                            <p:fltVal val="0"/>
                                          </p:val>
                                        </p:tav>
                                        <p:tav tm="100000">
                                          <p:val>
                                            <p:fltVal val="1"/>
                                          </p:val>
                                        </p:tav>
                                      </p:tavLst>
                                    </p:anim>
                                    <p:anim calcmode="lin" valueType="num">
                                      <p:cBhvr>
                                        <p:cTn id="8" dur="3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48566" name="Group 54"/>
          <p:cNvGraphicFramePr>
            <a:graphicFrameLocks noGrp="1"/>
          </p:cNvGraphicFramePr>
          <p:nvPr>
            <p:ph sz="quarter" idx="1"/>
          </p:nvPr>
        </p:nvGraphicFramePr>
        <p:xfrm>
          <a:off x="214282" y="1214422"/>
          <a:ext cx="8715436" cy="1920875"/>
        </p:xfrm>
        <a:graphic>
          <a:graphicData uri="http://schemas.openxmlformats.org/drawingml/2006/table">
            <a:tbl>
              <a:tblPr/>
              <a:tblGrid>
                <a:gridCol w="1571636"/>
                <a:gridCol w="2071702"/>
                <a:gridCol w="3355336"/>
                <a:gridCol w="1716762"/>
              </a:tblGrid>
              <a:tr h="333375">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Segment</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Modalités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pitchFamily="34" charset="0"/>
                          <a:cs typeface="Arial" pitchFamily="34" charset="0"/>
                        </a:rPr>
                        <a:t>objectifs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79375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Éligibles </a:t>
                      </a:r>
                      <a:r>
                        <a:rPr kumimoji="0" lang="fr-FR" sz="1200" b="0" i="0" u="none" strike="noStrike" cap="none" normalizeH="0" baseline="0" dirty="0" err="1" smtClean="0">
                          <a:ln>
                            <a:noFill/>
                          </a:ln>
                          <a:solidFill>
                            <a:srgbClr val="000000"/>
                          </a:solidFill>
                          <a:effectLst/>
                          <a:latin typeface="Arial" pitchFamily="34" charset="0"/>
                          <a:cs typeface="Arial" pitchFamily="34" charset="0"/>
                        </a:rPr>
                        <a:t>élec</a:t>
                      </a:r>
                      <a:r>
                        <a:rPr kumimoji="0" lang="fr-FR" sz="1200" b="0" i="0" u="none" strike="noStrike" cap="none" normalizeH="0" baseline="0" dirty="0" smtClean="0">
                          <a:ln>
                            <a:noFill/>
                          </a:ln>
                          <a:solidFill>
                            <a:srgbClr val="000000"/>
                          </a:solidFill>
                          <a:effectLst/>
                          <a:latin typeface="Arial" pitchFamily="34" charset="0"/>
                          <a:cs typeface="Arial" pitchFamily="34" charset="0"/>
                        </a:rPr>
                        <a:t> et gaz</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l’aspect commercial</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Améliorer le traitement de l’information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Développer une gestion spécifiques de cette catégorie de clients</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Parts de marché 2016 : 100%</a:t>
                      </a: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79375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 énergétiques</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Tendanciel</a:t>
                      </a: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599" marR="16599"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txBody>
                  <a:tcPr marL="16615" marR="16615"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17</a:t>
            </a:fld>
            <a:endParaRPr lang="fr-FR"/>
          </a:p>
        </p:txBody>
      </p:sp>
      <p:sp>
        <p:nvSpPr>
          <p:cNvPr id="6" name="Rectangle 2"/>
          <p:cNvSpPr>
            <a:spLocks noGrp="1" noChangeArrowheads="1"/>
          </p:cNvSpPr>
          <p:nvPr>
            <p:ph type="title"/>
          </p:nvPr>
        </p:nvSpPr>
        <p:spPr>
          <a:xfrm>
            <a:off x="428596" y="274638"/>
            <a:ext cx="8015004" cy="725470"/>
          </a:xfrm>
        </p:spPr>
        <p:txBody>
          <a:bodyPr>
            <a:normAutofit/>
          </a:bodyPr>
          <a:lstStyle/>
          <a:p>
            <a:r>
              <a:rPr lang="fr-FR" sz="2000" dirty="0" smtClean="0">
                <a:cs typeface="Arial" charset="0"/>
              </a:rPr>
              <a:t>S1 Continuité, Actions stratégiques et modalités: </a:t>
            </a:r>
          </a:p>
        </p:txBody>
      </p:sp>
      <p:pic>
        <p:nvPicPr>
          <p:cNvPr id="7"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0" fill="hold"/>
                                        <p:tgtEl>
                                          <p:spTgt spid="7"/>
                                        </p:tgtEl>
                                        <p:attrNameLst>
                                          <p:attrName>ppt_w</p:attrName>
                                        </p:attrNameLst>
                                      </p:cBhvr>
                                      <p:tavLst>
                                        <p:tav tm="0" fmla="#ppt_w*sin(2.5*pi*$)">
                                          <p:val>
                                            <p:fltVal val="0"/>
                                          </p:val>
                                        </p:tav>
                                        <p:tav tm="100000">
                                          <p:val>
                                            <p:fltVal val="1"/>
                                          </p:val>
                                        </p:tav>
                                      </p:tavLst>
                                    </p:anim>
                                    <p:anim calcmode="lin" valueType="num">
                                      <p:cBhvr>
                                        <p:cTn id="8" dur="3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53661" name="Group 29"/>
          <p:cNvGraphicFramePr>
            <a:graphicFrameLocks noGrp="1"/>
          </p:cNvGraphicFramePr>
          <p:nvPr>
            <p:ph sz="quarter" idx="1"/>
          </p:nvPr>
        </p:nvGraphicFramePr>
        <p:xfrm>
          <a:off x="285720" y="1428736"/>
          <a:ext cx="8186982" cy="3516118"/>
        </p:xfrm>
        <a:graphic>
          <a:graphicData uri="http://schemas.openxmlformats.org/drawingml/2006/table">
            <a:tbl>
              <a:tblPr/>
              <a:tblGrid>
                <a:gridCol w="1273558"/>
                <a:gridCol w="1273558"/>
                <a:gridCol w="4525246"/>
                <a:gridCol w="1114620"/>
              </a:tblGrid>
              <a:tr h="554038">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Segment</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Action Stratégique</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Modalités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180975" marR="0" lvl="0" indent="-180975"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chemeClr val="bg1"/>
                          </a:solidFill>
                          <a:effectLst/>
                          <a:latin typeface="Arial" pitchFamily="34" charset="0"/>
                          <a:cs typeface="Arial" pitchFamily="34" charset="0"/>
                        </a:rPr>
                        <a:t>Objectifs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232025">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Services</a:t>
                      </a:r>
                    </a:p>
                  </a:txBody>
                  <a:tcPr marL="16651" marR="16651"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Prendre une place et et s’organiser pour pénétrer le marché des services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Évaluer les couts</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Donner à cette entité les moyens de se développer sur ce marché: </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Définir l’organisation : réseau virtuel ou entité physique?</a:t>
                      </a:r>
                    </a:p>
                    <a:p>
                      <a:pPr marL="457200" marR="0" lvl="1" indent="0" algn="l" defTabSz="914400" rtl="0" eaLnBrk="0" fontAlgn="base" latinLnBrk="0" hangingPunct="0">
                        <a:lnSpc>
                          <a:spcPct val="120000"/>
                        </a:lnSpc>
                        <a:spcBef>
                          <a:spcPct val="20000"/>
                        </a:spcBef>
                        <a:spcAft>
                          <a:spcPct val="20000"/>
                        </a:spcAft>
                        <a:buClr>
                          <a:srgbClr val="666465"/>
                        </a:buClr>
                        <a:buSzPct val="80000"/>
                        <a:buFont typeface="Wingdings" pitchFamily="2" charset="2"/>
                        <a:buChar char="l"/>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 Recrutement interne des experts + externe (retraités SDx,…)</a:t>
                      </a:r>
                    </a:p>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Char char="n"/>
                        <a:tabLst/>
                      </a:pPr>
                      <a:r>
                        <a:rPr kumimoji="0" lang="fr-FR" sz="120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180975"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200" b="0" i="0" u="none" strike="noStrike" cap="none" normalizeH="0" baseline="0" dirty="0" smtClean="0">
                        <a:ln>
                          <a:noFill/>
                        </a:ln>
                        <a:solidFill>
                          <a:srgbClr val="000000"/>
                        </a:solidFill>
                        <a:effectLst/>
                        <a:latin typeface="Arial" pitchFamily="34" charset="0"/>
                        <a:cs typeface="Arial" pitchFamily="34" charset="0"/>
                      </a:endParaRPr>
                    </a:p>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chemeClr val="tx1"/>
                          </a:solidFill>
                          <a:effectLst/>
                          <a:latin typeface="Arial" pitchFamily="34" charset="0"/>
                          <a:cs typeface="Arial" pitchFamily="34" charset="0"/>
                        </a:rPr>
                        <a:t>Organisation services mise en place </a:t>
                      </a:r>
                      <a:r>
                        <a:rPr kumimoji="0" lang="fr-FR" sz="1200" b="0" i="0" u="none" strike="noStrike" cap="none" normalizeH="0" baseline="0" dirty="0" smtClean="0">
                          <a:ln>
                            <a:noFill/>
                          </a:ln>
                          <a:solidFill>
                            <a:srgbClr val="FF0000"/>
                          </a:solidFill>
                          <a:effectLst/>
                          <a:latin typeface="Arial" pitchFamily="34" charset="0"/>
                          <a:cs typeface="Arial" pitchFamily="34" charset="0"/>
                        </a:rPr>
                        <a:t>2015 (?)</a:t>
                      </a:r>
                    </a:p>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CA 2016 ?</a:t>
                      </a:r>
                    </a:p>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0" i="0" u="none" strike="noStrike" cap="none" normalizeH="0" baseline="0" dirty="0" smtClean="0">
                          <a:ln>
                            <a:noFill/>
                          </a:ln>
                          <a:solidFill>
                            <a:srgbClr val="FF0000"/>
                          </a:solidFill>
                          <a:effectLst/>
                          <a:latin typeface="Arial" pitchFamily="34" charset="0"/>
                          <a:cs typeface="Arial" pitchFamily="34" charset="0"/>
                        </a:rPr>
                        <a:t>Ou nombre d’actions</a:t>
                      </a:r>
                    </a:p>
                  </a:txBody>
                  <a:tcPr marL="16651" marR="16651" marT="18000" marB="1800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4" name="Rectangle 2"/>
          <p:cNvSpPr txBox="1">
            <a:spLocks noChangeArrowheads="1"/>
          </p:cNvSpPr>
          <p:nvPr/>
        </p:nvSpPr>
        <p:spPr>
          <a:xfrm>
            <a:off x="428596" y="488952"/>
            <a:ext cx="8015004" cy="439718"/>
          </a:xfrm>
          <a:prstGeom prst="rect">
            <a:avLst/>
          </a:prstGeom>
        </p:spPr>
        <p:txBody>
          <a:bodyPr>
            <a:normAutofit/>
          </a:bodyPr>
          <a:lstStyle/>
          <a:p>
            <a:pPr lvl="0">
              <a:spcBef>
                <a:spcPct val="0"/>
              </a:spcBef>
            </a:pPr>
            <a:r>
              <a:rPr lang="fr-FR" sz="2000" dirty="0" smtClean="0">
                <a:solidFill>
                  <a:schemeClr val="tx2"/>
                </a:solidFill>
                <a:latin typeface="+mj-lt"/>
                <a:ea typeface="+mj-ea"/>
                <a:cs typeface="Arial" charset="0"/>
              </a:rPr>
              <a:t>S2 Continuité + création d’entité Services</a:t>
            </a:r>
          </a:p>
        </p:txBody>
      </p:sp>
      <p:sp>
        <p:nvSpPr>
          <p:cNvPr id="6" name="Espace réservé du numéro de diapositive 5"/>
          <p:cNvSpPr>
            <a:spLocks noGrp="1"/>
          </p:cNvSpPr>
          <p:nvPr>
            <p:ph type="sldNum" sz="quarter" idx="12"/>
          </p:nvPr>
        </p:nvSpPr>
        <p:spPr/>
        <p:txBody>
          <a:bodyPr/>
          <a:lstStyle/>
          <a:p>
            <a:pPr>
              <a:defRPr/>
            </a:pPr>
            <a:fld id="{4B94C728-A482-4EA6-8093-71725AC11759}" type="slidenum">
              <a:rPr lang="fr-FR" smtClean="0"/>
              <a:pPr>
                <a:defRPr/>
              </a:pPr>
              <a:t>18</a:t>
            </a:fld>
            <a:endParaRPr lang="fr-FR"/>
          </a:p>
        </p:txBody>
      </p:sp>
      <p:sp>
        <p:nvSpPr>
          <p:cNvPr id="9" name="ZoneTexte 8"/>
          <p:cNvSpPr txBox="1"/>
          <p:nvPr/>
        </p:nvSpPr>
        <p:spPr>
          <a:xfrm>
            <a:off x="785786" y="1071546"/>
            <a:ext cx="2857520" cy="369332"/>
          </a:xfrm>
          <a:prstGeom prst="rect">
            <a:avLst/>
          </a:prstGeom>
          <a:noFill/>
        </p:spPr>
        <p:txBody>
          <a:bodyPr wrap="square" rtlCol="0">
            <a:spAutoFit/>
          </a:bodyPr>
          <a:lstStyle/>
          <a:p>
            <a:r>
              <a:rPr lang="fr-FR" dirty="0" smtClean="0"/>
              <a:t>Actions du scénario S0 +</a:t>
            </a:r>
            <a:endParaRPr lang="fr-FR" dirty="0"/>
          </a:p>
        </p:txBody>
      </p:sp>
      <p:pic>
        <p:nvPicPr>
          <p:cNvPr id="7"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0" fill="hold"/>
                                        <p:tgtEl>
                                          <p:spTgt spid="7"/>
                                        </p:tgtEl>
                                        <p:attrNameLst>
                                          <p:attrName>ppt_w</p:attrName>
                                        </p:attrNameLst>
                                      </p:cBhvr>
                                      <p:tavLst>
                                        <p:tav tm="0" fmla="#ppt_w*sin(2.5*pi*$)">
                                          <p:val>
                                            <p:fltVal val="0"/>
                                          </p:val>
                                        </p:tav>
                                        <p:tav tm="100000">
                                          <p:val>
                                            <p:fltVal val="1"/>
                                          </p:val>
                                        </p:tav>
                                      </p:tavLst>
                                    </p:anim>
                                    <p:anim calcmode="lin" valueType="num">
                                      <p:cBhvr>
                                        <p:cTn id="8" dur="3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214282" y="500042"/>
            <a:ext cx="8229318" cy="500066"/>
          </a:xfrm>
        </p:spPr>
        <p:txBody>
          <a:bodyPr>
            <a:noAutofit/>
          </a:bodyPr>
          <a:lstStyle/>
          <a:p>
            <a:r>
              <a:rPr lang="fr-FR" sz="1800" smtClean="0">
                <a:cs typeface="Arial" charset="0"/>
              </a:rPr>
              <a:t>S3 </a:t>
            </a:r>
            <a:r>
              <a:rPr lang="fr-FR" sz="1800" dirty="0" smtClean="0">
                <a:cs typeface="Arial" charset="0"/>
              </a:rPr>
              <a:t>- séparation distribution/ commercialisation</a:t>
            </a:r>
            <a:endParaRPr lang="fr-FR" sz="1800" dirty="0"/>
          </a:p>
        </p:txBody>
      </p:sp>
      <p:sp>
        <p:nvSpPr>
          <p:cNvPr id="4" name="Espace réservé du numéro de diapositive 3"/>
          <p:cNvSpPr>
            <a:spLocks noGrp="1"/>
          </p:cNvSpPr>
          <p:nvPr>
            <p:ph type="sldNum" sz="quarter" idx="12"/>
          </p:nvPr>
        </p:nvSpPr>
        <p:spPr/>
        <p:txBody>
          <a:bodyPr/>
          <a:lstStyle/>
          <a:p>
            <a:pPr>
              <a:defRPr/>
            </a:pPr>
            <a:fld id="{4EDFE7F2-B013-4E36-8E36-930AECD80248}" type="slidenum">
              <a:rPr lang="fr-FR" smtClean="0"/>
              <a:pPr>
                <a:defRPr/>
              </a:pPr>
              <a:t>19</a:t>
            </a:fld>
            <a:endParaRPr lang="fr-FR"/>
          </a:p>
        </p:txBody>
      </p:sp>
      <p:graphicFrame>
        <p:nvGraphicFramePr>
          <p:cNvPr id="3660891" name="Group 91"/>
          <p:cNvGraphicFramePr>
            <a:graphicFrameLocks noGrp="1"/>
          </p:cNvGraphicFramePr>
          <p:nvPr>
            <p:ph sz="quarter" idx="1"/>
          </p:nvPr>
        </p:nvGraphicFramePr>
        <p:xfrm>
          <a:off x="214282" y="1142984"/>
          <a:ext cx="8572560" cy="3524559"/>
        </p:xfrm>
        <a:graphic>
          <a:graphicData uri="http://schemas.openxmlformats.org/drawingml/2006/table">
            <a:tbl>
              <a:tblPr/>
              <a:tblGrid>
                <a:gridCol w="1214446"/>
                <a:gridCol w="1928826"/>
                <a:gridCol w="2857520"/>
                <a:gridCol w="2571768"/>
              </a:tblGrid>
              <a:tr h="485775">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Segment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Action</a:t>
                      </a:r>
                      <a:br>
                        <a:rPr kumimoji="0" lang="fr-FR" sz="1050" b="1" i="0" u="none" strike="noStrike" cap="none" normalizeH="0" baseline="0" dirty="0" smtClean="0">
                          <a:ln>
                            <a:noFill/>
                          </a:ln>
                          <a:solidFill>
                            <a:schemeClr val="bg1"/>
                          </a:solidFill>
                          <a:effectLst/>
                          <a:latin typeface="Arial" pitchFamily="34" charset="0"/>
                          <a:cs typeface="Arial" pitchFamily="34" charset="0"/>
                        </a:rPr>
                      </a:br>
                      <a:r>
                        <a:rPr kumimoji="0" lang="fr-FR" sz="1050" b="1" i="0" u="none" strike="noStrike" cap="none" normalizeH="0" baseline="0" dirty="0" smtClean="0">
                          <a:ln>
                            <a:noFill/>
                          </a:ln>
                          <a:solidFill>
                            <a:schemeClr val="bg1"/>
                          </a:solidFill>
                          <a:effectLst/>
                          <a:latin typeface="Arial" pitchFamily="34" charset="0"/>
                          <a:cs typeface="Arial" pitchFamily="34" charset="0"/>
                        </a:rPr>
                        <a:t>stratégique à conduire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Modalité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pitchFamily="34" charset="0"/>
                          <a:cs typeface="Arial" pitchFamily="34" charset="0"/>
                        </a:rPr>
                        <a:t>Objectif</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2"/>
                    </a:solidFill>
                  </a:tcPr>
                </a:tc>
              </a:tr>
              <a:tr h="244475">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defRPr/>
                      </a:pPr>
                      <a:r>
                        <a:rPr kumimoji="0" lang="fr-FR" sz="1050" b="0" i="0" u="none" strike="noStrike" cap="none" normalizeH="0" baseline="0" dirty="0" smtClean="0">
                          <a:ln>
                            <a:noFill/>
                          </a:ln>
                          <a:solidFill>
                            <a:srgbClr val="000000"/>
                          </a:solidFill>
                          <a:effectLst/>
                          <a:latin typeface="Arial" pitchFamily="34" charset="0"/>
                          <a:cs typeface="Arial" pitchFamily="34" charset="0"/>
                        </a:rPr>
                        <a:t>Concessions Electricité et gaz, Eligibles Electricité et Gaz</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Création de trois entités : GRD </a:t>
                      </a:r>
                      <a:r>
                        <a:rPr kumimoji="0" lang="fr-FR" sz="1050" b="0" i="0" u="none" strike="noStrike" cap="none" normalizeH="0" baseline="0" dirty="0" err="1" smtClean="0">
                          <a:ln>
                            <a:noFill/>
                          </a:ln>
                          <a:solidFill>
                            <a:srgbClr val="000000"/>
                          </a:solidFill>
                          <a:effectLst/>
                          <a:latin typeface="Arial" pitchFamily="34" charset="0"/>
                          <a:cs typeface="Arial" pitchFamily="34" charset="0"/>
                        </a:rPr>
                        <a:t>élec</a:t>
                      </a:r>
                      <a:r>
                        <a:rPr kumimoji="0" lang="fr-FR" sz="1050" b="0" i="0" u="none" strike="noStrike" cap="none" normalizeH="0" baseline="0" dirty="0" smtClean="0">
                          <a:ln>
                            <a:noFill/>
                          </a:ln>
                          <a:solidFill>
                            <a:srgbClr val="000000"/>
                          </a:solidFill>
                          <a:effectLst/>
                          <a:latin typeface="Arial" pitchFamily="34" charset="0"/>
                          <a:cs typeface="Arial" pitchFamily="34" charset="0"/>
                        </a:rPr>
                        <a:t>, Gaz et commercial</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Définition et mise en place des trois organisations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Codifier les relations entre les trois entités</a:t>
                      </a:r>
                    </a:p>
                    <a:p>
                      <a:pPr marL="85725" marR="0" lvl="0" indent="-85725" algn="l" defTabSz="914400" rtl="0" eaLnBrk="0" fontAlgn="base" latinLnBrk="0" hangingPunct="0">
                        <a:lnSpc>
                          <a:spcPct val="100000"/>
                        </a:lnSpc>
                        <a:spcBef>
                          <a:spcPct val="0"/>
                        </a:spcBef>
                        <a:spcAft>
                          <a:spcPct val="20000"/>
                        </a:spcAft>
                        <a:buClr>
                          <a:srgbClr val="666465"/>
                        </a:buClr>
                        <a:buSzTx/>
                        <a:buFont typeface="Arial" pitchFamily="34" charset="0"/>
                        <a:buChar char="•"/>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Réaliser un plan de communication pour sensibiliser les clients</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FF0000"/>
                          </a:solidFill>
                          <a:effectLst/>
                          <a:latin typeface="Arial" pitchFamily="34" charset="0"/>
                          <a:cs typeface="Arial" pitchFamily="34" charset="0"/>
                        </a:rPr>
                        <a:t>Échéance de la mise en œuvre de la séparation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874713">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Les GRD se spécialisent sur la gestion du réseau + comptage</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523875">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L’entité commerciale se spécialise dans la gestion des clients finaux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endParaRPr kumimoji="0" lang="fr-FR" sz="1050" b="0" i="0" u="none" strike="noStrike" cap="none" normalizeH="0" baseline="0" dirty="0" smtClean="0">
                        <a:ln>
                          <a:noFill/>
                        </a:ln>
                        <a:solidFill>
                          <a:srgbClr val="000000"/>
                        </a:solidFill>
                        <a:effectLst/>
                        <a:latin typeface="Arial" pitchFamily="34" charset="0"/>
                        <a:cs typeface="Arial" pitchFamily="34" charset="0"/>
                      </a:endParaRP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r>
              <a:tr h="936625">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Services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Développement des services dans une entité à part</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Etude de marché pour identifier le besoin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Elaboration d’un business plan</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l’envergure de l’intervention de l’entité et son périmètre géographique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Définir l’organisation : réseau virtuel ou entité physique?</a:t>
                      </a:r>
                    </a:p>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000000"/>
                          </a:solidFill>
                          <a:effectLst/>
                          <a:latin typeface="Arial" pitchFamily="34" charset="0"/>
                          <a:cs typeface="Arial" pitchFamily="34" charset="0"/>
                        </a:rPr>
                        <a:t>Packager des offres</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20000"/>
                        </a:spcAft>
                        <a:buClr>
                          <a:srgbClr val="666465"/>
                        </a:buClr>
                        <a:buSzTx/>
                        <a:buFont typeface="Wingdings" pitchFamily="2" charset="2"/>
                        <a:buNone/>
                        <a:tabLst/>
                      </a:pPr>
                      <a:r>
                        <a:rPr kumimoji="0" lang="fr-FR" sz="1050" b="0" i="0" u="none" strike="noStrike" cap="none" normalizeH="0" baseline="0" dirty="0" smtClean="0">
                          <a:ln>
                            <a:noFill/>
                          </a:ln>
                          <a:solidFill>
                            <a:srgbClr val="FF0000"/>
                          </a:solidFill>
                          <a:effectLst/>
                          <a:latin typeface="Arial" pitchFamily="34" charset="0"/>
                          <a:cs typeface="Arial" pitchFamily="34" charset="0"/>
                        </a:rPr>
                        <a:t>CA 2016 ?</a:t>
                      </a:r>
                    </a:p>
                  </a:txBody>
                  <a:tcPr marL="15254" marR="15254"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pic>
        <p:nvPicPr>
          <p:cNvPr id="6" name="Picture 12"/>
          <p:cNvPicPr>
            <a:picLocks noChangeAspect="1" noChangeArrowheads="1"/>
          </p:cNvPicPr>
          <p:nvPr/>
        </p:nvPicPr>
        <p:blipFill>
          <a:blip r:embed="rId3"/>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0" fill="hold"/>
                                        <p:tgtEl>
                                          <p:spTgt spid="6"/>
                                        </p:tgtEl>
                                        <p:attrNameLst>
                                          <p:attrName>ppt_w</p:attrName>
                                        </p:attrNameLst>
                                      </p:cBhvr>
                                      <p:tavLst>
                                        <p:tav tm="0" fmla="#ppt_w*sin(2.5*pi*$)">
                                          <p:val>
                                            <p:fltVal val="0"/>
                                          </p:val>
                                        </p:tav>
                                        <p:tav tm="100000">
                                          <p:val>
                                            <p:fltVal val="1"/>
                                          </p:val>
                                        </p:tav>
                                      </p:tavLst>
                                    </p:anim>
                                    <p:anim calcmode="lin" valueType="num">
                                      <p:cBhvr>
                                        <p:cTn id="8" dur="3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Travaux à Faire :</a:t>
            </a:r>
            <a:endParaRPr lang="fr-FR" dirty="0"/>
          </a:p>
        </p:txBody>
      </p:sp>
      <p:sp>
        <p:nvSpPr>
          <p:cNvPr id="2" name="Espace réservé du numéro de diapositive 1"/>
          <p:cNvSpPr>
            <a:spLocks noGrp="1"/>
          </p:cNvSpPr>
          <p:nvPr>
            <p:ph type="sldNum" sz="quarter" idx="12"/>
          </p:nvPr>
        </p:nvSpPr>
        <p:spPr/>
        <p:txBody>
          <a:bodyPr/>
          <a:lstStyle/>
          <a:p>
            <a:pPr>
              <a:defRPr/>
            </a:pPr>
            <a:fld id="{4EDFE7F2-B013-4E36-8E36-930AECD80248}" type="slidenum">
              <a:rPr lang="fr-FR" smtClean="0"/>
              <a:pPr>
                <a:defRPr/>
              </a:pPr>
              <a:t>2</a:t>
            </a:fld>
            <a:endParaRPr lang="fr-FR"/>
          </a:p>
        </p:txBody>
      </p:sp>
      <p:sp>
        <p:nvSpPr>
          <p:cNvPr id="4" name="Espace réservé du contenu 3"/>
          <p:cNvSpPr>
            <a:spLocks noGrp="1"/>
          </p:cNvSpPr>
          <p:nvPr>
            <p:ph sz="quarter" idx="1"/>
          </p:nvPr>
        </p:nvSpPr>
        <p:spPr/>
        <p:txBody>
          <a:bodyPr/>
          <a:lstStyle/>
          <a:p>
            <a:pPr lvl="0"/>
            <a:r>
              <a:rPr lang="fr-FR" dirty="0" smtClean="0"/>
              <a:t>Renseigner le tableau «Définir les finalités des parties prenantes de SDA »</a:t>
            </a:r>
          </a:p>
          <a:p>
            <a:r>
              <a:rPr lang="fr-FR" dirty="0" smtClean="0"/>
              <a:t>Valider la cohérence des segments avec les finalités</a:t>
            </a:r>
          </a:p>
          <a:p>
            <a:r>
              <a:rPr lang="fr-FR" dirty="0" smtClean="0"/>
              <a:t>Choix de l’approche de scénarisation (</a:t>
            </a:r>
            <a:r>
              <a:rPr lang="fr-FR" dirty="0" err="1" smtClean="0"/>
              <a:t>bottom</a:t>
            </a:r>
            <a:r>
              <a:rPr lang="fr-FR" dirty="0" smtClean="0"/>
              <a:t>-up vs Top down)</a:t>
            </a:r>
          </a:p>
          <a:p>
            <a:r>
              <a:rPr lang="fr-FR" dirty="0" smtClean="0"/>
              <a:t>Sortir avec un premier schéma de scénarisation</a:t>
            </a:r>
            <a:endParaRPr lang="fr-FR" dirty="0"/>
          </a:p>
        </p:txBody>
      </p:sp>
      <p:pic>
        <p:nvPicPr>
          <p:cNvPr id="5" name="Picture 12"/>
          <p:cNvPicPr>
            <a:picLocks noChangeAspect="1" noChangeArrowheads="1"/>
          </p:cNvPicPr>
          <p:nvPr/>
        </p:nvPicPr>
        <p:blipFill>
          <a:blip r:embed="rId2"/>
          <a:srcRect l="12500" r="77779"/>
          <a:stretch>
            <a:fillRect/>
          </a:stretch>
        </p:blipFill>
        <p:spPr bwMode="auto">
          <a:xfrm>
            <a:off x="8572528"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3000" fill="hold"/>
                                        <p:tgtEl>
                                          <p:spTgt spid="5"/>
                                        </p:tgtEl>
                                        <p:attrNameLst>
                                          <p:attrName>ppt_w</p:attrName>
                                        </p:attrNameLst>
                                      </p:cBhvr>
                                      <p:tavLst>
                                        <p:tav tm="0" fmla="#ppt_w*sin(2.5*pi*$)">
                                          <p:val>
                                            <p:fltVal val="0"/>
                                          </p:val>
                                        </p:tav>
                                        <p:tav tm="100000">
                                          <p:val>
                                            <p:fltVal val="1"/>
                                          </p:val>
                                        </p:tav>
                                      </p:tavLst>
                                    </p:anim>
                                    <p:anim calcmode="lin" valueType="num">
                                      <p:cBhvr>
                                        <p:cTn id="8" dur="3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455CF705-4EF0-4608-A5EF-2804AFB1CE59}" type="slidenum">
              <a:rPr lang="fr-FR"/>
              <a:pPr>
                <a:defRPr/>
              </a:pPr>
              <a:t>3</a:t>
            </a:fld>
            <a:endParaRPr lang="fr-FR" dirty="0"/>
          </a:p>
        </p:txBody>
      </p:sp>
      <p:sp>
        <p:nvSpPr>
          <p:cNvPr id="6" name="Rectangle à coins arrondis 5"/>
          <p:cNvSpPr/>
          <p:nvPr/>
        </p:nvSpPr>
        <p:spPr>
          <a:xfrm>
            <a:off x="132211" y="142852"/>
            <a:ext cx="8858312" cy="6572296"/>
          </a:xfrm>
          <a:prstGeom prst="roundRect">
            <a:avLst>
              <a:gd name="adj" fmla="val 520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a:p>
        </p:txBody>
      </p:sp>
      <p:sp>
        <p:nvSpPr>
          <p:cNvPr id="6146" name="Titre 1"/>
          <p:cNvSpPr>
            <a:spLocks noGrp="1"/>
          </p:cNvSpPr>
          <p:nvPr>
            <p:ph type="title"/>
          </p:nvPr>
        </p:nvSpPr>
        <p:spPr/>
        <p:txBody>
          <a:bodyPr/>
          <a:lstStyle/>
          <a:p>
            <a:pPr algn="just" eaLnBrk="1" hangingPunct="1">
              <a:defRPr/>
            </a:pPr>
            <a:r>
              <a:rPr lang="fr-FR" dirty="0" smtClean="0"/>
              <a:t>5 Étapes pour la scénarisation</a:t>
            </a:r>
          </a:p>
        </p:txBody>
      </p:sp>
      <p:graphicFrame>
        <p:nvGraphicFramePr>
          <p:cNvPr id="5" name="Tableau 4"/>
          <p:cNvGraphicFramePr>
            <a:graphicFrameLocks noGrp="1"/>
          </p:cNvGraphicFramePr>
          <p:nvPr/>
        </p:nvGraphicFramePr>
        <p:xfrm>
          <a:off x="785786" y="1285860"/>
          <a:ext cx="7858180" cy="5085422"/>
        </p:xfrm>
        <a:graphic>
          <a:graphicData uri="http://schemas.openxmlformats.org/drawingml/2006/table">
            <a:tbl>
              <a:tblPr firstRow="1" bandRow="1">
                <a:tableStyleId>{5C22544A-7EE6-4342-B048-85BDC9FD1C3A}</a:tableStyleId>
              </a:tblPr>
              <a:tblGrid>
                <a:gridCol w="582930"/>
                <a:gridCol w="274326"/>
                <a:gridCol w="7000924"/>
              </a:tblGrid>
              <a:tr h="370840">
                <a:tc>
                  <a:txBody>
                    <a:bodyPr/>
                    <a:lstStyle/>
                    <a:p>
                      <a:pPr algn="r"/>
                      <a:r>
                        <a:rPr lang="fr-FR" sz="2200" b="1" dirty="0" smtClean="0">
                          <a:solidFill>
                            <a:schemeClr val="tx1"/>
                          </a:solidFill>
                        </a:rPr>
                        <a:t>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Définir les finalités </a:t>
                      </a:r>
                      <a:r>
                        <a:rPr lang="fr-FR" sz="2200" b="0" dirty="0" smtClean="0">
                          <a:solidFill>
                            <a:schemeClr val="tx1"/>
                          </a:solidFill>
                        </a:rPr>
                        <a:t>à partir des enjeux majeurs et la vision des parties prenantes de l’entreprise</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370840">
                <a:tc>
                  <a:txBody>
                    <a:bodyPr/>
                    <a:lstStyle/>
                    <a:p>
                      <a:pPr algn="r"/>
                      <a:r>
                        <a:rPr lang="fr-FR" sz="2200" b="1" dirty="0" smtClean="0">
                          <a:solidFill>
                            <a:schemeClr val="tx1"/>
                          </a:solidFill>
                        </a:rPr>
                        <a:t>II.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Évaluer la cohérence des différents segments stratégiques </a:t>
                      </a:r>
                      <a:r>
                        <a:rPr lang="fr-FR" sz="2200" b="0" dirty="0" smtClean="0">
                          <a:solidFill>
                            <a:schemeClr val="tx1"/>
                          </a:solidFill>
                        </a:rPr>
                        <a:t>avec ces finalités.</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370840">
                <a:tc>
                  <a:txBody>
                    <a:bodyPr/>
                    <a:lstStyle/>
                    <a:p>
                      <a:pPr algn="r"/>
                      <a:r>
                        <a:rPr lang="fr-FR" sz="2200" b="1" dirty="0" smtClean="0">
                          <a:solidFill>
                            <a:schemeClr val="tx1"/>
                          </a:solidFill>
                        </a:rPr>
                        <a:t>III.</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rtl="0"/>
                      <a:r>
                        <a:rPr lang="fr-FR" sz="2200" b="1" dirty="0" smtClean="0">
                          <a:solidFill>
                            <a:schemeClr val="tx1"/>
                          </a:solidFill>
                        </a:rPr>
                        <a:t>Construire les scenarii </a:t>
                      </a:r>
                      <a:r>
                        <a:rPr lang="fr-FR" sz="2200" b="0" dirty="0" smtClean="0">
                          <a:solidFill>
                            <a:schemeClr val="tx1"/>
                          </a:solidFill>
                        </a:rPr>
                        <a:t>– deux approches possibles :</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468648">
                <a:tc rowSpan="2" gridSpan="2">
                  <a:txBody>
                    <a:bodyPr/>
                    <a:lstStyle/>
                    <a:p>
                      <a:pPr algn="r"/>
                      <a:endParaRPr lang="fr-FR" sz="22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200" b="0" i="1" dirty="0" smtClean="0">
                          <a:solidFill>
                            <a:schemeClr val="tx1"/>
                          </a:solidFill>
                        </a:rPr>
                        <a:t>a.</a:t>
                      </a:r>
                      <a:r>
                        <a:rPr lang="fr-FR" sz="2200" b="0" i="1" baseline="0" dirty="0" smtClean="0">
                          <a:solidFill>
                            <a:schemeClr val="tx1"/>
                          </a:solidFill>
                        </a:rPr>
                        <a:t> </a:t>
                      </a:r>
                      <a:r>
                        <a:rPr lang="fr-FR" sz="2200" b="0" dirty="0" smtClean="0">
                          <a:solidFill>
                            <a:schemeClr val="tx1"/>
                          </a:solidFill>
                        </a:rPr>
                        <a:t>Une méthode « </a:t>
                      </a:r>
                      <a:r>
                        <a:rPr lang="fr-FR" sz="2200" b="0" i="1" dirty="0" err="1" smtClean="0">
                          <a:solidFill>
                            <a:schemeClr val="tx1"/>
                          </a:solidFill>
                        </a:rPr>
                        <a:t>bottom</a:t>
                      </a:r>
                      <a:r>
                        <a:rPr lang="fr-FR" sz="2200" b="0" i="1" dirty="0" smtClean="0">
                          <a:solidFill>
                            <a:schemeClr val="tx1"/>
                          </a:solidFill>
                        </a:rPr>
                        <a:t>-up</a:t>
                      </a:r>
                      <a:r>
                        <a:rPr lang="fr-FR" sz="2200" b="0" dirty="0" smtClean="0">
                          <a:solidFill>
                            <a:schemeClr val="tx1"/>
                          </a:solidFill>
                        </a:rPr>
                        <a:t> » (</a:t>
                      </a:r>
                      <a:r>
                        <a:rPr lang="fr-FR" sz="2200" b="0" i="1" dirty="0" smtClean="0">
                          <a:solidFill>
                            <a:schemeClr val="tx1"/>
                          </a:solidFill>
                        </a:rPr>
                        <a:t>du bas vers le haut</a:t>
                      </a:r>
                      <a:r>
                        <a:rPr lang="fr-FR" sz="2200" b="0" dirty="0" smtClean="0">
                          <a:solidFill>
                            <a:schemeClr val="tx1"/>
                          </a:solidFill>
                        </a:rPr>
                        <a:t>) ;</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454998">
                <a:tc gridSpan="2" vMerge="1">
                  <a:txBody>
                    <a:bodyPr/>
                    <a:lstStyle/>
                    <a:p>
                      <a:pPr algn="r"/>
                      <a:endParaRPr lang="fr-FR" sz="2000" b="1" dirty="0"/>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vMerge="1">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fr-FR" sz="1800" b="0" dirty="0" smtClean="0">
                        <a:solidFill>
                          <a:schemeClr val="tx1"/>
                        </a:solidFill>
                      </a:endParaRPr>
                    </a:p>
                  </a:txBody>
                  <a:tcPr anchor="ctr">
                    <a:lnL w="38100" cap="flat" cmpd="sng" algn="ctr">
                      <a:solidFill>
                        <a:schemeClr val="bg1">
                          <a:lumMod val="95000"/>
                        </a:schemeClr>
                      </a:solidFill>
                      <a:prstDash val="solid"/>
                      <a:round/>
                      <a:headEnd type="none" w="med" len="med"/>
                      <a:tailEnd type="none" w="med" len="med"/>
                    </a:lnL>
                    <a:lnR w="38100" cap="flat" cmpd="sng" algn="ctr">
                      <a:solidFill>
                        <a:schemeClr val="bg1">
                          <a:lumMod val="95000"/>
                        </a:schemeClr>
                      </a:solidFill>
                      <a:prstDash val="solid"/>
                      <a:round/>
                      <a:headEnd type="none" w="med" len="med"/>
                      <a:tailEnd type="none" w="med" len="med"/>
                    </a:lnR>
                    <a:lnT w="38100" cap="flat" cmpd="sng" algn="ctr">
                      <a:solidFill>
                        <a:schemeClr val="bg1">
                          <a:lumMod val="95000"/>
                        </a:schemeClr>
                      </a:solidFill>
                      <a:prstDash val="solid"/>
                      <a:round/>
                      <a:headEnd type="none" w="med" len="med"/>
                      <a:tailEnd type="none" w="med" len="med"/>
                    </a:lnT>
                    <a:lnB w="381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2200" b="0" i="1" dirty="0" smtClean="0">
                          <a:solidFill>
                            <a:schemeClr val="tx1"/>
                          </a:solidFill>
                        </a:rPr>
                        <a:t>b. </a:t>
                      </a:r>
                      <a:r>
                        <a:rPr lang="fr-FR" sz="2200" b="0" dirty="0" smtClean="0">
                          <a:solidFill>
                            <a:schemeClr val="tx1"/>
                          </a:solidFill>
                        </a:rPr>
                        <a:t>Une méthode « </a:t>
                      </a:r>
                      <a:r>
                        <a:rPr lang="fr-FR" sz="2200" b="0" i="1" dirty="0" smtClean="0">
                          <a:solidFill>
                            <a:schemeClr val="tx1"/>
                          </a:solidFill>
                        </a:rPr>
                        <a:t>top down</a:t>
                      </a:r>
                      <a:r>
                        <a:rPr lang="fr-FR" sz="2200" b="0" dirty="0" smtClean="0">
                          <a:solidFill>
                            <a:schemeClr val="tx1"/>
                          </a:solidFill>
                        </a:rPr>
                        <a:t> » (</a:t>
                      </a:r>
                      <a:r>
                        <a:rPr lang="fr-FR" sz="2200" b="0" i="1" dirty="0" smtClean="0">
                          <a:solidFill>
                            <a:schemeClr val="tx1"/>
                          </a:solidFill>
                        </a:rPr>
                        <a:t>du haut vers le bas</a:t>
                      </a:r>
                      <a:r>
                        <a:rPr lang="fr-FR" sz="2200" b="0" dirty="0" smtClean="0">
                          <a:solidFill>
                            <a:schemeClr val="tx1"/>
                          </a:solidFill>
                        </a:rPr>
                        <a:t>).</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r>
              <a:tr h="778496">
                <a:tc>
                  <a:txBody>
                    <a:bodyPr/>
                    <a:lstStyle/>
                    <a:p>
                      <a:pPr algn="r"/>
                      <a:r>
                        <a:rPr lang="fr-FR" sz="2200" b="1" dirty="0" smtClean="0">
                          <a:solidFill>
                            <a:schemeClr val="tx1"/>
                          </a:solidFill>
                        </a:rPr>
                        <a:t>IV.</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Décrire les scénarios</a:t>
                      </a:r>
                      <a:r>
                        <a:rPr lang="fr-FR" sz="2200" b="0" dirty="0" smtClean="0">
                          <a:solidFill>
                            <a:schemeClr val="tx1"/>
                          </a:solidFill>
                        </a:rPr>
                        <a:t> d’une manière globale (objectifs, actions à entreprendre, moyens à mettre en place et indicateurs de succès)</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r h="1143008">
                <a:tc>
                  <a:txBody>
                    <a:bodyPr/>
                    <a:lstStyle/>
                    <a:p>
                      <a:pPr algn="r"/>
                      <a:r>
                        <a:rPr lang="fr-FR" sz="2200" b="1" dirty="0" smtClean="0">
                          <a:solidFill>
                            <a:schemeClr val="tx1"/>
                          </a:solidFill>
                        </a:rPr>
                        <a:t>V.</a:t>
                      </a:r>
                      <a:endParaRPr lang="fr-FR" sz="2200" b="1"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fr-FR" sz="2200" b="1" dirty="0" smtClean="0">
                          <a:solidFill>
                            <a:schemeClr val="tx1"/>
                          </a:solidFill>
                        </a:rPr>
                        <a:t>Évaluer les scénarios</a:t>
                      </a:r>
                      <a:r>
                        <a:rPr lang="fr-FR" sz="2200" b="0" dirty="0" smtClean="0">
                          <a:solidFill>
                            <a:schemeClr val="tx1"/>
                          </a:solidFill>
                        </a:rPr>
                        <a:t> en fonction de leur faisabilité et de leur intérêt pour les parties prenantes de l’entreprise afin d’adopter le scénario de référence sur la base duquel se reposera la stratégie de l’entreprise à moyen terme.</a:t>
                      </a:r>
                      <a:endParaRPr lang="fr-FR" sz="2200" b="0" dirty="0">
                        <a:solidFill>
                          <a:schemeClr val="tx1"/>
                        </a:solidFill>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fr-FR"/>
                    </a:p>
                  </a:txBody>
                  <a:tcPr/>
                </a:tc>
              </a:tr>
            </a:tbl>
          </a:graphicData>
        </a:graphic>
      </p:graphicFrame>
      <p:pic>
        <p:nvPicPr>
          <p:cNvPr id="7" name="Picture 12"/>
          <p:cNvPicPr>
            <a:picLocks noChangeAspect="1" noChangeArrowheads="1"/>
          </p:cNvPicPr>
          <p:nvPr/>
        </p:nvPicPr>
        <p:blipFill>
          <a:blip r:embed="rId3"/>
          <a:srcRect l="12500" r="77779"/>
          <a:stretch>
            <a:fillRect/>
          </a:stretch>
        </p:blipFill>
        <p:spPr bwMode="auto">
          <a:xfrm>
            <a:off x="8489980" y="214290"/>
            <a:ext cx="368300" cy="560388"/>
          </a:xfrm>
          <a:prstGeom prst="rect">
            <a:avLst/>
          </a:prstGeom>
          <a:noFill/>
          <a:ln w="9525">
            <a:noFill/>
            <a:miter lim="800000"/>
            <a:headEnd/>
            <a:tailEnd/>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0" fill="hold"/>
                                        <p:tgtEl>
                                          <p:spTgt spid="7"/>
                                        </p:tgtEl>
                                        <p:attrNameLst>
                                          <p:attrName>ppt_w</p:attrName>
                                        </p:attrNameLst>
                                      </p:cBhvr>
                                      <p:tavLst>
                                        <p:tav tm="0" fmla="#ppt_w*sin(2.5*pi*$)">
                                          <p:val>
                                            <p:fltVal val="0"/>
                                          </p:val>
                                        </p:tav>
                                        <p:tav tm="100000">
                                          <p:val>
                                            <p:fltVal val="1"/>
                                          </p:val>
                                        </p:tav>
                                      </p:tavLst>
                                    </p:anim>
                                    <p:anim calcmode="lin" valueType="num">
                                      <p:cBhvr>
                                        <p:cTn id="8" dur="3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4</a:t>
            </a:fld>
            <a:endParaRPr lang="fr-FR"/>
          </a:p>
        </p:txBody>
      </p:sp>
      <p:sp>
        <p:nvSpPr>
          <p:cNvPr id="5" name="Titre 4"/>
          <p:cNvSpPr>
            <a:spLocks noGrp="1"/>
          </p:cNvSpPr>
          <p:nvPr>
            <p:ph type="ctrTitle"/>
          </p:nvPr>
        </p:nvSpPr>
        <p:spPr/>
        <p:txBody>
          <a:bodyPr/>
          <a:lstStyle/>
          <a:p>
            <a:r>
              <a:rPr lang="fr-FR" dirty="0" smtClean="0"/>
              <a:t>Définition des Finalités des Parties Prenantes</a:t>
            </a:r>
            <a:endParaRPr lang="fr-FR" dirty="0"/>
          </a:p>
        </p:txBody>
      </p:sp>
      <p:pic>
        <p:nvPicPr>
          <p:cNvPr id="4" name="Picture 12"/>
          <p:cNvPicPr>
            <a:picLocks noChangeAspect="1" noChangeArrowheads="1"/>
          </p:cNvPicPr>
          <p:nvPr/>
        </p:nvPicPr>
        <p:blipFill>
          <a:blip r:embed="rId2"/>
          <a:srcRect l="12500" r="77779"/>
          <a:stretch>
            <a:fillRect/>
          </a:stretch>
        </p:blipFill>
        <p:spPr bwMode="auto">
          <a:xfrm>
            <a:off x="8561418" y="214290"/>
            <a:ext cx="368300" cy="560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 fill="hold"/>
                                        <p:tgtEl>
                                          <p:spTgt spid="4"/>
                                        </p:tgtEl>
                                        <p:attrNameLst>
                                          <p:attrName>ppt_w</p:attrName>
                                        </p:attrNameLst>
                                      </p:cBhvr>
                                      <p:tavLst>
                                        <p:tav tm="0" fmla="#ppt_w*sin(2.5*pi*$)">
                                          <p:val>
                                            <p:fltVal val="0"/>
                                          </p:val>
                                        </p:tav>
                                        <p:tav tm="100000">
                                          <p:val>
                                            <p:fltVal val="1"/>
                                          </p:val>
                                        </p:tav>
                                      </p:tavLst>
                                    </p:anim>
                                    <p:anim calcmode="lin" valueType="num">
                                      <p:cBhvr>
                                        <p:cTn id="8" dur="3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5</a:t>
            </a:fld>
            <a:endParaRPr lang="fr-FR" dirty="0"/>
          </a:p>
        </p:txBody>
      </p:sp>
      <p:graphicFrame>
        <p:nvGraphicFramePr>
          <p:cNvPr id="6" name="Tableau 5"/>
          <p:cNvGraphicFramePr>
            <a:graphicFrameLocks noGrp="1"/>
          </p:cNvGraphicFramePr>
          <p:nvPr/>
        </p:nvGraphicFramePr>
        <p:xfrm>
          <a:off x="214282" y="642917"/>
          <a:ext cx="8715436" cy="5928632"/>
        </p:xfrm>
        <a:graphic>
          <a:graphicData uri="http://schemas.openxmlformats.org/drawingml/2006/table">
            <a:tbl>
              <a:tblPr>
                <a:tableStyleId>{775DCB02-9BB8-47FD-8907-85C794F793BA}</a:tableStyleId>
              </a:tblPr>
              <a:tblGrid>
                <a:gridCol w="1571636"/>
                <a:gridCol w="642942"/>
                <a:gridCol w="6500858"/>
              </a:tblGrid>
              <a:tr h="581961">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1600" b="1" dirty="0"/>
                        <a:t>Poids relatifs</a:t>
                      </a:r>
                      <a:endParaRPr lang="fr-FR" sz="16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tc>
              </a:tr>
              <a:tr h="857416">
                <a:tc>
                  <a:txBody>
                    <a:bodyPr/>
                    <a:lstStyle/>
                    <a:p>
                      <a:pPr algn="ctr">
                        <a:lnSpc>
                          <a:spcPct val="100000"/>
                        </a:lnSpc>
                        <a:spcBef>
                          <a:spcPts val="0"/>
                        </a:spcBef>
                        <a:spcAft>
                          <a:spcPts val="0"/>
                        </a:spcAft>
                      </a:pPr>
                      <a:r>
                        <a:rPr lang="fr-FR" sz="2000" dirty="0" smtClean="0">
                          <a:latin typeface="+mn-lt"/>
                          <a:ea typeface="Times New Roman"/>
                        </a:rPr>
                        <a:t>CREG</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2</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Fiabiliser les indicateurs de performance. </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Refonte de l’organisation avec la séparation des activités techniques et commerciales.</a:t>
                      </a:r>
                    </a:p>
                  </a:txBody>
                  <a:tcPr marL="17179" marR="0" marT="17179" marB="17179" anchor="ctr">
                    <a:solidFill>
                      <a:schemeClr val="bg1"/>
                    </a:solidFill>
                  </a:tcPr>
                </a:tc>
              </a:tr>
              <a:tr h="857416">
                <a:tc>
                  <a:txBody>
                    <a:bodyPr/>
                    <a:lstStyle/>
                    <a:p>
                      <a:pPr algn="ctr">
                        <a:lnSpc>
                          <a:spcPct val="100000"/>
                        </a:lnSpc>
                        <a:spcBef>
                          <a:spcPts val="0"/>
                        </a:spcBef>
                        <a:spcAft>
                          <a:spcPts val="0"/>
                        </a:spcAft>
                      </a:pPr>
                      <a:r>
                        <a:rPr lang="fr-FR" sz="2000" dirty="0" smtClean="0"/>
                        <a:t>Actionnaires</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4</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Adapter l’organisation à un contexte de séparation progressive GRD/Com en se faisant accompagner par un organisme spécialisé</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Développement des concessions et amélioration des performances</a:t>
                      </a:r>
                    </a:p>
                  </a:txBody>
                  <a:tcPr marL="17179" marR="0" marT="17179" marB="17179" anchor="ctr">
                    <a:solidFill>
                      <a:schemeClr val="bg1"/>
                    </a:solidFill>
                  </a:tcPr>
                </a:tc>
              </a:tr>
              <a:tr h="3061058">
                <a:tc>
                  <a:txBody>
                    <a:bodyPr/>
                    <a:lstStyle/>
                    <a:p>
                      <a:pPr algn="ctr">
                        <a:lnSpc>
                          <a:spcPct val="100000"/>
                        </a:lnSpc>
                        <a:spcBef>
                          <a:spcPts val="0"/>
                        </a:spcBef>
                        <a:spcAft>
                          <a:spcPts val="0"/>
                        </a:spcAft>
                      </a:pPr>
                      <a:r>
                        <a:rPr lang="fr-FR" sz="2000" dirty="0" smtClean="0"/>
                        <a:t>Managers Holding</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4</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S’intégrer dans les axes stratégiques de la maison mère 2009 - 2013.</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mn-ea"/>
                          <a:cs typeface="+mn-cs"/>
                        </a:rPr>
                        <a:t>Développement des SI</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mn-ea"/>
                          <a:cs typeface="+mn-cs"/>
                        </a:rPr>
                        <a:t>Mise en place d’une organisation adaptée aux nouveaux défis</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mn-ea"/>
                          <a:cs typeface="+mn-cs"/>
                        </a:rPr>
                        <a:t>Amélioration la relation client</a:t>
                      </a: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mn-ea"/>
                          <a:cs typeface="+mn-cs"/>
                        </a:rPr>
                        <a:t>Développer les synergies entre les </a:t>
                      </a:r>
                      <a:r>
                        <a:rPr kumimoji="0" lang="fr-FR" sz="2000" kern="1200" baseline="0" dirty="0" err="1" smtClean="0">
                          <a:solidFill>
                            <a:schemeClr val="tx1"/>
                          </a:solidFill>
                          <a:latin typeface="+mn-lt"/>
                          <a:ea typeface="+mn-ea"/>
                          <a:cs typeface="+mn-cs"/>
                        </a:rPr>
                        <a:t>SDx</a:t>
                      </a:r>
                      <a:endParaRPr kumimoji="0" lang="fr-FR" sz="2000" kern="1200" baseline="0" dirty="0" smtClean="0">
                        <a:solidFill>
                          <a:schemeClr val="tx1"/>
                        </a:solidFill>
                        <a:latin typeface="+mn-lt"/>
                        <a:ea typeface="+mn-ea"/>
                        <a:cs typeface="+mn-cs"/>
                      </a:endParaRPr>
                    </a:p>
                    <a:p>
                      <a:pPr marL="1809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mn-ea"/>
                          <a:cs typeface="+mn-cs"/>
                        </a:rPr>
                        <a:t>Développement des compétence classiques et nouvelles, et du top management</a:t>
                      </a:r>
                    </a:p>
                    <a:p>
                      <a:pPr marL="171450" lvl="1" indent="-82550" eaLnBrk="1" hangingPunct="1">
                        <a:lnSpc>
                          <a:spcPct val="100000"/>
                        </a:lnSpc>
                        <a:spcBef>
                          <a:spcPts val="0"/>
                        </a:spcBef>
                        <a:spcAft>
                          <a:spcPts val="0"/>
                        </a:spcAft>
                        <a:buFont typeface="Arial" pitchFamily="34" charset="0"/>
                        <a:buChar char="•"/>
                      </a:pPr>
                      <a:r>
                        <a:rPr kumimoji="0" lang="fr-FR" sz="2000" kern="1200" baseline="0" dirty="0" smtClean="0">
                          <a:solidFill>
                            <a:schemeClr val="tx1"/>
                          </a:solidFill>
                          <a:latin typeface="+mn-lt"/>
                          <a:ea typeface="+mn-ea"/>
                          <a:cs typeface="+mn-cs"/>
                        </a:rPr>
                        <a:t>Développer une culture de la valeur, </a:t>
                      </a:r>
                    </a:p>
                    <a:p>
                      <a:pPr marL="171450" lvl="1" indent="-82550" eaLnBrk="1" hangingPunct="1">
                        <a:lnSpc>
                          <a:spcPct val="100000"/>
                        </a:lnSpc>
                        <a:spcBef>
                          <a:spcPts val="0"/>
                        </a:spcBef>
                        <a:spcAft>
                          <a:spcPts val="0"/>
                        </a:spcAft>
                        <a:buFont typeface="Arial" pitchFamily="34" charset="0"/>
                        <a:buChar char="•"/>
                      </a:pPr>
                      <a:r>
                        <a:rPr kumimoji="0" lang="fr-FR" sz="2000" kern="1200" baseline="0" dirty="0" smtClean="0">
                          <a:solidFill>
                            <a:schemeClr val="tx1"/>
                          </a:solidFill>
                          <a:latin typeface="+mn-lt"/>
                          <a:ea typeface="+mn-ea"/>
                          <a:cs typeface="+mn-cs"/>
                        </a:rPr>
                        <a:t>garder une manœuvrabilité par rapport au régulateur, </a:t>
                      </a:r>
                    </a:p>
                    <a:p>
                      <a:pPr marL="171450" lvl="1" indent="-82550" eaLnBrk="1" hangingPunct="1">
                        <a:lnSpc>
                          <a:spcPct val="100000"/>
                        </a:lnSpc>
                        <a:spcBef>
                          <a:spcPts val="0"/>
                        </a:spcBef>
                        <a:spcAft>
                          <a:spcPts val="0"/>
                        </a:spcAft>
                        <a:buFont typeface="Arial" pitchFamily="34" charset="0"/>
                        <a:buChar char="•"/>
                      </a:pPr>
                      <a:r>
                        <a:rPr kumimoji="0" lang="fr-FR" sz="2000" kern="1200" baseline="0" dirty="0" smtClean="0">
                          <a:solidFill>
                            <a:schemeClr val="tx1"/>
                          </a:solidFill>
                          <a:latin typeface="+mn-lt"/>
                          <a:ea typeface="+mn-ea"/>
                          <a:cs typeface="+mn-cs"/>
                        </a:rPr>
                        <a:t>garder la maîtrise des maillons clefs de la chaine d’activité du groupe.</a:t>
                      </a:r>
                    </a:p>
                  </a:txBody>
                  <a:tcPr marL="17179" marR="0" marT="17179" marB="17179" anchor="ctr">
                    <a:solidFill>
                      <a:schemeClr val="bg1"/>
                    </a:solidFill>
                  </a:tcPr>
                </a:tc>
              </a:tr>
            </a:tbl>
          </a:graphicData>
        </a:graphic>
      </p:graphicFrame>
      <p:sp>
        <p:nvSpPr>
          <p:cNvPr id="5" name="Titre 1"/>
          <p:cNvSpPr txBox="1">
            <a:spLocks/>
          </p:cNvSpPr>
          <p:nvPr/>
        </p:nvSpPr>
        <p:spPr>
          <a:xfrm>
            <a:off x="214282" y="71414"/>
            <a:ext cx="7929618" cy="497049"/>
          </a:xfrm>
          <a:prstGeom prst="rect">
            <a:avLst/>
          </a:prstGeom>
        </p:spPr>
        <p:txBody>
          <a:bodyPr bIns="91440" anchor="b" anchorCtr="0">
            <a:noAutofit/>
          </a:bodyPr>
          <a:lstStyle/>
          <a:p>
            <a:pPr marL="361950" marR="0" lvl="0" indent="-361950" algn="just" defTabSz="914400" rtl="0" eaLnBrk="1" fontAlgn="auto" latinLnBrk="0" hangingPunct="1">
              <a:lnSpc>
                <a:spcPct val="100000"/>
              </a:lnSpc>
              <a:spcBef>
                <a:spcPct val="0"/>
              </a:spcBef>
              <a:spcAft>
                <a:spcPts val="0"/>
              </a:spcAft>
              <a:buClrTx/>
              <a:buSzTx/>
              <a:buFontTx/>
              <a:buAutoNum type="romanUcPeriod"/>
              <a:tabLst/>
              <a:defRPr/>
            </a:pPr>
            <a:r>
              <a:rPr kumimoji="0" lang="fr-FR" sz="2400" b="1" i="0" u="sng" strike="noStrike" kern="1200" cap="none" spc="0" normalizeH="0" baseline="0" noProof="0" dirty="0" smtClean="0">
                <a:ln>
                  <a:noFill/>
                </a:ln>
                <a:solidFill>
                  <a:schemeClr val="accent2">
                    <a:lumMod val="75000"/>
                  </a:schemeClr>
                </a:solidFill>
                <a:effectLst/>
                <a:uLnTx/>
                <a:uFillTx/>
                <a:latin typeface="+mn-lt"/>
                <a:ea typeface="+mj-ea"/>
                <a:cs typeface="+mj-cs"/>
              </a:rPr>
              <a:t>Définir les finalités des parties prenantes de </a:t>
            </a:r>
            <a:r>
              <a:rPr kumimoji="0" lang="fr-FR" sz="2400" b="1" i="0" u="sng" strike="noStrike" kern="1200" cap="none" spc="0" normalizeH="0" baseline="0" noProof="0" dirty="0" smtClean="0">
                <a:ln>
                  <a:noFill/>
                </a:ln>
                <a:effectLst/>
                <a:uLnTx/>
                <a:uFillTx/>
                <a:latin typeface="+mn-lt"/>
                <a:ea typeface="+mj-ea"/>
                <a:cs typeface="+mj-cs"/>
              </a:rPr>
              <a:t>SDA</a:t>
            </a:r>
            <a:endParaRPr kumimoji="0" lang="fr-FR" sz="24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pic>
        <p:nvPicPr>
          <p:cNvPr id="8" name="Picture 12"/>
          <p:cNvPicPr>
            <a:picLocks noChangeAspect="1" noChangeArrowheads="1"/>
          </p:cNvPicPr>
          <p:nvPr/>
        </p:nvPicPr>
        <p:blipFill>
          <a:blip r:embed="rId2"/>
          <a:srcRect l="12500" r="77779"/>
          <a:stretch>
            <a:fillRect/>
          </a:stretch>
        </p:blipFill>
        <p:spPr bwMode="auto">
          <a:xfrm>
            <a:off x="8489980" y="82530"/>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000" fill="hold"/>
                                        <p:tgtEl>
                                          <p:spTgt spid="8"/>
                                        </p:tgtEl>
                                        <p:attrNameLst>
                                          <p:attrName>ppt_w</p:attrName>
                                        </p:attrNameLst>
                                      </p:cBhvr>
                                      <p:tavLst>
                                        <p:tav tm="0" fmla="#ppt_w*sin(2.5*pi*$)">
                                          <p:val>
                                            <p:fltVal val="0"/>
                                          </p:val>
                                        </p:tav>
                                        <p:tav tm="100000">
                                          <p:val>
                                            <p:fltVal val="1"/>
                                          </p:val>
                                        </p:tav>
                                      </p:tavLst>
                                    </p:anim>
                                    <p:anim calcmode="lin" valueType="num">
                                      <p:cBhvr>
                                        <p:cTn id="8" dur="3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6"/>
          <p:cNvSpPr>
            <a:spLocks noGrp="1"/>
          </p:cNvSpPr>
          <p:nvPr>
            <p:ph type="sldNum" sz="quarter" idx="12"/>
          </p:nvPr>
        </p:nvSpPr>
        <p:spPr/>
        <p:txBody>
          <a:bodyPr/>
          <a:lstStyle/>
          <a:p>
            <a:pPr>
              <a:defRPr/>
            </a:pPr>
            <a:fld id="{4C66179A-796F-40FA-9903-E382611BB71A}" type="slidenum">
              <a:rPr lang="fr-FR"/>
              <a:pPr>
                <a:defRPr/>
              </a:pPr>
              <a:t>6</a:t>
            </a:fld>
            <a:endParaRPr lang="fr-FR" dirty="0"/>
          </a:p>
        </p:txBody>
      </p:sp>
      <p:graphicFrame>
        <p:nvGraphicFramePr>
          <p:cNvPr id="6" name="Tableau 5"/>
          <p:cNvGraphicFramePr>
            <a:graphicFrameLocks noGrp="1"/>
          </p:cNvGraphicFramePr>
          <p:nvPr/>
        </p:nvGraphicFramePr>
        <p:xfrm>
          <a:off x="214282" y="719832"/>
          <a:ext cx="8715436" cy="5623832"/>
        </p:xfrm>
        <a:graphic>
          <a:graphicData uri="http://schemas.openxmlformats.org/drawingml/2006/table">
            <a:tbl>
              <a:tblPr>
                <a:tableStyleId>{775DCB02-9BB8-47FD-8907-85C794F793BA}</a:tableStyleId>
              </a:tblPr>
              <a:tblGrid>
                <a:gridCol w="1571636"/>
                <a:gridCol w="1000132"/>
                <a:gridCol w="6143668"/>
              </a:tblGrid>
              <a:tr h="642942">
                <a:tc>
                  <a:txBody>
                    <a:bodyPr/>
                    <a:lstStyle/>
                    <a:p>
                      <a:pPr algn="ctr">
                        <a:lnSpc>
                          <a:spcPct val="100000"/>
                        </a:lnSpc>
                        <a:spcBef>
                          <a:spcPts val="0"/>
                        </a:spcBef>
                        <a:spcAft>
                          <a:spcPts val="0"/>
                        </a:spcAft>
                      </a:pPr>
                      <a:r>
                        <a:rPr lang="fr-FR" sz="2000" b="1" dirty="0"/>
                        <a:t>Parties prenantes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Poids relatifs</a:t>
                      </a:r>
                      <a:endParaRPr lang="fr-FR" sz="2000" b="1" dirty="0">
                        <a:latin typeface="+mn-lt"/>
                        <a:ea typeface="Times New Roman"/>
                      </a:endParaRPr>
                    </a:p>
                  </a:txBody>
                  <a:tcPr marL="17179" marR="17179" marT="17179" marB="17179" anchor="ctr"/>
                </a:tc>
                <a:tc>
                  <a:txBody>
                    <a:bodyPr/>
                    <a:lstStyle/>
                    <a:p>
                      <a:pPr algn="ctr">
                        <a:lnSpc>
                          <a:spcPct val="100000"/>
                        </a:lnSpc>
                        <a:spcBef>
                          <a:spcPts val="0"/>
                        </a:spcBef>
                        <a:spcAft>
                          <a:spcPts val="0"/>
                        </a:spcAft>
                      </a:pPr>
                      <a:r>
                        <a:rPr lang="fr-FR" sz="2000" b="1" dirty="0"/>
                        <a:t>Enjeux</a:t>
                      </a:r>
                      <a:endParaRPr lang="fr-FR" sz="2000" b="1" dirty="0">
                        <a:latin typeface="+mn-lt"/>
                        <a:ea typeface="Times New Roman"/>
                      </a:endParaRPr>
                    </a:p>
                  </a:txBody>
                  <a:tcPr marL="17179" marR="17179" marT="17179" marB="17179" anchor="ctr"/>
                </a:tc>
              </a:tr>
              <a:tr h="476097">
                <a:tc>
                  <a:txBody>
                    <a:bodyPr/>
                    <a:lstStyle/>
                    <a:p>
                      <a:pPr algn="ctr">
                        <a:lnSpc>
                          <a:spcPct val="100000"/>
                        </a:lnSpc>
                        <a:spcBef>
                          <a:spcPts val="0"/>
                        </a:spcBef>
                        <a:spcAft>
                          <a:spcPts val="0"/>
                        </a:spcAft>
                      </a:pPr>
                      <a:r>
                        <a:rPr lang="fr-FR" sz="2000" dirty="0" smtClean="0"/>
                        <a:t>PDG SDA</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5</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8900" indent="0" algn="l">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Honorer le contrat des concessions</a:t>
                      </a:r>
                      <a:endParaRPr kumimoji="0" lang="fr-FR" sz="2000" kern="1200" baseline="0" dirty="0">
                        <a:solidFill>
                          <a:schemeClr val="tx1"/>
                        </a:solidFill>
                        <a:latin typeface="+mn-lt"/>
                        <a:ea typeface="Times New Roman"/>
                        <a:cs typeface="+mn-cs"/>
                      </a:endParaRP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Satisfaire le client dans le respect de l’environnement et à moindre coût</a:t>
                      </a:r>
                    </a:p>
                    <a:p>
                      <a:pPr marL="180975" marR="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2000" kern="1200" baseline="0" dirty="0" smtClean="0">
                          <a:solidFill>
                            <a:schemeClr val="tx1"/>
                          </a:solidFill>
                          <a:latin typeface="+mn-lt"/>
                          <a:ea typeface="Times New Roman"/>
                          <a:cs typeface="+mn-cs"/>
                        </a:rPr>
                        <a:t>Garder les concessions actuelles et développer le segment des services énergétiques.</a:t>
                      </a:r>
                    </a:p>
                    <a:p>
                      <a:pPr marL="180975" lvl="0" indent="-180975">
                        <a:buFont typeface="Arial" pitchFamily="34" charset="0"/>
                        <a:buChar char="•"/>
                      </a:pPr>
                      <a:r>
                        <a:rPr kumimoji="0" lang="fr-FR" sz="2000" kern="1200" dirty="0" smtClean="0">
                          <a:solidFill>
                            <a:schemeClr val="dk1"/>
                          </a:solidFill>
                          <a:latin typeface="+mn-lt"/>
                          <a:ea typeface="+mn-ea"/>
                          <a:cs typeface="+mn-cs"/>
                        </a:rPr>
                        <a:t>Améliorer de la gestion en recherchant une plus grande synergie et une maîtrise des coûts.</a:t>
                      </a:r>
                    </a:p>
                  </a:txBody>
                  <a:tcPr marL="17179" marR="0" marT="17179" marB="17179" anchor="ctr">
                    <a:solidFill>
                      <a:schemeClr val="bg1"/>
                    </a:solidFill>
                  </a:tcPr>
                </a:tc>
              </a:tr>
              <a:tr h="623646">
                <a:tc>
                  <a:txBody>
                    <a:bodyPr/>
                    <a:lstStyle/>
                    <a:p>
                      <a:pPr algn="ctr">
                        <a:lnSpc>
                          <a:spcPct val="100000"/>
                        </a:lnSpc>
                        <a:spcBef>
                          <a:spcPts val="0"/>
                        </a:spcBef>
                        <a:spcAft>
                          <a:spcPts val="0"/>
                        </a:spcAft>
                      </a:pPr>
                      <a:r>
                        <a:rPr lang="fr-FR" sz="2000" dirty="0"/>
                        <a:t>Personnel</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2</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7313" indent="-87313" algn="l" rtl="0" eaLnBrk="1" latinLnBrk="0" hangingPunct="1">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Améliorer la politique de déroulement de carrière et les conditions d’accès aux postes clés</a:t>
                      </a:r>
                    </a:p>
                    <a:p>
                      <a:pPr marL="87313" indent="-87313" algn="l" rtl="0" eaLnBrk="1" latinLnBrk="0" hangingPunct="1">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Améliorer le processus de communication interne</a:t>
                      </a:r>
                      <a:endParaRPr kumimoji="0" lang="fr-FR" sz="2000" kern="1200" baseline="0" dirty="0">
                        <a:solidFill>
                          <a:schemeClr val="tx1"/>
                        </a:solidFill>
                        <a:latin typeface="+mn-lt"/>
                        <a:ea typeface="Times New Roman"/>
                        <a:cs typeface="+mn-cs"/>
                      </a:endParaRPr>
                    </a:p>
                  </a:txBody>
                  <a:tcPr marL="17179" marR="0" marT="17179" marB="17179" anchor="ctr">
                    <a:solidFill>
                      <a:schemeClr val="bg1"/>
                    </a:solidFill>
                  </a:tcPr>
                </a:tc>
              </a:tr>
              <a:tr h="500066">
                <a:tc>
                  <a:txBody>
                    <a:bodyPr/>
                    <a:lstStyle/>
                    <a:p>
                      <a:pPr algn="ctr">
                        <a:lnSpc>
                          <a:spcPct val="100000"/>
                        </a:lnSpc>
                        <a:spcBef>
                          <a:spcPts val="0"/>
                        </a:spcBef>
                        <a:spcAft>
                          <a:spcPts val="0"/>
                        </a:spcAft>
                      </a:pPr>
                      <a:r>
                        <a:rPr lang="fr-FR" sz="2000" dirty="0" smtClean="0"/>
                        <a:t>Clients</a:t>
                      </a:r>
                      <a:endParaRPr lang="fr-FR" sz="2000" dirty="0">
                        <a:latin typeface="+mn-lt"/>
                        <a:ea typeface="Times New Roman"/>
                      </a:endParaRPr>
                    </a:p>
                  </a:txBody>
                  <a:tcPr marL="17179" marR="173628" marT="17179" marB="17179" anchor="ctr">
                    <a:solidFill>
                      <a:schemeClr val="bg1"/>
                    </a:solidFill>
                  </a:tcPr>
                </a:tc>
                <a:tc>
                  <a:txBody>
                    <a:bodyPr/>
                    <a:lstStyle/>
                    <a:p>
                      <a:pPr algn="ctr">
                        <a:lnSpc>
                          <a:spcPct val="100000"/>
                        </a:lnSpc>
                        <a:spcBef>
                          <a:spcPts val="0"/>
                        </a:spcBef>
                        <a:spcAft>
                          <a:spcPts val="0"/>
                        </a:spcAft>
                      </a:pPr>
                      <a:r>
                        <a:rPr lang="fr-FR" sz="2000" dirty="0" smtClean="0">
                          <a:solidFill>
                            <a:schemeClr val="tx1"/>
                          </a:solidFill>
                          <a:latin typeface="+mn-lt"/>
                          <a:ea typeface="Times New Roman"/>
                        </a:rPr>
                        <a:t>3</a:t>
                      </a:r>
                      <a:endParaRPr lang="fr-FR" sz="2000" dirty="0">
                        <a:solidFill>
                          <a:schemeClr val="tx1"/>
                        </a:solidFill>
                        <a:latin typeface="+mn-lt"/>
                        <a:ea typeface="Times New Roman"/>
                      </a:endParaRPr>
                    </a:p>
                  </a:txBody>
                  <a:tcPr marL="17179" marR="17179" marT="17179" marB="17179" anchor="ctr">
                    <a:solidFill>
                      <a:schemeClr val="bg1"/>
                    </a:solidFill>
                  </a:tcPr>
                </a:tc>
                <a:tc>
                  <a:txBody>
                    <a:bodyPr/>
                    <a:lstStyle/>
                    <a:p>
                      <a:pPr marL="87313" lvl="0" indent="-87313" algn="l" rtl="0" eaLnBrk="1" latinLnBrk="0" hangingPunct="1">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Améliorer la qualité de service (réduire les chutes de tension, etc.)</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Réduire les délai de raccordement/d’intervention</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Développer la communication orientée client</a:t>
                      </a:r>
                    </a:p>
                    <a:p>
                      <a:pPr marL="87313" lvl="0" indent="-87313" algn="l" rtl="0" eaLnBrk="1" latinLnBrk="0" hangingPunct="1">
                        <a:lnSpc>
                          <a:spcPct val="100000"/>
                        </a:lnSpc>
                        <a:spcBef>
                          <a:spcPts val="0"/>
                        </a:spcBef>
                        <a:spcAft>
                          <a:spcPts val="0"/>
                        </a:spcAft>
                        <a:buFont typeface="Arial" pitchFamily="34" charset="0"/>
                        <a:buChar char="•"/>
                        <a:tabLst/>
                      </a:pPr>
                      <a:r>
                        <a:rPr kumimoji="0" lang="fr-FR" sz="2000" kern="1200" baseline="0" dirty="0" smtClean="0">
                          <a:solidFill>
                            <a:schemeClr val="tx1"/>
                          </a:solidFill>
                          <a:latin typeface="+mn-lt"/>
                          <a:ea typeface="Times New Roman"/>
                          <a:cs typeface="+mn-cs"/>
                        </a:rPr>
                        <a:t>Développement des services (maintenance, diagnostic, conseil, etc.)</a:t>
                      </a:r>
                    </a:p>
                  </a:txBody>
                  <a:tcPr marL="17179" marR="0" marT="17179" marB="17179" anchor="ctr">
                    <a:solidFill>
                      <a:schemeClr val="bg1"/>
                    </a:solidFill>
                  </a:tcPr>
                </a:tc>
              </a:tr>
            </a:tbl>
          </a:graphicData>
        </a:graphic>
      </p:graphicFrame>
      <p:sp>
        <p:nvSpPr>
          <p:cNvPr id="5" name="Titre 1"/>
          <p:cNvSpPr txBox="1">
            <a:spLocks/>
          </p:cNvSpPr>
          <p:nvPr/>
        </p:nvSpPr>
        <p:spPr>
          <a:xfrm>
            <a:off x="214282" y="71414"/>
            <a:ext cx="7929618" cy="497049"/>
          </a:xfrm>
          <a:prstGeom prst="rect">
            <a:avLst/>
          </a:prstGeom>
        </p:spPr>
        <p:txBody>
          <a:bodyPr bIns="91440" anchor="b" anchorCtr="0">
            <a:noAutofit/>
          </a:bodyPr>
          <a:lstStyle/>
          <a:p>
            <a:pPr marL="361950" marR="0" lvl="0" indent="-361950" algn="just" defTabSz="914400" rtl="0" eaLnBrk="1" fontAlgn="auto" latinLnBrk="0" hangingPunct="1">
              <a:lnSpc>
                <a:spcPct val="100000"/>
              </a:lnSpc>
              <a:spcBef>
                <a:spcPct val="0"/>
              </a:spcBef>
              <a:spcAft>
                <a:spcPts val="0"/>
              </a:spcAft>
              <a:buClrTx/>
              <a:buSzTx/>
              <a:buFontTx/>
              <a:buAutoNum type="romanUcPeriod"/>
              <a:tabLst/>
              <a:defRPr/>
            </a:pPr>
            <a:r>
              <a:rPr kumimoji="0" lang="fr-FR" sz="2400" b="1" i="0" u="sng" strike="noStrike" kern="1200" cap="none" spc="0" normalizeH="0" baseline="0" noProof="0" dirty="0" smtClean="0">
                <a:ln>
                  <a:noFill/>
                </a:ln>
                <a:solidFill>
                  <a:schemeClr val="accent2">
                    <a:lumMod val="75000"/>
                  </a:schemeClr>
                </a:solidFill>
                <a:effectLst/>
                <a:uLnTx/>
                <a:uFillTx/>
                <a:latin typeface="+mn-lt"/>
                <a:ea typeface="+mj-ea"/>
                <a:cs typeface="+mj-cs"/>
              </a:rPr>
              <a:t>Définir les finalités des parties prenantes de </a:t>
            </a:r>
            <a:r>
              <a:rPr kumimoji="0" lang="fr-FR" sz="2400" b="1" i="0" u="sng" strike="noStrike" kern="1200" cap="none" spc="0" normalizeH="0" baseline="0" noProof="0" dirty="0" smtClean="0">
                <a:ln>
                  <a:noFill/>
                </a:ln>
                <a:effectLst/>
                <a:uLnTx/>
                <a:uFillTx/>
                <a:latin typeface="+mn-lt"/>
                <a:ea typeface="+mj-ea"/>
                <a:cs typeface="+mj-cs"/>
              </a:rPr>
              <a:t>SDA</a:t>
            </a:r>
            <a:endParaRPr kumimoji="0" lang="fr-FR" sz="24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pic>
        <p:nvPicPr>
          <p:cNvPr id="8" name="Picture 12"/>
          <p:cNvPicPr>
            <a:picLocks noChangeAspect="1" noChangeArrowheads="1"/>
          </p:cNvPicPr>
          <p:nvPr/>
        </p:nvPicPr>
        <p:blipFill>
          <a:blip r:embed="rId2"/>
          <a:srcRect l="12500" r="77779"/>
          <a:stretch>
            <a:fillRect/>
          </a:stretch>
        </p:blipFill>
        <p:spPr bwMode="auto">
          <a:xfrm>
            <a:off x="8489980" y="71414"/>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3000" fill="hold"/>
                                        <p:tgtEl>
                                          <p:spTgt spid="8"/>
                                        </p:tgtEl>
                                        <p:attrNameLst>
                                          <p:attrName>ppt_w</p:attrName>
                                        </p:attrNameLst>
                                      </p:cBhvr>
                                      <p:tavLst>
                                        <p:tav tm="0" fmla="#ppt_w*sin(2.5*pi*$)">
                                          <p:val>
                                            <p:fltVal val="0"/>
                                          </p:val>
                                        </p:tav>
                                        <p:tav tm="100000">
                                          <p:val>
                                            <p:fltVal val="1"/>
                                          </p:val>
                                        </p:tav>
                                      </p:tavLst>
                                    </p:anim>
                                    <p:anim calcmode="lin" valueType="num">
                                      <p:cBhvr>
                                        <p:cTn id="8" dur="3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7</a:t>
            </a:fld>
            <a:endParaRPr lang="fr-FR"/>
          </a:p>
        </p:txBody>
      </p:sp>
      <p:sp>
        <p:nvSpPr>
          <p:cNvPr id="5" name="Titre 4"/>
          <p:cNvSpPr>
            <a:spLocks noGrp="1"/>
          </p:cNvSpPr>
          <p:nvPr>
            <p:ph type="ctrTitle"/>
          </p:nvPr>
        </p:nvSpPr>
        <p:spPr/>
        <p:txBody>
          <a:bodyPr>
            <a:normAutofit fontScale="90000"/>
          </a:bodyPr>
          <a:lstStyle/>
          <a:p>
            <a:r>
              <a:rPr lang="fr-FR" dirty="0" smtClean="0"/>
              <a:t>Évaluation de la cohérence des segments avec les finalités de l’entreprise</a:t>
            </a:r>
            <a:endParaRPr lang="fr-FR" dirty="0"/>
          </a:p>
        </p:txBody>
      </p:sp>
      <p:pic>
        <p:nvPicPr>
          <p:cNvPr id="7" name="Picture 12"/>
          <p:cNvPicPr>
            <a:picLocks noChangeAspect="1" noChangeArrowheads="1"/>
          </p:cNvPicPr>
          <p:nvPr/>
        </p:nvPicPr>
        <p:blipFill>
          <a:blip r:embed="rId2"/>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0" fill="hold"/>
                                        <p:tgtEl>
                                          <p:spTgt spid="7"/>
                                        </p:tgtEl>
                                        <p:attrNameLst>
                                          <p:attrName>ppt_w</p:attrName>
                                        </p:attrNameLst>
                                      </p:cBhvr>
                                      <p:tavLst>
                                        <p:tav tm="0" fmla="#ppt_w*sin(2.5*pi*$)">
                                          <p:val>
                                            <p:fltVal val="0"/>
                                          </p:val>
                                        </p:tav>
                                        <p:tav tm="100000">
                                          <p:val>
                                            <p:fltVal val="1"/>
                                          </p:val>
                                        </p:tav>
                                      </p:tavLst>
                                    </p:anim>
                                    <p:anim calcmode="lin" valueType="num">
                                      <p:cBhvr>
                                        <p:cTn id="8" dur="3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71472" y="933471"/>
            <a:ext cx="7667625" cy="5495925"/>
          </a:xfrm>
          <a:prstGeom prst="rect">
            <a:avLst/>
          </a:prstGeom>
          <a:noFill/>
          <a:ln w="9525">
            <a:noFill/>
            <a:miter lim="800000"/>
            <a:headEnd/>
            <a:tailEnd/>
          </a:ln>
          <a:effectLst/>
        </p:spPr>
      </p:pic>
      <p:sp>
        <p:nvSpPr>
          <p:cNvPr id="3" name="Titre 2"/>
          <p:cNvSpPr>
            <a:spLocks noGrp="1"/>
          </p:cNvSpPr>
          <p:nvPr>
            <p:ph type="title"/>
          </p:nvPr>
        </p:nvSpPr>
        <p:spPr>
          <a:xfrm>
            <a:off x="285720" y="142852"/>
            <a:ext cx="7929618" cy="796908"/>
          </a:xfrm>
        </p:spPr>
        <p:txBody>
          <a:bodyPr>
            <a:normAutofit/>
          </a:bodyPr>
          <a:lstStyle/>
          <a:p>
            <a:r>
              <a:rPr lang="fr-FR" sz="3400" dirty="0" smtClean="0"/>
              <a:t>Rappel du résultat du diagnostic pour SDA</a:t>
            </a:r>
            <a:endParaRPr lang="fr-FR" sz="3400" dirty="0"/>
          </a:p>
        </p:txBody>
      </p:sp>
      <p:sp>
        <p:nvSpPr>
          <p:cNvPr id="5" name="Oval 36"/>
          <p:cNvSpPr>
            <a:spLocks noChangeArrowheads="1"/>
          </p:cNvSpPr>
          <p:nvPr/>
        </p:nvSpPr>
        <p:spPr bwMode="auto">
          <a:xfrm>
            <a:off x="4564694" y="3929066"/>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smtClean="0">
              <a:solidFill>
                <a:schemeClr val="bg1"/>
              </a:solidFill>
              <a:latin typeface="Calibri" pitchFamily="34" charset="0"/>
            </a:endParaRPr>
          </a:p>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6" name="Group 47"/>
          <p:cNvGrpSpPr>
            <a:grpSpLocks/>
          </p:cNvGrpSpPr>
          <p:nvPr/>
        </p:nvGrpSpPr>
        <p:grpSpPr bwMode="auto">
          <a:xfrm>
            <a:off x="4996476" y="3714764"/>
            <a:ext cx="1655618" cy="644915"/>
            <a:chOff x="2548" y="2603"/>
            <a:chExt cx="812" cy="264"/>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8" name="Rectangle 51"/>
            <p:cNvSpPr>
              <a:spLocks noChangeArrowheads="1"/>
            </p:cNvSpPr>
            <p:nvPr/>
          </p:nvSpPr>
          <p:spPr bwMode="auto">
            <a:xfrm>
              <a:off x="2795" y="2603"/>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4214817" y="3286124"/>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3250116" y="3821628"/>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2071670" y="3286124"/>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4000496" y="3857628"/>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3214685" y="4143380"/>
            <a:ext cx="1000125" cy="594331"/>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21" name="Connecteur droit 20"/>
          <p:cNvCxnSpPr>
            <a:stCxn id="10" idx="7"/>
            <a:endCxn id="8" idx="1"/>
          </p:cNvCxnSpPr>
          <p:nvPr/>
        </p:nvCxnSpPr>
        <p:spPr>
          <a:xfrm rot="5400000" flipH="1" flipV="1">
            <a:off x="5365010" y="3917410"/>
            <a:ext cx="75640" cy="195727"/>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5" idx="0"/>
            <a:endCxn id="12" idx="1"/>
          </p:cNvCxnSpPr>
          <p:nvPr/>
        </p:nvCxnSpPr>
        <p:spPr>
          <a:xfrm rot="5400000" flipH="1" flipV="1">
            <a:off x="4015487" y="3658299"/>
            <a:ext cx="274338" cy="12432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Oval 38"/>
          <p:cNvSpPr>
            <a:spLocks noChangeArrowheads="1"/>
          </p:cNvSpPr>
          <p:nvPr/>
        </p:nvSpPr>
        <p:spPr bwMode="auto">
          <a:xfrm>
            <a:off x="3929058" y="3892504"/>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cxnSp>
        <p:nvCxnSpPr>
          <p:cNvPr id="29" name="Connecteur droit 28"/>
          <p:cNvCxnSpPr>
            <a:stCxn id="16" idx="0"/>
            <a:endCxn id="11" idx="2"/>
          </p:cNvCxnSpPr>
          <p:nvPr/>
        </p:nvCxnSpPr>
        <p:spPr>
          <a:xfrm rot="5400000" flipH="1" flipV="1">
            <a:off x="3723465" y="3937787"/>
            <a:ext cx="196876" cy="21431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Connecteur droit 31"/>
          <p:cNvCxnSpPr>
            <a:stCxn id="14" idx="3"/>
            <a:endCxn id="13" idx="3"/>
          </p:cNvCxnSpPr>
          <p:nvPr/>
        </p:nvCxnSpPr>
        <p:spPr>
          <a:xfrm>
            <a:off x="3071795" y="3712556"/>
            <a:ext cx="183593" cy="13980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2"/>
          <p:cNvPicPr>
            <a:picLocks noChangeAspect="1" noChangeArrowheads="1"/>
          </p:cNvPicPr>
          <p:nvPr/>
        </p:nvPicPr>
        <p:blipFill>
          <a:blip r:embed="rId4"/>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3000" fill="hold"/>
                                        <p:tgtEl>
                                          <p:spTgt spid="18"/>
                                        </p:tgtEl>
                                        <p:attrNameLst>
                                          <p:attrName>ppt_w</p:attrName>
                                        </p:attrNameLst>
                                      </p:cBhvr>
                                      <p:tavLst>
                                        <p:tav tm="0" fmla="#ppt_w*sin(2.5*pi*$)">
                                          <p:val>
                                            <p:fltVal val="0"/>
                                          </p:val>
                                        </p:tav>
                                        <p:tav tm="100000">
                                          <p:val>
                                            <p:fltVal val="1"/>
                                          </p:val>
                                        </p:tav>
                                      </p:tavLst>
                                    </p:anim>
                                    <p:anim calcmode="lin" valueType="num">
                                      <p:cBhvr>
                                        <p:cTn id="8" dur="3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srcRect/>
          <a:stretch>
            <a:fillRect/>
          </a:stretch>
        </p:blipFill>
        <p:spPr bwMode="auto">
          <a:xfrm>
            <a:off x="14288" y="857232"/>
            <a:ext cx="9115425" cy="5800725"/>
          </a:xfrm>
          <a:prstGeom prst="rect">
            <a:avLst/>
          </a:prstGeom>
          <a:noFill/>
          <a:ln w="9525">
            <a:noFill/>
            <a:miter lim="800000"/>
            <a:headEnd/>
            <a:tailEnd/>
          </a:ln>
          <a:effectLst/>
        </p:spPr>
      </p:pic>
      <p:sp>
        <p:nvSpPr>
          <p:cNvPr id="7" name="Espace réservé du numéro de diapositive 6"/>
          <p:cNvSpPr>
            <a:spLocks noGrp="1"/>
          </p:cNvSpPr>
          <p:nvPr>
            <p:ph type="sldNum" sz="quarter" idx="12"/>
          </p:nvPr>
        </p:nvSpPr>
        <p:spPr/>
        <p:txBody>
          <a:bodyPr/>
          <a:lstStyle/>
          <a:p>
            <a:pPr>
              <a:defRPr/>
            </a:pPr>
            <a:fld id="{B562F179-33DE-4D36-8BFE-A368A63F2ACB}" type="slidenum">
              <a:rPr lang="fr-FR"/>
              <a:pPr>
                <a:defRPr/>
              </a:pPr>
              <a:t>9</a:t>
            </a:fld>
            <a:endParaRPr lang="fr-FR"/>
          </a:p>
        </p:txBody>
      </p:sp>
      <p:sp>
        <p:nvSpPr>
          <p:cNvPr id="8" name="Titre 1"/>
          <p:cNvSpPr txBox="1">
            <a:spLocks/>
          </p:cNvSpPr>
          <p:nvPr/>
        </p:nvSpPr>
        <p:spPr>
          <a:xfrm>
            <a:off x="214282" y="71414"/>
            <a:ext cx="7772400" cy="796908"/>
          </a:xfrm>
          <a:prstGeom prst="rect">
            <a:avLst/>
          </a:prstGeom>
        </p:spPr>
        <p:txBody>
          <a:bodyPr bIns="91440" anchor="b" anchorCtr="0">
            <a:normAutofit fontScale="70000" lnSpcReduction="20000"/>
          </a:bodyPr>
          <a:lstStyle/>
          <a:p>
            <a:pPr marL="446088" indent="-446088" algn="just">
              <a:spcBef>
                <a:spcPct val="0"/>
              </a:spcBef>
              <a:defRPr/>
            </a:pPr>
            <a:r>
              <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rPr>
              <a:t>II</a:t>
            </a:r>
            <a:r>
              <a:rPr lang="fr-FR" sz="3600" b="1" u="sng" dirty="0" smtClean="0">
                <a:solidFill>
                  <a:schemeClr val="accent2">
                    <a:lumMod val="75000"/>
                  </a:schemeClr>
                </a:solidFill>
                <a:ea typeface="+mj-ea"/>
                <a:cs typeface="+mj-cs"/>
              </a:rPr>
              <a:t>. Évaluation de la cohérence des segments avec les finalités de l’entreprise</a:t>
            </a:r>
            <a:endParaRPr kumimoji="0" lang="fr-FR" sz="3600" b="1" i="0" u="sng" strike="noStrike" kern="1200" cap="none" spc="0" normalizeH="0" baseline="0" noProof="0" dirty="0" smtClean="0">
              <a:ln>
                <a:noFill/>
              </a:ln>
              <a:solidFill>
                <a:schemeClr val="accent2">
                  <a:lumMod val="75000"/>
                </a:schemeClr>
              </a:solidFill>
              <a:effectLst/>
              <a:uLnTx/>
              <a:uFillTx/>
              <a:latin typeface="+mn-lt"/>
              <a:ea typeface="+mj-ea"/>
              <a:cs typeface="+mj-cs"/>
            </a:endParaRPr>
          </a:p>
        </p:txBody>
      </p:sp>
      <p:sp>
        <p:nvSpPr>
          <p:cNvPr id="6" name="Oval 36"/>
          <p:cNvSpPr>
            <a:spLocks noChangeArrowheads="1"/>
          </p:cNvSpPr>
          <p:nvPr/>
        </p:nvSpPr>
        <p:spPr bwMode="auto">
          <a:xfrm>
            <a:off x="7779404" y="2928934"/>
            <a:ext cx="936000" cy="936000"/>
          </a:xfrm>
          <a:prstGeom prst="ellipse">
            <a:avLst/>
          </a:prstGeom>
          <a:solidFill>
            <a:schemeClr val="accent1">
              <a:lumMod val="50000"/>
            </a:schemeClr>
          </a:solidFill>
          <a:ln w="9525" algn="ctr">
            <a:solidFill>
              <a:schemeClr val="tx1"/>
            </a:solidFill>
            <a:round/>
            <a:headEnd/>
            <a:tailEnd/>
          </a:ln>
        </p:spPr>
        <p:txBody>
          <a:bodyPr wrap="none" lIns="18000" tIns="18000" rIns="18000" bIns="18000" anchor="ctr"/>
          <a:lstStyle/>
          <a:p>
            <a:pPr algn="ctr">
              <a:lnSpc>
                <a:spcPct val="120000"/>
              </a:lnSpc>
            </a:pPr>
            <a:r>
              <a:rPr lang="fr-FR" sz="1000" b="1" dirty="0" smtClean="0">
                <a:solidFill>
                  <a:schemeClr val="bg1"/>
                </a:solidFill>
                <a:latin typeface="Calibri" pitchFamily="34" charset="0"/>
              </a:rPr>
              <a:t>Concessions </a:t>
            </a:r>
            <a:endParaRPr lang="fr-FR" sz="1000" b="1" dirty="0">
              <a:solidFill>
                <a:schemeClr val="bg1"/>
              </a:solidFill>
              <a:latin typeface="Calibri" pitchFamily="34" charset="0"/>
            </a:endParaRPr>
          </a:p>
          <a:p>
            <a:pPr algn="ctr">
              <a:lnSpc>
                <a:spcPct val="120000"/>
              </a:lnSpc>
            </a:pPr>
            <a:r>
              <a:rPr lang="fr-FR" sz="1000" b="1" dirty="0">
                <a:solidFill>
                  <a:schemeClr val="bg1"/>
                </a:solidFill>
                <a:latin typeface="Calibri" pitchFamily="34" charset="0"/>
              </a:rPr>
              <a:t>Electriques</a:t>
            </a:r>
          </a:p>
        </p:txBody>
      </p:sp>
      <p:grpSp>
        <p:nvGrpSpPr>
          <p:cNvPr id="9" name="Group 47"/>
          <p:cNvGrpSpPr>
            <a:grpSpLocks/>
          </p:cNvGrpSpPr>
          <p:nvPr/>
        </p:nvGrpSpPr>
        <p:grpSpPr bwMode="auto">
          <a:xfrm>
            <a:off x="7265794" y="2571744"/>
            <a:ext cx="1521048" cy="715758"/>
            <a:chOff x="2548" y="2574"/>
            <a:chExt cx="746" cy="293"/>
          </a:xfrm>
        </p:grpSpPr>
        <p:sp>
          <p:nvSpPr>
            <p:cNvPr id="10" name="Oval 37"/>
            <p:cNvSpPr>
              <a:spLocks noChangeArrowheads="1"/>
            </p:cNvSpPr>
            <p:nvPr/>
          </p:nvSpPr>
          <p:spPr bwMode="auto">
            <a:xfrm>
              <a:off x="2548" y="2720"/>
              <a:ext cx="177" cy="147"/>
            </a:xfrm>
            <a:prstGeom prst="ellipse">
              <a:avLst/>
            </a:prstGeom>
            <a:solidFill>
              <a:srgbClr val="009E9A"/>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sp>
          <p:nvSpPr>
            <p:cNvPr id="11" name="Rectangle 51"/>
            <p:cNvSpPr>
              <a:spLocks noChangeArrowheads="1"/>
            </p:cNvSpPr>
            <p:nvPr/>
          </p:nvSpPr>
          <p:spPr bwMode="auto">
            <a:xfrm>
              <a:off x="2729" y="2574"/>
              <a:ext cx="565" cy="215"/>
            </a:xfrm>
            <a:prstGeom prst="rect">
              <a:avLst/>
            </a:prstGeom>
            <a:noFill/>
            <a:ln w="9525" algn="ctr">
              <a:noFill/>
              <a:miter lim="800000"/>
              <a:headEnd/>
              <a:tailEnd/>
            </a:ln>
          </p:spPr>
          <p:txBody>
            <a:bodyPr wrap="square" lIns="90000" tIns="46800" rIns="90000" bIns="46800">
              <a:spAutoFit/>
            </a:bodyPr>
            <a:lstStyle/>
            <a:p>
              <a:r>
                <a:rPr lang="fr-FR" sz="1400" b="1" dirty="0">
                  <a:latin typeface="Calibri" pitchFamily="34" charset="0"/>
                </a:rPr>
                <a:t>Concessions</a:t>
              </a:r>
              <a:br>
                <a:rPr lang="fr-FR" sz="1400" b="1" dirty="0">
                  <a:latin typeface="Calibri" pitchFamily="34" charset="0"/>
                </a:rPr>
              </a:br>
              <a:r>
                <a:rPr lang="fr-FR" sz="1400" b="1" dirty="0">
                  <a:latin typeface="Calibri" pitchFamily="34" charset="0"/>
                </a:rPr>
                <a:t>Gaz</a:t>
              </a:r>
            </a:p>
          </p:txBody>
        </p:sp>
      </p:grpSp>
      <p:sp>
        <p:nvSpPr>
          <p:cNvPr id="12" name="Rectangle 56"/>
          <p:cNvSpPr>
            <a:spLocks noChangeArrowheads="1"/>
          </p:cNvSpPr>
          <p:nvPr/>
        </p:nvSpPr>
        <p:spPr bwMode="auto">
          <a:xfrm>
            <a:off x="6500833" y="1728735"/>
            <a:ext cx="1000125" cy="594331"/>
          </a:xfrm>
          <a:prstGeom prst="rect">
            <a:avLst/>
          </a:prstGeom>
          <a:noFill/>
          <a:ln w="9525" algn="ctr">
            <a:noFill/>
            <a:miter lim="800000"/>
            <a:headEnd/>
            <a:tailEnd/>
          </a:ln>
        </p:spPr>
        <p:txBody>
          <a:bodyPr lIns="90000" tIns="46800" rIns="90000" bIns="46800">
            <a:spAutoFit/>
          </a:bodyPr>
          <a:lstStyle/>
          <a:p>
            <a:pPr>
              <a:lnSpc>
                <a:spcPct val="120000"/>
              </a:lnSpc>
            </a:pPr>
            <a:r>
              <a:rPr lang="fr-FR" sz="1400" b="1" dirty="0">
                <a:latin typeface="Calibri" pitchFamily="34" charset="0"/>
              </a:rPr>
              <a:t>Éligibles </a:t>
            </a:r>
            <a:r>
              <a:rPr lang="fr-FR" sz="1400" b="1" dirty="0" err="1">
                <a:latin typeface="Calibri" pitchFamily="34" charset="0"/>
              </a:rPr>
              <a:t>élec</a:t>
            </a:r>
            <a:endParaRPr lang="fr-FR" sz="1400" b="1" dirty="0">
              <a:latin typeface="Calibri" pitchFamily="34" charset="0"/>
            </a:endParaRPr>
          </a:p>
        </p:txBody>
      </p:sp>
      <p:sp>
        <p:nvSpPr>
          <p:cNvPr id="13" name="Oval 38"/>
          <p:cNvSpPr>
            <a:spLocks noChangeArrowheads="1"/>
          </p:cNvSpPr>
          <p:nvPr/>
        </p:nvSpPr>
        <p:spPr bwMode="auto">
          <a:xfrm>
            <a:off x="4429124" y="2085925"/>
            <a:ext cx="36000" cy="36000"/>
          </a:xfrm>
          <a:prstGeom prst="ellipse">
            <a:avLst/>
          </a:prstGeom>
          <a:solidFill>
            <a:schemeClr val="tx1"/>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4" name="Rectangle 56"/>
          <p:cNvSpPr>
            <a:spLocks noChangeArrowheads="1"/>
          </p:cNvSpPr>
          <p:nvPr/>
        </p:nvSpPr>
        <p:spPr bwMode="auto">
          <a:xfrm>
            <a:off x="3071802" y="1657297"/>
            <a:ext cx="1000125" cy="852863"/>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Services </a:t>
            </a:r>
          </a:p>
          <a:p>
            <a:pPr algn="r">
              <a:lnSpc>
                <a:spcPct val="120000"/>
              </a:lnSpc>
            </a:pPr>
            <a:r>
              <a:rPr lang="fr-FR" sz="1400" b="1" dirty="0">
                <a:latin typeface="Calibri" pitchFamily="34" charset="0"/>
              </a:rPr>
              <a:t>énergie </a:t>
            </a:r>
          </a:p>
          <a:p>
            <a:pPr algn="r">
              <a:lnSpc>
                <a:spcPct val="120000"/>
              </a:lnSpc>
            </a:pPr>
            <a:r>
              <a:rPr lang="fr-FR" sz="1400" b="1" dirty="0">
                <a:latin typeface="Calibri" pitchFamily="34" charset="0"/>
              </a:rPr>
              <a:t>in-situ</a:t>
            </a:r>
          </a:p>
        </p:txBody>
      </p:sp>
      <p:sp>
        <p:nvSpPr>
          <p:cNvPr id="15" name="Oval 38"/>
          <p:cNvSpPr>
            <a:spLocks noChangeArrowheads="1"/>
          </p:cNvSpPr>
          <p:nvPr/>
        </p:nvSpPr>
        <p:spPr bwMode="auto">
          <a:xfrm>
            <a:off x="6215074" y="2157363"/>
            <a:ext cx="180000" cy="180000"/>
          </a:xfrm>
          <a:prstGeom prst="ellipse">
            <a:avLst/>
          </a:prstGeom>
          <a:solidFill>
            <a:schemeClr val="accent1">
              <a:lumMod val="60000"/>
              <a:lumOff val="4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16" name="Rectangle 56"/>
          <p:cNvSpPr>
            <a:spLocks noChangeArrowheads="1"/>
          </p:cNvSpPr>
          <p:nvPr/>
        </p:nvSpPr>
        <p:spPr bwMode="auto">
          <a:xfrm>
            <a:off x="4714883" y="1728735"/>
            <a:ext cx="1000125" cy="594331"/>
          </a:xfrm>
          <a:prstGeom prst="rect">
            <a:avLst/>
          </a:prstGeom>
          <a:noFill/>
          <a:ln w="9525" algn="ctr">
            <a:noFill/>
            <a:miter lim="800000"/>
            <a:headEnd/>
            <a:tailEnd/>
          </a:ln>
        </p:spPr>
        <p:txBody>
          <a:bodyPr lIns="90000" tIns="46800" rIns="90000" bIns="46800">
            <a:spAutoFit/>
          </a:bodyPr>
          <a:lstStyle/>
          <a:p>
            <a:pPr algn="r">
              <a:lnSpc>
                <a:spcPct val="120000"/>
              </a:lnSpc>
            </a:pPr>
            <a:r>
              <a:rPr lang="fr-FR" sz="1400" b="1" dirty="0">
                <a:latin typeface="Calibri" pitchFamily="34" charset="0"/>
              </a:rPr>
              <a:t>Éligibles </a:t>
            </a:r>
            <a:r>
              <a:rPr lang="fr-FR" sz="1400" b="1" dirty="0" smtClean="0">
                <a:latin typeface="Calibri" pitchFamily="34" charset="0"/>
              </a:rPr>
              <a:t>Gaz</a:t>
            </a:r>
            <a:endParaRPr lang="fr-FR" sz="1400" b="1" dirty="0">
              <a:latin typeface="Calibri" pitchFamily="34" charset="0"/>
            </a:endParaRPr>
          </a:p>
        </p:txBody>
      </p:sp>
      <p:cxnSp>
        <p:nvCxnSpPr>
          <p:cNvPr id="17" name="Connecteur droit 16"/>
          <p:cNvCxnSpPr>
            <a:stCxn id="15" idx="0"/>
            <a:endCxn id="12" idx="1"/>
          </p:cNvCxnSpPr>
          <p:nvPr/>
        </p:nvCxnSpPr>
        <p:spPr>
          <a:xfrm rot="5400000" flipH="1" flipV="1">
            <a:off x="6337222" y="1993753"/>
            <a:ext cx="131462" cy="195759"/>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a:stCxn id="16" idx="3"/>
            <a:endCxn id="22" idx="1"/>
          </p:cNvCxnSpPr>
          <p:nvPr/>
        </p:nvCxnSpPr>
        <p:spPr>
          <a:xfrm>
            <a:off x="5715008" y="2025901"/>
            <a:ext cx="373006" cy="440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Connecteur droit 18"/>
          <p:cNvCxnSpPr>
            <a:stCxn id="14" idx="3"/>
            <a:endCxn id="13" idx="3"/>
          </p:cNvCxnSpPr>
          <p:nvPr/>
        </p:nvCxnSpPr>
        <p:spPr>
          <a:xfrm>
            <a:off x="4071927" y="2083729"/>
            <a:ext cx="362469" cy="32924"/>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Oval 38"/>
          <p:cNvSpPr>
            <a:spLocks noChangeArrowheads="1"/>
          </p:cNvSpPr>
          <p:nvPr/>
        </p:nvSpPr>
        <p:spPr bwMode="auto">
          <a:xfrm>
            <a:off x="6072198" y="2014487"/>
            <a:ext cx="108000" cy="108000"/>
          </a:xfrm>
          <a:prstGeom prst="ellipse">
            <a:avLst/>
          </a:prstGeom>
          <a:solidFill>
            <a:srgbClr val="92D05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20" name="Rectangle 19"/>
          <p:cNvSpPr/>
          <p:nvPr/>
        </p:nvSpPr>
        <p:spPr>
          <a:xfrm>
            <a:off x="3929058" y="2857496"/>
            <a:ext cx="1643074" cy="1714512"/>
          </a:xfrm>
          <a:prstGeom prst="wedgeRectCallout">
            <a:avLst>
              <a:gd name="adj1" fmla="val -19066"/>
              <a:gd name="adj2" fmla="val -851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t>Segment à développer à terme, la priorité étant données aux segments concessions</a:t>
            </a:r>
            <a:endParaRPr lang="fr-FR" dirty="0"/>
          </a:p>
        </p:txBody>
      </p:sp>
      <p:pic>
        <p:nvPicPr>
          <p:cNvPr id="21" name="Picture 12"/>
          <p:cNvPicPr>
            <a:picLocks noChangeAspect="1" noChangeArrowheads="1"/>
          </p:cNvPicPr>
          <p:nvPr/>
        </p:nvPicPr>
        <p:blipFill>
          <a:blip r:embed="rId3"/>
          <a:srcRect l="12500" r="77779"/>
          <a:stretch>
            <a:fillRect/>
          </a:stretch>
        </p:blipFill>
        <p:spPr bwMode="auto">
          <a:xfrm>
            <a:off x="8489980" y="142852"/>
            <a:ext cx="368300" cy="5603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3000" fill="hold"/>
                                        <p:tgtEl>
                                          <p:spTgt spid="21"/>
                                        </p:tgtEl>
                                        <p:attrNameLst>
                                          <p:attrName>ppt_w</p:attrName>
                                        </p:attrNameLst>
                                      </p:cBhvr>
                                      <p:tavLst>
                                        <p:tav tm="0" fmla="#ppt_w*sin(2.5*pi*$)">
                                          <p:val>
                                            <p:fltVal val="0"/>
                                          </p:val>
                                        </p:tav>
                                        <p:tav tm="100000">
                                          <p:val>
                                            <p:fltVal val="1"/>
                                          </p:val>
                                        </p:tav>
                                      </p:tavLst>
                                    </p:anim>
                                    <p:anim calcmode="lin" valueType="num">
                                      <p:cBhvr>
                                        <p:cTn id="8" dur="3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7985</TotalTime>
  <Words>1455</Words>
  <Application>Microsoft Office PowerPoint</Application>
  <PresentationFormat>Affichage à l'écran (4:3)</PresentationFormat>
  <Paragraphs>281</Paragraphs>
  <Slides>19</Slides>
  <Notes>4</Notes>
  <HiddenSlides>0</HiddenSlides>
  <MMClips>0</MMClips>
  <ScaleCrop>false</ScaleCrop>
  <HeadingPairs>
    <vt:vector size="4" baseType="variant">
      <vt:variant>
        <vt:lpstr>Thème</vt:lpstr>
      </vt:variant>
      <vt:variant>
        <vt:i4>1</vt:i4>
      </vt:variant>
      <vt:variant>
        <vt:lpstr>Titres des diapositives</vt:lpstr>
      </vt:variant>
      <vt:variant>
        <vt:i4>19</vt:i4>
      </vt:variant>
    </vt:vector>
  </HeadingPairs>
  <TitlesOfParts>
    <vt:vector size="20" baseType="lpstr">
      <vt:lpstr>Capitaux</vt:lpstr>
      <vt:lpstr>2ème Phase : Scénarisation  </vt:lpstr>
      <vt:lpstr>Travaux à Faire :</vt:lpstr>
      <vt:lpstr>5 Étapes pour la scénarisation</vt:lpstr>
      <vt:lpstr>Définition des Finalités des Parties Prenantes</vt:lpstr>
      <vt:lpstr>Diapositive 5</vt:lpstr>
      <vt:lpstr>Diapositive 6</vt:lpstr>
      <vt:lpstr>Évaluation de la cohérence des segments avec les finalités de l’entreprise</vt:lpstr>
      <vt:lpstr>Rappel du résultat du diagnostic pour SDA</vt:lpstr>
      <vt:lpstr>Diapositive 9</vt:lpstr>
      <vt:lpstr>Construction des scénarios</vt:lpstr>
      <vt:lpstr>Diapositive 11</vt:lpstr>
      <vt:lpstr>Diapositive 12</vt:lpstr>
      <vt:lpstr>Construction des scénarios</vt:lpstr>
      <vt:lpstr>Choix de l’approche</vt:lpstr>
      <vt:lpstr>Diapositive 15</vt:lpstr>
      <vt:lpstr>S1 Continuité, Actions stratégiques et modalités: </vt:lpstr>
      <vt:lpstr>S1 Continuité, Actions stratégiques et modalités: </vt:lpstr>
      <vt:lpstr>Diapositive 18</vt:lpstr>
      <vt:lpstr>S3 - séparation distribution/ commercialisation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Étapes pour la scénarisation</dc:title>
  <dc:creator> </dc:creator>
  <cp:lastModifiedBy>bellounes</cp:lastModifiedBy>
  <cp:revision>823</cp:revision>
  <dcterms:created xsi:type="dcterms:W3CDTF">2011-01-09T12:18:13Z</dcterms:created>
  <dcterms:modified xsi:type="dcterms:W3CDTF">2012-10-01T13:42:15Z</dcterms:modified>
</cp:coreProperties>
</file>