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handoutMasterIdLst>
    <p:handoutMasterId r:id="rId63"/>
  </p:handoutMasterIdLst>
  <p:sldIdLst>
    <p:sldId id="296" r:id="rId2"/>
    <p:sldId id="351" r:id="rId3"/>
    <p:sldId id="257" r:id="rId4"/>
    <p:sldId id="330" r:id="rId5"/>
    <p:sldId id="334" r:id="rId6"/>
    <p:sldId id="328" r:id="rId7"/>
    <p:sldId id="273" r:id="rId8"/>
    <p:sldId id="276" r:id="rId9"/>
    <p:sldId id="335" r:id="rId10"/>
    <p:sldId id="278" r:id="rId11"/>
    <p:sldId id="311" r:id="rId12"/>
    <p:sldId id="259" r:id="rId13"/>
    <p:sldId id="350" r:id="rId14"/>
    <p:sldId id="331" r:id="rId15"/>
    <p:sldId id="314" r:id="rId16"/>
    <p:sldId id="332" r:id="rId17"/>
    <p:sldId id="333" r:id="rId18"/>
    <p:sldId id="279" r:id="rId19"/>
    <p:sldId id="297" r:id="rId20"/>
    <p:sldId id="298" r:id="rId21"/>
    <p:sldId id="347" r:id="rId22"/>
    <p:sldId id="348" r:id="rId23"/>
    <p:sldId id="263" r:id="rId24"/>
    <p:sldId id="336" r:id="rId25"/>
    <p:sldId id="281" r:id="rId26"/>
    <p:sldId id="282" r:id="rId27"/>
    <p:sldId id="337" r:id="rId28"/>
    <p:sldId id="349" r:id="rId29"/>
    <p:sldId id="264" r:id="rId30"/>
    <p:sldId id="283" r:id="rId31"/>
    <p:sldId id="299" r:id="rId32"/>
    <p:sldId id="284" r:id="rId33"/>
    <p:sldId id="300" r:id="rId34"/>
    <p:sldId id="267" r:id="rId35"/>
    <p:sldId id="286" r:id="rId36"/>
    <p:sldId id="359" r:id="rId37"/>
    <p:sldId id="353" r:id="rId38"/>
    <p:sldId id="355" r:id="rId39"/>
    <p:sldId id="356" r:id="rId40"/>
    <p:sldId id="357" r:id="rId41"/>
    <p:sldId id="358" r:id="rId42"/>
    <p:sldId id="287" r:id="rId43"/>
    <p:sldId id="363" r:id="rId44"/>
    <p:sldId id="269" r:id="rId45"/>
    <p:sldId id="317" r:id="rId46"/>
    <p:sldId id="270" r:id="rId47"/>
    <p:sldId id="338" r:id="rId48"/>
    <p:sldId id="339" r:id="rId49"/>
    <p:sldId id="341" r:id="rId50"/>
    <p:sldId id="342" r:id="rId51"/>
    <p:sldId id="343" r:id="rId52"/>
    <p:sldId id="344" r:id="rId53"/>
    <p:sldId id="345" r:id="rId54"/>
    <p:sldId id="346" r:id="rId55"/>
    <p:sldId id="327" r:id="rId56"/>
    <p:sldId id="288" r:id="rId57"/>
    <p:sldId id="360" r:id="rId58"/>
    <p:sldId id="361" r:id="rId59"/>
    <p:sldId id="362" r:id="rId60"/>
    <p:sldId id="364" r:id="rId6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9E9A"/>
    <a:srgbClr val="003300"/>
    <a:srgbClr val="FFCCFF"/>
    <a:srgbClr val="FF99FF"/>
    <a:srgbClr val="CCEC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18" autoAdjust="0"/>
    <p:restoredTop sz="98684" autoAdjust="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title>
      <c:layout/>
    </c:title>
    <c:plotArea>
      <c:layout>
        <c:manualLayout>
          <c:layoutTarget val="inner"/>
          <c:xMode val="edge"/>
          <c:yMode val="edge"/>
          <c:x val="0.21247587687902661"/>
          <c:y val="0.1218900506289174"/>
          <c:w val="0.51929067048437194"/>
          <c:h val="0.7803548326950942"/>
        </c:manualLayout>
      </c:layout>
      <c:radarChart>
        <c:radarStyle val="marker"/>
        <c:ser>
          <c:idx val="0"/>
          <c:order val="0"/>
          <c:tx>
            <c:strRef>
              <c:f>Feuil1!$D$1</c:f>
              <c:strCache>
                <c:ptCount val="1"/>
              </c:strCache>
            </c:strRef>
          </c:tx>
          <c:spPr>
            <a:ln w="34925">
              <a:solidFill>
                <a:srgbClr val="006666"/>
              </a:solidFill>
            </a:ln>
          </c:spPr>
          <c:marker>
            <c:symbol val="none"/>
          </c:marker>
          <c:cat>
            <c:strRef>
              <c:f>Feuil1!$C$2:$C$6</c:f>
              <c:strCache>
                <c:ptCount val="5"/>
                <c:pt idx="0">
                  <c:v>Financier</c:v>
                </c:pt>
                <c:pt idx="1">
                  <c:v>Environnement</c:v>
                </c:pt>
                <c:pt idx="2">
                  <c:v>Etat</c:v>
                </c:pt>
                <c:pt idx="3">
                  <c:v>Social</c:v>
                </c:pt>
                <c:pt idx="4">
                  <c:v>Manager</c:v>
                </c:pt>
              </c:strCache>
            </c:strRef>
          </c:cat>
          <c:val>
            <c:numRef>
              <c:f>Feuil1!$D$2:$D$6</c:f>
              <c:numCache>
                <c:formatCode>General</c:formatCode>
                <c:ptCount val="5"/>
                <c:pt idx="0">
                  <c:v>2</c:v>
                </c:pt>
                <c:pt idx="1">
                  <c:v>5</c:v>
                </c:pt>
                <c:pt idx="2">
                  <c:v>5</c:v>
                </c:pt>
                <c:pt idx="3">
                  <c:v>5</c:v>
                </c:pt>
                <c:pt idx="4">
                  <c:v>3</c:v>
                </c:pt>
              </c:numCache>
            </c:numRef>
          </c:val>
        </c:ser>
        <c:axId val="53254784"/>
        <c:axId val="53277056"/>
      </c:radarChart>
      <c:catAx>
        <c:axId val="53254784"/>
        <c:scaling>
          <c:orientation val="minMax"/>
        </c:scaling>
        <c:axPos val="b"/>
        <c:majorGridlines/>
        <c:tickLblPos val="nextTo"/>
        <c:txPr>
          <a:bodyPr/>
          <a:lstStyle/>
          <a:p>
            <a:pPr>
              <a:defRPr sz="1600" b="1">
                <a:latin typeface="Perpetua" pitchFamily="18" charset="0"/>
              </a:defRPr>
            </a:pPr>
            <a:endParaRPr lang="fr-FR"/>
          </a:p>
        </c:txPr>
        <c:crossAx val="53277056"/>
        <c:crosses val="autoZero"/>
        <c:auto val="1"/>
        <c:lblAlgn val="ctr"/>
        <c:lblOffset val="100"/>
      </c:catAx>
      <c:valAx>
        <c:axId val="53277056"/>
        <c:scaling>
          <c:orientation val="minMax"/>
        </c:scaling>
        <c:axPos val="l"/>
        <c:majorGridlines/>
        <c:numFmt formatCode="General" sourceLinked="1"/>
        <c:majorTickMark val="cross"/>
        <c:tickLblPos val="nextTo"/>
        <c:txPr>
          <a:bodyPr/>
          <a:lstStyle/>
          <a:p>
            <a:pPr>
              <a:defRPr sz="1600"/>
            </a:pPr>
            <a:endParaRPr lang="fr-FR"/>
          </a:p>
        </c:txPr>
        <c:crossAx val="53254784"/>
        <c:crosses val="autoZero"/>
        <c:crossBetween val="between"/>
      </c:valAx>
    </c:plotArea>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DE7A-5060-4C89-8EF1-44689A99B539}" type="datetimeFigureOut">
              <a:rPr lang="fr-FR" smtClean="0"/>
              <a:pPr/>
              <a:t>01/10/2012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0685D0-7689-4EC6-8328-895054551D9D}" type="slidenum">
              <a:rPr lang="fr-FR" smtClean="0"/>
              <a:pPr/>
              <a:t>‹N°›</a:t>
            </a:fld>
            <a:endParaRPr 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3EA382-CE6D-4820-8E2F-EAA37B4F260B}" type="datetimeFigureOut">
              <a:rPr lang="fr-FR" smtClean="0"/>
              <a:pPr/>
              <a:t>01/10/2012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C1C62-4BCB-44F6-BF71-F8A98E51E1FE}"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10</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endParaRPr lang="fr-FR" dirty="0"/>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11</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1EF3A-29BC-46C7-93D9-BC4BCE2FFAC1}" type="slidenum">
              <a:rPr lang="fr-FR"/>
              <a:pPr fontAlgn="base">
                <a:spcBef>
                  <a:spcPct val="0"/>
                </a:spcBef>
                <a:spcAft>
                  <a:spcPct val="0"/>
                </a:spcAft>
                <a:defRPr/>
              </a:pPr>
              <a:t>21</a:t>
            </a:fld>
            <a:endParaRPr lang="fr-FR"/>
          </a:p>
        </p:txBody>
      </p:sp>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88F299-BE86-41BD-8027-1E9B64BE7DC0}" type="slidenum">
              <a:rPr lang="fr-FR" smtClean="0"/>
              <a:pPr fontAlgn="base">
                <a:spcBef>
                  <a:spcPct val="0"/>
                </a:spcBef>
                <a:spcAft>
                  <a:spcPct val="0"/>
                </a:spcAft>
                <a:defRPr/>
              </a:pPr>
              <a:t>40</a:t>
            </a:fld>
            <a:endParaRPr lang="fr-FR" dirty="0" smtClean="0"/>
          </a:p>
        </p:txBody>
      </p:sp>
      <p:sp>
        <p:nvSpPr>
          <p:cNvPr id="148483"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DEF83951-495D-40B3-B215-C1FEE863099B}" type="slidenum">
              <a:rPr lang="fr-FR" sz="1200">
                <a:latin typeface="Times New Roman" pitchFamily="18" charset="0"/>
              </a:rPr>
              <a:pPr algn="r" defTabSz="915988"/>
              <a:t>40</a:t>
            </a:fld>
            <a:endParaRPr lang="fr-FR" sz="1200">
              <a:latin typeface="Times New Roman" pitchFamily="18" charset="0"/>
            </a:endParaRPr>
          </a:p>
        </p:txBody>
      </p:sp>
      <p:sp>
        <p:nvSpPr>
          <p:cNvPr id="1484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5"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41</a:t>
            </a:fld>
            <a:endParaRPr lang="fr-FR" dirty="0" smtClean="0"/>
          </a:p>
        </p:txBody>
      </p:sp>
      <p:sp>
        <p:nvSpPr>
          <p:cNvPr id="149507"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41</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155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8"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9D16B2-A463-4488-AD5B-53B2FB524B9C}" type="slidenum">
              <a:rPr lang="fr-FR" smtClean="0"/>
              <a:pPr fontAlgn="base">
                <a:spcBef>
                  <a:spcPct val="0"/>
                </a:spcBef>
                <a:spcAft>
                  <a:spcPct val="0"/>
                </a:spcAft>
                <a:defRPr/>
              </a:pPr>
              <a:t>59</a:t>
            </a:fld>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pPr>
              <a:defRPr/>
            </a:pPr>
            <a:fld id="{DCD1169A-DC4E-4590-B302-F0EB322F9A76}" type="datetime1">
              <a:rPr lang="fr-FR" smtClean="0"/>
              <a:pPr>
                <a:defRPr/>
              </a:pPr>
              <a:t>01/10/2012</a:t>
            </a:fld>
            <a:endParaRPr lang="fr-FR"/>
          </a:p>
        </p:txBody>
      </p:sp>
      <p:sp>
        <p:nvSpPr>
          <p:cNvPr id="17" name="Espace réservé du pied de page 16"/>
          <p:cNvSpPr>
            <a:spLocks noGrp="1"/>
          </p:cNvSpPr>
          <p:nvPr>
            <p:ph type="ftr" sz="quarter" idx="11"/>
          </p:nvPr>
        </p:nvSpPr>
        <p:spPr/>
        <p:txBody>
          <a:bodyPr/>
          <a:lstStyle/>
          <a:p>
            <a:pPr>
              <a:defRPr/>
            </a:pPr>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889BD29-DE13-4B50-998A-4896810BF16C}" type="slidenum">
              <a:rPr lang="fr-FR" smtClean="0"/>
              <a:pPr>
                <a:defRPr/>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379D6ECA-A0B7-4C70-9766-0EA8BA9CC230}"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70BE1CD5-98D0-4C81-81FE-139B8321A4A2}"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7C207D7C-4ADE-49B5-8945-363E114F266E}"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34396071-22BB-421D-B917-82F8EDCDBB9E}"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71200" y="274638"/>
            <a:ext cx="7772400" cy="796908"/>
          </a:xfrm>
        </p:spPr>
        <p:txBody>
          <a:bodyPr>
            <a:normAutofit/>
          </a:bodyPr>
          <a:lstStyle>
            <a:lvl1pPr>
              <a:defRPr sz="36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a:xfrm>
            <a:off x="5929000" y="6191250"/>
            <a:ext cx="2476500" cy="476250"/>
          </a:xfrm>
        </p:spPr>
        <p:txBody>
          <a:bodyPr/>
          <a:lstStyle/>
          <a:p>
            <a:pPr>
              <a:defRPr/>
            </a:pPr>
            <a:fld id="{8E666955-FDB5-43EE-B24E-5EB04F7AC5A3}" type="datetime1">
              <a:rPr lang="fr-FR" smtClean="0"/>
              <a:pPr>
                <a:defRPr/>
              </a:pPr>
              <a:t>01/10/2012</a:t>
            </a:fld>
            <a:endParaRPr lang="fr-FR"/>
          </a:p>
        </p:txBody>
      </p:sp>
      <p:sp>
        <p:nvSpPr>
          <p:cNvPr id="5" name="Espace réservé du pied de page 4"/>
          <p:cNvSpPr>
            <a:spLocks noGrp="1"/>
          </p:cNvSpPr>
          <p:nvPr>
            <p:ph type="ftr" sz="quarter" idx="11"/>
          </p:nvPr>
        </p:nvSpPr>
        <p:spPr>
          <a:xfrm>
            <a:off x="671200" y="6172200"/>
            <a:ext cx="3962400" cy="457200"/>
          </a:xfrm>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‹N°›</a:t>
            </a:fld>
            <a:endParaRPr lang="fr-FR"/>
          </a:p>
        </p:txBody>
      </p:sp>
      <p:sp>
        <p:nvSpPr>
          <p:cNvPr id="8" name="Espace réservé du contenu 7"/>
          <p:cNvSpPr>
            <a:spLocks noGrp="1"/>
          </p:cNvSpPr>
          <p:nvPr>
            <p:ph sz="quarter" idx="1"/>
          </p:nvPr>
        </p:nvSpPr>
        <p:spPr>
          <a:xfrm>
            <a:off x="671200" y="1214422"/>
            <a:ext cx="8187080" cy="4805378"/>
          </a:xfrm>
        </p:spPr>
        <p:txBody>
          <a:bodyPr vert="horz"/>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pic>
        <p:nvPicPr>
          <p:cNvPr id="7" name="Image 6" descr="logo_sonelgaz 2.gif"/>
          <p:cNvPicPr>
            <a:picLocks noChangeAspect="1"/>
          </p:cNvPicPr>
          <p:nvPr userDrawn="1"/>
        </p:nvPicPr>
        <p:blipFill>
          <a:blip r:embed="rId2"/>
          <a:stretch>
            <a:fillRect/>
          </a:stretch>
        </p:blipFill>
        <p:spPr>
          <a:xfrm>
            <a:off x="8286776" y="285728"/>
            <a:ext cx="571472" cy="8060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46E1BC9D-7298-499F-B2D0-369CAB8F46C8}" type="datetime1">
              <a:rPr lang="fr-FR" smtClean="0"/>
              <a:pPr>
                <a:defRPr/>
              </a:pPr>
              <a:t>01/10/2012</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pPr>
              <a:defRPr/>
            </a:pPr>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pPr>
              <a:defRPr/>
            </a:pPr>
            <a:fld id="{A5ECA902-7091-420C-99C5-92791CD08214}" type="slidenum">
              <a:rPr lang="fr-FR" smtClean="0"/>
              <a:pPr>
                <a:defRPr/>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pPr>
              <a:defRPr/>
            </a:pPr>
            <a:fld id="{945D4A25-A4BA-4ADD-9307-EFBF7441A60A}"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251E52EC-273C-433C-92FE-FB76EF756714}" type="slidenum">
              <a:rPr lang="fr-FR" smtClean="0"/>
              <a:pPr>
                <a:defRPr/>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pPr>
              <a:defRPr/>
            </a:pPr>
            <a:fld id="{A25997C6-9408-4580-A878-26499E4251AA}" type="datetime1">
              <a:rPr lang="fr-FR" smtClean="0"/>
              <a:pPr>
                <a:defRPr/>
              </a:pPr>
              <a:t>01/10/2012</a:t>
            </a:fld>
            <a:endParaRPr 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3E009B5F-163E-427F-84FD-430AB5D90F90}" type="slidenum">
              <a:rPr lang="fr-FR" smtClean="0"/>
              <a:pPr>
                <a:defRPr/>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fld id="{B15FA66B-4E10-4D0B-A31E-EC83AC1C148D}" type="datetime1">
              <a:rPr lang="fr-FR" smtClean="0"/>
              <a:pPr>
                <a:defRPr/>
              </a:pPr>
              <a:t>01/10/2012</a:t>
            </a:fld>
            <a:endParaRPr lang="fr-FR"/>
          </a:p>
        </p:txBody>
      </p:sp>
      <p:sp>
        <p:nvSpPr>
          <p:cNvPr id="4" name="Espace réservé du pied de page 3"/>
          <p:cNvSpPr>
            <a:spLocks noGrp="1"/>
          </p:cNvSpPr>
          <p:nvPr>
            <p:ph type="ftr" sz="quarter" idx="11"/>
          </p:nvPr>
        </p:nvSpPr>
        <p:spPr/>
        <p:txBody>
          <a:bodyPr/>
          <a:lstStyle/>
          <a:p>
            <a:pPr>
              <a:defRPr/>
            </a:pPr>
            <a:endParaRPr lang="fr-FR"/>
          </a:p>
        </p:txBody>
      </p:sp>
      <p:sp>
        <p:nvSpPr>
          <p:cNvPr id="5" name="Espace réservé du numéro de diapositive 4"/>
          <p:cNvSpPr>
            <a:spLocks noGrp="1"/>
          </p:cNvSpPr>
          <p:nvPr>
            <p:ph type="sldNum" sz="quarter" idx="12"/>
          </p:nvPr>
        </p:nvSpPr>
        <p:spPr/>
        <p:txBody>
          <a:bodyPr/>
          <a:lstStyle/>
          <a:p>
            <a:pPr>
              <a:defRPr/>
            </a:pPr>
            <a:fld id="{FBAE03CE-DD0D-4426-B18E-FD1E1DA24116}" type="slidenum">
              <a:rPr lang="fr-FR" smtClean="0"/>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078F517D-A87E-4989-9F33-EA2EC74C7A87}" type="datetime1">
              <a:rPr lang="fr-FR" smtClean="0"/>
              <a:pPr>
                <a:defRPr/>
              </a:pPr>
              <a:t>01/10/2012</a:t>
            </a:fld>
            <a:endParaRPr 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1058557-C131-4AD7-A50E-29E2A985C319}"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B0F2954D-C82A-4B60-9499-E1795EDE0C2E}" type="slidenum">
              <a:rPr lang="fr-FR" smtClean="0"/>
              <a:pPr>
                <a:defRPr/>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EA6B1EB-55F7-443B-9305-B9092EBC50AE}" type="datetime1">
              <a:rPr lang="fr-FR" smtClean="0"/>
              <a:pPr>
                <a:defRPr/>
              </a:pPr>
              <a:t>01/10/2012</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pPr>
              <a:defRPr/>
            </a:pPr>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pPr>
              <a:defRPr/>
            </a:pPr>
            <a:fld id="{1F263EB6-752B-413E-943D-1B4D305DAE5E}" type="slidenum">
              <a:rPr lang="fr-FR" smtClean="0"/>
              <a:pPr>
                <a:defRPr/>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596005-4183-4002-84CA-0C9454A10028}" type="datetime1">
              <a:rPr lang="fr-FR" smtClean="0"/>
              <a:pPr/>
              <a:t>01/10/2012</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3BF879-5884-4A0F-93B5-7B5B7BFEF4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153958" y="2714620"/>
            <a:ext cx="6836084" cy="1357322"/>
          </a:xfrm>
        </p:spPr>
        <p:txBody>
          <a:bodyPr>
            <a:noAutofit/>
          </a:bodyPr>
          <a:lstStyle/>
          <a:p>
            <a:pPr algn="ctr"/>
            <a:r>
              <a:rPr lang="fr-FR" sz="4400" b="1" dirty="0" smtClean="0">
                <a:latin typeface="Garamond" pitchFamily="18" charset="0"/>
              </a:rPr>
              <a:t>2</a:t>
            </a:r>
            <a:r>
              <a:rPr lang="fr-FR" sz="4400" b="1" baseline="30000" dirty="0" smtClean="0">
                <a:latin typeface="Garamond" pitchFamily="18" charset="0"/>
              </a:rPr>
              <a:t>ème</a:t>
            </a:r>
            <a:r>
              <a:rPr lang="fr-FR" sz="4400" b="1" dirty="0" smtClean="0">
                <a:latin typeface="Garamond" pitchFamily="18" charset="0"/>
              </a:rPr>
              <a:t> Phase : Scénarisation</a:t>
            </a:r>
            <a:r>
              <a:rPr lang="fr-FR" sz="4800" b="1" dirty="0" smtClean="0">
                <a:latin typeface="Garamond" pitchFamily="18" charset="0"/>
              </a:rPr>
              <a:t/>
            </a:r>
            <a:br>
              <a:rPr lang="fr-FR" sz="4800" b="1" dirty="0" smtClean="0">
                <a:latin typeface="Garamond" pitchFamily="18" charset="0"/>
              </a:rPr>
            </a:br>
            <a:r>
              <a:rPr lang="fr-FR" sz="4400" b="1" dirty="0" smtClean="0">
                <a:latin typeface="Garamond" pitchFamily="18" charset="0"/>
              </a:rPr>
              <a:t>Présentation des outils</a:t>
            </a:r>
            <a:endParaRPr lang="fr-FR" sz="4800" b="1" dirty="0">
              <a:latin typeface="Garamond" pitchFamily="18" charset="0"/>
            </a:endParaRPr>
          </a:p>
        </p:txBody>
      </p:sp>
      <p:sp>
        <p:nvSpPr>
          <p:cNvPr id="5" name="Espace réservé du texte 4"/>
          <p:cNvSpPr>
            <a:spLocks noGrp="1"/>
          </p:cNvSpPr>
          <p:nvPr>
            <p:ph type="body" idx="1"/>
          </p:nvPr>
        </p:nvSpPr>
        <p:spPr>
          <a:xfrm>
            <a:off x="939644" y="1818554"/>
            <a:ext cx="7264712" cy="396000"/>
          </a:xfrm>
          <a:solidFill>
            <a:schemeClr val="accent1">
              <a:lumMod val="20000"/>
              <a:lumOff val="80000"/>
            </a:schemeClr>
          </a:solidFill>
        </p:spPr>
        <p:txBody>
          <a:bodyPr>
            <a:normAutofit fontScale="92500" lnSpcReduction="10000"/>
          </a:bodyPr>
          <a:lstStyle/>
          <a:p>
            <a:pPr algn="ctr"/>
            <a:r>
              <a:rPr lang="fr-FR" b="1" dirty="0" smtClean="0"/>
              <a:t>Plan Stratégique de SDA</a:t>
            </a:r>
            <a:endParaRPr lang="fr-FR" b="1" dirty="0"/>
          </a:p>
        </p:txBody>
      </p:sp>
      <p:pic>
        <p:nvPicPr>
          <p:cNvPr id="6" name="Image 5" descr="En tête off copie.gif"/>
          <p:cNvPicPr>
            <a:picLocks noChangeAspect="1"/>
          </p:cNvPicPr>
          <p:nvPr/>
        </p:nvPicPr>
        <p:blipFill>
          <a:blip r:embed="rId2"/>
          <a:stretch>
            <a:fillRect/>
          </a:stretch>
        </p:blipFill>
        <p:spPr>
          <a:xfrm>
            <a:off x="0" y="65989"/>
            <a:ext cx="9144000" cy="1000108"/>
          </a:xfrm>
          <a:prstGeom prst="rect">
            <a:avLst/>
          </a:prstGeom>
        </p:spPr>
      </p:pic>
      <p:sp>
        <p:nvSpPr>
          <p:cNvPr id="7" name="Espace réservé du texte 4"/>
          <p:cNvSpPr txBox="1">
            <a:spLocks/>
          </p:cNvSpPr>
          <p:nvPr/>
        </p:nvSpPr>
        <p:spPr>
          <a:xfrm>
            <a:off x="2285984" y="1027450"/>
            <a:ext cx="6400800" cy="647710"/>
          </a:xfrm>
          <a:prstGeom prst="rect">
            <a:avLst/>
          </a:prstGeom>
        </p:spPr>
        <p:txBody>
          <a:bodyPr anchor="b">
            <a:normAutofit lnSpcReduction="10000"/>
          </a:bodyPr>
          <a:lstStyle/>
          <a:p>
            <a:r>
              <a:rPr lang="fr-FR" sz="2000" dirty="0" smtClean="0"/>
              <a:t>Direction Générale de la Stratégie et de la Prospective</a:t>
            </a:r>
          </a:p>
          <a:p>
            <a:r>
              <a:rPr lang="fr-FR" sz="2000" dirty="0" smtClean="0"/>
              <a:t>Direction de la Stratégie</a:t>
            </a:r>
            <a:endParaRPr lang="fr-FR" sz="2000" dirty="0"/>
          </a:p>
        </p:txBody>
      </p:sp>
      <p:sp>
        <p:nvSpPr>
          <p:cNvPr id="8" name="Espace réservé du texte 4"/>
          <p:cNvSpPr txBox="1">
            <a:spLocks/>
          </p:cNvSpPr>
          <p:nvPr/>
        </p:nvSpPr>
        <p:spPr>
          <a:xfrm>
            <a:off x="2428860" y="5929330"/>
            <a:ext cx="6400800" cy="647710"/>
          </a:xfrm>
          <a:prstGeom prst="rect">
            <a:avLst/>
          </a:prstGeom>
        </p:spPr>
        <p:txBody>
          <a:bodyPr anchor="b">
            <a:normAutofit/>
          </a:bodyPr>
          <a:lstStyle/>
          <a:p>
            <a:pPr marL="18288" marR="0" lvl="0" indent="0" algn="r" defTabSz="914400" rtl="0" eaLnBrk="1" fontAlgn="auto" latinLnBrk="0" hangingPunct="1">
              <a:lnSpc>
                <a:spcPts val="2300"/>
              </a:lnSpc>
              <a:spcBef>
                <a:spcPts val="0"/>
              </a:spcBef>
              <a:spcAft>
                <a:spcPts val="0"/>
              </a:spcAft>
              <a:buClr>
                <a:schemeClr val="accent1"/>
              </a:buClr>
              <a:buSzPct val="80000"/>
              <a:buFont typeface="Wingdings 2"/>
              <a:buNone/>
              <a:tabLst/>
              <a:defRPr/>
            </a:pPr>
            <a:r>
              <a:rPr kumimoji="0" lang="fr-FR" sz="20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SDA siège </a:t>
            </a:r>
            <a:r>
              <a:rPr kumimoji="0" lang="fr-FR" sz="2000" b="0" i="0" u="none" strike="noStrike" kern="1200" cap="none" spc="0" normalizeH="0" baseline="0" noProof="0" smtClean="0">
                <a:ln>
                  <a:noFill/>
                </a:ln>
                <a:solidFill>
                  <a:schemeClr val="tx2">
                    <a:shade val="30000"/>
                    <a:satMod val="150000"/>
                  </a:schemeClr>
                </a:solidFill>
                <a:effectLst/>
                <a:uLnTx/>
                <a:uFillTx/>
                <a:latin typeface="+mn-lt"/>
                <a:ea typeface="+mn-ea"/>
                <a:cs typeface="+mn-cs"/>
              </a:rPr>
              <a:t>le 16/09/2012</a:t>
            </a:r>
            <a:endParaRPr kumimoji="0" lang="fr-FR" sz="20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
        <p:nvSpPr>
          <p:cNvPr id="9" name="Espace réservé du numéro de diapositive 8"/>
          <p:cNvSpPr>
            <a:spLocks noGrp="1"/>
          </p:cNvSpPr>
          <p:nvPr>
            <p:ph type="sldNum" sz="quarter" idx="12"/>
          </p:nvPr>
        </p:nvSpPr>
        <p:spPr/>
        <p:txBody>
          <a:bodyPr/>
          <a:lstStyle/>
          <a:p>
            <a:pPr>
              <a:defRPr/>
            </a:pPr>
            <a:fld id="{A5ECA902-7091-420C-99C5-92791CD08214}" type="slidenum">
              <a:rPr lang="fr-FR" smtClean="0"/>
              <a:pPr>
                <a:defRPr/>
              </a:pPr>
              <a:t>1</a:t>
            </a:fld>
            <a:endParaRPr lang="fr-F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10</a:t>
            </a:fld>
            <a:endParaRPr lang="fr-FR" dirty="0"/>
          </a:p>
        </p:txBody>
      </p:sp>
      <p:sp>
        <p:nvSpPr>
          <p:cNvPr id="41987" name="Espace réservé du contenu 2"/>
          <p:cNvSpPr>
            <a:spLocks noGrp="1"/>
          </p:cNvSpPr>
          <p:nvPr>
            <p:ph sz="quarter" idx="1"/>
          </p:nvPr>
        </p:nvSpPr>
        <p:spPr/>
        <p:txBody>
          <a:bodyPr>
            <a:normAutofit/>
          </a:bodyPr>
          <a:lstStyle/>
          <a:p>
            <a:pPr marL="539496" indent="-457200">
              <a:buFont typeface="+mj-lt"/>
              <a:buAutoNum type="arabicPeriod" startAt="3"/>
            </a:pPr>
            <a:r>
              <a:rPr lang="fr-FR" sz="2400" b="1" i="1" dirty="0" smtClean="0"/>
              <a:t>Définir les finalités de chaque partie prenante:</a:t>
            </a:r>
          </a:p>
          <a:p>
            <a:pPr lvl="0" algn="just"/>
            <a:r>
              <a:rPr lang="fr-FR" sz="2400" dirty="0" smtClean="0"/>
              <a:t>Identifier pour chaque partie prenante ses attentes de SDA : ses objectifs, ses intérêts principaux, sa vison pour SDA, etc. </a:t>
            </a:r>
          </a:p>
          <a:p>
            <a:pPr lvl="0" algn="just"/>
            <a:r>
              <a:rPr lang="fr-FR" sz="2400" dirty="0" smtClean="0"/>
              <a:t>Ces finalités peuvent être recueillies via des entretiens avec les principaux acteurs, notamment ceux internes au Groupe, ou bien en se basant sur les discours officiels, énoncés dans des comités d’entreprise.  </a:t>
            </a:r>
          </a:p>
        </p:txBody>
      </p:sp>
      <p:sp>
        <p:nvSpPr>
          <p:cNvPr id="6"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6C7A9C10-9151-4EA8-87EA-C396878113DD}" type="slidenum">
              <a:rPr lang="fr-FR"/>
              <a:pPr>
                <a:defRPr/>
              </a:pPr>
              <a:t>11</a:t>
            </a:fld>
            <a:endParaRPr lang="fr-FR" dirty="0"/>
          </a:p>
        </p:txBody>
      </p:sp>
      <p:graphicFrame>
        <p:nvGraphicFramePr>
          <p:cNvPr id="6" name="Tableau 5"/>
          <p:cNvGraphicFramePr>
            <a:graphicFrameLocks noGrp="1"/>
          </p:cNvGraphicFramePr>
          <p:nvPr/>
        </p:nvGraphicFramePr>
        <p:xfrm>
          <a:off x="142845" y="1346620"/>
          <a:ext cx="8823385" cy="4281612"/>
        </p:xfrm>
        <a:graphic>
          <a:graphicData uri="http://schemas.openxmlformats.org/drawingml/2006/table">
            <a:tbl>
              <a:tblPr>
                <a:tableStyleId>{775DCB02-9BB8-47FD-8907-85C794F793BA}</a:tableStyleId>
              </a:tblPr>
              <a:tblGrid>
                <a:gridCol w="2571768"/>
                <a:gridCol w="2214578"/>
                <a:gridCol w="4037039"/>
              </a:tblGrid>
              <a:tr h="426176">
                <a:tc>
                  <a:txBody>
                    <a:bodyPr/>
                    <a:lstStyle/>
                    <a:p>
                      <a:pPr algn="ctr">
                        <a:spcBef>
                          <a:spcPts val="480"/>
                        </a:spcBef>
                        <a:spcAft>
                          <a:spcPts val="480"/>
                        </a:spcAft>
                      </a:pPr>
                      <a:r>
                        <a:rPr lang="fr-FR" sz="1800" b="1" dirty="0"/>
                        <a:t>Parties prenantes</a:t>
                      </a:r>
                      <a:endParaRPr lang="fr-FR" sz="1800" b="1" dirty="0">
                        <a:latin typeface="+mn-lt"/>
                        <a:ea typeface="Times New Roman"/>
                      </a:endParaRPr>
                    </a:p>
                  </a:txBody>
                  <a:tcPr marL="17179" marR="17179" marT="17179" marB="17179" anchor="ctr"/>
                </a:tc>
                <a:tc>
                  <a:txBody>
                    <a:bodyPr/>
                    <a:lstStyle/>
                    <a:p>
                      <a:pPr algn="ctr">
                        <a:spcBef>
                          <a:spcPts val="480"/>
                        </a:spcBef>
                        <a:spcAft>
                          <a:spcPts val="480"/>
                        </a:spcAft>
                      </a:pPr>
                      <a:r>
                        <a:rPr lang="fr-FR" sz="1800" b="1" dirty="0"/>
                        <a:t>Poids relatifs</a:t>
                      </a:r>
                      <a:endParaRPr lang="fr-FR" sz="1800" b="1" dirty="0">
                        <a:latin typeface="+mn-lt"/>
                        <a:ea typeface="Times New Roman"/>
                      </a:endParaRPr>
                    </a:p>
                  </a:txBody>
                  <a:tcPr marL="17179" marR="17179" marT="17179" marB="17179" anchor="ctr"/>
                </a:tc>
                <a:tc>
                  <a:txBody>
                    <a:bodyPr/>
                    <a:lstStyle/>
                    <a:p>
                      <a:pPr algn="ctr">
                        <a:spcBef>
                          <a:spcPts val="480"/>
                        </a:spcBef>
                        <a:spcAft>
                          <a:spcPts val="480"/>
                        </a:spcAft>
                      </a:pPr>
                      <a:r>
                        <a:rPr lang="fr-FR" sz="1800" b="1" dirty="0" smtClean="0"/>
                        <a:t>Enjeux/Finalité</a:t>
                      </a:r>
                      <a:endParaRPr lang="fr-FR" sz="1800" b="1" dirty="0">
                        <a:latin typeface="+mn-lt"/>
                        <a:ea typeface="Times New Roman"/>
                      </a:endParaRPr>
                    </a:p>
                  </a:txBody>
                  <a:tcPr marL="17179" marR="17179" marT="17179" marB="17179" anchor="ctr"/>
                </a:tc>
              </a:tr>
              <a:tr h="963859">
                <a:tc>
                  <a:txBody>
                    <a:bodyPr/>
                    <a:lstStyle/>
                    <a:p>
                      <a:pPr algn="ctr">
                        <a:spcBef>
                          <a:spcPts val="480"/>
                        </a:spcBef>
                        <a:spcAft>
                          <a:spcPts val="480"/>
                        </a:spcAft>
                      </a:pPr>
                      <a:endParaRPr lang="fr-FR" sz="1800" b="1"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endParaRPr lang="fr-FR" sz="1800" b="1" dirty="0">
                        <a:latin typeface="+mn-lt"/>
                        <a:ea typeface="Times New Roman"/>
                      </a:endParaRPr>
                    </a:p>
                  </a:txBody>
                  <a:tcPr marL="17179" marR="17179" marT="17179" marB="17179" anchor="ctr">
                    <a:solidFill>
                      <a:schemeClr val="bg1"/>
                    </a:solidFill>
                  </a:tcPr>
                </a:tc>
                <a:tc>
                  <a:txBody>
                    <a:bodyPr/>
                    <a:lstStyle/>
                    <a:p>
                      <a:pPr algn="l">
                        <a:spcBef>
                          <a:spcPts val="480"/>
                        </a:spcBef>
                        <a:spcAft>
                          <a:spcPts val="480"/>
                        </a:spcAft>
                        <a:tabLst>
                          <a:tab pos="914400" algn="l"/>
                        </a:tabLst>
                      </a:pPr>
                      <a:endParaRPr kumimoji="0" lang="fr-FR" sz="1800" b="1" kern="1200" dirty="0" smtClean="0">
                        <a:solidFill>
                          <a:srgbClr val="FF0000"/>
                        </a:solidFill>
                        <a:latin typeface="+mn-lt"/>
                        <a:ea typeface="Times New Roman"/>
                        <a:cs typeface="+mn-cs"/>
                      </a:endParaRPr>
                    </a:p>
                  </a:txBody>
                  <a:tcPr marL="17179" marR="0" marT="17179" marB="17179" anchor="ctr">
                    <a:solidFill>
                      <a:schemeClr val="bg1"/>
                    </a:solidFill>
                  </a:tcPr>
                </a:tc>
              </a:tr>
              <a:tr h="963859">
                <a:tc>
                  <a:txBody>
                    <a:bodyPr/>
                    <a:lstStyle/>
                    <a:p>
                      <a:pPr algn="ctr">
                        <a:spcBef>
                          <a:spcPts val="480"/>
                        </a:spcBef>
                        <a:spcAft>
                          <a:spcPts val="480"/>
                        </a:spcAft>
                      </a:pPr>
                      <a:endParaRPr lang="fr-FR" sz="1800" b="1"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endParaRPr lang="fr-FR" sz="1800" b="1" dirty="0">
                        <a:latin typeface="+mn-lt"/>
                        <a:ea typeface="Times New Roman"/>
                      </a:endParaRPr>
                    </a:p>
                  </a:txBody>
                  <a:tcPr marL="17179" marR="17179" marT="17179" marB="17179" anchor="ctr">
                    <a:solidFill>
                      <a:schemeClr val="bg1"/>
                    </a:solidFill>
                  </a:tcPr>
                </a:tc>
                <a:tc>
                  <a:txBody>
                    <a:bodyPr/>
                    <a:lstStyle/>
                    <a:p>
                      <a:pPr marL="180975" marR="0" lvl="0" indent="-180975" algn="l" defTabSz="914400" rtl="0" eaLnBrk="1" fontAlgn="auto" latinLnBrk="0" hangingPunct="1">
                        <a:lnSpc>
                          <a:spcPct val="100000"/>
                        </a:lnSpc>
                        <a:spcBef>
                          <a:spcPts val="0"/>
                        </a:spcBef>
                        <a:spcAft>
                          <a:spcPts val="0"/>
                        </a:spcAft>
                        <a:buClrTx/>
                        <a:buSzTx/>
                        <a:buFont typeface="Wingdings" pitchFamily="2" charset="2"/>
                        <a:buChar char="Ø"/>
                        <a:tabLst>
                          <a:tab pos="914400" algn="l"/>
                        </a:tabLst>
                        <a:defRPr/>
                      </a:pPr>
                      <a:endParaRPr kumimoji="0" lang="fr-FR" sz="1800" b="1" kern="1200" dirty="0" smtClean="0">
                        <a:solidFill>
                          <a:schemeClr val="tx1"/>
                        </a:solidFill>
                        <a:latin typeface="+mn-lt"/>
                        <a:ea typeface="+mn-ea"/>
                        <a:cs typeface="+mn-cs"/>
                      </a:endParaRPr>
                    </a:p>
                  </a:txBody>
                  <a:tcPr marL="17179" marR="0" marT="17179" marB="17179" anchor="ctr">
                    <a:solidFill>
                      <a:schemeClr val="bg1"/>
                    </a:solidFill>
                  </a:tcPr>
                </a:tc>
              </a:tr>
              <a:tr h="963859">
                <a:tc>
                  <a:txBody>
                    <a:bodyPr/>
                    <a:lstStyle/>
                    <a:p>
                      <a:pPr algn="ctr">
                        <a:spcBef>
                          <a:spcPts val="480"/>
                        </a:spcBef>
                        <a:spcAft>
                          <a:spcPts val="480"/>
                        </a:spcAft>
                      </a:pPr>
                      <a:endParaRPr lang="fr-FR" sz="1800" b="1"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endParaRPr lang="fr-FR" sz="1800" b="1" dirty="0">
                        <a:latin typeface="+mn-lt"/>
                        <a:ea typeface="Times New Roman"/>
                      </a:endParaRPr>
                    </a:p>
                  </a:txBody>
                  <a:tcPr marL="17179" marR="17179" marT="17179" marB="17179" anchor="ctr">
                    <a:solidFill>
                      <a:schemeClr val="bg1"/>
                    </a:solidFill>
                  </a:tcPr>
                </a:tc>
                <a:tc>
                  <a:txBody>
                    <a:bodyPr/>
                    <a:lstStyle/>
                    <a:p>
                      <a:pPr algn="l">
                        <a:spcBef>
                          <a:spcPts val="480"/>
                        </a:spcBef>
                        <a:spcAft>
                          <a:spcPts val="480"/>
                        </a:spcAft>
                        <a:tabLst>
                          <a:tab pos="914400" algn="l"/>
                        </a:tabLst>
                      </a:pPr>
                      <a:endParaRPr lang="fr-FR" sz="1800" b="1" dirty="0">
                        <a:latin typeface="+mn-lt"/>
                        <a:ea typeface="Times New Roman"/>
                      </a:endParaRPr>
                    </a:p>
                  </a:txBody>
                  <a:tcPr marL="17179" marR="0" marT="17179" marB="17179" anchor="ctr">
                    <a:solidFill>
                      <a:schemeClr val="bg1"/>
                    </a:solidFill>
                  </a:tcPr>
                </a:tc>
              </a:tr>
              <a:tr h="963859">
                <a:tc>
                  <a:txBody>
                    <a:bodyPr/>
                    <a:lstStyle/>
                    <a:p>
                      <a:pPr algn="ctr">
                        <a:spcBef>
                          <a:spcPts val="480"/>
                        </a:spcBef>
                        <a:spcAft>
                          <a:spcPts val="480"/>
                        </a:spcAft>
                      </a:pPr>
                      <a:endParaRPr lang="fr-FR" sz="1800" b="1"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endParaRPr lang="fr-FR" sz="1800" b="1" dirty="0">
                        <a:latin typeface="+mn-lt"/>
                        <a:ea typeface="Times New Roman"/>
                      </a:endParaRPr>
                    </a:p>
                  </a:txBody>
                  <a:tcPr marL="17179" marR="17179" marT="17179" marB="17179" anchor="c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tab pos="914400" algn="l"/>
                        </a:tabLst>
                        <a:defRPr/>
                      </a:pPr>
                      <a:endParaRPr kumimoji="0" lang="fr-FR" sz="1800" b="1" kern="1200" dirty="0" smtClean="0">
                        <a:solidFill>
                          <a:schemeClr val="tx1"/>
                        </a:solidFill>
                        <a:latin typeface="+mn-lt"/>
                        <a:ea typeface="+mn-ea"/>
                        <a:cs typeface="+mn-cs"/>
                      </a:endParaRPr>
                    </a:p>
                  </a:txBody>
                  <a:tcPr marL="17179" marR="0" marT="17179" marB="17179" anchor="ctr">
                    <a:solidFill>
                      <a:schemeClr val="bg1"/>
                    </a:solidFill>
                  </a:tcPr>
                </a:tc>
              </a:tr>
            </a:tbl>
          </a:graphicData>
        </a:graphic>
      </p:graphicFrame>
      <p:sp>
        <p:nvSpPr>
          <p:cNvPr id="5" name="Rectangle 4"/>
          <p:cNvSpPr/>
          <p:nvPr/>
        </p:nvSpPr>
        <p:spPr>
          <a:xfrm>
            <a:off x="214282" y="2154267"/>
            <a:ext cx="2357454" cy="2286000"/>
          </a:xfrm>
          <a:prstGeom prst="wedgeRectCallout">
            <a:avLst>
              <a:gd name="adj1" fmla="val -15327"/>
              <a:gd name="adj2" fmla="val -65795"/>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b="1" dirty="0"/>
              <a:t>Les Acteurs majeurs qui </a:t>
            </a:r>
            <a:r>
              <a:rPr lang="fr-FR" b="1" dirty="0" smtClean="0"/>
              <a:t>influencent </a:t>
            </a:r>
            <a:r>
              <a:rPr lang="fr-FR" b="1" dirty="0"/>
              <a:t>le processus décisionnel et les choix stratégiques de </a:t>
            </a:r>
            <a:r>
              <a:rPr lang="fr-FR" b="1" dirty="0" smtClean="0"/>
              <a:t>SDA</a:t>
            </a:r>
            <a:endParaRPr lang="fr-FR" b="1" dirty="0"/>
          </a:p>
        </p:txBody>
      </p:sp>
      <p:sp>
        <p:nvSpPr>
          <p:cNvPr id="9" name="Rectangle 8"/>
          <p:cNvSpPr/>
          <p:nvPr/>
        </p:nvSpPr>
        <p:spPr>
          <a:xfrm>
            <a:off x="2786050" y="2154267"/>
            <a:ext cx="2000264" cy="2286000"/>
          </a:xfrm>
          <a:prstGeom prst="wedgeRectCallout">
            <a:avLst>
              <a:gd name="adj1" fmla="val -10459"/>
              <a:gd name="adj2" fmla="val -6544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b="1" dirty="0"/>
              <a:t>Poids relatifs (le niveau d’influence) de la partie prenante dans </a:t>
            </a:r>
            <a:r>
              <a:rPr lang="fr-FR" b="1" dirty="0" smtClean="0"/>
              <a:t>le processus de </a:t>
            </a:r>
            <a:r>
              <a:rPr lang="fr-FR" b="1" dirty="0"/>
              <a:t>prise de décision</a:t>
            </a:r>
          </a:p>
        </p:txBody>
      </p:sp>
      <p:sp>
        <p:nvSpPr>
          <p:cNvPr id="10" name="Rectangle 9"/>
          <p:cNvSpPr/>
          <p:nvPr/>
        </p:nvSpPr>
        <p:spPr>
          <a:xfrm>
            <a:off x="5065447" y="2154267"/>
            <a:ext cx="3792833" cy="2286016"/>
          </a:xfrm>
          <a:prstGeom prst="wedgeRectCallout">
            <a:avLst>
              <a:gd name="adj1" fmla="val 8806"/>
              <a:gd name="adj2" fmla="val -63276"/>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b="1" dirty="0"/>
              <a:t>L’enjeu (objectif/problématique) principal de la partie prenante auquel il faut répondre dans le processus de scénarisation. </a:t>
            </a:r>
          </a:p>
        </p:txBody>
      </p:sp>
      <p:sp>
        <p:nvSpPr>
          <p:cNvPr id="8" name="Rectangle 7"/>
          <p:cNvSpPr/>
          <p:nvPr/>
        </p:nvSpPr>
        <p:spPr>
          <a:xfrm>
            <a:off x="1357290" y="5214950"/>
            <a:ext cx="4572032" cy="1000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000" b="1" dirty="0" smtClean="0"/>
              <a:t>Les trois éléments précédents doivent être synthétisé dans ce tableau </a:t>
            </a:r>
            <a:endParaRPr lang="fr-FR" sz="2000" b="1" dirty="0"/>
          </a:p>
        </p:txBody>
      </p:sp>
      <p:sp>
        <p:nvSpPr>
          <p:cNvPr id="13"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8" presetClass="entr" presetSubtype="6"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strips(downRigh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8" presetClass="entr" presetSubtype="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8" presetClass="entr" presetSubtype="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Righ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20" y="-24"/>
            <a:ext cx="7772400" cy="1143008"/>
          </a:xfrm>
        </p:spPr>
        <p:txBody>
          <a:bodyPr bIns="91440" anchor="b" anchorCtr="0">
            <a:noAutofit/>
          </a:bodyPr>
          <a:lstStyle/>
          <a:p>
            <a:pPr marL="1431925" indent="-1431925" algn="just">
              <a:defRPr/>
            </a:pPr>
            <a:r>
              <a:rPr lang="fr-FR" sz="2400" dirty="0" smtClean="0"/>
              <a:t>Exemple : finalités des parties prenantes relativement au métier distribution. Source : </a:t>
            </a:r>
            <a:r>
              <a:rPr lang="fr-FR" sz="1800" dirty="0" smtClean="0">
                <a:solidFill>
                  <a:schemeClr val="tx1"/>
                </a:solidFill>
              </a:rPr>
              <a:t>plan stratégique 2009 – 2013 de SONELGAZ</a:t>
            </a:r>
            <a:endParaRPr lang="fr-FR" sz="2400" dirty="0" smtClean="0">
              <a:solidFill>
                <a:schemeClr val="tx1"/>
              </a:solidFill>
            </a:endParaRPr>
          </a:p>
        </p:txBody>
      </p:sp>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12</a:t>
            </a:fld>
            <a:endParaRPr lang="fr-FR" dirty="0"/>
          </a:p>
        </p:txBody>
      </p:sp>
      <p:graphicFrame>
        <p:nvGraphicFramePr>
          <p:cNvPr id="5" name="Tableau 4"/>
          <p:cNvGraphicFramePr>
            <a:graphicFrameLocks noGrp="1"/>
          </p:cNvGraphicFramePr>
          <p:nvPr/>
        </p:nvGraphicFramePr>
        <p:xfrm>
          <a:off x="35265" y="1142984"/>
          <a:ext cx="8965891" cy="5613308"/>
        </p:xfrm>
        <a:graphic>
          <a:graphicData uri="http://schemas.openxmlformats.org/drawingml/2006/table">
            <a:tbl>
              <a:tblPr>
                <a:tableStyleId>{775DCB02-9BB8-47FD-8907-85C794F793BA}</a:tableStyleId>
              </a:tblPr>
              <a:tblGrid>
                <a:gridCol w="1785949"/>
                <a:gridCol w="642942"/>
                <a:gridCol w="6537000"/>
              </a:tblGrid>
              <a:tr h="328850">
                <a:tc>
                  <a:txBody>
                    <a:bodyPr/>
                    <a:lstStyle/>
                    <a:p>
                      <a:pPr algn="ctr">
                        <a:spcBef>
                          <a:spcPts val="480"/>
                        </a:spcBef>
                        <a:spcAft>
                          <a:spcPts val="480"/>
                        </a:spcAft>
                      </a:pPr>
                      <a:r>
                        <a:rPr lang="fr-FR" sz="1400" b="1" dirty="0"/>
                        <a:t>Parties prenantes</a:t>
                      </a:r>
                      <a:endParaRPr lang="fr-FR" sz="1400" b="1" dirty="0">
                        <a:latin typeface="+mn-lt"/>
                        <a:ea typeface="Times New Roman"/>
                      </a:endParaRPr>
                    </a:p>
                  </a:txBody>
                  <a:tcPr marL="17179" marR="17179" marT="17179" marB="17179" anchor="ctr"/>
                </a:tc>
                <a:tc>
                  <a:txBody>
                    <a:bodyPr/>
                    <a:lstStyle/>
                    <a:p>
                      <a:pPr algn="ctr">
                        <a:spcBef>
                          <a:spcPts val="480"/>
                        </a:spcBef>
                        <a:spcAft>
                          <a:spcPts val="480"/>
                        </a:spcAft>
                      </a:pPr>
                      <a:r>
                        <a:rPr lang="fr-FR" sz="1400" b="1" dirty="0"/>
                        <a:t>Poids relatifs</a:t>
                      </a:r>
                      <a:endParaRPr lang="fr-FR" sz="1400" b="1" dirty="0">
                        <a:latin typeface="+mn-lt"/>
                        <a:ea typeface="Times New Roman"/>
                      </a:endParaRPr>
                    </a:p>
                  </a:txBody>
                  <a:tcPr marL="17179" marR="17179" marT="17179" marB="17179" anchor="ctr"/>
                </a:tc>
                <a:tc>
                  <a:txBody>
                    <a:bodyPr/>
                    <a:lstStyle/>
                    <a:p>
                      <a:pPr algn="ctr">
                        <a:spcBef>
                          <a:spcPts val="480"/>
                        </a:spcBef>
                        <a:spcAft>
                          <a:spcPts val="480"/>
                        </a:spcAft>
                      </a:pPr>
                      <a:r>
                        <a:rPr lang="fr-FR" sz="1400" b="1" dirty="0"/>
                        <a:t>Enjeux</a:t>
                      </a:r>
                      <a:endParaRPr lang="fr-FR" sz="1400" b="1" dirty="0">
                        <a:latin typeface="+mn-lt"/>
                        <a:ea typeface="Times New Roman"/>
                      </a:endParaRPr>
                    </a:p>
                  </a:txBody>
                  <a:tcPr marL="17179" marR="17179" marT="17179" marB="17179" anchor="ctr"/>
                </a:tc>
              </a:tr>
              <a:tr h="598802">
                <a:tc>
                  <a:txBody>
                    <a:bodyPr/>
                    <a:lstStyle/>
                    <a:p>
                      <a:pPr marL="0" marR="0" indent="0" algn="ctr" defTabSz="914400" rtl="0" eaLnBrk="1" fontAlgn="auto" latinLnBrk="0" hangingPunct="1">
                        <a:lnSpc>
                          <a:spcPct val="100000"/>
                        </a:lnSpc>
                        <a:spcBef>
                          <a:spcPts val="480"/>
                        </a:spcBef>
                        <a:spcAft>
                          <a:spcPts val="480"/>
                        </a:spcAft>
                        <a:buClrTx/>
                        <a:buSzTx/>
                        <a:buFontTx/>
                        <a:buNone/>
                        <a:tabLst/>
                        <a:defRPr/>
                      </a:pPr>
                      <a:r>
                        <a:rPr lang="fr-FR" sz="1600" dirty="0" smtClean="0"/>
                        <a:t>État dans son rôle régalien d’aménageur du territoire</a:t>
                      </a: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4</a:t>
                      </a:r>
                      <a:endParaRPr lang="fr-FR" sz="1600" dirty="0">
                        <a:latin typeface="+mn-lt"/>
                        <a:ea typeface="Times New Roman"/>
                      </a:endParaRPr>
                    </a:p>
                  </a:txBody>
                  <a:tcPr marL="17179" marR="17179" marT="17179" marB="17179" anchor="ctr">
                    <a:solidFill>
                      <a:schemeClr val="bg1"/>
                    </a:solidFill>
                  </a:tcPr>
                </a:tc>
                <a:tc>
                  <a:txBody>
                    <a:bodyPr/>
                    <a:lstStyle/>
                    <a:p>
                      <a:pPr marL="176213" lvl="1" indent="-88900" eaLnBrk="1" hangingPunct="1">
                        <a:lnSpc>
                          <a:spcPct val="100000"/>
                        </a:lnSpc>
                        <a:spcBef>
                          <a:spcPts val="0"/>
                        </a:spcBef>
                        <a:spcAft>
                          <a:spcPts val="0"/>
                        </a:spcAft>
                        <a:buFont typeface="Arial" pitchFamily="34" charset="0"/>
                        <a:buChar char="•"/>
                      </a:pPr>
                      <a:r>
                        <a:rPr lang="fr-FR" sz="1600" dirty="0" smtClean="0"/>
                        <a:t>Accompagner le développement de l’économie nationale</a:t>
                      </a:r>
                    </a:p>
                    <a:p>
                      <a:pPr marL="176213" lvl="1" indent="-88900" eaLnBrk="1" hangingPunct="1">
                        <a:lnSpc>
                          <a:spcPct val="100000"/>
                        </a:lnSpc>
                        <a:spcBef>
                          <a:spcPts val="0"/>
                        </a:spcBef>
                        <a:spcAft>
                          <a:spcPts val="0"/>
                        </a:spcAft>
                        <a:buFont typeface="Arial" pitchFamily="34" charset="0"/>
                        <a:buChar char="•"/>
                      </a:pPr>
                      <a:r>
                        <a:rPr lang="fr-FR" sz="1600" dirty="0" smtClean="0"/>
                        <a:t>S’assurer de la mise en œuvre du plan de développement, de l’application de la péréquation</a:t>
                      </a:r>
                    </a:p>
                  </a:txBody>
                  <a:tcPr marL="17179" marR="0" marT="17179" marB="17179" anchor="ctr">
                    <a:solidFill>
                      <a:schemeClr val="bg1"/>
                    </a:solidFill>
                  </a:tcPr>
                </a:tc>
              </a:tr>
              <a:tr h="273242">
                <a:tc>
                  <a:txBody>
                    <a:bodyPr/>
                    <a:lstStyle/>
                    <a:p>
                      <a:pPr marL="0" marR="0" indent="0" algn="ctr" defTabSz="914400" rtl="0" eaLnBrk="1" fontAlgn="auto" latinLnBrk="0" hangingPunct="1">
                        <a:lnSpc>
                          <a:spcPct val="100000"/>
                        </a:lnSpc>
                        <a:spcBef>
                          <a:spcPts val="480"/>
                        </a:spcBef>
                        <a:spcAft>
                          <a:spcPts val="480"/>
                        </a:spcAft>
                        <a:buClrTx/>
                        <a:buSzTx/>
                        <a:buFontTx/>
                        <a:buNone/>
                        <a:tabLst/>
                        <a:defRPr/>
                      </a:pPr>
                      <a:r>
                        <a:rPr lang="fr-FR" sz="1600" dirty="0" smtClean="0"/>
                        <a:t>État actionnaire</a:t>
                      </a: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2</a:t>
                      </a:r>
                      <a:endParaRPr lang="fr-FR" sz="1600" dirty="0">
                        <a:latin typeface="+mn-lt"/>
                        <a:ea typeface="Times New Roman"/>
                      </a:endParaRPr>
                    </a:p>
                  </a:txBody>
                  <a:tcPr marL="17179" marR="17179" marT="17179" marB="17179" anchor="ctr">
                    <a:solidFill>
                      <a:schemeClr val="bg1"/>
                    </a:solidFill>
                  </a:tcPr>
                </a:tc>
                <a:tc>
                  <a:txBody>
                    <a:bodyPr/>
                    <a:lstStyle/>
                    <a:p>
                      <a:pPr marL="1762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Garantir l’efficacité économique pour pérenniser l’activité de base</a:t>
                      </a:r>
                    </a:p>
                  </a:txBody>
                  <a:tcPr marL="17179" marR="0" marT="17179" marB="17179" anchor="ctr">
                    <a:solidFill>
                      <a:schemeClr val="bg1"/>
                    </a:solidFill>
                  </a:tcPr>
                </a:tc>
              </a:tr>
              <a:tr h="328850">
                <a:tc>
                  <a:txBody>
                    <a:bodyPr/>
                    <a:lstStyle/>
                    <a:p>
                      <a:pPr marL="0" marR="0" indent="0" algn="ctr" defTabSz="914400" rtl="0" eaLnBrk="1" fontAlgn="auto" latinLnBrk="0" hangingPunct="1">
                        <a:lnSpc>
                          <a:spcPct val="100000"/>
                        </a:lnSpc>
                        <a:spcBef>
                          <a:spcPts val="480"/>
                        </a:spcBef>
                        <a:spcAft>
                          <a:spcPts val="480"/>
                        </a:spcAft>
                        <a:buClrTx/>
                        <a:buSzTx/>
                        <a:buFontTx/>
                        <a:buNone/>
                        <a:tabLst/>
                        <a:defRPr/>
                      </a:pPr>
                      <a:r>
                        <a:rPr lang="fr-FR" sz="1600" dirty="0" smtClean="0"/>
                        <a:t>Régulateur</a:t>
                      </a: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3</a:t>
                      </a:r>
                      <a:endParaRPr lang="fr-FR" sz="1600" dirty="0">
                        <a:latin typeface="+mn-lt"/>
                        <a:ea typeface="Times New Roman"/>
                      </a:endParaRPr>
                    </a:p>
                  </a:txBody>
                  <a:tcPr marL="17179" marR="17179" marT="17179" marB="17179" anchor="ctr">
                    <a:solidFill>
                      <a:schemeClr val="bg1"/>
                    </a:solidFill>
                  </a:tcPr>
                </a:tc>
                <a:tc>
                  <a:txBody>
                    <a:bodyPr/>
                    <a:lstStyle/>
                    <a:p>
                      <a:pPr marL="1762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Inciter à la performance des opérateurs, s’assurer de la transparence des transactions, du respect de la réglementation technique, de la protection du consommateur</a:t>
                      </a:r>
                    </a:p>
                  </a:txBody>
                  <a:tcPr marL="17179" marR="0" marT="17179" marB="17179" anchor="ctr">
                    <a:solidFill>
                      <a:schemeClr val="bg1"/>
                    </a:solidFill>
                  </a:tcPr>
                </a:tc>
              </a:tr>
              <a:tr h="401700">
                <a:tc>
                  <a:txBody>
                    <a:bodyPr/>
                    <a:lstStyle/>
                    <a:p>
                      <a:pPr algn="ctr">
                        <a:spcBef>
                          <a:spcPts val="480"/>
                        </a:spcBef>
                        <a:spcAft>
                          <a:spcPts val="480"/>
                        </a:spcAft>
                      </a:pPr>
                      <a:r>
                        <a:rPr lang="fr-FR" sz="1600" dirty="0" smtClean="0">
                          <a:latin typeface="+mn-lt"/>
                          <a:ea typeface="Times New Roman"/>
                        </a:rPr>
                        <a:t>Sociétal</a:t>
                      </a:r>
                      <a:endParaRPr lang="fr-FR" sz="16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1</a:t>
                      </a:r>
                      <a:endParaRPr lang="fr-FR" sz="1600" dirty="0">
                        <a:latin typeface="+mn-lt"/>
                        <a:ea typeface="Times New Roman"/>
                      </a:endParaRPr>
                    </a:p>
                  </a:txBody>
                  <a:tcPr marL="17179" marR="17179" marT="17179" marB="17179" anchor="ctr">
                    <a:solidFill>
                      <a:schemeClr val="bg1"/>
                    </a:solidFill>
                  </a:tcPr>
                </a:tc>
                <a:tc>
                  <a:txBody>
                    <a:bodyPr/>
                    <a:lstStyle/>
                    <a:p>
                      <a:pPr marL="176213" lvl="1" indent="-88900" eaLnBrk="1" hangingPunct="1">
                        <a:lnSpc>
                          <a:spcPct val="100000"/>
                        </a:lnSpc>
                        <a:spcBef>
                          <a:spcPts val="0"/>
                        </a:spcBef>
                        <a:spcAft>
                          <a:spcPts val="0"/>
                        </a:spcAft>
                        <a:buFont typeface="Arial" pitchFamily="34" charset="0"/>
                        <a:buChar char="•"/>
                      </a:pPr>
                      <a:r>
                        <a:rPr lang="fr-FR" sz="1600" dirty="0" smtClean="0"/>
                        <a:t>S’assurer de la protection de l’environnement et du respect de la propriété privée</a:t>
                      </a:r>
                    </a:p>
                  </a:txBody>
                  <a:tcPr marL="17179" marR="0" marT="17179" marB="17179" anchor="ctr">
                    <a:solidFill>
                      <a:schemeClr val="bg1"/>
                    </a:solidFill>
                  </a:tcPr>
                </a:tc>
              </a:tr>
              <a:tr h="476097">
                <a:tc>
                  <a:txBody>
                    <a:bodyPr/>
                    <a:lstStyle/>
                    <a:p>
                      <a:pPr algn="ctr">
                        <a:spcBef>
                          <a:spcPts val="480"/>
                        </a:spcBef>
                        <a:spcAft>
                          <a:spcPts val="480"/>
                        </a:spcAft>
                      </a:pPr>
                      <a:r>
                        <a:rPr lang="fr-FR" sz="1600" dirty="0" smtClean="0"/>
                        <a:t>Managers MM</a:t>
                      </a:r>
                      <a:endParaRPr lang="fr-FR" sz="16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3</a:t>
                      </a:r>
                      <a:endParaRPr lang="fr-FR" sz="1600" dirty="0">
                        <a:latin typeface="+mn-lt"/>
                        <a:ea typeface="Times New Roman"/>
                      </a:endParaRPr>
                    </a:p>
                  </a:txBody>
                  <a:tcPr marL="17179" marR="17179" marT="17179" marB="17179" anchor="ctr">
                    <a:solidFill>
                      <a:schemeClr val="bg1"/>
                    </a:solidFill>
                  </a:tcPr>
                </a:tc>
                <a:tc>
                  <a:txBody>
                    <a:bodyPr/>
                    <a:lstStyle/>
                    <a:p>
                      <a:pPr marL="171450" lvl="1" indent="-82550" eaLnBrk="1" hangingPunct="1">
                        <a:lnSpc>
                          <a:spcPct val="100000"/>
                        </a:lnSpc>
                        <a:spcBef>
                          <a:spcPts val="0"/>
                        </a:spcBef>
                        <a:spcAft>
                          <a:spcPts val="0"/>
                        </a:spcAft>
                        <a:buFont typeface="Arial" pitchFamily="34" charset="0"/>
                        <a:buChar char="•"/>
                      </a:pPr>
                      <a:r>
                        <a:rPr lang="fr-FR" sz="1600" dirty="0" smtClean="0"/>
                        <a:t>Développer une culture de la valeur, </a:t>
                      </a:r>
                    </a:p>
                    <a:p>
                      <a:pPr marL="171450" lvl="1" indent="-82550" eaLnBrk="1" hangingPunct="1">
                        <a:lnSpc>
                          <a:spcPct val="100000"/>
                        </a:lnSpc>
                        <a:spcBef>
                          <a:spcPts val="0"/>
                        </a:spcBef>
                        <a:spcAft>
                          <a:spcPts val="0"/>
                        </a:spcAft>
                        <a:buFont typeface="Arial" pitchFamily="34" charset="0"/>
                        <a:buChar char="•"/>
                      </a:pPr>
                      <a:r>
                        <a:rPr lang="fr-FR" sz="1600" dirty="0" smtClean="0"/>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lang="fr-FR" sz="1600" dirty="0" smtClean="0"/>
                        <a:t>garder la maîtrise des maillons clefs de la chaine d’activité du groupe.</a:t>
                      </a:r>
                    </a:p>
                  </a:txBody>
                  <a:tcPr marL="17179" marR="0" marT="17179" marB="17179" anchor="ctr">
                    <a:solidFill>
                      <a:schemeClr val="bg1"/>
                    </a:solidFill>
                  </a:tcPr>
                </a:tc>
              </a:tr>
              <a:tr h="123747">
                <a:tc>
                  <a:txBody>
                    <a:bodyPr/>
                    <a:lstStyle/>
                    <a:p>
                      <a:pPr algn="ctr">
                        <a:spcBef>
                          <a:spcPts val="480"/>
                        </a:spcBef>
                        <a:spcAft>
                          <a:spcPts val="480"/>
                        </a:spcAft>
                      </a:pPr>
                      <a:r>
                        <a:rPr lang="fr-FR" sz="1600" dirty="0" smtClean="0">
                          <a:latin typeface="+mn-lt"/>
                          <a:ea typeface="Times New Roman"/>
                        </a:rPr>
                        <a:t>Managers Filiales Distribution</a:t>
                      </a:r>
                      <a:endParaRPr lang="fr-FR" sz="16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2</a:t>
                      </a:r>
                      <a:endParaRPr lang="fr-FR" sz="1600" dirty="0">
                        <a:latin typeface="+mn-lt"/>
                        <a:ea typeface="Times New Roman"/>
                      </a:endParaRPr>
                    </a:p>
                  </a:txBody>
                  <a:tcPr marL="17179" marR="17179" marT="17179" marB="17179" anchor="ctr">
                    <a:solidFill>
                      <a:schemeClr val="bg1"/>
                    </a:solidFill>
                  </a:tcPr>
                </a:tc>
                <a:tc>
                  <a:txBody>
                    <a:bodyPr/>
                    <a:lstStyle/>
                    <a:p>
                      <a:pPr marL="1762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solidFill>
                            <a:schemeClr val="tx1"/>
                          </a:solidFill>
                        </a:rPr>
                        <a:t>Conserver et développer les concessions en améliorant la qualité de service et en maîtrisant les coûts; </a:t>
                      </a:r>
                    </a:p>
                    <a:p>
                      <a:pPr marL="1762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solidFill>
                            <a:schemeClr val="tx1"/>
                          </a:solidFill>
                        </a:rPr>
                        <a:t>Développer une culture d’amélioration continue de la performance, y compris dans sa dimension image,</a:t>
                      </a:r>
                    </a:p>
                  </a:txBody>
                  <a:tcPr marL="17179" marR="0" marT="17179" marB="17179" anchor="ctr">
                    <a:solidFill>
                      <a:schemeClr val="bg1"/>
                    </a:solidFill>
                  </a:tcPr>
                </a:tc>
              </a:tr>
              <a:tr h="642942">
                <a:tc>
                  <a:txBody>
                    <a:bodyPr/>
                    <a:lstStyle/>
                    <a:p>
                      <a:pPr algn="ctr">
                        <a:spcBef>
                          <a:spcPts val="480"/>
                        </a:spcBef>
                        <a:spcAft>
                          <a:spcPts val="480"/>
                        </a:spcAft>
                      </a:pPr>
                      <a:r>
                        <a:rPr lang="fr-FR" sz="1600" dirty="0" smtClean="0">
                          <a:latin typeface="+mn-lt"/>
                          <a:ea typeface="Times New Roman"/>
                        </a:rPr>
                        <a:t>Personnel</a:t>
                      </a:r>
                      <a:endParaRPr lang="fr-FR" sz="16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2</a:t>
                      </a:r>
                      <a:endParaRPr lang="fr-FR" sz="1600" dirty="0">
                        <a:latin typeface="+mn-lt"/>
                        <a:ea typeface="Times New Roman"/>
                      </a:endParaRPr>
                    </a:p>
                  </a:txBody>
                  <a:tcPr marL="17179" marR="17179" marT="17179" marB="17179" anchor="ctr">
                    <a:solidFill>
                      <a:schemeClr val="bg1"/>
                    </a:solidFill>
                  </a:tcPr>
                </a:tc>
                <a:tc>
                  <a:txBody>
                    <a:bodyPr/>
                    <a:lstStyle/>
                    <a:p>
                      <a:pPr marL="176213" marR="0" lvl="1"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Préservation de l’emploi; Formation et rémunération; </a:t>
                      </a:r>
                    </a:p>
                    <a:p>
                      <a:pPr marL="176213" marR="0" lvl="1"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Maintenir et faire évoluer les compétences y compris l’intégration et la maîtrise des nouvelles technologies </a:t>
                      </a:r>
                    </a:p>
                  </a:txBody>
                  <a:tcPr marL="17179" marR="0" marT="17179" marB="17179" anchor="ctr">
                    <a:solidFill>
                      <a:schemeClr val="bg1"/>
                    </a:solidFill>
                  </a:tcPr>
                </a:tc>
              </a:tr>
              <a:tr h="642942">
                <a:tc>
                  <a:txBody>
                    <a:bodyPr/>
                    <a:lstStyle/>
                    <a:p>
                      <a:pPr algn="ctr">
                        <a:spcBef>
                          <a:spcPts val="480"/>
                        </a:spcBef>
                        <a:spcAft>
                          <a:spcPts val="480"/>
                        </a:spcAft>
                      </a:pPr>
                      <a:r>
                        <a:rPr lang="fr-FR" sz="1600" dirty="0" smtClean="0">
                          <a:latin typeface="+mn-lt"/>
                          <a:ea typeface="Times New Roman"/>
                        </a:rPr>
                        <a:t>Client</a:t>
                      </a:r>
                      <a:endParaRPr lang="fr-FR" sz="16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1600" dirty="0" smtClean="0">
                          <a:latin typeface="+mn-lt"/>
                          <a:ea typeface="Times New Roman"/>
                        </a:rPr>
                        <a:t>3</a:t>
                      </a:r>
                      <a:endParaRPr lang="fr-FR" sz="1600" dirty="0">
                        <a:latin typeface="+mn-lt"/>
                        <a:ea typeface="Times New Roman"/>
                      </a:endParaRPr>
                    </a:p>
                  </a:txBody>
                  <a:tcPr marL="17179" marR="17179" marT="17179" marB="17179" anchor="ctr">
                    <a:solidFill>
                      <a:schemeClr val="bg1"/>
                    </a:solidFill>
                  </a:tcPr>
                </a:tc>
                <a:tc>
                  <a:txBody>
                    <a:bodyPr/>
                    <a:lstStyle/>
                    <a:p>
                      <a:pPr marL="176213" lvl="1" indent="-87313" eaLnBrk="1" hangingPunct="1">
                        <a:lnSpc>
                          <a:spcPct val="100000"/>
                        </a:lnSpc>
                        <a:spcBef>
                          <a:spcPts val="0"/>
                        </a:spcBef>
                        <a:spcAft>
                          <a:spcPts val="0"/>
                        </a:spcAft>
                        <a:buFont typeface="Arial" pitchFamily="34" charset="0"/>
                        <a:buChar char="•"/>
                      </a:pPr>
                      <a:r>
                        <a:rPr lang="fr-FR" sz="1600" dirty="0" smtClean="0"/>
                        <a:t>Être écouté;</a:t>
                      </a:r>
                    </a:p>
                    <a:p>
                      <a:pPr marL="176213" lvl="1" indent="-87313" eaLnBrk="1" hangingPunct="1">
                        <a:lnSpc>
                          <a:spcPct val="100000"/>
                        </a:lnSpc>
                        <a:spcBef>
                          <a:spcPts val="0"/>
                        </a:spcBef>
                        <a:spcAft>
                          <a:spcPts val="0"/>
                        </a:spcAft>
                        <a:buFont typeface="Arial" pitchFamily="34" charset="0"/>
                        <a:buChar char="•"/>
                      </a:pPr>
                      <a:r>
                        <a:rPr lang="fr-FR" sz="1600" dirty="0" smtClean="0"/>
                        <a:t>Garantie de la qualité et continuité de service</a:t>
                      </a:r>
                    </a:p>
                  </a:txBody>
                  <a:tcPr marL="17179" marR="0" marT="17179" marB="17179" anchor="c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13</a:t>
            </a:fld>
            <a:endParaRPr lang="fr-FR" dirty="0"/>
          </a:p>
        </p:txBody>
      </p:sp>
      <p:graphicFrame>
        <p:nvGraphicFramePr>
          <p:cNvPr id="6" name="Tableau 5"/>
          <p:cNvGraphicFramePr>
            <a:graphicFrameLocks noGrp="1"/>
          </p:cNvGraphicFramePr>
          <p:nvPr/>
        </p:nvGraphicFramePr>
        <p:xfrm>
          <a:off x="285720" y="1214422"/>
          <a:ext cx="8643998" cy="5006620"/>
        </p:xfrm>
        <a:graphic>
          <a:graphicData uri="http://schemas.openxmlformats.org/drawingml/2006/table">
            <a:tbl>
              <a:tblPr>
                <a:tableStyleId>{775DCB02-9BB8-47FD-8907-85C794F793BA}</a:tableStyleId>
              </a:tblPr>
              <a:tblGrid>
                <a:gridCol w="1857388"/>
                <a:gridCol w="1500198"/>
                <a:gridCol w="5286412"/>
              </a:tblGrid>
              <a:tr h="328850">
                <a:tc>
                  <a:txBody>
                    <a:bodyPr/>
                    <a:lstStyle/>
                    <a:p>
                      <a:pPr algn="ctr">
                        <a:spcBef>
                          <a:spcPts val="480"/>
                        </a:spcBef>
                        <a:spcAft>
                          <a:spcPts val="480"/>
                        </a:spcAft>
                      </a:pPr>
                      <a:r>
                        <a:rPr lang="fr-FR" sz="2200" b="1" dirty="0"/>
                        <a:t>Parties prenantes</a:t>
                      </a:r>
                      <a:endParaRPr lang="fr-FR" sz="2200" b="1" dirty="0">
                        <a:latin typeface="+mn-lt"/>
                        <a:ea typeface="Times New Roman"/>
                      </a:endParaRPr>
                    </a:p>
                  </a:txBody>
                  <a:tcPr marL="17179" marR="17179" marT="17179" marB="17179" anchor="ctr"/>
                </a:tc>
                <a:tc>
                  <a:txBody>
                    <a:bodyPr/>
                    <a:lstStyle/>
                    <a:p>
                      <a:pPr algn="ctr">
                        <a:spcBef>
                          <a:spcPts val="480"/>
                        </a:spcBef>
                        <a:spcAft>
                          <a:spcPts val="480"/>
                        </a:spcAft>
                      </a:pPr>
                      <a:r>
                        <a:rPr lang="fr-FR" sz="2200" b="1" dirty="0"/>
                        <a:t>Poids relatifs</a:t>
                      </a:r>
                      <a:endParaRPr lang="fr-FR" sz="2200" b="1" dirty="0">
                        <a:latin typeface="+mn-lt"/>
                        <a:ea typeface="Times New Roman"/>
                      </a:endParaRPr>
                    </a:p>
                  </a:txBody>
                  <a:tcPr marL="17179" marR="17179" marT="17179" marB="17179" anchor="ctr"/>
                </a:tc>
                <a:tc>
                  <a:txBody>
                    <a:bodyPr/>
                    <a:lstStyle/>
                    <a:p>
                      <a:pPr algn="ctr">
                        <a:spcBef>
                          <a:spcPts val="480"/>
                        </a:spcBef>
                        <a:spcAft>
                          <a:spcPts val="480"/>
                        </a:spcAft>
                      </a:pPr>
                      <a:r>
                        <a:rPr lang="fr-FR" sz="2200" b="1" dirty="0"/>
                        <a:t>Enjeux</a:t>
                      </a:r>
                      <a:endParaRPr lang="fr-FR" sz="2200" b="1" dirty="0">
                        <a:latin typeface="+mn-lt"/>
                        <a:ea typeface="Times New Roman"/>
                      </a:endParaRPr>
                    </a:p>
                  </a:txBody>
                  <a:tcPr marL="17179" marR="17179" marT="17179" marB="17179" anchor="ctr"/>
                </a:tc>
              </a:tr>
              <a:tr h="598802">
                <a:tc>
                  <a:txBody>
                    <a:bodyPr/>
                    <a:lstStyle/>
                    <a:p>
                      <a:pPr algn="ctr">
                        <a:spcBef>
                          <a:spcPts val="480"/>
                        </a:spcBef>
                        <a:spcAft>
                          <a:spcPts val="480"/>
                        </a:spcAft>
                      </a:pPr>
                      <a:r>
                        <a:rPr lang="fr-FR" sz="2200" dirty="0" smtClean="0">
                          <a:latin typeface="+mn-lt"/>
                          <a:ea typeface="Times New Roman"/>
                        </a:rPr>
                        <a:t>CREG</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spcBef>
                          <a:spcPts val="480"/>
                        </a:spcBef>
                        <a:spcAft>
                          <a:spcPts val="480"/>
                        </a:spcAft>
                        <a:tabLst/>
                      </a:pPr>
                      <a:r>
                        <a:rPr kumimoji="0" lang="fr-FR" sz="2200" kern="1200" dirty="0" smtClean="0">
                          <a:solidFill>
                            <a:schemeClr val="tx1"/>
                          </a:solidFill>
                          <a:latin typeface="+mn-lt"/>
                          <a:ea typeface="Times New Roman"/>
                          <a:cs typeface="+mn-cs"/>
                        </a:rPr>
                        <a:t>?</a:t>
                      </a:r>
                    </a:p>
                  </a:txBody>
                  <a:tcPr marL="17179" marR="0" marT="17179" marB="17179" anchor="ctr">
                    <a:solidFill>
                      <a:schemeClr val="bg1"/>
                    </a:solidFill>
                  </a:tcPr>
                </a:tc>
              </a:tr>
              <a:tr h="598802">
                <a:tc>
                  <a:txBody>
                    <a:bodyPr/>
                    <a:lstStyle/>
                    <a:p>
                      <a:pPr algn="ctr">
                        <a:spcBef>
                          <a:spcPts val="480"/>
                        </a:spcBef>
                        <a:spcAft>
                          <a:spcPts val="480"/>
                        </a:spcAft>
                      </a:pPr>
                      <a:r>
                        <a:rPr lang="fr-FR" sz="2200" dirty="0" smtClean="0"/>
                        <a:t>Actionnaires</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spcBef>
                          <a:spcPts val="480"/>
                        </a:spcBef>
                        <a:spcAft>
                          <a:spcPts val="480"/>
                        </a:spcAft>
                        <a:tabLst/>
                      </a:pPr>
                      <a:r>
                        <a:rPr kumimoji="0" lang="fr-FR" sz="2200" kern="1200" dirty="0" smtClean="0">
                          <a:solidFill>
                            <a:schemeClr val="tx1"/>
                          </a:solidFill>
                          <a:latin typeface="+mn-lt"/>
                          <a:ea typeface="Times New Roman"/>
                          <a:cs typeface="+mn-cs"/>
                        </a:rPr>
                        <a:t>?</a:t>
                      </a:r>
                    </a:p>
                  </a:txBody>
                  <a:tcPr marL="17179" marR="0" marT="17179" marB="17179" anchor="ctr">
                    <a:solidFill>
                      <a:schemeClr val="bg1"/>
                    </a:solidFill>
                  </a:tcPr>
                </a:tc>
              </a:tr>
              <a:tr h="328850">
                <a:tc>
                  <a:txBody>
                    <a:bodyPr/>
                    <a:lstStyle/>
                    <a:p>
                      <a:pPr algn="ctr">
                        <a:spcBef>
                          <a:spcPts val="480"/>
                        </a:spcBef>
                        <a:spcAft>
                          <a:spcPts val="480"/>
                        </a:spcAft>
                      </a:pPr>
                      <a:r>
                        <a:rPr lang="fr-FR" sz="2200" dirty="0" smtClean="0"/>
                        <a:t>Managers </a:t>
                      </a:r>
                      <a:r>
                        <a:rPr lang="fr-FR" sz="2200" dirty="0"/>
                        <a:t>MM</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spcBef>
                          <a:spcPts val="480"/>
                        </a:spcBef>
                        <a:spcAft>
                          <a:spcPts val="480"/>
                        </a:spcAft>
                        <a:tabLst/>
                      </a:pPr>
                      <a:r>
                        <a:rPr kumimoji="0" lang="fr-FR" sz="2200" kern="1200" dirty="0" smtClean="0">
                          <a:solidFill>
                            <a:schemeClr val="tx1"/>
                          </a:solidFill>
                          <a:latin typeface="+mn-lt"/>
                          <a:ea typeface="Times New Roman"/>
                          <a:cs typeface="+mn-cs"/>
                        </a:rPr>
                        <a:t>?</a:t>
                      </a:r>
                    </a:p>
                  </a:txBody>
                  <a:tcPr marL="17179" marR="0" marT="17179" marB="17179" anchor="ctr">
                    <a:solidFill>
                      <a:schemeClr val="bg1"/>
                    </a:solidFill>
                  </a:tcPr>
                </a:tc>
              </a:tr>
              <a:tr h="476097">
                <a:tc>
                  <a:txBody>
                    <a:bodyPr/>
                    <a:lstStyle/>
                    <a:p>
                      <a:pPr algn="ctr">
                        <a:spcBef>
                          <a:spcPts val="480"/>
                        </a:spcBef>
                        <a:spcAft>
                          <a:spcPts val="480"/>
                        </a:spcAft>
                      </a:pPr>
                      <a:r>
                        <a:rPr lang="fr-FR" sz="2200" dirty="0" smtClean="0"/>
                        <a:t>PDG SDA</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spcBef>
                          <a:spcPts val="480"/>
                        </a:spcBef>
                        <a:spcAft>
                          <a:spcPts val="480"/>
                        </a:spcAft>
                        <a:tabLst/>
                      </a:pPr>
                      <a:r>
                        <a:rPr kumimoji="0" lang="fr-FR" sz="2200" kern="1200" dirty="0" smtClean="0">
                          <a:solidFill>
                            <a:schemeClr val="tx1"/>
                          </a:solidFill>
                          <a:latin typeface="+mn-lt"/>
                          <a:ea typeface="Times New Roman"/>
                          <a:cs typeface="+mn-cs"/>
                        </a:rPr>
                        <a:t>?</a:t>
                      </a:r>
                      <a:endParaRPr kumimoji="0" lang="fr-FR" sz="2200" kern="1200" dirty="0">
                        <a:solidFill>
                          <a:schemeClr val="tx1"/>
                        </a:solidFill>
                        <a:latin typeface="+mn-lt"/>
                        <a:ea typeface="Times New Roman"/>
                        <a:cs typeface="+mn-cs"/>
                      </a:endParaRPr>
                    </a:p>
                  </a:txBody>
                  <a:tcPr marL="17179" marR="0" marT="17179" marB="17179" anchor="ctr">
                    <a:solidFill>
                      <a:schemeClr val="bg1"/>
                    </a:solidFill>
                  </a:tcPr>
                </a:tc>
              </a:tr>
              <a:tr h="972479">
                <a:tc>
                  <a:txBody>
                    <a:bodyPr/>
                    <a:lstStyle/>
                    <a:p>
                      <a:pPr algn="ctr">
                        <a:spcBef>
                          <a:spcPts val="480"/>
                        </a:spcBef>
                        <a:spcAft>
                          <a:spcPts val="480"/>
                        </a:spcAft>
                      </a:pPr>
                      <a:r>
                        <a:rPr lang="fr-FR" sz="2200" dirty="0"/>
                        <a:t>Personnel</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algn="ctr">
                        <a:spcBef>
                          <a:spcPts val="480"/>
                        </a:spcBef>
                        <a:spcAft>
                          <a:spcPts val="480"/>
                        </a:spcAft>
                        <a:tabLst/>
                      </a:pPr>
                      <a:r>
                        <a:rPr kumimoji="0" lang="fr-FR" sz="2200" kern="1200" dirty="0" smtClean="0">
                          <a:solidFill>
                            <a:schemeClr val="tx1"/>
                          </a:solidFill>
                          <a:latin typeface="+mn-lt"/>
                          <a:ea typeface="Times New Roman"/>
                          <a:cs typeface="+mn-cs"/>
                        </a:rPr>
                        <a:t>?</a:t>
                      </a:r>
                      <a:endParaRPr kumimoji="0" lang="fr-FR" sz="2200" kern="1200" dirty="0">
                        <a:solidFill>
                          <a:schemeClr val="tx1"/>
                        </a:solidFill>
                        <a:latin typeface="+mn-lt"/>
                        <a:ea typeface="Times New Roman"/>
                        <a:cs typeface="+mn-cs"/>
                      </a:endParaRPr>
                    </a:p>
                  </a:txBody>
                  <a:tcPr marL="17179" marR="0" marT="17179" marB="17179" anchor="ctr">
                    <a:solidFill>
                      <a:schemeClr val="bg1"/>
                    </a:solidFill>
                  </a:tcPr>
                </a:tc>
              </a:tr>
              <a:tr h="642942">
                <a:tc>
                  <a:txBody>
                    <a:bodyPr/>
                    <a:lstStyle/>
                    <a:p>
                      <a:pPr algn="ctr">
                        <a:spcBef>
                          <a:spcPts val="480"/>
                        </a:spcBef>
                        <a:spcAft>
                          <a:spcPts val="480"/>
                        </a:spcAft>
                      </a:pPr>
                      <a:r>
                        <a:rPr lang="fr-FR" sz="2200" dirty="0" smtClean="0"/>
                        <a:t>Clients</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7313" marR="0" indent="0" algn="ctr" defTabSz="914400" rtl="0" eaLnBrk="1" fontAlgn="auto" latinLnBrk="0" hangingPunct="1">
                        <a:lnSpc>
                          <a:spcPct val="100000"/>
                        </a:lnSpc>
                        <a:spcBef>
                          <a:spcPts val="480"/>
                        </a:spcBef>
                        <a:spcAft>
                          <a:spcPts val="480"/>
                        </a:spcAft>
                        <a:buClrTx/>
                        <a:buSzTx/>
                        <a:buFontTx/>
                        <a:buNone/>
                        <a:tabLst/>
                        <a:defRPr/>
                      </a:pPr>
                      <a:r>
                        <a:rPr kumimoji="0" lang="fr-FR" sz="2200" kern="1200" dirty="0" smtClean="0">
                          <a:solidFill>
                            <a:schemeClr val="tx1"/>
                          </a:solidFill>
                          <a:latin typeface="+mn-lt"/>
                          <a:ea typeface="Times New Roman"/>
                          <a:cs typeface="+mn-cs"/>
                        </a:rPr>
                        <a:t>?</a:t>
                      </a:r>
                    </a:p>
                  </a:txBody>
                  <a:tcPr marL="17179" marR="0" marT="17179" marB="17179" anchor="ctr">
                    <a:solidFill>
                      <a:schemeClr val="bg1"/>
                    </a:solidFill>
                  </a:tcPr>
                </a:tc>
              </a:tr>
              <a:tr h="642942">
                <a:tc>
                  <a:txBody>
                    <a:bodyPr/>
                    <a:lstStyle/>
                    <a:p>
                      <a:pPr algn="ctr">
                        <a:spcBef>
                          <a:spcPts val="480"/>
                        </a:spcBef>
                        <a:spcAft>
                          <a:spcPts val="480"/>
                        </a:spcAft>
                      </a:pPr>
                      <a:r>
                        <a:rPr lang="fr-FR" sz="2200" dirty="0" smtClean="0">
                          <a:latin typeface="+mn-lt"/>
                          <a:ea typeface="Times New Roman"/>
                        </a:rPr>
                        <a:t>Etc.</a:t>
                      </a:r>
                      <a:endParaRPr lang="fr-FR" sz="2200" dirty="0">
                        <a:latin typeface="+mn-lt"/>
                        <a:ea typeface="Times New Roman"/>
                      </a:endParaRPr>
                    </a:p>
                  </a:txBody>
                  <a:tcPr marL="17179" marR="173628" marT="17179" marB="17179" anchor="ctr">
                    <a:solidFill>
                      <a:schemeClr val="bg1"/>
                    </a:solidFill>
                  </a:tcPr>
                </a:tc>
                <a:tc>
                  <a:txBody>
                    <a:bodyPr/>
                    <a:lstStyle/>
                    <a:p>
                      <a:pPr algn="ctr">
                        <a:spcBef>
                          <a:spcPts val="480"/>
                        </a:spcBef>
                        <a:spcAft>
                          <a:spcPts val="480"/>
                        </a:spcAft>
                      </a:pPr>
                      <a:r>
                        <a:rPr lang="fr-FR" sz="2200" dirty="0" smtClean="0">
                          <a:solidFill>
                            <a:schemeClr val="tx1"/>
                          </a:solidFill>
                          <a:latin typeface="+mn-lt"/>
                          <a:ea typeface="Times New Roman"/>
                        </a:rPr>
                        <a:t>?</a:t>
                      </a:r>
                      <a:endParaRPr lang="fr-FR" sz="2200" dirty="0">
                        <a:solidFill>
                          <a:schemeClr val="tx1"/>
                        </a:solidFill>
                        <a:latin typeface="+mn-lt"/>
                        <a:ea typeface="Times New Roman"/>
                      </a:endParaRPr>
                    </a:p>
                  </a:txBody>
                  <a:tcPr marL="17179" marR="17179" marT="17179" marB="17179" anchor="ctr">
                    <a:solidFill>
                      <a:schemeClr val="bg1"/>
                    </a:solidFill>
                  </a:tcPr>
                </a:tc>
                <a:tc>
                  <a:txBody>
                    <a:bodyPr/>
                    <a:lstStyle/>
                    <a:p>
                      <a:pPr marL="87313" marR="0" indent="0" algn="ctr" defTabSz="914400" rtl="0" eaLnBrk="1" fontAlgn="auto" latinLnBrk="0" hangingPunct="1">
                        <a:lnSpc>
                          <a:spcPct val="100000"/>
                        </a:lnSpc>
                        <a:spcBef>
                          <a:spcPts val="480"/>
                        </a:spcBef>
                        <a:spcAft>
                          <a:spcPts val="480"/>
                        </a:spcAft>
                        <a:buClrTx/>
                        <a:buSzTx/>
                        <a:buFontTx/>
                        <a:buNone/>
                        <a:tabLst/>
                        <a:defRPr/>
                      </a:pPr>
                      <a:r>
                        <a:rPr kumimoji="0" lang="fr-FR" sz="2200" kern="1200" dirty="0" smtClean="0">
                          <a:solidFill>
                            <a:schemeClr val="tx1"/>
                          </a:solidFill>
                          <a:latin typeface="+mn-lt"/>
                          <a:ea typeface="Times New Roman"/>
                          <a:cs typeface="+mn-cs"/>
                        </a:rPr>
                        <a:t>?</a:t>
                      </a:r>
                    </a:p>
                  </a:txBody>
                  <a:tcPr marL="17179" marR="0" marT="17179" marB="17179" anchor="ctr">
                    <a:solidFill>
                      <a:schemeClr val="bg1"/>
                    </a:solidFill>
                  </a:tcPr>
                </a:tc>
              </a:tr>
            </a:tbl>
          </a:graphicData>
        </a:graphic>
      </p:graphicFrame>
      <p:sp>
        <p:nvSpPr>
          <p:cNvPr id="5" name="Titre 1"/>
          <p:cNvSpPr txBox="1">
            <a:spLocks/>
          </p:cNvSpPr>
          <p:nvPr/>
        </p:nvSpPr>
        <p:spPr>
          <a:xfrm>
            <a:off x="214282" y="74431"/>
            <a:ext cx="7929618" cy="1142984"/>
          </a:xfrm>
          <a:prstGeom prst="rect">
            <a:avLst/>
          </a:prstGeom>
        </p:spPr>
        <p:txBody>
          <a:bodyPr bIns="91440" anchor="b" anchorCtr="0">
            <a:noAutofit/>
          </a:bodyPr>
          <a:lstStyle/>
          <a:p>
            <a:pPr marL="361950" marR="0" lvl="0" indent="-361950" algn="just" defTabSz="914400" rtl="0" eaLnBrk="1" fontAlgn="auto" latinLnBrk="0" hangingPunct="1">
              <a:lnSpc>
                <a:spcPct val="100000"/>
              </a:lnSpc>
              <a:spcBef>
                <a:spcPct val="0"/>
              </a:spcBef>
              <a:spcAft>
                <a:spcPts val="0"/>
              </a:spcAft>
              <a:buClrTx/>
              <a:buSzTx/>
              <a:buFontTx/>
              <a:buAutoNum type="romanUcPeriod"/>
              <a:tabLst/>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Définir les finalités de l’entreprise </a:t>
            </a:r>
          </a:p>
          <a:p>
            <a:pPr marL="361950" marR="0" lvl="0" algn="just" defTabSz="914400" rtl="0" eaLnBrk="1" fontAlgn="auto" latinLnBrk="0" hangingPunct="1">
              <a:lnSpc>
                <a:spcPct val="100000"/>
              </a:lnSpc>
              <a:spcBef>
                <a:spcPct val="0"/>
              </a:spcBef>
              <a:spcAft>
                <a:spcPts val="0"/>
              </a:spcAft>
              <a:buClrTx/>
              <a:buSzTx/>
              <a:tabLst/>
              <a:defRPr/>
            </a:pPr>
            <a:r>
              <a:rPr kumimoji="0" lang="fr-FR" sz="3600" b="1" i="0" u="sng" strike="noStrike" kern="1200" cap="none" spc="0" normalizeH="0" baseline="0" noProof="0" dirty="0" smtClean="0">
                <a:ln>
                  <a:noFill/>
                </a:ln>
                <a:effectLst/>
                <a:uLnTx/>
                <a:uFillTx/>
                <a:latin typeface="+mn-lt"/>
                <a:ea typeface="+mj-ea"/>
                <a:cs typeface="+mj-cs"/>
              </a:rPr>
              <a:t>pour SDA</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14</a:t>
            </a:fld>
            <a:endParaRPr lang="fr-FR"/>
          </a:p>
        </p:txBody>
      </p:sp>
      <p:sp>
        <p:nvSpPr>
          <p:cNvPr id="6" name="Espace réservé du contenu 5"/>
          <p:cNvSpPr>
            <a:spLocks noGrp="1"/>
          </p:cNvSpPr>
          <p:nvPr>
            <p:ph sz="quarter" idx="1"/>
          </p:nvPr>
        </p:nvSpPr>
        <p:spPr/>
        <p:txBody>
          <a:bodyPr/>
          <a:lstStyle/>
          <a:p>
            <a:pPr fontAlgn="auto">
              <a:spcBef>
                <a:spcPts val="0"/>
              </a:spcBef>
              <a:spcAft>
                <a:spcPts val="0"/>
              </a:spcAft>
              <a:defRPr/>
            </a:pPr>
            <a:r>
              <a:rPr lang="fr-FR" sz="2800" dirty="0" smtClean="0"/>
              <a:t>À l’issue de cette phase, le scénario stratégique retenu présentera une cartographies des choix de développement relatifs à chaque segment.</a:t>
            </a:r>
          </a:p>
          <a:p>
            <a:pPr fontAlgn="auto">
              <a:spcBef>
                <a:spcPts val="0"/>
              </a:spcBef>
              <a:spcAft>
                <a:spcPts val="0"/>
              </a:spcAft>
              <a:defRPr/>
            </a:pPr>
            <a:r>
              <a:rPr lang="fr-FR" sz="2800" dirty="0" smtClean="0"/>
              <a:t>Avant de procéder à la construction des scénarios, il faut donc analyser la convergence des segments étudiés avec les finalités des parties prenantes.</a:t>
            </a:r>
            <a:endParaRPr lang="fr-FR" dirty="0"/>
          </a:p>
        </p:txBody>
      </p:sp>
      <p:sp>
        <p:nvSpPr>
          <p:cNvPr id="5"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985861"/>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15</a:t>
            </a:fld>
            <a:endParaRPr lang="fr-FR"/>
          </a:p>
        </p:txBody>
      </p:sp>
      <p:sp>
        <p:nvSpPr>
          <p:cNvPr id="60" name="ZoneTexte 59"/>
          <p:cNvSpPr txBox="1"/>
          <p:nvPr/>
        </p:nvSpPr>
        <p:spPr>
          <a:xfrm>
            <a:off x="3857620" y="4929198"/>
            <a:ext cx="4572032" cy="101566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fr-FR" sz="2000" dirty="0" smtClean="0"/>
              <a:t>Le positionnement des segments sur cette grille d’analyse permettra d’établir un arbitrage </a:t>
            </a:r>
            <a:r>
              <a:rPr lang="fr-FR" sz="2000" dirty="0"/>
              <a:t>sur </a:t>
            </a:r>
            <a:r>
              <a:rPr lang="fr-FR" sz="2000" dirty="0" smtClean="0"/>
              <a:t>leur priorisation. </a:t>
            </a:r>
            <a:endParaRPr lang="fr-FR" sz="2000" dirty="0"/>
          </a:p>
        </p:txBody>
      </p:sp>
      <p:sp>
        <p:nvSpPr>
          <p:cNvPr id="8"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985861"/>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16</a:t>
            </a:fld>
            <a:endParaRPr lang="fr-FR"/>
          </a:p>
        </p:txBody>
      </p:sp>
      <p:sp>
        <p:nvSpPr>
          <p:cNvPr id="8" name="Espace réservé du contenu 2"/>
          <p:cNvSpPr txBox="1">
            <a:spLocks/>
          </p:cNvSpPr>
          <p:nvPr/>
        </p:nvSpPr>
        <p:spPr>
          <a:xfrm>
            <a:off x="2857488" y="1857364"/>
            <a:ext cx="5572164" cy="4572032"/>
          </a:xfrm>
          <a:prstGeom prst="wedgeRoundRectCallout">
            <a:avLst>
              <a:gd name="adj1" fmla="val -61359"/>
              <a:gd name="adj2" fmla="val -1132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marL="268288" lvl="1" indent="-268288">
              <a:spcBef>
                <a:spcPts val="550"/>
              </a:spcBef>
              <a:buClr>
                <a:schemeClr val="accent1"/>
              </a:buClr>
              <a:buFont typeface="Wingdings" pitchFamily="2" charset="2"/>
              <a:buChar char="Ø"/>
              <a:defRPr/>
            </a:pPr>
            <a:r>
              <a:rPr lang="fr-FR" sz="2800" b="1" dirty="0" smtClean="0"/>
              <a:t>En ordonnée: l’action stratégique majeure à mener sur le segment définie à partir du diagnostic stratégique : </a:t>
            </a:r>
            <a:r>
              <a:rPr lang="fr-FR" sz="2800" b="1" i="1" dirty="0" smtClean="0"/>
              <a:t>selon le diagnostic stratégique, l’entreprise doit elle privilégier un développement prioritaire, un développement sélectif, une réorientation ou un abandon du segment ?</a:t>
            </a:r>
            <a:endParaRPr kumimoji="0" lang="fr-FR"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985861"/>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17</a:t>
            </a:fld>
            <a:endParaRPr lang="fr-FR"/>
          </a:p>
        </p:txBody>
      </p:sp>
      <p:sp>
        <p:nvSpPr>
          <p:cNvPr id="8" name="Espace réservé du contenu 2"/>
          <p:cNvSpPr txBox="1">
            <a:spLocks/>
          </p:cNvSpPr>
          <p:nvPr/>
        </p:nvSpPr>
        <p:spPr>
          <a:xfrm>
            <a:off x="2857488" y="2500306"/>
            <a:ext cx="5572164" cy="3714776"/>
          </a:xfrm>
          <a:prstGeom prst="wedgeRoundRectCallout">
            <a:avLst>
              <a:gd name="adj1" fmla="val -13529"/>
              <a:gd name="adj2" fmla="val -6595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marL="357188" lvl="2" indent="-357188">
              <a:buFont typeface="Wingdings" pitchFamily="2" charset="2"/>
              <a:buChar char="Ø"/>
            </a:pPr>
            <a:r>
              <a:rPr lang="fr-FR" sz="2800" b="1" dirty="0" smtClean="0"/>
              <a:t>En abscisse, la cohérence du segment avec les finalités de l’entreprise : </a:t>
            </a:r>
            <a:r>
              <a:rPr lang="fr-FR" sz="2800" b="1" i="1" dirty="0" smtClean="0"/>
              <a:t>Est ce que le segment  est cohérent avec les finalités de l’entreprise, c.-à-d., est il prioritaire, neutre, ou hors priorité ?</a:t>
            </a:r>
            <a:endParaRPr lang="fr-FR" sz="2800" b="1" dirty="0" smtClean="0"/>
          </a:p>
        </p:txBody>
      </p:sp>
      <p:sp>
        <p:nvSpPr>
          <p:cNvPr id="10"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71406" y="1214422"/>
            <a:ext cx="8786874" cy="5524500"/>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FA76BAE9-2278-4490-BCF9-B22CBB90E316}" type="slidenum">
              <a:rPr lang="fr-FR"/>
              <a:pPr>
                <a:defRPr/>
              </a:pPr>
              <a:t>18</a:t>
            </a:fld>
            <a:endParaRPr lang="fr-FR" dirty="0"/>
          </a:p>
        </p:txBody>
      </p:sp>
      <p:sp>
        <p:nvSpPr>
          <p:cNvPr id="6" name="Espace réservé du contenu 2"/>
          <p:cNvSpPr txBox="1">
            <a:spLocks/>
          </p:cNvSpPr>
          <p:nvPr/>
        </p:nvSpPr>
        <p:spPr>
          <a:xfrm>
            <a:off x="4071934" y="2714620"/>
            <a:ext cx="4071966" cy="4000528"/>
          </a:xfrm>
          <a:prstGeom prst="wedgeRoundRectCallout">
            <a:avLst>
              <a:gd name="adj1" fmla="val -60692"/>
              <a:gd name="adj2" fmla="val -67782"/>
              <a:gd name="adj3" fmla="val 16667"/>
            </a:avLst>
          </a:prstGeom>
          <a:solidFill>
            <a:schemeClr val="accent2">
              <a:lumMod val="40000"/>
              <a:lumOff val="60000"/>
            </a:schemeClr>
          </a:solidFill>
          <a:effectLst>
            <a:outerShdw blurRad="50800" dist="38100" dir="2700000" algn="tl" rotWithShape="0">
              <a:prstClr val="black">
                <a:alpha val="40000"/>
              </a:prstClr>
            </a:outerShdw>
          </a:effectLst>
        </p:spPr>
        <p:txBody>
          <a:bodyPr>
            <a:noAutofit/>
          </a:bodyPr>
          <a:lstStyle/>
          <a:p>
            <a:pPr marL="0" marR="0" lvl="1" algn="l" defTabSz="914400" eaLnBrk="1" fontAlgn="auto" latinLnBrk="0" hangingPunct="1">
              <a:lnSpc>
                <a:spcPct val="100000"/>
              </a:lnSpc>
              <a:spcBef>
                <a:spcPts val="550"/>
              </a:spcBef>
              <a:spcAft>
                <a:spcPts val="0"/>
              </a:spcAft>
              <a:buClr>
                <a:schemeClr val="accent1"/>
              </a:buClr>
              <a:buSzTx/>
              <a:tabLst/>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Les segments incohérents avec les finalités de l’entreprise sont des segments interdits, sauf si le diagnostic a permis de les identifier en développement prioritaire. Dans ce cas, une ré-interrogation stratégique et un questionnement des finalités sont à conduire pour statuer sur la marche à suivre : (ces segments peuvent constituer de nouvelles opportunité de diversification)</a:t>
            </a:r>
          </a:p>
        </p:txBody>
      </p:sp>
      <p:sp>
        <p:nvSpPr>
          <p:cNvPr id="9"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1500174"/>
            <a:ext cx="7650632" cy="4810120"/>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FA76BAE9-2278-4490-BCF9-B22CBB90E316}" type="slidenum">
              <a:rPr lang="fr-FR"/>
              <a:pPr>
                <a:defRPr/>
              </a:pPr>
              <a:t>19</a:t>
            </a:fld>
            <a:endParaRPr lang="fr-FR" dirty="0"/>
          </a:p>
        </p:txBody>
      </p:sp>
      <p:sp>
        <p:nvSpPr>
          <p:cNvPr id="6" name="Espace réservé du contenu 2"/>
          <p:cNvSpPr txBox="1">
            <a:spLocks/>
          </p:cNvSpPr>
          <p:nvPr/>
        </p:nvSpPr>
        <p:spPr>
          <a:xfrm>
            <a:off x="5000628" y="1024855"/>
            <a:ext cx="4000528" cy="5643578"/>
          </a:xfrm>
          <a:prstGeom prst="wedgeRoundRectCallout">
            <a:avLst>
              <a:gd name="adj1" fmla="val -66318"/>
              <a:gd name="adj2" fmla="val -29653"/>
              <a:gd name="adj3" fmla="val 16667"/>
            </a:avLst>
          </a:prstGeom>
          <a:solidFill>
            <a:schemeClr val="accent2">
              <a:lumMod val="40000"/>
              <a:lumOff val="60000"/>
            </a:schemeClr>
          </a:solidFill>
          <a:effectLst>
            <a:outerShdw blurRad="50800" dist="38100" dir="2700000" algn="tl" rotWithShape="0">
              <a:prstClr val="black">
                <a:alpha val="40000"/>
              </a:prstClr>
            </a:outerShdw>
          </a:effectLst>
        </p:spPr>
        <p:txBody>
          <a:bodyPr>
            <a:noAutofit/>
          </a:bodyPr>
          <a:lstStyle/>
          <a:p>
            <a:pPr marL="4763" lvl="1"/>
            <a:r>
              <a:rPr lang="fr-FR" sz="2000" dirty="0" smtClean="0"/>
              <a:t>Certains segments sont neutres vis-à-vis des finalités de l’entreprise : </a:t>
            </a:r>
          </a:p>
          <a:p>
            <a:pPr marL="271463" lvl="1" indent="-266700">
              <a:buFont typeface="+mj-lt"/>
              <a:buAutoNum type="arabicPeriod"/>
            </a:pPr>
            <a:r>
              <a:rPr lang="fr-FR" sz="2000" dirty="0" smtClean="0"/>
              <a:t>s’ils ont été identifiés comme des développements prioritaires, ils constituent des investissements prioritaires à réaliser ; </a:t>
            </a:r>
          </a:p>
          <a:p>
            <a:pPr marL="271463" lvl="1" indent="-266700">
              <a:buFont typeface="+mj-lt"/>
              <a:buAutoNum type="arabicPeriod"/>
            </a:pPr>
            <a:r>
              <a:rPr lang="fr-FR" sz="2000" dirty="0" smtClean="0"/>
              <a:t>s’ils ont été identifiés comme des développements sélectifs, l’entreprise devra privilégier une stratégie d’opportunisme sans investissements conséquents ; </a:t>
            </a:r>
          </a:p>
          <a:p>
            <a:pPr marL="271463" lvl="1" indent="-266700">
              <a:buFont typeface="+mj-lt"/>
              <a:buAutoNum type="arabicPeriod"/>
            </a:pPr>
            <a:r>
              <a:rPr lang="fr-FR" sz="2000" dirty="0" smtClean="0"/>
              <a:t>s’ils ont été identifiés comme des segments en réorientation ou à abandonner, il s’agira pour l’entreprise d’effectuer une sortie maitrisée ou de ne pas se développer sur ces segments.</a:t>
            </a:r>
          </a:p>
        </p:txBody>
      </p:sp>
      <p:sp>
        <p:nvSpPr>
          <p:cNvPr id="9"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entagone 12"/>
          <p:cNvSpPr/>
          <p:nvPr/>
        </p:nvSpPr>
        <p:spPr>
          <a:xfrm>
            <a:off x="5072066" y="1785926"/>
            <a:ext cx="3714776" cy="3071834"/>
          </a:xfrm>
          <a:prstGeom prst="homePlate">
            <a:avLst>
              <a:gd name="adj" fmla="val 17674"/>
            </a:avLst>
          </a:prstGeom>
          <a:solidFill>
            <a:schemeClr val="accent5">
              <a:lumMod val="60000"/>
              <a:lumOff val="4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2" name="Pentagone 11"/>
          <p:cNvSpPr/>
          <p:nvPr/>
        </p:nvSpPr>
        <p:spPr>
          <a:xfrm>
            <a:off x="2786050" y="1785926"/>
            <a:ext cx="3429024" cy="3071834"/>
          </a:xfrm>
          <a:prstGeom prst="homePlate">
            <a:avLst>
              <a:gd name="adj" fmla="val 17674"/>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 name="Pentagone 9"/>
          <p:cNvSpPr/>
          <p:nvPr/>
        </p:nvSpPr>
        <p:spPr>
          <a:xfrm>
            <a:off x="357158" y="1785926"/>
            <a:ext cx="2928958" cy="3071834"/>
          </a:xfrm>
          <a:prstGeom prst="homePlate">
            <a:avLst>
              <a:gd name="adj" fmla="val 17674"/>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dirty="0" smtClean="0"/>
              <a:t>5 Étapes pour la scénarisation</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2</a:t>
            </a:fld>
            <a:endParaRPr lang="fr-FR"/>
          </a:p>
        </p:txBody>
      </p:sp>
      <p:sp>
        <p:nvSpPr>
          <p:cNvPr id="5" name="Rectangle 4"/>
          <p:cNvSpPr/>
          <p:nvPr/>
        </p:nvSpPr>
        <p:spPr>
          <a:xfrm>
            <a:off x="571472" y="2000240"/>
            <a:ext cx="2071702" cy="1141200"/>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r-FR" b="1" dirty="0" smtClean="0">
                <a:solidFill>
                  <a:schemeClr val="tx1"/>
                </a:solidFill>
              </a:rPr>
              <a:t>Définition des finalités</a:t>
            </a:r>
            <a:endParaRPr lang="fr-FR" dirty="0" smtClean="0">
              <a:solidFill>
                <a:schemeClr val="tx1"/>
              </a:solidFill>
            </a:endParaRPr>
          </a:p>
        </p:txBody>
      </p:sp>
      <p:sp>
        <p:nvSpPr>
          <p:cNvPr id="6" name="Rectangle 5"/>
          <p:cNvSpPr/>
          <p:nvPr/>
        </p:nvSpPr>
        <p:spPr>
          <a:xfrm>
            <a:off x="571472" y="3285000"/>
            <a:ext cx="2071702" cy="1429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Évaluation de la cohérence des différents segments stratégiques avec les finalités</a:t>
            </a:r>
            <a:endParaRPr lang="fr-FR" dirty="0"/>
          </a:p>
        </p:txBody>
      </p:sp>
      <p:sp>
        <p:nvSpPr>
          <p:cNvPr id="7" name="Rectangle 6"/>
          <p:cNvSpPr/>
          <p:nvPr/>
        </p:nvSpPr>
        <p:spPr>
          <a:xfrm>
            <a:off x="3500430" y="2000240"/>
            <a:ext cx="2071702" cy="1285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Construction des scenarii</a:t>
            </a:r>
            <a:endParaRPr lang="fr-FR" dirty="0"/>
          </a:p>
        </p:txBody>
      </p:sp>
      <p:sp>
        <p:nvSpPr>
          <p:cNvPr id="8" name="Rectangle 7"/>
          <p:cNvSpPr/>
          <p:nvPr/>
        </p:nvSpPr>
        <p:spPr>
          <a:xfrm>
            <a:off x="3500430" y="3429000"/>
            <a:ext cx="2071702" cy="1285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Description des scénarios</a:t>
            </a:r>
            <a:endParaRPr lang="fr-FR" dirty="0"/>
          </a:p>
        </p:txBody>
      </p:sp>
      <p:sp>
        <p:nvSpPr>
          <p:cNvPr id="9" name="Rectangle 8"/>
          <p:cNvSpPr/>
          <p:nvPr/>
        </p:nvSpPr>
        <p:spPr>
          <a:xfrm>
            <a:off x="6357950" y="2000240"/>
            <a:ext cx="1785950" cy="271464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Évaluation des scénarios et choix du scénario de référence</a:t>
            </a:r>
            <a:endParaRPr lang="fr-FR" b="1" dirty="0">
              <a:solidFill>
                <a:schemeClr val="bg1"/>
              </a:solidFill>
            </a:endParaRPr>
          </a:p>
        </p:txBody>
      </p:sp>
      <p:sp>
        <p:nvSpPr>
          <p:cNvPr id="14" name="Triangle isocèle 13"/>
          <p:cNvSpPr/>
          <p:nvPr/>
        </p:nvSpPr>
        <p:spPr>
          <a:xfrm rot="10800000">
            <a:off x="4143372" y="3248139"/>
            <a:ext cx="714380" cy="285752"/>
          </a:xfrm>
          <a:prstGeom prst="triangle">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0" grpId="0" animBg="1"/>
      <p:bldP spid="5" grpId="0" animBg="1"/>
      <p:bldP spid="6" grpId="0" animBg="1"/>
      <p:bldP spid="7" grpId="0" animBg="1"/>
      <p:bldP spid="8" grpId="0" animBg="1"/>
      <p:bldP spid="9"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71406" y="1214422"/>
            <a:ext cx="8786874" cy="5524500"/>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FA76BAE9-2278-4490-BCF9-B22CBB90E316}" type="slidenum">
              <a:rPr lang="fr-FR"/>
              <a:pPr>
                <a:defRPr/>
              </a:pPr>
              <a:t>20</a:t>
            </a:fld>
            <a:endParaRPr lang="fr-FR" dirty="0"/>
          </a:p>
        </p:txBody>
      </p:sp>
      <p:sp>
        <p:nvSpPr>
          <p:cNvPr id="6" name="Espace réservé du contenu 2"/>
          <p:cNvSpPr txBox="1">
            <a:spLocks/>
          </p:cNvSpPr>
          <p:nvPr/>
        </p:nvSpPr>
        <p:spPr>
          <a:xfrm>
            <a:off x="2214546" y="2428868"/>
            <a:ext cx="4357718" cy="3357586"/>
          </a:xfrm>
          <a:prstGeom prst="wedgeRoundRectCallout">
            <a:avLst>
              <a:gd name="adj1" fmla="val 64432"/>
              <a:gd name="adj2" fmla="val -42535"/>
              <a:gd name="adj3" fmla="val 16667"/>
            </a:avLst>
          </a:prstGeom>
          <a:solidFill>
            <a:schemeClr val="accent2">
              <a:lumMod val="40000"/>
              <a:lumOff val="60000"/>
            </a:schemeClr>
          </a:solidFill>
          <a:effectLst>
            <a:outerShdw blurRad="50800" dist="38100" dir="2700000" algn="tl" rotWithShape="0">
              <a:prstClr val="black">
                <a:alpha val="40000"/>
              </a:prstClr>
            </a:outerShdw>
          </a:effectLst>
        </p:spPr>
        <p:txBody>
          <a:bodyPr>
            <a:noAutofit/>
          </a:bodyPr>
          <a:lstStyle/>
          <a:p>
            <a:pPr marL="0" lvl="1"/>
            <a:r>
              <a:rPr lang="fr-FR" sz="2000" dirty="0" smtClean="0"/>
              <a:t>Ces segments sont convergents avec les finalités de l’entreprise :</a:t>
            </a:r>
          </a:p>
          <a:p>
            <a:pPr lvl="1" indent="-457200">
              <a:buFont typeface="+mj-lt"/>
              <a:buAutoNum type="arabicPeriod"/>
            </a:pPr>
            <a:r>
              <a:rPr lang="fr-FR" sz="2000" dirty="0" smtClean="0"/>
              <a:t>s’ils ont été identifiés comme des développements prioritaires ou sélectifs, des investissements prioritaires doivent être engagés ;</a:t>
            </a:r>
          </a:p>
          <a:p>
            <a:pPr lvl="1" indent="-457200">
              <a:buFont typeface="+mj-lt"/>
              <a:buAutoNum type="arabicPeriod"/>
            </a:pPr>
            <a:r>
              <a:rPr lang="fr-FR" sz="2000" dirty="0" smtClean="0"/>
              <a:t>s’ils ont été identifiés comme des segments en réorientation, il s’agira pour l’entreprise de surveiller plus particulièrement ces segments</a:t>
            </a:r>
            <a:endParaRPr lang="fr-FR" sz="2000" dirty="0"/>
          </a:p>
        </p:txBody>
      </p:sp>
      <p:sp>
        <p:nvSpPr>
          <p:cNvPr id="9"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933471"/>
            <a:ext cx="7667625" cy="5495925"/>
          </a:xfrm>
          <a:prstGeom prst="rect">
            <a:avLst/>
          </a:prstGeom>
          <a:noFill/>
          <a:ln w="9525">
            <a:noFill/>
            <a:miter lim="800000"/>
            <a:headEnd/>
            <a:tailEnd/>
          </a:ln>
          <a:effectLst/>
        </p:spPr>
      </p:pic>
      <p:sp>
        <p:nvSpPr>
          <p:cNvPr id="3" name="Titre 2"/>
          <p:cNvSpPr>
            <a:spLocks noGrp="1"/>
          </p:cNvSpPr>
          <p:nvPr>
            <p:ph type="title"/>
          </p:nvPr>
        </p:nvSpPr>
        <p:spPr>
          <a:xfrm>
            <a:off x="285720" y="142852"/>
            <a:ext cx="7929618" cy="796908"/>
          </a:xfrm>
        </p:spPr>
        <p:txBody>
          <a:bodyPr>
            <a:normAutofit/>
          </a:bodyPr>
          <a:lstStyle/>
          <a:p>
            <a:r>
              <a:rPr lang="fr-FR" sz="3400" dirty="0" smtClean="0"/>
              <a:t>Rappel du résultat du diagnostic pour SDA</a:t>
            </a:r>
            <a:endParaRPr lang="fr-FR" sz="3400" dirty="0"/>
          </a:p>
        </p:txBody>
      </p:sp>
      <p:sp>
        <p:nvSpPr>
          <p:cNvPr id="5" name="Oval 36"/>
          <p:cNvSpPr>
            <a:spLocks noChangeArrowheads="1"/>
          </p:cNvSpPr>
          <p:nvPr/>
        </p:nvSpPr>
        <p:spPr bwMode="auto">
          <a:xfrm>
            <a:off x="4564694" y="3929066"/>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6" name="Group 47"/>
          <p:cNvGrpSpPr>
            <a:grpSpLocks/>
          </p:cNvGrpSpPr>
          <p:nvPr/>
        </p:nvGrpSpPr>
        <p:grpSpPr bwMode="auto">
          <a:xfrm>
            <a:off x="4996476" y="3714764"/>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86124"/>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821628"/>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86124"/>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857628"/>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143380"/>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a:stCxn id="10" idx="7"/>
            <a:endCxn id="8" idx="1"/>
          </p:cNvCxnSpPr>
          <p:nvPr/>
        </p:nvCxnSpPr>
        <p:spPr>
          <a:xfrm rot="5400000" flipH="1" flipV="1">
            <a:off x="5365010" y="3917410"/>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658299"/>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92504"/>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937787"/>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712556"/>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985861"/>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22</a:t>
            </a:fld>
            <a:endParaRPr lang="fr-FR"/>
          </a:p>
        </p:txBody>
      </p:sp>
      <p:sp>
        <p:nvSpPr>
          <p:cNvPr id="36" name="Rectangle 35"/>
          <p:cNvSpPr/>
          <p:nvPr/>
        </p:nvSpPr>
        <p:spPr>
          <a:xfrm rot="20023654">
            <a:off x="5700185" y="4849661"/>
            <a:ext cx="342414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À valider</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6" name="Oval 36"/>
          <p:cNvSpPr>
            <a:spLocks noChangeArrowheads="1"/>
          </p:cNvSpPr>
          <p:nvPr/>
        </p:nvSpPr>
        <p:spPr bwMode="auto">
          <a:xfrm>
            <a:off x="6072198" y="3278818"/>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9" name="Group 47"/>
          <p:cNvGrpSpPr>
            <a:grpSpLocks/>
          </p:cNvGrpSpPr>
          <p:nvPr/>
        </p:nvGrpSpPr>
        <p:grpSpPr bwMode="auto">
          <a:xfrm>
            <a:off x="7131223" y="2929530"/>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500833" y="1857364"/>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500430" y="2214554"/>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143108" y="1785926"/>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6177950" y="2285992"/>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4714883" y="1857364"/>
            <a:ext cx="1000125" cy="594331"/>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318660" y="2103820"/>
            <a:ext cx="131462" cy="23288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5715008" y="2154530"/>
            <a:ext cx="373006" cy="44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a:off x="3143233" y="2212358"/>
            <a:ext cx="362469" cy="32924"/>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072198" y="2143116"/>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23</a:t>
            </a:fld>
            <a:endParaRPr lang="fr-FR"/>
          </a:p>
        </p:txBody>
      </p:sp>
      <p:sp>
        <p:nvSpPr>
          <p:cNvPr id="75" name="Espace réservé du contenu 74"/>
          <p:cNvSpPr>
            <a:spLocks noGrp="1"/>
          </p:cNvSpPr>
          <p:nvPr>
            <p:ph sz="quarter" idx="1"/>
          </p:nvPr>
        </p:nvSpPr>
        <p:spPr>
          <a:xfrm>
            <a:off x="671200" y="1214422"/>
            <a:ext cx="8187080" cy="857256"/>
          </a:xfrm>
        </p:spPr>
        <p:txBody>
          <a:bodyPr>
            <a:normAutofit fontScale="92500" lnSpcReduction="10000"/>
          </a:bodyPr>
          <a:lstStyle/>
          <a:p>
            <a:r>
              <a:rPr lang="fr-FR" sz="2800" dirty="0" smtClean="0"/>
              <a:t>Pour construire les scénarios stratégiques, deux approches possibles peuvent être entreprises :</a:t>
            </a:r>
          </a:p>
        </p:txBody>
      </p:sp>
      <p:sp>
        <p:nvSpPr>
          <p:cNvPr id="6" name="ZoneTexte 5"/>
          <p:cNvSpPr txBox="1"/>
          <p:nvPr/>
        </p:nvSpPr>
        <p:spPr>
          <a:xfrm>
            <a:off x="1928794" y="2285992"/>
            <a:ext cx="4500594" cy="954107"/>
          </a:xfrm>
          <a:prstGeom prst="rect">
            <a:avLst/>
          </a:prstGeom>
          <a:noFill/>
        </p:spPr>
        <p:txBody>
          <a:bodyPr wrap="square" rtlCol="0">
            <a:spAutoFit/>
          </a:bodyPr>
          <a:lstStyle/>
          <a:p>
            <a:pPr marL="342900" indent="-342900">
              <a:buClr>
                <a:schemeClr val="accent6">
                  <a:lumMod val="75000"/>
                </a:schemeClr>
              </a:buClr>
              <a:buFont typeface="+mj-lt"/>
              <a:buAutoNum type="arabicPeriod"/>
            </a:pPr>
            <a:r>
              <a:rPr lang="fr-FR" sz="2800" dirty="0" smtClean="0"/>
              <a:t>Approche </a:t>
            </a:r>
            <a:r>
              <a:rPr lang="fr-FR" sz="2800" i="1" dirty="0" err="1" smtClean="0"/>
              <a:t>Bottom</a:t>
            </a:r>
            <a:r>
              <a:rPr lang="fr-FR" sz="2800" i="1" dirty="0" smtClean="0"/>
              <a:t>-up</a:t>
            </a:r>
          </a:p>
          <a:p>
            <a:pPr marL="342900" indent="-342900">
              <a:buClr>
                <a:schemeClr val="accent6">
                  <a:lumMod val="75000"/>
                </a:schemeClr>
              </a:buClr>
              <a:buFont typeface="+mj-lt"/>
              <a:buAutoNum type="arabicPeriod"/>
            </a:pPr>
            <a:r>
              <a:rPr lang="fr-FR" sz="2800" dirty="0" smtClean="0"/>
              <a:t>Approche </a:t>
            </a:r>
            <a:r>
              <a:rPr lang="fr-FR" sz="2800" i="1" dirty="0" smtClean="0"/>
              <a:t>Top-down</a:t>
            </a:r>
            <a:endParaRPr lang="fr-FR" sz="2800" dirty="0"/>
          </a:p>
        </p:txBody>
      </p:sp>
      <p:sp>
        <p:nvSpPr>
          <p:cNvPr id="7"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ZoneTexte 100"/>
          <p:cNvSpPr txBox="1"/>
          <p:nvPr/>
        </p:nvSpPr>
        <p:spPr>
          <a:xfrm>
            <a:off x="1071538" y="916528"/>
            <a:ext cx="4214842"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Approche </a:t>
            </a:r>
            <a:r>
              <a:rPr lang="fr-FR" sz="24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Bottom</a:t>
            </a: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Up :</a:t>
            </a:r>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24</a:t>
            </a:fld>
            <a:endParaRPr lang="fr-FR"/>
          </a:p>
        </p:txBody>
      </p:sp>
      <p:sp>
        <p:nvSpPr>
          <p:cNvPr id="75" name="Espace réservé du contenu 74"/>
          <p:cNvSpPr>
            <a:spLocks noGrp="1"/>
          </p:cNvSpPr>
          <p:nvPr>
            <p:ph sz="quarter" idx="1"/>
          </p:nvPr>
        </p:nvSpPr>
        <p:spPr/>
        <p:txBody>
          <a:bodyPr>
            <a:normAutofit/>
          </a:bodyPr>
          <a:lstStyle/>
          <a:p>
            <a:r>
              <a:rPr lang="fr-FR" sz="2800" dirty="0" smtClean="0"/>
              <a:t>Il s’agit de réaliser un nombre de combinaisons possibles des positionnements stratégiques cibles sur chacun des segments afin d’obtenir les scénarios.</a:t>
            </a:r>
          </a:p>
        </p:txBody>
      </p:sp>
      <p:sp>
        <p:nvSpPr>
          <p:cNvPr id="7"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flipV="1">
            <a:off x="5167318" y="1790687"/>
            <a:ext cx="0" cy="3854450"/>
          </a:xfrm>
          <a:prstGeom prst="line">
            <a:avLst/>
          </a:prstGeom>
          <a:noFill/>
          <a:ln w="9525">
            <a:solidFill>
              <a:srgbClr val="DDDDDD"/>
            </a:solidFill>
            <a:round/>
            <a:headEnd/>
            <a:tailEnd/>
          </a:ln>
        </p:spPr>
        <p:txBody>
          <a:bodyPr wrap="none" anchor="ctr"/>
          <a:lstStyle/>
          <a:p>
            <a:endParaRPr lang="fr-FR"/>
          </a:p>
        </p:txBody>
      </p:sp>
      <p:sp>
        <p:nvSpPr>
          <p:cNvPr id="47107" name="Line 3"/>
          <p:cNvSpPr>
            <a:spLocks noChangeShapeType="1"/>
          </p:cNvSpPr>
          <p:nvPr/>
        </p:nvSpPr>
        <p:spPr bwMode="auto">
          <a:xfrm flipV="1">
            <a:off x="3957643" y="1782749"/>
            <a:ext cx="0" cy="3854450"/>
          </a:xfrm>
          <a:prstGeom prst="line">
            <a:avLst/>
          </a:prstGeom>
          <a:noFill/>
          <a:ln w="9525">
            <a:solidFill>
              <a:srgbClr val="DDDDDD"/>
            </a:solidFill>
            <a:round/>
            <a:headEnd/>
            <a:tailEnd/>
          </a:ln>
        </p:spPr>
        <p:txBody>
          <a:bodyPr wrap="none" anchor="ctr"/>
          <a:lstStyle/>
          <a:p>
            <a:endParaRPr lang="fr-FR"/>
          </a:p>
        </p:txBody>
      </p:sp>
      <p:sp>
        <p:nvSpPr>
          <p:cNvPr id="47108" name="Line 4"/>
          <p:cNvSpPr>
            <a:spLocks noChangeShapeType="1"/>
          </p:cNvSpPr>
          <p:nvPr/>
        </p:nvSpPr>
        <p:spPr bwMode="auto">
          <a:xfrm>
            <a:off x="2779718" y="4098912"/>
            <a:ext cx="4919662" cy="0"/>
          </a:xfrm>
          <a:prstGeom prst="line">
            <a:avLst/>
          </a:prstGeom>
          <a:noFill/>
          <a:ln w="9525">
            <a:solidFill>
              <a:srgbClr val="DDDDDD"/>
            </a:solidFill>
            <a:round/>
            <a:headEnd/>
            <a:tailEnd/>
          </a:ln>
        </p:spPr>
        <p:txBody>
          <a:bodyPr wrap="none" anchor="ctr"/>
          <a:lstStyle/>
          <a:p>
            <a:endParaRPr lang="fr-FR"/>
          </a:p>
        </p:txBody>
      </p:sp>
      <p:sp>
        <p:nvSpPr>
          <p:cNvPr id="47109" name="Line 5"/>
          <p:cNvSpPr>
            <a:spLocks noChangeShapeType="1"/>
          </p:cNvSpPr>
          <p:nvPr/>
        </p:nvSpPr>
        <p:spPr bwMode="auto">
          <a:xfrm>
            <a:off x="2779718" y="3325799"/>
            <a:ext cx="4895850" cy="0"/>
          </a:xfrm>
          <a:prstGeom prst="line">
            <a:avLst/>
          </a:prstGeom>
          <a:noFill/>
          <a:ln w="9525">
            <a:solidFill>
              <a:srgbClr val="DDDDDD"/>
            </a:solidFill>
            <a:round/>
            <a:headEnd/>
            <a:tailEnd/>
          </a:ln>
        </p:spPr>
        <p:txBody>
          <a:bodyPr wrap="none" anchor="ctr"/>
          <a:lstStyle/>
          <a:p>
            <a:endParaRPr lang="fr-FR"/>
          </a:p>
        </p:txBody>
      </p:sp>
      <p:sp>
        <p:nvSpPr>
          <p:cNvPr id="47110" name="Oval 6"/>
          <p:cNvSpPr>
            <a:spLocks noChangeArrowheads="1"/>
          </p:cNvSpPr>
          <p:nvPr/>
        </p:nvSpPr>
        <p:spPr bwMode="auto">
          <a:xfrm>
            <a:off x="4951418" y="2744774"/>
            <a:ext cx="571500" cy="635000"/>
          </a:xfrm>
          <a:prstGeom prst="ellipse">
            <a:avLst/>
          </a:prstGeom>
          <a:solidFill>
            <a:schemeClr val="bg1"/>
          </a:solidFill>
          <a:ln w="38100">
            <a:solidFill>
              <a:schemeClr val="accent2"/>
            </a:solidFill>
            <a:prstDash val="sysDot"/>
            <a:round/>
            <a:headEnd/>
            <a:tailEnd/>
          </a:ln>
        </p:spPr>
        <p:txBody>
          <a:bodyPr wrap="none" lIns="79349" tIns="39674" rIns="79349" bIns="39674" anchor="ctr"/>
          <a:lstStyle/>
          <a:p>
            <a:pPr defTabSz="793750"/>
            <a:r>
              <a:rPr lang="en-GB" sz="1000" b="1">
                <a:solidFill>
                  <a:schemeClr val="accent2"/>
                </a:solidFill>
              </a:rPr>
              <a:t>?</a:t>
            </a:r>
            <a:endParaRPr lang="en-GB" sz="1000" b="1"/>
          </a:p>
        </p:txBody>
      </p:sp>
      <p:sp>
        <p:nvSpPr>
          <p:cNvPr id="47111" name="Oval 7"/>
          <p:cNvSpPr>
            <a:spLocks noChangeArrowheads="1"/>
          </p:cNvSpPr>
          <p:nvPr/>
        </p:nvSpPr>
        <p:spPr bwMode="auto">
          <a:xfrm>
            <a:off x="4108455" y="2755887"/>
            <a:ext cx="1020763" cy="1136650"/>
          </a:xfrm>
          <a:prstGeom prst="ellipse">
            <a:avLst/>
          </a:prstGeom>
          <a:solidFill>
            <a:schemeClr val="accent4">
              <a:lumMod val="40000"/>
              <a:lumOff val="60000"/>
            </a:schemeClr>
          </a:solidFill>
          <a:ln w="9525">
            <a:solidFill>
              <a:schemeClr val="accent2"/>
            </a:solidFill>
            <a:round/>
            <a:headEnd/>
            <a:tailEnd/>
          </a:ln>
        </p:spPr>
        <p:txBody>
          <a:bodyPr wrap="none" lIns="79349" tIns="39674" rIns="79349" bIns="39674" anchor="ctr"/>
          <a:lstStyle/>
          <a:p>
            <a:pPr defTabSz="793750"/>
            <a:r>
              <a:rPr lang="en-GB" sz="1000" b="1" dirty="0"/>
              <a:t>2700</a:t>
            </a:r>
          </a:p>
          <a:p>
            <a:pPr defTabSz="793750"/>
            <a:endParaRPr lang="en-GB" sz="1000" b="1" dirty="0">
              <a:solidFill>
                <a:srgbClr val="FFF0D1"/>
              </a:solidFill>
            </a:endParaRPr>
          </a:p>
          <a:p>
            <a:pPr defTabSz="793750"/>
            <a:endParaRPr lang="en-GB" sz="1000" b="1" dirty="0">
              <a:solidFill>
                <a:srgbClr val="FFF0D1"/>
              </a:solidFill>
            </a:endParaRPr>
          </a:p>
          <a:p>
            <a:pPr defTabSz="793750"/>
            <a:endParaRPr lang="en-GB" sz="1000" b="1" dirty="0">
              <a:solidFill>
                <a:srgbClr val="FFF0D1"/>
              </a:solidFill>
            </a:endParaRPr>
          </a:p>
          <a:p>
            <a:pPr defTabSz="793750"/>
            <a:endParaRPr lang="en-GB" sz="1000" b="1" dirty="0">
              <a:solidFill>
                <a:srgbClr val="FFF0D1"/>
              </a:solidFill>
            </a:endParaRPr>
          </a:p>
          <a:p>
            <a:pPr defTabSz="793750"/>
            <a:endParaRPr lang="en-GB" sz="1000" b="1" dirty="0">
              <a:solidFill>
                <a:srgbClr val="FFF0D1"/>
              </a:solidFill>
            </a:endParaRPr>
          </a:p>
          <a:p>
            <a:pPr defTabSz="793750"/>
            <a:endParaRPr lang="en-GB" sz="1000" b="1" dirty="0">
              <a:solidFill>
                <a:srgbClr val="FFF0D1"/>
              </a:solidFill>
            </a:endParaRPr>
          </a:p>
        </p:txBody>
      </p:sp>
      <p:sp>
        <p:nvSpPr>
          <p:cNvPr id="47112" name="Oval 9"/>
          <p:cNvSpPr>
            <a:spLocks noChangeArrowheads="1"/>
          </p:cNvSpPr>
          <p:nvPr/>
        </p:nvSpPr>
        <p:spPr bwMode="auto">
          <a:xfrm>
            <a:off x="4894268" y="4041762"/>
            <a:ext cx="571500" cy="636587"/>
          </a:xfrm>
          <a:prstGeom prst="ellipse">
            <a:avLst/>
          </a:prstGeom>
          <a:solidFill>
            <a:srgbClr val="FFC000"/>
          </a:solidFill>
          <a:ln w="9525">
            <a:solidFill>
              <a:schemeClr val="accent2"/>
            </a:solidFill>
            <a:round/>
            <a:headEnd/>
            <a:tailEnd/>
          </a:ln>
        </p:spPr>
        <p:txBody>
          <a:bodyPr wrap="none" lIns="79349" tIns="39674" rIns="79349" bIns="39674" anchor="ctr"/>
          <a:lstStyle/>
          <a:p>
            <a:pPr defTabSz="793750"/>
            <a:r>
              <a:rPr lang="en-GB" sz="1000" b="1" dirty="0"/>
              <a:t>850</a:t>
            </a:r>
          </a:p>
          <a:p>
            <a:pPr defTabSz="793750"/>
            <a:endParaRPr lang="en-GB" sz="1000" b="1" dirty="0">
              <a:solidFill>
                <a:schemeClr val="bg1"/>
              </a:solidFill>
            </a:endParaRPr>
          </a:p>
          <a:p>
            <a:pPr defTabSz="793750"/>
            <a:endParaRPr lang="en-GB" sz="1000" b="1" dirty="0">
              <a:solidFill>
                <a:schemeClr val="bg1"/>
              </a:solidFill>
            </a:endParaRPr>
          </a:p>
        </p:txBody>
      </p:sp>
      <p:sp>
        <p:nvSpPr>
          <p:cNvPr id="47113" name="Line 10"/>
          <p:cNvSpPr>
            <a:spLocks noChangeShapeType="1"/>
          </p:cNvSpPr>
          <p:nvPr/>
        </p:nvSpPr>
        <p:spPr bwMode="auto">
          <a:xfrm flipV="1">
            <a:off x="2776543" y="1779574"/>
            <a:ext cx="0" cy="3857625"/>
          </a:xfrm>
          <a:prstGeom prst="line">
            <a:avLst/>
          </a:prstGeom>
          <a:noFill/>
          <a:ln w="9525">
            <a:solidFill>
              <a:srgbClr val="990033"/>
            </a:solidFill>
            <a:round/>
            <a:headEnd/>
            <a:tailEnd/>
          </a:ln>
        </p:spPr>
        <p:txBody>
          <a:bodyPr wrap="none" anchor="ctr"/>
          <a:lstStyle/>
          <a:p>
            <a:endParaRPr lang="fr-FR"/>
          </a:p>
        </p:txBody>
      </p:sp>
      <p:sp>
        <p:nvSpPr>
          <p:cNvPr id="47114" name="Line 11"/>
          <p:cNvSpPr>
            <a:spLocks noChangeShapeType="1"/>
          </p:cNvSpPr>
          <p:nvPr/>
        </p:nvSpPr>
        <p:spPr bwMode="auto">
          <a:xfrm>
            <a:off x="2776543" y="4870437"/>
            <a:ext cx="4945062" cy="0"/>
          </a:xfrm>
          <a:prstGeom prst="line">
            <a:avLst/>
          </a:prstGeom>
          <a:noFill/>
          <a:ln w="9525">
            <a:solidFill>
              <a:srgbClr val="DDDDDD"/>
            </a:solidFill>
            <a:round/>
            <a:headEnd/>
            <a:tailEnd/>
          </a:ln>
        </p:spPr>
        <p:txBody>
          <a:bodyPr wrap="none" anchor="ctr"/>
          <a:lstStyle/>
          <a:p>
            <a:endParaRPr lang="fr-FR"/>
          </a:p>
        </p:txBody>
      </p:sp>
      <p:sp>
        <p:nvSpPr>
          <p:cNvPr id="47115" name="Line 12"/>
          <p:cNvSpPr>
            <a:spLocks noChangeShapeType="1"/>
          </p:cNvSpPr>
          <p:nvPr/>
        </p:nvSpPr>
        <p:spPr bwMode="auto">
          <a:xfrm>
            <a:off x="2776543" y="2554274"/>
            <a:ext cx="4945062" cy="0"/>
          </a:xfrm>
          <a:prstGeom prst="line">
            <a:avLst/>
          </a:prstGeom>
          <a:noFill/>
          <a:ln w="9525">
            <a:solidFill>
              <a:srgbClr val="DDDDDD"/>
            </a:solidFill>
            <a:round/>
            <a:headEnd/>
            <a:tailEnd/>
          </a:ln>
        </p:spPr>
        <p:txBody>
          <a:bodyPr wrap="none" anchor="ctr"/>
          <a:lstStyle/>
          <a:p>
            <a:endParaRPr lang="fr-FR"/>
          </a:p>
        </p:txBody>
      </p:sp>
      <p:sp>
        <p:nvSpPr>
          <p:cNvPr id="47116" name="Line 13"/>
          <p:cNvSpPr>
            <a:spLocks noChangeShapeType="1"/>
          </p:cNvSpPr>
          <p:nvPr/>
        </p:nvSpPr>
        <p:spPr bwMode="auto">
          <a:xfrm>
            <a:off x="2776543" y="1782749"/>
            <a:ext cx="4945062" cy="0"/>
          </a:xfrm>
          <a:prstGeom prst="line">
            <a:avLst/>
          </a:prstGeom>
          <a:noFill/>
          <a:ln w="9525">
            <a:solidFill>
              <a:srgbClr val="990033"/>
            </a:solidFill>
            <a:round/>
            <a:headEnd/>
            <a:tailEnd/>
          </a:ln>
        </p:spPr>
        <p:txBody>
          <a:bodyPr wrap="none" anchor="ctr"/>
          <a:lstStyle/>
          <a:p>
            <a:endParaRPr lang="fr-FR"/>
          </a:p>
        </p:txBody>
      </p:sp>
      <p:sp>
        <p:nvSpPr>
          <p:cNvPr id="47117" name="Line 14"/>
          <p:cNvSpPr>
            <a:spLocks noChangeShapeType="1"/>
          </p:cNvSpPr>
          <p:nvPr/>
        </p:nvSpPr>
        <p:spPr bwMode="auto">
          <a:xfrm flipV="1">
            <a:off x="7721605" y="1782749"/>
            <a:ext cx="0" cy="3854450"/>
          </a:xfrm>
          <a:prstGeom prst="line">
            <a:avLst/>
          </a:prstGeom>
          <a:noFill/>
          <a:ln w="9525">
            <a:solidFill>
              <a:srgbClr val="990033"/>
            </a:solidFill>
            <a:round/>
            <a:headEnd/>
            <a:tailEnd/>
          </a:ln>
        </p:spPr>
        <p:txBody>
          <a:bodyPr wrap="none" anchor="ctr"/>
          <a:lstStyle/>
          <a:p>
            <a:endParaRPr lang="fr-FR"/>
          </a:p>
        </p:txBody>
      </p:sp>
      <p:sp>
        <p:nvSpPr>
          <p:cNvPr id="47118" name="Line 15"/>
          <p:cNvSpPr>
            <a:spLocks noChangeShapeType="1"/>
          </p:cNvSpPr>
          <p:nvPr/>
        </p:nvSpPr>
        <p:spPr bwMode="auto">
          <a:xfrm flipH="1" flipV="1">
            <a:off x="5851530" y="3114662"/>
            <a:ext cx="133350" cy="349250"/>
          </a:xfrm>
          <a:prstGeom prst="line">
            <a:avLst/>
          </a:prstGeom>
          <a:noFill/>
          <a:ln w="9525">
            <a:solidFill>
              <a:schemeClr val="bg1"/>
            </a:solidFill>
            <a:round/>
            <a:headEnd/>
            <a:tailEnd/>
          </a:ln>
        </p:spPr>
        <p:txBody>
          <a:bodyPr wrap="none" anchor="ctr"/>
          <a:lstStyle/>
          <a:p>
            <a:endParaRPr lang="fr-FR"/>
          </a:p>
        </p:txBody>
      </p:sp>
      <p:sp>
        <p:nvSpPr>
          <p:cNvPr id="47119" name="Line 16"/>
          <p:cNvSpPr>
            <a:spLocks noChangeShapeType="1"/>
          </p:cNvSpPr>
          <p:nvPr/>
        </p:nvSpPr>
        <p:spPr bwMode="auto">
          <a:xfrm flipV="1">
            <a:off x="5984880" y="3114662"/>
            <a:ext cx="66675" cy="349250"/>
          </a:xfrm>
          <a:prstGeom prst="line">
            <a:avLst/>
          </a:prstGeom>
          <a:noFill/>
          <a:ln w="9525">
            <a:solidFill>
              <a:schemeClr val="bg1"/>
            </a:solidFill>
            <a:round/>
            <a:headEnd/>
            <a:tailEnd/>
          </a:ln>
        </p:spPr>
        <p:txBody>
          <a:bodyPr wrap="none" anchor="ctr"/>
          <a:lstStyle/>
          <a:p>
            <a:endParaRPr lang="fr-FR"/>
          </a:p>
        </p:txBody>
      </p:sp>
      <p:sp>
        <p:nvSpPr>
          <p:cNvPr id="47120" name="Line 17"/>
          <p:cNvSpPr>
            <a:spLocks noChangeShapeType="1"/>
          </p:cNvSpPr>
          <p:nvPr/>
        </p:nvSpPr>
        <p:spPr bwMode="auto">
          <a:xfrm flipV="1">
            <a:off x="3952880" y="2598724"/>
            <a:ext cx="3681413" cy="1558925"/>
          </a:xfrm>
          <a:prstGeom prst="line">
            <a:avLst/>
          </a:prstGeom>
          <a:noFill/>
          <a:ln w="38100">
            <a:solidFill>
              <a:srgbClr val="990033"/>
            </a:solidFill>
            <a:prstDash val="dash"/>
            <a:round/>
            <a:headEnd/>
            <a:tailEnd/>
          </a:ln>
        </p:spPr>
        <p:txBody>
          <a:bodyPr wrap="none" anchor="ctr"/>
          <a:lstStyle/>
          <a:p>
            <a:endParaRPr lang="fr-FR"/>
          </a:p>
        </p:txBody>
      </p:sp>
      <p:sp>
        <p:nvSpPr>
          <p:cNvPr id="47121" name="Line 18"/>
          <p:cNvSpPr>
            <a:spLocks noChangeShapeType="1"/>
          </p:cNvSpPr>
          <p:nvPr/>
        </p:nvSpPr>
        <p:spPr bwMode="auto">
          <a:xfrm flipV="1">
            <a:off x="6440493" y="1781162"/>
            <a:ext cx="0" cy="3863975"/>
          </a:xfrm>
          <a:prstGeom prst="line">
            <a:avLst/>
          </a:prstGeom>
          <a:noFill/>
          <a:ln w="9525">
            <a:solidFill>
              <a:srgbClr val="DDDDDD"/>
            </a:solidFill>
            <a:round/>
            <a:headEnd/>
            <a:tailEnd/>
          </a:ln>
        </p:spPr>
        <p:txBody>
          <a:bodyPr wrap="none" anchor="ctr"/>
          <a:lstStyle/>
          <a:p>
            <a:endParaRPr lang="fr-FR"/>
          </a:p>
        </p:txBody>
      </p:sp>
      <p:sp>
        <p:nvSpPr>
          <p:cNvPr id="47122" name="Line 19"/>
          <p:cNvSpPr>
            <a:spLocks noChangeShapeType="1"/>
          </p:cNvSpPr>
          <p:nvPr/>
        </p:nvSpPr>
        <p:spPr bwMode="auto">
          <a:xfrm>
            <a:off x="2782893" y="5643549"/>
            <a:ext cx="4946650" cy="0"/>
          </a:xfrm>
          <a:prstGeom prst="line">
            <a:avLst/>
          </a:prstGeom>
          <a:noFill/>
          <a:ln w="9525">
            <a:solidFill>
              <a:srgbClr val="990033"/>
            </a:solidFill>
            <a:round/>
            <a:headEnd/>
            <a:tailEnd/>
          </a:ln>
        </p:spPr>
        <p:txBody>
          <a:bodyPr wrap="none" anchor="ctr"/>
          <a:lstStyle/>
          <a:p>
            <a:endParaRPr lang="fr-FR"/>
          </a:p>
        </p:txBody>
      </p:sp>
      <p:sp>
        <p:nvSpPr>
          <p:cNvPr id="47123" name="Line 20"/>
          <p:cNvSpPr>
            <a:spLocks noChangeShapeType="1"/>
          </p:cNvSpPr>
          <p:nvPr/>
        </p:nvSpPr>
        <p:spPr bwMode="auto">
          <a:xfrm flipV="1">
            <a:off x="2798768" y="5119674"/>
            <a:ext cx="3138487" cy="401638"/>
          </a:xfrm>
          <a:prstGeom prst="line">
            <a:avLst/>
          </a:prstGeom>
          <a:noFill/>
          <a:ln w="38100">
            <a:solidFill>
              <a:srgbClr val="990033"/>
            </a:solidFill>
            <a:prstDash val="dash"/>
            <a:round/>
            <a:headEnd/>
            <a:tailEnd/>
          </a:ln>
        </p:spPr>
        <p:txBody>
          <a:bodyPr wrap="none" anchor="ctr"/>
          <a:lstStyle/>
          <a:p>
            <a:endParaRPr lang="fr-FR"/>
          </a:p>
        </p:txBody>
      </p:sp>
      <p:sp>
        <p:nvSpPr>
          <p:cNvPr id="47124" name="Line 21"/>
          <p:cNvSpPr>
            <a:spLocks noChangeShapeType="1"/>
          </p:cNvSpPr>
          <p:nvPr/>
        </p:nvSpPr>
        <p:spPr bwMode="auto">
          <a:xfrm flipV="1">
            <a:off x="5924555" y="4186224"/>
            <a:ext cx="1779588" cy="923925"/>
          </a:xfrm>
          <a:prstGeom prst="line">
            <a:avLst/>
          </a:prstGeom>
          <a:noFill/>
          <a:ln w="38100">
            <a:solidFill>
              <a:srgbClr val="990033"/>
            </a:solidFill>
            <a:prstDash val="dash"/>
            <a:round/>
            <a:headEnd/>
            <a:tailEnd/>
          </a:ln>
        </p:spPr>
        <p:txBody>
          <a:bodyPr wrap="none" anchor="ctr"/>
          <a:lstStyle/>
          <a:p>
            <a:endParaRPr lang="fr-FR"/>
          </a:p>
        </p:txBody>
      </p:sp>
      <p:sp>
        <p:nvSpPr>
          <p:cNvPr id="47125" name="Line 22"/>
          <p:cNvSpPr>
            <a:spLocks noChangeShapeType="1"/>
          </p:cNvSpPr>
          <p:nvPr/>
        </p:nvSpPr>
        <p:spPr bwMode="auto">
          <a:xfrm flipV="1">
            <a:off x="4011618" y="3349612"/>
            <a:ext cx="3729037" cy="1544637"/>
          </a:xfrm>
          <a:prstGeom prst="line">
            <a:avLst/>
          </a:prstGeom>
          <a:noFill/>
          <a:ln w="38100">
            <a:solidFill>
              <a:srgbClr val="990033"/>
            </a:solidFill>
            <a:prstDash val="dash"/>
            <a:round/>
            <a:headEnd/>
            <a:tailEnd/>
          </a:ln>
        </p:spPr>
        <p:txBody>
          <a:bodyPr wrap="none" anchor="ctr"/>
          <a:lstStyle/>
          <a:p>
            <a:endParaRPr lang="fr-FR"/>
          </a:p>
        </p:txBody>
      </p:sp>
      <p:sp>
        <p:nvSpPr>
          <p:cNvPr id="47126" name="Line 23"/>
          <p:cNvSpPr>
            <a:spLocks noChangeShapeType="1"/>
          </p:cNvSpPr>
          <p:nvPr/>
        </p:nvSpPr>
        <p:spPr bwMode="auto">
          <a:xfrm flipV="1">
            <a:off x="2816230" y="4163999"/>
            <a:ext cx="1116013" cy="784225"/>
          </a:xfrm>
          <a:prstGeom prst="line">
            <a:avLst/>
          </a:prstGeom>
          <a:noFill/>
          <a:ln w="38100">
            <a:solidFill>
              <a:srgbClr val="990033"/>
            </a:solidFill>
            <a:prstDash val="dash"/>
            <a:round/>
            <a:headEnd/>
            <a:tailEnd/>
          </a:ln>
        </p:spPr>
        <p:txBody>
          <a:bodyPr wrap="none" anchor="ctr"/>
          <a:lstStyle/>
          <a:p>
            <a:endParaRPr lang="fr-FR"/>
          </a:p>
        </p:txBody>
      </p:sp>
      <p:sp>
        <p:nvSpPr>
          <p:cNvPr id="47127" name="Line 24"/>
          <p:cNvSpPr>
            <a:spLocks noChangeShapeType="1"/>
          </p:cNvSpPr>
          <p:nvPr/>
        </p:nvSpPr>
        <p:spPr bwMode="auto">
          <a:xfrm flipV="1">
            <a:off x="3932243" y="4908537"/>
            <a:ext cx="69850" cy="490537"/>
          </a:xfrm>
          <a:prstGeom prst="line">
            <a:avLst/>
          </a:prstGeom>
          <a:noFill/>
          <a:ln w="38100">
            <a:solidFill>
              <a:srgbClr val="990033"/>
            </a:solidFill>
            <a:prstDash val="dash"/>
            <a:round/>
            <a:headEnd/>
            <a:tailEnd/>
          </a:ln>
        </p:spPr>
        <p:txBody>
          <a:bodyPr wrap="none" anchor="ctr"/>
          <a:lstStyle/>
          <a:p>
            <a:endParaRPr lang="fr-FR"/>
          </a:p>
        </p:txBody>
      </p:sp>
      <p:sp>
        <p:nvSpPr>
          <p:cNvPr id="47128" name="Freeform 25"/>
          <p:cNvSpPr>
            <a:spLocks/>
          </p:cNvSpPr>
          <p:nvPr/>
        </p:nvSpPr>
        <p:spPr bwMode="auto">
          <a:xfrm>
            <a:off x="5588005" y="4483087"/>
            <a:ext cx="492125" cy="174625"/>
          </a:xfrm>
          <a:custGeom>
            <a:avLst/>
            <a:gdLst>
              <a:gd name="T0" fmla="*/ 0 w 439"/>
              <a:gd name="T1" fmla="*/ 174625 h 139"/>
              <a:gd name="T2" fmla="*/ 215341 w 439"/>
              <a:gd name="T3" fmla="*/ 0 h 139"/>
              <a:gd name="T4" fmla="*/ 492369 w 439"/>
              <a:gd name="T5" fmla="*/ 77890 h 139"/>
              <a:gd name="T6" fmla="*/ 0 60000 65536"/>
              <a:gd name="T7" fmla="*/ 0 60000 65536"/>
              <a:gd name="T8" fmla="*/ 0 60000 65536"/>
              <a:gd name="T9" fmla="*/ 0 w 439"/>
              <a:gd name="T10" fmla="*/ 0 h 139"/>
              <a:gd name="T11" fmla="*/ 439 w 439"/>
              <a:gd name="T12" fmla="*/ 139 h 139"/>
            </a:gdLst>
            <a:ahLst/>
            <a:cxnLst>
              <a:cxn ang="T6">
                <a:pos x="T0" y="T1"/>
              </a:cxn>
              <a:cxn ang="T7">
                <a:pos x="T2" y="T3"/>
              </a:cxn>
              <a:cxn ang="T8">
                <a:pos x="T4" y="T5"/>
              </a:cxn>
            </a:cxnLst>
            <a:rect l="T9" t="T10" r="T11" b="T12"/>
            <a:pathLst>
              <a:path w="439" h="139">
                <a:moveTo>
                  <a:pt x="0" y="139"/>
                </a:moveTo>
                <a:lnTo>
                  <a:pt x="192" y="0"/>
                </a:lnTo>
                <a:lnTo>
                  <a:pt x="439" y="62"/>
                </a:lnTo>
              </a:path>
            </a:pathLst>
          </a:custGeom>
          <a:noFill/>
          <a:ln w="19050">
            <a:solidFill>
              <a:schemeClr val="bg1"/>
            </a:solidFill>
            <a:round/>
            <a:headEnd/>
            <a:tailEnd/>
          </a:ln>
        </p:spPr>
        <p:txBody>
          <a:bodyPr wrap="none" anchor="ctr"/>
          <a:lstStyle/>
          <a:p>
            <a:endParaRPr lang="fr-FR"/>
          </a:p>
        </p:txBody>
      </p:sp>
      <p:sp>
        <p:nvSpPr>
          <p:cNvPr id="47129" name="Freeform 26"/>
          <p:cNvSpPr>
            <a:spLocks/>
          </p:cNvSpPr>
          <p:nvPr/>
        </p:nvSpPr>
        <p:spPr bwMode="auto">
          <a:xfrm>
            <a:off x="5191130" y="3729024"/>
            <a:ext cx="138113" cy="77788"/>
          </a:xfrm>
          <a:custGeom>
            <a:avLst/>
            <a:gdLst>
              <a:gd name="T0" fmla="*/ 17967 w 115"/>
              <a:gd name="T1" fmla="*/ 0 h 116"/>
              <a:gd name="T2" fmla="*/ 0 w 115"/>
              <a:gd name="T3" fmla="*/ 77788 h 116"/>
              <a:gd name="T4" fmla="*/ 137746 w 115"/>
              <a:gd name="T5" fmla="*/ 57000 h 116"/>
              <a:gd name="T6" fmla="*/ 0 60000 65536"/>
              <a:gd name="T7" fmla="*/ 0 60000 65536"/>
              <a:gd name="T8" fmla="*/ 0 60000 65536"/>
              <a:gd name="T9" fmla="*/ 0 w 115"/>
              <a:gd name="T10" fmla="*/ 0 h 116"/>
              <a:gd name="T11" fmla="*/ 115 w 115"/>
              <a:gd name="T12" fmla="*/ 116 h 116"/>
            </a:gdLst>
            <a:ahLst/>
            <a:cxnLst>
              <a:cxn ang="T6">
                <a:pos x="T0" y="T1"/>
              </a:cxn>
              <a:cxn ang="T7">
                <a:pos x="T2" y="T3"/>
              </a:cxn>
              <a:cxn ang="T8">
                <a:pos x="T4" y="T5"/>
              </a:cxn>
            </a:cxnLst>
            <a:rect l="T9" t="T10" r="T11" b="T12"/>
            <a:pathLst>
              <a:path w="115" h="116">
                <a:moveTo>
                  <a:pt x="15" y="0"/>
                </a:moveTo>
                <a:lnTo>
                  <a:pt x="0" y="116"/>
                </a:lnTo>
                <a:lnTo>
                  <a:pt x="115" y="85"/>
                </a:lnTo>
              </a:path>
            </a:pathLst>
          </a:custGeom>
          <a:noFill/>
          <a:ln w="19050">
            <a:solidFill>
              <a:schemeClr val="bg1"/>
            </a:solidFill>
            <a:round/>
            <a:headEnd/>
            <a:tailEnd/>
          </a:ln>
        </p:spPr>
        <p:txBody>
          <a:bodyPr wrap="none" anchor="ctr"/>
          <a:lstStyle/>
          <a:p>
            <a:endParaRPr lang="fr-FR"/>
          </a:p>
        </p:txBody>
      </p:sp>
      <p:sp>
        <p:nvSpPr>
          <p:cNvPr id="47130" name="Freeform 27"/>
          <p:cNvSpPr>
            <a:spLocks/>
          </p:cNvSpPr>
          <p:nvPr/>
        </p:nvSpPr>
        <p:spPr bwMode="auto">
          <a:xfrm>
            <a:off x="7231068" y="5094274"/>
            <a:ext cx="128587" cy="146050"/>
          </a:xfrm>
          <a:custGeom>
            <a:avLst/>
            <a:gdLst>
              <a:gd name="T0" fmla="*/ 16820 w 115"/>
              <a:gd name="T1" fmla="*/ 0 h 116"/>
              <a:gd name="T2" fmla="*/ 0 w 115"/>
              <a:gd name="T3" fmla="*/ 146050 h 116"/>
              <a:gd name="T4" fmla="*/ 128954 w 115"/>
              <a:gd name="T5" fmla="*/ 107019 h 116"/>
              <a:gd name="T6" fmla="*/ 0 60000 65536"/>
              <a:gd name="T7" fmla="*/ 0 60000 65536"/>
              <a:gd name="T8" fmla="*/ 0 60000 65536"/>
              <a:gd name="T9" fmla="*/ 0 w 115"/>
              <a:gd name="T10" fmla="*/ 0 h 116"/>
              <a:gd name="T11" fmla="*/ 115 w 115"/>
              <a:gd name="T12" fmla="*/ 116 h 116"/>
            </a:gdLst>
            <a:ahLst/>
            <a:cxnLst>
              <a:cxn ang="T6">
                <a:pos x="T0" y="T1"/>
              </a:cxn>
              <a:cxn ang="T7">
                <a:pos x="T2" y="T3"/>
              </a:cxn>
              <a:cxn ang="T8">
                <a:pos x="T4" y="T5"/>
              </a:cxn>
            </a:cxnLst>
            <a:rect l="T9" t="T10" r="T11" b="T12"/>
            <a:pathLst>
              <a:path w="115" h="116">
                <a:moveTo>
                  <a:pt x="15" y="0"/>
                </a:moveTo>
                <a:lnTo>
                  <a:pt x="0" y="116"/>
                </a:lnTo>
                <a:lnTo>
                  <a:pt x="115" y="85"/>
                </a:lnTo>
              </a:path>
            </a:pathLst>
          </a:custGeom>
          <a:noFill/>
          <a:ln w="19050">
            <a:solidFill>
              <a:schemeClr val="bg1"/>
            </a:solidFill>
            <a:round/>
            <a:headEnd/>
            <a:tailEnd/>
          </a:ln>
        </p:spPr>
        <p:txBody>
          <a:bodyPr wrap="none" anchor="ctr"/>
          <a:lstStyle/>
          <a:p>
            <a:endParaRPr lang="fr-FR"/>
          </a:p>
        </p:txBody>
      </p:sp>
      <p:sp>
        <p:nvSpPr>
          <p:cNvPr id="47131" name="Freeform 28"/>
          <p:cNvSpPr>
            <a:spLocks/>
          </p:cNvSpPr>
          <p:nvPr/>
        </p:nvSpPr>
        <p:spPr bwMode="auto">
          <a:xfrm>
            <a:off x="3865568" y="3332149"/>
            <a:ext cx="44450" cy="76200"/>
          </a:xfrm>
          <a:custGeom>
            <a:avLst/>
            <a:gdLst>
              <a:gd name="T0" fmla="*/ 0 w 42"/>
              <a:gd name="T1" fmla="*/ 76200 h 60"/>
              <a:gd name="T2" fmla="*/ 0 w 42"/>
              <a:gd name="T3" fmla="*/ 0 h 60"/>
              <a:gd name="T4" fmla="*/ 45427 w 42"/>
              <a:gd name="T5" fmla="*/ 69850 h 60"/>
              <a:gd name="T6" fmla="*/ 0 60000 65536"/>
              <a:gd name="T7" fmla="*/ 0 60000 65536"/>
              <a:gd name="T8" fmla="*/ 0 60000 65536"/>
              <a:gd name="T9" fmla="*/ 0 w 42"/>
              <a:gd name="T10" fmla="*/ 0 h 60"/>
              <a:gd name="T11" fmla="*/ 42 w 42"/>
              <a:gd name="T12" fmla="*/ 60 h 60"/>
            </a:gdLst>
            <a:ahLst/>
            <a:cxnLst>
              <a:cxn ang="T6">
                <a:pos x="T0" y="T1"/>
              </a:cxn>
              <a:cxn ang="T7">
                <a:pos x="T2" y="T3"/>
              </a:cxn>
              <a:cxn ang="T8">
                <a:pos x="T4" y="T5"/>
              </a:cxn>
            </a:cxnLst>
            <a:rect l="T9" t="T10" r="T11" b="T12"/>
            <a:pathLst>
              <a:path w="42" h="60">
                <a:moveTo>
                  <a:pt x="0" y="60"/>
                </a:moveTo>
                <a:lnTo>
                  <a:pt x="0" y="0"/>
                </a:lnTo>
                <a:lnTo>
                  <a:pt x="42" y="55"/>
                </a:lnTo>
              </a:path>
            </a:pathLst>
          </a:custGeom>
          <a:noFill/>
          <a:ln w="19050">
            <a:solidFill>
              <a:schemeClr val="bg1"/>
            </a:solidFill>
            <a:round/>
            <a:headEnd/>
            <a:tailEnd/>
          </a:ln>
        </p:spPr>
        <p:txBody>
          <a:bodyPr wrap="none" anchor="ctr"/>
          <a:lstStyle/>
          <a:p>
            <a:endParaRPr lang="fr-FR"/>
          </a:p>
        </p:txBody>
      </p:sp>
      <p:sp>
        <p:nvSpPr>
          <p:cNvPr id="47132" name="Line 29"/>
          <p:cNvSpPr>
            <a:spLocks noChangeShapeType="1"/>
          </p:cNvSpPr>
          <p:nvPr/>
        </p:nvSpPr>
        <p:spPr bwMode="auto">
          <a:xfrm>
            <a:off x="3405193" y="5926124"/>
            <a:ext cx="171450" cy="0"/>
          </a:xfrm>
          <a:prstGeom prst="line">
            <a:avLst/>
          </a:prstGeom>
          <a:noFill/>
          <a:ln w="9525">
            <a:solidFill>
              <a:schemeClr val="tx1"/>
            </a:solidFill>
            <a:round/>
            <a:headEnd type="triangle" w="med" len="med"/>
            <a:tailEnd/>
          </a:ln>
        </p:spPr>
        <p:txBody>
          <a:bodyPr wrap="none" anchor="ctr"/>
          <a:lstStyle/>
          <a:p>
            <a:endParaRPr lang="fr-FR"/>
          </a:p>
        </p:txBody>
      </p:sp>
      <p:sp>
        <p:nvSpPr>
          <p:cNvPr id="47133" name="Text Box 30"/>
          <p:cNvSpPr txBox="1">
            <a:spLocks noChangeArrowheads="1"/>
          </p:cNvSpPr>
          <p:nvPr/>
        </p:nvSpPr>
        <p:spPr bwMode="auto">
          <a:xfrm>
            <a:off x="2078043" y="5724512"/>
            <a:ext cx="1325562" cy="404812"/>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i="1" dirty="0">
                <a:latin typeface="Arial Narrow" pitchFamily="34" charset="0"/>
              </a:rPr>
              <a:t>Surface </a:t>
            </a:r>
            <a:r>
              <a:rPr lang="en-GB" sz="1000" i="1" dirty="0" err="1">
                <a:latin typeface="Arial Narrow" pitchFamily="34" charset="0"/>
              </a:rPr>
              <a:t>proportionnelle</a:t>
            </a:r>
            <a:r>
              <a:rPr lang="en-GB" sz="1000" i="1" dirty="0">
                <a:latin typeface="Arial Narrow" pitchFamily="34" charset="0"/>
              </a:rPr>
              <a:t> à la </a:t>
            </a:r>
            <a:r>
              <a:rPr lang="en-GB" sz="1000" i="1" dirty="0" err="1">
                <a:latin typeface="Arial Narrow" pitchFamily="34" charset="0"/>
              </a:rPr>
              <a:t>taille</a:t>
            </a:r>
            <a:r>
              <a:rPr lang="en-GB" sz="1000" i="1" dirty="0">
                <a:latin typeface="Arial Narrow" pitchFamily="34" charset="0"/>
              </a:rPr>
              <a:t> de </a:t>
            </a:r>
            <a:r>
              <a:rPr lang="en-GB" sz="1000" i="1" dirty="0" err="1">
                <a:latin typeface="Arial Narrow" pitchFamily="34" charset="0"/>
              </a:rPr>
              <a:t>marché</a:t>
            </a:r>
            <a:endParaRPr lang="en-GB" sz="1000" i="1" dirty="0">
              <a:latin typeface="Arial Narrow" pitchFamily="34" charset="0"/>
            </a:endParaRPr>
          </a:p>
        </p:txBody>
      </p:sp>
      <p:sp>
        <p:nvSpPr>
          <p:cNvPr id="47134" name="Text Box 31"/>
          <p:cNvSpPr txBox="1">
            <a:spLocks noChangeArrowheads="1"/>
          </p:cNvSpPr>
          <p:nvPr/>
        </p:nvSpPr>
        <p:spPr bwMode="auto">
          <a:xfrm>
            <a:off x="4016380" y="5916599"/>
            <a:ext cx="1250950" cy="2508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000" i="1">
                <a:latin typeface="Arial Narrow" pitchFamily="34" charset="0"/>
              </a:rPr>
              <a:t>Part de marché</a:t>
            </a:r>
          </a:p>
        </p:txBody>
      </p:sp>
      <p:sp>
        <p:nvSpPr>
          <p:cNvPr id="47135" name="Text Box 32"/>
          <p:cNvSpPr txBox="1">
            <a:spLocks noChangeArrowheads="1"/>
          </p:cNvSpPr>
          <p:nvPr/>
        </p:nvSpPr>
        <p:spPr bwMode="auto">
          <a:xfrm>
            <a:off x="6405568" y="5253024"/>
            <a:ext cx="1135062" cy="280988"/>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200" b="1">
                <a:solidFill>
                  <a:srgbClr val="FF0000"/>
                </a:solidFill>
              </a:rPr>
              <a:t>SORTIE </a:t>
            </a:r>
            <a:endParaRPr lang="en-GB" sz="1200" b="1"/>
          </a:p>
        </p:txBody>
      </p:sp>
      <p:sp>
        <p:nvSpPr>
          <p:cNvPr id="47136" name="Text Box 33"/>
          <p:cNvSpPr txBox="1">
            <a:spLocks noChangeArrowheads="1"/>
          </p:cNvSpPr>
          <p:nvPr/>
        </p:nvSpPr>
        <p:spPr bwMode="auto">
          <a:xfrm>
            <a:off x="6556380" y="2990837"/>
            <a:ext cx="1447800" cy="4667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200" b="1" dirty="0">
                <a:solidFill>
                  <a:srgbClr val="66FF33"/>
                </a:solidFill>
              </a:rPr>
              <a:t>DEVELOPPEMENT SELECTIF</a:t>
            </a:r>
          </a:p>
        </p:txBody>
      </p:sp>
      <p:sp>
        <p:nvSpPr>
          <p:cNvPr id="47137" name="Text Box 34"/>
          <p:cNvSpPr txBox="1">
            <a:spLocks noChangeArrowheads="1"/>
          </p:cNvSpPr>
          <p:nvPr/>
        </p:nvSpPr>
        <p:spPr bwMode="auto">
          <a:xfrm>
            <a:off x="3079755" y="2000237"/>
            <a:ext cx="1546225" cy="4667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200" b="1">
                <a:solidFill>
                  <a:schemeClr val="accent1"/>
                </a:solidFill>
              </a:rPr>
              <a:t>Développement prioritaire</a:t>
            </a:r>
          </a:p>
        </p:txBody>
      </p:sp>
      <p:sp>
        <p:nvSpPr>
          <p:cNvPr id="47138" name="Text Box 37"/>
          <p:cNvSpPr txBox="1">
            <a:spLocks noChangeArrowheads="1"/>
          </p:cNvSpPr>
          <p:nvPr/>
        </p:nvSpPr>
        <p:spPr bwMode="auto">
          <a:xfrm>
            <a:off x="2943230" y="1501762"/>
            <a:ext cx="865188" cy="2508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000" b="1"/>
              <a:t>Emergent</a:t>
            </a:r>
          </a:p>
        </p:txBody>
      </p:sp>
      <p:sp>
        <p:nvSpPr>
          <p:cNvPr id="47139" name="Text Box 38"/>
          <p:cNvSpPr txBox="1">
            <a:spLocks noChangeArrowheads="1"/>
          </p:cNvSpPr>
          <p:nvPr/>
        </p:nvSpPr>
        <p:spPr bwMode="auto">
          <a:xfrm>
            <a:off x="4125918" y="1500174"/>
            <a:ext cx="1125537" cy="2508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000" b="1"/>
              <a:t>Croissance </a:t>
            </a:r>
          </a:p>
        </p:txBody>
      </p:sp>
      <p:sp>
        <p:nvSpPr>
          <p:cNvPr id="47140" name="Text Box 39"/>
          <p:cNvSpPr txBox="1">
            <a:spLocks noChangeArrowheads="1"/>
          </p:cNvSpPr>
          <p:nvPr/>
        </p:nvSpPr>
        <p:spPr bwMode="auto">
          <a:xfrm>
            <a:off x="5357818" y="1500174"/>
            <a:ext cx="863600" cy="2508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000" b="1"/>
              <a:t>Mature </a:t>
            </a:r>
          </a:p>
        </p:txBody>
      </p:sp>
      <p:sp>
        <p:nvSpPr>
          <p:cNvPr id="47141" name="Text Box 40"/>
          <p:cNvSpPr txBox="1">
            <a:spLocks noChangeArrowheads="1"/>
          </p:cNvSpPr>
          <p:nvPr/>
        </p:nvSpPr>
        <p:spPr bwMode="auto">
          <a:xfrm>
            <a:off x="6618293" y="1501762"/>
            <a:ext cx="866775" cy="250825"/>
          </a:xfrm>
          <a:prstGeom prst="rect">
            <a:avLst/>
          </a:prstGeom>
          <a:noFill/>
          <a:ln w="9525">
            <a:noFill/>
            <a:miter lim="800000"/>
            <a:headEnd/>
            <a:tailEnd/>
          </a:ln>
        </p:spPr>
        <p:txBody>
          <a:bodyPr lIns="95781" tIns="47891" rIns="95781" bIns="47891">
            <a:spAutoFit/>
          </a:bodyPr>
          <a:lstStyle/>
          <a:p>
            <a:pPr defTabSz="957263">
              <a:spcBef>
                <a:spcPct val="50000"/>
              </a:spcBef>
            </a:pPr>
            <a:r>
              <a:rPr lang="en-GB" sz="1000" b="1" dirty="0" err="1"/>
              <a:t>Déclin</a:t>
            </a:r>
            <a:endParaRPr lang="en-GB" sz="1000" b="1" dirty="0"/>
          </a:p>
        </p:txBody>
      </p:sp>
      <p:sp>
        <p:nvSpPr>
          <p:cNvPr id="47142" name="Text Box 41"/>
          <p:cNvSpPr txBox="1">
            <a:spLocks noChangeArrowheads="1"/>
          </p:cNvSpPr>
          <p:nvPr/>
        </p:nvSpPr>
        <p:spPr bwMode="auto">
          <a:xfrm>
            <a:off x="1443043" y="2052624"/>
            <a:ext cx="1336675" cy="250825"/>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b="1" dirty="0" err="1"/>
              <a:t>Exceptionnelle</a:t>
            </a:r>
            <a:endParaRPr lang="en-GB" sz="1000" b="1" dirty="0"/>
          </a:p>
        </p:txBody>
      </p:sp>
      <p:sp>
        <p:nvSpPr>
          <p:cNvPr id="47143" name="Text Box 42"/>
          <p:cNvSpPr txBox="1">
            <a:spLocks noChangeArrowheads="1"/>
          </p:cNvSpPr>
          <p:nvPr/>
        </p:nvSpPr>
        <p:spPr bwMode="auto">
          <a:xfrm>
            <a:off x="1443043" y="4368787"/>
            <a:ext cx="1336675" cy="250825"/>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b="1" dirty="0" err="1"/>
              <a:t>Faible</a:t>
            </a:r>
            <a:r>
              <a:rPr lang="en-GB" sz="1000" b="1" dirty="0"/>
              <a:t> </a:t>
            </a:r>
          </a:p>
        </p:txBody>
      </p:sp>
      <p:sp>
        <p:nvSpPr>
          <p:cNvPr id="47144" name="Text Box 43"/>
          <p:cNvSpPr txBox="1">
            <a:spLocks noChangeArrowheads="1"/>
          </p:cNvSpPr>
          <p:nvPr/>
        </p:nvSpPr>
        <p:spPr bwMode="auto">
          <a:xfrm>
            <a:off x="1443043" y="5140312"/>
            <a:ext cx="1336675" cy="250825"/>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b="1"/>
              <a:t>Très faible</a:t>
            </a:r>
          </a:p>
        </p:txBody>
      </p:sp>
      <p:sp>
        <p:nvSpPr>
          <p:cNvPr id="47145" name="Text Box 44"/>
          <p:cNvSpPr txBox="1">
            <a:spLocks noChangeArrowheads="1"/>
          </p:cNvSpPr>
          <p:nvPr/>
        </p:nvSpPr>
        <p:spPr bwMode="auto">
          <a:xfrm>
            <a:off x="1443043" y="3595674"/>
            <a:ext cx="1336675" cy="250825"/>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b="1" dirty="0" err="1"/>
              <a:t>Moyenne</a:t>
            </a:r>
            <a:r>
              <a:rPr lang="en-GB" sz="1000" b="1" dirty="0"/>
              <a:t> </a:t>
            </a:r>
          </a:p>
        </p:txBody>
      </p:sp>
      <p:sp>
        <p:nvSpPr>
          <p:cNvPr id="47146" name="Text Box 45"/>
          <p:cNvSpPr txBox="1">
            <a:spLocks noChangeArrowheads="1"/>
          </p:cNvSpPr>
          <p:nvPr/>
        </p:nvSpPr>
        <p:spPr bwMode="auto">
          <a:xfrm>
            <a:off x="1443043" y="2824149"/>
            <a:ext cx="1336675" cy="250825"/>
          </a:xfrm>
          <a:prstGeom prst="rect">
            <a:avLst/>
          </a:prstGeom>
          <a:noFill/>
          <a:ln w="9525">
            <a:noFill/>
            <a:miter lim="800000"/>
            <a:headEnd/>
            <a:tailEnd/>
          </a:ln>
        </p:spPr>
        <p:txBody>
          <a:bodyPr lIns="95781" tIns="47891" rIns="95781" bIns="47891">
            <a:spAutoFit/>
          </a:bodyPr>
          <a:lstStyle/>
          <a:p>
            <a:pPr algn="r" defTabSz="957263">
              <a:spcBef>
                <a:spcPct val="50000"/>
              </a:spcBef>
            </a:pPr>
            <a:r>
              <a:rPr lang="en-GB" sz="1000" b="1" dirty="0"/>
              <a:t>Forte </a:t>
            </a:r>
          </a:p>
        </p:txBody>
      </p:sp>
      <p:sp>
        <p:nvSpPr>
          <p:cNvPr id="47147" name="Oval 47"/>
          <p:cNvSpPr>
            <a:spLocks noChangeArrowheads="1"/>
          </p:cNvSpPr>
          <p:nvPr/>
        </p:nvSpPr>
        <p:spPr bwMode="auto">
          <a:xfrm>
            <a:off x="4988987" y="4247960"/>
            <a:ext cx="396000" cy="396000"/>
          </a:xfrm>
          <a:prstGeom prst="ellipse">
            <a:avLst/>
          </a:prstGeom>
          <a:gradFill rotWithShape="0">
            <a:gsLst>
              <a:gs pos="0">
                <a:schemeClr val="accent1"/>
              </a:gs>
              <a:gs pos="100000">
                <a:srgbClr val="FF9933"/>
              </a:gs>
            </a:gsLst>
            <a:lin ang="5400000" scaled="1"/>
          </a:gradFill>
          <a:ln w="9525">
            <a:solidFill>
              <a:schemeClr val="bg1"/>
            </a:solidFill>
            <a:round/>
            <a:headEnd/>
            <a:tailEnd/>
          </a:ln>
        </p:spPr>
        <p:txBody>
          <a:bodyPr wrap="none" lIns="79349" tIns="39674" rIns="79349" bIns="39674" anchor="ctr"/>
          <a:lstStyle/>
          <a:p>
            <a:pPr defTabSz="793750"/>
            <a:r>
              <a:rPr lang="en-GB" sz="1000" b="1" dirty="0"/>
              <a:t>370</a:t>
            </a:r>
          </a:p>
        </p:txBody>
      </p:sp>
      <p:sp>
        <p:nvSpPr>
          <p:cNvPr id="47148" name="Oval 49"/>
          <p:cNvSpPr>
            <a:spLocks noChangeArrowheads="1"/>
          </p:cNvSpPr>
          <p:nvPr/>
        </p:nvSpPr>
        <p:spPr bwMode="auto">
          <a:xfrm>
            <a:off x="4232280" y="3016237"/>
            <a:ext cx="762000" cy="846137"/>
          </a:xfrm>
          <a:prstGeom prst="ellipse">
            <a:avLst/>
          </a:prstGeom>
          <a:solidFill>
            <a:schemeClr val="accent2"/>
          </a:solidFill>
          <a:ln w="9525">
            <a:solidFill>
              <a:schemeClr val="bg1"/>
            </a:solidFill>
            <a:round/>
            <a:headEnd/>
            <a:tailEnd/>
          </a:ln>
        </p:spPr>
        <p:txBody>
          <a:bodyPr wrap="none" lIns="79349" tIns="39674" rIns="79349" bIns="39674" anchor="ctr"/>
          <a:lstStyle/>
          <a:p>
            <a:pPr defTabSz="793750"/>
            <a:r>
              <a:rPr lang="en-GB" sz="1000" b="1" dirty="0"/>
              <a:t>1300</a:t>
            </a:r>
          </a:p>
          <a:p>
            <a:pPr defTabSz="793750"/>
            <a:endParaRPr lang="en-GB" sz="1000" b="1" dirty="0">
              <a:solidFill>
                <a:srgbClr val="FFF0D1"/>
              </a:solidFill>
            </a:endParaRPr>
          </a:p>
        </p:txBody>
      </p:sp>
      <p:sp>
        <p:nvSpPr>
          <p:cNvPr id="47149" name="Oval 52"/>
          <p:cNvSpPr>
            <a:spLocks noChangeArrowheads="1"/>
          </p:cNvSpPr>
          <p:nvPr/>
        </p:nvSpPr>
        <p:spPr bwMode="auto">
          <a:xfrm>
            <a:off x="3474513" y="4059224"/>
            <a:ext cx="428625" cy="473075"/>
          </a:xfrm>
          <a:prstGeom prst="ellipse">
            <a:avLst/>
          </a:prstGeom>
          <a:solidFill>
            <a:schemeClr val="accent2">
              <a:lumMod val="60000"/>
              <a:lumOff val="40000"/>
            </a:schemeClr>
          </a:solidFill>
          <a:ln w="9525">
            <a:solidFill>
              <a:schemeClr val="accent2"/>
            </a:solidFill>
            <a:round/>
            <a:headEnd/>
            <a:tailEnd/>
          </a:ln>
        </p:spPr>
        <p:txBody>
          <a:bodyPr wrap="none" lIns="79349" tIns="39674" rIns="79349" bIns="39674" anchor="ctr"/>
          <a:lstStyle/>
          <a:p>
            <a:pPr defTabSz="793750"/>
            <a:r>
              <a:rPr lang="en-GB" sz="1000" b="1" dirty="0"/>
              <a:t>470</a:t>
            </a:r>
          </a:p>
          <a:p>
            <a:pPr defTabSz="793750"/>
            <a:endParaRPr lang="en-GB" sz="1000" b="1" dirty="0">
              <a:solidFill>
                <a:srgbClr val="FFF0D1"/>
              </a:solidFill>
            </a:endParaRPr>
          </a:p>
          <a:p>
            <a:pPr defTabSz="793750"/>
            <a:endParaRPr lang="en-GB" sz="1000" b="1" dirty="0">
              <a:solidFill>
                <a:srgbClr val="FFF0D1"/>
              </a:solidFill>
            </a:endParaRPr>
          </a:p>
        </p:txBody>
      </p:sp>
      <p:sp>
        <p:nvSpPr>
          <p:cNvPr id="47150" name="Oval 53"/>
          <p:cNvSpPr>
            <a:spLocks noChangeArrowheads="1"/>
          </p:cNvSpPr>
          <p:nvPr/>
        </p:nvSpPr>
        <p:spPr bwMode="auto">
          <a:xfrm>
            <a:off x="3521080" y="4190987"/>
            <a:ext cx="322263" cy="358775"/>
          </a:xfrm>
          <a:prstGeom prst="ellipse">
            <a:avLst/>
          </a:prstGeom>
          <a:gradFill rotWithShape="0">
            <a:gsLst>
              <a:gs pos="0">
                <a:schemeClr val="accent2"/>
              </a:gs>
              <a:gs pos="100000">
                <a:schemeClr val="accent1"/>
              </a:gs>
            </a:gsLst>
            <a:lin ang="5400000" scaled="1"/>
          </a:gradFill>
          <a:ln w="9525">
            <a:solidFill>
              <a:schemeClr val="bg1"/>
            </a:solidFill>
            <a:round/>
            <a:headEnd/>
            <a:tailEnd/>
          </a:ln>
        </p:spPr>
        <p:txBody>
          <a:bodyPr wrap="none" lIns="79349" tIns="39674" rIns="79349" bIns="39674" anchor="ctr"/>
          <a:lstStyle/>
          <a:p>
            <a:pPr defTabSz="793750"/>
            <a:r>
              <a:rPr lang="en-GB" sz="1000" b="1" dirty="0"/>
              <a:t>250</a:t>
            </a:r>
          </a:p>
        </p:txBody>
      </p:sp>
      <p:sp>
        <p:nvSpPr>
          <p:cNvPr id="47151" name="Oval 55"/>
          <p:cNvSpPr>
            <a:spLocks noChangeArrowheads="1"/>
          </p:cNvSpPr>
          <p:nvPr/>
        </p:nvSpPr>
        <p:spPr bwMode="auto">
          <a:xfrm>
            <a:off x="2935293" y="3594087"/>
            <a:ext cx="239712" cy="266700"/>
          </a:xfrm>
          <a:prstGeom prst="ellipse">
            <a:avLst/>
          </a:prstGeom>
          <a:solidFill>
            <a:srgbClr val="3366FF"/>
          </a:solidFill>
          <a:ln w="9525">
            <a:solidFill>
              <a:schemeClr val="accent2"/>
            </a:solidFill>
            <a:round/>
            <a:headEnd/>
            <a:tailEnd/>
          </a:ln>
        </p:spPr>
        <p:txBody>
          <a:bodyPr wrap="none" lIns="79349" tIns="39674" rIns="79349" bIns="39674" anchor="ctr"/>
          <a:lstStyle/>
          <a:p>
            <a:pPr defTabSz="793750"/>
            <a:r>
              <a:rPr lang="en-GB" sz="1000" b="1">
                <a:solidFill>
                  <a:schemeClr val="bg1"/>
                </a:solidFill>
              </a:rPr>
              <a:t>150</a:t>
            </a:r>
            <a:endParaRPr lang="en-GB" sz="1000" b="1">
              <a:solidFill>
                <a:schemeClr val="accent2"/>
              </a:solidFill>
            </a:endParaRPr>
          </a:p>
        </p:txBody>
      </p:sp>
      <p:sp>
        <p:nvSpPr>
          <p:cNvPr id="47152" name="Oval 57"/>
          <p:cNvSpPr>
            <a:spLocks noChangeArrowheads="1"/>
          </p:cNvSpPr>
          <p:nvPr/>
        </p:nvSpPr>
        <p:spPr bwMode="auto">
          <a:xfrm>
            <a:off x="3019430" y="3787762"/>
            <a:ext cx="55563" cy="57150"/>
          </a:xfrm>
          <a:prstGeom prst="ellipse">
            <a:avLst/>
          </a:prstGeom>
          <a:solidFill>
            <a:schemeClr val="bg1"/>
          </a:solidFill>
          <a:ln w="9525">
            <a:solidFill>
              <a:schemeClr val="accent2"/>
            </a:solidFill>
            <a:round/>
            <a:headEnd/>
            <a:tailEnd/>
          </a:ln>
        </p:spPr>
        <p:txBody>
          <a:bodyPr wrap="none" lIns="79349" tIns="39674" rIns="79349" bIns="39674" anchor="ctr"/>
          <a:lstStyle/>
          <a:p>
            <a:pPr defTabSz="793750"/>
            <a:endParaRPr lang="en-GB" sz="1000" b="1">
              <a:solidFill>
                <a:srgbClr val="FFF0D1"/>
              </a:solidFill>
            </a:endParaRPr>
          </a:p>
        </p:txBody>
      </p:sp>
      <p:sp>
        <p:nvSpPr>
          <p:cNvPr id="47154" name="Oval 61"/>
          <p:cNvSpPr>
            <a:spLocks noChangeArrowheads="1"/>
          </p:cNvSpPr>
          <p:nvPr/>
        </p:nvSpPr>
        <p:spPr bwMode="auto">
          <a:xfrm>
            <a:off x="5508630" y="3748074"/>
            <a:ext cx="1003300" cy="1114425"/>
          </a:xfrm>
          <a:prstGeom prst="ellipse">
            <a:avLst/>
          </a:prstGeom>
          <a:solidFill>
            <a:schemeClr val="bg1"/>
          </a:solidFill>
          <a:ln w="12700">
            <a:solidFill>
              <a:schemeClr val="accent2"/>
            </a:solidFill>
            <a:round/>
            <a:headEnd/>
            <a:tailEnd/>
          </a:ln>
        </p:spPr>
        <p:txBody>
          <a:bodyPr wrap="none" lIns="79349" tIns="39674" rIns="79349" bIns="39674" anchor="ctr"/>
          <a:lstStyle/>
          <a:p>
            <a:pPr defTabSz="793750"/>
            <a:r>
              <a:rPr lang="en-GB" sz="1000" b="1" dirty="0"/>
              <a:t>2600</a:t>
            </a:r>
          </a:p>
          <a:p>
            <a:pPr defTabSz="793750"/>
            <a:endParaRPr lang="en-GB" sz="600" b="1" dirty="0">
              <a:solidFill>
                <a:schemeClr val="bg1"/>
              </a:solidFill>
            </a:endParaRPr>
          </a:p>
          <a:p>
            <a:pPr defTabSz="793750"/>
            <a:endParaRPr lang="en-GB" sz="1000" b="1" dirty="0">
              <a:solidFill>
                <a:schemeClr val="bg1"/>
              </a:solidFill>
            </a:endParaRPr>
          </a:p>
          <a:p>
            <a:pPr defTabSz="793750"/>
            <a:endParaRPr lang="en-GB" sz="1000" b="1" dirty="0">
              <a:solidFill>
                <a:schemeClr val="bg1"/>
              </a:solidFill>
            </a:endParaRPr>
          </a:p>
          <a:p>
            <a:pPr defTabSz="793750"/>
            <a:endParaRPr lang="en-GB" sz="1000" b="1" dirty="0">
              <a:solidFill>
                <a:schemeClr val="bg1"/>
              </a:solidFill>
            </a:endParaRPr>
          </a:p>
          <a:p>
            <a:pPr defTabSz="793750"/>
            <a:endParaRPr lang="en-GB" sz="1000" b="1" dirty="0">
              <a:solidFill>
                <a:schemeClr val="bg1"/>
              </a:solidFill>
            </a:endParaRPr>
          </a:p>
          <a:p>
            <a:pPr defTabSz="793750"/>
            <a:endParaRPr lang="en-GB" sz="1000" b="1" dirty="0">
              <a:solidFill>
                <a:schemeClr val="bg1"/>
              </a:solidFill>
            </a:endParaRPr>
          </a:p>
          <a:p>
            <a:pPr defTabSz="793750"/>
            <a:endParaRPr lang="en-GB" sz="1000" b="1" dirty="0">
              <a:solidFill>
                <a:schemeClr val="bg1"/>
              </a:solidFill>
            </a:endParaRPr>
          </a:p>
        </p:txBody>
      </p:sp>
      <p:sp>
        <p:nvSpPr>
          <p:cNvPr id="47155" name="Oval 62"/>
          <p:cNvSpPr>
            <a:spLocks noChangeArrowheads="1"/>
          </p:cNvSpPr>
          <p:nvPr/>
        </p:nvSpPr>
        <p:spPr bwMode="auto">
          <a:xfrm>
            <a:off x="5572132" y="4029760"/>
            <a:ext cx="828000" cy="828000"/>
          </a:xfrm>
          <a:prstGeom prst="ellipse">
            <a:avLst/>
          </a:prstGeom>
          <a:solidFill>
            <a:schemeClr val="bg1">
              <a:lumMod val="95000"/>
            </a:schemeClr>
          </a:solidFill>
          <a:ln w="9525">
            <a:solidFill>
              <a:schemeClr val="accent2"/>
            </a:solidFill>
            <a:round/>
            <a:headEnd/>
            <a:tailEnd/>
          </a:ln>
        </p:spPr>
        <p:txBody>
          <a:bodyPr wrap="none" lIns="79349" tIns="39674" rIns="79349" bIns="39674" anchor="ctr"/>
          <a:lstStyle/>
          <a:p>
            <a:pPr defTabSz="793750"/>
            <a:r>
              <a:rPr lang="en-GB" sz="1000" b="1" dirty="0"/>
              <a:t>1900</a:t>
            </a:r>
          </a:p>
        </p:txBody>
      </p:sp>
      <p:sp>
        <p:nvSpPr>
          <p:cNvPr id="47158" name="AutoShape 67"/>
          <p:cNvSpPr>
            <a:spLocks noChangeArrowheads="1"/>
          </p:cNvSpPr>
          <p:nvPr/>
        </p:nvSpPr>
        <p:spPr bwMode="auto">
          <a:xfrm>
            <a:off x="5143505" y="3384537"/>
            <a:ext cx="120650" cy="635000"/>
          </a:xfrm>
          <a:prstGeom prst="upArrow">
            <a:avLst>
              <a:gd name="adj1" fmla="val 50000"/>
              <a:gd name="adj2" fmla="val 121467"/>
            </a:avLst>
          </a:prstGeom>
          <a:solidFill>
            <a:schemeClr val="accent1"/>
          </a:solidFill>
          <a:ln w="9525">
            <a:solidFill>
              <a:schemeClr val="tx1"/>
            </a:solidFill>
            <a:miter lim="800000"/>
            <a:headEnd/>
            <a:tailEnd/>
          </a:ln>
        </p:spPr>
        <p:txBody>
          <a:bodyPr wrap="none" anchor="ctr"/>
          <a:lstStyle/>
          <a:p>
            <a:endParaRPr lang="fr-FR"/>
          </a:p>
        </p:txBody>
      </p:sp>
      <p:sp>
        <p:nvSpPr>
          <p:cNvPr id="47159" name="Line 68"/>
          <p:cNvSpPr>
            <a:spLocks noChangeShapeType="1"/>
          </p:cNvSpPr>
          <p:nvPr/>
        </p:nvSpPr>
        <p:spPr bwMode="auto">
          <a:xfrm>
            <a:off x="4606930" y="3463912"/>
            <a:ext cx="0" cy="415925"/>
          </a:xfrm>
          <a:prstGeom prst="line">
            <a:avLst/>
          </a:prstGeom>
          <a:noFill/>
          <a:ln w="9525">
            <a:solidFill>
              <a:schemeClr val="bg1"/>
            </a:solidFill>
            <a:round/>
            <a:headEnd/>
            <a:tailEnd/>
          </a:ln>
        </p:spPr>
        <p:txBody>
          <a:bodyPr wrap="none" anchor="ctr"/>
          <a:lstStyle/>
          <a:p>
            <a:endParaRPr lang="fr-FR"/>
          </a:p>
        </p:txBody>
      </p:sp>
      <p:sp>
        <p:nvSpPr>
          <p:cNvPr id="47160" name="Line 69"/>
          <p:cNvSpPr>
            <a:spLocks noChangeShapeType="1"/>
          </p:cNvSpPr>
          <p:nvPr/>
        </p:nvSpPr>
        <p:spPr bwMode="auto">
          <a:xfrm>
            <a:off x="3668718" y="4371962"/>
            <a:ext cx="0" cy="215900"/>
          </a:xfrm>
          <a:prstGeom prst="line">
            <a:avLst/>
          </a:prstGeom>
          <a:noFill/>
          <a:ln w="9525">
            <a:solidFill>
              <a:schemeClr val="bg1"/>
            </a:solidFill>
            <a:round/>
            <a:headEnd/>
            <a:tailEnd/>
          </a:ln>
        </p:spPr>
        <p:txBody>
          <a:bodyPr wrap="none" anchor="ctr"/>
          <a:lstStyle/>
          <a:p>
            <a:endParaRPr lang="fr-FR"/>
          </a:p>
        </p:txBody>
      </p:sp>
      <p:sp>
        <p:nvSpPr>
          <p:cNvPr id="47161" name="Line 70"/>
          <p:cNvSpPr>
            <a:spLocks noChangeShapeType="1"/>
          </p:cNvSpPr>
          <p:nvPr/>
        </p:nvSpPr>
        <p:spPr bwMode="auto">
          <a:xfrm>
            <a:off x="3956055" y="4137012"/>
            <a:ext cx="0" cy="111125"/>
          </a:xfrm>
          <a:prstGeom prst="line">
            <a:avLst/>
          </a:prstGeom>
          <a:noFill/>
          <a:ln w="9525">
            <a:solidFill>
              <a:schemeClr val="bg1"/>
            </a:solidFill>
            <a:round/>
            <a:headEnd/>
            <a:tailEnd/>
          </a:ln>
        </p:spPr>
        <p:txBody>
          <a:bodyPr wrap="none" anchor="ctr"/>
          <a:lstStyle/>
          <a:p>
            <a:endParaRPr lang="fr-FR"/>
          </a:p>
        </p:txBody>
      </p:sp>
      <p:sp>
        <p:nvSpPr>
          <p:cNvPr id="47162" name="Line 71"/>
          <p:cNvSpPr>
            <a:spLocks noChangeShapeType="1"/>
          </p:cNvSpPr>
          <p:nvPr/>
        </p:nvSpPr>
        <p:spPr bwMode="auto">
          <a:xfrm flipV="1">
            <a:off x="6457955" y="3894124"/>
            <a:ext cx="0" cy="150813"/>
          </a:xfrm>
          <a:prstGeom prst="line">
            <a:avLst/>
          </a:prstGeom>
          <a:noFill/>
          <a:ln w="9525">
            <a:solidFill>
              <a:schemeClr val="bg1"/>
            </a:solidFill>
            <a:round/>
            <a:headEnd/>
            <a:tailEnd/>
          </a:ln>
        </p:spPr>
        <p:txBody>
          <a:bodyPr wrap="none" anchor="ctr"/>
          <a:lstStyle/>
          <a:p>
            <a:endParaRPr lang="fr-FR"/>
          </a:p>
        </p:txBody>
      </p:sp>
      <p:sp>
        <p:nvSpPr>
          <p:cNvPr id="47163" name="Line 72"/>
          <p:cNvSpPr>
            <a:spLocks noChangeShapeType="1"/>
          </p:cNvSpPr>
          <p:nvPr/>
        </p:nvSpPr>
        <p:spPr bwMode="auto">
          <a:xfrm flipH="1" flipV="1">
            <a:off x="6448430" y="3883012"/>
            <a:ext cx="28575" cy="163512"/>
          </a:xfrm>
          <a:prstGeom prst="line">
            <a:avLst/>
          </a:prstGeom>
          <a:noFill/>
          <a:ln w="9525">
            <a:solidFill>
              <a:schemeClr val="bg1"/>
            </a:solidFill>
            <a:round/>
            <a:headEnd/>
            <a:tailEnd/>
          </a:ln>
        </p:spPr>
        <p:txBody>
          <a:bodyPr wrap="none" anchor="ctr"/>
          <a:lstStyle/>
          <a:p>
            <a:endParaRPr lang="fr-FR"/>
          </a:p>
        </p:txBody>
      </p:sp>
      <p:sp>
        <p:nvSpPr>
          <p:cNvPr id="47164" name="Oval 73"/>
          <p:cNvSpPr>
            <a:spLocks noChangeArrowheads="1"/>
          </p:cNvSpPr>
          <p:nvPr/>
        </p:nvSpPr>
        <p:spPr bwMode="auto">
          <a:xfrm>
            <a:off x="3568705" y="5727687"/>
            <a:ext cx="366713" cy="323850"/>
          </a:xfrm>
          <a:prstGeom prst="ellipse">
            <a:avLst/>
          </a:prstGeom>
          <a:solidFill>
            <a:srgbClr val="0066FF"/>
          </a:solidFill>
          <a:ln w="9525">
            <a:solidFill>
              <a:schemeClr val="accent2"/>
            </a:solidFill>
            <a:round/>
            <a:headEnd/>
            <a:tailEnd/>
          </a:ln>
        </p:spPr>
        <p:txBody>
          <a:bodyPr wrap="none" lIns="79349" tIns="39674" rIns="79349" bIns="39674" anchor="ctr"/>
          <a:lstStyle/>
          <a:p>
            <a:pPr defTabSz="793750"/>
            <a:endParaRPr lang="en-GB" sz="2100">
              <a:solidFill>
                <a:schemeClr val="accent2"/>
              </a:solidFill>
            </a:endParaRPr>
          </a:p>
        </p:txBody>
      </p:sp>
      <p:sp>
        <p:nvSpPr>
          <p:cNvPr id="47165" name="Oval 74"/>
          <p:cNvSpPr>
            <a:spLocks noChangeArrowheads="1"/>
          </p:cNvSpPr>
          <p:nvPr/>
        </p:nvSpPr>
        <p:spPr bwMode="auto">
          <a:xfrm>
            <a:off x="3592518" y="5768962"/>
            <a:ext cx="261937" cy="273050"/>
          </a:xfrm>
          <a:prstGeom prst="ellipse">
            <a:avLst/>
          </a:prstGeom>
          <a:solidFill>
            <a:schemeClr val="accent2"/>
          </a:solidFill>
          <a:ln w="9525">
            <a:solidFill>
              <a:schemeClr val="bg1"/>
            </a:solidFill>
            <a:round/>
            <a:headEnd/>
            <a:tailEnd/>
          </a:ln>
        </p:spPr>
        <p:txBody>
          <a:bodyPr wrap="none" lIns="79349" tIns="39674" rIns="79349" bIns="39674" anchor="ctr"/>
          <a:lstStyle/>
          <a:p>
            <a:pPr defTabSz="793750"/>
            <a:endParaRPr lang="en-GB" sz="2100">
              <a:solidFill>
                <a:schemeClr val="accent2"/>
              </a:solidFill>
            </a:endParaRPr>
          </a:p>
        </p:txBody>
      </p:sp>
      <p:sp>
        <p:nvSpPr>
          <p:cNvPr id="47166" name="Freeform 75"/>
          <p:cNvSpPr>
            <a:spLocks/>
          </p:cNvSpPr>
          <p:nvPr/>
        </p:nvSpPr>
        <p:spPr bwMode="auto">
          <a:xfrm>
            <a:off x="3711580" y="5903899"/>
            <a:ext cx="149225" cy="141288"/>
          </a:xfrm>
          <a:custGeom>
            <a:avLst/>
            <a:gdLst>
              <a:gd name="T0" fmla="*/ 0 w 192"/>
              <a:gd name="T1" fmla="*/ 141288 h 161"/>
              <a:gd name="T2" fmla="*/ 0 w 192"/>
              <a:gd name="T3" fmla="*/ 0 h 161"/>
              <a:gd name="T4" fmla="*/ 149469 w 192"/>
              <a:gd name="T5" fmla="*/ 20184 h 161"/>
              <a:gd name="T6" fmla="*/ 0 60000 65536"/>
              <a:gd name="T7" fmla="*/ 0 60000 65536"/>
              <a:gd name="T8" fmla="*/ 0 60000 65536"/>
              <a:gd name="T9" fmla="*/ 0 w 192"/>
              <a:gd name="T10" fmla="*/ 0 h 161"/>
              <a:gd name="T11" fmla="*/ 192 w 192"/>
              <a:gd name="T12" fmla="*/ 161 h 161"/>
            </a:gdLst>
            <a:ahLst/>
            <a:cxnLst>
              <a:cxn ang="T6">
                <a:pos x="T0" y="T1"/>
              </a:cxn>
              <a:cxn ang="T7">
                <a:pos x="T2" y="T3"/>
              </a:cxn>
              <a:cxn ang="T8">
                <a:pos x="T4" y="T5"/>
              </a:cxn>
            </a:cxnLst>
            <a:rect l="T9" t="T10" r="T11" b="T12"/>
            <a:pathLst>
              <a:path w="192" h="161">
                <a:moveTo>
                  <a:pt x="0" y="161"/>
                </a:moveTo>
                <a:lnTo>
                  <a:pt x="0" y="0"/>
                </a:lnTo>
                <a:lnTo>
                  <a:pt x="192" y="23"/>
                </a:lnTo>
              </a:path>
            </a:pathLst>
          </a:custGeom>
          <a:noFill/>
          <a:ln w="19050">
            <a:solidFill>
              <a:schemeClr val="bg1"/>
            </a:solidFill>
            <a:round/>
            <a:headEnd/>
            <a:tailEnd/>
          </a:ln>
        </p:spPr>
        <p:txBody>
          <a:bodyPr wrap="none" anchor="ctr"/>
          <a:lstStyle/>
          <a:p>
            <a:endParaRPr lang="fr-FR"/>
          </a:p>
        </p:txBody>
      </p:sp>
      <p:sp>
        <p:nvSpPr>
          <p:cNvPr id="47167" name="Text Box 76"/>
          <p:cNvSpPr txBox="1">
            <a:spLocks noChangeArrowheads="1"/>
          </p:cNvSpPr>
          <p:nvPr/>
        </p:nvSpPr>
        <p:spPr bwMode="auto">
          <a:xfrm>
            <a:off x="3900493" y="5646724"/>
            <a:ext cx="397498" cy="234015"/>
          </a:xfrm>
          <a:prstGeom prst="rect">
            <a:avLst/>
          </a:prstGeom>
          <a:noFill/>
          <a:ln w="9525">
            <a:noFill/>
            <a:miter lim="800000"/>
            <a:headEnd/>
            <a:tailEnd/>
          </a:ln>
        </p:spPr>
        <p:txBody>
          <a:bodyPr wrap="none" lIns="79352" tIns="39676" rIns="79352" bIns="39676">
            <a:spAutoFit/>
          </a:bodyPr>
          <a:lstStyle/>
          <a:p>
            <a:pPr defTabSz="793750"/>
            <a:r>
              <a:rPr lang="de-DE" sz="1000" b="1" dirty="0" smtClean="0">
                <a:solidFill>
                  <a:srgbClr val="0066FF"/>
                </a:solidFill>
              </a:rPr>
              <a:t>2016</a:t>
            </a:r>
            <a:endParaRPr lang="de-DE" sz="1000" b="1" dirty="0">
              <a:solidFill>
                <a:srgbClr val="0066FF"/>
              </a:solidFill>
            </a:endParaRPr>
          </a:p>
        </p:txBody>
      </p:sp>
      <p:sp>
        <p:nvSpPr>
          <p:cNvPr id="47168" name="Text Box 77"/>
          <p:cNvSpPr txBox="1">
            <a:spLocks noChangeArrowheads="1"/>
          </p:cNvSpPr>
          <p:nvPr/>
        </p:nvSpPr>
        <p:spPr bwMode="auto">
          <a:xfrm>
            <a:off x="3268668" y="5656249"/>
            <a:ext cx="397498" cy="234015"/>
          </a:xfrm>
          <a:prstGeom prst="rect">
            <a:avLst/>
          </a:prstGeom>
          <a:noFill/>
          <a:ln w="9525">
            <a:noFill/>
            <a:miter lim="800000"/>
            <a:headEnd/>
            <a:tailEnd/>
          </a:ln>
        </p:spPr>
        <p:txBody>
          <a:bodyPr wrap="none" lIns="79352" tIns="39676" rIns="79352" bIns="39676">
            <a:spAutoFit/>
          </a:bodyPr>
          <a:lstStyle/>
          <a:p>
            <a:pPr defTabSz="793750"/>
            <a:r>
              <a:rPr lang="de-DE" sz="1000" b="1" dirty="0" smtClean="0">
                <a:solidFill>
                  <a:schemeClr val="accent2"/>
                </a:solidFill>
              </a:rPr>
              <a:t>2012</a:t>
            </a:r>
            <a:endParaRPr lang="de-DE" sz="1000" b="1" dirty="0">
              <a:solidFill>
                <a:schemeClr val="accent2"/>
              </a:solidFill>
            </a:endParaRPr>
          </a:p>
        </p:txBody>
      </p:sp>
      <p:sp>
        <p:nvSpPr>
          <p:cNvPr id="47169" name="Line 78"/>
          <p:cNvSpPr>
            <a:spLocks noChangeShapeType="1"/>
          </p:cNvSpPr>
          <p:nvPr/>
        </p:nvSpPr>
        <p:spPr bwMode="auto">
          <a:xfrm>
            <a:off x="3802068" y="5937237"/>
            <a:ext cx="157162" cy="77787"/>
          </a:xfrm>
          <a:prstGeom prst="line">
            <a:avLst/>
          </a:prstGeom>
          <a:noFill/>
          <a:ln w="9525">
            <a:solidFill>
              <a:schemeClr val="tx1"/>
            </a:solidFill>
            <a:round/>
            <a:headEnd/>
            <a:tailEnd type="triangle" w="med" len="med"/>
          </a:ln>
        </p:spPr>
        <p:txBody>
          <a:bodyPr wrap="none" anchor="ctr"/>
          <a:lstStyle/>
          <a:p>
            <a:endParaRPr lang="fr-FR"/>
          </a:p>
        </p:txBody>
      </p:sp>
      <p:sp>
        <p:nvSpPr>
          <p:cNvPr id="47170" name="Freeform 79"/>
          <p:cNvSpPr>
            <a:spLocks/>
          </p:cNvSpPr>
          <p:nvPr/>
        </p:nvSpPr>
        <p:spPr bwMode="auto">
          <a:xfrm>
            <a:off x="4522793" y="2317737"/>
            <a:ext cx="1419225" cy="1433512"/>
          </a:xfrm>
          <a:custGeom>
            <a:avLst/>
            <a:gdLst>
              <a:gd name="T0" fmla="*/ 1418492 w 1259"/>
              <a:gd name="T1" fmla="*/ 1433512 h 1144"/>
              <a:gd name="T2" fmla="*/ 1343004 w 1259"/>
              <a:gd name="T3" fmla="*/ 1098942 h 1144"/>
              <a:gd name="T4" fmla="*/ 1249490 w 1259"/>
              <a:gd name="T5" fmla="*/ 691695 h 1144"/>
              <a:gd name="T6" fmla="*/ 1061334 w 1259"/>
              <a:gd name="T7" fmla="*/ 315774 h 1144"/>
              <a:gd name="T8" fmla="*/ 816844 w 1259"/>
              <a:gd name="T9" fmla="*/ 75184 h 1144"/>
              <a:gd name="T10" fmla="*/ 563341 w 1259"/>
              <a:gd name="T11" fmla="*/ 2506 h 1144"/>
              <a:gd name="T12" fmla="*/ 289557 w 1259"/>
              <a:gd name="T13" fmla="*/ 61400 h 1144"/>
              <a:gd name="T14" fmla="*/ 66474 w 1259"/>
              <a:gd name="T15" fmla="*/ 291965 h 1144"/>
              <a:gd name="T16" fmla="*/ 0 w 1259"/>
              <a:gd name="T17" fmla="*/ 464889 h 1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9"/>
              <a:gd name="T28" fmla="*/ 0 h 1144"/>
              <a:gd name="T29" fmla="*/ 1259 w 1259"/>
              <a:gd name="T30" fmla="*/ 1144 h 1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9" h="1144">
                <a:moveTo>
                  <a:pt x="1259" y="1144"/>
                </a:moveTo>
                <a:cubicBezTo>
                  <a:pt x="1239" y="1058"/>
                  <a:pt x="1217" y="976"/>
                  <a:pt x="1192" y="877"/>
                </a:cubicBezTo>
                <a:cubicBezTo>
                  <a:pt x="1167" y="778"/>
                  <a:pt x="1151" y="656"/>
                  <a:pt x="1109" y="552"/>
                </a:cubicBezTo>
                <a:cubicBezTo>
                  <a:pt x="1067" y="448"/>
                  <a:pt x="1006" y="334"/>
                  <a:pt x="942" y="252"/>
                </a:cubicBezTo>
                <a:cubicBezTo>
                  <a:pt x="878" y="170"/>
                  <a:pt x="799" y="102"/>
                  <a:pt x="725" y="60"/>
                </a:cubicBezTo>
                <a:cubicBezTo>
                  <a:pt x="651" y="18"/>
                  <a:pt x="578" y="4"/>
                  <a:pt x="500" y="2"/>
                </a:cubicBezTo>
                <a:cubicBezTo>
                  <a:pt x="422" y="0"/>
                  <a:pt x="330" y="11"/>
                  <a:pt x="257" y="49"/>
                </a:cubicBezTo>
                <a:cubicBezTo>
                  <a:pt x="184" y="87"/>
                  <a:pt x="101" y="180"/>
                  <a:pt x="59" y="233"/>
                </a:cubicBezTo>
                <a:cubicBezTo>
                  <a:pt x="16" y="286"/>
                  <a:pt x="8" y="328"/>
                  <a:pt x="0" y="371"/>
                </a:cubicBezTo>
              </a:path>
            </a:pathLst>
          </a:custGeom>
          <a:noFill/>
          <a:ln w="28575">
            <a:solidFill>
              <a:schemeClr val="tx1"/>
            </a:solidFill>
            <a:prstDash val="sysDot"/>
            <a:round/>
            <a:headEnd/>
            <a:tailEnd type="triangle" w="med" len="med"/>
          </a:ln>
        </p:spPr>
        <p:txBody>
          <a:bodyPr wrap="none" anchor="ctr"/>
          <a:lstStyle/>
          <a:p>
            <a:endParaRPr lang="fr-FR"/>
          </a:p>
        </p:txBody>
      </p:sp>
      <p:sp>
        <p:nvSpPr>
          <p:cNvPr id="47171" name="Freeform 80"/>
          <p:cNvSpPr>
            <a:spLocks/>
          </p:cNvSpPr>
          <p:nvPr/>
        </p:nvSpPr>
        <p:spPr bwMode="auto">
          <a:xfrm>
            <a:off x="4000505" y="4281474"/>
            <a:ext cx="1603375" cy="525463"/>
          </a:xfrm>
          <a:custGeom>
            <a:avLst/>
            <a:gdLst>
              <a:gd name="T0" fmla="*/ 1603131 w 1459"/>
              <a:gd name="T1" fmla="*/ 375331 h 420"/>
              <a:gd name="T2" fmla="*/ 1400954 w 1459"/>
              <a:gd name="T3" fmla="*/ 437886 h 420"/>
              <a:gd name="T4" fmla="*/ 1098787 w 1459"/>
              <a:gd name="T5" fmla="*/ 500441 h 420"/>
              <a:gd name="T6" fmla="*/ 732891 w 1459"/>
              <a:gd name="T7" fmla="*/ 521710 h 420"/>
              <a:gd name="T8" fmla="*/ 366995 w 1459"/>
              <a:gd name="T9" fmla="*/ 480423 h 420"/>
              <a:gd name="T10" fmla="*/ 147238 w 1459"/>
              <a:gd name="T11" fmla="*/ 417868 h 420"/>
              <a:gd name="T12" fmla="*/ 37359 w 1459"/>
              <a:gd name="T13" fmla="*/ 250220 h 420"/>
              <a:gd name="T14" fmla="*/ 0 w 1459"/>
              <a:gd name="T15" fmla="*/ 0 h 420"/>
              <a:gd name="T16" fmla="*/ 0 60000 65536"/>
              <a:gd name="T17" fmla="*/ 0 60000 65536"/>
              <a:gd name="T18" fmla="*/ 0 60000 65536"/>
              <a:gd name="T19" fmla="*/ 0 60000 65536"/>
              <a:gd name="T20" fmla="*/ 0 60000 65536"/>
              <a:gd name="T21" fmla="*/ 0 60000 65536"/>
              <a:gd name="T22" fmla="*/ 0 60000 65536"/>
              <a:gd name="T23" fmla="*/ 0 60000 65536"/>
              <a:gd name="T24" fmla="*/ 0 w 1459"/>
              <a:gd name="T25" fmla="*/ 0 h 420"/>
              <a:gd name="T26" fmla="*/ 1459 w 1459"/>
              <a:gd name="T27" fmla="*/ 420 h 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9" h="420">
                <a:moveTo>
                  <a:pt x="1459" y="300"/>
                </a:moveTo>
                <a:cubicBezTo>
                  <a:pt x="1406" y="317"/>
                  <a:pt x="1351" y="333"/>
                  <a:pt x="1275" y="350"/>
                </a:cubicBezTo>
                <a:cubicBezTo>
                  <a:pt x="1199" y="367"/>
                  <a:pt x="1101" y="389"/>
                  <a:pt x="1000" y="400"/>
                </a:cubicBezTo>
                <a:cubicBezTo>
                  <a:pt x="899" y="411"/>
                  <a:pt x="778" y="420"/>
                  <a:pt x="667" y="417"/>
                </a:cubicBezTo>
                <a:cubicBezTo>
                  <a:pt x="556" y="414"/>
                  <a:pt x="423" y="398"/>
                  <a:pt x="334" y="384"/>
                </a:cubicBezTo>
                <a:cubicBezTo>
                  <a:pt x="245" y="370"/>
                  <a:pt x="184" y="365"/>
                  <a:pt x="134" y="334"/>
                </a:cubicBezTo>
                <a:cubicBezTo>
                  <a:pt x="84" y="303"/>
                  <a:pt x="56" y="256"/>
                  <a:pt x="34" y="200"/>
                </a:cubicBezTo>
                <a:cubicBezTo>
                  <a:pt x="12" y="144"/>
                  <a:pt x="7" y="42"/>
                  <a:pt x="0" y="0"/>
                </a:cubicBezTo>
              </a:path>
            </a:pathLst>
          </a:custGeom>
          <a:noFill/>
          <a:ln w="28575">
            <a:solidFill>
              <a:schemeClr val="tx1"/>
            </a:solidFill>
            <a:round/>
            <a:headEnd/>
            <a:tailEnd type="triangle" w="med" len="med"/>
          </a:ln>
        </p:spPr>
        <p:txBody>
          <a:bodyPr wrap="none" anchor="ctr"/>
          <a:lstStyle/>
          <a:p>
            <a:endParaRPr lang="fr-FR"/>
          </a:p>
        </p:txBody>
      </p:sp>
      <p:sp>
        <p:nvSpPr>
          <p:cNvPr id="101" name="ZoneTexte 100"/>
          <p:cNvSpPr txBox="1"/>
          <p:nvPr/>
        </p:nvSpPr>
        <p:spPr>
          <a:xfrm>
            <a:off x="1071538" y="1109947"/>
            <a:ext cx="5357850"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Approche </a:t>
            </a:r>
            <a:r>
              <a:rPr lang="fr-FR" sz="24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Bottom</a:t>
            </a: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Up </a:t>
            </a:r>
            <a:r>
              <a:rPr lang="fr-FR"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fr-FR" sz="2400" b="1" cap="all" dirty="0">
              <a:ln w="0"/>
              <a:effectLst>
                <a:reflection blurRad="12700" stA="50000" endPos="50000" dist="5000" dir="5400000" sy="-100000" rotWithShape="0"/>
              </a:effectLst>
            </a:endParaRPr>
          </a:p>
        </p:txBody>
      </p:sp>
      <p:sp>
        <p:nvSpPr>
          <p:cNvPr id="73" name="Espace réservé du numéro de diapositive 72"/>
          <p:cNvSpPr>
            <a:spLocks noGrp="1"/>
          </p:cNvSpPr>
          <p:nvPr>
            <p:ph type="sldNum" sz="quarter" idx="12"/>
          </p:nvPr>
        </p:nvSpPr>
        <p:spPr/>
        <p:txBody>
          <a:bodyPr/>
          <a:lstStyle/>
          <a:p>
            <a:pPr>
              <a:defRPr/>
            </a:pPr>
            <a:fld id="{4B94C728-A482-4EA6-8093-71725AC11759}" type="slidenum">
              <a:rPr lang="fr-FR" smtClean="0"/>
              <a:pPr>
                <a:defRPr/>
              </a:pPr>
              <a:t>25</a:t>
            </a:fld>
            <a:endParaRPr lang="fr-FR"/>
          </a:p>
        </p:txBody>
      </p:sp>
      <p:sp>
        <p:nvSpPr>
          <p:cNvPr id="74" name="Secteurs 73"/>
          <p:cNvSpPr/>
          <p:nvPr/>
        </p:nvSpPr>
        <p:spPr>
          <a:xfrm>
            <a:off x="5572132" y="4029760"/>
            <a:ext cx="828000" cy="828000"/>
          </a:xfrm>
          <a:prstGeom prst="pie">
            <a:avLst>
              <a:gd name="adj1" fmla="val 15457911"/>
              <a:gd name="adj2" fmla="val 1738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5" name="Secteurs 74"/>
          <p:cNvSpPr/>
          <p:nvPr/>
        </p:nvSpPr>
        <p:spPr>
          <a:xfrm>
            <a:off x="4999389" y="4247960"/>
            <a:ext cx="396000" cy="396000"/>
          </a:xfrm>
          <a:prstGeom prst="pie">
            <a:avLst>
              <a:gd name="adj1" fmla="val 15457911"/>
              <a:gd name="adj2" fmla="val 17380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1"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ZoneTexte 100"/>
          <p:cNvSpPr txBox="1"/>
          <p:nvPr/>
        </p:nvSpPr>
        <p:spPr>
          <a:xfrm>
            <a:off x="1071538" y="1109947"/>
            <a:ext cx="6143668"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Approche </a:t>
            </a:r>
            <a:r>
              <a:rPr lang="fr-FR" sz="24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Bottom</a:t>
            </a: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Up </a:t>
            </a:r>
            <a:r>
              <a:rPr lang="fr-FR"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fr-FR" sz="2000" b="1" cap="all" dirty="0" smtClean="0">
                <a:ln w="0"/>
                <a:effectLst>
                  <a:reflection blurRad="12700" stA="50000" endPos="50000" dist="5000" dir="5400000" sy="-100000" rotWithShape="0"/>
                </a:effectLst>
              </a:rPr>
              <a:t>Démarche</a:t>
            </a:r>
            <a:r>
              <a:rPr lang="fr-FR"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5" name="Espace réservé du contenu 74"/>
          <p:cNvSpPr>
            <a:spLocks noGrp="1"/>
          </p:cNvSpPr>
          <p:nvPr>
            <p:ph sz="quarter" idx="1"/>
          </p:nvPr>
        </p:nvSpPr>
        <p:spPr>
          <a:xfrm>
            <a:off x="214282" y="1357298"/>
            <a:ext cx="8715436" cy="4429156"/>
          </a:xfrm>
        </p:spPr>
        <p:txBody>
          <a:bodyPr>
            <a:noAutofit/>
          </a:bodyPr>
          <a:lstStyle/>
          <a:p>
            <a:pPr>
              <a:buNone/>
            </a:pPr>
            <a:r>
              <a:rPr lang="fr-FR" sz="3000" dirty="0" smtClean="0"/>
              <a:t>Pour chaque segment</a:t>
            </a:r>
          </a:p>
          <a:p>
            <a:pPr lvl="0"/>
            <a:r>
              <a:rPr lang="fr-FR" sz="3000" dirty="0" smtClean="0"/>
              <a:t>Rappeler le résultat du diagnostic : prioritaire, développement sélectif, réorientation ou abandon.</a:t>
            </a:r>
          </a:p>
          <a:p>
            <a:pPr lvl="0"/>
            <a:r>
              <a:rPr lang="fr-FR" sz="3000" dirty="0" smtClean="0"/>
              <a:t>Définir les actions stratégiques à mener pour ce segment.</a:t>
            </a:r>
          </a:p>
          <a:p>
            <a:pPr lvl="0"/>
            <a:r>
              <a:rPr lang="fr-FR" sz="3000" dirty="0" smtClean="0"/>
              <a:t>Définir la modalité de mise en œuvre de chaque action : partenariat stratégique, joint venture, acquisition, cession, développement interne, etc.</a:t>
            </a:r>
          </a:p>
          <a:p>
            <a:pPr lvl="0"/>
            <a:r>
              <a:rPr lang="fr-FR" sz="3000" dirty="0" smtClean="0"/>
              <a:t>Arrêter un objectif, par exemple : « Devenir le leader dans le segment en 3 ans »</a:t>
            </a:r>
          </a:p>
        </p:txBody>
      </p:sp>
      <p:graphicFrame>
        <p:nvGraphicFramePr>
          <p:cNvPr id="5" name="Tableau 4"/>
          <p:cNvGraphicFramePr>
            <a:graphicFrameLocks noGrp="1"/>
          </p:cNvGraphicFramePr>
          <p:nvPr/>
        </p:nvGraphicFramePr>
        <p:xfrm>
          <a:off x="857224" y="5906157"/>
          <a:ext cx="7572427" cy="666115"/>
        </p:xfrm>
        <a:graphic>
          <a:graphicData uri="http://schemas.openxmlformats.org/drawingml/2006/table">
            <a:tbl>
              <a:tblPr/>
              <a:tblGrid>
                <a:gridCol w="1157071"/>
                <a:gridCol w="1383339"/>
                <a:gridCol w="2390452"/>
                <a:gridCol w="1257339"/>
                <a:gridCol w="1384226"/>
              </a:tblGrid>
              <a:tr h="441960">
                <a:tc>
                  <a:txBody>
                    <a:bodyPr/>
                    <a:lstStyle/>
                    <a:p>
                      <a:pPr algn="ctr">
                        <a:spcAft>
                          <a:spcPts val="0"/>
                        </a:spcAft>
                      </a:pPr>
                      <a:r>
                        <a:rPr lang="fr-FR" sz="1600" b="1" dirty="0">
                          <a:latin typeface="Arial"/>
                          <a:ea typeface="Calibri"/>
                        </a:rPr>
                        <a:t>Segment</a:t>
                      </a:r>
                      <a:endParaRPr lang="fr-FR" sz="1600" dirty="0">
                        <a:latin typeface="Arial"/>
                        <a:ea typeface="Calibri"/>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Aft>
                          <a:spcPts val="0"/>
                        </a:spcAft>
                      </a:pPr>
                      <a:r>
                        <a:rPr lang="fr-FR" sz="1600" b="1">
                          <a:latin typeface="Arial"/>
                          <a:ea typeface="Calibri"/>
                        </a:rPr>
                        <a:t>Diagnostic</a:t>
                      </a:r>
                      <a:endParaRPr lang="fr-FR" sz="1600">
                        <a:latin typeface="Arial"/>
                        <a:ea typeface="Calibri"/>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Aft>
                          <a:spcPts val="0"/>
                        </a:spcAft>
                      </a:pPr>
                      <a:r>
                        <a:rPr lang="fr-FR" sz="1600" b="1" dirty="0" smtClean="0">
                          <a:latin typeface="Arial"/>
                          <a:ea typeface="Calibri"/>
                        </a:rPr>
                        <a:t>Actions stratégiques</a:t>
                      </a:r>
                      <a:endParaRPr lang="fr-FR" sz="1600" dirty="0">
                        <a:latin typeface="Arial"/>
                        <a:ea typeface="Calibri"/>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Aft>
                          <a:spcPts val="0"/>
                        </a:spcAft>
                      </a:pPr>
                      <a:r>
                        <a:rPr lang="fr-FR" sz="1600" b="1">
                          <a:latin typeface="Arial"/>
                          <a:ea typeface="Calibri"/>
                        </a:rPr>
                        <a:t>Modalité </a:t>
                      </a:r>
                      <a:endParaRPr lang="fr-FR" sz="1600">
                        <a:latin typeface="Arial"/>
                        <a:ea typeface="Calibri"/>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Aft>
                          <a:spcPts val="0"/>
                        </a:spcAft>
                      </a:pPr>
                      <a:r>
                        <a:rPr lang="fr-FR" sz="1600" b="1">
                          <a:latin typeface="Arial"/>
                          <a:ea typeface="Calibri"/>
                        </a:rPr>
                        <a:t>Objectif</a:t>
                      </a:r>
                      <a:endParaRPr lang="fr-FR" sz="1600">
                        <a:latin typeface="Arial"/>
                        <a:ea typeface="Calibri"/>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r>
              <a:tr h="224155">
                <a:tc>
                  <a:txBody>
                    <a:bodyPr/>
                    <a:lstStyle/>
                    <a:p>
                      <a:pPr algn="ctr"/>
                      <a:endParaRPr lang="fr-FR" sz="1100" dirty="0">
                        <a:latin typeface="Arial"/>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a:endParaRPr lang="fr-FR" sz="1100">
                        <a:latin typeface="Arial"/>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a:endParaRPr lang="fr-FR" sz="1100">
                        <a:latin typeface="Arial"/>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a:endParaRPr lang="fr-FR" sz="1100">
                        <a:latin typeface="Arial"/>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a:endParaRPr lang="fr-FR" sz="1100" dirty="0">
                        <a:latin typeface="Arial"/>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bl>
          </a:graphicData>
        </a:graphic>
      </p:graphicFrame>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26</a:t>
            </a:fld>
            <a:endParaRPr lang="fr-FR"/>
          </a:p>
        </p:txBody>
      </p:sp>
      <p:sp>
        <p:nvSpPr>
          <p:cNvPr id="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ZoneTexte 100"/>
          <p:cNvSpPr txBox="1"/>
          <p:nvPr/>
        </p:nvSpPr>
        <p:spPr>
          <a:xfrm>
            <a:off x="1071538" y="1109947"/>
            <a:ext cx="7215238"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Approche </a:t>
            </a:r>
            <a:r>
              <a:rPr lang="fr-FR" sz="24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Bottom</a:t>
            </a: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Up </a:t>
            </a:r>
            <a:r>
              <a:rPr lang="fr-FR"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27</a:t>
            </a:fld>
            <a:endParaRPr lang="fr-FR"/>
          </a:p>
        </p:txBody>
      </p:sp>
      <p:sp>
        <p:nvSpPr>
          <p:cNvPr id="75" name="Espace réservé du contenu 74"/>
          <p:cNvSpPr>
            <a:spLocks noGrp="1"/>
          </p:cNvSpPr>
          <p:nvPr>
            <p:ph sz="quarter" idx="1"/>
          </p:nvPr>
        </p:nvSpPr>
        <p:spPr>
          <a:xfrm>
            <a:off x="671200" y="1428736"/>
            <a:ext cx="8187080" cy="4591064"/>
          </a:xfrm>
        </p:spPr>
        <p:txBody>
          <a:bodyPr>
            <a:normAutofit lnSpcReduction="10000"/>
          </a:bodyPr>
          <a:lstStyle/>
          <a:p>
            <a:pPr>
              <a:buNone/>
            </a:pPr>
            <a:r>
              <a:rPr lang="fr-FR" sz="3000" b="1" dirty="0" smtClean="0"/>
              <a:t>Scénario 01 : </a:t>
            </a:r>
          </a:p>
          <a:p>
            <a:r>
              <a:rPr lang="fr-FR" sz="3000" dirty="0" smtClean="0"/>
              <a:t>Priorité aux segments concessions électricité et gaz (développement RH, réduction des pertes, etc.)</a:t>
            </a:r>
          </a:p>
          <a:p>
            <a:r>
              <a:rPr lang="fr-FR" sz="3000" dirty="0" smtClean="0"/>
              <a:t>Développement tendanciel des autres segments (selon capacité notamment pour le segment services)</a:t>
            </a:r>
          </a:p>
          <a:p>
            <a:pPr>
              <a:buNone/>
            </a:pPr>
            <a:r>
              <a:rPr lang="fr-FR" sz="3000" b="1" dirty="0" smtClean="0"/>
              <a:t>Scénario 02 :</a:t>
            </a:r>
          </a:p>
          <a:p>
            <a:r>
              <a:rPr lang="fr-FR" sz="3000" dirty="0" smtClean="0"/>
              <a:t>Priorisation des concessions à développer (taux de perte élevé, etc.)</a:t>
            </a:r>
          </a:p>
          <a:p>
            <a:r>
              <a:rPr lang="fr-FR" sz="3000" dirty="0" smtClean="0"/>
              <a:t>Développement volontariste des services (création d’équipes dédiées, formation RH, etc.)</a:t>
            </a:r>
          </a:p>
        </p:txBody>
      </p:sp>
      <p:sp>
        <p:nvSpPr>
          <p:cNvPr id="6" name="Rectangle 5"/>
          <p:cNvSpPr/>
          <p:nvPr/>
        </p:nvSpPr>
        <p:spPr>
          <a:xfrm rot="20472867">
            <a:off x="6207333" y="5703390"/>
            <a:ext cx="2376453" cy="646331"/>
          </a:xfrm>
          <a:prstGeom prst="rect">
            <a:avLst/>
          </a:prstGeom>
        </p:spPr>
        <p:txBody>
          <a:bodyPr wrap="square">
            <a:spAutoFit/>
          </a:bodyPr>
          <a:lstStyle/>
          <a:p>
            <a:pPr algn="ctr"/>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Exemple</a:t>
            </a:r>
            <a:endParaRPr lang="fr-FR"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ZoneTexte 100"/>
          <p:cNvSpPr txBox="1"/>
          <p:nvPr/>
        </p:nvSpPr>
        <p:spPr>
          <a:xfrm>
            <a:off x="1071538" y="1038509"/>
            <a:ext cx="4214842"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Approche </a:t>
            </a:r>
            <a:r>
              <a:rPr lang="fr-FR" sz="24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Bottom</a:t>
            </a: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Up :</a:t>
            </a:r>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28</a:t>
            </a:fld>
            <a:endParaRPr lang="fr-FR"/>
          </a:p>
        </p:txBody>
      </p:sp>
      <p:sp>
        <p:nvSpPr>
          <p:cNvPr id="75" name="Espace réservé du contenu 74"/>
          <p:cNvSpPr>
            <a:spLocks noGrp="1"/>
          </p:cNvSpPr>
          <p:nvPr>
            <p:ph sz="quarter" idx="1"/>
          </p:nvPr>
        </p:nvSpPr>
        <p:spPr>
          <a:xfrm>
            <a:off x="671200" y="1428736"/>
            <a:ext cx="8187080" cy="4591064"/>
          </a:xfrm>
        </p:spPr>
        <p:txBody>
          <a:bodyPr>
            <a:normAutofit/>
          </a:bodyPr>
          <a:lstStyle/>
          <a:p>
            <a:r>
              <a:rPr lang="fr-FR" sz="3000" dirty="0" smtClean="0"/>
              <a:t>Cette approche est recommandée quand l’entreprise évolue dans un environnement stable, où il n’y a pas beaucoup d’incertitudes sur l’évolution des paramètres du marché (demande, concurrence, etc.)</a:t>
            </a:r>
          </a:p>
          <a:p>
            <a:r>
              <a:rPr lang="fr-FR" sz="3000" dirty="0" smtClean="0"/>
              <a:t>Elle privilégie cependant des scénarios plutôt tendanciels et ne permet que difficilement d’aborder des scénarios de rupture.</a:t>
            </a:r>
          </a:p>
        </p:txBody>
      </p:sp>
      <p:sp>
        <p:nvSpPr>
          <p:cNvPr id="7"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D3094DCE-C724-4E59-B91F-8F40333BBEF8}" type="slidenum">
              <a:rPr lang="fr-FR"/>
              <a:pPr>
                <a:defRPr/>
              </a:pPr>
              <a:t>29</a:t>
            </a:fld>
            <a:endParaRPr lang="fr-FR"/>
          </a:p>
        </p:txBody>
      </p:sp>
      <p:sp>
        <p:nvSpPr>
          <p:cNvPr id="9" name="Espace réservé du contenu 8"/>
          <p:cNvSpPr>
            <a:spLocks noGrp="1"/>
          </p:cNvSpPr>
          <p:nvPr>
            <p:ph sz="quarter" idx="1"/>
          </p:nvPr>
        </p:nvSpPr>
        <p:spPr>
          <a:xfrm>
            <a:off x="500034" y="1395418"/>
            <a:ext cx="8005026" cy="4891102"/>
          </a:xfrm>
        </p:spPr>
        <p:txBody>
          <a:bodyPr>
            <a:normAutofit lnSpcReduction="10000"/>
          </a:bodyPr>
          <a:lstStyle/>
          <a:p>
            <a:pPr>
              <a:defRPr/>
            </a:pPr>
            <a:r>
              <a:rPr lang="fr-FR" sz="3000" dirty="0" smtClean="0"/>
              <a:t>Cette approche propose d’étudier l’impact de l’évolution des principaux paramètres de l’environnement économique et réglementaire sur l’entreprise.</a:t>
            </a:r>
          </a:p>
          <a:p>
            <a:pPr>
              <a:defRPr/>
            </a:pPr>
            <a:r>
              <a:rPr lang="fr-FR" sz="3000" dirty="0" smtClean="0"/>
              <a:t>Ces paramètres doivent être traduits en variables de scénarisation.</a:t>
            </a:r>
          </a:p>
          <a:p>
            <a:pPr>
              <a:defRPr/>
            </a:pPr>
            <a:r>
              <a:rPr lang="fr-FR" sz="3000" dirty="0" smtClean="0"/>
              <a:t>Chacune de ses variables doit avoir un nombre limités de valeurs discrètes</a:t>
            </a:r>
          </a:p>
          <a:p>
            <a:pPr>
              <a:defRPr/>
            </a:pPr>
            <a:r>
              <a:rPr lang="fr-FR" sz="3000" dirty="0" smtClean="0"/>
              <a:t>Les combinaisons cohérentes des valeurs de ces variables décrivent des </a:t>
            </a:r>
            <a:r>
              <a:rPr lang="fr-FR" sz="3000" b="1" i="1" dirty="0" smtClean="0"/>
              <a:t>futurs possibles</a:t>
            </a:r>
            <a:r>
              <a:rPr lang="fr-FR" sz="3000" dirty="0" smtClean="0"/>
              <a:t>.</a:t>
            </a:r>
          </a:p>
        </p:txBody>
      </p:sp>
      <p:sp>
        <p:nvSpPr>
          <p:cNvPr id="5" name="ZoneTexte 4"/>
          <p:cNvSpPr txBox="1"/>
          <p:nvPr/>
        </p:nvSpPr>
        <p:spPr>
          <a:xfrm>
            <a:off x="1071538" y="1038509"/>
            <a:ext cx="4286280"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 Approche Top Down :</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3</a:t>
            </a:fld>
            <a:endParaRPr lang="fr-FR" dirty="0"/>
          </a:p>
        </p:txBody>
      </p:sp>
      <p:sp>
        <p:nvSpPr>
          <p:cNvPr id="6" name="Rectangle à coins arrondis 5"/>
          <p:cNvSpPr/>
          <p:nvPr/>
        </p:nvSpPr>
        <p:spPr>
          <a:xfrm>
            <a:off x="132211" y="142852"/>
            <a:ext cx="8858312" cy="6572296"/>
          </a:xfrm>
          <a:prstGeom prst="roundRect">
            <a:avLst>
              <a:gd name="adj" fmla="val 5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6146" name="Titre 1"/>
          <p:cNvSpPr>
            <a:spLocks noGrp="1"/>
          </p:cNvSpPr>
          <p:nvPr>
            <p:ph type="title"/>
          </p:nvPr>
        </p:nvSpPr>
        <p:spPr/>
        <p:txBody>
          <a:bodyPr/>
          <a:lstStyle/>
          <a:p>
            <a:pPr algn="just" eaLnBrk="1" hangingPunct="1">
              <a:defRPr/>
            </a:pPr>
            <a:r>
              <a:rPr lang="fr-FR" dirty="0" smtClean="0"/>
              <a:t>5 Étapes pour la scénarisation</a:t>
            </a:r>
          </a:p>
        </p:txBody>
      </p:sp>
      <p:graphicFrame>
        <p:nvGraphicFramePr>
          <p:cNvPr id="5" name="Tableau 4"/>
          <p:cNvGraphicFramePr>
            <a:graphicFrameLocks noGrp="1"/>
          </p:cNvGraphicFramePr>
          <p:nvPr/>
        </p:nvGraphicFramePr>
        <p:xfrm>
          <a:off x="785786" y="1285860"/>
          <a:ext cx="7858180" cy="5085422"/>
        </p:xfrm>
        <a:graphic>
          <a:graphicData uri="http://schemas.openxmlformats.org/drawingml/2006/table">
            <a:tbl>
              <a:tblPr firstRow="1" bandRow="1">
                <a:tableStyleId>{5C22544A-7EE6-4342-B048-85BDC9FD1C3A}</a:tableStyleId>
              </a:tblPr>
              <a:tblGrid>
                <a:gridCol w="582930"/>
                <a:gridCol w="274326"/>
                <a:gridCol w="7000924"/>
              </a:tblGrid>
              <a:tr h="370840">
                <a:tc>
                  <a:txBody>
                    <a:bodyPr/>
                    <a:lstStyle/>
                    <a:p>
                      <a:pPr algn="r"/>
                      <a:r>
                        <a:rPr lang="fr-FR" sz="2200" b="1" dirty="0" smtClean="0">
                          <a:solidFill>
                            <a:schemeClr val="tx1"/>
                          </a:solidFill>
                        </a:rPr>
                        <a:t>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Définir les finalités </a:t>
                      </a:r>
                      <a:r>
                        <a:rPr lang="fr-FR" sz="2200" b="0" dirty="0" smtClean="0">
                          <a:solidFill>
                            <a:schemeClr val="tx1"/>
                          </a:solidFill>
                        </a:rPr>
                        <a:t>à partir des enjeux majeurs et la vision des parties prenantes de l’entreprise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la cohérence des différents segments stratégiques </a:t>
                      </a:r>
                      <a:r>
                        <a:rPr lang="fr-FR" sz="2200" b="0" dirty="0" smtClean="0">
                          <a:solidFill>
                            <a:schemeClr val="tx1"/>
                          </a:solidFill>
                        </a:rPr>
                        <a:t>avec ces finalités.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0"/>
                      <a:r>
                        <a:rPr lang="fr-FR" sz="2200" b="1" dirty="0" smtClean="0">
                          <a:solidFill>
                            <a:schemeClr val="tx1"/>
                          </a:solidFill>
                        </a:rPr>
                        <a:t>Construire les scenarii </a:t>
                      </a:r>
                      <a:r>
                        <a:rPr lang="fr-FR" sz="2200" b="0" dirty="0" smtClean="0">
                          <a:solidFill>
                            <a:schemeClr val="tx1"/>
                          </a:solidFill>
                        </a:rPr>
                        <a:t>– deux approches possibles :</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468648">
                <a:tc rowSpan="2" gridSpan="2">
                  <a:txBody>
                    <a:bodyPr/>
                    <a:lstStyle/>
                    <a:p>
                      <a:pPr algn="r"/>
                      <a:endParaRPr lang="fr-FR" sz="2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a.</a:t>
                      </a:r>
                      <a:r>
                        <a:rPr lang="fr-FR" sz="2200" b="0" i="1" baseline="0" dirty="0" smtClean="0">
                          <a:solidFill>
                            <a:schemeClr val="tx1"/>
                          </a:solidFill>
                        </a:rPr>
                        <a:t> </a:t>
                      </a:r>
                      <a:r>
                        <a:rPr lang="fr-FR" sz="2200" b="0" dirty="0" smtClean="0">
                          <a:solidFill>
                            <a:schemeClr val="tx1"/>
                          </a:solidFill>
                        </a:rPr>
                        <a:t>Une méthode « </a:t>
                      </a:r>
                      <a:r>
                        <a:rPr lang="fr-FR" sz="2200" b="0" i="1" dirty="0" err="1" smtClean="0">
                          <a:solidFill>
                            <a:schemeClr val="tx1"/>
                          </a:solidFill>
                        </a:rPr>
                        <a:t>bottom</a:t>
                      </a:r>
                      <a:r>
                        <a:rPr lang="fr-FR" sz="2200" b="0" i="1" dirty="0" smtClean="0">
                          <a:solidFill>
                            <a:schemeClr val="tx1"/>
                          </a:solidFill>
                        </a:rPr>
                        <a:t>-up</a:t>
                      </a:r>
                      <a:r>
                        <a:rPr lang="fr-FR" sz="2200" b="0" dirty="0" smtClean="0">
                          <a:solidFill>
                            <a:schemeClr val="tx1"/>
                          </a:solidFill>
                        </a:rPr>
                        <a:t> » (</a:t>
                      </a:r>
                      <a:r>
                        <a:rPr lang="fr-FR" sz="2200" b="0" i="1" dirty="0" smtClean="0">
                          <a:solidFill>
                            <a:schemeClr val="tx1"/>
                          </a:solidFill>
                        </a:rPr>
                        <a:t>du bas vers le haut</a:t>
                      </a:r>
                      <a:r>
                        <a:rPr lang="fr-FR" sz="2200" b="0" dirty="0" smtClean="0">
                          <a:solidFill>
                            <a:schemeClr val="tx1"/>
                          </a:solidFill>
                        </a:rPr>
                        <a:t>)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8">
                <a:tc gridSpan="2" vMerge="1">
                  <a:txBody>
                    <a:bodyPr/>
                    <a:lstStyle/>
                    <a:p>
                      <a:pPr algn="r"/>
                      <a:endParaRPr lang="fr-FR" sz="2000" b="1" dirty="0"/>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b. </a:t>
                      </a:r>
                      <a:r>
                        <a:rPr lang="fr-FR" sz="2200" b="0" dirty="0" smtClean="0">
                          <a:solidFill>
                            <a:schemeClr val="tx1"/>
                          </a:solidFill>
                        </a:rPr>
                        <a:t>Une méthode « </a:t>
                      </a:r>
                      <a:r>
                        <a:rPr lang="fr-FR" sz="2200" b="0" i="1" dirty="0" smtClean="0">
                          <a:solidFill>
                            <a:schemeClr val="tx1"/>
                          </a:solidFill>
                        </a:rPr>
                        <a:t>top down</a:t>
                      </a:r>
                      <a:r>
                        <a:rPr lang="fr-FR" sz="2200" b="0" dirty="0" smtClean="0">
                          <a:solidFill>
                            <a:schemeClr val="tx1"/>
                          </a:solidFill>
                        </a:rPr>
                        <a:t> » (</a:t>
                      </a:r>
                      <a:r>
                        <a:rPr lang="fr-FR" sz="2200" b="0" i="1" dirty="0" smtClean="0">
                          <a:solidFill>
                            <a:schemeClr val="tx1"/>
                          </a:solidFill>
                        </a:rPr>
                        <a:t>du haut vers le bas</a:t>
                      </a:r>
                      <a:r>
                        <a:rPr lang="fr-FR" sz="2200" b="0" dirty="0" smtClean="0">
                          <a:solidFill>
                            <a:schemeClr val="tx1"/>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778496">
                <a:tc>
                  <a:txBody>
                    <a:bodyPr/>
                    <a:lstStyle/>
                    <a:p>
                      <a:pPr algn="r"/>
                      <a:r>
                        <a:rPr lang="fr-FR" sz="2200" b="1" dirty="0" smtClean="0">
                          <a:solidFill>
                            <a:schemeClr val="tx1"/>
                          </a:solidFill>
                        </a:rPr>
                        <a:t>IV.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Décrire les scénarios</a:t>
                      </a:r>
                      <a:r>
                        <a:rPr lang="fr-FR" sz="2200" b="0" dirty="0" smtClean="0">
                          <a:solidFill>
                            <a:schemeClr val="tx1"/>
                          </a:solidFill>
                        </a:rPr>
                        <a:t> d’une manière globale (objectifs, actions à entreprendre, moyens à mettre en place et indicateurs de succès)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1143008">
                <a:tc>
                  <a:txBody>
                    <a:bodyPr/>
                    <a:lstStyle/>
                    <a:p>
                      <a:pPr algn="r"/>
                      <a:r>
                        <a:rPr lang="fr-FR" sz="2200" b="1" dirty="0" smtClean="0">
                          <a:solidFill>
                            <a:schemeClr val="tx1"/>
                          </a:solidFill>
                        </a:rPr>
                        <a:t>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les scénarios</a:t>
                      </a:r>
                      <a:r>
                        <a:rPr lang="fr-FR" sz="2200" b="0" dirty="0" smtClean="0">
                          <a:solidFill>
                            <a:schemeClr val="tx1"/>
                          </a:solidFill>
                        </a:rPr>
                        <a:t> en fonction de leur faisabilité et de leur intérêt pour les parties prenantes de l’entreprise afin d’adopter le scénario de référence sur la base duquel se reposera la stratégie de l’entreprise à moyen terme.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bl>
          </a:graphicData>
        </a:graphic>
      </p:graphicFrame>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D3094DCE-C724-4E59-B91F-8F40333BBEF8}" type="slidenum">
              <a:rPr lang="fr-FR"/>
              <a:pPr>
                <a:defRPr/>
              </a:pPr>
              <a:t>30</a:t>
            </a:fld>
            <a:endParaRPr lang="fr-FR"/>
          </a:p>
        </p:txBody>
      </p:sp>
      <p:sp>
        <p:nvSpPr>
          <p:cNvPr id="3" name="Espace réservé du contenu 2"/>
          <p:cNvSpPr>
            <a:spLocks noGrp="1"/>
          </p:cNvSpPr>
          <p:nvPr>
            <p:ph sz="quarter" idx="1"/>
          </p:nvPr>
        </p:nvSpPr>
        <p:spPr>
          <a:xfrm>
            <a:off x="214314" y="1428750"/>
            <a:ext cx="8572528" cy="5143500"/>
          </a:xfrm>
        </p:spPr>
        <p:txBody>
          <a:bodyPr rtlCol="0">
            <a:noAutofit/>
          </a:bodyPr>
          <a:lstStyle/>
          <a:p>
            <a:pPr marL="806450">
              <a:buFont typeface="Wingdings" pitchFamily="2" charset="2"/>
              <a:buChar char="Ø"/>
              <a:defRPr/>
            </a:pPr>
            <a:r>
              <a:rPr lang="fr-FR" sz="3000" dirty="0" smtClean="0"/>
              <a:t>Ce sont des variables qui présentent un facteur de rupture (par exemple: un futur </a:t>
            </a:r>
            <a:r>
              <a:rPr lang="fr-FR" sz="3000" u="sng" dirty="0" smtClean="0"/>
              <a:t>avec</a:t>
            </a:r>
            <a:r>
              <a:rPr lang="fr-FR" sz="3000" dirty="0" smtClean="0"/>
              <a:t> ou </a:t>
            </a:r>
            <a:r>
              <a:rPr lang="fr-FR" sz="3000" u="sng" dirty="0" smtClean="0"/>
              <a:t>sans</a:t>
            </a:r>
            <a:r>
              <a:rPr lang="fr-FR" sz="3000" dirty="0" smtClean="0"/>
              <a:t> nucléaire pour SONELGAZ). </a:t>
            </a:r>
          </a:p>
          <a:p>
            <a:pPr marL="806450">
              <a:buFont typeface="Wingdings" pitchFamily="2" charset="2"/>
              <a:buChar char="Ø"/>
              <a:defRPr/>
            </a:pPr>
            <a:r>
              <a:rPr lang="fr-FR" sz="3000" dirty="0" smtClean="0"/>
              <a:t>Elles peuvent être exogènes (par exemple une évolution réglementaire) ou endogènes (un choix stratégique : cap sur les </a:t>
            </a:r>
            <a:r>
              <a:rPr lang="fr-FR" sz="3000" dirty="0" err="1" smtClean="0"/>
              <a:t>EnR</a:t>
            </a:r>
            <a:r>
              <a:rPr lang="fr-FR" sz="3000" dirty="0" smtClean="0"/>
              <a:t>). </a:t>
            </a:r>
          </a:p>
          <a:p>
            <a:pPr marL="806450">
              <a:buFont typeface="Wingdings" pitchFamily="2" charset="2"/>
              <a:buChar char="Ø"/>
              <a:defRPr/>
            </a:pPr>
            <a:r>
              <a:rPr lang="fr-FR" sz="3000" dirty="0" smtClean="0"/>
              <a:t>Ces variables sont porteuses d’avenir, et peuvent prendre plusieurs valeurs distinctes. </a:t>
            </a:r>
            <a:endParaRPr lang="fr-FR" sz="3000" dirty="0"/>
          </a:p>
        </p:txBody>
      </p:sp>
      <p:sp>
        <p:nvSpPr>
          <p:cNvPr id="5" name="ZoneTexte 4"/>
          <p:cNvSpPr txBox="1"/>
          <p:nvPr/>
        </p:nvSpPr>
        <p:spPr>
          <a:xfrm>
            <a:off x="1071538" y="1038509"/>
            <a:ext cx="4143404" cy="461665"/>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 Approche Top Down :</a:t>
            </a:r>
          </a:p>
        </p:txBody>
      </p:sp>
      <p:sp>
        <p:nvSpPr>
          <p:cNvPr id="9"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D3094DCE-C724-4E59-B91F-8F40333BBEF8}" type="slidenum">
              <a:rPr lang="fr-FR"/>
              <a:pPr>
                <a:defRPr/>
              </a:pPr>
              <a:t>31</a:t>
            </a:fld>
            <a:endParaRPr lang="fr-FR"/>
          </a:p>
        </p:txBody>
      </p:sp>
      <p:sp>
        <p:nvSpPr>
          <p:cNvPr id="5" name="ZoneTexte 4"/>
          <p:cNvSpPr txBox="1"/>
          <p:nvPr/>
        </p:nvSpPr>
        <p:spPr>
          <a:xfrm>
            <a:off x="1071538" y="1059404"/>
            <a:ext cx="3357586" cy="369332"/>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 Approche Top Down :</a:t>
            </a:r>
          </a:p>
        </p:txBody>
      </p:sp>
      <p:sp>
        <p:nvSpPr>
          <p:cNvPr id="10" name="ZoneTexte 9"/>
          <p:cNvSpPr txBox="1"/>
          <p:nvPr/>
        </p:nvSpPr>
        <p:spPr>
          <a:xfrm>
            <a:off x="2000232" y="1488032"/>
            <a:ext cx="4786346" cy="369332"/>
          </a:xfrm>
          <a:prstGeom prst="rect">
            <a:avLst/>
          </a:prstGeom>
          <a:noFill/>
        </p:spPr>
        <p:txBody>
          <a:bodyPr wrap="square" rtlCol="0">
            <a:spAutoFit/>
          </a:bodyPr>
          <a:lstStyle/>
          <a:p>
            <a:pPr algn="ct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Matrice de Scénarisation</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4" name="Rectangle 33"/>
          <p:cNvSpPr/>
          <p:nvPr/>
        </p:nvSpPr>
        <p:spPr>
          <a:xfrm>
            <a:off x="428596" y="1857364"/>
            <a:ext cx="764386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34"/>
          <p:cNvCxnSpPr/>
          <p:nvPr/>
        </p:nvCxnSpPr>
        <p:spPr>
          <a:xfrm>
            <a:off x="428596" y="2428868"/>
            <a:ext cx="7643866" cy="1588"/>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36" name="Connecteur droit 35"/>
          <p:cNvCxnSpPr/>
          <p:nvPr/>
        </p:nvCxnSpPr>
        <p:spPr>
          <a:xfrm rot="5400000">
            <a:off x="-429454" y="4071942"/>
            <a:ext cx="4429156" cy="1588"/>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39" name="Connecteur droit 38"/>
          <p:cNvCxnSpPr/>
          <p:nvPr/>
        </p:nvCxnSpPr>
        <p:spPr>
          <a:xfrm rot="5400000">
            <a:off x="1660901" y="4071148"/>
            <a:ext cx="4429156" cy="1588"/>
          </a:xfrm>
          <a:prstGeom prst="lin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40" name="Connecteur droit 39"/>
          <p:cNvCxnSpPr/>
          <p:nvPr/>
        </p:nvCxnSpPr>
        <p:spPr>
          <a:xfrm rot="5400000">
            <a:off x="3768323" y="4071148"/>
            <a:ext cx="4429156" cy="1588"/>
          </a:xfrm>
          <a:prstGeom prst="lin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cxnSp>
      <p:sp>
        <p:nvSpPr>
          <p:cNvPr id="41" name="ZoneTexte 40"/>
          <p:cNvSpPr txBox="1"/>
          <p:nvPr/>
        </p:nvSpPr>
        <p:spPr>
          <a:xfrm>
            <a:off x="571472" y="1928802"/>
            <a:ext cx="1214446" cy="369332"/>
          </a:xfrm>
          <a:prstGeom prst="rect">
            <a:avLst/>
          </a:prstGeom>
          <a:noFill/>
        </p:spPr>
        <p:txBody>
          <a:bodyPr wrap="square" rtlCol="0">
            <a:spAutoFit/>
          </a:bodyPr>
          <a:lstStyle/>
          <a:p>
            <a:r>
              <a:rPr lang="fr-FR" dirty="0" smtClean="0"/>
              <a:t>Variables</a:t>
            </a:r>
            <a:endParaRPr lang="fr-FR" dirty="0"/>
          </a:p>
        </p:txBody>
      </p:sp>
      <p:sp>
        <p:nvSpPr>
          <p:cNvPr id="42" name="ZoneTexte 41"/>
          <p:cNvSpPr txBox="1"/>
          <p:nvPr/>
        </p:nvSpPr>
        <p:spPr>
          <a:xfrm>
            <a:off x="500034" y="3714752"/>
            <a:ext cx="1214446" cy="369332"/>
          </a:xfrm>
          <a:prstGeom prst="rect">
            <a:avLst/>
          </a:prstGeom>
          <a:noFill/>
        </p:spPr>
        <p:txBody>
          <a:bodyPr wrap="square" rtlCol="0">
            <a:spAutoFit/>
          </a:bodyPr>
          <a:lstStyle/>
          <a:p>
            <a:r>
              <a:rPr lang="fr-FR" dirty="0" smtClean="0"/>
              <a:t>Valeurs</a:t>
            </a:r>
            <a:endParaRPr lang="fr-FR" dirty="0"/>
          </a:p>
        </p:txBody>
      </p:sp>
      <p:sp>
        <p:nvSpPr>
          <p:cNvPr id="44" name="ZoneTexte 43"/>
          <p:cNvSpPr txBox="1"/>
          <p:nvPr/>
        </p:nvSpPr>
        <p:spPr>
          <a:xfrm>
            <a:off x="2214546" y="1928802"/>
            <a:ext cx="1214446" cy="369332"/>
          </a:xfrm>
          <a:prstGeom prst="rect">
            <a:avLst/>
          </a:prstGeom>
          <a:noFill/>
        </p:spPr>
        <p:txBody>
          <a:bodyPr wrap="square" rtlCol="0">
            <a:spAutoFit/>
          </a:bodyPr>
          <a:lstStyle/>
          <a:p>
            <a:pPr algn="ctr"/>
            <a:r>
              <a:rPr lang="fr-FR" dirty="0" smtClean="0"/>
              <a:t>X</a:t>
            </a:r>
            <a:endParaRPr lang="fr-FR" dirty="0"/>
          </a:p>
        </p:txBody>
      </p:sp>
      <p:sp>
        <p:nvSpPr>
          <p:cNvPr id="45" name="ZoneTexte 44"/>
          <p:cNvSpPr txBox="1"/>
          <p:nvPr/>
        </p:nvSpPr>
        <p:spPr>
          <a:xfrm>
            <a:off x="4321967" y="1928802"/>
            <a:ext cx="1214446" cy="369332"/>
          </a:xfrm>
          <a:prstGeom prst="rect">
            <a:avLst/>
          </a:prstGeom>
          <a:noFill/>
        </p:spPr>
        <p:txBody>
          <a:bodyPr wrap="square" rtlCol="0">
            <a:spAutoFit/>
          </a:bodyPr>
          <a:lstStyle/>
          <a:p>
            <a:pPr algn="ctr"/>
            <a:r>
              <a:rPr lang="fr-FR" dirty="0" smtClean="0"/>
              <a:t>Y</a:t>
            </a:r>
            <a:endParaRPr lang="fr-FR" dirty="0"/>
          </a:p>
        </p:txBody>
      </p:sp>
      <p:sp>
        <p:nvSpPr>
          <p:cNvPr id="47" name="ZoneTexte 46"/>
          <p:cNvSpPr txBox="1"/>
          <p:nvPr/>
        </p:nvSpPr>
        <p:spPr>
          <a:xfrm>
            <a:off x="6429388" y="1928802"/>
            <a:ext cx="1214446" cy="369332"/>
          </a:xfrm>
          <a:prstGeom prst="rect">
            <a:avLst/>
          </a:prstGeom>
          <a:noFill/>
        </p:spPr>
        <p:txBody>
          <a:bodyPr wrap="square" rtlCol="0">
            <a:spAutoFit/>
          </a:bodyPr>
          <a:lstStyle/>
          <a:p>
            <a:pPr algn="ctr"/>
            <a:r>
              <a:rPr lang="fr-FR" dirty="0" smtClean="0"/>
              <a:t>Z</a:t>
            </a:r>
            <a:endParaRPr lang="fr-FR" dirty="0"/>
          </a:p>
        </p:txBody>
      </p:sp>
      <p:sp>
        <p:nvSpPr>
          <p:cNvPr id="48" name="ZoneTexte 47"/>
          <p:cNvSpPr txBox="1"/>
          <p:nvPr/>
        </p:nvSpPr>
        <p:spPr>
          <a:xfrm>
            <a:off x="2531802" y="3214686"/>
            <a:ext cx="540000" cy="369332"/>
          </a:xfrm>
          <a:prstGeom prst="rect">
            <a:avLst/>
          </a:prstGeom>
          <a:noFill/>
        </p:spPr>
        <p:txBody>
          <a:bodyPr wrap="square" rtlCol="0">
            <a:spAutoFit/>
          </a:bodyPr>
          <a:lstStyle/>
          <a:p>
            <a:pPr algn="ctr"/>
            <a:r>
              <a:rPr lang="fr-FR" dirty="0" smtClean="0"/>
              <a:t>X</a:t>
            </a:r>
            <a:r>
              <a:rPr lang="fr-FR" baseline="-25000" dirty="0" smtClean="0"/>
              <a:t>1</a:t>
            </a:r>
            <a:endParaRPr lang="fr-FR" dirty="0"/>
          </a:p>
        </p:txBody>
      </p:sp>
      <p:sp>
        <p:nvSpPr>
          <p:cNvPr id="51" name="ZoneTexte 50"/>
          <p:cNvSpPr txBox="1"/>
          <p:nvPr/>
        </p:nvSpPr>
        <p:spPr>
          <a:xfrm>
            <a:off x="2531802" y="4500570"/>
            <a:ext cx="540000" cy="369332"/>
          </a:xfrm>
          <a:prstGeom prst="rect">
            <a:avLst/>
          </a:prstGeom>
          <a:noFill/>
        </p:spPr>
        <p:txBody>
          <a:bodyPr wrap="square" rtlCol="0">
            <a:spAutoFit/>
          </a:bodyPr>
          <a:lstStyle/>
          <a:p>
            <a:pPr algn="ctr"/>
            <a:r>
              <a:rPr lang="fr-FR" dirty="0" smtClean="0"/>
              <a:t>X</a:t>
            </a:r>
            <a:r>
              <a:rPr lang="fr-FR" baseline="-25000" dirty="0" smtClean="0"/>
              <a:t>2</a:t>
            </a:r>
            <a:endParaRPr lang="fr-FR" dirty="0"/>
          </a:p>
        </p:txBody>
      </p:sp>
      <p:sp>
        <p:nvSpPr>
          <p:cNvPr id="52" name="ZoneTexte 51"/>
          <p:cNvSpPr txBox="1"/>
          <p:nvPr/>
        </p:nvSpPr>
        <p:spPr>
          <a:xfrm>
            <a:off x="4674942" y="2928934"/>
            <a:ext cx="540000" cy="369332"/>
          </a:xfrm>
          <a:prstGeom prst="rect">
            <a:avLst/>
          </a:prstGeom>
          <a:noFill/>
        </p:spPr>
        <p:txBody>
          <a:bodyPr wrap="square" rtlCol="0">
            <a:spAutoFit/>
          </a:bodyPr>
          <a:lstStyle/>
          <a:p>
            <a:pPr algn="ctr"/>
            <a:r>
              <a:rPr lang="fr-FR" dirty="0" smtClean="0"/>
              <a:t>Y</a:t>
            </a:r>
            <a:r>
              <a:rPr lang="fr-FR" baseline="-25000" dirty="0" smtClean="0"/>
              <a:t>1</a:t>
            </a:r>
            <a:endParaRPr lang="fr-FR" dirty="0"/>
          </a:p>
        </p:txBody>
      </p:sp>
      <p:sp>
        <p:nvSpPr>
          <p:cNvPr id="53" name="ZoneTexte 52"/>
          <p:cNvSpPr txBox="1"/>
          <p:nvPr/>
        </p:nvSpPr>
        <p:spPr>
          <a:xfrm>
            <a:off x="6786578" y="3214686"/>
            <a:ext cx="540000" cy="369332"/>
          </a:xfrm>
          <a:prstGeom prst="rect">
            <a:avLst/>
          </a:prstGeom>
          <a:noFill/>
        </p:spPr>
        <p:txBody>
          <a:bodyPr wrap="square" rtlCol="0">
            <a:spAutoFit/>
          </a:bodyPr>
          <a:lstStyle/>
          <a:p>
            <a:pPr algn="ctr"/>
            <a:r>
              <a:rPr lang="fr-FR" dirty="0" smtClean="0"/>
              <a:t>Z</a:t>
            </a:r>
            <a:r>
              <a:rPr lang="fr-FR" baseline="-25000" dirty="0" smtClean="0"/>
              <a:t>1</a:t>
            </a:r>
            <a:endParaRPr lang="fr-FR" dirty="0"/>
          </a:p>
        </p:txBody>
      </p:sp>
      <p:sp>
        <p:nvSpPr>
          <p:cNvPr id="54" name="ZoneTexte 53"/>
          <p:cNvSpPr txBox="1"/>
          <p:nvPr/>
        </p:nvSpPr>
        <p:spPr>
          <a:xfrm>
            <a:off x="4674942" y="3595689"/>
            <a:ext cx="540000" cy="369332"/>
          </a:xfrm>
          <a:prstGeom prst="rect">
            <a:avLst/>
          </a:prstGeom>
          <a:noFill/>
        </p:spPr>
        <p:txBody>
          <a:bodyPr wrap="square" rtlCol="0">
            <a:spAutoFit/>
          </a:bodyPr>
          <a:lstStyle/>
          <a:p>
            <a:pPr algn="ctr"/>
            <a:r>
              <a:rPr lang="fr-FR" dirty="0" smtClean="0"/>
              <a:t>Y</a:t>
            </a:r>
            <a:r>
              <a:rPr lang="fr-FR" baseline="-25000" dirty="0" smtClean="0"/>
              <a:t>2</a:t>
            </a:r>
            <a:endParaRPr lang="fr-FR" dirty="0"/>
          </a:p>
        </p:txBody>
      </p:sp>
      <p:sp>
        <p:nvSpPr>
          <p:cNvPr id="55" name="ZoneTexte 54"/>
          <p:cNvSpPr txBox="1"/>
          <p:nvPr/>
        </p:nvSpPr>
        <p:spPr>
          <a:xfrm>
            <a:off x="4674942" y="4262444"/>
            <a:ext cx="611438" cy="369332"/>
          </a:xfrm>
          <a:prstGeom prst="rect">
            <a:avLst/>
          </a:prstGeom>
          <a:noFill/>
        </p:spPr>
        <p:txBody>
          <a:bodyPr wrap="square" rtlCol="0">
            <a:spAutoFit/>
          </a:bodyPr>
          <a:lstStyle/>
          <a:p>
            <a:pPr algn="ctr"/>
            <a:r>
              <a:rPr lang="fr-FR" dirty="0" smtClean="0"/>
              <a:t>Y</a:t>
            </a:r>
            <a:r>
              <a:rPr lang="fr-FR" baseline="-25000" dirty="0" smtClean="0"/>
              <a:t>3</a:t>
            </a:r>
            <a:endParaRPr lang="fr-FR" dirty="0"/>
          </a:p>
        </p:txBody>
      </p:sp>
      <p:sp>
        <p:nvSpPr>
          <p:cNvPr id="56" name="ZoneTexte 55"/>
          <p:cNvSpPr txBox="1"/>
          <p:nvPr/>
        </p:nvSpPr>
        <p:spPr>
          <a:xfrm>
            <a:off x="6643702" y="4500570"/>
            <a:ext cx="682876" cy="369332"/>
          </a:xfrm>
          <a:prstGeom prst="rect">
            <a:avLst/>
          </a:prstGeom>
          <a:noFill/>
        </p:spPr>
        <p:txBody>
          <a:bodyPr wrap="square" rtlCol="0">
            <a:spAutoFit/>
          </a:bodyPr>
          <a:lstStyle/>
          <a:p>
            <a:pPr algn="ctr"/>
            <a:r>
              <a:rPr lang="fr-FR" dirty="0" smtClean="0"/>
              <a:t>Z</a:t>
            </a:r>
            <a:r>
              <a:rPr lang="fr-FR" baseline="-25000" dirty="0" smtClean="0"/>
              <a:t>3</a:t>
            </a:r>
            <a:endParaRPr lang="fr-FR" dirty="0"/>
          </a:p>
        </p:txBody>
      </p:sp>
      <p:sp>
        <p:nvSpPr>
          <p:cNvPr id="57" name="ZoneTexte 56"/>
          <p:cNvSpPr txBox="1"/>
          <p:nvPr/>
        </p:nvSpPr>
        <p:spPr>
          <a:xfrm>
            <a:off x="4674942" y="4929198"/>
            <a:ext cx="540000" cy="369332"/>
          </a:xfrm>
          <a:prstGeom prst="rect">
            <a:avLst/>
          </a:prstGeom>
          <a:noFill/>
        </p:spPr>
        <p:txBody>
          <a:bodyPr wrap="square" rtlCol="0">
            <a:spAutoFit/>
          </a:bodyPr>
          <a:lstStyle/>
          <a:p>
            <a:pPr algn="ctr"/>
            <a:r>
              <a:rPr lang="fr-FR" dirty="0" smtClean="0"/>
              <a:t>Y</a:t>
            </a:r>
            <a:r>
              <a:rPr lang="fr-FR" baseline="-25000" dirty="0" smtClean="0"/>
              <a:t>4</a:t>
            </a:r>
            <a:endParaRPr lang="fr-FR" dirty="0"/>
          </a:p>
        </p:txBody>
      </p:sp>
      <p:sp>
        <p:nvSpPr>
          <p:cNvPr id="58" name="ZoneTexte 57"/>
          <p:cNvSpPr txBox="1"/>
          <p:nvPr/>
        </p:nvSpPr>
        <p:spPr>
          <a:xfrm>
            <a:off x="6786578" y="3857628"/>
            <a:ext cx="540000" cy="369332"/>
          </a:xfrm>
          <a:prstGeom prst="rect">
            <a:avLst/>
          </a:prstGeom>
          <a:noFill/>
        </p:spPr>
        <p:txBody>
          <a:bodyPr wrap="square" rtlCol="0">
            <a:spAutoFit/>
          </a:bodyPr>
          <a:lstStyle/>
          <a:p>
            <a:pPr algn="ctr"/>
            <a:r>
              <a:rPr lang="fr-FR" dirty="0" smtClean="0"/>
              <a:t>Z</a:t>
            </a:r>
            <a:r>
              <a:rPr lang="fr-FR" baseline="-25000" dirty="0" smtClean="0"/>
              <a:t>2</a:t>
            </a:r>
            <a:endParaRPr lang="fr-FR" dirty="0"/>
          </a:p>
        </p:txBody>
      </p:sp>
      <p:cxnSp>
        <p:nvCxnSpPr>
          <p:cNvPr id="59" name="Connecteur droit avec flèche 58"/>
          <p:cNvCxnSpPr>
            <a:stCxn id="48" idx="3"/>
            <a:endCxn id="52" idx="1"/>
          </p:cNvCxnSpPr>
          <p:nvPr/>
        </p:nvCxnSpPr>
        <p:spPr>
          <a:xfrm flipV="1">
            <a:off x="3071802" y="3113600"/>
            <a:ext cx="1603140" cy="285752"/>
          </a:xfrm>
          <a:prstGeom prst="straightConnector1">
            <a:avLst/>
          </a:prstGeom>
          <a:ln w="38100">
            <a:solidFill>
              <a:srgbClr val="00B05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52" idx="3"/>
            <a:endCxn id="53" idx="1"/>
          </p:cNvCxnSpPr>
          <p:nvPr/>
        </p:nvCxnSpPr>
        <p:spPr>
          <a:xfrm>
            <a:off x="5214942" y="3113600"/>
            <a:ext cx="1571636" cy="285752"/>
          </a:xfrm>
          <a:prstGeom prst="straightConnector1">
            <a:avLst/>
          </a:prstGeom>
          <a:ln w="38100">
            <a:solidFill>
              <a:srgbClr val="00B05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48" idx="3"/>
            <a:endCxn id="55" idx="1"/>
          </p:cNvCxnSpPr>
          <p:nvPr/>
        </p:nvCxnSpPr>
        <p:spPr>
          <a:xfrm>
            <a:off x="3071802" y="3399352"/>
            <a:ext cx="1603140" cy="1047758"/>
          </a:xfrm>
          <a:prstGeom prst="straightConnector1">
            <a:avLst/>
          </a:prstGeom>
          <a:ln w="38100">
            <a:solidFill>
              <a:schemeClr val="accent5">
                <a:lumMod val="60000"/>
                <a:lumOff val="40000"/>
              </a:schemeClr>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5" idx="3"/>
            <a:endCxn id="56" idx="1"/>
          </p:cNvCxnSpPr>
          <p:nvPr/>
        </p:nvCxnSpPr>
        <p:spPr>
          <a:xfrm>
            <a:off x="5286380" y="4447110"/>
            <a:ext cx="1357322" cy="238126"/>
          </a:xfrm>
          <a:prstGeom prst="straightConnector1">
            <a:avLst/>
          </a:prstGeom>
          <a:ln w="38100">
            <a:solidFill>
              <a:schemeClr val="accent5">
                <a:lumMod val="60000"/>
                <a:lumOff val="40000"/>
              </a:schemeClr>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Ellipse 62"/>
          <p:cNvSpPr/>
          <p:nvPr/>
        </p:nvSpPr>
        <p:spPr>
          <a:xfrm>
            <a:off x="7143768" y="4143380"/>
            <a:ext cx="1571636" cy="642942"/>
          </a:xfrm>
          <a:prstGeom prst="ellipse">
            <a:avLst/>
          </a:prstGeom>
          <a:ln w="38100">
            <a:solidFill>
              <a:schemeClr val="accent5">
                <a:lumMod val="60000"/>
                <a:lumOff val="40000"/>
              </a:schemeClr>
            </a:solidFill>
            <a:prstDash val="lgDash"/>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smtClean="0"/>
              <a:t>Scénario 02</a:t>
            </a:r>
            <a:endParaRPr lang="fr-FR" b="1" dirty="0"/>
          </a:p>
        </p:txBody>
      </p:sp>
      <p:sp>
        <p:nvSpPr>
          <p:cNvPr id="64" name="Ellipse 63"/>
          <p:cNvSpPr/>
          <p:nvPr/>
        </p:nvSpPr>
        <p:spPr>
          <a:xfrm>
            <a:off x="6215074" y="2571744"/>
            <a:ext cx="1571636" cy="642942"/>
          </a:xfrm>
          <a:prstGeom prst="ellipse">
            <a:avLst/>
          </a:prstGeom>
          <a:ln w="38100">
            <a:solidFill>
              <a:srgbClr val="00B050"/>
            </a:solidFill>
            <a:prstDash val="lgDash"/>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smtClean="0"/>
              <a:t>Scénario 01</a:t>
            </a:r>
            <a:endParaRPr lang="fr-FR" b="1" dirty="0"/>
          </a:p>
        </p:txBody>
      </p:sp>
      <p:cxnSp>
        <p:nvCxnSpPr>
          <p:cNvPr id="65" name="Connecteur droit avec flèche 64"/>
          <p:cNvCxnSpPr>
            <a:stCxn id="51" idx="3"/>
            <a:endCxn id="55" idx="1"/>
          </p:cNvCxnSpPr>
          <p:nvPr/>
        </p:nvCxnSpPr>
        <p:spPr>
          <a:xfrm flipV="1">
            <a:off x="3071802" y="4447110"/>
            <a:ext cx="1603140" cy="238126"/>
          </a:xfrm>
          <a:prstGeom prst="straightConnector1">
            <a:avLst/>
          </a:prstGeom>
          <a:ln w="38100">
            <a:solidFill>
              <a:schemeClr val="accent2"/>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stCxn id="55" idx="2"/>
            <a:endCxn id="56" idx="2"/>
          </p:cNvCxnSpPr>
          <p:nvPr/>
        </p:nvCxnSpPr>
        <p:spPr>
          <a:xfrm rot="16200000" flipH="1">
            <a:off x="5863837" y="3748599"/>
            <a:ext cx="238126" cy="2004479"/>
          </a:xfrm>
          <a:prstGeom prst="straightConnector1">
            <a:avLst/>
          </a:prstGeom>
          <a:ln w="38100">
            <a:solidFill>
              <a:schemeClr val="accent2"/>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Ellipse 66"/>
          <p:cNvSpPr/>
          <p:nvPr/>
        </p:nvSpPr>
        <p:spPr>
          <a:xfrm>
            <a:off x="7072330" y="5000636"/>
            <a:ext cx="1571636" cy="642942"/>
          </a:xfrm>
          <a:prstGeom prst="ellipse">
            <a:avLst/>
          </a:prstGeom>
          <a:ln w="38100">
            <a:solidFill>
              <a:schemeClr val="accent2"/>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smtClean="0"/>
              <a:t>Scénario 03</a:t>
            </a:r>
            <a:endParaRPr lang="fr-FR" b="1" dirty="0"/>
          </a:p>
        </p:txBody>
      </p:sp>
      <p:sp>
        <p:nvSpPr>
          <p:cNvPr id="68" name="Espace réservé du contenu 2"/>
          <p:cNvSpPr>
            <a:spLocks noGrp="1"/>
          </p:cNvSpPr>
          <p:nvPr>
            <p:ph sz="quarter" idx="1"/>
          </p:nvPr>
        </p:nvSpPr>
        <p:spPr>
          <a:xfrm>
            <a:off x="714348" y="5007255"/>
            <a:ext cx="4786346" cy="1643052"/>
          </a:xfrm>
        </p:spPr>
        <p:style>
          <a:lnRef idx="1">
            <a:schemeClr val="accent3"/>
          </a:lnRef>
          <a:fillRef idx="2">
            <a:schemeClr val="accent3"/>
          </a:fillRef>
          <a:effectRef idx="1">
            <a:schemeClr val="accent3"/>
          </a:effectRef>
          <a:fontRef idx="minor">
            <a:schemeClr val="dk1"/>
          </a:fontRef>
        </p:style>
        <p:txBody>
          <a:bodyPr rtlCol="0">
            <a:noAutofit/>
          </a:bodyPr>
          <a:lstStyle/>
          <a:p>
            <a:pPr marL="0" indent="0">
              <a:buNone/>
              <a:defRPr/>
            </a:pPr>
            <a:r>
              <a:rPr lang="fr-FR" sz="2000" dirty="0" smtClean="0"/>
              <a:t>Il s’agit de scénarii cohérents, pas forcément tous très probables ni souhaitables. Il est aussi nécessaire d’imaginer des scénarii non souhaitables, pour étudier comment pouvoir se prémunir contre eux.</a:t>
            </a:r>
          </a:p>
        </p:txBody>
      </p:sp>
      <p:sp>
        <p:nvSpPr>
          <p:cNvPr id="3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8">
                                            <p:bg/>
                                          </p:spTgt>
                                        </p:tgtEl>
                                        <p:attrNameLst>
                                          <p:attrName>style.visibility</p:attrName>
                                        </p:attrNameLst>
                                      </p:cBhvr>
                                      <p:to>
                                        <p:strVal val="visible"/>
                                      </p:to>
                                    </p:set>
                                    <p:animScale>
                                      <p:cBhvr>
                                        <p:cTn id="7" dur="1000" decel="50000" fill="hold">
                                          <p:stCondLst>
                                            <p:cond delay="0"/>
                                          </p:stCondLst>
                                        </p:cTn>
                                        <p:tgtEl>
                                          <p:spTgt spid="68">
                                            <p:bg/>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8">
                                            <p:bg/>
                                          </p:spTgt>
                                        </p:tgtEl>
                                        <p:attrNameLst>
                                          <p:attrName>ppt_x</p:attrName>
                                          <p:attrName>ppt_y</p:attrName>
                                        </p:attrNameLst>
                                      </p:cBhvr>
                                    </p:animMotion>
                                    <p:animEffect transition="in" filter="fade">
                                      <p:cBhvr>
                                        <p:cTn id="9" dur="1000"/>
                                        <p:tgtEl>
                                          <p:spTgt spid="68">
                                            <p:bg/>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Scale>
                                      <p:cBhvr>
                                        <p:cTn id="12" dur="1000" decel="50000" fill="hold">
                                          <p:stCondLst>
                                            <p:cond delay="0"/>
                                          </p:stCondLst>
                                        </p:cTn>
                                        <p:tgtEl>
                                          <p:spTgt spid="6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8">
                                            <p:txEl>
                                              <p:pRg st="0" end="0"/>
                                            </p:txEl>
                                          </p:spTgt>
                                        </p:tgtEl>
                                        <p:attrNameLst>
                                          <p:attrName>ppt_x</p:attrName>
                                          <p:attrName>ppt_y</p:attrName>
                                        </p:attrNameLst>
                                      </p:cBhvr>
                                    </p:animMotion>
                                    <p:animEffect transition="in" filter="fade">
                                      <p:cBhvr>
                                        <p:cTn id="14" dur="10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D3094DCE-C724-4E59-B91F-8F40333BBEF8}" type="slidenum">
              <a:rPr lang="fr-FR"/>
              <a:pPr>
                <a:defRPr/>
              </a:pPr>
              <a:t>32</a:t>
            </a:fld>
            <a:endParaRPr lang="fr-FR"/>
          </a:p>
        </p:txBody>
      </p:sp>
      <p:sp>
        <p:nvSpPr>
          <p:cNvPr id="9" name="Espace réservé du contenu 8"/>
          <p:cNvSpPr>
            <a:spLocks noGrp="1"/>
          </p:cNvSpPr>
          <p:nvPr>
            <p:ph sz="quarter" idx="1"/>
          </p:nvPr>
        </p:nvSpPr>
        <p:spPr>
          <a:xfrm>
            <a:off x="1214414" y="1357298"/>
            <a:ext cx="7719274" cy="1071570"/>
          </a:xfrm>
        </p:spPr>
        <p:txBody>
          <a:bodyPr>
            <a:normAutofit/>
          </a:bodyPr>
          <a:lstStyle/>
          <a:p>
            <a:r>
              <a:rPr lang="fr-FR" sz="2500" dirty="0" smtClean="0"/>
              <a:t>Trois types de scénarios devront apparaître lors de la construction des scénarios en approche top-down :</a:t>
            </a:r>
          </a:p>
        </p:txBody>
      </p:sp>
      <p:sp>
        <p:nvSpPr>
          <p:cNvPr id="5" name="ZoneTexte 4"/>
          <p:cNvSpPr txBox="1"/>
          <p:nvPr/>
        </p:nvSpPr>
        <p:spPr>
          <a:xfrm>
            <a:off x="1071538" y="1059404"/>
            <a:ext cx="3357586" cy="369332"/>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 Approche Top Down :</a:t>
            </a:r>
          </a:p>
        </p:txBody>
      </p:sp>
      <p:sp>
        <p:nvSpPr>
          <p:cNvPr id="8" name="Espace réservé du contenu 8"/>
          <p:cNvSpPr txBox="1">
            <a:spLocks/>
          </p:cNvSpPr>
          <p:nvPr/>
        </p:nvSpPr>
        <p:spPr>
          <a:xfrm>
            <a:off x="1285852" y="2285992"/>
            <a:ext cx="7143800" cy="3929090"/>
          </a:xfrm>
          <a:prstGeom prst="rect">
            <a:avLst/>
          </a:prstGeom>
        </p:spPr>
        <p:txBody>
          <a:bodyPr>
            <a:normAutofit/>
          </a:bodyPr>
          <a:lstStyle/>
          <a:p>
            <a:pPr marL="822960" lvl="1" indent="-283464">
              <a:spcBef>
                <a:spcPts val="600"/>
              </a:spcBef>
              <a:buClr>
                <a:schemeClr val="accent1"/>
              </a:buClr>
              <a:buSzPct val="80000"/>
              <a:buFont typeface="Wingdings" pitchFamily="2" charset="2"/>
              <a:buChar char="ü"/>
            </a:pPr>
            <a:r>
              <a:rPr kumimoji="0" lang="fr-FR" sz="2500" b="0" i="0" u="none" strike="noStrike" kern="1200" cap="none" spc="0" normalizeH="0" baseline="0" noProof="0" dirty="0" smtClean="0">
                <a:ln>
                  <a:noFill/>
                </a:ln>
                <a:solidFill>
                  <a:schemeClr val="tx1"/>
                </a:solidFill>
                <a:effectLst/>
                <a:uLnTx/>
                <a:uFillTx/>
                <a:latin typeface="+mn-lt"/>
                <a:ea typeface="+mn-ea"/>
                <a:cs typeface="+mn-cs"/>
              </a:rPr>
              <a:t>des scénarios tendanciels à partir du positionnement actuel de l’entreprise</a:t>
            </a:r>
          </a:p>
          <a:p>
            <a:pPr marL="822960" lvl="1" indent="-283464">
              <a:spcBef>
                <a:spcPts val="600"/>
              </a:spcBef>
              <a:buClr>
                <a:schemeClr val="accent1"/>
              </a:buClr>
              <a:buSzPct val="80000"/>
              <a:buFont typeface="Wingdings" pitchFamily="2" charset="2"/>
              <a:buChar char="ü"/>
            </a:pPr>
            <a:r>
              <a:rPr kumimoji="0" lang="fr-FR" sz="2500" b="0" i="0" u="none" strike="noStrike" kern="1200" cap="none" spc="0" normalizeH="0" baseline="0" noProof="0" dirty="0" smtClean="0">
                <a:ln>
                  <a:noFill/>
                </a:ln>
                <a:solidFill>
                  <a:schemeClr val="tx1"/>
                </a:solidFill>
                <a:effectLst/>
                <a:uLnTx/>
                <a:uFillTx/>
                <a:latin typeface="+mn-lt"/>
                <a:ea typeface="+mn-ea"/>
                <a:cs typeface="+mn-cs"/>
              </a:rPr>
              <a:t>des scénarios plus ambitieux mettant l’accent sur des développements sur des segments connexes aux activités traditionnelles de l’entreprise</a:t>
            </a:r>
          </a:p>
          <a:p>
            <a:pPr marL="822960" lvl="1" indent="-283464">
              <a:spcBef>
                <a:spcPts val="600"/>
              </a:spcBef>
              <a:buClr>
                <a:schemeClr val="accent1"/>
              </a:buClr>
              <a:buSzPct val="80000"/>
              <a:buFont typeface="Wingdings" pitchFamily="2" charset="2"/>
              <a:buChar char="ü"/>
            </a:pPr>
            <a:r>
              <a:rPr kumimoji="0" lang="fr-FR" sz="2500" b="0" i="0" u="none" strike="noStrike" kern="1200" cap="none" spc="0" normalizeH="0" baseline="0" noProof="0" dirty="0" smtClean="0">
                <a:ln>
                  <a:noFill/>
                </a:ln>
                <a:solidFill>
                  <a:schemeClr val="tx1"/>
                </a:solidFill>
                <a:effectLst/>
                <a:uLnTx/>
                <a:uFillTx/>
                <a:latin typeface="+mn-lt"/>
                <a:ea typeface="+mn-ea"/>
                <a:cs typeface="+mn-cs"/>
              </a:rPr>
              <a:t>des scénarios de rupture qui introduisent le développements dans des segments plus éloignés des activités traditionnelles de l’entreprise, ou sur des portefeuilles de segment plus étendus.</a:t>
            </a:r>
          </a:p>
        </p:txBody>
      </p:sp>
      <p:sp>
        <p:nvSpPr>
          <p:cNvPr id="11"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p:txBody>
          <a:bodyPr/>
          <a:lstStyle/>
          <a:p>
            <a:pPr>
              <a:defRPr/>
            </a:pPr>
            <a:fld id="{B5049B5E-5D87-4A30-B59B-AE213679D0A5}" type="slidenum">
              <a:rPr lang="fr-FR" smtClean="0"/>
              <a:pPr>
                <a:defRPr/>
              </a:pPr>
              <a:t>33</a:t>
            </a:fld>
            <a:endParaRPr lang="fr-FR"/>
          </a:p>
        </p:txBody>
      </p:sp>
      <p:sp>
        <p:nvSpPr>
          <p:cNvPr id="31" name="Rectangle 29"/>
          <p:cNvSpPr>
            <a:spLocks noChangeArrowheads="1"/>
          </p:cNvSpPr>
          <p:nvPr/>
        </p:nvSpPr>
        <p:spPr bwMode="auto">
          <a:xfrm>
            <a:off x="215901" y="1928802"/>
            <a:ext cx="7956000" cy="4776783"/>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62" name="ZoneTexte 61"/>
          <p:cNvSpPr txBox="1"/>
          <p:nvPr/>
        </p:nvSpPr>
        <p:spPr>
          <a:xfrm>
            <a:off x="1071538" y="916528"/>
            <a:ext cx="3357586" cy="369332"/>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 Approche Top Down :</a:t>
            </a:r>
          </a:p>
        </p:txBody>
      </p:sp>
      <p:sp>
        <p:nvSpPr>
          <p:cNvPr id="64" name="ZoneTexte 63"/>
          <p:cNvSpPr txBox="1"/>
          <p:nvPr/>
        </p:nvSpPr>
        <p:spPr>
          <a:xfrm>
            <a:off x="857224" y="1273718"/>
            <a:ext cx="7858180" cy="646331"/>
          </a:xfrm>
          <a:prstGeom prst="rect">
            <a:avLst/>
          </a:prstGeom>
          <a:noFill/>
        </p:spPr>
        <p:txBody>
          <a:bodyPr wrap="square" rtlCol="0">
            <a:spAutoFit/>
          </a:bodyPr>
          <a:lstStyle/>
          <a:p>
            <a:pPr algn="ct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Résultat de scénarisation du métier de la distribution </a:t>
            </a:r>
          </a:p>
          <a:p>
            <a:pPr algn="ct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fr-FR" b="1" dirty="0" smtClean="0">
                <a:ln w="1905"/>
                <a:effectLst>
                  <a:innerShdw blurRad="69850" dist="43180" dir="5400000">
                    <a:srgbClr val="000000">
                      <a:alpha val="65000"/>
                    </a:srgbClr>
                  </a:innerShdw>
                </a:effectLst>
              </a:rPr>
              <a:t>lan stratégique de 2009 – 2013 de SONELGAZ</a:t>
            </a:r>
            <a:endParaRPr lang="fr-FR" b="1" dirty="0">
              <a:ln w="1905"/>
              <a:effectLst>
                <a:innerShdw blurRad="69850" dist="43180" dir="5400000">
                  <a:srgbClr val="000000">
                    <a:alpha val="65000"/>
                  </a:srgbClr>
                </a:innerShdw>
              </a:effectLst>
            </a:endParaRPr>
          </a:p>
        </p:txBody>
      </p:sp>
      <p:sp>
        <p:nvSpPr>
          <p:cNvPr id="6" name="Text Box 3"/>
          <p:cNvSpPr txBox="1">
            <a:spLocks noChangeArrowheads="1"/>
          </p:cNvSpPr>
          <p:nvPr/>
        </p:nvSpPr>
        <p:spPr bwMode="auto">
          <a:xfrm>
            <a:off x="769938" y="3508091"/>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dirty="0"/>
              <a:t>« Intégration » commercialisation+ réseaux</a:t>
            </a:r>
          </a:p>
        </p:txBody>
      </p:sp>
      <p:sp>
        <p:nvSpPr>
          <p:cNvPr id="7" name="Text Box 4"/>
          <p:cNvSpPr txBox="1">
            <a:spLocks noChangeArrowheads="1"/>
          </p:cNvSpPr>
          <p:nvPr/>
        </p:nvSpPr>
        <p:spPr bwMode="auto">
          <a:xfrm>
            <a:off x="769938" y="5648319"/>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a:t>Séparation commercialisation et  réseaux</a:t>
            </a:r>
          </a:p>
        </p:txBody>
      </p:sp>
      <p:sp>
        <p:nvSpPr>
          <p:cNvPr id="8" name="Text Box 5"/>
          <p:cNvSpPr txBox="1">
            <a:spLocks noChangeArrowheads="1"/>
          </p:cNvSpPr>
          <p:nvPr/>
        </p:nvSpPr>
        <p:spPr bwMode="auto">
          <a:xfrm>
            <a:off x="3544888" y="3165469"/>
            <a:ext cx="1440000" cy="257175"/>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a:t>Statu quo</a:t>
            </a:r>
          </a:p>
        </p:txBody>
      </p:sp>
      <p:sp>
        <p:nvSpPr>
          <p:cNvPr id="9" name="Text Box 6"/>
          <p:cNvSpPr txBox="1">
            <a:spLocks noChangeArrowheads="1"/>
          </p:cNvSpPr>
          <p:nvPr/>
        </p:nvSpPr>
        <p:spPr bwMode="auto">
          <a:xfrm>
            <a:off x="3544888" y="4460887"/>
            <a:ext cx="1440000" cy="682625"/>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a:t>Écrémage: perte d’env. 5 grandes villes</a:t>
            </a:r>
          </a:p>
        </p:txBody>
      </p:sp>
      <p:cxnSp>
        <p:nvCxnSpPr>
          <p:cNvPr id="10" name="AutoShape 7"/>
          <p:cNvCxnSpPr>
            <a:cxnSpLocks noChangeShapeType="1"/>
            <a:stCxn id="6" idx="3"/>
            <a:endCxn id="8" idx="1"/>
          </p:cNvCxnSpPr>
          <p:nvPr/>
        </p:nvCxnSpPr>
        <p:spPr bwMode="auto">
          <a:xfrm flipV="1">
            <a:off x="2893938" y="3294057"/>
            <a:ext cx="650950" cy="794036"/>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9" idx="1"/>
          </p:cNvCxnSpPr>
          <p:nvPr/>
        </p:nvCxnSpPr>
        <p:spPr bwMode="auto">
          <a:xfrm>
            <a:off x="2893938" y="4088093"/>
            <a:ext cx="650950" cy="714107"/>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811213" y="2305354"/>
            <a:ext cx="2083579" cy="251795"/>
          </a:xfrm>
          <a:prstGeom prst="rect">
            <a:avLst/>
          </a:prstGeom>
          <a:noFill/>
          <a:ln w="9525" algn="ctr">
            <a:noFill/>
            <a:miter lim="800000"/>
            <a:headEnd/>
            <a:tailEnd/>
          </a:ln>
        </p:spPr>
        <p:txBody>
          <a:bodyPr wrap="none" lIns="18000" tIns="18000" rIns="18000" bIns="18000">
            <a:spAutoFit/>
          </a:bodyPr>
          <a:lstStyle/>
          <a:p>
            <a:pPr algn="ctr"/>
            <a:r>
              <a:rPr lang="fr-FR" sz="1400" b="1" i="1" dirty="0" smtClean="0"/>
              <a:t>Degré </a:t>
            </a:r>
            <a:r>
              <a:rPr lang="fr-FR" sz="1400" b="1" i="1" dirty="0"/>
              <a:t>d’ouverture du marché</a:t>
            </a:r>
          </a:p>
        </p:txBody>
      </p:sp>
      <p:sp>
        <p:nvSpPr>
          <p:cNvPr id="13" name="Text Box 10"/>
          <p:cNvSpPr txBox="1">
            <a:spLocks noChangeArrowheads="1"/>
          </p:cNvSpPr>
          <p:nvPr/>
        </p:nvSpPr>
        <p:spPr bwMode="auto">
          <a:xfrm>
            <a:off x="3226190" y="1999717"/>
            <a:ext cx="2619375" cy="682682"/>
          </a:xfrm>
          <a:prstGeom prst="rect">
            <a:avLst/>
          </a:prstGeom>
          <a:noFill/>
          <a:ln w="9525" algn="ctr">
            <a:noFill/>
            <a:miter lim="800000"/>
            <a:headEnd/>
            <a:tailEnd/>
          </a:ln>
        </p:spPr>
        <p:txBody>
          <a:bodyPr lIns="18000" tIns="18000" rIns="18000" bIns="18000">
            <a:spAutoFit/>
          </a:bodyPr>
          <a:lstStyle/>
          <a:p>
            <a:pPr algn="ctr"/>
            <a:r>
              <a:rPr lang="fr-FR" sz="1400" b="1" i="1" dirty="0"/>
              <a:t>Degré de réalisation des investissements</a:t>
            </a:r>
          </a:p>
          <a:p>
            <a:pPr algn="ctr"/>
            <a:r>
              <a:rPr lang="fr-FR" sz="1400" b="1" i="1" dirty="0"/>
              <a:t>(concurrence concessions en résulte)</a:t>
            </a:r>
          </a:p>
        </p:txBody>
      </p:sp>
      <p:sp>
        <p:nvSpPr>
          <p:cNvPr id="14" name="Text Box 12"/>
          <p:cNvSpPr txBox="1">
            <a:spLocks noChangeArrowheads="1"/>
          </p:cNvSpPr>
          <p:nvPr/>
        </p:nvSpPr>
        <p:spPr bwMode="auto">
          <a:xfrm>
            <a:off x="6176963" y="2225017"/>
            <a:ext cx="1789139" cy="251795"/>
          </a:xfrm>
          <a:prstGeom prst="rect">
            <a:avLst/>
          </a:prstGeom>
          <a:noFill/>
          <a:ln w="9525" algn="ctr">
            <a:noFill/>
            <a:miter lim="800000"/>
            <a:headEnd/>
            <a:tailEnd/>
          </a:ln>
        </p:spPr>
        <p:txBody>
          <a:bodyPr wrap="none" lIns="18000" tIns="18000" rIns="18000" bIns="18000">
            <a:spAutoFit/>
          </a:bodyPr>
          <a:lstStyle/>
          <a:p>
            <a:pPr algn="ctr"/>
            <a:r>
              <a:rPr lang="fr-FR" sz="1400" b="1" i="1" dirty="0"/>
              <a:t>Organisation des services</a:t>
            </a:r>
          </a:p>
        </p:txBody>
      </p:sp>
      <p:sp>
        <p:nvSpPr>
          <p:cNvPr id="15" name="Text Box 13"/>
          <p:cNvSpPr txBox="1">
            <a:spLocks noChangeArrowheads="1"/>
          </p:cNvSpPr>
          <p:nvPr/>
        </p:nvSpPr>
        <p:spPr bwMode="auto">
          <a:xfrm>
            <a:off x="6105525" y="3028949"/>
            <a:ext cx="1440000" cy="251795"/>
          </a:xfrm>
          <a:prstGeom prst="rect">
            <a:avLst/>
          </a:prstGeom>
          <a:noFill/>
          <a:ln w="9525" algn="ctr">
            <a:solidFill>
              <a:schemeClr val="accent1"/>
            </a:solidFill>
            <a:miter lim="800000"/>
            <a:headEnd/>
            <a:tailEnd/>
          </a:ln>
        </p:spPr>
        <p:txBody>
          <a:bodyPr wrap="none" lIns="18000" tIns="18000" rIns="18000" bIns="18000">
            <a:spAutoFit/>
          </a:bodyPr>
          <a:lstStyle/>
          <a:p>
            <a:pPr algn="ctr"/>
            <a:r>
              <a:rPr lang="fr-FR" sz="1400" dirty="0"/>
              <a:t>Services intégrés</a:t>
            </a:r>
          </a:p>
        </p:txBody>
      </p:sp>
      <p:sp>
        <p:nvSpPr>
          <p:cNvPr id="16" name="Text Box 14"/>
          <p:cNvSpPr txBox="1">
            <a:spLocks noChangeArrowheads="1"/>
          </p:cNvSpPr>
          <p:nvPr/>
        </p:nvSpPr>
        <p:spPr bwMode="auto">
          <a:xfrm>
            <a:off x="6105525" y="3623532"/>
            <a:ext cx="1440000" cy="469900"/>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a:t>Entités services ad-hoc</a:t>
            </a:r>
          </a:p>
        </p:txBody>
      </p:sp>
      <p:sp>
        <p:nvSpPr>
          <p:cNvPr id="17" name="Text Box 15"/>
          <p:cNvSpPr txBox="1">
            <a:spLocks noChangeArrowheads="1"/>
          </p:cNvSpPr>
          <p:nvPr/>
        </p:nvSpPr>
        <p:spPr bwMode="auto">
          <a:xfrm>
            <a:off x="6105525" y="4391651"/>
            <a:ext cx="1440000" cy="251795"/>
          </a:xfrm>
          <a:prstGeom prst="rect">
            <a:avLst/>
          </a:prstGeom>
          <a:noFill/>
          <a:ln w="9525" algn="ctr">
            <a:solidFill>
              <a:schemeClr val="accent1"/>
            </a:solidFill>
            <a:prstDash val="dash"/>
            <a:miter lim="800000"/>
            <a:headEnd/>
            <a:tailEnd/>
          </a:ln>
        </p:spPr>
        <p:txBody>
          <a:bodyPr wrap="none" lIns="18000" tIns="18000" rIns="18000" bIns="18000">
            <a:spAutoFit/>
          </a:bodyPr>
          <a:lstStyle/>
          <a:p>
            <a:pPr algn="ctr"/>
            <a:r>
              <a:rPr lang="fr-FR" sz="1400" i="1"/>
              <a:t>Services intégrés</a:t>
            </a:r>
          </a:p>
        </p:txBody>
      </p:sp>
      <p:sp>
        <p:nvSpPr>
          <p:cNvPr id="18" name="Text Box 16"/>
          <p:cNvSpPr txBox="1">
            <a:spLocks noChangeArrowheads="1"/>
          </p:cNvSpPr>
          <p:nvPr/>
        </p:nvSpPr>
        <p:spPr bwMode="auto">
          <a:xfrm>
            <a:off x="6105525" y="5030802"/>
            <a:ext cx="1440000" cy="251795"/>
          </a:xfrm>
          <a:prstGeom prst="rect">
            <a:avLst/>
          </a:prstGeom>
          <a:noFill/>
          <a:ln w="9525" algn="ctr">
            <a:solidFill>
              <a:schemeClr val="accent1"/>
            </a:solidFill>
            <a:prstDash val="dash"/>
            <a:miter lim="800000"/>
            <a:headEnd/>
            <a:tailEnd/>
          </a:ln>
        </p:spPr>
        <p:txBody>
          <a:bodyPr lIns="18000" tIns="18000" rIns="18000" bIns="18000">
            <a:spAutoFit/>
          </a:bodyPr>
          <a:lstStyle/>
          <a:p>
            <a:pPr algn="ctr"/>
            <a:r>
              <a:rPr lang="fr-FR" sz="1400" i="1" dirty="0"/>
              <a:t>Entités services ad-hoc</a:t>
            </a:r>
          </a:p>
        </p:txBody>
      </p:sp>
      <p:cxnSp>
        <p:nvCxnSpPr>
          <p:cNvPr id="19" name="AutoShape 17"/>
          <p:cNvCxnSpPr>
            <a:cxnSpLocks noChangeShapeType="1"/>
            <a:stCxn id="8" idx="3"/>
            <a:endCxn id="15" idx="1"/>
          </p:cNvCxnSpPr>
          <p:nvPr/>
        </p:nvCxnSpPr>
        <p:spPr bwMode="auto">
          <a:xfrm flipV="1">
            <a:off x="4984888" y="3154847"/>
            <a:ext cx="1120637" cy="139210"/>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8" idx="3"/>
            <a:endCxn id="16" idx="1"/>
          </p:cNvCxnSpPr>
          <p:nvPr/>
        </p:nvCxnSpPr>
        <p:spPr bwMode="auto">
          <a:xfrm>
            <a:off x="4984888" y="3294057"/>
            <a:ext cx="1120637" cy="473075"/>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9" idx="3"/>
            <a:endCxn id="17" idx="1"/>
          </p:cNvCxnSpPr>
          <p:nvPr/>
        </p:nvCxnSpPr>
        <p:spPr bwMode="auto">
          <a:xfrm flipV="1">
            <a:off x="4984888" y="4517549"/>
            <a:ext cx="1120637" cy="284651"/>
          </a:xfrm>
          <a:prstGeom prst="bentConnector3">
            <a:avLst>
              <a:gd name="adj1" fmla="val 50000"/>
            </a:avLst>
          </a:prstGeom>
          <a:noFill/>
          <a:ln w="9525">
            <a:solidFill>
              <a:schemeClr val="accent1"/>
            </a:solidFill>
            <a:prstDash val="dash"/>
            <a:miter lim="800000"/>
            <a:headEnd/>
            <a:tailEnd type="triangle" w="med" len="med"/>
          </a:ln>
        </p:spPr>
      </p:cxnSp>
      <p:cxnSp>
        <p:nvCxnSpPr>
          <p:cNvPr id="22" name="AutoShape 20"/>
          <p:cNvCxnSpPr>
            <a:cxnSpLocks noChangeShapeType="1"/>
            <a:stCxn id="9" idx="3"/>
            <a:endCxn id="18" idx="1"/>
          </p:cNvCxnSpPr>
          <p:nvPr/>
        </p:nvCxnSpPr>
        <p:spPr bwMode="auto">
          <a:xfrm>
            <a:off x="4984888" y="4802200"/>
            <a:ext cx="1120637" cy="354500"/>
          </a:xfrm>
          <a:prstGeom prst="bentConnector3">
            <a:avLst>
              <a:gd name="adj1" fmla="val 50000"/>
            </a:avLst>
          </a:prstGeom>
          <a:noFill/>
          <a:ln w="9525">
            <a:solidFill>
              <a:schemeClr val="accent1"/>
            </a:solidFill>
            <a:prstDash val="dash"/>
            <a:miter lim="800000"/>
            <a:headEnd/>
            <a:tailEnd type="triangle" w="med" len="med"/>
          </a:ln>
        </p:spPr>
      </p:cxnSp>
      <p:sp>
        <p:nvSpPr>
          <p:cNvPr id="34" name="Line 32"/>
          <p:cNvSpPr>
            <a:spLocks noChangeShapeType="1"/>
          </p:cNvSpPr>
          <p:nvPr/>
        </p:nvSpPr>
        <p:spPr bwMode="auto">
          <a:xfrm>
            <a:off x="204788" y="2928934"/>
            <a:ext cx="79560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27" name="Oval 25"/>
          <p:cNvSpPr>
            <a:spLocks noChangeArrowheads="1"/>
          </p:cNvSpPr>
          <p:nvPr/>
        </p:nvSpPr>
        <p:spPr bwMode="auto">
          <a:xfrm>
            <a:off x="7524750" y="2643182"/>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867400" y="1928802"/>
            <a:ext cx="38100" cy="47772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596188" y="2786057"/>
            <a:ext cx="1265237" cy="279400"/>
          </a:xfrm>
          <a:prstGeom prst="rect">
            <a:avLst/>
          </a:prstGeom>
          <a:noFill/>
          <a:ln w="9525" algn="ctr">
            <a:noFill/>
            <a:miter lim="800000"/>
            <a:headEnd/>
            <a:tailEnd/>
          </a:ln>
        </p:spPr>
        <p:txBody>
          <a:bodyPr wrap="none" lIns="18000" tIns="18000" rIns="18000" bIns="18000">
            <a:spAutoFit/>
          </a:bodyPr>
          <a:lstStyle/>
          <a:p>
            <a:r>
              <a:rPr lang="fr-FR" sz="1600" b="1">
                <a:solidFill>
                  <a:srgbClr val="FF3300"/>
                </a:solidFill>
              </a:rPr>
              <a:t>S1</a:t>
            </a:r>
            <a:r>
              <a:rPr lang="fr-FR" sz="1400" b="1">
                <a:solidFill>
                  <a:srgbClr val="FF3300"/>
                </a:solidFill>
              </a:rPr>
              <a:t>:</a:t>
            </a:r>
            <a:r>
              <a:rPr lang="fr-FR" sz="1400">
                <a:solidFill>
                  <a:srgbClr val="FF3300"/>
                </a:solidFill>
              </a:rPr>
              <a:t> </a:t>
            </a:r>
            <a:r>
              <a:rPr lang="fr-FR" sz="1400" b="1">
                <a:solidFill>
                  <a:srgbClr val="FF3300"/>
                </a:solidFill>
              </a:rPr>
              <a:t>Continuité</a:t>
            </a:r>
          </a:p>
        </p:txBody>
      </p:sp>
      <p:sp>
        <p:nvSpPr>
          <p:cNvPr id="29" name="Oval 27"/>
          <p:cNvSpPr>
            <a:spLocks noChangeArrowheads="1"/>
          </p:cNvSpPr>
          <p:nvPr/>
        </p:nvSpPr>
        <p:spPr bwMode="auto">
          <a:xfrm>
            <a:off x="5076825" y="4276719"/>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59993" y="4431182"/>
            <a:ext cx="812205" cy="498016"/>
          </a:xfrm>
          <a:prstGeom prst="rect">
            <a:avLst/>
          </a:prstGeom>
          <a:noFill/>
          <a:ln w="9525" algn="ctr">
            <a:noFill/>
            <a:miter lim="800000"/>
            <a:headEnd/>
            <a:tailEnd/>
          </a:ln>
        </p:spPr>
        <p:txBody>
          <a:bodyPr wrap="none" lIns="18000" tIns="18000" rIns="18000" bIns="18000">
            <a:spAutoFit/>
          </a:bodyPr>
          <a:lstStyle/>
          <a:p>
            <a:r>
              <a:rPr lang="fr-FR" sz="1400" dirty="0">
                <a:solidFill>
                  <a:srgbClr val="FF3300"/>
                </a:solidFill>
              </a:rPr>
              <a:t>       </a:t>
            </a:r>
            <a:r>
              <a:rPr lang="fr-FR" sz="1600" b="1" dirty="0">
                <a:solidFill>
                  <a:srgbClr val="FF3300"/>
                </a:solidFill>
              </a:rPr>
              <a:t>S3:</a:t>
            </a:r>
          </a:p>
          <a:p>
            <a:r>
              <a:rPr lang="fr-FR" sz="1400" dirty="0">
                <a:solidFill>
                  <a:srgbClr val="FF3300"/>
                </a:solidFill>
              </a:rPr>
              <a:t> </a:t>
            </a:r>
            <a:r>
              <a:rPr lang="fr-FR" sz="1400" b="1" dirty="0" smtClean="0">
                <a:solidFill>
                  <a:srgbClr val="FF3300"/>
                </a:solidFill>
              </a:rPr>
              <a:t>Écrémage</a:t>
            </a:r>
            <a:endParaRPr lang="fr-FR" sz="1400" b="1" dirty="0">
              <a:solidFill>
                <a:srgbClr val="FF3300"/>
              </a:solidFill>
            </a:endParaRPr>
          </a:p>
        </p:txBody>
      </p:sp>
      <p:sp>
        <p:nvSpPr>
          <p:cNvPr id="25" name="Text Box 23"/>
          <p:cNvSpPr txBox="1">
            <a:spLocks noChangeArrowheads="1"/>
          </p:cNvSpPr>
          <p:nvPr/>
        </p:nvSpPr>
        <p:spPr bwMode="auto">
          <a:xfrm>
            <a:off x="3857620" y="5715016"/>
            <a:ext cx="1000125" cy="704850"/>
          </a:xfrm>
          <a:prstGeom prst="rect">
            <a:avLst/>
          </a:prstGeom>
          <a:noFill/>
          <a:ln w="9525" algn="ctr">
            <a:noFill/>
            <a:miter lim="800000"/>
            <a:headEnd/>
            <a:tailEnd/>
          </a:ln>
        </p:spPr>
        <p:txBody>
          <a:bodyPr wrap="none" lIns="18000" tIns="18000" rIns="18000" bIns="18000">
            <a:spAutoFit/>
          </a:bodyPr>
          <a:lstStyle/>
          <a:p>
            <a:r>
              <a:rPr lang="fr-FR" sz="1400">
                <a:solidFill>
                  <a:srgbClr val="FF3300"/>
                </a:solidFill>
              </a:rPr>
              <a:t>       </a:t>
            </a:r>
            <a:r>
              <a:rPr lang="fr-FR" sz="1600" b="1">
                <a:solidFill>
                  <a:srgbClr val="FF3300"/>
                </a:solidFill>
              </a:rPr>
              <a:t>S4:</a:t>
            </a:r>
            <a:r>
              <a:rPr lang="fr-FR" sz="1400">
                <a:solidFill>
                  <a:srgbClr val="FF3300"/>
                </a:solidFill>
              </a:rPr>
              <a:t> </a:t>
            </a:r>
          </a:p>
          <a:p>
            <a:r>
              <a:rPr lang="fr-FR" sz="1400" b="1">
                <a:solidFill>
                  <a:srgbClr val="FF3300"/>
                </a:solidFill>
              </a:rPr>
              <a:t>Séparation </a:t>
            </a:r>
            <a:br>
              <a:rPr lang="fr-FR" sz="1400" b="1">
                <a:solidFill>
                  <a:srgbClr val="FF3300"/>
                </a:solidFill>
              </a:rPr>
            </a:br>
            <a:r>
              <a:rPr lang="fr-FR" sz="1400" b="1">
                <a:solidFill>
                  <a:srgbClr val="FF3300"/>
                </a:solidFill>
              </a:rPr>
              <a:t>GRD/Com.</a:t>
            </a:r>
          </a:p>
        </p:txBody>
      </p:sp>
      <p:sp>
        <p:nvSpPr>
          <p:cNvPr id="28" name="Oval 26"/>
          <p:cNvSpPr>
            <a:spLocks noChangeArrowheads="1"/>
          </p:cNvSpPr>
          <p:nvPr/>
        </p:nvSpPr>
        <p:spPr bwMode="auto">
          <a:xfrm>
            <a:off x="7451725" y="3506782"/>
            <a:ext cx="1692275" cy="792162"/>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524750" y="3506782"/>
            <a:ext cx="1619250" cy="704850"/>
          </a:xfrm>
          <a:prstGeom prst="rect">
            <a:avLst/>
          </a:prstGeom>
          <a:noFill/>
          <a:ln w="9525" algn="ctr">
            <a:noFill/>
            <a:miter lim="800000"/>
            <a:headEnd/>
            <a:tailEnd/>
          </a:ln>
        </p:spPr>
        <p:txBody>
          <a:bodyPr lIns="18000" tIns="18000" rIns="18000" bIns="18000">
            <a:spAutoFit/>
          </a:bodyPr>
          <a:lstStyle/>
          <a:p>
            <a:r>
              <a:rPr lang="fr-FR" sz="1400" b="1">
                <a:solidFill>
                  <a:srgbClr val="FF3300"/>
                </a:solidFill>
              </a:rPr>
              <a:t>            </a:t>
            </a:r>
            <a:r>
              <a:rPr lang="fr-FR" sz="1600" b="1">
                <a:solidFill>
                  <a:srgbClr val="FF3300"/>
                </a:solidFill>
              </a:rPr>
              <a:t>S2:</a:t>
            </a:r>
          </a:p>
          <a:p>
            <a:pPr algn="ctr"/>
            <a:r>
              <a:rPr lang="fr-FR" sz="1400" b="1">
                <a:solidFill>
                  <a:srgbClr val="FF3300"/>
                </a:solidFill>
              </a:rPr>
              <a:t>   Concessions +    Entité Services</a:t>
            </a:r>
            <a:r>
              <a:rPr lang="fr-FR" sz="1400">
                <a:solidFill>
                  <a:srgbClr val="FF3300"/>
                </a:solidFill>
              </a:rPr>
              <a:t> </a:t>
            </a:r>
          </a:p>
        </p:txBody>
      </p:sp>
      <p:sp>
        <p:nvSpPr>
          <p:cNvPr id="30" name="Oval 28"/>
          <p:cNvSpPr>
            <a:spLocks noChangeArrowheads="1"/>
          </p:cNvSpPr>
          <p:nvPr/>
        </p:nvSpPr>
        <p:spPr bwMode="auto">
          <a:xfrm>
            <a:off x="3571868" y="5643578"/>
            <a:ext cx="1312862" cy="863600"/>
          </a:xfrm>
          <a:prstGeom prst="ellipse">
            <a:avLst/>
          </a:prstGeom>
          <a:noFill/>
          <a:ln w="9525" algn="ctr">
            <a:solidFill>
              <a:srgbClr val="FF3300"/>
            </a:solidFill>
            <a:round/>
            <a:headEnd/>
            <a:tailEnd/>
          </a:ln>
        </p:spPr>
        <p:txBody>
          <a:bodyPr wrap="none" lIns="18000" tIns="18000" rIns="18000" bIns="18000" anchor="ctr"/>
          <a:lstStyle/>
          <a:p>
            <a:endParaRPr lang="fr-FR"/>
          </a:p>
        </p:txBody>
      </p:sp>
      <p:sp>
        <p:nvSpPr>
          <p:cNvPr id="32" name="Line 30"/>
          <p:cNvSpPr>
            <a:spLocks noChangeShapeType="1"/>
          </p:cNvSpPr>
          <p:nvPr/>
        </p:nvSpPr>
        <p:spPr bwMode="auto">
          <a:xfrm flipH="1">
            <a:off x="3132138" y="1928802"/>
            <a:ext cx="39687" cy="47772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587375" y="1928802"/>
            <a:ext cx="0" cy="47772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175" y="2374897"/>
            <a:ext cx="777875" cy="279400"/>
          </a:xfrm>
          <a:prstGeom prst="rect">
            <a:avLst/>
          </a:prstGeom>
          <a:noFill/>
          <a:ln w="9525" algn="ctr">
            <a:noFill/>
            <a:miter lim="800000"/>
            <a:headEnd/>
            <a:tailEnd/>
          </a:ln>
        </p:spPr>
        <p:txBody>
          <a:bodyPr wrap="none" lIns="18000" tIns="18000" rIns="18000" bIns="18000">
            <a:spAutoFit/>
          </a:bodyPr>
          <a:lstStyle/>
          <a:p>
            <a:r>
              <a:rPr lang="fr-FR" sz="1600"/>
              <a:t>Variable</a:t>
            </a:r>
          </a:p>
        </p:txBody>
      </p:sp>
      <p:sp>
        <p:nvSpPr>
          <p:cNvPr id="37" name="Text Box 35"/>
          <p:cNvSpPr txBox="1">
            <a:spLocks noChangeArrowheads="1"/>
          </p:cNvSpPr>
          <p:nvPr/>
        </p:nvSpPr>
        <p:spPr bwMode="auto">
          <a:xfrm rot="-5400000">
            <a:off x="35719" y="3809191"/>
            <a:ext cx="722312" cy="279400"/>
          </a:xfrm>
          <a:prstGeom prst="rect">
            <a:avLst/>
          </a:prstGeom>
          <a:noFill/>
          <a:ln w="9525" algn="ctr">
            <a:noFill/>
            <a:miter lim="800000"/>
            <a:headEnd/>
            <a:tailEnd/>
          </a:ln>
        </p:spPr>
        <p:txBody>
          <a:bodyPr wrap="none" lIns="18000" tIns="18000" rIns="18000" bIns="18000">
            <a:spAutoFit/>
          </a:bodyPr>
          <a:lstStyle/>
          <a:p>
            <a:r>
              <a:rPr lang="fr-FR" sz="1600"/>
              <a:t>Valeurs</a:t>
            </a:r>
          </a:p>
        </p:txBody>
      </p:sp>
      <p:sp>
        <p:nvSpPr>
          <p:cNvPr id="3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III</a:t>
            </a:r>
            <a:r>
              <a:rPr lang="fr-FR" sz="3600" b="1" u="sng" dirty="0" smtClean="0">
                <a:solidFill>
                  <a:schemeClr val="accent2">
                    <a:lumMod val="75000"/>
                  </a:schemeClr>
                </a:solidFill>
                <a:ea typeface="+mj-ea"/>
                <a:cs typeface="+mj-cs"/>
              </a:rPr>
              <a:t>. Construire les Scénarii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114D165-FDEA-4142-B04C-8985634B534C}" type="slidenum">
              <a:rPr lang="fr-FR"/>
              <a:pPr>
                <a:defRPr/>
              </a:pPr>
              <a:t>34</a:t>
            </a:fld>
            <a:endParaRPr lang="fr-FR"/>
          </a:p>
        </p:txBody>
      </p:sp>
      <p:sp>
        <p:nvSpPr>
          <p:cNvPr id="5" name="Espace réservé du contenu 4"/>
          <p:cNvSpPr>
            <a:spLocks noGrp="1"/>
          </p:cNvSpPr>
          <p:nvPr>
            <p:ph sz="quarter" idx="1"/>
          </p:nvPr>
        </p:nvSpPr>
        <p:spPr/>
        <p:txBody>
          <a:bodyPr>
            <a:normAutofit/>
          </a:bodyPr>
          <a:lstStyle/>
          <a:p>
            <a:r>
              <a:rPr lang="fr-FR" dirty="0" smtClean="0"/>
              <a:t>Cette étape consiste à décrire les différents scénarios de la manière la plus précise et exhaustive possible. </a:t>
            </a:r>
          </a:p>
          <a:p>
            <a:r>
              <a:rPr lang="fr-FR" dirty="0" smtClean="0"/>
              <a:t>Ceci doit permettre de construire des scénarios possédant une logique interne et une cohérence forte en se basant sur des hypothèses bien identifiées. </a:t>
            </a:r>
          </a:p>
          <a:p>
            <a:r>
              <a:rPr lang="fr-FR" dirty="0" smtClean="0"/>
              <a:t>Il s’agit ici de rentrer dans le détail, et de bâtir des raisonnements cohérents en veillant particulièrement aux articulations entre segments.</a:t>
            </a:r>
          </a:p>
        </p:txBody>
      </p:sp>
      <p:sp>
        <p:nvSpPr>
          <p:cNvPr id="11"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IV</a:t>
            </a:r>
            <a:r>
              <a:rPr lang="fr-FR" sz="3600" b="1" u="sng" dirty="0" smtClean="0">
                <a:solidFill>
                  <a:schemeClr val="accent2">
                    <a:lumMod val="75000"/>
                  </a:schemeClr>
                </a:solidFill>
                <a:ea typeface="+mj-ea"/>
                <a:cs typeface="+mj-cs"/>
              </a:rPr>
              <a:t>. Décrire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114D165-FDEA-4142-B04C-8985634B534C}" type="slidenum">
              <a:rPr lang="fr-FR"/>
              <a:pPr>
                <a:defRPr/>
              </a:pPr>
              <a:t>35</a:t>
            </a:fld>
            <a:endParaRPr lang="fr-FR"/>
          </a:p>
        </p:txBody>
      </p:sp>
      <p:sp>
        <p:nvSpPr>
          <p:cNvPr id="5" name="Espace réservé du contenu 4"/>
          <p:cNvSpPr>
            <a:spLocks noGrp="1"/>
          </p:cNvSpPr>
          <p:nvPr>
            <p:ph sz="quarter" idx="1"/>
          </p:nvPr>
        </p:nvSpPr>
        <p:spPr>
          <a:xfrm>
            <a:off x="1214414" y="1500174"/>
            <a:ext cx="7719274" cy="3000396"/>
          </a:xfrm>
        </p:spPr>
        <p:txBody>
          <a:bodyPr>
            <a:normAutofit/>
          </a:bodyPr>
          <a:lstStyle/>
          <a:p>
            <a:pPr marL="596646" lvl="0" indent="-514350" algn="just">
              <a:buFont typeface="+mj-lt"/>
              <a:buAutoNum type="arabicPeriod"/>
            </a:pPr>
            <a:r>
              <a:rPr lang="fr-FR" sz="2400" dirty="0" smtClean="0"/>
              <a:t>Décrire le scénario dans sa globalité à travers un paragraphe qui résume le contexte qui implique ce scénario, et l’impact sur l’activité de l’entreprise.</a:t>
            </a:r>
          </a:p>
          <a:p>
            <a:pPr marL="596646" lvl="0" indent="-514350" algn="just">
              <a:buFont typeface="+mj-lt"/>
              <a:buAutoNum type="arabicPeriod"/>
            </a:pPr>
            <a:r>
              <a:rPr lang="fr-FR" sz="2400" dirty="0" smtClean="0"/>
              <a:t>Décrire, pour chaque segment d’activité les actions à mener dans ce scénario ainsi que les modalités et objectifs pour chaque actions, pouvant être synthétisés dans un tableau de la forme suivante :</a:t>
            </a:r>
            <a:endParaRPr lang="fr-FR" sz="2400" dirty="0"/>
          </a:p>
        </p:txBody>
      </p:sp>
      <p:sp>
        <p:nvSpPr>
          <p:cNvPr id="6" name="ZoneTexte 5"/>
          <p:cNvSpPr txBox="1"/>
          <p:nvPr/>
        </p:nvSpPr>
        <p:spPr>
          <a:xfrm>
            <a:off x="1214414" y="1059404"/>
            <a:ext cx="3357586" cy="461665"/>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Démarche :</a:t>
            </a:r>
            <a:endParaRPr lang="fr-FR"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8" name="Tableau 7"/>
          <p:cNvGraphicFramePr>
            <a:graphicFrameLocks noGrp="1"/>
          </p:cNvGraphicFramePr>
          <p:nvPr/>
        </p:nvGraphicFramePr>
        <p:xfrm>
          <a:off x="857223" y="4429132"/>
          <a:ext cx="7786743" cy="1838589"/>
        </p:xfrm>
        <a:graphic>
          <a:graphicData uri="http://schemas.openxmlformats.org/drawingml/2006/table">
            <a:tbl>
              <a:tblPr/>
              <a:tblGrid>
                <a:gridCol w="1193135"/>
                <a:gridCol w="2378766"/>
                <a:gridCol w="2079788"/>
                <a:gridCol w="2135054"/>
              </a:tblGrid>
              <a:tr h="714380">
                <a:tc>
                  <a:txBody>
                    <a:bodyPr/>
                    <a:lstStyle/>
                    <a:p>
                      <a:pPr algn="ctr">
                        <a:spcBef>
                          <a:spcPts val="480"/>
                        </a:spcBef>
                        <a:spcAft>
                          <a:spcPts val="480"/>
                        </a:spcAft>
                      </a:pPr>
                      <a:r>
                        <a:rPr lang="fr-FR" sz="1800" b="1" dirty="0">
                          <a:latin typeface="+mn-lt"/>
                          <a:ea typeface="Times New Roman"/>
                        </a:rPr>
                        <a:t>Segment</a:t>
                      </a: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Bef>
                          <a:spcPts val="480"/>
                        </a:spcBef>
                        <a:spcAft>
                          <a:spcPts val="480"/>
                        </a:spcAft>
                      </a:pPr>
                      <a:r>
                        <a:rPr lang="fr-FR" sz="1800" b="1" dirty="0">
                          <a:latin typeface="+mn-lt"/>
                          <a:ea typeface="Times New Roman"/>
                        </a:rPr>
                        <a:t>Action stratégique</a:t>
                      </a: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Bef>
                          <a:spcPts val="480"/>
                        </a:spcBef>
                        <a:spcAft>
                          <a:spcPts val="480"/>
                        </a:spcAft>
                      </a:pPr>
                      <a:r>
                        <a:rPr lang="fr-FR" sz="1800" b="1" dirty="0">
                          <a:latin typeface="+mn-lt"/>
                          <a:ea typeface="Times New Roman"/>
                        </a:rPr>
                        <a:t>Modalité</a:t>
                      </a: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c>
                  <a:txBody>
                    <a:bodyPr/>
                    <a:lstStyle/>
                    <a:p>
                      <a:pPr algn="ctr">
                        <a:spcBef>
                          <a:spcPts val="480"/>
                        </a:spcBef>
                        <a:spcAft>
                          <a:spcPts val="480"/>
                        </a:spcAft>
                      </a:pPr>
                      <a:r>
                        <a:rPr lang="fr-FR" sz="1800" b="1" dirty="0">
                          <a:latin typeface="+mn-lt"/>
                          <a:ea typeface="Times New Roman"/>
                        </a:rPr>
                        <a:t>Objectif</a:t>
                      </a: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FDE9D9"/>
                    </a:solidFill>
                  </a:tcPr>
                </a:tc>
              </a:tr>
              <a:tr h="1124209">
                <a:tc>
                  <a:txBody>
                    <a:bodyPr/>
                    <a:lstStyle/>
                    <a:p>
                      <a:pPr algn="ctr">
                        <a:spcBef>
                          <a:spcPts val="480"/>
                        </a:spcBef>
                        <a:spcAft>
                          <a:spcPts val="480"/>
                        </a:spcAft>
                      </a:pPr>
                      <a:endParaRPr lang="fr-FR" sz="24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Aft>
                          <a:spcPts val="240"/>
                        </a:spcAft>
                      </a:pP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marL="342900" lvl="0" indent="-342900" rtl="0" eaLnBrk="0" fontAlgn="base" hangingPunct="0">
                        <a:spcAft>
                          <a:spcPts val="240"/>
                        </a:spcAft>
                        <a:buFont typeface="Arial"/>
                        <a:buChar char="-"/>
                      </a:pPr>
                      <a:endParaRPr lang="fr-FR" sz="2000" dirty="0">
                        <a:latin typeface="+mn-lt"/>
                        <a:ea typeface="Times New Roman"/>
                        <a:cs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Aft>
                          <a:spcPts val="240"/>
                        </a:spcAft>
                      </a:pPr>
                      <a:endParaRPr lang="fr-FR" sz="2000" dirty="0">
                        <a:latin typeface="+mn-lt"/>
                        <a:ea typeface="Times New Roman"/>
                      </a:endParaRPr>
                    </a:p>
                  </a:txBody>
                  <a:tcPr marL="10167" marR="10167" marT="10167" marB="10167"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bl>
          </a:graphicData>
        </a:graphic>
      </p:graphicFrame>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IV</a:t>
            </a:r>
            <a:r>
              <a:rPr lang="fr-FR" sz="3600" b="1" u="sng" dirty="0" smtClean="0">
                <a:solidFill>
                  <a:schemeClr val="accent2">
                    <a:lumMod val="75000"/>
                  </a:schemeClr>
                </a:solidFill>
                <a:ea typeface="+mj-ea"/>
                <a:cs typeface="+mj-cs"/>
              </a:rPr>
              <a:t>. Décrire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114D165-FDEA-4142-B04C-8985634B534C}" type="slidenum">
              <a:rPr lang="fr-FR"/>
              <a:pPr>
                <a:defRPr/>
              </a:pPr>
              <a:t>36</a:t>
            </a:fld>
            <a:endParaRPr lang="fr-FR"/>
          </a:p>
        </p:txBody>
      </p:sp>
      <p:sp>
        <p:nvSpPr>
          <p:cNvPr id="5" name="Espace réservé du contenu 4"/>
          <p:cNvSpPr>
            <a:spLocks noGrp="1"/>
          </p:cNvSpPr>
          <p:nvPr>
            <p:ph sz="quarter" idx="1"/>
          </p:nvPr>
        </p:nvSpPr>
        <p:spPr>
          <a:xfrm>
            <a:off x="671200" y="1571612"/>
            <a:ext cx="8258518" cy="4448188"/>
          </a:xfrm>
        </p:spPr>
        <p:txBody>
          <a:bodyPr>
            <a:normAutofit fontScale="92500" lnSpcReduction="20000"/>
          </a:bodyPr>
          <a:lstStyle/>
          <a:p>
            <a:pPr marL="446088" indent="-365125" algn="just"/>
            <a:r>
              <a:rPr lang="fr-FR" sz="2400" b="1" dirty="0" smtClean="0"/>
              <a:t>S1\Continuité :  </a:t>
            </a:r>
            <a:r>
              <a:rPr lang="fr-FR" sz="2400" dirty="0" smtClean="0"/>
              <a:t>Consiste à poursuivre le développement actuel (mise à niveau des ressources, réduction des pertes, etc.).</a:t>
            </a:r>
          </a:p>
          <a:p>
            <a:pPr marL="446088" indent="-365125" algn="just"/>
            <a:r>
              <a:rPr lang="fr-FR" sz="2400" b="1" dirty="0" smtClean="0"/>
              <a:t>S2\Continuité + Entité Services : </a:t>
            </a:r>
            <a:r>
              <a:rPr lang="fr-FR" sz="2400" dirty="0" smtClean="0"/>
              <a:t>Consiste à mettre en place les actions du scénario Continuité + la création d’une entité services énergétiques aux industriels intégrant l’ensemble des services offerts par les sociétés du groupe.</a:t>
            </a:r>
          </a:p>
          <a:p>
            <a:pPr marL="446088" indent="-365125" algn="just"/>
            <a:r>
              <a:rPr lang="fr-FR" sz="2400" b="1" dirty="0" smtClean="0"/>
              <a:t>S3\Écrémage : </a:t>
            </a:r>
            <a:r>
              <a:rPr lang="fr-FR" sz="2400" dirty="0" smtClean="0"/>
              <a:t>Ce scénario suppose que la concurrence a pu accéder aux concessions les plus rentables (les grandes villes). Les sociétés Distribution devront s’adapter à ces nouvelles conditions (En particulier, il s’agit de bien négocier la compensation résultant de la péréquation  nationale).</a:t>
            </a:r>
          </a:p>
          <a:p>
            <a:pPr marL="446088" indent="-365125" algn="just"/>
            <a:r>
              <a:rPr lang="fr-FR" sz="2400" b="1" dirty="0" smtClean="0"/>
              <a:t>S4\Séparation GRD/Com : </a:t>
            </a:r>
            <a:r>
              <a:rPr lang="fr-FR" sz="2400" dirty="0" smtClean="0"/>
              <a:t>Ce scénario consiste à séparer les fonctions distribution et commercialisation. Dans ce cadre, la commercialisation se rapproche de la production pour bénéficier des synergies amont-aval et des concurrents apparaissent dans la commercialisation (auprès des éligibles)</a:t>
            </a:r>
          </a:p>
          <a:p>
            <a:pPr marL="596646" indent="-514350"/>
            <a:endParaRPr lang="fr-FR" sz="2400" dirty="0"/>
          </a:p>
        </p:txBody>
      </p:sp>
      <p:sp>
        <p:nvSpPr>
          <p:cNvPr id="6" name="ZoneTexte 5"/>
          <p:cNvSpPr txBox="1"/>
          <p:nvPr/>
        </p:nvSpPr>
        <p:spPr>
          <a:xfrm>
            <a:off x="285720" y="1059404"/>
            <a:ext cx="8072494"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EXEMPLE : 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ZoneTexte 8"/>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IV</a:t>
            </a:r>
            <a:r>
              <a:rPr lang="fr-FR" sz="3600" b="1" u="sng" dirty="0" smtClean="0">
                <a:solidFill>
                  <a:schemeClr val="accent2">
                    <a:lumMod val="75000"/>
                  </a:schemeClr>
                </a:solidFill>
                <a:ea typeface="+mj-ea"/>
                <a:cs typeface="+mj-cs"/>
              </a:rPr>
              <a:t>. Décrire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37</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graphicFrame>
        <p:nvGraphicFramePr>
          <p:cNvPr id="3646543" name="Group 79"/>
          <p:cNvGraphicFramePr>
            <a:graphicFrameLocks noGrp="1"/>
          </p:cNvGraphicFramePr>
          <p:nvPr>
            <p:ph sz="quarter"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déploiement de la télégestion à la clientèle HT/MT et HP</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Lancer la télégestion pour BT, MP et BP</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Tenir les délais sur la mise à niveau et restructuration des réseaux (en collaboration avec GRTE)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les achats (impliquer CAMEG) </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PDM stable: 100%</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Pertes: moins 4 pts en 5 ans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Pénétration gaz : 40 à 57%</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Taux de rendement du réseau: à définir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gestion du processus de relève-facturation-recouvrement;</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énergie chez les clients par des politiques R&amp;D et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Concrétiser la séparation des fonctions tech. et commerciales et mettre le commercial au centre du jeu;  </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de proximité</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segments d’activités;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5" name="ZoneTexte 4"/>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6" name="ZoneTexte 5"/>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sz="quarter" idx="1"/>
          </p:nvPr>
        </p:nvGraphicFramePr>
        <p:xfrm>
          <a:off x="214282" y="1214422"/>
          <a:ext cx="8715436" cy="2553013"/>
        </p:xfrm>
        <a:graphic>
          <a:graphicData uri="http://schemas.openxmlformats.org/drawingml/2006/table">
            <a:tbl>
              <a:tblPr/>
              <a:tblGrid>
                <a:gridCol w="1571636"/>
                <a:gridCol w="2071702"/>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a:t>
                      </a:r>
                      <a:r>
                        <a:rPr kumimoji="0" lang="fr-FR" sz="120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200" b="0" i="0" u="none" strike="noStrike" cap="none" normalizeH="0" baseline="0" dirty="0" smtClean="0">
                          <a:ln>
                            <a:noFill/>
                          </a:ln>
                          <a:solidFill>
                            <a:srgbClr val="000000"/>
                          </a:solidFill>
                          <a:effectLst/>
                          <a:latin typeface="Arial" pitchFamily="34" charset="0"/>
                          <a:cs typeface="Arial" pitchFamily="34" charset="0"/>
                        </a:rPr>
                        <a:t>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Optimiser l’interaction avec les éligibles pour défendre la position de Sonelgaz comme commercialisateur</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 les éligibles grands comptes, les mettre en relation avec la production de Sonelgaz</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Pour les autres éligibles, aider les concessions à les garder par des offres définies par une fonction marketing coordonné, voire mutualisé entre </a:t>
                      </a:r>
                      <a:r>
                        <a:rPr kumimoji="0" lang="fr-FR" sz="1200" b="0" i="0" u="none" strike="noStrike" cap="none" normalizeH="0" baseline="0" dirty="0" err="1" smtClean="0">
                          <a:ln>
                            <a:noFill/>
                          </a:ln>
                          <a:solidFill>
                            <a:srgbClr val="000000"/>
                          </a:solidFill>
                          <a:effectLst/>
                          <a:latin typeface="Arial" pitchFamily="34" charset="0"/>
                          <a:cs typeface="Arial" pitchFamily="34" charset="0"/>
                        </a:rPr>
                        <a:t>SDx</a:t>
                      </a: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à définir</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38</a:t>
            </a:fld>
            <a:endParaRPr lang="fr-FR"/>
          </a:p>
        </p:txBody>
      </p:sp>
      <p:sp>
        <p:nvSpPr>
          <p:cNvPr id="6"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sp>
        <p:nvSpPr>
          <p:cNvPr id="7" name="ZoneTexte 6"/>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8" name="ZoneTexte 7"/>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sz="quarter" idx="1"/>
          </p:nvPr>
        </p:nvGraphicFramePr>
        <p:xfrm>
          <a:off x="285720" y="1428736"/>
          <a:ext cx="8186982" cy="2786063"/>
        </p:xfrm>
        <a:graphic>
          <a:graphicData uri="http://schemas.openxmlformats.org/drawingml/2006/table">
            <a:tbl>
              <a:tblPr/>
              <a:tblGrid>
                <a:gridCol w="1508167"/>
                <a:gridCol w="5788894"/>
                <a:gridCol w="889921"/>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Prendre une place et et s’organiser pour adresser ce marché</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a:xfrm>
            <a:off x="428596" y="488952"/>
            <a:ext cx="8015004" cy="725470"/>
          </a:xfrm>
          <a:prstGeom prst="rect">
            <a:avLst/>
          </a:prstGeom>
        </p:spPr>
        <p:txBody>
          <a:bodyPr>
            <a:normAutofit/>
          </a:bodyPr>
          <a:lstStyle/>
          <a:p>
            <a:pPr lvl="0">
              <a:spcBef>
                <a:spcPct val="0"/>
              </a:spcBef>
            </a:pPr>
            <a:r>
              <a:rPr lang="fr-FR" sz="2000" dirty="0" smtClean="0">
                <a:solidFill>
                  <a:schemeClr val="tx2"/>
                </a:solidFill>
                <a:latin typeface="+mj-lt"/>
                <a:ea typeface="+mj-ea"/>
                <a:cs typeface="Arial" charset="0"/>
              </a:rPr>
              <a:t>S2 Continuité + entité Services aux industriels : Actions stratégiques et modalités:</a:t>
            </a: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39</a:t>
            </a:fld>
            <a:endParaRPr lang="fr-FR"/>
          </a:p>
        </p:txBody>
      </p:sp>
      <p:sp>
        <p:nvSpPr>
          <p:cNvPr id="7" name="ZoneTexte 6"/>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8" name="ZoneTexte 7"/>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4</a:t>
            </a:fld>
            <a:endParaRPr lang="fr-FR" dirty="0"/>
          </a:p>
        </p:txBody>
      </p:sp>
      <p:sp>
        <p:nvSpPr>
          <p:cNvPr id="41987" name="Espace réservé du contenu 2"/>
          <p:cNvSpPr>
            <a:spLocks noGrp="1"/>
          </p:cNvSpPr>
          <p:nvPr>
            <p:ph sz="quarter" idx="1"/>
          </p:nvPr>
        </p:nvSpPr>
        <p:spPr/>
        <p:txBody>
          <a:bodyPr>
            <a:normAutofit/>
          </a:bodyPr>
          <a:lstStyle/>
          <a:p>
            <a:pPr algn="just"/>
            <a:r>
              <a:rPr lang="fr-FR" dirty="0" smtClean="0"/>
              <a:t>Le choix d’une route stratégique est guidé par la recherche de la compétitivité nécessaire dans les marchés. Mais d’autres éléments aussi importants peuvent être des facteurs d’arbitrage pour choisir une stratégie et définir les allocations de ressources correspondantes :</a:t>
            </a:r>
          </a:p>
          <a:p>
            <a:pPr marL="893763" lvl="1">
              <a:buFont typeface="Wingdings" pitchFamily="2" charset="2"/>
              <a:buChar char="Ø"/>
            </a:pPr>
            <a:r>
              <a:rPr lang="fr-FR" dirty="0" smtClean="0"/>
              <a:t>Valeurs et culture de l’entreprise, </a:t>
            </a:r>
          </a:p>
          <a:p>
            <a:pPr marL="893763" lvl="1">
              <a:buFont typeface="Wingdings" pitchFamily="2" charset="2"/>
              <a:buChar char="Ø"/>
            </a:pPr>
            <a:r>
              <a:rPr lang="fr-FR" dirty="0" smtClean="0"/>
              <a:t>contraintes de service public, </a:t>
            </a:r>
          </a:p>
          <a:p>
            <a:pPr marL="893763" lvl="1">
              <a:buFont typeface="Wingdings" pitchFamily="2" charset="2"/>
              <a:buChar char="Ø"/>
            </a:pPr>
            <a:r>
              <a:rPr lang="fr-FR" dirty="0" smtClean="0"/>
              <a:t>Ancrage de l’entreprise dans son environnement social,</a:t>
            </a:r>
          </a:p>
          <a:p>
            <a:pPr marL="893763" lvl="1">
              <a:buFont typeface="Wingdings" pitchFamily="2" charset="2"/>
              <a:buChar char="Ø"/>
            </a:pPr>
            <a:r>
              <a:rPr lang="fr-FR" dirty="0" smtClean="0"/>
              <a:t> respect environnemental, </a:t>
            </a:r>
          </a:p>
          <a:p>
            <a:pPr marL="893763" lvl="1">
              <a:buFont typeface="Wingdings" pitchFamily="2" charset="2"/>
              <a:buChar char="Ø"/>
            </a:pPr>
            <a:r>
              <a:rPr lang="fr-FR" dirty="0" smtClean="0"/>
              <a:t>degré de risque toléré, </a:t>
            </a:r>
          </a:p>
          <a:p>
            <a:pPr marL="893763" lvl="1">
              <a:buFont typeface="Wingdings" pitchFamily="2" charset="2"/>
              <a:buChar char="Ø"/>
            </a:pPr>
            <a:r>
              <a:rPr lang="fr-FR" dirty="0" smtClean="0"/>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40</a:t>
            </a:fld>
            <a:endParaRPr lang="fr-FR"/>
          </a:p>
        </p:txBody>
      </p:sp>
      <p:sp>
        <p:nvSpPr>
          <p:cNvPr id="69682" name="Rectangle 45"/>
          <p:cNvSpPr>
            <a:spLocks noGrp="1" noChangeArrowheads="1"/>
          </p:cNvSpPr>
          <p:nvPr>
            <p:ph type="title"/>
          </p:nvPr>
        </p:nvSpPr>
        <p:spPr>
          <a:xfrm>
            <a:off x="214282" y="346076"/>
            <a:ext cx="7772400" cy="582594"/>
          </a:xfrm>
        </p:spPr>
        <p:txBody>
          <a:bodyPr anchor="b" anchorCtr="0">
            <a:normAutofit/>
          </a:bodyPr>
          <a:lstStyle/>
          <a:p>
            <a:r>
              <a:rPr lang="fr-FR" sz="2400" dirty="0" smtClean="0"/>
              <a:t>S3 – Écrémage, </a:t>
            </a:r>
            <a:r>
              <a:rPr lang="fr-FR" sz="2400" dirty="0" smtClean="0">
                <a:cs typeface="Arial" charset="0"/>
              </a:rPr>
              <a:t>Actions stratégiques et modalités: </a:t>
            </a:r>
            <a:endParaRPr lang="fr-FR" sz="2400" dirty="0" smtClean="0"/>
          </a:p>
        </p:txBody>
      </p:sp>
      <p:graphicFrame>
        <p:nvGraphicFramePr>
          <p:cNvPr id="3656764" name="Group 60"/>
          <p:cNvGraphicFramePr>
            <a:graphicFrameLocks noGrp="1"/>
          </p:cNvGraphicFramePr>
          <p:nvPr>
            <p:ph sz="quarter" idx="1"/>
          </p:nvPr>
        </p:nvGraphicFramePr>
        <p:xfrm>
          <a:off x="142844" y="936170"/>
          <a:ext cx="8858312" cy="5237263"/>
        </p:xfrm>
        <a:graphic>
          <a:graphicData uri="http://schemas.openxmlformats.org/drawingml/2006/table">
            <a:tbl>
              <a:tblPr>
                <a:tableStyleId>{5DA37D80-6434-44D0-A028-1B22A696006F}</a:tableStyleId>
              </a:tblPr>
              <a:tblGrid>
                <a:gridCol w="955993"/>
                <a:gridCol w="2258717"/>
                <a:gridCol w="2500330"/>
                <a:gridCol w="3143272"/>
              </a:tblGrid>
              <a:tr h="188913">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Segment</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Action</a:t>
                      </a:r>
                      <a:br>
                        <a:rPr kumimoji="0" lang="fr-FR" sz="1000" b="1" u="none" strike="noStrike" cap="none" normalizeH="0" baseline="0" dirty="0" smtClean="0">
                          <a:ln>
                            <a:noFill/>
                          </a:ln>
                          <a:solidFill>
                            <a:schemeClr val="bg1"/>
                          </a:solidFill>
                          <a:effectLst/>
                          <a:latin typeface="Arial" pitchFamily="34" charset="0"/>
                          <a:cs typeface="Arial" pitchFamily="34" charset="0"/>
                        </a:rPr>
                      </a:br>
                      <a:r>
                        <a:rPr kumimoji="0" lang="fr-FR" sz="1000" b="1" u="none" strike="noStrike" cap="none" normalizeH="0" baseline="0" dirty="0" smtClean="0">
                          <a:ln>
                            <a:noFill/>
                          </a:ln>
                          <a:solidFill>
                            <a:schemeClr val="bg1"/>
                          </a:solidFill>
                          <a:effectLst/>
                          <a:latin typeface="Arial" pitchFamily="34" charset="0"/>
                          <a:cs typeface="Arial" pitchFamily="34" charset="0"/>
                        </a:rPr>
                        <a:t>stratégique à conduire</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Modalité </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Objectif</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r>
              <a:tr h="438150">
                <a:tc rowSpan="4">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Concessions Electricité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Créer des bases financières nouvelles pour affronter la perte de parts de marché</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Réaliser le dédommagement des investissements passés en accord avec la loi</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4">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Contexte: PDM: - 5 villes= -20 à 25% des ventes élec (7/30 TWh) </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Pertes: - 4 points en 5 ans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Dispo: Engagements avec la CREG</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Valeur clients: à chiffrer </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606425">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Œuvrer pour la mise en place d’une Caisse de Compensation pour la péréquation nationale dans le cadre de la loi</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40322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Gérer le transfert du personnel vers le concurrent</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Négociation avec le nouveau concessionnaire et le partenaire social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18732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Accélérer la mise à niveau (cf. S1)</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7969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Concessions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Développement du gaz dans les villes moyennes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Maillage des réseaux gaz</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Développement des usages finaux du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Contexte: PDM: - 5 villes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Pénétration gaz et substitution élec sur les villes restantes: de 35 à 45% (à préciser)</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Ratio client consommateur/client raccordé: (à préciser par concession)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Taux de rendement du réseau: à définir</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75882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Eligibles Electricité et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Éligibles grands comptes:  Gestion Grands Comptes généralement multi sites (à définir avec le Producteur pour éligibles élec et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Création d’une entité trading et grands comptes transverse aux SD (?) ou rattachée à la production</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PDM: -21 % du CA (24/116 Mds DA)</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         -28% des ventes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Nombre d’implantations nouvelles dans les zones rurales (à définir)</a:t>
                      </a:r>
                      <a:endParaRPr kumimoji="0" lang="fr-FR" sz="1000" b="0" i="1"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249238">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autres éligibles: marketing coordonné, voire mutualisé entre </a:t>
                      </a:r>
                      <a:r>
                        <a:rPr kumimoji="0" lang="fr-FR" sz="1000" u="none" strike="noStrike" cap="none" normalizeH="0" baseline="0" dirty="0" err="1" smtClean="0">
                          <a:ln>
                            <a:noFill/>
                          </a:ln>
                          <a:effectLst/>
                          <a:latin typeface="Arial" pitchFamily="34" charset="0"/>
                          <a:cs typeface="Arial" pitchFamily="34" charset="0"/>
                        </a:rPr>
                        <a:t>SDx</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Formulation d’offres spécifiques par segment</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552450">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Favoriser le développement des zones industrielles hors grandes villes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Lobbying auprès des autorités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Démarchage des investisseurs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Maillage et modernisation des réseaux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509588">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Services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Développer commercialement dans les villes où l’on a perdu les concessions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Créer l’entité services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3 Md DA/ an</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
        <p:nvSpPr>
          <p:cNvPr id="5" name="ZoneTexte 4"/>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6" name="ZoneTexte 5"/>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500042"/>
            <a:ext cx="8229318" cy="500066"/>
          </a:xfrm>
        </p:spPr>
        <p:txBody>
          <a:bodyPr>
            <a:noAutofit/>
          </a:bodyPr>
          <a:lstStyle/>
          <a:p>
            <a:r>
              <a:rPr lang="fr-FR" sz="1800" dirty="0" smtClean="0">
                <a:cs typeface="Arial" charset="0"/>
              </a:rPr>
              <a:t>S4 - séparation distribution/ commercialisation,  Actions stratégiques et modalités:</a:t>
            </a:r>
            <a:endParaRPr lang="fr-FR" sz="1800" dirty="0"/>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41</a:t>
            </a:fld>
            <a:endParaRPr lang="fr-FR"/>
          </a:p>
        </p:txBody>
      </p:sp>
      <p:graphicFrame>
        <p:nvGraphicFramePr>
          <p:cNvPr id="3660891" name="Group 91"/>
          <p:cNvGraphicFramePr>
            <a:graphicFrameLocks noGrp="1"/>
          </p:cNvGraphicFramePr>
          <p:nvPr>
            <p:ph sz="quarter" idx="1"/>
          </p:nvPr>
        </p:nvGraphicFramePr>
        <p:xfrm>
          <a:off x="214282" y="1142984"/>
          <a:ext cx="8572560" cy="5153271"/>
        </p:xfrm>
        <a:graphic>
          <a:graphicData uri="http://schemas.openxmlformats.org/drawingml/2006/table">
            <a:tbl>
              <a:tblPr/>
              <a:tblGrid>
                <a:gridCol w="1214446"/>
                <a:gridCol w="1928826"/>
                <a:gridCol w="3143272"/>
                <a:gridCol w="2286016"/>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Action</a:t>
                      </a:r>
                      <a:br>
                        <a:rPr kumimoji="0" lang="fr-FR" sz="1050" b="1" i="0" u="none" strike="noStrike" cap="none" normalizeH="0" baseline="0" dirty="0" smtClean="0">
                          <a:ln>
                            <a:noFill/>
                          </a:ln>
                          <a:solidFill>
                            <a:schemeClr val="bg1"/>
                          </a:solidFill>
                          <a:effectLst/>
                          <a:latin typeface="Arial" pitchFamily="34" charset="0"/>
                          <a:cs typeface="Arial" pitchFamily="34" charset="0"/>
                        </a:rPr>
                      </a:br>
                      <a:r>
                        <a:rPr kumimoji="0" lang="fr-FR" sz="105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Scission entre SD et SC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de deux entités (D et 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Rester Proche des 75 à 100% en D (et être l’un des co leaders en C(+P) (60% difficilement plus que 75%)</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SDx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Conduite du réseau</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du réseau</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 à valeur ajoutée avec compteurs intelligents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SCx se rapprochent de la branche production (SPE, IPP,…)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Regroupement éventuel de SC en une entité nationale bi-énergie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Cellule de trading rattachée à la SC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9377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Assurer la sécurité d’approvisionnement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Intégrer en amont</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Contrats LT bilatéraux</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Rester Proche des 75 à 100% en D (et être l’un des co leaders en C(+P) (&gt; 60% difficilement plus que 75%)</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 les mêmes actions que dans les scénarios continuité</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722313">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Fidélisation des clients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d’offres spécifiques par le marketing coordonné, voire mutualisé entre SDx (auprès de la SC) pour le moyens comptes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PDM éligibles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CA services 3 Md DA</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ZoneTexte 5"/>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7" name="ZoneTexte 6"/>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42</a:t>
            </a:fld>
            <a:endParaRPr lang="fr-FR"/>
          </a:p>
        </p:txBody>
      </p:sp>
      <p:sp>
        <p:nvSpPr>
          <p:cNvPr id="54275" name="Espace réservé du contenu 2"/>
          <p:cNvSpPr>
            <a:spLocks noGrp="1"/>
          </p:cNvSpPr>
          <p:nvPr>
            <p:ph sz="quarter" idx="1"/>
          </p:nvPr>
        </p:nvSpPr>
        <p:spPr>
          <a:xfrm>
            <a:off x="857224" y="3071810"/>
            <a:ext cx="7901328" cy="2305048"/>
          </a:xfrm>
        </p:spPr>
        <p:txBody>
          <a:bodyPr>
            <a:normAutofit/>
          </a:bodyPr>
          <a:lstStyle/>
          <a:p>
            <a:pPr marL="1162050" lvl="0" indent="-457200">
              <a:buClr>
                <a:srgbClr val="D34817"/>
              </a:buClr>
              <a:buFont typeface="Wingdings" pitchFamily="2" charset="2"/>
              <a:buChar char="F"/>
            </a:pPr>
            <a:r>
              <a:rPr lang="fr-FR" sz="2800" b="1" i="1" dirty="0" smtClean="0">
                <a:solidFill>
                  <a:prstClr val="black"/>
                </a:solidFill>
              </a:rPr>
              <a:t>L’évaluation de l’intérêt</a:t>
            </a:r>
          </a:p>
          <a:p>
            <a:pPr marL="1162050" lvl="0" indent="-457200">
              <a:buClr>
                <a:srgbClr val="D34817"/>
              </a:buClr>
              <a:buFont typeface="Wingdings" pitchFamily="2" charset="2"/>
              <a:buChar char="F"/>
            </a:pPr>
            <a:r>
              <a:rPr lang="fr-FR" sz="2800" b="1" i="1" dirty="0" smtClean="0"/>
              <a:t>L’évaluation de la faisabilité :</a:t>
            </a:r>
            <a:endParaRPr lang="fr-FR" sz="2800" b="1" i="1" dirty="0" smtClean="0">
              <a:solidFill>
                <a:prstClr val="black"/>
              </a:solidFill>
            </a:endParaRPr>
          </a:p>
          <a:p>
            <a:pPr marL="457200" lvl="0" indent="-457200">
              <a:buClr>
                <a:srgbClr val="D34817"/>
              </a:buClr>
              <a:buFont typeface="+mj-lt"/>
              <a:buAutoNum type="alphaLcPeriod"/>
            </a:pPr>
            <a:endParaRPr lang="fr-FR" sz="2400" b="1" i="1" dirty="0" smtClean="0">
              <a:solidFill>
                <a:prstClr val="black"/>
              </a:solidFill>
            </a:endParaRPr>
          </a:p>
        </p:txBody>
      </p:sp>
      <p:sp>
        <p:nvSpPr>
          <p:cNvPr id="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5" name="ZoneTexte 4"/>
          <p:cNvSpPr txBox="1"/>
          <p:nvPr/>
        </p:nvSpPr>
        <p:spPr>
          <a:xfrm>
            <a:off x="357158" y="1285860"/>
            <a:ext cx="8572560" cy="1384995"/>
          </a:xfrm>
          <a:prstGeom prst="rect">
            <a:avLst/>
          </a:prstGeom>
          <a:noFill/>
        </p:spPr>
        <p:txBody>
          <a:bodyPr wrap="square" rtlCol="0">
            <a:spAutoFit/>
          </a:bodyPr>
          <a:lstStyle/>
          <a:p>
            <a:r>
              <a:rPr lang="fr-FR" sz="2800" dirty="0" smtClean="0"/>
              <a:t>Le scénario de référence, sur la base duquel la stratégie de SDA sera construite, est arrêté en choisissant l’un des scénarios identifiés dans l’étape précédente. Ce choix est établi à travers :</a:t>
            </a:r>
            <a:endParaRPr lang="fr-FR"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43</a:t>
            </a:fld>
            <a:endParaRPr lang="fr-FR"/>
          </a:p>
        </p:txBody>
      </p:sp>
      <p:sp>
        <p:nvSpPr>
          <p:cNvPr id="54275" name="Espace réservé du contenu 2"/>
          <p:cNvSpPr>
            <a:spLocks noGrp="1"/>
          </p:cNvSpPr>
          <p:nvPr>
            <p:ph sz="quarter" idx="1"/>
          </p:nvPr>
        </p:nvSpPr>
        <p:spPr/>
        <p:txBody>
          <a:bodyPr>
            <a:normAutofit/>
          </a:bodyPr>
          <a:lstStyle/>
          <a:p>
            <a:r>
              <a:rPr lang="fr-FR" sz="2400" dirty="0" smtClean="0"/>
              <a:t>Pour cette étape, on peut avoir recours à des métriques basées sur des indicateurs (quantitatifs et qualitatifs) tenant compte des dimensions les plus pertinentes.</a:t>
            </a:r>
          </a:p>
          <a:p>
            <a:r>
              <a:rPr lang="fr-FR" sz="2400" dirty="0" smtClean="0"/>
              <a:t>La métrique d’intérêt pourra inclure des indicateurs financiers (taux de croissance du marché, chiffre d’affaire ou résultat net escompté), des indicateurs stratégiques (contribution aux finalités, impact concurrentiel, contribution à la maitrise exclusive des facteurs clé de succès sur d’autres segments), etc.</a:t>
            </a:r>
          </a:p>
          <a:p>
            <a:r>
              <a:rPr lang="fr-FR" sz="2400" dirty="0" smtClean="0"/>
              <a:t>La métrique de faisabilité devra mesurer à la fois la faisabilité interne et externe. Elle pourra inclure des indicateurs d’acceptation par les parties prenantes, de niveau de risque, etc.</a:t>
            </a:r>
            <a:endParaRPr lang="fr-FR" sz="2400" dirty="0"/>
          </a:p>
        </p:txBody>
      </p:sp>
      <p:sp>
        <p:nvSpPr>
          <p:cNvPr id="6"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58FBF1EE-B6C9-46DF-B877-A1961B7F49A0}" type="slidenum">
              <a:rPr lang="fr-FR"/>
              <a:pPr>
                <a:defRPr/>
              </a:pPr>
              <a:t>44</a:t>
            </a:fld>
            <a:endParaRPr lang="fr-FR"/>
          </a:p>
        </p:txBody>
      </p:sp>
      <p:sp>
        <p:nvSpPr>
          <p:cNvPr id="53251" name="Espace réservé du contenu 2"/>
          <p:cNvSpPr>
            <a:spLocks noGrp="1"/>
          </p:cNvSpPr>
          <p:nvPr>
            <p:ph sz="quarter" idx="1"/>
          </p:nvPr>
        </p:nvSpPr>
        <p:spPr>
          <a:xfrm>
            <a:off x="428596" y="1214438"/>
            <a:ext cx="7929618" cy="5214937"/>
          </a:xfrm>
        </p:spPr>
        <p:txBody>
          <a:bodyPr/>
          <a:lstStyle/>
          <a:p>
            <a:pPr marL="457200" indent="-457200" eaLnBrk="1" hangingPunct="1">
              <a:buFont typeface="+mj-lt"/>
              <a:buAutoNum type="alphaLcPeriod"/>
            </a:pPr>
            <a:r>
              <a:rPr lang="fr-FR" sz="2400" b="1" dirty="0" smtClean="0"/>
              <a:t>Évaluer l’intérêt :</a:t>
            </a:r>
          </a:p>
          <a:p>
            <a:pPr eaLnBrk="1" hangingPunct="1"/>
            <a:r>
              <a:rPr lang="fr-FR" sz="2400" dirty="0" smtClean="0"/>
              <a:t>L’intérêt pour l’entreprise de chaque scénario est mesuré en évaluant sa conformité aux finalités des parties prenantes. Pour ce, on se pose pour chaque acteur la question suivante :</a:t>
            </a:r>
          </a:p>
          <a:p>
            <a:pPr lvl="1">
              <a:buFont typeface="Wingdings" pitchFamily="2" charset="2"/>
              <a:buChar char="Ø"/>
            </a:pPr>
            <a:r>
              <a:rPr lang="fr-FR" sz="2400" dirty="0" smtClean="0"/>
              <a:t>Par rapport à l’objectif poursuivi par la partie prenante (défini dans l’étape 01), quel sera le scénario privilégié par cet acteur? Quel autre scénario le laissera indifférent, voire hostile?</a:t>
            </a:r>
          </a:p>
        </p:txBody>
      </p:sp>
      <p:sp>
        <p:nvSpPr>
          <p:cNvPr id="6"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2FF2C271-3E4C-4BB9-AE12-E1A2F6033E8C}" type="slidenum">
              <a:rPr lang="fr-FR"/>
              <a:pPr>
                <a:defRPr/>
              </a:pPr>
              <a:t>45</a:t>
            </a:fld>
            <a:endParaRPr lang="fr-FR"/>
          </a:p>
        </p:txBody>
      </p:sp>
      <p:graphicFrame>
        <p:nvGraphicFramePr>
          <p:cNvPr id="6" name="Tableau 5"/>
          <p:cNvGraphicFramePr>
            <a:graphicFrameLocks noGrp="1"/>
          </p:cNvGraphicFramePr>
          <p:nvPr/>
        </p:nvGraphicFramePr>
        <p:xfrm>
          <a:off x="785786" y="3714752"/>
          <a:ext cx="7215237" cy="2656840"/>
        </p:xfrm>
        <a:graphic>
          <a:graphicData uri="http://schemas.openxmlformats.org/drawingml/2006/table">
            <a:tbl>
              <a:tblPr/>
              <a:tblGrid>
                <a:gridCol w="2173699"/>
                <a:gridCol w="683890"/>
                <a:gridCol w="1089412"/>
                <a:gridCol w="1089412"/>
                <a:gridCol w="1089412"/>
                <a:gridCol w="1089412"/>
              </a:tblGrid>
              <a:tr h="195494">
                <a:tc>
                  <a:txBody>
                    <a:bodyPr/>
                    <a:lstStyle/>
                    <a:p>
                      <a:pPr algn="ctr" eaLnBrk="0" fontAlgn="base" hangingPunct="0">
                        <a:spcBef>
                          <a:spcPts val="600"/>
                        </a:spcBef>
                        <a:spcAft>
                          <a:spcPts val="0"/>
                        </a:spcAft>
                      </a:pPr>
                      <a:r>
                        <a:rPr lang="fr-FR" sz="1400" b="1" kern="1200" dirty="0">
                          <a:solidFill>
                            <a:srgbClr val="000000"/>
                          </a:solidFill>
                          <a:latin typeface="+mn-lt"/>
                          <a:ea typeface="Times New Roman"/>
                        </a:rPr>
                        <a:t>Parties prenantes</a:t>
                      </a:r>
                      <a:r>
                        <a:rPr lang="fr-FR" sz="1400" kern="1200" dirty="0">
                          <a:solidFill>
                            <a:srgbClr val="000000"/>
                          </a:solidFill>
                          <a:latin typeface="+mn-lt"/>
                          <a:ea typeface="Times New Roman"/>
                        </a:rPr>
                        <a:t> </a:t>
                      </a: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400" b="1" kern="1200" dirty="0">
                          <a:solidFill>
                            <a:srgbClr val="000000"/>
                          </a:solidFill>
                          <a:latin typeface="+mn-lt"/>
                          <a:ea typeface="Times New Roman"/>
                        </a:rPr>
                        <a:t>Poids</a:t>
                      </a:r>
                      <a:r>
                        <a:rPr lang="fr-FR" sz="1400" kern="1200" dirty="0">
                          <a:solidFill>
                            <a:srgbClr val="000000"/>
                          </a:solidFill>
                          <a:latin typeface="+mn-lt"/>
                          <a:ea typeface="Times New Roman"/>
                        </a:rPr>
                        <a:t> </a:t>
                      </a: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400" b="1" kern="1200" dirty="0" smtClean="0">
                          <a:solidFill>
                            <a:srgbClr val="000000"/>
                          </a:solidFill>
                          <a:latin typeface="+mn-lt"/>
                          <a:ea typeface="Times New Roman"/>
                        </a:rPr>
                        <a:t>S1</a:t>
                      </a: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400" b="1" kern="1200" dirty="0" smtClean="0">
                          <a:solidFill>
                            <a:srgbClr val="000000"/>
                          </a:solidFill>
                          <a:latin typeface="+mn-lt"/>
                          <a:ea typeface="Times New Roman"/>
                        </a:rPr>
                        <a:t>S2</a:t>
                      </a: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S3</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S4</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296148">
                <a:tc>
                  <a:txBody>
                    <a:bodyPr/>
                    <a:lstStyle/>
                    <a:p>
                      <a:pPr algn="l" eaLnBrk="0" fontAlgn="base" hangingPunct="0">
                        <a:spcBef>
                          <a:spcPts val="600"/>
                        </a:spcBef>
                        <a:spcAft>
                          <a:spcPts val="0"/>
                        </a:spcAft>
                      </a:pPr>
                      <a:r>
                        <a:rPr lang="fr-FR" sz="1600" b="1" kern="1200" dirty="0" smtClean="0">
                          <a:solidFill>
                            <a:srgbClr val="000000"/>
                          </a:solidFill>
                          <a:latin typeface="+mn-lt"/>
                          <a:ea typeface="Times New Roman"/>
                        </a:rPr>
                        <a:t>Personnel</a:t>
                      </a:r>
                      <a:endParaRPr lang="fr-FR" sz="16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r>
                        <a:rPr lang="fr-FR" sz="2400" b="1" dirty="0" smtClean="0">
                          <a:latin typeface="+mn-lt"/>
                          <a:ea typeface="SimHei" pitchFamily="2" charset="-122"/>
                        </a:rPr>
                        <a:t>1</a:t>
                      </a: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r>
                        <a:rPr lang="fr-FR" sz="2400" b="1" dirty="0" smtClean="0">
                          <a:latin typeface="+mn-lt"/>
                          <a:ea typeface="SimHei" pitchFamily="2" charset="-122"/>
                        </a:rPr>
                        <a:t>2</a:t>
                      </a: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r>
                        <a:rPr lang="fr-FR" sz="2400" b="1" dirty="0" smtClean="0">
                          <a:latin typeface="+mn-lt"/>
                          <a:ea typeface="SimHei" pitchFamily="2" charset="-122"/>
                        </a:rPr>
                        <a:t>5</a:t>
                      </a: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r>
                        <a:rPr lang="fr-FR" sz="2400" b="1" dirty="0" smtClean="0">
                          <a:latin typeface="+mn-lt"/>
                          <a:ea typeface="SimHei" pitchFamily="2" charset="-122"/>
                        </a:rPr>
                        <a:t>2</a:t>
                      </a: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r h="296148">
                <a:tc>
                  <a:txBody>
                    <a:bodyPr/>
                    <a:lstStyle/>
                    <a:p>
                      <a:pPr algn="l" eaLnBrk="0" fontAlgn="base" hangingPunct="0">
                        <a:spcBef>
                          <a:spcPts val="600"/>
                        </a:spcBef>
                        <a:spcAft>
                          <a:spcPts val="0"/>
                        </a:spcAft>
                      </a:pPr>
                      <a:r>
                        <a:rPr lang="fr-FR" sz="1600" b="1" kern="1200" dirty="0" smtClean="0">
                          <a:solidFill>
                            <a:srgbClr val="000000"/>
                          </a:solidFill>
                          <a:latin typeface="+mn-lt"/>
                          <a:ea typeface="Times New Roman"/>
                        </a:rPr>
                        <a:t>actionnaires</a:t>
                      </a:r>
                      <a:endParaRPr lang="fr-FR" sz="16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140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r h="313119">
                <a:tc>
                  <a:txBody>
                    <a:bodyPr/>
                    <a:lstStyle/>
                    <a:p>
                      <a:pPr algn="l" eaLnBrk="0" fontAlgn="base" hangingPunct="0">
                        <a:spcBef>
                          <a:spcPts val="600"/>
                        </a:spcBef>
                        <a:spcAft>
                          <a:spcPts val="0"/>
                        </a:spcAft>
                      </a:pPr>
                      <a:r>
                        <a:rPr lang="fr-FR" sz="1600" b="1" kern="1200" dirty="0" smtClean="0">
                          <a:solidFill>
                            <a:srgbClr val="000000"/>
                          </a:solidFill>
                          <a:latin typeface="+mn-lt"/>
                          <a:ea typeface="Times New Roman"/>
                        </a:rPr>
                        <a:t>Managers Maison mère </a:t>
                      </a:r>
                      <a:endParaRPr lang="fr-FR" sz="1600" b="1"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140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r h="240159">
                <a:tc>
                  <a:txBody>
                    <a:bodyPr/>
                    <a:lstStyle/>
                    <a:p>
                      <a:pPr algn="l" eaLnBrk="0" fontAlgn="base" hangingPunct="0">
                        <a:spcBef>
                          <a:spcPts val="600"/>
                        </a:spcBef>
                        <a:spcAft>
                          <a:spcPts val="0"/>
                        </a:spcAft>
                      </a:pPr>
                      <a:r>
                        <a:rPr lang="fr-FR" sz="1600" b="1" kern="1200" dirty="0" smtClean="0">
                          <a:solidFill>
                            <a:srgbClr val="000000"/>
                          </a:solidFill>
                          <a:latin typeface="+mn-lt"/>
                          <a:ea typeface="Times New Roman"/>
                        </a:rPr>
                        <a:t>Managers SDA </a:t>
                      </a:r>
                      <a:endParaRPr lang="fr-FR" sz="1600" b="1"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140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r h="240159">
                <a:tc>
                  <a:txBody>
                    <a:bodyPr/>
                    <a:lstStyle/>
                    <a:p>
                      <a:pPr algn="l" eaLnBrk="0" fontAlgn="base" hangingPunct="0">
                        <a:spcBef>
                          <a:spcPts val="600"/>
                        </a:spcBef>
                        <a:spcAft>
                          <a:spcPts val="0"/>
                        </a:spcAft>
                      </a:pPr>
                      <a:r>
                        <a:rPr lang="fr-FR" sz="1600" b="1" kern="1200" dirty="0" smtClean="0">
                          <a:solidFill>
                            <a:srgbClr val="000000"/>
                          </a:solidFill>
                          <a:latin typeface="+mn-lt"/>
                          <a:ea typeface="Times New Roman"/>
                        </a:rPr>
                        <a:t>Client </a:t>
                      </a:r>
                      <a:endParaRPr lang="fr-FR" sz="16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140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tcPr>
                </a:tc>
              </a:tr>
              <a:tr h="240159">
                <a:tc>
                  <a:txBody>
                    <a:bodyPr/>
                    <a:lstStyle/>
                    <a:p>
                      <a:pPr algn="l" eaLnBrk="0" fontAlgn="base" hangingPunct="0">
                        <a:spcBef>
                          <a:spcPts val="600"/>
                        </a:spcBef>
                        <a:spcAft>
                          <a:spcPts val="0"/>
                        </a:spcAft>
                      </a:pPr>
                      <a:r>
                        <a:rPr lang="fr-FR" sz="1600" b="1" dirty="0" smtClean="0">
                          <a:latin typeface="+mn-lt"/>
                          <a:ea typeface="Times New Roman"/>
                        </a:rPr>
                        <a:t>Moyenne pondérée</a:t>
                      </a:r>
                      <a:endParaRPr lang="fr-FR" sz="1600" b="1"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spcBef>
                          <a:spcPts val="600"/>
                        </a:spcBef>
                        <a:spcAft>
                          <a:spcPts val="0"/>
                        </a:spcAft>
                      </a:pPr>
                      <a:endParaRPr lang="fr-FR" sz="1400" dirty="0">
                        <a:latin typeface="+mn-lt"/>
                        <a:ea typeface="Times New Roman"/>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spcBef>
                          <a:spcPts val="600"/>
                        </a:spcBef>
                        <a:spcAft>
                          <a:spcPts val="0"/>
                        </a:spcAft>
                      </a:pPr>
                      <a:endParaRPr lang="fr-FR" sz="2400" b="1" dirty="0">
                        <a:latin typeface="+mn-lt"/>
                        <a:ea typeface="SimHei" pitchFamily="2" charset="-122"/>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r>
            </a:tbl>
          </a:graphicData>
        </a:graphic>
      </p:graphicFrame>
      <p:sp>
        <p:nvSpPr>
          <p:cNvPr id="35895" name="ZoneTexte 7"/>
          <p:cNvSpPr txBox="1">
            <a:spLocks noChangeArrowheads="1"/>
          </p:cNvSpPr>
          <p:nvPr/>
        </p:nvSpPr>
        <p:spPr bwMode="auto">
          <a:xfrm>
            <a:off x="500034" y="1000125"/>
            <a:ext cx="8429655" cy="2616101"/>
          </a:xfrm>
          <a:prstGeom prst="rect">
            <a:avLst/>
          </a:prstGeom>
          <a:noFill/>
          <a:ln w="9525">
            <a:noFill/>
            <a:miter lim="800000"/>
            <a:headEnd/>
            <a:tailEnd/>
          </a:ln>
        </p:spPr>
        <p:txBody>
          <a:bodyPr wrap="square">
            <a:spAutoFit/>
          </a:bodyPr>
          <a:lstStyle/>
          <a:p>
            <a:pPr marL="457200" lvl="0" indent="-457200">
              <a:spcBef>
                <a:spcPts val="580"/>
              </a:spcBef>
              <a:buClr>
                <a:srgbClr val="D34817"/>
              </a:buClr>
              <a:buSzPct val="85000"/>
              <a:buFont typeface="+mj-lt"/>
              <a:buAutoNum type="alphaLcPeriod"/>
            </a:pPr>
            <a:r>
              <a:rPr lang="fr-FR" sz="2400" b="1" dirty="0" smtClean="0">
                <a:solidFill>
                  <a:prstClr val="black"/>
                </a:solidFill>
              </a:rPr>
              <a:t>Évaluer l’intérêt :</a:t>
            </a:r>
          </a:p>
          <a:p>
            <a:pPr marL="85725" indent="-85725">
              <a:buFont typeface="Arial" pitchFamily="34" charset="0"/>
              <a:buChar char="•"/>
              <a:defRPr/>
            </a:pPr>
            <a:r>
              <a:rPr lang="fr-FR" sz="2000" dirty="0" smtClean="0">
                <a:latin typeface="+mn-lt"/>
                <a:cs typeface="+mn-cs"/>
              </a:rPr>
              <a:t>Pour </a:t>
            </a:r>
            <a:r>
              <a:rPr lang="fr-FR" sz="2000" dirty="0">
                <a:latin typeface="+mn-lt"/>
                <a:cs typeface="+mn-cs"/>
              </a:rPr>
              <a:t>l’évaluation de l’intérêt des scénarii, on utilise cette grille d’analyse.  Pour chaque scénario, on attribut un poids entre 1 (le moins intéressant) et 5 (le plus intéressant).</a:t>
            </a:r>
          </a:p>
          <a:p>
            <a:pPr marL="85725" indent="-85725">
              <a:buFont typeface="Arial" pitchFamily="34" charset="0"/>
              <a:buChar char="•"/>
              <a:defRPr/>
            </a:pPr>
            <a:r>
              <a:rPr lang="fr-FR" sz="2000" dirty="0">
                <a:latin typeface="+mn-lt"/>
                <a:cs typeface="+mn-cs"/>
              </a:rPr>
              <a:t> Noter que ce poids n’est pas intrinsèque : l’évaluation de chaque scénario est relative à celle des autres.  </a:t>
            </a:r>
          </a:p>
          <a:p>
            <a:pPr marL="85725" indent="-85725">
              <a:buFont typeface="Arial" pitchFamily="34" charset="0"/>
              <a:buChar char="•"/>
              <a:defRPr/>
            </a:pPr>
            <a:r>
              <a:rPr lang="fr-FR" sz="2000" dirty="0">
                <a:latin typeface="+mn-lt"/>
                <a:cs typeface="+mn-cs"/>
              </a:rPr>
              <a:t>Ainsi l’évaluation se fait par ligne : pour chaque partie prenante, quel est le scénario le plus intéressant (qui répond le mieux à ses attentes), et quel est celui qui la laissera indifférente ?</a:t>
            </a:r>
          </a:p>
        </p:txBody>
      </p:sp>
      <p:sp>
        <p:nvSpPr>
          <p:cNvPr id="10" name="Rectangle 9"/>
          <p:cNvSpPr/>
          <p:nvPr/>
        </p:nvSpPr>
        <p:spPr>
          <a:xfrm>
            <a:off x="3714744" y="4714884"/>
            <a:ext cx="4643437" cy="1785938"/>
          </a:xfrm>
          <a:prstGeom prst="wedgeRectCallout">
            <a:avLst>
              <a:gd name="adj1" fmla="val 7945"/>
              <a:gd name="adj2" fmla="val -698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00" dirty="0"/>
              <a:t>Dans ce cas par exemple, c’est le scénario S3 qui répond le plus aux attentes du personnel. </a:t>
            </a:r>
          </a:p>
        </p:txBody>
      </p:sp>
      <p:sp>
        <p:nvSpPr>
          <p:cNvPr id="11"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46</a:t>
            </a:fld>
            <a:endParaRPr lang="fr-FR"/>
          </a:p>
        </p:txBody>
      </p:sp>
      <p:sp>
        <p:nvSpPr>
          <p:cNvPr id="54275" name="Espace réservé du contenu 2"/>
          <p:cNvSpPr>
            <a:spLocks noGrp="1"/>
          </p:cNvSpPr>
          <p:nvPr>
            <p:ph sz="quarter" idx="1"/>
          </p:nvPr>
        </p:nvSpPr>
        <p:spPr>
          <a:xfrm>
            <a:off x="571472" y="1214438"/>
            <a:ext cx="8072494" cy="5214937"/>
          </a:xfrm>
        </p:spPr>
        <p:txBody>
          <a:bodyPr>
            <a:normAutofit/>
          </a:bodyPr>
          <a:lstStyle/>
          <a:p>
            <a:pPr marL="457200" indent="-457200" eaLnBrk="1" hangingPunct="1">
              <a:buFont typeface="+mj-lt"/>
              <a:buAutoNum type="alphaLcPeriod" startAt="2"/>
            </a:pPr>
            <a:r>
              <a:rPr lang="fr-FR" sz="2400" b="1" dirty="0" smtClean="0"/>
              <a:t>Évaluer la faisabilité :</a:t>
            </a:r>
            <a:r>
              <a:rPr lang="fr-FR" sz="2400" dirty="0" smtClean="0"/>
              <a:t>	</a:t>
            </a:r>
          </a:p>
          <a:p>
            <a:pPr eaLnBrk="1" hangingPunct="1"/>
            <a:r>
              <a:rPr lang="fr-FR" sz="2400" dirty="0" smtClean="0"/>
              <a:t>La faisabilité est évaluée en fonction de la facilité de mise en œuvre du point de vue managérial, technique, financier, etc. On se pose les questions suivantes :</a:t>
            </a:r>
          </a:p>
          <a:p>
            <a:pPr lvl="1">
              <a:buFont typeface="Wingdings" pitchFamily="2" charset="2"/>
              <a:buChar char="Ø"/>
            </a:pPr>
            <a:r>
              <a:rPr lang="fr-FR" sz="2400" dirty="0" smtClean="0"/>
              <a:t>Le scénario est-il faisable pour l’entreprise ?</a:t>
            </a:r>
          </a:p>
          <a:p>
            <a:pPr lvl="1">
              <a:buFont typeface="Wingdings" pitchFamily="2" charset="2"/>
              <a:buChar char="Ø"/>
            </a:pPr>
            <a:r>
              <a:rPr lang="fr-FR" sz="2400" dirty="0" smtClean="0"/>
              <a:t>Les risques sont ils trop élevés (attention à la notation: risque élevé = faisabilité faible)?</a:t>
            </a:r>
          </a:p>
        </p:txBody>
      </p:sp>
      <p:sp>
        <p:nvSpPr>
          <p:cNvPr id="6"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47</a:t>
            </a:fld>
            <a:endParaRPr lang="fr-FR"/>
          </a:p>
        </p:txBody>
      </p:sp>
      <p:sp>
        <p:nvSpPr>
          <p:cNvPr id="54275" name="Espace réservé du contenu 2"/>
          <p:cNvSpPr>
            <a:spLocks noGrp="1"/>
          </p:cNvSpPr>
          <p:nvPr>
            <p:ph sz="quarter" idx="1"/>
          </p:nvPr>
        </p:nvSpPr>
        <p:spPr>
          <a:xfrm>
            <a:off x="357158" y="1214438"/>
            <a:ext cx="8501092" cy="5214937"/>
          </a:xfrm>
        </p:spPr>
        <p:txBody>
          <a:bodyPr>
            <a:normAutofit/>
          </a:bodyPr>
          <a:lstStyle/>
          <a:p>
            <a:pPr marL="457200" indent="-457200" eaLnBrk="1" hangingPunct="1">
              <a:buFont typeface="+mj-lt"/>
              <a:buAutoNum type="alphaLcPeriod" startAt="2"/>
            </a:pPr>
            <a:r>
              <a:rPr lang="fr-FR" sz="2400" b="1" dirty="0" smtClean="0"/>
              <a:t>Évaluer la faisabilité :</a:t>
            </a:r>
            <a:r>
              <a:rPr lang="fr-FR" sz="2400" dirty="0" smtClean="0"/>
              <a:t>	</a:t>
            </a:r>
          </a:p>
          <a:p>
            <a:r>
              <a:rPr lang="fr-FR" sz="2400" dirty="0" smtClean="0"/>
              <a:t>Pour l’évaluation de la faisabilité, on se base généralement sur les critères présentés dans la matrice suivante :</a:t>
            </a:r>
          </a:p>
        </p:txBody>
      </p:sp>
      <p:graphicFrame>
        <p:nvGraphicFramePr>
          <p:cNvPr id="5" name="Tableau 4"/>
          <p:cNvGraphicFramePr>
            <a:graphicFrameLocks noGrp="1"/>
          </p:cNvGraphicFramePr>
          <p:nvPr/>
        </p:nvGraphicFramePr>
        <p:xfrm>
          <a:off x="428627" y="2571744"/>
          <a:ext cx="8358214" cy="3392629"/>
        </p:xfrm>
        <a:graphic>
          <a:graphicData uri="http://schemas.openxmlformats.org/drawingml/2006/table">
            <a:tbl>
              <a:tblPr/>
              <a:tblGrid>
                <a:gridCol w="980899"/>
                <a:gridCol w="3091067"/>
                <a:gridCol w="571504"/>
                <a:gridCol w="928686"/>
                <a:gridCol w="928686"/>
                <a:gridCol w="928686"/>
                <a:gridCol w="928686"/>
              </a:tblGrid>
              <a:tr h="427053">
                <a:tc>
                  <a:txBody>
                    <a:bodyPr/>
                    <a:lstStyle/>
                    <a:p>
                      <a:endParaRPr lang="fr-FR" sz="18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1600" b="1" kern="1200" dirty="0" smtClean="0">
                          <a:solidFill>
                            <a:srgbClr val="000000"/>
                          </a:solidFill>
                          <a:latin typeface="+mn-lt"/>
                          <a:ea typeface="Times New Roman"/>
                        </a:rPr>
                        <a:t>Critères</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600" b="1" kern="1200" dirty="0">
                          <a:solidFill>
                            <a:srgbClr val="000000"/>
                          </a:solidFill>
                          <a:latin typeface="+mn-lt"/>
                          <a:ea typeface="Times New Roman"/>
                        </a:rPr>
                        <a:t>Poids</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600" b="1" kern="1200" dirty="0" smtClean="0">
                          <a:solidFill>
                            <a:srgbClr val="000000"/>
                          </a:solidFill>
                          <a:latin typeface="+mn-lt"/>
                          <a:ea typeface="Times New Roman"/>
                        </a:rPr>
                        <a:t>S1</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600" b="1" kern="1200" dirty="0" smtClean="0">
                          <a:solidFill>
                            <a:srgbClr val="000000"/>
                          </a:solidFill>
                          <a:latin typeface="+mn-lt"/>
                          <a:ea typeface="Times New Roman"/>
                        </a:rPr>
                        <a:t>S2</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600" b="1" dirty="0" smtClean="0">
                          <a:latin typeface="+mn-lt"/>
                          <a:ea typeface="Times New Roman"/>
                        </a:rPr>
                        <a:t>S3</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1600" b="1" kern="1200" dirty="0" smtClean="0">
                          <a:solidFill>
                            <a:srgbClr val="000000"/>
                          </a:solidFill>
                          <a:latin typeface="+mn-lt"/>
                          <a:ea typeface="Times New Roman"/>
                        </a:rPr>
                        <a:t>S4</a:t>
                      </a:r>
                      <a:endParaRPr lang="fr-FR" sz="16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573080">
                <a:tc rowSpan="5">
                  <a:txBody>
                    <a:bodyPr/>
                    <a:lstStyle/>
                    <a:p>
                      <a:pPr algn="ctr" eaLnBrk="0" fontAlgn="base" hangingPunct="0">
                        <a:spcBef>
                          <a:spcPts val="600"/>
                        </a:spcBef>
                        <a:spcAft>
                          <a:spcPts val="0"/>
                        </a:spcAft>
                      </a:pPr>
                      <a:r>
                        <a:rPr lang="fr-FR" sz="1800" b="0" kern="1200" dirty="0" smtClean="0">
                          <a:solidFill>
                            <a:srgbClr val="000000"/>
                          </a:solidFill>
                          <a:latin typeface="+mn-lt"/>
                          <a:ea typeface="Times New Roman"/>
                        </a:rPr>
                        <a:t>INTERNE</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800" b="0" kern="1200" dirty="0">
                          <a:solidFill>
                            <a:srgbClr val="000000"/>
                          </a:solidFill>
                          <a:latin typeface="+mn-lt"/>
                          <a:ea typeface="Times New Roman"/>
                        </a:rPr>
                        <a:t>-Acceptation par les parties prenantes de la </a:t>
                      </a:r>
                      <a:r>
                        <a:rPr lang="fr-FR" sz="1800" b="0" kern="1200" dirty="0" smtClean="0">
                          <a:solidFill>
                            <a:srgbClr val="000000"/>
                          </a:solidFill>
                          <a:latin typeface="+mn-lt"/>
                          <a:ea typeface="Times New Roman"/>
                        </a:rPr>
                        <a:t>société</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1800" b="1" dirty="0" smtClean="0">
                          <a:latin typeface="+mn-lt"/>
                          <a:ea typeface="Times New Roman"/>
                        </a:rPr>
                        <a:t>5</a:t>
                      </a: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21664">
                <a:tc vMerge="1">
                  <a:txBody>
                    <a:bodyPr/>
                    <a:lstStyle/>
                    <a:p>
                      <a:endParaRPr lang="fr-FR"/>
                    </a:p>
                  </a:txBody>
                  <a:tcPr/>
                </a:tc>
                <a:tc>
                  <a:txBody>
                    <a:bodyPr/>
                    <a:lstStyle/>
                    <a:p>
                      <a:pPr algn="l" eaLnBrk="0" fontAlgn="base" hangingPunct="0">
                        <a:spcBef>
                          <a:spcPts val="600"/>
                        </a:spcBef>
                        <a:spcAft>
                          <a:spcPts val="0"/>
                        </a:spcAft>
                      </a:pPr>
                      <a:r>
                        <a:rPr lang="fr-FR" sz="1800" b="0" kern="1200" dirty="0" smtClean="0">
                          <a:solidFill>
                            <a:srgbClr val="000000"/>
                          </a:solidFill>
                          <a:latin typeface="+mn-lt"/>
                          <a:ea typeface="Times New Roman"/>
                        </a:rPr>
                        <a:t>- Faisabilité/risque </a:t>
                      </a:r>
                      <a:r>
                        <a:rPr lang="fr-FR" sz="1800" b="0" kern="1200" dirty="0">
                          <a:solidFill>
                            <a:srgbClr val="000000"/>
                          </a:solidFill>
                          <a:latin typeface="+mn-lt"/>
                          <a:ea typeface="Times New Roman"/>
                        </a:rPr>
                        <a:t>managérial</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1800" b="1" dirty="0" smtClean="0">
                          <a:latin typeface="+mn-lt"/>
                          <a:ea typeface="Times New Roman"/>
                        </a:rPr>
                        <a:t>4</a:t>
                      </a: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18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28628">
                <a:tc vMerge="1">
                  <a:txBody>
                    <a:bodyPr/>
                    <a:lstStyle/>
                    <a:p>
                      <a:endParaRPr lang="fr-FR"/>
                    </a:p>
                  </a:txBody>
                  <a:tcPr/>
                </a:tc>
                <a:tc>
                  <a:txBody>
                    <a:bodyPr/>
                    <a:lstStyle/>
                    <a:p>
                      <a:pPr algn="l" eaLnBrk="0" fontAlgn="base" hangingPunct="0">
                        <a:spcBef>
                          <a:spcPts val="600"/>
                        </a:spcBef>
                        <a:spcAft>
                          <a:spcPts val="0"/>
                        </a:spcAft>
                      </a:pPr>
                      <a:r>
                        <a:rPr lang="fr-FR" sz="1800" b="0" kern="1200" dirty="0">
                          <a:solidFill>
                            <a:srgbClr val="000000"/>
                          </a:solidFill>
                          <a:latin typeface="+mn-lt"/>
                          <a:ea typeface="Times New Roman"/>
                        </a:rPr>
                        <a:t>-Faisabilité/risques techniques</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1800" b="1" dirty="0" smtClean="0">
                          <a:latin typeface="+mn-lt"/>
                          <a:ea typeface="Times New Roman"/>
                        </a:rPr>
                        <a:t>2</a:t>
                      </a: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71504">
                <a:tc vMerge="1">
                  <a:txBody>
                    <a:bodyPr/>
                    <a:lstStyle/>
                    <a:p>
                      <a:endParaRPr lang="fr-FR"/>
                    </a:p>
                  </a:txBody>
                  <a:tcPr/>
                </a:tc>
                <a:tc>
                  <a:txBody>
                    <a:bodyPr/>
                    <a:lstStyle/>
                    <a:p>
                      <a:pPr marL="85725" indent="-85725" algn="l" eaLnBrk="0" fontAlgn="base" hangingPunct="0">
                        <a:spcBef>
                          <a:spcPts val="600"/>
                        </a:spcBef>
                        <a:spcAft>
                          <a:spcPts val="0"/>
                        </a:spcAft>
                      </a:pPr>
                      <a:r>
                        <a:rPr lang="fr-FR" sz="1800" b="0" kern="1200" dirty="0">
                          <a:solidFill>
                            <a:srgbClr val="000000"/>
                          </a:solidFill>
                          <a:latin typeface="+mn-lt"/>
                          <a:ea typeface="Times New Roman"/>
                        </a:rPr>
                        <a:t>-Facilité à atteindre la cible au niveau des FCS</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1800" b="1" dirty="0" smtClean="0">
                          <a:latin typeface="+mn-lt"/>
                          <a:ea typeface="Times New Roman"/>
                        </a:rPr>
                        <a:t>3</a:t>
                      </a: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348650">
                <a:tc vMerge="1">
                  <a:txBody>
                    <a:bodyPr/>
                    <a:lstStyle/>
                    <a:p>
                      <a:endParaRPr lang="fr-FR"/>
                    </a:p>
                  </a:txBody>
                  <a:tcPr/>
                </a:tc>
                <a:tc>
                  <a:txBody>
                    <a:bodyPr/>
                    <a:lstStyle/>
                    <a:p>
                      <a:pPr indent="5715" algn="l" eaLnBrk="0" fontAlgn="base" hangingPunct="0">
                        <a:spcBef>
                          <a:spcPts val="600"/>
                        </a:spcBef>
                        <a:spcAft>
                          <a:spcPts val="0"/>
                        </a:spcAft>
                      </a:pPr>
                      <a:r>
                        <a:rPr lang="fr-FR" sz="1800" b="0" kern="1200" dirty="0">
                          <a:solidFill>
                            <a:srgbClr val="000000"/>
                          </a:solidFill>
                          <a:latin typeface="+mn-lt"/>
                          <a:ea typeface="Times New Roman"/>
                        </a:rPr>
                        <a:t>Faisabilité financière</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18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94608">
                <a:tc>
                  <a:txBody>
                    <a:bodyPr/>
                    <a:lstStyle/>
                    <a:p>
                      <a:pPr algn="ctr" eaLnBrk="0" fontAlgn="base" hangingPunct="0">
                        <a:spcBef>
                          <a:spcPts val="600"/>
                        </a:spcBef>
                        <a:spcAft>
                          <a:spcPts val="0"/>
                        </a:spcAft>
                      </a:pPr>
                      <a:r>
                        <a:rPr lang="fr-FR" sz="1800" b="0" kern="1200" dirty="0">
                          <a:solidFill>
                            <a:srgbClr val="000000"/>
                          </a:solidFill>
                          <a:latin typeface="+mn-lt"/>
                          <a:ea typeface="Times New Roman"/>
                        </a:rPr>
                        <a:t>EXTERNE</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800" b="0" kern="1200" dirty="0">
                          <a:solidFill>
                            <a:srgbClr val="000000"/>
                          </a:solidFill>
                          <a:latin typeface="+mn-lt"/>
                          <a:ea typeface="Times New Roman"/>
                        </a:rPr>
                        <a:t>-Difficulté/risque concurrentiel</a:t>
                      </a:r>
                      <a:endParaRPr lang="fr-FR" sz="18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1800" b="1" dirty="0" smtClean="0">
                          <a:latin typeface="+mn-lt"/>
                          <a:ea typeface="Times New Roman"/>
                        </a:rPr>
                        <a:t>2</a:t>
                      </a: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18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8"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48</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a:t>
                      </a:r>
                      <a:r>
                        <a:rPr lang="fr-FR" sz="2400" b="0" kern="1200" dirty="0" smtClean="0">
                          <a:solidFill>
                            <a:srgbClr val="000000"/>
                          </a:solidFill>
                          <a:latin typeface="+mn-lt"/>
                          <a:ea typeface="Times New Roman"/>
                        </a:rPr>
                        <a:t>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endParaRPr lang="fr-FR" sz="2400" b="1" dirty="0" smtClean="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lnSpc>
                          <a:spcPct val="120000"/>
                        </a:lnSpc>
                        <a:spcBef>
                          <a:spcPts val="240"/>
                        </a:spcBef>
                        <a:spcAft>
                          <a:spcPts val="24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lnSpc>
                          <a:spcPct val="120000"/>
                        </a:lnSpc>
                        <a:spcBef>
                          <a:spcPts val="240"/>
                        </a:spcBef>
                        <a:spcAft>
                          <a:spcPts val="24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lnSpc>
                          <a:spcPct val="120000"/>
                        </a:lnSpc>
                        <a:spcBef>
                          <a:spcPts val="240"/>
                        </a:spcBef>
                        <a:spcAft>
                          <a:spcPts val="24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c>
                  <a:txBody>
                    <a:bodyPr/>
                    <a:lstStyle/>
                    <a:p>
                      <a:pPr algn="ctr" eaLnBrk="0" fontAlgn="base" hangingPunct="0">
                        <a:lnSpc>
                          <a:spcPct val="120000"/>
                        </a:lnSpc>
                        <a:spcBef>
                          <a:spcPts val="240"/>
                        </a:spcBef>
                        <a:spcAft>
                          <a:spcPts val="240"/>
                        </a:spcAft>
                      </a:pPr>
                      <a:r>
                        <a:rPr lang="fr-FR" sz="2400" b="1" dirty="0" smtClean="0">
                          <a:latin typeface="+mn-lt"/>
                          <a:ea typeface="Times New Roman"/>
                        </a:rPr>
                        <a:t>1</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lumMod val="85000"/>
                      </a:schemeClr>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8" name="Rectangle 7"/>
          <p:cNvSpPr/>
          <p:nvPr/>
        </p:nvSpPr>
        <p:spPr>
          <a:xfrm>
            <a:off x="3857621" y="2000240"/>
            <a:ext cx="5000660" cy="2500330"/>
          </a:xfrm>
          <a:prstGeom prst="wedgeRectCallout">
            <a:avLst>
              <a:gd name="adj1" fmla="val 1311"/>
              <a:gd name="adj2" fmla="val 62682"/>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sz="2200" dirty="0"/>
              <a:t>De la même manière que pour l’évaluation de l’intérêt, l’évaluation de la faisabilité se fait par lignes. Un scénario peut être attribué d’une note de 5 même étant très peu faisable, s’il est plus faisable que d’autres scénario.</a:t>
            </a:r>
          </a:p>
          <a:p>
            <a:pPr marL="180975" indent="-180975">
              <a:buFont typeface="Arial" pitchFamily="34" charset="0"/>
              <a:buChar char="•"/>
              <a:defRPr/>
            </a:pPr>
            <a:r>
              <a:rPr lang="fr-FR" sz="2200" dirty="0"/>
              <a:t>Dans cette exemple, c’est le scénario S1 qui est le plus faisable </a:t>
            </a:r>
            <a:r>
              <a:rPr lang="fr-FR" sz="2200" i="1" dirty="0"/>
              <a:t>« financièrement »</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49</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8" name="Rectangle 7"/>
          <p:cNvSpPr/>
          <p:nvPr/>
        </p:nvSpPr>
        <p:spPr>
          <a:xfrm>
            <a:off x="6000760" y="1285860"/>
            <a:ext cx="3071834" cy="4857784"/>
          </a:xfrm>
          <a:prstGeom prst="wedgeRectCallout">
            <a:avLst>
              <a:gd name="adj1" fmla="val -58704"/>
              <a:gd name="adj2" fmla="val -30450"/>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dirty="0"/>
              <a:t>Les critères d’évaluation sont attribués de poids en fonction de leur importance.</a:t>
            </a:r>
          </a:p>
          <a:p>
            <a:pPr marL="180975" indent="-180975">
              <a:buFont typeface="Arial" pitchFamily="34" charset="0"/>
              <a:buChar char="•"/>
              <a:defRPr/>
            </a:pPr>
            <a:r>
              <a:rPr lang="fr-FR" dirty="0"/>
              <a:t>Par exemple, la lecture qu’on peut faire de cette pondération est que : même si le scénario est très faisable en terme financier (poids 04), il ne va pas être retenu s’il n’est pas accepté par les parties prenantes (poids 05), et ainsi de suite.</a:t>
            </a:r>
          </a:p>
          <a:p>
            <a:pPr marL="180975" indent="-180975">
              <a:buFont typeface="Arial" pitchFamily="34" charset="0"/>
              <a:buChar char="•"/>
              <a:defRPr/>
            </a:pPr>
            <a:r>
              <a:rPr lang="fr-FR" dirty="0"/>
              <a:t>Bien entendu, </a:t>
            </a:r>
            <a:r>
              <a:rPr lang="fr-FR" dirty="0" smtClean="0"/>
              <a:t>l’équipe de travail peut </a:t>
            </a:r>
            <a:r>
              <a:rPr lang="fr-FR" dirty="0"/>
              <a:t>modifier les poids relatifs à chaque critère. Toutefois, il est important d’avoir un consens sur leurs valeurs.</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5</a:t>
            </a:fld>
            <a:endParaRPr lang="fr-FR" dirty="0"/>
          </a:p>
        </p:txBody>
      </p:sp>
      <p:sp>
        <p:nvSpPr>
          <p:cNvPr id="5" name="Espace réservé du contenu 2"/>
          <p:cNvSpPr txBox="1">
            <a:spLocks/>
          </p:cNvSpPr>
          <p:nvPr/>
        </p:nvSpPr>
        <p:spPr>
          <a:xfrm>
            <a:off x="1785918" y="1714488"/>
            <a:ext cx="6572296" cy="2214578"/>
          </a:xfrm>
          <a:prstGeom prst="rect">
            <a:avLst/>
          </a:prstGeom>
        </p:spPr>
        <p:txBody>
          <a:bodyPr>
            <a:noAutofit/>
          </a:bodyPr>
          <a:lstStyle/>
          <a:p>
            <a:pPr marL="365760" indent="-283464" algn="just">
              <a:spcBef>
                <a:spcPts val="600"/>
              </a:spcBef>
              <a:buClr>
                <a:schemeClr val="accent1"/>
              </a:buClr>
              <a:buSzPct val="80000"/>
              <a:buFont typeface="Wingdings 2"/>
              <a:buChar char=""/>
              <a:defRPr/>
            </a:pPr>
            <a:r>
              <a:rPr lang="fr-FR" sz="2600" dirty="0" smtClean="0"/>
              <a:t>Copier la stratégie de son concurrent n’est pas pertinent</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Définir le cahier des charges et les objectifs généraux fixés à la stratégie de l’entreprise est une condition préalable.</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Espace réservé du contenu 2"/>
          <p:cNvSpPr txBox="1">
            <a:spLocks/>
          </p:cNvSpPr>
          <p:nvPr/>
        </p:nvSpPr>
        <p:spPr>
          <a:xfrm>
            <a:off x="671200" y="3929066"/>
            <a:ext cx="8044204" cy="2500330"/>
          </a:xfrm>
          <a:prstGeom prst="rect">
            <a:avLst/>
          </a:prstGeom>
        </p:spPr>
        <p:txBody>
          <a:bodyPr>
            <a:noAutofit/>
          </a:bodyPr>
          <a:lstStyle/>
          <a:p>
            <a:pPr marL="365760" indent="-283464" algn="just">
              <a:spcBef>
                <a:spcPts val="600"/>
              </a:spcBef>
              <a:buClr>
                <a:schemeClr val="accent1"/>
              </a:buClr>
              <a:buSzPct val="80000"/>
              <a:buFont typeface="Wingdings 2"/>
              <a:buChar char=""/>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Il est donc nécessaire avant d’établir la stratégie d’une entreprise de clarifier les principales finalités/enjeux des acteurs qui ont un rôle prépondérant dans son processus de prise de décision. </a:t>
            </a:r>
            <a:r>
              <a:rPr lang="fr-FR" sz="2600" dirty="0" smtClean="0"/>
              <a:t>L’objectif recherché sera d’établir un arbitrage/un équilibre entre les attentes de ces acteurs.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Accolade ouvrante 7"/>
          <p:cNvSpPr/>
          <p:nvPr/>
        </p:nvSpPr>
        <p:spPr>
          <a:xfrm>
            <a:off x="1571604" y="1714488"/>
            <a:ext cx="357190" cy="2143140"/>
          </a:xfrm>
          <a:prstGeom prst="leftBrace">
            <a:avLst>
              <a:gd name="adj1" fmla="val 3187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Flèche droite à entaille 8"/>
          <p:cNvSpPr/>
          <p:nvPr/>
        </p:nvSpPr>
        <p:spPr>
          <a:xfrm>
            <a:off x="928662" y="2643182"/>
            <a:ext cx="428628" cy="28575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9" presetClass="entr" presetSubtype="0" accel="10000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11"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12"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50</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9" name="Rectangle 8"/>
          <p:cNvSpPr/>
          <p:nvPr/>
        </p:nvSpPr>
        <p:spPr>
          <a:xfrm>
            <a:off x="4857752" y="1571612"/>
            <a:ext cx="3929090" cy="3857652"/>
          </a:xfrm>
          <a:prstGeom prst="wedgeRectCallout">
            <a:avLst>
              <a:gd name="adj1" fmla="val -55937"/>
              <a:gd name="adj2" fmla="val -23238"/>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sz="2000" dirty="0"/>
              <a:t>Un scénario ne peut pas se concrétiser sans « L’</a:t>
            </a:r>
            <a:r>
              <a:rPr lang="fr-FR" sz="2000" dirty="0">
                <a:solidFill>
                  <a:srgbClr val="000000"/>
                </a:solidFill>
                <a:ea typeface="Times New Roman"/>
              </a:rPr>
              <a:t>Acceptation par les parties prenantes de la société ». Ce critère </a:t>
            </a:r>
            <a:r>
              <a:rPr lang="fr-FR" sz="2000" dirty="0" smtClean="0">
                <a:solidFill>
                  <a:srgbClr val="000000"/>
                </a:solidFill>
                <a:ea typeface="Times New Roman"/>
              </a:rPr>
              <a:t>est </a:t>
            </a:r>
            <a:r>
              <a:rPr lang="fr-FR" sz="2000" dirty="0">
                <a:solidFill>
                  <a:srgbClr val="000000"/>
                </a:solidFill>
                <a:ea typeface="Times New Roman"/>
              </a:rPr>
              <a:t>donc </a:t>
            </a:r>
            <a:r>
              <a:rPr lang="fr-FR" sz="2000" dirty="0" smtClean="0">
                <a:solidFill>
                  <a:srgbClr val="000000"/>
                </a:solidFill>
                <a:ea typeface="Times New Roman"/>
              </a:rPr>
              <a:t>généralement </a:t>
            </a:r>
            <a:r>
              <a:rPr lang="fr-FR" sz="2000" dirty="0">
                <a:solidFill>
                  <a:srgbClr val="000000"/>
                </a:solidFill>
                <a:ea typeface="Times New Roman"/>
              </a:rPr>
              <a:t>attribué du poids le plus élevé.</a:t>
            </a:r>
          </a:p>
          <a:p>
            <a:pPr marL="180975" indent="-180975">
              <a:buFont typeface="Arial" pitchFamily="34" charset="0"/>
              <a:buChar char="•"/>
              <a:defRPr/>
            </a:pPr>
            <a:r>
              <a:rPr lang="fr-FR" sz="2000" dirty="0">
                <a:solidFill>
                  <a:srgbClr val="000000"/>
                </a:solidFill>
                <a:ea typeface="Times New Roman"/>
              </a:rPr>
              <a:t>Il se calcule directement de la matrice d’évaluation d’attrait. Il représente une moyenne pondérée des notes attribuées au scénario par les parties prenantes.</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51</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8" name="Rectangle 7"/>
          <p:cNvSpPr/>
          <p:nvPr/>
        </p:nvSpPr>
        <p:spPr>
          <a:xfrm>
            <a:off x="5357818" y="2428868"/>
            <a:ext cx="3643338" cy="3214710"/>
          </a:xfrm>
          <a:prstGeom prst="wedgeRectCallout">
            <a:avLst>
              <a:gd name="adj1" fmla="val -60256"/>
              <a:gd name="adj2" fmla="val -23147"/>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sz="2000" dirty="0"/>
              <a:t>La faisabilité (ou risque) managérial permet d’évaluer si le dispositif managérial actuel est facilement adaptable aux enjeux du scénario en question : est ce qu’il y a des changements majeurs à porter sur l’organisation, est ce qu’il y a des risques de déséquilibre ? Etc.</a:t>
            </a:r>
            <a:endParaRPr lang="fr-FR" sz="2000" dirty="0">
              <a:solidFill>
                <a:srgbClr val="000000"/>
              </a:solidFill>
              <a:ea typeface="Times New Roman"/>
            </a:endParaRP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52</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9" name="Rectangle 8"/>
          <p:cNvSpPr/>
          <p:nvPr/>
        </p:nvSpPr>
        <p:spPr>
          <a:xfrm>
            <a:off x="5000628" y="785794"/>
            <a:ext cx="4000528" cy="5500726"/>
          </a:xfrm>
          <a:prstGeom prst="wedgeRectCallout">
            <a:avLst>
              <a:gd name="adj1" fmla="val -55262"/>
              <a:gd name="adj2" fmla="val 8031"/>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dirty="0"/>
              <a:t>La faisabilité et les risques techniques sont liés surtout à des considérations opérationnelles, et sont plus critiques dans le cas des entreprises de production, où l’introduction d’un nouveau produit/technologie peut induire des déséquilibres (voire des défaillance) dans le système de production, ou bien des difficulté dans l’adaptation de la ressource humaine.</a:t>
            </a:r>
          </a:p>
          <a:p>
            <a:pPr marL="180975" indent="-180975">
              <a:buFont typeface="Arial" pitchFamily="34" charset="0"/>
              <a:buChar char="•"/>
              <a:defRPr/>
            </a:pPr>
            <a:r>
              <a:rPr lang="fr-FR" dirty="0">
                <a:solidFill>
                  <a:srgbClr val="000000"/>
                </a:solidFill>
                <a:ea typeface="Times New Roman"/>
              </a:rPr>
              <a:t>Pour le cas de </a:t>
            </a:r>
            <a:r>
              <a:rPr lang="fr-FR" dirty="0" smtClean="0">
                <a:solidFill>
                  <a:srgbClr val="000000"/>
                </a:solidFill>
                <a:ea typeface="Times New Roman"/>
              </a:rPr>
              <a:t>la SDA, </a:t>
            </a:r>
            <a:r>
              <a:rPr lang="fr-FR" dirty="0">
                <a:solidFill>
                  <a:srgbClr val="000000"/>
                </a:solidFill>
                <a:ea typeface="Times New Roman"/>
              </a:rPr>
              <a:t>ce critère peut mesurer : </a:t>
            </a:r>
          </a:p>
          <a:p>
            <a:pPr marL="638175" lvl="1" indent="-180975">
              <a:buFont typeface="Wingdings" pitchFamily="2" charset="2"/>
              <a:buChar char="Ø"/>
              <a:defRPr/>
            </a:pPr>
            <a:r>
              <a:rPr lang="fr-FR" dirty="0">
                <a:solidFill>
                  <a:srgbClr val="000000"/>
                </a:solidFill>
                <a:ea typeface="Times New Roman"/>
              </a:rPr>
              <a:t>Facilité de maitrise des technologies</a:t>
            </a:r>
          </a:p>
          <a:p>
            <a:pPr marL="638175" lvl="1" indent="-180975">
              <a:buFont typeface="Wingdings" pitchFamily="2" charset="2"/>
              <a:buChar char="Ø"/>
              <a:defRPr/>
            </a:pPr>
            <a:r>
              <a:rPr lang="fr-FR" dirty="0">
                <a:solidFill>
                  <a:srgbClr val="000000"/>
                </a:solidFill>
                <a:ea typeface="Times New Roman"/>
              </a:rPr>
              <a:t>Facilité de la RH à s'adapter aux nouveaux objectifs</a:t>
            </a:r>
          </a:p>
          <a:p>
            <a:pPr marL="638175" lvl="1" indent="-180975">
              <a:buFont typeface="Wingdings" pitchFamily="2" charset="2"/>
              <a:buChar char="Ø"/>
              <a:defRPr/>
            </a:pPr>
            <a:r>
              <a:rPr lang="fr-FR" dirty="0">
                <a:solidFill>
                  <a:srgbClr val="000000"/>
                </a:solidFill>
                <a:ea typeface="Times New Roman"/>
              </a:rPr>
              <a:t>Faisabilité opérationnelle</a:t>
            </a:r>
          </a:p>
          <a:p>
            <a:pPr marL="638175" lvl="1" indent="-180975">
              <a:buFont typeface="Wingdings" pitchFamily="2" charset="2"/>
              <a:buChar char="Ø"/>
              <a:defRPr/>
            </a:pPr>
            <a:r>
              <a:rPr lang="fr-FR" dirty="0">
                <a:solidFill>
                  <a:srgbClr val="000000"/>
                </a:solidFill>
                <a:ea typeface="Times New Roman"/>
              </a:rPr>
              <a:t>Adaptation du matériel existant (impact sur les moyens mis en place)</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53</a:t>
            </a:fld>
            <a:endParaRPr lang="fr-FR"/>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8" name="Rectangle 7"/>
          <p:cNvSpPr/>
          <p:nvPr/>
        </p:nvSpPr>
        <p:spPr>
          <a:xfrm>
            <a:off x="4857752" y="857232"/>
            <a:ext cx="4143404" cy="5429288"/>
          </a:xfrm>
          <a:prstGeom prst="wedgeRectCallout">
            <a:avLst>
              <a:gd name="adj1" fmla="val -53520"/>
              <a:gd name="adj2" fmla="val 19931"/>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dirty="0">
                <a:solidFill>
                  <a:srgbClr val="000000"/>
                </a:solidFill>
                <a:ea typeface="Times New Roman"/>
              </a:rPr>
              <a:t>Pour chaque segment stratégique, et dans chaque scénario, des objectifs ont été définis. Selon que le scénario est peu ou très ambitieux, l’atteinte de ces objectifs nécessite un certain niveau de maitrise des FCS. C’est pour ça, on parle de «Facilité à atteindre </a:t>
            </a:r>
            <a:r>
              <a:rPr lang="fr-FR" b="1" u="sng" dirty="0">
                <a:solidFill>
                  <a:srgbClr val="000000"/>
                </a:solidFill>
                <a:ea typeface="Times New Roman"/>
              </a:rPr>
              <a:t>la cible </a:t>
            </a:r>
            <a:r>
              <a:rPr lang="fr-FR" dirty="0">
                <a:solidFill>
                  <a:srgbClr val="000000"/>
                </a:solidFill>
                <a:ea typeface="Times New Roman"/>
              </a:rPr>
              <a:t>au niveau des FCS ».</a:t>
            </a:r>
          </a:p>
          <a:p>
            <a:pPr marL="180975" indent="-180975">
              <a:buFont typeface="Arial" pitchFamily="34" charset="0"/>
              <a:buChar char="•"/>
              <a:defRPr/>
            </a:pPr>
            <a:r>
              <a:rPr lang="fr-FR" dirty="0">
                <a:solidFill>
                  <a:srgbClr val="000000"/>
                </a:solidFill>
                <a:ea typeface="Times New Roman"/>
              </a:rPr>
              <a:t>Il est important de souligner que ce critère ne mesure pas les FCS eux même (ce travail a été fait dans la phase diagnostic), mais l’importance de l’écart entre notre potentiel actuel par rapport aux FCS, et entre la cible requise dans le cas de chaque scénario.</a:t>
            </a:r>
          </a:p>
          <a:p>
            <a:pPr marL="180975" indent="-180975">
              <a:buFont typeface="Arial" pitchFamily="34" charset="0"/>
              <a:buChar char="•"/>
              <a:defRPr/>
            </a:pPr>
            <a:r>
              <a:rPr lang="fr-FR" dirty="0">
                <a:solidFill>
                  <a:srgbClr val="000000"/>
                </a:solidFill>
                <a:ea typeface="Times New Roman"/>
              </a:rPr>
              <a:t>Pour l’évaluation de ce critère,  on peut se contenter d’une vue d’ensemble sur notre potentiel actuel par rapport aux FCS, sans rentrer dans le détails des FCS segment par segment</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12"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54</a:t>
            </a:fld>
            <a:endParaRPr lang="fr-FR"/>
          </a:p>
        </p:txBody>
      </p:sp>
      <p:sp>
        <p:nvSpPr>
          <p:cNvPr id="54275" name="Espace réservé du contenu 2"/>
          <p:cNvSpPr>
            <a:spLocks noGrp="1"/>
          </p:cNvSpPr>
          <p:nvPr>
            <p:ph sz="quarter" idx="1"/>
          </p:nvPr>
        </p:nvSpPr>
        <p:spPr>
          <a:xfrm>
            <a:off x="285720" y="1142984"/>
            <a:ext cx="7429522" cy="5214937"/>
          </a:xfrm>
        </p:spPr>
        <p:txBody>
          <a:bodyPr>
            <a:normAutofit/>
          </a:bodyPr>
          <a:lstStyle/>
          <a:p>
            <a:pPr marL="457200" indent="-457200" eaLnBrk="1" hangingPunct="1">
              <a:buFont typeface="+mj-lt"/>
              <a:buAutoNum type="alphaLcPeriod" startAt="2"/>
            </a:pPr>
            <a:r>
              <a:rPr lang="fr-FR" sz="2400" b="1" dirty="0" smtClean="0"/>
              <a:t>Évaluer la faisabilité :</a:t>
            </a:r>
            <a:endParaRPr lang="fr-FR" sz="2400" dirty="0" smtClean="0"/>
          </a:p>
        </p:txBody>
      </p:sp>
      <p:graphicFrame>
        <p:nvGraphicFramePr>
          <p:cNvPr id="5" name="Tableau 4"/>
          <p:cNvGraphicFramePr>
            <a:graphicFrameLocks noGrp="1"/>
          </p:cNvGraphicFramePr>
          <p:nvPr/>
        </p:nvGraphicFramePr>
        <p:xfrm>
          <a:off x="214282" y="1749090"/>
          <a:ext cx="8715435" cy="4180240"/>
        </p:xfrm>
        <a:graphic>
          <a:graphicData uri="http://schemas.openxmlformats.org/drawingml/2006/table">
            <a:tbl>
              <a:tblPr/>
              <a:tblGrid>
                <a:gridCol w="1285884"/>
                <a:gridCol w="3786183"/>
                <a:gridCol w="714380"/>
                <a:gridCol w="732247"/>
                <a:gridCol w="732247"/>
                <a:gridCol w="732247"/>
                <a:gridCol w="732247"/>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400" b="0" kern="1200" dirty="0" smtClean="0">
                          <a:solidFill>
                            <a:srgbClr val="000000"/>
                          </a:solidFill>
                          <a:latin typeface="+mn-lt"/>
                          <a:ea typeface="Times New Roman"/>
                        </a:rPr>
                        <a:t>INTERNE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-Acceptation par les parties prenantes de la société*</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5</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2400" b="0" kern="1200" dirty="0" smtClean="0">
                          <a:solidFill>
                            <a:srgbClr val="000000"/>
                          </a:solidFill>
                          <a:latin typeface="+mn-lt"/>
                          <a:ea typeface="Times New Roman"/>
                        </a:rPr>
                        <a:t>- Faisabilité/risque </a:t>
                      </a:r>
                      <a:r>
                        <a:rPr lang="fr-FR" sz="2400" b="0" kern="1200" dirty="0">
                          <a:solidFill>
                            <a:srgbClr val="000000"/>
                          </a:solidFill>
                          <a:latin typeface="+mn-lt"/>
                          <a:ea typeface="Times New Roman"/>
                        </a:rPr>
                        <a:t>managérial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-Faisabilité/risques techniques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2400" b="0" kern="1200" dirty="0">
                          <a:solidFill>
                            <a:srgbClr val="000000"/>
                          </a:solidFill>
                          <a:latin typeface="+mn-lt"/>
                          <a:ea typeface="Times New Roman"/>
                        </a:rPr>
                        <a:t>-Facilité à atteindre la cible au niveau des FCS</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2400" b="0" kern="1200" dirty="0">
                          <a:solidFill>
                            <a:srgbClr val="000000"/>
                          </a:solidFill>
                          <a:latin typeface="+mn-lt"/>
                          <a:ea typeface="Times New Roman"/>
                        </a:rPr>
                        <a:t>Faisabilité financière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20000"/>
                        </a:lnSpc>
                        <a:spcBef>
                          <a:spcPts val="240"/>
                        </a:spcBef>
                        <a:spcAft>
                          <a:spcPts val="240"/>
                        </a:spcAft>
                        <a:buClrTx/>
                        <a:buSzTx/>
                        <a:buFontTx/>
                        <a:buNone/>
                        <a:tabLst/>
                        <a:defRPr/>
                      </a:pPr>
                      <a:r>
                        <a:rPr lang="fr-FR" sz="2400" b="1" dirty="0" smtClean="0">
                          <a:latin typeface="+mn-lt"/>
                          <a:ea typeface="Times New Roman"/>
                        </a:rPr>
                        <a:t>4</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400" b="0" kern="1200" dirty="0">
                          <a:solidFill>
                            <a:srgbClr val="000000"/>
                          </a:solidFill>
                          <a:latin typeface="+mn-lt"/>
                          <a:ea typeface="Times New Roman"/>
                        </a:rPr>
                        <a:t>EXTERNE</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2400" b="0" kern="1200" dirty="0">
                          <a:solidFill>
                            <a:srgbClr val="000000"/>
                          </a:solidFill>
                          <a:latin typeface="+mn-lt"/>
                          <a:ea typeface="Times New Roman"/>
                        </a:rPr>
                        <a:t>-Difficulté/risque concurrentiel</a:t>
                      </a:r>
                      <a:endParaRPr lang="fr-FR" sz="24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9" name="Rectangle 8"/>
          <p:cNvSpPr/>
          <p:nvPr/>
        </p:nvSpPr>
        <p:spPr>
          <a:xfrm>
            <a:off x="5143504" y="2643182"/>
            <a:ext cx="3857652" cy="3857652"/>
          </a:xfrm>
          <a:prstGeom prst="wedgeRectCallout">
            <a:avLst>
              <a:gd name="adj1" fmla="val -53379"/>
              <a:gd name="adj2" fmla="val 26437"/>
            </a:avLst>
          </a:prstGeom>
        </p:spPr>
        <p:style>
          <a:lnRef idx="1">
            <a:schemeClr val="accent4"/>
          </a:lnRef>
          <a:fillRef idx="2">
            <a:schemeClr val="accent4"/>
          </a:fillRef>
          <a:effectRef idx="1">
            <a:schemeClr val="accent4"/>
          </a:effectRef>
          <a:fontRef idx="minor">
            <a:schemeClr val="dk1"/>
          </a:fontRef>
        </p:style>
        <p:txBody>
          <a:bodyPr anchor="ctr"/>
          <a:lstStyle/>
          <a:p>
            <a:pPr marL="180975" indent="-180975">
              <a:buFont typeface="Arial" pitchFamily="34" charset="0"/>
              <a:buChar char="•"/>
              <a:defRPr/>
            </a:pPr>
            <a:r>
              <a:rPr lang="fr-FR" sz="2000" dirty="0">
                <a:solidFill>
                  <a:srgbClr val="000000"/>
                </a:solidFill>
                <a:ea typeface="Times New Roman"/>
              </a:rPr>
              <a:t>La difficulté ou risque concurrentiel permet d’évaluer la facilité de mise en œuvre du scénario en question dans le contexte concurrentiel : l’intensité concurrentielle peut par exemple être tellement forte qu’elle ne permet pas de nouveaux entrants, ou bien certains grands acteurs (des oligopoles) détiennent le marché, et qu’ils ont atteint un effet d’échelle qu’il serait quasi impossible de concurrencer.</a:t>
            </a:r>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Espace réservé du contenu 2"/>
          <p:cNvSpPr>
            <a:spLocks noGrp="1"/>
          </p:cNvSpPr>
          <p:nvPr>
            <p:ph idx="1"/>
          </p:nvPr>
        </p:nvSpPr>
        <p:spPr>
          <a:xfrm>
            <a:off x="1071538" y="1071563"/>
            <a:ext cx="7500990" cy="5176837"/>
          </a:xfrm>
        </p:spPr>
        <p:txBody>
          <a:bodyPr>
            <a:normAutofit/>
          </a:bodyPr>
          <a:lstStyle/>
          <a:p>
            <a:pPr eaLnBrk="1" hangingPunct="1"/>
            <a:r>
              <a:rPr lang="fr-FR" sz="2800" dirty="0" smtClean="0"/>
              <a:t>Les critères présents dans les deux grilles d’évaluation ne sans pas exhaustifs : </a:t>
            </a:r>
          </a:p>
          <a:p>
            <a:pPr eaLnBrk="1" hangingPunct="1"/>
            <a:r>
              <a:rPr lang="fr-FR" sz="2800" dirty="0" smtClean="0"/>
              <a:t>Les membres du Comité chargé de l’évaluation des scénarios peuvent juger opportuns d’intégrer d’autres critères d’analyse (ou omettre des critères qu’ils ne jugent pas pertinents)</a:t>
            </a:r>
          </a:p>
        </p:txBody>
      </p:sp>
      <p:sp>
        <p:nvSpPr>
          <p:cNvPr id="7" name="Espace réservé du numéro de diapositive 6"/>
          <p:cNvSpPr>
            <a:spLocks noGrp="1"/>
          </p:cNvSpPr>
          <p:nvPr>
            <p:ph type="sldNum" sz="quarter" idx="12"/>
          </p:nvPr>
        </p:nvSpPr>
        <p:spPr/>
        <p:txBody>
          <a:bodyPr/>
          <a:lstStyle/>
          <a:p>
            <a:pPr>
              <a:defRPr/>
            </a:pPr>
            <a:fld id="{61C7E5DC-AAE5-4716-9474-EA3FDB0900FA}" type="slidenum">
              <a:rPr lang="fr-FR"/>
              <a:pPr>
                <a:defRPr/>
              </a:pPr>
              <a:t>55</a:t>
            </a:fld>
            <a:endParaRPr lang="fr-FR"/>
          </a:p>
        </p:txBody>
      </p:sp>
      <p:sp>
        <p:nvSpPr>
          <p:cNvPr id="6"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D7E375F-2216-4CC4-A27B-B00529331C3D}" type="slidenum">
              <a:rPr lang="fr-FR"/>
              <a:pPr>
                <a:defRPr/>
              </a:pPr>
              <a:t>56</a:t>
            </a:fld>
            <a:endParaRPr lang="fr-FR"/>
          </a:p>
        </p:txBody>
      </p:sp>
      <p:pic>
        <p:nvPicPr>
          <p:cNvPr id="47106" name="Picture 2"/>
          <p:cNvPicPr>
            <a:picLocks noChangeAspect="1" noChangeArrowheads="1"/>
          </p:cNvPicPr>
          <p:nvPr/>
        </p:nvPicPr>
        <p:blipFill>
          <a:blip r:embed="rId2"/>
          <a:srcRect/>
          <a:stretch>
            <a:fillRect/>
          </a:stretch>
        </p:blipFill>
        <p:spPr bwMode="auto">
          <a:xfrm>
            <a:off x="1285853" y="1531938"/>
            <a:ext cx="5429287" cy="4468830"/>
          </a:xfrm>
          <a:prstGeom prst="rect">
            <a:avLst/>
          </a:prstGeom>
          <a:noFill/>
          <a:ln w="9525">
            <a:noFill/>
            <a:miter lim="800000"/>
            <a:headEnd/>
            <a:tailEnd/>
          </a:ln>
          <a:effectLst/>
        </p:spPr>
      </p:pic>
      <p:sp>
        <p:nvSpPr>
          <p:cNvPr id="8" name="Arc 7"/>
          <p:cNvSpPr/>
          <p:nvPr/>
        </p:nvSpPr>
        <p:spPr>
          <a:xfrm rot="11373883">
            <a:off x="5053542" y="695831"/>
            <a:ext cx="2571768" cy="2571768"/>
          </a:xfrm>
          <a:prstGeom prst="arc">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8"/>
          <p:cNvSpPr/>
          <p:nvPr/>
        </p:nvSpPr>
        <p:spPr>
          <a:xfrm>
            <a:off x="7286644" y="1285860"/>
            <a:ext cx="1714480" cy="114300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Scénario favorisé par l’évaluation</a:t>
            </a:r>
            <a:endParaRPr lang="fr-FR" dirty="0"/>
          </a:p>
        </p:txBody>
      </p:sp>
      <p:sp>
        <p:nvSpPr>
          <p:cNvPr id="10" name="Flèche droite 9"/>
          <p:cNvSpPr/>
          <p:nvPr/>
        </p:nvSpPr>
        <p:spPr>
          <a:xfrm rot="9574197">
            <a:off x="6081520" y="1725946"/>
            <a:ext cx="1000132" cy="64294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Espace réservé du contenu 2"/>
          <p:cNvSpPr>
            <a:spLocks noGrp="1"/>
          </p:cNvSpPr>
          <p:nvPr>
            <p:ph sz="quarter" idx="1"/>
          </p:nvPr>
        </p:nvSpPr>
        <p:spPr>
          <a:xfrm>
            <a:off x="2143108" y="3857628"/>
            <a:ext cx="4786346" cy="1643052"/>
          </a:xfrm>
        </p:spPr>
        <p:style>
          <a:lnRef idx="1">
            <a:schemeClr val="accent3"/>
          </a:lnRef>
          <a:fillRef idx="2">
            <a:schemeClr val="accent3"/>
          </a:fillRef>
          <a:effectRef idx="1">
            <a:schemeClr val="accent3"/>
          </a:effectRef>
          <a:fontRef idx="minor">
            <a:schemeClr val="dk1"/>
          </a:fontRef>
        </p:style>
        <p:txBody>
          <a:bodyPr rtlCol="0">
            <a:noAutofit/>
          </a:bodyPr>
          <a:lstStyle/>
          <a:p>
            <a:pPr marL="0" indent="0">
              <a:buNone/>
              <a:defRPr/>
            </a:pPr>
            <a:r>
              <a:rPr lang="fr-FR" sz="2800" dirty="0" smtClean="0"/>
              <a:t>Le calcul de la moyenne pondérée de  l’attrait et la faisabilité permet de le positionner sur cette matrice</a:t>
            </a:r>
          </a:p>
        </p:txBody>
      </p:sp>
      <p:sp>
        <p:nvSpPr>
          <p:cNvPr id="13"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V</a:t>
            </a:r>
            <a:r>
              <a:rPr lang="fr-FR" sz="3600" b="1" u="sng" dirty="0" smtClean="0">
                <a:solidFill>
                  <a:schemeClr val="accent2">
                    <a:lumMod val="75000"/>
                  </a:schemeClr>
                </a:solidFill>
                <a:ea typeface="+mj-ea"/>
                <a:cs typeface="+mj-cs"/>
              </a:rPr>
              <a:t>. Évaluer les scenarii</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bg/>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uiExpand="1"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5093" name="Group 197"/>
          <p:cNvGraphicFramePr>
            <a:graphicFrameLocks noGrp="1"/>
          </p:cNvGraphicFramePr>
          <p:nvPr/>
        </p:nvGraphicFramePr>
        <p:xfrm>
          <a:off x="258763" y="876281"/>
          <a:ext cx="8651631" cy="5605002"/>
        </p:xfrm>
        <a:graphic>
          <a:graphicData uri="http://schemas.openxmlformats.org/drawingml/2006/table">
            <a:tbl>
              <a:tblPr/>
              <a:tblGrid>
                <a:gridCol w="1119554"/>
                <a:gridCol w="706315"/>
                <a:gridCol w="1752600"/>
                <a:gridCol w="1705708"/>
                <a:gridCol w="1918188"/>
                <a:gridCol w="1449266"/>
              </a:tblGrid>
              <a:tr h="21431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Parties prenantes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Pondération</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S1: continuité+rattrapage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S2:Continuité+ services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S3: Ecrémage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S4: GRD/Com</a:t>
                      </a:r>
                      <a:endParaRPr kumimoji="0" lang="fr-FR" sz="1000" b="0" i="0" u="none" strike="noStrike" cap="none" normalizeH="0" baseline="0" dirty="0" smtClean="0">
                        <a:ln>
                          <a:noFill/>
                        </a:ln>
                        <a:solidFill>
                          <a:schemeClr val="tx1"/>
                        </a:solidFill>
                        <a:effectLst/>
                        <a:latin typeface="Arial Narrow" pitchFamily="34" charset="0"/>
                        <a:cs typeface="Times New Roman" pitchFamily="18"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B9D5DB"/>
                    </a:solidFill>
                  </a:tcPr>
                </a:tc>
              </a:tr>
              <a:tr h="985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Etat Régalien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1" u="none" strike="noStrike" cap="none" normalizeH="0" baseline="0" dirty="0" smtClean="0">
                          <a:ln>
                            <a:noFill/>
                          </a:ln>
                          <a:solidFill>
                            <a:schemeClr val="tx1"/>
                          </a:solidFill>
                          <a:effectLst/>
                          <a:latin typeface="Arial Narrow" pitchFamily="34" charset="0"/>
                          <a:cs typeface="Times New Roman" pitchFamily="18" charset="0"/>
                        </a:rPr>
                        <a:t>Exécution PNG, PNE</a:t>
                      </a:r>
                      <a:endParaRPr kumimoji="0" lang="fr-FR" sz="1000" b="0" i="1"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4</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Répond à l’enjeu de l’aménagement de territoire</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Tendanciel +, montre orientation client et améliore qualité service public</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La concurrence sera plus à même de réaliser le développement des réseaux</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L’intérêt de l’Etat est plutôt l’accessibilité à l’énergie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Développement usages gaz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 Focalisation de la distribution sur le développement réseau</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682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Régulateur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1" u="none" strike="noStrike" cap="none" normalizeH="0" baseline="0" dirty="0" smtClean="0">
                          <a:ln>
                            <a:noFill/>
                          </a:ln>
                          <a:solidFill>
                            <a:schemeClr val="tx1"/>
                          </a:solidFill>
                          <a:effectLst/>
                          <a:latin typeface="Arial Narrow" pitchFamily="34" charset="0"/>
                          <a:cs typeface="Times New Roman" pitchFamily="18" charset="0"/>
                        </a:rPr>
                        <a:t>Non discrimination et garantie de service public</a:t>
                      </a:r>
                      <a:endParaRPr kumimoji="0" lang="fr-FR" sz="1000" b="0" i="1"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3</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Attente de mise à niveau</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Principe de spécialisation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Encouragement de la concurrence</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Finalité de la loi, amélioration de l’équité de l’ATR</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669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Personnel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2</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Status quo confortable</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Status quo confortable + opportunités de création d’emplois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Risque de changement d’employeur ou perte emploi</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Clarification des rôles mais différenciation des revenus entre réseau et commercialisation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Etat actionnaire (Microéconomique)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2</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Tendanciel</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Perspectives de création de valeur</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Perte de grandes villes rentables, compensée en partie par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Perspectives de création de valeur par entité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Sociétal</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1</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Indifférent</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Amélioration efficacité énergétique (entité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Amélioration efficacité énergétique (entité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Amélioration efficacité énergétique (entité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Manager</a:t>
                      </a: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 Maison mère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3</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Scénario pas engageant</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Création d’une nouvelle activité</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Constat d’échec</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Création du [manager d’énergie]</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27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Manager</a:t>
                      </a: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 Filiale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2</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Garde le périmètre actuel en améliorant les performances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Bataille des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Perte de grandes villes et des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Préservation de l’acquis réseau mais risque commercial accru</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55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Client final</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FF0000"/>
                          </a:solidFill>
                          <a:effectLst/>
                          <a:latin typeface="Arial Narrow" pitchFamily="34" charset="0"/>
                          <a:cs typeface="Times New Roman" pitchFamily="18" charset="0"/>
                        </a:rPr>
                        <a:t>3</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Tendanciel</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Nouvelle offre de services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Fait jouer la concurrence mais prestataire inconnu</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Encourage la concurrence en commercialisation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73802" name="Titre 1"/>
          <p:cNvSpPr>
            <a:spLocks/>
          </p:cNvSpPr>
          <p:nvPr/>
        </p:nvSpPr>
        <p:spPr bwMode="auto">
          <a:xfrm>
            <a:off x="1000099" y="214290"/>
            <a:ext cx="7500991" cy="538185"/>
          </a:xfrm>
          <a:prstGeom prst="rect">
            <a:avLst/>
          </a:prstGeom>
          <a:noFill/>
          <a:ln w="9525">
            <a:noFill/>
            <a:miter lim="800000"/>
            <a:headEnd/>
            <a:tailEnd/>
          </a:ln>
        </p:spPr>
        <p:txBody>
          <a:bodyPr lIns="0" tIns="0" rIns="0" bIns="0" anchor="ctr" anchorCtr="1"/>
          <a:lstStyle/>
          <a:p>
            <a:r>
              <a:rPr lang="fr-FR" sz="2400" dirty="0" smtClean="0">
                <a:solidFill>
                  <a:srgbClr val="000000"/>
                </a:solidFill>
              </a:rPr>
              <a:t>Résultat de l’évaluation de l’Intérêt </a:t>
            </a:r>
            <a:r>
              <a:rPr lang="fr-FR" sz="2400" dirty="0">
                <a:solidFill>
                  <a:srgbClr val="000000"/>
                </a:solidFill>
              </a:rPr>
              <a:t>des scenarii </a:t>
            </a:r>
            <a:r>
              <a:rPr lang="fr-FR" sz="2400" dirty="0" smtClean="0">
                <a:solidFill>
                  <a:srgbClr val="000000"/>
                </a:solidFill>
              </a:rPr>
              <a:t>distribution</a:t>
            </a:r>
            <a:endParaRPr lang="fr-FR" sz="2400" dirty="0">
              <a:solidFill>
                <a:srgbClr val="000000"/>
              </a:solidFill>
            </a:endParaRPr>
          </a:p>
        </p:txBody>
      </p:sp>
      <p:sp>
        <p:nvSpPr>
          <p:cNvPr id="73804" name="Text Box 130"/>
          <p:cNvSpPr txBox="1">
            <a:spLocks noChangeArrowheads="1"/>
          </p:cNvSpPr>
          <p:nvPr/>
        </p:nvSpPr>
        <p:spPr bwMode="auto">
          <a:xfrm>
            <a:off x="357158" y="142852"/>
            <a:ext cx="1112837" cy="728663"/>
          </a:xfrm>
          <a:prstGeom prst="rect">
            <a:avLst/>
          </a:prstGeom>
          <a:noFill/>
          <a:ln w="9525" algn="ctr">
            <a:noFill/>
            <a:miter lim="800000"/>
            <a:headEnd/>
            <a:tailEnd/>
          </a:ln>
        </p:spPr>
        <p:txBody>
          <a:bodyPr lIns="18000" tIns="18000" rIns="18000" bIns="18000">
            <a:spAutoFit/>
          </a:bodyPr>
          <a:lstStyle/>
          <a:p>
            <a:pPr>
              <a:lnSpc>
                <a:spcPct val="50000"/>
              </a:lnSpc>
              <a:spcBef>
                <a:spcPct val="50000"/>
              </a:spcBef>
            </a:pPr>
            <a:r>
              <a:rPr lang="fr-FR" sz="1000" b="1" dirty="0"/>
              <a:t>0 opposé</a:t>
            </a:r>
          </a:p>
          <a:p>
            <a:pPr>
              <a:lnSpc>
                <a:spcPct val="50000"/>
              </a:lnSpc>
              <a:spcBef>
                <a:spcPct val="50000"/>
              </a:spcBef>
            </a:pPr>
            <a:r>
              <a:rPr lang="fr-FR" sz="1000" b="1" dirty="0"/>
              <a:t>1 </a:t>
            </a:r>
            <a:r>
              <a:rPr lang="fr-FR" sz="1000" b="1" dirty="0" smtClean="0"/>
              <a:t>indifférent</a:t>
            </a:r>
            <a:endParaRPr lang="fr-FR" sz="1000" b="1" dirty="0"/>
          </a:p>
          <a:p>
            <a:pPr>
              <a:lnSpc>
                <a:spcPct val="50000"/>
              </a:lnSpc>
              <a:spcBef>
                <a:spcPct val="50000"/>
              </a:spcBef>
            </a:pPr>
            <a:r>
              <a:rPr lang="fr-FR" sz="1000" b="1" dirty="0"/>
              <a:t>2 peu favorable</a:t>
            </a:r>
          </a:p>
          <a:p>
            <a:pPr>
              <a:lnSpc>
                <a:spcPct val="50000"/>
              </a:lnSpc>
              <a:spcBef>
                <a:spcPct val="50000"/>
              </a:spcBef>
            </a:pPr>
            <a:r>
              <a:rPr lang="fr-FR" sz="1000" b="1" dirty="0"/>
              <a:t>3 favorable</a:t>
            </a:r>
          </a:p>
          <a:p>
            <a:pPr>
              <a:lnSpc>
                <a:spcPct val="50000"/>
              </a:lnSpc>
              <a:spcBef>
                <a:spcPct val="50000"/>
              </a:spcBef>
            </a:pPr>
            <a:r>
              <a:rPr lang="fr-FR" sz="1000" b="1" dirty="0"/>
              <a:t>4 privilégié </a:t>
            </a:r>
          </a:p>
        </p:txBody>
      </p:sp>
      <p:sp>
        <p:nvSpPr>
          <p:cNvPr id="6" name="Rectangle 2"/>
          <p:cNvSpPr>
            <a:spLocks noChangeArrowheads="1"/>
          </p:cNvSpPr>
          <p:nvPr/>
        </p:nvSpPr>
        <p:spPr bwMode="auto">
          <a:xfrm>
            <a:off x="2000232" y="6500834"/>
            <a:ext cx="6726238" cy="285752"/>
          </a:xfrm>
          <a:prstGeom prst="rect">
            <a:avLst/>
          </a:prstGeom>
          <a:noFill/>
          <a:ln w="9525">
            <a:noFill/>
            <a:miter lim="800000"/>
            <a:headEnd/>
            <a:tailEnd/>
          </a:ln>
        </p:spPr>
        <p:txBody>
          <a:bodyPr/>
          <a:lstStyle/>
          <a:p>
            <a:pPr marL="342900" indent="-342900" algn="r">
              <a:spcBef>
                <a:spcPct val="20000"/>
              </a:spcBef>
              <a:spcAft>
                <a:spcPct val="20000"/>
              </a:spcAft>
              <a:buClr>
                <a:srgbClr val="666465"/>
              </a:buClr>
              <a:buFont typeface="Wingdings" pitchFamily="2" charset="2"/>
              <a:buNone/>
            </a:pPr>
            <a:r>
              <a:rPr lang="fr-FR" sz="1600" i="1" dirty="0" smtClean="0">
                <a:solidFill>
                  <a:srgbClr val="000000"/>
                </a:solidFill>
              </a:rPr>
              <a:t>Source : plan stratégique 2009 – 2013 de SONELGAZ</a:t>
            </a:r>
            <a:endParaRPr lang="fr-FR" sz="1600" i="1" dirty="0">
              <a:solidFill>
                <a:srgbClr val="000000"/>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6155" name="Group 235"/>
          <p:cNvGraphicFramePr>
            <a:graphicFrameLocks noGrp="1"/>
          </p:cNvGraphicFramePr>
          <p:nvPr>
            <p:ph sz="half" idx="4294967295"/>
          </p:nvPr>
        </p:nvGraphicFramePr>
        <p:xfrm>
          <a:off x="244475" y="1470025"/>
          <a:ext cx="8724901" cy="4336588"/>
        </p:xfrm>
        <a:graphic>
          <a:graphicData uri="http://schemas.openxmlformats.org/drawingml/2006/table">
            <a:tbl>
              <a:tblPr/>
              <a:tblGrid>
                <a:gridCol w="552450"/>
                <a:gridCol w="1604597"/>
                <a:gridCol w="1184031"/>
                <a:gridCol w="1400908"/>
                <a:gridCol w="1399442"/>
                <a:gridCol w="1355481"/>
                <a:gridCol w="1227992"/>
              </a:tblGrid>
              <a:tr h="4286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rPr>
                        <a:t/>
                      </a:r>
                      <a:br>
                        <a:rPr kumimoji="0" lang="fr-FR" sz="1000" b="1" i="0" u="none" strike="noStrike" cap="none" normalizeH="0" baseline="0" dirty="0" smtClean="0">
                          <a:ln>
                            <a:noFill/>
                          </a:ln>
                          <a:solidFill>
                            <a:schemeClr val="bg1"/>
                          </a:solidFill>
                          <a:effectLst/>
                          <a:latin typeface="Arial Narrow" pitchFamily="34" charset="0"/>
                        </a:rPr>
                      </a:br>
                      <a:r>
                        <a:rPr kumimoji="0" lang="fr-FR" sz="1000" b="1" i="0" u="none" strike="noStrike" cap="none" normalizeH="0" baseline="0" dirty="0" smtClean="0">
                          <a:ln>
                            <a:noFill/>
                          </a:ln>
                          <a:solidFill>
                            <a:schemeClr val="bg1"/>
                          </a:solidFill>
                          <a:effectLst/>
                          <a:latin typeface="Arial Narrow" pitchFamily="34" charset="0"/>
                        </a:rPr>
                        <a:t>Dimension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
                      </a:r>
                      <a:b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b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Pondération</a:t>
                      </a:r>
                      <a:endParaRPr kumimoji="0" lang="fr-FR" sz="1000" b="0" i="0" u="none" strike="noStrike" cap="none" normalizeH="0" baseline="0" dirty="0" smtClean="0">
                        <a:ln>
                          <a:noFill/>
                        </a:ln>
                        <a:solidFill>
                          <a:schemeClr val="bg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S1: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Continuité+rattrapage</a:t>
                      </a:r>
                      <a:endParaRPr kumimoji="0" lang="fr-FR" sz="1000" b="0" i="0" u="none" strike="noStrike" cap="none" normalizeH="0" baseline="0" dirty="0" smtClean="0">
                        <a:ln>
                          <a:noFill/>
                        </a:ln>
                        <a:solidFill>
                          <a:schemeClr val="bg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S2:</a:t>
                      </a:r>
                      <a:b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b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Continuité+ services</a:t>
                      </a:r>
                      <a:endParaRPr kumimoji="0" lang="fr-FR" sz="1000" b="0" i="0" u="none" strike="noStrike" cap="none" normalizeH="0" baseline="0" dirty="0" smtClean="0">
                        <a:ln>
                          <a:noFill/>
                        </a:ln>
                        <a:solidFill>
                          <a:schemeClr val="bg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S3:</a:t>
                      </a:r>
                      <a:b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b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 Ecrémage</a:t>
                      </a:r>
                      <a:endParaRPr kumimoji="0" lang="fr-FR" sz="1000" b="0" i="0" u="none" strike="noStrike" cap="none" normalizeH="0" baseline="0" dirty="0" smtClean="0">
                        <a:ln>
                          <a:noFill/>
                        </a:ln>
                        <a:solidFill>
                          <a:schemeClr val="bg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bg1"/>
                          </a:solidFill>
                          <a:effectLst/>
                          <a:latin typeface="Arial Narrow" pitchFamily="34" charset="0"/>
                          <a:cs typeface="Times New Roman" pitchFamily="18" charset="0"/>
                        </a:rPr>
                        <a:t>S4: Séparation distribution/ commercialisation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581025">
                <a:tc rowSpan="5">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rPr>
                        <a:t>INTERNE</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-Acceptation par les parties prenantes de la société</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4</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1,65</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2,65</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2,20</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2,85</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04825">
                <a:tc vMerge="1">
                  <a:txBody>
                    <a:bodyPr/>
                    <a:lstStyle/>
                    <a:p>
                      <a:endParaRPr lang="fr-FR"/>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Faisabilité/risque managérial</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Continuité</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Perte de certaines ressources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2</a:t>
                      </a:r>
                    </a:p>
                    <a:p>
                      <a:pPr marL="88900" marR="0" lvl="0" indent="-88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Nécessite réorganisation défensive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1</a:t>
                      </a:r>
                    </a:p>
                    <a:p>
                      <a:pPr marL="88900" marR="0" lvl="0" indent="-88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Nécessite réorganisation</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06413">
                <a:tc vMerge="1">
                  <a:txBody>
                    <a:bodyPr/>
                    <a:lstStyle/>
                    <a:p>
                      <a:endParaRPr lang="fr-FR"/>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-Faisabilité/risques techniques</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Contraintes externes qui peuvent nous empêcher d’atteindre les objectifs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Contraintes externes qui peuvent nous empêcher d’atteindre les objectifs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Problème assurance qualité si poste source chez le concurrent</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Contraintes externes qui peuvent nous empêcher d’atteindre les objectifs</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47688">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-Facilité à atteindre la cible au niveau des FCS</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Capacité à rattraper</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Capacité à rattraper + esprit service à développer</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Zones rurales pas vulnérables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Culture commerciale à développer</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25450">
                <a:tc vMerge="1">
                  <a:txBody>
                    <a:bodyPr/>
                    <a:lstStyle/>
                    <a:p>
                      <a:endParaRPr lang="fr-FR"/>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rPr>
                        <a:t>Faisabilité financière</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Narrow" pitchFamily="34" charset="0"/>
                        </a:rPr>
                        <a:t>3</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Narrow" pitchFamily="34" charset="0"/>
                        </a:rPr>
                        <a:t>1</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Narrow" pitchFamily="34" charset="0"/>
                        </a:rPr>
                        <a:t>2</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Narrow" pitchFamily="34" charset="0"/>
                        </a:rPr>
                        <a:t>2</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Narrow" pitchFamily="34" charset="0"/>
                        </a:rPr>
                        <a:t>2</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19113">
                <a:tc rowSpan="2">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rPr>
                        <a:t>EXTERNE</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-Difficulté/risque concurrentiel </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3</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Monopole sur cœur de métier</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Concurrence sur les services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Forte concurrence internationale qui challenge les activités restantes</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Forte concurrence nationale + internationale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81013">
                <a:tc vMerge="1">
                  <a:txBody>
                    <a:bodyPr/>
                    <a:lstStyle/>
                    <a:p>
                      <a:endParaRPr lang="fr-FR"/>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-Difficulté/Risque régulatoire </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chemeClr val="tx1"/>
                          </a:solidFill>
                          <a:effectLst/>
                          <a:latin typeface="Arial Narrow" pitchFamily="34" charset="0"/>
                          <a:cs typeface="Times New Roman" pitchFamily="18" charset="0"/>
                        </a:rPr>
                        <a:t>2</a:t>
                      </a:r>
                      <a:endParaRPr kumimoji="0" lang="fr-FR" sz="1000" b="1" i="0" u="none" strike="noStrike" cap="none" normalizeH="0" baseline="0" dirty="0" smtClean="0">
                        <a:ln>
                          <a:noFill/>
                        </a:ln>
                        <a:solidFill>
                          <a:schemeClr val="tx1"/>
                        </a:solidFill>
                        <a:effectLst/>
                        <a:latin typeface="Arial Narrow"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Pression de la CREG</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Pression de la CREG</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Pas de risque régulatoire</a:t>
                      </a:r>
                      <a:endParaRPr kumimoji="0" lang="fr-FR" sz="1000" b="0" i="0" u="none" strike="noStrike" cap="none" normalizeH="0" baseline="0" dirty="0" smtClean="0">
                        <a:ln>
                          <a:noFill/>
                        </a:ln>
                        <a:solidFill>
                          <a:schemeClr val="tx1"/>
                        </a:solidFill>
                        <a:effectLst/>
                        <a:latin typeface="Arial Narrow" pitchFamily="34" charset="0"/>
                      </a:endParaRP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Arial Narrow" pitchFamily="34" charset="0"/>
                        </a:rPr>
                        <a:t>Pas de risques séparation actionnariat</a:t>
                      </a:r>
                    </a:p>
                  </a:txBody>
                  <a:tcPr marL="16615" marR="16615"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itre 1"/>
          <p:cNvSpPr>
            <a:spLocks/>
          </p:cNvSpPr>
          <p:nvPr/>
        </p:nvSpPr>
        <p:spPr bwMode="auto">
          <a:xfrm>
            <a:off x="142843" y="461923"/>
            <a:ext cx="7500991" cy="538185"/>
          </a:xfrm>
          <a:prstGeom prst="rect">
            <a:avLst/>
          </a:prstGeom>
          <a:noFill/>
          <a:ln w="9525">
            <a:noFill/>
            <a:miter lim="800000"/>
            <a:headEnd/>
            <a:tailEnd/>
          </a:ln>
        </p:spPr>
        <p:txBody>
          <a:bodyPr lIns="0" tIns="0" rIns="0" bIns="0" anchor="ctr" anchorCtr="1"/>
          <a:lstStyle/>
          <a:p>
            <a:r>
              <a:rPr lang="fr-FR" sz="2400" dirty="0" smtClean="0">
                <a:solidFill>
                  <a:srgbClr val="000000"/>
                </a:solidFill>
              </a:rPr>
              <a:t>Résultat de l’évaluation de La faisabilité </a:t>
            </a:r>
            <a:r>
              <a:rPr lang="fr-FR" sz="2400" dirty="0">
                <a:solidFill>
                  <a:srgbClr val="000000"/>
                </a:solidFill>
              </a:rPr>
              <a:t>des scenarii </a:t>
            </a:r>
            <a:r>
              <a:rPr lang="fr-FR" sz="2400" dirty="0" smtClean="0">
                <a:solidFill>
                  <a:srgbClr val="000000"/>
                </a:solidFill>
              </a:rPr>
              <a:t>distribution</a:t>
            </a:r>
            <a:endParaRPr lang="fr-FR" sz="2400" dirty="0">
              <a:solidFill>
                <a:srgbClr val="000000"/>
              </a:solidFill>
            </a:endParaRPr>
          </a:p>
        </p:txBody>
      </p:sp>
      <p:sp>
        <p:nvSpPr>
          <p:cNvPr id="6" name="Rectangle 2"/>
          <p:cNvSpPr>
            <a:spLocks noChangeArrowheads="1"/>
          </p:cNvSpPr>
          <p:nvPr/>
        </p:nvSpPr>
        <p:spPr bwMode="auto">
          <a:xfrm>
            <a:off x="2000232" y="6286520"/>
            <a:ext cx="6726238" cy="285752"/>
          </a:xfrm>
          <a:prstGeom prst="rect">
            <a:avLst/>
          </a:prstGeom>
          <a:noFill/>
          <a:ln w="9525">
            <a:noFill/>
            <a:miter lim="800000"/>
            <a:headEnd/>
            <a:tailEnd/>
          </a:ln>
        </p:spPr>
        <p:txBody>
          <a:bodyPr/>
          <a:lstStyle/>
          <a:p>
            <a:pPr marL="342900" indent="-342900" algn="r">
              <a:spcBef>
                <a:spcPct val="20000"/>
              </a:spcBef>
              <a:spcAft>
                <a:spcPct val="20000"/>
              </a:spcAft>
              <a:buClr>
                <a:srgbClr val="666465"/>
              </a:buClr>
              <a:buFont typeface="Wingdings" pitchFamily="2" charset="2"/>
              <a:buNone/>
            </a:pPr>
            <a:r>
              <a:rPr lang="fr-FR" sz="1600" i="1" dirty="0" smtClean="0">
                <a:solidFill>
                  <a:srgbClr val="000000"/>
                </a:solidFill>
              </a:rPr>
              <a:t>Source : plan stratégique 2009 – 2013 de SONELGAZ</a:t>
            </a:r>
            <a:endParaRPr lang="fr-FR" sz="1600" i="1" dirty="0">
              <a:solidFill>
                <a:srgbClr val="000000"/>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5"/>
          <p:cNvPicPr>
            <a:picLocks noChangeAspect="1" noChangeArrowheads="1"/>
          </p:cNvPicPr>
          <p:nvPr/>
        </p:nvPicPr>
        <p:blipFill>
          <a:blip r:embed="rId3"/>
          <a:srcRect/>
          <a:stretch>
            <a:fillRect/>
          </a:stretch>
        </p:blipFill>
        <p:spPr bwMode="auto">
          <a:xfrm>
            <a:off x="500063" y="857250"/>
            <a:ext cx="7858125" cy="4087813"/>
          </a:xfrm>
          <a:prstGeom prst="rect">
            <a:avLst/>
          </a:prstGeom>
          <a:noFill/>
          <a:ln w="9525" algn="ctr">
            <a:noFill/>
            <a:miter lim="800000"/>
            <a:headEnd/>
            <a:tailEnd/>
          </a:ln>
        </p:spPr>
      </p:pic>
      <p:sp>
        <p:nvSpPr>
          <p:cNvPr id="6" name="Rectangle 5"/>
          <p:cNvSpPr/>
          <p:nvPr/>
        </p:nvSpPr>
        <p:spPr bwMode="auto">
          <a:xfrm>
            <a:off x="755650" y="3716338"/>
            <a:ext cx="7848600" cy="2143125"/>
          </a:xfrm>
          <a:prstGeom prst="rect">
            <a:avLst/>
          </a:prstGeom>
          <a:ln>
            <a:headEnd type="none" w="med" len="med"/>
            <a:tailEnd type="none" w="med" len="med"/>
          </a:ln>
          <a:effectLst>
            <a:outerShdw blurRad="101600" dist="279400" dir="2400000" algn="ctr" rotWithShape="0">
              <a:srgbClr val="000000">
                <a:alpha val="43137"/>
              </a:srgbClr>
            </a:outerShdw>
          </a:effectLst>
        </p:spPr>
        <p:style>
          <a:lnRef idx="2">
            <a:schemeClr val="accent2"/>
          </a:lnRef>
          <a:fillRef idx="1">
            <a:schemeClr val="lt1"/>
          </a:fillRef>
          <a:effectRef idx="0">
            <a:schemeClr val="accent2"/>
          </a:effectRef>
          <a:fontRef idx="minor">
            <a:schemeClr val="dk1"/>
          </a:fontRef>
        </p:style>
        <p:txBody>
          <a:bodyPr anchor="ctr"/>
          <a:lstStyle/>
          <a:p>
            <a:pPr marL="174625" indent="-174625" fontAlgn="auto">
              <a:spcBef>
                <a:spcPts val="0"/>
              </a:spcBef>
              <a:spcAft>
                <a:spcPts val="0"/>
              </a:spcAft>
              <a:buFontTx/>
              <a:buChar char="•"/>
              <a:defRPr/>
            </a:pPr>
            <a:r>
              <a:rPr lang="fr-FR" sz="1600" dirty="0">
                <a:solidFill>
                  <a:srgbClr val="000000"/>
                </a:solidFill>
                <a:latin typeface="Verdana" pitchFamily="34" charset="0"/>
                <a:cs typeface="Arial" charset="0"/>
              </a:rPr>
              <a:t>Le scénario </a:t>
            </a:r>
            <a:r>
              <a:rPr lang="fr-FR" sz="1600" b="1" dirty="0">
                <a:solidFill>
                  <a:srgbClr val="000000"/>
                </a:solidFill>
                <a:latin typeface="Verdana" pitchFamily="34" charset="0"/>
                <a:cs typeface="Arial" charset="0"/>
              </a:rPr>
              <a:t>S4 </a:t>
            </a:r>
            <a:r>
              <a:rPr lang="fr-FR" sz="1600" dirty="0">
                <a:solidFill>
                  <a:srgbClr val="000000"/>
                </a:solidFill>
                <a:latin typeface="Verdana" pitchFamily="34" charset="0"/>
                <a:cs typeface="Arial" charset="0"/>
              </a:rPr>
              <a:t>est le plus attrayant. Sa mise en place peut être combinée avec la création de l’entité services.  </a:t>
            </a:r>
          </a:p>
          <a:p>
            <a:pPr marL="174625" indent="-174625" fontAlgn="auto">
              <a:spcBef>
                <a:spcPts val="0"/>
              </a:spcBef>
              <a:spcAft>
                <a:spcPts val="0"/>
              </a:spcAft>
              <a:buFontTx/>
              <a:buChar char="•"/>
              <a:defRPr/>
            </a:pPr>
            <a:r>
              <a:rPr lang="fr-FR" sz="1600" dirty="0">
                <a:solidFill>
                  <a:srgbClr val="000000"/>
                </a:solidFill>
                <a:latin typeface="Verdana" pitchFamily="34" charset="0"/>
                <a:cs typeface="Arial" charset="0"/>
              </a:rPr>
              <a:t>L’augmentation du potentiel et éloignement de la menace de l’écrémage sont favorisés par : </a:t>
            </a:r>
          </a:p>
          <a:p>
            <a:pPr marL="742950" lvl="1" indent="-301625" fontAlgn="auto">
              <a:spcBef>
                <a:spcPts val="0"/>
              </a:spcBef>
              <a:spcAft>
                <a:spcPts val="0"/>
              </a:spcAft>
              <a:buFont typeface="Wingdings" pitchFamily="2" charset="2"/>
              <a:buChar char="Ø"/>
              <a:defRPr/>
            </a:pPr>
            <a:r>
              <a:rPr lang="fr-FR" sz="1600" dirty="0">
                <a:solidFill>
                  <a:srgbClr val="000000"/>
                </a:solidFill>
                <a:latin typeface="Verdana" pitchFamily="34" charset="0"/>
                <a:cs typeface="Arial" charset="0"/>
              </a:rPr>
              <a:t>Les investissements actuels en matière de télégestion,</a:t>
            </a:r>
          </a:p>
          <a:p>
            <a:pPr marL="742950" lvl="1" indent="-301625" fontAlgn="auto">
              <a:spcBef>
                <a:spcPts val="0"/>
              </a:spcBef>
              <a:spcAft>
                <a:spcPts val="0"/>
              </a:spcAft>
              <a:buFont typeface="Wingdings" pitchFamily="2" charset="2"/>
              <a:buChar char="Ø"/>
              <a:defRPr/>
            </a:pPr>
            <a:r>
              <a:rPr lang="fr-FR" sz="1600" dirty="0">
                <a:solidFill>
                  <a:srgbClr val="000000"/>
                </a:solidFill>
                <a:latin typeface="Verdana" pitchFamily="34" charset="0"/>
                <a:cs typeface="Arial" charset="0"/>
              </a:rPr>
              <a:t>Les comptages intelligents,</a:t>
            </a:r>
          </a:p>
          <a:p>
            <a:pPr marL="742950" lvl="1" indent="-301625" fontAlgn="auto">
              <a:spcBef>
                <a:spcPts val="0"/>
              </a:spcBef>
              <a:spcAft>
                <a:spcPts val="0"/>
              </a:spcAft>
              <a:buFont typeface="Wingdings" pitchFamily="2" charset="2"/>
              <a:buChar char="Ø"/>
              <a:defRPr/>
            </a:pPr>
            <a:r>
              <a:rPr lang="fr-FR" sz="1600" dirty="0">
                <a:solidFill>
                  <a:srgbClr val="000000"/>
                </a:solidFill>
                <a:latin typeface="Verdana" pitchFamily="34" charset="0"/>
                <a:cs typeface="Arial" charset="0"/>
              </a:rPr>
              <a:t>Les actions efficaces pour la réduction des pertes, …</a:t>
            </a:r>
          </a:p>
        </p:txBody>
      </p:sp>
      <p:sp>
        <p:nvSpPr>
          <p:cNvPr id="75780" name="Text Box 5"/>
          <p:cNvSpPr txBox="1">
            <a:spLocks noChangeArrowheads="1"/>
          </p:cNvSpPr>
          <p:nvPr/>
        </p:nvSpPr>
        <p:spPr bwMode="auto">
          <a:xfrm>
            <a:off x="6072188" y="1714500"/>
            <a:ext cx="517525" cy="312738"/>
          </a:xfrm>
          <a:prstGeom prst="rect">
            <a:avLst/>
          </a:prstGeom>
          <a:noFill/>
          <a:ln w="9525" algn="ctr">
            <a:noFill/>
            <a:miter lim="800000"/>
            <a:headEnd/>
            <a:tailEnd/>
          </a:ln>
        </p:spPr>
        <p:txBody>
          <a:bodyPr lIns="18000" tIns="18000" rIns="18000" bIns="18000">
            <a:spAutoFit/>
          </a:bodyPr>
          <a:lstStyle/>
          <a:p>
            <a:r>
              <a:rPr lang="fr-FR" b="1"/>
              <a:t>S2</a:t>
            </a:r>
          </a:p>
        </p:txBody>
      </p:sp>
      <p:sp>
        <p:nvSpPr>
          <p:cNvPr id="75781" name="Text Box 6"/>
          <p:cNvSpPr txBox="1">
            <a:spLocks noChangeArrowheads="1"/>
          </p:cNvSpPr>
          <p:nvPr/>
        </p:nvSpPr>
        <p:spPr bwMode="auto">
          <a:xfrm>
            <a:off x="4286250" y="1285875"/>
            <a:ext cx="512763" cy="312738"/>
          </a:xfrm>
          <a:prstGeom prst="rect">
            <a:avLst/>
          </a:prstGeom>
          <a:noFill/>
          <a:ln w="9525" algn="ctr">
            <a:noFill/>
            <a:miter lim="800000"/>
            <a:headEnd/>
            <a:tailEnd/>
          </a:ln>
        </p:spPr>
        <p:txBody>
          <a:bodyPr lIns="18000" tIns="18000" rIns="18000" bIns="18000">
            <a:spAutoFit/>
          </a:bodyPr>
          <a:lstStyle/>
          <a:p>
            <a:r>
              <a:rPr lang="fr-FR" b="1"/>
              <a:t>S1</a:t>
            </a:r>
          </a:p>
        </p:txBody>
      </p:sp>
      <p:sp>
        <p:nvSpPr>
          <p:cNvPr id="75782" name="Text Box 7"/>
          <p:cNvSpPr txBox="1">
            <a:spLocks noChangeArrowheads="1"/>
          </p:cNvSpPr>
          <p:nvPr/>
        </p:nvSpPr>
        <p:spPr bwMode="auto">
          <a:xfrm>
            <a:off x="4929188" y="2500313"/>
            <a:ext cx="314325" cy="309562"/>
          </a:xfrm>
          <a:prstGeom prst="rect">
            <a:avLst/>
          </a:prstGeom>
          <a:noFill/>
          <a:ln w="9525" algn="ctr">
            <a:noFill/>
            <a:miter lim="800000"/>
            <a:headEnd/>
            <a:tailEnd/>
          </a:ln>
        </p:spPr>
        <p:txBody>
          <a:bodyPr wrap="none" lIns="18000" tIns="18000" rIns="18000" bIns="18000">
            <a:spAutoFit/>
          </a:bodyPr>
          <a:lstStyle/>
          <a:p>
            <a:r>
              <a:rPr lang="fr-FR" b="1"/>
              <a:t>S3</a:t>
            </a:r>
          </a:p>
        </p:txBody>
      </p:sp>
      <p:sp>
        <p:nvSpPr>
          <p:cNvPr id="75783" name="Text Box 8"/>
          <p:cNvSpPr txBox="1">
            <a:spLocks noChangeArrowheads="1"/>
          </p:cNvSpPr>
          <p:nvPr/>
        </p:nvSpPr>
        <p:spPr bwMode="auto">
          <a:xfrm>
            <a:off x="6858000" y="2286000"/>
            <a:ext cx="319088" cy="312738"/>
          </a:xfrm>
          <a:prstGeom prst="rect">
            <a:avLst/>
          </a:prstGeom>
          <a:noFill/>
          <a:ln w="9525" algn="ctr">
            <a:noFill/>
            <a:miter lim="800000"/>
            <a:headEnd/>
            <a:tailEnd/>
          </a:ln>
        </p:spPr>
        <p:txBody>
          <a:bodyPr wrap="none" lIns="18000" tIns="18000" rIns="18000" bIns="18000">
            <a:spAutoFit/>
          </a:bodyPr>
          <a:lstStyle/>
          <a:p>
            <a:r>
              <a:rPr lang="fr-FR" b="1"/>
              <a:t>S4</a:t>
            </a:r>
          </a:p>
        </p:txBody>
      </p:sp>
      <p:sp>
        <p:nvSpPr>
          <p:cNvPr id="9" name="Titre 1"/>
          <p:cNvSpPr>
            <a:spLocks/>
          </p:cNvSpPr>
          <p:nvPr/>
        </p:nvSpPr>
        <p:spPr bwMode="auto">
          <a:xfrm>
            <a:off x="928662" y="319047"/>
            <a:ext cx="7500991" cy="538185"/>
          </a:xfrm>
          <a:prstGeom prst="rect">
            <a:avLst/>
          </a:prstGeom>
          <a:noFill/>
          <a:ln w="9525">
            <a:noFill/>
            <a:miter lim="800000"/>
            <a:headEnd/>
            <a:tailEnd/>
          </a:ln>
        </p:spPr>
        <p:txBody>
          <a:bodyPr lIns="0" tIns="0" rIns="0" bIns="0" anchor="ctr" anchorCtr="1"/>
          <a:lstStyle/>
          <a:p>
            <a:r>
              <a:rPr lang="fr-FR" sz="2400" dirty="0" smtClean="0">
                <a:solidFill>
                  <a:srgbClr val="000000"/>
                </a:solidFill>
              </a:rPr>
              <a:t>Résultat de l’évaluation des </a:t>
            </a:r>
            <a:r>
              <a:rPr lang="fr-FR" sz="2400" dirty="0">
                <a:solidFill>
                  <a:srgbClr val="000000"/>
                </a:solidFill>
              </a:rPr>
              <a:t>scenarii </a:t>
            </a:r>
            <a:r>
              <a:rPr lang="fr-FR" sz="2400" dirty="0" smtClean="0">
                <a:solidFill>
                  <a:srgbClr val="000000"/>
                </a:solidFill>
              </a:rPr>
              <a:t>distribution</a:t>
            </a:r>
            <a:endParaRPr lang="fr-FR" sz="2400" dirty="0">
              <a:solidFill>
                <a:srgbClr val="000000"/>
              </a:solidFill>
            </a:endParaRPr>
          </a:p>
        </p:txBody>
      </p:sp>
      <p:sp>
        <p:nvSpPr>
          <p:cNvPr id="10" name="Rectangle 2"/>
          <p:cNvSpPr>
            <a:spLocks noChangeArrowheads="1"/>
          </p:cNvSpPr>
          <p:nvPr/>
        </p:nvSpPr>
        <p:spPr bwMode="auto">
          <a:xfrm>
            <a:off x="2000232" y="6286520"/>
            <a:ext cx="6726238" cy="285752"/>
          </a:xfrm>
          <a:prstGeom prst="rect">
            <a:avLst/>
          </a:prstGeom>
          <a:noFill/>
          <a:ln w="9525">
            <a:noFill/>
            <a:miter lim="800000"/>
            <a:headEnd/>
            <a:tailEnd/>
          </a:ln>
        </p:spPr>
        <p:txBody>
          <a:bodyPr/>
          <a:lstStyle/>
          <a:p>
            <a:pPr marL="342900" indent="-342900" algn="r">
              <a:spcBef>
                <a:spcPct val="20000"/>
              </a:spcBef>
              <a:spcAft>
                <a:spcPct val="20000"/>
              </a:spcAft>
              <a:buClr>
                <a:srgbClr val="666465"/>
              </a:buClr>
              <a:buFont typeface="Wingdings" pitchFamily="2" charset="2"/>
              <a:buNone/>
            </a:pPr>
            <a:r>
              <a:rPr lang="fr-FR" sz="1600" i="1" dirty="0" smtClean="0">
                <a:solidFill>
                  <a:srgbClr val="000000"/>
                </a:solidFill>
              </a:rPr>
              <a:t>Source : plan stratégique 2009 – 2013 de SONELGAZ</a:t>
            </a:r>
            <a:endParaRPr lang="fr-FR" sz="1600" i="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6</a:t>
            </a:fld>
            <a:endParaRPr lang="fr-FR" dirty="0"/>
          </a:p>
        </p:txBody>
      </p:sp>
      <p:sp>
        <p:nvSpPr>
          <p:cNvPr id="41987" name="Espace réservé du contenu 2"/>
          <p:cNvSpPr>
            <a:spLocks noGrp="1"/>
          </p:cNvSpPr>
          <p:nvPr>
            <p:ph sz="quarter" idx="1"/>
          </p:nvPr>
        </p:nvSpPr>
        <p:spPr/>
        <p:txBody>
          <a:bodyPr>
            <a:normAutofit/>
          </a:bodyPr>
          <a:lstStyle/>
          <a:p>
            <a:r>
              <a:rPr lang="fr-FR" dirty="0" smtClean="0"/>
              <a:t>Ceci revient à :</a:t>
            </a:r>
          </a:p>
          <a:p>
            <a:pPr marL="714375" indent="-279400">
              <a:buFont typeface="+mj-lt"/>
              <a:buAutoNum type="arabicPeriod"/>
            </a:pPr>
            <a:r>
              <a:rPr lang="fr-FR" dirty="0" smtClean="0"/>
              <a:t>Identifier les parties prenantes dans la prise de décision</a:t>
            </a:r>
          </a:p>
          <a:p>
            <a:pPr marL="714375" indent="-279400">
              <a:buFont typeface="+mj-lt"/>
              <a:buAutoNum type="arabicPeriod"/>
            </a:pPr>
            <a:r>
              <a:rPr lang="fr-FR" dirty="0" smtClean="0"/>
              <a:t>Évaluer leurs poids relatifs</a:t>
            </a:r>
          </a:p>
          <a:p>
            <a:pPr marL="714375" indent="-279400">
              <a:buFont typeface="+mj-lt"/>
              <a:buAutoNum type="arabicPeriod"/>
            </a:pPr>
            <a:r>
              <a:rPr lang="fr-FR" dirty="0" smtClean="0"/>
              <a:t>Définir les finalités de chaque partie prenante</a:t>
            </a:r>
            <a:endParaRPr lang="fr-FR" dirty="0"/>
          </a:p>
        </p:txBody>
      </p:sp>
      <p:sp>
        <p:nvSpPr>
          <p:cNvPr id="6"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Travaux à Faire :</a:t>
            </a:r>
            <a:endParaRPr lang="fr-FR" dirty="0"/>
          </a:p>
        </p:txBody>
      </p:sp>
      <p:sp>
        <p:nvSpPr>
          <p:cNvPr id="2" name="Espace réservé du numéro de diapositive 1"/>
          <p:cNvSpPr>
            <a:spLocks noGrp="1"/>
          </p:cNvSpPr>
          <p:nvPr>
            <p:ph type="sldNum" sz="quarter" idx="12"/>
          </p:nvPr>
        </p:nvSpPr>
        <p:spPr/>
        <p:txBody>
          <a:bodyPr/>
          <a:lstStyle/>
          <a:p>
            <a:pPr>
              <a:defRPr/>
            </a:pPr>
            <a:fld id="{4EDFE7F2-B013-4E36-8E36-930AECD80248}" type="slidenum">
              <a:rPr lang="fr-FR" smtClean="0"/>
              <a:pPr>
                <a:defRPr/>
              </a:pPr>
              <a:t>60</a:t>
            </a:fld>
            <a:endParaRPr lang="fr-FR"/>
          </a:p>
        </p:txBody>
      </p:sp>
      <p:sp>
        <p:nvSpPr>
          <p:cNvPr id="4" name="Espace réservé du contenu 3"/>
          <p:cNvSpPr>
            <a:spLocks noGrp="1"/>
          </p:cNvSpPr>
          <p:nvPr>
            <p:ph sz="quarter" idx="1"/>
          </p:nvPr>
        </p:nvSpPr>
        <p:spPr/>
        <p:txBody>
          <a:bodyPr/>
          <a:lstStyle/>
          <a:p>
            <a:r>
              <a:rPr lang="fr-FR" dirty="0" smtClean="0"/>
              <a:t>Renseigner le tableau des finalités des parties prenantes</a:t>
            </a:r>
          </a:p>
          <a:p>
            <a:r>
              <a:rPr lang="fr-FR" dirty="0" smtClean="0"/>
              <a:t>Analyse de la cohérence des segments avec les finalités</a:t>
            </a:r>
          </a:p>
          <a:p>
            <a:r>
              <a:rPr lang="fr-FR" dirty="0" smtClean="0"/>
              <a:t>Choix de l’approche de scénarisation</a:t>
            </a:r>
          </a:p>
          <a:p>
            <a:r>
              <a:rPr lang="fr-FR" dirty="0" smtClean="0"/>
              <a:t>Sortir avec une première ébauche des scénario stratégique</a:t>
            </a:r>
            <a:endParaRPr lang="fr-FR"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7</a:t>
            </a:fld>
            <a:endParaRPr lang="fr-FR" dirty="0"/>
          </a:p>
        </p:txBody>
      </p:sp>
      <p:sp>
        <p:nvSpPr>
          <p:cNvPr id="41987" name="Espace réservé du contenu 2"/>
          <p:cNvSpPr>
            <a:spLocks noGrp="1"/>
          </p:cNvSpPr>
          <p:nvPr>
            <p:ph sz="quarter" idx="1"/>
          </p:nvPr>
        </p:nvSpPr>
        <p:spPr/>
        <p:txBody>
          <a:bodyPr>
            <a:normAutofit/>
          </a:bodyPr>
          <a:lstStyle/>
          <a:p>
            <a:pPr marL="273050" indent="-273050" algn="just" eaLnBrk="1" hangingPunct="1">
              <a:buFont typeface="Calibri" pitchFamily="34" charset="0"/>
              <a:buAutoNum type="arabicPeriod"/>
            </a:pPr>
            <a:r>
              <a:rPr lang="fr-FR" sz="2400" b="1" dirty="0" smtClean="0"/>
              <a:t>Lister les parties prenantes de l’entreprise : </a:t>
            </a:r>
            <a:r>
              <a:rPr lang="fr-FR" sz="2400" i="1" dirty="0" smtClean="0"/>
              <a:t>quels sont les acteurs internes et externes qui seront impactés ou qui impacteront la stratégie de l’entreprise ?</a:t>
            </a:r>
            <a:endParaRPr lang="fr-FR" sz="2400" dirty="0" smtClean="0"/>
          </a:p>
        </p:txBody>
      </p:sp>
      <p:sp>
        <p:nvSpPr>
          <p:cNvPr id="8" name="Ellipse 7"/>
          <p:cNvSpPr/>
          <p:nvPr/>
        </p:nvSpPr>
        <p:spPr>
          <a:xfrm>
            <a:off x="3286116" y="3487167"/>
            <a:ext cx="2571768" cy="1143008"/>
          </a:xfrm>
          <a:prstGeom prst="ellipse">
            <a:avLst/>
          </a:prstGeom>
          <a:effectLst>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400" b="1" dirty="0" smtClean="0"/>
              <a:t>Entreprise</a:t>
            </a:r>
            <a:endParaRPr lang="fr-FR" sz="2400" b="1" dirty="0"/>
          </a:p>
        </p:txBody>
      </p:sp>
      <p:sp>
        <p:nvSpPr>
          <p:cNvPr id="9" name="ZoneTexte 8"/>
          <p:cNvSpPr txBox="1"/>
          <p:nvPr/>
        </p:nvSpPr>
        <p:spPr>
          <a:xfrm>
            <a:off x="3582000" y="2558473"/>
            <a:ext cx="1980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fr-FR" b="1" dirty="0" smtClean="0"/>
              <a:t>Dirigeants</a:t>
            </a:r>
            <a:endParaRPr lang="fr-FR" b="1" dirty="0"/>
          </a:p>
        </p:txBody>
      </p:sp>
      <p:sp>
        <p:nvSpPr>
          <p:cNvPr id="10" name="ZoneTexte 9"/>
          <p:cNvSpPr txBox="1"/>
          <p:nvPr/>
        </p:nvSpPr>
        <p:spPr>
          <a:xfrm>
            <a:off x="928662" y="3201415"/>
            <a:ext cx="1980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b="1" dirty="0" smtClean="0"/>
              <a:t>Financiers</a:t>
            </a:r>
            <a:endParaRPr lang="fr-FR" b="1" dirty="0"/>
          </a:p>
        </p:txBody>
      </p:sp>
      <p:sp>
        <p:nvSpPr>
          <p:cNvPr id="11" name="ZoneTexte 10"/>
          <p:cNvSpPr txBox="1"/>
          <p:nvPr/>
        </p:nvSpPr>
        <p:spPr>
          <a:xfrm>
            <a:off x="1214414" y="4987365"/>
            <a:ext cx="1980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b="1" dirty="0" smtClean="0"/>
              <a:t>Société</a:t>
            </a:r>
            <a:endParaRPr lang="fr-FR" b="1" dirty="0"/>
          </a:p>
        </p:txBody>
      </p:sp>
      <p:sp>
        <p:nvSpPr>
          <p:cNvPr id="12" name="ZoneTexte 11"/>
          <p:cNvSpPr txBox="1"/>
          <p:nvPr/>
        </p:nvSpPr>
        <p:spPr>
          <a:xfrm>
            <a:off x="5857884" y="4987365"/>
            <a:ext cx="1980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b="1" dirty="0" smtClean="0"/>
              <a:t>Personnel</a:t>
            </a:r>
            <a:endParaRPr lang="fr-FR" b="1" dirty="0"/>
          </a:p>
        </p:txBody>
      </p:sp>
      <p:sp>
        <p:nvSpPr>
          <p:cNvPr id="13" name="ZoneTexte 12"/>
          <p:cNvSpPr txBox="1"/>
          <p:nvPr/>
        </p:nvSpPr>
        <p:spPr>
          <a:xfrm>
            <a:off x="6163900" y="3201415"/>
            <a:ext cx="1980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b="1" dirty="0" smtClean="0"/>
              <a:t>Client</a:t>
            </a:r>
            <a:endParaRPr lang="fr-FR" b="1" dirty="0"/>
          </a:p>
        </p:txBody>
      </p:sp>
      <p:sp>
        <p:nvSpPr>
          <p:cNvPr id="14" name="ZoneTexte 13"/>
          <p:cNvSpPr txBox="1"/>
          <p:nvPr/>
        </p:nvSpPr>
        <p:spPr>
          <a:xfrm>
            <a:off x="6286512" y="3630043"/>
            <a:ext cx="1785950" cy="584775"/>
          </a:xfrm>
          <a:prstGeom prst="rect">
            <a:avLst/>
          </a:prstGeom>
          <a:noFill/>
        </p:spPr>
        <p:txBody>
          <a:bodyPr wrap="square" rtlCol="0">
            <a:spAutoFit/>
          </a:bodyPr>
          <a:lstStyle/>
          <a:p>
            <a:pPr>
              <a:buFont typeface="Arial" pitchFamily="34" charset="0"/>
              <a:buChar char="•"/>
            </a:pPr>
            <a:r>
              <a:rPr lang="fr-FR" sz="1600" dirty="0" smtClean="0"/>
              <a:t>Clients</a:t>
            </a:r>
          </a:p>
          <a:p>
            <a:pPr>
              <a:buFont typeface="Arial" pitchFamily="34" charset="0"/>
              <a:buChar char="•"/>
            </a:pPr>
            <a:r>
              <a:rPr lang="fr-FR" sz="1600" dirty="0" smtClean="0"/>
              <a:t>Clients de clients</a:t>
            </a:r>
          </a:p>
        </p:txBody>
      </p:sp>
      <p:sp>
        <p:nvSpPr>
          <p:cNvPr id="15" name="ZoneTexte 14"/>
          <p:cNvSpPr txBox="1"/>
          <p:nvPr/>
        </p:nvSpPr>
        <p:spPr>
          <a:xfrm>
            <a:off x="5929322" y="5415993"/>
            <a:ext cx="1785950" cy="584775"/>
          </a:xfrm>
          <a:prstGeom prst="rect">
            <a:avLst/>
          </a:prstGeom>
          <a:noFill/>
        </p:spPr>
        <p:txBody>
          <a:bodyPr wrap="square" rtlCol="0">
            <a:spAutoFit/>
          </a:bodyPr>
          <a:lstStyle/>
          <a:p>
            <a:pPr>
              <a:buFont typeface="Arial" pitchFamily="34" charset="0"/>
              <a:buChar char="•"/>
            </a:pPr>
            <a:r>
              <a:rPr lang="fr-FR" sz="1600" dirty="0" smtClean="0"/>
              <a:t>Direct</a:t>
            </a:r>
          </a:p>
          <a:p>
            <a:pPr>
              <a:buFont typeface="Arial" pitchFamily="34" charset="0"/>
              <a:buChar char="•"/>
            </a:pPr>
            <a:r>
              <a:rPr lang="fr-FR" sz="1600" dirty="0" smtClean="0"/>
              <a:t>représentation</a:t>
            </a:r>
          </a:p>
        </p:txBody>
      </p:sp>
      <p:sp>
        <p:nvSpPr>
          <p:cNvPr id="16" name="ZoneTexte 15"/>
          <p:cNvSpPr txBox="1"/>
          <p:nvPr/>
        </p:nvSpPr>
        <p:spPr>
          <a:xfrm>
            <a:off x="1285852" y="5415993"/>
            <a:ext cx="2143140" cy="584775"/>
          </a:xfrm>
          <a:prstGeom prst="rect">
            <a:avLst/>
          </a:prstGeom>
          <a:noFill/>
        </p:spPr>
        <p:txBody>
          <a:bodyPr wrap="square" rtlCol="0">
            <a:spAutoFit/>
          </a:bodyPr>
          <a:lstStyle/>
          <a:p>
            <a:pPr>
              <a:buFont typeface="Arial" pitchFamily="34" charset="0"/>
              <a:buChar char="•"/>
            </a:pPr>
            <a:r>
              <a:rPr lang="fr-FR" sz="1600" dirty="0" smtClean="0"/>
              <a:t>Organismes publics</a:t>
            </a:r>
          </a:p>
          <a:p>
            <a:pPr>
              <a:buFont typeface="Arial" pitchFamily="34" charset="0"/>
              <a:buChar char="•"/>
            </a:pPr>
            <a:r>
              <a:rPr lang="fr-FR" sz="1600" dirty="0" smtClean="0"/>
              <a:t>Fournisseurs</a:t>
            </a:r>
            <a:endParaRPr lang="fr-FR" sz="1600" dirty="0"/>
          </a:p>
        </p:txBody>
      </p:sp>
      <p:sp>
        <p:nvSpPr>
          <p:cNvPr id="17" name="ZoneTexte 16"/>
          <p:cNvSpPr txBox="1"/>
          <p:nvPr/>
        </p:nvSpPr>
        <p:spPr>
          <a:xfrm>
            <a:off x="1071538" y="3630043"/>
            <a:ext cx="1785950" cy="584775"/>
          </a:xfrm>
          <a:prstGeom prst="rect">
            <a:avLst/>
          </a:prstGeom>
          <a:noFill/>
        </p:spPr>
        <p:txBody>
          <a:bodyPr wrap="square" rtlCol="0">
            <a:spAutoFit/>
          </a:bodyPr>
          <a:lstStyle/>
          <a:p>
            <a:pPr>
              <a:buFont typeface="Arial" pitchFamily="34" charset="0"/>
              <a:buChar char="•"/>
            </a:pPr>
            <a:r>
              <a:rPr lang="fr-FR" sz="1600" dirty="0" smtClean="0"/>
              <a:t>Banques</a:t>
            </a:r>
          </a:p>
          <a:p>
            <a:pPr>
              <a:buFont typeface="Arial" pitchFamily="34" charset="0"/>
              <a:buChar char="•"/>
            </a:pPr>
            <a:r>
              <a:rPr lang="fr-FR" sz="1600" dirty="0" smtClean="0"/>
              <a:t>Actionnaires</a:t>
            </a:r>
          </a:p>
        </p:txBody>
      </p:sp>
      <p:sp>
        <p:nvSpPr>
          <p:cNvPr id="18" name="Flèche vers le bas 17"/>
          <p:cNvSpPr/>
          <p:nvPr/>
        </p:nvSpPr>
        <p:spPr>
          <a:xfrm>
            <a:off x="4393405" y="3058539"/>
            <a:ext cx="357190"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Flèche vers le bas 18"/>
          <p:cNvSpPr/>
          <p:nvPr/>
        </p:nvSpPr>
        <p:spPr>
          <a:xfrm rot="18738662">
            <a:off x="3074061" y="3489427"/>
            <a:ext cx="357190"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Flèche vers le bas 19"/>
          <p:cNvSpPr/>
          <p:nvPr/>
        </p:nvSpPr>
        <p:spPr>
          <a:xfrm rot="2861338" flipH="1">
            <a:off x="5717269" y="3489427"/>
            <a:ext cx="357190"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Flèche vers le bas 20"/>
          <p:cNvSpPr/>
          <p:nvPr/>
        </p:nvSpPr>
        <p:spPr>
          <a:xfrm rot="18738662" flipH="1" flipV="1">
            <a:off x="5502955" y="4556476"/>
            <a:ext cx="357190"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Flèche vers le bas 21"/>
          <p:cNvSpPr/>
          <p:nvPr/>
        </p:nvSpPr>
        <p:spPr>
          <a:xfrm rot="2861338" flipV="1">
            <a:off x="3216939" y="4556476"/>
            <a:ext cx="357190"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8</a:t>
            </a:fld>
            <a:endParaRPr lang="fr-FR" dirty="0"/>
          </a:p>
        </p:txBody>
      </p:sp>
      <p:sp>
        <p:nvSpPr>
          <p:cNvPr id="41987" name="Espace réservé du contenu 2"/>
          <p:cNvSpPr>
            <a:spLocks noGrp="1"/>
          </p:cNvSpPr>
          <p:nvPr>
            <p:ph sz="quarter" idx="1"/>
          </p:nvPr>
        </p:nvSpPr>
        <p:spPr/>
        <p:txBody>
          <a:bodyPr>
            <a:normAutofit/>
          </a:bodyPr>
          <a:lstStyle/>
          <a:p>
            <a:pPr marL="457200" indent="-457200" algn="just">
              <a:buFont typeface="+mj-lt"/>
              <a:buAutoNum type="arabicPeriod" startAt="2"/>
            </a:pPr>
            <a:r>
              <a:rPr lang="fr-FR" sz="2400" b="1" dirty="0" smtClean="0"/>
              <a:t>Évaluer le poids relatif de chacune de ces parties prenantes : </a:t>
            </a:r>
            <a:r>
              <a:rPr lang="fr-FR" sz="2400" dirty="0" smtClean="0"/>
              <a:t>il s’agit d’attribuer à chaque partie identifiée un poids (allant de 1 à 5) selon le degré de son influence dans la prise de décision.</a:t>
            </a:r>
          </a:p>
        </p:txBody>
      </p:sp>
      <p:sp>
        <p:nvSpPr>
          <p:cNvPr id="6"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05EC7D1A-ABDD-4DA3-BC45-4C718B3864C9}" type="slidenum">
              <a:rPr lang="fr-FR"/>
              <a:pPr>
                <a:defRPr/>
              </a:pPr>
              <a:t>9</a:t>
            </a:fld>
            <a:endParaRPr lang="fr-FR" dirty="0"/>
          </a:p>
        </p:txBody>
      </p:sp>
      <p:sp>
        <p:nvSpPr>
          <p:cNvPr id="41987" name="Espace réservé du contenu 2"/>
          <p:cNvSpPr>
            <a:spLocks noGrp="1"/>
          </p:cNvSpPr>
          <p:nvPr>
            <p:ph sz="quarter" idx="1"/>
          </p:nvPr>
        </p:nvSpPr>
        <p:spPr/>
        <p:txBody>
          <a:bodyPr>
            <a:normAutofit/>
          </a:bodyPr>
          <a:lstStyle/>
          <a:p>
            <a:pPr marL="457200" indent="-457200" algn="just" eaLnBrk="1" hangingPunct="1">
              <a:buFont typeface="+mj-lt"/>
              <a:buAutoNum type="arabicPeriod" startAt="2"/>
            </a:pPr>
            <a:r>
              <a:rPr lang="fr-FR" sz="2400" b="1" dirty="0" smtClean="0"/>
              <a:t>Évaluer le poids relatif de chacune de ces parties prenantes : </a:t>
            </a:r>
            <a:r>
              <a:rPr lang="fr-FR" sz="2400" i="1" dirty="0" smtClean="0"/>
              <a:t>par exemple, dans une entreprise de services publics, les parties prenantes financières ont un poids plus faible que la tutelle.</a:t>
            </a:r>
            <a:endParaRPr lang="fr-FR" sz="2400" dirty="0" smtClean="0"/>
          </a:p>
        </p:txBody>
      </p:sp>
      <p:sp>
        <p:nvSpPr>
          <p:cNvPr id="8" name="Titre 1"/>
          <p:cNvSpPr>
            <a:spLocks noGrp="1"/>
          </p:cNvSpPr>
          <p:nvPr>
            <p:ph type="title"/>
          </p:nvPr>
        </p:nvSpPr>
        <p:spPr>
          <a:xfrm>
            <a:off x="214282" y="346076"/>
            <a:ext cx="7772400" cy="796908"/>
          </a:xfrm>
        </p:spPr>
        <p:txBody>
          <a:bodyPr>
            <a:normAutofit/>
          </a:bodyPr>
          <a:lstStyle/>
          <a:p>
            <a:pPr algn="just" eaLnBrk="1" hangingPunct="1">
              <a:defRPr/>
            </a:pPr>
            <a:r>
              <a:rPr lang="fr-FR" u="sng" dirty="0" smtClean="0">
                <a:solidFill>
                  <a:schemeClr val="accent2">
                    <a:lumMod val="75000"/>
                  </a:schemeClr>
                </a:solidFill>
                <a:latin typeface="+mn-lt"/>
              </a:rPr>
              <a:t>I. Définir les finalités de l’entreprise</a:t>
            </a:r>
          </a:p>
        </p:txBody>
      </p:sp>
      <p:graphicFrame>
        <p:nvGraphicFramePr>
          <p:cNvPr id="9" name="Graphique 8"/>
          <p:cNvGraphicFramePr/>
          <p:nvPr/>
        </p:nvGraphicFramePr>
        <p:xfrm>
          <a:off x="714348" y="2714620"/>
          <a:ext cx="7488000" cy="3486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6854</TotalTime>
  <Words>5381</Words>
  <Application>Microsoft Office PowerPoint</Application>
  <PresentationFormat>Affichage à l'écran (4:3)</PresentationFormat>
  <Paragraphs>991</Paragraphs>
  <Slides>60</Slides>
  <Notes>9</Notes>
  <HiddenSlides>0</HiddenSlides>
  <MMClips>0</MMClips>
  <ScaleCrop>false</ScaleCrop>
  <HeadingPairs>
    <vt:vector size="4" baseType="variant">
      <vt:variant>
        <vt:lpstr>Thème</vt:lpstr>
      </vt:variant>
      <vt:variant>
        <vt:i4>1</vt:i4>
      </vt:variant>
      <vt:variant>
        <vt:lpstr>Titres des diapositives</vt:lpstr>
      </vt:variant>
      <vt:variant>
        <vt:i4>60</vt:i4>
      </vt:variant>
    </vt:vector>
  </HeadingPairs>
  <TitlesOfParts>
    <vt:vector size="61" baseType="lpstr">
      <vt:lpstr>Capitaux</vt:lpstr>
      <vt:lpstr>2ème Phase : Scénarisation Présentation des outils</vt:lpstr>
      <vt:lpstr>5 Étapes pour la scénarisation</vt:lpstr>
      <vt:lpstr>5 Étapes pour la scénarisation</vt:lpstr>
      <vt:lpstr>I. Définir les finalités de l’entreprise</vt:lpstr>
      <vt:lpstr>I. Définir les finalités de l’entreprise</vt:lpstr>
      <vt:lpstr>I. Définir les finalités de l’entreprise</vt:lpstr>
      <vt:lpstr>I. Définir les finalités de l’entreprise</vt:lpstr>
      <vt:lpstr>I. Définir les finalités de l’entreprise</vt:lpstr>
      <vt:lpstr>I. Définir les finalités de l’entreprise</vt:lpstr>
      <vt:lpstr>I. Définir les finalités de l’entreprise</vt:lpstr>
      <vt:lpstr>I. Définir les finalités de l’entreprise</vt:lpstr>
      <vt:lpstr>Exemple : finalités des parties prenantes relativement au métier distribution. Source : plan stratégique 2009 – 2013 de SONELGAZ</vt:lpstr>
      <vt:lpstr>Diapositive 13</vt:lpstr>
      <vt:lpstr>Diapositive 14</vt:lpstr>
      <vt:lpstr>Diapositive 15</vt:lpstr>
      <vt:lpstr>Diapositive 16</vt:lpstr>
      <vt:lpstr>Diapositive 17</vt:lpstr>
      <vt:lpstr>Diapositive 18</vt:lpstr>
      <vt:lpstr>Diapositive 19</vt:lpstr>
      <vt:lpstr>Diapositive 20</vt:lpstr>
      <vt:lpstr>Rappel du résultat du diagnostic pour SDA</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S1 Continuité, Actions stratégiques et modalités: </vt:lpstr>
      <vt:lpstr>S1 Continuité, Actions stratégiques et modalités: </vt:lpstr>
      <vt:lpstr>Diapositive 39</vt:lpstr>
      <vt:lpstr>S3 – Écrémage, Actions stratégiques et modalités: </vt:lpstr>
      <vt:lpstr>S4 - séparation distribution/ commercialisation,  Actions stratégiques et modalités:</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Travaux à Faire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Étapes pour la scénarisation</dc:title>
  <dc:creator> </dc:creator>
  <cp:lastModifiedBy>bellounes</cp:lastModifiedBy>
  <cp:revision>603</cp:revision>
  <dcterms:created xsi:type="dcterms:W3CDTF">2011-01-09T12:18:13Z</dcterms:created>
  <dcterms:modified xsi:type="dcterms:W3CDTF">2012-10-01T15:15:18Z</dcterms:modified>
</cp:coreProperties>
</file>