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907" r:id="rId1"/>
  </p:sldMasterIdLst>
  <p:notesMasterIdLst>
    <p:notesMasterId r:id="rId20"/>
  </p:notesMasterIdLst>
  <p:handoutMasterIdLst>
    <p:handoutMasterId r:id="rId21"/>
  </p:handoutMasterIdLst>
  <p:sldIdLst>
    <p:sldId id="256" r:id="rId2"/>
    <p:sldId id="257" r:id="rId3"/>
    <p:sldId id="281" r:id="rId4"/>
    <p:sldId id="261" r:id="rId5"/>
    <p:sldId id="262" r:id="rId6"/>
    <p:sldId id="263" r:id="rId7"/>
    <p:sldId id="266" r:id="rId8"/>
    <p:sldId id="267" r:id="rId9"/>
    <p:sldId id="268" r:id="rId10"/>
    <p:sldId id="270" r:id="rId11"/>
    <p:sldId id="273" r:id="rId12"/>
    <p:sldId id="275" r:id="rId13"/>
    <p:sldId id="276" r:id="rId14"/>
    <p:sldId id="277" r:id="rId15"/>
    <p:sldId id="278" r:id="rId16"/>
    <p:sldId id="279" r:id="rId17"/>
    <p:sldId id="284" r:id="rId18"/>
    <p:sldId id="285" r:id="rId19"/>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99" autoAdjust="0"/>
    <p:restoredTop sz="94576"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8" d="100"/>
          <a:sy n="38" d="100"/>
        </p:scale>
        <p:origin x="-207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17DAC2-FD88-4BF9-BAE6-E22D837EF8D2}" type="datetimeFigureOut">
              <a:rPr lang="fr-FR" smtClean="0"/>
              <a:pPr/>
              <a:t>16/01/2014</a:t>
            </a:fld>
            <a:endParaRPr lang="fr-FR"/>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40D5190-3DE8-436E-9E4C-D25A42F56CD3}" type="slidenum">
              <a:rPr lang="fr-FR" smtClean="0"/>
              <a:pPr/>
              <a:t>‹N°›</a:t>
            </a:fld>
            <a:endParaRPr lang="fr-FR"/>
          </a:p>
        </p:txBody>
      </p:sp>
    </p:spTree>
    <p:extLst>
      <p:ext uri="{BB962C8B-B14F-4D97-AF65-F5344CB8AC3E}">
        <p14:creationId xmlns:p14="http://schemas.microsoft.com/office/powerpoint/2010/main" val="745146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9BC76B-E563-4AC4-A1B3-07FFD469A4FD}" type="datetimeFigureOut">
              <a:rPr lang="fr-FR" smtClean="0"/>
              <a:pPr/>
              <a:t>16/01/2014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991D3B-C32A-4E67-9AF3-849AB0D6EC15}" type="slidenum">
              <a:rPr lang="fr-FR" smtClean="0"/>
              <a:pPr/>
              <a:t>‹N°›</a:t>
            </a:fld>
            <a:endParaRPr lang="fr-FR"/>
          </a:p>
        </p:txBody>
      </p:sp>
    </p:spTree>
    <p:extLst>
      <p:ext uri="{BB962C8B-B14F-4D97-AF65-F5344CB8AC3E}">
        <p14:creationId xmlns:p14="http://schemas.microsoft.com/office/powerpoint/2010/main" val="997007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7" name="Triangle isocèle 6"/>
          <p:cNvSpPr/>
          <p:nvPr/>
        </p:nvSpPr>
        <p:spPr>
          <a:xfrm rot="16200000">
            <a:off x="7554353" y="5254283"/>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540544" y="776288"/>
            <a:ext cx="8062912" cy="1470025"/>
          </a:xfrm>
        </p:spPr>
        <p:txBody>
          <a:bodyPr anchor="b">
            <a:normAutofit/>
          </a:bodyPr>
          <a:lstStyle>
            <a:lvl1pPr algn="r">
              <a:defRPr sz="440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1371600" y="6012656"/>
            <a:ext cx="5791200" cy="365125"/>
          </a:xfrm>
        </p:spPr>
        <p:txBody>
          <a:bodyPr tIns="0" bIns="0" anchor="t"/>
          <a:lstStyle>
            <a:lvl1pPr algn="r">
              <a:defRPr sz="1000"/>
            </a:lvl1pPr>
          </a:lstStyle>
          <a:p>
            <a:fld id="{7B895ED9-7603-4F7D-A432-EC98B28F10F8}" type="datetimeFigureOut">
              <a:rPr lang="fr-FR" smtClean="0"/>
              <a:pPr/>
              <a:t>16/01/2014</a:t>
            </a:fld>
            <a:endParaRPr lang="fr-FR"/>
          </a:p>
        </p:txBody>
      </p:sp>
      <p:sp>
        <p:nvSpPr>
          <p:cNvPr id="17" name="Espace réservé du pied de page 16"/>
          <p:cNvSpPr>
            <a:spLocks noGrp="1"/>
          </p:cNvSpPr>
          <p:nvPr>
            <p:ph type="ftr" sz="quarter" idx="11"/>
          </p:nvPr>
        </p:nvSpPr>
        <p:spPr>
          <a:xfrm>
            <a:off x="1371600" y="5650704"/>
            <a:ext cx="5791200" cy="365125"/>
          </a:xfrm>
        </p:spPr>
        <p:txBody>
          <a:bodyPr tIns="0" bIns="0" anchor="b"/>
          <a:lstStyle>
            <a:lvl1pPr algn="r">
              <a:defRPr sz="1100"/>
            </a:lvl1pPr>
          </a:lstStyle>
          <a:p>
            <a:endParaRPr lang="fr-FR"/>
          </a:p>
        </p:txBody>
      </p:sp>
      <p:sp>
        <p:nvSpPr>
          <p:cNvPr id="29" name="Espace réservé du numéro de diapositive 28"/>
          <p:cNvSpPr>
            <a:spLocks noGrp="1"/>
          </p:cNvSpPr>
          <p:nvPr>
            <p:ph type="sldNum" sz="quarter" idx="12"/>
          </p:nvPr>
        </p:nvSpPr>
        <p:spPr>
          <a:xfrm>
            <a:off x="8392247" y="5752307"/>
            <a:ext cx="502920" cy="365125"/>
          </a:xfrm>
        </p:spPr>
        <p:txBody>
          <a:bodyPr anchor="ctr"/>
          <a:lstStyle>
            <a:lvl1pPr algn="ctr">
              <a:defRPr sz="1300">
                <a:solidFill>
                  <a:srgbClr val="FFFFFF"/>
                </a:solidFill>
              </a:defRPr>
            </a:lvl1pPr>
          </a:lstStyle>
          <a:p>
            <a:fld id="{2E9400FE-71C4-48CE-AD70-6B25C3F03E89}" type="slidenum">
              <a:rPr lang="fr-FR" smtClean="0"/>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B895ED9-7603-4F7D-A432-EC98B28F10F8}" type="datetimeFigureOut">
              <a:rPr lang="fr-FR" smtClean="0"/>
              <a:pPr/>
              <a:t>16/01/2014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E9400FE-71C4-48CE-AD70-6B25C3F03E89}"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781800" y="381000"/>
            <a:ext cx="1905000" cy="5486400"/>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381000"/>
            <a:ext cx="6248400" cy="5486400"/>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B895ED9-7603-4F7D-A432-EC98B28F10F8}" type="datetimeFigureOut">
              <a:rPr lang="fr-FR" smtClean="0"/>
              <a:pPr/>
              <a:t>16/01/2014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E9400FE-71C4-48CE-AD70-6B25C3F03E89}" type="slidenum">
              <a:rPr lang="fr-FR" smtClean="0"/>
              <a:pPr/>
              <a:t>‹N°›</a:t>
            </a:fld>
            <a:endParaRPr lang="fr-F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Tree>
  </p:cSld>
  <p:clrMapOvr>
    <a:masterClrMapping/>
  </p:clrMapOvr>
  <p:transition advClick="0" advTm="10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267494"/>
            <a:ext cx="8229600" cy="1399032"/>
          </a:xfrm>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a:xfrm>
            <a:off x="457200" y="1882808"/>
            <a:ext cx="82296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4791456" y="6480048"/>
            <a:ext cx="2133600" cy="301752"/>
          </a:xfrm>
        </p:spPr>
        <p:txBody>
          <a:bodyPr/>
          <a:lstStyle/>
          <a:p>
            <a:fld id="{7B895ED9-7603-4F7D-A432-EC98B28F10F8}" type="datetimeFigureOut">
              <a:rPr lang="fr-FR" smtClean="0"/>
              <a:pPr/>
              <a:t>16/01/2014</a:t>
            </a:fld>
            <a:endParaRPr lang="fr-FR"/>
          </a:p>
        </p:txBody>
      </p:sp>
      <p:sp>
        <p:nvSpPr>
          <p:cNvPr id="5" name="Espace réservé du pied de page 4"/>
          <p:cNvSpPr>
            <a:spLocks noGrp="1"/>
          </p:cNvSpPr>
          <p:nvPr>
            <p:ph type="ftr" sz="quarter" idx="11"/>
          </p:nvPr>
        </p:nvSpPr>
        <p:spPr>
          <a:xfrm>
            <a:off x="457200" y="6480969"/>
            <a:ext cx="4260056" cy="300831"/>
          </a:xfrm>
        </p:spPr>
        <p:txBody>
          <a:bodyPr/>
          <a:lstStyle/>
          <a:p>
            <a:endParaRPr lang="fr-FR"/>
          </a:p>
        </p:txBody>
      </p:sp>
      <p:sp>
        <p:nvSpPr>
          <p:cNvPr id="6" name="Espace réservé du numéro de diapositive 5"/>
          <p:cNvSpPr>
            <a:spLocks noGrp="1"/>
          </p:cNvSpPr>
          <p:nvPr>
            <p:ph type="sldNum" sz="quarter" idx="12"/>
          </p:nvPr>
        </p:nvSpPr>
        <p:spPr/>
        <p:txBody>
          <a:bodyPr/>
          <a:lstStyle/>
          <a:p>
            <a:fld id="{2E9400FE-71C4-48CE-AD70-6B25C3F03E89}" type="slidenum">
              <a:rPr lang="fr-FR" smtClean="0"/>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2">
        <a:schemeClr val="bg1"/>
      </p:bgRef>
    </p:bg>
    <p:spTree>
      <p:nvGrpSpPr>
        <p:cNvPr id="1" name=""/>
        <p:cNvGrpSpPr/>
        <p:nvPr/>
      </p:nvGrpSpPr>
      <p:grpSpPr>
        <a:xfrm>
          <a:off x="0" y="0"/>
          <a:ext cx="0" cy="0"/>
          <a:chOff x="0" y="0"/>
          <a:chExt cx="0" cy="0"/>
        </a:xfrm>
      </p:grpSpPr>
      <p:sp>
        <p:nvSpPr>
          <p:cNvPr id="9" name="Triangle rectangle 8"/>
          <p:cNvSpPr/>
          <p:nvPr/>
        </p:nvSpPr>
        <p:spPr>
          <a:xfrm flipV="1">
            <a:off x="7034" y="7034"/>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algn="ctr" defTabSz="914400" rtl="0" eaLnBrk="1" latinLnBrk="0" hangingPunct="1"/>
            <a:endParaRPr kumimoji="0" lang="en-US" sz="1800" kern="1200">
              <a:solidFill>
                <a:schemeClr val="lt1"/>
              </a:solidFill>
              <a:latin typeface="+mn-lt"/>
              <a:ea typeface="+mn-ea"/>
              <a:cs typeface="+mn-cs"/>
            </a:endParaRPr>
          </a:p>
        </p:txBody>
      </p:sp>
      <p:sp>
        <p:nvSpPr>
          <p:cNvPr id="8" name="Triangle isocèle 7"/>
          <p:cNvSpPr/>
          <p:nvPr/>
        </p:nvSpPr>
        <p:spPr>
          <a:xfrm rot="5400000" flipV="1">
            <a:off x="7554353" y="309490"/>
            <a:ext cx="1892949" cy="1294228"/>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 name="Espace réservé de la date 3"/>
          <p:cNvSpPr>
            <a:spLocks noGrp="1"/>
          </p:cNvSpPr>
          <p:nvPr>
            <p:ph type="dt" sz="half" idx="10"/>
          </p:nvPr>
        </p:nvSpPr>
        <p:spPr>
          <a:xfrm>
            <a:off x="6955632" y="6477000"/>
            <a:ext cx="2133600" cy="304800"/>
          </a:xfrm>
        </p:spPr>
        <p:txBody>
          <a:bodyPr/>
          <a:lstStyle/>
          <a:p>
            <a:fld id="{7B895ED9-7603-4F7D-A432-EC98B28F10F8}" type="datetimeFigureOut">
              <a:rPr lang="fr-FR" smtClean="0"/>
              <a:pPr/>
              <a:t>16/01/2014</a:t>
            </a:fld>
            <a:endParaRPr lang="fr-FR"/>
          </a:p>
        </p:txBody>
      </p:sp>
      <p:sp>
        <p:nvSpPr>
          <p:cNvPr id="5" name="Espace réservé du pied de page 4"/>
          <p:cNvSpPr>
            <a:spLocks noGrp="1"/>
          </p:cNvSpPr>
          <p:nvPr>
            <p:ph type="ftr" sz="quarter" idx="11"/>
          </p:nvPr>
        </p:nvSpPr>
        <p:spPr>
          <a:xfrm>
            <a:off x="2619376" y="6480969"/>
            <a:ext cx="4260056" cy="300831"/>
          </a:xfrm>
        </p:spPr>
        <p:txBody>
          <a:bodyPr/>
          <a:lstStyle/>
          <a:p>
            <a:endParaRPr lang="fr-FR"/>
          </a:p>
        </p:txBody>
      </p:sp>
      <p:sp>
        <p:nvSpPr>
          <p:cNvPr id="6" name="Espace réservé du numéro de diapositive 5"/>
          <p:cNvSpPr>
            <a:spLocks noGrp="1"/>
          </p:cNvSpPr>
          <p:nvPr>
            <p:ph type="sldNum" sz="quarter" idx="12"/>
          </p:nvPr>
        </p:nvSpPr>
        <p:spPr>
          <a:xfrm>
            <a:off x="8451056" y="809624"/>
            <a:ext cx="502920" cy="300831"/>
          </a:xfrm>
        </p:spPr>
        <p:txBody>
          <a:bodyPr/>
          <a:lstStyle/>
          <a:p>
            <a:fld id="{2E9400FE-71C4-48CE-AD70-6B25C3F03E89}" type="slidenum">
              <a:rPr lang="fr-FR" smtClean="0"/>
              <a:pPr/>
              <a:t>‹N°›</a:t>
            </a:fld>
            <a:endParaRPr lang="fr-FR"/>
          </a:p>
        </p:txBody>
      </p:sp>
      <p:cxnSp>
        <p:nvCxnSpPr>
          <p:cNvPr id="11" name="Connecteur droit 10"/>
          <p:cNvCxnSpPr/>
          <p:nvPr/>
        </p:nvCxnSpPr>
        <p:spPr>
          <a:xfrm rot="10800000">
            <a:off x="6468794" y="9381"/>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0" name="Connecteur droit 9"/>
          <p:cNvCxnSpPr/>
          <p:nvPr/>
        </p:nvCxnSpPr>
        <p:spPr>
          <a:xfrm flipV="1">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re 1"/>
          <p:cNvSpPr>
            <a:spLocks noGrp="1"/>
          </p:cNvSpPr>
          <p:nvPr>
            <p:ph type="title"/>
          </p:nvPr>
        </p:nvSpPr>
        <p:spPr>
          <a:xfrm>
            <a:off x="381000" y="271464"/>
            <a:ext cx="7239000" cy="1362075"/>
          </a:xfrm>
        </p:spPr>
        <p:txBody>
          <a:bodyPr anchor="ctr"/>
          <a:lstStyle>
            <a:lvl1pPr marL="0" algn="l">
              <a:buNone/>
              <a:defRPr sz="3600" b="1" cap="none" baseline="0"/>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381000" y="1633536"/>
            <a:ext cx="3886200" cy="2286000"/>
          </a:xfrm>
        </p:spPr>
        <p:txBody>
          <a:bodyPr anchor="t"/>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marL="0" algn="l">
              <a:defRPr/>
            </a:lvl1p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4791456" y="6480969"/>
            <a:ext cx="2133600" cy="301752"/>
          </a:xfrm>
        </p:spPr>
        <p:txBody>
          <a:bodyPr/>
          <a:lstStyle/>
          <a:p>
            <a:fld id="{7B895ED9-7603-4F7D-A432-EC98B28F10F8}" type="datetimeFigureOut">
              <a:rPr lang="fr-FR" smtClean="0"/>
              <a:pPr/>
              <a:t>16/01/2014</a:t>
            </a:fld>
            <a:endParaRPr lang="fr-FR"/>
          </a:p>
        </p:txBody>
      </p:sp>
      <p:sp>
        <p:nvSpPr>
          <p:cNvPr id="6" name="Espace réservé du pied de page 5"/>
          <p:cNvSpPr>
            <a:spLocks noGrp="1"/>
          </p:cNvSpPr>
          <p:nvPr>
            <p:ph type="ftr" sz="quarter" idx="11"/>
          </p:nvPr>
        </p:nvSpPr>
        <p:spPr>
          <a:xfrm>
            <a:off x="457200" y="6480969"/>
            <a:ext cx="4260056" cy="301752"/>
          </a:xfrm>
        </p:spPr>
        <p:txBody>
          <a:bodyPr/>
          <a:lstStyle/>
          <a:p>
            <a:endParaRPr lang="fr-FR"/>
          </a:p>
        </p:txBody>
      </p:sp>
      <p:sp>
        <p:nvSpPr>
          <p:cNvPr id="7" name="Espace réservé du numéro de diapositive 6"/>
          <p:cNvSpPr>
            <a:spLocks noGrp="1"/>
          </p:cNvSpPr>
          <p:nvPr>
            <p:ph type="sldNum" sz="quarter" idx="12"/>
          </p:nvPr>
        </p:nvSpPr>
        <p:spPr>
          <a:xfrm>
            <a:off x="7589520" y="6480969"/>
            <a:ext cx="502920" cy="301752"/>
          </a:xfrm>
        </p:spPr>
        <p:txBody>
          <a:bodyPr/>
          <a:lstStyle/>
          <a:p>
            <a:fld id="{2E9400FE-71C4-48CE-AD70-6B25C3F03E89}" type="slidenum">
              <a:rPr lang="fr-FR" smtClean="0"/>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a:xfrm>
            <a:off x="4791456" y="6480969"/>
            <a:ext cx="2130552" cy="301752"/>
          </a:xfrm>
        </p:spPr>
        <p:txBody>
          <a:bodyPr/>
          <a:lstStyle/>
          <a:p>
            <a:fld id="{7B895ED9-7603-4F7D-A432-EC98B28F10F8}" type="datetimeFigureOut">
              <a:rPr lang="fr-FR" smtClean="0"/>
              <a:pPr/>
              <a:t>16/01/2014</a:t>
            </a:fld>
            <a:endParaRPr lang="fr-FR"/>
          </a:p>
        </p:txBody>
      </p:sp>
      <p:sp>
        <p:nvSpPr>
          <p:cNvPr id="8" name="Espace réservé du pied de page 7"/>
          <p:cNvSpPr>
            <a:spLocks noGrp="1"/>
          </p:cNvSpPr>
          <p:nvPr>
            <p:ph type="ftr" sz="quarter" idx="11"/>
          </p:nvPr>
        </p:nvSpPr>
        <p:spPr>
          <a:xfrm>
            <a:off x="457200" y="6480969"/>
            <a:ext cx="4261104" cy="301752"/>
          </a:xfrm>
        </p:spPr>
        <p:txBody>
          <a:bodyPr/>
          <a:lstStyle/>
          <a:p>
            <a:endParaRPr lang="fr-FR"/>
          </a:p>
        </p:txBody>
      </p:sp>
      <p:sp>
        <p:nvSpPr>
          <p:cNvPr id="9" name="Espace réservé du numéro de diapositive 8"/>
          <p:cNvSpPr>
            <a:spLocks noGrp="1"/>
          </p:cNvSpPr>
          <p:nvPr>
            <p:ph type="sldNum" sz="quarter" idx="12"/>
          </p:nvPr>
        </p:nvSpPr>
        <p:spPr>
          <a:xfrm>
            <a:off x="7589520" y="6483096"/>
            <a:ext cx="502920" cy="301752"/>
          </a:xfrm>
        </p:spPr>
        <p:txBody>
          <a:bodyPr/>
          <a:lstStyle>
            <a:lvl1pPr algn="ctr">
              <a:defRPr/>
            </a:lvl1pPr>
          </a:lstStyle>
          <a:p>
            <a:fld id="{2E9400FE-71C4-48CE-AD70-6B25C3F03E89}"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b="0"/>
            </a:lvl1p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7B895ED9-7603-4F7D-A432-EC98B28F10F8}" type="datetimeFigureOut">
              <a:rPr lang="fr-FR" smtClean="0"/>
              <a:pPr/>
              <a:t>16/01/2014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E9400FE-71C4-48CE-AD70-6B25C3F03E89}"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4791456" y="6480969"/>
            <a:ext cx="2133600" cy="301752"/>
          </a:xfrm>
        </p:spPr>
        <p:txBody>
          <a:bodyPr/>
          <a:lstStyle/>
          <a:p>
            <a:fld id="{7B895ED9-7603-4F7D-A432-EC98B28F10F8}" type="datetimeFigureOut">
              <a:rPr lang="fr-FR" smtClean="0"/>
              <a:pPr/>
              <a:t>16/01/2014</a:t>
            </a:fld>
            <a:endParaRPr lang="fr-FR"/>
          </a:p>
        </p:txBody>
      </p:sp>
      <p:sp>
        <p:nvSpPr>
          <p:cNvPr id="3" name="Espace réservé du pied de page 2"/>
          <p:cNvSpPr>
            <a:spLocks noGrp="1"/>
          </p:cNvSpPr>
          <p:nvPr>
            <p:ph type="ftr" sz="quarter" idx="11"/>
          </p:nvPr>
        </p:nvSpPr>
        <p:spPr>
          <a:xfrm>
            <a:off x="457200" y="6481890"/>
            <a:ext cx="4260056" cy="300831"/>
          </a:xfrm>
        </p:spPr>
        <p:txBody>
          <a:bodyPr/>
          <a:lstStyle/>
          <a:p>
            <a:endParaRPr lang="fr-FR"/>
          </a:p>
        </p:txBody>
      </p:sp>
      <p:sp>
        <p:nvSpPr>
          <p:cNvPr id="4" name="Espace réservé du numéro de diapositive 3"/>
          <p:cNvSpPr>
            <a:spLocks noGrp="1"/>
          </p:cNvSpPr>
          <p:nvPr>
            <p:ph type="sldNum" sz="quarter" idx="12"/>
          </p:nvPr>
        </p:nvSpPr>
        <p:spPr>
          <a:xfrm>
            <a:off x="7589520" y="6480969"/>
            <a:ext cx="502920" cy="301752"/>
          </a:xfrm>
        </p:spPr>
        <p:txBody>
          <a:bodyPr/>
          <a:lstStyle/>
          <a:p>
            <a:fld id="{2E9400FE-71C4-48CE-AD70-6B25C3F03E89}"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2">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1135856" y="367664"/>
            <a:ext cx="2438400" cy="5943600"/>
          </a:xfrm>
        </p:spPr>
        <p:txBody>
          <a:bodyPr anchor="t"/>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a:xfrm>
            <a:off x="6278976" y="6556248"/>
            <a:ext cx="2133600" cy="301752"/>
          </a:xfrm>
        </p:spPr>
        <p:txBody>
          <a:bodyPr/>
          <a:lstStyle>
            <a:lvl1pPr>
              <a:defRPr sz="900"/>
            </a:lvl1pPr>
          </a:lstStyle>
          <a:p>
            <a:fld id="{7B895ED9-7603-4F7D-A432-EC98B28F10F8}" type="datetimeFigureOut">
              <a:rPr lang="fr-FR" smtClean="0"/>
              <a:pPr/>
              <a:t>16/01/2014</a:t>
            </a:fld>
            <a:endParaRPr lang="fr-FR"/>
          </a:p>
        </p:txBody>
      </p:sp>
      <p:sp>
        <p:nvSpPr>
          <p:cNvPr id="6" name="Espace réservé du pied de page 5"/>
          <p:cNvSpPr>
            <a:spLocks noGrp="1"/>
          </p:cNvSpPr>
          <p:nvPr>
            <p:ph type="ftr" sz="quarter" idx="11"/>
          </p:nvPr>
        </p:nvSpPr>
        <p:spPr>
          <a:xfrm>
            <a:off x="1135856" y="6556248"/>
            <a:ext cx="5143120" cy="301752"/>
          </a:xfrm>
        </p:spPr>
        <p:txBody>
          <a:bodyPr/>
          <a:lstStyle>
            <a:lvl1pPr>
              <a:defRPr sz="900"/>
            </a:lvl1pPr>
          </a:lstStyle>
          <a:p>
            <a:endParaRPr lang="fr-FR"/>
          </a:p>
        </p:txBody>
      </p:sp>
      <p:sp>
        <p:nvSpPr>
          <p:cNvPr id="7" name="Espace réservé du numéro de diapositive 6"/>
          <p:cNvSpPr>
            <a:spLocks noGrp="1"/>
          </p:cNvSpPr>
          <p:nvPr>
            <p:ph type="sldNum" sz="quarter" idx="12"/>
          </p:nvPr>
        </p:nvSpPr>
        <p:spPr>
          <a:xfrm>
            <a:off x="8410576" y="6556248"/>
            <a:ext cx="502920" cy="301752"/>
          </a:xfrm>
        </p:spPr>
        <p:txBody>
          <a:bodyPr/>
          <a:lstStyle>
            <a:lvl1pPr>
              <a:defRPr sz="900"/>
            </a:lvl1pPr>
          </a:lstStyle>
          <a:p>
            <a:fld id="{2E9400FE-71C4-48CE-AD70-6B25C3F03E89}"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2">
        <a:schemeClr val="bg1"/>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138237" y="373966"/>
            <a:ext cx="7333488" cy="5486400"/>
          </a:xfrm>
          <a:solidFill>
            <a:schemeClr val="bg2">
              <a:shade val="50000"/>
            </a:schemeClr>
          </a:solidFill>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a:xfrm>
            <a:off x="6108192" y="6556248"/>
            <a:ext cx="2103120" cy="301752"/>
          </a:xfrm>
        </p:spPr>
        <p:txBody>
          <a:bodyPr/>
          <a:lstStyle>
            <a:lvl1pPr>
              <a:defRPr sz="900"/>
            </a:lvl1pPr>
          </a:lstStyle>
          <a:p>
            <a:fld id="{7B895ED9-7603-4F7D-A432-EC98B28F10F8}" type="datetimeFigureOut">
              <a:rPr lang="fr-FR" smtClean="0"/>
              <a:pPr/>
              <a:t>16/01/2014</a:t>
            </a:fld>
            <a:endParaRPr lang="fr-FR"/>
          </a:p>
        </p:txBody>
      </p:sp>
      <p:sp>
        <p:nvSpPr>
          <p:cNvPr id="6" name="Espace réservé du pied de page 5"/>
          <p:cNvSpPr>
            <a:spLocks noGrp="1"/>
          </p:cNvSpPr>
          <p:nvPr>
            <p:ph type="ftr" sz="quarter" idx="11"/>
          </p:nvPr>
        </p:nvSpPr>
        <p:spPr>
          <a:xfrm>
            <a:off x="1170432" y="6557169"/>
            <a:ext cx="4948072" cy="301752"/>
          </a:xfrm>
        </p:spPr>
        <p:txBody>
          <a:bodyPr/>
          <a:lstStyle>
            <a:lvl1pPr>
              <a:defRPr sz="900"/>
            </a:lvl1pPr>
          </a:lstStyle>
          <a:p>
            <a:endParaRPr lang="fr-FR"/>
          </a:p>
        </p:txBody>
      </p:sp>
      <p:sp>
        <p:nvSpPr>
          <p:cNvPr id="7" name="Espace réservé du numéro de diapositive 6"/>
          <p:cNvSpPr>
            <a:spLocks noGrp="1"/>
          </p:cNvSpPr>
          <p:nvPr>
            <p:ph type="sldNum" sz="quarter" idx="12"/>
          </p:nvPr>
        </p:nvSpPr>
        <p:spPr>
          <a:xfrm>
            <a:off x="8217192" y="6556248"/>
            <a:ext cx="365760" cy="301752"/>
          </a:xfrm>
        </p:spPr>
        <p:txBody>
          <a:bodyPr/>
          <a:lstStyle>
            <a:lvl1pPr algn="ctr">
              <a:defRPr sz="900"/>
            </a:lvl1pPr>
          </a:lstStyle>
          <a:p>
            <a:fld id="{2E9400FE-71C4-48CE-AD70-6B25C3F03E89}"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1" name="Triangle rectangle 10"/>
          <p:cNvSpPr/>
          <p:nvPr/>
        </p:nvSpPr>
        <p:spPr>
          <a:xfrm>
            <a:off x="7034" y="14068"/>
            <a:ext cx="9129932" cy="6836899"/>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8" name="Connecteur droit 7"/>
          <p:cNvCxnSpPr/>
          <p:nvPr/>
        </p:nvCxnSpPr>
        <p:spPr>
          <a:xfrm>
            <a:off x="0" y="7034"/>
            <a:ext cx="9136966" cy="6843933"/>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Connecteur droit 8"/>
          <p:cNvCxnSpPr/>
          <p:nvPr/>
        </p:nvCxnSpPr>
        <p:spPr>
          <a:xfrm rot="10800000" flipV="1">
            <a:off x="6468794" y="4948410"/>
            <a:ext cx="2672861" cy="1900210"/>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Espace réservé du titre 21"/>
          <p:cNvSpPr>
            <a:spLocks noGrp="1"/>
          </p:cNvSpPr>
          <p:nvPr>
            <p:ph type="title"/>
          </p:nvPr>
        </p:nvSpPr>
        <p:spPr>
          <a:xfrm>
            <a:off x="457200" y="267494"/>
            <a:ext cx="8229600" cy="1399032"/>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57200" y="1882808"/>
            <a:ext cx="8229600" cy="4572000"/>
          </a:xfrm>
          <a:prstGeom prst="rect">
            <a:avLst/>
          </a:prstGeom>
        </p:spPr>
        <p:txBody>
          <a:bodyPr vert="horz" anchor="t">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791456" y="6480969"/>
            <a:ext cx="2133600" cy="301752"/>
          </a:xfrm>
          <a:prstGeom prst="rect">
            <a:avLst/>
          </a:prstGeom>
        </p:spPr>
        <p:txBody>
          <a:bodyPr vert="horz" anchor="b"/>
          <a:lstStyle>
            <a:lvl1pPr algn="l" eaLnBrk="1" latinLnBrk="0" hangingPunct="1">
              <a:defRPr kumimoji="0" sz="1000" b="0">
                <a:solidFill>
                  <a:schemeClr val="tx1"/>
                </a:solidFill>
              </a:defRPr>
            </a:lvl1pPr>
          </a:lstStyle>
          <a:p>
            <a:fld id="{7B895ED9-7603-4F7D-A432-EC98B28F10F8}" type="datetimeFigureOut">
              <a:rPr lang="fr-FR" smtClean="0"/>
              <a:pPr/>
              <a:t>16/01/2014</a:t>
            </a:fld>
            <a:endParaRPr lang="fr-FR"/>
          </a:p>
        </p:txBody>
      </p:sp>
      <p:sp>
        <p:nvSpPr>
          <p:cNvPr id="3" name="Espace réservé du pied de page 2"/>
          <p:cNvSpPr>
            <a:spLocks noGrp="1"/>
          </p:cNvSpPr>
          <p:nvPr>
            <p:ph type="ftr" sz="quarter" idx="3"/>
          </p:nvPr>
        </p:nvSpPr>
        <p:spPr>
          <a:xfrm>
            <a:off x="457200" y="6481890"/>
            <a:ext cx="4260056" cy="300831"/>
          </a:xfrm>
          <a:prstGeom prst="rect">
            <a:avLst/>
          </a:prstGeom>
        </p:spPr>
        <p:txBody>
          <a:bodyPr vert="horz" anchor="b"/>
          <a:lstStyle>
            <a:lvl1pPr algn="r" eaLnBrk="1" latinLnBrk="0" hangingPunct="1">
              <a:defRPr kumimoji="0" sz="1000">
                <a:solidFill>
                  <a:schemeClr val="tx1"/>
                </a:solidFill>
              </a:defRPr>
            </a:lvl1pPr>
          </a:lstStyle>
          <a:p>
            <a:endParaRPr lang="fr-FR"/>
          </a:p>
        </p:txBody>
      </p:sp>
      <p:sp>
        <p:nvSpPr>
          <p:cNvPr id="23" name="Espace réservé du numéro de diapositive 22"/>
          <p:cNvSpPr>
            <a:spLocks noGrp="1"/>
          </p:cNvSpPr>
          <p:nvPr>
            <p:ph type="sldNum" sz="quarter" idx="4"/>
          </p:nvPr>
        </p:nvSpPr>
        <p:spPr>
          <a:xfrm>
            <a:off x="7589520" y="6480969"/>
            <a:ext cx="502920" cy="301752"/>
          </a:xfrm>
          <a:prstGeom prst="rect">
            <a:avLst/>
          </a:prstGeom>
        </p:spPr>
        <p:txBody>
          <a:bodyPr vert="horz" anchor="b"/>
          <a:lstStyle>
            <a:lvl1pPr algn="ctr" eaLnBrk="1" latinLnBrk="0" hangingPunct="1">
              <a:defRPr kumimoji="0" sz="1200">
                <a:solidFill>
                  <a:schemeClr val="tx1"/>
                </a:solidFill>
              </a:defRPr>
            </a:lvl1pPr>
          </a:lstStyle>
          <a:p>
            <a:fld id="{2E9400FE-71C4-48CE-AD70-6B25C3F03E89}" type="slidenum">
              <a:rPr lang="fr-FR" smtClean="0"/>
              <a:pPr/>
              <a:t>‹N°›</a:t>
            </a:fld>
            <a:endParaRPr lang="fr-FR"/>
          </a:p>
        </p:txBody>
      </p:sp>
    </p:spTree>
  </p:cSld>
  <p:clrMap bg1="dk1" tx1="lt1" bg2="dk2" tx2="lt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marL="484632" algn="l" rtl="0" eaLnBrk="1" latinLnBrk="0" hangingPunct="1">
        <a:spcBef>
          <a:spcPct val="0"/>
        </a:spcBef>
        <a:buNone/>
        <a:defRPr kumimoji="0" sz="4200" kern="1200">
          <a:ln w="6350">
            <a:solidFill>
              <a:schemeClr val="accent1">
                <a:shade val="43000"/>
              </a:schemeClr>
            </a:solidFill>
          </a:ln>
          <a:solidFill>
            <a:schemeClr val="accent1">
              <a:tint val="83000"/>
              <a:satMod val="150000"/>
            </a:schemeClr>
          </a:solidFill>
          <a:effectLst>
            <a:outerShdw blurRad="26000" dist="26000" dir="14500000" algn="tl" rotWithShape="0">
              <a:srgbClr val="000000">
                <a:alpha val="40000"/>
              </a:srgbClr>
            </a:outerShdw>
          </a:effectLst>
          <a:latin typeface="+mj-lt"/>
          <a:ea typeface="+mj-ea"/>
          <a:cs typeface="+mj-cs"/>
        </a:defRPr>
      </a:lvl1pPr>
    </p:titleStyle>
    <p:bodyStyle>
      <a:lvl1pPr marL="448056"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822960" indent="-285750" algn="l" rtl="0" eaLnBrk="1" latinLnBrk="0" hangingPunct="1">
        <a:spcBef>
          <a:spcPct val="20000"/>
        </a:spcBef>
        <a:buClr>
          <a:schemeClr val="accent1"/>
        </a:buClr>
        <a:buSzPct val="95000"/>
        <a:buFont typeface="Verdana"/>
        <a:buChar char="›"/>
        <a:defRPr kumimoji="0" sz="2600" kern="1200">
          <a:solidFill>
            <a:schemeClr val="tx1"/>
          </a:solidFill>
          <a:latin typeface="+mn-lt"/>
          <a:ea typeface="+mn-ea"/>
          <a:cs typeface="+mn-cs"/>
        </a:defRPr>
      </a:lvl2pPr>
      <a:lvl3pPr marL="1106424" indent="-228600" algn="l" rtl="0" eaLnBrk="1" latinLnBrk="0" hangingPunct="1">
        <a:spcBef>
          <a:spcPct val="20000"/>
        </a:spcBef>
        <a:buClr>
          <a:schemeClr val="accent1"/>
        </a:buClr>
        <a:buFont typeface="Wingdings 2"/>
        <a:buChar char=""/>
        <a:defRPr kumimoji="0" sz="2400" kern="1200">
          <a:solidFill>
            <a:schemeClr val="tx1"/>
          </a:solidFill>
          <a:latin typeface="+mn-lt"/>
          <a:ea typeface="+mn-ea"/>
          <a:cs typeface="+mn-cs"/>
        </a:defRPr>
      </a:lvl3pPr>
      <a:lvl4pPr marL="1371600" indent="-210312" algn="l" rtl="0" eaLnBrk="1" latinLnBrk="0" hangingPunct="1">
        <a:spcBef>
          <a:spcPct val="20000"/>
        </a:spcBef>
        <a:buClr>
          <a:schemeClr val="accent1"/>
        </a:buClr>
        <a:buFont typeface="Wingdings 2"/>
        <a:buChar char=""/>
        <a:defRPr kumimoji="0" sz="2000" kern="1200">
          <a:solidFill>
            <a:schemeClr val="tx1"/>
          </a:solidFill>
          <a:latin typeface="+mn-lt"/>
          <a:ea typeface="+mn-ea"/>
          <a:cs typeface="+mn-cs"/>
        </a:defRPr>
      </a:lvl4pPr>
      <a:lvl5pPr marL="1600200" indent="-210312" algn="l" rtl="0" eaLnBrk="1" latinLnBrk="0" hangingPunct="1">
        <a:spcBef>
          <a:spcPct val="20000"/>
        </a:spcBef>
        <a:buClr>
          <a:schemeClr val="accent1">
            <a:tint val="75000"/>
          </a:schemeClr>
        </a:buClr>
        <a:buFont typeface="Wingdings 2"/>
        <a:buChar char=""/>
        <a:defRPr kumimoji="0"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0" y="1097805"/>
            <a:ext cx="9144000" cy="923330"/>
          </a:xfrm>
          <a:prstGeom prst="rect">
            <a:avLst/>
          </a:prstGeom>
          <a:noFill/>
          <a:ln w="9525">
            <a:noFill/>
            <a:miter lim="800000"/>
            <a:headEnd/>
            <a:tailEnd/>
          </a:ln>
        </p:spPr>
        <p:txBody>
          <a:bodyPr wrap="square" anchor="ctr">
            <a:spAutoFit/>
          </a:bodyPr>
          <a:lstStyle/>
          <a:p>
            <a:pPr algn="ctr"/>
            <a:endParaRPr lang="fr-FR" sz="1200" b="1" dirty="0" smtClean="0">
              <a:latin typeface="Candara" pitchFamily="34" charset="0"/>
              <a:cs typeface="Times New Roman" pitchFamily="18" charset="0"/>
            </a:endParaRPr>
          </a:p>
          <a:p>
            <a:pPr algn="ctr"/>
            <a:endParaRPr lang="fr-FR" sz="1200" b="1" dirty="0" smtClean="0">
              <a:latin typeface="Candara" pitchFamily="34" charset="0"/>
              <a:cs typeface="Times New Roman" pitchFamily="18" charset="0"/>
            </a:endParaRPr>
          </a:p>
          <a:p>
            <a:pPr algn="ctr"/>
            <a:endParaRPr lang="fr-FR" sz="1200" b="1" dirty="0" smtClean="0">
              <a:latin typeface="Candara" pitchFamily="34" charset="0"/>
              <a:cs typeface="Times New Roman" pitchFamily="18" charset="0"/>
            </a:endParaRPr>
          </a:p>
          <a:p>
            <a:pPr algn="ctr"/>
            <a:r>
              <a:rPr lang="fr-FR" b="1" dirty="0" smtClean="0">
                <a:latin typeface="Candara" pitchFamily="34" charset="0"/>
                <a:cs typeface="Times New Roman" pitchFamily="18" charset="0"/>
              </a:rPr>
              <a:t>DIRECTIONS </a:t>
            </a:r>
            <a:r>
              <a:rPr lang="fr-FR" b="1" dirty="0">
                <a:latin typeface="Candara" pitchFamily="34" charset="0"/>
                <a:cs typeface="Times New Roman" pitchFamily="18" charset="0"/>
              </a:rPr>
              <a:t>COMMERCIALE ET MARKETING</a:t>
            </a:r>
            <a:endParaRPr lang="fr-FR" dirty="0"/>
          </a:p>
        </p:txBody>
      </p:sp>
      <p:graphicFrame>
        <p:nvGraphicFramePr>
          <p:cNvPr id="9" name="Tableau 8"/>
          <p:cNvGraphicFramePr>
            <a:graphicFrameLocks noGrp="1"/>
          </p:cNvGraphicFramePr>
          <p:nvPr/>
        </p:nvGraphicFramePr>
        <p:xfrm>
          <a:off x="1533525" y="2868613"/>
          <a:ext cx="6077712" cy="1121664"/>
        </p:xfrm>
        <a:graphic>
          <a:graphicData uri="http://schemas.openxmlformats.org/drawingml/2006/table">
            <a:tbl>
              <a:tblPr/>
              <a:tblGrid>
                <a:gridCol w="6077712"/>
              </a:tblGrid>
              <a:tr h="456565">
                <a:tc>
                  <a:txBody>
                    <a:bodyPr/>
                    <a:lstStyle/>
                    <a:p>
                      <a:pPr algn="ctr">
                        <a:lnSpc>
                          <a:spcPct val="115000"/>
                        </a:lnSpc>
                        <a:spcAft>
                          <a:spcPts val="0"/>
                        </a:spcAft>
                      </a:pPr>
                      <a:r>
                        <a:rPr lang="fr-FR" sz="2800" dirty="0" smtClean="0">
                          <a:latin typeface="Calibri"/>
                          <a:ea typeface="Calibri"/>
                          <a:cs typeface="Arial Rounded MT Bold"/>
                        </a:rPr>
                        <a:t>Procédure</a:t>
                      </a:r>
                      <a:r>
                        <a:rPr lang="fr-FR" sz="4000" dirty="0" smtClean="0">
                          <a:latin typeface="Calibri"/>
                          <a:ea typeface="Calibri"/>
                          <a:cs typeface="Arial Rounded MT Bold"/>
                        </a:rPr>
                        <a:t> </a:t>
                      </a:r>
                      <a:endParaRPr lang="fr-FR" sz="1100" dirty="0">
                        <a:latin typeface="Calibri"/>
                        <a:ea typeface="Calibri"/>
                        <a:cs typeface="Calibri"/>
                      </a:endParaRPr>
                    </a:p>
                  </a:txBody>
                  <a:tcPr marL="68580" marR="68580" marT="0" marB="0" anchor="ctr">
                    <a:lnL>
                      <a:noFill/>
                    </a:lnL>
                    <a:lnR>
                      <a:noFill/>
                    </a:lnR>
                    <a:lnT>
                      <a:noFill/>
                    </a:lnT>
                    <a:lnB w="12700" cap="flat" cmpd="sng" algn="ctr">
                      <a:solidFill>
                        <a:srgbClr val="4F81BD"/>
                      </a:solidFill>
                      <a:prstDash val="solid"/>
                      <a:round/>
                      <a:headEnd type="none" w="med" len="med"/>
                      <a:tailEnd type="none" w="med" len="med"/>
                    </a:lnB>
                  </a:tcPr>
                </a:tc>
              </a:tr>
              <a:tr h="276225">
                <a:tc>
                  <a:txBody>
                    <a:bodyPr/>
                    <a:lstStyle/>
                    <a:p>
                      <a:pPr algn="ctr">
                        <a:lnSpc>
                          <a:spcPct val="115000"/>
                        </a:lnSpc>
                        <a:spcAft>
                          <a:spcPts val="0"/>
                        </a:spcAft>
                      </a:pPr>
                      <a:r>
                        <a:rPr lang="fr-FR" sz="2400" dirty="0" smtClean="0">
                          <a:solidFill>
                            <a:schemeClr val="bg1"/>
                          </a:solidFill>
                          <a:latin typeface="Calibri"/>
                          <a:ea typeface="Calibri"/>
                          <a:cs typeface="Arial Rounded MT Bold"/>
                        </a:rPr>
                        <a:t>Raccordement en énergie électrique ou gazière</a:t>
                      </a:r>
                      <a:endParaRPr lang="fr-FR" sz="1100" dirty="0">
                        <a:solidFill>
                          <a:schemeClr val="bg1"/>
                        </a:solidFill>
                        <a:latin typeface="Calibri"/>
                        <a:ea typeface="Calibri"/>
                        <a:cs typeface="Calibri"/>
                      </a:endParaRPr>
                    </a:p>
                  </a:txBody>
                  <a:tcPr marL="68580" marR="68580" marT="0" marB="0" anchor="ctr">
                    <a:lnL>
                      <a:noFill/>
                    </a:lnL>
                    <a:lnR>
                      <a:noFill/>
                    </a:lnR>
                    <a:lnT w="12700" cap="flat" cmpd="sng" algn="ctr">
                      <a:solidFill>
                        <a:srgbClr val="4F81BD"/>
                      </a:solidFill>
                      <a:prstDash val="solid"/>
                      <a:round/>
                      <a:headEnd type="none" w="med" len="med"/>
                      <a:tailEnd type="none" w="med" len="med"/>
                    </a:lnT>
                    <a:lnB>
                      <a:noFill/>
                    </a:lnB>
                  </a:tcPr>
                </a:tc>
              </a:tr>
            </a:tbl>
          </a:graphicData>
        </a:graphic>
      </p:graphicFrame>
      <p:sp>
        <p:nvSpPr>
          <p:cNvPr id="10" name="ZoneTexte 4"/>
          <p:cNvSpPr txBox="1">
            <a:spLocks noChangeArrowheads="1"/>
          </p:cNvSpPr>
          <p:nvPr/>
        </p:nvSpPr>
        <p:spPr bwMode="auto">
          <a:xfrm flipH="1">
            <a:off x="3071813" y="6429375"/>
            <a:ext cx="2571750" cy="369888"/>
          </a:xfrm>
          <a:prstGeom prst="rect">
            <a:avLst/>
          </a:prstGeom>
          <a:noFill/>
          <a:ln w="9525">
            <a:noFill/>
            <a:miter lim="800000"/>
            <a:headEnd/>
            <a:tailEnd/>
          </a:ln>
        </p:spPr>
        <p:txBody>
          <a:bodyPr>
            <a:spAutoFit/>
          </a:bodyPr>
          <a:lstStyle/>
          <a:p>
            <a:pPr algn="ctr"/>
            <a:r>
              <a:rPr lang="fr-FR"/>
              <a:t>JANVIER 2014</a:t>
            </a:r>
          </a:p>
        </p:txBody>
      </p:sp>
      <p:graphicFrame>
        <p:nvGraphicFramePr>
          <p:cNvPr id="30" name="Tableau 29"/>
          <p:cNvGraphicFramePr>
            <a:graphicFrameLocks noGrp="1"/>
          </p:cNvGraphicFramePr>
          <p:nvPr/>
        </p:nvGraphicFramePr>
        <p:xfrm>
          <a:off x="1524000" y="2275912"/>
          <a:ext cx="6096000" cy="2306176"/>
        </p:xfrm>
        <a:graphic>
          <a:graphicData uri="http://schemas.openxmlformats.org/drawingml/2006/table">
            <a:tbl>
              <a:tblPr/>
              <a:tblGrid>
                <a:gridCol w="6096000"/>
              </a:tblGrid>
              <a:tr h="2306176">
                <a:tc>
                  <a:txBody>
                    <a:bodyPr/>
                    <a:lstStyle/>
                    <a:p>
                      <a:pPr algn="ctr">
                        <a:lnSpc>
                          <a:spcPct val="115000"/>
                        </a:lnSpc>
                        <a:spcAft>
                          <a:spcPts val="0"/>
                        </a:spcAft>
                        <a:tabLst>
                          <a:tab pos="657225" algn="l"/>
                        </a:tabLst>
                      </a:pPr>
                      <a:r>
                        <a:rPr lang="fr-FR" sz="1000" dirty="0">
                          <a:latin typeface="Calibri"/>
                          <a:ea typeface="Times New Roman"/>
                        </a:rPr>
                        <a:t/>
                      </a:r>
                      <a:br>
                        <a:rPr lang="fr-FR" sz="1000" dirty="0">
                          <a:latin typeface="Calibri"/>
                          <a:ea typeface="Times New Roman"/>
                        </a:rPr>
                      </a:br>
                      <a:endParaRPr lang="fr-FR" sz="1000" dirty="0">
                        <a:latin typeface="Arial"/>
                        <a:ea typeface="Times New Roman"/>
                        <a:cs typeface="Times New Roman"/>
                      </a:endParaRPr>
                    </a:p>
                  </a:txBody>
                  <a:tcPr marL="65386" marR="6538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6" name="Rectangle 2"/>
          <p:cNvSpPr>
            <a:spLocks noChangeArrowheads="1"/>
          </p:cNvSpPr>
          <p:nvPr/>
        </p:nvSpPr>
        <p:spPr bwMode="auto">
          <a:xfrm>
            <a:off x="2414577" y="71414"/>
            <a:ext cx="657225" cy="2667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ar-TN" sz="1100" b="1" i="0" u="none" strike="noStrike" cap="none" normalizeH="0" baseline="0" dirty="0" smtClean="0">
                <a:ln>
                  <a:noFill/>
                </a:ln>
                <a:solidFill>
                  <a:srgbClr val="00589A"/>
                </a:solidFill>
                <a:effectLst/>
                <a:latin typeface="Arial" pitchFamily="34" charset="0"/>
                <a:ea typeface="Arial" pitchFamily="34" charset="0"/>
                <a:cs typeface="Arial" pitchFamily="34" charset="0"/>
              </a:rPr>
              <a:t>ش </a:t>
            </a:r>
            <a:r>
              <a:rPr kumimoji="0" lang="ar-TN" sz="1100" b="1" i="0" u="none" strike="noStrike" cap="none" normalizeH="0" baseline="0" dirty="0" err="1" smtClean="0">
                <a:ln>
                  <a:noFill/>
                </a:ln>
                <a:solidFill>
                  <a:srgbClr val="00589A"/>
                </a:solidFill>
                <a:effectLst/>
                <a:latin typeface="Arial" pitchFamily="34" charset="0"/>
                <a:ea typeface="Arial" pitchFamily="34" charset="0"/>
                <a:cs typeface="Arial" pitchFamily="34" charset="0"/>
              </a:rPr>
              <a:t>ت</a:t>
            </a:r>
            <a:r>
              <a:rPr kumimoji="0" lang="ar-TN" sz="1100" b="1" i="0" u="none" strike="noStrike" cap="none" normalizeH="0" baseline="0" dirty="0" smtClean="0">
                <a:ln>
                  <a:noFill/>
                </a:ln>
                <a:solidFill>
                  <a:srgbClr val="00589A"/>
                </a:solidFill>
                <a:effectLst/>
                <a:latin typeface="Arial" pitchFamily="34" charset="0"/>
                <a:ea typeface="Arial" pitchFamily="34" charset="0"/>
                <a:cs typeface="Arial" pitchFamily="34" charset="0"/>
              </a:rPr>
              <a:t> ج</a:t>
            </a:r>
            <a:r>
              <a:rPr kumimoji="0" lang="fr-FR" sz="1100" b="1" i="0" u="none" strike="noStrike" cap="none" normalizeH="0" baseline="0" dirty="0" smtClean="0">
                <a:ln>
                  <a:noFill/>
                </a:ln>
                <a:solidFill>
                  <a:srgbClr val="00589A"/>
                </a:solidFill>
                <a:effectLst/>
                <a:latin typeface="Arial" pitchFamily="34" charset="0"/>
                <a:ea typeface="Arial" pitchFamily="34" charset="0"/>
                <a:cs typeface="Arial" pitchFamily="34" charset="0"/>
              </a:rPr>
              <a:t>  </a:t>
            </a: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1" name="Image 10"/>
          <p:cNvPicPr/>
          <p:nvPr/>
        </p:nvPicPr>
        <p:blipFill>
          <a:blip r:embed="rId2" cstate="print"/>
          <a:srcRect/>
          <a:stretch>
            <a:fillRect/>
          </a:stretch>
        </p:blipFill>
        <p:spPr bwMode="auto">
          <a:xfrm>
            <a:off x="2411584" y="408992"/>
            <a:ext cx="590550" cy="600075"/>
          </a:xfrm>
          <a:prstGeom prst="rect">
            <a:avLst/>
          </a:prstGeom>
          <a:noFill/>
        </p:spPr>
      </p:pic>
      <p:sp>
        <p:nvSpPr>
          <p:cNvPr id="1027" name="Rectangle 3"/>
          <p:cNvSpPr>
            <a:spLocks noChangeArrowheads="1"/>
          </p:cNvSpPr>
          <p:nvPr/>
        </p:nvSpPr>
        <p:spPr bwMode="auto">
          <a:xfrm>
            <a:off x="2368395" y="1071546"/>
            <a:ext cx="657225" cy="2667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1" i="0" u="none" strike="noStrike" cap="none" normalizeH="0" baseline="0" smtClean="0">
                <a:ln>
                  <a:noFill/>
                </a:ln>
                <a:solidFill>
                  <a:srgbClr val="005696"/>
                </a:solidFill>
                <a:effectLst/>
                <a:latin typeface="Calibri" pitchFamily="34" charset="0"/>
                <a:ea typeface="Arial" pitchFamily="34" charset="0"/>
                <a:cs typeface="Arial" pitchFamily="34" charset="0"/>
              </a:rPr>
              <a:t> </a:t>
            </a:r>
            <a:r>
              <a:rPr kumimoji="0" lang="fr-FR" sz="1100" b="1" i="0" u="none" strike="noStrike" cap="none" normalizeH="0" baseline="0" smtClean="0">
                <a:ln>
                  <a:noFill/>
                </a:ln>
                <a:solidFill>
                  <a:srgbClr val="00589A"/>
                </a:solidFill>
                <a:effectLst/>
                <a:latin typeface="Calibri" pitchFamily="34" charset="0"/>
                <a:ea typeface="Arial" pitchFamily="34" charset="0"/>
                <a:cs typeface="Arial" pitchFamily="34" charset="0"/>
              </a:rPr>
              <a:t>S D A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028" name="Rectangle 4"/>
          <p:cNvSpPr>
            <a:spLocks noChangeArrowheads="1"/>
          </p:cNvSpPr>
          <p:nvPr/>
        </p:nvSpPr>
        <p:spPr bwMode="auto">
          <a:xfrm>
            <a:off x="3610750" y="79833"/>
            <a:ext cx="657225" cy="2667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ar-TN" sz="1100" b="1" i="0" u="none" strike="noStrike" cap="none" normalizeH="0" baseline="0" smtClean="0">
                <a:ln>
                  <a:noFill/>
                </a:ln>
                <a:solidFill>
                  <a:srgbClr val="00589A"/>
                </a:solidFill>
                <a:effectLst/>
                <a:latin typeface="Arial" pitchFamily="34" charset="0"/>
                <a:ea typeface="Arial" pitchFamily="34" charset="0"/>
                <a:cs typeface="Arial" pitchFamily="34" charset="0"/>
              </a:rPr>
              <a:t>ش ت و</a:t>
            </a:r>
            <a:r>
              <a:rPr kumimoji="0" lang="fr-FR" sz="1100" b="1" i="0" u="none" strike="noStrike" cap="none" normalizeH="0" baseline="0" smtClean="0">
                <a:ln>
                  <a:noFill/>
                </a:ln>
                <a:solidFill>
                  <a:srgbClr val="00589A"/>
                </a:solidFill>
                <a:effectLst/>
                <a:latin typeface="Arial" pitchFamily="34" charset="0"/>
                <a:ea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pic>
        <p:nvPicPr>
          <p:cNvPr id="12" name="Image 11"/>
          <p:cNvPicPr/>
          <p:nvPr/>
        </p:nvPicPr>
        <p:blipFill>
          <a:blip r:embed="rId2" cstate="print"/>
          <a:srcRect/>
          <a:stretch>
            <a:fillRect/>
          </a:stretch>
        </p:blipFill>
        <p:spPr bwMode="auto">
          <a:xfrm>
            <a:off x="3656159" y="410666"/>
            <a:ext cx="590550" cy="600075"/>
          </a:xfrm>
          <a:prstGeom prst="rect">
            <a:avLst/>
          </a:prstGeom>
          <a:noFill/>
        </p:spPr>
      </p:pic>
      <p:sp>
        <p:nvSpPr>
          <p:cNvPr id="1029" name="Rectangle 5"/>
          <p:cNvSpPr>
            <a:spLocks noChangeArrowheads="1"/>
          </p:cNvSpPr>
          <p:nvPr/>
        </p:nvSpPr>
        <p:spPr bwMode="auto">
          <a:xfrm>
            <a:off x="3639656" y="1071546"/>
            <a:ext cx="657225" cy="2667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1" i="0" u="none" strike="noStrike" cap="none" normalizeH="0" baseline="0" smtClean="0">
                <a:ln>
                  <a:noFill/>
                </a:ln>
                <a:solidFill>
                  <a:srgbClr val="005696"/>
                </a:solidFill>
                <a:effectLst/>
                <a:latin typeface="Calibri" pitchFamily="34" charset="0"/>
                <a:ea typeface="Arial" pitchFamily="34" charset="0"/>
                <a:cs typeface="Arial" pitchFamily="34" charset="0"/>
              </a:rPr>
              <a:t> </a:t>
            </a:r>
            <a:r>
              <a:rPr kumimoji="0" lang="fr-FR" sz="1100" b="1" i="0" u="none" strike="noStrike" cap="none" normalizeH="0" baseline="0" smtClean="0">
                <a:ln>
                  <a:noFill/>
                </a:ln>
                <a:solidFill>
                  <a:srgbClr val="00589A"/>
                </a:solidFill>
                <a:effectLst/>
                <a:latin typeface="Calibri" pitchFamily="34" charset="0"/>
                <a:ea typeface="Arial" pitchFamily="34" charset="0"/>
                <a:cs typeface="Arial" pitchFamily="34" charset="0"/>
              </a:rPr>
              <a:t>S D C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030" name="Rectangle 6"/>
          <p:cNvSpPr>
            <a:spLocks noChangeArrowheads="1"/>
          </p:cNvSpPr>
          <p:nvPr/>
        </p:nvSpPr>
        <p:spPr bwMode="auto">
          <a:xfrm>
            <a:off x="4843469" y="71414"/>
            <a:ext cx="657225" cy="2667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ar-TN" sz="1100" b="1" i="0" u="none" strike="noStrike" cap="none" normalizeH="0" baseline="0" smtClean="0">
                <a:ln>
                  <a:noFill/>
                </a:ln>
                <a:solidFill>
                  <a:srgbClr val="00589A"/>
                </a:solidFill>
                <a:effectLst/>
                <a:latin typeface="Arial" pitchFamily="34" charset="0"/>
                <a:ea typeface="Arial" pitchFamily="34" charset="0"/>
                <a:cs typeface="Arial" pitchFamily="34" charset="0"/>
              </a:rPr>
              <a:t>ش ت ش</a:t>
            </a:r>
            <a:r>
              <a:rPr kumimoji="0" lang="fr-FR" sz="1100" b="1" i="0" u="none" strike="noStrike" cap="none" normalizeH="0" baseline="0" smtClean="0">
                <a:ln>
                  <a:noFill/>
                </a:ln>
                <a:solidFill>
                  <a:srgbClr val="00589A"/>
                </a:solidFill>
                <a:effectLst/>
                <a:latin typeface="Arial" pitchFamily="34" charset="0"/>
                <a:ea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pic>
        <p:nvPicPr>
          <p:cNvPr id="15" name="Image 14"/>
          <p:cNvPicPr/>
          <p:nvPr/>
        </p:nvPicPr>
        <p:blipFill>
          <a:blip r:embed="rId2" cstate="print"/>
          <a:srcRect/>
          <a:stretch>
            <a:fillRect/>
          </a:stretch>
        </p:blipFill>
        <p:spPr bwMode="auto">
          <a:xfrm>
            <a:off x="4910144" y="421299"/>
            <a:ext cx="590550" cy="600075"/>
          </a:xfrm>
          <a:prstGeom prst="rect">
            <a:avLst/>
          </a:prstGeom>
          <a:noFill/>
        </p:spPr>
      </p:pic>
      <p:sp>
        <p:nvSpPr>
          <p:cNvPr id="1031" name="Rectangle 7"/>
          <p:cNvSpPr>
            <a:spLocks noChangeArrowheads="1"/>
          </p:cNvSpPr>
          <p:nvPr/>
        </p:nvSpPr>
        <p:spPr bwMode="auto">
          <a:xfrm>
            <a:off x="4857752" y="1092812"/>
            <a:ext cx="657225" cy="2667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1" i="0" u="none" strike="noStrike" cap="none" normalizeH="0" baseline="0" smtClean="0">
                <a:ln>
                  <a:noFill/>
                </a:ln>
                <a:solidFill>
                  <a:srgbClr val="005696"/>
                </a:solidFill>
                <a:effectLst/>
                <a:latin typeface="Calibri" pitchFamily="34" charset="0"/>
                <a:ea typeface="Arial" pitchFamily="34" charset="0"/>
                <a:cs typeface="Arial" pitchFamily="34" charset="0"/>
              </a:rPr>
              <a:t> </a:t>
            </a:r>
            <a:r>
              <a:rPr kumimoji="0" lang="fr-FR" sz="1100" b="1" i="0" u="none" strike="noStrike" cap="none" normalizeH="0" baseline="0" smtClean="0">
                <a:ln>
                  <a:noFill/>
                </a:ln>
                <a:solidFill>
                  <a:srgbClr val="00589A"/>
                </a:solidFill>
                <a:effectLst/>
                <a:latin typeface="Calibri" pitchFamily="34" charset="0"/>
                <a:ea typeface="Arial" pitchFamily="34" charset="0"/>
                <a:cs typeface="Arial" pitchFamily="34" charset="0"/>
              </a:rPr>
              <a:t>S D E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
        <p:nvSpPr>
          <p:cNvPr id="1032" name="Rectangle 8"/>
          <p:cNvSpPr>
            <a:spLocks noChangeArrowheads="1"/>
          </p:cNvSpPr>
          <p:nvPr/>
        </p:nvSpPr>
        <p:spPr bwMode="auto">
          <a:xfrm>
            <a:off x="6200791" y="71414"/>
            <a:ext cx="657225" cy="2667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ar-TN" sz="1100" b="1" i="0" u="none" strike="noStrike" cap="none" normalizeH="0" baseline="0" smtClean="0">
                <a:ln>
                  <a:noFill/>
                </a:ln>
                <a:solidFill>
                  <a:srgbClr val="00589A"/>
                </a:solidFill>
                <a:effectLst/>
                <a:latin typeface="Arial" pitchFamily="34" charset="0"/>
                <a:ea typeface="Arial" pitchFamily="34" charset="0"/>
                <a:cs typeface="Arial" pitchFamily="34" charset="0"/>
              </a:rPr>
              <a:t>ش ت غ</a:t>
            </a:r>
            <a:r>
              <a:rPr kumimoji="0" lang="fr-FR" sz="1100" b="1" i="0" u="none" strike="noStrike" cap="none" normalizeH="0" baseline="0" smtClean="0">
                <a:ln>
                  <a:noFill/>
                </a:ln>
                <a:solidFill>
                  <a:srgbClr val="00589A"/>
                </a:solidFill>
                <a:effectLst/>
                <a:latin typeface="Arial" pitchFamily="34" charset="0"/>
                <a:ea typeface="Arial" pitchFamily="34" charset="0"/>
                <a:cs typeface="Arial" pitchFamily="34" charset="0"/>
              </a:rPr>
              <a:t>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pic>
        <p:nvPicPr>
          <p:cNvPr id="18" name="Image 17"/>
          <p:cNvPicPr/>
          <p:nvPr/>
        </p:nvPicPr>
        <p:blipFill>
          <a:blip r:embed="rId2" cstate="print"/>
          <a:srcRect/>
          <a:stretch>
            <a:fillRect/>
          </a:stretch>
        </p:blipFill>
        <p:spPr bwMode="auto">
          <a:xfrm>
            <a:off x="6215074" y="428604"/>
            <a:ext cx="590550" cy="600075"/>
          </a:xfrm>
          <a:prstGeom prst="rect">
            <a:avLst/>
          </a:prstGeom>
          <a:noFill/>
        </p:spPr>
      </p:pic>
      <p:sp>
        <p:nvSpPr>
          <p:cNvPr id="1033" name="Rectangle 9"/>
          <p:cNvSpPr>
            <a:spLocks noChangeArrowheads="1"/>
          </p:cNvSpPr>
          <p:nvPr/>
        </p:nvSpPr>
        <p:spPr bwMode="auto">
          <a:xfrm>
            <a:off x="6200791" y="1090598"/>
            <a:ext cx="657225" cy="2667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ts val="1000"/>
              </a:spcAft>
              <a:buClrTx/>
              <a:buSzTx/>
              <a:buFontTx/>
              <a:buNone/>
              <a:tabLst/>
            </a:pPr>
            <a:r>
              <a:rPr kumimoji="0" lang="fr-FR" sz="1100" b="1" i="0" u="none" strike="noStrike" cap="none" normalizeH="0" baseline="0" smtClean="0">
                <a:ln>
                  <a:noFill/>
                </a:ln>
                <a:solidFill>
                  <a:srgbClr val="005696"/>
                </a:solidFill>
                <a:effectLst/>
                <a:latin typeface="Calibri" pitchFamily="34" charset="0"/>
                <a:ea typeface="Arial" pitchFamily="34" charset="0"/>
                <a:cs typeface="Arial" pitchFamily="34" charset="0"/>
              </a:rPr>
              <a:t> </a:t>
            </a:r>
            <a:r>
              <a:rPr kumimoji="0" lang="fr-FR" sz="1100" b="1" i="0" u="none" strike="noStrike" cap="none" normalizeH="0" baseline="0" smtClean="0">
                <a:ln>
                  <a:noFill/>
                </a:ln>
                <a:solidFill>
                  <a:srgbClr val="00589A"/>
                </a:solidFill>
                <a:effectLst/>
                <a:latin typeface="Calibri" pitchFamily="34" charset="0"/>
                <a:ea typeface="Arial" pitchFamily="34" charset="0"/>
                <a:cs typeface="Arial" pitchFamily="34" charset="0"/>
              </a:rPr>
              <a:t>S D O </a:t>
            </a:r>
            <a:endParaRPr kumimoji="0" lang="fr-FR" sz="1800" b="0" i="0" u="none" strike="noStrike" cap="none" normalizeH="0" baseline="0" smtClean="0">
              <a:ln>
                <a:noFill/>
              </a:ln>
              <a:solidFill>
                <a:schemeClr val="tx1"/>
              </a:solidFill>
              <a:effectLst/>
              <a:latin typeface="Arial" pitchFamily="34" charset="0"/>
              <a:cs typeface="Arial" pitchFamily="34" charset="0"/>
            </a:endParaRPr>
          </a:p>
        </p:txBody>
      </p:sp>
    </p:spTree>
  </p:cSld>
  <p:clrMapOvr>
    <a:masterClrMapping/>
  </p:clrMapOvr>
  <p:transition advClick="0" advTm="1000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2844" y="-24"/>
            <a:ext cx="8858312" cy="7832914"/>
          </a:xfrm>
          <a:prstGeom prst="rect">
            <a:avLst/>
          </a:prstGeom>
          <a:noFill/>
        </p:spPr>
        <p:txBody>
          <a:bodyPr wrap="square" rtlCol="0">
            <a:spAutoFit/>
          </a:bodyPr>
          <a:lstStyle/>
          <a:p>
            <a:pPr marL="457200" lvl="0" indent="-457200">
              <a:buFont typeface="+mj-lt"/>
              <a:buAutoNum type="arabicPeriod" startAt="3"/>
            </a:pPr>
            <a:r>
              <a:rPr lang="fr-FR" sz="2000" b="1" u="sng" dirty="0" smtClean="0">
                <a:solidFill>
                  <a:schemeClr val="tx2">
                    <a:lumMod val="75000"/>
                  </a:schemeClr>
                </a:solidFill>
                <a:cs typeface="Arial" pitchFamily="34" charset="0"/>
              </a:rPr>
              <a:t>Travaux de raccordement et mise en service</a:t>
            </a:r>
            <a:endParaRPr lang="fr-FR" sz="1100" b="1" u="sng" dirty="0" smtClean="0">
              <a:solidFill>
                <a:schemeClr val="tx2">
                  <a:lumMod val="75000"/>
                </a:schemeClr>
              </a:solidFill>
              <a:cs typeface="Arial" pitchFamily="34" charset="0"/>
            </a:endParaRPr>
          </a:p>
          <a:p>
            <a:r>
              <a:rPr lang="fr-FR" sz="1100" b="1" dirty="0" smtClean="0">
                <a:solidFill>
                  <a:srgbClr val="FF6600"/>
                </a:solidFill>
              </a:rPr>
              <a:t> </a:t>
            </a:r>
          </a:p>
          <a:p>
            <a:pPr indent="447675"/>
            <a:r>
              <a:rPr lang="fr-FR" dirty="0" smtClean="0"/>
              <a:t>La </a:t>
            </a:r>
            <a:r>
              <a:rPr lang="fr-FR" b="1" dirty="0" smtClean="0"/>
              <a:t>réalisation des travaux </a:t>
            </a:r>
            <a:r>
              <a:rPr lang="fr-FR" dirty="0" smtClean="0"/>
              <a:t>peut être effectué, soit par :</a:t>
            </a:r>
          </a:p>
          <a:p>
            <a:pPr marL="1257300" lvl="2" indent="-342900"/>
            <a:endParaRPr lang="fr-FR" sz="800" b="1" dirty="0" smtClean="0">
              <a:solidFill>
                <a:schemeClr val="tx2">
                  <a:lumMod val="50000"/>
                </a:schemeClr>
              </a:solidFill>
            </a:endParaRPr>
          </a:p>
          <a:p>
            <a:pPr marL="1257300" lvl="2" indent="-628650"/>
            <a:r>
              <a:rPr lang="fr-FR" b="1" dirty="0" smtClean="0">
                <a:solidFill>
                  <a:schemeClr val="accent2">
                    <a:lumMod val="60000"/>
                    <a:lumOff val="40000"/>
                  </a:schemeClr>
                </a:solidFill>
              </a:rPr>
              <a:t>La Direction de Distribution :</a:t>
            </a:r>
          </a:p>
          <a:p>
            <a:pPr marL="1257300" lvl="2" indent="-342900">
              <a:buFont typeface="+mj-lt"/>
              <a:buAutoNum type="arabicPeriod" startAt="3"/>
            </a:pPr>
            <a:endParaRPr lang="fr-FR" sz="800" dirty="0" smtClean="0">
              <a:solidFill>
                <a:schemeClr val="accent1"/>
              </a:solidFill>
            </a:endParaRPr>
          </a:p>
          <a:p>
            <a:pPr lvl="2" indent="352425" algn="just">
              <a:buFont typeface="Wingdings" pitchFamily="2" charset="2"/>
              <a:buChar char="Ü"/>
            </a:pPr>
            <a:r>
              <a:rPr lang="fr-FR" sz="1600" dirty="0" smtClean="0"/>
              <a:t>Les travaux de raccordement sont programmés après le règlement du devis et l'obtention des autorisations administratives nécessaires.</a:t>
            </a:r>
          </a:p>
          <a:p>
            <a:pPr lvl="2" indent="352425" algn="just">
              <a:buFont typeface="Wingdings" pitchFamily="2" charset="2"/>
              <a:buChar char="Ü"/>
            </a:pPr>
            <a:endParaRPr lang="fr-FR" sz="800" dirty="0" smtClean="0"/>
          </a:p>
          <a:p>
            <a:pPr lvl="2" indent="352425" algn="just">
              <a:buFont typeface="Wingdings" pitchFamily="2" charset="2"/>
              <a:buChar char="Ü"/>
            </a:pPr>
            <a:r>
              <a:rPr lang="fr-FR" sz="1600" dirty="0" smtClean="0"/>
              <a:t>Le délai de réalisation d'un branchement simple est fixé à dix (10) jours maximum y compris la pose compteur et la mise en service, sauf contrainte particulière. Lorsqu'il s'agit d'une extension de réseau, Le client est informé du délai prévisionnel de réalisation des travaux.</a:t>
            </a:r>
          </a:p>
          <a:p>
            <a:pPr lvl="1" indent="352425" algn="just"/>
            <a:endParaRPr lang="fr-FR" sz="1200" dirty="0" smtClean="0"/>
          </a:p>
          <a:p>
            <a:pPr marL="628650"/>
            <a:r>
              <a:rPr lang="fr-FR" b="1" dirty="0" smtClean="0">
                <a:solidFill>
                  <a:schemeClr val="accent2">
                    <a:lumMod val="60000"/>
                    <a:lumOff val="40000"/>
                  </a:schemeClr>
                </a:solidFill>
              </a:rPr>
              <a:t>Le client :</a:t>
            </a:r>
          </a:p>
          <a:p>
            <a:pPr marL="895350"/>
            <a:endParaRPr lang="fr-FR" sz="900" b="1" dirty="0" smtClean="0">
              <a:solidFill>
                <a:srgbClr val="92D050"/>
              </a:solidFill>
            </a:endParaRPr>
          </a:p>
          <a:p>
            <a:pPr lvl="2" indent="352425" algn="just">
              <a:buFont typeface="Wingdings" pitchFamily="2" charset="2"/>
              <a:buChar char="Ü"/>
            </a:pPr>
            <a:r>
              <a:rPr lang="fr-FR" sz="1600" dirty="0" smtClean="0"/>
              <a:t>Le client choisira parmi les entreprises de réalisation agréées par la direction de distribution celle qui exécutera le projet de raccordement conformément à l'étude d'exécution,</a:t>
            </a:r>
          </a:p>
          <a:p>
            <a:pPr lvl="2" indent="352425" algn="just">
              <a:buFont typeface="Wingdings" pitchFamily="2" charset="2"/>
              <a:buChar char="Ü"/>
            </a:pPr>
            <a:endParaRPr lang="fr-FR" sz="800" dirty="0" smtClean="0"/>
          </a:p>
          <a:p>
            <a:pPr lvl="2" indent="352425" algn="just">
              <a:buFont typeface="Wingdings" pitchFamily="2" charset="2"/>
              <a:buChar char="Ü"/>
            </a:pPr>
            <a:r>
              <a:rPr lang="fr-FR" sz="1600" dirty="0" smtClean="0"/>
              <a:t>La direction de distribution assurera le suivi de la réalisation des travaux conformément aux dispositions prévues dans la convention de supervision.</a:t>
            </a:r>
          </a:p>
          <a:p>
            <a:pPr marL="0" lvl="2" indent="352425" algn="just">
              <a:tabLst>
                <a:tab pos="0" algn="l"/>
              </a:tabLst>
            </a:pPr>
            <a:endParaRPr lang="fr-FR" sz="1700" dirty="0" smtClean="0"/>
          </a:p>
          <a:p>
            <a:pPr marL="0" lvl="2" indent="352425" algn="just">
              <a:tabLst>
                <a:tab pos="0" algn="l"/>
              </a:tabLst>
            </a:pPr>
            <a:r>
              <a:rPr lang="fr-FR" sz="1600" dirty="0" smtClean="0"/>
              <a:t>Les frais d'assistance technique, de supervision des études, des travaux et des essais sont à la charge du client et doivent faire l'objet d'une convention entre le client et la direction de distribution.</a:t>
            </a:r>
          </a:p>
          <a:p>
            <a:endParaRPr lang="fr-FR" sz="800" b="1" u="sng" dirty="0" smtClean="0">
              <a:solidFill>
                <a:srgbClr val="002060"/>
              </a:solidFill>
            </a:endParaRPr>
          </a:p>
          <a:p>
            <a:pPr algn="just"/>
            <a:r>
              <a:rPr lang="fr-FR" b="1" u="sng" dirty="0" smtClean="0">
                <a:solidFill>
                  <a:srgbClr val="002060"/>
                </a:solidFill>
              </a:rPr>
              <a:t>Voies de recours</a:t>
            </a:r>
            <a:r>
              <a:rPr lang="fr-FR" dirty="0" smtClean="0"/>
              <a:t> : En cas de non-respect des délais fixés pour la réalisation des travaux, le demandeur peut contester suivant la procédure de réclamation.</a:t>
            </a:r>
          </a:p>
          <a:p>
            <a:endParaRPr lang="fr-FR" sz="2400" dirty="0" smtClean="0"/>
          </a:p>
          <a:p>
            <a:pPr algn="ctr"/>
            <a:endParaRPr lang="fr-FR" sz="2800" dirty="0">
              <a:solidFill>
                <a:srgbClr val="FF6600"/>
              </a:solidFill>
              <a:latin typeface="Arial" pitchFamily="34" charset="0"/>
              <a:cs typeface="Arial" pitchFamily="34" charset="0"/>
            </a:endParaRPr>
          </a:p>
        </p:txBody>
      </p:sp>
    </p:spTree>
  </p:cSld>
  <p:clrMapOvr>
    <a:masterClrMapping/>
  </p:clrMapOvr>
  <p:transition advClick="0" advTm="1000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142852"/>
            <a:ext cx="8858312" cy="66171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fr-FR" dirty="0" smtClean="0"/>
              <a:t>La </a:t>
            </a:r>
            <a:r>
              <a:rPr lang="fr-FR" b="1" dirty="0" smtClean="0"/>
              <a:t>mise en service</a:t>
            </a:r>
            <a:r>
              <a:rPr lang="fr-FR" dirty="0" smtClean="0"/>
              <a:t> est subordonnée aux conditions suivantes :</a:t>
            </a:r>
            <a:endParaRPr lang="fr-FR" sz="2000" dirty="0" smtClean="0"/>
          </a:p>
          <a:p>
            <a:r>
              <a:rPr lang="fr-FR" sz="800" dirty="0" smtClean="0"/>
              <a:t> </a:t>
            </a:r>
            <a:endParaRPr lang="fr-FR" sz="3200" dirty="0" smtClean="0"/>
          </a:p>
          <a:p>
            <a:pPr lvl="1" indent="438150" algn="just">
              <a:buFont typeface="Wingdings" pitchFamily="2" charset="2"/>
              <a:buChar char="Ü"/>
            </a:pPr>
            <a:r>
              <a:rPr lang="fr-FR" dirty="0" smtClean="0"/>
              <a:t>Le Solde du montant intégral du devis de raccordement ou de supervision,</a:t>
            </a:r>
          </a:p>
          <a:p>
            <a:pPr lvl="1" indent="438150" algn="just">
              <a:buFont typeface="Wingdings" pitchFamily="2" charset="2"/>
              <a:buChar char="Ü"/>
            </a:pPr>
            <a:endParaRPr lang="fr-FR" sz="1000" dirty="0" smtClean="0"/>
          </a:p>
          <a:p>
            <a:pPr lvl="1" indent="438150" algn="just">
              <a:buFont typeface="Wingdings" pitchFamily="2" charset="2"/>
              <a:buChar char="Ü"/>
            </a:pPr>
            <a:r>
              <a:rPr lang="fr-FR" dirty="0" smtClean="0"/>
              <a:t>La levée toutes les réserves,</a:t>
            </a:r>
          </a:p>
          <a:p>
            <a:pPr lvl="1" indent="438150" algn="just">
              <a:buFont typeface="Wingdings" pitchFamily="2" charset="2"/>
              <a:buChar char="Ü"/>
            </a:pPr>
            <a:endParaRPr lang="fr-FR" sz="1100" dirty="0" smtClean="0"/>
          </a:p>
          <a:p>
            <a:pPr lvl="1" indent="438150" algn="just">
              <a:buFont typeface="Wingdings" pitchFamily="2" charset="2"/>
              <a:buChar char="Ü"/>
            </a:pPr>
            <a:r>
              <a:rPr lang="fr-FR" dirty="0" smtClean="0"/>
              <a:t>La signature du contrat de fourniture pour les clients raccordés en HTA et/ou en MP suivi du règlement de la facture d'avance sur consommation,</a:t>
            </a:r>
          </a:p>
          <a:p>
            <a:pPr lvl="1" indent="438150" algn="just">
              <a:buFont typeface="Wingdings" pitchFamily="2" charset="2"/>
              <a:buChar char="Ü"/>
            </a:pPr>
            <a:endParaRPr lang="fr-FR" sz="1100" dirty="0" smtClean="0"/>
          </a:p>
          <a:p>
            <a:pPr lvl="1" indent="438150" algn="just">
              <a:buFont typeface="Wingdings" pitchFamily="2" charset="2"/>
              <a:buChar char="Ü"/>
            </a:pPr>
            <a:r>
              <a:rPr lang="fr-FR" dirty="0" smtClean="0"/>
              <a:t>La remise de dossier d'exécution des travaux au distributeur lorsque les travaux sont réalisés par le client,</a:t>
            </a:r>
          </a:p>
          <a:p>
            <a:pPr lvl="1" indent="438150" algn="just">
              <a:buFont typeface="Wingdings" pitchFamily="2" charset="2"/>
              <a:buChar char="Ü"/>
            </a:pPr>
            <a:endParaRPr lang="fr-FR" sz="800" dirty="0" smtClean="0"/>
          </a:p>
          <a:p>
            <a:pPr lvl="1" indent="438150" algn="just">
              <a:buFont typeface="Wingdings" pitchFamily="2" charset="2"/>
              <a:buChar char="Ü"/>
            </a:pPr>
            <a:r>
              <a:rPr lang="fr-FR" dirty="0" smtClean="0"/>
              <a:t>La réunion des conditions de sécurités de l’ouvrage.</a:t>
            </a:r>
            <a:endParaRPr lang="fr-FR" sz="2000" dirty="0" smtClean="0"/>
          </a:p>
          <a:p>
            <a:pPr algn="just"/>
            <a:endParaRPr lang="fr-FR" dirty="0" smtClean="0"/>
          </a:p>
          <a:p>
            <a:pPr algn="just"/>
            <a:r>
              <a:rPr lang="fr-FR" dirty="0" smtClean="0"/>
              <a:t>L'agence commerciale ou la direction de distribution pose les appareils de mesures des consommations énergétiques nécessaires et procède à la mise en service.</a:t>
            </a:r>
            <a:endParaRPr lang="fr-FR" sz="2000" dirty="0" smtClean="0"/>
          </a:p>
          <a:p>
            <a:pPr algn="just"/>
            <a:endParaRPr lang="fr-FR" sz="800" dirty="0" smtClean="0"/>
          </a:p>
          <a:p>
            <a:pPr algn="just"/>
            <a:r>
              <a:rPr lang="fr-FR" dirty="0" smtClean="0"/>
              <a:t>La mise en service intervient dès la réception des ouvrages par le distributeur et dans le respect du délai fixé pour les travaux.</a:t>
            </a:r>
            <a:endParaRPr lang="fr-FR" sz="2000" dirty="0" smtClean="0"/>
          </a:p>
          <a:p>
            <a:endParaRPr lang="fr-FR" sz="800" dirty="0" smtClean="0"/>
          </a:p>
          <a:p>
            <a:pPr algn="just"/>
            <a:endParaRPr lang="fr-FR" sz="800" b="1" u="sng" dirty="0" smtClean="0">
              <a:solidFill>
                <a:srgbClr val="002060"/>
              </a:solidFill>
            </a:endParaRPr>
          </a:p>
          <a:p>
            <a:pPr algn="just"/>
            <a:r>
              <a:rPr lang="fr-FR" sz="2000" b="1" u="sng" dirty="0" smtClean="0">
                <a:solidFill>
                  <a:srgbClr val="002060"/>
                </a:solidFill>
              </a:rPr>
              <a:t>Voies de recours</a:t>
            </a:r>
            <a:r>
              <a:rPr lang="fr-FR" sz="2000" dirty="0" smtClean="0"/>
              <a:t> : En cas de non-respect des délais fixés pour la mise en service , le demandeur peut contester suivant la procédure de réclamation.</a:t>
            </a:r>
            <a:endParaRPr lang="fr-FR" sz="2000" dirty="0"/>
          </a:p>
        </p:txBody>
      </p:sp>
    </p:spTree>
  </p:cSld>
  <p:clrMapOvr>
    <a:masterClrMapping/>
  </p:clrMapOvr>
  <p:transition advClick="0" advTm="1000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14282" y="571480"/>
            <a:ext cx="8786874" cy="667875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lgn="just">
              <a:buFont typeface="+mj-lt"/>
              <a:buAutoNum type="arabicPeriod"/>
            </a:pPr>
            <a:r>
              <a:rPr lang="fr-FR" sz="2000" b="1" u="sng" dirty="0" smtClean="0">
                <a:solidFill>
                  <a:schemeClr val="tx2">
                    <a:lumMod val="90000"/>
                  </a:schemeClr>
                </a:solidFill>
              </a:rPr>
              <a:t>Demande de raccordement</a:t>
            </a:r>
            <a:r>
              <a:rPr lang="fr-FR" sz="2000" b="1" dirty="0" smtClean="0">
                <a:solidFill>
                  <a:schemeClr val="tx2">
                    <a:lumMod val="90000"/>
                  </a:schemeClr>
                </a:solidFill>
              </a:rPr>
              <a:t> : </a:t>
            </a:r>
            <a:r>
              <a:rPr lang="fr-FR" dirty="0" smtClean="0"/>
              <a:t>à la réception de la demande de raccordement du client, un accusé de réception est transmis à ce dernier.</a:t>
            </a:r>
          </a:p>
          <a:p>
            <a:pPr algn="just"/>
            <a:endParaRPr lang="fr-FR" sz="1100" dirty="0" smtClean="0"/>
          </a:p>
          <a:p>
            <a:pPr marL="800100" lvl="1" indent="-342900" algn="just"/>
            <a:r>
              <a:rPr lang="fr-FR" b="1" dirty="0" smtClean="0">
                <a:solidFill>
                  <a:schemeClr val="accent2">
                    <a:lumMod val="60000"/>
                    <a:lumOff val="40000"/>
                  </a:schemeClr>
                </a:solidFill>
              </a:rPr>
              <a:t>La collecte d'information :  </a:t>
            </a:r>
            <a:r>
              <a:rPr lang="fr-FR" dirty="0" smtClean="0"/>
              <a:t>consiste à :</a:t>
            </a:r>
          </a:p>
          <a:p>
            <a:pPr marL="800100" lvl="1" indent="-342900" algn="just"/>
            <a:endParaRPr lang="fr-FR" sz="800" dirty="0" smtClean="0"/>
          </a:p>
          <a:p>
            <a:pPr lvl="1" indent="352425" algn="just">
              <a:buFont typeface="Wingdings" pitchFamily="2" charset="2"/>
              <a:buChar char="Ü"/>
            </a:pPr>
            <a:r>
              <a:rPr lang="fr-FR" dirty="0" smtClean="0"/>
              <a:t>La transmission de la fiche de renseignement technique au client,</a:t>
            </a:r>
          </a:p>
          <a:p>
            <a:pPr lvl="1" indent="352425" algn="just">
              <a:buFont typeface="Wingdings" pitchFamily="2" charset="2"/>
              <a:buChar char="Ü"/>
            </a:pPr>
            <a:endParaRPr lang="fr-FR" sz="800" dirty="0" smtClean="0"/>
          </a:p>
          <a:p>
            <a:pPr lvl="1" indent="352425" algn="just">
              <a:buFont typeface="Wingdings" pitchFamily="2" charset="2"/>
              <a:buChar char="Ü"/>
            </a:pPr>
            <a:r>
              <a:rPr lang="fr-FR" dirty="0" smtClean="0"/>
              <a:t>La réception du dossier complet de raccordement:</a:t>
            </a:r>
          </a:p>
          <a:p>
            <a:pPr lvl="1" indent="352425" algn="just"/>
            <a:endParaRPr lang="fr-FR" sz="800" dirty="0" smtClean="0"/>
          </a:p>
          <a:p>
            <a:pPr lvl="3" algn="just">
              <a:buFont typeface="Wingdings" pitchFamily="2" charset="2"/>
              <a:buChar char="ü"/>
            </a:pPr>
            <a:r>
              <a:rPr lang="fr-FR" dirty="0" smtClean="0"/>
              <a:t>La Fiche de renseignement,</a:t>
            </a:r>
          </a:p>
          <a:p>
            <a:pPr lvl="3" algn="just">
              <a:buFont typeface="Wingdings" pitchFamily="2" charset="2"/>
              <a:buChar char="ü"/>
            </a:pPr>
            <a:r>
              <a:rPr lang="fr-FR" dirty="0" smtClean="0"/>
              <a:t>Le Plan de situation du projet (format </a:t>
            </a:r>
            <a:r>
              <a:rPr lang="fr-FR" dirty="0" err="1" smtClean="0"/>
              <a:t>Ao</a:t>
            </a:r>
            <a:r>
              <a:rPr lang="fr-FR" dirty="0" smtClean="0"/>
              <a:t> ou 1/50000),</a:t>
            </a:r>
          </a:p>
          <a:p>
            <a:pPr lvl="3" algn="just">
              <a:buFont typeface="Wingdings" pitchFamily="2" charset="2"/>
              <a:buChar char="ü"/>
            </a:pPr>
            <a:r>
              <a:rPr lang="fr-FR" dirty="0" smtClean="0"/>
              <a:t>Le Plan de masse du projet (format </a:t>
            </a:r>
            <a:r>
              <a:rPr lang="fr-FR" dirty="0" err="1" smtClean="0"/>
              <a:t>Ao</a:t>
            </a:r>
            <a:r>
              <a:rPr lang="fr-FR" dirty="0" smtClean="0"/>
              <a:t>) </a:t>
            </a:r>
          </a:p>
          <a:p>
            <a:pPr lvl="0" algn="just"/>
            <a:endParaRPr lang="fr-FR" sz="1400" dirty="0" smtClean="0"/>
          </a:p>
          <a:p>
            <a:pPr lvl="1" indent="352425" algn="just">
              <a:buFont typeface="Wingdings" pitchFamily="2" charset="2"/>
              <a:buChar char="Ü"/>
            </a:pPr>
            <a:r>
              <a:rPr lang="fr-FR" dirty="0" smtClean="0"/>
              <a:t>Une prise de contact  avec ce dernier pour l’examen du dossier et éventuellement clarifier certains points pour assurer la validation définitive du dossier,</a:t>
            </a:r>
            <a:endParaRPr lang="fr-FR" sz="2000" dirty="0" smtClean="0"/>
          </a:p>
          <a:p>
            <a:pPr lvl="1" indent="352425" algn="just"/>
            <a:endParaRPr lang="fr-FR" sz="1400" dirty="0" smtClean="0"/>
          </a:p>
          <a:p>
            <a:pPr lvl="1" indent="352425" algn="just">
              <a:buFont typeface="Wingdings" pitchFamily="2" charset="2"/>
              <a:buChar char="Ü"/>
            </a:pPr>
            <a:r>
              <a:rPr lang="fr-FR" dirty="0" smtClean="0"/>
              <a:t>Transmettre le dossier complet pour étude au gestionnaire du réseaux de transport gaz (GRTG) et à l’opérateur du système électrique selon le cas.</a:t>
            </a:r>
            <a:endParaRPr lang="fr-FR" sz="2000" dirty="0" smtClean="0"/>
          </a:p>
          <a:p>
            <a:r>
              <a:rPr lang="fr-FR" dirty="0" smtClean="0"/>
              <a:t>       </a:t>
            </a:r>
            <a:r>
              <a:rPr lang="fr-FR" sz="1200" dirty="0" smtClean="0"/>
              <a:t>    </a:t>
            </a:r>
            <a:endParaRPr lang="fr-FR" sz="2000" dirty="0" smtClean="0"/>
          </a:p>
          <a:p>
            <a:pPr algn="just"/>
            <a:r>
              <a:rPr lang="fr-FR" b="1" u="sng" dirty="0" smtClean="0">
                <a:solidFill>
                  <a:srgbClr val="002060"/>
                </a:solidFill>
              </a:rPr>
              <a:t>Remarques</a:t>
            </a:r>
            <a:r>
              <a:rPr lang="fr-FR" dirty="0" smtClean="0">
                <a:solidFill>
                  <a:srgbClr val="0070C0"/>
                </a:solidFill>
              </a:rPr>
              <a:t> </a:t>
            </a:r>
            <a:r>
              <a:rPr lang="fr-FR" dirty="0" smtClean="0"/>
              <a:t>: dans le cas où le client tarde à compléter son dossier de raccordement, il sera informé par écrit de l'annulation de sa demande 15 jours après une deuxième relance.</a:t>
            </a:r>
            <a:endParaRPr lang="fr-FR" sz="2000" dirty="0" smtClean="0"/>
          </a:p>
          <a:p>
            <a:pPr marL="1257300" lvl="2" indent="-342900"/>
            <a:endParaRPr lang="fr-FR" sz="2000" dirty="0"/>
          </a:p>
        </p:txBody>
      </p:sp>
      <p:sp>
        <p:nvSpPr>
          <p:cNvPr id="3" name="Rectangle 1"/>
          <p:cNvSpPr>
            <a:spLocks noChangeArrowheads="1"/>
          </p:cNvSpPr>
          <p:nvPr/>
        </p:nvSpPr>
        <p:spPr bwMode="auto">
          <a:xfrm>
            <a:off x="142844" y="71414"/>
            <a:ext cx="8643998"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marR="0" lvl="0" indent="-514350" algn="ctr" defTabSz="914400" rtl="0" eaLnBrk="1" fontAlgn="base" latinLnBrk="0" hangingPunct="1">
              <a:lnSpc>
                <a:spcPct val="100000"/>
              </a:lnSpc>
              <a:spcBef>
                <a:spcPct val="0"/>
              </a:spcBef>
              <a:spcAft>
                <a:spcPct val="0"/>
              </a:spcAft>
              <a:buClrTx/>
              <a:buSzTx/>
              <a:buFont typeface="+mj-lt"/>
              <a:buAutoNum type="romanUcPeriod" startAt="2"/>
              <a:tabLst/>
            </a:pPr>
            <a:r>
              <a:rPr lang="fr-FR" sz="2400" b="1" u="sng" dirty="0" smtClean="0">
                <a:solidFill>
                  <a:schemeClr val="accent1"/>
                </a:solidFill>
                <a:ea typeface="Calibri" pitchFamily="34" charset="0"/>
                <a:cs typeface="Arial" pitchFamily="34" charset="0"/>
              </a:rPr>
              <a:t>Procédure de raccordement des clients HTB/HP</a:t>
            </a:r>
          </a:p>
        </p:txBody>
      </p:sp>
    </p:spTree>
  </p:cSld>
  <p:clrMapOvr>
    <a:masterClrMapping/>
  </p:clrMapOvr>
  <p:transition advClick="0" advTm="1000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 y="-24"/>
            <a:ext cx="9001188" cy="64633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buFont typeface="+mj-lt"/>
              <a:buAutoNum type="arabicPeriod" startAt="2"/>
            </a:pPr>
            <a:r>
              <a:rPr lang="fr-FR" sz="2000" b="1" dirty="0" smtClean="0">
                <a:solidFill>
                  <a:schemeClr val="tx2">
                    <a:lumMod val="90000"/>
                  </a:schemeClr>
                </a:solidFill>
              </a:rPr>
              <a:t> </a:t>
            </a:r>
            <a:r>
              <a:rPr lang="fr-FR" sz="2000" b="1" u="sng" dirty="0" smtClean="0">
                <a:solidFill>
                  <a:schemeClr val="tx2">
                    <a:lumMod val="90000"/>
                  </a:schemeClr>
                </a:solidFill>
              </a:rPr>
              <a:t>Proposition  de raccordement</a:t>
            </a:r>
          </a:p>
          <a:p>
            <a:endParaRPr lang="fr-FR" sz="800" b="1" dirty="0" smtClean="0">
              <a:solidFill>
                <a:schemeClr val="tx2">
                  <a:lumMod val="90000"/>
                </a:schemeClr>
              </a:solidFill>
            </a:endParaRPr>
          </a:p>
          <a:p>
            <a:pPr marL="447675" lvl="1" indent="9525" algn="just"/>
            <a:r>
              <a:rPr lang="fr-FR" b="1" dirty="0" smtClean="0">
                <a:solidFill>
                  <a:schemeClr val="accent2">
                    <a:lumMod val="60000"/>
                    <a:lumOff val="40000"/>
                  </a:schemeClr>
                </a:solidFill>
              </a:rPr>
              <a:t>L’étude et la validation : </a:t>
            </a:r>
            <a:r>
              <a:rPr lang="fr-FR" dirty="0" smtClean="0"/>
              <a:t>Sur la base du dossier et étude de raccordement validés dans un délai de quatre (04) mois, le distributeur transmet au client la proposition y afférente tout en l'informant de la possibilité de prendre en charge la réalisation des travaux par ses propres moyens.</a:t>
            </a:r>
            <a:endParaRPr lang="fr-FR" sz="2400" dirty="0" smtClean="0"/>
          </a:p>
          <a:p>
            <a:endParaRPr lang="fr-FR" sz="800" dirty="0" smtClean="0"/>
          </a:p>
          <a:p>
            <a:pPr indent="447675"/>
            <a:r>
              <a:rPr lang="fr-FR" dirty="0" smtClean="0"/>
              <a:t>La proposition intègre entre autres les documents suivants :</a:t>
            </a:r>
          </a:p>
          <a:p>
            <a:pPr indent="447675"/>
            <a:endParaRPr lang="fr-FR" sz="800" dirty="0" smtClean="0"/>
          </a:p>
          <a:p>
            <a:pPr lvl="1" indent="447675" algn="just">
              <a:buFont typeface="Wingdings" pitchFamily="2" charset="2"/>
              <a:buChar char="Ü"/>
            </a:pPr>
            <a:r>
              <a:rPr lang="fr-FR" dirty="0" smtClean="0"/>
              <a:t>La description des travaux de raccordements, qui sont de la responsabilité du distributeur,</a:t>
            </a:r>
          </a:p>
          <a:p>
            <a:pPr lvl="1" indent="447675" algn="just">
              <a:buFont typeface="Wingdings" pitchFamily="2" charset="2"/>
              <a:buChar char="Ü"/>
            </a:pPr>
            <a:endParaRPr lang="fr-FR" dirty="0" smtClean="0"/>
          </a:p>
          <a:p>
            <a:pPr lvl="1" indent="447675" algn="just">
              <a:buFont typeface="Wingdings" pitchFamily="2" charset="2"/>
              <a:buChar char="Ü"/>
            </a:pPr>
            <a:r>
              <a:rPr lang="fr-FR" dirty="0" smtClean="0"/>
              <a:t>La description des travaux qui sont de la responsabilité du client,</a:t>
            </a:r>
          </a:p>
          <a:p>
            <a:pPr lvl="1" indent="447675" algn="just">
              <a:buFont typeface="Wingdings" pitchFamily="2" charset="2"/>
              <a:buChar char="Ü"/>
            </a:pPr>
            <a:endParaRPr lang="fr-FR" dirty="0" smtClean="0"/>
          </a:p>
          <a:p>
            <a:pPr lvl="1" indent="447675" algn="just">
              <a:buFont typeface="Wingdings" pitchFamily="2" charset="2"/>
              <a:buChar char="Ü"/>
            </a:pPr>
            <a:r>
              <a:rPr lang="fr-FR" dirty="0" smtClean="0"/>
              <a:t>Le montant de la participation du client,</a:t>
            </a:r>
          </a:p>
          <a:p>
            <a:pPr lvl="1" indent="447675" algn="just">
              <a:buFont typeface="Wingdings" pitchFamily="2" charset="2"/>
              <a:buChar char="Ü"/>
            </a:pPr>
            <a:endParaRPr lang="fr-FR" dirty="0" smtClean="0"/>
          </a:p>
          <a:p>
            <a:pPr lvl="1" indent="447675" algn="just">
              <a:buFont typeface="Wingdings" pitchFamily="2" charset="2"/>
              <a:buChar char="Ü"/>
            </a:pPr>
            <a:r>
              <a:rPr lang="fr-FR" dirty="0" smtClean="0"/>
              <a:t>La facture des frais d'étude préliminaire qui seront déduits du montant total du devis.</a:t>
            </a:r>
            <a:endParaRPr lang="fr-FR" sz="2400" dirty="0" smtClean="0"/>
          </a:p>
          <a:p>
            <a:pPr marL="0" lvl="1" indent="447675" algn="just"/>
            <a:endParaRPr lang="fr-FR" sz="2400" dirty="0" smtClean="0"/>
          </a:p>
          <a:p>
            <a:pPr marL="0" lvl="1" indent="447675" algn="just"/>
            <a:r>
              <a:rPr lang="fr-FR" dirty="0" smtClean="0"/>
              <a:t>Dans le cas de la réalisation du raccordement par le distributeur, un devis estimatif établi conformément aux barèmes de prestations approuvés par le ministère de l'énergie, est transmis au client, par porteur ou par courrier avec accusé de réception pour accord.</a:t>
            </a:r>
          </a:p>
          <a:p>
            <a:pPr marL="1257300" lvl="2" indent="-342900"/>
            <a:endParaRPr lang="fr-FR" sz="2000" dirty="0"/>
          </a:p>
        </p:txBody>
      </p:sp>
    </p:spTree>
  </p:cSld>
  <p:clrMapOvr>
    <a:masterClrMapping/>
  </p:clrMapOvr>
  <p:transition advClick="0" advTm="1000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 y="-71462"/>
            <a:ext cx="9001188" cy="65710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lvl="1"/>
            <a:r>
              <a:rPr lang="fr-FR" b="1" dirty="0" smtClean="0">
                <a:solidFill>
                  <a:schemeClr val="accent2">
                    <a:lumMod val="60000"/>
                    <a:lumOff val="40000"/>
                  </a:schemeClr>
                </a:solidFill>
              </a:rPr>
              <a:t>Le devis estimatif :  </a:t>
            </a:r>
          </a:p>
          <a:p>
            <a:pPr marL="0" lvl="1" algn="just"/>
            <a:endParaRPr lang="fr-FR" dirty="0" smtClean="0"/>
          </a:p>
          <a:p>
            <a:pPr marL="0" lvl="1" algn="just"/>
            <a:r>
              <a:rPr lang="fr-FR" dirty="0" smtClean="0"/>
              <a:t>Dans le cas de la réalisation du raccordement par le distributeur, un devis estimatif établi conformément aux barèmes de prestations approuvés par le ministère de l'énergie, est transmis au client, par porteur ou par courrier avec accusé de réception pour accord. Il précise :</a:t>
            </a:r>
          </a:p>
          <a:p>
            <a:endParaRPr lang="fr-FR" sz="800" dirty="0" smtClean="0"/>
          </a:p>
          <a:p>
            <a:pPr lvl="1" indent="542925" algn="just">
              <a:buFont typeface="Wingdings" pitchFamily="2" charset="2"/>
              <a:buChar char="Ü"/>
            </a:pPr>
            <a:r>
              <a:rPr lang="fr-FR" sz="1700" dirty="0" smtClean="0"/>
              <a:t>La consistance des ouvrages et des travaux à réaliser ;</a:t>
            </a:r>
          </a:p>
          <a:p>
            <a:pPr lvl="1" indent="542925" algn="just"/>
            <a:endParaRPr lang="fr-FR" sz="800" dirty="0" smtClean="0"/>
          </a:p>
          <a:p>
            <a:pPr lvl="1" indent="542925" algn="just">
              <a:buFont typeface="Wingdings" pitchFamily="2" charset="2"/>
              <a:buChar char="Ü"/>
            </a:pPr>
            <a:r>
              <a:rPr lang="fr-FR" sz="1700" dirty="0" smtClean="0"/>
              <a:t>Le mode et le schéma de raccordement ;</a:t>
            </a:r>
          </a:p>
          <a:p>
            <a:pPr lvl="1" indent="542925" algn="just">
              <a:buFont typeface="Wingdings" pitchFamily="2" charset="2"/>
              <a:buChar char="Ü"/>
            </a:pPr>
            <a:endParaRPr lang="fr-FR" sz="800" dirty="0" smtClean="0"/>
          </a:p>
          <a:p>
            <a:pPr lvl="1" indent="542925" algn="just">
              <a:buFont typeface="Wingdings" pitchFamily="2" charset="2"/>
              <a:buChar char="Ü"/>
            </a:pPr>
            <a:r>
              <a:rPr lang="fr-FR" sz="1700" dirty="0" smtClean="0"/>
              <a:t>Le montant de la participation du client conformément aux textes réglementaires ;</a:t>
            </a:r>
          </a:p>
          <a:p>
            <a:pPr lvl="1" indent="542925" algn="just">
              <a:buFont typeface="Wingdings" pitchFamily="2" charset="2"/>
              <a:buChar char="Ü"/>
            </a:pPr>
            <a:endParaRPr lang="fr-FR" sz="800" dirty="0" smtClean="0"/>
          </a:p>
          <a:p>
            <a:pPr lvl="1" indent="542925" algn="just">
              <a:buFont typeface="Wingdings" pitchFamily="2" charset="2"/>
              <a:buChar char="Ü"/>
            </a:pPr>
            <a:r>
              <a:rPr lang="fr-FR" sz="1700" dirty="0" smtClean="0"/>
              <a:t>Le droit de suite éventuel sur les anciens ouvrages conformément aux textes réglementaires ;</a:t>
            </a:r>
          </a:p>
          <a:p>
            <a:pPr lvl="1" indent="542925" algn="just">
              <a:buFont typeface="Wingdings" pitchFamily="2" charset="2"/>
              <a:buChar char="Ü"/>
            </a:pPr>
            <a:endParaRPr lang="fr-FR" sz="800" dirty="0" smtClean="0"/>
          </a:p>
          <a:p>
            <a:pPr lvl="1" indent="542925" algn="just">
              <a:buFont typeface="Wingdings" pitchFamily="2" charset="2"/>
              <a:buChar char="Ü"/>
            </a:pPr>
            <a:r>
              <a:rPr lang="fr-FR" sz="1700" dirty="0" smtClean="0"/>
              <a:t>Les modalités de paiement offertes par le distributeur à savoir :</a:t>
            </a:r>
          </a:p>
          <a:p>
            <a:pPr lvl="1" indent="542925" algn="just">
              <a:buFont typeface="Wingdings" pitchFamily="2" charset="2"/>
              <a:buChar char="Ü"/>
            </a:pPr>
            <a:endParaRPr lang="fr-FR" sz="1700" dirty="0" smtClean="0"/>
          </a:p>
          <a:p>
            <a:pPr lvl="2" indent="419100" algn="just">
              <a:buFont typeface="Wingdings" pitchFamily="2" charset="2"/>
              <a:buChar char="ü"/>
            </a:pPr>
            <a:r>
              <a:rPr lang="fr-FR" sz="1700" dirty="0" smtClean="0"/>
              <a:t>50% du montant du devis à titre d'avance,</a:t>
            </a:r>
          </a:p>
          <a:p>
            <a:pPr lvl="2" indent="419100" algn="just">
              <a:buFont typeface="Wingdings" pitchFamily="2" charset="2"/>
              <a:buChar char="ü"/>
            </a:pPr>
            <a:r>
              <a:rPr lang="fr-FR" sz="1700" dirty="0" smtClean="0"/>
              <a:t>50% au fur et à mesure de l'avancement des travaux sur présentation de situation par le distributeur et des attestations du service fait.</a:t>
            </a:r>
          </a:p>
          <a:p>
            <a:pPr lvl="2" indent="419100" algn="just"/>
            <a:endParaRPr lang="fr-FR" sz="800" dirty="0" smtClean="0"/>
          </a:p>
          <a:p>
            <a:pPr lvl="1" indent="533400" algn="just">
              <a:buFont typeface="Wingdings" pitchFamily="2" charset="2"/>
              <a:buChar char="Ü"/>
            </a:pPr>
            <a:r>
              <a:rPr lang="fr-FR" sz="1700" dirty="0" smtClean="0"/>
              <a:t>Le délai de validité de l'estimation financière (devis) du raccordement est fixé à deux mois;</a:t>
            </a:r>
          </a:p>
          <a:p>
            <a:pPr lvl="1" indent="533400" algn="just"/>
            <a:endParaRPr lang="fr-FR" sz="800" dirty="0" smtClean="0"/>
          </a:p>
          <a:p>
            <a:pPr lvl="1" indent="533400" algn="just">
              <a:buFont typeface="Wingdings" pitchFamily="2" charset="2"/>
              <a:buChar char="Ü"/>
            </a:pPr>
            <a:r>
              <a:rPr lang="fr-FR" sz="1700" dirty="0" smtClean="0"/>
              <a:t>L'échéancier prévisionnel de réalisation des travaux qui commence à courir à compter de la date de paiement par le client de l'avance forfaitaire.</a:t>
            </a:r>
            <a:endParaRPr lang="fr-FR" sz="1700" dirty="0"/>
          </a:p>
        </p:txBody>
      </p:sp>
    </p:spTree>
  </p:cSld>
  <p:clrMapOvr>
    <a:masterClrMapping/>
  </p:clrMapOvr>
  <p:transition advClick="0" advTm="1000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 y="50798"/>
            <a:ext cx="9001188" cy="720197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42900" indent="-342900">
              <a:buFont typeface="+mj-lt"/>
              <a:buAutoNum type="arabicPeriod" startAt="3"/>
            </a:pPr>
            <a:r>
              <a:rPr lang="fr-FR" b="1" dirty="0" smtClean="0">
                <a:solidFill>
                  <a:schemeClr val="tx2">
                    <a:lumMod val="75000"/>
                  </a:schemeClr>
                </a:solidFill>
              </a:rPr>
              <a:t> </a:t>
            </a:r>
            <a:r>
              <a:rPr lang="fr-FR" sz="2000" b="1" u="sng" dirty="0" smtClean="0">
                <a:solidFill>
                  <a:schemeClr val="tx2">
                    <a:lumMod val="75000"/>
                  </a:schemeClr>
                </a:solidFill>
              </a:rPr>
              <a:t>Acceptation du devis</a:t>
            </a:r>
          </a:p>
          <a:p>
            <a:pPr algn="just"/>
            <a:r>
              <a:rPr lang="fr-FR" dirty="0" smtClean="0"/>
              <a:t> </a:t>
            </a:r>
            <a:endParaRPr lang="fr-FR" sz="2000" dirty="0" smtClean="0"/>
          </a:p>
          <a:p>
            <a:pPr indent="447675" algn="just"/>
            <a:r>
              <a:rPr lang="fr-FR" dirty="0" smtClean="0"/>
              <a:t>L'accord du client sur le devis estimatif des travaux de raccordement est matérialisé par un engagement écrit du client. En cas de réserves fondées exprimées par le client sur le devis, des clarifications lui seront apportées.</a:t>
            </a:r>
            <a:endParaRPr lang="fr-FR" sz="2400" dirty="0" smtClean="0"/>
          </a:p>
          <a:p>
            <a:pPr algn="just"/>
            <a:endParaRPr lang="fr-FR" dirty="0" smtClean="0"/>
          </a:p>
          <a:p>
            <a:pPr indent="447675" algn="just"/>
            <a:r>
              <a:rPr lang="fr-FR" dirty="0" smtClean="0"/>
              <a:t>L'accord sur le devis estimatif engage le distributeur à mettre à la disposition du client :</a:t>
            </a:r>
          </a:p>
          <a:p>
            <a:pPr algn="just"/>
            <a:endParaRPr lang="fr-FR" sz="2400" dirty="0" smtClean="0"/>
          </a:p>
          <a:p>
            <a:pPr lvl="2" indent="447675" algn="just">
              <a:buFont typeface="Wingdings" pitchFamily="2" charset="2"/>
              <a:buChar char="Ü"/>
            </a:pPr>
            <a:r>
              <a:rPr lang="fr-FR" dirty="0" smtClean="0"/>
              <a:t>Un contrat de raccordement.</a:t>
            </a:r>
            <a:endParaRPr lang="fr-FR" sz="2400" dirty="0" smtClean="0"/>
          </a:p>
          <a:p>
            <a:pPr lvl="2" indent="447675" algn="just">
              <a:buFont typeface="Wingdings" pitchFamily="2" charset="2"/>
              <a:buChar char="Ü"/>
            </a:pPr>
            <a:r>
              <a:rPr lang="fr-FR" dirty="0" smtClean="0"/>
              <a:t>Un contrat de fourniture .</a:t>
            </a:r>
            <a:endParaRPr lang="fr-FR" sz="2400" dirty="0" smtClean="0"/>
          </a:p>
          <a:p>
            <a:pPr lvl="2" indent="447675" algn="just">
              <a:buFont typeface="Wingdings" pitchFamily="2" charset="2"/>
              <a:buChar char="Ü"/>
            </a:pPr>
            <a:r>
              <a:rPr lang="fr-FR" dirty="0" smtClean="0"/>
              <a:t>Une convention de supervision dans le cas où le client prendrait en charge la réalisation des travaux de raccordement.</a:t>
            </a:r>
            <a:endParaRPr lang="fr-FR" sz="2400" dirty="0" smtClean="0"/>
          </a:p>
          <a:p>
            <a:pPr algn="just"/>
            <a:r>
              <a:rPr lang="fr-FR" dirty="0" smtClean="0"/>
              <a:t> </a:t>
            </a:r>
            <a:endParaRPr lang="fr-FR" sz="2400" dirty="0" smtClean="0"/>
          </a:p>
          <a:p>
            <a:pPr indent="447675" algn="just"/>
            <a:endParaRPr lang="fr-FR" dirty="0" smtClean="0"/>
          </a:p>
          <a:p>
            <a:pPr indent="447675" algn="just"/>
            <a:endParaRPr lang="fr-FR" dirty="0" smtClean="0"/>
          </a:p>
          <a:p>
            <a:pPr indent="447675" algn="just"/>
            <a:r>
              <a:rPr lang="fr-FR" b="1" u="sng" dirty="0" smtClean="0">
                <a:solidFill>
                  <a:srgbClr val="002060"/>
                </a:solidFill>
              </a:rPr>
              <a:t>Voies de recours</a:t>
            </a:r>
            <a:r>
              <a:rPr lang="fr-FR" dirty="0" smtClean="0"/>
              <a:t> : Le client dispose d'un droit de recours auprès de la commission de régulation de l'électricité et du gaz « CREG » en cas de contestation :</a:t>
            </a:r>
          </a:p>
          <a:p>
            <a:pPr algn="just"/>
            <a:endParaRPr lang="fr-FR" sz="2400" dirty="0" smtClean="0"/>
          </a:p>
          <a:p>
            <a:pPr marL="809625" indent="447675" algn="just">
              <a:buFont typeface="Wingdings" pitchFamily="2" charset="2"/>
              <a:buChar char="Ü"/>
            </a:pPr>
            <a:r>
              <a:rPr lang="fr-FR" dirty="0" smtClean="0"/>
              <a:t>Du choix de la solution technique retenue pour son raccordement,</a:t>
            </a:r>
          </a:p>
          <a:p>
            <a:pPr marL="809625" indent="447675" algn="just"/>
            <a:endParaRPr lang="fr-FR" sz="1400" dirty="0" smtClean="0"/>
          </a:p>
          <a:p>
            <a:pPr marL="809625" indent="447675" algn="just">
              <a:buFont typeface="Wingdings" pitchFamily="2" charset="2"/>
              <a:buChar char="Ü"/>
            </a:pPr>
            <a:r>
              <a:rPr lang="fr-FR" dirty="0" smtClean="0"/>
              <a:t>De la non faisabilité du raccordement.</a:t>
            </a:r>
            <a:endParaRPr lang="fr-FR" sz="2400" dirty="0" smtClean="0"/>
          </a:p>
          <a:p>
            <a:r>
              <a:rPr lang="fr-FR" dirty="0" smtClean="0"/>
              <a:t> </a:t>
            </a:r>
            <a:endParaRPr lang="fr-FR" sz="2400" dirty="0" smtClean="0"/>
          </a:p>
          <a:p>
            <a:endParaRPr lang="fr-FR" sz="2000" dirty="0" smtClean="0"/>
          </a:p>
        </p:txBody>
      </p:sp>
    </p:spTree>
  </p:cSld>
  <p:clrMapOvr>
    <a:masterClrMapping/>
  </p:clrMapOvr>
  <p:transition advClick="0" advTm="1000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71462"/>
            <a:ext cx="9001156" cy="68941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buFont typeface="+mj-lt"/>
              <a:buAutoNum type="arabicPeriod" startAt="4"/>
            </a:pPr>
            <a:r>
              <a:rPr lang="fr-FR" sz="2000" b="1" u="sng" dirty="0" smtClean="0">
                <a:solidFill>
                  <a:schemeClr val="tx2">
                    <a:lumMod val="90000"/>
                  </a:schemeClr>
                </a:solidFill>
              </a:rPr>
              <a:t>Etablissement des contrats</a:t>
            </a:r>
          </a:p>
          <a:p>
            <a:r>
              <a:rPr lang="fr-FR" sz="800" dirty="0" smtClean="0"/>
              <a:t> </a:t>
            </a:r>
            <a:endParaRPr lang="fr-FR" sz="3200" dirty="0" smtClean="0"/>
          </a:p>
          <a:p>
            <a:r>
              <a:rPr lang="fr-FR" sz="1600" dirty="0" smtClean="0"/>
              <a:t>Après réception de l'accord du client sur le devis :</a:t>
            </a:r>
          </a:p>
          <a:p>
            <a:endParaRPr lang="fr-FR" sz="800" dirty="0" smtClean="0"/>
          </a:p>
          <a:p>
            <a:pPr lvl="1" indent="361950" algn="just">
              <a:buFont typeface="Wingdings" pitchFamily="2" charset="2"/>
              <a:buChar char="Ü"/>
            </a:pPr>
            <a:r>
              <a:rPr lang="fr-FR" sz="1600" dirty="0" smtClean="0"/>
              <a:t>Le distributeur transmet au client le contrat de raccordement ainsi que le contrat de fourniture pour signature. Un délai de (01) mois lui est accordé pour les retourner dûment signés.</a:t>
            </a:r>
          </a:p>
          <a:p>
            <a:pPr lvl="1" indent="361950" algn="just">
              <a:buFont typeface="Wingdings" pitchFamily="2" charset="2"/>
              <a:buChar char="Ü"/>
            </a:pPr>
            <a:endParaRPr lang="fr-FR" sz="800" dirty="0" smtClean="0"/>
          </a:p>
          <a:p>
            <a:pPr lvl="1" indent="361950" algn="just">
              <a:buFont typeface="Wingdings" pitchFamily="2" charset="2"/>
              <a:buChar char="Ü"/>
            </a:pPr>
            <a:r>
              <a:rPr lang="fr-FR" sz="1600" dirty="0" smtClean="0"/>
              <a:t>Dans le cas contraire, le client sera informé du classement de son dossier. Toute relance de sa part, devra faire l'objet d'une nouvelle demande.</a:t>
            </a:r>
          </a:p>
          <a:p>
            <a:pPr lvl="1" indent="361950" algn="just">
              <a:buFont typeface="Wingdings" pitchFamily="2" charset="2"/>
              <a:buChar char="Ü"/>
            </a:pPr>
            <a:endParaRPr lang="fr-FR" sz="800" dirty="0" smtClean="0"/>
          </a:p>
          <a:p>
            <a:pPr lvl="1" indent="361950" algn="just">
              <a:buFont typeface="Wingdings" pitchFamily="2" charset="2"/>
              <a:buChar char="Ü"/>
            </a:pPr>
            <a:r>
              <a:rPr lang="fr-FR" sz="1600" dirty="0" smtClean="0"/>
              <a:t>Dans le cas où, le client prendrait en charge la réalisation des travaux de raccordement, une convention de supervision sera mise à sa disposition.</a:t>
            </a:r>
          </a:p>
          <a:p>
            <a:pPr marL="0" lvl="1" algn="just"/>
            <a:endParaRPr lang="fr-FR" sz="800" b="1" dirty="0" smtClean="0">
              <a:solidFill>
                <a:schemeClr val="tx2">
                  <a:lumMod val="90000"/>
                </a:schemeClr>
              </a:solidFill>
            </a:endParaRPr>
          </a:p>
          <a:p>
            <a:pPr lvl="1" indent="-457200" algn="just">
              <a:buFont typeface="+mj-lt"/>
              <a:buAutoNum type="arabicPeriod" startAt="5"/>
            </a:pPr>
            <a:r>
              <a:rPr lang="fr-FR" sz="2000" b="1" u="sng" dirty="0" smtClean="0">
                <a:solidFill>
                  <a:schemeClr val="tx2">
                    <a:lumMod val="90000"/>
                  </a:schemeClr>
                </a:solidFill>
              </a:rPr>
              <a:t>Travaux de raccordement</a:t>
            </a:r>
          </a:p>
          <a:p>
            <a:endParaRPr lang="fr-FR" sz="800" dirty="0" smtClean="0"/>
          </a:p>
          <a:p>
            <a:pPr algn="just"/>
            <a:r>
              <a:rPr lang="fr-FR" sz="1600" dirty="0" smtClean="0"/>
              <a:t>Les travaux de raccordement sont programmés après :</a:t>
            </a:r>
          </a:p>
          <a:p>
            <a:pPr algn="just"/>
            <a:endParaRPr lang="fr-FR" sz="800" dirty="0" smtClean="0"/>
          </a:p>
          <a:p>
            <a:pPr lvl="1" indent="447675" algn="just">
              <a:buFont typeface="Wingdings" pitchFamily="2" charset="2"/>
              <a:buChar char="Ü"/>
            </a:pPr>
            <a:r>
              <a:rPr lang="fr-FR" sz="1600" dirty="0" smtClean="0"/>
              <a:t>La signature par le client des contrats de raccordement et de fourniture ;</a:t>
            </a:r>
          </a:p>
          <a:p>
            <a:pPr lvl="1" indent="447675" algn="just">
              <a:buFont typeface="Wingdings" pitchFamily="2" charset="2"/>
              <a:buChar char="Ü"/>
            </a:pPr>
            <a:r>
              <a:rPr lang="fr-FR" sz="1600" dirty="0" smtClean="0"/>
              <a:t>Le paiement par le client de sa quote-part relative aux travaux de raccordement comme suit :</a:t>
            </a:r>
          </a:p>
          <a:p>
            <a:pPr lvl="2" indent="342900" algn="just">
              <a:buFont typeface="Wingdings" pitchFamily="2" charset="2"/>
              <a:buChar char="ü"/>
            </a:pPr>
            <a:r>
              <a:rPr lang="fr-FR" sz="1600" dirty="0" smtClean="0"/>
              <a:t>50% du montant à titre d'avance ;</a:t>
            </a:r>
          </a:p>
          <a:p>
            <a:pPr lvl="2" indent="342900" algn="just">
              <a:buFont typeface="Wingdings" pitchFamily="2" charset="2"/>
              <a:buChar char="ü"/>
            </a:pPr>
            <a:r>
              <a:rPr lang="fr-FR" sz="1600" dirty="0" smtClean="0"/>
              <a:t>50% au fur et à mesure de l'avancement des travaux sur présentation de situation parle distributeur et des attestations de service fait.</a:t>
            </a:r>
          </a:p>
          <a:p>
            <a:pPr lvl="1" indent="438150" algn="just">
              <a:buFont typeface="Wingdings" pitchFamily="2" charset="2"/>
              <a:buChar char="Ü"/>
            </a:pPr>
            <a:endParaRPr lang="fr-FR" sz="1600" dirty="0" smtClean="0"/>
          </a:p>
          <a:p>
            <a:pPr lvl="1" indent="438150" algn="just">
              <a:buFont typeface="Wingdings" pitchFamily="2" charset="2"/>
              <a:buChar char="Ü"/>
            </a:pPr>
            <a:r>
              <a:rPr lang="fr-FR" sz="1600" dirty="0" smtClean="0"/>
              <a:t>L'obtention par le distributeur de tous les permis de construire, de l'arrêté de servitude et les  différentes autorisations.</a:t>
            </a:r>
          </a:p>
          <a:p>
            <a:pPr lvl="1" indent="438150" algn="just">
              <a:buFont typeface="Wingdings" pitchFamily="2" charset="2"/>
              <a:buChar char="Ü"/>
            </a:pPr>
            <a:endParaRPr lang="fr-FR" sz="1600" dirty="0" smtClean="0"/>
          </a:p>
          <a:p>
            <a:pPr algn="just"/>
            <a:r>
              <a:rPr lang="fr-FR" sz="1400" b="1" u="sng" dirty="0" smtClean="0">
                <a:solidFill>
                  <a:srgbClr val="002060"/>
                </a:solidFill>
              </a:rPr>
              <a:t>Remarque</a:t>
            </a:r>
            <a:r>
              <a:rPr lang="fr-FR" sz="1400" b="1" dirty="0" smtClean="0">
                <a:solidFill>
                  <a:srgbClr val="002060"/>
                </a:solidFill>
              </a:rPr>
              <a:t> : </a:t>
            </a:r>
            <a:r>
              <a:rPr lang="fr-FR" sz="1400" dirty="0" smtClean="0"/>
              <a:t>Le dossier technique relatif aux plans et spécifications techniques des équipements nécessaires pour la réalisation du poste client, sera remis au distributeur en quatre (04)exemplaires pour approbation avant le lancement des travaux dans un délai de deux (02)mois.</a:t>
            </a:r>
            <a:endParaRPr lang="fr-FR" sz="2000" dirty="0" smtClean="0"/>
          </a:p>
        </p:txBody>
      </p:sp>
    </p:spTree>
  </p:cSld>
  <p:clrMapOvr>
    <a:masterClrMapping/>
  </p:clrMapOvr>
  <p:transition advClick="0" advTm="1000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32" y="-71462"/>
            <a:ext cx="9144032" cy="70173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indent="-457200">
              <a:buFont typeface="+mj-lt"/>
              <a:buAutoNum type="arabicPeriod" startAt="6"/>
            </a:pPr>
            <a:r>
              <a:rPr lang="fr-FR" sz="2000" b="1" u="sng" dirty="0" smtClean="0">
                <a:solidFill>
                  <a:schemeClr val="tx2">
                    <a:lumMod val="90000"/>
                  </a:schemeClr>
                </a:solidFill>
              </a:rPr>
              <a:t>Mise sous tension/en gaz</a:t>
            </a:r>
          </a:p>
          <a:p>
            <a:endParaRPr lang="fr-FR" sz="800" dirty="0" smtClean="0"/>
          </a:p>
          <a:p>
            <a:r>
              <a:rPr lang="fr-FR" dirty="0" smtClean="0"/>
              <a:t>La mise sous tension/en gaz du raccordement est soumise aux conditions préalables suivantes :</a:t>
            </a:r>
          </a:p>
          <a:p>
            <a:endParaRPr lang="fr-FR" sz="800" dirty="0" smtClean="0"/>
          </a:p>
          <a:p>
            <a:pPr lvl="1" indent="542925" algn="just">
              <a:buFont typeface="Wingdings" pitchFamily="2" charset="2"/>
              <a:buChar char="Ü"/>
            </a:pPr>
            <a:r>
              <a:rPr lang="fr-FR" sz="1700" dirty="0" smtClean="0"/>
              <a:t>Présentation par le client du dossier technique conforme à l'exécution et des factures de réalisation au cas où cette dernière est prise en charge par le client.</a:t>
            </a:r>
          </a:p>
          <a:p>
            <a:pPr lvl="0" algn="just"/>
            <a:endParaRPr lang="fr-FR" sz="800" dirty="0" smtClean="0">
              <a:solidFill>
                <a:srgbClr val="00B0F0"/>
              </a:solidFill>
            </a:endParaRPr>
          </a:p>
          <a:p>
            <a:pPr lvl="0" algn="just"/>
            <a:r>
              <a:rPr lang="fr-FR" dirty="0" smtClean="0">
                <a:solidFill>
                  <a:schemeClr val="accent2">
                    <a:lumMod val="60000"/>
                    <a:lumOff val="40000"/>
                  </a:schemeClr>
                </a:solidFill>
              </a:rPr>
              <a:t>Signature par le client :</a:t>
            </a:r>
          </a:p>
          <a:p>
            <a:pPr lvl="0" algn="just"/>
            <a:endParaRPr lang="fr-FR" sz="800" dirty="0" smtClean="0">
              <a:solidFill>
                <a:srgbClr val="00B0F0"/>
              </a:solidFill>
            </a:endParaRPr>
          </a:p>
          <a:p>
            <a:pPr lvl="1" indent="542925" algn="just">
              <a:buFont typeface="Wingdings" pitchFamily="2" charset="2"/>
              <a:buChar char="Ü"/>
            </a:pPr>
            <a:r>
              <a:rPr lang="fr-FR" sz="1700" dirty="0" smtClean="0"/>
              <a:t>Du contrat de fourniture ;</a:t>
            </a:r>
          </a:p>
          <a:p>
            <a:pPr lvl="1" indent="542925" algn="just">
              <a:buFont typeface="Wingdings" pitchFamily="2" charset="2"/>
              <a:buChar char="Ü"/>
            </a:pPr>
            <a:r>
              <a:rPr lang="fr-FR" sz="1700" dirty="0" smtClean="0"/>
              <a:t>Du PV de fin des travaux de raccordement </a:t>
            </a:r>
          </a:p>
          <a:p>
            <a:pPr lvl="1" indent="542925" algn="just">
              <a:buFont typeface="Wingdings" pitchFamily="2" charset="2"/>
              <a:buChar char="Ü"/>
            </a:pPr>
            <a:r>
              <a:rPr lang="fr-FR" sz="1700" dirty="0" smtClean="0"/>
              <a:t>De la convention portant consignes d'exploitation pour la HTB.</a:t>
            </a:r>
          </a:p>
          <a:p>
            <a:pPr lvl="0" algn="just">
              <a:buFont typeface="Arial" pitchFamily="34" charset="0"/>
              <a:buChar char="•"/>
            </a:pPr>
            <a:endParaRPr lang="fr-FR" sz="800" b="1" u="sng" dirty="0" smtClean="0">
              <a:solidFill>
                <a:schemeClr val="accent2">
                  <a:lumMod val="60000"/>
                  <a:lumOff val="40000"/>
                </a:schemeClr>
              </a:solidFill>
            </a:endParaRPr>
          </a:p>
          <a:p>
            <a:pPr lvl="0" algn="just"/>
            <a:r>
              <a:rPr lang="fr-FR" u="sng" dirty="0" smtClean="0">
                <a:solidFill>
                  <a:schemeClr val="accent2">
                    <a:lumMod val="60000"/>
                    <a:lumOff val="40000"/>
                  </a:schemeClr>
                </a:solidFill>
              </a:rPr>
              <a:t>Paiement par le client :</a:t>
            </a:r>
          </a:p>
          <a:p>
            <a:pPr lvl="0" algn="just"/>
            <a:endParaRPr lang="fr-FR" sz="800" dirty="0" smtClean="0">
              <a:solidFill>
                <a:srgbClr val="00B0F0"/>
              </a:solidFill>
            </a:endParaRPr>
          </a:p>
          <a:p>
            <a:pPr lvl="1" indent="542925" algn="just">
              <a:buFont typeface="Wingdings" pitchFamily="2" charset="2"/>
              <a:buChar char="Ü"/>
            </a:pPr>
            <a:r>
              <a:rPr lang="fr-FR" sz="1700" dirty="0" smtClean="0"/>
              <a:t>De la facture d'avance sur consommation ;</a:t>
            </a:r>
          </a:p>
          <a:p>
            <a:pPr lvl="1" indent="542925" algn="just">
              <a:buFont typeface="Wingdings" pitchFamily="2" charset="2"/>
              <a:buChar char="Ü"/>
            </a:pPr>
            <a:r>
              <a:rPr lang="fr-FR" sz="1700" dirty="0" smtClean="0"/>
              <a:t>Des frais des travaux de raccordement.</a:t>
            </a:r>
          </a:p>
          <a:p>
            <a:pPr lvl="1" indent="542925" algn="just"/>
            <a:endParaRPr lang="fr-FR" sz="800" dirty="0" smtClean="0"/>
          </a:p>
          <a:p>
            <a:pPr lvl="1" indent="542925" algn="just">
              <a:buFont typeface="Wingdings" pitchFamily="2" charset="2"/>
              <a:buChar char="Ü"/>
            </a:pPr>
            <a:r>
              <a:rPr lang="fr-FR" sz="1700" dirty="0" smtClean="0"/>
              <a:t>Délivrance de l'autorisation de circulation du courant/gaz par les services compétents de la direction de l'énergie et des Mines;</a:t>
            </a:r>
          </a:p>
          <a:p>
            <a:pPr lvl="1" indent="542925" algn="just">
              <a:buFont typeface="Wingdings" pitchFamily="2" charset="2"/>
              <a:buChar char="Ü"/>
            </a:pPr>
            <a:r>
              <a:rPr lang="fr-FR" sz="1700" dirty="0" smtClean="0"/>
              <a:t>Publication dans la presse de l'avis préalablement à la mise sous tension de la ligne;</a:t>
            </a:r>
          </a:p>
          <a:p>
            <a:pPr lvl="1" indent="542925" algn="just">
              <a:buFont typeface="Wingdings" pitchFamily="2" charset="2"/>
              <a:buChar char="Ü"/>
            </a:pPr>
            <a:r>
              <a:rPr lang="fr-FR" sz="1700" dirty="0" smtClean="0"/>
              <a:t>Obtention de l'autorisation d'accès au réseau à délivrer par l'opérateur du système électrique.</a:t>
            </a:r>
          </a:p>
          <a:p>
            <a:pPr algn="just"/>
            <a:r>
              <a:rPr lang="fr-FR" i="1" dirty="0" smtClean="0"/>
              <a:t> </a:t>
            </a:r>
          </a:p>
          <a:p>
            <a:pPr algn="just"/>
            <a:r>
              <a:rPr lang="fr-FR" b="1" u="sng" dirty="0" smtClean="0">
                <a:solidFill>
                  <a:srgbClr val="002060"/>
                </a:solidFill>
              </a:rPr>
              <a:t>Voies de recours</a:t>
            </a:r>
            <a:r>
              <a:rPr lang="fr-FR" dirty="0" smtClean="0"/>
              <a:t> Pour toute insatisfaction, le client peut introduire une réclamation conformément à la procédure en vigueur.</a:t>
            </a:r>
            <a:endParaRPr lang="fr-FR" sz="2000" dirty="0" smtClean="0"/>
          </a:p>
        </p:txBody>
      </p:sp>
    </p:spTree>
  </p:cSld>
  <p:clrMapOvr>
    <a:masterClrMapping/>
  </p:clrMapOvr>
  <p:transition advClick="0" advTm="1000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857356" y="3071810"/>
            <a:ext cx="5715026" cy="584775"/>
          </a:xfrm>
          <a:prstGeom prst="rect">
            <a:avLst/>
          </a:prstGeom>
          <a:noFill/>
        </p:spPr>
        <p:txBody>
          <a:bodyPr wrap="none" rtlCol="0">
            <a:spAutoFit/>
          </a:bodyPr>
          <a:lstStyle/>
          <a:p>
            <a:r>
              <a:rPr lang="fr-FR" sz="3200" dirty="0" smtClean="0">
                <a:solidFill>
                  <a:schemeClr val="accent1"/>
                </a:solidFill>
              </a:rPr>
              <a:t>MERCI DE VOTRE ATTENTION</a:t>
            </a:r>
            <a:endParaRPr lang="fr-FR" sz="3200" dirty="0">
              <a:solidFill>
                <a:schemeClr val="accent1"/>
              </a:solidFill>
            </a:endParaRPr>
          </a:p>
        </p:txBody>
      </p:sp>
    </p:spTree>
  </p:cSld>
  <p:clrMapOvr>
    <a:masterClrMapping/>
  </p:clrMapOvr>
  <p:transition advClick="0" advTm="1000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214282" y="714356"/>
            <a:ext cx="8715436" cy="60016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fr-FR" sz="2800" b="1" dirty="0" smtClean="0">
                <a:solidFill>
                  <a:srgbClr val="FF6600"/>
                </a:solidFill>
                <a:cs typeface="Arial" pitchFamily="34" charset="0"/>
              </a:rPr>
              <a:t>Préambule</a:t>
            </a:r>
          </a:p>
          <a:p>
            <a:pPr lvl="0" fontAlgn="base">
              <a:spcBef>
                <a:spcPct val="0"/>
              </a:spcBef>
              <a:spcAft>
                <a:spcPct val="0"/>
              </a:spcAft>
            </a:pPr>
            <a:endParaRPr lang="fr-FR" sz="2800" b="1" u="sng" dirty="0" smtClean="0">
              <a:solidFill>
                <a:srgbClr val="FF6600"/>
              </a:solidFill>
              <a:latin typeface="Arial" pitchFamily="34" charset="0"/>
              <a:ea typeface="Times New Roman" pitchFamily="18" charset="0"/>
              <a:cs typeface="Arial" pitchFamily="34" charset="0"/>
            </a:endParaRPr>
          </a:p>
          <a:p>
            <a:pPr algn="just" fontAlgn="base">
              <a:lnSpc>
                <a:spcPct val="150000"/>
              </a:lnSpc>
              <a:spcBef>
                <a:spcPct val="0"/>
              </a:spcBef>
              <a:spcAft>
                <a:spcPct val="0"/>
              </a:spcAft>
            </a:pPr>
            <a:r>
              <a:rPr lang="fr-FR" sz="2000" dirty="0" smtClean="0"/>
              <a:t>	Dans le souci de répondre aux nouvelles exigences liées à la distribution des énergies électrique et gazière et en application des article 90 et 91 du décret exécutif 10-95 du 17 mars 2010 fixant les règles économiques pour les droits de raccordement aux réseaux et autres actions nécessaires pour satisfaire les demandes d'alimentation des clients en électricité et gaz , des procédures de raccordement des clients aux réseaux ont été établie en vue de les informer de leurs droits et obligations notamment les conditions et les délais de raccordement.</a:t>
            </a:r>
          </a:p>
          <a:p>
            <a:pPr lvl="0" fontAlgn="base">
              <a:lnSpc>
                <a:spcPct val="150000"/>
              </a:lnSpc>
              <a:spcBef>
                <a:spcPct val="0"/>
              </a:spcBef>
              <a:spcAft>
                <a:spcPct val="0"/>
              </a:spcAft>
            </a:pPr>
            <a:r>
              <a:rPr lang="fr-FR" sz="2000" b="1" u="sng" dirty="0" smtClean="0">
                <a:solidFill>
                  <a:srgbClr val="FF6600"/>
                </a:solidFill>
                <a:latin typeface="Arial" pitchFamily="34" charset="0"/>
                <a:ea typeface="Times New Roman" pitchFamily="18"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fr-FR" sz="2800" b="0" i="0" u="sng" strike="noStrike" cap="none" normalizeH="0" baseline="0" dirty="0" smtClean="0">
              <a:ln>
                <a:noFill/>
              </a:ln>
              <a:solidFill>
                <a:srgbClr val="FF6600"/>
              </a:solidFill>
              <a:effectLst/>
              <a:latin typeface="Arial" pitchFamily="34" charset="0"/>
              <a:cs typeface="Arial" pitchFamily="34" charset="0"/>
            </a:endParaRPr>
          </a:p>
        </p:txBody>
      </p:sp>
      <p:sp>
        <p:nvSpPr>
          <p:cNvPr id="3" name="Rectangle 2"/>
          <p:cNvSpPr>
            <a:spLocks noChangeArrowheads="1"/>
          </p:cNvSpPr>
          <p:nvPr/>
        </p:nvSpPr>
        <p:spPr bwMode="auto">
          <a:xfrm>
            <a:off x="142844" y="1571612"/>
            <a:ext cx="8786874"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kumimoji="0" lang="fr-F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rPr>
              <a:t>	</a:t>
            </a:r>
            <a:endParaRPr lang="fr-FR" dirty="0" smtClean="0">
              <a:ea typeface="Times New Roman" pitchFamily="18" charset="0"/>
              <a:cs typeface="Arial" pitchFamily="34" charset="0"/>
            </a:endParaRPr>
          </a:p>
          <a:p>
            <a:pPr algn="ctr" fontAlgn="base">
              <a:spcBef>
                <a:spcPct val="0"/>
              </a:spcBef>
              <a:spcAft>
                <a:spcPct val="0"/>
              </a:spcAft>
            </a:pPr>
            <a:endParaRPr kumimoji="0" lang="fr-FR"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p:txBody>
      </p:sp>
    </p:spTree>
  </p:cSld>
  <p:clrMapOvr>
    <a:masterClrMapping/>
  </p:clrMapOvr>
  <p:transition advClick="0" advTm="1000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ChangeArrowheads="1"/>
          </p:cNvSpPr>
          <p:nvPr/>
        </p:nvSpPr>
        <p:spPr bwMode="auto">
          <a:xfrm>
            <a:off x="142844" y="214290"/>
            <a:ext cx="88583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lvl="0" indent="-514350" algn="ctr" fontAlgn="base">
              <a:spcBef>
                <a:spcPct val="0"/>
              </a:spcBef>
              <a:spcAft>
                <a:spcPct val="0"/>
              </a:spcAft>
              <a:buFont typeface="+mj-lt"/>
              <a:buAutoNum type="romanUcPeriod"/>
            </a:pPr>
            <a:r>
              <a:rPr lang="fr-FR" sz="2400" b="1" u="sng" dirty="0" smtClean="0">
                <a:solidFill>
                  <a:schemeClr val="accent1"/>
                </a:solidFill>
                <a:ea typeface="Calibri" pitchFamily="34" charset="0"/>
                <a:cs typeface="Arial" pitchFamily="34" charset="0"/>
              </a:rPr>
              <a:t>Procédure de raccordement des clients</a:t>
            </a:r>
          </a:p>
          <a:p>
            <a:pPr marL="514350" lvl="0" indent="-514350" algn="ctr" fontAlgn="base">
              <a:spcBef>
                <a:spcPct val="0"/>
              </a:spcBef>
              <a:spcAft>
                <a:spcPct val="0"/>
              </a:spcAft>
            </a:pPr>
            <a:r>
              <a:rPr lang="fr-FR" sz="2400" b="1" u="sng" dirty="0" smtClean="0">
                <a:solidFill>
                  <a:schemeClr val="accent1"/>
                </a:solidFill>
                <a:ea typeface="Calibri" pitchFamily="34" charset="0"/>
                <a:cs typeface="Arial" pitchFamily="34" charset="0"/>
              </a:rPr>
              <a:t> HTA/BT et MP/ BP</a:t>
            </a:r>
          </a:p>
        </p:txBody>
      </p:sp>
      <p:sp>
        <p:nvSpPr>
          <p:cNvPr id="3" name="Rectangle 2"/>
          <p:cNvSpPr>
            <a:spLocks noChangeArrowheads="1"/>
          </p:cNvSpPr>
          <p:nvPr/>
        </p:nvSpPr>
        <p:spPr bwMode="auto">
          <a:xfrm>
            <a:off x="142876" y="1209620"/>
            <a:ext cx="9001156" cy="20774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361950" fontAlgn="base">
              <a:spcBef>
                <a:spcPct val="0"/>
              </a:spcBef>
              <a:spcAft>
                <a:spcPct val="0"/>
              </a:spcAft>
            </a:pPr>
            <a:r>
              <a:rPr lang="fr-FR" sz="2000" dirty="0" smtClean="0">
                <a:ea typeface="Times New Roman" pitchFamily="18" charset="0"/>
                <a:cs typeface="Arial" pitchFamily="34" charset="0"/>
              </a:rPr>
              <a:t>Toute demande de raccordement est traitée en trois étapes :</a:t>
            </a:r>
            <a:endParaRPr lang="fr-FR" sz="2400" dirty="0" smtClean="0">
              <a:ea typeface="Times New Roman" pitchFamily="18" charset="0"/>
              <a:cs typeface="Arial" pitchFamily="34" charset="0"/>
            </a:endParaRPr>
          </a:p>
          <a:p>
            <a:pPr fontAlgn="base">
              <a:spcBef>
                <a:spcPct val="0"/>
              </a:spcBef>
              <a:spcAft>
                <a:spcPct val="0"/>
              </a:spcAft>
            </a:pPr>
            <a:endParaRPr lang="fr-FR" sz="900" dirty="0" smtClean="0">
              <a:ea typeface="Times New Roman" pitchFamily="18" charset="0"/>
              <a:cs typeface="Arial" pitchFamily="34" charset="0"/>
            </a:endParaRPr>
          </a:p>
          <a:p>
            <a:pPr lvl="3" indent="514350" fontAlgn="base">
              <a:spcBef>
                <a:spcPct val="0"/>
              </a:spcBef>
              <a:spcAft>
                <a:spcPct val="0"/>
              </a:spcAft>
              <a:buFont typeface="+mj-lt"/>
              <a:buAutoNum type="arabicPeriod"/>
            </a:pPr>
            <a:r>
              <a:rPr lang="fr-FR" sz="2000" dirty="0" smtClean="0">
                <a:ea typeface="Times New Roman" pitchFamily="18" charset="0"/>
                <a:cs typeface="Arial" pitchFamily="34" charset="0"/>
              </a:rPr>
              <a:t>La réception de la demande de raccordement,</a:t>
            </a:r>
          </a:p>
          <a:p>
            <a:pPr lvl="3" indent="514350" fontAlgn="base">
              <a:spcBef>
                <a:spcPct val="0"/>
              </a:spcBef>
              <a:spcAft>
                <a:spcPct val="0"/>
              </a:spcAft>
              <a:buFont typeface="+mj-lt"/>
              <a:buAutoNum type="arabicPeriod"/>
            </a:pPr>
            <a:endParaRPr lang="fr-FR" sz="2000" dirty="0" smtClean="0">
              <a:ea typeface="Times New Roman" pitchFamily="18" charset="0"/>
              <a:cs typeface="Arial" pitchFamily="34" charset="0"/>
            </a:endParaRPr>
          </a:p>
          <a:p>
            <a:pPr lvl="3" indent="514350" fontAlgn="base">
              <a:spcBef>
                <a:spcPct val="0"/>
              </a:spcBef>
              <a:spcAft>
                <a:spcPct val="0"/>
              </a:spcAft>
              <a:buFont typeface="+mj-lt"/>
              <a:buAutoNum type="arabicPeriod"/>
            </a:pPr>
            <a:r>
              <a:rPr lang="fr-FR" sz="2000" dirty="0" smtClean="0">
                <a:ea typeface="Times New Roman" pitchFamily="18" charset="0"/>
                <a:cs typeface="Arial" pitchFamily="34" charset="0"/>
              </a:rPr>
              <a:t>La proposition du devis de raccordement,</a:t>
            </a:r>
          </a:p>
          <a:p>
            <a:pPr lvl="3" indent="514350" fontAlgn="base">
              <a:spcBef>
                <a:spcPct val="0"/>
              </a:spcBef>
              <a:spcAft>
                <a:spcPct val="0"/>
              </a:spcAft>
              <a:buFont typeface="+mj-lt"/>
              <a:buAutoNum type="arabicPeriod"/>
            </a:pPr>
            <a:endParaRPr lang="fr-FR" sz="2000" dirty="0" smtClean="0">
              <a:ea typeface="Times New Roman" pitchFamily="18" charset="0"/>
              <a:cs typeface="Arial" pitchFamily="34" charset="0"/>
            </a:endParaRPr>
          </a:p>
          <a:p>
            <a:pPr lvl="3" indent="514350" fontAlgn="base">
              <a:spcBef>
                <a:spcPct val="0"/>
              </a:spcBef>
              <a:spcAft>
                <a:spcPct val="0"/>
              </a:spcAft>
              <a:buFont typeface="+mj-lt"/>
              <a:buAutoNum type="arabicPeriod"/>
            </a:pPr>
            <a:r>
              <a:rPr lang="fr-FR" sz="2000" dirty="0" smtClean="0">
                <a:ea typeface="Times New Roman" pitchFamily="18" charset="0"/>
                <a:cs typeface="Arial" pitchFamily="34" charset="0"/>
              </a:rPr>
              <a:t>Les travaux de raccordement et la mise en service.</a:t>
            </a:r>
          </a:p>
        </p:txBody>
      </p:sp>
      <p:sp>
        <p:nvSpPr>
          <p:cNvPr id="4" name="Rectangle 1"/>
          <p:cNvSpPr>
            <a:spLocks noChangeArrowheads="1"/>
          </p:cNvSpPr>
          <p:nvPr/>
        </p:nvSpPr>
        <p:spPr bwMode="auto">
          <a:xfrm>
            <a:off x="285752" y="3286124"/>
            <a:ext cx="850109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lvl="0" indent="-514350">
              <a:buFont typeface="+mj-lt"/>
              <a:buAutoNum type="arabicPeriod"/>
            </a:pPr>
            <a:endParaRPr kumimoji="0" lang="fr-FR" sz="2000" b="0" i="0" strike="noStrike" cap="none" normalizeH="0" baseline="0" dirty="0" smtClean="0">
              <a:ln>
                <a:noFill/>
              </a:ln>
              <a:solidFill>
                <a:srgbClr val="FF6600"/>
              </a:solidFill>
              <a:effectLst/>
              <a:ea typeface="Times New Roman" pitchFamily="18" charset="0"/>
              <a:cs typeface="Arial" pitchFamily="34" charset="0"/>
            </a:endParaRPr>
          </a:p>
          <a:p>
            <a:pPr marL="514350" lvl="0" indent="-514350">
              <a:buFont typeface="+mj-lt"/>
              <a:buAutoNum type="arabicPeriod"/>
            </a:pPr>
            <a:r>
              <a:rPr lang="fr-FR" sz="2000" b="1" dirty="0" smtClean="0">
                <a:solidFill>
                  <a:schemeClr val="tx2">
                    <a:lumMod val="75000"/>
                  </a:schemeClr>
                </a:solidFill>
                <a:cs typeface="Arial" pitchFamily="34" charset="0"/>
              </a:rPr>
              <a:t>Demande de raccordement</a:t>
            </a:r>
            <a:endParaRPr lang="fr-FR" sz="2000" dirty="0" smtClean="0">
              <a:solidFill>
                <a:schemeClr val="tx2">
                  <a:lumMod val="75000"/>
                </a:schemeClr>
              </a:solidFill>
              <a:cs typeface="Arial" pitchFamily="34" charset="0"/>
            </a:endParaRPr>
          </a:p>
          <a:p>
            <a:endParaRPr lang="fr-FR" sz="2000" dirty="0" smtClean="0">
              <a:cs typeface="Arial" pitchFamily="34" charset="0"/>
            </a:endParaRPr>
          </a:p>
          <a:p>
            <a:pPr lvl="2" algn="just">
              <a:buFont typeface="Wingdings" pitchFamily="2" charset="2"/>
              <a:buChar char=""/>
            </a:pPr>
            <a:r>
              <a:rPr lang="fr-FR" sz="2000" dirty="0" smtClean="0">
                <a:cs typeface="Arial" pitchFamily="34" charset="0"/>
              </a:rPr>
              <a:t>  Le client doit d'abord formuler sa demande (par écrit) pour constituer un dossier de raccordement. </a:t>
            </a:r>
          </a:p>
          <a:p>
            <a:pPr lvl="2" algn="just"/>
            <a:r>
              <a:rPr lang="fr-FR" sz="2000" dirty="0" smtClean="0">
                <a:cs typeface="Arial" pitchFamily="34" charset="0"/>
              </a:rPr>
              <a:t>Outre la demande,</a:t>
            </a:r>
          </a:p>
          <a:p>
            <a:pPr lvl="2" algn="just">
              <a:buFont typeface="Wingdings" pitchFamily="2" charset="2"/>
              <a:buChar char=""/>
            </a:pPr>
            <a:r>
              <a:rPr lang="fr-FR" sz="2000" dirty="0" smtClean="0">
                <a:cs typeface="Arial" pitchFamily="34" charset="0"/>
              </a:rPr>
              <a:t>  Le dossier comprend un document intitulé « formulaire de demande de raccordement » à renseigner et les documents complémentaires à fournir.</a:t>
            </a:r>
          </a:p>
          <a:p>
            <a:r>
              <a:rPr lang="fr-FR" sz="2000" dirty="0" smtClean="0">
                <a:latin typeface="Arial" pitchFamily="34" charset="0"/>
                <a:cs typeface="Arial" pitchFamily="34" charset="0"/>
              </a:rPr>
              <a:t> </a:t>
            </a:r>
            <a:endParaRPr lang="fr-FR" sz="2000" dirty="0">
              <a:latin typeface="Arial" pitchFamily="34" charset="0"/>
              <a:cs typeface="Arial" pitchFamily="34" charset="0"/>
            </a:endParaRPr>
          </a:p>
        </p:txBody>
      </p:sp>
    </p:spTree>
  </p:cSld>
  <p:clrMapOvr>
    <a:masterClrMapping/>
  </p:clrMapOvr>
  <p:transition advClick="0" advTm="10000"/>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71470" y="142852"/>
            <a:ext cx="8786810" cy="632480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lnSpc>
                <a:spcPct val="150000"/>
              </a:lnSpc>
            </a:pPr>
            <a:r>
              <a:rPr lang="fr-FR" dirty="0" smtClean="0"/>
              <a:t> </a:t>
            </a:r>
            <a:r>
              <a:rPr lang="fr-FR" b="1" u="sng" dirty="0" smtClean="0">
                <a:solidFill>
                  <a:schemeClr val="accent2">
                    <a:lumMod val="60000"/>
                    <a:lumOff val="40000"/>
                  </a:schemeClr>
                </a:solidFill>
              </a:rPr>
              <a:t>Pour l'énergie électrique</a:t>
            </a:r>
            <a:r>
              <a:rPr lang="fr-FR" b="1" dirty="0" smtClean="0">
                <a:solidFill>
                  <a:srgbClr val="FF6600"/>
                </a:solidFill>
              </a:rPr>
              <a:t> </a:t>
            </a:r>
            <a:r>
              <a:rPr lang="fr-FR" b="1" dirty="0" smtClean="0">
                <a:solidFill>
                  <a:schemeClr val="accent2">
                    <a:lumMod val="60000"/>
                    <a:lumOff val="40000"/>
                  </a:schemeClr>
                </a:solidFill>
              </a:rPr>
              <a:t>:</a:t>
            </a:r>
            <a:r>
              <a:rPr lang="fr-FR" b="1" dirty="0" smtClean="0">
                <a:solidFill>
                  <a:srgbClr val="FF6600"/>
                </a:solidFill>
              </a:rPr>
              <a:t>  </a:t>
            </a:r>
            <a:r>
              <a:rPr lang="fr-FR" dirty="0" smtClean="0"/>
              <a:t>Les demandes de raccordement d'une puissance inférieure ou égale à 40 </a:t>
            </a:r>
            <a:r>
              <a:rPr lang="fr-FR" dirty="0" err="1" smtClean="0"/>
              <a:t>kVA</a:t>
            </a:r>
            <a:r>
              <a:rPr lang="fr-FR" dirty="0" smtClean="0"/>
              <a:t> (230 V / 400 V) et n'excédant pas une longueur de 25 mètres (m), seront traitées par </a:t>
            </a:r>
            <a:r>
              <a:rPr lang="fr-FR" b="1" dirty="0" smtClean="0"/>
              <a:t>l'agence commerciale de rattachement</a:t>
            </a:r>
            <a:r>
              <a:rPr lang="fr-FR" dirty="0" smtClean="0"/>
              <a:t>.</a:t>
            </a:r>
          </a:p>
          <a:p>
            <a:r>
              <a:rPr lang="fr-FR" dirty="0" smtClean="0"/>
              <a:t> </a:t>
            </a:r>
          </a:p>
          <a:p>
            <a:pPr indent="361950"/>
            <a:r>
              <a:rPr lang="fr-FR" u="sng" dirty="0" smtClean="0">
                <a:solidFill>
                  <a:schemeClr val="tx2">
                    <a:lumMod val="75000"/>
                  </a:schemeClr>
                </a:solidFill>
              </a:rPr>
              <a:t>Le client accompagnera sa demande de raccordement de :</a:t>
            </a:r>
          </a:p>
          <a:p>
            <a:endParaRPr lang="fr-FR" u="sng" dirty="0" smtClean="0">
              <a:solidFill>
                <a:schemeClr val="accent1"/>
              </a:solidFill>
            </a:endParaRPr>
          </a:p>
          <a:p>
            <a:pPr lvl="2" indent="342900">
              <a:buFont typeface="Wingdings" pitchFamily="2" charset="2"/>
              <a:buChar char="Ü"/>
            </a:pPr>
            <a:r>
              <a:rPr lang="fr-FR" dirty="0" smtClean="0"/>
              <a:t>Une copie de la pièce d'identité, </a:t>
            </a:r>
          </a:p>
          <a:p>
            <a:pPr lvl="2" indent="342900"/>
            <a:endParaRPr lang="fr-FR" dirty="0" smtClean="0"/>
          </a:p>
          <a:p>
            <a:pPr lvl="2" indent="342900">
              <a:buFont typeface="Wingdings" pitchFamily="2" charset="2"/>
              <a:buChar char="Ü"/>
            </a:pPr>
            <a:r>
              <a:rPr lang="fr-FR" dirty="0" smtClean="0"/>
              <a:t>Le justificatif légal d'occupation des lieux.</a:t>
            </a:r>
          </a:p>
          <a:p>
            <a:r>
              <a:rPr lang="fr-FR" dirty="0" smtClean="0"/>
              <a:t> </a:t>
            </a:r>
          </a:p>
          <a:p>
            <a:pPr indent="361950"/>
            <a:r>
              <a:rPr lang="fr-FR" u="sng" dirty="0" smtClean="0">
                <a:solidFill>
                  <a:schemeClr val="tx2">
                    <a:lumMod val="75000"/>
                  </a:schemeClr>
                </a:solidFill>
              </a:rPr>
              <a:t>L'agence commerciale est tenue de :</a:t>
            </a:r>
          </a:p>
          <a:p>
            <a:endParaRPr lang="fr-FR" dirty="0" smtClean="0"/>
          </a:p>
          <a:p>
            <a:pPr lvl="2" indent="342900">
              <a:buFont typeface="Wingdings" pitchFamily="2" charset="2"/>
              <a:buChar char="Ü"/>
            </a:pPr>
            <a:r>
              <a:rPr lang="fr-FR" dirty="0" smtClean="0"/>
              <a:t>Remettre au demandeur un accusé de réception qui portera un numéro d'affaire servant à l'identification et le suivi de la demande de raccordement,</a:t>
            </a:r>
          </a:p>
          <a:p>
            <a:pPr lvl="2" indent="342900">
              <a:buFont typeface="Wingdings" pitchFamily="2" charset="2"/>
              <a:buChar char="Ü"/>
            </a:pPr>
            <a:endParaRPr lang="fr-FR" dirty="0" smtClean="0"/>
          </a:p>
          <a:p>
            <a:pPr lvl="2" indent="342900">
              <a:buFont typeface="Wingdings" pitchFamily="2" charset="2"/>
              <a:buChar char="Ü"/>
            </a:pPr>
            <a:r>
              <a:rPr lang="fr-FR" dirty="0" smtClean="0"/>
              <a:t>L'assister  à renseigner le formulaire de raccordement,</a:t>
            </a:r>
          </a:p>
          <a:p>
            <a:pPr lvl="2" indent="342900">
              <a:buFont typeface="Wingdings" pitchFamily="2" charset="2"/>
              <a:buChar char="Ü"/>
            </a:pPr>
            <a:endParaRPr lang="fr-FR" dirty="0" smtClean="0"/>
          </a:p>
          <a:p>
            <a:pPr lvl="2" indent="342900">
              <a:buFont typeface="Wingdings" pitchFamily="2" charset="2"/>
              <a:buChar char="Ü"/>
            </a:pPr>
            <a:r>
              <a:rPr lang="fr-FR" dirty="0" smtClean="0"/>
              <a:t>Lui remettre une copie du formulaire qui fera office de contrat de fourniture.</a:t>
            </a:r>
          </a:p>
          <a:p>
            <a:r>
              <a:rPr lang="fr-FR" dirty="0" smtClean="0"/>
              <a:t> </a:t>
            </a:r>
          </a:p>
        </p:txBody>
      </p:sp>
    </p:spTree>
  </p:cSld>
  <p:clrMapOvr>
    <a:masterClrMapping/>
  </p:clrMapOvr>
  <p:transition advClick="0" advTm="1000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14282" y="274994"/>
            <a:ext cx="8715436" cy="594008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dirty="0" smtClean="0">
                <a:cs typeface="Arial" pitchFamily="34" charset="0"/>
              </a:rPr>
              <a:t>	pour les cas ayant une longueur supérieure à 25 mètres et/ou une puissance supérieure à 40 </a:t>
            </a:r>
            <a:r>
              <a:rPr lang="fr-FR" dirty="0" err="1" smtClean="0">
                <a:cs typeface="Arial" pitchFamily="34" charset="0"/>
              </a:rPr>
              <a:t>kVA</a:t>
            </a:r>
            <a:r>
              <a:rPr lang="fr-FR" dirty="0" smtClean="0">
                <a:cs typeface="Arial" pitchFamily="34" charset="0"/>
              </a:rPr>
              <a:t>, ils seront traités au niveau de la </a:t>
            </a:r>
            <a:r>
              <a:rPr lang="fr-FR" b="1" dirty="0" smtClean="0"/>
              <a:t>direction de distribution</a:t>
            </a:r>
            <a:r>
              <a:rPr lang="fr-FR" dirty="0" smtClean="0">
                <a:cs typeface="Arial" pitchFamily="34" charset="0"/>
              </a:rPr>
              <a:t>.</a:t>
            </a:r>
          </a:p>
          <a:p>
            <a:pPr lvl="0"/>
            <a:endParaRPr lang="fr-FR" dirty="0" smtClean="0">
              <a:cs typeface="Arial" pitchFamily="34" charset="0"/>
            </a:endParaRPr>
          </a:p>
          <a:p>
            <a:pPr indent="361950"/>
            <a:r>
              <a:rPr lang="fr-FR" u="sng" dirty="0" smtClean="0">
                <a:solidFill>
                  <a:schemeClr val="tx2">
                    <a:lumMod val="75000"/>
                  </a:schemeClr>
                </a:solidFill>
                <a:cs typeface="Arial" pitchFamily="34" charset="0"/>
              </a:rPr>
              <a:t>Le client doit fournir :</a:t>
            </a:r>
          </a:p>
          <a:p>
            <a:endParaRPr lang="fr-FR" dirty="0" smtClean="0">
              <a:cs typeface="Arial" pitchFamily="34" charset="0"/>
            </a:endParaRPr>
          </a:p>
          <a:p>
            <a:pPr lvl="1" indent="438150">
              <a:buFont typeface="Wingdings" pitchFamily="2" charset="2"/>
              <a:buChar char="Ü"/>
            </a:pPr>
            <a:r>
              <a:rPr lang="fr-FR" dirty="0" smtClean="0">
                <a:cs typeface="Arial" pitchFamily="34" charset="0"/>
              </a:rPr>
              <a:t>Un Plan de masse au format AO (1/1000 ou 1/500),</a:t>
            </a:r>
          </a:p>
          <a:p>
            <a:pPr lvl="1" indent="438150">
              <a:buFont typeface="Wingdings" pitchFamily="2" charset="2"/>
              <a:buChar char="Ü"/>
            </a:pPr>
            <a:endParaRPr lang="fr-FR" dirty="0" smtClean="0">
              <a:cs typeface="Arial" pitchFamily="34" charset="0"/>
            </a:endParaRPr>
          </a:p>
          <a:p>
            <a:pPr lvl="1" indent="438150">
              <a:buFont typeface="Wingdings" pitchFamily="2" charset="2"/>
              <a:buChar char="Ü"/>
            </a:pPr>
            <a:r>
              <a:rPr lang="fr-FR" dirty="0" smtClean="0">
                <a:cs typeface="Arial" pitchFamily="34" charset="0"/>
              </a:rPr>
              <a:t>Un Plan de situation au format AO (1/5000 ou 1/2000),</a:t>
            </a:r>
          </a:p>
          <a:p>
            <a:pPr lvl="1" indent="438150">
              <a:buFont typeface="Wingdings" pitchFamily="2" charset="2"/>
              <a:buChar char="Ü"/>
            </a:pPr>
            <a:endParaRPr lang="fr-FR" dirty="0" smtClean="0">
              <a:cs typeface="Arial" pitchFamily="34" charset="0"/>
            </a:endParaRPr>
          </a:p>
          <a:p>
            <a:pPr lvl="1" indent="438150">
              <a:buFont typeface="Wingdings" pitchFamily="2" charset="2"/>
              <a:buChar char="Ü"/>
            </a:pPr>
            <a:r>
              <a:rPr lang="fr-FR" dirty="0" smtClean="0">
                <a:cs typeface="Arial" pitchFamily="34" charset="0"/>
              </a:rPr>
              <a:t>Le Bilan de puissance détaillé.</a:t>
            </a:r>
          </a:p>
          <a:p>
            <a:pPr lvl="1"/>
            <a:endParaRPr lang="fr-FR" dirty="0" smtClean="0">
              <a:cs typeface="Arial" pitchFamily="34" charset="0"/>
            </a:endParaRPr>
          </a:p>
          <a:p>
            <a:pPr indent="361950"/>
            <a:r>
              <a:rPr lang="fr-FR" u="sng" dirty="0" smtClean="0">
                <a:solidFill>
                  <a:schemeClr val="tx2">
                    <a:lumMod val="75000"/>
                  </a:schemeClr>
                </a:solidFill>
                <a:cs typeface="Arial" pitchFamily="34" charset="0"/>
              </a:rPr>
              <a:t>La direction de distribution est tenue de remettre  :</a:t>
            </a:r>
          </a:p>
          <a:p>
            <a:endParaRPr lang="fr-FR" u="sng" dirty="0" smtClean="0">
              <a:solidFill>
                <a:schemeClr val="tx2">
                  <a:lumMod val="75000"/>
                </a:schemeClr>
              </a:solidFill>
              <a:cs typeface="Arial" pitchFamily="34" charset="0"/>
            </a:endParaRPr>
          </a:p>
          <a:p>
            <a:pPr lvl="1" indent="438150" algn="just">
              <a:buFont typeface="Wingdings" pitchFamily="2" charset="2"/>
              <a:buChar char="Ü"/>
            </a:pPr>
            <a:r>
              <a:rPr lang="fr-FR" dirty="0" smtClean="0">
                <a:cs typeface="Arial" pitchFamily="34" charset="0"/>
              </a:rPr>
              <a:t>Au demandeur un accusé de réception qui portera un numéro d'affaire servant à l'identification et le suivi de la demande de raccordement,</a:t>
            </a:r>
          </a:p>
          <a:p>
            <a:pPr lvl="1" indent="438150" algn="just"/>
            <a:r>
              <a:rPr lang="fr-FR" dirty="0" smtClean="0">
                <a:cs typeface="Arial" pitchFamily="34" charset="0"/>
              </a:rPr>
              <a:t> </a:t>
            </a:r>
            <a:endParaRPr lang="fr-FR" sz="2400" dirty="0" smtClean="0">
              <a:cs typeface="Arial" pitchFamily="34" charset="0"/>
            </a:endParaRPr>
          </a:p>
          <a:p>
            <a:pPr lvl="1" indent="438150" algn="just">
              <a:buFont typeface="Wingdings" pitchFamily="2" charset="2"/>
              <a:buChar char="Ü"/>
            </a:pPr>
            <a:r>
              <a:rPr lang="fr-FR" dirty="0" smtClean="0">
                <a:cs typeface="Arial" pitchFamily="34" charset="0"/>
              </a:rPr>
              <a:t>Au client la fiche de renseignements pour être renseigné dans le cas d'un raccordement HTA.</a:t>
            </a:r>
            <a:endParaRPr lang="fr-FR" sz="2400" dirty="0" smtClean="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FR"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advClick="0" advTm="1000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71438" y="214290"/>
            <a:ext cx="9001156" cy="59093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85725" lvl="1" indent="371475" algn="just"/>
            <a:r>
              <a:rPr lang="fr-FR" b="1" u="sng" dirty="0" smtClean="0">
                <a:solidFill>
                  <a:schemeClr val="accent2">
                    <a:lumMod val="60000"/>
                    <a:lumOff val="40000"/>
                  </a:schemeClr>
                </a:solidFill>
              </a:rPr>
              <a:t>Pour l'énergie gazière </a:t>
            </a:r>
            <a:r>
              <a:rPr lang="fr-FR" b="1" dirty="0" smtClean="0">
                <a:solidFill>
                  <a:schemeClr val="accent2">
                    <a:lumMod val="60000"/>
                    <a:lumOff val="40000"/>
                  </a:schemeClr>
                </a:solidFill>
              </a:rPr>
              <a:t>: </a:t>
            </a:r>
            <a:r>
              <a:rPr lang="fr-FR" dirty="0" smtClean="0"/>
              <a:t>Les demandes de raccordement d'un débit inférieure ou égale à 25 normaux mètres cube et n'excédant pas une longueur de 20 mètres linaire (ml), seront traitées par l'</a:t>
            </a:r>
            <a:r>
              <a:rPr lang="fr-FR" b="1" dirty="0" smtClean="0"/>
              <a:t>agence commerciale de rattachement</a:t>
            </a:r>
            <a:r>
              <a:rPr lang="fr-FR" dirty="0" smtClean="0"/>
              <a:t>.</a:t>
            </a:r>
          </a:p>
          <a:p>
            <a:r>
              <a:rPr lang="fr-FR" dirty="0" smtClean="0"/>
              <a:t> </a:t>
            </a:r>
          </a:p>
          <a:p>
            <a:pPr indent="361950"/>
            <a:r>
              <a:rPr lang="fr-FR" u="sng" dirty="0" smtClean="0">
                <a:solidFill>
                  <a:schemeClr val="tx2">
                    <a:lumMod val="75000"/>
                  </a:schemeClr>
                </a:solidFill>
              </a:rPr>
              <a:t>Le client accompagnera sa demande de raccordement de :</a:t>
            </a:r>
          </a:p>
          <a:p>
            <a:endParaRPr lang="fr-FR" dirty="0" smtClean="0"/>
          </a:p>
          <a:p>
            <a:pPr lvl="2" indent="523875">
              <a:buFont typeface="Wingdings" pitchFamily="2" charset="2"/>
              <a:buChar char="Ü"/>
            </a:pPr>
            <a:r>
              <a:rPr lang="fr-FR" dirty="0" smtClean="0">
                <a:cs typeface="Arial" pitchFamily="34" charset="0"/>
              </a:rPr>
              <a:t>Une copie d'une pièce d'identité,</a:t>
            </a:r>
          </a:p>
          <a:p>
            <a:pPr lvl="2" indent="523875"/>
            <a:r>
              <a:rPr lang="fr-FR" dirty="0" smtClean="0">
                <a:cs typeface="Arial" pitchFamily="34" charset="0"/>
              </a:rPr>
              <a:t> </a:t>
            </a:r>
          </a:p>
          <a:p>
            <a:pPr lvl="2" indent="523875">
              <a:buFont typeface="Wingdings" pitchFamily="2" charset="2"/>
              <a:buChar char="Ü"/>
            </a:pPr>
            <a:r>
              <a:rPr lang="fr-FR" dirty="0" smtClean="0">
                <a:cs typeface="Arial" pitchFamily="34" charset="0"/>
              </a:rPr>
              <a:t>Le justificatif légal d'occupation des lieux.</a:t>
            </a:r>
          </a:p>
          <a:p>
            <a:r>
              <a:rPr lang="fr-FR" dirty="0" smtClean="0">
                <a:cs typeface="Arial" pitchFamily="34" charset="0"/>
              </a:rPr>
              <a:t> </a:t>
            </a:r>
          </a:p>
          <a:p>
            <a:pPr indent="361950"/>
            <a:r>
              <a:rPr lang="fr-FR" u="sng" dirty="0" smtClean="0">
                <a:solidFill>
                  <a:schemeClr val="tx2">
                    <a:lumMod val="75000"/>
                  </a:schemeClr>
                </a:solidFill>
              </a:rPr>
              <a:t>L'agence commerciale est tenue de :</a:t>
            </a:r>
          </a:p>
          <a:p>
            <a:endParaRPr lang="fr-FR" dirty="0" smtClean="0"/>
          </a:p>
          <a:p>
            <a:pPr lvl="2" indent="523875" algn="just">
              <a:buFont typeface="Wingdings" pitchFamily="2" charset="2"/>
              <a:buChar char="Ü"/>
            </a:pPr>
            <a:r>
              <a:rPr lang="fr-FR" dirty="0" smtClean="0"/>
              <a:t>Remettre au demandeur un accusé de réception qui portera un numéro d'affaire servant à l'identification et le suivi de sa demande,</a:t>
            </a:r>
          </a:p>
          <a:p>
            <a:pPr lvl="2" indent="523875">
              <a:buFont typeface="Wingdings" pitchFamily="2" charset="2"/>
              <a:buChar char="Ü"/>
            </a:pPr>
            <a:endParaRPr lang="fr-FR" dirty="0" smtClean="0"/>
          </a:p>
          <a:p>
            <a:pPr lvl="2" indent="523875">
              <a:buFont typeface="Wingdings" pitchFamily="2" charset="2"/>
              <a:buChar char="Ü"/>
            </a:pPr>
            <a:r>
              <a:rPr lang="fr-FR" dirty="0" smtClean="0"/>
              <a:t>L'assister à renseigner le formulaire de raccordement,</a:t>
            </a:r>
          </a:p>
          <a:p>
            <a:pPr lvl="2" indent="523875">
              <a:buFont typeface="Wingdings" pitchFamily="2" charset="2"/>
              <a:buChar char="Ü"/>
            </a:pPr>
            <a:endParaRPr lang="fr-FR" dirty="0" smtClean="0"/>
          </a:p>
          <a:p>
            <a:pPr lvl="2" indent="523875">
              <a:buFont typeface="Wingdings" pitchFamily="2" charset="2"/>
              <a:buChar char="Ü"/>
            </a:pPr>
            <a:r>
              <a:rPr lang="fr-FR" dirty="0" smtClean="0"/>
              <a:t>Lui remettre une copie du formulaire qui fera office de contrat de fourniture.</a:t>
            </a:r>
          </a:p>
          <a:p>
            <a:r>
              <a:rPr lang="fr-FR" dirty="0" smtClean="0"/>
              <a:t> </a:t>
            </a:r>
          </a:p>
        </p:txBody>
      </p:sp>
    </p:spTree>
  </p:cSld>
  <p:clrMapOvr>
    <a:masterClrMapping/>
  </p:clrMapOvr>
  <p:transition advClick="0" advTm="1000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142844" y="142852"/>
            <a:ext cx="8786874" cy="62170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a:r>
              <a:rPr lang="fr-FR" dirty="0" smtClean="0"/>
              <a:t>	pour les cas ayant un débit supérieur à 25 normaux mètres cube et/ou excédant une longueur de 20 mètres linaire (ml), ils seront traités au niveau de la </a:t>
            </a:r>
            <a:r>
              <a:rPr lang="fr-FR" b="1" dirty="0" smtClean="0"/>
              <a:t>direction de distribution</a:t>
            </a:r>
            <a:r>
              <a:rPr lang="fr-FR" dirty="0" smtClean="0"/>
              <a:t>.</a:t>
            </a:r>
          </a:p>
          <a:p>
            <a:endParaRPr lang="fr-FR" dirty="0" smtClean="0"/>
          </a:p>
          <a:p>
            <a:pPr indent="361950"/>
            <a:r>
              <a:rPr lang="fr-FR" dirty="0" smtClean="0">
                <a:solidFill>
                  <a:schemeClr val="tx2">
                    <a:lumMod val="75000"/>
                  </a:schemeClr>
                </a:solidFill>
              </a:rPr>
              <a:t>Le client doit fournir :</a:t>
            </a:r>
          </a:p>
          <a:p>
            <a:endParaRPr lang="fr-FR" dirty="0" smtClean="0">
              <a:solidFill>
                <a:schemeClr val="accent1"/>
              </a:solidFill>
            </a:endParaRPr>
          </a:p>
          <a:p>
            <a:pPr lvl="2" indent="438150">
              <a:buFont typeface="Wingdings" pitchFamily="2" charset="2"/>
              <a:buChar char="Ü"/>
            </a:pPr>
            <a:r>
              <a:rPr lang="fr-FR" dirty="0" smtClean="0"/>
              <a:t>Un Plan de masse au format AO (1/1000 ou 1/500),</a:t>
            </a:r>
          </a:p>
          <a:p>
            <a:pPr lvl="2" indent="438150">
              <a:buFont typeface="Wingdings" pitchFamily="2" charset="2"/>
              <a:buChar char="Ü"/>
            </a:pPr>
            <a:endParaRPr lang="fr-FR" dirty="0" smtClean="0"/>
          </a:p>
          <a:p>
            <a:pPr lvl="2" indent="438150">
              <a:buFont typeface="Wingdings" pitchFamily="2" charset="2"/>
              <a:buChar char="Ü"/>
            </a:pPr>
            <a:r>
              <a:rPr lang="fr-FR" dirty="0" smtClean="0"/>
              <a:t>Un Plan de situation au format AO (1/5000 ou 1/2000),</a:t>
            </a:r>
          </a:p>
          <a:p>
            <a:pPr lvl="2" indent="438150">
              <a:buFont typeface="Wingdings" pitchFamily="2" charset="2"/>
              <a:buChar char="Ü"/>
            </a:pPr>
            <a:endParaRPr lang="fr-FR" dirty="0" smtClean="0"/>
          </a:p>
          <a:p>
            <a:endParaRPr lang="fr-FR" dirty="0" smtClean="0"/>
          </a:p>
          <a:p>
            <a:pPr indent="361950"/>
            <a:r>
              <a:rPr lang="fr-FR" dirty="0" smtClean="0">
                <a:solidFill>
                  <a:schemeClr val="tx2">
                    <a:lumMod val="75000"/>
                  </a:schemeClr>
                </a:solidFill>
              </a:rPr>
              <a:t>La direction de distribution est tenue de remettre :</a:t>
            </a:r>
          </a:p>
          <a:p>
            <a:endParaRPr lang="fr-FR" dirty="0" smtClean="0">
              <a:solidFill>
                <a:schemeClr val="accent1"/>
              </a:solidFill>
            </a:endParaRPr>
          </a:p>
          <a:p>
            <a:pPr lvl="2" indent="428625" algn="just">
              <a:buFont typeface="Wingdings" pitchFamily="2" charset="2"/>
              <a:buChar char="Ü"/>
            </a:pPr>
            <a:r>
              <a:rPr lang="fr-FR" dirty="0" smtClean="0"/>
              <a:t>Au demandeur un accusé de réception qui portera un numéro d'affaire servant à l'identification et le suivi de sa demande</a:t>
            </a:r>
          </a:p>
          <a:p>
            <a:pPr lvl="2" indent="428625"/>
            <a:r>
              <a:rPr lang="fr-FR" dirty="0" smtClean="0"/>
              <a:t> </a:t>
            </a:r>
            <a:endParaRPr lang="fr-FR" sz="2400" dirty="0" smtClean="0"/>
          </a:p>
          <a:p>
            <a:pPr lvl="2" indent="428625" algn="just">
              <a:buFont typeface="Wingdings" pitchFamily="2" charset="2"/>
              <a:buChar char="Ü"/>
            </a:pPr>
            <a:r>
              <a:rPr lang="fr-FR" dirty="0" smtClean="0"/>
              <a:t>Au client la fiche de renseignements pour être renseigné dans le cas d'un raccordement MP.</a:t>
            </a:r>
            <a:endParaRPr lang="fr-FR" sz="2400" dirty="0" smtClean="0"/>
          </a:p>
          <a:p>
            <a:r>
              <a:rPr lang="fr-FR" dirty="0" smtClean="0"/>
              <a:t> </a:t>
            </a:r>
            <a:endParaRPr lang="fr-FR" sz="2400" dirty="0" smtClean="0"/>
          </a:p>
          <a:p>
            <a:pPr algn="just"/>
            <a:r>
              <a:rPr lang="fr-FR" sz="1600" b="1" u="sng" dirty="0" smtClean="0">
                <a:solidFill>
                  <a:schemeClr val="tx2">
                    <a:lumMod val="75000"/>
                  </a:schemeClr>
                </a:solidFill>
              </a:rPr>
              <a:t>Remarque</a:t>
            </a:r>
            <a:r>
              <a:rPr lang="fr-FR" sz="1600" b="1" dirty="0" smtClean="0">
                <a:solidFill>
                  <a:srgbClr val="FF6600"/>
                </a:solidFill>
              </a:rPr>
              <a:t> </a:t>
            </a:r>
            <a:r>
              <a:rPr lang="fr-FR" sz="1600" b="1" dirty="0" smtClean="0">
                <a:solidFill>
                  <a:schemeClr val="tx2">
                    <a:lumMod val="75000"/>
                  </a:schemeClr>
                </a:solidFill>
              </a:rPr>
              <a:t>:</a:t>
            </a:r>
            <a:r>
              <a:rPr lang="fr-FR" sz="1600" b="1" dirty="0" smtClean="0">
                <a:solidFill>
                  <a:srgbClr val="FF6600"/>
                </a:solidFill>
              </a:rPr>
              <a:t> </a:t>
            </a:r>
            <a:r>
              <a:rPr lang="fr-FR" sz="1600" b="1" dirty="0" smtClean="0">
                <a:solidFill>
                  <a:schemeClr val="bg1"/>
                </a:solidFill>
              </a:rPr>
              <a:t>La puissance ou le débit souhaité peut être déterminé par le distributeur d'énergie, l'installateur, le bureau d'études, l'architecte ou le maître d'œuvre.</a:t>
            </a:r>
          </a:p>
          <a:p>
            <a:pPr lvl="0" eaLnBrk="0" fontAlgn="base" hangingPunct="0">
              <a:spcBef>
                <a:spcPct val="0"/>
              </a:spcBef>
              <a:spcAft>
                <a:spcPct val="0"/>
              </a:spcAft>
            </a:pPr>
            <a:endParaRPr lang="fr-FR" sz="2400" dirty="0" smtClean="0">
              <a:latin typeface="Arial" pitchFamily="34" charset="0"/>
              <a:cs typeface="Arial" pitchFamily="34" charset="0"/>
            </a:endParaRPr>
          </a:p>
        </p:txBody>
      </p:sp>
    </p:spTree>
  </p:cSld>
  <p:clrMapOvr>
    <a:masterClrMapping/>
  </p:clrMapOvr>
  <p:transition advClick="0" advTm="1000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214314" y="-24"/>
            <a:ext cx="8643966" cy="60093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lvl="0" indent="-457200">
              <a:buFont typeface="+mj-lt"/>
              <a:buAutoNum type="arabicPeriod" startAt="2"/>
            </a:pPr>
            <a:r>
              <a:rPr lang="fr-FR" sz="2000" b="1" u="sng" dirty="0" smtClean="0">
                <a:solidFill>
                  <a:schemeClr val="tx2">
                    <a:lumMod val="75000"/>
                  </a:schemeClr>
                </a:solidFill>
                <a:cs typeface="Arial" pitchFamily="34" charset="0"/>
              </a:rPr>
              <a:t>Proposition du devis de raccordement</a:t>
            </a:r>
          </a:p>
          <a:p>
            <a:r>
              <a:rPr lang="fr-FR" sz="2000" b="1" dirty="0" smtClean="0"/>
              <a:t> </a:t>
            </a:r>
            <a:endParaRPr lang="fr-FR" sz="100" b="1" dirty="0" smtClean="0"/>
          </a:p>
          <a:p>
            <a:pPr algn="just"/>
            <a:r>
              <a:rPr lang="fr-FR" sz="900" b="1" dirty="0" smtClean="0"/>
              <a:t>	</a:t>
            </a:r>
            <a:r>
              <a:rPr lang="fr-FR" dirty="0" smtClean="0"/>
              <a:t>À la réception du dossier du client dûment complété, l'agence commerciale ou la direction de distribution examine la demande, réalise une étude technique et lui transmet une proposition de raccordement dans un délai de 7 jours ouvrés.  Si des travaux d'extension du réseau sont nécessaires ce délai peut atteindre 1 mois.</a:t>
            </a:r>
          </a:p>
          <a:p>
            <a:pPr algn="just"/>
            <a:r>
              <a:rPr lang="fr-FR" dirty="0" smtClean="0"/>
              <a:t> </a:t>
            </a:r>
            <a:endParaRPr lang="fr-FR" sz="800" dirty="0" smtClean="0"/>
          </a:p>
          <a:p>
            <a:pPr algn="just"/>
            <a:r>
              <a:rPr lang="fr-FR" dirty="0" smtClean="0"/>
              <a:t>	La proposition de raccordement (devis) contient les éléments suivants :</a:t>
            </a:r>
          </a:p>
          <a:p>
            <a:pPr algn="just"/>
            <a:endParaRPr lang="fr-FR" sz="1000" dirty="0" smtClean="0"/>
          </a:p>
          <a:p>
            <a:pPr lvl="2" indent="523875" algn="just">
              <a:buFont typeface="Wingdings" pitchFamily="2" charset="2"/>
              <a:buChar char="Ü"/>
            </a:pPr>
            <a:r>
              <a:rPr lang="fr-FR" dirty="0" smtClean="0"/>
              <a:t>La description des travaux de raccordement à réaliser.</a:t>
            </a:r>
          </a:p>
          <a:p>
            <a:pPr lvl="2" indent="523875" algn="just">
              <a:buFont typeface="Wingdings" pitchFamily="2" charset="2"/>
              <a:buChar char="Ü"/>
            </a:pPr>
            <a:r>
              <a:rPr lang="fr-FR" dirty="0" smtClean="0"/>
              <a:t>La durée de validité du devis ;</a:t>
            </a:r>
          </a:p>
          <a:p>
            <a:pPr lvl="2" indent="523875" algn="just">
              <a:buFont typeface="Wingdings" pitchFamily="2" charset="2"/>
              <a:buChar char="Ü"/>
            </a:pPr>
            <a:r>
              <a:rPr lang="fr-FR" dirty="0" smtClean="0"/>
              <a:t>Les modalités de règlement.</a:t>
            </a:r>
          </a:p>
          <a:p>
            <a:pPr algn="just"/>
            <a:r>
              <a:rPr lang="fr-FR" dirty="0" smtClean="0"/>
              <a:t> </a:t>
            </a:r>
          </a:p>
          <a:p>
            <a:pPr algn="just"/>
            <a:r>
              <a:rPr lang="fr-FR" u="sng" dirty="0" smtClean="0">
                <a:solidFill>
                  <a:srgbClr val="002060"/>
                </a:solidFill>
              </a:rPr>
              <a:t>Bon à savoir </a:t>
            </a:r>
            <a:r>
              <a:rPr lang="fr-FR" dirty="0" smtClean="0">
                <a:solidFill>
                  <a:srgbClr val="002060"/>
                </a:solidFill>
              </a:rPr>
              <a:t>: </a:t>
            </a:r>
          </a:p>
          <a:p>
            <a:pPr algn="just"/>
            <a:endParaRPr lang="fr-FR" sz="1050" dirty="0" smtClean="0"/>
          </a:p>
          <a:p>
            <a:pPr lvl="1" indent="361950" algn="just">
              <a:buFont typeface="Wingdings" pitchFamily="2" charset="2"/>
              <a:buChar char="ü"/>
            </a:pPr>
            <a:r>
              <a:rPr lang="fr-FR" dirty="0" smtClean="0"/>
              <a:t>Le devis de raccordement est valable 2 mois,</a:t>
            </a:r>
          </a:p>
          <a:p>
            <a:pPr lvl="1" indent="361950" algn="just">
              <a:buFont typeface="Wingdings" pitchFamily="2" charset="2"/>
              <a:buChar char="ü"/>
            </a:pPr>
            <a:r>
              <a:rPr lang="fr-FR" dirty="0" smtClean="0"/>
              <a:t>Les travaux de raccordement ne seront réalisés qu'après le règlement du devis proposé,</a:t>
            </a:r>
          </a:p>
          <a:p>
            <a:pPr lvl="1" indent="361950" algn="just">
              <a:buFont typeface="Wingdings" pitchFamily="2" charset="2"/>
              <a:buChar char="ü"/>
            </a:pPr>
            <a:r>
              <a:rPr lang="fr-FR" dirty="0" smtClean="0"/>
              <a:t>Pour toutes précisions sur le devis, le client peut se rapprocher de l'agence commerciale ou de la direction de distribution.</a:t>
            </a:r>
          </a:p>
        </p:txBody>
      </p:sp>
    </p:spTree>
  </p:cSld>
  <p:clrMapOvr>
    <a:masterClrMapping/>
  </p:clrMapOvr>
  <p:transition advClick="0" advTm="1000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ChangeArrowheads="1"/>
          </p:cNvSpPr>
          <p:nvPr/>
        </p:nvSpPr>
        <p:spPr bwMode="auto">
          <a:xfrm>
            <a:off x="214282" y="142852"/>
            <a:ext cx="8786873" cy="683264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a:r>
              <a:rPr lang="fr-FR" dirty="0" smtClean="0"/>
              <a:t>Le paiement du devis engage l'agence commerciale ou la direction de distribution à mettre à la disposition du client :</a:t>
            </a:r>
          </a:p>
          <a:p>
            <a:pPr lvl="0" algn="just"/>
            <a:endParaRPr lang="fr-FR" dirty="0" smtClean="0"/>
          </a:p>
          <a:p>
            <a:pPr marL="447675" lvl="0" indent="447675" algn="just">
              <a:buFont typeface="Wingdings" pitchFamily="2" charset="2"/>
              <a:buChar char="Ü"/>
            </a:pPr>
            <a:endParaRPr lang="fr-FR" dirty="0" smtClean="0"/>
          </a:p>
          <a:p>
            <a:pPr marL="447675" lvl="0" indent="447675" algn="just">
              <a:buFont typeface="Wingdings" pitchFamily="2" charset="2"/>
              <a:buChar char="Ü"/>
            </a:pPr>
            <a:r>
              <a:rPr lang="fr-FR" dirty="0" smtClean="0"/>
              <a:t>un formulaire dans le cas d'un raccordement en BT/BP,</a:t>
            </a:r>
          </a:p>
          <a:p>
            <a:pPr marL="447675" lvl="0" indent="447675" algn="just">
              <a:buFont typeface="Wingdings" pitchFamily="2" charset="2"/>
              <a:buChar char="Ü"/>
            </a:pPr>
            <a:endParaRPr lang="fr-FR" sz="800" dirty="0" smtClean="0"/>
          </a:p>
          <a:p>
            <a:pPr marL="447675" lvl="0" indent="447675" algn="just">
              <a:buFont typeface="Wingdings" pitchFamily="2" charset="2"/>
              <a:buChar char="Ü"/>
            </a:pPr>
            <a:r>
              <a:rPr lang="fr-FR" dirty="0" smtClean="0"/>
              <a:t>un contrat de fourniture pour les demandeurs d'un raccordement en HTA/MP,</a:t>
            </a:r>
          </a:p>
          <a:p>
            <a:pPr marL="447675" lvl="0" indent="447675" algn="just">
              <a:buFont typeface="Wingdings" pitchFamily="2" charset="2"/>
              <a:buChar char="Ü"/>
            </a:pPr>
            <a:endParaRPr lang="fr-FR" sz="800" dirty="0" smtClean="0"/>
          </a:p>
          <a:p>
            <a:pPr marL="447675" lvl="0" indent="447675" algn="just">
              <a:buFont typeface="Wingdings" pitchFamily="2" charset="2"/>
              <a:buChar char="Ü"/>
            </a:pPr>
            <a:r>
              <a:rPr lang="fr-FR" dirty="0" smtClean="0"/>
              <a:t>Une convention de supervision dans le cas où le client décide de prendre en charge la réalisation des travaux de raccordement.</a:t>
            </a:r>
          </a:p>
          <a:p>
            <a:pPr algn="just"/>
            <a:endParaRPr lang="fr-FR" dirty="0" smtClean="0"/>
          </a:p>
          <a:p>
            <a:pPr algn="just"/>
            <a:endParaRPr lang="fr-FR" dirty="0" smtClean="0"/>
          </a:p>
          <a:p>
            <a:pPr algn="just"/>
            <a:r>
              <a:rPr lang="fr-FR" dirty="0" smtClean="0"/>
              <a:t>Dans le cas de non faisabilité du raccordement, le demandeur sera saisi et les motifs s'y opposant lui seront notifiés. L'affaire sera classée (conformément à l’article 35 du décret exécutif 10-95 du 17 mars 2010).</a:t>
            </a:r>
          </a:p>
          <a:p>
            <a:pPr algn="just"/>
            <a:endParaRPr lang="fr-FR" dirty="0" smtClean="0"/>
          </a:p>
          <a:p>
            <a:pPr algn="just"/>
            <a:endParaRPr lang="fr-FR" dirty="0" smtClean="0"/>
          </a:p>
          <a:p>
            <a:pPr algn="just"/>
            <a:r>
              <a:rPr lang="fr-FR" b="1" u="sng" dirty="0" smtClean="0">
                <a:solidFill>
                  <a:srgbClr val="002060"/>
                </a:solidFill>
              </a:rPr>
              <a:t>Voies de recours</a:t>
            </a:r>
            <a:r>
              <a:rPr lang="fr-FR" dirty="0" smtClean="0"/>
              <a:t> : Le client dispose d'un droit de recours auprès de la Commission de Régulation de L'Electricité et du Gaz (CREG) en cas de :</a:t>
            </a:r>
          </a:p>
          <a:p>
            <a:pPr algn="just"/>
            <a:endParaRPr lang="fr-FR" dirty="0" smtClean="0"/>
          </a:p>
          <a:p>
            <a:pPr marL="447675" indent="447675" algn="just">
              <a:buFont typeface="Wingdings" pitchFamily="2" charset="2"/>
              <a:buChar char="Ü"/>
            </a:pPr>
            <a:r>
              <a:rPr lang="fr-FR" dirty="0" smtClean="0"/>
              <a:t>Refus de raccordement motivé ,</a:t>
            </a:r>
          </a:p>
          <a:p>
            <a:pPr marL="447675" indent="447675" algn="just">
              <a:buFont typeface="Wingdings" pitchFamily="2" charset="2"/>
              <a:buChar char="Ü"/>
            </a:pPr>
            <a:endParaRPr lang="fr-FR" sz="800" dirty="0" smtClean="0"/>
          </a:p>
          <a:p>
            <a:pPr marL="447675" indent="447675" algn="just">
              <a:buFont typeface="Wingdings" pitchFamily="2" charset="2"/>
              <a:buChar char="Ü"/>
            </a:pPr>
            <a:r>
              <a:rPr lang="fr-FR" dirty="0" smtClean="0"/>
              <a:t>Contestation du choix de la solution technique retenue pour son raccordement</a:t>
            </a:r>
          </a:p>
          <a:p>
            <a:pPr lvl="0"/>
            <a:endParaRPr lang="fr-FR" dirty="0"/>
          </a:p>
        </p:txBody>
      </p:sp>
    </p:spTree>
  </p:cSld>
  <p:clrMapOvr>
    <a:masterClrMapping/>
  </p:clrMapOvr>
  <p:transition advClick="0" advTm="10000"/>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1126</TotalTime>
  <Words>813</Words>
  <Application>Microsoft Office PowerPoint</Application>
  <PresentationFormat>Affichage à l'écran (4:3)</PresentationFormat>
  <Paragraphs>286</Paragraphs>
  <Slides>18</Slides>
  <Notes>0</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18</vt:i4>
      </vt:variant>
    </vt:vector>
  </HeadingPairs>
  <TitlesOfParts>
    <vt:vector size="28" baseType="lpstr">
      <vt:lpstr>Arial</vt:lpstr>
      <vt:lpstr>Arial Rounded MT Bold</vt:lpstr>
      <vt:lpstr>Calibri</vt:lpstr>
      <vt:lpstr>Candara</vt:lpstr>
      <vt:lpstr>Century Gothic</vt:lpstr>
      <vt:lpstr>Times New Roman</vt:lpstr>
      <vt:lpstr>Verdana</vt:lpstr>
      <vt:lpstr>Wingdings</vt:lpstr>
      <vt:lpstr>Wingdings 2</vt:lpstr>
      <vt:lpstr>Verve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PhoeniXP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DCM DRS</dc:title>
  <dc:creator>CHABANE N</dc:creator>
  <cp:lastModifiedBy>Assia.BELKEBIR</cp:lastModifiedBy>
  <cp:revision>157</cp:revision>
  <dcterms:created xsi:type="dcterms:W3CDTF">2013-02-11T19:56:29Z</dcterms:created>
  <dcterms:modified xsi:type="dcterms:W3CDTF">2014-01-16T10:21:54Z</dcterms:modified>
</cp:coreProperties>
</file>