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77e1fefdf3105f4/&#12489;&#12461;&#12517;&#12513;&#12531;&#12488;/employee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a:t>
            </a:r>
          </a:p>
        </c:rich>
      </c:tx>
      <c:layout>
        <c:manualLayout>
          <c:xMode val="edge"/>
          <c:yMode val="edge"/>
          <c:x val="0.2148639455782313"/>
          <c:y val="3.360888650715677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471878515185611E-2"/>
          <c:y val="0.14642293608026438"/>
          <c:w val="0.7563883978788366"/>
          <c:h val="0.7871805474234840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CCBA-462A-B66A-54CFC398155E}"/>
            </c:ext>
          </c:extLst>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4-CCBA-462A-B66A-54CFC398155E}"/>
            </c:ext>
          </c:extLst>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3"/>
                </a:solidFill>
              </a:ln>
              <a:effectLst/>
            </c:spPr>
            <c:trendlineType val="linear"/>
            <c:dispRSqr val="0"/>
            <c:dispEq val="0"/>
          </c:trendline>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7-CCBA-462A-B66A-54CFC398155E}"/>
            </c:ext>
          </c:extLst>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8-CCBA-462A-B66A-54CFC398155E}"/>
            </c:ext>
          </c:extLst>
        </c:ser>
        <c:dLbls>
          <c:showLegendKey val="0"/>
          <c:showVal val="0"/>
          <c:showCatName val="0"/>
          <c:showSerName val="0"/>
          <c:showPercent val="0"/>
          <c:showBubbleSize val="0"/>
        </c:dLbls>
        <c:gapWidth val="100"/>
        <c:overlap val="-24"/>
        <c:axId val="2100989728"/>
        <c:axId val="2100992608"/>
      </c:barChart>
      <c:catAx>
        <c:axId val="2100989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00992608"/>
        <c:crosses val="autoZero"/>
        <c:auto val="1"/>
        <c:lblAlgn val="ctr"/>
        <c:lblOffset val="100"/>
        <c:noMultiLvlLbl val="0"/>
      </c:catAx>
      <c:valAx>
        <c:axId val="21009926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00989728"/>
        <c:crosses val="autoZero"/>
        <c:crossBetween val="between"/>
      </c:valAx>
      <c:spPr>
        <a:noFill/>
        <a:ln>
          <a:noFill/>
        </a:ln>
        <a:effectLst/>
      </c:spPr>
    </c:plotArea>
    <c:legend>
      <c:legendPos val="r"/>
      <c:legendEntry>
        <c:idx val="4"/>
        <c:delete val="1"/>
      </c:legendEntry>
      <c:legendEntry>
        <c:idx val="5"/>
        <c:delete val="1"/>
      </c:legendEntry>
      <c:legendEntry>
        <c:idx val="7"/>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90625" y="232700"/>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905000" y="3290233"/>
            <a:ext cx="8610600" cy="1938992"/>
          </a:xfrm>
          <a:prstGeom prst="rect">
            <a:avLst/>
          </a:prstGeom>
          <a:noFill/>
        </p:spPr>
        <p:txBody>
          <a:bodyPr wrap="square" lIns="91440" tIns="45720" rIns="91440" bIns="45720" rtlCol="0" anchor="t">
            <a:spAutoFit/>
          </a:bodyPr>
          <a:lstStyle/>
          <a:p>
            <a:r>
              <a:rPr lang="en-US" sz="2400" dirty="0"/>
              <a:t>STUDENT NAME:V.VERTHEKA</a:t>
            </a:r>
            <a:endParaRPr lang="en-US" dirty="0"/>
          </a:p>
          <a:p>
            <a:r>
              <a:rPr lang="en-US" sz="2400" dirty="0"/>
              <a:t>REGISTER NO: </a:t>
            </a:r>
            <a:r>
              <a:rPr lang="en-US" sz="2400" dirty="0">
                <a:ea typeface="+mn-lt"/>
                <a:cs typeface="+mn-lt"/>
              </a:rPr>
              <a:t>122201100</a:t>
            </a:r>
            <a:r>
              <a:rPr lang="en-US" sz="2400" dirty="0"/>
              <a:t> ; unm295vertheka.v</a:t>
            </a:r>
            <a:endParaRPr lang="en-US" sz="2400" dirty="0">
              <a:ea typeface="+mn-lt"/>
              <a:cs typeface="+mn-lt"/>
            </a:endParaRPr>
          </a:p>
          <a:p>
            <a:r>
              <a:rPr lang="en-US" sz="2400" dirty="0"/>
              <a:t>DEPARTMENT: B.COM (CORPORATE SECRETARYSHIP)</a:t>
            </a:r>
            <a:endParaRPr lang="en-US" sz="2400" dirty="0">
              <a:ea typeface="Calibri"/>
              <a:cs typeface="Calibri"/>
            </a:endParaRPr>
          </a:p>
          <a:p>
            <a:r>
              <a:rPr lang="en-US" sz="2400" dirty="0"/>
              <a:t>COLLEGE: APOLLO ARTS AND SCIENCE COLLEGE.</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A7E53C99-5E49-C017-AAD3-371E259E611E}"/>
              </a:ext>
            </a:extLst>
          </p:cNvPr>
          <p:cNvSpPr txBox="1"/>
          <p:nvPr/>
        </p:nvSpPr>
        <p:spPr>
          <a:xfrm>
            <a:off x="457200" y="1722396"/>
            <a:ext cx="7538720" cy="1846659"/>
          </a:xfrm>
          <a:prstGeom prst="rect">
            <a:avLst/>
          </a:prstGeom>
          <a:noFill/>
        </p:spPr>
        <p:txBody>
          <a:bodyPr wrap="square" rtlCol="0">
            <a:spAutoFit/>
          </a:bodyPr>
          <a:lstStyle/>
          <a:p>
            <a:r>
              <a:rPr lang="en-IN" sz="3200" b="1" u="sng"/>
              <a:t>Performance level: </a:t>
            </a:r>
          </a:p>
          <a:p>
            <a:r>
              <a:rPr lang="en-IN" sz="3200" b="1" u="sng"/>
              <a:t>      </a:t>
            </a:r>
            <a:endParaRPr lang="en-IN" sz="3200" b="1"/>
          </a:p>
          <a:p>
            <a:r>
              <a:rPr lang="en-IN" sz="3200" b="1"/>
              <a:t>                         </a:t>
            </a:r>
            <a:r>
              <a:rPr lang="en-IN" sz="3200" b="1" u="sng"/>
              <a:t>Formula</a:t>
            </a:r>
            <a:r>
              <a:rPr lang="en-IN" sz="3200" b="1"/>
              <a:t>:</a:t>
            </a:r>
          </a:p>
          <a:p>
            <a:r>
              <a:rPr lang="en-IN" b="1" u="sng"/>
              <a:t>                                      </a:t>
            </a:r>
          </a:p>
        </p:txBody>
      </p:sp>
      <p:sp>
        <p:nvSpPr>
          <p:cNvPr id="11" name="TextBox 10">
            <a:extLst>
              <a:ext uri="{FF2B5EF4-FFF2-40B4-BE49-F238E27FC236}">
                <a16:creationId xmlns:a16="http://schemas.microsoft.com/office/drawing/2014/main" id="{A7E53C99-5E49-C017-AAD3-371E259E611E}"/>
              </a:ext>
            </a:extLst>
          </p:cNvPr>
          <p:cNvSpPr txBox="1"/>
          <p:nvPr/>
        </p:nvSpPr>
        <p:spPr>
          <a:xfrm>
            <a:off x="3352800" y="3569055"/>
            <a:ext cx="4953000" cy="1569660"/>
          </a:xfrm>
          <a:prstGeom prst="rect">
            <a:avLst/>
          </a:prstGeom>
          <a:noFill/>
        </p:spPr>
        <p:txBody>
          <a:bodyPr wrap="square" rtlCol="0">
            <a:spAutoFit/>
          </a:bodyPr>
          <a:lstStyle/>
          <a:p>
            <a:r>
              <a:rPr lang="en-US" sz="3200"/>
              <a:t>=IFS(Z8&gt;=5,"VERY HIGH",Z8&gt;=4,"HIGH",Z8&gt;=3,"MED",TRUE,"LOW")</a:t>
            </a:r>
            <a:endParaRPr lang="en-IN" sz="3200" b="1"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796D84-5CFA-8802-D77E-3C5760C56689}"/>
              </a:ext>
            </a:extLst>
          </p:cNvPr>
          <p:cNvSpPr txBox="1"/>
          <p:nvPr/>
        </p:nvSpPr>
        <p:spPr>
          <a:xfrm>
            <a:off x="609600" y="1219200"/>
            <a:ext cx="8153400" cy="4801314"/>
          </a:xfrm>
          <a:prstGeom prst="rect">
            <a:avLst/>
          </a:prstGeom>
          <a:noFill/>
        </p:spPr>
        <p:txBody>
          <a:bodyPr wrap="square" rtlCol="0">
            <a:spAutoFit/>
          </a:bodyPr>
          <a:lstStyle/>
          <a:p>
            <a:r>
              <a:rPr lang="en-IN" sz="3200" b="1" u="sng"/>
              <a:t>DATA COLLECTION</a:t>
            </a:r>
            <a:r>
              <a:rPr lang="en-IN" sz="3200"/>
              <a:t>: </a:t>
            </a:r>
          </a:p>
          <a:p>
            <a:r>
              <a:rPr lang="en-IN" sz="3200"/>
              <a:t>                                1) downloaded using Kaggle.</a:t>
            </a:r>
          </a:p>
          <a:p>
            <a:r>
              <a:rPr lang="en-IN" sz="3200"/>
              <a:t>                                2) downloaded from </a:t>
            </a:r>
            <a:r>
              <a:rPr lang="en-IN" sz="3200" err="1"/>
              <a:t>Edunet</a:t>
            </a:r>
            <a:r>
              <a:rPr lang="en-IN" sz="3200"/>
              <a:t> dashboard.</a:t>
            </a:r>
          </a:p>
          <a:p>
            <a:endParaRPr lang="en-IN" sz="3200"/>
          </a:p>
          <a:p>
            <a:r>
              <a:rPr lang="en-IN" sz="3200" b="1" u="sng"/>
              <a:t>FEATURES SELECTIONS</a:t>
            </a:r>
            <a:r>
              <a:rPr lang="en-IN" sz="3200"/>
              <a:t>:</a:t>
            </a:r>
          </a:p>
          <a:p>
            <a:r>
              <a:rPr lang="en-IN" sz="3200"/>
              <a:t>                                1) Edited using excel.</a:t>
            </a:r>
          </a:p>
          <a:p>
            <a:r>
              <a:rPr lang="en-IN" sz="3200"/>
              <a:t>                                2) Filled colours in cells.</a:t>
            </a:r>
          </a:p>
          <a:p>
            <a:endParaRPr lang="en-IN" sz="3200"/>
          </a:p>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599E-D65B-F585-A0F8-FAFF38C22DBA}"/>
              </a:ext>
            </a:extLst>
          </p:cNvPr>
          <p:cNvSpPr>
            <a:spLocks noGrp="1"/>
          </p:cNvSpPr>
          <p:nvPr>
            <p:ph type="title"/>
          </p:nvPr>
        </p:nvSpPr>
        <p:spPr>
          <a:xfrm>
            <a:off x="755332" y="385444"/>
            <a:ext cx="10681335" cy="1477328"/>
          </a:xfrm>
        </p:spPr>
        <p:txBody>
          <a:bodyPr/>
          <a:lstStyle/>
          <a:p>
            <a:r>
              <a:rPr lang="en-IN" sz="4800" b="1" spc="15">
                <a:latin typeface="Trebuchet MS"/>
                <a:cs typeface="Trebuchet MS"/>
              </a:rPr>
              <a:t>M</a:t>
            </a:r>
            <a:r>
              <a:rPr lang="en-IN" sz="4800" b="1">
                <a:latin typeface="Trebuchet MS"/>
                <a:cs typeface="Trebuchet MS"/>
              </a:rPr>
              <a:t>O</a:t>
            </a:r>
            <a:r>
              <a:rPr lang="en-IN" sz="4800" b="1" spc="-15">
                <a:latin typeface="Trebuchet MS"/>
                <a:cs typeface="Trebuchet MS"/>
              </a:rPr>
              <a:t>D</a:t>
            </a:r>
            <a:r>
              <a:rPr lang="en-IN" sz="4800" b="1" spc="-35">
                <a:latin typeface="Trebuchet MS"/>
                <a:cs typeface="Trebuchet MS"/>
              </a:rPr>
              <a:t>E</a:t>
            </a:r>
            <a:r>
              <a:rPr lang="en-IN" sz="4800" b="1" spc="-30">
                <a:latin typeface="Trebuchet MS"/>
                <a:cs typeface="Trebuchet MS"/>
              </a:rPr>
              <a:t>LL</a:t>
            </a:r>
            <a:r>
              <a:rPr lang="en-IN" sz="4800" b="1" spc="-5">
                <a:latin typeface="Trebuchet MS"/>
                <a:cs typeface="Trebuchet MS"/>
              </a:rPr>
              <a:t>I</a:t>
            </a:r>
            <a:r>
              <a:rPr lang="en-IN" sz="4800" b="1" spc="30">
                <a:latin typeface="Trebuchet MS"/>
                <a:cs typeface="Trebuchet MS"/>
              </a:rPr>
              <a:t>N</a:t>
            </a:r>
            <a:r>
              <a:rPr lang="en-IN" sz="4800" b="1" spc="5">
                <a:latin typeface="Trebuchet MS"/>
                <a:cs typeface="Trebuchet MS"/>
              </a:rPr>
              <a:t>G</a:t>
            </a:r>
            <a:br>
              <a:rPr lang="en-IN" sz="4800">
                <a:latin typeface="Trebuchet MS"/>
                <a:cs typeface="Trebuchet MS"/>
              </a:rPr>
            </a:br>
            <a:endParaRPr lang="en-IN"/>
          </a:p>
        </p:txBody>
      </p:sp>
      <p:sp>
        <p:nvSpPr>
          <p:cNvPr id="3" name="Text Placeholder 2">
            <a:extLst>
              <a:ext uri="{FF2B5EF4-FFF2-40B4-BE49-F238E27FC236}">
                <a16:creationId xmlns:a16="http://schemas.microsoft.com/office/drawing/2014/main" id="{7D34A885-5534-8ECE-C01A-37CE9146E807}"/>
              </a:ext>
            </a:extLst>
          </p:cNvPr>
          <p:cNvSpPr>
            <a:spLocks noGrp="1"/>
          </p:cNvSpPr>
          <p:nvPr>
            <p:ph type="body" idx="1"/>
          </p:nvPr>
        </p:nvSpPr>
        <p:spPr>
          <a:xfrm>
            <a:off x="755332" y="1524000"/>
            <a:ext cx="7162800" cy="4431983"/>
          </a:xfrm>
        </p:spPr>
        <p:txBody>
          <a:bodyPr/>
          <a:lstStyle/>
          <a:p>
            <a:r>
              <a:rPr lang="en-IN" sz="2800" b="1" u="sng"/>
              <a:t>DATA CLEANING</a:t>
            </a:r>
            <a:r>
              <a:rPr lang="en-IN" sz="2800"/>
              <a:t>:</a:t>
            </a:r>
          </a:p>
          <a:p>
            <a:r>
              <a:rPr lang="en-IN" sz="2800"/>
              <a:t>                                1) Identifying missing values.</a:t>
            </a:r>
          </a:p>
          <a:p>
            <a:r>
              <a:rPr lang="en-IN" sz="2800"/>
              <a:t>                                2) Filter out the missing values.</a:t>
            </a:r>
          </a:p>
          <a:p>
            <a:endParaRPr lang="en-IN" sz="2800"/>
          </a:p>
          <a:p>
            <a:r>
              <a:rPr lang="en-IN" sz="2800" b="1" u="sng"/>
              <a:t>PERFORMANCE LEVEL</a:t>
            </a:r>
            <a:r>
              <a:rPr lang="en-IN" sz="2800"/>
              <a:t>:</a:t>
            </a:r>
          </a:p>
          <a:p>
            <a:r>
              <a:rPr lang="en-IN" sz="2800"/>
              <a:t>                                1) Column AA is used.</a:t>
            </a:r>
          </a:p>
          <a:p>
            <a:r>
              <a:rPr lang="en-IN" sz="2800"/>
              <a:t>                                2) performance levels of the employee are categorised as, “very high “, ”high”, “medium”, “low”.</a:t>
            </a:r>
          </a:p>
          <a:p>
            <a:endParaRPr lang="en-IN" sz="1800"/>
          </a:p>
          <a:p>
            <a:endParaRPr lang="en-IN"/>
          </a:p>
        </p:txBody>
      </p:sp>
    </p:spTree>
    <p:extLst>
      <p:ext uri="{BB962C8B-B14F-4D97-AF65-F5344CB8AC3E}">
        <p14:creationId xmlns:p14="http://schemas.microsoft.com/office/powerpoint/2010/main" val="44946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9C47-E234-C94F-38DF-65EFABF3EB1F}"/>
              </a:ext>
            </a:extLst>
          </p:cNvPr>
          <p:cNvSpPr>
            <a:spLocks noGrp="1"/>
          </p:cNvSpPr>
          <p:nvPr>
            <p:ph type="title"/>
          </p:nvPr>
        </p:nvSpPr>
        <p:spPr/>
        <p:txBody>
          <a:bodyPr/>
          <a:lstStyle/>
          <a:p>
            <a:r>
              <a:rPr lang="en-IN" sz="4800" b="1" spc="15">
                <a:latin typeface="Trebuchet MS"/>
                <a:cs typeface="Trebuchet MS"/>
              </a:rPr>
              <a:t>M</a:t>
            </a:r>
            <a:r>
              <a:rPr lang="en-IN" sz="4800" b="1">
                <a:latin typeface="Trebuchet MS"/>
                <a:cs typeface="Trebuchet MS"/>
              </a:rPr>
              <a:t>O</a:t>
            </a:r>
            <a:r>
              <a:rPr lang="en-IN" sz="4800" b="1" spc="-15">
                <a:latin typeface="Trebuchet MS"/>
                <a:cs typeface="Trebuchet MS"/>
              </a:rPr>
              <a:t>D</a:t>
            </a:r>
            <a:r>
              <a:rPr lang="en-IN" sz="4800" b="1" spc="-35">
                <a:latin typeface="Trebuchet MS"/>
                <a:cs typeface="Trebuchet MS"/>
              </a:rPr>
              <a:t>E</a:t>
            </a:r>
            <a:r>
              <a:rPr lang="en-IN" sz="4800" b="1" spc="-30">
                <a:latin typeface="Trebuchet MS"/>
                <a:cs typeface="Trebuchet MS"/>
              </a:rPr>
              <a:t>LL</a:t>
            </a:r>
            <a:r>
              <a:rPr lang="en-IN" sz="4800" b="1" spc="-5">
                <a:latin typeface="Trebuchet MS"/>
                <a:cs typeface="Trebuchet MS"/>
              </a:rPr>
              <a:t>I</a:t>
            </a:r>
            <a:r>
              <a:rPr lang="en-IN" sz="4800" b="1" spc="30">
                <a:latin typeface="Trebuchet MS"/>
                <a:cs typeface="Trebuchet MS"/>
              </a:rPr>
              <a:t>N</a:t>
            </a:r>
            <a:r>
              <a:rPr lang="en-IN" sz="4800" b="1" spc="5">
                <a:latin typeface="Trebuchet MS"/>
                <a:cs typeface="Trebuchet MS"/>
              </a:rPr>
              <a:t>G</a:t>
            </a:r>
            <a:endParaRPr lang="en-IN"/>
          </a:p>
        </p:txBody>
      </p:sp>
      <p:sp>
        <p:nvSpPr>
          <p:cNvPr id="3" name="Text Placeholder 2">
            <a:extLst>
              <a:ext uri="{FF2B5EF4-FFF2-40B4-BE49-F238E27FC236}">
                <a16:creationId xmlns:a16="http://schemas.microsoft.com/office/drawing/2014/main" id="{65DDDD9F-13E1-6B82-D6A3-43CD732A68ED}"/>
              </a:ext>
            </a:extLst>
          </p:cNvPr>
          <p:cNvSpPr>
            <a:spLocks noGrp="1"/>
          </p:cNvSpPr>
          <p:nvPr>
            <p:ph type="body" idx="1"/>
          </p:nvPr>
        </p:nvSpPr>
        <p:spPr>
          <a:xfrm>
            <a:off x="463867" y="1524000"/>
            <a:ext cx="10972800" cy="2154436"/>
          </a:xfrm>
        </p:spPr>
        <p:txBody>
          <a:bodyPr/>
          <a:lstStyle/>
          <a:p>
            <a:r>
              <a:rPr lang="en-IN" sz="2800" b="1" u="sng"/>
              <a:t>VISUALIZATION</a:t>
            </a:r>
            <a:r>
              <a:rPr lang="en-IN" sz="2800"/>
              <a:t>:</a:t>
            </a:r>
          </a:p>
          <a:p>
            <a:r>
              <a:rPr lang="en-IN" sz="2800"/>
              <a:t>                             1) Created a pivot table in excel.</a:t>
            </a:r>
          </a:p>
          <a:p>
            <a:r>
              <a:rPr lang="en-IN" sz="2800"/>
              <a:t>                             2) Categorised performance level of the employees using pivot table.</a:t>
            </a:r>
          </a:p>
          <a:p>
            <a:r>
              <a:rPr lang="en-IN" sz="2800"/>
              <a:t>                             3) Created a graph of employee analysis.</a:t>
            </a:r>
          </a:p>
        </p:txBody>
      </p:sp>
    </p:spTree>
    <p:extLst>
      <p:ext uri="{BB962C8B-B14F-4D97-AF65-F5344CB8AC3E}">
        <p14:creationId xmlns:p14="http://schemas.microsoft.com/office/powerpoint/2010/main" val="313711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060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2C3D2E8-D639-E592-9BC8-AFF456EEE9CD}"/>
              </a:ext>
            </a:extLst>
          </p:cNvPr>
          <p:cNvGraphicFramePr>
            <a:graphicFrameLocks/>
          </p:cNvGraphicFramePr>
          <p:nvPr>
            <p:extLst>
              <p:ext uri="{D42A27DB-BD31-4B8C-83A1-F6EECF244321}">
                <p14:modId xmlns:p14="http://schemas.microsoft.com/office/powerpoint/2010/main" val="2404478047"/>
              </p:ext>
            </p:extLst>
          </p:nvPr>
        </p:nvGraphicFramePr>
        <p:xfrm>
          <a:off x="914400" y="1441787"/>
          <a:ext cx="7467600" cy="453451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E3914A-13F5-E626-028C-3D79B770DB74}"/>
              </a:ext>
            </a:extLst>
          </p:cNvPr>
          <p:cNvSpPr txBox="1"/>
          <p:nvPr/>
        </p:nvSpPr>
        <p:spPr>
          <a:xfrm>
            <a:off x="914400" y="1676400"/>
            <a:ext cx="8760460" cy="3268652"/>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IN" sz="2000" b="1">
                <a:latin typeface="Times New Roman" panose="02020603050405020304" pitchFamily="18" charset="0"/>
                <a:cs typeface="Times New Roman" panose="02020603050405020304" pitchFamily="18" charset="0"/>
              </a:rPr>
              <a:t>The chart indicates that most employees are categorized as having “Medium” performance levels, reflecting an overall average performance across the business units. However, there are significant differences among units, with some reporting higher proportions of “Low” and “Very High” performers. This suggests that specific strategies may be necessary to address these performance discrepancies and improve consistency across all units.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8384F16D-9484-8674-E54D-60FE228962BE}"/>
              </a:ext>
            </a:extLst>
          </p:cNvPr>
          <p:cNvSpPr txBox="1"/>
          <p:nvPr/>
        </p:nvSpPr>
        <p:spPr>
          <a:xfrm>
            <a:off x="834072" y="1570509"/>
            <a:ext cx="6477000" cy="4401205"/>
          </a:xfrm>
          <a:prstGeom prst="rect">
            <a:avLst/>
          </a:prstGeom>
          <a:noFill/>
        </p:spPr>
        <p:txBody>
          <a:bodyPr wrap="square">
            <a:spAutoFit/>
          </a:bodyPr>
          <a:lstStyle/>
          <a:p>
            <a:pPr marL="514350" indent="-514350" algn="l">
              <a:buFont typeface="+mj-lt"/>
              <a:buAutoNum type="arabicPeriod"/>
            </a:pPr>
            <a:r>
              <a:rPr lang="en-US" sz="2800" b="1" i="0">
                <a:solidFill>
                  <a:srgbClr val="000000"/>
                </a:solidFill>
                <a:effectLst/>
                <a:highlight>
                  <a:srgbClr val="FEFBF9"/>
                </a:highlight>
                <a:latin typeface="inter"/>
              </a:rPr>
              <a:t> Enables employee growth and       development.</a:t>
            </a:r>
          </a:p>
          <a:p>
            <a:pPr marL="514350" indent="-514350">
              <a:buFont typeface="+mj-lt"/>
              <a:buAutoNum type="arabicPeriod"/>
            </a:pPr>
            <a:r>
              <a:rPr lang="en-US" sz="2800" b="1" i="0">
                <a:solidFill>
                  <a:srgbClr val="000000"/>
                </a:solidFill>
                <a:effectLst/>
                <a:highlight>
                  <a:srgbClr val="FEFBF9"/>
                </a:highlight>
                <a:latin typeface="inter"/>
              </a:rPr>
              <a:t> Create goal alignment and company growth.</a:t>
            </a:r>
          </a:p>
          <a:p>
            <a:pPr marL="514350" indent="-514350" algn="l">
              <a:buFont typeface="+mj-lt"/>
              <a:buAutoNum type="arabicPeriod"/>
            </a:pPr>
            <a:r>
              <a:rPr lang="en-US" sz="2800" b="1" i="0">
                <a:solidFill>
                  <a:srgbClr val="000000"/>
                </a:solidFill>
                <a:effectLst/>
                <a:highlight>
                  <a:srgbClr val="FEFBF9"/>
                </a:highlight>
                <a:latin typeface="inter"/>
              </a:rPr>
              <a:t> Better understand your company performance. </a:t>
            </a:r>
          </a:p>
          <a:p>
            <a:pPr marL="514350" indent="-514350">
              <a:buFont typeface="+mj-lt"/>
              <a:buAutoNum type="arabicPeriod"/>
            </a:pPr>
            <a:r>
              <a:rPr lang="en-US" sz="2800" b="1" i="0">
                <a:solidFill>
                  <a:srgbClr val="000000"/>
                </a:solidFill>
                <a:effectLst/>
                <a:highlight>
                  <a:srgbClr val="FEFBF9"/>
                </a:highlight>
                <a:latin typeface="inter"/>
              </a:rPr>
              <a:t> Know who to build your culture around.</a:t>
            </a:r>
          </a:p>
          <a:p>
            <a:pPr marL="514350" indent="-514350">
              <a:buFont typeface="+mj-lt"/>
              <a:buAutoNum type="arabicPeriod"/>
            </a:pPr>
            <a:r>
              <a:rPr lang="en-US" sz="2800" b="1"/>
              <a:t> </a:t>
            </a:r>
            <a:r>
              <a:rPr lang="en-US" sz="2800" b="1" i="0">
                <a:solidFill>
                  <a:srgbClr val="000000"/>
                </a:solidFill>
                <a:effectLst/>
                <a:highlight>
                  <a:srgbClr val="FEFBF9"/>
                </a:highlight>
                <a:latin typeface="inter"/>
              </a:rPr>
              <a:t>Create a fair culture of recognition.</a:t>
            </a:r>
            <a:br>
              <a:rPr lang="en-US" sz="2800" b="1"/>
            </a:br>
            <a:endParaRPr lang="en-US" sz="2800" b="1" i="0">
              <a:solidFill>
                <a:srgbClr val="000000"/>
              </a:solidFill>
              <a:effectLst/>
              <a:highlight>
                <a:srgbClr val="FEFBF9"/>
              </a:highlight>
              <a:latin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829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2" name="TextBox 11">
            <a:extLst>
              <a:ext uri="{FF2B5EF4-FFF2-40B4-BE49-F238E27FC236}">
                <a16:creationId xmlns:a16="http://schemas.microsoft.com/office/drawing/2014/main" id="{630A353E-5ECE-E595-3AC7-20F735847BA3}"/>
              </a:ext>
            </a:extLst>
          </p:cNvPr>
          <p:cNvSpPr txBox="1"/>
          <p:nvPr/>
        </p:nvSpPr>
        <p:spPr>
          <a:xfrm>
            <a:off x="1447800" y="1805523"/>
            <a:ext cx="6100916" cy="3785652"/>
          </a:xfrm>
          <a:prstGeom prst="rect">
            <a:avLst/>
          </a:prstGeom>
          <a:noFill/>
        </p:spPr>
        <p:txBody>
          <a:bodyPr wrap="square">
            <a:spAutoFit/>
          </a:bodyPr>
          <a:lstStyle/>
          <a:p>
            <a:r>
              <a:rPr lang="en-IN" sz="2000" b="1"/>
              <a:t>Employee performance analysis is the process of evaluating and assessing an employee's work performance against established standards or goals. This involves measuring various aspects such as productivity, quality of work, efficiency, and adherence to company policies. The analysis often uses tools like performance reviews, key performance indicators (KPIs), and areas for improvement, and opportunities for professional development. The goal is to enhance individual and organizational performance by providing actionable insights and fostering continuous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312D7FDA-648F-F104-B4F3-5AC5BE23FCC1}"/>
              </a:ext>
            </a:extLst>
          </p:cNvPr>
          <p:cNvSpPr txBox="1"/>
          <p:nvPr/>
        </p:nvSpPr>
        <p:spPr>
          <a:xfrm>
            <a:off x="699452" y="1705282"/>
            <a:ext cx="6100916" cy="1477328"/>
          </a:xfrm>
          <a:prstGeom prst="rect">
            <a:avLst/>
          </a:prstGeom>
          <a:noFill/>
        </p:spPr>
        <p:txBody>
          <a:bodyPr wrap="square">
            <a:spAutoFit/>
          </a:bodyPr>
          <a:lstStyle/>
          <a:p>
            <a:r>
              <a:rPr lang="en-IN" b="1" u="sng"/>
              <a:t>INTERNAL END USERS</a:t>
            </a:r>
            <a:r>
              <a:rPr lang="en-IN" b="1"/>
              <a:t>:</a:t>
            </a:r>
          </a:p>
          <a:p>
            <a:r>
              <a:rPr lang="en-IN"/>
              <a:t>                                    1. Employees</a:t>
            </a:r>
          </a:p>
          <a:p>
            <a:r>
              <a:rPr lang="en-IN"/>
              <a:t>                                    2. Team members</a:t>
            </a:r>
          </a:p>
          <a:p>
            <a:r>
              <a:rPr lang="en-IN"/>
              <a:t>                                    3. Staff</a:t>
            </a:r>
          </a:p>
          <a:p>
            <a:r>
              <a:rPr lang="en-IN"/>
              <a:t>                                    4. Management</a:t>
            </a:r>
          </a:p>
        </p:txBody>
      </p:sp>
      <p:sp>
        <p:nvSpPr>
          <p:cNvPr id="11" name="TextBox 10">
            <a:extLst>
              <a:ext uri="{FF2B5EF4-FFF2-40B4-BE49-F238E27FC236}">
                <a16:creationId xmlns:a16="http://schemas.microsoft.com/office/drawing/2014/main" id="{7BD94410-8559-E096-A6ED-21B5683E7967}"/>
              </a:ext>
            </a:extLst>
          </p:cNvPr>
          <p:cNvSpPr txBox="1"/>
          <p:nvPr/>
        </p:nvSpPr>
        <p:spPr>
          <a:xfrm>
            <a:off x="687162" y="3661742"/>
            <a:ext cx="6100916" cy="2031325"/>
          </a:xfrm>
          <a:prstGeom prst="rect">
            <a:avLst/>
          </a:prstGeom>
          <a:noFill/>
        </p:spPr>
        <p:txBody>
          <a:bodyPr wrap="square">
            <a:spAutoFit/>
          </a:bodyPr>
          <a:lstStyle/>
          <a:p>
            <a:r>
              <a:rPr lang="en-IN" b="1" u="sng"/>
              <a:t>EXTERNAL END USERS</a:t>
            </a:r>
            <a:r>
              <a:rPr lang="en-IN"/>
              <a:t>: </a:t>
            </a:r>
          </a:p>
          <a:p>
            <a:r>
              <a:rPr lang="en-IN"/>
              <a:t>                               1.Customers</a:t>
            </a:r>
          </a:p>
          <a:p>
            <a:r>
              <a:rPr lang="en-IN"/>
              <a:t>                               2.Clients</a:t>
            </a:r>
          </a:p>
          <a:p>
            <a:r>
              <a:rPr lang="en-IN"/>
              <a:t>                               3.Consumers</a:t>
            </a:r>
          </a:p>
          <a:p>
            <a:r>
              <a:rPr lang="en-IN"/>
              <a:t>                               4.Patients (in healthcare)</a:t>
            </a:r>
          </a:p>
          <a:p>
            <a:r>
              <a:rPr lang="en-IN"/>
              <a:t>                               5.Students (in education)</a:t>
            </a:r>
          </a:p>
          <a:p>
            <a:r>
              <a:rPr lang="en-IN"/>
              <a:t>                               6.Citizens (in government)</a:t>
            </a:r>
          </a:p>
        </p:txBody>
      </p:sp>
      <p:pic>
        <p:nvPicPr>
          <p:cNvPr id="13" name="Picture 12">
            <a:extLst>
              <a:ext uri="{FF2B5EF4-FFF2-40B4-BE49-F238E27FC236}">
                <a16:creationId xmlns:a16="http://schemas.microsoft.com/office/drawing/2014/main" id="{F54C3D91-0EBE-A757-BBDA-BA024B8A2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854" y="1415968"/>
            <a:ext cx="1980640" cy="1946609"/>
          </a:xfrm>
          <a:prstGeom prst="rect">
            <a:avLst/>
          </a:prstGeom>
        </p:spPr>
      </p:pic>
      <p:pic>
        <p:nvPicPr>
          <p:cNvPr id="15" name="Picture 14">
            <a:extLst>
              <a:ext uri="{FF2B5EF4-FFF2-40B4-BE49-F238E27FC236}">
                <a16:creationId xmlns:a16="http://schemas.microsoft.com/office/drawing/2014/main" id="{7460DC94-0438-C5ED-AE23-9EF551B14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360" y="2178843"/>
            <a:ext cx="2500313" cy="2500313"/>
          </a:xfrm>
          <a:prstGeom prst="rect">
            <a:avLst/>
          </a:prstGeom>
        </p:spPr>
      </p:pic>
      <p:pic>
        <p:nvPicPr>
          <p:cNvPr id="19" name="Picture 18">
            <a:extLst>
              <a:ext uri="{FF2B5EF4-FFF2-40B4-BE49-F238E27FC236}">
                <a16:creationId xmlns:a16="http://schemas.microsoft.com/office/drawing/2014/main" id="{31AECE5B-6558-8438-698E-92E49FB9A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75" y="4171950"/>
            <a:ext cx="2381250" cy="2381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12532"/>
            <a:ext cx="2143125" cy="2752418"/>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64127" y="15147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D3FFC2D6-4BA5-5FDB-E696-34797E5960A9}"/>
              </a:ext>
            </a:extLst>
          </p:cNvPr>
          <p:cNvSpPr txBox="1"/>
          <p:nvPr/>
        </p:nvSpPr>
        <p:spPr>
          <a:xfrm>
            <a:off x="2324100" y="1594787"/>
            <a:ext cx="5638800" cy="4893647"/>
          </a:xfrm>
          <a:prstGeom prst="rect">
            <a:avLst/>
          </a:prstGeom>
          <a:noFill/>
        </p:spPr>
        <p:txBody>
          <a:bodyPr wrap="square" rtlCol="0">
            <a:spAutoFit/>
          </a:bodyPr>
          <a:lstStyle/>
          <a:p>
            <a:r>
              <a:rPr lang="en-IN" sz="1600" b="1" u="sng"/>
              <a:t>1.CONDITION FORMATTING – MISSING:</a:t>
            </a:r>
          </a:p>
          <a:p>
            <a:r>
              <a:rPr lang="en-IN" sz="1100"/>
              <a:t>                                                                       </a:t>
            </a:r>
            <a:r>
              <a:rPr lang="en-US" sz="1100"/>
              <a:t>Conditional Formatting (CF) is a feature that allows you to automatically apply formatting to cells based on specific conditions or rules. This enables you to:</a:t>
            </a:r>
          </a:p>
          <a:p>
            <a:pPr marL="342900" indent="-342900">
              <a:buAutoNum type="arabicPeriod"/>
            </a:pPr>
            <a:r>
              <a:rPr lang="en-US" sz="1100"/>
              <a:t>Highlight important information</a:t>
            </a:r>
          </a:p>
          <a:p>
            <a:pPr marL="342900" indent="-342900">
              <a:buAutoNum type="arabicPeriod"/>
            </a:pPr>
            <a:r>
              <a:rPr lang="en-US" sz="1100"/>
              <a:t> Visualize data trends and patterns</a:t>
            </a:r>
          </a:p>
          <a:p>
            <a:pPr marL="342900" indent="-342900">
              <a:buAutoNum type="arabicPeriod"/>
            </a:pPr>
            <a:r>
              <a:rPr lang="en-US" sz="1100"/>
              <a:t> Draw attention to specific values or ranges</a:t>
            </a:r>
          </a:p>
          <a:p>
            <a:pPr marL="342900" indent="-342900">
              <a:buAutoNum type="arabicPeriod"/>
            </a:pPr>
            <a:r>
              <a:rPr lang="en-US" sz="1100"/>
              <a:t> Create dynamic and interactive dashboards</a:t>
            </a:r>
          </a:p>
          <a:p>
            <a:pPr marL="342900" indent="-342900">
              <a:buAutoNum type="arabicPeriod"/>
            </a:pPr>
            <a:endParaRPr lang="en-US" sz="1100"/>
          </a:p>
          <a:p>
            <a:r>
              <a:rPr lang="en-IN" sz="1600" b="1" u="sng"/>
              <a:t>2.FILTER – REMOVE:</a:t>
            </a:r>
          </a:p>
          <a:p>
            <a:r>
              <a:rPr lang="en-IN" sz="1100"/>
              <a:t>                                  </a:t>
            </a:r>
            <a:r>
              <a:rPr lang="en-US" sz="1100"/>
              <a:t>1. </a:t>
            </a:r>
            <a:r>
              <a:rPr lang="en-US" sz="1100" b="1" u="sng"/>
              <a:t>Display only specific text:</a:t>
            </a:r>
          </a:p>
          <a:p>
            <a:r>
              <a:rPr lang="en-US" sz="1100"/>
              <a:t>                                                              Show only the text that meets certain criteria, such as:    - Specific words or phrases    - Font styles or sizes    - Colors or highlights    - Headings or paragraphs</a:t>
            </a:r>
          </a:p>
          <a:p>
            <a:r>
              <a:rPr lang="en-US" sz="1100"/>
              <a:t>                                   </a:t>
            </a:r>
            <a:r>
              <a:rPr lang="en-US" sz="1100" b="1" u="sng"/>
              <a:t>2. Hide unwanted text: </a:t>
            </a:r>
          </a:p>
          <a:p>
            <a:r>
              <a:rPr lang="en-US" sz="1100"/>
              <a:t>                                                               Conceal text that doesn't match the filter criteria, making it easier to focus on the relevant content.</a:t>
            </a:r>
          </a:p>
          <a:p>
            <a:r>
              <a:rPr lang="en-US" sz="1100"/>
              <a:t>                                   </a:t>
            </a:r>
            <a:r>
              <a:rPr lang="en-US" sz="1100" b="1" u="sng"/>
              <a:t>3. Quickly find and edit: </a:t>
            </a:r>
          </a:p>
          <a:p>
            <a:r>
              <a:rPr lang="en-US" sz="1100"/>
              <a:t>                                                               Use filters to select and edit specific parts of the document, like all instances of a particular style or formatting              </a:t>
            </a:r>
          </a:p>
          <a:p>
            <a:endParaRPr lang="en-US" sz="1100"/>
          </a:p>
          <a:p>
            <a:r>
              <a:rPr lang="en-IN" sz="1600" b="1" u="sng"/>
              <a:t>3.FORMULA – PERFORMANCE:</a:t>
            </a:r>
          </a:p>
          <a:p>
            <a:r>
              <a:rPr lang="en-IN" sz="1100"/>
              <a:t>                                                           </a:t>
            </a:r>
            <a:r>
              <a:rPr lang="en-US" sz="1100"/>
              <a:t>A formula refers to a mathematical expression or equation that calculates a value or performs a specific function.</a:t>
            </a:r>
            <a:endParaRPr lang="en-IN" sz="1100"/>
          </a:p>
          <a:p>
            <a:endParaRPr lang="en-IN" sz="1100"/>
          </a:p>
          <a:p>
            <a:r>
              <a:rPr lang="en-IN" sz="1100"/>
              <a:t>Formula which used in employee performance analysis : </a:t>
            </a:r>
            <a:r>
              <a:rPr lang="en-US" sz="1100"/>
              <a:t>=IFS(Z8&gt;=5,"VERY HIGH",Z8&gt;=4,"HIGH",Z8&gt;=3,"MED",TRUE,"LOW")</a:t>
            </a:r>
            <a:endParaRPr lang="en-IN"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1B76-C895-584F-C628-43042E4559FC}"/>
              </a:ext>
            </a:extLst>
          </p:cNvPr>
          <p:cNvSpPr>
            <a:spLocks noGrp="1"/>
          </p:cNvSpPr>
          <p:nvPr>
            <p:ph type="title"/>
          </p:nvPr>
        </p:nvSpPr>
        <p:spPr>
          <a:xfrm>
            <a:off x="381000" y="761226"/>
            <a:ext cx="10681335" cy="553998"/>
          </a:xfrm>
        </p:spPr>
        <p:txBody>
          <a:bodyPr/>
          <a:lstStyle/>
          <a:p>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endParaRPr lang="en-IN" sz="3600"/>
          </a:p>
        </p:txBody>
      </p:sp>
      <p:pic>
        <p:nvPicPr>
          <p:cNvPr id="3" name="object 2">
            <a:extLst>
              <a:ext uri="{FF2B5EF4-FFF2-40B4-BE49-F238E27FC236}">
                <a16:creationId xmlns:a16="http://schemas.microsoft.com/office/drawing/2014/main" id="{64C8EDAB-227B-6A69-6F86-CDA0BF46E3F2}"/>
              </a:ext>
            </a:extLst>
          </p:cNvPr>
          <p:cNvPicPr/>
          <p:nvPr/>
        </p:nvPicPr>
        <p:blipFill>
          <a:blip r:embed="rId2" cstate="print"/>
          <a:stretch>
            <a:fillRect/>
          </a:stretch>
        </p:blipFill>
        <p:spPr>
          <a:xfrm>
            <a:off x="0" y="1712532"/>
            <a:ext cx="2143125" cy="2752418"/>
          </a:xfrm>
          <a:prstGeom prst="rect">
            <a:avLst/>
          </a:prstGeom>
        </p:spPr>
      </p:pic>
      <p:sp>
        <p:nvSpPr>
          <p:cNvPr id="4" name="object 4">
            <a:extLst>
              <a:ext uri="{FF2B5EF4-FFF2-40B4-BE49-F238E27FC236}">
                <a16:creationId xmlns:a16="http://schemas.microsoft.com/office/drawing/2014/main" id="{BD4D10AE-DA84-B5CB-8360-88161B154A4F}"/>
              </a:ext>
            </a:extLst>
          </p:cNvPr>
          <p:cNvSpPr/>
          <p:nvPr/>
        </p:nvSpPr>
        <p:spPr>
          <a:xfrm>
            <a:off x="10164127" y="15147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83DB4D80-98D5-D58D-D0F7-CDE82CAC87B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5436535B-0CBB-0DD2-7129-751478F7E1D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1" name="TextBox 10">
            <a:extLst>
              <a:ext uri="{FF2B5EF4-FFF2-40B4-BE49-F238E27FC236}">
                <a16:creationId xmlns:a16="http://schemas.microsoft.com/office/drawing/2014/main" id="{C1EFFA24-6FCD-FFB7-2FDD-03DB29E4A668}"/>
              </a:ext>
            </a:extLst>
          </p:cNvPr>
          <p:cNvSpPr txBox="1"/>
          <p:nvPr/>
        </p:nvSpPr>
        <p:spPr>
          <a:xfrm>
            <a:off x="2286000" y="1625088"/>
            <a:ext cx="6100916" cy="3693319"/>
          </a:xfrm>
          <a:prstGeom prst="rect">
            <a:avLst/>
          </a:prstGeom>
          <a:noFill/>
        </p:spPr>
        <p:txBody>
          <a:bodyPr wrap="square">
            <a:spAutoFit/>
          </a:bodyPr>
          <a:lstStyle/>
          <a:p>
            <a:r>
              <a:rPr lang="en-IN" b="1" u="sng"/>
              <a:t>4</a:t>
            </a:r>
            <a:r>
              <a:rPr lang="en-IN" sz="1800" b="1" u="sng"/>
              <a:t>.PIVOT TABLE–SUMMARY:</a:t>
            </a:r>
          </a:p>
          <a:p>
            <a:r>
              <a:rPr lang="en-US" sz="1100"/>
              <a:t>                                               pivot tables are a feature typically found in spreadsheet applications like Microsoft Excel.</a:t>
            </a:r>
          </a:p>
          <a:p>
            <a:endParaRPr lang="en-US" sz="1100" b="1" u="sng"/>
          </a:p>
          <a:p>
            <a:r>
              <a:rPr lang="en-US" sz="1100"/>
              <a:t>                                          1. Tables: To organize and summarize data.</a:t>
            </a:r>
          </a:p>
          <a:p>
            <a:r>
              <a:rPr lang="en-US" sz="1100"/>
              <a:t>                                          2. Fields: To insert dynamic content, like dates or document properties.</a:t>
            </a:r>
          </a:p>
          <a:p>
            <a:r>
              <a:rPr lang="en-US" sz="1100"/>
              <a:t>                                          3. Quick Parts: To insert pre-built blocks of content, like tables or lists.</a:t>
            </a:r>
          </a:p>
          <a:p>
            <a:endParaRPr lang="en-US" sz="1100"/>
          </a:p>
          <a:p>
            <a:endParaRPr lang="en-US" sz="1100"/>
          </a:p>
          <a:p>
            <a:r>
              <a:rPr lang="en-IN" b="1" u="sng"/>
              <a:t>5.GRAPH–DATA VISUALIZATION</a:t>
            </a:r>
            <a:r>
              <a:rPr lang="en-IN" sz="1100" b="1" u="sng"/>
              <a:t>:</a:t>
            </a:r>
          </a:p>
          <a:p>
            <a:r>
              <a:rPr lang="en-IN" sz="1100"/>
              <a:t>                                                                                              A </a:t>
            </a:r>
            <a:r>
              <a:rPr lang="en-US" sz="1100"/>
              <a:t>graph (also called a chart) is a visual representation of data that helps to:</a:t>
            </a:r>
          </a:p>
          <a:p>
            <a:endParaRPr lang="en-US" sz="1100"/>
          </a:p>
          <a:p>
            <a:r>
              <a:rPr lang="en-US" sz="1100"/>
              <a:t>                                                                1. Illustrate relationships: Show how different data points relate to each other.</a:t>
            </a:r>
          </a:p>
          <a:p>
            <a:r>
              <a:rPr lang="en-US" sz="1100"/>
              <a:t>                                                                2. Trend analysis: Display patterns and trends in the data.</a:t>
            </a:r>
          </a:p>
          <a:p>
            <a:r>
              <a:rPr lang="en-US" sz="1100"/>
              <a:t>                                                                3. Compare data: Highlight differences and similarities between data sets.</a:t>
            </a:r>
          </a:p>
          <a:p>
            <a:r>
              <a:rPr lang="en-US" sz="1100"/>
              <a:t>                                                                4. Simplify complex data: Make it easier to understand and interpret large amounts of data.</a:t>
            </a:r>
            <a:endParaRPr lang="en-IN" sz="1100"/>
          </a:p>
        </p:txBody>
      </p:sp>
    </p:spTree>
    <p:extLst>
      <p:ext uri="{BB962C8B-B14F-4D97-AF65-F5344CB8AC3E}">
        <p14:creationId xmlns:p14="http://schemas.microsoft.com/office/powerpoint/2010/main" val="319714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58D8B81B-E57A-288A-579D-ABCC8CA5046D}"/>
              </a:ext>
            </a:extLst>
          </p:cNvPr>
          <p:cNvSpPr txBox="1"/>
          <p:nvPr/>
        </p:nvSpPr>
        <p:spPr>
          <a:xfrm>
            <a:off x="304800" y="1371600"/>
            <a:ext cx="11506200" cy="4524315"/>
          </a:xfrm>
          <a:prstGeom prst="rect">
            <a:avLst/>
          </a:prstGeom>
          <a:noFill/>
        </p:spPr>
        <p:txBody>
          <a:bodyPr wrap="square" rtlCol="0">
            <a:spAutoFit/>
          </a:bodyPr>
          <a:lstStyle/>
          <a:p>
            <a:r>
              <a:rPr lang="en-IN" sz="2400" b="1"/>
              <a:t>1)Employee dataset </a:t>
            </a:r>
            <a:r>
              <a:rPr lang="en-IN" sz="2400"/>
              <a:t>= downloaded using Kaggle.</a:t>
            </a:r>
          </a:p>
          <a:p>
            <a:r>
              <a:rPr lang="en-IN" sz="2400" b="1"/>
              <a:t>2)Out of 26 features </a:t>
            </a:r>
            <a:r>
              <a:rPr lang="en-IN" sz="2400"/>
              <a:t>= 9 features are used.</a:t>
            </a:r>
          </a:p>
          <a:p>
            <a:r>
              <a:rPr lang="en-IN" sz="2400" b="1"/>
              <a:t>3)The 9 features are</a:t>
            </a:r>
            <a:r>
              <a:rPr lang="en-IN" sz="2400"/>
              <a:t>:</a:t>
            </a:r>
          </a:p>
          <a:p>
            <a:r>
              <a:rPr lang="en-IN" sz="2400"/>
              <a:t>                                    1.Employee ID : Numerical value.</a:t>
            </a:r>
          </a:p>
          <a:p>
            <a:r>
              <a:rPr lang="en-IN" sz="2400"/>
              <a:t>                                    2.Employee name: First name, last name.</a:t>
            </a:r>
          </a:p>
          <a:p>
            <a:r>
              <a:rPr lang="en-IN" sz="2400"/>
              <a:t>                                    3.Employee type: Full-time, part-time, contract.</a:t>
            </a:r>
          </a:p>
          <a:p>
            <a:r>
              <a:rPr lang="en-IN" sz="2400"/>
              <a:t>                                    4.Performance level: Very high, high, medium, low.</a:t>
            </a:r>
          </a:p>
          <a:p>
            <a:r>
              <a:rPr lang="en-IN" sz="2400"/>
              <a:t>                                    5.Gender: Male, Female.</a:t>
            </a:r>
          </a:p>
          <a:p>
            <a:r>
              <a:rPr lang="en-IN" sz="2400"/>
              <a:t>                                    6.Employee rating: Numerical value.  </a:t>
            </a:r>
          </a:p>
          <a:p>
            <a:r>
              <a:rPr lang="en-IN" sz="2400"/>
              <a:t>                                    7.Employee status: Active, Future start.</a:t>
            </a:r>
          </a:p>
          <a:p>
            <a:r>
              <a:rPr lang="en-IN" sz="2400"/>
              <a:t>                                    8.Employee Classification Type: Temporary, Full-Time, Part-Time.</a:t>
            </a:r>
          </a:p>
          <a:p>
            <a:r>
              <a:rPr lang="en-IN" sz="2400"/>
              <a:t>                                    9.Performance score: Exceeds, fully meets, needs improvements.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1050</Words>
  <Application>Microsoft Office PowerPoint</Application>
  <PresentationFormat>Widescreen</PresentationFormat>
  <Paragraphs>132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Courier New</vt:lpstr>
      <vt:lpstr>inter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OUR SOLUTION AND ITS VALUE PROPOSITION</vt:lpstr>
      <vt:lpstr>Dataset Description</vt:lpstr>
      <vt:lpstr>THE "WOW" IN OUR SOLUTION</vt:lpstr>
      <vt:lpstr>PowerPoint Presentation</vt:lpstr>
      <vt:lpstr>MODELLING </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 vertheka</cp:lastModifiedBy>
  <cp:revision>2</cp:revision>
  <dcterms:created xsi:type="dcterms:W3CDTF">2024-03-29T15:07:22Z</dcterms:created>
  <dcterms:modified xsi:type="dcterms:W3CDTF">2024-09-02T14:45:42Z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