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6"/>
  </p:notesMasterIdLst>
  <p:handoutMasterIdLst>
    <p:handoutMasterId r:id="rId7"/>
  </p:handoutMasterIdLst>
  <p:sldIdLst>
    <p:sldId id="456" r:id="rId2"/>
    <p:sldId id="457" r:id="rId3"/>
    <p:sldId id="458" r:id="rId4"/>
    <p:sldId id="459" r:id="rId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39966"/>
    <a:srgbClr val="5AA078"/>
    <a:srgbClr val="CDDBE8"/>
    <a:srgbClr val="D5E9F4"/>
    <a:srgbClr val="000000"/>
    <a:srgbClr val="3F8DDB"/>
    <a:srgbClr val="FFFFFF"/>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94719" autoAdjust="0"/>
  </p:normalViewPr>
  <p:slideViewPr>
    <p:cSldViewPr snapToGrid="0">
      <p:cViewPr varScale="1">
        <p:scale>
          <a:sx n="106" d="100"/>
          <a:sy n="106" d="100"/>
        </p:scale>
        <p:origin x="-1092" y="-96"/>
      </p:cViewPr>
      <p:guideLst>
        <p:guide orient="horz" pos="1314"/>
        <p:guide pos="5514"/>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sz="quarter" idx="1"/>
          </p:nvPr>
        </p:nvSpPr>
        <p:spPr>
          <a:xfrm>
            <a:off x="3970734" y="1"/>
            <a:ext cx="3038145" cy="464205"/>
          </a:xfrm>
          <a:prstGeom prst="rect">
            <a:avLst/>
          </a:prstGeom>
        </p:spPr>
        <p:txBody>
          <a:bodyPr vert="horz" lIns="88139" tIns="44070" rIns="88139" bIns="44070" rtlCol="0"/>
          <a:lstStyle>
            <a:lvl1pPr algn="r">
              <a:defRPr sz="1200"/>
            </a:lvl1pPr>
          </a:lstStyle>
          <a:p>
            <a:fld id="{20EC74B2-3B41-404C-8FBD-420EBD0D9F53}" type="datetimeFigureOut">
              <a:rPr lang="en-US" smtClean="0"/>
              <a:pPr/>
              <a:t>11/23/2011</a:t>
            </a:fld>
            <a:endParaRPr lang="en-US"/>
          </a:p>
        </p:txBody>
      </p:sp>
      <p:sp>
        <p:nvSpPr>
          <p:cNvPr id="4" name="Footer Placeholder 3"/>
          <p:cNvSpPr>
            <a:spLocks noGrp="1"/>
          </p:cNvSpPr>
          <p:nvPr>
            <p:ph type="ftr" sz="quarter" idx="2"/>
          </p:nvPr>
        </p:nvSpPr>
        <p:spPr>
          <a:xfrm>
            <a:off x="0" y="8830659"/>
            <a:ext cx="3038145" cy="464205"/>
          </a:xfrm>
          <a:prstGeom prst="rect">
            <a:avLst/>
          </a:prstGeom>
        </p:spPr>
        <p:txBody>
          <a:bodyPr vert="horz" lIns="88139" tIns="44070" rIns="88139" bIns="44070"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59"/>
            <a:ext cx="3038145" cy="464205"/>
          </a:xfrm>
          <a:prstGeom prst="rect">
            <a:avLst/>
          </a:prstGeom>
        </p:spPr>
        <p:txBody>
          <a:bodyPr vert="horz" lIns="88139" tIns="44070" rIns="88139" bIns="44070" rtlCol="0" anchor="b"/>
          <a:lstStyle>
            <a:lvl1pPr algn="r">
              <a:defRPr sz="1200"/>
            </a:lvl1pPr>
          </a:lstStyle>
          <a:p>
            <a:fld id="{0C1A9593-72B1-4564-B7F2-68EFA1CBF20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3848138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C2793077-10F0-472C-85C8-049101AF701E}" type="datetimeFigureOut">
              <a:rPr lang="en-US" smtClean="0"/>
              <a:pPr/>
              <a:t>11/23/2011</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224CE444-AF36-4DF2-842B-8E4323EA9D7A}"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1514912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VERTICA-logo.png"/>
          <p:cNvPicPr>
            <a:picLocks noChangeAspect="1"/>
          </p:cNvPicPr>
          <p:nvPr/>
        </p:nvPicPr>
        <p:blipFill>
          <a:blip r:embed="rId2" cstate="print"/>
          <a:stretch>
            <a:fillRect/>
          </a:stretch>
        </p:blipFill>
        <p:spPr>
          <a:xfrm>
            <a:off x="340425" y="381000"/>
            <a:ext cx="1828800" cy="610819"/>
          </a:xfrm>
          <a:prstGeom prst="rect">
            <a:avLst/>
          </a:prstGeom>
        </p:spPr>
      </p:pic>
      <p:sp>
        <p:nvSpPr>
          <p:cNvPr id="8" name="Rectangle 7"/>
          <p:cNvSpPr/>
          <p:nvPr/>
        </p:nvSpPr>
        <p:spPr bwMode="gray">
          <a:xfrm>
            <a:off x="0" y="2280062"/>
            <a:ext cx="9144000" cy="2363190"/>
          </a:xfrm>
          <a:prstGeom prst="rect">
            <a:avLst/>
          </a:prstGeom>
          <a:solidFill>
            <a:srgbClr val="00355F"/>
          </a:solidFill>
          <a:ln w="22225">
            <a:noFill/>
            <a:round/>
            <a:headEnd/>
            <a:tailEnd/>
          </a:ln>
        </p:spPr>
        <p:txBody>
          <a:bodyPr wrap="square" rtlCol="0" anchor="ctr">
            <a:noAutofit/>
          </a:bodyPr>
          <a:lstStyle/>
          <a:p>
            <a:pPr algn="ctr"/>
            <a:endParaRPr lang="en-US" baseline="0"/>
          </a:p>
        </p:txBody>
      </p:sp>
      <p:sp>
        <p:nvSpPr>
          <p:cNvPr id="5122" name="Rectangle 2"/>
          <p:cNvSpPr>
            <a:spLocks noGrp="1" noChangeArrowheads="1"/>
          </p:cNvSpPr>
          <p:nvPr>
            <p:ph type="ctrTitle"/>
          </p:nvPr>
        </p:nvSpPr>
        <p:spPr>
          <a:xfrm>
            <a:off x="607228" y="2407445"/>
            <a:ext cx="8022431" cy="1021556"/>
          </a:xfrm>
          <a:prstGeom prst="rect">
            <a:avLst/>
          </a:prstGeom>
        </p:spPr>
        <p:txBody>
          <a:bodyPr/>
          <a:lstStyle>
            <a:lvl1pPr>
              <a:defRPr sz="3200" b="1">
                <a:solidFill>
                  <a:schemeClr val="bg1"/>
                </a:solidFill>
                <a:effectLst>
                  <a:outerShdw blurRad="50800" dist="38100" dir="5400000" algn="t" rotWithShape="0">
                    <a:prstClr val="black">
                      <a:alpha val="40000"/>
                    </a:prstClr>
                  </a:outerShdw>
                </a:effectLst>
                <a:latin typeface="Arial Narrow" pitchFamily="34" charset="0"/>
              </a:defRPr>
            </a:lvl1pPr>
          </a:lstStyle>
          <a:p>
            <a:r>
              <a:rPr lang="en-US" smtClean="0"/>
              <a:t>Click to edit Master title style</a:t>
            </a:r>
            <a:endParaRPr lang="en-US" dirty="0"/>
          </a:p>
        </p:txBody>
      </p:sp>
      <p:sp>
        <p:nvSpPr>
          <p:cNvPr id="5123" name="Rectangle 3"/>
          <p:cNvSpPr>
            <a:spLocks noGrp="1" noChangeArrowheads="1"/>
          </p:cNvSpPr>
          <p:nvPr>
            <p:ph type="subTitle" idx="1"/>
          </p:nvPr>
        </p:nvSpPr>
        <p:spPr>
          <a:xfrm>
            <a:off x="607227" y="3560774"/>
            <a:ext cx="8015287" cy="974725"/>
          </a:xfrm>
          <a:prstGeom prst="rect">
            <a:avLst/>
          </a:prstGeom>
          <a:effectLst>
            <a:outerShdw blurRad="63500" dist="17961" dir="2700000" algn="ctr" rotWithShape="0">
              <a:srgbClr val="000000">
                <a:alpha val="74998"/>
              </a:srgbClr>
            </a:outerShdw>
          </a:effectLst>
        </p:spPr>
        <p:txBody>
          <a:bodyPr/>
          <a:lstStyle>
            <a:lvl1pPr marL="0" indent="0">
              <a:spcBef>
                <a:spcPct val="20000"/>
              </a:spcBef>
              <a:buFontTx/>
              <a:buNone/>
              <a:defRPr sz="2000" b="0">
                <a:solidFill>
                  <a:schemeClr val="bg1"/>
                </a:solidFill>
                <a:latin typeface="Arial Narrow" pitchFamily="34" charset="0"/>
              </a:defRPr>
            </a:lvl1pPr>
          </a:lstStyle>
          <a:p>
            <a:r>
              <a:rPr lang="en-US" smtClean="0"/>
              <a:t>Click to edit Master subtitle style</a:t>
            </a:r>
            <a:endParaRPr lang="en-US" dirty="0"/>
          </a:p>
        </p:txBody>
      </p:sp>
      <p:sp>
        <p:nvSpPr>
          <p:cNvPr id="9" name="TextBox 8"/>
          <p:cNvSpPr txBox="1"/>
          <p:nvPr/>
        </p:nvSpPr>
        <p:spPr>
          <a:xfrm>
            <a:off x="6569062" y="517132"/>
            <a:ext cx="2227276" cy="338554"/>
          </a:xfrm>
          <a:prstGeom prst="rect">
            <a:avLst/>
          </a:prstGeom>
          <a:noFill/>
        </p:spPr>
        <p:txBody>
          <a:bodyPr wrap="none" rtlCol="0">
            <a:spAutoFit/>
          </a:bodyPr>
          <a:lstStyle/>
          <a:p>
            <a:pPr algn="r"/>
            <a:r>
              <a:rPr lang="en-US" sz="1600" i="1" dirty="0" smtClean="0">
                <a:solidFill>
                  <a:schemeClr val="bg1"/>
                </a:solidFill>
                <a:latin typeface="Calibri" pitchFamily="34" charset="0"/>
              </a:rPr>
              <a:t>Data at the</a:t>
            </a:r>
            <a:r>
              <a:rPr lang="en-US" sz="1600" i="1" baseline="0" dirty="0" smtClean="0">
                <a:solidFill>
                  <a:schemeClr val="bg1"/>
                </a:solidFill>
                <a:latin typeface="Calibri" pitchFamily="34" charset="0"/>
              </a:rPr>
              <a:t> Speed of Life</a:t>
            </a:r>
            <a:endParaRPr lang="en-US" sz="1600" i="1" dirty="0">
              <a:solidFill>
                <a:schemeClr val="bg1"/>
              </a:solidFill>
              <a:latin typeface="Calibri" pitchFamily="34" charset="0"/>
            </a:endParaRPr>
          </a:p>
        </p:txBody>
      </p:sp>
      <p:sp>
        <p:nvSpPr>
          <p:cNvPr id="11" name="Rectangle 10"/>
          <p:cNvSpPr/>
          <p:nvPr/>
        </p:nvSpPr>
        <p:spPr>
          <a:xfrm>
            <a:off x="4043650" y="6588920"/>
            <a:ext cx="1056700" cy="261610"/>
          </a:xfrm>
          <a:prstGeom prst="rect">
            <a:avLst/>
          </a:prstGeom>
        </p:spPr>
        <p:txBody>
          <a:bodyPr wrap="none">
            <a:spAutoFit/>
          </a:bodyPr>
          <a:lstStyle/>
          <a:p>
            <a:pPr algn="ctr"/>
            <a:r>
              <a:rPr lang="en-US" sz="1100" i="0" dirty="0" smtClean="0">
                <a:solidFill>
                  <a:schemeClr val="bg1"/>
                </a:solidFill>
                <a:latin typeface="Arial Narrow" pitchFamily="34" charset="0"/>
              </a:rPr>
              <a:t>www.vertica.com</a:t>
            </a:r>
            <a:endParaRPr lang="en-US" sz="1100" i="0" dirty="0">
              <a:latin typeface="Arial Narrow"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1952" y="735018"/>
            <a:ext cx="8445500" cy="381000"/>
          </a:xfrm>
          <a:prstGeom prst="rect">
            <a:avLst/>
          </a:prstGeom>
        </p:spPr>
        <p:txBody>
          <a:bodyPr/>
          <a:lstStyle>
            <a:lvl1pPr algn="l" rtl="0" eaLnBrk="1" fontAlgn="base" hangingPunct="1">
              <a:lnSpc>
                <a:spcPct val="90000"/>
              </a:lnSpc>
              <a:spcBef>
                <a:spcPct val="0"/>
              </a:spcBef>
              <a:spcAft>
                <a:spcPct val="0"/>
              </a:spcAft>
              <a:defRPr lang="en-US" sz="2400" b="1" dirty="0">
                <a:solidFill>
                  <a:schemeClr val="accent1"/>
                </a:solidFill>
                <a:effectLst>
                  <a:outerShdw blurRad="25400" dist="25400" dir="5400000" algn="ctr" rotWithShape="0">
                    <a:schemeClr val="bg1"/>
                  </a:outerShdw>
                </a:effectLst>
                <a:latin typeface="Arial Narrow" pitchFamily="34" charset="0"/>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557212" y="1524000"/>
            <a:ext cx="8193087" cy="5040313"/>
          </a:xfrm>
          <a:prstGeom prst="rect">
            <a:avLst/>
          </a:prstGeom>
        </p:spPr>
        <p:txBody>
          <a:bodyPr/>
          <a:lstStyle>
            <a:lvl1pPr>
              <a:spcBef>
                <a:spcPts val="800"/>
              </a:spcBef>
              <a:spcAft>
                <a:spcPts val="400"/>
              </a:spcAft>
              <a:buClr>
                <a:srgbClr val="348EBF"/>
              </a:buClr>
              <a:buSzPct val="74000"/>
              <a:defRPr b="0">
                <a:solidFill>
                  <a:srgbClr val="424F7A"/>
                </a:solidFill>
              </a:defRPr>
            </a:lvl1pPr>
            <a:lvl2pPr>
              <a:spcBef>
                <a:spcPts val="800"/>
              </a:spcBef>
              <a:spcAft>
                <a:spcPts val="400"/>
              </a:spcAft>
              <a:buClr>
                <a:srgbClr val="348EBF"/>
              </a:buClr>
              <a:defRPr sz="1600" b="0">
                <a:solidFill>
                  <a:srgbClr val="424F7A"/>
                </a:solidFill>
              </a:defRPr>
            </a:lvl2pPr>
            <a:lvl3pPr>
              <a:spcBef>
                <a:spcPts val="800"/>
              </a:spcBef>
              <a:spcAft>
                <a:spcPts val="400"/>
              </a:spcAft>
              <a:buClr>
                <a:srgbClr val="348EBF"/>
              </a:buClr>
              <a:defRPr sz="1200" b="0">
                <a:solidFill>
                  <a:srgbClr val="424F7A"/>
                </a:solidFill>
              </a:defRPr>
            </a:lvl3pPr>
            <a:lvl5pPr>
              <a:defRPr sz="1400"/>
            </a:lvl5pPr>
          </a:lstStyle>
          <a:p>
            <a:pPr lvl="0"/>
            <a:r>
              <a:rPr lang="en-US" smtClean="0"/>
              <a:t>Click to edit Master text styles</a:t>
            </a:r>
          </a:p>
          <a:p>
            <a:pPr lvl="1"/>
            <a:r>
              <a:rPr lang="en-US" smtClean="0"/>
              <a:t>Second level</a:t>
            </a:r>
          </a:p>
          <a:p>
            <a:pPr lvl="2"/>
            <a:r>
              <a:rPr lang="en-US" smtClean="0"/>
              <a:t>Third level</a:t>
            </a:r>
          </a:p>
        </p:txBody>
      </p:sp>
      <p:sp>
        <p:nvSpPr>
          <p:cNvPr id="4" name="Rectangle 6"/>
          <p:cNvSpPr>
            <a:spLocks noGrp="1" noChangeArrowheads="1"/>
          </p:cNvSpPr>
          <p:nvPr>
            <p:ph type="sldNum" sz="quarter" idx="10"/>
          </p:nvPr>
        </p:nvSpPr>
        <p:spPr>
          <a:ln/>
        </p:spPr>
        <p:txBody>
          <a:bodyPr/>
          <a:lstStyle>
            <a:lvl1pPr>
              <a:defRPr/>
            </a:lvl1pPr>
          </a:lstStyle>
          <a:p>
            <a:fld id="{F9BDC496-5423-46DA-9976-CD8548C6319F}" type="slidenum">
              <a:rPr lang="en-US"/>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1952" y="735018"/>
            <a:ext cx="8445500" cy="381000"/>
          </a:xfrm>
          <a:prstGeom prst="rect">
            <a:avLst/>
          </a:prstGeom>
        </p:spPr>
        <p:txBody>
          <a:bodyPr/>
          <a:lstStyle>
            <a:lvl1pPr>
              <a:defRPr sz="2400"/>
            </a:lvl1p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146550" cy="5040313"/>
          </a:xfrm>
          <a:prstGeom prst="rect">
            <a:avLst/>
          </a:prstGeo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03750" y="1524000"/>
            <a:ext cx="4146550" cy="5040313"/>
          </a:xfrm>
          <a:prstGeom prst="rect">
            <a:avLst/>
          </a:prstGeo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C7AE5999-167E-49D3-AB00-F9F6AD54E867}" type="slidenum">
              <a:rPr lang="en-US"/>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1952" y="735018"/>
            <a:ext cx="8445500" cy="381000"/>
          </a:xfrm>
          <a:prstGeom prst="rect">
            <a:avLst/>
          </a:prstGeom>
        </p:spPr>
        <p:txBody>
          <a:bodyPr/>
          <a:lstStyle>
            <a:lvl1pPr>
              <a:defRPr sz="2400"/>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975C58D7-B003-4B02-A8A1-F876AE75AEB4}" type="slidenum">
              <a:rPr lang="en-US"/>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7B5F0770-4EDD-4102-A52D-5A11B7142F4A}" type="slidenum">
              <a:rPr lang="en-US"/>
              <a:pPr/>
              <a:t>‹#›</a:t>
            </a:fld>
            <a:endParaRPr lang="en-US"/>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accent1"/>
            </a:gs>
            <a:gs pos="59000">
              <a:srgbClr val="1C5C9C"/>
            </a:gs>
            <a:gs pos="30000">
              <a:schemeClr val="accent2"/>
            </a:gs>
            <a:gs pos="9000">
              <a:schemeClr val="bg1"/>
            </a:gs>
          </a:gsLst>
          <a:lin ang="0" scaled="1"/>
          <a:tileRect/>
        </a:gradFill>
        <a:effectLst/>
      </p:bgPr>
    </p:bg>
    <p:spTree>
      <p:nvGrpSpPr>
        <p:cNvPr id="1" name=""/>
        <p:cNvGrpSpPr/>
        <p:nvPr/>
      </p:nvGrpSpPr>
      <p:grpSpPr>
        <a:xfrm>
          <a:off x="0" y="0"/>
          <a:ext cx="0" cy="0"/>
          <a:chOff x="0" y="0"/>
          <a:chExt cx="0" cy="0"/>
        </a:xfrm>
      </p:grpSpPr>
      <p:sp>
        <p:nvSpPr>
          <p:cNvPr id="19" name="Rectangle 18"/>
          <p:cNvSpPr/>
          <p:nvPr/>
        </p:nvSpPr>
        <p:spPr bwMode="auto">
          <a:xfrm>
            <a:off x="0" y="535781"/>
            <a:ext cx="9144000" cy="6057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4102" name="Rectangle 6"/>
          <p:cNvSpPr>
            <a:spLocks noGrp="1" noChangeArrowheads="1"/>
          </p:cNvSpPr>
          <p:nvPr>
            <p:ph type="sldNum" sz="quarter" idx="4"/>
          </p:nvPr>
        </p:nvSpPr>
        <p:spPr bwMode="auto">
          <a:xfrm>
            <a:off x="277813" y="6681788"/>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solidFill>
                  <a:schemeClr val="accent1"/>
                </a:solidFill>
              </a:defRPr>
            </a:lvl1pPr>
          </a:lstStyle>
          <a:p>
            <a:fld id="{7224C379-8C4C-4561-A702-496AD7B68B7D}" type="slidenum">
              <a:rPr lang="en-US" smtClean="0"/>
              <a:pPr/>
              <a:t>‹#›</a:t>
            </a:fld>
            <a:endParaRPr lang="en-US"/>
          </a:p>
        </p:txBody>
      </p:sp>
      <p:sp>
        <p:nvSpPr>
          <p:cNvPr id="4105" name="Rectangle 9"/>
          <p:cNvSpPr>
            <a:spLocks noChangeArrowheads="1"/>
          </p:cNvSpPr>
          <p:nvPr/>
        </p:nvSpPr>
        <p:spPr bwMode="auto">
          <a:xfrm>
            <a:off x="4697413" y="6680200"/>
            <a:ext cx="4256087" cy="107722"/>
          </a:xfrm>
          <a:prstGeom prst="rect">
            <a:avLst/>
          </a:prstGeom>
          <a:noFill/>
          <a:ln w="9525">
            <a:noFill/>
            <a:miter lim="800000"/>
            <a:headEnd/>
            <a:tailEnd/>
          </a:ln>
        </p:spPr>
        <p:txBody>
          <a:bodyPr lIns="0" tIns="0" rIns="0" bIns="0">
            <a:spAutoFit/>
          </a:bodyPr>
          <a:lstStyle/>
          <a:p>
            <a:pPr marL="0" marR="0" indent="0" algn="r" defTabSz="457200" rtl="0" eaLnBrk="1" fontAlgn="base" latinLnBrk="0" hangingPunct="1">
              <a:lnSpc>
                <a:spcPct val="100000"/>
              </a:lnSpc>
              <a:spcBef>
                <a:spcPct val="0"/>
              </a:spcBef>
              <a:spcAft>
                <a:spcPct val="0"/>
              </a:spcAft>
              <a:buClrTx/>
              <a:buSzTx/>
              <a:buFontTx/>
              <a:buNone/>
              <a:tabLst/>
              <a:defRPr/>
            </a:pPr>
            <a:r>
              <a:rPr lang="en-US" sz="700" dirty="0">
                <a:solidFill>
                  <a:schemeClr val="accent1">
                    <a:lumMod val="20000"/>
                    <a:lumOff val="80000"/>
                  </a:schemeClr>
                </a:solidFill>
              </a:rPr>
              <a:t>© </a:t>
            </a:r>
            <a:r>
              <a:rPr lang="en-US" sz="700" dirty="0" smtClean="0">
                <a:solidFill>
                  <a:schemeClr val="accent1">
                    <a:lumMod val="20000"/>
                    <a:lumOff val="80000"/>
                  </a:schemeClr>
                </a:solidFill>
              </a:rPr>
              <a:t>2010 </a:t>
            </a:r>
            <a:r>
              <a:rPr lang="en-US" sz="700" dirty="0" err="1" smtClean="0">
                <a:solidFill>
                  <a:schemeClr val="accent1">
                    <a:lumMod val="20000"/>
                    <a:lumOff val="80000"/>
                  </a:schemeClr>
                </a:solidFill>
              </a:rPr>
              <a:t>Vertica</a:t>
            </a:r>
            <a:r>
              <a:rPr lang="en-US" sz="700" dirty="0" smtClean="0">
                <a:solidFill>
                  <a:schemeClr val="accent1">
                    <a:lumMod val="20000"/>
                    <a:lumOff val="80000"/>
                  </a:schemeClr>
                </a:solidFill>
              </a:rPr>
              <a:t> Systems</a:t>
            </a:r>
            <a:endParaRPr lang="en-US" sz="700" dirty="0">
              <a:solidFill>
                <a:schemeClr val="accent1">
                  <a:lumMod val="20000"/>
                  <a:lumOff val="80000"/>
                </a:schemeClr>
              </a:solidFill>
            </a:endParaRPr>
          </a:p>
        </p:txBody>
      </p:sp>
      <p:pic>
        <p:nvPicPr>
          <p:cNvPr id="16" name="Picture 15" descr="VERTICA-logo.png"/>
          <p:cNvPicPr>
            <a:picLocks noChangeAspect="1"/>
          </p:cNvPicPr>
          <p:nvPr/>
        </p:nvPicPr>
        <p:blipFill>
          <a:blip r:embed="rId7" cstate="print"/>
          <a:stretch>
            <a:fillRect/>
          </a:stretch>
        </p:blipFill>
        <p:spPr>
          <a:xfrm>
            <a:off x="376145" y="116505"/>
            <a:ext cx="1024031" cy="342026"/>
          </a:xfrm>
          <a:prstGeom prst="rect">
            <a:avLst/>
          </a:prstGeom>
        </p:spPr>
      </p:pic>
      <p:sp>
        <p:nvSpPr>
          <p:cNvPr id="17" name="TextBox 16"/>
          <p:cNvSpPr txBox="1"/>
          <p:nvPr/>
        </p:nvSpPr>
        <p:spPr>
          <a:xfrm>
            <a:off x="7121077" y="149019"/>
            <a:ext cx="1710981" cy="276999"/>
          </a:xfrm>
          <a:prstGeom prst="rect">
            <a:avLst/>
          </a:prstGeom>
          <a:noFill/>
        </p:spPr>
        <p:txBody>
          <a:bodyPr wrap="none" rtlCol="0">
            <a:spAutoFit/>
          </a:bodyPr>
          <a:lstStyle/>
          <a:p>
            <a:pPr algn="r"/>
            <a:r>
              <a:rPr lang="en-US" sz="1200" i="1" dirty="0" smtClean="0">
                <a:solidFill>
                  <a:schemeClr val="bg1"/>
                </a:solidFill>
                <a:latin typeface="Calibri" pitchFamily="34" charset="0"/>
              </a:rPr>
              <a:t>Data at the</a:t>
            </a:r>
            <a:r>
              <a:rPr lang="en-US" sz="1200" i="1" baseline="0" dirty="0" smtClean="0">
                <a:solidFill>
                  <a:schemeClr val="bg1"/>
                </a:solidFill>
                <a:latin typeface="Calibri" pitchFamily="34" charset="0"/>
              </a:rPr>
              <a:t> Speed of Life</a:t>
            </a:r>
            <a:endParaRPr lang="en-US" sz="1200" i="1" dirty="0">
              <a:solidFill>
                <a:schemeClr val="bg1"/>
              </a:solidFill>
              <a:latin typeface="Calibri" pitchFamily="34" charset="0"/>
            </a:endParaRPr>
          </a:p>
        </p:txBody>
      </p:sp>
      <p:sp>
        <p:nvSpPr>
          <p:cNvPr id="18" name="Rectangle 17"/>
          <p:cNvSpPr/>
          <p:nvPr/>
        </p:nvSpPr>
        <p:spPr>
          <a:xfrm>
            <a:off x="4043650" y="6588920"/>
            <a:ext cx="1056700" cy="261610"/>
          </a:xfrm>
          <a:prstGeom prst="rect">
            <a:avLst/>
          </a:prstGeom>
        </p:spPr>
        <p:txBody>
          <a:bodyPr wrap="none">
            <a:spAutoFit/>
          </a:bodyPr>
          <a:lstStyle/>
          <a:p>
            <a:pPr algn="ctr"/>
            <a:r>
              <a:rPr lang="en-US" sz="1100" i="0" dirty="0" smtClean="0">
                <a:solidFill>
                  <a:schemeClr val="bg1"/>
                </a:solidFill>
                <a:latin typeface="Arial Narrow" pitchFamily="34" charset="0"/>
              </a:rPr>
              <a:t>www.vertica.com</a:t>
            </a:r>
            <a:endParaRPr lang="en-US" sz="1100" i="0"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wipe dir="r"/>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200" b="1">
          <a:solidFill>
            <a:schemeClr val="accent1"/>
          </a:solidFill>
          <a:effectLst>
            <a:outerShdw blurRad="25400" dist="25400" dir="5400000" algn="ctr" rotWithShape="0">
              <a:schemeClr val="bg1"/>
            </a:outerShdw>
          </a:effectLst>
          <a:latin typeface="Arial Narrow" pitchFamily="34" charset="0"/>
          <a:ea typeface="+mj-ea"/>
          <a:cs typeface="+mj-cs"/>
        </a:defRPr>
      </a:lvl1pPr>
      <a:lvl2pPr algn="l" rtl="0" eaLnBrk="1" fontAlgn="base" hangingPunct="1">
        <a:lnSpc>
          <a:spcPct val="90000"/>
        </a:lnSpc>
        <a:spcBef>
          <a:spcPct val="0"/>
        </a:spcBef>
        <a:spcAft>
          <a:spcPct val="0"/>
        </a:spcAft>
        <a:defRPr sz="2800">
          <a:solidFill>
            <a:schemeClr val="bg1"/>
          </a:solidFill>
          <a:latin typeface="Arial" pitchFamily="-106" charset="0"/>
          <a:ea typeface="ＭＳ Ｐゴシック" pitchFamily="-106" charset="-128"/>
          <a:cs typeface="ＭＳ Ｐゴシック" pitchFamily="-106" charset="-128"/>
        </a:defRPr>
      </a:lvl2pPr>
      <a:lvl3pPr algn="l" rtl="0" eaLnBrk="1" fontAlgn="base" hangingPunct="1">
        <a:lnSpc>
          <a:spcPct val="90000"/>
        </a:lnSpc>
        <a:spcBef>
          <a:spcPct val="0"/>
        </a:spcBef>
        <a:spcAft>
          <a:spcPct val="0"/>
        </a:spcAft>
        <a:defRPr sz="2800">
          <a:solidFill>
            <a:schemeClr val="bg1"/>
          </a:solidFill>
          <a:latin typeface="Arial" pitchFamily="-106" charset="0"/>
          <a:ea typeface="ＭＳ Ｐゴシック" pitchFamily="-106" charset="-128"/>
          <a:cs typeface="ＭＳ Ｐゴシック" pitchFamily="-106" charset="-128"/>
        </a:defRPr>
      </a:lvl3pPr>
      <a:lvl4pPr algn="l" rtl="0" eaLnBrk="1" fontAlgn="base" hangingPunct="1">
        <a:lnSpc>
          <a:spcPct val="90000"/>
        </a:lnSpc>
        <a:spcBef>
          <a:spcPct val="0"/>
        </a:spcBef>
        <a:spcAft>
          <a:spcPct val="0"/>
        </a:spcAft>
        <a:defRPr sz="2800">
          <a:solidFill>
            <a:schemeClr val="bg1"/>
          </a:solidFill>
          <a:latin typeface="Arial" pitchFamily="-106" charset="0"/>
          <a:ea typeface="ＭＳ Ｐゴシック" pitchFamily="-106" charset="-128"/>
          <a:cs typeface="ＭＳ Ｐゴシック" pitchFamily="-106" charset="-128"/>
        </a:defRPr>
      </a:lvl4pPr>
      <a:lvl5pPr algn="l" rtl="0" eaLnBrk="1" fontAlgn="base" hangingPunct="1">
        <a:lnSpc>
          <a:spcPct val="90000"/>
        </a:lnSpc>
        <a:spcBef>
          <a:spcPct val="0"/>
        </a:spcBef>
        <a:spcAft>
          <a:spcPct val="0"/>
        </a:spcAft>
        <a:defRPr sz="2800">
          <a:solidFill>
            <a:schemeClr val="bg1"/>
          </a:solidFill>
          <a:latin typeface="Arial" pitchFamily="-106" charset="0"/>
          <a:ea typeface="ＭＳ Ｐゴシック" pitchFamily="-106" charset="-128"/>
          <a:cs typeface="ＭＳ Ｐゴシック" pitchFamily="-106" charset="-128"/>
        </a:defRPr>
      </a:lvl5pPr>
      <a:lvl6pPr marL="457200" algn="l" rtl="0" eaLnBrk="1" fontAlgn="base" hangingPunct="1">
        <a:lnSpc>
          <a:spcPct val="90000"/>
        </a:lnSpc>
        <a:spcBef>
          <a:spcPct val="0"/>
        </a:spcBef>
        <a:spcAft>
          <a:spcPct val="0"/>
        </a:spcAft>
        <a:defRPr sz="2800">
          <a:solidFill>
            <a:schemeClr val="bg1"/>
          </a:solidFill>
          <a:latin typeface="Arial" pitchFamily="-106" charset="0"/>
          <a:ea typeface="ＭＳ Ｐゴシック" pitchFamily="-106" charset="-128"/>
          <a:cs typeface="ＭＳ Ｐゴシック" pitchFamily="-106" charset="-128"/>
        </a:defRPr>
      </a:lvl6pPr>
      <a:lvl7pPr marL="914400" algn="l" rtl="0" eaLnBrk="1" fontAlgn="base" hangingPunct="1">
        <a:lnSpc>
          <a:spcPct val="90000"/>
        </a:lnSpc>
        <a:spcBef>
          <a:spcPct val="0"/>
        </a:spcBef>
        <a:spcAft>
          <a:spcPct val="0"/>
        </a:spcAft>
        <a:defRPr sz="2800">
          <a:solidFill>
            <a:schemeClr val="bg1"/>
          </a:solidFill>
          <a:latin typeface="Arial" pitchFamily="-106" charset="0"/>
          <a:ea typeface="ＭＳ Ｐゴシック" pitchFamily="-106" charset="-128"/>
          <a:cs typeface="ＭＳ Ｐゴシック" pitchFamily="-106" charset="-128"/>
        </a:defRPr>
      </a:lvl7pPr>
      <a:lvl8pPr marL="1371600" algn="l" rtl="0" eaLnBrk="1" fontAlgn="base" hangingPunct="1">
        <a:lnSpc>
          <a:spcPct val="90000"/>
        </a:lnSpc>
        <a:spcBef>
          <a:spcPct val="0"/>
        </a:spcBef>
        <a:spcAft>
          <a:spcPct val="0"/>
        </a:spcAft>
        <a:defRPr sz="2800">
          <a:solidFill>
            <a:schemeClr val="bg1"/>
          </a:solidFill>
          <a:latin typeface="Arial" pitchFamily="-106" charset="0"/>
          <a:ea typeface="ＭＳ Ｐゴシック" pitchFamily="-106" charset="-128"/>
          <a:cs typeface="ＭＳ Ｐゴシック" pitchFamily="-106" charset="-128"/>
        </a:defRPr>
      </a:lvl8pPr>
      <a:lvl9pPr marL="1828800" algn="l" rtl="0" eaLnBrk="1" fontAlgn="base" hangingPunct="1">
        <a:lnSpc>
          <a:spcPct val="90000"/>
        </a:lnSpc>
        <a:spcBef>
          <a:spcPct val="0"/>
        </a:spcBef>
        <a:spcAft>
          <a:spcPct val="0"/>
        </a:spcAft>
        <a:defRPr sz="2800">
          <a:solidFill>
            <a:schemeClr val="bg1"/>
          </a:solidFill>
          <a:latin typeface="Arial" pitchFamily="-106" charset="0"/>
          <a:ea typeface="ＭＳ Ｐゴシック" pitchFamily="-106" charset="-128"/>
          <a:cs typeface="ＭＳ Ｐゴシック" pitchFamily="-106" charset="-128"/>
        </a:defRPr>
      </a:lvl9pPr>
    </p:titleStyle>
    <p:bodyStyle>
      <a:lvl1pPr marL="230188" indent="-230188" algn="l" rtl="0" eaLnBrk="1" fontAlgn="base" hangingPunct="1">
        <a:lnSpc>
          <a:spcPct val="90000"/>
        </a:lnSpc>
        <a:spcBef>
          <a:spcPct val="40000"/>
        </a:spcBef>
        <a:spcAft>
          <a:spcPct val="10000"/>
        </a:spcAft>
        <a:buClr>
          <a:schemeClr val="accent1">
            <a:lumMod val="40000"/>
            <a:lumOff val="60000"/>
          </a:schemeClr>
        </a:buClr>
        <a:buSzPct val="70000"/>
        <a:buFont typeface="Arial" pitchFamily="34" charset="0"/>
        <a:buChar char="►"/>
        <a:defRPr sz="2000" b="1">
          <a:solidFill>
            <a:schemeClr val="accent1"/>
          </a:solidFill>
          <a:latin typeface="Calibri" pitchFamily="34" charset="0"/>
          <a:ea typeface="+mn-ea"/>
          <a:cs typeface="+mn-cs"/>
        </a:defRPr>
      </a:lvl1pPr>
      <a:lvl2pPr marL="400050" indent="-171450" algn="l" rtl="0" eaLnBrk="1" fontAlgn="base" hangingPunct="1">
        <a:lnSpc>
          <a:spcPct val="90000"/>
        </a:lnSpc>
        <a:spcBef>
          <a:spcPct val="40000"/>
        </a:spcBef>
        <a:spcAft>
          <a:spcPct val="10000"/>
        </a:spcAft>
        <a:buClr>
          <a:schemeClr val="accent2"/>
        </a:buClr>
        <a:buSzPct val="80000"/>
        <a:buFont typeface="Wingdings" pitchFamily="-65" charset="2"/>
        <a:buChar char="§"/>
        <a:defRPr>
          <a:solidFill>
            <a:schemeClr val="accent1"/>
          </a:solidFill>
          <a:latin typeface="Calibri" pitchFamily="34" charset="0"/>
          <a:ea typeface="+mn-ea"/>
        </a:defRPr>
      </a:lvl2pPr>
      <a:lvl3pPr marL="628650" indent="-228600" algn="l" rtl="0" eaLnBrk="1" fontAlgn="base" hangingPunct="1">
        <a:lnSpc>
          <a:spcPct val="90000"/>
        </a:lnSpc>
        <a:spcBef>
          <a:spcPct val="40000"/>
        </a:spcBef>
        <a:spcAft>
          <a:spcPct val="10000"/>
        </a:spcAft>
        <a:buClr>
          <a:schemeClr val="accent1"/>
        </a:buClr>
        <a:buFont typeface="Arial" charset="0"/>
        <a:buChar char="–"/>
        <a:defRPr sz="1600">
          <a:solidFill>
            <a:schemeClr val="accent1"/>
          </a:solidFill>
          <a:latin typeface="Calibri" pitchFamily="34" charset="0"/>
          <a:ea typeface="+mn-ea"/>
        </a:defRPr>
      </a:lvl3pPr>
      <a:lvl4pPr marL="1254125" indent="-171450" algn="l" rtl="0" eaLnBrk="1" fontAlgn="base" hangingPunct="1">
        <a:lnSpc>
          <a:spcPct val="90000"/>
        </a:lnSpc>
        <a:spcBef>
          <a:spcPct val="40000"/>
        </a:spcBef>
        <a:spcAft>
          <a:spcPct val="10000"/>
        </a:spcAft>
        <a:buClr>
          <a:schemeClr val="tx1"/>
        </a:buClr>
        <a:buChar char="•"/>
        <a:defRPr sz="1400">
          <a:solidFill>
            <a:schemeClr val="accent1"/>
          </a:solidFill>
          <a:latin typeface="Calibri" pitchFamily="34" charset="0"/>
          <a:ea typeface="+mn-ea"/>
        </a:defRPr>
      </a:lvl4pPr>
      <a:lvl5pPr marL="1539875"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5pPr>
      <a:lvl6pPr marL="1997075"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6pPr>
      <a:lvl7pPr marL="2454275"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7pPr>
      <a:lvl8pPr marL="2911475"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8pPr>
      <a:lvl9pPr marL="3368675" indent="-171450" algn="l" rtl="0" eaLnBrk="1" fontAlgn="base" hangingPunct="1">
        <a:lnSpc>
          <a:spcPct val="90000"/>
        </a:lnSpc>
        <a:spcBef>
          <a:spcPct val="40000"/>
        </a:spcBef>
        <a:spcAft>
          <a:spcPct val="25000"/>
        </a:spcAft>
        <a:buClr>
          <a:schemeClr val="tx1"/>
        </a:buClr>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7228" y="2407445"/>
            <a:ext cx="8022431" cy="2003190"/>
          </a:xfrm>
        </p:spPr>
        <p:txBody>
          <a:bodyPr/>
          <a:lstStyle/>
          <a:p>
            <a:r>
              <a:rPr lang="en-US" dirty="0" err="1" smtClean="0"/>
              <a:t>Vertica</a:t>
            </a:r>
            <a:r>
              <a:rPr lang="en-US" dirty="0" smtClean="0"/>
              <a:t> </a:t>
            </a:r>
            <a:r>
              <a:rPr lang="en-US" dirty="0" smtClean="0"/>
              <a:t>Systems</a:t>
            </a:r>
            <a:br>
              <a:rPr lang="en-US" dirty="0" smtClean="0"/>
            </a:b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580333" y="3164982"/>
            <a:ext cx="8015287" cy="974725"/>
          </a:xfrm>
        </p:spPr>
        <p:txBody>
          <a:bodyPr/>
          <a:lstStyle/>
          <a:p>
            <a:r>
              <a:rPr lang="en-US" sz="1600" dirty="0" smtClean="0"/>
              <a:t>UDX Competition 2001</a:t>
            </a:r>
          </a:p>
          <a:p>
            <a:r>
              <a:rPr lang="en-US" sz="1600" dirty="0" smtClean="0"/>
              <a:t>OLAP ROLLUP, CUBE, GROUPING_SETS</a:t>
            </a:r>
            <a:endParaRPr lang="en-US" sz="1600" dirty="0" smtClean="0"/>
          </a:p>
          <a:p>
            <a:endParaRPr lang="en-US" sz="1600" dirty="0" smtClean="0"/>
          </a:p>
          <a:p>
            <a:r>
              <a:rPr lang="en-US" sz="1600" dirty="0" smtClean="0"/>
              <a:t>Matt </a:t>
            </a:r>
            <a:r>
              <a:rPr lang="en-US" sz="1600" dirty="0" smtClean="0"/>
              <a:t>Fuller (mfuller@vertica.com</a:t>
            </a:r>
            <a:r>
              <a:rPr lang="en-US" sz="1600" dirty="0" smtClean="0"/>
              <a:t>)</a:t>
            </a:r>
          </a:p>
          <a:p>
            <a:endParaRPr lang="en-US" sz="1600" dirty="0"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ROLLUP, GROUPING_SETS</a:t>
            </a:r>
            <a:endParaRPr lang="en-US" dirty="0"/>
          </a:p>
        </p:txBody>
      </p:sp>
      <p:sp>
        <p:nvSpPr>
          <p:cNvPr id="3" name="Content Placeholder 2"/>
          <p:cNvSpPr>
            <a:spLocks noGrp="1"/>
          </p:cNvSpPr>
          <p:nvPr>
            <p:ph idx="1"/>
          </p:nvPr>
        </p:nvSpPr>
        <p:spPr/>
        <p:txBody>
          <a:bodyPr/>
          <a:lstStyle/>
          <a:p>
            <a:r>
              <a:rPr lang="en-US" sz="1600" dirty="0" smtClean="0"/>
              <a:t>The typical way to aggregate data limits us to a single level/dimension of grouping keys. For example, if we want to aggregate and group our data on (category, year), (category), (), we must run multiple queries.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sz="1600" dirty="0" smtClean="0"/>
              <a:t>This requires one to stitch the results together to get the data in the same report. Furthermore, you lose on performance since you must read the data multiple times and perform redundant grouping calculations.</a:t>
            </a:r>
          </a:p>
          <a:p>
            <a:endParaRPr lang="en-US" dirty="0" smtClean="0"/>
          </a:p>
          <a:p>
            <a:pPr lvl="1">
              <a:buNone/>
            </a:pPr>
            <a:endParaRPr lang="en-US" dirty="0"/>
          </a:p>
        </p:txBody>
      </p:sp>
      <p:sp>
        <p:nvSpPr>
          <p:cNvPr id="4" name="TextBox 3"/>
          <p:cNvSpPr txBox="1"/>
          <p:nvPr/>
        </p:nvSpPr>
        <p:spPr>
          <a:xfrm>
            <a:off x="1219200" y="2312893"/>
            <a:ext cx="5576047" cy="3600986"/>
          </a:xfrm>
          <a:prstGeom prst="rect">
            <a:avLst/>
          </a:prstGeom>
          <a:noFill/>
        </p:spPr>
        <p:txBody>
          <a:bodyPr wrap="square" rtlCol="0">
            <a:spAutoFit/>
          </a:bodyPr>
          <a:lstStyle/>
          <a:p>
            <a:r>
              <a:rPr lang="en-US" sz="1000" dirty="0" smtClean="0">
                <a:latin typeface="Courier New" pitchFamily="49" charset="0"/>
                <a:cs typeface="Courier New" pitchFamily="49" charset="0"/>
              </a:rPr>
              <a:t>SQL&gt; select category, year, sum(price) from sales group by category, year;</a:t>
            </a:r>
          </a:p>
          <a:p>
            <a:r>
              <a:rPr lang="en-US" sz="1000" dirty="0" smtClean="0">
                <a:latin typeface="Courier New" pitchFamily="49" charset="0"/>
                <a:cs typeface="Courier New" pitchFamily="49" charset="0"/>
              </a:rPr>
              <a:t>CAT            YEAR SUM(PRICE)</a:t>
            </a:r>
          </a:p>
          <a:p>
            <a:r>
              <a:rPr lang="en-US" sz="1000" dirty="0" smtClean="0">
                <a:latin typeface="Courier New" pitchFamily="49" charset="0"/>
                <a:cs typeface="Courier New" pitchFamily="49" charset="0"/>
              </a:rPr>
              <a:t>-------------------- ---------- ----------</a:t>
            </a:r>
          </a:p>
          <a:p>
            <a:r>
              <a:rPr lang="en-US" sz="1000" dirty="0" smtClean="0">
                <a:latin typeface="Courier New" pitchFamily="49" charset="0"/>
                <a:cs typeface="Courier New" pitchFamily="49" charset="0"/>
              </a:rPr>
              <a:t>books              2005      39.98</a:t>
            </a:r>
          </a:p>
          <a:p>
            <a:r>
              <a:rPr lang="en-US" sz="1000" dirty="0" smtClean="0">
                <a:latin typeface="Courier New" pitchFamily="49" charset="0"/>
                <a:cs typeface="Courier New" pitchFamily="49" charset="0"/>
              </a:rPr>
              <a:t>books              2007      29.99</a:t>
            </a: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2005     109.99</a:t>
            </a: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2006     109.99</a:t>
            </a:r>
          </a:p>
          <a:p>
            <a:r>
              <a:rPr lang="en-US" sz="1000" dirty="0" smtClean="0">
                <a:latin typeface="Courier New" pitchFamily="49" charset="0"/>
                <a:cs typeface="Courier New" pitchFamily="49" charset="0"/>
              </a:rPr>
              <a:t>books              2008      29.99</a:t>
            </a: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2007     </a:t>
            </a:r>
            <a:r>
              <a:rPr lang="en-US" sz="1000" dirty="0" smtClean="0">
                <a:latin typeface="Courier New" pitchFamily="49" charset="0"/>
                <a:cs typeface="Courier New" pitchFamily="49" charset="0"/>
              </a:rPr>
              <a:t>229.98</a:t>
            </a:r>
          </a:p>
          <a:p>
            <a:endParaRPr lang="en-US" sz="1000" dirty="0" smtClean="0">
              <a:latin typeface="Courier New" pitchFamily="49" charset="0"/>
              <a:cs typeface="Courier New" pitchFamily="49" charset="0"/>
            </a:endParaRPr>
          </a:p>
          <a:p>
            <a:r>
              <a:rPr lang="en-US" sz="1000" dirty="0" smtClean="0"/>
              <a:t>SQL&gt; select category, sum(price) from sales group by category;</a:t>
            </a:r>
          </a:p>
          <a:p>
            <a:r>
              <a:rPr lang="en-US" sz="1000" dirty="0" smtClean="0"/>
              <a:t>CAT          SUM(PRICE)</a:t>
            </a:r>
          </a:p>
          <a:p>
            <a:r>
              <a:rPr lang="en-US" sz="1000" dirty="0" smtClean="0"/>
              <a:t>-------------------- ----------</a:t>
            </a:r>
          </a:p>
          <a:p>
            <a:r>
              <a:rPr lang="en-US" sz="1000" dirty="0" smtClean="0"/>
              <a:t>books             99.96</a:t>
            </a:r>
          </a:p>
          <a:p>
            <a:r>
              <a:rPr lang="en-US" sz="1000" dirty="0" err="1" smtClean="0"/>
              <a:t>elec</a:t>
            </a:r>
            <a:r>
              <a:rPr lang="en-US" sz="1000" dirty="0" smtClean="0"/>
              <a:t>            </a:t>
            </a:r>
            <a:r>
              <a:rPr lang="en-US" sz="1000" dirty="0" smtClean="0"/>
              <a:t>   </a:t>
            </a:r>
            <a:r>
              <a:rPr lang="en-US" sz="1000" dirty="0" smtClean="0"/>
              <a:t>449.96</a:t>
            </a:r>
          </a:p>
          <a:p>
            <a:endParaRPr lang="en-US" sz="1000" dirty="0" smtClean="0">
              <a:latin typeface="Courier New" pitchFamily="49" charset="0"/>
              <a:cs typeface="Courier New" pitchFamily="49" charset="0"/>
            </a:endParaRPr>
          </a:p>
          <a:p>
            <a:r>
              <a:rPr lang="en-US" sz="1000" dirty="0" smtClean="0"/>
              <a:t>SQL&gt; select sum(price) from sales;</a:t>
            </a:r>
          </a:p>
          <a:p>
            <a:r>
              <a:rPr lang="en-US" sz="1000" dirty="0" smtClean="0"/>
              <a:t>SUM(PRICE)</a:t>
            </a:r>
          </a:p>
          <a:p>
            <a:r>
              <a:rPr lang="en-US" sz="1000" dirty="0" smtClean="0"/>
              <a:t>----------</a:t>
            </a:r>
          </a:p>
          <a:p>
            <a:r>
              <a:rPr lang="en-US" sz="1000" dirty="0" smtClean="0"/>
              <a:t>    549.92</a:t>
            </a:r>
          </a:p>
          <a:p>
            <a:endParaRPr lang="en-US" sz="1000" dirty="0" smtClean="0">
              <a:latin typeface="Courier New" pitchFamily="49" charset="0"/>
              <a:cs typeface="Courier New" pitchFamily="49" charset="0"/>
            </a:endParaRPr>
          </a:p>
          <a:p>
            <a:endParaRPr lang="en-US" sz="800" dirty="0">
              <a:latin typeface="Courier New" pitchFamily="49" charset="0"/>
              <a:cs typeface="Courier New" pitchFamily="49"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ROLLUP, GROUPING_SETS</a:t>
            </a:r>
            <a:endParaRPr lang="en-US" dirty="0"/>
          </a:p>
        </p:txBody>
      </p:sp>
      <p:sp>
        <p:nvSpPr>
          <p:cNvPr id="3" name="Content Placeholder 2"/>
          <p:cNvSpPr>
            <a:spLocks noGrp="1"/>
          </p:cNvSpPr>
          <p:nvPr>
            <p:ph idx="1"/>
          </p:nvPr>
        </p:nvSpPr>
        <p:spPr>
          <a:xfrm>
            <a:off x="557212" y="1308847"/>
            <a:ext cx="8193087" cy="5040313"/>
          </a:xfrm>
        </p:spPr>
        <p:txBody>
          <a:bodyPr/>
          <a:lstStyle/>
          <a:p>
            <a:r>
              <a:rPr lang="en-US" sz="1600" dirty="0" smtClean="0"/>
              <a:t>Other database vendors offer ways to perform these multiple groupings in a single query efficiently. </a:t>
            </a:r>
            <a:r>
              <a:rPr lang="en-US" sz="1600" dirty="0" smtClean="0"/>
              <a:t>These queries are popular analytical </a:t>
            </a:r>
            <a:r>
              <a:rPr lang="en-US" sz="1600" dirty="0" smtClean="0"/>
              <a:t>queries</a:t>
            </a:r>
            <a:r>
              <a:rPr lang="en-US" sz="1600" dirty="0" smtClean="0"/>
              <a:t> </a:t>
            </a:r>
            <a:r>
              <a:rPr lang="en-US" sz="1600" dirty="0" smtClean="0"/>
              <a:t>and have been </a:t>
            </a:r>
            <a:r>
              <a:rPr lang="en-US" sz="1600" b="1" dirty="0" smtClean="0"/>
              <a:t>requested </a:t>
            </a:r>
            <a:r>
              <a:rPr lang="en-US" sz="1600" dirty="0" smtClean="0"/>
              <a:t>by </a:t>
            </a:r>
            <a:r>
              <a:rPr lang="en-US" sz="1600" b="1" dirty="0" smtClean="0"/>
              <a:t>many</a:t>
            </a:r>
            <a:r>
              <a:rPr lang="en-US" sz="1600" dirty="0" smtClean="0"/>
              <a:t> customers. </a:t>
            </a:r>
          </a:p>
          <a:p>
            <a:endParaRPr lang="en-US" dirty="0" smtClean="0"/>
          </a:p>
          <a:p>
            <a:endParaRPr lang="en-US" dirty="0" smtClean="0"/>
          </a:p>
          <a:p>
            <a:endParaRPr lang="en-US" dirty="0" smtClean="0"/>
          </a:p>
          <a:p>
            <a:endParaRPr lang="en-US" dirty="0" smtClean="0"/>
          </a:p>
          <a:p>
            <a:endParaRPr lang="en-US" sz="1600" dirty="0" smtClean="0"/>
          </a:p>
          <a:p>
            <a:r>
              <a:rPr lang="en-US" sz="1600" dirty="0" smtClean="0"/>
              <a:t>For the UDX competition, I created a GROUP_GENERATOR UDX  in which given an input row, it will create an output row for each grouping set we wish to create. These rows are used as input to a GROUP BY to generate results of ROLLUP, CUBE, etc. efficiently.</a:t>
            </a:r>
          </a:p>
          <a:p>
            <a:r>
              <a:rPr lang="en-US" sz="1600" dirty="0" smtClean="0"/>
              <a:t>Additionally, the GROUP_GENERATOR can be used to compute queries with multiple distinct aggregates (MDAs). This is </a:t>
            </a:r>
            <a:r>
              <a:rPr lang="en-US" sz="1600" b="1" dirty="0" smtClean="0"/>
              <a:t>important</a:t>
            </a:r>
            <a:r>
              <a:rPr lang="en-US" sz="1600" dirty="0" smtClean="0"/>
              <a:t> because the current implementation of MDAs forces us into </a:t>
            </a:r>
            <a:r>
              <a:rPr lang="en-US" sz="1600" dirty="0" err="1" smtClean="0"/>
              <a:t>Vertica’s</a:t>
            </a:r>
            <a:r>
              <a:rPr lang="en-US" sz="1600" dirty="0" smtClean="0"/>
              <a:t> </a:t>
            </a:r>
            <a:r>
              <a:rPr lang="en-US" sz="1600" b="1" i="1" dirty="0" smtClean="0"/>
              <a:t>OLD Execution Engine </a:t>
            </a:r>
            <a:r>
              <a:rPr lang="en-US" sz="1600" dirty="0" smtClean="0"/>
              <a:t>which is not nearly as good as the </a:t>
            </a:r>
            <a:r>
              <a:rPr lang="en-US" sz="1600" b="1" i="1" dirty="0" smtClean="0"/>
              <a:t>New Execution Engine</a:t>
            </a:r>
            <a:r>
              <a:rPr lang="en-US" sz="1600" dirty="0" smtClean="0"/>
              <a:t>. By using the GROUP_GENERATOR to compute MDAs, we stay in the New Execution Engine.</a:t>
            </a:r>
            <a:br>
              <a:rPr lang="en-US" sz="1600" dirty="0" smtClean="0"/>
            </a:br>
            <a:endParaRPr lang="en-US" sz="1600" dirty="0" smtClean="0"/>
          </a:p>
          <a:p>
            <a:pPr>
              <a:buNone/>
            </a:pPr>
            <a:endParaRPr lang="en-US" sz="1600"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4" name="TextBox 3"/>
          <p:cNvSpPr txBox="1"/>
          <p:nvPr/>
        </p:nvSpPr>
        <p:spPr>
          <a:xfrm>
            <a:off x="1237130" y="2034986"/>
            <a:ext cx="5576047" cy="1938992"/>
          </a:xfrm>
          <a:prstGeom prst="rect">
            <a:avLst/>
          </a:prstGeom>
          <a:noFill/>
        </p:spPr>
        <p:txBody>
          <a:bodyPr wrap="square" rtlCol="0">
            <a:spAutoFit/>
          </a:bodyPr>
          <a:lstStyle/>
          <a:p>
            <a:r>
              <a:rPr lang="en-US" sz="1000" dirty="0" smtClean="0"/>
              <a:t>SQL</a:t>
            </a:r>
            <a:r>
              <a:rPr lang="en-US" sz="1000" dirty="0" smtClean="0"/>
              <a:t>&gt; select category, year, sum(price) from sales group by ROLLUP(category, year);</a:t>
            </a:r>
          </a:p>
          <a:p>
            <a:r>
              <a:rPr lang="en-US" sz="1000" dirty="0" smtClean="0"/>
              <a:t>CAT            YEAR SUM(PRICE)</a:t>
            </a:r>
          </a:p>
          <a:p>
            <a:r>
              <a:rPr lang="en-US" sz="1000" dirty="0" smtClean="0"/>
              <a:t>-------------------- ---------- ----------</a:t>
            </a:r>
          </a:p>
          <a:p>
            <a:r>
              <a:rPr lang="en-US" sz="1000" dirty="0" err="1" smtClean="0"/>
              <a:t>elec</a:t>
            </a:r>
            <a:r>
              <a:rPr lang="en-US" sz="1000" dirty="0" smtClean="0"/>
              <a:t>               2005     109.99  &lt;- category, year</a:t>
            </a:r>
          </a:p>
          <a:p>
            <a:r>
              <a:rPr lang="en-US" sz="1000" dirty="0" err="1" smtClean="0"/>
              <a:t>elec</a:t>
            </a:r>
            <a:r>
              <a:rPr lang="en-US" sz="1000" dirty="0" smtClean="0"/>
              <a:t>               2006     109.99  &lt;- category, year</a:t>
            </a:r>
          </a:p>
          <a:p>
            <a:r>
              <a:rPr lang="en-US" sz="1000" dirty="0" err="1" smtClean="0"/>
              <a:t>elec</a:t>
            </a:r>
            <a:r>
              <a:rPr lang="en-US" sz="1000" dirty="0" smtClean="0"/>
              <a:t>               2007     </a:t>
            </a:r>
            <a:r>
              <a:rPr lang="en-US" sz="1000" dirty="0" smtClean="0"/>
              <a:t> 229.98</a:t>
            </a:r>
            <a:r>
              <a:rPr lang="en-US" sz="1000" dirty="0" smtClean="0"/>
              <a:t>  &lt;- category, year</a:t>
            </a:r>
          </a:p>
          <a:p>
            <a:r>
              <a:rPr lang="en-US" sz="1000" dirty="0" err="1" smtClean="0"/>
              <a:t>elec</a:t>
            </a:r>
            <a:r>
              <a:rPr lang="en-US" sz="1000" dirty="0" smtClean="0"/>
              <a:t>              </a:t>
            </a:r>
            <a:r>
              <a:rPr lang="en-US" sz="1000" dirty="0" smtClean="0"/>
              <a:t>          </a:t>
            </a:r>
            <a:r>
              <a:rPr lang="en-US" sz="1000" dirty="0" smtClean="0"/>
              <a:t>     449.96  &lt;- category</a:t>
            </a:r>
          </a:p>
          <a:p>
            <a:r>
              <a:rPr lang="en-US" sz="1000" dirty="0" smtClean="0"/>
              <a:t>books            </a:t>
            </a:r>
            <a:r>
              <a:rPr lang="en-US" sz="1000" dirty="0" smtClean="0"/>
              <a:t>2005</a:t>
            </a:r>
            <a:r>
              <a:rPr lang="en-US" sz="1000" dirty="0" smtClean="0"/>
              <a:t> </a:t>
            </a:r>
            <a:r>
              <a:rPr lang="en-US" sz="1000" dirty="0" smtClean="0"/>
              <a:t>  </a:t>
            </a:r>
            <a:r>
              <a:rPr lang="en-US" sz="1000" dirty="0" smtClean="0"/>
              <a:t>   </a:t>
            </a:r>
            <a:r>
              <a:rPr lang="en-US" sz="1000" dirty="0" smtClean="0"/>
              <a:t>39.98</a:t>
            </a:r>
            <a:r>
              <a:rPr lang="en-US" sz="1000" dirty="0" smtClean="0"/>
              <a:t>  &lt;- category, year</a:t>
            </a:r>
          </a:p>
          <a:p>
            <a:r>
              <a:rPr lang="en-US" sz="1000" dirty="0" smtClean="0"/>
              <a:t>books            </a:t>
            </a:r>
            <a:r>
              <a:rPr lang="en-US" sz="1000" dirty="0" smtClean="0"/>
              <a:t>2007</a:t>
            </a:r>
            <a:r>
              <a:rPr lang="en-US" sz="1000" dirty="0" smtClean="0"/>
              <a:t>   </a:t>
            </a:r>
            <a:r>
              <a:rPr lang="en-US" sz="1000" dirty="0" smtClean="0"/>
              <a:t>  </a:t>
            </a:r>
            <a:r>
              <a:rPr lang="en-US" sz="1000" dirty="0" smtClean="0"/>
              <a:t> </a:t>
            </a:r>
            <a:r>
              <a:rPr lang="en-US" sz="1000" dirty="0" smtClean="0"/>
              <a:t>29.99</a:t>
            </a:r>
            <a:r>
              <a:rPr lang="en-US" sz="1000" dirty="0" smtClean="0"/>
              <a:t>  &lt;- category, year</a:t>
            </a:r>
          </a:p>
          <a:p>
            <a:r>
              <a:rPr lang="en-US" sz="1000" dirty="0" smtClean="0"/>
              <a:t>books            </a:t>
            </a:r>
            <a:r>
              <a:rPr lang="en-US" sz="1000" dirty="0" smtClean="0"/>
              <a:t>2008</a:t>
            </a:r>
            <a:r>
              <a:rPr lang="en-US" sz="1000" dirty="0" smtClean="0"/>
              <a:t>    </a:t>
            </a:r>
            <a:r>
              <a:rPr lang="en-US" sz="1000" dirty="0" smtClean="0"/>
              <a:t>  29.99</a:t>
            </a:r>
            <a:r>
              <a:rPr lang="en-US" sz="1000" dirty="0" smtClean="0"/>
              <a:t>  &lt;- category, year</a:t>
            </a:r>
          </a:p>
          <a:p>
            <a:r>
              <a:rPr lang="en-US" sz="1000" dirty="0" smtClean="0"/>
              <a:t>books                    </a:t>
            </a:r>
            <a:r>
              <a:rPr lang="en-US" sz="1000" dirty="0" smtClean="0"/>
              <a:t>      99.96</a:t>
            </a:r>
            <a:r>
              <a:rPr lang="en-US" sz="1000" dirty="0" smtClean="0"/>
              <a:t>  &lt;- category</a:t>
            </a:r>
          </a:p>
          <a:p>
            <a:r>
              <a:rPr lang="en-US" sz="1000" dirty="0" smtClean="0"/>
              <a:t>                </a:t>
            </a:r>
            <a:r>
              <a:rPr lang="en-US" sz="1000" dirty="0" smtClean="0"/>
              <a:t>                    549.92  &lt;- total sales (no group by columns</a:t>
            </a:r>
            <a:r>
              <a:rPr lang="en-US" sz="1000" dirty="0" smtClean="0"/>
              <a:t>)</a:t>
            </a:r>
            <a:endParaRPr lang="en-US" sz="1000" dirty="0" smtClean="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ROLLUP, GROUPING_SETS</a:t>
            </a:r>
            <a:endParaRPr lang="en-US" dirty="0"/>
          </a:p>
        </p:txBody>
      </p:sp>
      <p:sp>
        <p:nvSpPr>
          <p:cNvPr id="4" name="Rectangle 3"/>
          <p:cNvSpPr/>
          <p:nvPr/>
        </p:nvSpPr>
        <p:spPr bwMode="auto">
          <a:xfrm>
            <a:off x="3370734" y="1891552"/>
            <a:ext cx="1452281" cy="10578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itchFamily="-106" charset="0"/>
                <a:ea typeface="ＭＳ Ｐゴシック" pitchFamily="-106" charset="-128"/>
                <a:cs typeface="ＭＳ Ｐゴシック" pitchFamily="-106" charset="-128"/>
              </a:rPr>
              <a:t>UDX</a:t>
            </a:r>
          </a:p>
          <a:p>
            <a:pPr marL="0" marR="0" indent="0" algn="ctr" defTabSz="914400" rtl="0" eaLnBrk="0" fontAlgn="base" latinLnBrk="0" hangingPunct="0">
              <a:lnSpc>
                <a:spcPct val="100000"/>
              </a:lnSpc>
              <a:spcBef>
                <a:spcPct val="0"/>
              </a:spcBef>
              <a:spcAft>
                <a:spcPct val="0"/>
              </a:spcAft>
              <a:buClrTx/>
              <a:buSzTx/>
              <a:buFontTx/>
              <a:buNone/>
              <a:tabLst/>
            </a:pPr>
            <a:endParaRPr lang="en-US" sz="1200" dirty="0" smtClean="0">
              <a:solidFill>
                <a:schemeClr val="bg1"/>
              </a:solidFill>
              <a:latin typeface="Arial" pitchFamily="-106" charset="0"/>
              <a:ea typeface="ＭＳ Ｐゴシック" pitchFamily="-106" charset="-128"/>
              <a:cs typeface="ＭＳ Ｐゴシック" pitchFamily="-106"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chemeClr val="bg1"/>
                </a:solidFill>
                <a:latin typeface="Arial" pitchFamily="-106" charset="0"/>
                <a:ea typeface="ＭＳ Ｐゴシック" pitchFamily="-106" charset="-128"/>
                <a:cs typeface="ＭＳ Ｐゴシック" pitchFamily="-106" charset="-128"/>
              </a:rPr>
              <a:t>Group Generator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bg1"/>
              </a:solidFill>
              <a:effectLst/>
              <a:latin typeface="Arial" pitchFamily="-106" charset="0"/>
              <a:ea typeface="ＭＳ Ｐゴシック" pitchFamily="-106" charset="-128"/>
              <a:cs typeface="ＭＳ Ｐゴシック" pitchFamily="-106"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chemeClr val="bg1"/>
                </a:solidFill>
                <a:latin typeface="Arial" pitchFamily="-106" charset="0"/>
                <a:ea typeface="ＭＳ Ｐゴシック" pitchFamily="-106" charset="-128"/>
                <a:cs typeface="ＭＳ Ｐゴシック" pitchFamily="-106" charset="-128"/>
              </a:rPr>
              <a:t>ROLLUP</a:t>
            </a:r>
            <a:endParaRPr kumimoji="0" lang="en-US" sz="1200" b="0" i="0" u="none" strike="noStrike" cap="none" normalizeH="0" baseline="0" dirty="0" smtClean="0">
              <a:ln>
                <a:noFill/>
              </a:ln>
              <a:solidFill>
                <a:schemeClr val="bg1"/>
              </a:solidFill>
              <a:effectLst/>
              <a:latin typeface="Arial" pitchFamily="-106" charset="0"/>
              <a:ea typeface="ＭＳ Ｐゴシック" pitchFamily="-106" charset="-128"/>
              <a:cs typeface="ＭＳ Ｐゴシック" pitchFamily="-106" charset="-128"/>
            </a:endParaRPr>
          </a:p>
        </p:txBody>
      </p:sp>
      <p:sp>
        <p:nvSpPr>
          <p:cNvPr id="5" name="Rectangle 4"/>
          <p:cNvSpPr/>
          <p:nvPr/>
        </p:nvSpPr>
        <p:spPr bwMode="auto">
          <a:xfrm>
            <a:off x="4563036" y="4894727"/>
            <a:ext cx="1461247" cy="10578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bg1"/>
              </a:solidFill>
              <a:effectLst/>
              <a:latin typeface="Arial" pitchFamily="-106" charset="0"/>
              <a:ea typeface="ＭＳ Ｐゴシック" pitchFamily="-106" charset="-128"/>
              <a:cs typeface="ＭＳ Ｐゴシック" pitchFamily="-106" charset="-128"/>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itchFamily="-106" charset="0"/>
                <a:ea typeface="ＭＳ Ｐゴシック" pitchFamily="-106" charset="-128"/>
                <a:cs typeface="ＭＳ Ｐゴシック" pitchFamily="-106" charset="-128"/>
              </a:rPr>
              <a:t>Group </a:t>
            </a: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chemeClr val="bg1"/>
                </a:solidFill>
                <a:latin typeface="Arial" pitchFamily="-106" charset="0"/>
                <a:ea typeface="ＭＳ Ｐゴシック" pitchFamily="-106" charset="-128"/>
                <a:cs typeface="ＭＳ Ｐゴシック" pitchFamily="-106" charset="-128"/>
              </a:rPr>
              <a:t>&amp;</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dirty="0" smtClean="0">
                <a:ln>
                  <a:noFill/>
                </a:ln>
                <a:solidFill>
                  <a:schemeClr val="bg1"/>
                </a:solidFill>
                <a:effectLst/>
                <a:latin typeface="Arial" pitchFamily="-106" charset="0"/>
                <a:ea typeface="ＭＳ Ｐゴシック" pitchFamily="-106" charset="-128"/>
                <a:cs typeface="ＭＳ Ｐゴシック" pitchFamily="-106" charset="-128"/>
              </a:rPr>
              <a:t> </a:t>
            </a:r>
            <a:r>
              <a:rPr kumimoji="0" lang="en-US" sz="1200" b="0" i="0" u="none" strike="noStrike" cap="none" normalizeH="0" dirty="0" smtClean="0">
                <a:ln>
                  <a:noFill/>
                </a:ln>
                <a:solidFill>
                  <a:schemeClr val="bg1"/>
                </a:solidFill>
                <a:effectLst/>
                <a:latin typeface="Arial" pitchFamily="-106" charset="0"/>
                <a:ea typeface="ＭＳ Ｐゴシック" pitchFamily="-106" charset="-128"/>
                <a:cs typeface="ＭＳ Ｐゴシック" pitchFamily="-106" charset="-128"/>
              </a:rPr>
              <a:t>Aggregate</a:t>
            </a:r>
            <a:endParaRPr kumimoji="0" lang="en-US" sz="1200" b="0" i="0" u="none" strike="noStrike" cap="none" normalizeH="0" baseline="0" dirty="0" smtClean="0">
              <a:ln>
                <a:noFill/>
              </a:ln>
              <a:solidFill>
                <a:schemeClr val="bg1"/>
              </a:solidFill>
              <a:effectLst/>
              <a:latin typeface="Arial" pitchFamily="-106" charset="0"/>
              <a:ea typeface="ＭＳ Ｐゴシック" pitchFamily="-106" charset="-128"/>
              <a:cs typeface="ＭＳ Ｐゴシック" pitchFamily="-106" charset="-128"/>
            </a:endParaRPr>
          </a:p>
        </p:txBody>
      </p:sp>
      <p:sp>
        <p:nvSpPr>
          <p:cNvPr id="6" name="TextBox 5"/>
          <p:cNvSpPr txBox="1"/>
          <p:nvPr/>
        </p:nvSpPr>
        <p:spPr>
          <a:xfrm>
            <a:off x="98602" y="1757080"/>
            <a:ext cx="2519082" cy="1169551"/>
          </a:xfrm>
          <a:prstGeom prst="rect">
            <a:avLst/>
          </a:prstGeom>
          <a:noFill/>
        </p:spPr>
        <p:txBody>
          <a:bodyPr wrap="square" rtlCol="0">
            <a:spAutoFit/>
          </a:bodyPr>
          <a:lstStyle/>
          <a:p>
            <a:r>
              <a:rPr lang="en-US" sz="1000" dirty="0" smtClean="0">
                <a:latin typeface="Courier New" pitchFamily="49" charset="0"/>
                <a:cs typeface="Courier New" pitchFamily="49" charset="0"/>
              </a:rPr>
              <a:t>CAT         YEAR        SALES</a:t>
            </a:r>
          </a:p>
          <a:p>
            <a:r>
              <a:rPr lang="en-US" sz="1000" dirty="0" smtClean="0">
                <a:latin typeface="Courier New" pitchFamily="49" charset="0"/>
                <a:cs typeface="Courier New" pitchFamily="49" charset="0"/>
              </a:rPr>
              <a:t>------------------------------</a:t>
            </a:r>
          </a:p>
          <a:p>
            <a:r>
              <a:rPr lang="en-US" sz="1000" dirty="0" smtClean="0">
                <a:latin typeface="Courier New" pitchFamily="49" charset="0"/>
                <a:cs typeface="Courier New" pitchFamily="49" charset="0"/>
              </a:rPr>
              <a:t>books	2010	1000</a:t>
            </a:r>
            <a:endParaRPr lang="en-US" sz="1000" dirty="0" smtClean="0">
              <a:latin typeface="Courier New" pitchFamily="49" charset="0"/>
              <a:cs typeface="Courier New" pitchFamily="49" charset="0"/>
            </a:endParaRPr>
          </a:p>
          <a:p>
            <a:r>
              <a:rPr lang="en-US" sz="1000" dirty="0" smtClean="0">
                <a:latin typeface="Courier New" pitchFamily="49" charset="0"/>
                <a:cs typeface="Courier New" pitchFamily="49" charset="0"/>
              </a:rPr>
              <a:t>books	2010	</a:t>
            </a:r>
            <a:r>
              <a:rPr lang="en-US" sz="1000" dirty="0" smtClean="0">
                <a:latin typeface="Courier New" pitchFamily="49" charset="0"/>
                <a:cs typeface="Courier New" pitchFamily="49" charset="0"/>
              </a:rPr>
              <a:t>600</a:t>
            </a:r>
            <a:endParaRPr lang="en-US" sz="1000" dirty="0" smtClean="0">
              <a:latin typeface="Courier New" pitchFamily="49" charset="0"/>
              <a:cs typeface="Courier New" pitchFamily="49" charset="0"/>
            </a:endParaRPr>
          </a:p>
          <a:p>
            <a:r>
              <a:rPr lang="en-US" sz="1000" dirty="0" smtClean="0">
                <a:latin typeface="Courier New" pitchFamily="49" charset="0"/>
                <a:cs typeface="Courier New" pitchFamily="49" charset="0"/>
              </a:rPr>
              <a:t>books</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2011</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	1500</a:t>
            </a:r>
            <a:endParaRPr lang="en-US" sz="1000" dirty="0" smtClean="0">
              <a:latin typeface="Courier New" pitchFamily="49" charset="0"/>
              <a:cs typeface="Courier New" pitchFamily="49" charset="0"/>
            </a:endParaRP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2010</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	500</a:t>
            </a:r>
            <a:endParaRPr lang="en-US" sz="1000" dirty="0" smtClean="0">
              <a:latin typeface="Courier New" pitchFamily="49" charset="0"/>
              <a:cs typeface="Courier New" pitchFamily="49" charset="0"/>
            </a:endParaRP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2011</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	3000</a:t>
            </a:r>
            <a:endParaRPr lang="en-US" sz="1000" dirty="0" smtClean="0">
              <a:latin typeface="Courier New" pitchFamily="49" charset="0"/>
              <a:cs typeface="Courier New" pitchFamily="49" charset="0"/>
            </a:endParaRPr>
          </a:p>
        </p:txBody>
      </p:sp>
      <p:sp>
        <p:nvSpPr>
          <p:cNvPr id="7" name="TextBox 6"/>
          <p:cNvSpPr txBox="1"/>
          <p:nvPr/>
        </p:nvSpPr>
        <p:spPr>
          <a:xfrm>
            <a:off x="5620880" y="1667432"/>
            <a:ext cx="3657600" cy="2708434"/>
          </a:xfrm>
          <a:prstGeom prst="rect">
            <a:avLst/>
          </a:prstGeom>
          <a:noFill/>
        </p:spPr>
        <p:txBody>
          <a:bodyPr wrap="square" rtlCol="0">
            <a:spAutoFit/>
          </a:bodyPr>
          <a:lstStyle/>
          <a:p>
            <a:r>
              <a:rPr lang="en-US" sz="1000" dirty="0" smtClean="0">
                <a:latin typeface="Courier New" pitchFamily="49" charset="0"/>
                <a:cs typeface="Courier New" pitchFamily="49" charset="0"/>
              </a:rPr>
              <a:t>CAT         YEAR        SALES   GROUPING_ID   </a:t>
            </a:r>
          </a:p>
          <a:p>
            <a:r>
              <a:rPr lang="en-US" sz="1000" dirty="0" smtClean="0">
                <a:latin typeface="Courier New" pitchFamily="49" charset="0"/>
                <a:cs typeface="Courier New" pitchFamily="49" charset="0"/>
              </a:rPr>
              <a:t>--------------------------------------------</a:t>
            </a:r>
          </a:p>
          <a:p>
            <a:r>
              <a:rPr lang="en-US" sz="1000" dirty="0" smtClean="0">
                <a:latin typeface="Courier New" pitchFamily="49" charset="0"/>
                <a:cs typeface="Courier New" pitchFamily="49" charset="0"/>
              </a:rPr>
              <a:t>b</a:t>
            </a:r>
            <a:r>
              <a:rPr lang="en-US" sz="1000" dirty="0" smtClean="0">
                <a:latin typeface="Courier New" pitchFamily="49" charset="0"/>
                <a:cs typeface="Courier New" pitchFamily="49" charset="0"/>
              </a:rPr>
              <a:t>ooks	2010	1000	0</a:t>
            </a:r>
          </a:p>
          <a:p>
            <a:r>
              <a:rPr lang="en-US" sz="1000" dirty="0" smtClean="0">
                <a:latin typeface="Courier New" pitchFamily="49" charset="0"/>
                <a:cs typeface="Courier New" pitchFamily="49" charset="0"/>
              </a:rPr>
              <a:t>books</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1000        1</a:t>
            </a:r>
          </a:p>
          <a:p>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1000        3</a:t>
            </a:r>
          </a:p>
          <a:p>
            <a:r>
              <a:rPr lang="en-US" sz="1000" dirty="0" smtClean="0">
                <a:latin typeface="Courier New" pitchFamily="49" charset="0"/>
                <a:cs typeface="Courier New" pitchFamily="49" charset="0"/>
              </a:rPr>
              <a:t>books	2010	</a:t>
            </a:r>
            <a:r>
              <a:rPr lang="en-US" sz="1000" dirty="0" smtClean="0">
                <a:latin typeface="Courier New" pitchFamily="49" charset="0"/>
                <a:cs typeface="Courier New" pitchFamily="49" charset="0"/>
              </a:rPr>
              <a:t>600</a:t>
            </a:r>
            <a:r>
              <a:rPr lang="en-US" sz="1000" dirty="0" smtClean="0">
                <a:latin typeface="Courier New" pitchFamily="49" charset="0"/>
                <a:cs typeface="Courier New" pitchFamily="49" charset="0"/>
              </a:rPr>
              <a:t>	0</a:t>
            </a:r>
          </a:p>
          <a:p>
            <a:r>
              <a:rPr lang="en-US" sz="1000" dirty="0" smtClean="0">
                <a:latin typeface="Courier New" pitchFamily="49" charset="0"/>
                <a:cs typeface="Courier New" pitchFamily="49" charset="0"/>
              </a:rPr>
              <a:t>books		</a:t>
            </a:r>
            <a:r>
              <a:rPr lang="en-US" sz="1000" dirty="0" smtClean="0">
                <a:latin typeface="Courier New" pitchFamily="49" charset="0"/>
                <a:cs typeface="Courier New" pitchFamily="49" charset="0"/>
              </a:rPr>
              <a:t>600	1</a:t>
            </a:r>
            <a:endParaRPr lang="en-US" sz="1000" dirty="0" smtClean="0">
              <a:latin typeface="Courier New" pitchFamily="49" charset="0"/>
              <a:cs typeface="Courier New" pitchFamily="49" charset="0"/>
            </a:endParaRPr>
          </a:p>
          <a:p>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600	3</a:t>
            </a:r>
            <a:endParaRPr lang="en-US" sz="1000" dirty="0" smtClean="0">
              <a:latin typeface="Courier New" pitchFamily="49" charset="0"/>
              <a:cs typeface="Courier New" pitchFamily="49" charset="0"/>
            </a:endParaRPr>
          </a:p>
          <a:p>
            <a:r>
              <a:rPr lang="en-US" sz="1000" dirty="0" smtClean="0">
                <a:latin typeface="Courier New" pitchFamily="49" charset="0"/>
                <a:cs typeface="Courier New" pitchFamily="49" charset="0"/>
              </a:rPr>
              <a:t>books       2011     	</a:t>
            </a:r>
            <a:r>
              <a:rPr lang="en-US" sz="1000" dirty="0" smtClean="0">
                <a:latin typeface="Courier New" pitchFamily="49" charset="0"/>
                <a:cs typeface="Courier New" pitchFamily="49" charset="0"/>
              </a:rPr>
              <a:t>1500        0</a:t>
            </a:r>
            <a:endParaRPr lang="en-US" sz="1000" dirty="0" smtClean="0">
              <a:latin typeface="Courier New" pitchFamily="49" charset="0"/>
              <a:cs typeface="Courier New" pitchFamily="49" charset="0"/>
            </a:endParaRPr>
          </a:p>
          <a:p>
            <a:r>
              <a:rPr lang="en-US" sz="1000" dirty="0" smtClean="0">
                <a:latin typeface="Courier New" pitchFamily="49" charset="0"/>
                <a:cs typeface="Courier New" pitchFamily="49" charset="0"/>
              </a:rPr>
              <a:t>books            	</a:t>
            </a:r>
            <a:r>
              <a:rPr lang="en-US" sz="1000" dirty="0" smtClean="0">
                <a:latin typeface="Courier New" pitchFamily="49" charset="0"/>
                <a:cs typeface="Courier New" pitchFamily="49" charset="0"/>
              </a:rPr>
              <a:t>1500        1</a:t>
            </a:r>
          </a:p>
          <a:p>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1500        3</a:t>
            </a:r>
            <a:endParaRPr lang="en-US" sz="1000" dirty="0" smtClean="0">
              <a:latin typeface="Courier New" pitchFamily="49" charset="0"/>
              <a:cs typeface="Courier New" pitchFamily="49" charset="0"/>
            </a:endParaRP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2010</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	500         0</a:t>
            </a: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500         1  </a:t>
            </a:r>
            <a:endParaRPr lang="en-US" sz="1000" dirty="0" smtClean="0">
              <a:latin typeface="Courier New" pitchFamily="49" charset="0"/>
              <a:cs typeface="Courier New" pitchFamily="49" charset="0"/>
            </a:endParaRPr>
          </a:p>
          <a:p>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500         3 </a:t>
            </a:r>
            <a:endParaRPr lang="en-US" sz="1000" dirty="0" smtClean="0">
              <a:latin typeface="Courier New" pitchFamily="49" charset="0"/>
              <a:cs typeface="Courier New" pitchFamily="49" charset="0"/>
            </a:endParaRP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2011</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	3000        0</a:t>
            </a: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3000        1</a:t>
            </a:r>
            <a:endParaRPr lang="en-US" sz="1000" dirty="0" smtClean="0">
              <a:latin typeface="Courier New" pitchFamily="49" charset="0"/>
              <a:cs typeface="Courier New" pitchFamily="49" charset="0"/>
            </a:endParaRPr>
          </a:p>
          <a:p>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3000        3</a:t>
            </a:r>
            <a:endParaRPr lang="en-US" sz="1000" dirty="0" smtClean="0">
              <a:latin typeface="Courier New" pitchFamily="49" charset="0"/>
              <a:cs typeface="Courier New" pitchFamily="49" charset="0"/>
            </a:endParaRPr>
          </a:p>
        </p:txBody>
      </p:sp>
      <p:sp>
        <p:nvSpPr>
          <p:cNvPr id="11" name="TextBox 10"/>
          <p:cNvSpPr txBox="1"/>
          <p:nvPr/>
        </p:nvSpPr>
        <p:spPr>
          <a:xfrm>
            <a:off x="340648" y="4025152"/>
            <a:ext cx="3657600" cy="1477328"/>
          </a:xfrm>
          <a:prstGeom prst="rect">
            <a:avLst/>
          </a:prstGeom>
          <a:noFill/>
        </p:spPr>
        <p:txBody>
          <a:bodyPr wrap="square" rtlCol="0">
            <a:spAutoFit/>
          </a:bodyPr>
          <a:lstStyle/>
          <a:p>
            <a:r>
              <a:rPr lang="en-US" sz="1000" dirty="0" smtClean="0">
                <a:latin typeface="Courier New" pitchFamily="49" charset="0"/>
                <a:cs typeface="Courier New" pitchFamily="49" charset="0"/>
              </a:rPr>
              <a:t>CAT         YEAR        SALES   GROUPING_ID   </a:t>
            </a:r>
          </a:p>
          <a:p>
            <a:r>
              <a:rPr lang="en-US" sz="1000" dirty="0" smtClean="0">
                <a:latin typeface="Courier New" pitchFamily="49" charset="0"/>
                <a:cs typeface="Courier New" pitchFamily="49" charset="0"/>
              </a:rPr>
              <a:t>--------------------------------------------</a:t>
            </a:r>
          </a:p>
          <a:p>
            <a:r>
              <a:rPr lang="en-US" sz="1000" dirty="0" smtClean="0">
                <a:latin typeface="Courier New" pitchFamily="49" charset="0"/>
                <a:cs typeface="Courier New" pitchFamily="49" charset="0"/>
              </a:rPr>
              <a:t>b</a:t>
            </a:r>
            <a:r>
              <a:rPr lang="en-US" sz="1000" dirty="0" smtClean="0">
                <a:latin typeface="Courier New" pitchFamily="49" charset="0"/>
                <a:cs typeface="Courier New" pitchFamily="49" charset="0"/>
              </a:rPr>
              <a:t>ooks	2010	1600	0</a:t>
            </a:r>
          </a:p>
          <a:p>
            <a:r>
              <a:rPr lang="en-US" sz="1000" dirty="0" smtClean="0">
                <a:latin typeface="Courier New" pitchFamily="49" charset="0"/>
                <a:cs typeface="Courier New" pitchFamily="49" charset="0"/>
              </a:rPr>
              <a:t>books       2011     	1500        0</a:t>
            </a: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2010     	500         0</a:t>
            </a: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2010     	</a:t>
            </a:r>
            <a:r>
              <a:rPr lang="en-US" sz="1000" dirty="0" smtClean="0">
                <a:latin typeface="Courier New" pitchFamily="49" charset="0"/>
                <a:cs typeface="Courier New" pitchFamily="49" charset="0"/>
              </a:rPr>
              <a:t>300         </a:t>
            </a:r>
            <a:r>
              <a:rPr lang="en-US" sz="1000" dirty="0" smtClean="0">
                <a:latin typeface="Courier New" pitchFamily="49" charset="0"/>
                <a:cs typeface="Courier New" pitchFamily="49" charset="0"/>
              </a:rPr>
              <a:t>0</a:t>
            </a:r>
          </a:p>
          <a:p>
            <a:r>
              <a:rPr lang="en-US" sz="1000" dirty="0" smtClean="0">
                <a:latin typeface="Courier New" pitchFamily="49" charset="0"/>
                <a:cs typeface="Courier New" pitchFamily="49" charset="0"/>
              </a:rPr>
              <a:t>books</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3100        1</a:t>
            </a:r>
          </a:p>
          <a:p>
            <a:r>
              <a:rPr lang="en-US" sz="1000" dirty="0" err="1" smtClean="0">
                <a:latin typeface="Courier New" pitchFamily="49" charset="0"/>
                <a:cs typeface="Courier New" pitchFamily="49" charset="0"/>
              </a:rPr>
              <a:t>elec</a:t>
            </a:r>
            <a:r>
              <a:rPr lang="en-US" sz="1000" dirty="0" smtClean="0">
                <a:latin typeface="Courier New" pitchFamily="49" charset="0"/>
                <a:cs typeface="Courier New" pitchFamily="49" charset="0"/>
              </a:rPr>
              <a:t>             	</a:t>
            </a:r>
            <a:r>
              <a:rPr lang="en-US" sz="1000" dirty="0" smtClean="0">
                <a:latin typeface="Courier New" pitchFamily="49" charset="0"/>
                <a:cs typeface="Courier New" pitchFamily="49" charset="0"/>
              </a:rPr>
              <a:t>3500        1</a:t>
            </a:r>
          </a:p>
          <a:p>
            <a:r>
              <a:rPr lang="en-US" sz="1000" dirty="0" smtClean="0">
                <a:latin typeface="Courier New" pitchFamily="49" charset="0"/>
                <a:cs typeface="Courier New" pitchFamily="49" charset="0"/>
              </a:rPr>
              <a:t>                        6600        3</a:t>
            </a:r>
          </a:p>
        </p:txBody>
      </p:sp>
      <p:sp>
        <p:nvSpPr>
          <p:cNvPr id="12" name="Right Arrow 11"/>
          <p:cNvSpPr/>
          <p:nvPr/>
        </p:nvSpPr>
        <p:spPr bwMode="auto">
          <a:xfrm>
            <a:off x="2608727" y="2241174"/>
            <a:ext cx="663389" cy="4034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3" name="Right Arrow 12"/>
          <p:cNvSpPr/>
          <p:nvPr/>
        </p:nvSpPr>
        <p:spPr bwMode="auto">
          <a:xfrm>
            <a:off x="4912660" y="2214282"/>
            <a:ext cx="663389" cy="4034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Right Arrow 13"/>
          <p:cNvSpPr/>
          <p:nvPr/>
        </p:nvSpPr>
        <p:spPr bwMode="auto">
          <a:xfrm rot="7126726">
            <a:off x="5916708" y="4356845"/>
            <a:ext cx="663389" cy="4034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5" name="Right Arrow 14"/>
          <p:cNvSpPr/>
          <p:nvPr/>
        </p:nvSpPr>
        <p:spPr bwMode="auto">
          <a:xfrm rot="12803690">
            <a:off x="3899649" y="4455455"/>
            <a:ext cx="663389" cy="4034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6" name="Rectangle 15"/>
          <p:cNvSpPr/>
          <p:nvPr/>
        </p:nvSpPr>
        <p:spPr>
          <a:xfrm>
            <a:off x="143434" y="6228400"/>
            <a:ext cx="8713695" cy="584775"/>
          </a:xfrm>
          <a:prstGeom prst="rect">
            <a:avLst/>
          </a:prstGeom>
        </p:spPr>
        <p:txBody>
          <a:bodyPr wrap="square">
            <a:spAutoFit/>
          </a:bodyPr>
          <a:lstStyle/>
          <a:p>
            <a:r>
              <a:rPr lang="en-US" sz="1200" i="1" dirty="0" smtClean="0"/>
              <a:t>More Examples </a:t>
            </a:r>
            <a:r>
              <a:rPr lang="en-US" sz="1200" i="1" dirty="0" smtClean="0"/>
              <a:t>in: </a:t>
            </a:r>
            <a:r>
              <a:rPr lang="en-US" sz="1200" i="1" dirty="0" err="1" smtClean="0"/>
              <a:t>Vertica</a:t>
            </a:r>
            <a:r>
              <a:rPr lang="en-US" sz="1200" i="1" dirty="0" smtClean="0"/>
              <a:t>-Extension-Packages/</a:t>
            </a:r>
            <a:r>
              <a:rPr lang="en-US" sz="1200" i="1" dirty="0" err="1" smtClean="0"/>
              <a:t>compatlib</a:t>
            </a:r>
            <a:r>
              <a:rPr lang="en-US" sz="1200" i="1" dirty="0" smtClean="0"/>
              <a:t>-functions/examples/group_generator.sql</a:t>
            </a:r>
            <a:r>
              <a:rPr lang="en-US" sz="2000" i="1" dirty="0" smtClean="0"/>
              <a:t/>
            </a:r>
            <a:br>
              <a:rPr lang="en-US" sz="2000" i="1" dirty="0" smtClean="0"/>
            </a:br>
            <a:endParaRPr lang="en-US" sz="2000" i="1" dirty="0" smtClean="0"/>
          </a:p>
        </p:txBody>
      </p:sp>
    </p:spTree>
  </p:cSld>
  <p:clrMapOvr>
    <a:masterClrMapping/>
  </p:clrMapOvr>
  <p:transition>
    <p:wipe dir="r"/>
  </p:transition>
</p:sld>
</file>

<file path=ppt/theme/theme1.xml><?xml version="1.0" encoding="utf-8"?>
<a:theme xmlns:a="http://schemas.openxmlformats.org/drawingml/2006/main" name="CORP slide">
  <a:themeElements>
    <a:clrScheme name="VERTICA palette">
      <a:dk1>
        <a:srgbClr val="292929"/>
      </a:dk1>
      <a:lt1>
        <a:srgbClr val="FFFFFF"/>
      </a:lt1>
      <a:dk2>
        <a:srgbClr val="052C41"/>
      </a:dk2>
      <a:lt2>
        <a:srgbClr val="8297A6"/>
      </a:lt2>
      <a:accent1>
        <a:srgbClr val="014282"/>
      </a:accent1>
      <a:accent2>
        <a:srgbClr val="919DC3"/>
      </a:accent2>
      <a:accent3>
        <a:srgbClr val="348EBF"/>
      </a:accent3>
      <a:accent4>
        <a:srgbClr val="C56D29"/>
      </a:accent4>
      <a:accent5>
        <a:srgbClr val="1A693F"/>
      </a:accent5>
      <a:accent6>
        <a:srgbClr val="E5A82A"/>
      </a:accent6>
      <a:hlink>
        <a:srgbClr val="008C41"/>
      </a:hlink>
      <a:folHlink>
        <a:srgbClr val="1D8EFD"/>
      </a:folHlink>
    </a:clrScheme>
    <a:fontScheme name="CORP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defRPr>
        </a:defPPr>
      </a:lstStyle>
    </a:lnDef>
  </a:objectDefaults>
  <a:extraClrSchemeLst>
    <a:extraClrScheme>
      <a:clrScheme name="CORP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P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P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P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P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P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P slid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P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P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P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P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P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RP slide 13">
        <a:dk1>
          <a:srgbClr val="000000"/>
        </a:dk1>
        <a:lt1>
          <a:srgbClr val="FFFFFF"/>
        </a:lt1>
        <a:dk2>
          <a:srgbClr val="000000"/>
        </a:dk2>
        <a:lt2>
          <a:srgbClr val="808080"/>
        </a:lt2>
        <a:accent1>
          <a:srgbClr val="40637A"/>
        </a:accent1>
        <a:accent2>
          <a:srgbClr val="CBE62D"/>
        </a:accent2>
        <a:accent3>
          <a:srgbClr val="FFFFFF"/>
        </a:accent3>
        <a:accent4>
          <a:srgbClr val="000000"/>
        </a:accent4>
        <a:accent5>
          <a:srgbClr val="AFB7BE"/>
        </a:accent5>
        <a:accent6>
          <a:srgbClr val="B8D028"/>
        </a:accent6>
        <a:hlink>
          <a:srgbClr val="8BA1AF"/>
        </a:hlink>
        <a:folHlink>
          <a:srgbClr val="2F83B8"/>
        </a:folHlink>
      </a:clrScheme>
      <a:clrMap bg1="lt1" tx1="dk1" bg2="lt2" tx2="dk2" accent1="accent1" accent2="accent2" accent3="accent3" accent4="accent4" accent5="accent5" accent6="accent6" hlink="hlink" folHlink="folHlink"/>
    </a:extraClrScheme>
    <a:extraClrScheme>
      <a:clrScheme name="CORP slide 14">
        <a:dk1>
          <a:srgbClr val="000000"/>
        </a:dk1>
        <a:lt1>
          <a:srgbClr val="FFFFFF"/>
        </a:lt1>
        <a:dk2>
          <a:srgbClr val="000000"/>
        </a:dk2>
        <a:lt2>
          <a:srgbClr val="8BA1AF"/>
        </a:lt2>
        <a:accent1>
          <a:srgbClr val="40637A"/>
        </a:accent1>
        <a:accent2>
          <a:srgbClr val="CBE62D"/>
        </a:accent2>
        <a:accent3>
          <a:srgbClr val="FFFFFF"/>
        </a:accent3>
        <a:accent4>
          <a:srgbClr val="000000"/>
        </a:accent4>
        <a:accent5>
          <a:srgbClr val="AFB7BE"/>
        </a:accent5>
        <a:accent6>
          <a:srgbClr val="B8D028"/>
        </a:accent6>
        <a:hlink>
          <a:srgbClr val="FF6600"/>
        </a:hlink>
        <a:folHlink>
          <a:srgbClr val="2F83B8"/>
        </a:folHlink>
      </a:clrScheme>
      <a:clrMap bg1="lt1" tx1="dk1" bg2="lt2" tx2="dk2" accent1="accent1" accent2="accent2" accent3="accent3" accent4="accent4" accent5="accent5" accent6="accent6" hlink="hlink" folHlink="folHlink"/>
    </a:extraClrScheme>
    <a:extraClrScheme>
      <a:clrScheme name="CORP slide 15">
        <a:dk1>
          <a:srgbClr val="292929"/>
        </a:dk1>
        <a:lt1>
          <a:srgbClr val="FFFFFF"/>
        </a:lt1>
        <a:dk2>
          <a:srgbClr val="052C41"/>
        </a:dk2>
        <a:lt2>
          <a:srgbClr val="C0C0C0"/>
        </a:lt2>
        <a:accent1>
          <a:srgbClr val="14637A"/>
        </a:accent1>
        <a:accent2>
          <a:srgbClr val="FDBA30"/>
        </a:accent2>
        <a:accent3>
          <a:srgbClr val="FFFFFF"/>
        </a:accent3>
        <a:accent4>
          <a:srgbClr val="212121"/>
        </a:accent4>
        <a:accent5>
          <a:srgbClr val="AAB7BE"/>
        </a:accent5>
        <a:accent6>
          <a:srgbClr val="E5A82A"/>
        </a:accent6>
        <a:hlink>
          <a:srgbClr val="BADCEA"/>
        </a:hlink>
        <a:folHlink>
          <a:srgbClr val="923D1E"/>
        </a:folHlink>
      </a:clrScheme>
      <a:clrMap bg1="lt1" tx1="dk1" bg2="lt2" tx2="dk2" accent1="accent1" accent2="accent2" accent3="accent3" accent4="accent4" accent5="accent5" accent6="accent6" hlink="hlink" folHlink="folHlink"/>
    </a:extraClrScheme>
    <a:extraClrScheme>
      <a:clrScheme name="CORP slide 16">
        <a:dk1>
          <a:srgbClr val="292929"/>
        </a:dk1>
        <a:lt1>
          <a:srgbClr val="FFFFFF"/>
        </a:lt1>
        <a:dk2>
          <a:srgbClr val="052C41"/>
        </a:dk2>
        <a:lt2>
          <a:srgbClr val="C0C0C0"/>
        </a:lt2>
        <a:accent1>
          <a:srgbClr val="15648F"/>
        </a:accent1>
        <a:accent2>
          <a:srgbClr val="FDBA30"/>
        </a:accent2>
        <a:accent3>
          <a:srgbClr val="FFFFFF"/>
        </a:accent3>
        <a:accent4>
          <a:srgbClr val="212121"/>
        </a:accent4>
        <a:accent5>
          <a:srgbClr val="AAB8C6"/>
        </a:accent5>
        <a:accent6>
          <a:srgbClr val="E5A82A"/>
        </a:accent6>
        <a:hlink>
          <a:srgbClr val="BADCEA"/>
        </a:hlink>
        <a:folHlink>
          <a:srgbClr val="923D1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49307</TotalTime>
  <Words>286</Words>
  <Application>Microsoft Office PowerPoint</Application>
  <PresentationFormat>On-screen Show (4:3)</PresentationFormat>
  <Paragraphs>99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CORP slide</vt:lpstr>
      <vt:lpstr>Vertica Systems   </vt:lpstr>
      <vt:lpstr>CUBE, ROLLUP, GROUPING_SETS</vt:lpstr>
      <vt:lpstr>CUBE, ROLLUP, GROUPING_SETS</vt:lpstr>
      <vt:lpstr>CUBE, ROLLUP, GROUPING_SETS</vt:lpstr>
    </vt:vector>
  </TitlesOfParts>
  <Company>Jefferies &amp; Company,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Vertica®  Management Presentation</dc:title>
  <dc:creator>grolfes</dc:creator>
  <cp:lastModifiedBy>Matt Fuller</cp:lastModifiedBy>
  <cp:revision>528</cp:revision>
  <cp:lastPrinted>2010-10-05T20:27:50Z</cp:lastPrinted>
  <dcterms:created xsi:type="dcterms:W3CDTF">2010-10-09T15:14:41Z</dcterms:created>
  <dcterms:modified xsi:type="dcterms:W3CDTF">2011-12-12T02:49:07Z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howDocPath">
    <vt:bool>false</vt:bool>
  </property>
</Properties>
</file>