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Comforta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6246A8-A81D-456E-85C8-8A8A5DCEBEFC}">
  <a:tblStyle styleId="{CF6246A8-A81D-456E-85C8-8A8A5DCEBEF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mfortaa-regular.fnt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omfortaa-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4a51a1e4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104a51a1e44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4a51a1e44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104a51a1e44_0_3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4a51a1e44_19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04a51a1e44_19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a51a1e44_19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a51a1e44_19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4a51a1e44_19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4a51a1e44_19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4a51a1e44_19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04a51a1e44_19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4a51a1e44_19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4a51a1e44_19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4a51a1e44_19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04a51a1e44_19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4a51a1e44_19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4a51a1e44_19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4a51a1e44_1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4a51a1e44_1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4a51a1e44_1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4a51a1e44_1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4a51a1e44_1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104a51a1e44_1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4a51a1e44_1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4a51a1e44_1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4a51a1e44_1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4a51a1e44_1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4a51a1e44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04a51a1e44_0_4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4a51a1e44_1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4a51a1e44_1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4a51a1e44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04a51a1e44_0_5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4a51a1e44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04a51a1e44_0_6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4a51a1e44_1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104a51a1e44_11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4a51a1e44_1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104a51a1e44_11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4a51a1e44_1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104a51a1e44_11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4a51a1e44_11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04a51a1e44_11_3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2c8aff28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102c8aff283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4a51a1e4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104a51a1e44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4a51a1e4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04a51a1e44_0_2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www.kaggle.com/mohansacharya/graduate-admiss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3532"/>
        </a:solidFill>
      </p:bgPr>
    </p:bg>
    <p:spTree>
      <p:nvGrpSpPr>
        <p:cNvPr id="53" name="Shape 53"/>
        <p:cNvGrpSpPr/>
        <p:nvPr/>
      </p:nvGrpSpPr>
      <p:grpSpPr>
        <a:xfrm>
          <a:off x="0" y="0"/>
          <a:ext cx="0" cy="0"/>
          <a:chOff x="0" y="0"/>
          <a:chExt cx="0" cy="0"/>
        </a:xfrm>
      </p:grpSpPr>
      <p:sp>
        <p:nvSpPr>
          <p:cNvPr id="54" name="Google Shape;54;p13"/>
          <p:cNvSpPr txBox="1"/>
          <p:nvPr/>
        </p:nvSpPr>
        <p:spPr>
          <a:xfrm>
            <a:off x="1991600" y="1747813"/>
            <a:ext cx="5347500" cy="1454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 sz="4500">
                <a:solidFill>
                  <a:srgbClr val="EBE8D8"/>
                </a:solidFill>
                <a:latin typeface="Comfortaa"/>
                <a:ea typeface="Comfortaa"/>
                <a:cs typeface="Comfortaa"/>
                <a:sym typeface="Comfortaa"/>
              </a:rPr>
              <a:t>Graduate Admission Project</a:t>
            </a:r>
            <a:endParaRPr sz="700">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8D8"/>
        </a:solidFill>
      </p:bgPr>
    </p:bg>
    <p:spTree>
      <p:nvGrpSpPr>
        <p:cNvPr id="115" name="Shape 115"/>
        <p:cNvGrpSpPr/>
        <p:nvPr/>
      </p:nvGrpSpPr>
      <p:grpSpPr>
        <a:xfrm>
          <a:off x="0" y="0"/>
          <a:ext cx="0" cy="0"/>
          <a:chOff x="0" y="0"/>
          <a:chExt cx="0" cy="0"/>
        </a:xfrm>
      </p:grpSpPr>
      <p:sp>
        <p:nvSpPr>
          <p:cNvPr id="116" name="Google Shape;116;p22"/>
          <p:cNvSpPr txBox="1"/>
          <p:nvPr/>
        </p:nvSpPr>
        <p:spPr>
          <a:xfrm>
            <a:off x="1292025" y="101221"/>
            <a:ext cx="6419700" cy="2216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 sz="4500">
                <a:solidFill>
                  <a:srgbClr val="253532"/>
                </a:solidFill>
              </a:rPr>
              <a:t>GENERAL TREND FOR EACH UNIVERSITY TYPE</a:t>
            </a:r>
            <a:endParaRPr sz="700"/>
          </a:p>
        </p:txBody>
      </p:sp>
      <p:pic>
        <p:nvPicPr>
          <p:cNvPr id="117" name="Google Shape;117;p22"/>
          <p:cNvPicPr preferRelativeResize="0"/>
          <p:nvPr/>
        </p:nvPicPr>
        <p:blipFill rotWithShape="1">
          <a:blip r:embed="rId3">
            <a:alphaModFix/>
          </a:blip>
          <a:srcRect b="24544" l="19830" r="38003" t="56922"/>
          <a:stretch/>
        </p:blipFill>
        <p:spPr>
          <a:xfrm>
            <a:off x="1246925" y="2677400"/>
            <a:ext cx="6917174" cy="171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3532"/>
        </a:solidFill>
      </p:bgPr>
    </p:bg>
    <p:spTree>
      <p:nvGrpSpPr>
        <p:cNvPr id="121" name="Shape 121"/>
        <p:cNvGrpSpPr/>
        <p:nvPr/>
      </p:nvGrpSpPr>
      <p:grpSpPr>
        <a:xfrm>
          <a:off x="0" y="0"/>
          <a:ext cx="0" cy="0"/>
          <a:chOff x="0" y="0"/>
          <a:chExt cx="0" cy="0"/>
        </a:xfrm>
      </p:grpSpPr>
      <p:sp>
        <p:nvSpPr>
          <p:cNvPr id="122" name="Google Shape;122;p23"/>
          <p:cNvSpPr txBox="1"/>
          <p:nvPr/>
        </p:nvSpPr>
        <p:spPr>
          <a:xfrm>
            <a:off x="514350" y="592138"/>
            <a:ext cx="5347500" cy="107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t/>
            </a:r>
            <a:endParaRPr sz="700"/>
          </a:p>
        </p:txBody>
      </p:sp>
      <p:sp>
        <p:nvSpPr>
          <p:cNvPr id="123" name="Google Shape;123;p23"/>
          <p:cNvSpPr txBox="1"/>
          <p:nvPr/>
        </p:nvSpPr>
        <p:spPr>
          <a:xfrm>
            <a:off x="917950" y="699850"/>
            <a:ext cx="7460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Comfortaa"/>
                <a:ea typeface="Comfortaa"/>
                <a:cs typeface="Comfortaa"/>
                <a:sym typeface="Comfortaa"/>
              </a:rPr>
              <a:t>Data Visualization</a:t>
            </a:r>
            <a:endParaRPr b="1" sz="2500">
              <a:solidFill>
                <a:schemeClr val="lt1"/>
              </a:solidFill>
              <a:latin typeface="Comfortaa"/>
              <a:ea typeface="Comfortaa"/>
              <a:cs typeface="Comfortaa"/>
              <a:sym typeface="Comfortaa"/>
            </a:endParaRPr>
          </a:p>
        </p:txBody>
      </p:sp>
      <p:sp>
        <p:nvSpPr>
          <p:cNvPr id="124" name="Google Shape;124;p23"/>
          <p:cNvSpPr txBox="1"/>
          <p:nvPr/>
        </p:nvSpPr>
        <p:spPr>
          <a:xfrm>
            <a:off x="917950" y="1363325"/>
            <a:ext cx="6906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omfortaa"/>
                <a:ea typeface="Comfortaa"/>
                <a:cs typeface="Comfortaa"/>
                <a:sym typeface="Comfortaa"/>
              </a:rPr>
              <a:t>Data visualization techniques provide an accessible way to see and understand trends, outliers and patterns in data using visual elements like charts, graphs and maps. It help in visualizing phenomenons that cannot be observed directly.</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rPr lang="en" sz="1600">
                <a:solidFill>
                  <a:schemeClr val="lt1"/>
                </a:solidFill>
                <a:latin typeface="Comfortaa"/>
                <a:ea typeface="Comfortaa"/>
                <a:cs typeface="Comfortaa"/>
                <a:sym typeface="Comfortaa"/>
              </a:rPr>
              <a:t>I have used the following three visual elements to visualize our data:</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rPr lang="en" sz="1600">
                <a:solidFill>
                  <a:schemeClr val="lt1"/>
                </a:solidFill>
                <a:latin typeface="Comfortaa"/>
                <a:ea typeface="Comfortaa"/>
                <a:cs typeface="Comfortaa"/>
                <a:sym typeface="Comfortaa"/>
              </a:rPr>
              <a:t>1. Histogram</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rPr lang="en" sz="1600">
                <a:solidFill>
                  <a:schemeClr val="lt1"/>
                </a:solidFill>
                <a:latin typeface="Comfortaa"/>
                <a:ea typeface="Comfortaa"/>
                <a:cs typeface="Comfortaa"/>
                <a:sym typeface="Comfortaa"/>
              </a:rPr>
              <a:t>2. Pairwise plot of features</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rPr lang="en" sz="1600">
                <a:solidFill>
                  <a:schemeClr val="lt1"/>
                </a:solidFill>
                <a:latin typeface="Comfortaa"/>
                <a:ea typeface="Comfortaa"/>
                <a:cs typeface="Comfortaa"/>
                <a:sym typeface="Comfortaa"/>
              </a:rPr>
              <a:t>3. Heatmap of Covariance matrix</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Histogram : Shows frequency distribution</a:t>
            </a:r>
            <a:endParaRPr/>
          </a:p>
        </p:txBody>
      </p:sp>
      <p:pic>
        <p:nvPicPr>
          <p:cNvPr id="131" name="Google Shape;131;p24"/>
          <p:cNvPicPr preferRelativeResize="0"/>
          <p:nvPr/>
        </p:nvPicPr>
        <p:blipFill>
          <a:blip r:embed="rId3">
            <a:alphaModFix/>
          </a:blip>
          <a:stretch>
            <a:fillRect/>
          </a:stretch>
        </p:blipFill>
        <p:spPr>
          <a:xfrm>
            <a:off x="-86750" y="1773875"/>
            <a:ext cx="9144000" cy="27949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alpha val="2350"/>
          </a:srgbClr>
        </a:solidFill>
      </p:bgPr>
    </p:bg>
    <p:spTree>
      <p:nvGrpSpPr>
        <p:cNvPr id="135" name="Shape 135"/>
        <p:cNvGrpSpPr/>
        <p:nvPr/>
      </p:nvGrpSpPr>
      <p:grpSpPr>
        <a:xfrm>
          <a:off x="0" y="0"/>
          <a:ext cx="0" cy="0"/>
          <a:chOff x="0" y="0"/>
          <a:chExt cx="0" cy="0"/>
        </a:xfrm>
      </p:grpSpPr>
      <p:pic>
        <p:nvPicPr>
          <p:cNvPr id="136" name="Google Shape;136;p25"/>
          <p:cNvPicPr preferRelativeResize="0"/>
          <p:nvPr/>
        </p:nvPicPr>
        <p:blipFill>
          <a:blip r:embed="rId3">
            <a:alphaModFix/>
          </a:blip>
          <a:stretch>
            <a:fillRect/>
          </a:stretch>
        </p:blipFill>
        <p:spPr>
          <a:xfrm>
            <a:off x="862013" y="152400"/>
            <a:ext cx="7419975" cy="473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3532"/>
        </a:solidFill>
      </p:bgPr>
    </p:bg>
    <p:spTree>
      <p:nvGrpSpPr>
        <p:cNvPr id="140" name="Shape 140"/>
        <p:cNvGrpSpPr/>
        <p:nvPr/>
      </p:nvGrpSpPr>
      <p:grpSpPr>
        <a:xfrm>
          <a:off x="0" y="0"/>
          <a:ext cx="0" cy="0"/>
          <a:chOff x="0" y="0"/>
          <a:chExt cx="0" cy="0"/>
        </a:xfrm>
      </p:grpSpPr>
      <p:sp>
        <p:nvSpPr>
          <p:cNvPr id="141" name="Google Shape;141;p26"/>
          <p:cNvSpPr txBox="1"/>
          <p:nvPr/>
        </p:nvSpPr>
        <p:spPr>
          <a:xfrm>
            <a:off x="514350" y="592138"/>
            <a:ext cx="5347500" cy="107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t/>
            </a:r>
            <a:endParaRPr sz="700"/>
          </a:p>
        </p:txBody>
      </p:sp>
      <p:sp>
        <p:nvSpPr>
          <p:cNvPr id="142" name="Google Shape;142;p26"/>
          <p:cNvSpPr txBox="1"/>
          <p:nvPr/>
        </p:nvSpPr>
        <p:spPr>
          <a:xfrm>
            <a:off x="917950" y="699850"/>
            <a:ext cx="7460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Comfortaa"/>
                <a:ea typeface="Comfortaa"/>
                <a:cs typeface="Comfortaa"/>
                <a:sym typeface="Comfortaa"/>
              </a:rPr>
              <a:t>Pairwise Plot</a:t>
            </a:r>
            <a:endParaRPr b="1" sz="2500">
              <a:solidFill>
                <a:schemeClr val="lt1"/>
              </a:solidFill>
              <a:latin typeface="Comfortaa"/>
              <a:ea typeface="Comfortaa"/>
              <a:cs typeface="Comfortaa"/>
              <a:sym typeface="Comfortaa"/>
            </a:endParaRPr>
          </a:p>
        </p:txBody>
      </p:sp>
      <p:sp>
        <p:nvSpPr>
          <p:cNvPr id="143" name="Google Shape;143;p26"/>
          <p:cNvSpPr txBox="1"/>
          <p:nvPr/>
        </p:nvSpPr>
        <p:spPr>
          <a:xfrm>
            <a:off x="917950" y="1537225"/>
            <a:ext cx="69069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omfortaa"/>
                <a:ea typeface="Comfortaa"/>
                <a:cs typeface="Comfortaa"/>
                <a:sym typeface="Comfortaa"/>
              </a:rPr>
              <a:t>A pair plot allow us to see distribution and relationships between two variables.</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rPr lang="en" sz="1600">
                <a:solidFill>
                  <a:schemeClr val="lt1"/>
                </a:solidFill>
                <a:latin typeface="Comfortaa"/>
                <a:ea typeface="Comfortaa"/>
                <a:cs typeface="Comfortaa"/>
                <a:sym typeface="Comfortaa"/>
              </a:rPr>
              <a:t>Pair plots are a great method to identify trends for follow-up analysis and are easily implemented in python.</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rPr lang="en" sz="1600">
                <a:solidFill>
                  <a:schemeClr val="lt1"/>
                </a:solidFill>
                <a:latin typeface="Comfortaa"/>
                <a:ea typeface="Comfortaa"/>
                <a:cs typeface="Comfortaa"/>
                <a:sym typeface="Comfortaa"/>
              </a:rPr>
              <a:t>I have used seaborn visualization library to plot pairwise in our project. </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7"/>
          <p:cNvPicPr preferRelativeResize="0"/>
          <p:nvPr/>
        </p:nvPicPr>
        <p:blipFill>
          <a:blip r:embed="rId3">
            <a:alphaModFix/>
          </a:blip>
          <a:stretch>
            <a:fillRect/>
          </a:stretch>
        </p:blipFill>
        <p:spPr>
          <a:xfrm>
            <a:off x="1435177" y="0"/>
            <a:ext cx="6273647"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3532"/>
        </a:solidFill>
      </p:bgPr>
    </p:bg>
    <p:spTree>
      <p:nvGrpSpPr>
        <p:cNvPr id="152" name="Shape 152"/>
        <p:cNvGrpSpPr/>
        <p:nvPr/>
      </p:nvGrpSpPr>
      <p:grpSpPr>
        <a:xfrm>
          <a:off x="0" y="0"/>
          <a:ext cx="0" cy="0"/>
          <a:chOff x="0" y="0"/>
          <a:chExt cx="0" cy="0"/>
        </a:xfrm>
      </p:grpSpPr>
      <p:sp>
        <p:nvSpPr>
          <p:cNvPr id="153" name="Google Shape;153;p28"/>
          <p:cNvSpPr txBox="1"/>
          <p:nvPr/>
        </p:nvSpPr>
        <p:spPr>
          <a:xfrm>
            <a:off x="514350" y="592138"/>
            <a:ext cx="5347500" cy="107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t/>
            </a:r>
            <a:endParaRPr sz="700"/>
          </a:p>
        </p:txBody>
      </p:sp>
      <p:sp>
        <p:nvSpPr>
          <p:cNvPr id="154" name="Google Shape;154;p28"/>
          <p:cNvSpPr txBox="1"/>
          <p:nvPr/>
        </p:nvSpPr>
        <p:spPr>
          <a:xfrm>
            <a:off x="917950" y="699850"/>
            <a:ext cx="7460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Comfortaa"/>
                <a:ea typeface="Comfortaa"/>
                <a:cs typeface="Comfortaa"/>
                <a:sym typeface="Comfortaa"/>
              </a:rPr>
              <a:t>Covariance Matrix</a:t>
            </a:r>
            <a:endParaRPr b="1" sz="2500">
              <a:solidFill>
                <a:schemeClr val="lt1"/>
              </a:solidFill>
              <a:latin typeface="Comfortaa"/>
              <a:ea typeface="Comfortaa"/>
              <a:cs typeface="Comfortaa"/>
              <a:sym typeface="Comfortaa"/>
            </a:endParaRPr>
          </a:p>
        </p:txBody>
      </p:sp>
      <p:sp>
        <p:nvSpPr>
          <p:cNvPr id="155" name="Google Shape;155;p28"/>
          <p:cNvSpPr txBox="1"/>
          <p:nvPr/>
        </p:nvSpPr>
        <p:spPr>
          <a:xfrm>
            <a:off x="917950" y="1537225"/>
            <a:ext cx="6906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omfortaa"/>
                <a:ea typeface="Comfortaa"/>
                <a:cs typeface="Comfortaa"/>
                <a:sym typeface="Comfortaa"/>
              </a:rPr>
              <a:t>A Covariance matrix is a table showing covariance coefficients between variables.</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rPr lang="en" sz="1600">
                <a:solidFill>
                  <a:schemeClr val="lt1"/>
                </a:solidFill>
                <a:latin typeface="Comfortaa"/>
                <a:ea typeface="Comfortaa"/>
                <a:cs typeface="Comfortaa"/>
                <a:sym typeface="Comfortaa"/>
              </a:rPr>
              <a:t>I have used heat map from seaborn library to depict the covariance matrix.</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rPr lang="en" sz="1600">
                <a:solidFill>
                  <a:schemeClr val="lt1"/>
                </a:solidFill>
                <a:latin typeface="Comfortaa"/>
                <a:ea typeface="Comfortaa"/>
                <a:cs typeface="Comfortaa"/>
                <a:sym typeface="Comfortaa"/>
              </a:rPr>
              <a:t>A heatmap is a graphical representation of data where each value of a matrix is represented as a color.</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600">
              <a:solidFill>
                <a:schemeClr val="lt1"/>
              </a:solidFill>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Rank of features</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1.CGPA</a:t>
            </a:r>
            <a:endParaRPr/>
          </a:p>
          <a:p>
            <a:pPr indent="0" lvl="0" marL="0" rtl="0" algn="l">
              <a:spcBef>
                <a:spcPts val="1200"/>
              </a:spcBef>
              <a:spcAft>
                <a:spcPts val="0"/>
              </a:spcAft>
              <a:buNone/>
            </a:pPr>
            <a:r>
              <a:rPr lang="en"/>
              <a:t>2.GRE Score</a:t>
            </a:r>
            <a:endParaRPr/>
          </a:p>
          <a:p>
            <a:pPr indent="0" lvl="0" marL="0" rtl="0" algn="l">
              <a:spcBef>
                <a:spcPts val="1200"/>
              </a:spcBef>
              <a:spcAft>
                <a:spcPts val="0"/>
              </a:spcAft>
              <a:buNone/>
            </a:pPr>
            <a:r>
              <a:rPr lang="en"/>
              <a:t>3.TOEFL Score</a:t>
            </a:r>
            <a:endParaRPr/>
          </a:p>
          <a:p>
            <a:pPr indent="0" lvl="0" marL="0" rtl="0" algn="l">
              <a:spcBef>
                <a:spcPts val="1200"/>
              </a:spcBef>
              <a:spcAft>
                <a:spcPts val="0"/>
              </a:spcAft>
              <a:buNone/>
            </a:pPr>
            <a:r>
              <a:rPr lang="en"/>
              <a:t>4.University Rating</a:t>
            </a:r>
            <a:endParaRPr/>
          </a:p>
          <a:p>
            <a:pPr indent="0" lvl="0" marL="0" rtl="0" algn="l">
              <a:spcBef>
                <a:spcPts val="1200"/>
              </a:spcBef>
              <a:spcAft>
                <a:spcPts val="0"/>
              </a:spcAft>
              <a:buNone/>
            </a:pPr>
            <a:r>
              <a:rPr lang="en"/>
              <a:t>5.SOP</a:t>
            </a:r>
            <a:endParaRPr/>
          </a:p>
          <a:p>
            <a:pPr indent="0" lvl="0" marL="0" rtl="0" algn="l">
              <a:spcBef>
                <a:spcPts val="1200"/>
              </a:spcBef>
              <a:spcAft>
                <a:spcPts val="0"/>
              </a:spcAft>
              <a:buNone/>
            </a:pPr>
            <a:r>
              <a:rPr lang="en"/>
              <a:t>6.LOR</a:t>
            </a:r>
            <a:endParaRPr/>
          </a:p>
          <a:p>
            <a:pPr indent="0" lvl="0" marL="0" rtl="0" algn="l">
              <a:spcBef>
                <a:spcPts val="1200"/>
              </a:spcBef>
              <a:spcAft>
                <a:spcPts val="1200"/>
              </a:spcAft>
              <a:buNone/>
            </a:pPr>
            <a:r>
              <a:rPr lang="en"/>
              <a:t>7.Research</a:t>
            </a:r>
            <a:endParaRPr/>
          </a:p>
        </p:txBody>
      </p:sp>
      <p:pic>
        <p:nvPicPr>
          <p:cNvPr id="162" name="Google Shape;162;p29"/>
          <p:cNvPicPr preferRelativeResize="0"/>
          <p:nvPr/>
        </p:nvPicPr>
        <p:blipFill>
          <a:blip r:embed="rId3">
            <a:alphaModFix/>
          </a:blip>
          <a:stretch>
            <a:fillRect/>
          </a:stretch>
        </p:blipFill>
        <p:spPr>
          <a:xfrm>
            <a:off x="4321300" y="370650"/>
            <a:ext cx="4616200" cy="4573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0"/>
          <p:cNvPicPr preferRelativeResize="0"/>
          <p:nvPr/>
        </p:nvPicPr>
        <p:blipFill>
          <a:blip r:embed="rId3">
            <a:alphaModFix/>
          </a:blip>
          <a:stretch>
            <a:fillRect/>
          </a:stretch>
        </p:blipFill>
        <p:spPr>
          <a:xfrm>
            <a:off x="0" y="-8109"/>
            <a:ext cx="9144000" cy="51663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1"/>
          <p:cNvPicPr preferRelativeResize="0"/>
          <p:nvPr/>
        </p:nvPicPr>
        <p:blipFill>
          <a:blip r:embed="rId3">
            <a:alphaModFix/>
          </a:blip>
          <a:stretch>
            <a:fillRect/>
          </a:stretch>
        </p:blipFill>
        <p:spPr>
          <a:xfrm>
            <a:off x="0" y="0"/>
            <a:ext cx="9144000" cy="5178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3532"/>
        </a:solidFill>
      </p:bgPr>
    </p:bg>
    <p:spTree>
      <p:nvGrpSpPr>
        <p:cNvPr id="58" name="Shape 58"/>
        <p:cNvGrpSpPr/>
        <p:nvPr/>
      </p:nvGrpSpPr>
      <p:grpSpPr>
        <a:xfrm>
          <a:off x="0" y="0"/>
          <a:ext cx="0" cy="0"/>
          <a:chOff x="0" y="0"/>
          <a:chExt cx="0" cy="0"/>
        </a:xfrm>
      </p:grpSpPr>
      <p:sp>
        <p:nvSpPr>
          <p:cNvPr id="59" name="Google Shape;59;p14"/>
          <p:cNvSpPr txBox="1"/>
          <p:nvPr/>
        </p:nvSpPr>
        <p:spPr>
          <a:xfrm>
            <a:off x="514350" y="592138"/>
            <a:ext cx="5347500" cy="107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t/>
            </a:r>
            <a:endParaRPr sz="700"/>
          </a:p>
        </p:txBody>
      </p:sp>
      <p:sp>
        <p:nvSpPr>
          <p:cNvPr id="60" name="Google Shape;60;p14"/>
          <p:cNvSpPr txBox="1"/>
          <p:nvPr/>
        </p:nvSpPr>
        <p:spPr>
          <a:xfrm>
            <a:off x="721150" y="648850"/>
            <a:ext cx="832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Comfortaa"/>
                <a:ea typeface="Comfortaa"/>
                <a:cs typeface="Comfortaa"/>
                <a:sym typeface="Comfortaa"/>
              </a:rPr>
              <a:t>INTRODUCTION</a:t>
            </a:r>
            <a:endParaRPr b="1" sz="2000">
              <a:solidFill>
                <a:schemeClr val="lt1"/>
              </a:solidFill>
              <a:latin typeface="Comfortaa"/>
              <a:ea typeface="Comfortaa"/>
              <a:cs typeface="Comfortaa"/>
              <a:sym typeface="Comfortaa"/>
            </a:endParaRPr>
          </a:p>
        </p:txBody>
      </p:sp>
      <p:sp>
        <p:nvSpPr>
          <p:cNvPr id="61" name="Google Shape;61;p14"/>
          <p:cNvSpPr txBox="1"/>
          <p:nvPr/>
        </p:nvSpPr>
        <p:spPr>
          <a:xfrm>
            <a:off x="721150" y="1478925"/>
            <a:ext cx="7977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There are very many universities in the world, but everyone wants to attend a prestigious one. As the number of available seats in it is much less than the number of students, every student may not be able to go to an university of his / her choice. Given various parameters such as standardized test scores, letters of recommendation,  CGPA etc, the aim is to create a model that provides the probability that a certain student gets admitted to a particular university. Universities retain historical data pertaining to student admissions, using which I have trained different machine learning models, like Linear Regression, Random Forest Regressor and Decision Tree Regressor. After which I compare the outcomes or the working of these models on a test data set. In the end, we can then use the best performing model as a way to predict the outcome of university graduate admissions.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This project addresses machine learning models to predict the chance of a student to be admitted to a master’s degree program in the United States.</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6" name="Shape 176"/>
        <p:cNvGrpSpPr/>
        <p:nvPr/>
      </p:nvGrpSpPr>
      <p:grpSpPr>
        <a:xfrm>
          <a:off x="0" y="0"/>
          <a:ext cx="0" cy="0"/>
          <a:chOff x="0" y="0"/>
          <a:chExt cx="0" cy="0"/>
        </a:xfrm>
      </p:grpSpPr>
      <p:sp>
        <p:nvSpPr>
          <p:cNvPr id="177" name="Google Shape;177;p32"/>
          <p:cNvSpPr txBox="1"/>
          <p:nvPr/>
        </p:nvSpPr>
        <p:spPr>
          <a:xfrm>
            <a:off x="326700" y="291725"/>
            <a:ext cx="84906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rgbClr val="FFFFFF"/>
                </a:solidFill>
              </a:rPr>
              <a:t>DECISION TREE:</a:t>
            </a:r>
            <a:endParaRPr sz="3100">
              <a:solidFill>
                <a:srgbClr val="FFFFFF"/>
              </a:solidFill>
            </a:endParaRPr>
          </a:p>
          <a:p>
            <a:pPr indent="-323850" lvl="0" marL="457200" rtl="0" algn="l">
              <a:spcBef>
                <a:spcPts val="0"/>
              </a:spcBef>
              <a:spcAft>
                <a:spcPts val="0"/>
              </a:spcAft>
              <a:buClr>
                <a:schemeClr val="lt1"/>
              </a:buClr>
              <a:buSzPts val="1500"/>
              <a:buChar char="●"/>
            </a:pPr>
            <a:r>
              <a:rPr lang="en" sz="1500">
                <a:solidFill>
                  <a:schemeClr val="lt1"/>
                </a:solidFill>
                <a:latin typeface="Times New Roman"/>
                <a:ea typeface="Times New Roman"/>
                <a:cs typeface="Times New Roman"/>
                <a:sym typeface="Times New Roman"/>
              </a:rPr>
              <a:t>The model works by creating a tree-like structure by dividing the data- set into several smaller subsets based on different conditional logic.</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The main components of the decision tree are the decision nodes, leaf nodes and the branches. </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rgbClr val="FFFFFF"/>
                </a:solidFill>
                <a:latin typeface="Times New Roman"/>
                <a:ea typeface="Times New Roman"/>
                <a:cs typeface="Times New Roman"/>
                <a:sym typeface="Times New Roman"/>
              </a:rPr>
              <a:t>Nodes with multiple branches are the decision nodes, nodes with no branches are called the leaf nodes, and the top node is called the root node.</a:t>
            </a:r>
            <a:endParaRPr sz="1900">
              <a:solidFill>
                <a:srgbClr val="FFFFFF"/>
              </a:solidFill>
              <a:latin typeface="Times New Roman"/>
              <a:ea typeface="Times New Roman"/>
              <a:cs typeface="Times New Roman"/>
              <a:sym typeface="Times New Roman"/>
            </a:endParaRPr>
          </a:p>
        </p:txBody>
      </p:sp>
      <p:pic>
        <p:nvPicPr>
          <p:cNvPr id="178" name="Google Shape;178;p32"/>
          <p:cNvPicPr preferRelativeResize="0"/>
          <p:nvPr/>
        </p:nvPicPr>
        <p:blipFill>
          <a:blip r:embed="rId3">
            <a:alphaModFix/>
          </a:blip>
          <a:stretch>
            <a:fillRect/>
          </a:stretch>
        </p:blipFill>
        <p:spPr>
          <a:xfrm>
            <a:off x="1136175" y="2169425"/>
            <a:ext cx="6602100" cy="3055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nvSpPr>
        <p:spPr>
          <a:xfrm>
            <a:off x="188550" y="214950"/>
            <a:ext cx="8766900" cy="159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100">
                <a:solidFill>
                  <a:schemeClr val="dk1"/>
                </a:solidFill>
              </a:rPr>
              <a:t>Random Forests</a:t>
            </a:r>
            <a:endParaRPr b="1" sz="3100">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Random Forest is a collection of decision trees.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First the </a:t>
            </a:r>
            <a:r>
              <a:rPr lang="en">
                <a:solidFill>
                  <a:schemeClr val="dk1"/>
                </a:solidFill>
              </a:rPr>
              <a:t>samples</a:t>
            </a:r>
            <a:r>
              <a:rPr lang="en">
                <a:solidFill>
                  <a:schemeClr val="dk1"/>
                </a:solidFill>
              </a:rPr>
              <a:t> are collected from the dataset using bootstrap sampling and  decision trees are constructed for each sample and we collect outputs from all decision trees and the highest counted output is considered.</a:t>
            </a:r>
            <a:endParaRPr>
              <a:solidFill>
                <a:schemeClr val="dk1"/>
              </a:solidFill>
            </a:endParaRPr>
          </a:p>
        </p:txBody>
      </p:sp>
      <p:pic>
        <p:nvPicPr>
          <p:cNvPr id="184" name="Google Shape;184;p33"/>
          <p:cNvPicPr preferRelativeResize="0"/>
          <p:nvPr/>
        </p:nvPicPr>
        <p:blipFill>
          <a:blip r:embed="rId3">
            <a:alphaModFix/>
          </a:blip>
          <a:stretch>
            <a:fillRect/>
          </a:stretch>
        </p:blipFill>
        <p:spPr>
          <a:xfrm>
            <a:off x="152400" y="1594950"/>
            <a:ext cx="8839200" cy="3344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3532"/>
        </a:solidFill>
      </p:bgPr>
    </p:bg>
    <p:spTree>
      <p:nvGrpSpPr>
        <p:cNvPr id="188" name="Shape 188"/>
        <p:cNvGrpSpPr/>
        <p:nvPr/>
      </p:nvGrpSpPr>
      <p:grpSpPr>
        <a:xfrm>
          <a:off x="0" y="0"/>
          <a:ext cx="0" cy="0"/>
          <a:chOff x="0" y="0"/>
          <a:chExt cx="0" cy="0"/>
        </a:xfrm>
      </p:grpSpPr>
      <p:sp>
        <p:nvSpPr>
          <p:cNvPr id="189" name="Google Shape;189;p34"/>
          <p:cNvSpPr txBox="1"/>
          <p:nvPr/>
        </p:nvSpPr>
        <p:spPr>
          <a:xfrm>
            <a:off x="506550" y="4194375"/>
            <a:ext cx="4481100" cy="2616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700">
                <a:solidFill>
                  <a:srgbClr val="FFFFFF"/>
                </a:solidFill>
              </a:rPr>
              <a:t>The Best Model is Linear Regression</a:t>
            </a:r>
            <a:endParaRPr sz="900"/>
          </a:p>
        </p:txBody>
      </p:sp>
      <p:sp>
        <p:nvSpPr>
          <p:cNvPr id="190" name="Google Shape;190;p34"/>
          <p:cNvSpPr txBox="1"/>
          <p:nvPr/>
        </p:nvSpPr>
        <p:spPr>
          <a:xfrm>
            <a:off x="436400" y="580075"/>
            <a:ext cx="4029000" cy="1454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 sz="4500">
                <a:solidFill>
                  <a:srgbClr val="FFFFFF"/>
                </a:solidFill>
              </a:rPr>
              <a:t>RESULTS AND DISCUSSIONS</a:t>
            </a:r>
            <a:endParaRPr sz="700"/>
          </a:p>
        </p:txBody>
      </p:sp>
      <p:graphicFrame>
        <p:nvGraphicFramePr>
          <p:cNvPr id="191" name="Google Shape;191;p34"/>
          <p:cNvGraphicFramePr/>
          <p:nvPr/>
        </p:nvGraphicFramePr>
        <p:xfrm>
          <a:off x="436400" y="2214975"/>
          <a:ext cx="3000000" cy="3000000"/>
        </p:xfrm>
        <a:graphic>
          <a:graphicData uri="http://schemas.openxmlformats.org/drawingml/2006/table">
            <a:tbl>
              <a:tblPr>
                <a:noFill/>
                <a:tableStyleId>{CF6246A8-A81D-456E-85C8-8A8A5DCEBEFC}</a:tableStyleId>
              </a:tblPr>
              <a:tblGrid>
                <a:gridCol w="3619500"/>
                <a:gridCol w="3619500"/>
              </a:tblGrid>
              <a:tr h="381000">
                <a:tc>
                  <a:txBody>
                    <a:bodyPr/>
                    <a:lstStyle/>
                    <a:p>
                      <a:pPr indent="0" lvl="0" marL="0" rtl="0" algn="l">
                        <a:spcBef>
                          <a:spcPts val="0"/>
                        </a:spcBef>
                        <a:spcAft>
                          <a:spcPts val="0"/>
                        </a:spcAft>
                        <a:buNone/>
                      </a:pPr>
                      <a:r>
                        <a:rPr lang="en"/>
                        <a:t>MODEL</a:t>
                      </a:r>
                      <a:endParaRPr/>
                    </a:p>
                  </a:txBody>
                  <a:tcPr marT="91425" marB="91425" marR="91425" marL="91425">
                    <a:solidFill>
                      <a:srgbClr val="FFF2CC"/>
                    </a:solidFill>
                  </a:tcPr>
                </a:tc>
                <a:tc>
                  <a:txBody>
                    <a:bodyPr/>
                    <a:lstStyle/>
                    <a:p>
                      <a:pPr indent="0" lvl="0" marL="0" rtl="0" algn="l">
                        <a:spcBef>
                          <a:spcPts val="0"/>
                        </a:spcBef>
                        <a:spcAft>
                          <a:spcPts val="0"/>
                        </a:spcAft>
                        <a:buNone/>
                      </a:pPr>
                      <a:r>
                        <a:rPr lang="en"/>
                        <a:t>ACCURACY</a:t>
                      </a:r>
                      <a:endParaRPr/>
                    </a:p>
                  </a:txBody>
                  <a:tcPr marT="91425" marB="91425" marR="91425" marL="91425">
                    <a:solidFill>
                      <a:srgbClr val="FFF2CC"/>
                    </a:solidFill>
                  </a:tcPr>
                </a:tc>
              </a:tr>
              <a:tr h="381000">
                <a:tc>
                  <a:txBody>
                    <a:bodyPr/>
                    <a:lstStyle/>
                    <a:p>
                      <a:pPr indent="0" lvl="0" marL="0" rtl="0" algn="l">
                        <a:spcBef>
                          <a:spcPts val="0"/>
                        </a:spcBef>
                        <a:spcAft>
                          <a:spcPts val="0"/>
                        </a:spcAft>
                        <a:buNone/>
                      </a:pPr>
                      <a:r>
                        <a:rPr lang="en"/>
                        <a:t>LINEAR REGRESSION</a:t>
                      </a:r>
                      <a:endParaRPr/>
                    </a:p>
                  </a:txBody>
                  <a:tcPr marT="91425" marB="91425" marR="91425" marL="91425">
                    <a:solidFill>
                      <a:srgbClr val="FFF2CC"/>
                    </a:solidFill>
                  </a:tcPr>
                </a:tc>
                <a:tc>
                  <a:txBody>
                    <a:bodyPr/>
                    <a:lstStyle/>
                    <a:p>
                      <a:pPr indent="0" lvl="0" marL="0" rtl="0" algn="l">
                        <a:lnSpc>
                          <a:spcPct val="115000"/>
                        </a:lnSpc>
                        <a:spcBef>
                          <a:spcPts val="0"/>
                        </a:spcBef>
                        <a:spcAft>
                          <a:spcPts val="0"/>
                        </a:spcAft>
                        <a:buNone/>
                      </a:pPr>
                      <a:r>
                        <a:rPr lang="en" sz="1150">
                          <a:solidFill>
                            <a:schemeClr val="dk1"/>
                          </a:solidFill>
                          <a:highlight>
                            <a:srgbClr val="FFF2CC"/>
                          </a:highlight>
                        </a:rPr>
                        <a:t>0.8447139984768293</a:t>
                      </a:r>
                      <a:endParaRPr sz="1300">
                        <a:solidFill>
                          <a:schemeClr val="dk1"/>
                        </a:solidFill>
                        <a:highlight>
                          <a:srgbClr val="FFF2CC"/>
                        </a:highlight>
                      </a:endParaRPr>
                    </a:p>
                  </a:txBody>
                  <a:tcPr marT="91425" marB="91425" marR="91425" marL="91425">
                    <a:solidFill>
                      <a:srgbClr val="FFF2CC"/>
                    </a:solidFill>
                  </a:tcPr>
                </a:tc>
              </a:tr>
              <a:tr h="381000">
                <a:tc>
                  <a:txBody>
                    <a:bodyPr/>
                    <a:lstStyle/>
                    <a:p>
                      <a:pPr indent="0" lvl="0" marL="0" rtl="0" algn="l">
                        <a:spcBef>
                          <a:spcPts val="0"/>
                        </a:spcBef>
                        <a:spcAft>
                          <a:spcPts val="0"/>
                        </a:spcAft>
                        <a:buNone/>
                      </a:pPr>
                      <a:r>
                        <a:rPr lang="en"/>
                        <a:t>DECISION TREE</a:t>
                      </a:r>
                      <a:endParaRPr/>
                    </a:p>
                  </a:txBody>
                  <a:tcPr marT="91425" marB="91425" marR="91425" marL="91425">
                    <a:solidFill>
                      <a:srgbClr val="FFF2CC"/>
                    </a:solidFill>
                  </a:tcPr>
                </a:tc>
                <a:tc>
                  <a:txBody>
                    <a:bodyPr/>
                    <a:lstStyle/>
                    <a:p>
                      <a:pPr indent="0" lvl="0" marL="0" rtl="0" algn="l">
                        <a:lnSpc>
                          <a:spcPct val="115000"/>
                        </a:lnSpc>
                        <a:spcBef>
                          <a:spcPts val="0"/>
                        </a:spcBef>
                        <a:spcAft>
                          <a:spcPts val="0"/>
                        </a:spcAft>
                        <a:buNone/>
                      </a:pPr>
                      <a:r>
                        <a:rPr lang="en" sz="1150">
                          <a:solidFill>
                            <a:schemeClr val="dk1"/>
                          </a:solidFill>
                          <a:highlight>
                            <a:srgbClr val="FFF2CC"/>
                          </a:highlight>
                        </a:rPr>
                        <a:t>0.7308218731669165</a:t>
                      </a:r>
                      <a:endParaRPr sz="1300">
                        <a:solidFill>
                          <a:schemeClr val="dk1"/>
                        </a:solidFill>
                        <a:highlight>
                          <a:srgbClr val="FFF2CC"/>
                        </a:highlight>
                      </a:endParaRPr>
                    </a:p>
                  </a:txBody>
                  <a:tcPr marT="91425" marB="91425" marR="91425" marL="91425">
                    <a:solidFill>
                      <a:srgbClr val="FFF2CC"/>
                    </a:solidFill>
                  </a:tcPr>
                </a:tc>
              </a:tr>
              <a:tr h="381000">
                <a:tc>
                  <a:txBody>
                    <a:bodyPr/>
                    <a:lstStyle/>
                    <a:p>
                      <a:pPr indent="0" lvl="0" marL="0" rtl="0" algn="l">
                        <a:spcBef>
                          <a:spcPts val="0"/>
                        </a:spcBef>
                        <a:spcAft>
                          <a:spcPts val="0"/>
                        </a:spcAft>
                        <a:buNone/>
                      </a:pPr>
                      <a:r>
                        <a:rPr lang="en"/>
                        <a:t>RANDOM FOREST</a:t>
                      </a:r>
                      <a:endParaRPr/>
                    </a:p>
                  </a:txBody>
                  <a:tcPr marT="91425" marB="91425" marR="91425" marL="91425">
                    <a:solidFill>
                      <a:srgbClr val="FFF2CC"/>
                    </a:solidFill>
                  </a:tcPr>
                </a:tc>
                <a:tc>
                  <a:txBody>
                    <a:bodyPr/>
                    <a:lstStyle/>
                    <a:p>
                      <a:pPr indent="0" lvl="0" marL="0" rtl="0" algn="l">
                        <a:lnSpc>
                          <a:spcPct val="115000"/>
                        </a:lnSpc>
                        <a:spcBef>
                          <a:spcPts val="0"/>
                        </a:spcBef>
                        <a:spcAft>
                          <a:spcPts val="0"/>
                        </a:spcAft>
                        <a:buNone/>
                      </a:pPr>
                      <a:r>
                        <a:rPr lang="en" sz="1200">
                          <a:solidFill>
                            <a:schemeClr val="dk1"/>
                          </a:solidFill>
                          <a:highlight>
                            <a:srgbClr val="FFF2CC"/>
                          </a:highlight>
                        </a:rPr>
                        <a:t>0.7622919293271224</a:t>
                      </a:r>
                      <a:endParaRPr sz="1500">
                        <a:highlight>
                          <a:srgbClr val="FFF2CC"/>
                        </a:highlight>
                      </a:endParaRPr>
                    </a:p>
                  </a:txBody>
                  <a:tcPr marT="91425" marB="91425" marR="91425" marL="91425">
                    <a:solidFill>
                      <a:srgbClr val="FFF2CC"/>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95" name="Shape 195"/>
        <p:cNvGrpSpPr/>
        <p:nvPr/>
      </p:nvGrpSpPr>
      <p:grpSpPr>
        <a:xfrm>
          <a:off x="0" y="0"/>
          <a:ext cx="0" cy="0"/>
          <a:chOff x="0" y="0"/>
          <a:chExt cx="0" cy="0"/>
        </a:xfrm>
      </p:grpSpPr>
      <p:sp>
        <p:nvSpPr>
          <p:cNvPr id="196" name="Google Shape;196;p35"/>
          <p:cNvSpPr txBox="1"/>
          <p:nvPr/>
        </p:nvSpPr>
        <p:spPr>
          <a:xfrm>
            <a:off x="554850" y="325825"/>
            <a:ext cx="8034300" cy="523200"/>
          </a:xfrm>
          <a:prstGeom prst="rect">
            <a:avLst/>
          </a:prstGeom>
          <a:solidFill>
            <a:srgbClr val="0C343D"/>
          </a:solidFill>
          <a:ln cap="flat" cmpd="sng" w="9525">
            <a:solidFill>
              <a:srgbClr val="FFF2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FFF2CC"/>
                </a:solidFill>
              </a:rPr>
              <a:t>REGRESSION MODEL PERFORMANCE ON TESTING DATA</a:t>
            </a:r>
            <a:endParaRPr b="1" sz="2200">
              <a:solidFill>
                <a:srgbClr val="FFF2CC"/>
              </a:solidFill>
            </a:endParaRPr>
          </a:p>
        </p:txBody>
      </p:sp>
      <p:sp>
        <p:nvSpPr>
          <p:cNvPr id="197" name="Google Shape;197;p35"/>
          <p:cNvSpPr txBox="1"/>
          <p:nvPr/>
        </p:nvSpPr>
        <p:spPr>
          <a:xfrm>
            <a:off x="634350" y="3778400"/>
            <a:ext cx="7615500" cy="11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0C343D"/>
                </a:solidFill>
                <a:highlight>
                  <a:srgbClr val="FFF2CC"/>
                </a:highlight>
              </a:rPr>
              <a:t>Root mean square error = 0.072 </a:t>
            </a:r>
            <a:endParaRPr sz="1500">
              <a:solidFill>
                <a:srgbClr val="0C343D"/>
              </a:solidFill>
              <a:highlight>
                <a:srgbClr val="FFF2CC"/>
              </a:highlight>
            </a:endParaRPr>
          </a:p>
          <a:p>
            <a:pPr indent="0" lvl="0" marL="0" rtl="0" algn="l">
              <a:lnSpc>
                <a:spcPct val="115000"/>
              </a:lnSpc>
              <a:spcBef>
                <a:spcPts val="0"/>
              </a:spcBef>
              <a:spcAft>
                <a:spcPts val="0"/>
              </a:spcAft>
              <a:buNone/>
            </a:pPr>
            <a:r>
              <a:rPr lang="en" sz="1500">
                <a:solidFill>
                  <a:srgbClr val="0C343D"/>
                </a:solidFill>
                <a:highlight>
                  <a:srgbClr val="FFF2CC"/>
                </a:highlight>
              </a:rPr>
              <a:t>R2 = 0.7854659918865505 </a:t>
            </a:r>
            <a:endParaRPr sz="1500">
              <a:solidFill>
                <a:srgbClr val="0C343D"/>
              </a:solidFill>
              <a:highlight>
                <a:srgbClr val="FFF2CC"/>
              </a:highlight>
            </a:endParaRPr>
          </a:p>
          <a:p>
            <a:pPr indent="0" lvl="0" marL="0" rtl="0" algn="l">
              <a:lnSpc>
                <a:spcPct val="115000"/>
              </a:lnSpc>
              <a:spcBef>
                <a:spcPts val="0"/>
              </a:spcBef>
              <a:spcAft>
                <a:spcPts val="0"/>
              </a:spcAft>
              <a:buClr>
                <a:schemeClr val="dk1"/>
              </a:buClr>
              <a:buSzPts val="1100"/>
              <a:buFont typeface="Arial"/>
              <a:buNone/>
            </a:pPr>
            <a:r>
              <a:rPr lang="en" sz="1500">
                <a:solidFill>
                  <a:srgbClr val="0C343D"/>
                </a:solidFill>
                <a:highlight>
                  <a:srgbClr val="FFF2CC"/>
                </a:highlight>
              </a:rPr>
              <a:t>Adjusted R2 = 0.7630519910388767</a:t>
            </a:r>
            <a:endParaRPr sz="1500">
              <a:solidFill>
                <a:srgbClr val="0C343D"/>
              </a:solidFill>
              <a:highlight>
                <a:srgbClr val="FFF2CC"/>
              </a:highlight>
            </a:endParaRPr>
          </a:p>
          <a:p>
            <a:pPr indent="0" lvl="0" marL="0" rtl="0" algn="l">
              <a:spcBef>
                <a:spcPts val="0"/>
              </a:spcBef>
              <a:spcAft>
                <a:spcPts val="0"/>
              </a:spcAft>
              <a:buNone/>
            </a:pPr>
            <a:r>
              <a:t/>
            </a:r>
            <a:endParaRPr/>
          </a:p>
        </p:txBody>
      </p:sp>
      <p:pic>
        <p:nvPicPr>
          <p:cNvPr id="198" name="Google Shape;198;p35"/>
          <p:cNvPicPr preferRelativeResize="0"/>
          <p:nvPr/>
        </p:nvPicPr>
        <p:blipFill rotWithShape="1">
          <a:blip r:embed="rId3">
            <a:alphaModFix/>
          </a:blip>
          <a:srcRect b="21836" l="18915" r="54100" t="47445"/>
          <a:stretch/>
        </p:blipFill>
        <p:spPr>
          <a:xfrm>
            <a:off x="2828900" y="1332775"/>
            <a:ext cx="3226402" cy="20658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8D8"/>
        </a:solidFill>
      </p:bgPr>
    </p:bg>
    <p:spTree>
      <p:nvGrpSpPr>
        <p:cNvPr id="202" name="Shape 202"/>
        <p:cNvGrpSpPr/>
        <p:nvPr/>
      </p:nvGrpSpPr>
      <p:grpSpPr>
        <a:xfrm>
          <a:off x="0" y="0"/>
          <a:ext cx="0" cy="0"/>
          <a:chOff x="0" y="0"/>
          <a:chExt cx="0" cy="0"/>
        </a:xfrm>
      </p:grpSpPr>
      <p:sp>
        <p:nvSpPr>
          <p:cNvPr id="203" name="Google Shape;203;p36"/>
          <p:cNvSpPr txBox="1"/>
          <p:nvPr/>
        </p:nvSpPr>
        <p:spPr>
          <a:xfrm>
            <a:off x="467600" y="600000"/>
            <a:ext cx="4473300" cy="3977400"/>
          </a:xfrm>
          <a:prstGeom prst="rect">
            <a:avLst/>
          </a:prstGeom>
          <a:solidFill>
            <a:srgbClr val="0C343D"/>
          </a:solid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t/>
            </a:r>
            <a:endParaRPr sz="4700">
              <a:solidFill>
                <a:srgbClr val="FFF2CC"/>
              </a:solidFill>
            </a:endParaRPr>
          </a:p>
          <a:p>
            <a:pPr indent="0" lvl="0" marL="0" marR="0" rtl="0" algn="ctr">
              <a:lnSpc>
                <a:spcPct val="110000"/>
              </a:lnSpc>
              <a:spcBef>
                <a:spcPts val="0"/>
              </a:spcBef>
              <a:spcAft>
                <a:spcPts val="0"/>
              </a:spcAft>
              <a:buNone/>
            </a:pPr>
            <a:r>
              <a:t/>
            </a:r>
            <a:endParaRPr sz="4500">
              <a:solidFill>
                <a:srgbClr val="FFF2CC"/>
              </a:solidFill>
            </a:endParaRPr>
          </a:p>
          <a:p>
            <a:pPr indent="0" lvl="0" marL="0" marR="0" rtl="0" algn="l">
              <a:lnSpc>
                <a:spcPct val="110000"/>
              </a:lnSpc>
              <a:spcBef>
                <a:spcPts val="0"/>
              </a:spcBef>
              <a:spcAft>
                <a:spcPts val="0"/>
              </a:spcAft>
              <a:buNone/>
            </a:pPr>
            <a:r>
              <a:rPr lang="en" sz="4500">
                <a:solidFill>
                  <a:srgbClr val="FFF2CC"/>
                </a:solidFill>
              </a:rPr>
              <a:t> CONCLUSIONS </a:t>
            </a:r>
            <a:endParaRPr sz="4500">
              <a:solidFill>
                <a:srgbClr val="FFF2CC"/>
              </a:solidFill>
            </a:endParaRPr>
          </a:p>
          <a:p>
            <a:pPr indent="0" lvl="0" marL="0" marR="0" rtl="0" algn="l">
              <a:lnSpc>
                <a:spcPct val="110000"/>
              </a:lnSpc>
              <a:spcBef>
                <a:spcPts val="0"/>
              </a:spcBef>
              <a:spcAft>
                <a:spcPts val="0"/>
              </a:spcAft>
              <a:buNone/>
            </a:pPr>
            <a:r>
              <a:t/>
            </a:r>
            <a:endParaRPr sz="1200">
              <a:solidFill>
                <a:srgbClr val="FFF2CC"/>
              </a:solidFill>
            </a:endParaRPr>
          </a:p>
          <a:p>
            <a:pPr indent="0" lvl="0" marL="0" marR="0" rtl="0" algn="l">
              <a:lnSpc>
                <a:spcPct val="110000"/>
              </a:lnSpc>
              <a:spcBef>
                <a:spcPts val="0"/>
              </a:spcBef>
              <a:spcAft>
                <a:spcPts val="0"/>
              </a:spcAft>
              <a:buNone/>
            </a:pPr>
            <a:r>
              <a:t/>
            </a:r>
            <a:endParaRPr sz="4500">
              <a:solidFill>
                <a:srgbClr val="FFF2CC"/>
              </a:solidFill>
            </a:endParaRPr>
          </a:p>
          <a:p>
            <a:pPr indent="0" lvl="0" marL="0" marR="0" rtl="0" algn="l">
              <a:lnSpc>
                <a:spcPct val="110000"/>
              </a:lnSpc>
              <a:spcBef>
                <a:spcPts val="0"/>
              </a:spcBef>
              <a:spcAft>
                <a:spcPts val="0"/>
              </a:spcAft>
              <a:buNone/>
            </a:pPr>
            <a:r>
              <a:t/>
            </a:r>
            <a:endParaRPr sz="4500">
              <a:solidFill>
                <a:srgbClr val="FFF2CC"/>
              </a:solidFill>
            </a:endParaRPr>
          </a:p>
        </p:txBody>
      </p:sp>
      <p:sp>
        <p:nvSpPr>
          <p:cNvPr id="204" name="Google Shape;204;p36"/>
          <p:cNvSpPr txBox="1"/>
          <p:nvPr/>
        </p:nvSpPr>
        <p:spPr>
          <a:xfrm>
            <a:off x="5470800" y="1174325"/>
            <a:ext cx="3433200" cy="3222000"/>
          </a:xfrm>
          <a:prstGeom prst="rect">
            <a:avLst/>
          </a:prstGeom>
          <a:noFill/>
          <a:ln>
            <a:noFill/>
          </a:ln>
        </p:spPr>
        <p:txBody>
          <a:bodyPr anchorCtr="0" anchor="t" bIns="0" lIns="0" spcFirstLastPara="1" rIns="0" wrap="square" tIns="0">
            <a:spAutoFit/>
          </a:bodyPr>
          <a:lstStyle/>
          <a:p>
            <a:pPr indent="-317500" lvl="0" marL="457200" rtl="0" algn="l">
              <a:lnSpc>
                <a:spcPct val="115000"/>
              </a:lnSpc>
              <a:spcBef>
                <a:spcPts val="0"/>
              </a:spcBef>
              <a:spcAft>
                <a:spcPts val="0"/>
              </a:spcAft>
              <a:buClr>
                <a:srgbClr val="134F5C"/>
              </a:buClr>
              <a:buSzPts val="1400"/>
              <a:buFont typeface="Times New Roman"/>
              <a:buChar char="●"/>
            </a:pPr>
            <a:r>
              <a:rPr lang="en" sz="1500">
                <a:solidFill>
                  <a:srgbClr val="134F5C"/>
                </a:solidFill>
                <a:latin typeface="Times New Roman"/>
                <a:ea typeface="Times New Roman"/>
                <a:cs typeface="Times New Roman"/>
                <a:sym typeface="Times New Roman"/>
              </a:rPr>
              <a:t>Able to</a:t>
            </a:r>
            <a:r>
              <a:rPr lang="en" sz="1500">
                <a:solidFill>
                  <a:srgbClr val="134F5C"/>
                </a:solidFill>
                <a:latin typeface="Times New Roman"/>
                <a:ea typeface="Times New Roman"/>
                <a:cs typeface="Times New Roman"/>
                <a:sym typeface="Times New Roman"/>
              </a:rPr>
              <a:t> predict opportunity of a </a:t>
            </a:r>
            <a:r>
              <a:rPr lang="en" sz="1600">
                <a:solidFill>
                  <a:srgbClr val="134F5C"/>
                </a:solidFill>
                <a:latin typeface="Times New Roman"/>
                <a:ea typeface="Times New Roman"/>
                <a:cs typeface="Times New Roman"/>
                <a:sym typeface="Times New Roman"/>
              </a:rPr>
              <a:t>student to get admitted to a master's</a:t>
            </a:r>
            <a:r>
              <a:rPr b="1" lang="en" sz="1200">
                <a:solidFill>
                  <a:srgbClr val="134F5C"/>
                </a:solidFill>
                <a:latin typeface="Times New Roman"/>
                <a:ea typeface="Times New Roman"/>
                <a:cs typeface="Times New Roman"/>
                <a:sym typeface="Times New Roman"/>
              </a:rPr>
              <a:t> </a:t>
            </a:r>
            <a:r>
              <a:rPr lang="en" sz="1500">
                <a:solidFill>
                  <a:srgbClr val="134F5C"/>
                </a:solidFill>
                <a:latin typeface="Times New Roman"/>
                <a:ea typeface="Times New Roman"/>
                <a:cs typeface="Times New Roman"/>
                <a:sym typeface="Times New Roman"/>
              </a:rPr>
              <a:t>program.</a:t>
            </a:r>
            <a:endParaRPr sz="1500">
              <a:solidFill>
                <a:srgbClr val="134F5C"/>
              </a:solidFill>
              <a:latin typeface="Times New Roman"/>
              <a:ea typeface="Times New Roman"/>
              <a:cs typeface="Times New Roman"/>
              <a:sym typeface="Times New Roman"/>
            </a:endParaRPr>
          </a:p>
          <a:p>
            <a:pPr indent="0" lvl="0" marL="457200" rtl="0" algn="l">
              <a:lnSpc>
                <a:spcPct val="115000"/>
              </a:lnSpc>
              <a:spcBef>
                <a:spcPts val="500"/>
              </a:spcBef>
              <a:spcAft>
                <a:spcPts val="0"/>
              </a:spcAft>
              <a:buNone/>
            </a:pPr>
            <a:r>
              <a:t/>
            </a:r>
            <a:endParaRPr sz="1500">
              <a:solidFill>
                <a:srgbClr val="134F5C"/>
              </a:solidFill>
              <a:latin typeface="Times New Roman"/>
              <a:ea typeface="Times New Roman"/>
              <a:cs typeface="Times New Roman"/>
              <a:sym typeface="Times New Roman"/>
            </a:endParaRPr>
          </a:p>
          <a:p>
            <a:pPr indent="-317500" lvl="0" marL="457200" rtl="0" algn="l">
              <a:lnSpc>
                <a:spcPct val="115000"/>
              </a:lnSpc>
              <a:spcBef>
                <a:spcPts val="500"/>
              </a:spcBef>
              <a:spcAft>
                <a:spcPts val="0"/>
              </a:spcAft>
              <a:buClr>
                <a:srgbClr val="134F5C"/>
              </a:buClr>
              <a:buSzPts val="1400"/>
              <a:buFont typeface="Times New Roman"/>
              <a:buChar char="●"/>
            </a:pPr>
            <a:r>
              <a:rPr lang="en" sz="1500">
                <a:solidFill>
                  <a:srgbClr val="134F5C"/>
                </a:solidFill>
                <a:latin typeface="Times New Roman"/>
                <a:ea typeface="Times New Roman"/>
                <a:cs typeface="Times New Roman"/>
                <a:sym typeface="Times New Roman"/>
              </a:rPr>
              <a:t>Based on the tests done in this</a:t>
            </a:r>
            <a:r>
              <a:rPr lang="en">
                <a:solidFill>
                  <a:srgbClr val="134F5C"/>
                </a:solidFill>
                <a:latin typeface="Times New Roman"/>
                <a:ea typeface="Times New Roman"/>
                <a:cs typeface="Times New Roman"/>
                <a:sym typeface="Times New Roman"/>
              </a:rPr>
              <a:t> project, </a:t>
            </a:r>
            <a:r>
              <a:rPr lang="en" sz="1500">
                <a:solidFill>
                  <a:srgbClr val="134F5C"/>
                </a:solidFill>
                <a:latin typeface="Times New Roman"/>
                <a:ea typeface="Times New Roman"/>
                <a:cs typeface="Times New Roman"/>
                <a:sym typeface="Times New Roman"/>
              </a:rPr>
              <a:t>Linear Regression model surpasses other models.</a:t>
            </a:r>
            <a:endParaRPr>
              <a:solidFill>
                <a:srgbClr val="134F5C"/>
              </a:solidFill>
              <a:latin typeface="Times New Roman"/>
              <a:ea typeface="Times New Roman"/>
              <a:cs typeface="Times New Roman"/>
              <a:sym typeface="Times New Roman"/>
            </a:endParaRPr>
          </a:p>
          <a:p>
            <a:pPr indent="0" lvl="0" marL="457200" rtl="0" algn="l">
              <a:lnSpc>
                <a:spcPct val="115000"/>
              </a:lnSpc>
              <a:spcBef>
                <a:spcPts val="500"/>
              </a:spcBef>
              <a:spcAft>
                <a:spcPts val="0"/>
              </a:spcAft>
              <a:buNone/>
            </a:pPr>
            <a:r>
              <a:t/>
            </a:r>
            <a:endParaRPr>
              <a:solidFill>
                <a:srgbClr val="134F5C"/>
              </a:solidFill>
              <a:latin typeface="Times New Roman"/>
              <a:ea typeface="Times New Roman"/>
              <a:cs typeface="Times New Roman"/>
              <a:sym typeface="Times New Roman"/>
            </a:endParaRPr>
          </a:p>
          <a:p>
            <a:pPr indent="-323850" lvl="0" marL="457200" rtl="0" algn="l">
              <a:lnSpc>
                <a:spcPct val="115000"/>
              </a:lnSpc>
              <a:spcBef>
                <a:spcPts val="500"/>
              </a:spcBef>
              <a:spcAft>
                <a:spcPts val="0"/>
              </a:spcAft>
              <a:buClr>
                <a:srgbClr val="134F5C"/>
              </a:buClr>
              <a:buSzPts val="1500"/>
              <a:buFont typeface="Times New Roman"/>
              <a:buChar char="●"/>
            </a:pPr>
            <a:r>
              <a:rPr lang="en" sz="1500">
                <a:solidFill>
                  <a:srgbClr val="134F5C"/>
                </a:solidFill>
                <a:latin typeface="Times New Roman"/>
                <a:ea typeface="Times New Roman"/>
                <a:cs typeface="Times New Roman"/>
                <a:sym typeface="Times New Roman"/>
              </a:rPr>
              <a:t>Explored important factors affecting Chance of Admission.</a:t>
            </a:r>
            <a:endParaRPr sz="1500">
              <a:solidFill>
                <a:srgbClr val="134F5C"/>
              </a:solidFill>
              <a:latin typeface="Times New Roman"/>
              <a:ea typeface="Times New Roman"/>
              <a:cs typeface="Times New Roman"/>
              <a:sym typeface="Times New Roman"/>
            </a:endParaRPr>
          </a:p>
          <a:p>
            <a:pPr indent="0" lvl="0" marL="0" marR="0" rtl="0" algn="ctr">
              <a:lnSpc>
                <a:spcPct val="140000"/>
              </a:lnSpc>
              <a:spcBef>
                <a:spcPts val="500"/>
              </a:spcBef>
              <a:spcAft>
                <a:spcPts val="0"/>
              </a:spcAft>
              <a:buNone/>
            </a:pPr>
            <a:r>
              <a:t/>
            </a:r>
            <a:endParaRPr sz="1600">
              <a:solidFill>
                <a:srgbClr val="134F5C"/>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3532"/>
        </a:solidFill>
      </p:bgPr>
    </p:bg>
    <p:spTree>
      <p:nvGrpSpPr>
        <p:cNvPr id="208" name="Shape 208"/>
        <p:cNvGrpSpPr/>
        <p:nvPr/>
      </p:nvGrpSpPr>
      <p:grpSpPr>
        <a:xfrm>
          <a:off x="0" y="0"/>
          <a:ext cx="0" cy="0"/>
          <a:chOff x="0" y="0"/>
          <a:chExt cx="0" cy="0"/>
        </a:xfrm>
      </p:grpSpPr>
      <p:sp>
        <p:nvSpPr>
          <p:cNvPr id="209" name="Google Shape;209;p37"/>
          <p:cNvSpPr/>
          <p:nvPr/>
        </p:nvSpPr>
        <p:spPr>
          <a:xfrm>
            <a:off x="476188" y="637837"/>
            <a:ext cx="8191622" cy="106267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F2CC"/>
                </a:solidFill>
                <a:latin typeface="Arial"/>
              </a:rPr>
              <a:t>THANK YOU</a:t>
            </a:r>
          </a:p>
        </p:txBody>
      </p:sp>
      <p:sp>
        <p:nvSpPr>
          <p:cNvPr id="210" name="Google Shape;210;p37"/>
          <p:cNvSpPr txBox="1"/>
          <p:nvPr/>
        </p:nvSpPr>
        <p:spPr>
          <a:xfrm>
            <a:off x="1727500" y="2486050"/>
            <a:ext cx="6125400" cy="165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500"/>
              </a:spcAft>
              <a:buNone/>
            </a:pPr>
            <a:r>
              <a:rPr lang="en" sz="2900">
                <a:solidFill>
                  <a:srgbClr val="529100"/>
                </a:solidFill>
              </a:rPr>
              <a:t>I</a:t>
            </a:r>
            <a:r>
              <a:rPr lang="en" sz="2900">
                <a:solidFill>
                  <a:srgbClr val="529100"/>
                </a:solidFill>
              </a:rPr>
              <a:t> hope this project can help students guess whether to apply for a master's degree or not.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3532"/>
        </a:solidFill>
      </p:bgPr>
    </p:bg>
    <p:spTree>
      <p:nvGrpSpPr>
        <p:cNvPr id="65" name="Shape 65"/>
        <p:cNvGrpSpPr/>
        <p:nvPr/>
      </p:nvGrpSpPr>
      <p:grpSpPr>
        <a:xfrm>
          <a:off x="0" y="0"/>
          <a:ext cx="0" cy="0"/>
          <a:chOff x="0" y="0"/>
          <a:chExt cx="0" cy="0"/>
        </a:xfrm>
      </p:grpSpPr>
      <p:sp>
        <p:nvSpPr>
          <p:cNvPr id="66" name="Google Shape;66;p15"/>
          <p:cNvSpPr txBox="1"/>
          <p:nvPr/>
        </p:nvSpPr>
        <p:spPr>
          <a:xfrm>
            <a:off x="514350" y="592138"/>
            <a:ext cx="5347500" cy="107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t/>
            </a:r>
            <a:endParaRPr sz="700"/>
          </a:p>
        </p:txBody>
      </p:sp>
      <p:sp>
        <p:nvSpPr>
          <p:cNvPr id="67" name="Google Shape;67;p15"/>
          <p:cNvSpPr txBox="1"/>
          <p:nvPr/>
        </p:nvSpPr>
        <p:spPr>
          <a:xfrm>
            <a:off x="917950" y="699850"/>
            <a:ext cx="7460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Comfortaa"/>
                <a:ea typeface="Comfortaa"/>
                <a:cs typeface="Comfortaa"/>
                <a:sym typeface="Comfortaa"/>
              </a:rPr>
              <a:t>DATASET</a:t>
            </a:r>
            <a:endParaRPr b="1" sz="2200">
              <a:solidFill>
                <a:schemeClr val="lt1"/>
              </a:solidFill>
              <a:latin typeface="Comfortaa"/>
              <a:ea typeface="Comfortaa"/>
              <a:cs typeface="Comfortaa"/>
              <a:sym typeface="Comfortaa"/>
            </a:endParaRPr>
          </a:p>
        </p:txBody>
      </p:sp>
      <p:sp>
        <p:nvSpPr>
          <p:cNvPr id="68" name="Google Shape;68;p15"/>
          <p:cNvSpPr txBox="1"/>
          <p:nvPr/>
        </p:nvSpPr>
        <p:spPr>
          <a:xfrm>
            <a:off x="917950" y="1537225"/>
            <a:ext cx="6906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omfortaa"/>
                <a:ea typeface="Comfortaa"/>
                <a:cs typeface="Comfortaa"/>
                <a:sym typeface="Comfortaa"/>
              </a:rPr>
              <a:t>The dataset used in this project was sourced from </a:t>
            </a:r>
            <a:r>
              <a:rPr lang="en" sz="1600" u="sng">
                <a:solidFill>
                  <a:schemeClr val="hlink"/>
                </a:solidFill>
                <a:latin typeface="Comfortaa"/>
                <a:ea typeface="Comfortaa"/>
                <a:cs typeface="Comfortaa"/>
                <a:sym typeface="Comfortaa"/>
                <a:hlinkClick r:id="rId3"/>
              </a:rPr>
              <a:t>Kaggle</a:t>
            </a:r>
            <a:r>
              <a:rPr lang="en" sz="1600">
                <a:solidFill>
                  <a:schemeClr val="lt1"/>
                </a:solidFill>
                <a:latin typeface="Comfortaa"/>
                <a:ea typeface="Comfortaa"/>
                <a:cs typeface="Comfortaa"/>
                <a:sym typeface="Comfortaa"/>
              </a:rPr>
              <a:t>. This dataset was built with the purpose of helping students in shortlisting universities with their profiles. This dataset is inspired by the UCLA Graduate Dataset. The dataset contains several parameters which are considered important during the application for Masters Programs.</a:t>
            </a:r>
            <a:endParaRPr sz="1600">
              <a:solidFill>
                <a:schemeClr val="lt1"/>
              </a:solidFill>
              <a:latin typeface="Comfortaa"/>
              <a:ea typeface="Comfortaa"/>
              <a:cs typeface="Comfortaa"/>
              <a:sym typeface="Comfortaa"/>
            </a:endParaRPr>
          </a:p>
          <a:p>
            <a:pPr indent="0" lvl="0" marL="0" rtl="0" algn="l">
              <a:spcBef>
                <a:spcPts val="0"/>
              </a:spcBef>
              <a:spcAft>
                <a:spcPts val="0"/>
              </a:spcAft>
              <a:buNone/>
            </a:pPr>
            <a:r>
              <a:t/>
            </a:r>
            <a:endParaRPr sz="1600">
              <a:solidFill>
                <a:schemeClr val="lt1"/>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3532"/>
        </a:solidFill>
      </p:bgPr>
    </p:bg>
    <p:spTree>
      <p:nvGrpSpPr>
        <p:cNvPr id="72" name="Shape 72"/>
        <p:cNvGrpSpPr/>
        <p:nvPr/>
      </p:nvGrpSpPr>
      <p:grpSpPr>
        <a:xfrm>
          <a:off x="0" y="0"/>
          <a:ext cx="0" cy="0"/>
          <a:chOff x="0" y="0"/>
          <a:chExt cx="0" cy="0"/>
        </a:xfrm>
      </p:grpSpPr>
      <p:sp>
        <p:nvSpPr>
          <p:cNvPr id="73" name="Google Shape;73;p16"/>
          <p:cNvSpPr txBox="1"/>
          <p:nvPr/>
        </p:nvSpPr>
        <p:spPr>
          <a:xfrm>
            <a:off x="514350" y="592138"/>
            <a:ext cx="5347500" cy="107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t/>
            </a:r>
            <a:endParaRPr sz="700"/>
          </a:p>
        </p:txBody>
      </p:sp>
      <p:sp>
        <p:nvSpPr>
          <p:cNvPr id="74" name="Google Shape;74;p16"/>
          <p:cNvSpPr txBox="1"/>
          <p:nvPr/>
        </p:nvSpPr>
        <p:spPr>
          <a:xfrm>
            <a:off x="910675" y="392050"/>
            <a:ext cx="428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Comfortaa"/>
                <a:ea typeface="Comfortaa"/>
                <a:cs typeface="Comfortaa"/>
                <a:sym typeface="Comfortaa"/>
              </a:rPr>
              <a:t>DATA ATTRIBUTES</a:t>
            </a:r>
            <a:endParaRPr b="1" sz="2100">
              <a:solidFill>
                <a:schemeClr val="lt1"/>
              </a:solidFill>
              <a:latin typeface="Comfortaa"/>
              <a:ea typeface="Comfortaa"/>
              <a:cs typeface="Comfortaa"/>
              <a:sym typeface="Comfortaa"/>
            </a:endParaRPr>
          </a:p>
        </p:txBody>
      </p:sp>
      <p:sp>
        <p:nvSpPr>
          <p:cNvPr id="75" name="Google Shape;75;p16"/>
          <p:cNvSpPr txBox="1"/>
          <p:nvPr/>
        </p:nvSpPr>
        <p:spPr>
          <a:xfrm>
            <a:off x="910675" y="1294200"/>
            <a:ext cx="6258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mfortaa"/>
                <a:ea typeface="Comfortaa"/>
                <a:cs typeface="Comfortaa"/>
                <a:sym typeface="Comfortaa"/>
              </a:rPr>
              <a:t>INDEPENDENT VARIABLES :</a:t>
            </a:r>
            <a:endParaRPr>
              <a:solidFill>
                <a:schemeClr val="lt1"/>
              </a:solidFill>
              <a:latin typeface="Comfortaa"/>
              <a:ea typeface="Comfortaa"/>
              <a:cs typeface="Comfortaa"/>
              <a:sym typeface="Comfortaa"/>
            </a:endParaRPr>
          </a:p>
          <a:p>
            <a:pPr indent="0" lvl="0" marL="0" rtl="0" algn="l">
              <a:spcBef>
                <a:spcPts val="0"/>
              </a:spcBef>
              <a:spcAft>
                <a:spcPts val="0"/>
              </a:spcAft>
              <a:buNone/>
            </a:pPr>
            <a:r>
              <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GRE Score out of 340</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TOEFL Score out of 120</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University Rating out of 5 points</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Statement of Purpose out of 5 points</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Letter of Recommendation out of 5 points</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Undergraduate GPA out of 10</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Research Experience either 0 or 1</a:t>
            </a:r>
            <a:endParaRPr>
              <a:solidFill>
                <a:schemeClr val="lt1"/>
              </a:solidFill>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p>
        </p:txBody>
      </p:sp>
      <p:sp>
        <p:nvSpPr>
          <p:cNvPr id="76" name="Google Shape;76;p16"/>
          <p:cNvSpPr txBox="1"/>
          <p:nvPr/>
        </p:nvSpPr>
        <p:spPr>
          <a:xfrm>
            <a:off x="910675" y="3567775"/>
            <a:ext cx="538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mfortaa"/>
                <a:ea typeface="Comfortaa"/>
                <a:cs typeface="Comfortaa"/>
                <a:sym typeface="Comfortaa"/>
              </a:rPr>
              <a:t>DEPENDENT VARIABLES :</a:t>
            </a:r>
            <a:endParaRPr>
              <a:solidFill>
                <a:schemeClr val="lt1"/>
              </a:solidFill>
              <a:latin typeface="Comfortaa"/>
              <a:ea typeface="Comfortaa"/>
              <a:cs typeface="Comfortaa"/>
              <a:sym typeface="Comfortaa"/>
            </a:endParaRPr>
          </a:p>
          <a:p>
            <a:pPr indent="0" lvl="0" marL="0" rtl="0" algn="l">
              <a:spcBef>
                <a:spcPts val="0"/>
              </a:spcBef>
              <a:spcAft>
                <a:spcPts val="0"/>
              </a:spcAft>
              <a:buNone/>
            </a:pPr>
            <a:r>
              <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Chance of admission : From 0 to 1</a:t>
            </a:r>
            <a:endParaRPr>
              <a:solidFill>
                <a:schemeClr val="lt1"/>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3532"/>
        </a:solidFill>
      </p:bgPr>
    </p:bg>
    <p:spTree>
      <p:nvGrpSpPr>
        <p:cNvPr id="80" name="Shape 80"/>
        <p:cNvGrpSpPr/>
        <p:nvPr/>
      </p:nvGrpSpPr>
      <p:grpSpPr>
        <a:xfrm>
          <a:off x="0" y="0"/>
          <a:ext cx="0" cy="0"/>
          <a:chOff x="0" y="0"/>
          <a:chExt cx="0" cy="0"/>
        </a:xfrm>
      </p:grpSpPr>
      <p:sp>
        <p:nvSpPr>
          <p:cNvPr id="81" name="Google Shape;81;p17"/>
          <p:cNvSpPr txBox="1"/>
          <p:nvPr/>
        </p:nvSpPr>
        <p:spPr>
          <a:xfrm>
            <a:off x="514350" y="592138"/>
            <a:ext cx="5347500" cy="107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t/>
            </a:r>
            <a:endParaRPr sz="700"/>
          </a:p>
        </p:txBody>
      </p:sp>
      <p:sp>
        <p:nvSpPr>
          <p:cNvPr id="82" name="Google Shape;82;p17"/>
          <p:cNvSpPr txBox="1"/>
          <p:nvPr/>
        </p:nvSpPr>
        <p:spPr>
          <a:xfrm>
            <a:off x="1012675" y="553700"/>
            <a:ext cx="681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3" name="Google Shape;83;p17"/>
          <p:cNvSpPr txBox="1"/>
          <p:nvPr/>
        </p:nvSpPr>
        <p:spPr>
          <a:xfrm>
            <a:off x="925250" y="553700"/>
            <a:ext cx="660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Comfortaa"/>
                <a:ea typeface="Comfortaa"/>
                <a:cs typeface="Comfortaa"/>
                <a:sym typeface="Comfortaa"/>
              </a:rPr>
              <a:t>METHODOLOGY</a:t>
            </a:r>
            <a:endParaRPr b="1" sz="2000">
              <a:solidFill>
                <a:schemeClr val="lt1"/>
              </a:solidFill>
              <a:latin typeface="Comfortaa"/>
              <a:ea typeface="Comfortaa"/>
              <a:cs typeface="Comfortaa"/>
              <a:sym typeface="Comfortaa"/>
            </a:endParaRPr>
          </a:p>
        </p:txBody>
      </p:sp>
      <p:sp>
        <p:nvSpPr>
          <p:cNvPr id="84" name="Google Shape;84;p17"/>
          <p:cNvSpPr txBox="1"/>
          <p:nvPr/>
        </p:nvSpPr>
        <p:spPr>
          <a:xfrm>
            <a:off x="925250" y="1464375"/>
            <a:ext cx="72927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mfortaa"/>
                <a:ea typeface="Comfortaa"/>
                <a:cs typeface="Comfortaa"/>
                <a:sym typeface="Comfortaa"/>
              </a:rPr>
              <a:t>Calculating chance of admission using ML Algorithms include the following stages.</a:t>
            </a:r>
            <a:endParaRPr>
              <a:solidFill>
                <a:schemeClr val="lt1"/>
              </a:solidFill>
              <a:latin typeface="Comfortaa"/>
              <a:ea typeface="Comfortaa"/>
              <a:cs typeface="Comfortaa"/>
              <a:sym typeface="Comfortaa"/>
            </a:endParaRPr>
          </a:p>
          <a:p>
            <a:pPr indent="0" lvl="0" marL="0" rtl="0" algn="l">
              <a:spcBef>
                <a:spcPts val="0"/>
              </a:spcBef>
              <a:spcAft>
                <a:spcPts val="0"/>
              </a:spcAft>
              <a:buNone/>
            </a:pPr>
            <a:r>
              <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Data Preprocessing : The data is made ready for further analysis. The bad values are ignored or replaced, missing values are filled or those entries removed. We check for any null values in the dataset.</a:t>
            </a:r>
            <a:endParaRPr>
              <a:solidFill>
                <a:schemeClr val="lt1"/>
              </a:solidFill>
              <a:latin typeface="Comfortaa"/>
              <a:ea typeface="Comfortaa"/>
              <a:cs typeface="Comfortaa"/>
              <a:sym typeface="Comfortaa"/>
            </a:endParaRPr>
          </a:p>
          <a:p>
            <a:pPr indent="0" lvl="0" marL="457200" rtl="0" algn="l">
              <a:spcBef>
                <a:spcPts val="0"/>
              </a:spcBef>
              <a:spcAft>
                <a:spcPts val="0"/>
              </a:spcAft>
              <a:buNone/>
            </a:pPr>
            <a:r>
              <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Feature Selection : In this step the important and necessary features for prediction of chance of admission are selected. We remove the serial number column from the data as it is not related to the </a:t>
            </a:r>
            <a:r>
              <a:rPr lang="en">
                <a:solidFill>
                  <a:schemeClr val="lt1"/>
                </a:solidFill>
                <a:latin typeface="Comfortaa"/>
                <a:ea typeface="Comfortaa"/>
                <a:cs typeface="Comfortaa"/>
                <a:sym typeface="Comfortaa"/>
              </a:rPr>
              <a:t>outcome</a:t>
            </a:r>
            <a:r>
              <a:rPr lang="en">
                <a:solidFill>
                  <a:schemeClr val="lt1"/>
                </a:solidFill>
                <a:latin typeface="Comfortaa"/>
                <a:ea typeface="Comfortaa"/>
                <a:cs typeface="Comfortaa"/>
                <a:sym typeface="Comfortaa"/>
              </a:rPr>
              <a:t>.</a:t>
            </a:r>
            <a:endParaRPr>
              <a:solidFill>
                <a:schemeClr val="lt1"/>
              </a:solidFill>
              <a:latin typeface="Comfortaa"/>
              <a:ea typeface="Comfortaa"/>
              <a:cs typeface="Comfortaa"/>
              <a:sym typeface="Comfortaa"/>
            </a:endParaRPr>
          </a:p>
          <a:p>
            <a:pPr indent="0" lvl="0" marL="457200" rtl="0" algn="l">
              <a:spcBef>
                <a:spcPts val="0"/>
              </a:spcBef>
              <a:spcAft>
                <a:spcPts val="0"/>
              </a:spcAft>
              <a:buNone/>
            </a:pPr>
            <a:r>
              <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Data Visualization : In this step visual description of the data is provided, so as to give a sense of what the data is</a:t>
            </a:r>
            <a:endParaRPr>
              <a:solidFill>
                <a:schemeClr val="lt1"/>
              </a:solidFill>
              <a:latin typeface="Comfortaa"/>
              <a:ea typeface="Comfortaa"/>
              <a:cs typeface="Comfortaa"/>
              <a:sym typeface="Comfortaa"/>
            </a:endParaRPr>
          </a:p>
          <a:p>
            <a:pPr indent="0" lvl="0" marL="457200" rtl="0" algn="l">
              <a:spcBef>
                <a:spcPts val="0"/>
              </a:spcBef>
              <a:spcAft>
                <a:spcPts val="0"/>
              </a:spcAft>
              <a:buNone/>
            </a:pPr>
            <a:r>
              <a:t/>
            </a:r>
            <a:endParaRPr>
              <a:solidFill>
                <a:schemeClr val="lt1"/>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3532"/>
        </a:solidFill>
      </p:bgPr>
    </p:bg>
    <p:spTree>
      <p:nvGrpSpPr>
        <p:cNvPr id="88" name="Shape 88"/>
        <p:cNvGrpSpPr/>
        <p:nvPr/>
      </p:nvGrpSpPr>
      <p:grpSpPr>
        <a:xfrm>
          <a:off x="0" y="0"/>
          <a:ext cx="0" cy="0"/>
          <a:chOff x="0" y="0"/>
          <a:chExt cx="0" cy="0"/>
        </a:xfrm>
      </p:grpSpPr>
      <p:sp>
        <p:nvSpPr>
          <p:cNvPr id="89" name="Google Shape;89;p18"/>
          <p:cNvSpPr txBox="1"/>
          <p:nvPr/>
        </p:nvSpPr>
        <p:spPr>
          <a:xfrm>
            <a:off x="514350" y="592138"/>
            <a:ext cx="5347500" cy="107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t/>
            </a:r>
            <a:endParaRPr sz="700"/>
          </a:p>
        </p:txBody>
      </p:sp>
      <p:sp>
        <p:nvSpPr>
          <p:cNvPr id="90" name="Google Shape;90;p18"/>
          <p:cNvSpPr txBox="1"/>
          <p:nvPr/>
        </p:nvSpPr>
        <p:spPr>
          <a:xfrm>
            <a:off x="1012675" y="553700"/>
            <a:ext cx="681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1" name="Google Shape;91;p18"/>
          <p:cNvSpPr txBox="1"/>
          <p:nvPr/>
        </p:nvSpPr>
        <p:spPr>
          <a:xfrm>
            <a:off x="903400" y="1209600"/>
            <a:ext cx="7329000" cy="2724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Comfortaa"/>
              <a:buChar char="●"/>
            </a:pPr>
            <a:r>
              <a:rPr lang="en" sz="1500">
                <a:solidFill>
                  <a:schemeClr val="lt1"/>
                </a:solidFill>
                <a:latin typeface="Comfortaa"/>
                <a:ea typeface="Comfortaa"/>
                <a:cs typeface="Comfortaa"/>
                <a:sym typeface="Comfortaa"/>
              </a:rPr>
              <a:t>Training and Testing data: The dataset is split into training data and testing data. The model gets trained by the training set and this trained model will be used to test if the predictions are made correct or not.</a:t>
            </a:r>
            <a:endParaRPr sz="1500">
              <a:solidFill>
                <a:schemeClr val="lt1"/>
              </a:solidFill>
              <a:latin typeface="Comfortaa"/>
              <a:ea typeface="Comfortaa"/>
              <a:cs typeface="Comfortaa"/>
              <a:sym typeface="Comfortaa"/>
            </a:endParaRPr>
          </a:p>
          <a:p>
            <a:pPr indent="0" lvl="0" marL="457200" rtl="0" algn="l">
              <a:spcBef>
                <a:spcPts val="0"/>
              </a:spcBef>
              <a:spcAft>
                <a:spcPts val="0"/>
              </a:spcAft>
              <a:buNone/>
            </a:pPr>
            <a:r>
              <a:t/>
            </a:r>
            <a:endParaRPr sz="1500">
              <a:solidFill>
                <a:schemeClr val="lt1"/>
              </a:solidFill>
              <a:latin typeface="Comfortaa"/>
              <a:ea typeface="Comfortaa"/>
              <a:cs typeface="Comfortaa"/>
              <a:sym typeface="Comfortaa"/>
            </a:endParaRPr>
          </a:p>
          <a:p>
            <a:pPr indent="-323850" lvl="0" marL="457200" rtl="0" algn="l">
              <a:spcBef>
                <a:spcPts val="0"/>
              </a:spcBef>
              <a:spcAft>
                <a:spcPts val="0"/>
              </a:spcAft>
              <a:buClr>
                <a:schemeClr val="lt1"/>
              </a:buClr>
              <a:buSzPts val="1500"/>
              <a:buFont typeface="Comfortaa"/>
              <a:buChar char="●"/>
            </a:pPr>
            <a:r>
              <a:rPr lang="en" sz="1500">
                <a:solidFill>
                  <a:schemeClr val="lt1"/>
                </a:solidFill>
                <a:latin typeface="Comfortaa"/>
                <a:ea typeface="Comfortaa"/>
                <a:cs typeface="Comfortaa"/>
                <a:sym typeface="Comfortaa"/>
              </a:rPr>
              <a:t>Training the Model : Now we train different ML models with the training data set. The results are then analyzed.</a:t>
            </a:r>
            <a:endParaRPr sz="1500">
              <a:solidFill>
                <a:schemeClr val="lt1"/>
              </a:solidFill>
              <a:latin typeface="Comfortaa"/>
              <a:ea typeface="Comfortaa"/>
              <a:cs typeface="Comfortaa"/>
              <a:sym typeface="Comfortaa"/>
            </a:endParaRPr>
          </a:p>
          <a:p>
            <a:pPr indent="0" lvl="0" marL="457200" rtl="0" algn="l">
              <a:spcBef>
                <a:spcPts val="0"/>
              </a:spcBef>
              <a:spcAft>
                <a:spcPts val="0"/>
              </a:spcAft>
              <a:buNone/>
            </a:pPr>
            <a:r>
              <a:t/>
            </a:r>
            <a:endParaRPr sz="1500">
              <a:solidFill>
                <a:schemeClr val="lt1"/>
              </a:solidFill>
              <a:latin typeface="Comfortaa"/>
              <a:ea typeface="Comfortaa"/>
              <a:cs typeface="Comfortaa"/>
              <a:sym typeface="Comfortaa"/>
            </a:endParaRPr>
          </a:p>
          <a:p>
            <a:pPr indent="-323850" lvl="0" marL="457200" rtl="0" algn="l">
              <a:spcBef>
                <a:spcPts val="0"/>
              </a:spcBef>
              <a:spcAft>
                <a:spcPts val="0"/>
              </a:spcAft>
              <a:buClr>
                <a:schemeClr val="lt1"/>
              </a:buClr>
              <a:buSzPts val="1500"/>
              <a:buFont typeface="Comfortaa"/>
              <a:buChar char="●"/>
            </a:pPr>
            <a:r>
              <a:rPr lang="en" sz="1500">
                <a:solidFill>
                  <a:schemeClr val="lt1"/>
                </a:solidFill>
                <a:latin typeface="Comfortaa"/>
                <a:ea typeface="Comfortaa"/>
                <a:cs typeface="Comfortaa"/>
                <a:sym typeface="Comfortaa"/>
              </a:rPr>
              <a:t>Performance Analysis: The algorithm with the highest accuracy is chosen as the best method to predict the dependent variable from the independent ones.</a:t>
            </a:r>
            <a:endParaRPr b="1" sz="1500">
              <a:solidFill>
                <a:schemeClr val="lt1"/>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8D8"/>
        </a:solidFill>
      </p:bgPr>
    </p:bg>
    <p:spTree>
      <p:nvGrpSpPr>
        <p:cNvPr id="95" name="Shape 95"/>
        <p:cNvGrpSpPr/>
        <p:nvPr/>
      </p:nvGrpSpPr>
      <p:grpSpPr>
        <a:xfrm>
          <a:off x="0" y="0"/>
          <a:ext cx="0" cy="0"/>
          <a:chOff x="0" y="0"/>
          <a:chExt cx="0" cy="0"/>
        </a:xfrm>
      </p:grpSpPr>
      <p:sp>
        <p:nvSpPr>
          <p:cNvPr id="96" name="Google Shape;96;p19"/>
          <p:cNvSpPr txBox="1"/>
          <p:nvPr/>
        </p:nvSpPr>
        <p:spPr>
          <a:xfrm>
            <a:off x="218200" y="242400"/>
            <a:ext cx="3787500" cy="4502400"/>
          </a:xfrm>
          <a:prstGeom prst="rect">
            <a:avLst/>
          </a:prstGeom>
          <a:solidFill>
            <a:srgbClr val="0C343D"/>
          </a:solid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t/>
            </a:r>
            <a:endParaRPr sz="4500">
              <a:solidFill>
                <a:srgbClr val="253532"/>
              </a:solidFill>
              <a:highlight>
                <a:srgbClr val="FFF2CC"/>
              </a:highlight>
            </a:endParaRPr>
          </a:p>
          <a:p>
            <a:pPr indent="0" lvl="0" marL="0" marR="0" rtl="0" algn="l">
              <a:lnSpc>
                <a:spcPct val="110000"/>
              </a:lnSpc>
              <a:spcBef>
                <a:spcPts val="0"/>
              </a:spcBef>
              <a:spcAft>
                <a:spcPts val="0"/>
              </a:spcAft>
              <a:buNone/>
            </a:pPr>
            <a:r>
              <a:t/>
            </a:r>
            <a:endParaRPr sz="4500">
              <a:solidFill>
                <a:srgbClr val="253532"/>
              </a:solidFill>
              <a:highlight>
                <a:srgbClr val="FFF2CC"/>
              </a:highlight>
            </a:endParaRPr>
          </a:p>
          <a:p>
            <a:pPr indent="0" lvl="0" marL="0" marR="0" rtl="0" algn="l">
              <a:lnSpc>
                <a:spcPct val="110000"/>
              </a:lnSpc>
              <a:spcBef>
                <a:spcPts val="0"/>
              </a:spcBef>
              <a:spcAft>
                <a:spcPts val="0"/>
              </a:spcAft>
              <a:buNone/>
            </a:pPr>
            <a:r>
              <a:rPr lang="en" sz="4500">
                <a:solidFill>
                  <a:srgbClr val="253532"/>
                </a:solidFill>
                <a:highlight>
                  <a:srgbClr val="FFF2CC"/>
                </a:highlight>
              </a:rPr>
              <a:t>FEATURE</a:t>
            </a:r>
            <a:endParaRPr sz="4500">
              <a:solidFill>
                <a:srgbClr val="253532"/>
              </a:solidFill>
              <a:highlight>
                <a:srgbClr val="FFF2CC"/>
              </a:highlight>
            </a:endParaRPr>
          </a:p>
          <a:p>
            <a:pPr indent="0" lvl="0" marL="0" marR="0" rtl="0" algn="l">
              <a:lnSpc>
                <a:spcPct val="110000"/>
              </a:lnSpc>
              <a:spcBef>
                <a:spcPts val="0"/>
              </a:spcBef>
              <a:spcAft>
                <a:spcPts val="0"/>
              </a:spcAft>
              <a:buNone/>
            </a:pPr>
            <a:r>
              <a:rPr lang="en" sz="4500">
                <a:solidFill>
                  <a:srgbClr val="253532"/>
                </a:solidFill>
                <a:highlight>
                  <a:srgbClr val="FFF2CC"/>
                </a:highlight>
              </a:rPr>
              <a:t>ELIMINATION</a:t>
            </a:r>
            <a:endParaRPr sz="4500">
              <a:solidFill>
                <a:srgbClr val="253532"/>
              </a:solidFill>
              <a:highlight>
                <a:srgbClr val="FFF2CC"/>
              </a:highlight>
            </a:endParaRPr>
          </a:p>
          <a:p>
            <a:pPr indent="0" lvl="0" marL="0" marR="0" rtl="0" algn="l">
              <a:lnSpc>
                <a:spcPct val="110000"/>
              </a:lnSpc>
              <a:spcBef>
                <a:spcPts val="0"/>
              </a:spcBef>
              <a:spcAft>
                <a:spcPts val="0"/>
              </a:spcAft>
              <a:buNone/>
            </a:pPr>
            <a:r>
              <a:t/>
            </a:r>
            <a:endParaRPr sz="4500">
              <a:solidFill>
                <a:srgbClr val="253532"/>
              </a:solidFill>
              <a:highlight>
                <a:srgbClr val="FFF2CC"/>
              </a:highlight>
            </a:endParaRPr>
          </a:p>
          <a:p>
            <a:pPr indent="0" lvl="0" marL="0" marR="0" rtl="0" algn="l">
              <a:lnSpc>
                <a:spcPct val="110000"/>
              </a:lnSpc>
              <a:spcBef>
                <a:spcPts val="0"/>
              </a:spcBef>
              <a:spcAft>
                <a:spcPts val="0"/>
              </a:spcAft>
              <a:buNone/>
            </a:pPr>
            <a:r>
              <a:t/>
            </a:r>
            <a:endParaRPr sz="4500">
              <a:solidFill>
                <a:srgbClr val="253532"/>
              </a:solidFill>
              <a:highlight>
                <a:srgbClr val="FFF2CC"/>
              </a:highlight>
            </a:endParaRPr>
          </a:p>
        </p:txBody>
      </p:sp>
      <p:pic>
        <p:nvPicPr>
          <p:cNvPr id="97" name="Google Shape;97;p19"/>
          <p:cNvPicPr preferRelativeResize="0"/>
          <p:nvPr/>
        </p:nvPicPr>
        <p:blipFill rotWithShape="1">
          <a:blip r:embed="rId3">
            <a:alphaModFix/>
          </a:blip>
          <a:srcRect b="46141" l="20175" r="36519" t="34718"/>
          <a:stretch/>
        </p:blipFill>
        <p:spPr>
          <a:xfrm>
            <a:off x="4205338" y="787100"/>
            <a:ext cx="4764874" cy="1184574"/>
          </a:xfrm>
          <a:prstGeom prst="rect">
            <a:avLst/>
          </a:prstGeom>
          <a:noFill/>
          <a:ln>
            <a:noFill/>
          </a:ln>
        </p:spPr>
      </p:pic>
      <p:pic>
        <p:nvPicPr>
          <p:cNvPr id="98" name="Google Shape;98;p19"/>
          <p:cNvPicPr preferRelativeResize="0"/>
          <p:nvPr/>
        </p:nvPicPr>
        <p:blipFill rotWithShape="1">
          <a:blip r:embed="rId3">
            <a:alphaModFix/>
          </a:blip>
          <a:srcRect b="16562" l="20123" r="40923" t="64297"/>
          <a:stretch/>
        </p:blipFill>
        <p:spPr>
          <a:xfrm>
            <a:off x="4346198" y="2875700"/>
            <a:ext cx="4623998" cy="1278075"/>
          </a:xfrm>
          <a:prstGeom prst="rect">
            <a:avLst/>
          </a:prstGeom>
          <a:noFill/>
          <a:ln>
            <a:noFill/>
          </a:ln>
        </p:spPr>
      </p:pic>
      <p:sp>
        <p:nvSpPr>
          <p:cNvPr id="99" name="Google Shape;99;p19"/>
          <p:cNvSpPr/>
          <p:nvPr/>
        </p:nvSpPr>
        <p:spPr>
          <a:xfrm>
            <a:off x="6320275" y="2119788"/>
            <a:ext cx="350700" cy="607800"/>
          </a:xfrm>
          <a:prstGeom prst="downArrow">
            <a:avLst>
              <a:gd fmla="val 50000" name="adj1"/>
              <a:gd fmla="val 50000" name="adj2"/>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8D8"/>
        </a:solidFill>
      </p:bgPr>
    </p:bg>
    <p:spTree>
      <p:nvGrpSpPr>
        <p:cNvPr id="103" name="Shape 103"/>
        <p:cNvGrpSpPr/>
        <p:nvPr/>
      </p:nvGrpSpPr>
      <p:grpSpPr>
        <a:xfrm>
          <a:off x="0" y="0"/>
          <a:ext cx="0" cy="0"/>
          <a:chOff x="0" y="0"/>
          <a:chExt cx="0" cy="0"/>
        </a:xfrm>
      </p:grpSpPr>
      <p:sp>
        <p:nvSpPr>
          <p:cNvPr id="104" name="Google Shape;104;p20"/>
          <p:cNvSpPr txBox="1"/>
          <p:nvPr/>
        </p:nvSpPr>
        <p:spPr>
          <a:xfrm>
            <a:off x="218200" y="242400"/>
            <a:ext cx="4395300" cy="4502400"/>
          </a:xfrm>
          <a:prstGeom prst="rect">
            <a:avLst/>
          </a:prstGeom>
          <a:solidFill>
            <a:srgbClr val="0C343D"/>
          </a:solid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t/>
            </a:r>
            <a:endParaRPr sz="4500">
              <a:solidFill>
                <a:srgbClr val="253532"/>
              </a:solidFill>
              <a:highlight>
                <a:srgbClr val="FFF2CC"/>
              </a:highlight>
            </a:endParaRPr>
          </a:p>
          <a:p>
            <a:pPr indent="0" lvl="0" marL="0" marR="0" rtl="0" algn="l">
              <a:lnSpc>
                <a:spcPct val="110000"/>
              </a:lnSpc>
              <a:spcBef>
                <a:spcPts val="0"/>
              </a:spcBef>
              <a:spcAft>
                <a:spcPts val="0"/>
              </a:spcAft>
              <a:buNone/>
            </a:pPr>
            <a:r>
              <a:t/>
            </a:r>
            <a:endParaRPr sz="4500">
              <a:solidFill>
                <a:srgbClr val="253532"/>
              </a:solidFill>
              <a:highlight>
                <a:srgbClr val="FFF2CC"/>
              </a:highlight>
            </a:endParaRPr>
          </a:p>
          <a:p>
            <a:pPr indent="0" lvl="0" marL="0" marR="0" rtl="0" algn="l">
              <a:lnSpc>
                <a:spcPct val="110000"/>
              </a:lnSpc>
              <a:spcBef>
                <a:spcPts val="0"/>
              </a:spcBef>
              <a:spcAft>
                <a:spcPts val="0"/>
              </a:spcAft>
              <a:buNone/>
            </a:pPr>
            <a:r>
              <a:rPr lang="en" sz="4500">
                <a:solidFill>
                  <a:srgbClr val="253532"/>
                </a:solidFill>
                <a:highlight>
                  <a:srgbClr val="FFF2CC"/>
                </a:highlight>
              </a:rPr>
              <a:t>DATAFRAME           INFORMATI</a:t>
            </a:r>
            <a:r>
              <a:rPr lang="en" sz="4500">
                <a:solidFill>
                  <a:srgbClr val="253532"/>
                </a:solidFill>
                <a:highlight>
                  <a:srgbClr val="FFF2CC"/>
                </a:highlight>
              </a:rPr>
              <a:t>O</a:t>
            </a:r>
            <a:r>
              <a:rPr lang="en" sz="4500">
                <a:solidFill>
                  <a:srgbClr val="253532"/>
                </a:solidFill>
                <a:highlight>
                  <a:srgbClr val="FFF2CC"/>
                </a:highlight>
              </a:rPr>
              <a:t>N</a:t>
            </a:r>
            <a:endParaRPr sz="4500">
              <a:solidFill>
                <a:srgbClr val="253532"/>
              </a:solidFill>
              <a:highlight>
                <a:srgbClr val="FFF2CC"/>
              </a:highlight>
            </a:endParaRPr>
          </a:p>
          <a:p>
            <a:pPr indent="0" lvl="0" marL="0" marR="0" rtl="0" algn="l">
              <a:lnSpc>
                <a:spcPct val="110000"/>
              </a:lnSpc>
              <a:spcBef>
                <a:spcPts val="0"/>
              </a:spcBef>
              <a:spcAft>
                <a:spcPts val="0"/>
              </a:spcAft>
              <a:buNone/>
            </a:pPr>
            <a:r>
              <a:t/>
            </a:r>
            <a:endParaRPr sz="4500">
              <a:solidFill>
                <a:srgbClr val="253532"/>
              </a:solidFill>
              <a:highlight>
                <a:srgbClr val="FFF2CC"/>
              </a:highlight>
            </a:endParaRPr>
          </a:p>
          <a:p>
            <a:pPr indent="0" lvl="0" marL="0" marR="0" rtl="0" algn="l">
              <a:lnSpc>
                <a:spcPct val="110000"/>
              </a:lnSpc>
              <a:spcBef>
                <a:spcPts val="0"/>
              </a:spcBef>
              <a:spcAft>
                <a:spcPts val="0"/>
              </a:spcAft>
              <a:buNone/>
            </a:pPr>
            <a:r>
              <a:t/>
            </a:r>
            <a:endParaRPr sz="4500">
              <a:solidFill>
                <a:srgbClr val="253532"/>
              </a:solidFill>
              <a:highlight>
                <a:srgbClr val="FFF2CC"/>
              </a:highlight>
            </a:endParaRPr>
          </a:p>
        </p:txBody>
      </p:sp>
      <p:pic>
        <p:nvPicPr>
          <p:cNvPr id="105" name="Google Shape;105;p20"/>
          <p:cNvPicPr preferRelativeResize="0"/>
          <p:nvPr/>
        </p:nvPicPr>
        <p:blipFill rotWithShape="1">
          <a:blip r:embed="rId3">
            <a:alphaModFix/>
          </a:blip>
          <a:srcRect b="48404" l="20140" r="55046" t="31196"/>
          <a:stretch/>
        </p:blipFill>
        <p:spPr>
          <a:xfrm>
            <a:off x="4749750" y="1566225"/>
            <a:ext cx="4010827" cy="1854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53532"/>
        </a:solidFill>
      </p:bgPr>
    </p:bg>
    <p:spTree>
      <p:nvGrpSpPr>
        <p:cNvPr id="109" name="Shape 109"/>
        <p:cNvGrpSpPr/>
        <p:nvPr/>
      </p:nvGrpSpPr>
      <p:grpSpPr>
        <a:xfrm>
          <a:off x="0" y="0"/>
          <a:ext cx="0" cy="0"/>
          <a:chOff x="0" y="0"/>
          <a:chExt cx="0" cy="0"/>
        </a:xfrm>
      </p:grpSpPr>
      <p:sp>
        <p:nvSpPr>
          <p:cNvPr id="110" name="Google Shape;110;p21"/>
          <p:cNvSpPr txBox="1"/>
          <p:nvPr/>
        </p:nvSpPr>
        <p:spPr>
          <a:xfrm>
            <a:off x="459825" y="260525"/>
            <a:ext cx="8416500" cy="14547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 sz="4500">
                <a:solidFill>
                  <a:srgbClr val="FFFFFF"/>
                </a:solidFill>
              </a:rPr>
              <a:t>STATISTICAL SUMMARY OF DATA</a:t>
            </a:r>
            <a:endParaRPr sz="700"/>
          </a:p>
        </p:txBody>
      </p:sp>
      <p:pic>
        <p:nvPicPr>
          <p:cNvPr id="111" name="Google Shape;111;p21"/>
          <p:cNvPicPr preferRelativeResize="0"/>
          <p:nvPr/>
        </p:nvPicPr>
        <p:blipFill rotWithShape="1">
          <a:blip r:embed="rId3">
            <a:alphaModFix/>
          </a:blip>
          <a:srcRect b="5734" l="20297" r="31468" t="63285"/>
          <a:stretch/>
        </p:blipFill>
        <p:spPr>
          <a:xfrm>
            <a:off x="632785" y="1899642"/>
            <a:ext cx="7878427" cy="28463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