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10287000" cx="18288000"/>
  <p:notesSz cx="10287000" cy="18288000"/>
  <p:embeddedFontLst>
    <p:embeddedFont>
      <p:font typeface="Raleway"/>
      <p:bold r:id="rId17"/>
      <p:boldItalic r:id="rId18"/>
    </p:embeddedFont>
    <p:embeddedFont>
      <p:font typeface="Raleway Medium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Medium-bold.fntdata"/><Relationship Id="rId11" Type="http://schemas.openxmlformats.org/officeDocument/2006/relationships/slide" Target="slides/slide7.xml"/><Relationship Id="rId22" Type="http://schemas.openxmlformats.org/officeDocument/2006/relationships/font" Target="fonts/RalewayMedium-boldItalic.fntdata"/><Relationship Id="rId10" Type="http://schemas.openxmlformats.org/officeDocument/2006/relationships/slide" Target="slides/slide6.xml"/><Relationship Id="rId21" Type="http://schemas.openxmlformats.org/officeDocument/2006/relationships/font" Target="fonts/RalewayMedium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aleway-bold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alewayMedium-regular.fntdata"/><Relationship Id="rId6" Type="http://schemas.openxmlformats.org/officeDocument/2006/relationships/slide" Target="slides/slide2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g27926c5b392_0_369:notes"/>
          <p:cNvSpPr/>
          <p:nvPr>
            <p:ph idx="2" type="sldImg"/>
          </p:nvPr>
        </p:nvSpPr>
        <p:spPr>
          <a:xfrm>
            <a:off x="1714825" y="1371600"/>
            <a:ext cx="68583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" name="Google Shape;9;g27926c5b392_0_369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88106c0f0d_5_0:notes"/>
          <p:cNvSpPr/>
          <p:nvPr>
            <p:ph idx="2" type="sldImg"/>
          </p:nvPr>
        </p:nvSpPr>
        <p:spPr>
          <a:xfrm>
            <a:off x="1714825" y="1371600"/>
            <a:ext cx="68583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88106c0f0d_5_0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8bc5d0e713_1_3:notes"/>
          <p:cNvSpPr/>
          <p:nvPr>
            <p:ph idx="2" type="sldImg"/>
          </p:nvPr>
        </p:nvSpPr>
        <p:spPr>
          <a:xfrm>
            <a:off x="1714825" y="1371600"/>
            <a:ext cx="68583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8bc5d0e713_1_3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7926c5b392_0_568:notes"/>
          <p:cNvSpPr/>
          <p:nvPr>
            <p:ph idx="2" type="sldImg"/>
          </p:nvPr>
        </p:nvSpPr>
        <p:spPr>
          <a:xfrm>
            <a:off x="1714825" y="1371600"/>
            <a:ext cx="68583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7926c5b392_0_568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27926c5b392_0_384:notes"/>
          <p:cNvSpPr/>
          <p:nvPr>
            <p:ph idx="2" type="sldImg"/>
          </p:nvPr>
        </p:nvSpPr>
        <p:spPr>
          <a:xfrm>
            <a:off x="1714825" y="1371600"/>
            <a:ext cx="68583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" name="Google Shape;17;g27926c5b392_0_384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27926c5b392_0_487:notes"/>
          <p:cNvSpPr/>
          <p:nvPr>
            <p:ph idx="2" type="sldImg"/>
          </p:nvPr>
        </p:nvSpPr>
        <p:spPr>
          <a:xfrm>
            <a:off x="1714825" y="1371600"/>
            <a:ext cx="68583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" name="Google Shape;26;g27926c5b392_0_487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27926c5b392_0_498:notes"/>
          <p:cNvSpPr/>
          <p:nvPr>
            <p:ph idx="2" type="sldImg"/>
          </p:nvPr>
        </p:nvSpPr>
        <p:spPr>
          <a:xfrm>
            <a:off x="1714825" y="1371600"/>
            <a:ext cx="68583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g27926c5b392_0_498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7926c5b392_0_508:notes"/>
          <p:cNvSpPr/>
          <p:nvPr>
            <p:ph idx="2" type="sldImg"/>
          </p:nvPr>
        </p:nvSpPr>
        <p:spPr>
          <a:xfrm>
            <a:off x="1714825" y="1371600"/>
            <a:ext cx="68583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27926c5b392_0_508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27926c5b392_0_517:notes"/>
          <p:cNvSpPr/>
          <p:nvPr>
            <p:ph idx="2" type="sldImg"/>
          </p:nvPr>
        </p:nvSpPr>
        <p:spPr>
          <a:xfrm>
            <a:off x="1714825" y="1371600"/>
            <a:ext cx="68583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27926c5b392_0_517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7926c5b392_0_527:notes"/>
          <p:cNvSpPr/>
          <p:nvPr>
            <p:ph idx="2" type="sldImg"/>
          </p:nvPr>
        </p:nvSpPr>
        <p:spPr>
          <a:xfrm>
            <a:off x="1714825" y="1371600"/>
            <a:ext cx="68583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7926c5b392_0_527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7926c5b392_0_536:notes"/>
          <p:cNvSpPr/>
          <p:nvPr>
            <p:ph idx="2" type="sldImg"/>
          </p:nvPr>
        </p:nvSpPr>
        <p:spPr>
          <a:xfrm>
            <a:off x="1714825" y="1371600"/>
            <a:ext cx="68583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7926c5b392_0_536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86eb9c32da_1_3:notes"/>
          <p:cNvSpPr/>
          <p:nvPr>
            <p:ph idx="2" type="sldImg"/>
          </p:nvPr>
        </p:nvSpPr>
        <p:spPr>
          <a:xfrm>
            <a:off x="1714825" y="1371600"/>
            <a:ext cx="68583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86eb9c32da_1_3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/>
          <p:nvPr/>
        </p:nvSpPr>
        <p:spPr>
          <a:xfrm>
            <a:off x="1712875" y="1241850"/>
            <a:ext cx="141828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Raleway"/>
              <a:buNone/>
            </a:pPr>
            <a:r>
              <a:rPr b="1" lang="en-US" sz="7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Название проекта</a:t>
            </a:r>
            <a:endParaRPr sz="7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3"/>
          <p:cNvSpPr/>
          <p:nvPr/>
        </p:nvSpPr>
        <p:spPr>
          <a:xfrm>
            <a:off x="1710375" y="2883425"/>
            <a:ext cx="84717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938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aleway Medium"/>
              <a:buNone/>
            </a:pPr>
            <a:r>
              <a:rPr lang="en-US" sz="3600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Краткое описание. О чем проект?</a:t>
            </a:r>
            <a:endParaRPr sz="3600">
              <a:solidFill>
                <a:srgbClr val="FFFFFF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938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aleway Medium"/>
              <a:buNone/>
            </a:pPr>
            <a:r>
              <a:rPr lang="en-US" sz="3600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-</a:t>
            </a:r>
            <a:endParaRPr sz="3600">
              <a:solidFill>
                <a:srgbClr val="FFFFFF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938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aleway Medium"/>
              <a:buNone/>
            </a:pPr>
            <a:r>
              <a:rPr lang="en-US" sz="3600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-</a:t>
            </a:r>
            <a:endParaRPr sz="3600">
              <a:solidFill>
                <a:srgbClr val="FFFFFF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938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aleway Medium"/>
              <a:buNone/>
            </a:pPr>
            <a:r>
              <a:rPr lang="en-US" sz="3600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-</a:t>
            </a:r>
            <a:endParaRPr sz="3600">
              <a:solidFill>
                <a:srgbClr val="FFFFFF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938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aleway Medium"/>
              <a:buNone/>
            </a:pPr>
            <a:r>
              <a:rPr lang="en-US" sz="3600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-</a:t>
            </a:r>
            <a:endParaRPr sz="3600">
              <a:solidFill>
                <a:srgbClr val="FFFFFF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938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aleway Medium"/>
              <a:buNone/>
            </a:pPr>
            <a:r>
              <a:rPr lang="en-US" sz="3600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-</a:t>
            </a:r>
            <a:endParaRPr sz="3600">
              <a:solidFill>
                <a:srgbClr val="FFFFFF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pic>
        <p:nvPicPr>
          <p:cNvPr descr="preencoded.png" id="13" name="Google Shape;1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09750" y="8924925"/>
            <a:ext cx="3448204" cy="6370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Google Shape;14;p3"/>
          <p:cNvCxnSpPr/>
          <p:nvPr/>
        </p:nvCxnSpPr>
        <p:spPr>
          <a:xfrm>
            <a:off x="10544500" y="1958875"/>
            <a:ext cx="81588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/>
          <p:nvPr/>
        </p:nvSpPr>
        <p:spPr>
          <a:xfrm>
            <a:off x="1729250" y="1318050"/>
            <a:ext cx="141828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aleway"/>
              <a:buNone/>
            </a:pPr>
            <a:r>
              <a:rPr b="1" lang="en-US" sz="6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Ваш запрос / </a:t>
            </a:r>
            <a:endParaRPr b="1" sz="6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aleway"/>
              <a:buNone/>
            </a:pPr>
            <a:r>
              <a:rPr b="1" lang="en-US" sz="6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Предложение для инвестора</a:t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2"/>
          <p:cNvSpPr/>
          <p:nvPr/>
        </p:nvSpPr>
        <p:spPr>
          <a:xfrm>
            <a:off x="1802950" y="2883425"/>
            <a:ext cx="10589400" cy="3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Что вам нужно ?</a:t>
            </a:r>
            <a:endParaRPr sz="24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-ментор или эдвайзер</a:t>
            </a:r>
            <a:endParaRPr sz="24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-люди в команду</a:t>
            </a:r>
            <a:endParaRPr sz="24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Если вам нужны инвестиции, то н</a:t>
            </a:r>
            <a:r>
              <a:rPr lang="en-US" sz="24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апишите, на каких условиях вы готовы работать с инвестором. Доля, опцион, займ или что вы ещё можете придумать/предложить? </a:t>
            </a:r>
            <a:endParaRPr sz="24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Если есть финансовые расчёты – тоже вынесите итоги на этот слайд.</a:t>
            </a:r>
            <a:endParaRPr sz="24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Как будет выглядеть ваше сотрудничество?</a:t>
            </a:r>
            <a:endParaRPr sz="24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pic>
        <p:nvPicPr>
          <p:cNvPr descr="preencoded.png" id="117" name="Google Shape;117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09750" y="8924925"/>
            <a:ext cx="3448204" cy="6370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" name="Google Shape;118;p12"/>
          <p:cNvCxnSpPr/>
          <p:nvPr/>
        </p:nvCxnSpPr>
        <p:spPr>
          <a:xfrm>
            <a:off x="13917000" y="1958875"/>
            <a:ext cx="47862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"/>
          <p:cNvSpPr/>
          <p:nvPr/>
        </p:nvSpPr>
        <p:spPr>
          <a:xfrm>
            <a:off x="5162438" y="5106125"/>
            <a:ext cx="501900" cy="501900"/>
          </a:xfrm>
          <a:prstGeom prst="ellipse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3"/>
          <p:cNvSpPr/>
          <p:nvPr/>
        </p:nvSpPr>
        <p:spPr>
          <a:xfrm>
            <a:off x="1729250" y="1318050"/>
            <a:ext cx="141828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aleway"/>
              <a:buNone/>
            </a:pPr>
            <a:r>
              <a:rPr b="1" lang="en-US" sz="6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Дорожная карта проекта</a:t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3"/>
          <p:cNvSpPr/>
          <p:nvPr/>
        </p:nvSpPr>
        <p:spPr>
          <a:xfrm>
            <a:off x="2978425" y="7203625"/>
            <a:ext cx="3922500" cy="11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На каком вы этапе?</a:t>
            </a:r>
            <a:endParaRPr sz="18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Что уже сделано?</a:t>
            </a:r>
            <a:endParaRPr sz="18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Что планируете сделать?</a:t>
            </a:r>
            <a:endParaRPr sz="18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pic>
        <p:nvPicPr>
          <p:cNvPr descr="preencoded.png" id="126" name="Google Shape;12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09750" y="8924925"/>
            <a:ext cx="3448204" cy="6370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p13"/>
          <p:cNvCxnSpPr/>
          <p:nvPr/>
        </p:nvCxnSpPr>
        <p:spPr>
          <a:xfrm>
            <a:off x="11950625" y="1958875"/>
            <a:ext cx="67527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p13"/>
          <p:cNvSpPr/>
          <p:nvPr/>
        </p:nvSpPr>
        <p:spPr>
          <a:xfrm>
            <a:off x="19700" y="5344300"/>
            <a:ext cx="18288000" cy="4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/>
          <p:nvPr/>
        </p:nvSpPr>
        <p:spPr>
          <a:xfrm>
            <a:off x="5245201" y="5188888"/>
            <a:ext cx="336300" cy="336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3"/>
          <p:cNvSpPr/>
          <p:nvPr/>
        </p:nvSpPr>
        <p:spPr>
          <a:xfrm>
            <a:off x="2379500" y="5106150"/>
            <a:ext cx="501900" cy="501900"/>
          </a:xfrm>
          <a:prstGeom prst="ellipse">
            <a:avLst/>
          </a:prstGeom>
          <a:gradFill>
            <a:gsLst>
              <a:gs pos="0">
                <a:schemeClr val="lt1"/>
              </a:gs>
              <a:gs pos="29000">
                <a:srgbClr val="88AAE6"/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3"/>
          <p:cNvSpPr/>
          <p:nvPr/>
        </p:nvSpPr>
        <p:spPr>
          <a:xfrm>
            <a:off x="2462263" y="5188913"/>
            <a:ext cx="336300" cy="336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3"/>
          <p:cNvSpPr/>
          <p:nvPr/>
        </p:nvSpPr>
        <p:spPr>
          <a:xfrm>
            <a:off x="8134850" y="5116900"/>
            <a:ext cx="501900" cy="501900"/>
          </a:xfrm>
          <a:prstGeom prst="ellipse">
            <a:avLst/>
          </a:prstGeom>
          <a:gradFill>
            <a:gsLst>
              <a:gs pos="0">
                <a:schemeClr val="lt1"/>
              </a:gs>
              <a:gs pos="29000">
                <a:srgbClr val="88AAE6"/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3"/>
          <p:cNvSpPr/>
          <p:nvPr/>
        </p:nvSpPr>
        <p:spPr>
          <a:xfrm>
            <a:off x="8217613" y="5199663"/>
            <a:ext cx="336300" cy="336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3"/>
          <p:cNvSpPr/>
          <p:nvPr/>
        </p:nvSpPr>
        <p:spPr>
          <a:xfrm>
            <a:off x="11107250" y="5116900"/>
            <a:ext cx="501900" cy="501900"/>
          </a:xfrm>
          <a:prstGeom prst="ellipse">
            <a:avLst/>
          </a:prstGeom>
          <a:gradFill>
            <a:gsLst>
              <a:gs pos="0">
                <a:schemeClr val="lt1"/>
              </a:gs>
              <a:gs pos="29000">
                <a:srgbClr val="88AAE6"/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/>
          <p:nvPr/>
        </p:nvSpPr>
        <p:spPr>
          <a:xfrm>
            <a:off x="11190013" y="5199663"/>
            <a:ext cx="336300" cy="336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3"/>
          <p:cNvSpPr/>
          <p:nvPr/>
        </p:nvSpPr>
        <p:spPr>
          <a:xfrm>
            <a:off x="14079650" y="5116900"/>
            <a:ext cx="501900" cy="501900"/>
          </a:xfrm>
          <a:prstGeom prst="ellipse">
            <a:avLst/>
          </a:prstGeom>
          <a:gradFill>
            <a:gsLst>
              <a:gs pos="0">
                <a:schemeClr val="lt1"/>
              </a:gs>
              <a:gs pos="29000">
                <a:srgbClr val="88AAE6"/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3"/>
          <p:cNvSpPr/>
          <p:nvPr/>
        </p:nvSpPr>
        <p:spPr>
          <a:xfrm>
            <a:off x="14162413" y="5199663"/>
            <a:ext cx="336300" cy="336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8" name="Google Shape;138;p13"/>
          <p:cNvCxnSpPr>
            <a:stCxn id="131" idx="4"/>
          </p:cNvCxnSpPr>
          <p:nvPr/>
        </p:nvCxnSpPr>
        <p:spPr>
          <a:xfrm>
            <a:off x="2630413" y="5525213"/>
            <a:ext cx="0" cy="30882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39" name="Google Shape;139;p13"/>
          <p:cNvCxnSpPr/>
          <p:nvPr/>
        </p:nvCxnSpPr>
        <p:spPr>
          <a:xfrm>
            <a:off x="5413400" y="2435900"/>
            <a:ext cx="0" cy="2908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40" name="Google Shape;140;p13"/>
          <p:cNvSpPr/>
          <p:nvPr/>
        </p:nvSpPr>
        <p:spPr>
          <a:xfrm>
            <a:off x="4864500" y="5848291"/>
            <a:ext cx="10977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Вы здесь</a:t>
            </a:r>
            <a:endParaRPr sz="18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cxnSp>
        <p:nvCxnSpPr>
          <p:cNvPr id="141" name="Google Shape;141;p13"/>
          <p:cNvCxnSpPr/>
          <p:nvPr/>
        </p:nvCxnSpPr>
        <p:spPr>
          <a:xfrm>
            <a:off x="8390951" y="5525213"/>
            <a:ext cx="0" cy="30882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42" name="Google Shape;142;p13"/>
          <p:cNvCxnSpPr/>
          <p:nvPr/>
        </p:nvCxnSpPr>
        <p:spPr>
          <a:xfrm>
            <a:off x="11358188" y="2482900"/>
            <a:ext cx="0" cy="2908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43" name="Google Shape;143;p13"/>
          <p:cNvCxnSpPr/>
          <p:nvPr/>
        </p:nvCxnSpPr>
        <p:spPr>
          <a:xfrm>
            <a:off x="14330601" y="5525213"/>
            <a:ext cx="0" cy="30882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44" name="Google Shape;144;p13"/>
          <p:cNvSpPr/>
          <p:nvPr/>
        </p:nvSpPr>
        <p:spPr>
          <a:xfrm>
            <a:off x="7832925" y="4687391"/>
            <a:ext cx="10977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Дата</a:t>
            </a:r>
            <a:endParaRPr sz="18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45" name="Google Shape;145;p13"/>
          <p:cNvSpPr/>
          <p:nvPr/>
        </p:nvSpPr>
        <p:spPr>
          <a:xfrm>
            <a:off x="10819700" y="5772091"/>
            <a:ext cx="10977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Дата</a:t>
            </a:r>
            <a:endParaRPr sz="18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46" name="Google Shape;146;p13"/>
          <p:cNvSpPr/>
          <p:nvPr/>
        </p:nvSpPr>
        <p:spPr>
          <a:xfrm>
            <a:off x="13785775" y="4687391"/>
            <a:ext cx="10977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Дата</a:t>
            </a:r>
            <a:endParaRPr sz="18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47" name="Google Shape;147;p13"/>
          <p:cNvSpPr/>
          <p:nvPr/>
        </p:nvSpPr>
        <p:spPr>
          <a:xfrm>
            <a:off x="2081600" y="4687391"/>
            <a:ext cx="10977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Дата</a:t>
            </a:r>
            <a:endParaRPr sz="18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48" name="Google Shape;148;p13"/>
          <p:cNvSpPr/>
          <p:nvPr/>
        </p:nvSpPr>
        <p:spPr>
          <a:xfrm>
            <a:off x="5829575" y="2482900"/>
            <a:ext cx="3922500" cy="11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…</a:t>
            </a:r>
            <a:endParaRPr sz="18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49" name="Google Shape;149;p13"/>
          <p:cNvSpPr/>
          <p:nvPr/>
        </p:nvSpPr>
        <p:spPr>
          <a:xfrm>
            <a:off x="8807700" y="7203625"/>
            <a:ext cx="3922500" cy="11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…</a:t>
            </a:r>
            <a:endParaRPr sz="18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50" name="Google Shape;150;p13"/>
          <p:cNvSpPr/>
          <p:nvPr/>
        </p:nvSpPr>
        <p:spPr>
          <a:xfrm>
            <a:off x="11850400" y="2482900"/>
            <a:ext cx="3922500" cy="11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…</a:t>
            </a:r>
            <a:endParaRPr sz="18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51" name="Google Shape;151;p13"/>
          <p:cNvSpPr/>
          <p:nvPr/>
        </p:nvSpPr>
        <p:spPr>
          <a:xfrm>
            <a:off x="14780825" y="7203625"/>
            <a:ext cx="3922500" cy="11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…</a:t>
            </a:r>
            <a:endParaRPr sz="18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"/>
          <p:cNvSpPr/>
          <p:nvPr/>
        </p:nvSpPr>
        <p:spPr>
          <a:xfrm>
            <a:off x="1729250" y="1318050"/>
            <a:ext cx="151824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aleway"/>
              <a:buNone/>
            </a:pPr>
            <a:r>
              <a:rPr b="1" lang="en-US" sz="7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Заключение/</a:t>
            </a:r>
            <a:endParaRPr b="1" sz="7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aleway"/>
              <a:buNone/>
            </a:pPr>
            <a:r>
              <a:rPr b="1" lang="en-US" sz="7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Контактная информация</a:t>
            </a:r>
            <a:endParaRPr b="1" sz="7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7" name="Google Shape;157;p14"/>
          <p:cNvSpPr/>
          <p:nvPr/>
        </p:nvSpPr>
        <p:spPr>
          <a:xfrm>
            <a:off x="1802950" y="3493025"/>
            <a:ext cx="11010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Контактная информация (ФИО представителя, Телефон/ТГ, почта, адрес сайта)</a:t>
            </a:r>
            <a:endParaRPr sz="24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pic>
        <p:nvPicPr>
          <p:cNvPr descr="preencoded.png" id="158" name="Google Shape;15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09750" y="8924925"/>
            <a:ext cx="3448204" cy="6370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Google Shape;159;p14"/>
          <p:cNvCxnSpPr/>
          <p:nvPr/>
        </p:nvCxnSpPr>
        <p:spPr>
          <a:xfrm>
            <a:off x="8261125" y="1958875"/>
            <a:ext cx="104424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0" name="Google Shape;16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09154" y="5448750"/>
            <a:ext cx="6774774" cy="677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1729250" y="1241850"/>
            <a:ext cx="141828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Raleway"/>
              <a:buNone/>
            </a:pPr>
            <a:r>
              <a:rPr b="1" lang="en-US" sz="7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Проблема</a:t>
            </a:r>
            <a:endParaRPr sz="7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4"/>
          <p:cNvSpPr/>
          <p:nvPr/>
        </p:nvSpPr>
        <p:spPr>
          <a:xfrm>
            <a:off x="1802950" y="3035825"/>
            <a:ext cx="10589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В чём заключается проблема, которую вы собираетесь решить с помощью своего проекта?</a:t>
            </a:r>
            <a:endParaRPr sz="28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Как вы поняли, что проблема есть? </a:t>
            </a:r>
            <a:r>
              <a:rPr i="1" lang="en-US" sz="28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(например, провели 5 интервью)</a:t>
            </a:r>
            <a:endParaRPr i="1" sz="28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Больше конкретики. Можно несколько проблем. </a:t>
            </a:r>
            <a:endParaRPr sz="28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-</a:t>
            </a:r>
            <a:endParaRPr sz="28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-</a:t>
            </a:r>
            <a:endParaRPr sz="28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-</a:t>
            </a:r>
            <a:endParaRPr sz="28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-</a:t>
            </a:r>
            <a:endParaRPr sz="28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pic>
        <p:nvPicPr>
          <p:cNvPr descr="preencoded.png" id="21" name="Google Shape;2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09750" y="8924925"/>
            <a:ext cx="3448204" cy="6370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Google Shape;22;p4"/>
          <p:cNvCxnSpPr/>
          <p:nvPr/>
        </p:nvCxnSpPr>
        <p:spPr>
          <a:xfrm>
            <a:off x="7315200" y="1958875"/>
            <a:ext cx="113880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3" name="Google Shape;23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982854" y="5680000"/>
            <a:ext cx="5715000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1729250" y="1318050"/>
            <a:ext cx="141828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Raleway"/>
              <a:buNone/>
            </a:pPr>
            <a:r>
              <a:rPr b="1" lang="en-US" sz="7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Решение</a:t>
            </a:r>
            <a:endParaRPr sz="7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5"/>
          <p:cNvSpPr/>
          <p:nvPr/>
        </p:nvSpPr>
        <p:spPr>
          <a:xfrm>
            <a:off x="1802950" y="2502425"/>
            <a:ext cx="10589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Как ваш проект решает проблему?</a:t>
            </a:r>
            <a:endParaRPr sz="32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Как звучит ценностное предложение?</a:t>
            </a:r>
            <a:endParaRPr sz="32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-</a:t>
            </a:r>
            <a:endParaRPr sz="32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-</a:t>
            </a:r>
            <a:endParaRPr sz="32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-</a:t>
            </a:r>
            <a:endParaRPr sz="32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-</a:t>
            </a:r>
            <a:endParaRPr sz="32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FFFFFF"/>
              </a:buClr>
              <a:buSzPts val="3600"/>
              <a:buFont typeface="Raleway Medium"/>
              <a:buNone/>
            </a:pPr>
            <a:r>
              <a:t/>
            </a:r>
            <a:endParaRPr sz="24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pic>
        <p:nvPicPr>
          <p:cNvPr descr="preencoded.png" id="30" name="Google Shape;3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09750" y="8924925"/>
            <a:ext cx="3448204" cy="6370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" name="Google Shape;31;p5"/>
          <p:cNvCxnSpPr/>
          <p:nvPr/>
        </p:nvCxnSpPr>
        <p:spPr>
          <a:xfrm>
            <a:off x="6704275" y="1958875"/>
            <a:ext cx="119991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2" name="Google Shape;32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923729" y="5049625"/>
            <a:ext cx="7016250" cy="701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/>
          <p:nvPr/>
        </p:nvSpPr>
        <p:spPr>
          <a:xfrm>
            <a:off x="1729250" y="1318050"/>
            <a:ext cx="141828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aleway"/>
              <a:buNone/>
            </a:pPr>
            <a:r>
              <a:rPr b="1" lang="en-US" sz="7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Целевая аудитория </a:t>
            </a:r>
            <a:endParaRPr sz="7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6"/>
          <p:cNvSpPr/>
          <p:nvPr/>
        </p:nvSpPr>
        <p:spPr>
          <a:xfrm>
            <a:off x="1802950" y="2883425"/>
            <a:ext cx="10589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Кто ЦА для вашей услуги/продукта?</a:t>
            </a:r>
            <a:endParaRPr sz="28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Как вы исследовали аудиторию?</a:t>
            </a:r>
            <a:endParaRPr sz="28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Какие выводы сделали?</a:t>
            </a:r>
            <a:endParaRPr sz="28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Фактура исследований.</a:t>
            </a:r>
            <a:endParaRPr sz="24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pic>
        <p:nvPicPr>
          <p:cNvPr descr="preencoded.png" id="39" name="Google Shape;3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09750" y="8924925"/>
            <a:ext cx="3448204" cy="6370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Google Shape;40;p6"/>
          <p:cNvCxnSpPr/>
          <p:nvPr/>
        </p:nvCxnSpPr>
        <p:spPr>
          <a:xfrm>
            <a:off x="11414225" y="1958875"/>
            <a:ext cx="72891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1" name="Google Shape;41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93975" y="6079375"/>
            <a:ext cx="5412701" cy="541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/>
          <p:nvPr/>
        </p:nvSpPr>
        <p:spPr>
          <a:xfrm>
            <a:off x="1729250" y="1318050"/>
            <a:ext cx="141828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aleway"/>
              <a:buNone/>
            </a:pPr>
            <a:r>
              <a:rPr b="1" lang="en-US" sz="7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Конкуренты</a:t>
            </a:r>
            <a:endParaRPr sz="7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7"/>
          <p:cNvSpPr/>
          <p:nvPr/>
        </p:nvSpPr>
        <p:spPr>
          <a:xfrm>
            <a:off x="1802950" y="2883425"/>
            <a:ext cx="10589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Какие конкуренты есть у вашего проекта ?</a:t>
            </a:r>
            <a:endParaRPr sz="28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Прямые и косвенные.</a:t>
            </a:r>
            <a:endParaRPr sz="28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u="sng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Помните: у хорошего продукта не может НЕ быть конкурентов</a:t>
            </a:r>
            <a:endParaRPr sz="2800" u="sng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pic>
        <p:nvPicPr>
          <p:cNvPr descr="preencoded.png" id="48" name="Google Shape;4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09750" y="8924925"/>
            <a:ext cx="3448204" cy="6370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" name="Google Shape;49;p7"/>
          <p:cNvCxnSpPr/>
          <p:nvPr/>
        </p:nvCxnSpPr>
        <p:spPr>
          <a:xfrm>
            <a:off x="8083775" y="1958875"/>
            <a:ext cx="106197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0" name="Google Shape;50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065450" y="5409325"/>
            <a:ext cx="5412701" cy="541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/>
          <p:nvPr/>
        </p:nvSpPr>
        <p:spPr>
          <a:xfrm>
            <a:off x="1729250" y="1318050"/>
            <a:ext cx="141828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aleway"/>
              <a:buNone/>
            </a:pPr>
            <a:r>
              <a:rPr b="1" lang="en-US" sz="7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Рынок</a:t>
            </a:r>
            <a:endParaRPr sz="7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8"/>
          <p:cNvSpPr/>
          <p:nvPr/>
        </p:nvSpPr>
        <p:spPr>
          <a:xfrm>
            <a:off x="1802950" y="2883425"/>
            <a:ext cx="101685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Продемонстрируйте оценку рынка. (TAM, SAM, SOM)</a:t>
            </a:r>
            <a:endParaRPr sz="28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Оцените его тренды (растет/падает, и на сколько процентов в год)</a:t>
            </a:r>
            <a:endParaRPr sz="28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-</a:t>
            </a:r>
            <a:endParaRPr sz="28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-</a:t>
            </a:r>
            <a:endParaRPr sz="28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-</a:t>
            </a:r>
            <a:endParaRPr sz="28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pic>
        <p:nvPicPr>
          <p:cNvPr descr="preencoded.png" id="57" name="Google Shape;5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09750" y="8924925"/>
            <a:ext cx="3448204" cy="6370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" name="Google Shape;58;p8"/>
          <p:cNvCxnSpPr/>
          <p:nvPr/>
        </p:nvCxnSpPr>
        <p:spPr>
          <a:xfrm>
            <a:off x="5521875" y="1958875"/>
            <a:ext cx="131817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9" name="Google Shape;59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92354" y="5310825"/>
            <a:ext cx="6774774" cy="677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/>
          <p:nvPr/>
        </p:nvSpPr>
        <p:spPr>
          <a:xfrm>
            <a:off x="1729250" y="1318050"/>
            <a:ext cx="141828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aleway"/>
              <a:buNone/>
            </a:pPr>
            <a:r>
              <a:rPr b="1" lang="en-US" sz="7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Маркетинг и продвижение</a:t>
            </a:r>
            <a:endParaRPr sz="7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9"/>
          <p:cNvSpPr/>
          <p:nvPr/>
        </p:nvSpPr>
        <p:spPr>
          <a:xfrm>
            <a:off x="1802950" y="2883425"/>
            <a:ext cx="10589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Как вы собираетесь продвигать свой продукт? Какие каналы будут использованы? Какова емкость этих каналов?</a:t>
            </a:r>
            <a:endParaRPr sz="28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-</a:t>
            </a:r>
            <a:endParaRPr sz="28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-</a:t>
            </a:r>
            <a:endParaRPr sz="28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-</a:t>
            </a:r>
            <a:endParaRPr sz="28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pic>
        <p:nvPicPr>
          <p:cNvPr descr="preencoded.png" id="66" name="Google Shape;6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09750" y="8924925"/>
            <a:ext cx="3448204" cy="6370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" name="Google Shape;67;p9"/>
          <p:cNvCxnSpPr/>
          <p:nvPr/>
        </p:nvCxnSpPr>
        <p:spPr>
          <a:xfrm>
            <a:off x="15020600" y="1958875"/>
            <a:ext cx="36828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8" name="Google Shape;68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015550" y="5912950"/>
            <a:ext cx="5219950" cy="521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425" y="5827975"/>
            <a:ext cx="2295525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11275" y="5492950"/>
            <a:ext cx="3371850" cy="43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0"/>
          <p:cNvSpPr txBox="1"/>
          <p:nvPr/>
        </p:nvSpPr>
        <p:spPr>
          <a:xfrm>
            <a:off x="437500" y="1545025"/>
            <a:ext cx="2295600" cy="39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-</a:t>
            </a:r>
            <a:endParaRPr sz="16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-</a:t>
            </a:r>
            <a:endParaRPr sz="16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-</a:t>
            </a:r>
            <a:endParaRPr sz="16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-</a:t>
            </a:r>
            <a:endParaRPr sz="16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-</a:t>
            </a:r>
            <a:endParaRPr sz="16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76" name="Google Shape;76;p10"/>
          <p:cNvSpPr txBox="1"/>
          <p:nvPr/>
        </p:nvSpPr>
        <p:spPr>
          <a:xfrm>
            <a:off x="3714100" y="1545025"/>
            <a:ext cx="2295600" cy="39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-</a:t>
            </a:r>
            <a:endParaRPr sz="16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-</a:t>
            </a:r>
            <a:endParaRPr sz="16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-</a:t>
            </a:r>
            <a:endParaRPr sz="16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-</a:t>
            </a:r>
            <a:endParaRPr sz="16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-</a:t>
            </a:r>
            <a:endParaRPr sz="16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77" name="Google Shape;77;p10"/>
          <p:cNvSpPr txBox="1"/>
          <p:nvPr/>
        </p:nvSpPr>
        <p:spPr>
          <a:xfrm>
            <a:off x="7676500" y="1545025"/>
            <a:ext cx="2295600" cy="39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-</a:t>
            </a:r>
            <a:endParaRPr sz="16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-</a:t>
            </a:r>
            <a:endParaRPr sz="16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-</a:t>
            </a:r>
            <a:endParaRPr sz="16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-</a:t>
            </a:r>
            <a:endParaRPr sz="16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-</a:t>
            </a:r>
            <a:endParaRPr sz="16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78" name="Google Shape;78;p10"/>
          <p:cNvSpPr txBox="1"/>
          <p:nvPr/>
        </p:nvSpPr>
        <p:spPr>
          <a:xfrm>
            <a:off x="11638900" y="1773625"/>
            <a:ext cx="2295600" cy="39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-</a:t>
            </a:r>
            <a:endParaRPr sz="16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-</a:t>
            </a:r>
            <a:endParaRPr sz="16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-</a:t>
            </a:r>
            <a:endParaRPr sz="16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-</a:t>
            </a:r>
            <a:endParaRPr sz="16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-</a:t>
            </a:r>
            <a:endParaRPr sz="16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79" name="Google Shape;79;p10"/>
          <p:cNvSpPr txBox="1"/>
          <p:nvPr/>
        </p:nvSpPr>
        <p:spPr>
          <a:xfrm>
            <a:off x="15448900" y="1773625"/>
            <a:ext cx="2295600" cy="39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-</a:t>
            </a:r>
            <a:endParaRPr sz="16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-</a:t>
            </a:r>
            <a:endParaRPr sz="16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-</a:t>
            </a:r>
            <a:endParaRPr sz="16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-</a:t>
            </a:r>
            <a:endParaRPr sz="16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-</a:t>
            </a:r>
            <a:endParaRPr sz="16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80" name="Google Shape;80;p10"/>
          <p:cNvSpPr txBox="1"/>
          <p:nvPr/>
        </p:nvSpPr>
        <p:spPr>
          <a:xfrm>
            <a:off x="3714100" y="6117025"/>
            <a:ext cx="2295600" cy="39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-</a:t>
            </a:r>
            <a:endParaRPr sz="16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-</a:t>
            </a:r>
            <a:endParaRPr sz="16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-</a:t>
            </a:r>
            <a:endParaRPr sz="16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-</a:t>
            </a:r>
            <a:endParaRPr sz="16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-</a:t>
            </a:r>
            <a:endParaRPr sz="16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81" name="Google Shape;81;p10"/>
          <p:cNvSpPr txBox="1"/>
          <p:nvPr/>
        </p:nvSpPr>
        <p:spPr>
          <a:xfrm>
            <a:off x="11791300" y="6117025"/>
            <a:ext cx="2295600" cy="39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-</a:t>
            </a:r>
            <a:endParaRPr sz="16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-</a:t>
            </a:r>
            <a:endParaRPr sz="16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-</a:t>
            </a:r>
            <a:endParaRPr sz="16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-</a:t>
            </a:r>
            <a:endParaRPr sz="16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-</a:t>
            </a:r>
            <a:endParaRPr sz="16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82" name="Google Shape;82;p10"/>
          <p:cNvSpPr txBox="1"/>
          <p:nvPr/>
        </p:nvSpPr>
        <p:spPr>
          <a:xfrm>
            <a:off x="9581500" y="8784025"/>
            <a:ext cx="2295600" cy="39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-</a:t>
            </a:r>
            <a:endParaRPr sz="16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-</a:t>
            </a:r>
            <a:endParaRPr sz="16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-</a:t>
            </a:r>
            <a:endParaRPr sz="16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-</a:t>
            </a:r>
            <a:endParaRPr sz="16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-</a:t>
            </a:r>
            <a:endParaRPr sz="16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83" name="Google Shape;83;p10"/>
          <p:cNvSpPr txBox="1"/>
          <p:nvPr/>
        </p:nvSpPr>
        <p:spPr>
          <a:xfrm>
            <a:off x="437500" y="8784025"/>
            <a:ext cx="2295600" cy="39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-</a:t>
            </a:r>
            <a:endParaRPr sz="16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-</a:t>
            </a:r>
            <a:endParaRPr sz="16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-</a:t>
            </a:r>
            <a:endParaRPr sz="16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-</a:t>
            </a:r>
            <a:endParaRPr sz="16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-</a:t>
            </a:r>
            <a:endParaRPr sz="16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/>
          <p:nvPr/>
        </p:nvSpPr>
        <p:spPr>
          <a:xfrm>
            <a:off x="1729250" y="1318050"/>
            <a:ext cx="141828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aleway"/>
              <a:buNone/>
            </a:pPr>
            <a:r>
              <a:rPr b="1" lang="en-US" sz="7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Команда</a:t>
            </a:r>
            <a:endParaRPr sz="7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1"/>
          <p:cNvSpPr/>
          <p:nvPr/>
        </p:nvSpPr>
        <p:spPr>
          <a:xfrm>
            <a:off x="6197950" y="1543050"/>
            <a:ext cx="10589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Кто в вашей команде? Какие компетенции и достижения есть у участников?</a:t>
            </a:r>
            <a:endParaRPr sz="18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Почему именно у вас должно получиться?</a:t>
            </a:r>
            <a:endParaRPr sz="18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pic>
        <p:nvPicPr>
          <p:cNvPr descr="preencoded.png" id="90" name="Google Shape;9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458025" y="8924925"/>
            <a:ext cx="3448204" cy="637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1"/>
          <p:cNvPicPr preferRelativeResize="0"/>
          <p:nvPr/>
        </p:nvPicPr>
        <p:blipFill rotWithShape="1">
          <a:blip r:embed="rId5">
            <a:alphaModFix/>
          </a:blip>
          <a:srcRect b="8102" l="6255" r="6255" t="8110"/>
          <a:stretch/>
        </p:blipFill>
        <p:spPr>
          <a:xfrm>
            <a:off x="1809750" y="2813275"/>
            <a:ext cx="2017500" cy="1932300"/>
          </a:xfrm>
          <a:prstGeom prst="round1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92" name="Google Shape;92;p11"/>
          <p:cNvPicPr preferRelativeResize="0"/>
          <p:nvPr/>
        </p:nvPicPr>
        <p:blipFill rotWithShape="1">
          <a:blip r:embed="rId5">
            <a:alphaModFix/>
          </a:blip>
          <a:srcRect b="8102" l="6255" r="6255" t="8110"/>
          <a:stretch/>
        </p:blipFill>
        <p:spPr>
          <a:xfrm>
            <a:off x="4172464" y="3128104"/>
            <a:ext cx="2017500" cy="1932300"/>
          </a:xfrm>
          <a:prstGeom prst="round1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93" name="Google Shape;93;p11"/>
          <p:cNvPicPr preferRelativeResize="0"/>
          <p:nvPr/>
        </p:nvPicPr>
        <p:blipFill rotWithShape="1">
          <a:blip r:embed="rId5">
            <a:alphaModFix/>
          </a:blip>
          <a:srcRect b="8102" l="6255" r="6255" t="8110"/>
          <a:stretch/>
        </p:blipFill>
        <p:spPr>
          <a:xfrm>
            <a:off x="6535178" y="3346675"/>
            <a:ext cx="2017500" cy="1932300"/>
          </a:xfrm>
          <a:prstGeom prst="round1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94" name="Google Shape;94;p11"/>
          <p:cNvPicPr preferRelativeResize="0"/>
          <p:nvPr/>
        </p:nvPicPr>
        <p:blipFill rotWithShape="1">
          <a:blip r:embed="rId5">
            <a:alphaModFix/>
          </a:blip>
          <a:srcRect b="8102" l="6255" r="6255" t="8110"/>
          <a:stretch/>
        </p:blipFill>
        <p:spPr>
          <a:xfrm>
            <a:off x="8897892" y="3358958"/>
            <a:ext cx="2017500" cy="1932300"/>
          </a:xfrm>
          <a:prstGeom prst="round1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95" name="Google Shape;95;p11"/>
          <p:cNvPicPr preferRelativeResize="0"/>
          <p:nvPr/>
        </p:nvPicPr>
        <p:blipFill rotWithShape="1">
          <a:blip r:embed="rId5">
            <a:alphaModFix/>
          </a:blip>
          <a:srcRect b="8102" l="6255" r="6255" t="8110"/>
          <a:stretch/>
        </p:blipFill>
        <p:spPr>
          <a:xfrm>
            <a:off x="11260606" y="3140387"/>
            <a:ext cx="2017500" cy="1932300"/>
          </a:xfrm>
          <a:prstGeom prst="round1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96" name="Google Shape;96;p11"/>
          <p:cNvPicPr preferRelativeResize="0"/>
          <p:nvPr/>
        </p:nvPicPr>
        <p:blipFill rotWithShape="1">
          <a:blip r:embed="rId5">
            <a:alphaModFix/>
          </a:blip>
          <a:srcRect b="8102" l="6255" r="6255" t="8110"/>
          <a:stretch/>
        </p:blipFill>
        <p:spPr>
          <a:xfrm>
            <a:off x="13623320" y="2825558"/>
            <a:ext cx="2017500" cy="1932300"/>
          </a:xfrm>
          <a:prstGeom prst="round1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97" name="Google Shape;97;p11"/>
          <p:cNvSpPr/>
          <p:nvPr/>
        </p:nvSpPr>
        <p:spPr>
          <a:xfrm>
            <a:off x="1809750" y="4935818"/>
            <a:ext cx="20175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///</a:t>
            </a:r>
            <a:endParaRPr sz="18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98" name="Google Shape;98;p11"/>
          <p:cNvSpPr/>
          <p:nvPr/>
        </p:nvSpPr>
        <p:spPr>
          <a:xfrm>
            <a:off x="4172464" y="5287306"/>
            <a:ext cx="20175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///</a:t>
            </a:r>
            <a:endParaRPr sz="18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99" name="Google Shape;99;p11"/>
          <p:cNvSpPr/>
          <p:nvPr/>
        </p:nvSpPr>
        <p:spPr>
          <a:xfrm>
            <a:off x="6535178" y="5469218"/>
            <a:ext cx="20175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///</a:t>
            </a:r>
            <a:endParaRPr sz="18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00" name="Google Shape;100;p11"/>
          <p:cNvSpPr/>
          <p:nvPr/>
        </p:nvSpPr>
        <p:spPr>
          <a:xfrm>
            <a:off x="8897892" y="5478798"/>
            <a:ext cx="20175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///</a:t>
            </a:r>
            <a:endParaRPr sz="18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01" name="Google Shape;101;p11"/>
          <p:cNvSpPr/>
          <p:nvPr/>
        </p:nvSpPr>
        <p:spPr>
          <a:xfrm>
            <a:off x="11260606" y="5296885"/>
            <a:ext cx="20175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///</a:t>
            </a:r>
            <a:endParaRPr sz="18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02" name="Google Shape;102;p11"/>
          <p:cNvSpPr/>
          <p:nvPr/>
        </p:nvSpPr>
        <p:spPr>
          <a:xfrm>
            <a:off x="13623320" y="4945398"/>
            <a:ext cx="20175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///</a:t>
            </a:r>
            <a:endParaRPr sz="18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pic>
        <p:nvPicPr>
          <p:cNvPr id="103" name="Google Shape;103;p11"/>
          <p:cNvPicPr preferRelativeResize="0"/>
          <p:nvPr/>
        </p:nvPicPr>
        <p:blipFill rotWithShape="1">
          <a:blip r:embed="rId5">
            <a:alphaModFix/>
          </a:blip>
          <a:srcRect b="8102" l="6255" r="6255" t="8110"/>
          <a:stretch/>
        </p:blipFill>
        <p:spPr>
          <a:xfrm>
            <a:off x="4171950" y="6040546"/>
            <a:ext cx="2017500" cy="1932300"/>
          </a:xfrm>
          <a:prstGeom prst="round1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104" name="Google Shape;104;p11"/>
          <p:cNvPicPr preferRelativeResize="0"/>
          <p:nvPr/>
        </p:nvPicPr>
        <p:blipFill rotWithShape="1">
          <a:blip r:embed="rId5">
            <a:alphaModFix/>
          </a:blip>
          <a:srcRect b="8102" l="6255" r="6255" t="8110"/>
          <a:stretch/>
        </p:blipFill>
        <p:spPr>
          <a:xfrm>
            <a:off x="6535178" y="6421546"/>
            <a:ext cx="2017500" cy="1932300"/>
          </a:xfrm>
          <a:prstGeom prst="round1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105" name="Google Shape;105;p11"/>
          <p:cNvPicPr preferRelativeResize="0"/>
          <p:nvPr/>
        </p:nvPicPr>
        <p:blipFill rotWithShape="1">
          <a:blip r:embed="rId5">
            <a:alphaModFix/>
          </a:blip>
          <a:srcRect b="8102" l="6255" r="6255" t="8110"/>
          <a:stretch/>
        </p:blipFill>
        <p:spPr>
          <a:xfrm>
            <a:off x="8897892" y="6433829"/>
            <a:ext cx="2017500" cy="1932300"/>
          </a:xfrm>
          <a:prstGeom prst="round1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106" name="Google Shape;106;p11"/>
          <p:cNvPicPr preferRelativeResize="0"/>
          <p:nvPr/>
        </p:nvPicPr>
        <p:blipFill rotWithShape="1">
          <a:blip r:embed="rId5">
            <a:alphaModFix/>
          </a:blip>
          <a:srcRect b="8102" l="6255" r="6255" t="8110"/>
          <a:stretch/>
        </p:blipFill>
        <p:spPr>
          <a:xfrm>
            <a:off x="11260620" y="6052829"/>
            <a:ext cx="2017500" cy="1932300"/>
          </a:xfrm>
          <a:prstGeom prst="round1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107" name="Google Shape;107;p11"/>
          <p:cNvSpPr/>
          <p:nvPr/>
        </p:nvSpPr>
        <p:spPr>
          <a:xfrm>
            <a:off x="4171950" y="8163089"/>
            <a:ext cx="20175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///</a:t>
            </a:r>
            <a:endParaRPr sz="18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08" name="Google Shape;108;p11"/>
          <p:cNvSpPr/>
          <p:nvPr/>
        </p:nvSpPr>
        <p:spPr>
          <a:xfrm>
            <a:off x="6535178" y="8544089"/>
            <a:ext cx="20175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///</a:t>
            </a:r>
            <a:endParaRPr sz="18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09" name="Google Shape;109;p11"/>
          <p:cNvSpPr/>
          <p:nvPr/>
        </p:nvSpPr>
        <p:spPr>
          <a:xfrm>
            <a:off x="8897892" y="8553669"/>
            <a:ext cx="20175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///</a:t>
            </a:r>
            <a:endParaRPr sz="18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10" name="Google Shape;110;p11"/>
          <p:cNvSpPr/>
          <p:nvPr/>
        </p:nvSpPr>
        <p:spPr>
          <a:xfrm>
            <a:off x="11260620" y="8172669"/>
            <a:ext cx="20175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///</a:t>
            </a:r>
            <a:endParaRPr sz="18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