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6" r:id="rId10"/>
    <p:sldId id="268" r:id="rId11"/>
  </p:sldIdLst>
  <p:sldSz cx="18288000" cy="10287000"/>
  <p:notesSz cx="10287000" cy="1828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" pitchFamily="2" charset="-52"/>
      <p:regular r:id="rId17"/>
      <p:bold r:id="rId18"/>
      <p:italic r:id="rId19"/>
      <p:boldItalic r:id="rId20"/>
    </p:embeddedFont>
    <p:embeddedFont>
      <p:font typeface="Raleway Medium" pitchFamily="2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g27926c5b392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" name="Google Shape;9;g27926c5b392_0_36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926c5b39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926c5b392_0_56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78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7926c5b392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7926c5b392_0_38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7926c5b392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27926c5b392_0_48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7926c5b392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7926c5b392_0_49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926c5b392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7926c5b392_0_50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926c5b392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7926c5b392_0_50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4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926c5b392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7926c5b392_0_5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8106c0f0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8106c0f0d_5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926c5b39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926c5b392_0_56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1712875" y="12418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aleway"/>
              <a:buNone/>
            </a:pPr>
            <a:r>
              <a:rPr lang="en-US" sz="7200" b="1" dirty="0" err="1">
                <a:solidFill>
                  <a:srgbClr val="FFFFFF"/>
                </a:solidFill>
                <a:latin typeface="Raleway"/>
                <a:ea typeface="Calibri"/>
                <a:cs typeface="Calibri"/>
                <a:sym typeface="Raleway"/>
              </a:rPr>
              <a:t>BonFire</a:t>
            </a:r>
            <a:endParaRPr sz="7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9E242C4C-7365-43D0-8C6B-CF14B08ED610}"/>
              </a:ext>
            </a:extLst>
          </p:cNvPr>
          <p:cNvSpPr/>
          <p:nvPr/>
        </p:nvSpPr>
        <p:spPr>
          <a:xfrm>
            <a:off x="1802950" y="3022176"/>
            <a:ext cx="12731916" cy="60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0" i="0" dirty="0" err="1">
                <a:solidFill>
                  <a:srgbClr val="FFFFFF"/>
                </a:solidFill>
                <a:effectLst/>
                <a:latin typeface="Raleway Medium" pitchFamily="2" charset="-52"/>
              </a:rPr>
              <a:t>Bonfire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 - платформа созданная специально для улучшения командной работы. Она предлагает широкий набор новых функций, которые значительно упрощают взаимодействие и сотрудничество в команде.</a:t>
            </a:r>
            <a:endParaRPr lang="en-US" sz="2800" b="0" i="0" dirty="0">
              <a:solidFill>
                <a:srgbClr val="FFFFFF"/>
              </a:solidFill>
              <a:effectLst/>
              <a:latin typeface="Raleway Medium" pitchFamily="2" charset="-52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-RU" sz="2800" dirty="0">
                <a:latin typeface="Raleway Medium" pitchFamily="2" charset="-52"/>
              </a:rPr>
            </a:br>
            <a:r>
              <a:rPr lang="en-US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Bonfire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 позволяет сделает работу в команде более удобной, эффективной и организованной, помогает сократить время, затрачиваемое на коммуникацию и координацию проектов и позволяет командам сосредоточиться на достижении высоких результатов.</a:t>
            </a:r>
            <a:endParaRPr sz="2000" dirty="0">
              <a:solidFill>
                <a:schemeClr val="lt1"/>
              </a:solidFill>
              <a:latin typeface="Raleway Medium" pitchFamily="2" charset="-52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" name="Google Shape;22;p4">
            <a:extLst>
              <a:ext uri="{FF2B5EF4-FFF2-40B4-BE49-F238E27FC236}">
                <a16:creationId xmlns:a16="http://schemas.microsoft.com/office/drawing/2014/main" id="{ECF8EE52-E0F1-488E-AE78-9F41478E5DF2}"/>
              </a:ext>
            </a:extLst>
          </p:cNvPr>
          <p:cNvCxnSpPr>
            <a:cxnSpLocks/>
          </p:cNvCxnSpPr>
          <p:nvPr/>
        </p:nvCxnSpPr>
        <p:spPr>
          <a:xfrm>
            <a:off x="5854890" y="1958875"/>
            <a:ext cx="1284831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1729250" y="1318050"/>
            <a:ext cx="151824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lang="en-US" sz="72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Контактная</a:t>
            </a:r>
            <a:r>
              <a:rPr lang="en-US" sz="7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72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информация</a:t>
            </a:r>
            <a:endParaRPr sz="72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6018704" y="2896250"/>
            <a:ext cx="3999364" cy="8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dirty="0" err="1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Спичак</a:t>
            </a:r>
            <a:r>
              <a:rPr lang="ru-RU" sz="40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Максим</a:t>
            </a:r>
          </a:p>
        </p:txBody>
      </p:sp>
      <p:pic>
        <p:nvPicPr>
          <p:cNvPr id="125" name="Google Shape;125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3"/>
          <p:cNvCxnSpPr>
            <a:cxnSpLocks/>
          </p:cNvCxnSpPr>
          <p:nvPr/>
        </p:nvCxnSpPr>
        <p:spPr>
          <a:xfrm>
            <a:off x="13579522" y="1958875"/>
            <a:ext cx="5124003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6D769A-F7CE-4F61-9D1B-89C47B6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388" y="3715485"/>
            <a:ext cx="3782221" cy="49146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0ECB4-5770-4D03-A0F3-D82B322DE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1205" y="5540011"/>
            <a:ext cx="6180323" cy="61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6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729250" y="12418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aleway"/>
              <a:buNone/>
            </a:pPr>
            <a:r>
              <a:rPr lang="en-US" sz="7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1729250" y="2675900"/>
            <a:ext cx="12179904" cy="500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b="0" i="0" dirty="0">
                <a:solidFill>
                  <a:schemeClr val="bg1"/>
                </a:solidFill>
                <a:effectLst/>
                <a:latin typeface="Raleway Medium" pitchFamily="2" charset="-52"/>
              </a:rPr>
              <a:t>Существующая разрозненность каналов связи и инструментов командного взаимодействия создает неудобство и затрудняет эффективную работу внутри компании. </a:t>
            </a: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b="0" i="0" dirty="0">
                <a:solidFill>
                  <a:schemeClr val="bg1"/>
                </a:solidFill>
                <a:effectLst/>
                <a:latin typeface="Raleway Medium" pitchFamily="2" charset="-52"/>
              </a:rPr>
              <a:t>Также существующие сервисы не могу предоставить возможность для быстрого перемещения между инструментами и чатами, что замедляет командное взаимодействие.</a:t>
            </a:r>
            <a:endParaRPr lang="ru-RU" sz="3200" dirty="0">
              <a:solidFill>
                <a:schemeClr val="bg1"/>
              </a:solidFill>
              <a:latin typeface="Raleway Medium" pitchFamily="2" charset="-52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21" name="Google Shape;21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4"/>
          <p:cNvCxnSpPr/>
          <p:nvPr/>
        </p:nvCxnSpPr>
        <p:spPr>
          <a:xfrm>
            <a:off x="7315200" y="1958875"/>
            <a:ext cx="1138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Google Shape;2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2854" y="5680000"/>
            <a:ext cx="5715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aleway"/>
              <a:buNone/>
            </a:pPr>
            <a:r>
              <a:rPr lang="en-US" sz="7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Решение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1729250" y="2599701"/>
            <a:ext cx="12882041" cy="459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В качестве решения мы предоставляем единый сервис в виде платформы с большим количеством инструментов, необходимых для эффективной проектной и командной деятельности.</a:t>
            </a: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Среди них есть такие, как: онлайн доска, система вкладок, группировка чатов, продвинутое редактирование профиля, настройка иерархии участников</a:t>
            </a:r>
          </a:p>
        </p:txBody>
      </p:sp>
      <p:pic>
        <p:nvPicPr>
          <p:cNvPr id="30" name="Google Shape;30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5"/>
          <p:cNvCxnSpPr/>
          <p:nvPr/>
        </p:nvCxnSpPr>
        <p:spPr>
          <a:xfrm>
            <a:off x="6704275" y="1958875"/>
            <a:ext cx="11999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3729" y="5049625"/>
            <a:ext cx="7016250" cy="7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lang="en-US" sz="7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Целевая аудитория 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802949" y="2883423"/>
            <a:ext cx="12076823" cy="503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Наши основные сегменты: студенты, работники </a:t>
            </a:r>
            <a:r>
              <a:rPr lang="en-US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IT, </a:t>
            </a: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дизайнеры, маркетологи и стартаперы.</a:t>
            </a: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80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Возраст – </a:t>
            </a:r>
            <a:r>
              <a:rPr lang="ru-RU" sz="2800" dirty="0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от 18 до 55</a:t>
            </a: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80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Пол – </a:t>
            </a:r>
            <a:r>
              <a:rPr lang="ru-RU" sz="2800" dirty="0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мужчины и женщины</a:t>
            </a: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80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Доход – </a:t>
            </a:r>
            <a:r>
              <a:rPr lang="ru-RU" sz="2800" dirty="0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средний и выше среднего</a:t>
            </a:r>
          </a:p>
        </p:txBody>
      </p:sp>
      <p:pic>
        <p:nvPicPr>
          <p:cNvPr id="39" name="Google Shape;39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11414225" y="1958875"/>
            <a:ext cx="7289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" name="Google Shape;4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3975" y="6079375"/>
            <a:ext cx="5412701" cy="5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lang="en-US" sz="7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Конкуренты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802950" y="2883425"/>
            <a:ext cx="10589400" cy="366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Нашими прямыми конкурентами являются такие корпоративные мессенджеры как </a:t>
            </a:r>
            <a:r>
              <a:rPr lang="ru-RU" sz="2800" dirty="0" err="1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Tada.Teams</a:t>
            </a: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и Пачка. </a:t>
            </a: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80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 err="1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Telegram</a:t>
            </a: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и </a:t>
            </a:r>
            <a:r>
              <a:rPr lang="ru-RU" sz="2800" dirty="0" err="1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WhatsApp</a:t>
            </a: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являются неполными конкурентами</a:t>
            </a: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80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Также стоит упомянуть Битрикс24, он конкурирует в функциональном плане, предоставляя широкий спектр сервисов и инструментов.</a:t>
            </a:r>
          </a:p>
        </p:txBody>
      </p:sp>
      <p:pic>
        <p:nvPicPr>
          <p:cNvPr id="48" name="Google Shape;48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7"/>
          <p:cNvCxnSpPr/>
          <p:nvPr/>
        </p:nvCxnSpPr>
        <p:spPr>
          <a:xfrm>
            <a:off x="8083775" y="1958875"/>
            <a:ext cx="10619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Google Shape;5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5450" y="5409325"/>
            <a:ext cx="5412701" cy="5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lang="ru-RU" sz="7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Конкуренты</a:t>
            </a:r>
            <a:endParaRPr sz="7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802950" y="2883425"/>
            <a:ext cx="10589400" cy="366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80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8" name="Google Shape;48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7"/>
          <p:cNvCxnSpPr/>
          <p:nvPr/>
        </p:nvCxnSpPr>
        <p:spPr>
          <a:xfrm>
            <a:off x="8083775" y="1958875"/>
            <a:ext cx="10619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2A81AF-9762-47D9-9C8A-05C73932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3835445"/>
            <a:ext cx="17202150" cy="2343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9881E5-2841-4162-8370-318A5EDF3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5961" y="6178595"/>
            <a:ext cx="5011543" cy="5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0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lang="en-US" sz="7200" b="1" dirty="0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Рынок</a:t>
            </a:r>
            <a:endParaRPr sz="7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1809750" y="2267441"/>
            <a:ext cx="15099826" cy="429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Работая в условиях Российского рынка получились следующие данные:</a:t>
            </a:r>
            <a:br>
              <a:rPr lang="ru-RU" sz="2800" dirty="0">
                <a:latin typeface="Raleway Medium" pitchFamily="2" charset="-52"/>
              </a:rPr>
            </a:b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PAM - мы хотим, чтобы все люди целевой аудитории использовали наше приложение, с </a:t>
            </a:r>
            <a:r>
              <a:rPr lang="ru-RU" sz="2800" b="0" i="0" dirty="0" err="1">
                <a:solidFill>
                  <a:srgbClr val="FFFFFF"/>
                </a:solidFill>
                <a:effectLst/>
                <a:latin typeface="Raleway Medium" pitchFamily="2" charset="-52"/>
              </a:rPr>
              <a:t>учëтом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 небольшой ежегодной динамики роста кол-ва студентов и сотрудников (средний рост на 4% в год).</a:t>
            </a:r>
            <a:br>
              <a:rPr lang="ru-RU" sz="2800" dirty="0">
                <a:latin typeface="Raleway Medium" pitchFamily="2" charset="-52"/>
              </a:rPr>
            </a:b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TAM - весь рынок на данный момент времени, в том числе и те, кто не хотят или не будут использовать наше приложение.</a:t>
            </a:r>
            <a:br>
              <a:rPr lang="ru-RU" sz="2800" dirty="0">
                <a:latin typeface="Raleway Medium" pitchFamily="2" charset="-52"/>
              </a:rPr>
            </a:b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SAM - количество людей, потенциальной являющихся проектными менеджерами, продюсерами, </a:t>
            </a:r>
            <a:r>
              <a:rPr lang="ru-RU" sz="2800" b="0" i="0" dirty="0" err="1">
                <a:solidFill>
                  <a:srgbClr val="FFFFFF"/>
                </a:solidFill>
                <a:effectLst/>
                <a:latin typeface="Raleway Medium" pitchFamily="2" charset="-52"/>
              </a:rPr>
              <a:t>тим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 </a:t>
            </a:r>
            <a:r>
              <a:rPr lang="ru-RU" sz="2800" b="0" i="0" dirty="0" err="1">
                <a:solidFill>
                  <a:srgbClr val="FFFFFF"/>
                </a:solidFill>
                <a:effectLst/>
                <a:latin typeface="Raleway Medium" pitchFamily="2" charset="-52"/>
              </a:rPr>
              <a:t>лидами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 и </a:t>
            </a:r>
            <a:r>
              <a:rPr lang="ru-RU" sz="2800" b="0" i="0" dirty="0" err="1">
                <a:solidFill>
                  <a:srgbClr val="FFFFFF"/>
                </a:solidFill>
                <a:effectLst/>
                <a:latin typeface="Raleway Medium" pitchFamily="2" charset="-52"/>
              </a:rPr>
              <a:t>тп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.</a:t>
            </a:r>
            <a:br>
              <a:rPr lang="ru-RU" sz="2800" dirty="0">
                <a:latin typeface="Raleway Medium" pitchFamily="2" charset="-52"/>
              </a:rPr>
            </a:br>
            <a:r>
              <a:rPr lang="ru-RU" sz="2800" b="0" i="0" dirty="0">
                <a:solidFill>
                  <a:srgbClr val="FFFFFF"/>
                </a:solidFill>
                <a:effectLst/>
                <a:latin typeface="Raleway Medium" pitchFamily="2" charset="-52"/>
              </a:rPr>
              <a:t>SOM - часть рынка, которую мы, потенциально, действительно можем коммерциализировать на покупку нашего приложения</a:t>
            </a:r>
            <a:endParaRPr sz="2000" dirty="0">
              <a:solidFill>
                <a:schemeClr val="lt1"/>
              </a:solidFill>
              <a:latin typeface="Raleway Medium" pitchFamily="2" charset="-52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57" name="Google Shape;57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8"/>
          <p:cNvCxnSpPr/>
          <p:nvPr/>
        </p:nvCxnSpPr>
        <p:spPr>
          <a:xfrm>
            <a:off x="5521875" y="1958875"/>
            <a:ext cx="13181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Google Shape;5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2354" y="5310825"/>
            <a:ext cx="6774774" cy="677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32E70F-6D07-4C9B-8B6E-96C5DA307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372" y="6710074"/>
            <a:ext cx="7331329" cy="22148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lang="en-US" sz="60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Ваш</a:t>
            </a:r>
            <a:r>
              <a:rPr lang="en-US" sz="6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60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запрос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1802950" y="2883425"/>
            <a:ext cx="10589400" cy="443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chemeClr val="bg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Ищем в команду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</a:t>
            </a:r>
            <a:r>
              <a:rPr lang="en-US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JavaScript </a:t>
            </a:r>
            <a:r>
              <a:rPr lang="en-US" sz="3200" dirty="0" err="1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Fullstack</a:t>
            </a:r>
            <a:r>
              <a:rPr lang="en-US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программист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</a:t>
            </a:r>
            <a:r>
              <a:rPr lang="en-US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</a:t>
            </a:r>
            <a:r>
              <a:rPr lang="ru-RU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-менеджер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Тестировщик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3200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Маркетолог</a:t>
            </a:r>
            <a:endParaRPr lang="en-US" sz="3200" dirty="0">
              <a:solidFill>
                <a:schemeClr val="bg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3200" dirty="0">
              <a:solidFill>
                <a:schemeClr val="bg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17" name="Google Shape;117;p1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2"/>
          <p:cNvCxnSpPr>
            <a:cxnSpLocks/>
          </p:cNvCxnSpPr>
          <p:nvPr/>
        </p:nvCxnSpPr>
        <p:spPr>
          <a:xfrm>
            <a:off x="6946710" y="1958875"/>
            <a:ext cx="1175649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52C791-B22E-4D2C-987D-1F8969F8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350" y="4531325"/>
            <a:ext cx="6989040" cy="6989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1729250" y="1318050"/>
            <a:ext cx="151824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lang="en-US" sz="72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Заключение</a:t>
            </a:r>
            <a:endParaRPr sz="72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1802950" y="3493025"/>
            <a:ext cx="11010600" cy="319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Планируется увеличение количества функций и развитие текущих.</a:t>
            </a:r>
          </a:p>
        </p:txBody>
      </p:sp>
      <p:pic>
        <p:nvPicPr>
          <p:cNvPr id="125" name="Google Shape;125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3"/>
          <p:cNvCxnSpPr/>
          <p:nvPr/>
        </p:nvCxnSpPr>
        <p:spPr>
          <a:xfrm>
            <a:off x="8261125" y="1958875"/>
            <a:ext cx="10442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7" name="Google Shape;12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9154" y="5448750"/>
            <a:ext cx="6774774" cy="67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354</Words>
  <Application>Microsoft Office PowerPoint</Application>
  <PresentationFormat>Произвольный</PresentationFormat>
  <Paragraphs>37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Raleway</vt:lpstr>
      <vt:lpstr>Calibri</vt:lpstr>
      <vt:lpstr>Raleway Medium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well</cp:lastModifiedBy>
  <cp:revision>24</cp:revision>
  <dcterms:modified xsi:type="dcterms:W3CDTF">2023-10-27T12:50:11Z</dcterms:modified>
</cp:coreProperties>
</file>