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3" autoAdjust="0"/>
    <p:restoredTop sz="95226" autoAdjust="0"/>
  </p:normalViewPr>
  <p:slideViewPr>
    <p:cSldViewPr snapToGrid="0">
      <p:cViewPr>
        <p:scale>
          <a:sx n="70" d="100"/>
          <a:sy n="70" d="100"/>
        </p:scale>
        <p:origin x="7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F52ADC-57B8-472B-8654-989DA68ED066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B661658-1732-43CA-8D22-7A5E451EC2EB}">
      <dgm:prSet phldrT="[Texte]"/>
      <dgm:spPr/>
      <dgm:t>
        <a:bodyPr/>
        <a:lstStyle/>
        <a:p>
          <a:r>
            <a:rPr lang="fr-FR" dirty="0" err="1"/>
            <a:t>Followers</a:t>
          </a:r>
          <a:r>
            <a:rPr lang="fr-FR" dirty="0"/>
            <a:t> Twitter</a:t>
          </a:r>
        </a:p>
      </dgm:t>
    </dgm:pt>
    <dgm:pt modelId="{5A675FE6-D0B6-4799-A1BB-932BF8E4C31A}" type="parTrans" cxnId="{344CB958-5627-4C29-BFBC-4C45D8E2C372}">
      <dgm:prSet/>
      <dgm:spPr/>
      <dgm:t>
        <a:bodyPr/>
        <a:lstStyle/>
        <a:p>
          <a:endParaRPr lang="fr-FR"/>
        </a:p>
      </dgm:t>
    </dgm:pt>
    <dgm:pt modelId="{F0E68395-6D0A-4DEF-8383-85564E6988CF}" type="sibTrans" cxnId="{344CB958-5627-4C29-BFBC-4C45D8E2C372}">
      <dgm:prSet/>
      <dgm:spPr/>
      <dgm:t>
        <a:bodyPr/>
        <a:lstStyle/>
        <a:p>
          <a:endParaRPr lang="fr-FR"/>
        </a:p>
      </dgm:t>
    </dgm:pt>
    <dgm:pt modelId="{5BF13658-789E-4DCF-880B-9B3BD6FDECCE}">
      <dgm:prSet phldrT="[Texte]"/>
      <dgm:spPr/>
      <dgm:t>
        <a:bodyPr/>
        <a:lstStyle/>
        <a:p>
          <a:r>
            <a:rPr lang="fr-FR" dirty="0"/>
            <a:t>Abonnés chaîne </a:t>
          </a:r>
          <a:r>
            <a:rPr lang="fr-FR" dirty="0" err="1"/>
            <a:t>Youtube</a:t>
          </a:r>
          <a:endParaRPr lang="fr-FR" dirty="0"/>
        </a:p>
      </dgm:t>
    </dgm:pt>
    <dgm:pt modelId="{D3BBC7A1-61CB-48BB-9861-2BCBEC5BE198}" type="parTrans" cxnId="{AC028902-8992-4306-ADC7-2E0C93A8BC19}">
      <dgm:prSet/>
      <dgm:spPr/>
      <dgm:t>
        <a:bodyPr/>
        <a:lstStyle/>
        <a:p>
          <a:endParaRPr lang="fr-FR"/>
        </a:p>
      </dgm:t>
    </dgm:pt>
    <dgm:pt modelId="{DA9174FB-29BB-4C60-A2F2-CDA0E6931329}" type="sibTrans" cxnId="{AC028902-8992-4306-ADC7-2E0C93A8BC19}">
      <dgm:prSet/>
      <dgm:spPr/>
      <dgm:t>
        <a:bodyPr/>
        <a:lstStyle/>
        <a:p>
          <a:endParaRPr lang="fr-FR"/>
        </a:p>
      </dgm:t>
    </dgm:pt>
    <dgm:pt modelId="{7A3188CB-D27E-4361-B3DB-CF63957885D7}">
      <dgm:prSet phldrT="[Texte]"/>
      <dgm:spPr/>
      <dgm:t>
        <a:bodyPr/>
        <a:lstStyle/>
        <a:p>
          <a:r>
            <a:rPr lang="fr-FR" dirty="0" err="1"/>
            <a:t>Likes</a:t>
          </a:r>
          <a:r>
            <a:rPr lang="fr-FR" dirty="0"/>
            <a:t> sur page Facebook</a:t>
          </a:r>
        </a:p>
      </dgm:t>
    </dgm:pt>
    <dgm:pt modelId="{627D40C4-AB12-416E-B99A-162BEEE2A482}" type="parTrans" cxnId="{D8B8D70E-AB11-4A9D-9B4B-A87330C3E547}">
      <dgm:prSet/>
      <dgm:spPr/>
      <dgm:t>
        <a:bodyPr/>
        <a:lstStyle/>
        <a:p>
          <a:endParaRPr lang="fr-FR"/>
        </a:p>
      </dgm:t>
    </dgm:pt>
    <dgm:pt modelId="{D2CD6E38-C147-4524-9570-A6822A3802BB}" type="sibTrans" cxnId="{D8B8D70E-AB11-4A9D-9B4B-A87330C3E547}">
      <dgm:prSet/>
      <dgm:spPr/>
      <dgm:t>
        <a:bodyPr/>
        <a:lstStyle/>
        <a:p>
          <a:endParaRPr lang="fr-FR"/>
        </a:p>
      </dgm:t>
    </dgm:pt>
    <dgm:pt modelId="{1FF0F8EA-45FE-4726-B205-E9E9CB057173}" type="pres">
      <dgm:prSet presAssocID="{82F52ADC-57B8-472B-8654-989DA68ED066}" presName="Name0" presStyleCnt="0">
        <dgm:presLayoutVars>
          <dgm:chMax/>
          <dgm:chPref/>
          <dgm:dir/>
          <dgm:animLvl val="lvl"/>
        </dgm:presLayoutVars>
      </dgm:prSet>
      <dgm:spPr/>
    </dgm:pt>
    <dgm:pt modelId="{08519CDD-1596-4CCF-8077-F19A23206223}" type="pres">
      <dgm:prSet presAssocID="{9B661658-1732-43CA-8D22-7A5E451EC2EB}" presName="composite" presStyleCnt="0"/>
      <dgm:spPr/>
    </dgm:pt>
    <dgm:pt modelId="{85021017-C616-47D9-BF6D-652C4DE20270}" type="pres">
      <dgm:prSet presAssocID="{9B661658-1732-43CA-8D22-7A5E451EC2EB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43F293EF-2A2D-4F6E-BF88-7975A13C7E1D}" type="pres">
      <dgm:prSet presAssocID="{9B661658-1732-43CA-8D22-7A5E451EC2EB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27662AC-A834-44AE-85CA-45A92DA2482C}" type="pres">
      <dgm:prSet presAssocID="{9B661658-1732-43CA-8D22-7A5E451EC2EB}" presName="BalanceSpacing" presStyleCnt="0"/>
      <dgm:spPr/>
    </dgm:pt>
    <dgm:pt modelId="{C657387C-E248-4BEA-A5CC-98A195A13AA8}" type="pres">
      <dgm:prSet presAssocID="{9B661658-1732-43CA-8D22-7A5E451EC2EB}" presName="BalanceSpacing1" presStyleCnt="0"/>
      <dgm:spPr/>
    </dgm:pt>
    <dgm:pt modelId="{92B7ED43-5E2F-4F4A-84E6-FFD41ACA951A}" type="pres">
      <dgm:prSet presAssocID="{F0E68395-6D0A-4DEF-8383-85564E6988CF}" presName="Accent1Text" presStyleLbl="node1" presStyleIdx="1" presStyleCnt="6"/>
      <dgm:spPr/>
    </dgm:pt>
    <dgm:pt modelId="{51886195-7E8A-4FEE-B7AE-1E0C3E0F992A}" type="pres">
      <dgm:prSet presAssocID="{F0E68395-6D0A-4DEF-8383-85564E6988CF}" presName="spaceBetweenRectangles" presStyleCnt="0"/>
      <dgm:spPr/>
    </dgm:pt>
    <dgm:pt modelId="{08B13A14-05A1-4B8B-88D6-F270F208CE31}" type="pres">
      <dgm:prSet presAssocID="{5BF13658-789E-4DCF-880B-9B3BD6FDECCE}" presName="composite" presStyleCnt="0"/>
      <dgm:spPr/>
    </dgm:pt>
    <dgm:pt modelId="{3BFF1360-DE3D-4EFD-BDA6-D0866AA45959}" type="pres">
      <dgm:prSet presAssocID="{5BF13658-789E-4DCF-880B-9B3BD6FDECCE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334EC7AC-3FC6-46E7-A9EE-9FBA902D713A}" type="pres">
      <dgm:prSet presAssocID="{5BF13658-789E-4DCF-880B-9B3BD6FDECCE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618718F-E0FF-4056-B8B8-F25FD96EC891}" type="pres">
      <dgm:prSet presAssocID="{5BF13658-789E-4DCF-880B-9B3BD6FDECCE}" presName="BalanceSpacing" presStyleCnt="0"/>
      <dgm:spPr/>
    </dgm:pt>
    <dgm:pt modelId="{7FFEE946-1EAF-4675-9300-83B68334FDB0}" type="pres">
      <dgm:prSet presAssocID="{5BF13658-789E-4DCF-880B-9B3BD6FDECCE}" presName="BalanceSpacing1" presStyleCnt="0"/>
      <dgm:spPr/>
    </dgm:pt>
    <dgm:pt modelId="{57D8EFBA-7E2B-433E-8535-C55B7E505DB8}" type="pres">
      <dgm:prSet presAssocID="{DA9174FB-29BB-4C60-A2F2-CDA0E6931329}" presName="Accent1Text" presStyleLbl="node1" presStyleIdx="3" presStyleCnt="6"/>
      <dgm:spPr/>
    </dgm:pt>
    <dgm:pt modelId="{2C610337-A5D5-4ABB-984F-F2B2F4145731}" type="pres">
      <dgm:prSet presAssocID="{DA9174FB-29BB-4C60-A2F2-CDA0E6931329}" presName="spaceBetweenRectangles" presStyleCnt="0"/>
      <dgm:spPr/>
    </dgm:pt>
    <dgm:pt modelId="{FF094DAD-F316-4307-835C-C4DD9FF75B8C}" type="pres">
      <dgm:prSet presAssocID="{7A3188CB-D27E-4361-B3DB-CF63957885D7}" presName="composite" presStyleCnt="0"/>
      <dgm:spPr/>
    </dgm:pt>
    <dgm:pt modelId="{3C3B6EEA-9FAA-4C6B-8AAF-90AF5C4A506F}" type="pres">
      <dgm:prSet presAssocID="{7A3188CB-D27E-4361-B3DB-CF63957885D7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D5E90078-45A2-44F7-B80C-BF708E526C63}" type="pres">
      <dgm:prSet presAssocID="{7A3188CB-D27E-4361-B3DB-CF63957885D7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6A9514E7-0284-4650-BC1F-BABFA53C3919}" type="pres">
      <dgm:prSet presAssocID="{7A3188CB-D27E-4361-B3DB-CF63957885D7}" presName="BalanceSpacing" presStyleCnt="0"/>
      <dgm:spPr/>
    </dgm:pt>
    <dgm:pt modelId="{02187672-8E9E-4D8A-9836-0410E5EECEF5}" type="pres">
      <dgm:prSet presAssocID="{7A3188CB-D27E-4361-B3DB-CF63957885D7}" presName="BalanceSpacing1" presStyleCnt="0"/>
      <dgm:spPr/>
    </dgm:pt>
    <dgm:pt modelId="{75772BEB-7373-445E-AEFF-181918D086C9}" type="pres">
      <dgm:prSet presAssocID="{D2CD6E38-C147-4524-9570-A6822A3802BB}" presName="Accent1Text" presStyleLbl="node1" presStyleIdx="5" presStyleCnt="6"/>
      <dgm:spPr/>
    </dgm:pt>
  </dgm:ptLst>
  <dgm:cxnLst>
    <dgm:cxn modelId="{EEA7144B-6215-41CB-BE93-62EFA64F30B5}" type="presOf" srcId="{5BF13658-789E-4DCF-880B-9B3BD6FDECCE}" destId="{3BFF1360-DE3D-4EFD-BDA6-D0866AA45959}" srcOrd="0" destOrd="0" presId="urn:microsoft.com/office/officeart/2008/layout/AlternatingHexagons"/>
    <dgm:cxn modelId="{C32ACCAD-53C7-4F1A-B7D6-52F0FE0CB810}" type="presOf" srcId="{F0E68395-6D0A-4DEF-8383-85564E6988CF}" destId="{92B7ED43-5E2F-4F4A-84E6-FFD41ACA951A}" srcOrd="0" destOrd="0" presId="urn:microsoft.com/office/officeart/2008/layout/AlternatingHexagons"/>
    <dgm:cxn modelId="{D8B8D70E-AB11-4A9D-9B4B-A87330C3E547}" srcId="{82F52ADC-57B8-472B-8654-989DA68ED066}" destId="{7A3188CB-D27E-4361-B3DB-CF63957885D7}" srcOrd="2" destOrd="0" parTransId="{627D40C4-AB12-416E-B99A-162BEEE2A482}" sibTransId="{D2CD6E38-C147-4524-9570-A6822A3802BB}"/>
    <dgm:cxn modelId="{EA56E5ED-4E35-4D22-8E8B-E00884D11EF4}" type="presOf" srcId="{DA9174FB-29BB-4C60-A2F2-CDA0E6931329}" destId="{57D8EFBA-7E2B-433E-8535-C55B7E505DB8}" srcOrd="0" destOrd="0" presId="urn:microsoft.com/office/officeart/2008/layout/AlternatingHexagons"/>
    <dgm:cxn modelId="{A1758577-0272-4F92-8DFD-0D2D78B2A908}" type="presOf" srcId="{D2CD6E38-C147-4524-9570-A6822A3802BB}" destId="{75772BEB-7373-445E-AEFF-181918D086C9}" srcOrd="0" destOrd="0" presId="urn:microsoft.com/office/officeart/2008/layout/AlternatingHexagons"/>
    <dgm:cxn modelId="{C3178D61-5A00-4F23-983D-ED46211A1D28}" type="presOf" srcId="{7A3188CB-D27E-4361-B3DB-CF63957885D7}" destId="{3C3B6EEA-9FAA-4C6B-8AAF-90AF5C4A506F}" srcOrd="0" destOrd="0" presId="urn:microsoft.com/office/officeart/2008/layout/AlternatingHexagons"/>
    <dgm:cxn modelId="{8E31230A-9F34-4ECA-A246-854C7CA447D1}" type="presOf" srcId="{9B661658-1732-43CA-8D22-7A5E451EC2EB}" destId="{85021017-C616-47D9-BF6D-652C4DE20270}" srcOrd="0" destOrd="0" presId="urn:microsoft.com/office/officeart/2008/layout/AlternatingHexagons"/>
    <dgm:cxn modelId="{E76BC72F-CEC7-4D58-8605-288975FD1A10}" type="presOf" srcId="{82F52ADC-57B8-472B-8654-989DA68ED066}" destId="{1FF0F8EA-45FE-4726-B205-E9E9CB057173}" srcOrd="0" destOrd="0" presId="urn:microsoft.com/office/officeart/2008/layout/AlternatingHexagons"/>
    <dgm:cxn modelId="{344CB958-5627-4C29-BFBC-4C45D8E2C372}" srcId="{82F52ADC-57B8-472B-8654-989DA68ED066}" destId="{9B661658-1732-43CA-8D22-7A5E451EC2EB}" srcOrd="0" destOrd="0" parTransId="{5A675FE6-D0B6-4799-A1BB-932BF8E4C31A}" sibTransId="{F0E68395-6D0A-4DEF-8383-85564E6988CF}"/>
    <dgm:cxn modelId="{AC028902-8992-4306-ADC7-2E0C93A8BC19}" srcId="{82F52ADC-57B8-472B-8654-989DA68ED066}" destId="{5BF13658-789E-4DCF-880B-9B3BD6FDECCE}" srcOrd="1" destOrd="0" parTransId="{D3BBC7A1-61CB-48BB-9861-2BCBEC5BE198}" sibTransId="{DA9174FB-29BB-4C60-A2F2-CDA0E6931329}"/>
    <dgm:cxn modelId="{ED2C64BC-028E-4B94-93C8-20D81DE065C8}" type="presParOf" srcId="{1FF0F8EA-45FE-4726-B205-E9E9CB057173}" destId="{08519CDD-1596-4CCF-8077-F19A23206223}" srcOrd="0" destOrd="0" presId="urn:microsoft.com/office/officeart/2008/layout/AlternatingHexagons"/>
    <dgm:cxn modelId="{9A3A022A-0004-4A91-A42B-E242420C3E43}" type="presParOf" srcId="{08519CDD-1596-4CCF-8077-F19A23206223}" destId="{85021017-C616-47D9-BF6D-652C4DE20270}" srcOrd="0" destOrd="0" presId="urn:microsoft.com/office/officeart/2008/layout/AlternatingHexagons"/>
    <dgm:cxn modelId="{FCFE7814-F691-4B7A-84C2-B850C87F65A0}" type="presParOf" srcId="{08519CDD-1596-4CCF-8077-F19A23206223}" destId="{43F293EF-2A2D-4F6E-BF88-7975A13C7E1D}" srcOrd="1" destOrd="0" presId="urn:microsoft.com/office/officeart/2008/layout/AlternatingHexagons"/>
    <dgm:cxn modelId="{01F34957-4E01-42B3-8F37-8C4AA4206F01}" type="presParOf" srcId="{08519CDD-1596-4CCF-8077-F19A23206223}" destId="{E27662AC-A834-44AE-85CA-45A92DA2482C}" srcOrd="2" destOrd="0" presId="urn:microsoft.com/office/officeart/2008/layout/AlternatingHexagons"/>
    <dgm:cxn modelId="{98BFE369-E578-4A97-A556-57C9354B9D9A}" type="presParOf" srcId="{08519CDD-1596-4CCF-8077-F19A23206223}" destId="{C657387C-E248-4BEA-A5CC-98A195A13AA8}" srcOrd="3" destOrd="0" presId="urn:microsoft.com/office/officeart/2008/layout/AlternatingHexagons"/>
    <dgm:cxn modelId="{7919F269-8F95-4FB8-9B94-B2786FABCD61}" type="presParOf" srcId="{08519CDD-1596-4CCF-8077-F19A23206223}" destId="{92B7ED43-5E2F-4F4A-84E6-FFD41ACA951A}" srcOrd="4" destOrd="0" presId="urn:microsoft.com/office/officeart/2008/layout/AlternatingHexagons"/>
    <dgm:cxn modelId="{6287F141-D50F-4FAA-B455-B4A24D4E9310}" type="presParOf" srcId="{1FF0F8EA-45FE-4726-B205-E9E9CB057173}" destId="{51886195-7E8A-4FEE-B7AE-1E0C3E0F992A}" srcOrd="1" destOrd="0" presId="urn:microsoft.com/office/officeart/2008/layout/AlternatingHexagons"/>
    <dgm:cxn modelId="{656AB212-612E-4C60-B911-E60BAF2DE0E1}" type="presParOf" srcId="{1FF0F8EA-45FE-4726-B205-E9E9CB057173}" destId="{08B13A14-05A1-4B8B-88D6-F270F208CE31}" srcOrd="2" destOrd="0" presId="urn:microsoft.com/office/officeart/2008/layout/AlternatingHexagons"/>
    <dgm:cxn modelId="{4BBC66DA-B3A9-4AF0-9F3B-9BAA48FEA39F}" type="presParOf" srcId="{08B13A14-05A1-4B8B-88D6-F270F208CE31}" destId="{3BFF1360-DE3D-4EFD-BDA6-D0866AA45959}" srcOrd="0" destOrd="0" presId="urn:microsoft.com/office/officeart/2008/layout/AlternatingHexagons"/>
    <dgm:cxn modelId="{8D2FC208-F068-465D-ADED-391962D925FA}" type="presParOf" srcId="{08B13A14-05A1-4B8B-88D6-F270F208CE31}" destId="{334EC7AC-3FC6-46E7-A9EE-9FBA902D713A}" srcOrd="1" destOrd="0" presId="urn:microsoft.com/office/officeart/2008/layout/AlternatingHexagons"/>
    <dgm:cxn modelId="{96A8706A-84FE-4E73-A4D1-02940460214B}" type="presParOf" srcId="{08B13A14-05A1-4B8B-88D6-F270F208CE31}" destId="{4618718F-E0FF-4056-B8B8-F25FD96EC891}" srcOrd="2" destOrd="0" presId="urn:microsoft.com/office/officeart/2008/layout/AlternatingHexagons"/>
    <dgm:cxn modelId="{CBF96190-D36F-48FC-9EF3-184EF9FC453B}" type="presParOf" srcId="{08B13A14-05A1-4B8B-88D6-F270F208CE31}" destId="{7FFEE946-1EAF-4675-9300-83B68334FDB0}" srcOrd="3" destOrd="0" presId="urn:microsoft.com/office/officeart/2008/layout/AlternatingHexagons"/>
    <dgm:cxn modelId="{4060FD45-A6EC-4C32-BFD3-AE76A7426573}" type="presParOf" srcId="{08B13A14-05A1-4B8B-88D6-F270F208CE31}" destId="{57D8EFBA-7E2B-433E-8535-C55B7E505DB8}" srcOrd="4" destOrd="0" presId="urn:microsoft.com/office/officeart/2008/layout/AlternatingHexagons"/>
    <dgm:cxn modelId="{8A9C331C-5ED8-4BED-8C43-3DA511BCB437}" type="presParOf" srcId="{1FF0F8EA-45FE-4726-B205-E9E9CB057173}" destId="{2C610337-A5D5-4ABB-984F-F2B2F4145731}" srcOrd="3" destOrd="0" presId="urn:microsoft.com/office/officeart/2008/layout/AlternatingHexagons"/>
    <dgm:cxn modelId="{69C89995-1F4E-44A5-B756-C943E88AA277}" type="presParOf" srcId="{1FF0F8EA-45FE-4726-B205-E9E9CB057173}" destId="{FF094DAD-F316-4307-835C-C4DD9FF75B8C}" srcOrd="4" destOrd="0" presId="urn:microsoft.com/office/officeart/2008/layout/AlternatingHexagons"/>
    <dgm:cxn modelId="{8E66738A-C456-4619-8D22-64C967921390}" type="presParOf" srcId="{FF094DAD-F316-4307-835C-C4DD9FF75B8C}" destId="{3C3B6EEA-9FAA-4C6B-8AAF-90AF5C4A506F}" srcOrd="0" destOrd="0" presId="urn:microsoft.com/office/officeart/2008/layout/AlternatingHexagons"/>
    <dgm:cxn modelId="{EA547800-A1DB-4626-99D2-4BDDE61466DD}" type="presParOf" srcId="{FF094DAD-F316-4307-835C-C4DD9FF75B8C}" destId="{D5E90078-45A2-44F7-B80C-BF708E526C63}" srcOrd="1" destOrd="0" presId="urn:microsoft.com/office/officeart/2008/layout/AlternatingHexagons"/>
    <dgm:cxn modelId="{2F14F16F-07F5-49D1-BAE8-B0E3DA1CE707}" type="presParOf" srcId="{FF094DAD-F316-4307-835C-C4DD9FF75B8C}" destId="{6A9514E7-0284-4650-BC1F-BABFA53C3919}" srcOrd="2" destOrd="0" presId="urn:microsoft.com/office/officeart/2008/layout/AlternatingHexagons"/>
    <dgm:cxn modelId="{E67BDFC1-A34F-4AFE-B470-1269A70248F0}" type="presParOf" srcId="{FF094DAD-F316-4307-835C-C4DD9FF75B8C}" destId="{02187672-8E9E-4D8A-9836-0410E5EECEF5}" srcOrd="3" destOrd="0" presId="urn:microsoft.com/office/officeart/2008/layout/AlternatingHexagons"/>
    <dgm:cxn modelId="{E1A21482-136D-4C57-8A40-4D06ED04DE84}" type="presParOf" srcId="{FF094DAD-F316-4307-835C-C4DD9FF75B8C}" destId="{75772BEB-7373-445E-AEFF-181918D086C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021017-C616-47D9-BF6D-652C4DE20270}">
      <dsp:nvSpPr>
        <dsp:cNvPr id="0" name=""/>
        <dsp:cNvSpPr/>
      </dsp:nvSpPr>
      <dsp:spPr>
        <a:xfrm rot="5400000">
          <a:off x="997829" y="424592"/>
          <a:ext cx="655345" cy="57015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Followers</a:t>
          </a:r>
          <a:r>
            <a:rPr lang="fr-FR" sz="600" kern="1200" dirty="0"/>
            <a:t> Twitter</a:t>
          </a:r>
        </a:p>
      </dsp:txBody>
      <dsp:txXfrm rot="-5400000">
        <a:off x="1129274" y="484120"/>
        <a:ext cx="392454" cy="451095"/>
      </dsp:txXfrm>
    </dsp:sp>
    <dsp:sp modelId="{43F293EF-2A2D-4F6E-BF88-7975A13C7E1D}">
      <dsp:nvSpPr>
        <dsp:cNvPr id="0" name=""/>
        <dsp:cNvSpPr/>
      </dsp:nvSpPr>
      <dsp:spPr>
        <a:xfrm>
          <a:off x="1627878" y="513064"/>
          <a:ext cx="731365" cy="393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ED43-5E2F-4F4A-84E6-FFD41ACA951A}">
      <dsp:nvSpPr>
        <dsp:cNvPr id="0" name=""/>
        <dsp:cNvSpPr/>
      </dsp:nvSpPr>
      <dsp:spPr>
        <a:xfrm rot="5400000">
          <a:off x="382066" y="424592"/>
          <a:ext cx="655345" cy="57015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200" kern="1200"/>
        </a:p>
      </dsp:txBody>
      <dsp:txXfrm rot="-5400000">
        <a:off x="513511" y="484120"/>
        <a:ext cx="392454" cy="451095"/>
      </dsp:txXfrm>
    </dsp:sp>
    <dsp:sp modelId="{3BFF1360-DE3D-4EFD-BDA6-D0866AA45959}">
      <dsp:nvSpPr>
        <dsp:cNvPr id="0" name=""/>
        <dsp:cNvSpPr/>
      </dsp:nvSpPr>
      <dsp:spPr>
        <a:xfrm rot="5400000">
          <a:off x="688768" y="980849"/>
          <a:ext cx="655345" cy="57015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Abonnés chaîne </a:t>
          </a:r>
          <a:r>
            <a:rPr lang="fr-FR" sz="600" kern="1200" dirty="0" err="1"/>
            <a:t>Youtube</a:t>
          </a:r>
          <a:endParaRPr lang="fr-FR" sz="600" kern="1200" dirty="0"/>
        </a:p>
      </dsp:txBody>
      <dsp:txXfrm rot="-5400000">
        <a:off x="820213" y="1040377"/>
        <a:ext cx="392454" cy="451095"/>
      </dsp:txXfrm>
    </dsp:sp>
    <dsp:sp modelId="{334EC7AC-3FC6-46E7-A9EE-9FBA902D713A}">
      <dsp:nvSpPr>
        <dsp:cNvPr id="0" name=""/>
        <dsp:cNvSpPr/>
      </dsp:nvSpPr>
      <dsp:spPr>
        <a:xfrm>
          <a:off x="0" y="1069321"/>
          <a:ext cx="707773" cy="393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D8EFBA-7E2B-433E-8535-C55B7E505DB8}">
      <dsp:nvSpPr>
        <dsp:cNvPr id="0" name=""/>
        <dsp:cNvSpPr/>
      </dsp:nvSpPr>
      <dsp:spPr>
        <a:xfrm rot="5400000">
          <a:off x="1304530" y="980849"/>
          <a:ext cx="655345" cy="57015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200" kern="1200"/>
        </a:p>
      </dsp:txBody>
      <dsp:txXfrm rot="-5400000">
        <a:off x="1435975" y="1040377"/>
        <a:ext cx="392454" cy="451095"/>
      </dsp:txXfrm>
    </dsp:sp>
    <dsp:sp modelId="{3C3B6EEA-9FAA-4C6B-8AAF-90AF5C4A506F}">
      <dsp:nvSpPr>
        <dsp:cNvPr id="0" name=""/>
        <dsp:cNvSpPr/>
      </dsp:nvSpPr>
      <dsp:spPr>
        <a:xfrm rot="5400000">
          <a:off x="997829" y="1537106"/>
          <a:ext cx="655345" cy="57015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Likes</a:t>
          </a:r>
          <a:r>
            <a:rPr lang="fr-FR" sz="600" kern="1200" dirty="0"/>
            <a:t> sur page Facebook</a:t>
          </a:r>
        </a:p>
      </dsp:txBody>
      <dsp:txXfrm rot="-5400000">
        <a:off x="1129274" y="1596634"/>
        <a:ext cx="392454" cy="451095"/>
      </dsp:txXfrm>
    </dsp:sp>
    <dsp:sp modelId="{D5E90078-45A2-44F7-B80C-BF708E526C63}">
      <dsp:nvSpPr>
        <dsp:cNvPr id="0" name=""/>
        <dsp:cNvSpPr/>
      </dsp:nvSpPr>
      <dsp:spPr>
        <a:xfrm>
          <a:off x="1627878" y="1625578"/>
          <a:ext cx="731365" cy="393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772BEB-7373-445E-AEFF-181918D086C9}">
      <dsp:nvSpPr>
        <dsp:cNvPr id="0" name=""/>
        <dsp:cNvSpPr/>
      </dsp:nvSpPr>
      <dsp:spPr>
        <a:xfrm rot="5400000">
          <a:off x="382066" y="1537106"/>
          <a:ext cx="655345" cy="57015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200" kern="1200"/>
        </a:p>
      </dsp:txBody>
      <dsp:txXfrm rot="-5400000">
        <a:off x="513511" y="1596634"/>
        <a:ext cx="392454" cy="451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CA2C-E53A-4528-BA5C-5D0A70AA4BCB}" type="datetimeFigureOut">
              <a:rPr lang="fr-FR" smtClean="0"/>
              <a:t>29/12/2016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54075-64CA-4807-8B8D-E05502C219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46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Page d’accueil du </a:t>
            </a:r>
            <a:r>
              <a:rPr lang="fr-FR" dirty="0" err="1"/>
              <a:t>minisite</a:t>
            </a:r>
            <a:r>
              <a:rPr lang="fr-FR" dirty="0"/>
              <a:t>.</a:t>
            </a:r>
            <a:endParaRPr lang="fr-FR" baseline="0" dirty="0"/>
          </a:p>
          <a:p>
            <a:r>
              <a:rPr lang="fr-FR" baseline="0" dirty="0"/>
              <a:t>Version simplifiée du </a:t>
            </a:r>
            <a:r>
              <a:rPr lang="fr-FR" baseline="0" dirty="0" err="1"/>
              <a:t>dashboard</a:t>
            </a:r>
            <a:r>
              <a:rPr lang="fr-FR" baseline="0" dirty="0"/>
              <a:t>, miniatures qui renvoient vers la page des analyses et vers la page des articles publiés sur lePoint.fr qui intègrent des éléments fournis par notre équipe.</a:t>
            </a:r>
          </a:p>
          <a:p>
            <a:r>
              <a:rPr lang="fr-FR" baseline="0" dirty="0"/>
              <a:t>Les cadres analyses et articles sont des menus déroulants.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4075-64CA-4807-8B8D-E05502C219D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48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Tableau de bord plus détaillé avec la possibilité de cliquer sur un candidat</a:t>
            </a:r>
            <a:r>
              <a:rPr lang="fr-FR" baseline="0" dirty="0"/>
              <a:t> pour filtrer les statistiques sur lui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4075-64CA-4807-8B8D-E05502C219D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598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Page</a:t>
            </a:r>
            <a:r>
              <a:rPr lang="fr-FR" baseline="0" dirty="0"/>
              <a:t> pour n</a:t>
            </a:r>
            <a:r>
              <a:rPr lang="fr-FR" dirty="0"/>
              <a:t>os</a:t>
            </a:r>
            <a:r>
              <a:rPr lang="fr-FR" baseline="0" dirty="0"/>
              <a:t> analyses de fond : espace pour chaque analyse avec graph interactif dans la mesure du possible, une explication en dessous (méthodologie employée, résultats obtenus, …)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4075-64CA-4807-8B8D-E05502C219D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070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Page</a:t>
            </a:r>
            <a:r>
              <a:rPr lang="fr-FR" baseline="0" dirty="0"/>
              <a:t> pour recenser les articles qui mentionnent nos analyses.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4075-64CA-4807-8B8D-E05502C219D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434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29/12/2016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15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29/12/2016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73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29/12/2016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20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29/12/2016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57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29/12/2016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28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29/12/2016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58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29/12/2016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28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29/12/2016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94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29/12/2016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78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29/12/2016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6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29/12/2016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92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B9A3-211D-481F-B821-EB4CCADA4B97}" type="datetimeFigureOut">
              <a:rPr lang="fr-FR" smtClean="0"/>
              <a:t>29/12/2016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95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1.png"/><Relationship Id="rId7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diagramLayout" Target="../diagrams/layout1.xml"/><Relationship Id="rId5" Type="http://schemas.openxmlformats.org/officeDocument/2006/relationships/slide" Target="slide3.xml"/><Relationship Id="rId10" Type="http://schemas.openxmlformats.org/officeDocument/2006/relationships/diagramData" Target="../diagrams/data1.xml"/><Relationship Id="rId4" Type="http://schemas.openxmlformats.org/officeDocument/2006/relationships/slide" Target="slide1.xml"/><Relationship Id="rId9" Type="http://schemas.openxmlformats.org/officeDocument/2006/relationships/image" Target="../media/image5.png"/><Relationship Id="rId14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8422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2880" y="1632849"/>
            <a:ext cx="4206240" cy="6907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495800" y="1632850"/>
            <a:ext cx="2164080" cy="40614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66700" y="1693810"/>
            <a:ext cx="244490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/>
              <a:t>Les élections en un coup d’œil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495800" y="1693810"/>
            <a:ext cx="10806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/>
              <a:t>Les analyses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" y="2062547"/>
            <a:ext cx="1066800" cy="896183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Le podium </a:t>
            </a:r>
            <a:r>
              <a:rPr lang="fr-FR" sz="900" dirty="0"/>
              <a:t>(combinaison de nos analyses pour donner le candidat en tête)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1508760" y="2062547"/>
            <a:ext cx="2743200" cy="896183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La </a:t>
            </a:r>
            <a:r>
              <a:rPr lang="fr-FR" sz="1200" b="1" dirty="0" err="1"/>
              <a:t>timeline</a:t>
            </a:r>
            <a:r>
              <a:rPr lang="fr-FR" sz="1200" b="1" dirty="0"/>
              <a:t> de la campagne</a:t>
            </a:r>
          </a:p>
          <a:p>
            <a:pPr algn="ctr"/>
            <a:r>
              <a:rPr lang="fr-FR" sz="1100" dirty="0"/>
              <a:t>(les événements à venir avec les dates)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335280" y="3091879"/>
            <a:ext cx="3916680" cy="2602431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/>
              <a:t>Les tendances « live »</a:t>
            </a:r>
            <a:r>
              <a:rPr lang="fr-FR" sz="1200" dirty="0"/>
              <a:t> (sur 24h par exemple)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67690" y="3388427"/>
            <a:ext cx="149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Twitter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518410" y="3388427"/>
            <a:ext cx="149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Google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8620" y="3382750"/>
            <a:ext cx="1851660" cy="219158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En haut : un graph avec le nombre de tweets contenant le hashtag de chaque candidat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En bas : un top/flop des candidats via la sentiment </a:t>
            </a:r>
            <a:r>
              <a:rPr lang="fr-FR" sz="1200" dirty="0" err="1"/>
              <a:t>analysis</a:t>
            </a:r>
            <a:r>
              <a:rPr lang="fr-FR" sz="1200" dirty="0"/>
              <a:t> des tweets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39340" y="3382750"/>
            <a:ext cx="1851660" cy="2191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En haut : un graph avec l’intensité des recherches sur Google pour chaque candidat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En bas : les sujets/recherches associés à la présidentielle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56760" y="2062547"/>
            <a:ext cx="2049780" cy="139148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Analyse #1</a:t>
            </a:r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Lien vers une page dédiée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56760" y="3514990"/>
            <a:ext cx="2049780" cy="139148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Analyse #2</a:t>
            </a:r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Lien vers une page dédiée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39220" y="3776214"/>
            <a:ext cx="1874520" cy="883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Preview</a:t>
            </a:r>
            <a:r>
              <a:rPr lang="fr-FR" sz="1400" dirty="0">
                <a:solidFill>
                  <a:schemeClr val="tx1"/>
                </a:solidFill>
              </a:rPr>
              <a:t> de la </a:t>
            </a:r>
            <a:r>
              <a:rPr lang="fr-FR" sz="1400" dirty="0" err="1">
                <a:solidFill>
                  <a:schemeClr val="tx1"/>
                </a:solidFill>
              </a:rPr>
              <a:t>viz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56760" y="4998569"/>
            <a:ext cx="2049780" cy="69574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Analyse #3</a:t>
            </a:r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Lien vers une page dédiée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39220" y="5259792"/>
            <a:ext cx="1874520" cy="434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Preview</a:t>
            </a:r>
            <a:r>
              <a:rPr lang="fr-FR" sz="1400" dirty="0">
                <a:solidFill>
                  <a:schemeClr val="tx1"/>
                </a:solidFill>
              </a:rPr>
              <a:t> de la </a:t>
            </a:r>
            <a:r>
              <a:rPr lang="fr-FR" sz="1400" dirty="0" err="1">
                <a:solidFill>
                  <a:schemeClr val="tx1"/>
                </a:solidFill>
              </a:rPr>
              <a:t>viz</a:t>
            </a:r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 rotWithShape="1">
          <a:blip r:embed="rId4"/>
          <a:srcRect l="22772" t="27663" r="1973" b="4299"/>
          <a:stretch/>
        </p:blipFill>
        <p:spPr>
          <a:xfrm>
            <a:off x="2346960" y="3668164"/>
            <a:ext cx="1844040" cy="813425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5"/>
          <a:srcRect r="67251" b="53856"/>
          <a:stretch/>
        </p:blipFill>
        <p:spPr>
          <a:xfrm>
            <a:off x="4749894" y="2280134"/>
            <a:ext cx="1653171" cy="95630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2880" y="991666"/>
            <a:ext cx="6477000" cy="3256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Portail</a:t>
            </a:r>
            <a:r>
              <a:rPr lang="fr-FR" dirty="0"/>
              <a:t> 		</a:t>
            </a:r>
            <a:r>
              <a:rPr lang="fr-FR" dirty="0">
                <a:hlinkClick r:id="rId6" action="ppaction://hlinksldjump"/>
              </a:rPr>
              <a:t>Tableau de bord </a:t>
            </a:r>
            <a:r>
              <a:rPr lang="fr-FR" dirty="0"/>
              <a:t>		</a:t>
            </a:r>
            <a:r>
              <a:rPr lang="fr-FR" dirty="0">
                <a:hlinkClick r:id="rId7" action="ppaction://hlinksldjump"/>
              </a:rPr>
              <a:t>Analyses</a:t>
            </a:r>
            <a:r>
              <a:rPr lang="fr-FR" dirty="0"/>
              <a:t>		 </a:t>
            </a:r>
            <a:r>
              <a:rPr lang="fr-FR" dirty="0">
                <a:hlinkClick r:id="rId8" action="ppaction://hlinksldjump"/>
              </a:rPr>
              <a:t>Articles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4495800" y="5755270"/>
            <a:ext cx="2164080" cy="27847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/>
              <a:t>Les articles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556760" y="6030196"/>
            <a:ext cx="2049780" cy="139148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Article #1</a:t>
            </a:r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Lien vers une page dédiée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56760" y="7569724"/>
            <a:ext cx="2049780" cy="97027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Article #2</a:t>
            </a:r>
            <a:endParaRPr lang="fr-FR" sz="1200" dirty="0"/>
          </a:p>
        </p:txBody>
      </p:sp>
      <p:sp>
        <p:nvSpPr>
          <p:cNvPr id="36" name="Rectangle 35"/>
          <p:cNvSpPr/>
          <p:nvPr/>
        </p:nvSpPr>
        <p:spPr>
          <a:xfrm>
            <a:off x="4639220" y="7805057"/>
            <a:ext cx="1874520" cy="734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Preview</a:t>
            </a:r>
            <a:r>
              <a:rPr lang="fr-FR" sz="1400" dirty="0">
                <a:solidFill>
                  <a:schemeClr val="tx1"/>
                </a:solidFill>
              </a:rPr>
              <a:t> de la </a:t>
            </a:r>
            <a:r>
              <a:rPr lang="fr-FR" sz="1400" dirty="0" err="1">
                <a:solidFill>
                  <a:schemeClr val="tx1"/>
                </a:solidFill>
              </a:rPr>
              <a:t>viz</a:t>
            </a:r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 rotWithShape="1">
          <a:blip r:embed="rId5"/>
          <a:srcRect r="67251" b="53856"/>
          <a:stretch/>
        </p:blipFill>
        <p:spPr>
          <a:xfrm>
            <a:off x="4749894" y="6247783"/>
            <a:ext cx="1653171" cy="956308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335280" y="5829754"/>
            <a:ext cx="3916680" cy="2584903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 définir</a:t>
            </a:r>
            <a:endParaRPr lang="fr-FR" sz="1200" dirty="0"/>
          </a:p>
        </p:txBody>
      </p:sp>
      <p:sp>
        <p:nvSpPr>
          <p:cNvPr id="39" name="Rectangle 38"/>
          <p:cNvSpPr/>
          <p:nvPr/>
        </p:nvSpPr>
        <p:spPr>
          <a:xfrm rot="1243065">
            <a:off x="5200058" y="260529"/>
            <a:ext cx="217040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Version </a:t>
            </a:r>
          </a:p>
          <a:p>
            <a:pPr algn="ctr"/>
            <a:r>
              <a:rPr lang="fr-FR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 travail</a:t>
            </a:r>
          </a:p>
        </p:txBody>
      </p:sp>
      <p:sp>
        <p:nvSpPr>
          <p:cNvPr id="20" name="ZoneTexte 19"/>
          <p:cNvSpPr txBox="1"/>
          <p:nvPr/>
        </p:nvSpPr>
        <p:spPr>
          <a:xfrm flipH="1">
            <a:off x="3851816" y="-157090"/>
            <a:ext cx="2368648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Cf</a:t>
            </a:r>
            <a:r>
              <a:rPr lang="fr-FR" sz="1400" dirty="0"/>
              <a:t> la partie commentaire des slides pour plus de détails</a:t>
            </a:r>
          </a:p>
        </p:txBody>
      </p:sp>
    </p:spTree>
    <p:extLst>
      <p:ext uri="{BB962C8B-B14F-4D97-AF65-F5344CB8AC3E}">
        <p14:creationId xmlns:p14="http://schemas.microsoft.com/office/powerpoint/2010/main" val="396331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2879" y="1466772"/>
            <a:ext cx="6477001" cy="84392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335278" y="2826617"/>
            <a:ext cx="6114239" cy="2040827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/>
              <a:t>Candidats</a:t>
            </a:r>
          </a:p>
          <a:p>
            <a:r>
              <a:rPr lang="fr-FR" sz="1200" dirty="0"/>
              <a:t>(cliquer pour isoler les analyses sur lui)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8422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2880" y="991666"/>
            <a:ext cx="6477000" cy="3256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hlinkClick r:id="rId4" action="ppaction://hlinksldjump"/>
              </a:rPr>
              <a:t>Portail</a:t>
            </a:r>
            <a:r>
              <a:rPr lang="fr-FR" dirty="0"/>
              <a:t> 		</a:t>
            </a:r>
            <a:r>
              <a:rPr lang="fr-FR" b="1" dirty="0"/>
              <a:t>Tableau de bord </a:t>
            </a:r>
            <a:r>
              <a:rPr lang="fr-FR" dirty="0"/>
              <a:t>		</a:t>
            </a:r>
            <a:r>
              <a:rPr lang="fr-FR" dirty="0">
                <a:hlinkClick r:id="rId5" action="ppaction://hlinksldjump"/>
              </a:rPr>
              <a:t>Analyses</a:t>
            </a:r>
            <a:r>
              <a:rPr lang="fr-FR" dirty="0"/>
              <a:t>		 </a:t>
            </a:r>
            <a:r>
              <a:rPr lang="fr-FR" dirty="0">
                <a:hlinkClick r:id="rId6" action="ppaction://hlinksldjump"/>
              </a:rPr>
              <a:t>Articles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66699" y="1498015"/>
            <a:ext cx="38166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Les élections en un coup d’œil</a:t>
            </a:r>
          </a:p>
        </p:txBody>
      </p:sp>
      <p:sp>
        <p:nvSpPr>
          <p:cNvPr id="8" name="Rectangle 7"/>
          <p:cNvSpPr/>
          <p:nvPr/>
        </p:nvSpPr>
        <p:spPr>
          <a:xfrm>
            <a:off x="335279" y="1801296"/>
            <a:ext cx="1665357" cy="896183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Le podium </a:t>
            </a:r>
            <a:r>
              <a:rPr lang="fr-FR" sz="900" dirty="0"/>
              <a:t>(combinaison de nos analyses pour donner le candidat en tête)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2153036" y="1801296"/>
            <a:ext cx="4296482" cy="896183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La </a:t>
            </a:r>
            <a:r>
              <a:rPr lang="fr-FR" sz="1200" b="1" dirty="0" err="1"/>
              <a:t>timeline</a:t>
            </a:r>
            <a:r>
              <a:rPr lang="fr-FR" sz="1200" b="1" dirty="0"/>
              <a:t> de la campagne</a:t>
            </a:r>
          </a:p>
          <a:p>
            <a:pPr algn="ctr"/>
            <a:r>
              <a:rPr lang="fr-FR" sz="1100" dirty="0"/>
              <a:t>(les événements à venir avec les dates)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335280" y="4969745"/>
            <a:ext cx="6114238" cy="2313888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/>
              <a:t>Les tendances « live »</a:t>
            </a:r>
            <a:r>
              <a:rPr lang="fr-FR" sz="1200" dirty="0"/>
              <a:t> (sur 24h par exemple)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43252" y="5318156"/>
            <a:ext cx="2331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Twitter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719506" y="5324199"/>
            <a:ext cx="2331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Google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619" y="5429276"/>
            <a:ext cx="5935981" cy="182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En haut : un graph avec le nombre de tweets </a:t>
            </a:r>
            <a:br>
              <a:rPr lang="fr-FR" sz="1200" dirty="0"/>
            </a:br>
            <a:r>
              <a:rPr lang="fr-FR" sz="1200" dirty="0"/>
              <a:t>contenant le hashtag de chaque candidat</a:t>
            </a: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En bas : un top/flop des candidats via la </a:t>
            </a:r>
            <a:br>
              <a:rPr lang="fr-FR" sz="1200" dirty="0"/>
            </a:br>
            <a:r>
              <a:rPr lang="fr-FR" sz="1200" dirty="0"/>
              <a:t>sentiment </a:t>
            </a:r>
            <a:r>
              <a:rPr lang="fr-FR" sz="1200" dirty="0" err="1"/>
              <a:t>analysis</a:t>
            </a:r>
            <a:r>
              <a:rPr lang="fr-FR" sz="1200" dirty="0"/>
              <a:t> des tweets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21379" y="5297908"/>
            <a:ext cx="2890583" cy="1985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En haut : un graph avec l’intensité des recherches sur Google pour chaque candidat</a:t>
            </a:r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En bas : les sujets/recherches Google associés à la présidentielle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5280" y="7412772"/>
            <a:ext cx="6114238" cy="2493228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/>
              <a:t>Une cartographie « live »</a:t>
            </a:r>
          </a:p>
          <a:p>
            <a:pPr algn="ctr"/>
            <a:r>
              <a:rPr lang="fr-FR" sz="1200" dirty="0"/>
              <a:t>Données utilisées à définir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0203" y="7960385"/>
            <a:ext cx="4137593" cy="1945615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8"/>
          <a:srcRect l="22772" t="27663" r="1973" b="4299"/>
          <a:stretch/>
        </p:blipFill>
        <p:spPr>
          <a:xfrm>
            <a:off x="3445912" y="5656758"/>
            <a:ext cx="2878688" cy="81342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9"/>
          <a:srcRect t="51758" b="-2"/>
          <a:stretch/>
        </p:blipFill>
        <p:spPr>
          <a:xfrm>
            <a:off x="432235" y="3995814"/>
            <a:ext cx="2542515" cy="581087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9"/>
          <a:srcRect b="50620"/>
          <a:stretch/>
        </p:blipFill>
        <p:spPr>
          <a:xfrm>
            <a:off x="432236" y="3412551"/>
            <a:ext cx="2542515" cy="594799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2974750" y="3322040"/>
            <a:ext cx="1945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Nom du candidat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Parti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Courte biographie</a:t>
            </a:r>
          </a:p>
        </p:txBody>
      </p:sp>
      <p:graphicFrame>
        <p:nvGraphicFramePr>
          <p:cNvPr id="26" name="Diagramme 25"/>
          <p:cNvGraphicFramePr/>
          <p:nvPr>
            <p:extLst>
              <p:ext uri="{D42A27DB-BD31-4B8C-83A1-F6EECF244321}">
                <p14:modId xmlns:p14="http://schemas.microsoft.com/office/powerpoint/2010/main" val="3710614386"/>
              </p:ext>
            </p:extLst>
          </p:nvPr>
        </p:nvGraphicFramePr>
        <p:xfrm>
          <a:off x="4498756" y="2583863"/>
          <a:ext cx="2359244" cy="2531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28" name="Rectangle 27"/>
          <p:cNvSpPr/>
          <p:nvPr/>
        </p:nvSpPr>
        <p:spPr>
          <a:xfrm rot="1243065">
            <a:off x="5200058" y="260529"/>
            <a:ext cx="217040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Version </a:t>
            </a:r>
          </a:p>
          <a:p>
            <a:pPr algn="ctr"/>
            <a:r>
              <a:rPr lang="fr-FR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 travail</a:t>
            </a:r>
          </a:p>
        </p:txBody>
      </p:sp>
    </p:spTree>
    <p:extLst>
      <p:ext uri="{BB962C8B-B14F-4D97-AF65-F5344CB8AC3E}">
        <p14:creationId xmlns:p14="http://schemas.microsoft.com/office/powerpoint/2010/main" val="1020959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8422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2880" y="991666"/>
            <a:ext cx="6477000" cy="3256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hlinkClick r:id="rId4" action="ppaction://hlinksldjump"/>
              </a:rPr>
              <a:t>Portail</a:t>
            </a:r>
            <a:r>
              <a:rPr lang="fr-FR" dirty="0"/>
              <a:t> 		</a:t>
            </a:r>
            <a:r>
              <a:rPr lang="fr-FR" dirty="0">
                <a:hlinkClick r:id="rId5" action="ppaction://hlinksldjump"/>
              </a:rPr>
              <a:t>Tableau de bord </a:t>
            </a:r>
            <a:r>
              <a:rPr lang="fr-FR" dirty="0"/>
              <a:t>		</a:t>
            </a:r>
            <a:r>
              <a:rPr lang="fr-FR" b="1" dirty="0"/>
              <a:t>Analyses</a:t>
            </a:r>
            <a:r>
              <a:rPr lang="fr-FR" dirty="0"/>
              <a:t>		 </a:t>
            </a:r>
            <a:r>
              <a:rPr lang="fr-FR" dirty="0">
                <a:hlinkClick r:id="rId6" action="ppaction://hlinksldjump"/>
              </a:rPr>
              <a:t>Articles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82880" y="1621482"/>
            <a:ext cx="6477000" cy="323354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Analyse #1</a:t>
            </a:r>
          </a:p>
          <a:p>
            <a:pPr algn="ctr"/>
            <a:endParaRPr lang="fr-FR" b="1" dirty="0"/>
          </a:p>
          <a:p>
            <a:pPr algn="ctr"/>
            <a:endParaRPr lang="fr-FR" b="1" dirty="0"/>
          </a:p>
          <a:p>
            <a:pPr algn="ctr"/>
            <a:endParaRPr lang="fr-FR" b="1" dirty="0"/>
          </a:p>
          <a:p>
            <a:pPr algn="ctr"/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178797" y="4998710"/>
            <a:ext cx="6481081" cy="328797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Analyse #2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7"/>
          <a:srcRect r="67251" b="53856"/>
          <a:stretch/>
        </p:blipFill>
        <p:spPr>
          <a:xfrm>
            <a:off x="1796234" y="1981544"/>
            <a:ext cx="3246209" cy="187783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78797" y="8430363"/>
            <a:ext cx="6481081" cy="14756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Analyse #3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78797" y="4163541"/>
            <a:ext cx="6481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Description de l’analyse, commentaires sur les résultats, </a:t>
            </a:r>
            <a:r>
              <a:rPr lang="fr-FR" sz="1600" dirty="0" err="1"/>
              <a:t>dataviz</a:t>
            </a:r>
            <a:r>
              <a:rPr lang="fr-FR" sz="1600" dirty="0"/>
              <a:t> responsive au dessus. Explication de la </a:t>
            </a:r>
            <a:r>
              <a:rPr lang="fr-FR" sz="1600" dirty="0" err="1"/>
              <a:t>méthodo</a:t>
            </a:r>
            <a:r>
              <a:rPr lang="fr-FR" sz="1600" dirty="0"/>
              <a:t>, etc…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78797" y="7591583"/>
            <a:ext cx="6481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Description de l’analyse, commentaires sur les résultats, </a:t>
            </a:r>
            <a:r>
              <a:rPr lang="fr-FR" sz="1600" dirty="0" err="1"/>
              <a:t>dataviz</a:t>
            </a:r>
            <a:r>
              <a:rPr lang="fr-FR" sz="1600" dirty="0"/>
              <a:t> responsive au dessus. Explication de la </a:t>
            </a:r>
            <a:r>
              <a:rPr lang="fr-FR" sz="1600" dirty="0" err="1"/>
              <a:t>méthodo</a:t>
            </a:r>
            <a:r>
              <a:rPr lang="fr-FR" sz="1600" dirty="0"/>
              <a:t>, etc…</a:t>
            </a:r>
          </a:p>
        </p:txBody>
      </p:sp>
      <p:sp>
        <p:nvSpPr>
          <p:cNvPr id="16" name="Rectangle 15"/>
          <p:cNvSpPr/>
          <p:nvPr/>
        </p:nvSpPr>
        <p:spPr>
          <a:xfrm rot="1243065">
            <a:off x="5200058" y="260529"/>
            <a:ext cx="217040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Version </a:t>
            </a:r>
          </a:p>
          <a:p>
            <a:pPr algn="ctr"/>
            <a:r>
              <a:rPr lang="fr-FR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 travail</a:t>
            </a:r>
          </a:p>
        </p:txBody>
      </p:sp>
    </p:spTree>
    <p:extLst>
      <p:ext uri="{BB962C8B-B14F-4D97-AF65-F5344CB8AC3E}">
        <p14:creationId xmlns:p14="http://schemas.microsoft.com/office/powerpoint/2010/main" val="1706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8422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2880" y="991666"/>
            <a:ext cx="6477000" cy="3256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hlinkClick r:id="rId4" action="ppaction://hlinksldjump"/>
              </a:rPr>
              <a:t>Portail</a:t>
            </a:r>
            <a:r>
              <a:rPr lang="fr-FR" dirty="0"/>
              <a:t> 		</a:t>
            </a:r>
            <a:r>
              <a:rPr lang="fr-FR" dirty="0">
                <a:hlinkClick r:id="rId5" action="ppaction://hlinksldjump"/>
              </a:rPr>
              <a:t>Tableau de bord </a:t>
            </a:r>
            <a:r>
              <a:rPr lang="fr-FR" dirty="0"/>
              <a:t>		</a:t>
            </a:r>
            <a:r>
              <a:rPr lang="fr-FR" dirty="0">
                <a:hlinkClick r:id="rId6" action="ppaction://hlinksldjump"/>
              </a:rPr>
              <a:t>Analyses</a:t>
            </a:r>
            <a:r>
              <a:rPr lang="fr-FR" dirty="0"/>
              <a:t>		 </a:t>
            </a:r>
            <a:r>
              <a:rPr lang="fr-FR" b="1" dirty="0"/>
              <a:t>Articles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" y="1621482"/>
            <a:ext cx="6477000" cy="323354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Article #1</a:t>
            </a:r>
          </a:p>
          <a:p>
            <a:pPr algn="ctr"/>
            <a:endParaRPr lang="fr-FR" b="1" dirty="0"/>
          </a:p>
          <a:p>
            <a:pPr algn="ctr"/>
            <a:endParaRPr lang="fr-FR" b="1" dirty="0"/>
          </a:p>
          <a:p>
            <a:pPr algn="ctr"/>
            <a:endParaRPr lang="fr-FR" b="1" dirty="0"/>
          </a:p>
          <a:p>
            <a:pPr algn="ctr"/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178797" y="4998710"/>
            <a:ext cx="6481081" cy="328797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Article #2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8797" y="8430363"/>
            <a:ext cx="6481081" cy="14756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Article #3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78797" y="4163541"/>
            <a:ext cx="6481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Preview</a:t>
            </a:r>
            <a:r>
              <a:rPr lang="fr-FR" sz="1600" dirty="0"/>
              <a:t> de l’article et lien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78797" y="7591583"/>
            <a:ext cx="6481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Preview</a:t>
            </a:r>
            <a:r>
              <a:rPr lang="fr-FR" sz="1600" dirty="0"/>
              <a:t> de l’article et lien</a:t>
            </a:r>
          </a:p>
        </p:txBody>
      </p:sp>
      <p:sp>
        <p:nvSpPr>
          <p:cNvPr id="10" name="Rectangle 9"/>
          <p:cNvSpPr/>
          <p:nvPr/>
        </p:nvSpPr>
        <p:spPr>
          <a:xfrm rot="1243065">
            <a:off x="5200058" y="260529"/>
            <a:ext cx="217040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Version </a:t>
            </a:r>
          </a:p>
          <a:p>
            <a:pPr algn="ctr"/>
            <a:r>
              <a:rPr lang="fr-FR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 travail</a:t>
            </a:r>
          </a:p>
        </p:txBody>
      </p:sp>
    </p:spTree>
    <p:extLst>
      <p:ext uri="{BB962C8B-B14F-4D97-AF65-F5344CB8AC3E}">
        <p14:creationId xmlns:p14="http://schemas.microsoft.com/office/powerpoint/2010/main" val="16372871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460</Words>
  <Application>Microsoft Office PowerPoint</Application>
  <PresentationFormat>Format A4 (210 x 297 mm)</PresentationFormat>
  <Paragraphs>104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davy</dc:creator>
  <cp:lastModifiedBy>davy</cp:lastModifiedBy>
  <cp:revision>17</cp:revision>
  <dcterms:created xsi:type="dcterms:W3CDTF">2016-12-21T11:48:52Z</dcterms:created>
  <dcterms:modified xsi:type="dcterms:W3CDTF">2016-12-29T10:34:32Z</dcterms:modified>
</cp:coreProperties>
</file>