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5226" autoAdjust="0"/>
  </p:normalViewPr>
  <p:slideViewPr>
    <p:cSldViewPr snapToGrid="0">
      <p:cViewPr varScale="1">
        <p:scale>
          <a:sx n="57" d="100"/>
          <a:sy n="57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52ADC-57B8-472B-8654-989DA68ED06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B661658-1732-43CA-8D22-7A5E451EC2EB}">
      <dgm:prSet phldrT="[Texte]"/>
      <dgm:spPr/>
      <dgm:t>
        <a:bodyPr/>
        <a:lstStyle/>
        <a:p>
          <a:r>
            <a:rPr lang="fr-FR" dirty="0" err="1"/>
            <a:t>Followers</a:t>
          </a:r>
          <a:r>
            <a:rPr lang="fr-FR" dirty="0"/>
            <a:t> Twitter</a:t>
          </a:r>
        </a:p>
      </dgm:t>
    </dgm:pt>
    <dgm:pt modelId="{5A675FE6-D0B6-4799-A1BB-932BF8E4C31A}" type="parTrans" cxnId="{344CB958-5627-4C29-BFBC-4C45D8E2C372}">
      <dgm:prSet/>
      <dgm:spPr/>
      <dgm:t>
        <a:bodyPr/>
        <a:lstStyle/>
        <a:p>
          <a:endParaRPr lang="fr-FR"/>
        </a:p>
      </dgm:t>
    </dgm:pt>
    <dgm:pt modelId="{F0E68395-6D0A-4DEF-8383-85564E6988CF}" type="sibTrans" cxnId="{344CB958-5627-4C29-BFBC-4C45D8E2C372}">
      <dgm:prSet/>
      <dgm:spPr/>
      <dgm:t>
        <a:bodyPr/>
        <a:lstStyle/>
        <a:p>
          <a:endParaRPr lang="fr-FR"/>
        </a:p>
      </dgm:t>
    </dgm:pt>
    <dgm:pt modelId="{5BF13658-789E-4DCF-880B-9B3BD6FDECCE}">
      <dgm:prSet phldrT="[Texte]"/>
      <dgm:spPr/>
      <dgm:t>
        <a:bodyPr/>
        <a:lstStyle/>
        <a:p>
          <a:r>
            <a:rPr lang="fr-FR" dirty="0"/>
            <a:t>Abonnés chaîne </a:t>
          </a:r>
          <a:r>
            <a:rPr lang="fr-FR" dirty="0" err="1"/>
            <a:t>Youtube</a:t>
          </a:r>
          <a:endParaRPr lang="fr-FR" dirty="0"/>
        </a:p>
      </dgm:t>
    </dgm:pt>
    <dgm:pt modelId="{D3BBC7A1-61CB-48BB-9861-2BCBEC5BE198}" type="parTrans" cxnId="{AC028902-8992-4306-ADC7-2E0C93A8BC19}">
      <dgm:prSet/>
      <dgm:spPr/>
      <dgm:t>
        <a:bodyPr/>
        <a:lstStyle/>
        <a:p>
          <a:endParaRPr lang="fr-FR"/>
        </a:p>
      </dgm:t>
    </dgm:pt>
    <dgm:pt modelId="{DA9174FB-29BB-4C60-A2F2-CDA0E6931329}" type="sibTrans" cxnId="{AC028902-8992-4306-ADC7-2E0C93A8BC19}">
      <dgm:prSet/>
      <dgm:spPr/>
      <dgm:t>
        <a:bodyPr/>
        <a:lstStyle/>
        <a:p>
          <a:endParaRPr lang="fr-FR"/>
        </a:p>
      </dgm:t>
    </dgm:pt>
    <dgm:pt modelId="{7A3188CB-D27E-4361-B3DB-CF63957885D7}">
      <dgm:prSet phldrT="[Texte]"/>
      <dgm:spPr/>
      <dgm:t>
        <a:bodyPr/>
        <a:lstStyle/>
        <a:p>
          <a:r>
            <a:rPr lang="fr-FR" dirty="0" err="1"/>
            <a:t>Likes</a:t>
          </a:r>
          <a:r>
            <a:rPr lang="fr-FR" dirty="0"/>
            <a:t> sur page Facebook</a:t>
          </a:r>
        </a:p>
      </dgm:t>
    </dgm:pt>
    <dgm:pt modelId="{627D40C4-AB12-416E-B99A-162BEEE2A482}" type="parTrans" cxnId="{D8B8D70E-AB11-4A9D-9B4B-A87330C3E547}">
      <dgm:prSet/>
      <dgm:spPr/>
      <dgm:t>
        <a:bodyPr/>
        <a:lstStyle/>
        <a:p>
          <a:endParaRPr lang="fr-FR"/>
        </a:p>
      </dgm:t>
    </dgm:pt>
    <dgm:pt modelId="{D2CD6E38-C147-4524-9570-A6822A3802BB}" type="sibTrans" cxnId="{D8B8D70E-AB11-4A9D-9B4B-A87330C3E547}">
      <dgm:prSet/>
      <dgm:spPr/>
      <dgm:t>
        <a:bodyPr/>
        <a:lstStyle/>
        <a:p>
          <a:endParaRPr lang="fr-FR"/>
        </a:p>
      </dgm:t>
    </dgm:pt>
    <dgm:pt modelId="{992FCA24-15B1-4CC6-80BB-8534D749F4B0}">
      <dgm:prSet phldrT="[Texte]"/>
      <dgm:spPr/>
      <dgm:t>
        <a:bodyPr/>
        <a:lstStyle/>
        <a:p>
          <a:r>
            <a:rPr lang="fr-FR" dirty="0"/>
            <a:t>Etc…</a:t>
          </a:r>
        </a:p>
      </dgm:t>
    </dgm:pt>
    <dgm:pt modelId="{082AAC73-CB70-4414-8EF0-9B4848C0B93E}" type="parTrans" cxnId="{3BA988E0-C5B1-4CC1-A05F-DC199691EEDC}">
      <dgm:prSet/>
      <dgm:spPr/>
      <dgm:t>
        <a:bodyPr/>
        <a:lstStyle/>
        <a:p>
          <a:endParaRPr lang="fr-FR"/>
        </a:p>
      </dgm:t>
    </dgm:pt>
    <dgm:pt modelId="{BED00C72-7148-495C-9582-31FF0DE98F05}" type="sibTrans" cxnId="{3BA988E0-C5B1-4CC1-A05F-DC199691EEDC}">
      <dgm:prSet/>
      <dgm:spPr/>
      <dgm:t>
        <a:bodyPr/>
        <a:lstStyle/>
        <a:p>
          <a:endParaRPr lang="fr-FR"/>
        </a:p>
      </dgm:t>
    </dgm:pt>
    <dgm:pt modelId="{81A52D0E-BBF8-4DC8-95FA-DED3F4CCF4B6}" type="pres">
      <dgm:prSet presAssocID="{82F52ADC-57B8-472B-8654-989DA68ED066}" presName="diagram" presStyleCnt="0">
        <dgm:presLayoutVars>
          <dgm:dir/>
          <dgm:resizeHandles val="exact"/>
        </dgm:presLayoutVars>
      </dgm:prSet>
      <dgm:spPr/>
    </dgm:pt>
    <dgm:pt modelId="{E859EB50-BA73-4F54-8153-8C21319E1B71}" type="pres">
      <dgm:prSet presAssocID="{9B661658-1732-43CA-8D22-7A5E451EC2EB}" presName="node" presStyleLbl="node1" presStyleIdx="0" presStyleCnt="4">
        <dgm:presLayoutVars>
          <dgm:bulletEnabled val="1"/>
        </dgm:presLayoutVars>
      </dgm:prSet>
      <dgm:spPr/>
    </dgm:pt>
    <dgm:pt modelId="{AA2EF59D-F3B5-481C-9D50-69A36FD46910}" type="pres">
      <dgm:prSet presAssocID="{F0E68395-6D0A-4DEF-8383-85564E6988CF}" presName="sibTrans" presStyleCnt="0"/>
      <dgm:spPr/>
    </dgm:pt>
    <dgm:pt modelId="{F54C23B0-C633-4C6C-8AA6-E26A85F5F414}" type="pres">
      <dgm:prSet presAssocID="{5BF13658-789E-4DCF-880B-9B3BD6FDECCE}" presName="node" presStyleLbl="node1" presStyleIdx="1" presStyleCnt="4">
        <dgm:presLayoutVars>
          <dgm:bulletEnabled val="1"/>
        </dgm:presLayoutVars>
      </dgm:prSet>
      <dgm:spPr/>
    </dgm:pt>
    <dgm:pt modelId="{5D975420-05FC-4972-B060-B1B5118B8834}" type="pres">
      <dgm:prSet presAssocID="{DA9174FB-29BB-4C60-A2F2-CDA0E6931329}" presName="sibTrans" presStyleCnt="0"/>
      <dgm:spPr/>
    </dgm:pt>
    <dgm:pt modelId="{D7304029-C716-4ECC-9281-B8D34CA31E22}" type="pres">
      <dgm:prSet presAssocID="{7A3188CB-D27E-4361-B3DB-CF63957885D7}" presName="node" presStyleLbl="node1" presStyleIdx="2" presStyleCnt="4">
        <dgm:presLayoutVars>
          <dgm:bulletEnabled val="1"/>
        </dgm:presLayoutVars>
      </dgm:prSet>
      <dgm:spPr/>
    </dgm:pt>
    <dgm:pt modelId="{63822F65-29B8-488A-BF5B-C886E8947C1D}" type="pres">
      <dgm:prSet presAssocID="{D2CD6E38-C147-4524-9570-A6822A3802BB}" presName="sibTrans" presStyleCnt="0"/>
      <dgm:spPr/>
    </dgm:pt>
    <dgm:pt modelId="{ED0779DC-88AE-46C6-AA39-0282BE10636C}" type="pres">
      <dgm:prSet presAssocID="{992FCA24-15B1-4CC6-80BB-8534D749F4B0}" presName="node" presStyleLbl="node1" presStyleIdx="3" presStyleCnt="4">
        <dgm:presLayoutVars>
          <dgm:bulletEnabled val="1"/>
        </dgm:presLayoutVars>
      </dgm:prSet>
      <dgm:spPr/>
    </dgm:pt>
  </dgm:ptLst>
  <dgm:cxnLst>
    <dgm:cxn modelId="{D8B8D70E-AB11-4A9D-9B4B-A87330C3E547}" srcId="{82F52ADC-57B8-472B-8654-989DA68ED066}" destId="{7A3188CB-D27E-4361-B3DB-CF63957885D7}" srcOrd="2" destOrd="0" parTransId="{627D40C4-AB12-416E-B99A-162BEEE2A482}" sibTransId="{D2CD6E38-C147-4524-9570-A6822A3802BB}"/>
    <dgm:cxn modelId="{C20C2857-AE2F-4054-97DF-AC8ECCBFF871}" type="presOf" srcId="{7A3188CB-D27E-4361-B3DB-CF63957885D7}" destId="{D7304029-C716-4ECC-9281-B8D34CA31E22}" srcOrd="0" destOrd="0" presId="urn:microsoft.com/office/officeart/2005/8/layout/default"/>
    <dgm:cxn modelId="{344CB958-5627-4C29-BFBC-4C45D8E2C372}" srcId="{82F52ADC-57B8-472B-8654-989DA68ED066}" destId="{9B661658-1732-43CA-8D22-7A5E451EC2EB}" srcOrd="0" destOrd="0" parTransId="{5A675FE6-D0B6-4799-A1BB-932BF8E4C31A}" sibTransId="{F0E68395-6D0A-4DEF-8383-85564E6988CF}"/>
    <dgm:cxn modelId="{74695FD9-3B07-47ED-8C69-6700AC8809B3}" type="presOf" srcId="{992FCA24-15B1-4CC6-80BB-8534D749F4B0}" destId="{ED0779DC-88AE-46C6-AA39-0282BE10636C}" srcOrd="0" destOrd="0" presId="urn:microsoft.com/office/officeart/2005/8/layout/default"/>
    <dgm:cxn modelId="{3BA988E0-C5B1-4CC1-A05F-DC199691EEDC}" srcId="{82F52ADC-57B8-472B-8654-989DA68ED066}" destId="{992FCA24-15B1-4CC6-80BB-8534D749F4B0}" srcOrd="3" destOrd="0" parTransId="{082AAC73-CB70-4414-8EF0-9B4848C0B93E}" sibTransId="{BED00C72-7148-495C-9582-31FF0DE98F05}"/>
    <dgm:cxn modelId="{C0149ED3-27D5-401B-9AF6-A15015DF97C8}" type="presOf" srcId="{5BF13658-789E-4DCF-880B-9B3BD6FDECCE}" destId="{F54C23B0-C633-4C6C-8AA6-E26A85F5F414}" srcOrd="0" destOrd="0" presId="urn:microsoft.com/office/officeart/2005/8/layout/default"/>
    <dgm:cxn modelId="{AC028902-8992-4306-ADC7-2E0C93A8BC19}" srcId="{82F52ADC-57B8-472B-8654-989DA68ED066}" destId="{5BF13658-789E-4DCF-880B-9B3BD6FDECCE}" srcOrd="1" destOrd="0" parTransId="{D3BBC7A1-61CB-48BB-9861-2BCBEC5BE198}" sibTransId="{DA9174FB-29BB-4C60-A2F2-CDA0E6931329}"/>
    <dgm:cxn modelId="{05672A34-F197-49F4-80D9-3F65314A2A6E}" type="presOf" srcId="{82F52ADC-57B8-472B-8654-989DA68ED066}" destId="{81A52D0E-BBF8-4DC8-95FA-DED3F4CCF4B6}" srcOrd="0" destOrd="0" presId="urn:microsoft.com/office/officeart/2005/8/layout/default"/>
    <dgm:cxn modelId="{A89D73BE-CA28-4971-8661-9AA5380B6AD8}" type="presOf" srcId="{9B661658-1732-43CA-8D22-7A5E451EC2EB}" destId="{E859EB50-BA73-4F54-8153-8C21319E1B71}" srcOrd="0" destOrd="0" presId="urn:microsoft.com/office/officeart/2005/8/layout/default"/>
    <dgm:cxn modelId="{32D1E576-E664-4CC7-875B-978BD5670A48}" type="presParOf" srcId="{81A52D0E-BBF8-4DC8-95FA-DED3F4CCF4B6}" destId="{E859EB50-BA73-4F54-8153-8C21319E1B71}" srcOrd="0" destOrd="0" presId="urn:microsoft.com/office/officeart/2005/8/layout/default"/>
    <dgm:cxn modelId="{CB05563E-175D-41F5-B73F-642C73012489}" type="presParOf" srcId="{81A52D0E-BBF8-4DC8-95FA-DED3F4CCF4B6}" destId="{AA2EF59D-F3B5-481C-9D50-69A36FD46910}" srcOrd="1" destOrd="0" presId="urn:microsoft.com/office/officeart/2005/8/layout/default"/>
    <dgm:cxn modelId="{C9A0B0A1-89A2-44B2-B3B3-F7AAC92568C1}" type="presParOf" srcId="{81A52D0E-BBF8-4DC8-95FA-DED3F4CCF4B6}" destId="{F54C23B0-C633-4C6C-8AA6-E26A85F5F414}" srcOrd="2" destOrd="0" presId="urn:microsoft.com/office/officeart/2005/8/layout/default"/>
    <dgm:cxn modelId="{0DC8C618-E265-4BC2-886B-94806C78F461}" type="presParOf" srcId="{81A52D0E-BBF8-4DC8-95FA-DED3F4CCF4B6}" destId="{5D975420-05FC-4972-B060-B1B5118B8834}" srcOrd="3" destOrd="0" presId="urn:microsoft.com/office/officeart/2005/8/layout/default"/>
    <dgm:cxn modelId="{F426F92B-C216-4DC9-98A1-3EEC438FC075}" type="presParOf" srcId="{81A52D0E-BBF8-4DC8-95FA-DED3F4CCF4B6}" destId="{D7304029-C716-4ECC-9281-B8D34CA31E22}" srcOrd="4" destOrd="0" presId="urn:microsoft.com/office/officeart/2005/8/layout/default"/>
    <dgm:cxn modelId="{BB20F8D9-986E-4A49-9AA8-DD2E80221197}" type="presParOf" srcId="{81A52D0E-BBF8-4DC8-95FA-DED3F4CCF4B6}" destId="{63822F65-29B8-488A-BF5B-C886E8947C1D}" srcOrd="5" destOrd="0" presId="urn:microsoft.com/office/officeart/2005/8/layout/default"/>
    <dgm:cxn modelId="{528283B6-69D8-4820-8047-F2A4511EEF47}" type="presParOf" srcId="{81A52D0E-BBF8-4DC8-95FA-DED3F4CCF4B6}" destId="{ED0779DC-88AE-46C6-AA39-0282BE1063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9EB50-BA73-4F54-8153-8C21319E1B71}">
      <dsp:nvSpPr>
        <dsp:cNvPr id="0" name=""/>
        <dsp:cNvSpPr/>
      </dsp:nvSpPr>
      <dsp:spPr>
        <a:xfrm>
          <a:off x="119367" y="6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Followers</a:t>
          </a:r>
          <a:r>
            <a:rPr lang="fr-FR" sz="1000" kern="1200" dirty="0"/>
            <a:t> Twitter</a:t>
          </a:r>
        </a:p>
      </dsp:txBody>
      <dsp:txXfrm>
        <a:off x="119367" y="64"/>
        <a:ext cx="901241" cy="540745"/>
      </dsp:txXfrm>
    </dsp:sp>
    <dsp:sp modelId="{F54C23B0-C633-4C6C-8AA6-E26A85F5F414}">
      <dsp:nvSpPr>
        <dsp:cNvPr id="0" name=""/>
        <dsp:cNvSpPr/>
      </dsp:nvSpPr>
      <dsp:spPr>
        <a:xfrm>
          <a:off x="1110733" y="6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Abonnés chaîne </a:t>
          </a:r>
          <a:r>
            <a:rPr lang="fr-FR" sz="1000" kern="1200" dirty="0" err="1"/>
            <a:t>Youtube</a:t>
          </a:r>
          <a:endParaRPr lang="fr-FR" sz="1000" kern="1200" dirty="0"/>
        </a:p>
      </dsp:txBody>
      <dsp:txXfrm>
        <a:off x="1110733" y="64"/>
        <a:ext cx="901241" cy="540745"/>
      </dsp:txXfrm>
    </dsp:sp>
    <dsp:sp modelId="{D7304029-C716-4ECC-9281-B8D34CA31E22}">
      <dsp:nvSpPr>
        <dsp:cNvPr id="0" name=""/>
        <dsp:cNvSpPr/>
      </dsp:nvSpPr>
      <dsp:spPr>
        <a:xfrm>
          <a:off x="119367" y="63093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Likes</a:t>
          </a:r>
          <a:r>
            <a:rPr lang="fr-FR" sz="1000" kern="1200" dirty="0"/>
            <a:t> sur page Facebook</a:t>
          </a:r>
        </a:p>
      </dsp:txBody>
      <dsp:txXfrm>
        <a:off x="119367" y="630934"/>
        <a:ext cx="901241" cy="540745"/>
      </dsp:txXfrm>
    </dsp:sp>
    <dsp:sp modelId="{ED0779DC-88AE-46C6-AA39-0282BE10636C}">
      <dsp:nvSpPr>
        <dsp:cNvPr id="0" name=""/>
        <dsp:cNvSpPr/>
      </dsp:nvSpPr>
      <dsp:spPr>
        <a:xfrm>
          <a:off x="1110733" y="63093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Etc…</a:t>
          </a:r>
        </a:p>
      </dsp:txBody>
      <dsp:txXfrm>
        <a:off x="1110733" y="630934"/>
        <a:ext cx="901241" cy="54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CA2C-E53A-4528-BA5C-5D0A70AA4BCB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54075-64CA-4807-8B8D-E05502C21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46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 du </a:t>
            </a:r>
            <a:r>
              <a:rPr lang="fr-FR" dirty="0" err="1"/>
              <a:t>minisite</a:t>
            </a:r>
            <a:r>
              <a:rPr lang="fr-FR" dirty="0"/>
              <a:t>.</a:t>
            </a:r>
            <a:endParaRPr lang="fr-FR" baseline="0" dirty="0"/>
          </a:p>
          <a:p>
            <a:r>
              <a:rPr lang="fr-FR" baseline="0" dirty="0"/>
              <a:t>Version simplifiée du </a:t>
            </a:r>
            <a:r>
              <a:rPr lang="fr-FR" baseline="0" dirty="0" err="1"/>
              <a:t>dashboard</a:t>
            </a:r>
            <a:r>
              <a:rPr lang="fr-FR" baseline="0" dirty="0"/>
              <a:t>, miniatures qui renvoient vers la page des analyses et vers la page des articles publiés sur lePoint.fr qui intègrent des éléments fournis par notre équipe.</a:t>
            </a:r>
          </a:p>
          <a:p>
            <a:r>
              <a:rPr lang="fr-FR" baseline="0" dirty="0"/>
              <a:t>Les cadres analyses et articles sont des menus déroulants.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48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Tableau de bord plus détaillé avec la possibilité de cliquer sur un candidat</a:t>
            </a:r>
            <a:r>
              <a:rPr lang="fr-FR" baseline="0" dirty="0"/>
              <a:t> pour filtrer les statistiques sur lui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59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</a:t>
            </a:r>
            <a:r>
              <a:rPr lang="fr-FR" baseline="0" dirty="0"/>
              <a:t> pour n</a:t>
            </a:r>
            <a:r>
              <a:rPr lang="fr-FR" dirty="0"/>
              <a:t>os</a:t>
            </a:r>
            <a:r>
              <a:rPr lang="fr-FR" baseline="0" dirty="0"/>
              <a:t> analyses de fond : espace pour chaque analyse avec graph interactif dans la mesure du possible, une explication en dessous (méthodologie employée, résultats obtenus, 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7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</a:t>
            </a:r>
            <a:r>
              <a:rPr lang="fr-FR" baseline="0" dirty="0"/>
              <a:t> pour recenser les articles qui mentionnent nos analyses.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4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15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94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9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diagramQuickStyle" Target="../diagrams/quickStyle1.xml"/><Relationship Id="rId5" Type="http://schemas.openxmlformats.org/officeDocument/2006/relationships/slide" Target="slide3.xml"/><Relationship Id="rId10" Type="http://schemas.openxmlformats.org/officeDocument/2006/relationships/diagramLayout" Target="../diagrams/layout1.xml"/><Relationship Id="rId4" Type="http://schemas.openxmlformats.org/officeDocument/2006/relationships/slide" Target="slide1.xml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1632849"/>
            <a:ext cx="4206240" cy="6907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95800" y="1632850"/>
            <a:ext cx="2164080" cy="4061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66700" y="1693810"/>
            <a:ext cx="24449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Les élections en un coup d’œil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5800" y="1693810"/>
            <a:ext cx="10806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Les analyses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" y="2062547"/>
            <a:ext cx="1066800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Le podium </a:t>
            </a:r>
            <a:r>
              <a:rPr lang="fr-FR" sz="900" dirty="0"/>
              <a:t>(combinaison de nos analyses pour donner le candidat en vogue)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1508760" y="2062547"/>
            <a:ext cx="2743200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La </a:t>
            </a:r>
            <a:r>
              <a:rPr lang="fr-FR" sz="1200" b="1" dirty="0" err="1"/>
              <a:t>timeline</a:t>
            </a:r>
            <a:r>
              <a:rPr lang="fr-FR" sz="1200" b="1" dirty="0"/>
              <a:t> de la campagne</a:t>
            </a:r>
          </a:p>
          <a:p>
            <a:pPr algn="ctr"/>
            <a:r>
              <a:rPr lang="fr-FR" sz="1100" dirty="0"/>
              <a:t>(les événements à venir avec les dates)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5280" y="3091879"/>
            <a:ext cx="3916680" cy="2602431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Les tendances « live »</a:t>
            </a:r>
            <a:r>
              <a:rPr lang="fr-FR" sz="1200" dirty="0"/>
              <a:t> (sur 24h par exemple)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67690" y="3388427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Twitter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8410" y="3388427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Google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620" y="3382750"/>
            <a:ext cx="1851660" cy="21915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 haut : un graph avec le nombre de tweets contenant le hashtag de chaque candidat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En bas : un top/flop des candidats via la sentiment </a:t>
            </a:r>
            <a:r>
              <a:rPr lang="fr-FR" sz="1200" dirty="0" err="1"/>
              <a:t>analysis</a:t>
            </a:r>
            <a:r>
              <a:rPr lang="fr-FR" sz="1200" dirty="0"/>
              <a:t> des tweets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9340" y="3382750"/>
            <a:ext cx="1851660" cy="2191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 haut : un graph avec l’intensité des recherches sur Google pour chaque candidat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En bas : les sujets/recherches associés à la présidentielle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56760" y="2062547"/>
            <a:ext cx="2049780" cy="13914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#1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6760" y="3514990"/>
            <a:ext cx="2049780" cy="13914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#2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39220" y="3776214"/>
            <a:ext cx="1874520" cy="88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Preview</a:t>
            </a:r>
            <a:r>
              <a:rPr lang="fr-FR" sz="1400" dirty="0">
                <a:solidFill>
                  <a:schemeClr val="tx1"/>
                </a:solidFill>
              </a:rPr>
              <a:t> de la </a:t>
            </a:r>
            <a:r>
              <a:rPr lang="fr-FR" sz="1400" dirty="0" err="1">
                <a:solidFill>
                  <a:schemeClr val="tx1"/>
                </a:solidFill>
              </a:rPr>
              <a:t>viz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56760" y="4998569"/>
            <a:ext cx="2049780" cy="6957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#3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9220" y="5259792"/>
            <a:ext cx="1874520" cy="43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Preview</a:t>
            </a:r>
            <a:r>
              <a:rPr lang="fr-FR" sz="1400" dirty="0">
                <a:solidFill>
                  <a:schemeClr val="tx1"/>
                </a:solidFill>
              </a:rPr>
              <a:t> de la </a:t>
            </a:r>
            <a:r>
              <a:rPr lang="fr-FR" sz="1400" dirty="0" err="1">
                <a:solidFill>
                  <a:schemeClr val="tx1"/>
                </a:solidFill>
              </a:rPr>
              <a:t>viz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4"/>
          <a:srcRect l="22772" t="27663" r="1973" b="4299"/>
          <a:stretch/>
        </p:blipFill>
        <p:spPr>
          <a:xfrm>
            <a:off x="2346960" y="3668164"/>
            <a:ext cx="1844040" cy="81342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5"/>
          <a:srcRect r="67251" b="53856"/>
          <a:stretch/>
        </p:blipFill>
        <p:spPr>
          <a:xfrm>
            <a:off x="4749894" y="2280134"/>
            <a:ext cx="1653171" cy="95630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Portail</a:t>
            </a:r>
            <a:r>
              <a:rPr lang="fr-FR" dirty="0"/>
              <a:t> 		</a:t>
            </a:r>
            <a:r>
              <a:rPr lang="fr-FR" dirty="0">
                <a:hlinkClick r:id="rId6" action="ppaction://hlinksldjump"/>
              </a:rPr>
              <a:t>Tableau de bord </a:t>
            </a:r>
            <a:r>
              <a:rPr lang="fr-FR" dirty="0"/>
              <a:t>		</a:t>
            </a:r>
            <a:r>
              <a:rPr lang="fr-FR" dirty="0">
                <a:hlinkClick r:id="rId7" action="ppaction://hlinksldjump"/>
              </a:rPr>
              <a:t>Analyses</a:t>
            </a:r>
            <a:r>
              <a:rPr lang="fr-FR" dirty="0"/>
              <a:t>		 </a:t>
            </a:r>
            <a:r>
              <a:rPr lang="fr-FR" dirty="0">
                <a:hlinkClick r:id="rId8" action="ppaction://hlinksldjump"/>
              </a:rPr>
              <a:t>Articles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495800" y="5755270"/>
            <a:ext cx="2164080" cy="2784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/>
              <a:t>Les articles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56760" y="6030196"/>
            <a:ext cx="2049780" cy="13914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Article #1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56760" y="7569724"/>
            <a:ext cx="2049780" cy="9702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Article #2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39220" y="7805057"/>
            <a:ext cx="1874520" cy="734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Preview</a:t>
            </a:r>
            <a:r>
              <a:rPr lang="fr-FR" sz="1400" dirty="0">
                <a:solidFill>
                  <a:schemeClr val="tx1"/>
                </a:solidFill>
              </a:rPr>
              <a:t> de la </a:t>
            </a:r>
            <a:r>
              <a:rPr lang="fr-FR" sz="1400" dirty="0" err="1">
                <a:solidFill>
                  <a:schemeClr val="tx1"/>
                </a:solidFill>
              </a:rPr>
              <a:t>viz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/>
          <a:srcRect r="67251" b="53856"/>
          <a:stretch/>
        </p:blipFill>
        <p:spPr>
          <a:xfrm>
            <a:off x="4749894" y="6247783"/>
            <a:ext cx="1653171" cy="95630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35280" y="5829754"/>
            <a:ext cx="3916680" cy="258490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 définir</a:t>
            </a:r>
            <a:endParaRPr lang="fr-FR" sz="1200" dirty="0"/>
          </a:p>
        </p:txBody>
      </p:sp>
      <p:sp>
        <p:nvSpPr>
          <p:cNvPr id="39" name="Rectangle 38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  <p:sp>
        <p:nvSpPr>
          <p:cNvPr id="20" name="ZoneTexte 19"/>
          <p:cNvSpPr txBox="1"/>
          <p:nvPr/>
        </p:nvSpPr>
        <p:spPr>
          <a:xfrm flipH="1">
            <a:off x="3851816" y="-157090"/>
            <a:ext cx="236864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Cf</a:t>
            </a:r>
            <a:r>
              <a:rPr lang="fr-FR" sz="1400" dirty="0"/>
              <a:t> la partie commentaire des slides pour plus de détails</a:t>
            </a:r>
          </a:p>
        </p:txBody>
      </p:sp>
    </p:spTree>
    <p:extLst>
      <p:ext uri="{BB962C8B-B14F-4D97-AF65-F5344CB8AC3E}">
        <p14:creationId xmlns:p14="http://schemas.microsoft.com/office/powerpoint/2010/main" val="396331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79" y="1466772"/>
            <a:ext cx="6477001" cy="84392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35278" y="2826617"/>
            <a:ext cx="6114239" cy="2040827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Duel de candidats (mise en comparaison de deux candidats que l’utilisateur choisit)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rId4" action="ppaction://hlinksldjump"/>
              </a:rPr>
              <a:t>Portail</a:t>
            </a:r>
            <a:r>
              <a:rPr lang="fr-FR" dirty="0"/>
              <a:t> 		</a:t>
            </a:r>
            <a:r>
              <a:rPr lang="fr-FR" b="1" dirty="0"/>
              <a:t>Tableau de bord </a:t>
            </a:r>
            <a:r>
              <a:rPr lang="fr-FR" dirty="0"/>
              <a:t>		</a:t>
            </a:r>
            <a:r>
              <a:rPr lang="fr-FR" dirty="0">
                <a:hlinkClick r:id="rId5" action="ppaction://hlinksldjump"/>
              </a:rPr>
              <a:t>Analyses</a:t>
            </a:r>
            <a:r>
              <a:rPr lang="fr-FR" dirty="0"/>
              <a:t>		 </a:t>
            </a:r>
            <a:r>
              <a:rPr lang="fr-FR" dirty="0">
                <a:hlinkClick r:id="rId6" action="ppaction://hlinksldjump"/>
              </a:rPr>
              <a:t>Articles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66699" y="1498015"/>
            <a:ext cx="38166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Les élections en un coup d’œil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79" y="1801296"/>
            <a:ext cx="1665357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Le podium </a:t>
            </a:r>
            <a:r>
              <a:rPr lang="fr-FR" sz="900" dirty="0"/>
              <a:t>(combinaison de nos analyses pour donner le candidat en vogue)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153036" y="1801296"/>
            <a:ext cx="4296482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La </a:t>
            </a:r>
            <a:r>
              <a:rPr lang="fr-FR" sz="1200" b="1" dirty="0" err="1"/>
              <a:t>timeline</a:t>
            </a:r>
            <a:r>
              <a:rPr lang="fr-FR" sz="1200" b="1" dirty="0"/>
              <a:t> de la campagne</a:t>
            </a:r>
          </a:p>
          <a:p>
            <a:pPr algn="ctr"/>
            <a:r>
              <a:rPr lang="fr-FR" sz="1100" dirty="0"/>
              <a:t>(les événements à venir avec les dates)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5280" y="4969745"/>
            <a:ext cx="6114238" cy="231388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Les tendances « live »</a:t>
            </a:r>
            <a:r>
              <a:rPr lang="fr-FR" sz="1200" dirty="0"/>
              <a:t> (sur 24h par exemple)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3252" y="5318156"/>
            <a:ext cx="233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Twitter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19506" y="5324199"/>
            <a:ext cx="233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Google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19" y="5429276"/>
            <a:ext cx="5935981" cy="182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En haut : un graph avec le nombre de tweets </a:t>
            </a:r>
            <a:br>
              <a:rPr lang="fr-FR" sz="1200" dirty="0"/>
            </a:br>
            <a:r>
              <a:rPr lang="fr-FR" sz="1200" dirty="0"/>
              <a:t>contenant le hashtag de chaque candidat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En bas : un top/flop des candidats via la </a:t>
            </a:r>
            <a:br>
              <a:rPr lang="fr-FR" sz="1200" dirty="0"/>
            </a:br>
            <a:r>
              <a:rPr lang="fr-FR" sz="1200" dirty="0"/>
              <a:t>sentiment </a:t>
            </a:r>
            <a:r>
              <a:rPr lang="fr-FR" sz="1200" dirty="0" err="1"/>
              <a:t>analysis</a:t>
            </a:r>
            <a:r>
              <a:rPr lang="fr-FR" sz="1200" dirty="0"/>
              <a:t> des tweets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379" y="5297908"/>
            <a:ext cx="2890583" cy="1985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 haut : un graph avec l’intensité des recherches sur Google pour chaque candidat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En bas : les sujets/recherches Google associés à la présidentielle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280" y="7412772"/>
            <a:ext cx="6114238" cy="249322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Une cartographie « live » avec Google Trends</a:t>
            </a:r>
          </a:p>
          <a:p>
            <a:pPr algn="ctr"/>
            <a:r>
              <a:rPr lang="fr-FR" sz="1200" dirty="0"/>
              <a:t>(l’utilisateur choisit un thème de campagne (Immigration, Chômage, Terrorisme, Impôts …), la carte s’actualise en montrant l’intensité des recherches dans les différentes régions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7"/>
          <a:srcRect l="22772" t="27663" r="1973" b="4299"/>
          <a:stretch/>
        </p:blipFill>
        <p:spPr>
          <a:xfrm>
            <a:off x="3445912" y="5656758"/>
            <a:ext cx="2878688" cy="8134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8"/>
          <a:srcRect t="51758" b="-2"/>
          <a:stretch/>
        </p:blipFill>
        <p:spPr>
          <a:xfrm>
            <a:off x="3283357" y="3070945"/>
            <a:ext cx="2542515" cy="58108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8"/>
          <a:srcRect b="50620"/>
          <a:stretch/>
        </p:blipFill>
        <p:spPr>
          <a:xfrm>
            <a:off x="432235" y="3090369"/>
            <a:ext cx="2542515" cy="594799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35275" y="3936354"/>
            <a:ext cx="22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Nom du candidat n°1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Parti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Courte biographie</a:t>
            </a:r>
          </a:p>
        </p:txBody>
      </p: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1542544675"/>
              </p:ext>
            </p:extLst>
          </p:nvPr>
        </p:nvGraphicFramePr>
        <p:xfrm>
          <a:off x="2355707" y="3685852"/>
          <a:ext cx="2131343" cy="117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8" name="Rectangle 27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953435" y="3957275"/>
            <a:ext cx="241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Nom du candidat n°2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Parti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Courte biographie</a:t>
            </a:r>
          </a:p>
        </p:txBody>
      </p:sp>
    </p:spTree>
    <p:extLst>
      <p:ext uri="{BB962C8B-B14F-4D97-AF65-F5344CB8AC3E}">
        <p14:creationId xmlns:p14="http://schemas.microsoft.com/office/powerpoint/2010/main" val="102095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rId4" action="ppaction://hlinksldjump"/>
              </a:rPr>
              <a:t>Portail</a:t>
            </a:r>
            <a:r>
              <a:rPr lang="fr-FR" dirty="0"/>
              <a:t> 		</a:t>
            </a:r>
            <a:r>
              <a:rPr lang="fr-FR" dirty="0">
                <a:hlinkClick r:id="rId5" action="ppaction://hlinksldjump"/>
              </a:rPr>
              <a:t>Tableau de bord </a:t>
            </a:r>
            <a:r>
              <a:rPr lang="fr-FR" dirty="0"/>
              <a:t>		</a:t>
            </a:r>
            <a:r>
              <a:rPr lang="fr-FR" b="1" dirty="0"/>
              <a:t>Analyses</a:t>
            </a:r>
            <a:r>
              <a:rPr lang="fr-FR" dirty="0"/>
              <a:t>		 </a:t>
            </a:r>
            <a:r>
              <a:rPr lang="fr-FR" dirty="0">
                <a:hlinkClick r:id="rId6" action="ppaction://hlinksldjump"/>
              </a:rPr>
              <a:t>Articles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2880" y="1621482"/>
            <a:ext cx="6477000" cy="323354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 #1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8797" y="4998710"/>
            <a:ext cx="6481081" cy="32879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 #2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/>
          <a:srcRect r="67251" b="53856"/>
          <a:stretch/>
        </p:blipFill>
        <p:spPr>
          <a:xfrm>
            <a:off x="1796234" y="1981544"/>
            <a:ext cx="3246209" cy="1877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8797" y="8430363"/>
            <a:ext cx="6481081" cy="14756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 #3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8797" y="4163541"/>
            <a:ext cx="648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Description de l’analyse, commentaires sur les résultats, </a:t>
            </a:r>
            <a:r>
              <a:rPr lang="fr-FR" sz="1600" dirty="0" err="1"/>
              <a:t>dataviz</a:t>
            </a:r>
            <a:r>
              <a:rPr lang="fr-FR" sz="1600" dirty="0"/>
              <a:t> responsive au dessus. Explication de la </a:t>
            </a:r>
            <a:r>
              <a:rPr lang="fr-FR" sz="1600" dirty="0" err="1"/>
              <a:t>méthodo</a:t>
            </a:r>
            <a:r>
              <a:rPr lang="fr-FR" sz="1600" dirty="0"/>
              <a:t>, etc…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78797" y="7591583"/>
            <a:ext cx="648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Description de l’analyse, commentaires sur les résultats, </a:t>
            </a:r>
            <a:r>
              <a:rPr lang="fr-FR" sz="1600" dirty="0" err="1"/>
              <a:t>dataviz</a:t>
            </a:r>
            <a:r>
              <a:rPr lang="fr-FR" sz="1600" dirty="0"/>
              <a:t> responsive au dessus. Explication de la </a:t>
            </a:r>
            <a:r>
              <a:rPr lang="fr-FR" sz="1600" dirty="0" err="1"/>
              <a:t>méthodo</a:t>
            </a:r>
            <a:r>
              <a:rPr lang="fr-FR" sz="1600" dirty="0"/>
              <a:t>, etc…</a:t>
            </a:r>
          </a:p>
        </p:txBody>
      </p:sp>
      <p:sp>
        <p:nvSpPr>
          <p:cNvPr id="16" name="Rectangle 15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</p:spTree>
    <p:extLst>
      <p:ext uri="{BB962C8B-B14F-4D97-AF65-F5344CB8AC3E}">
        <p14:creationId xmlns:p14="http://schemas.microsoft.com/office/powerpoint/2010/main" val="1706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rId4" action="ppaction://hlinksldjump"/>
              </a:rPr>
              <a:t>Portail</a:t>
            </a:r>
            <a:r>
              <a:rPr lang="fr-FR" dirty="0"/>
              <a:t> 		</a:t>
            </a:r>
            <a:r>
              <a:rPr lang="fr-FR" dirty="0">
                <a:hlinkClick r:id="rId5" action="ppaction://hlinksldjump"/>
              </a:rPr>
              <a:t>Tableau de bord </a:t>
            </a:r>
            <a:r>
              <a:rPr lang="fr-FR" dirty="0"/>
              <a:t>		</a:t>
            </a:r>
            <a:r>
              <a:rPr lang="fr-FR" dirty="0">
                <a:hlinkClick r:id="rId6" action="ppaction://hlinksldjump"/>
              </a:rPr>
              <a:t>Analyses</a:t>
            </a:r>
            <a:r>
              <a:rPr lang="fr-FR" dirty="0"/>
              <a:t>		 </a:t>
            </a:r>
            <a:r>
              <a:rPr lang="fr-FR" b="1" dirty="0"/>
              <a:t>Articles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1621482"/>
            <a:ext cx="6477000" cy="323354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Article #1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8797" y="4998710"/>
            <a:ext cx="6481081" cy="32879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Article #2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797" y="8430363"/>
            <a:ext cx="6481081" cy="14756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Article #3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8797" y="4163541"/>
            <a:ext cx="648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Preview</a:t>
            </a:r>
            <a:r>
              <a:rPr lang="fr-FR" sz="1600" dirty="0"/>
              <a:t> de l’article et lien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78797" y="7591583"/>
            <a:ext cx="648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Preview</a:t>
            </a:r>
            <a:r>
              <a:rPr lang="fr-FR" sz="1600" dirty="0"/>
              <a:t> de l’article et lien</a:t>
            </a:r>
          </a:p>
        </p:txBody>
      </p:sp>
      <p:sp>
        <p:nvSpPr>
          <p:cNvPr id="10" name="Rectangle 9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</p:spTree>
    <p:extLst>
      <p:ext uri="{BB962C8B-B14F-4D97-AF65-F5344CB8AC3E}">
        <p14:creationId xmlns:p14="http://schemas.microsoft.com/office/powerpoint/2010/main" val="1637287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478</Words>
  <Application>Microsoft Office PowerPoint</Application>
  <PresentationFormat>Format A4 (210 x 297 mm)</PresentationFormat>
  <Paragraphs>107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davy</cp:lastModifiedBy>
  <cp:revision>18</cp:revision>
  <dcterms:created xsi:type="dcterms:W3CDTF">2016-12-21T11:48:52Z</dcterms:created>
  <dcterms:modified xsi:type="dcterms:W3CDTF">2017-01-04T13:33:03Z</dcterms:modified>
</cp:coreProperties>
</file>