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8" r:id="rId2"/>
    <p:sldId id="259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3" autoAdjust="0"/>
    <p:restoredTop sz="82412" autoAdjust="0"/>
  </p:normalViewPr>
  <p:slideViewPr>
    <p:cSldViewPr snapToGrid="0">
      <p:cViewPr varScale="1">
        <p:scale>
          <a:sx n="49" d="100"/>
          <a:sy n="49" d="100"/>
        </p:scale>
        <p:origin x="12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F52ADC-57B8-472B-8654-989DA68ED06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B661658-1732-43CA-8D22-7A5E451EC2EB}">
      <dgm:prSet phldrT="[Texte]"/>
      <dgm:spPr/>
      <dgm:t>
        <a:bodyPr/>
        <a:lstStyle/>
        <a:p>
          <a:r>
            <a:rPr lang="fr-FR" dirty="0" err="1"/>
            <a:t>Followers</a:t>
          </a:r>
          <a:r>
            <a:rPr lang="fr-FR" dirty="0"/>
            <a:t> Twitter</a:t>
          </a:r>
        </a:p>
      </dgm:t>
    </dgm:pt>
    <dgm:pt modelId="{5A675FE6-D0B6-4799-A1BB-932BF8E4C31A}" type="parTrans" cxnId="{344CB958-5627-4C29-BFBC-4C45D8E2C372}">
      <dgm:prSet/>
      <dgm:spPr/>
      <dgm:t>
        <a:bodyPr/>
        <a:lstStyle/>
        <a:p>
          <a:endParaRPr lang="fr-FR"/>
        </a:p>
      </dgm:t>
    </dgm:pt>
    <dgm:pt modelId="{F0E68395-6D0A-4DEF-8383-85564E6988CF}" type="sibTrans" cxnId="{344CB958-5627-4C29-BFBC-4C45D8E2C372}">
      <dgm:prSet/>
      <dgm:spPr/>
      <dgm:t>
        <a:bodyPr/>
        <a:lstStyle/>
        <a:p>
          <a:endParaRPr lang="fr-FR"/>
        </a:p>
      </dgm:t>
    </dgm:pt>
    <dgm:pt modelId="{5BF13658-789E-4DCF-880B-9B3BD6FDECCE}">
      <dgm:prSet phldrT="[Texte]"/>
      <dgm:spPr/>
      <dgm:t>
        <a:bodyPr/>
        <a:lstStyle/>
        <a:p>
          <a:r>
            <a:rPr lang="fr-FR" dirty="0"/>
            <a:t>Abonnés chaîne </a:t>
          </a:r>
          <a:r>
            <a:rPr lang="fr-FR" dirty="0" err="1"/>
            <a:t>Youtube</a:t>
          </a:r>
          <a:endParaRPr lang="fr-FR" dirty="0"/>
        </a:p>
      </dgm:t>
    </dgm:pt>
    <dgm:pt modelId="{D3BBC7A1-61CB-48BB-9861-2BCBEC5BE198}" type="parTrans" cxnId="{AC028902-8992-4306-ADC7-2E0C93A8BC19}">
      <dgm:prSet/>
      <dgm:spPr/>
      <dgm:t>
        <a:bodyPr/>
        <a:lstStyle/>
        <a:p>
          <a:endParaRPr lang="fr-FR"/>
        </a:p>
      </dgm:t>
    </dgm:pt>
    <dgm:pt modelId="{DA9174FB-29BB-4C60-A2F2-CDA0E6931329}" type="sibTrans" cxnId="{AC028902-8992-4306-ADC7-2E0C93A8BC19}">
      <dgm:prSet/>
      <dgm:spPr/>
      <dgm:t>
        <a:bodyPr/>
        <a:lstStyle/>
        <a:p>
          <a:endParaRPr lang="fr-FR"/>
        </a:p>
      </dgm:t>
    </dgm:pt>
    <dgm:pt modelId="{7A3188CB-D27E-4361-B3DB-CF63957885D7}">
      <dgm:prSet phldrT="[Texte]"/>
      <dgm:spPr/>
      <dgm:t>
        <a:bodyPr/>
        <a:lstStyle/>
        <a:p>
          <a:r>
            <a:rPr lang="fr-FR" dirty="0" err="1"/>
            <a:t>Likes</a:t>
          </a:r>
          <a:r>
            <a:rPr lang="fr-FR" dirty="0"/>
            <a:t> sur page Facebook</a:t>
          </a:r>
        </a:p>
      </dgm:t>
    </dgm:pt>
    <dgm:pt modelId="{627D40C4-AB12-416E-B99A-162BEEE2A482}" type="parTrans" cxnId="{D8B8D70E-AB11-4A9D-9B4B-A87330C3E547}">
      <dgm:prSet/>
      <dgm:spPr/>
      <dgm:t>
        <a:bodyPr/>
        <a:lstStyle/>
        <a:p>
          <a:endParaRPr lang="fr-FR"/>
        </a:p>
      </dgm:t>
    </dgm:pt>
    <dgm:pt modelId="{D2CD6E38-C147-4524-9570-A6822A3802BB}" type="sibTrans" cxnId="{D8B8D70E-AB11-4A9D-9B4B-A87330C3E547}">
      <dgm:prSet/>
      <dgm:spPr/>
      <dgm:t>
        <a:bodyPr/>
        <a:lstStyle/>
        <a:p>
          <a:endParaRPr lang="fr-FR"/>
        </a:p>
      </dgm:t>
    </dgm:pt>
    <dgm:pt modelId="{992FCA24-15B1-4CC6-80BB-8534D749F4B0}">
      <dgm:prSet phldrT="[Texte]"/>
      <dgm:spPr/>
      <dgm:t>
        <a:bodyPr/>
        <a:lstStyle/>
        <a:p>
          <a:r>
            <a:rPr lang="fr-FR" dirty="0"/>
            <a:t>Etc…</a:t>
          </a:r>
        </a:p>
      </dgm:t>
    </dgm:pt>
    <dgm:pt modelId="{082AAC73-CB70-4414-8EF0-9B4848C0B93E}" type="parTrans" cxnId="{3BA988E0-C5B1-4CC1-A05F-DC199691EEDC}">
      <dgm:prSet/>
      <dgm:spPr/>
      <dgm:t>
        <a:bodyPr/>
        <a:lstStyle/>
        <a:p>
          <a:endParaRPr lang="fr-FR"/>
        </a:p>
      </dgm:t>
    </dgm:pt>
    <dgm:pt modelId="{BED00C72-7148-495C-9582-31FF0DE98F05}" type="sibTrans" cxnId="{3BA988E0-C5B1-4CC1-A05F-DC199691EEDC}">
      <dgm:prSet/>
      <dgm:spPr/>
      <dgm:t>
        <a:bodyPr/>
        <a:lstStyle/>
        <a:p>
          <a:endParaRPr lang="fr-FR"/>
        </a:p>
      </dgm:t>
    </dgm:pt>
    <dgm:pt modelId="{81A52D0E-BBF8-4DC8-95FA-DED3F4CCF4B6}" type="pres">
      <dgm:prSet presAssocID="{82F52ADC-57B8-472B-8654-989DA68ED066}" presName="diagram" presStyleCnt="0">
        <dgm:presLayoutVars>
          <dgm:dir/>
          <dgm:resizeHandles val="exact"/>
        </dgm:presLayoutVars>
      </dgm:prSet>
      <dgm:spPr/>
    </dgm:pt>
    <dgm:pt modelId="{E859EB50-BA73-4F54-8153-8C21319E1B71}" type="pres">
      <dgm:prSet presAssocID="{9B661658-1732-43CA-8D22-7A5E451EC2EB}" presName="node" presStyleLbl="node1" presStyleIdx="0" presStyleCnt="4">
        <dgm:presLayoutVars>
          <dgm:bulletEnabled val="1"/>
        </dgm:presLayoutVars>
      </dgm:prSet>
      <dgm:spPr/>
    </dgm:pt>
    <dgm:pt modelId="{AA2EF59D-F3B5-481C-9D50-69A36FD46910}" type="pres">
      <dgm:prSet presAssocID="{F0E68395-6D0A-4DEF-8383-85564E6988CF}" presName="sibTrans" presStyleCnt="0"/>
      <dgm:spPr/>
    </dgm:pt>
    <dgm:pt modelId="{F54C23B0-C633-4C6C-8AA6-E26A85F5F414}" type="pres">
      <dgm:prSet presAssocID="{5BF13658-789E-4DCF-880B-9B3BD6FDECCE}" presName="node" presStyleLbl="node1" presStyleIdx="1" presStyleCnt="4">
        <dgm:presLayoutVars>
          <dgm:bulletEnabled val="1"/>
        </dgm:presLayoutVars>
      </dgm:prSet>
      <dgm:spPr/>
    </dgm:pt>
    <dgm:pt modelId="{5D975420-05FC-4972-B060-B1B5118B8834}" type="pres">
      <dgm:prSet presAssocID="{DA9174FB-29BB-4C60-A2F2-CDA0E6931329}" presName="sibTrans" presStyleCnt="0"/>
      <dgm:spPr/>
    </dgm:pt>
    <dgm:pt modelId="{D7304029-C716-4ECC-9281-B8D34CA31E22}" type="pres">
      <dgm:prSet presAssocID="{7A3188CB-D27E-4361-B3DB-CF63957885D7}" presName="node" presStyleLbl="node1" presStyleIdx="2" presStyleCnt="4">
        <dgm:presLayoutVars>
          <dgm:bulletEnabled val="1"/>
        </dgm:presLayoutVars>
      </dgm:prSet>
      <dgm:spPr/>
    </dgm:pt>
    <dgm:pt modelId="{63822F65-29B8-488A-BF5B-C886E8947C1D}" type="pres">
      <dgm:prSet presAssocID="{D2CD6E38-C147-4524-9570-A6822A3802BB}" presName="sibTrans" presStyleCnt="0"/>
      <dgm:spPr/>
    </dgm:pt>
    <dgm:pt modelId="{ED0779DC-88AE-46C6-AA39-0282BE10636C}" type="pres">
      <dgm:prSet presAssocID="{992FCA24-15B1-4CC6-80BB-8534D749F4B0}" presName="node" presStyleLbl="node1" presStyleIdx="3" presStyleCnt="4">
        <dgm:presLayoutVars>
          <dgm:bulletEnabled val="1"/>
        </dgm:presLayoutVars>
      </dgm:prSet>
      <dgm:spPr/>
    </dgm:pt>
  </dgm:ptLst>
  <dgm:cxnLst>
    <dgm:cxn modelId="{D8B8D70E-AB11-4A9D-9B4B-A87330C3E547}" srcId="{82F52ADC-57B8-472B-8654-989DA68ED066}" destId="{7A3188CB-D27E-4361-B3DB-CF63957885D7}" srcOrd="2" destOrd="0" parTransId="{627D40C4-AB12-416E-B99A-162BEEE2A482}" sibTransId="{D2CD6E38-C147-4524-9570-A6822A3802BB}"/>
    <dgm:cxn modelId="{C20C2857-AE2F-4054-97DF-AC8ECCBFF871}" type="presOf" srcId="{7A3188CB-D27E-4361-B3DB-CF63957885D7}" destId="{D7304029-C716-4ECC-9281-B8D34CA31E22}" srcOrd="0" destOrd="0" presId="urn:microsoft.com/office/officeart/2005/8/layout/default"/>
    <dgm:cxn modelId="{344CB958-5627-4C29-BFBC-4C45D8E2C372}" srcId="{82F52ADC-57B8-472B-8654-989DA68ED066}" destId="{9B661658-1732-43CA-8D22-7A5E451EC2EB}" srcOrd="0" destOrd="0" parTransId="{5A675FE6-D0B6-4799-A1BB-932BF8E4C31A}" sibTransId="{F0E68395-6D0A-4DEF-8383-85564E6988CF}"/>
    <dgm:cxn modelId="{74695FD9-3B07-47ED-8C69-6700AC8809B3}" type="presOf" srcId="{992FCA24-15B1-4CC6-80BB-8534D749F4B0}" destId="{ED0779DC-88AE-46C6-AA39-0282BE10636C}" srcOrd="0" destOrd="0" presId="urn:microsoft.com/office/officeart/2005/8/layout/default"/>
    <dgm:cxn modelId="{3BA988E0-C5B1-4CC1-A05F-DC199691EEDC}" srcId="{82F52ADC-57B8-472B-8654-989DA68ED066}" destId="{992FCA24-15B1-4CC6-80BB-8534D749F4B0}" srcOrd="3" destOrd="0" parTransId="{082AAC73-CB70-4414-8EF0-9B4848C0B93E}" sibTransId="{BED00C72-7148-495C-9582-31FF0DE98F05}"/>
    <dgm:cxn modelId="{C0149ED3-27D5-401B-9AF6-A15015DF97C8}" type="presOf" srcId="{5BF13658-789E-4DCF-880B-9B3BD6FDECCE}" destId="{F54C23B0-C633-4C6C-8AA6-E26A85F5F414}" srcOrd="0" destOrd="0" presId="urn:microsoft.com/office/officeart/2005/8/layout/default"/>
    <dgm:cxn modelId="{05672A34-F197-49F4-80D9-3F65314A2A6E}" type="presOf" srcId="{82F52ADC-57B8-472B-8654-989DA68ED066}" destId="{81A52D0E-BBF8-4DC8-95FA-DED3F4CCF4B6}" srcOrd="0" destOrd="0" presId="urn:microsoft.com/office/officeart/2005/8/layout/default"/>
    <dgm:cxn modelId="{AC028902-8992-4306-ADC7-2E0C93A8BC19}" srcId="{82F52ADC-57B8-472B-8654-989DA68ED066}" destId="{5BF13658-789E-4DCF-880B-9B3BD6FDECCE}" srcOrd="1" destOrd="0" parTransId="{D3BBC7A1-61CB-48BB-9861-2BCBEC5BE198}" sibTransId="{DA9174FB-29BB-4C60-A2F2-CDA0E6931329}"/>
    <dgm:cxn modelId="{A89D73BE-CA28-4971-8661-9AA5380B6AD8}" type="presOf" srcId="{9B661658-1732-43CA-8D22-7A5E451EC2EB}" destId="{E859EB50-BA73-4F54-8153-8C21319E1B71}" srcOrd="0" destOrd="0" presId="urn:microsoft.com/office/officeart/2005/8/layout/default"/>
    <dgm:cxn modelId="{32D1E576-E664-4CC7-875B-978BD5670A48}" type="presParOf" srcId="{81A52D0E-BBF8-4DC8-95FA-DED3F4CCF4B6}" destId="{E859EB50-BA73-4F54-8153-8C21319E1B71}" srcOrd="0" destOrd="0" presId="urn:microsoft.com/office/officeart/2005/8/layout/default"/>
    <dgm:cxn modelId="{CB05563E-175D-41F5-B73F-642C73012489}" type="presParOf" srcId="{81A52D0E-BBF8-4DC8-95FA-DED3F4CCF4B6}" destId="{AA2EF59D-F3B5-481C-9D50-69A36FD46910}" srcOrd="1" destOrd="0" presId="urn:microsoft.com/office/officeart/2005/8/layout/default"/>
    <dgm:cxn modelId="{C9A0B0A1-89A2-44B2-B3B3-F7AAC92568C1}" type="presParOf" srcId="{81A52D0E-BBF8-4DC8-95FA-DED3F4CCF4B6}" destId="{F54C23B0-C633-4C6C-8AA6-E26A85F5F414}" srcOrd="2" destOrd="0" presId="urn:microsoft.com/office/officeart/2005/8/layout/default"/>
    <dgm:cxn modelId="{0DC8C618-E265-4BC2-886B-94806C78F461}" type="presParOf" srcId="{81A52D0E-BBF8-4DC8-95FA-DED3F4CCF4B6}" destId="{5D975420-05FC-4972-B060-B1B5118B8834}" srcOrd="3" destOrd="0" presId="urn:microsoft.com/office/officeart/2005/8/layout/default"/>
    <dgm:cxn modelId="{F426F92B-C216-4DC9-98A1-3EEC438FC075}" type="presParOf" srcId="{81A52D0E-BBF8-4DC8-95FA-DED3F4CCF4B6}" destId="{D7304029-C716-4ECC-9281-B8D34CA31E22}" srcOrd="4" destOrd="0" presId="urn:microsoft.com/office/officeart/2005/8/layout/default"/>
    <dgm:cxn modelId="{BB20F8D9-986E-4A49-9AA8-DD2E80221197}" type="presParOf" srcId="{81A52D0E-BBF8-4DC8-95FA-DED3F4CCF4B6}" destId="{63822F65-29B8-488A-BF5B-C886E8947C1D}" srcOrd="5" destOrd="0" presId="urn:microsoft.com/office/officeart/2005/8/layout/default"/>
    <dgm:cxn modelId="{528283B6-69D8-4820-8047-F2A4511EEF47}" type="presParOf" srcId="{81A52D0E-BBF8-4DC8-95FA-DED3F4CCF4B6}" destId="{ED0779DC-88AE-46C6-AA39-0282BE10636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9EB50-BA73-4F54-8153-8C21319E1B71}">
      <dsp:nvSpPr>
        <dsp:cNvPr id="0" name=""/>
        <dsp:cNvSpPr/>
      </dsp:nvSpPr>
      <dsp:spPr>
        <a:xfrm>
          <a:off x="119367" y="64"/>
          <a:ext cx="901241" cy="540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Followers</a:t>
          </a:r>
          <a:r>
            <a:rPr lang="fr-FR" sz="1000" kern="1200" dirty="0"/>
            <a:t> Twitter</a:t>
          </a:r>
        </a:p>
      </dsp:txBody>
      <dsp:txXfrm>
        <a:off x="119367" y="64"/>
        <a:ext cx="901241" cy="540745"/>
      </dsp:txXfrm>
    </dsp:sp>
    <dsp:sp modelId="{F54C23B0-C633-4C6C-8AA6-E26A85F5F414}">
      <dsp:nvSpPr>
        <dsp:cNvPr id="0" name=""/>
        <dsp:cNvSpPr/>
      </dsp:nvSpPr>
      <dsp:spPr>
        <a:xfrm>
          <a:off x="1110733" y="64"/>
          <a:ext cx="901241" cy="540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Abonnés chaîne </a:t>
          </a:r>
          <a:r>
            <a:rPr lang="fr-FR" sz="1000" kern="1200" dirty="0" err="1"/>
            <a:t>Youtube</a:t>
          </a:r>
          <a:endParaRPr lang="fr-FR" sz="1000" kern="1200" dirty="0"/>
        </a:p>
      </dsp:txBody>
      <dsp:txXfrm>
        <a:off x="1110733" y="64"/>
        <a:ext cx="901241" cy="540745"/>
      </dsp:txXfrm>
    </dsp:sp>
    <dsp:sp modelId="{D7304029-C716-4ECC-9281-B8D34CA31E22}">
      <dsp:nvSpPr>
        <dsp:cNvPr id="0" name=""/>
        <dsp:cNvSpPr/>
      </dsp:nvSpPr>
      <dsp:spPr>
        <a:xfrm>
          <a:off x="119367" y="630934"/>
          <a:ext cx="901241" cy="540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Likes</a:t>
          </a:r>
          <a:r>
            <a:rPr lang="fr-FR" sz="1000" kern="1200" dirty="0"/>
            <a:t> sur page Facebook</a:t>
          </a:r>
        </a:p>
      </dsp:txBody>
      <dsp:txXfrm>
        <a:off x="119367" y="630934"/>
        <a:ext cx="901241" cy="540745"/>
      </dsp:txXfrm>
    </dsp:sp>
    <dsp:sp modelId="{ED0779DC-88AE-46C6-AA39-0282BE10636C}">
      <dsp:nvSpPr>
        <dsp:cNvPr id="0" name=""/>
        <dsp:cNvSpPr/>
      </dsp:nvSpPr>
      <dsp:spPr>
        <a:xfrm>
          <a:off x="1110733" y="630934"/>
          <a:ext cx="901241" cy="540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Etc…</a:t>
          </a:r>
        </a:p>
      </dsp:txBody>
      <dsp:txXfrm>
        <a:off x="1110733" y="630934"/>
        <a:ext cx="901241" cy="540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CA2C-E53A-4528-BA5C-5D0A70AA4BCB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54075-64CA-4807-8B8D-E05502C219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46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Tableau de bord avec la possibilité de cliquer sur un candidat</a:t>
            </a:r>
            <a:r>
              <a:rPr lang="fr-FR" baseline="0" dirty="0"/>
              <a:t> pour filtrer les statistiques sur lui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4075-64CA-4807-8B8D-E05502C219D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59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Page</a:t>
            </a:r>
            <a:r>
              <a:rPr lang="fr-FR" baseline="0" dirty="0"/>
              <a:t> pour n</a:t>
            </a:r>
            <a:r>
              <a:rPr lang="fr-FR" dirty="0"/>
              <a:t>os</a:t>
            </a:r>
            <a:r>
              <a:rPr lang="fr-FR" baseline="0" dirty="0"/>
              <a:t> analyses de fond et les articles publiés sur lePoint.fr qui les contiennent : espace pour chaque analyse avec graph interactif dans la mesure du possible, une brève explication en dessous (méthodologie employée, résultats obtenus, résumé de l’article …), lien vers l’article complet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4075-64CA-4807-8B8D-E05502C219D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070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15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73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20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57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28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58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28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94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78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6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92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95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.png"/><Relationship Id="rId7" Type="http://schemas.openxmlformats.org/officeDocument/2006/relationships/diagramData" Target="../diagrams/data1.xm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diagramDrawing" Target="../diagrams/drawing1.xml"/><Relationship Id="rId5" Type="http://schemas.openxmlformats.org/officeDocument/2006/relationships/image" Target="../media/image2.png"/><Relationship Id="rId10" Type="http://schemas.openxmlformats.org/officeDocument/2006/relationships/diagramColors" Target="../diagrams/colors1.xml"/><Relationship Id="rId4" Type="http://schemas.openxmlformats.org/officeDocument/2006/relationships/slide" Target="slide2.xml"/><Relationship Id="rId9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2879" y="1466772"/>
            <a:ext cx="6477001" cy="84392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335278" y="2826617"/>
            <a:ext cx="6114239" cy="241234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b="1" dirty="0">
                <a:solidFill>
                  <a:schemeClr val="dk1"/>
                </a:solidFill>
              </a:rPr>
              <a:t>Duel de candidats (mise en comparaison de deux candidats que l’utilisateur choisit)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8422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880" y="991666"/>
            <a:ext cx="6477000" cy="3256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Tableau de bord </a:t>
            </a:r>
            <a:r>
              <a:rPr lang="fr-FR" dirty="0"/>
              <a:t>		</a:t>
            </a:r>
            <a:r>
              <a:rPr lang="fr-FR" dirty="0">
                <a:hlinkClick r:id="rId4" action="ppaction://hlinksldjump"/>
              </a:rPr>
              <a:t>Analyses/articles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35279" y="1581070"/>
            <a:ext cx="2463589" cy="11164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b="1" dirty="0">
                <a:solidFill>
                  <a:schemeClr val="dk1"/>
                </a:solidFill>
              </a:rPr>
              <a:t>Le podium </a:t>
            </a:r>
          </a:p>
          <a:p>
            <a:pPr algn="ctr"/>
            <a:r>
              <a:rPr lang="fr-FR" sz="1200" dirty="0">
                <a:solidFill>
                  <a:schemeClr val="dk1"/>
                </a:solidFill>
              </a:rPr>
              <a:t>(combinaison de nos analyses pour donner le candidat en vogue)</a:t>
            </a:r>
          </a:p>
        </p:txBody>
      </p:sp>
      <p:sp>
        <p:nvSpPr>
          <p:cNvPr id="9" name="Rectangle 8"/>
          <p:cNvSpPr/>
          <p:nvPr/>
        </p:nvSpPr>
        <p:spPr>
          <a:xfrm>
            <a:off x="2955255" y="1581070"/>
            <a:ext cx="3498250" cy="11164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b="1" dirty="0">
                <a:solidFill>
                  <a:schemeClr val="dk1"/>
                </a:solidFill>
              </a:rPr>
              <a:t>La </a:t>
            </a:r>
            <a:r>
              <a:rPr lang="fr-FR" sz="1200" b="1" dirty="0" err="1">
                <a:solidFill>
                  <a:schemeClr val="dk1"/>
                </a:solidFill>
              </a:rPr>
              <a:t>timeline</a:t>
            </a:r>
            <a:r>
              <a:rPr lang="fr-FR" sz="1200" b="1" dirty="0">
                <a:solidFill>
                  <a:schemeClr val="dk1"/>
                </a:solidFill>
              </a:rPr>
              <a:t> de la campagne</a:t>
            </a:r>
          </a:p>
          <a:p>
            <a:pPr algn="ctr"/>
            <a:r>
              <a:rPr lang="fr-FR" sz="1200" b="1" dirty="0">
                <a:solidFill>
                  <a:schemeClr val="dk1"/>
                </a:solidFill>
              </a:rPr>
              <a:t>(les événements à venir avec les dates)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280" y="5368099"/>
            <a:ext cx="6114238" cy="191553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b="1" dirty="0">
                <a:solidFill>
                  <a:schemeClr val="dk1"/>
                </a:solidFill>
              </a:rPr>
              <a:t>Les tendances « live » Twitter (sur 24h par exemple)</a:t>
            </a:r>
          </a:p>
          <a:p>
            <a:pPr algn="ctr"/>
            <a:endParaRPr lang="fr-FR" sz="1200" b="1" dirty="0">
              <a:solidFill>
                <a:schemeClr val="dk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fr-FR" sz="1200" dirty="0"/>
              <a:t>Un bloc avec un graph comparant le volume de tweets des candidats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fr-FR" sz="1200" dirty="0"/>
              <a:t>Un bloc TOP TWEET : tweet le plus RT sur un candidat cette semaine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fr-FR" sz="1200" dirty="0"/>
              <a:t>Un bloc avec un top/flop des candidats via la sentiment </a:t>
            </a:r>
            <a:r>
              <a:rPr lang="fr-FR" sz="1200" dirty="0" err="1"/>
              <a:t>analysis</a:t>
            </a:r>
            <a:r>
              <a:rPr lang="fr-FR" sz="1200" dirty="0"/>
              <a:t> des tweets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fr-FR" sz="1200" dirty="0"/>
              <a:t>Etc…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5279" y="7412772"/>
            <a:ext cx="6114238" cy="243205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b="1" dirty="0">
                <a:solidFill>
                  <a:schemeClr val="dk1"/>
                </a:solidFill>
              </a:rPr>
              <a:t>Les tendances « live » avec Google Trends</a:t>
            </a:r>
          </a:p>
          <a:p>
            <a:pPr algn="ctr"/>
            <a:r>
              <a:rPr lang="fr-FR" sz="1200" dirty="0">
                <a:solidFill>
                  <a:schemeClr val="dk1"/>
                </a:solidFill>
              </a:rPr>
              <a:t>(l’utilisateur choisit un thème de campagne (Immigration, Chômage, Terrorisme, Impôts …), la carte s’actualise en montrant l’intensité des recherches dans les différentes régions</a:t>
            </a: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5"/>
          <a:srcRect l="22772" t="27663" r="1973" b="4299"/>
          <a:stretch/>
        </p:blipFill>
        <p:spPr>
          <a:xfrm>
            <a:off x="4189446" y="8067737"/>
            <a:ext cx="2175276" cy="8134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6"/>
          <a:srcRect t="51758" b="-2"/>
          <a:stretch/>
        </p:blipFill>
        <p:spPr>
          <a:xfrm>
            <a:off x="3283357" y="3090369"/>
            <a:ext cx="2869793" cy="561663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6"/>
          <a:srcRect b="50620"/>
          <a:stretch/>
        </p:blipFill>
        <p:spPr>
          <a:xfrm>
            <a:off x="432235" y="3090369"/>
            <a:ext cx="2851122" cy="561663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335275" y="3936354"/>
            <a:ext cx="225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Nom du candidat n°1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Parti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Courte biographie</a:t>
            </a:r>
          </a:p>
        </p:txBody>
      </p:sp>
      <p:graphicFrame>
        <p:nvGraphicFramePr>
          <p:cNvPr id="26" name="Diagramme 25"/>
          <p:cNvGraphicFramePr/>
          <p:nvPr>
            <p:extLst>
              <p:ext uri="{D42A27DB-BD31-4B8C-83A1-F6EECF244321}">
                <p14:modId xmlns:p14="http://schemas.microsoft.com/office/powerpoint/2010/main" val="1821264859"/>
              </p:ext>
            </p:extLst>
          </p:nvPr>
        </p:nvGraphicFramePr>
        <p:xfrm>
          <a:off x="2326725" y="3876192"/>
          <a:ext cx="2131343" cy="1171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8" name="Rectangle 27"/>
          <p:cNvSpPr/>
          <p:nvPr/>
        </p:nvSpPr>
        <p:spPr>
          <a:xfrm rot="1243065">
            <a:off x="5200058" y="260529"/>
            <a:ext cx="217040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Version </a:t>
            </a:r>
          </a:p>
          <a:p>
            <a:pPr algn="ctr"/>
            <a:r>
              <a:rPr lang="fr-FR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 travail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3970794" y="3915784"/>
            <a:ext cx="241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fr-FR" sz="1200" dirty="0"/>
              <a:t>Nom du candidat n°2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fr-FR" sz="1200" dirty="0"/>
              <a:t>Parti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fr-FR" sz="1200" dirty="0"/>
              <a:t>Courte biographie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12"/>
          <a:srcRect l="19044" r="17400"/>
          <a:stretch/>
        </p:blipFill>
        <p:spPr>
          <a:xfrm>
            <a:off x="1573120" y="8067737"/>
            <a:ext cx="1819276" cy="17770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2235" y="3090369"/>
            <a:ext cx="567890" cy="5616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2715467" y="3090369"/>
            <a:ext cx="567890" cy="5616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/>
          <p:cNvGrpSpPr/>
          <p:nvPr/>
        </p:nvGrpSpPr>
        <p:grpSpPr>
          <a:xfrm>
            <a:off x="432235" y="8262488"/>
            <a:ext cx="1291037" cy="1528431"/>
            <a:chOff x="418400" y="8314740"/>
            <a:chExt cx="1291037" cy="1528431"/>
          </a:xfrm>
        </p:grpSpPr>
        <p:sp>
          <p:nvSpPr>
            <p:cNvPr id="23" name="Rectangle 22"/>
            <p:cNvSpPr/>
            <p:nvPr/>
          </p:nvSpPr>
          <p:spPr>
            <a:xfrm>
              <a:off x="432235" y="8585071"/>
              <a:ext cx="916688" cy="14613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orme libre : forme 30"/>
            <p:cNvSpPr/>
            <p:nvPr/>
          </p:nvSpPr>
          <p:spPr>
            <a:xfrm>
              <a:off x="418400" y="8314740"/>
              <a:ext cx="1263369" cy="267005"/>
            </a:xfrm>
            <a:custGeom>
              <a:avLst/>
              <a:gdLst>
                <a:gd name="connsiteX0" fmla="*/ 0 w 1263369"/>
                <a:gd name="connsiteY0" fmla="*/ 0 h 267005"/>
                <a:gd name="connsiteX1" fmla="*/ 1263369 w 1263369"/>
                <a:gd name="connsiteY1" fmla="*/ 0 h 267005"/>
                <a:gd name="connsiteX2" fmla="*/ 1263369 w 1263369"/>
                <a:gd name="connsiteY2" fmla="*/ 267005 h 267005"/>
                <a:gd name="connsiteX3" fmla="*/ 0 w 1263369"/>
                <a:gd name="connsiteY3" fmla="*/ 267005 h 267005"/>
                <a:gd name="connsiteX4" fmla="*/ 0 w 1263369"/>
                <a:gd name="connsiteY4" fmla="*/ 0 h 26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369" h="267005">
                  <a:moveTo>
                    <a:pt x="0" y="0"/>
                  </a:moveTo>
                  <a:lnTo>
                    <a:pt x="1263369" y="0"/>
                  </a:lnTo>
                  <a:lnTo>
                    <a:pt x="1263369" y="267005"/>
                  </a:lnTo>
                  <a:lnTo>
                    <a:pt x="0" y="2670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200" i="1" kern="1200" dirty="0"/>
                <a:t>Thèmes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46068" y="8606903"/>
              <a:ext cx="92809" cy="9280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orme libre : forme 32"/>
            <p:cNvSpPr/>
            <p:nvPr/>
          </p:nvSpPr>
          <p:spPr>
            <a:xfrm>
              <a:off x="534504" y="8545138"/>
              <a:ext cx="1174933" cy="216338"/>
            </a:xfrm>
            <a:custGeom>
              <a:avLst/>
              <a:gdLst>
                <a:gd name="connsiteX0" fmla="*/ 0 w 1174933"/>
                <a:gd name="connsiteY0" fmla="*/ 0 h 216338"/>
                <a:gd name="connsiteX1" fmla="*/ 1174933 w 1174933"/>
                <a:gd name="connsiteY1" fmla="*/ 0 h 216338"/>
                <a:gd name="connsiteX2" fmla="*/ 1174933 w 1174933"/>
                <a:gd name="connsiteY2" fmla="*/ 216338 h 216338"/>
                <a:gd name="connsiteX3" fmla="*/ 0 w 1174933"/>
                <a:gd name="connsiteY3" fmla="*/ 216338 h 216338"/>
                <a:gd name="connsiteX4" fmla="*/ 0 w 1174933"/>
                <a:gd name="connsiteY4" fmla="*/ 0 h 216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933" h="216338">
                  <a:moveTo>
                    <a:pt x="0" y="0"/>
                  </a:moveTo>
                  <a:lnTo>
                    <a:pt x="1174933" y="0"/>
                  </a:lnTo>
                  <a:lnTo>
                    <a:pt x="1174933" y="216338"/>
                  </a:lnTo>
                  <a:lnTo>
                    <a:pt x="0" y="2163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700" kern="1200" dirty="0"/>
                <a:t>Immigration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6068" y="8823242"/>
              <a:ext cx="92809" cy="9280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Forme libre : forme 34"/>
            <p:cNvSpPr/>
            <p:nvPr/>
          </p:nvSpPr>
          <p:spPr>
            <a:xfrm>
              <a:off x="534504" y="8761477"/>
              <a:ext cx="1174933" cy="216338"/>
            </a:xfrm>
            <a:custGeom>
              <a:avLst/>
              <a:gdLst>
                <a:gd name="connsiteX0" fmla="*/ 0 w 1174933"/>
                <a:gd name="connsiteY0" fmla="*/ 0 h 216338"/>
                <a:gd name="connsiteX1" fmla="*/ 1174933 w 1174933"/>
                <a:gd name="connsiteY1" fmla="*/ 0 h 216338"/>
                <a:gd name="connsiteX2" fmla="*/ 1174933 w 1174933"/>
                <a:gd name="connsiteY2" fmla="*/ 216338 h 216338"/>
                <a:gd name="connsiteX3" fmla="*/ 0 w 1174933"/>
                <a:gd name="connsiteY3" fmla="*/ 216338 h 216338"/>
                <a:gd name="connsiteX4" fmla="*/ 0 w 1174933"/>
                <a:gd name="connsiteY4" fmla="*/ 0 h 216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933" h="216338">
                  <a:moveTo>
                    <a:pt x="0" y="0"/>
                  </a:moveTo>
                  <a:lnTo>
                    <a:pt x="1174933" y="0"/>
                  </a:lnTo>
                  <a:lnTo>
                    <a:pt x="1174933" y="216338"/>
                  </a:lnTo>
                  <a:lnTo>
                    <a:pt x="0" y="2163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700" kern="1200" dirty="0"/>
                <a:t>Chômage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6068" y="9039581"/>
              <a:ext cx="92809" cy="9280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Forme libre : forme 36"/>
            <p:cNvSpPr/>
            <p:nvPr/>
          </p:nvSpPr>
          <p:spPr>
            <a:xfrm>
              <a:off x="534504" y="8977816"/>
              <a:ext cx="1174933" cy="216338"/>
            </a:xfrm>
            <a:custGeom>
              <a:avLst/>
              <a:gdLst>
                <a:gd name="connsiteX0" fmla="*/ 0 w 1174933"/>
                <a:gd name="connsiteY0" fmla="*/ 0 h 216338"/>
                <a:gd name="connsiteX1" fmla="*/ 1174933 w 1174933"/>
                <a:gd name="connsiteY1" fmla="*/ 0 h 216338"/>
                <a:gd name="connsiteX2" fmla="*/ 1174933 w 1174933"/>
                <a:gd name="connsiteY2" fmla="*/ 216338 h 216338"/>
                <a:gd name="connsiteX3" fmla="*/ 0 w 1174933"/>
                <a:gd name="connsiteY3" fmla="*/ 216338 h 216338"/>
                <a:gd name="connsiteX4" fmla="*/ 0 w 1174933"/>
                <a:gd name="connsiteY4" fmla="*/ 0 h 216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933" h="216338">
                  <a:moveTo>
                    <a:pt x="0" y="0"/>
                  </a:moveTo>
                  <a:lnTo>
                    <a:pt x="1174933" y="0"/>
                  </a:lnTo>
                  <a:lnTo>
                    <a:pt x="1174933" y="216338"/>
                  </a:lnTo>
                  <a:lnTo>
                    <a:pt x="0" y="2163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700" kern="1200" dirty="0"/>
                <a:t>Terrorisme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6068" y="9255920"/>
              <a:ext cx="92809" cy="9280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orme libre : forme 38"/>
            <p:cNvSpPr/>
            <p:nvPr/>
          </p:nvSpPr>
          <p:spPr>
            <a:xfrm>
              <a:off x="534504" y="9194155"/>
              <a:ext cx="1174933" cy="216338"/>
            </a:xfrm>
            <a:custGeom>
              <a:avLst/>
              <a:gdLst>
                <a:gd name="connsiteX0" fmla="*/ 0 w 1174933"/>
                <a:gd name="connsiteY0" fmla="*/ 0 h 216338"/>
                <a:gd name="connsiteX1" fmla="*/ 1174933 w 1174933"/>
                <a:gd name="connsiteY1" fmla="*/ 0 h 216338"/>
                <a:gd name="connsiteX2" fmla="*/ 1174933 w 1174933"/>
                <a:gd name="connsiteY2" fmla="*/ 216338 h 216338"/>
                <a:gd name="connsiteX3" fmla="*/ 0 w 1174933"/>
                <a:gd name="connsiteY3" fmla="*/ 216338 h 216338"/>
                <a:gd name="connsiteX4" fmla="*/ 0 w 1174933"/>
                <a:gd name="connsiteY4" fmla="*/ 0 h 216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933" h="216338">
                  <a:moveTo>
                    <a:pt x="0" y="0"/>
                  </a:moveTo>
                  <a:lnTo>
                    <a:pt x="1174933" y="0"/>
                  </a:lnTo>
                  <a:lnTo>
                    <a:pt x="1174933" y="216338"/>
                  </a:lnTo>
                  <a:lnTo>
                    <a:pt x="0" y="2163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700" kern="1200" dirty="0"/>
                <a:t>Impôts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46068" y="9472259"/>
              <a:ext cx="92809" cy="9280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orme libre : forme 40"/>
            <p:cNvSpPr/>
            <p:nvPr/>
          </p:nvSpPr>
          <p:spPr>
            <a:xfrm>
              <a:off x="534504" y="9410494"/>
              <a:ext cx="1174933" cy="216338"/>
            </a:xfrm>
            <a:custGeom>
              <a:avLst/>
              <a:gdLst>
                <a:gd name="connsiteX0" fmla="*/ 0 w 1174933"/>
                <a:gd name="connsiteY0" fmla="*/ 0 h 216338"/>
                <a:gd name="connsiteX1" fmla="*/ 1174933 w 1174933"/>
                <a:gd name="connsiteY1" fmla="*/ 0 h 216338"/>
                <a:gd name="connsiteX2" fmla="*/ 1174933 w 1174933"/>
                <a:gd name="connsiteY2" fmla="*/ 216338 h 216338"/>
                <a:gd name="connsiteX3" fmla="*/ 0 w 1174933"/>
                <a:gd name="connsiteY3" fmla="*/ 216338 h 216338"/>
                <a:gd name="connsiteX4" fmla="*/ 0 w 1174933"/>
                <a:gd name="connsiteY4" fmla="*/ 0 h 216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933" h="216338">
                  <a:moveTo>
                    <a:pt x="0" y="0"/>
                  </a:moveTo>
                  <a:lnTo>
                    <a:pt x="1174933" y="0"/>
                  </a:lnTo>
                  <a:lnTo>
                    <a:pt x="1174933" y="216338"/>
                  </a:lnTo>
                  <a:lnTo>
                    <a:pt x="0" y="2163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700" kern="1200" dirty="0"/>
                <a:t>Education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6068" y="9688598"/>
              <a:ext cx="92809" cy="9280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orme libre : forme 42"/>
            <p:cNvSpPr/>
            <p:nvPr/>
          </p:nvSpPr>
          <p:spPr>
            <a:xfrm>
              <a:off x="534504" y="9626833"/>
              <a:ext cx="1174933" cy="216338"/>
            </a:xfrm>
            <a:custGeom>
              <a:avLst/>
              <a:gdLst>
                <a:gd name="connsiteX0" fmla="*/ 0 w 1174933"/>
                <a:gd name="connsiteY0" fmla="*/ 0 h 216338"/>
                <a:gd name="connsiteX1" fmla="*/ 1174933 w 1174933"/>
                <a:gd name="connsiteY1" fmla="*/ 0 h 216338"/>
                <a:gd name="connsiteX2" fmla="*/ 1174933 w 1174933"/>
                <a:gd name="connsiteY2" fmla="*/ 216338 h 216338"/>
                <a:gd name="connsiteX3" fmla="*/ 0 w 1174933"/>
                <a:gd name="connsiteY3" fmla="*/ 216338 h 216338"/>
                <a:gd name="connsiteX4" fmla="*/ 0 w 1174933"/>
                <a:gd name="connsiteY4" fmla="*/ 0 h 216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933" h="216338">
                  <a:moveTo>
                    <a:pt x="0" y="0"/>
                  </a:moveTo>
                  <a:lnTo>
                    <a:pt x="1174933" y="0"/>
                  </a:lnTo>
                  <a:lnTo>
                    <a:pt x="1174933" y="216338"/>
                  </a:lnTo>
                  <a:lnTo>
                    <a:pt x="0" y="2163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700" kern="12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095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8422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880" y="991666"/>
            <a:ext cx="6477000" cy="3256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hlinkClick r:id="rId4" action="ppaction://hlinksldjump"/>
              </a:rPr>
              <a:t>Tableau de bord </a:t>
            </a:r>
            <a:r>
              <a:rPr lang="fr-FR" dirty="0"/>
              <a:t>		</a:t>
            </a:r>
            <a:r>
              <a:rPr lang="fr-FR" b="1" dirty="0"/>
              <a:t>Analyses/articles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82880" y="1463823"/>
            <a:ext cx="6477000" cy="323354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Analyse/article #1</a:t>
            </a:r>
          </a:p>
          <a:p>
            <a:pPr algn="ctr"/>
            <a:endParaRPr lang="fr-FR" b="1" dirty="0"/>
          </a:p>
          <a:p>
            <a:pPr algn="ctr"/>
            <a:endParaRPr lang="fr-FR" b="1" dirty="0"/>
          </a:p>
          <a:p>
            <a:pPr algn="ctr"/>
            <a:endParaRPr lang="fr-FR" b="1" dirty="0"/>
          </a:p>
          <a:p>
            <a:pPr algn="ctr"/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178797" y="4841051"/>
            <a:ext cx="6481081" cy="328797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Analyse/article #2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5"/>
          <a:srcRect r="67251" b="53856"/>
          <a:stretch/>
        </p:blipFill>
        <p:spPr>
          <a:xfrm>
            <a:off x="1796234" y="1823885"/>
            <a:ext cx="3246209" cy="187783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8797" y="8272704"/>
            <a:ext cx="6481081" cy="163329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Analyse/article #3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78797" y="3866372"/>
            <a:ext cx="6481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Description de l’analyse, commentaires sur les résultats, </a:t>
            </a:r>
            <a:r>
              <a:rPr lang="fr-FR" sz="1600" dirty="0" err="1"/>
              <a:t>dataviz</a:t>
            </a:r>
            <a:r>
              <a:rPr lang="fr-FR" sz="1600" dirty="0"/>
              <a:t> responsive au dessus. Explication de la </a:t>
            </a:r>
            <a:r>
              <a:rPr lang="fr-FR" sz="1600" dirty="0" err="1"/>
              <a:t>méthodo</a:t>
            </a:r>
            <a:r>
              <a:rPr lang="fr-FR" sz="1600" dirty="0"/>
              <a:t>, etc…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Lien vers l’article détaillé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88460" y="7298025"/>
            <a:ext cx="6481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Description de l’analyse, commentaires sur les résultats, </a:t>
            </a:r>
            <a:r>
              <a:rPr lang="fr-FR" sz="1600" dirty="0" err="1"/>
              <a:t>dataviz</a:t>
            </a:r>
            <a:r>
              <a:rPr lang="fr-FR" sz="1600" dirty="0"/>
              <a:t> responsive au dessus. Explication de la </a:t>
            </a:r>
            <a:r>
              <a:rPr lang="fr-FR" sz="1600" dirty="0" err="1"/>
              <a:t>méthodo</a:t>
            </a:r>
            <a:r>
              <a:rPr lang="fr-FR" sz="1600" dirty="0"/>
              <a:t>, etc…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Lien vers l’article détaillé</a:t>
            </a:r>
          </a:p>
        </p:txBody>
      </p:sp>
      <p:sp>
        <p:nvSpPr>
          <p:cNvPr id="16" name="Rectangle 15"/>
          <p:cNvSpPr/>
          <p:nvPr/>
        </p:nvSpPr>
        <p:spPr>
          <a:xfrm rot="1243065">
            <a:off x="5200058" y="260529"/>
            <a:ext cx="217040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Version </a:t>
            </a:r>
          </a:p>
          <a:p>
            <a:pPr algn="ctr"/>
            <a:r>
              <a:rPr lang="fr-FR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 travail</a:t>
            </a:r>
          </a:p>
        </p:txBody>
      </p:sp>
    </p:spTree>
    <p:extLst>
      <p:ext uri="{BB962C8B-B14F-4D97-AF65-F5344CB8AC3E}">
        <p14:creationId xmlns:p14="http://schemas.microsoft.com/office/powerpoint/2010/main" val="170672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231</Words>
  <Application>Microsoft Office PowerPoint</Application>
  <PresentationFormat>Format A4 (210 x 297 mm)</PresentationFormat>
  <Paragraphs>52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davy</dc:creator>
  <cp:lastModifiedBy>davy</cp:lastModifiedBy>
  <cp:revision>24</cp:revision>
  <dcterms:created xsi:type="dcterms:W3CDTF">2016-12-21T11:48:52Z</dcterms:created>
  <dcterms:modified xsi:type="dcterms:W3CDTF">2017-01-04T14:18:43Z</dcterms:modified>
</cp:coreProperties>
</file>