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</p:sldMasterIdLst>
  <p:notesMasterIdLst>
    <p:notesMasterId r:id="rId50"/>
  </p:notesMasterIdLst>
  <p:sldIdLst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33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50" r:id="rId43"/>
    <p:sldId id="324" r:id="rId44"/>
    <p:sldId id="352" r:id="rId45"/>
    <p:sldId id="357" r:id="rId46"/>
    <p:sldId id="326" r:id="rId47"/>
    <p:sldId id="327" r:id="rId48"/>
    <p:sldId id="328" r:id="rId49"/>
  </p:sldIdLst>
  <p:sldSz cx="9144000" cy="6858000" type="screen4x3"/>
  <p:notesSz cx="6858000" cy="9144000"/>
  <p:custDataLst>
    <p:tags r:id="rId5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rgbClr val="00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4" userDrawn="1">
          <p15:clr>
            <a:srgbClr val="A4A3A4"/>
          </p15:clr>
        </p15:guide>
        <p15:guide id="2" pos="29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3EE4"/>
    <a:srgbClr val="FE53F4"/>
    <a:srgbClr val="F43EF2"/>
    <a:srgbClr val="F9FDFF"/>
    <a:srgbClr val="F4FBFF"/>
    <a:srgbClr val="F1FEFF"/>
    <a:srgbClr val="F8FEFF"/>
    <a:srgbClr val="F7FEFF"/>
    <a:srgbClr val="FAFE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/>
    <p:restoredTop sz="88969"/>
  </p:normalViewPr>
  <p:slideViewPr>
    <p:cSldViewPr showGuides="1">
      <p:cViewPr varScale="1">
        <p:scale>
          <a:sx n="94" d="100"/>
          <a:sy n="94" d="100"/>
        </p:scale>
        <p:origin x="2100" y="102"/>
      </p:cViewPr>
      <p:guideLst>
        <p:guide orient="horz" pos="2094"/>
        <p:guide pos="298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3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vert="horz" lIns="91492" tIns="45745" rIns="91492" bIns="45745" anchor="t" anchorCtr="0"/>
          <a:lstStyle/>
          <a:p>
            <a:pPr lvl="0" algn="l" fontAlgn="base"/>
            <a:endParaRPr lang="en-US" altLang="en-US" sz="1100" strike="noStrike" noProof="1"/>
          </a:p>
        </p:txBody>
      </p:sp>
      <p:sp>
        <p:nvSpPr>
          <p:cNvPr id="1050031" name="Rectangle 3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vert="horz" lIns="91492" tIns="45745" rIns="91492" bIns="45745" anchor="t" anchorCtr="0"/>
          <a:lstStyle/>
          <a:p>
            <a:pPr lvl="0" algn="r" fontAlgn="base"/>
            <a:endParaRPr lang="en-US" altLang="en-US" sz="1100" strike="noStrike" noProof="1"/>
          </a:p>
        </p:txBody>
      </p:sp>
      <p:sp>
        <p:nvSpPr>
          <p:cNvPr id="9220" name="Rectangle 4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21" name="Rectangle 5"/>
          <p:cNvSpPr>
            <a:spLocks noGrp="1"/>
          </p:cNvSpPr>
          <p:nvPr>
            <p:ph type="body" sz="quarter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</a:ln>
        </p:spPr>
        <p:txBody>
          <a:bodyPr vert="horz" lIns="91492" tIns="45745" rIns="91492" bIns="45745" anchor="t" anchorCtr="0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50034" name="Rectangle 6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vert="horz" lIns="91492" tIns="45745" rIns="91492" bIns="45745" anchor="b" anchorCtr="0"/>
          <a:lstStyle/>
          <a:p>
            <a:pPr lvl="0" algn="l" fontAlgn="base"/>
            <a:endParaRPr lang="en-US" altLang="en-US" sz="1100" strike="noStrike" noProof="1"/>
          </a:p>
        </p:txBody>
      </p:sp>
      <p:sp>
        <p:nvSpPr>
          <p:cNvPr id="1050035" name="Rectangle 7"/>
          <p:cNvSpPr>
            <a:spLocks noGrp="1"/>
          </p:cNvSpPr>
          <p:nvPr>
            <p:ph type="sldNum" sz="quarter" idx="5"/>
          </p:nvPr>
        </p:nvSpPr>
        <p:spPr>
          <a:xfrm>
            <a:off x="4021138" y="9720263"/>
            <a:ext cx="3076575" cy="512763"/>
          </a:xfrm>
          <a:prstGeom prst="rect">
            <a:avLst/>
          </a:prstGeom>
          <a:noFill/>
          <a:ln w="9525">
            <a:noFill/>
          </a:ln>
        </p:spPr>
        <p:txBody>
          <a:bodyPr vert="horz" lIns="91492" tIns="45745" rIns="91492" bIns="45745" anchor="b" anchorCtr="0"/>
          <a:lstStyle/>
          <a:p>
            <a:pPr lvl="0" algn="r" fontAlgn="base"/>
            <a:fld id="{9A0DB2DC-4C9A-4742-B13C-FB6460FD3503}" type="slidenum">
              <a:rPr lang="en-US" altLang="en-US" sz="11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en-US" sz="11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fontAlgn="base">
      <a:spcBef>
        <a:spcPct val="30000"/>
      </a:spcBef>
      <a:spcAft>
        <a:spcPct val="0"/>
      </a:spcAft>
      <a:buNone/>
      <a:defRPr sz="1200" b="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-457200" algn="l" defTabSz="914400" fontAlgn="base">
      <a:spcBef>
        <a:spcPct val="30000"/>
      </a:spcBef>
      <a:spcAft>
        <a:spcPct val="0"/>
      </a:spcAft>
      <a:buFontTx/>
      <a:buNone/>
      <a:defRPr sz="1200" b="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-914400" algn="l" defTabSz="914400" fontAlgn="base">
      <a:spcBef>
        <a:spcPct val="30000"/>
      </a:spcBef>
      <a:spcAft>
        <a:spcPct val="0"/>
      </a:spcAft>
      <a:buFontTx/>
      <a:buNone/>
      <a:defRPr sz="1200" b="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-1371600" algn="l" defTabSz="914400" fontAlgn="base">
      <a:spcBef>
        <a:spcPct val="30000"/>
      </a:spcBef>
      <a:spcAft>
        <a:spcPct val="0"/>
      </a:spcAft>
      <a:buFontTx/>
      <a:buNone/>
      <a:defRPr sz="1200" b="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-1828800" algn="l" defTabSz="914400" fontAlgn="base">
      <a:spcBef>
        <a:spcPct val="30000"/>
      </a:spcBef>
      <a:spcAft>
        <a:spcPct val="0"/>
      </a:spcAft>
      <a:buFontTx/>
      <a:buNone/>
      <a:defRPr sz="1200" b="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-1828800" algn="l" defTabSz="914400" fontAlgn="base">
      <a:spcBef>
        <a:spcPct val="30000"/>
      </a:spcBef>
      <a:spcAft>
        <a:spcPct val="0"/>
      </a:spcAft>
      <a:buFontTx/>
      <a:buNone/>
      <a:defRPr sz="1200" b="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-1828800" algn="l" defTabSz="914400" fontAlgn="base">
      <a:spcBef>
        <a:spcPct val="30000"/>
      </a:spcBef>
      <a:spcAft>
        <a:spcPct val="0"/>
      </a:spcAft>
      <a:buFontTx/>
      <a:buNone/>
      <a:defRPr sz="1200" b="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-1828800" algn="l" defTabSz="914400" fontAlgn="base">
      <a:spcBef>
        <a:spcPct val="30000"/>
      </a:spcBef>
      <a:spcAft>
        <a:spcPct val="0"/>
      </a:spcAft>
      <a:buFontTx/>
      <a:buNone/>
      <a:defRPr sz="1200" b="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-1828800" algn="l" defTabSz="914400" fontAlgn="base">
      <a:spcBef>
        <a:spcPct val="30000"/>
      </a:spcBef>
      <a:spcAft>
        <a:spcPct val="0"/>
      </a:spcAft>
      <a:buFontTx/>
      <a:buNone/>
      <a:defRPr sz="1200" b="0" kern="1200">
        <a:solidFill>
          <a:srgbClr val="000000"/>
        </a:solidFill>
        <a:latin typeface="Arial" panose="020B0604020202020204" pitchFamily="3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12875"/>
            <a:ext cx="3808476" cy="46831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412875"/>
            <a:ext cx="3808476" cy="46831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198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716657" cy="6019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198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716657" cy="6019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12875"/>
            <a:ext cx="3808476" cy="46831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412875"/>
            <a:ext cx="3808476" cy="46831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198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716657" cy="6019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12875"/>
            <a:ext cx="3808476" cy="46831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412875"/>
            <a:ext cx="3808476" cy="46831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198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716657" cy="6019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12875"/>
            <a:ext cx="3808476" cy="46831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412875"/>
            <a:ext cx="3808476" cy="46831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198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716657" cy="6019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12875"/>
            <a:ext cx="3808476" cy="46831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412875"/>
            <a:ext cx="3808476" cy="46831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12875"/>
            <a:ext cx="3808476" cy="46831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412875"/>
            <a:ext cx="3808476" cy="46831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198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716657" cy="6019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12875"/>
            <a:ext cx="3808476" cy="46831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412875"/>
            <a:ext cx="3808476" cy="46831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198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716657" cy="6019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12875"/>
            <a:ext cx="3808476" cy="46831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412875"/>
            <a:ext cx="3808476" cy="46831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198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716657" cy="6019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12875"/>
            <a:ext cx="3808476" cy="46831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412875"/>
            <a:ext cx="3808476" cy="46831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198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716657" cy="6019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12875"/>
            <a:ext cx="3808476" cy="46831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412875"/>
            <a:ext cx="3808476" cy="46831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198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716657" cy="6019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12875"/>
            <a:ext cx="3808476" cy="46831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412875"/>
            <a:ext cx="3808476" cy="46831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198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716657" cy="6019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GI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101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09.xml"/><Relationship Id="rId19" Type="http://schemas.openxmlformats.org/officeDocument/2006/relationships/image" Target="../media/image7.GIF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.GIF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112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120.xml"/><Relationship Id="rId19" Type="http://schemas.openxmlformats.org/officeDocument/2006/relationships/image" Target="../media/image7.GIF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2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7.GIF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7.GIF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GI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43.xml"/><Relationship Id="rId19" Type="http://schemas.openxmlformats.org/officeDocument/2006/relationships/image" Target="../media/image7.GIF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GI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8.GIF"/><Relationship Id="rId10" Type="http://schemas.openxmlformats.org/officeDocument/2006/relationships/slideLayout" Target="../slideLayouts/slideLayout54.xml"/><Relationship Id="rId19" Type="http://schemas.openxmlformats.org/officeDocument/2006/relationships/image" Target="../media/image7.GIF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GI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8.GIF"/><Relationship Id="rId10" Type="http://schemas.openxmlformats.org/officeDocument/2006/relationships/slideLayout" Target="../slideLayouts/slideLayout65.xml"/><Relationship Id="rId19" Type="http://schemas.openxmlformats.org/officeDocument/2006/relationships/image" Target="../media/image7.GIF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GI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8.GIF"/><Relationship Id="rId10" Type="http://schemas.openxmlformats.org/officeDocument/2006/relationships/slideLayout" Target="../slideLayouts/slideLayout76.xml"/><Relationship Id="rId19" Type="http://schemas.openxmlformats.org/officeDocument/2006/relationships/image" Target="../media/image7.GIF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GI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8.GIF"/><Relationship Id="rId10" Type="http://schemas.openxmlformats.org/officeDocument/2006/relationships/slideLayout" Target="../slideLayouts/slideLayout87.xml"/><Relationship Id="rId19" Type="http://schemas.openxmlformats.org/officeDocument/2006/relationships/image" Target="../media/image7.GIF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GI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17" Type="http://schemas.openxmlformats.org/officeDocument/2006/relationships/image" Target="../media/image5.GIF"/><Relationship Id="rId2" Type="http://schemas.openxmlformats.org/officeDocument/2006/relationships/slideLayout" Target="../slideLayouts/slideLayout90.xml"/><Relationship Id="rId16" Type="http://schemas.openxmlformats.org/officeDocument/2006/relationships/image" Target="../media/image4.GIF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3.GIF"/><Relationship Id="rId10" Type="http://schemas.openxmlformats.org/officeDocument/2006/relationships/slideLayout" Target="../slideLayouts/slideLayout98.xml"/><Relationship Id="rId19" Type="http://schemas.openxmlformats.org/officeDocument/2006/relationships/image" Target="../media/image7.GIF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图片1"/>
          <p:cNvPicPr>
            <a:picLocks noChangeAspect="1"/>
          </p:cNvPicPr>
          <p:nvPr/>
        </p:nvPicPr>
        <p:blipFill>
          <a:blip r:embed="rId13">
            <a:lum bright="45999" contrast="-52000"/>
          </a:blip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8" descr="bar_flare_md_clr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V="1">
            <a:off x="0" y="762000"/>
            <a:ext cx="9140825" cy="228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8" name="Picture 9" descr="rxiaohui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42300" y="0"/>
            <a:ext cx="83820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9" name="Picture 10" descr="earth_no_clouds_md_wht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38200" cy="74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0" name="Rectangle 2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1031" name="Rectangle 3"/>
          <p:cNvSpPr>
            <a:spLocks noGrp="1"/>
          </p:cNvSpPr>
          <p:nvPr>
            <p:ph type="body"/>
          </p:nvPr>
        </p:nvSpPr>
        <p:spPr>
          <a:xfrm>
            <a:off x="685800" y="1412875"/>
            <a:ext cx="7772400" cy="4683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  <a:p>
            <a:pPr lvl="2"/>
            <a:r>
              <a:rPr lang="zh-CN" altLang="en-US" dirty="0"/>
              <a:t>第三级</a:t>
            </a:r>
            <a:endParaRPr lang="en-US" altLang="en-US" dirty="0"/>
          </a:p>
          <a:p>
            <a:pPr lvl="3"/>
            <a:r>
              <a:rPr lang="zh-CN" altLang="en-US" dirty="0"/>
              <a:t>第四级</a:t>
            </a:r>
            <a:endParaRPr lang="en-US" altLang="en-US" dirty="0"/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48584" name="Rectangle 4"/>
          <p:cNvSpPr>
            <a:spLocks noGrp="1"/>
          </p:cNvSpPr>
          <p:nvPr>
            <p:ph type="dt" sz="half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l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1048585" name="Rectangle 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ctr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1048586" name="Rectangle 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r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kern="1200">
          <a:solidFill>
            <a:srgbClr val="FF00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Blip>
          <a:blip r:embed="rId17"/>
        </a:buBlip>
        <a:defRPr sz="3200" b="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Blip>
          <a:blip r:embed="rId18"/>
        </a:buBlip>
        <a:defRPr sz="2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Blip>
          <a:blip r:embed="rId19"/>
        </a:buBlip>
        <a:defRPr sz="24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–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图片1"/>
          <p:cNvPicPr>
            <a:picLocks noChangeAspect="1"/>
          </p:cNvPicPr>
          <p:nvPr/>
        </p:nvPicPr>
        <p:blipFill>
          <a:blip r:embed="rId13">
            <a:lum bright="45999" contrast="-52000"/>
          </a:blip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8" descr="bar_flare_md_clr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V="1">
            <a:off x="0" y="762000"/>
            <a:ext cx="9140825" cy="228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9" descr="rxiaohui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42300" y="0"/>
            <a:ext cx="83820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3" name="Picture 10" descr="earth_no_clouds_md_wht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38200" cy="74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4" name="Rectangle 2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2055" name="Rectangle 3"/>
          <p:cNvSpPr>
            <a:spLocks noGrp="1"/>
          </p:cNvSpPr>
          <p:nvPr>
            <p:ph type="body"/>
          </p:nvPr>
        </p:nvSpPr>
        <p:spPr>
          <a:xfrm>
            <a:off x="685800" y="1412875"/>
            <a:ext cx="7772400" cy="4683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  <a:p>
            <a:pPr lvl="2"/>
            <a:r>
              <a:rPr lang="zh-CN" altLang="en-US" dirty="0"/>
              <a:t>第三级</a:t>
            </a:r>
            <a:endParaRPr lang="en-US" altLang="en-US" dirty="0"/>
          </a:p>
          <a:p>
            <a:pPr lvl="3"/>
            <a:r>
              <a:rPr lang="zh-CN" altLang="en-US" dirty="0"/>
              <a:t>第四级</a:t>
            </a:r>
            <a:endParaRPr lang="en-US" altLang="en-US" dirty="0"/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49090" name="Rectangle 4"/>
          <p:cNvSpPr>
            <a:spLocks noGrp="1"/>
          </p:cNvSpPr>
          <p:nvPr>
            <p:ph type="dt" sz="half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l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1049091" name="Rectangle 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ctr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1049092" name="Rectangle 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r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kern="1200">
          <a:solidFill>
            <a:srgbClr val="FF00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Blip>
          <a:blip r:embed="rId17"/>
        </a:buBlip>
        <a:defRPr sz="3200" b="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Blip>
          <a:blip r:embed="rId18"/>
        </a:buBlip>
        <a:defRPr sz="2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Blip>
          <a:blip r:embed="rId19"/>
        </a:buBlip>
        <a:defRPr sz="24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–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图片1"/>
          <p:cNvPicPr>
            <a:picLocks noChangeAspect="1"/>
          </p:cNvPicPr>
          <p:nvPr/>
        </p:nvPicPr>
        <p:blipFill>
          <a:blip r:embed="rId13">
            <a:lum bright="45999" contrast="-52000"/>
          </a:blip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8" descr="bar_flare_md_clr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V="1">
            <a:off x="0" y="762000"/>
            <a:ext cx="9140825" cy="228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9" descr="rxiaohui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42300" y="0"/>
            <a:ext cx="83820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3" name="Picture 10" descr="earth_no_clouds_md_wht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38200" cy="74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4" name="Rectangle 2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2055" name="Rectangle 3"/>
          <p:cNvSpPr>
            <a:spLocks noGrp="1"/>
          </p:cNvSpPr>
          <p:nvPr>
            <p:ph type="body"/>
          </p:nvPr>
        </p:nvSpPr>
        <p:spPr>
          <a:xfrm>
            <a:off x="685800" y="1412875"/>
            <a:ext cx="7772400" cy="4683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  <a:p>
            <a:pPr lvl="2"/>
            <a:r>
              <a:rPr lang="zh-CN" altLang="en-US" dirty="0"/>
              <a:t>第三级</a:t>
            </a:r>
            <a:endParaRPr lang="en-US" altLang="en-US" dirty="0"/>
          </a:p>
          <a:p>
            <a:pPr lvl="3"/>
            <a:r>
              <a:rPr lang="zh-CN" altLang="en-US" dirty="0"/>
              <a:t>第四级</a:t>
            </a:r>
            <a:endParaRPr lang="en-US" altLang="en-US" dirty="0"/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49090" name="Rectangle 4"/>
          <p:cNvSpPr>
            <a:spLocks noGrp="1"/>
          </p:cNvSpPr>
          <p:nvPr>
            <p:ph type="dt" sz="half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l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1049091" name="Rectangle 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ctr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1049092" name="Rectangle 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r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kern="1200">
          <a:solidFill>
            <a:srgbClr val="FF00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Blip>
          <a:blip r:embed="rId17"/>
        </a:buBlip>
        <a:defRPr sz="3200" b="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Blip>
          <a:blip r:embed="rId18"/>
        </a:buBlip>
        <a:defRPr sz="2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Blip>
          <a:blip r:embed="rId19"/>
        </a:buBlip>
        <a:defRPr sz="24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–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图片1"/>
          <p:cNvPicPr>
            <a:picLocks noChangeAspect="1"/>
          </p:cNvPicPr>
          <p:nvPr/>
        </p:nvPicPr>
        <p:blipFill>
          <a:blip r:embed="rId13">
            <a:lum bright="45999" contrast="-52000"/>
          </a:blip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8" descr="bar_flare_md_clr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V="1">
            <a:off x="0" y="762000"/>
            <a:ext cx="9140825" cy="228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9" descr="rxiaohui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42300" y="0"/>
            <a:ext cx="83820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3" name="Picture 10" descr="earth_no_clouds_md_wht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38200" cy="74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4" name="Rectangle 2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2055" name="Rectangle 3"/>
          <p:cNvSpPr>
            <a:spLocks noGrp="1"/>
          </p:cNvSpPr>
          <p:nvPr>
            <p:ph type="body"/>
          </p:nvPr>
        </p:nvSpPr>
        <p:spPr>
          <a:xfrm>
            <a:off x="685800" y="1412875"/>
            <a:ext cx="7772400" cy="4683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  <a:p>
            <a:pPr lvl="2"/>
            <a:r>
              <a:rPr lang="zh-CN" altLang="en-US" dirty="0"/>
              <a:t>第三级</a:t>
            </a:r>
            <a:endParaRPr lang="en-US" altLang="en-US" dirty="0"/>
          </a:p>
          <a:p>
            <a:pPr lvl="3"/>
            <a:r>
              <a:rPr lang="zh-CN" altLang="en-US" dirty="0"/>
              <a:t>第四级</a:t>
            </a:r>
            <a:endParaRPr lang="en-US" altLang="en-US" dirty="0"/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49090" name="Rectangle 4"/>
          <p:cNvSpPr>
            <a:spLocks noGrp="1"/>
          </p:cNvSpPr>
          <p:nvPr>
            <p:ph type="dt" sz="half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l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1049091" name="Rectangle 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ctr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1049092" name="Rectangle 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r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kern="1200">
          <a:solidFill>
            <a:srgbClr val="FF00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Blip>
          <a:blip r:embed="rId17"/>
        </a:buBlip>
        <a:defRPr sz="3200" b="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Blip>
          <a:blip r:embed="rId18"/>
        </a:buBlip>
        <a:defRPr sz="2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Blip>
          <a:blip r:embed="rId19"/>
        </a:buBlip>
        <a:defRPr sz="24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–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图片1"/>
          <p:cNvPicPr>
            <a:picLocks noChangeAspect="1"/>
          </p:cNvPicPr>
          <p:nvPr/>
        </p:nvPicPr>
        <p:blipFill>
          <a:blip r:embed="rId13">
            <a:lum bright="45999" contrast="-52000"/>
          </a:blip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5" name="Picture 8" descr="bar_flare_md_clr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V="1">
            <a:off x="0" y="762000"/>
            <a:ext cx="9140825" cy="228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6" name="Picture 9" descr="rxiaohui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42300" y="0"/>
            <a:ext cx="83820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7" name="Picture 10" descr="earth_no_clouds_md_wht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38200" cy="74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8" name="Rectangle 2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3079" name="Rectangle 3"/>
          <p:cNvSpPr>
            <a:spLocks noGrp="1"/>
          </p:cNvSpPr>
          <p:nvPr>
            <p:ph type="body"/>
          </p:nvPr>
        </p:nvSpPr>
        <p:spPr>
          <a:xfrm>
            <a:off x="685800" y="1412875"/>
            <a:ext cx="7772400" cy="4683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  <a:p>
            <a:pPr lvl="2"/>
            <a:r>
              <a:rPr lang="zh-CN" altLang="en-US" dirty="0"/>
              <a:t>第三级</a:t>
            </a:r>
            <a:endParaRPr lang="en-US" altLang="en-US" dirty="0"/>
          </a:p>
          <a:p>
            <a:pPr lvl="3"/>
            <a:r>
              <a:rPr lang="zh-CN" altLang="en-US" dirty="0"/>
              <a:t>第四级</a:t>
            </a:r>
            <a:endParaRPr lang="en-US" altLang="en-US" dirty="0"/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48613" name="Rectangle 4"/>
          <p:cNvSpPr>
            <a:spLocks noGrp="1"/>
          </p:cNvSpPr>
          <p:nvPr>
            <p:ph type="dt" sz="half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l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1048614" name="Rectangle 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ctr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1048615" name="Rectangle 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r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kern="1200">
          <a:solidFill>
            <a:srgbClr val="FF00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Blip>
          <a:blip r:embed="rId17"/>
        </a:buBlip>
        <a:defRPr sz="3200" b="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Blip>
          <a:blip r:embed="rId18"/>
        </a:buBlip>
        <a:defRPr sz="2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Blip>
          <a:blip r:embed="rId19"/>
        </a:buBlip>
        <a:defRPr sz="24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–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 descr="图片1"/>
          <p:cNvPicPr>
            <a:picLocks noChangeAspect="1"/>
          </p:cNvPicPr>
          <p:nvPr/>
        </p:nvPicPr>
        <p:blipFill>
          <a:blip r:embed="rId13">
            <a:lum bright="45999" contrast="-52000"/>
          </a:blip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Picture 8" descr="bar_flare_md_clr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V="1">
            <a:off x="0" y="762000"/>
            <a:ext cx="9140825" cy="228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0" name="Picture 9" descr="rxiaohui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42300" y="0"/>
            <a:ext cx="83820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1" name="Picture 10" descr="earth_no_clouds_md_wht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38200" cy="74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2" name="Rectangle 2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4103" name="Rectangle 3"/>
          <p:cNvSpPr>
            <a:spLocks noGrp="1"/>
          </p:cNvSpPr>
          <p:nvPr>
            <p:ph type="body"/>
          </p:nvPr>
        </p:nvSpPr>
        <p:spPr>
          <a:xfrm>
            <a:off x="685800" y="1412875"/>
            <a:ext cx="7772400" cy="4683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  <a:p>
            <a:pPr lvl="2"/>
            <a:r>
              <a:rPr lang="zh-CN" altLang="en-US" dirty="0"/>
              <a:t>第三级</a:t>
            </a:r>
            <a:endParaRPr lang="en-US" altLang="en-US" dirty="0"/>
          </a:p>
          <a:p>
            <a:pPr lvl="3"/>
            <a:r>
              <a:rPr lang="zh-CN" altLang="en-US" dirty="0"/>
              <a:t>第四级</a:t>
            </a:r>
            <a:endParaRPr lang="en-US" altLang="en-US" dirty="0"/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48620" name="Rectangle 4"/>
          <p:cNvSpPr>
            <a:spLocks noGrp="1"/>
          </p:cNvSpPr>
          <p:nvPr>
            <p:ph type="dt" sz="half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l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1048621" name="Rectangle 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ctr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1048622" name="Rectangle 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r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kern="1200">
          <a:solidFill>
            <a:srgbClr val="FF00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Blip>
          <a:blip r:embed="rId17"/>
        </a:buBlip>
        <a:defRPr sz="3200" b="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Blip>
          <a:blip r:embed="rId18"/>
        </a:buBlip>
        <a:defRPr sz="2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Blip>
          <a:blip r:embed="rId19"/>
        </a:buBlip>
        <a:defRPr sz="24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–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031" descr="图片1"/>
          <p:cNvPicPr>
            <a:picLocks noChangeAspect="1"/>
          </p:cNvPicPr>
          <p:nvPr/>
        </p:nvPicPr>
        <p:blipFill>
          <a:blip r:embed="rId13">
            <a:lum bright="45999" contrast="-52000"/>
          </a:blip>
          <a:stretch>
            <a:fillRect/>
          </a:stretch>
        </p:blipFill>
        <p:spPr>
          <a:xfrm>
            <a:off x="0" y="0"/>
            <a:ext cx="9144000" cy="683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Picture 1032" descr="bar_flare_md_clr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V="1">
            <a:off x="368300" y="4005263"/>
            <a:ext cx="8458200" cy="228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4" name="Picture 1033" descr="earth_no_clouds_md_clr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" cy="817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5" name="Picture 103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05788" y="0"/>
            <a:ext cx="938212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6" name="Rectangle 2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5127" name="Rectangle 3"/>
          <p:cNvSpPr>
            <a:spLocks noGrp="1"/>
          </p:cNvSpPr>
          <p:nvPr>
            <p:ph type="body"/>
          </p:nvPr>
        </p:nvSpPr>
        <p:spPr>
          <a:xfrm>
            <a:off x="685800" y="1412875"/>
            <a:ext cx="7772400" cy="4683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  <a:p>
            <a:pPr lvl="2"/>
            <a:r>
              <a:rPr lang="zh-CN" altLang="en-US" dirty="0"/>
              <a:t>第三级</a:t>
            </a:r>
            <a:endParaRPr lang="en-US" altLang="en-US" dirty="0"/>
          </a:p>
          <a:p>
            <a:pPr lvl="3"/>
            <a:r>
              <a:rPr lang="zh-CN" altLang="en-US" dirty="0"/>
              <a:t>第四级</a:t>
            </a:r>
            <a:endParaRPr lang="en-US" altLang="en-US" dirty="0"/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48578" name="Rectangle 1028"/>
          <p:cNvSpPr>
            <a:spLocks noGrp="1"/>
          </p:cNvSpPr>
          <p:nvPr>
            <p:ph type="dt" sz="half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l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1048579" name="Rectangle 1029"/>
          <p:cNvSpPr>
            <a:spLocks noGrp="1"/>
          </p:cNvSpPr>
          <p:nvPr>
            <p:ph type="ftr" sz="quarte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ctr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1048580" name="Rectangle 1030"/>
          <p:cNvSpPr>
            <a:spLocks noGrp="1"/>
          </p:cNvSpPr>
          <p:nvPr>
            <p:ph type="sldNum" sz="quarter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r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kern="1200">
          <a:solidFill>
            <a:srgbClr val="FF00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Blip>
          <a:blip r:embed="rId17"/>
        </a:buBlip>
        <a:defRPr sz="3200" b="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Blip>
          <a:blip r:embed="rId18"/>
        </a:buBlip>
        <a:defRPr sz="2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Blip>
          <a:blip r:embed="rId19"/>
        </a:buBlip>
        <a:defRPr sz="24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–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031" descr="图片1"/>
          <p:cNvPicPr>
            <a:picLocks noChangeAspect="1"/>
          </p:cNvPicPr>
          <p:nvPr/>
        </p:nvPicPr>
        <p:blipFill>
          <a:blip r:embed="rId13">
            <a:lum bright="45999" contrast="-52000"/>
          </a:blip>
          <a:stretch>
            <a:fillRect/>
          </a:stretch>
        </p:blipFill>
        <p:spPr>
          <a:xfrm>
            <a:off x="0" y="0"/>
            <a:ext cx="9144000" cy="683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Picture 1032" descr="bar_flare_md_clr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V="1">
            <a:off x="368300" y="4005263"/>
            <a:ext cx="8458200" cy="228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Picture 1033" descr="earth_no_clouds_md_clr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" cy="817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Picture 103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05788" y="0"/>
            <a:ext cx="938212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0" name="Rectangle 2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6151" name="Rectangle 3"/>
          <p:cNvSpPr>
            <a:spLocks noGrp="1"/>
          </p:cNvSpPr>
          <p:nvPr>
            <p:ph type="body"/>
          </p:nvPr>
        </p:nvSpPr>
        <p:spPr>
          <a:xfrm>
            <a:off x="685800" y="1412875"/>
            <a:ext cx="7772400" cy="4683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  <a:p>
            <a:pPr lvl="2"/>
            <a:r>
              <a:rPr lang="zh-CN" altLang="en-US" dirty="0"/>
              <a:t>第三级</a:t>
            </a:r>
            <a:endParaRPr lang="en-US" altLang="en-US" dirty="0"/>
          </a:p>
          <a:p>
            <a:pPr lvl="3"/>
            <a:r>
              <a:rPr lang="zh-CN" altLang="en-US" dirty="0"/>
              <a:t>第四级</a:t>
            </a:r>
            <a:endParaRPr lang="en-US" altLang="en-US" dirty="0"/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49942" name="Rectangle 1028"/>
          <p:cNvSpPr>
            <a:spLocks noGrp="1"/>
          </p:cNvSpPr>
          <p:nvPr>
            <p:ph type="dt" sz="half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l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1049943" name="Rectangle 1029"/>
          <p:cNvSpPr>
            <a:spLocks noGrp="1"/>
          </p:cNvSpPr>
          <p:nvPr>
            <p:ph type="ftr" sz="quarte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ctr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1049944" name="Rectangle 1030"/>
          <p:cNvSpPr>
            <a:spLocks noGrp="1"/>
          </p:cNvSpPr>
          <p:nvPr>
            <p:ph type="sldNum" sz="quarter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r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kern="1200">
          <a:solidFill>
            <a:srgbClr val="FF00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Blip>
          <a:blip r:embed="rId17"/>
        </a:buBlip>
        <a:defRPr sz="3200" b="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Blip>
          <a:blip r:embed="rId18"/>
        </a:buBlip>
        <a:defRPr sz="2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Blip>
          <a:blip r:embed="rId19"/>
        </a:buBlip>
        <a:defRPr sz="24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–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031" descr="图片1"/>
          <p:cNvPicPr>
            <a:picLocks noChangeAspect="1"/>
          </p:cNvPicPr>
          <p:nvPr/>
        </p:nvPicPr>
        <p:blipFill>
          <a:blip r:embed="rId13">
            <a:lum bright="45999" contrast="-52000"/>
          </a:blip>
          <a:stretch>
            <a:fillRect/>
          </a:stretch>
        </p:blipFill>
        <p:spPr>
          <a:xfrm>
            <a:off x="0" y="0"/>
            <a:ext cx="9144000" cy="683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1" name="Picture 1032" descr="bar_flare_md_clr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V="1">
            <a:off x="368300" y="4005263"/>
            <a:ext cx="8458200" cy="228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Picture 1033" descr="earth_no_clouds_md_clr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" cy="817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3" name="Picture 103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05788" y="0"/>
            <a:ext cx="938212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4" name="Rectangle 2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7175" name="Rectangle 3"/>
          <p:cNvSpPr>
            <a:spLocks noGrp="1"/>
          </p:cNvSpPr>
          <p:nvPr>
            <p:ph type="body"/>
          </p:nvPr>
        </p:nvSpPr>
        <p:spPr>
          <a:xfrm>
            <a:off x="685800" y="1412875"/>
            <a:ext cx="7772400" cy="4683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  <a:p>
            <a:pPr lvl="2"/>
            <a:r>
              <a:rPr lang="zh-CN" altLang="en-US" dirty="0"/>
              <a:t>第三级</a:t>
            </a:r>
            <a:endParaRPr lang="en-US" altLang="en-US" dirty="0"/>
          </a:p>
          <a:p>
            <a:pPr lvl="3"/>
            <a:r>
              <a:rPr lang="zh-CN" altLang="en-US" dirty="0"/>
              <a:t>第四级</a:t>
            </a:r>
            <a:endParaRPr lang="en-US" altLang="en-US" dirty="0"/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49972" name="Rectangle 1028"/>
          <p:cNvSpPr>
            <a:spLocks noGrp="1"/>
          </p:cNvSpPr>
          <p:nvPr>
            <p:ph type="dt" sz="half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l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1049973" name="Rectangle 1029"/>
          <p:cNvSpPr>
            <a:spLocks noGrp="1"/>
          </p:cNvSpPr>
          <p:nvPr>
            <p:ph type="ftr" sz="quarte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ctr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1049974" name="Rectangle 1030"/>
          <p:cNvSpPr>
            <a:spLocks noGrp="1"/>
          </p:cNvSpPr>
          <p:nvPr>
            <p:ph type="sldNum" sz="quarter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r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kern="1200">
          <a:solidFill>
            <a:srgbClr val="FF00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Blip>
          <a:blip r:embed="rId17"/>
        </a:buBlip>
        <a:defRPr sz="3200" b="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Blip>
          <a:blip r:embed="rId18"/>
        </a:buBlip>
        <a:defRPr sz="2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Blip>
          <a:blip r:embed="rId19"/>
        </a:buBlip>
        <a:defRPr sz="24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–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031" descr="图片1"/>
          <p:cNvPicPr>
            <a:picLocks noChangeAspect="1"/>
          </p:cNvPicPr>
          <p:nvPr/>
        </p:nvPicPr>
        <p:blipFill>
          <a:blip r:embed="rId13">
            <a:lum bright="45999" contrast="-52000"/>
          </a:blip>
          <a:stretch>
            <a:fillRect/>
          </a:stretch>
        </p:blipFill>
        <p:spPr>
          <a:xfrm>
            <a:off x="0" y="0"/>
            <a:ext cx="9144000" cy="6832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5" name="Picture 1032" descr="bar_flare_md_clr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V="1">
            <a:off x="368300" y="4005263"/>
            <a:ext cx="8458200" cy="228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6" name="Picture 1033" descr="earth_no_clouds_md_clr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914400" cy="817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7" name="Picture 103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05788" y="0"/>
            <a:ext cx="938212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" name="Rectangle 2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8199" name="Rectangle 3"/>
          <p:cNvSpPr>
            <a:spLocks noGrp="1"/>
          </p:cNvSpPr>
          <p:nvPr>
            <p:ph type="body"/>
          </p:nvPr>
        </p:nvSpPr>
        <p:spPr>
          <a:xfrm>
            <a:off x="685800" y="1412875"/>
            <a:ext cx="7772400" cy="4683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  <a:p>
            <a:pPr lvl="2"/>
            <a:r>
              <a:rPr lang="zh-CN" altLang="en-US" dirty="0"/>
              <a:t>第三级</a:t>
            </a:r>
            <a:endParaRPr lang="en-US" altLang="en-US" dirty="0"/>
          </a:p>
          <a:p>
            <a:pPr lvl="3"/>
            <a:r>
              <a:rPr lang="zh-CN" altLang="en-US" dirty="0"/>
              <a:t>第四级</a:t>
            </a:r>
            <a:endParaRPr lang="en-US" altLang="en-US" dirty="0"/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50002" name="Rectangle 1028"/>
          <p:cNvSpPr>
            <a:spLocks noGrp="1"/>
          </p:cNvSpPr>
          <p:nvPr>
            <p:ph type="dt" sz="half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l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1050003" name="Rectangle 1029"/>
          <p:cNvSpPr>
            <a:spLocks noGrp="1"/>
          </p:cNvSpPr>
          <p:nvPr>
            <p:ph type="ftr" sz="quarte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ctr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1050004" name="Rectangle 1030"/>
          <p:cNvSpPr>
            <a:spLocks noGrp="1"/>
          </p:cNvSpPr>
          <p:nvPr>
            <p:ph type="sldNum" sz="quarter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r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kern="1200">
          <a:solidFill>
            <a:srgbClr val="FF00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Blip>
          <a:blip r:embed="rId17"/>
        </a:buBlip>
        <a:defRPr sz="3200" b="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Blip>
          <a:blip r:embed="rId18"/>
        </a:buBlip>
        <a:defRPr sz="2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Blip>
          <a:blip r:embed="rId19"/>
        </a:buBlip>
        <a:defRPr sz="24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–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图片1"/>
          <p:cNvPicPr>
            <a:picLocks noChangeAspect="1"/>
          </p:cNvPicPr>
          <p:nvPr/>
        </p:nvPicPr>
        <p:blipFill>
          <a:blip r:embed="rId13">
            <a:lum bright="45999" contrast="-52000"/>
          </a:blip>
          <a:stretch>
            <a:fillRect/>
          </a:stretch>
        </p:blipFill>
        <p:spPr>
          <a:xfrm>
            <a:off x="0" y="914400"/>
            <a:ext cx="9144000" cy="594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8" descr="bar_flare_md_clr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V="1">
            <a:off x="0" y="762000"/>
            <a:ext cx="9140825" cy="228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9" descr="rxiaohui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42300" y="0"/>
            <a:ext cx="838200" cy="838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3" name="Picture 10" descr="earth_no_clouds_md_wht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38200" cy="74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4" name="Rectangle 2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en-US" dirty="0"/>
          </a:p>
        </p:txBody>
      </p:sp>
      <p:sp>
        <p:nvSpPr>
          <p:cNvPr id="2055" name="Rectangle 3"/>
          <p:cNvSpPr>
            <a:spLocks noGrp="1"/>
          </p:cNvSpPr>
          <p:nvPr>
            <p:ph type="body"/>
          </p:nvPr>
        </p:nvSpPr>
        <p:spPr>
          <a:xfrm>
            <a:off x="685800" y="1412875"/>
            <a:ext cx="7772400" cy="46831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en-US" dirty="0"/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  <a:p>
            <a:pPr lvl="2"/>
            <a:r>
              <a:rPr lang="zh-CN" altLang="en-US" dirty="0"/>
              <a:t>第三级</a:t>
            </a:r>
            <a:endParaRPr lang="en-US" altLang="en-US" dirty="0"/>
          </a:p>
          <a:p>
            <a:pPr lvl="3"/>
            <a:r>
              <a:rPr lang="zh-CN" altLang="en-US" dirty="0"/>
              <a:t>第四级</a:t>
            </a:r>
            <a:endParaRPr lang="en-US" altLang="en-US" dirty="0"/>
          </a:p>
          <a:p>
            <a:pPr lvl="4"/>
            <a:r>
              <a:rPr lang="zh-CN" altLang="en-US" dirty="0"/>
              <a:t>第五级</a:t>
            </a:r>
            <a:endParaRPr lang="en-US" altLang="en-US" dirty="0"/>
          </a:p>
        </p:txBody>
      </p:sp>
      <p:sp>
        <p:nvSpPr>
          <p:cNvPr id="1049090" name="Rectangle 4"/>
          <p:cNvSpPr>
            <a:spLocks noGrp="1"/>
          </p:cNvSpPr>
          <p:nvPr>
            <p:ph type="dt" sz="half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l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1049091" name="Rectangle 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ctr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trike="noStrike" noProof="1"/>
          </a:p>
        </p:txBody>
      </p:sp>
      <p:sp>
        <p:nvSpPr>
          <p:cNvPr id="1049092" name="Rectangle 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0" indent="0" algn="r" fontAlgn="base">
              <a:buFontTx/>
              <a:defRPr sz="1400" b="1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</a:lstStyle>
          <a:p>
            <a:pPr lvl="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‹#›</a:t>
            </a:fld>
            <a:endParaRPr lang="en-US" altLang="zh-C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kern="1200">
          <a:solidFill>
            <a:srgbClr val="FF0066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Blip>
          <a:blip r:embed="rId17"/>
        </a:buBlip>
        <a:defRPr sz="3200" b="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Blip>
          <a:blip r:embed="rId18"/>
        </a:buBlip>
        <a:defRPr sz="2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Blip>
          <a:blip r:embed="rId19"/>
        </a:buBlip>
        <a:defRPr sz="24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–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SzPct val="100000"/>
        <a:buFontTx/>
        <a:buChar char="»"/>
        <a:defRPr sz="20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Tx/>
        <a:buNone/>
        <a:defRPr sz="1800" b="0" kern="1200">
          <a:solidFill>
            <a:srgbClr val="000000"/>
          </a:solidFill>
          <a:latin typeface="Times New Roman" panose="02020603050405020304" pitchFamily="18" charset="0"/>
          <a:ea typeface="华文新魏" panose="0201080004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slideLayout" Target="../slideLayouts/slideLayout95.xml"/><Relationship Id="rId1" Type="http://schemas.openxmlformats.org/officeDocument/2006/relationships/tags" Target="../tags/tag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0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1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37" name="Rectangle 2"/>
          <p:cNvSpPr>
            <a:spLocks noGrp="1"/>
          </p:cNvSpPr>
          <p:nvPr>
            <p:ph type="ctrTitle" idx="4294967295"/>
          </p:nvPr>
        </p:nvSpPr>
        <p:spPr>
          <a:xfrm>
            <a:off x="838200" y="1828800"/>
            <a:ext cx="7772400" cy="1366838"/>
          </a:xfrm>
        </p:spPr>
        <p:txBody>
          <a:bodyPr lIns="91440" tIns="45720" rIns="91440" bIns="45720" anchor="ctr" anchorCtr="0"/>
          <a:lstStyle>
            <a:lvl1pPr marL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>
                <a:solidFill>
                  <a:srgbClr val="FF0066"/>
                </a:solidFill>
                <a:latin typeface="Monotype Corsiva" panose="03010101010201010101" pitchFamily="66" charset="0"/>
                <a:ea typeface="华文行楷" panose="0201080004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5400" b="0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编译原理课程设计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Monotype Corsiva" panose="03010101010201010101" pitchFamily="66" charset="0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1050039" name="Rectangle 5"/>
          <p:cNvSpPr>
            <a:spLocks noGrp="1"/>
          </p:cNvSpPr>
          <p:nvPr>
            <p:ph type="subTitle" idx="4294967295"/>
          </p:nvPr>
        </p:nvSpPr>
        <p:spPr>
          <a:xfrm>
            <a:off x="1371600" y="4556125"/>
            <a:ext cx="6400800" cy="744538"/>
          </a:xfrm>
        </p:spPr>
        <p:txBody>
          <a:bodyPr lIns="91440" tIns="45720" rIns="91440" bIns="45720" anchor="t" anchorCtr="0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defRPr sz="3200" b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defRPr sz="2800" b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defRPr sz="2400" b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defRPr sz="2000" b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defRPr sz="2000" b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defRPr>
            </a:lvl5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kern="1200" cap="none" spc="0" normalizeH="0" baseline="0" noProof="1"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计算机</a:t>
            </a:r>
            <a:r>
              <a:rPr kumimoji="0" lang="en-US" altLang="zh-CN" sz="3600" b="0" i="0" u="none" strike="noStrike" kern="1200" cap="none" spc="0" normalizeH="0" baseline="0" noProof="1"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/</a:t>
            </a:r>
            <a:r>
              <a:rPr kumimoji="0" lang="zh-CN" altLang="en-US" sz="3600" b="0" i="0" u="none" strike="noStrike" kern="1200" cap="none" spc="0" normalizeH="0" baseline="0" noProof="1"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人工智能</a:t>
            </a:r>
            <a:r>
              <a:rPr kumimoji="0" lang="en-US" altLang="zh-CN" sz="3600" b="0" i="0" u="none" strike="noStrike" kern="1200" cap="none" spc="0" normalizeH="0" baseline="0" noProof="1"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/</a:t>
            </a:r>
            <a:r>
              <a:rPr kumimoji="0" lang="zh-CN" altLang="en-US" sz="3600" b="0" i="0" u="none" strike="noStrike" kern="1200" cap="none" spc="0" normalizeH="0" baseline="0" noProof="1"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物联网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73" name="Rectangle 2"/>
          <p:cNvSpPr>
            <a:spLocks noGrp="1"/>
          </p:cNvSpPr>
          <p:nvPr>
            <p:ph type="title" idx="4294967295"/>
          </p:nvPr>
        </p:nvSpPr>
        <p:spPr>
          <a:xfrm>
            <a:off x="827088" y="0"/>
            <a:ext cx="7561263" cy="1008063"/>
          </a:xfrm>
        </p:spPr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一个简单文法的编译器前端的设计与实现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458" name="Picture 9" descr="j0196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63" y="2438400"/>
            <a:ext cx="1493837" cy="1597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9" name="Rectangle 7"/>
          <p:cNvSpPr>
            <a:spLocks noGrp="1"/>
          </p:cNvSpPr>
          <p:nvPr>
            <p:ph idx="4294967295"/>
          </p:nvPr>
        </p:nvSpPr>
        <p:spPr>
          <a:xfrm>
            <a:off x="236855" y="1317625"/>
            <a:ext cx="8213725" cy="4860290"/>
          </a:xfrm>
        </p:spPr>
        <p:txBody>
          <a:bodyPr lIns="91440" tIns="45720" rIns="91440" bIns="45720" anchor="t" anchorCtr="0"/>
          <a:lstStyle/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baseline="0" dirty="0"/>
              <a:t>编译器前端内容：</a:t>
            </a:r>
            <a:endParaRPr lang="en-US" altLang="en-US" dirty="0"/>
          </a:p>
          <a:p>
            <a:pPr lvl="1" indent="114300" eaLnBrk="1" hangingPunct="1">
              <a:lnSpc>
                <a:spcPct val="110000"/>
              </a:lnSpc>
              <a:buNone/>
            </a:pPr>
            <a:r>
              <a:rPr lang="zh-CN" altLang="en-US" sz="2400" b="1" baseline="0" dirty="0">
                <a:solidFill>
                  <a:srgbClr val="000000"/>
                </a:solidFill>
                <a:sym typeface="华文新魏" panose="02010800040101010101" pitchFamily="2" charset="-122"/>
              </a:rPr>
              <a:t>词法分析器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lvl="1" indent="114300" eaLnBrk="1" hangingPunct="1">
              <a:lnSpc>
                <a:spcPct val="110000"/>
              </a:lnSpc>
              <a:buNone/>
            </a:pPr>
            <a:r>
              <a:rPr lang="zh-CN" altLang="en-US" sz="2400" b="1" baseline="0" dirty="0">
                <a:solidFill>
                  <a:srgbClr val="000000"/>
                </a:solidFill>
                <a:sym typeface="华文新魏" panose="02010800040101010101" pitchFamily="2" charset="-122"/>
              </a:rPr>
              <a:t>语法分析器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lvl="2" indent="571500" eaLnBrk="1" hangingPunct="1">
              <a:lnSpc>
                <a:spcPct val="110000"/>
              </a:lnSpc>
              <a:buNone/>
            </a:pPr>
            <a:r>
              <a:rPr lang="zh-CN" altLang="en-US" sz="2100" b="1" baseline="0" dirty="0">
                <a:solidFill>
                  <a:srgbClr val="000000"/>
                </a:solidFill>
                <a:sym typeface="华文新魏" panose="02010800040101010101" pitchFamily="2" charset="-122"/>
              </a:rPr>
              <a:t>四种经典分析方法</a:t>
            </a:r>
            <a:endParaRPr lang="en-US" altLang="en-US" sz="2800" b="1" dirty="0">
              <a:solidFill>
                <a:srgbClr val="000000"/>
              </a:solidFill>
            </a:endParaRPr>
          </a:p>
          <a:p>
            <a:pPr lvl="2" indent="571500" eaLnBrk="1" hangingPunct="1">
              <a:lnSpc>
                <a:spcPct val="110000"/>
              </a:lnSpc>
              <a:buNone/>
            </a:pPr>
            <a:r>
              <a:rPr lang="zh-CN" altLang="en-US" sz="2100" b="1" baseline="0" dirty="0">
                <a:solidFill>
                  <a:srgbClr val="000000"/>
                </a:solidFill>
                <a:sym typeface="华文新魏" panose="02010800040101010101" pitchFamily="2" charset="-122"/>
              </a:rPr>
              <a:t>建议自顶向下分析与自底向上分析结合</a:t>
            </a:r>
            <a:endParaRPr lang="en-US" altLang="en-US" sz="2800" b="1" dirty="0">
              <a:solidFill>
                <a:srgbClr val="000000"/>
              </a:solidFill>
            </a:endParaRPr>
          </a:p>
          <a:p>
            <a:pPr lvl="1" indent="114300" eaLnBrk="1" hangingPunct="1">
              <a:lnSpc>
                <a:spcPct val="110000"/>
              </a:lnSpc>
              <a:buNone/>
            </a:pPr>
            <a:r>
              <a:rPr lang="zh-CN" altLang="en-US" sz="2400" b="1" baseline="0" dirty="0">
                <a:solidFill>
                  <a:srgbClr val="000000"/>
                </a:solidFill>
                <a:sym typeface="华文新魏" panose="02010800040101010101" pitchFamily="2" charset="-122"/>
              </a:rPr>
              <a:t>语义分析器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lvl="2" indent="571500" eaLnBrk="1" hangingPunct="1">
              <a:lnSpc>
                <a:spcPct val="110000"/>
              </a:lnSpc>
              <a:buNone/>
            </a:pPr>
            <a:r>
              <a:rPr lang="zh-CN" altLang="en-US" sz="2100" b="1" baseline="0" dirty="0">
                <a:solidFill>
                  <a:srgbClr val="000000"/>
                </a:solidFill>
                <a:sym typeface="华文新魏" panose="02010800040101010101" pitchFamily="2" charset="-122"/>
              </a:rPr>
              <a:t>语法分析技术</a:t>
            </a:r>
            <a:r>
              <a:rPr lang="en-US" altLang="zh-CN" sz="2100" b="1" baseline="0" dirty="0">
                <a:solidFill>
                  <a:srgbClr val="000000"/>
                </a:solidFill>
                <a:sym typeface="华文新魏" panose="02010800040101010101" pitchFamily="2" charset="-122"/>
              </a:rPr>
              <a:t>+</a:t>
            </a:r>
            <a:r>
              <a:rPr lang="zh-CN" altLang="en-US" sz="2100" b="1" baseline="0" dirty="0">
                <a:solidFill>
                  <a:srgbClr val="000000"/>
                </a:solidFill>
                <a:sym typeface="华文新魏" panose="02010800040101010101" pitchFamily="2" charset="-122"/>
              </a:rPr>
              <a:t>翻译文法</a:t>
            </a:r>
            <a:endParaRPr lang="en-US" altLang="en-US" sz="2800" b="1" dirty="0">
              <a:solidFill>
                <a:srgbClr val="000000"/>
              </a:solidFill>
            </a:endParaRPr>
          </a:p>
          <a:p>
            <a:pPr lvl="2" indent="571500" eaLnBrk="1" hangingPunct="1">
              <a:lnSpc>
                <a:spcPct val="110000"/>
              </a:lnSpc>
              <a:buNone/>
            </a:pPr>
            <a:r>
              <a:rPr lang="zh-CN" altLang="en-US" sz="2100" b="1" baseline="0" dirty="0">
                <a:solidFill>
                  <a:srgbClr val="000000"/>
                </a:solidFill>
                <a:sym typeface="华文新魏" panose="02010800040101010101" pitchFamily="2" charset="-122"/>
              </a:rPr>
              <a:t>语义分析</a:t>
            </a:r>
            <a:endParaRPr lang="en-US" altLang="en-US" sz="2800" b="1" dirty="0">
              <a:solidFill>
                <a:srgbClr val="000000"/>
              </a:solidFill>
            </a:endParaRPr>
          </a:p>
          <a:p>
            <a:pPr lvl="3" indent="1028700" eaLnBrk="1" hangingPunct="1">
              <a:lnSpc>
                <a:spcPct val="110000"/>
              </a:lnSpc>
              <a:buNone/>
            </a:pPr>
            <a:r>
              <a:rPr lang="zh-CN" altLang="en-US" b="1" baseline="0" dirty="0">
                <a:solidFill>
                  <a:srgbClr val="000000"/>
                </a:solidFill>
                <a:sym typeface="华文新魏" panose="02010800040101010101" pitchFamily="2" charset="-122"/>
              </a:rPr>
              <a:t>声明语句：获取标识符语义，填写符号表</a:t>
            </a:r>
            <a:endParaRPr lang="en-US" altLang="en-US" b="1" dirty="0">
              <a:solidFill>
                <a:srgbClr val="000000"/>
              </a:solidFill>
            </a:endParaRPr>
          </a:p>
          <a:p>
            <a:pPr lvl="3" indent="1028700" eaLnBrk="1" hangingPunct="1">
              <a:lnSpc>
                <a:spcPct val="110000"/>
              </a:lnSpc>
              <a:buNone/>
            </a:pPr>
            <a:r>
              <a:rPr lang="zh-CN" altLang="en-US" b="1" baseline="0" dirty="0">
                <a:solidFill>
                  <a:srgbClr val="000000"/>
                </a:solidFill>
                <a:sym typeface="华文新魏" panose="02010800040101010101" pitchFamily="2" charset="-122"/>
              </a:rPr>
              <a:t>操作语句：生成四元式序列</a:t>
            </a:r>
            <a:endParaRPr lang="en-US" altLang="en-US" sz="2400" b="1" dirty="0">
              <a:solidFill>
                <a:srgbClr val="000000"/>
              </a:solidFill>
            </a:endParaRPr>
          </a:p>
          <a:p>
            <a:pPr lvl="1" indent="114300" eaLnBrk="1" hangingPunct="1">
              <a:lnSpc>
                <a:spcPct val="110000"/>
              </a:lnSpc>
              <a:buNone/>
            </a:pPr>
            <a:endParaRPr lang="en-US" altLang="zh-CN" sz="2400" b="1" baseline="0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77" name="Rectangle 2"/>
          <p:cNvSpPr>
            <a:spLocks noGrp="1"/>
          </p:cNvSpPr>
          <p:nvPr>
            <p:ph type="title" idx="4294967295"/>
          </p:nvPr>
        </p:nvSpPr>
        <p:spPr>
          <a:xfrm>
            <a:off x="827088" y="0"/>
            <a:ext cx="7561263" cy="1008063"/>
          </a:xfrm>
        </p:spPr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一个简单文法的编译器前端的设计与实现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482" name="Picture 9" descr="j0196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906963"/>
            <a:ext cx="1493838" cy="1597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3" name="Rectangle 7"/>
          <p:cNvSpPr>
            <a:spLocks noGrp="1"/>
          </p:cNvSpPr>
          <p:nvPr>
            <p:ph idx="4294967295"/>
          </p:nvPr>
        </p:nvSpPr>
        <p:spPr>
          <a:xfrm>
            <a:off x="236538" y="1317625"/>
            <a:ext cx="4686300" cy="638175"/>
          </a:xfrm>
        </p:spPr>
        <p:txBody>
          <a:bodyPr lIns="91440" tIns="45720" rIns="91440" bIns="45720" anchor="t" anchorCtr="0"/>
          <a:lstStyle/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baseline="0" dirty="0"/>
              <a:t>编译器前端结构：</a:t>
            </a:r>
            <a:endParaRPr lang="en-US" altLang="en-US" dirty="0"/>
          </a:p>
          <a:p>
            <a:pPr marL="457200" lvl="1" indent="0" eaLnBrk="1" hangingPunct="1">
              <a:lnSpc>
                <a:spcPct val="110000"/>
              </a:lnSpc>
              <a:buNone/>
            </a:pPr>
            <a:endParaRPr lang="zh-CN" altLang="en-US" sz="2400" b="1" baseline="0" dirty="0">
              <a:solidFill>
                <a:srgbClr val="000000"/>
              </a:solidFill>
              <a:sym typeface="华文新魏" panose="02010800040101010101" pitchFamily="2" charset="-122"/>
            </a:endParaRPr>
          </a:p>
          <a:p>
            <a:pPr marL="457200" lvl="1" indent="0" eaLnBrk="1" hangingPunct="1">
              <a:lnSpc>
                <a:spcPct val="110000"/>
              </a:lnSpc>
              <a:buNone/>
            </a:pPr>
            <a:endParaRPr lang="en-US" altLang="zh-CN" sz="2400" b="1" baseline="0" dirty="0">
              <a:solidFill>
                <a:srgbClr val="3333CC"/>
              </a:solidFill>
            </a:endParaRPr>
          </a:p>
        </p:txBody>
      </p:sp>
      <p:graphicFrame>
        <p:nvGraphicFramePr>
          <p:cNvPr id="4194319" name="表格 4194318"/>
          <p:cNvGraphicFramePr/>
          <p:nvPr/>
        </p:nvGraphicFramePr>
        <p:xfrm>
          <a:off x="1539875" y="3505200"/>
          <a:ext cx="1439863" cy="463550"/>
        </p:xfrm>
        <a:graphic>
          <a:graphicData uri="http://schemas.openxmlformats.org/drawingml/2006/table">
            <a:tbl>
              <a:tblPr/>
              <a:tblGrid>
                <a:gridCol w="143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3550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 rtl="0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语法分析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L="91460" marR="91460" marT="45689" marB="45689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94321" name="表格 4194320"/>
          <p:cNvGraphicFramePr/>
          <p:nvPr/>
        </p:nvGraphicFramePr>
        <p:xfrm>
          <a:off x="1763713" y="4708525"/>
          <a:ext cx="992188" cy="396875"/>
        </p:xfrm>
        <a:graphic>
          <a:graphicData uri="http://schemas.openxmlformats.org/drawingml/2006/table">
            <a:tbl>
              <a:tblPr/>
              <a:tblGrid>
                <a:gridCol w="992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 rtl="0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扫描器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L="91411" marR="91411" marT="45793" marB="45793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0081" name="直接连接符 622621"/>
          <p:cNvSpPr/>
          <p:nvPr/>
        </p:nvSpPr>
        <p:spPr>
          <a:xfrm>
            <a:off x="2089150" y="3990975"/>
            <a:ext cx="1588" cy="735013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0083" name="直接连接符 622620"/>
          <p:cNvSpPr/>
          <p:nvPr/>
        </p:nvSpPr>
        <p:spPr>
          <a:xfrm flipH="1" flipV="1">
            <a:off x="2482850" y="3986213"/>
            <a:ext cx="0" cy="722312"/>
          </a:xfrm>
          <a:prstGeom prst="line">
            <a:avLst/>
          </a:prstGeom>
          <a:ln w="28575" cap="flat" cmpd="sng">
            <a:solidFill>
              <a:srgbClr val="000000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0085" name="直接连接符 622612"/>
          <p:cNvSpPr/>
          <p:nvPr/>
        </p:nvSpPr>
        <p:spPr>
          <a:xfrm flipV="1">
            <a:off x="1130300" y="4899025"/>
            <a:ext cx="633413" cy="7938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0087" name="文本框 622629"/>
          <p:cNvSpPr/>
          <p:nvPr/>
        </p:nvSpPr>
        <p:spPr>
          <a:xfrm>
            <a:off x="236538" y="4722813"/>
            <a:ext cx="1130300" cy="3683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源程序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089" name="文本框 622625"/>
          <p:cNvSpPr/>
          <p:nvPr/>
        </p:nvSpPr>
        <p:spPr>
          <a:xfrm>
            <a:off x="1011238" y="4206875"/>
            <a:ext cx="1079500" cy="3397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Tx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NEXT(W)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091" name="文本框 622628"/>
          <p:cNvSpPr/>
          <p:nvPr/>
        </p:nvSpPr>
        <p:spPr>
          <a:xfrm>
            <a:off x="2614613" y="4206875"/>
            <a:ext cx="823912" cy="3397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75000"/>
              <a:buFontTx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TOKEN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093" name="直接连接符 1"/>
          <p:cNvSpPr/>
          <p:nvPr/>
        </p:nvSpPr>
        <p:spPr>
          <a:xfrm flipV="1">
            <a:off x="2262188" y="2819400"/>
            <a:ext cx="0" cy="68580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94323" name="表格 4194322"/>
          <p:cNvGraphicFramePr/>
          <p:nvPr/>
        </p:nvGraphicFramePr>
        <p:xfrm>
          <a:off x="1598613" y="2422525"/>
          <a:ext cx="1239838" cy="396875"/>
        </p:xfrm>
        <a:graphic>
          <a:graphicData uri="http://schemas.openxmlformats.org/drawingml/2006/table">
            <a:tbl>
              <a:tblPr/>
              <a:tblGrid>
                <a:gridCol w="1239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 rtl="0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000" b="1" dirty="0">
                          <a:solidFill>
                            <a:srgbClr val="000000"/>
                          </a:solidFill>
                          <a:latin typeface="Verdana" panose="020B0604030504040204" pitchFamily="34" charset="0"/>
                          <a:ea typeface="黑体" panose="02010609060101010101" pitchFamily="49" charset="-122"/>
                        </a:rPr>
                        <a:t>语义动作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L="91510" marR="91510" marT="45793" marB="45793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0095" name="直接连接符 3"/>
          <p:cNvSpPr/>
          <p:nvPr/>
        </p:nvSpPr>
        <p:spPr>
          <a:xfrm flipV="1">
            <a:off x="2843213" y="2617788"/>
            <a:ext cx="633412" cy="635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0097" name="文本框 4"/>
          <p:cNvSpPr/>
          <p:nvPr/>
        </p:nvSpPr>
        <p:spPr>
          <a:xfrm>
            <a:off x="3492500" y="2197100"/>
            <a:ext cx="1130300" cy="3683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符号表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099" name="文本框 5"/>
          <p:cNvSpPr/>
          <p:nvPr/>
        </p:nvSpPr>
        <p:spPr>
          <a:xfrm>
            <a:off x="3492500" y="2627313"/>
            <a:ext cx="1393825" cy="3683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四元式序列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20" name="组合 319"/>
          <p:cNvGrpSpPr/>
          <p:nvPr/>
        </p:nvGrpSpPr>
        <p:grpSpPr>
          <a:xfrm>
            <a:off x="5419725" y="1350963"/>
            <a:ext cx="3403600" cy="4832350"/>
            <a:chOff x="3463" y="720"/>
            <a:chExt cx="2020" cy="2904"/>
          </a:xfrm>
        </p:grpSpPr>
        <p:sp>
          <p:nvSpPr>
            <p:cNvPr id="20513" name="圆角矩形 560138"/>
            <p:cNvSpPr/>
            <p:nvPr/>
          </p:nvSpPr>
          <p:spPr>
            <a:xfrm>
              <a:off x="3652" y="869"/>
              <a:ext cx="450" cy="314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40" tIns="45720" rIns="91440" bIns="45720" anchor="t" anchorCtr="0"/>
            <a:lstStyle/>
            <a:p>
              <a:pPr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14" name="文本框 560139"/>
            <p:cNvSpPr/>
            <p:nvPr/>
          </p:nvSpPr>
          <p:spPr>
            <a:xfrm>
              <a:off x="3611" y="869"/>
              <a:ext cx="532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t" anchorCtr="0">
              <a:spAutoFit/>
            </a:bodyPr>
            <a:lstStyle/>
            <a:p>
              <a:pPr>
                <a:spcBef>
                  <a:spcPct val="50000"/>
                </a:spcBef>
                <a:buFontTx/>
              </a:pPr>
              <a:r>
                <a:rPr lang="zh-CN" altLang="en-US" b="1" dirty="0">
                  <a:latin typeface="Arial Narrow" panose="020B0606020202030204" pitchFamily="34" charset="0"/>
                  <a:ea typeface="黑体" panose="02010609060101010101" pitchFamily="49" charset="-122"/>
                </a:rPr>
                <a:t>入口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15" name="圆角矩形 560141"/>
            <p:cNvSpPr/>
            <p:nvPr/>
          </p:nvSpPr>
          <p:spPr>
            <a:xfrm>
              <a:off x="3601" y="3300"/>
              <a:ext cx="449" cy="324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40" tIns="45720" rIns="91440" bIns="45720" anchor="t" anchorCtr="0"/>
            <a:lstStyle/>
            <a:p>
              <a:pPr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16" name="文本框 560142"/>
            <p:cNvSpPr/>
            <p:nvPr/>
          </p:nvSpPr>
          <p:spPr>
            <a:xfrm>
              <a:off x="3560" y="3300"/>
              <a:ext cx="531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t" anchorCtr="0">
              <a:spAutoFit/>
            </a:bodyPr>
            <a:lstStyle/>
            <a:p>
              <a:pPr>
                <a:spcBef>
                  <a:spcPct val="50000"/>
                </a:spcBef>
                <a:buFontTx/>
              </a:pPr>
              <a:r>
                <a:rPr lang="zh-CN" altLang="en-US" b="1" dirty="0">
                  <a:latin typeface="Arial Narrow" panose="020B0606020202030204" pitchFamily="34" charset="0"/>
                  <a:ea typeface="黑体" panose="02010609060101010101" pitchFamily="49" charset="-122"/>
                </a:rPr>
                <a:t>出口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17" name="文本框 560144"/>
            <p:cNvSpPr/>
            <p:nvPr/>
          </p:nvSpPr>
          <p:spPr>
            <a:xfrm>
              <a:off x="3610" y="1355"/>
              <a:ext cx="578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t" anchorCtr="0">
              <a:spAutoFit/>
            </a:bodyPr>
            <a:lstStyle/>
            <a:p>
              <a:pPr>
                <a:spcBef>
                  <a:spcPct val="50000"/>
                </a:spcBef>
                <a:buFontTx/>
              </a:pPr>
              <a:r>
                <a:rPr lang="en-US" altLang="zh-CN" b="1" dirty="0">
                  <a:latin typeface="Arial Narrow" panose="020B0606020202030204" pitchFamily="34" charset="0"/>
                  <a:ea typeface="黑体" panose="02010609060101010101" pitchFamily="49" charset="-122"/>
                </a:rPr>
                <a:t>     i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18" name="流程图: 决策 560145"/>
            <p:cNvSpPr/>
            <p:nvPr/>
          </p:nvSpPr>
          <p:spPr>
            <a:xfrm>
              <a:off x="3567" y="1355"/>
              <a:ext cx="665" cy="315"/>
            </a:xfrm>
            <a:prstGeom prst="flowChartDecision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40" tIns="45720" rIns="91440" bIns="45720" anchor="t" anchorCtr="0"/>
            <a:lstStyle/>
            <a:p>
              <a:pPr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19" name="直接连接符 560146"/>
            <p:cNvSpPr/>
            <p:nvPr/>
          </p:nvSpPr>
          <p:spPr>
            <a:xfrm>
              <a:off x="3877" y="1193"/>
              <a:ext cx="0" cy="21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直接连接符 560147"/>
            <p:cNvSpPr/>
            <p:nvPr/>
          </p:nvSpPr>
          <p:spPr>
            <a:xfrm>
              <a:off x="4187" y="1518"/>
              <a:ext cx="221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1" name="文本框 560149"/>
            <p:cNvSpPr/>
            <p:nvPr/>
          </p:nvSpPr>
          <p:spPr>
            <a:xfrm>
              <a:off x="4408" y="1355"/>
              <a:ext cx="577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t" anchorCtr="0">
              <a:spAutoFit/>
            </a:bodyPr>
            <a:lstStyle/>
            <a:p>
              <a:pPr>
                <a:spcBef>
                  <a:spcPct val="50000"/>
                </a:spcBef>
                <a:buFontTx/>
              </a:pPr>
              <a:r>
                <a:rPr lang="en-US" altLang="zh-CN" b="1" dirty="0">
                  <a:latin typeface="Arial Narrow" panose="020B0606020202030204" pitchFamily="34" charset="0"/>
                  <a:ea typeface="黑体" panose="02010609060101010101" pitchFamily="49" charset="-122"/>
                </a:rPr>
                <a:t>     (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22" name="流程图: 决策 560150"/>
            <p:cNvSpPr/>
            <p:nvPr/>
          </p:nvSpPr>
          <p:spPr>
            <a:xfrm>
              <a:off x="4364" y="1355"/>
              <a:ext cx="665" cy="315"/>
            </a:xfrm>
            <a:prstGeom prst="flowChartDecision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40" tIns="45720" rIns="91440" bIns="45720" anchor="t" anchorCtr="0"/>
            <a:lstStyle/>
            <a:p>
              <a:pPr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23" name="直接连接符 560151"/>
            <p:cNvSpPr/>
            <p:nvPr/>
          </p:nvSpPr>
          <p:spPr>
            <a:xfrm>
              <a:off x="4984" y="1518"/>
              <a:ext cx="222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4" name="文本框 560152"/>
            <p:cNvSpPr/>
            <p:nvPr/>
          </p:nvSpPr>
          <p:spPr>
            <a:xfrm>
              <a:off x="5040" y="1536"/>
              <a:ext cx="443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t" anchorCtr="0">
              <a:spAutoFit/>
            </a:bodyPr>
            <a:lstStyle/>
            <a:p>
              <a:pPr>
                <a:spcBef>
                  <a:spcPct val="50000"/>
                </a:spcBef>
                <a:buFontTx/>
              </a:pPr>
              <a:r>
                <a:rPr lang="en-US" altLang="zh-CN" b="1" dirty="0">
                  <a:latin typeface="Arial Narrow" panose="020B0606020202030204" pitchFamily="34" charset="0"/>
                  <a:ea typeface="黑体" panose="02010609060101010101" pitchFamily="49" charset="-122"/>
                </a:rPr>
                <a:t>err1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25" name="直接连接符 560153"/>
            <p:cNvSpPr/>
            <p:nvPr/>
          </p:nvSpPr>
          <p:spPr>
            <a:xfrm>
              <a:off x="3864" y="1680"/>
              <a:ext cx="0" cy="972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6" name="文本框 560154"/>
            <p:cNvSpPr/>
            <p:nvPr/>
          </p:nvSpPr>
          <p:spPr>
            <a:xfrm>
              <a:off x="3516" y="2652"/>
              <a:ext cx="752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t" anchorCtr="0">
              <a:spAutoFit/>
            </a:bodyPr>
            <a:lstStyle/>
            <a:p>
              <a:pPr>
                <a:spcBef>
                  <a:spcPct val="50000"/>
                </a:spcBef>
                <a:buFontTx/>
              </a:pPr>
              <a:r>
                <a:rPr lang="en-US" altLang="zh-CN" b="1" dirty="0">
                  <a:latin typeface="Arial Narrow" panose="020B0606020202030204" pitchFamily="34" charset="0"/>
                  <a:ea typeface="黑体" panose="02010609060101010101" pitchFamily="49" charset="-122"/>
                </a:rPr>
                <a:t>NEXT(w)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27" name="直接连接符 560155"/>
            <p:cNvSpPr/>
            <p:nvPr/>
          </p:nvSpPr>
          <p:spPr>
            <a:xfrm>
              <a:off x="3820" y="2976"/>
              <a:ext cx="0" cy="324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文本框 560156"/>
            <p:cNvSpPr/>
            <p:nvPr/>
          </p:nvSpPr>
          <p:spPr>
            <a:xfrm>
              <a:off x="4992" y="3072"/>
              <a:ext cx="442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t" anchorCtr="0">
              <a:spAutoFit/>
            </a:bodyPr>
            <a:lstStyle/>
            <a:p>
              <a:pPr>
                <a:spcBef>
                  <a:spcPct val="50000"/>
                </a:spcBef>
                <a:buFontTx/>
              </a:pPr>
              <a:r>
                <a:rPr lang="en-US" altLang="zh-CN" b="1" dirty="0">
                  <a:latin typeface="Arial Narrow" panose="020B0606020202030204" pitchFamily="34" charset="0"/>
                  <a:ea typeface="黑体" panose="02010609060101010101" pitchFamily="49" charset="-122"/>
                </a:rPr>
                <a:t>err2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29" name="直接连接符 560157"/>
            <p:cNvSpPr/>
            <p:nvPr/>
          </p:nvSpPr>
          <p:spPr>
            <a:xfrm>
              <a:off x="4674" y="1680"/>
              <a:ext cx="0" cy="21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0" name="文本框 560158"/>
            <p:cNvSpPr/>
            <p:nvPr/>
          </p:nvSpPr>
          <p:spPr>
            <a:xfrm>
              <a:off x="4368" y="1872"/>
              <a:ext cx="753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t" anchorCtr="0">
              <a:spAutoFit/>
            </a:bodyPr>
            <a:lstStyle/>
            <a:p>
              <a:pPr>
                <a:spcBef>
                  <a:spcPct val="50000"/>
                </a:spcBef>
                <a:buFontTx/>
              </a:pPr>
              <a:r>
                <a:rPr lang="en-US" altLang="zh-CN" b="1" dirty="0">
                  <a:latin typeface="Arial Narrow" panose="020B0606020202030204" pitchFamily="34" charset="0"/>
                  <a:ea typeface="黑体" panose="02010609060101010101" pitchFamily="49" charset="-122"/>
                </a:rPr>
                <a:t>NEXT(w)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31" name="直接连接符 560159"/>
            <p:cNvSpPr/>
            <p:nvPr/>
          </p:nvSpPr>
          <p:spPr>
            <a:xfrm>
              <a:off x="4704" y="2112"/>
              <a:ext cx="0" cy="215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2" name="矩形 560161"/>
            <p:cNvSpPr/>
            <p:nvPr/>
          </p:nvSpPr>
          <p:spPr>
            <a:xfrm>
              <a:off x="4416" y="2304"/>
              <a:ext cx="576" cy="27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40" tIns="45720" rIns="91440" bIns="45720" anchor="t" anchorCtr="0"/>
            <a:lstStyle/>
            <a:p>
              <a:pPr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33" name="文本框 560162"/>
            <p:cNvSpPr/>
            <p:nvPr/>
          </p:nvSpPr>
          <p:spPr>
            <a:xfrm>
              <a:off x="4637" y="2304"/>
              <a:ext cx="266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t" anchorCtr="0">
              <a:spAutoFit/>
            </a:bodyPr>
            <a:lstStyle/>
            <a:p>
              <a:pPr>
                <a:spcBef>
                  <a:spcPct val="50000"/>
                </a:spcBef>
                <a:buFontTx/>
              </a:pPr>
              <a:r>
                <a:rPr lang="en-US" altLang="zh-CN" b="1" dirty="0">
                  <a:latin typeface="Arial Narrow" panose="020B0606020202030204" pitchFamily="34" charset="0"/>
                  <a:ea typeface="黑体" panose="02010609060101010101" pitchFamily="49" charset="-122"/>
                </a:rPr>
                <a:t>E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34" name="直接连接符 560163"/>
            <p:cNvSpPr/>
            <p:nvPr/>
          </p:nvSpPr>
          <p:spPr>
            <a:xfrm>
              <a:off x="4505" y="2304"/>
              <a:ext cx="0" cy="27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5" name="直接连接符 560164"/>
            <p:cNvSpPr/>
            <p:nvPr/>
          </p:nvSpPr>
          <p:spPr>
            <a:xfrm>
              <a:off x="4994" y="3030"/>
              <a:ext cx="310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6" name="直接连接符 560165"/>
            <p:cNvSpPr/>
            <p:nvPr/>
          </p:nvSpPr>
          <p:spPr>
            <a:xfrm flipH="1">
              <a:off x="4704" y="2592"/>
              <a:ext cx="0" cy="33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7" name="文本框 560168"/>
            <p:cNvSpPr/>
            <p:nvPr/>
          </p:nvSpPr>
          <p:spPr>
            <a:xfrm>
              <a:off x="4386" y="2928"/>
              <a:ext cx="576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t" anchorCtr="0">
              <a:spAutoFit/>
            </a:bodyPr>
            <a:lstStyle/>
            <a:p>
              <a:pPr>
                <a:spcBef>
                  <a:spcPct val="50000"/>
                </a:spcBef>
                <a:buFontTx/>
              </a:pPr>
              <a:r>
                <a:rPr lang="en-US" altLang="zh-CN" b="1" dirty="0">
                  <a:latin typeface="Arial Narrow" panose="020B0606020202030204" pitchFamily="34" charset="0"/>
                  <a:ea typeface="黑体" panose="02010609060101010101" pitchFamily="49" charset="-122"/>
                </a:rPr>
                <a:t>     )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38" name="流程图: 决策 560169"/>
            <p:cNvSpPr/>
            <p:nvPr/>
          </p:nvSpPr>
          <p:spPr>
            <a:xfrm>
              <a:off x="4342" y="2928"/>
              <a:ext cx="664" cy="255"/>
            </a:xfrm>
            <a:prstGeom prst="flowChartDecision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40" tIns="45720" rIns="91440" bIns="45720" anchor="t" anchorCtr="0"/>
            <a:lstStyle/>
            <a:p>
              <a:pPr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39" name="直接连接符 560170"/>
            <p:cNvSpPr/>
            <p:nvPr/>
          </p:nvSpPr>
          <p:spPr>
            <a:xfrm>
              <a:off x="4646" y="3192"/>
              <a:ext cx="0" cy="21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0" name="直接连接符 560171"/>
            <p:cNvSpPr/>
            <p:nvPr/>
          </p:nvSpPr>
          <p:spPr>
            <a:xfrm flipH="1">
              <a:off x="4252" y="3408"/>
              <a:ext cx="394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1" name="直接连接符 560172"/>
            <p:cNvSpPr/>
            <p:nvPr/>
          </p:nvSpPr>
          <p:spPr>
            <a:xfrm flipH="1" flipV="1">
              <a:off x="4252" y="2448"/>
              <a:ext cx="0" cy="96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2" name="直接连接符 560173"/>
            <p:cNvSpPr/>
            <p:nvPr/>
          </p:nvSpPr>
          <p:spPr>
            <a:xfrm flipH="1">
              <a:off x="3846" y="2448"/>
              <a:ext cx="406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3" name="文本框 560174"/>
            <p:cNvSpPr/>
            <p:nvPr/>
          </p:nvSpPr>
          <p:spPr>
            <a:xfrm>
              <a:off x="3888" y="1584"/>
              <a:ext cx="226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t" anchorCtr="0">
              <a:spAutoFit/>
            </a:bodyPr>
            <a:lstStyle/>
            <a:p>
              <a:pPr>
                <a:spcBef>
                  <a:spcPct val="50000"/>
                </a:spcBef>
                <a:buFontTx/>
              </a:pPr>
              <a:r>
                <a:rPr lang="en-US" altLang="zh-CN" b="1" dirty="0">
                  <a:latin typeface="Arial Narrow" panose="020B0606020202030204" pitchFamily="34" charset="0"/>
                  <a:ea typeface="黑体" panose="02010609060101010101" pitchFamily="49" charset="-122"/>
                </a:rPr>
                <a:t>y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44" name="文本框 560175"/>
            <p:cNvSpPr/>
            <p:nvPr/>
          </p:nvSpPr>
          <p:spPr>
            <a:xfrm>
              <a:off x="4656" y="1584"/>
              <a:ext cx="226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t" anchorCtr="0">
              <a:spAutoFit/>
            </a:bodyPr>
            <a:lstStyle/>
            <a:p>
              <a:pPr>
                <a:spcBef>
                  <a:spcPct val="50000"/>
                </a:spcBef>
                <a:buFontTx/>
              </a:pPr>
              <a:r>
                <a:rPr lang="en-US" altLang="zh-CN" b="1" dirty="0">
                  <a:latin typeface="Arial Narrow" panose="020B0606020202030204" pitchFamily="34" charset="0"/>
                  <a:ea typeface="黑体" panose="02010609060101010101" pitchFamily="49" charset="-122"/>
                </a:rPr>
                <a:t>y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45" name="文本框 560176"/>
            <p:cNvSpPr/>
            <p:nvPr/>
          </p:nvSpPr>
          <p:spPr>
            <a:xfrm>
              <a:off x="4614" y="3216"/>
              <a:ext cx="226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t" anchorCtr="0">
              <a:spAutoFit/>
            </a:bodyPr>
            <a:lstStyle/>
            <a:p>
              <a:pPr>
                <a:spcBef>
                  <a:spcPct val="50000"/>
                </a:spcBef>
                <a:buFontTx/>
              </a:pPr>
              <a:r>
                <a:rPr lang="en-US" altLang="zh-CN" b="1" dirty="0">
                  <a:latin typeface="Arial Narrow" panose="020B0606020202030204" pitchFamily="34" charset="0"/>
                  <a:ea typeface="黑体" panose="02010609060101010101" pitchFamily="49" charset="-122"/>
                </a:rPr>
                <a:t>y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46" name="文本框 560177"/>
            <p:cNvSpPr/>
            <p:nvPr/>
          </p:nvSpPr>
          <p:spPr>
            <a:xfrm>
              <a:off x="4117" y="1488"/>
              <a:ext cx="226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t" anchorCtr="0">
              <a:spAutoFit/>
            </a:bodyPr>
            <a:lstStyle/>
            <a:p>
              <a:pPr>
                <a:spcBef>
                  <a:spcPct val="50000"/>
                </a:spcBef>
                <a:buFontTx/>
              </a:pPr>
              <a:r>
                <a:rPr lang="en-US" altLang="zh-CN" b="1" dirty="0">
                  <a:latin typeface="Arial Narrow" panose="020B0606020202030204" pitchFamily="34" charset="0"/>
                  <a:ea typeface="黑体" panose="02010609060101010101" pitchFamily="49" charset="-122"/>
                </a:rPr>
                <a:t>n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47" name="文本框 560178"/>
            <p:cNvSpPr/>
            <p:nvPr/>
          </p:nvSpPr>
          <p:spPr>
            <a:xfrm>
              <a:off x="4992" y="1248"/>
              <a:ext cx="226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t" anchorCtr="0">
              <a:spAutoFit/>
            </a:bodyPr>
            <a:lstStyle/>
            <a:p>
              <a:pPr>
                <a:spcBef>
                  <a:spcPct val="50000"/>
                </a:spcBef>
                <a:buFontTx/>
              </a:pPr>
              <a:r>
                <a:rPr lang="en-US" altLang="zh-CN" b="1" dirty="0">
                  <a:latin typeface="Arial Narrow" panose="020B0606020202030204" pitchFamily="34" charset="0"/>
                  <a:ea typeface="黑体" panose="02010609060101010101" pitchFamily="49" charset="-122"/>
                </a:rPr>
                <a:t>n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48" name="文本框 560179"/>
            <p:cNvSpPr/>
            <p:nvPr/>
          </p:nvSpPr>
          <p:spPr>
            <a:xfrm>
              <a:off x="4992" y="2736"/>
              <a:ext cx="226" cy="27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t" anchorCtr="0">
              <a:spAutoFit/>
            </a:bodyPr>
            <a:lstStyle/>
            <a:p>
              <a:pPr>
                <a:spcBef>
                  <a:spcPct val="50000"/>
                </a:spcBef>
                <a:buFontTx/>
              </a:pPr>
              <a:r>
                <a:rPr lang="en-US" altLang="zh-CN" b="1" dirty="0">
                  <a:latin typeface="Arial Narrow" panose="020B0606020202030204" pitchFamily="34" charset="0"/>
                  <a:ea typeface="黑体" panose="02010609060101010101" pitchFamily="49" charset="-122"/>
                </a:rPr>
                <a:t>n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49" name="圆角矩形标注 560182"/>
            <p:cNvSpPr/>
            <p:nvPr/>
          </p:nvSpPr>
          <p:spPr>
            <a:xfrm>
              <a:off x="4320" y="720"/>
              <a:ext cx="948" cy="288"/>
            </a:xfrm>
            <a:prstGeom prst="wedgeRoundRectCallout">
              <a:avLst>
                <a:gd name="adj1" fmla="val -37403"/>
                <a:gd name="adj2" fmla="val 70139"/>
                <a:gd name="adj3" fmla="val 16667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40" tIns="45720" rIns="91440" bIns="45720" anchor="t" anchorCtr="0"/>
            <a:lstStyle/>
            <a:p>
              <a:pPr algn="ctr">
                <a:buFontTx/>
              </a:pPr>
              <a:r>
                <a:rPr lang="zh-CN" altLang="en-US" b="1" dirty="0">
                  <a:latin typeface="Arial Narrow" panose="020B0606020202030204" pitchFamily="34" charset="0"/>
                  <a:ea typeface="黑体" panose="02010609060101010101" pitchFamily="49" charset="-122"/>
                </a:rPr>
                <a:t>子程序 </a:t>
              </a:r>
              <a:r>
                <a:rPr lang="en-US" altLang="zh-CN" b="1" dirty="0">
                  <a:latin typeface="Arial Narrow" panose="020B0606020202030204" pitchFamily="34" charset="0"/>
                  <a:ea typeface="黑体" panose="02010609060101010101" pitchFamily="49" charset="-122"/>
                </a:rPr>
                <a:t>F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50" name="文本框 560376"/>
            <p:cNvSpPr/>
            <p:nvPr/>
          </p:nvSpPr>
          <p:spPr>
            <a:xfrm>
              <a:off x="4608" y="2496"/>
              <a:ext cx="288" cy="35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t" anchorCtr="0">
              <a:spAutoFit/>
            </a:bodyPr>
            <a:lstStyle/>
            <a:p>
              <a:pPr>
                <a:spcBef>
                  <a:spcPct val="50000"/>
                </a:spcBef>
                <a:buClrTx/>
                <a:buFontTx/>
                <a:buChar char="•"/>
              </a:pPr>
              <a:r>
                <a: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51" name="文本框 560377"/>
            <p:cNvSpPr/>
            <p:nvPr/>
          </p:nvSpPr>
          <p:spPr>
            <a:xfrm>
              <a:off x="4704" y="2496"/>
              <a:ext cx="3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t" anchorCtr="0">
              <a:spAutoFit/>
            </a:bodyPr>
            <a:lstStyle/>
            <a:p>
              <a:pPr>
                <a:spcBef>
                  <a:spcPct val="50000"/>
                </a:spcBef>
                <a:buFontTx/>
              </a:pPr>
              <a:endParaRPr lang="en-US" altLang="zh-CN" sz="20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552" name="文本框 560183"/>
            <p:cNvSpPr/>
            <p:nvPr/>
          </p:nvSpPr>
          <p:spPr>
            <a:xfrm>
              <a:off x="3463" y="1968"/>
              <a:ext cx="789" cy="277"/>
            </a:xfrm>
            <a:prstGeom prst="rect">
              <a:avLst/>
            </a:prstGeom>
            <a:solidFill>
              <a:srgbClr val="FFFFFF"/>
            </a:solidFill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1440" tIns="45720" rIns="91440" bIns="45720" anchor="t" anchorCtr="0">
              <a:spAutoFit/>
            </a:bodyPr>
            <a:lstStyle/>
            <a:p>
              <a:pPr>
                <a:spcBef>
                  <a:spcPct val="50000"/>
                </a:spcBef>
                <a:buFontTx/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PUSH(i)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9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50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19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5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5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05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5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105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19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5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05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05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81" name="Rectangle 2"/>
          <p:cNvSpPr>
            <a:spLocks noGrp="1"/>
          </p:cNvSpPr>
          <p:nvPr>
            <p:ph type="title" idx="4294967295"/>
          </p:nvPr>
        </p:nvSpPr>
        <p:spPr>
          <a:xfrm>
            <a:off x="827088" y="0"/>
            <a:ext cx="7561263" cy="1008063"/>
          </a:xfrm>
        </p:spPr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一个简单文法的编译器前端的设计与实现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1506" name="Picture 9" descr="j0196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63" y="2438400"/>
            <a:ext cx="1493837" cy="1597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7" name="Rectangle 7"/>
          <p:cNvSpPr>
            <a:spLocks noGrp="1"/>
          </p:cNvSpPr>
          <p:nvPr>
            <p:ph idx="4294967295"/>
          </p:nvPr>
        </p:nvSpPr>
        <p:spPr>
          <a:xfrm>
            <a:off x="107950" y="908050"/>
            <a:ext cx="9144000" cy="5761038"/>
          </a:xfrm>
        </p:spPr>
        <p:txBody>
          <a:bodyPr lIns="91440" tIns="45720" rIns="91440" bIns="45720" anchor="t" anchorCtr="0"/>
          <a:lstStyle/>
          <a:p>
            <a:pPr eaLnBrk="1" hangingPunct="1">
              <a:lnSpc>
                <a:spcPct val="110000"/>
              </a:lnSpc>
              <a:buBlip>
                <a:blip r:embed="rId3"/>
              </a:buBlip>
            </a:pPr>
            <a:r>
              <a:rPr lang="zh-CN" altLang="en-US" sz="2800" b="1" dirty="0"/>
              <a:t>定义一个简单程序设计语言文法</a:t>
            </a:r>
            <a:endParaRPr lang="en-US" altLang="en-US" dirty="0"/>
          </a:p>
          <a:p>
            <a:pPr eaLnBrk="1" hangingPunct="1">
              <a:lnSpc>
                <a:spcPct val="110000"/>
              </a:lnSpc>
              <a:buBlip>
                <a:blip r:embed="rId3"/>
              </a:buBlip>
            </a:pPr>
            <a:r>
              <a:rPr lang="zh-CN" altLang="en-US" sz="2800" b="1" dirty="0"/>
              <a:t>其中包括变量说明语句、算术运算表达式、赋值语句。</a:t>
            </a:r>
            <a:endParaRPr lang="en-US" altLang="en-US" dirty="0"/>
          </a:p>
          <a:p>
            <a:pPr lvl="1" indent="114300" eaLnBrk="1" hangingPunct="1">
              <a:lnSpc>
                <a:spcPct val="80000"/>
              </a:lnSpc>
              <a:buBlip>
                <a:blip r:embed="rId3"/>
              </a:buBlip>
            </a:pPr>
            <a:r>
              <a:rPr lang="en-US" altLang="zh-CN" sz="2400" b="1" dirty="0">
                <a:solidFill>
                  <a:srgbClr val="3333CC"/>
                </a:solidFill>
              </a:rPr>
              <a:t>&lt;</a:t>
            </a:r>
            <a:r>
              <a:rPr lang="zh-CN" altLang="en-US" sz="2400" b="1" dirty="0">
                <a:solidFill>
                  <a:srgbClr val="3333CC"/>
                </a:solidFill>
              </a:rPr>
              <a:t>程序</a:t>
            </a:r>
            <a:r>
              <a:rPr lang="en-US" altLang="zh-CN" sz="2400" b="1" dirty="0">
                <a:solidFill>
                  <a:srgbClr val="3333CC"/>
                </a:solidFill>
              </a:rPr>
              <a:t>&gt; </a:t>
            </a:r>
            <a:r>
              <a:rPr lang="en-US" altLang="zh-CN" sz="2400" b="1" dirty="0">
                <a:solidFill>
                  <a:srgbClr val="3333CC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="1" dirty="0">
                <a:solidFill>
                  <a:srgbClr val="3333CC"/>
                </a:solidFill>
              </a:rPr>
              <a:t> program &lt;</a:t>
            </a:r>
            <a:r>
              <a:rPr lang="zh-CN" altLang="en-US" sz="2400" b="1" dirty="0">
                <a:solidFill>
                  <a:srgbClr val="3333CC"/>
                </a:solidFill>
              </a:rPr>
              <a:t>标识符</a:t>
            </a:r>
            <a:r>
              <a:rPr lang="en-US" altLang="zh-CN" sz="2400" b="1" dirty="0">
                <a:solidFill>
                  <a:srgbClr val="3333CC"/>
                </a:solidFill>
              </a:rPr>
              <a:t>&gt; &lt;</a:t>
            </a:r>
            <a:r>
              <a:rPr lang="zh-CN" altLang="en-US" sz="2400" b="1" dirty="0">
                <a:solidFill>
                  <a:srgbClr val="3333CC"/>
                </a:solidFill>
              </a:rPr>
              <a:t>分程序</a:t>
            </a:r>
            <a:r>
              <a:rPr lang="en-US" altLang="zh-CN" sz="2400" b="1" dirty="0">
                <a:solidFill>
                  <a:srgbClr val="3333CC"/>
                </a:solidFill>
              </a:rPr>
              <a:t>&gt;.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lvl="1" indent="114300" eaLnBrk="1" hangingPunct="1">
              <a:lnSpc>
                <a:spcPct val="80000"/>
              </a:lnSpc>
              <a:buBlip>
                <a:blip r:embed="rId3"/>
              </a:buBlip>
            </a:pPr>
            <a:r>
              <a:rPr lang="en-US" altLang="zh-CN" sz="2400" b="1" dirty="0">
                <a:solidFill>
                  <a:srgbClr val="3333CC"/>
                </a:solidFill>
              </a:rPr>
              <a:t>&lt;</a:t>
            </a:r>
            <a:r>
              <a:rPr lang="zh-CN" altLang="en-US" sz="2400" b="1" dirty="0">
                <a:solidFill>
                  <a:srgbClr val="3333CC"/>
                </a:solidFill>
              </a:rPr>
              <a:t>分程序</a:t>
            </a:r>
            <a:r>
              <a:rPr lang="en-US" altLang="zh-CN" sz="2400" b="1" dirty="0">
                <a:solidFill>
                  <a:srgbClr val="3333CC"/>
                </a:solidFill>
              </a:rPr>
              <a:t>&gt; </a:t>
            </a:r>
            <a:r>
              <a:rPr lang="en-US" altLang="zh-CN" sz="2400" b="1" dirty="0">
                <a:solidFill>
                  <a:srgbClr val="3333CC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="1" dirty="0">
                <a:solidFill>
                  <a:srgbClr val="3333CC"/>
                </a:solidFill>
              </a:rPr>
              <a:t> &lt;</a:t>
            </a:r>
            <a:r>
              <a:rPr lang="zh-CN" altLang="en-US" sz="2400" b="1" dirty="0">
                <a:solidFill>
                  <a:srgbClr val="3333CC"/>
                </a:solidFill>
              </a:rPr>
              <a:t>变量说明</a:t>
            </a:r>
            <a:r>
              <a:rPr lang="en-US" altLang="zh-CN" sz="2400" b="1" dirty="0">
                <a:solidFill>
                  <a:srgbClr val="3333CC"/>
                </a:solidFill>
              </a:rPr>
              <a:t>&gt; &lt;</a:t>
            </a:r>
            <a:r>
              <a:rPr lang="zh-CN" altLang="en-US" sz="2400" b="1" dirty="0">
                <a:solidFill>
                  <a:srgbClr val="3333CC"/>
                </a:solidFill>
              </a:rPr>
              <a:t>复合语句</a:t>
            </a:r>
            <a:r>
              <a:rPr lang="en-US" altLang="zh-CN" sz="2400" b="1" dirty="0">
                <a:solidFill>
                  <a:srgbClr val="3333CC"/>
                </a:solidFill>
              </a:rPr>
              <a:t>&gt;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lvl="1" indent="114300" eaLnBrk="1" hangingPunct="1">
              <a:lnSpc>
                <a:spcPct val="80000"/>
              </a:lnSpc>
              <a:buBlip>
                <a:blip r:embed="rId3"/>
              </a:buBlip>
            </a:pPr>
            <a:r>
              <a:rPr lang="en-US" altLang="zh-CN" sz="2400" b="1" dirty="0">
                <a:solidFill>
                  <a:srgbClr val="3333CC"/>
                </a:solidFill>
              </a:rPr>
              <a:t>&lt;</a:t>
            </a:r>
            <a:r>
              <a:rPr lang="zh-CN" altLang="en-US" sz="2400" b="1" dirty="0">
                <a:solidFill>
                  <a:srgbClr val="3333CC"/>
                </a:solidFill>
              </a:rPr>
              <a:t>变量说明</a:t>
            </a:r>
            <a:r>
              <a:rPr lang="en-US" altLang="zh-CN" sz="2400" b="1" dirty="0">
                <a:solidFill>
                  <a:srgbClr val="3333CC"/>
                </a:solidFill>
              </a:rPr>
              <a:t>&gt; </a:t>
            </a:r>
            <a:r>
              <a:rPr lang="en-US" altLang="zh-CN" sz="2400" b="1" dirty="0">
                <a:solidFill>
                  <a:srgbClr val="3333CC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="1" dirty="0">
                <a:solidFill>
                  <a:srgbClr val="3333CC"/>
                </a:solidFill>
              </a:rPr>
              <a:t> var &lt;</a:t>
            </a:r>
            <a:r>
              <a:rPr lang="zh-CN" altLang="en-US" sz="2400" b="1" dirty="0">
                <a:solidFill>
                  <a:srgbClr val="3333CC"/>
                </a:solidFill>
              </a:rPr>
              <a:t>标识符表</a:t>
            </a:r>
            <a:r>
              <a:rPr lang="en-US" altLang="zh-CN" sz="2400" b="1" dirty="0">
                <a:solidFill>
                  <a:srgbClr val="3333CC"/>
                </a:solidFill>
              </a:rPr>
              <a:t>&gt; </a:t>
            </a:r>
            <a:r>
              <a:rPr lang="zh-CN" altLang="en-US" sz="2400" b="1" dirty="0">
                <a:solidFill>
                  <a:srgbClr val="3333CC"/>
                </a:solidFill>
              </a:rPr>
              <a:t>：</a:t>
            </a:r>
            <a:r>
              <a:rPr lang="en-US" altLang="zh-CN" sz="2400" b="1" dirty="0">
                <a:solidFill>
                  <a:srgbClr val="3333CC"/>
                </a:solidFill>
              </a:rPr>
              <a:t>&lt;</a:t>
            </a:r>
            <a:r>
              <a:rPr lang="zh-CN" altLang="en-US" sz="2400" b="1" dirty="0">
                <a:solidFill>
                  <a:srgbClr val="3333CC"/>
                </a:solidFill>
              </a:rPr>
              <a:t>类型</a:t>
            </a:r>
            <a:r>
              <a:rPr lang="en-US" altLang="zh-CN" sz="2400" b="1" dirty="0">
                <a:solidFill>
                  <a:srgbClr val="3333CC"/>
                </a:solidFill>
              </a:rPr>
              <a:t>&gt; </a:t>
            </a:r>
            <a:r>
              <a:rPr lang="zh-CN" altLang="en-US" sz="2400" b="1" dirty="0">
                <a:solidFill>
                  <a:srgbClr val="3333CC"/>
                </a:solidFill>
              </a:rPr>
              <a:t>；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lvl="1" indent="114300" eaLnBrk="1" hangingPunct="1">
              <a:lnSpc>
                <a:spcPct val="80000"/>
              </a:lnSpc>
              <a:buBlip>
                <a:blip r:embed="rId3"/>
              </a:buBlip>
            </a:pPr>
            <a:r>
              <a:rPr lang="en-US" altLang="zh-CN" sz="2400" b="1" dirty="0">
                <a:solidFill>
                  <a:srgbClr val="3333CC"/>
                </a:solidFill>
              </a:rPr>
              <a:t>&lt;</a:t>
            </a:r>
            <a:r>
              <a:rPr lang="zh-CN" altLang="en-US" sz="2400" b="1" dirty="0">
                <a:solidFill>
                  <a:srgbClr val="3333CC"/>
                </a:solidFill>
              </a:rPr>
              <a:t>标识符表</a:t>
            </a:r>
            <a:r>
              <a:rPr lang="en-US" altLang="zh-CN" sz="2400" b="1" dirty="0">
                <a:solidFill>
                  <a:srgbClr val="3333CC"/>
                </a:solidFill>
              </a:rPr>
              <a:t>&gt; </a:t>
            </a:r>
            <a:r>
              <a:rPr lang="en-US" altLang="zh-CN" sz="2400" b="1" dirty="0">
                <a:solidFill>
                  <a:srgbClr val="3333CC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="1" dirty="0">
                <a:solidFill>
                  <a:srgbClr val="3333CC"/>
                </a:solidFill>
              </a:rPr>
              <a:t> &lt;</a:t>
            </a:r>
            <a:r>
              <a:rPr lang="zh-CN" altLang="en-US" sz="2400" b="1" dirty="0">
                <a:solidFill>
                  <a:srgbClr val="3333CC"/>
                </a:solidFill>
              </a:rPr>
              <a:t>标识符</a:t>
            </a:r>
            <a:r>
              <a:rPr lang="en-US" altLang="zh-CN" sz="2400" b="1" dirty="0">
                <a:solidFill>
                  <a:srgbClr val="3333CC"/>
                </a:solidFill>
              </a:rPr>
              <a:t>&gt; </a:t>
            </a:r>
            <a:r>
              <a:rPr lang="zh-CN" altLang="en-US" sz="2400" b="1" dirty="0">
                <a:solidFill>
                  <a:srgbClr val="3333CC"/>
                </a:solidFill>
              </a:rPr>
              <a:t>，</a:t>
            </a:r>
            <a:r>
              <a:rPr lang="en-US" altLang="zh-CN" sz="2400" b="1" dirty="0">
                <a:solidFill>
                  <a:srgbClr val="3333CC"/>
                </a:solidFill>
              </a:rPr>
              <a:t>&lt;</a:t>
            </a:r>
            <a:r>
              <a:rPr lang="zh-CN" altLang="en-US" sz="2400" b="1" dirty="0">
                <a:solidFill>
                  <a:srgbClr val="3333CC"/>
                </a:solidFill>
              </a:rPr>
              <a:t>标识符表</a:t>
            </a:r>
            <a:r>
              <a:rPr lang="en-US" altLang="zh-CN" sz="2400" b="1" dirty="0">
                <a:solidFill>
                  <a:srgbClr val="3333CC"/>
                </a:solidFill>
              </a:rPr>
              <a:t>&gt; | &lt;</a:t>
            </a:r>
            <a:r>
              <a:rPr lang="zh-CN" altLang="en-US" sz="2400" b="1" dirty="0">
                <a:solidFill>
                  <a:srgbClr val="3333CC"/>
                </a:solidFill>
              </a:rPr>
              <a:t>标识符</a:t>
            </a:r>
            <a:r>
              <a:rPr lang="en-US" altLang="zh-CN" sz="2400" b="1" dirty="0">
                <a:solidFill>
                  <a:srgbClr val="3333CC"/>
                </a:solidFill>
              </a:rPr>
              <a:t>&gt;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lvl="1" indent="114300" eaLnBrk="1" hangingPunct="1">
              <a:lnSpc>
                <a:spcPct val="80000"/>
              </a:lnSpc>
              <a:buBlip>
                <a:blip r:embed="rId3"/>
              </a:buBlip>
            </a:pPr>
            <a:r>
              <a:rPr lang="en-US" altLang="zh-CN" sz="2400" b="1" dirty="0">
                <a:solidFill>
                  <a:srgbClr val="3333CC"/>
                </a:solidFill>
              </a:rPr>
              <a:t>&lt;</a:t>
            </a:r>
            <a:r>
              <a:rPr lang="zh-CN" altLang="en-US" sz="2400" b="1" dirty="0">
                <a:solidFill>
                  <a:srgbClr val="3333CC"/>
                </a:solidFill>
              </a:rPr>
              <a:t>复合语句</a:t>
            </a:r>
            <a:r>
              <a:rPr lang="en-US" altLang="zh-CN" sz="2400" b="1" dirty="0">
                <a:solidFill>
                  <a:srgbClr val="3333CC"/>
                </a:solidFill>
              </a:rPr>
              <a:t>&gt; </a:t>
            </a:r>
            <a:r>
              <a:rPr lang="en-US" altLang="zh-CN" sz="2400" b="1" dirty="0">
                <a:solidFill>
                  <a:srgbClr val="3333CC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="1" dirty="0">
                <a:solidFill>
                  <a:srgbClr val="3333CC"/>
                </a:solidFill>
              </a:rPr>
              <a:t> begin &lt;</a:t>
            </a:r>
            <a:r>
              <a:rPr lang="zh-CN" altLang="en-US" sz="2400" b="1" dirty="0">
                <a:solidFill>
                  <a:srgbClr val="3333CC"/>
                </a:solidFill>
              </a:rPr>
              <a:t>语句表</a:t>
            </a:r>
            <a:r>
              <a:rPr lang="en-US" altLang="zh-CN" sz="2400" b="1" dirty="0">
                <a:solidFill>
                  <a:srgbClr val="3333CC"/>
                </a:solidFill>
              </a:rPr>
              <a:t>&gt; end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lvl="1" indent="114300" eaLnBrk="1" hangingPunct="1">
              <a:lnSpc>
                <a:spcPct val="80000"/>
              </a:lnSpc>
              <a:buBlip>
                <a:blip r:embed="rId3"/>
              </a:buBlip>
            </a:pPr>
            <a:r>
              <a:rPr lang="en-US" altLang="zh-CN" sz="2400" b="1" dirty="0">
                <a:solidFill>
                  <a:srgbClr val="3333CC"/>
                </a:solidFill>
              </a:rPr>
              <a:t>&lt;</a:t>
            </a:r>
            <a:r>
              <a:rPr lang="zh-CN" altLang="en-US" sz="2400" b="1" dirty="0">
                <a:solidFill>
                  <a:srgbClr val="3333CC"/>
                </a:solidFill>
              </a:rPr>
              <a:t>语句表</a:t>
            </a:r>
            <a:r>
              <a:rPr lang="en-US" altLang="zh-CN" sz="2400" b="1" dirty="0">
                <a:solidFill>
                  <a:srgbClr val="3333CC"/>
                </a:solidFill>
              </a:rPr>
              <a:t>&gt; </a:t>
            </a:r>
            <a:r>
              <a:rPr lang="en-US" altLang="zh-CN" sz="2400" b="1" dirty="0">
                <a:solidFill>
                  <a:srgbClr val="3333CC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="1" dirty="0">
                <a:solidFill>
                  <a:srgbClr val="3333CC"/>
                </a:solidFill>
              </a:rPr>
              <a:t> &lt;</a:t>
            </a:r>
            <a:r>
              <a:rPr lang="zh-CN" altLang="en-US" sz="2400" b="1" dirty="0">
                <a:solidFill>
                  <a:srgbClr val="3333CC"/>
                </a:solidFill>
              </a:rPr>
              <a:t>赋值语句</a:t>
            </a:r>
            <a:r>
              <a:rPr lang="en-US" altLang="zh-CN" sz="2400" b="1" dirty="0">
                <a:solidFill>
                  <a:srgbClr val="3333CC"/>
                </a:solidFill>
              </a:rPr>
              <a:t>&gt; </a:t>
            </a:r>
            <a:r>
              <a:rPr lang="zh-CN" altLang="en-US" sz="2400" b="1" dirty="0">
                <a:solidFill>
                  <a:srgbClr val="3333CC"/>
                </a:solidFill>
              </a:rPr>
              <a:t>；</a:t>
            </a:r>
            <a:r>
              <a:rPr lang="en-US" altLang="zh-CN" sz="2400" b="1" dirty="0">
                <a:solidFill>
                  <a:srgbClr val="3333CC"/>
                </a:solidFill>
              </a:rPr>
              <a:t>&lt;</a:t>
            </a:r>
            <a:r>
              <a:rPr lang="zh-CN" altLang="en-US" sz="2400" b="1" dirty="0">
                <a:solidFill>
                  <a:srgbClr val="3333CC"/>
                </a:solidFill>
              </a:rPr>
              <a:t>语句表</a:t>
            </a:r>
            <a:r>
              <a:rPr lang="en-US" altLang="zh-CN" sz="2400" b="1" dirty="0">
                <a:solidFill>
                  <a:srgbClr val="3333CC"/>
                </a:solidFill>
              </a:rPr>
              <a:t>&gt; | &lt;</a:t>
            </a:r>
            <a:r>
              <a:rPr lang="zh-CN" altLang="en-US" sz="2400" b="1" dirty="0">
                <a:solidFill>
                  <a:srgbClr val="3333CC"/>
                </a:solidFill>
              </a:rPr>
              <a:t>赋值语句</a:t>
            </a:r>
            <a:r>
              <a:rPr lang="en-US" altLang="zh-CN" sz="2400" b="1" dirty="0">
                <a:solidFill>
                  <a:srgbClr val="3333CC"/>
                </a:solidFill>
              </a:rPr>
              <a:t>&gt;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lvl="1" indent="114300" eaLnBrk="1" hangingPunct="1">
              <a:lnSpc>
                <a:spcPct val="80000"/>
              </a:lnSpc>
              <a:buBlip>
                <a:blip r:embed="rId3"/>
              </a:buBlip>
            </a:pPr>
            <a:r>
              <a:rPr lang="en-US" altLang="zh-CN" sz="2400" b="1" dirty="0">
                <a:solidFill>
                  <a:srgbClr val="3333CC"/>
                </a:solidFill>
              </a:rPr>
              <a:t>&lt;</a:t>
            </a:r>
            <a:r>
              <a:rPr lang="zh-CN" altLang="en-US" sz="2400" b="1" dirty="0">
                <a:solidFill>
                  <a:srgbClr val="3333CC"/>
                </a:solidFill>
              </a:rPr>
              <a:t>赋值语句</a:t>
            </a:r>
            <a:r>
              <a:rPr lang="en-US" altLang="zh-CN" sz="2400" b="1" dirty="0">
                <a:solidFill>
                  <a:srgbClr val="3333CC"/>
                </a:solidFill>
              </a:rPr>
              <a:t>&gt; </a:t>
            </a:r>
            <a:r>
              <a:rPr lang="en-US" altLang="zh-CN" sz="2400" b="1" dirty="0">
                <a:solidFill>
                  <a:srgbClr val="3333CC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="1" dirty="0">
                <a:solidFill>
                  <a:srgbClr val="3333CC"/>
                </a:solidFill>
              </a:rPr>
              <a:t> &lt;</a:t>
            </a:r>
            <a:r>
              <a:rPr lang="zh-CN" altLang="en-US" sz="2400" b="1" dirty="0">
                <a:solidFill>
                  <a:srgbClr val="3333CC"/>
                </a:solidFill>
              </a:rPr>
              <a:t>标识符</a:t>
            </a:r>
            <a:r>
              <a:rPr lang="en-US" altLang="zh-CN" sz="2400" b="1" dirty="0">
                <a:solidFill>
                  <a:srgbClr val="3333CC"/>
                </a:solidFill>
              </a:rPr>
              <a:t>&gt; := &lt;</a:t>
            </a:r>
            <a:r>
              <a:rPr lang="zh-CN" altLang="en-US" sz="2400" b="1" dirty="0">
                <a:solidFill>
                  <a:srgbClr val="3333CC"/>
                </a:solidFill>
              </a:rPr>
              <a:t>算术表达式</a:t>
            </a:r>
            <a:r>
              <a:rPr lang="en-US" altLang="zh-CN" sz="2400" b="1" dirty="0">
                <a:solidFill>
                  <a:srgbClr val="3333CC"/>
                </a:solidFill>
              </a:rPr>
              <a:t>&gt;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lvl="1" indent="114300" eaLnBrk="1" hangingPunct="1">
              <a:lnSpc>
                <a:spcPct val="110000"/>
              </a:lnSpc>
              <a:buBlip>
                <a:blip r:embed="rId3"/>
              </a:buBlip>
            </a:pPr>
            <a:r>
              <a:rPr lang="en-US" altLang="zh-CN" sz="2400" b="1" dirty="0">
                <a:solidFill>
                  <a:srgbClr val="3333CC"/>
                </a:solidFill>
              </a:rPr>
              <a:t>&lt;</a:t>
            </a:r>
            <a:r>
              <a:rPr lang="zh-CN" altLang="en-US" sz="2400" b="1" dirty="0">
                <a:solidFill>
                  <a:srgbClr val="3333CC"/>
                </a:solidFill>
              </a:rPr>
              <a:t>算术表达式</a:t>
            </a:r>
            <a:r>
              <a:rPr lang="en-US" altLang="zh-CN" sz="2400" b="1" dirty="0">
                <a:solidFill>
                  <a:srgbClr val="3333CC"/>
                </a:solidFill>
              </a:rPr>
              <a:t>&gt; </a:t>
            </a:r>
            <a:r>
              <a:rPr lang="en-US" altLang="zh-CN" sz="2400" b="1" dirty="0">
                <a:solidFill>
                  <a:srgbClr val="3333CC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="1" dirty="0">
                <a:solidFill>
                  <a:srgbClr val="3333CC"/>
                </a:solidFill>
              </a:rPr>
              <a:t> &lt;</a:t>
            </a:r>
            <a:r>
              <a:rPr lang="zh-CN" altLang="en-US" sz="2400" b="1" dirty="0">
                <a:solidFill>
                  <a:srgbClr val="3333CC"/>
                </a:solidFill>
              </a:rPr>
              <a:t>算术表达式</a:t>
            </a:r>
            <a:r>
              <a:rPr lang="en-US" altLang="zh-CN" sz="2400" b="1" dirty="0">
                <a:solidFill>
                  <a:srgbClr val="3333CC"/>
                </a:solidFill>
              </a:rPr>
              <a:t>&gt; ω0 &lt;</a:t>
            </a:r>
            <a:r>
              <a:rPr lang="zh-CN" altLang="en-US" sz="2400" b="1" dirty="0">
                <a:solidFill>
                  <a:srgbClr val="3333CC"/>
                </a:solidFill>
              </a:rPr>
              <a:t>项</a:t>
            </a:r>
            <a:r>
              <a:rPr lang="en-US" altLang="zh-CN" sz="2400" b="1" dirty="0">
                <a:solidFill>
                  <a:srgbClr val="3333CC"/>
                </a:solidFill>
              </a:rPr>
              <a:t>&gt; | &lt;</a:t>
            </a:r>
            <a:r>
              <a:rPr lang="zh-CN" altLang="en-US" sz="2400" b="1" dirty="0">
                <a:solidFill>
                  <a:srgbClr val="3333CC"/>
                </a:solidFill>
              </a:rPr>
              <a:t>项</a:t>
            </a:r>
            <a:r>
              <a:rPr lang="en-US" altLang="zh-CN" sz="2400" b="1" dirty="0">
                <a:solidFill>
                  <a:srgbClr val="3333CC"/>
                </a:solidFill>
              </a:rPr>
              <a:t>&gt;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lvl="1" indent="114300" eaLnBrk="1" hangingPunct="1">
              <a:lnSpc>
                <a:spcPct val="80000"/>
              </a:lnSpc>
              <a:buBlip>
                <a:blip r:embed="rId3"/>
              </a:buBlip>
            </a:pPr>
            <a:r>
              <a:rPr lang="en-US" altLang="zh-CN" sz="2400" b="1" dirty="0">
                <a:solidFill>
                  <a:srgbClr val="3333CC"/>
                </a:solidFill>
              </a:rPr>
              <a:t>&lt;</a:t>
            </a:r>
            <a:r>
              <a:rPr lang="zh-CN" altLang="en-US" sz="2400" b="1" dirty="0">
                <a:solidFill>
                  <a:srgbClr val="3333CC"/>
                </a:solidFill>
              </a:rPr>
              <a:t>项</a:t>
            </a:r>
            <a:r>
              <a:rPr lang="en-US" altLang="zh-CN" sz="2400" b="1" dirty="0">
                <a:solidFill>
                  <a:srgbClr val="3333CC"/>
                </a:solidFill>
              </a:rPr>
              <a:t>&gt; </a:t>
            </a:r>
            <a:r>
              <a:rPr lang="en-US" altLang="zh-CN" sz="2400" b="1" dirty="0">
                <a:solidFill>
                  <a:srgbClr val="3333CC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="1" dirty="0">
                <a:solidFill>
                  <a:srgbClr val="3333CC"/>
                </a:solidFill>
              </a:rPr>
              <a:t> &lt;</a:t>
            </a:r>
            <a:r>
              <a:rPr lang="zh-CN" altLang="en-US" sz="2400" b="1" dirty="0">
                <a:solidFill>
                  <a:srgbClr val="3333CC"/>
                </a:solidFill>
              </a:rPr>
              <a:t>项</a:t>
            </a:r>
            <a:r>
              <a:rPr lang="en-US" altLang="zh-CN" sz="2400" b="1" dirty="0">
                <a:solidFill>
                  <a:srgbClr val="3333CC"/>
                </a:solidFill>
              </a:rPr>
              <a:t>&gt; ω1  &lt;</a:t>
            </a:r>
            <a:r>
              <a:rPr lang="zh-CN" altLang="en-US" sz="2400" b="1" dirty="0">
                <a:solidFill>
                  <a:srgbClr val="3333CC"/>
                </a:solidFill>
              </a:rPr>
              <a:t>因子</a:t>
            </a:r>
            <a:r>
              <a:rPr lang="en-US" altLang="zh-CN" sz="2400" b="1" dirty="0">
                <a:solidFill>
                  <a:srgbClr val="3333CC"/>
                </a:solidFill>
              </a:rPr>
              <a:t>&gt; | &lt;</a:t>
            </a:r>
            <a:r>
              <a:rPr lang="zh-CN" altLang="en-US" sz="2400" b="1" dirty="0">
                <a:solidFill>
                  <a:srgbClr val="3333CC"/>
                </a:solidFill>
              </a:rPr>
              <a:t>因子</a:t>
            </a:r>
            <a:r>
              <a:rPr lang="en-US" altLang="zh-CN" sz="2400" b="1" dirty="0">
                <a:solidFill>
                  <a:srgbClr val="3333CC"/>
                </a:solidFill>
              </a:rPr>
              <a:t>&gt;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lvl="1" indent="114300" eaLnBrk="1" hangingPunct="1">
              <a:lnSpc>
                <a:spcPct val="80000"/>
              </a:lnSpc>
              <a:buBlip>
                <a:blip r:embed="rId3"/>
              </a:buBlip>
            </a:pPr>
            <a:r>
              <a:rPr lang="en-US" altLang="zh-CN" sz="2400" b="1" dirty="0">
                <a:solidFill>
                  <a:srgbClr val="3333CC"/>
                </a:solidFill>
              </a:rPr>
              <a:t>&lt;</a:t>
            </a:r>
            <a:r>
              <a:rPr lang="zh-CN" altLang="en-US" sz="2400" b="1" dirty="0">
                <a:solidFill>
                  <a:srgbClr val="3333CC"/>
                </a:solidFill>
              </a:rPr>
              <a:t>因子</a:t>
            </a:r>
            <a:r>
              <a:rPr lang="en-US" altLang="zh-CN" sz="2400" b="1" dirty="0">
                <a:solidFill>
                  <a:srgbClr val="3333CC"/>
                </a:solidFill>
              </a:rPr>
              <a:t>&gt; </a:t>
            </a:r>
            <a:r>
              <a:rPr lang="en-US" altLang="zh-CN" sz="2400" b="1" dirty="0">
                <a:solidFill>
                  <a:srgbClr val="3333CC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="1" dirty="0">
                <a:solidFill>
                  <a:srgbClr val="3333CC"/>
                </a:solidFill>
              </a:rPr>
              <a:t> &lt;</a:t>
            </a:r>
            <a:r>
              <a:rPr lang="zh-CN" altLang="en-US" sz="2400" b="1" dirty="0">
                <a:solidFill>
                  <a:srgbClr val="3333CC"/>
                </a:solidFill>
              </a:rPr>
              <a:t>算术量</a:t>
            </a:r>
            <a:r>
              <a:rPr lang="en-US" altLang="zh-CN" sz="2400" b="1" dirty="0">
                <a:solidFill>
                  <a:srgbClr val="3333CC"/>
                </a:solidFill>
              </a:rPr>
              <a:t>&gt; | ( &lt;</a:t>
            </a:r>
            <a:r>
              <a:rPr lang="zh-CN" altLang="en-US" sz="2400" b="1" dirty="0">
                <a:solidFill>
                  <a:srgbClr val="3333CC"/>
                </a:solidFill>
              </a:rPr>
              <a:t>算术表达式</a:t>
            </a:r>
            <a:r>
              <a:rPr lang="en-US" altLang="zh-CN" sz="2400" b="1" dirty="0">
                <a:solidFill>
                  <a:srgbClr val="3333CC"/>
                </a:solidFill>
              </a:rPr>
              <a:t>&gt; )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lvl="1" indent="114300" eaLnBrk="1" hangingPunct="1">
              <a:lnSpc>
                <a:spcPct val="80000"/>
              </a:lnSpc>
              <a:buBlip>
                <a:blip r:embed="rId3"/>
              </a:buBlip>
            </a:pPr>
            <a:r>
              <a:rPr lang="en-US" altLang="zh-CN" sz="2400" b="1" dirty="0">
                <a:solidFill>
                  <a:srgbClr val="3333CC"/>
                </a:solidFill>
              </a:rPr>
              <a:t>&lt;</a:t>
            </a:r>
            <a:r>
              <a:rPr lang="zh-CN" altLang="en-US" sz="2400" b="1" dirty="0">
                <a:solidFill>
                  <a:srgbClr val="3333CC"/>
                </a:solidFill>
              </a:rPr>
              <a:t>算术量</a:t>
            </a:r>
            <a:r>
              <a:rPr lang="en-US" altLang="zh-CN" sz="2400" b="1" dirty="0">
                <a:solidFill>
                  <a:srgbClr val="3333CC"/>
                </a:solidFill>
              </a:rPr>
              <a:t>&gt; </a:t>
            </a:r>
            <a:r>
              <a:rPr lang="en-US" altLang="zh-CN" sz="2400" b="1" dirty="0">
                <a:solidFill>
                  <a:srgbClr val="3333CC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="1" dirty="0">
                <a:solidFill>
                  <a:srgbClr val="3333CC"/>
                </a:solidFill>
              </a:rPr>
              <a:t> &lt;</a:t>
            </a:r>
            <a:r>
              <a:rPr lang="zh-CN" altLang="en-US" sz="2400" b="1" dirty="0">
                <a:solidFill>
                  <a:srgbClr val="3333CC"/>
                </a:solidFill>
              </a:rPr>
              <a:t>标识符</a:t>
            </a:r>
            <a:r>
              <a:rPr lang="en-US" altLang="zh-CN" sz="2400" b="1" dirty="0">
                <a:solidFill>
                  <a:srgbClr val="3333CC"/>
                </a:solidFill>
              </a:rPr>
              <a:t>&gt; | &lt;</a:t>
            </a:r>
            <a:r>
              <a:rPr lang="zh-CN" altLang="en-US" sz="2400" b="1" dirty="0">
                <a:solidFill>
                  <a:srgbClr val="3333CC"/>
                </a:solidFill>
              </a:rPr>
              <a:t>常数</a:t>
            </a:r>
            <a:r>
              <a:rPr lang="en-US" altLang="zh-CN" sz="2400" b="1" dirty="0">
                <a:solidFill>
                  <a:srgbClr val="3333CC"/>
                </a:solidFill>
              </a:rPr>
              <a:t>&gt; 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lvl="1" indent="114300" eaLnBrk="1" hangingPunct="1">
              <a:lnSpc>
                <a:spcPct val="80000"/>
              </a:lnSpc>
              <a:buBlip>
                <a:blip r:embed="rId3"/>
              </a:buBlip>
            </a:pPr>
            <a:r>
              <a:rPr lang="en-US" altLang="zh-CN" sz="2400" b="1" dirty="0">
                <a:solidFill>
                  <a:srgbClr val="3333CC"/>
                </a:solidFill>
              </a:rPr>
              <a:t>&lt;</a:t>
            </a:r>
            <a:r>
              <a:rPr lang="zh-CN" altLang="en-US" sz="2400" b="1" dirty="0">
                <a:solidFill>
                  <a:srgbClr val="3333CC"/>
                </a:solidFill>
              </a:rPr>
              <a:t>类型</a:t>
            </a:r>
            <a:r>
              <a:rPr lang="en-US" altLang="zh-CN" sz="2400" b="1" dirty="0">
                <a:solidFill>
                  <a:srgbClr val="3333CC"/>
                </a:solidFill>
              </a:rPr>
              <a:t>&gt; </a:t>
            </a:r>
            <a:r>
              <a:rPr lang="en-US" altLang="zh-CN" sz="2400" b="1" dirty="0">
                <a:solidFill>
                  <a:srgbClr val="3333CC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="1" dirty="0">
                <a:solidFill>
                  <a:srgbClr val="3333CC"/>
                </a:solidFill>
              </a:rPr>
              <a:t> integer | real | char</a:t>
            </a:r>
            <a:endParaRPr lang="en-US" altLang="en-US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85" name="Rectangle 2"/>
          <p:cNvSpPr>
            <a:spLocks noGrp="1"/>
          </p:cNvSpPr>
          <p:nvPr>
            <p:ph type="title" idx="4294967295"/>
          </p:nvPr>
        </p:nvSpPr>
        <p:spPr>
          <a:xfrm>
            <a:off x="827088" y="0"/>
            <a:ext cx="7561263" cy="1008063"/>
          </a:xfrm>
        </p:spPr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一个简单文法的编译器前端的设计与实现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2530" name="Picture 4" descr="j0196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63" y="2438400"/>
            <a:ext cx="1493837" cy="1597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1" name="Rectangle 3"/>
          <p:cNvSpPr>
            <a:spLocks noGrp="1"/>
          </p:cNvSpPr>
          <p:nvPr>
            <p:ph idx="4294967295"/>
          </p:nvPr>
        </p:nvSpPr>
        <p:spPr>
          <a:xfrm>
            <a:off x="252413" y="1038225"/>
            <a:ext cx="8640762" cy="5486400"/>
          </a:xfrm>
        </p:spPr>
        <p:txBody>
          <a:bodyPr lIns="91440" tIns="45720" rIns="91440" bIns="45720" anchor="t" anchorCtr="0"/>
          <a:lstStyle/>
          <a:p>
            <a:pPr eaLnBrk="1" hangingPunct="1">
              <a:lnSpc>
                <a:spcPct val="110000"/>
              </a:lnSpc>
              <a:buBlip>
                <a:blip r:embed="rId3"/>
              </a:buBlip>
            </a:pPr>
            <a:r>
              <a:rPr lang="zh-CN" altLang="en-US" sz="2800" b="1" dirty="0"/>
              <a:t>定义一个简单程序设计语言文法，</a:t>
            </a:r>
            <a:endParaRPr lang="en-US" altLang="en-US" dirty="0"/>
          </a:p>
          <a:p>
            <a:pPr eaLnBrk="1" hangingPunct="1">
              <a:lnSpc>
                <a:spcPct val="110000"/>
              </a:lnSpc>
              <a:buBlip>
                <a:blip r:embed="rId3"/>
              </a:buBlip>
            </a:pPr>
            <a:r>
              <a:rPr lang="zh-CN" altLang="en-US" sz="2800" b="1" dirty="0"/>
              <a:t>文法中以下部分以自动机实现。</a:t>
            </a:r>
            <a:r>
              <a:rPr lang="zh-CN" altLang="en-US" b="1" dirty="0"/>
              <a:t> </a:t>
            </a:r>
            <a:endParaRPr lang="en-US" altLang="en-US" dirty="0"/>
          </a:p>
          <a:p>
            <a:pPr lvl="1" indent="114300" eaLnBrk="1" hangingPunct="1">
              <a:buBlip>
                <a:blip r:embed="rId3"/>
              </a:buBlip>
            </a:pPr>
            <a:r>
              <a:rPr lang="en-US" altLang="zh-CN" sz="2400" b="1" dirty="0">
                <a:solidFill>
                  <a:srgbClr val="00CC99"/>
                </a:solidFill>
              </a:rPr>
              <a:t>&lt;</a:t>
            </a:r>
            <a:r>
              <a:rPr lang="zh-CN" altLang="en-US" sz="2400" b="1" dirty="0">
                <a:solidFill>
                  <a:srgbClr val="00CC99"/>
                </a:solidFill>
              </a:rPr>
              <a:t>标识符</a:t>
            </a:r>
            <a:r>
              <a:rPr lang="en-US" altLang="zh-CN" sz="2400" b="1" dirty="0">
                <a:solidFill>
                  <a:srgbClr val="00CC99"/>
                </a:solidFill>
              </a:rPr>
              <a:t>&gt; </a:t>
            </a:r>
            <a:r>
              <a:rPr lang="en-US" altLang="zh-CN" sz="2400" b="1" dirty="0">
                <a:solidFill>
                  <a:srgbClr val="00CC99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="1" dirty="0">
                <a:solidFill>
                  <a:srgbClr val="00CC99"/>
                </a:solidFill>
              </a:rPr>
              <a:t> &lt;</a:t>
            </a:r>
            <a:r>
              <a:rPr lang="zh-CN" altLang="en-US" sz="2400" b="1" dirty="0">
                <a:solidFill>
                  <a:srgbClr val="00CC99"/>
                </a:solidFill>
              </a:rPr>
              <a:t>字母</a:t>
            </a:r>
            <a:r>
              <a:rPr lang="en-US" altLang="zh-CN" sz="2400" b="1" dirty="0">
                <a:solidFill>
                  <a:srgbClr val="00CC99"/>
                </a:solidFill>
              </a:rPr>
              <a:t>&gt; | &lt;</a:t>
            </a:r>
            <a:r>
              <a:rPr lang="zh-CN" altLang="en-US" sz="2400" b="1" dirty="0">
                <a:solidFill>
                  <a:srgbClr val="00CC99"/>
                </a:solidFill>
              </a:rPr>
              <a:t>标识符</a:t>
            </a:r>
            <a:r>
              <a:rPr lang="en-US" altLang="zh-CN" sz="2400" b="1" dirty="0">
                <a:solidFill>
                  <a:srgbClr val="00CC99"/>
                </a:solidFill>
              </a:rPr>
              <a:t>&gt; &lt;</a:t>
            </a:r>
            <a:r>
              <a:rPr lang="zh-CN" altLang="en-US" sz="2400" b="1" dirty="0">
                <a:solidFill>
                  <a:srgbClr val="00CC99"/>
                </a:solidFill>
              </a:rPr>
              <a:t>数字</a:t>
            </a:r>
            <a:r>
              <a:rPr lang="en-US" altLang="zh-CN" sz="2400" b="1" dirty="0">
                <a:solidFill>
                  <a:srgbClr val="00CC99"/>
                </a:solidFill>
              </a:rPr>
              <a:t>&gt; | &lt;</a:t>
            </a:r>
            <a:r>
              <a:rPr lang="zh-CN" altLang="en-US" sz="2400" b="1" dirty="0">
                <a:solidFill>
                  <a:srgbClr val="00CC99"/>
                </a:solidFill>
              </a:rPr>
              <a:t>标识符</a:t>
            </a:r>
            <a:r>
              <a:rPr lang="en-US" altLang="zh-CN" sz="2400" b="1" dirty="0">
                <a:solidFill>
                  <a:srgbClr val="00CC99"/>
                </a:solidFill>
              </a:rPr>
              <a:t>&gt; &lt;</a:t>
            </a:r>
            <a:r>
              <a:rPr lang="zh-CN" altLang="en-US" sz="2400" b="1" dirty="0">
                <a:solidFill>
                  <a:srgbClr val="00CC99"/>
                </a:solidFill>
              </a:rPr>
              <a:t>字母</a:t>
            </a:r>
            <a:r>
              <a:rPr lang="en-US" altLang="zh-CN" sz="2400" b="1" dirty="0">
                <a:solidFill>
                  <a:srgbClr val="00CC99"/>
                </a:solidFill>
              </a:rPr>
              <a:t>&gt;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lvl="1" indent="114300" eaLnBrk="1" hangingPunct="1">
              <a:buBlip>
                <a:blip r:embed="rId3"/>
              </a:buBlip>
            </a:pPr>
            <a:r>
              <a:rPr lang="en-US" altLang="zh-CN" sz="2400" b="1" dirty="0">
                <a:solidFill>
                  <a:srgbClr val="00CC99"/>
                </a:solidFill>
              </a:rPr>
              <a:t>&lt;</a:t>
            </a:r>
            <a:r>
              <a:rPr lang="zh-CN" altLang="en-US" sz="2400" b="1" dirty="0">
                <a:solidFill>
                  <a:srgbClr val="00CC99"/>
                </a:solidFill>
              </a:rPr>
              <a:t>常数</a:t>
            </a:r>
            <a:r>
              <a:rPr lang="en-US" altLang="zh-CN" sz="2400" b="1" dirty="0">
                <a:solidFill>
                  <a:srgbClr val="00CC99"/>
                </a:solidFill>
              </a:rPr>
              <a:t>&gt; </a:t>
            </a:r>
            <a:r>
              <a:rPr lang="en-US" altLang="zh-CN" sz="2400" b="1" dirty="0">
                <a:solidFill>
                  <a:srgbClr val="00CC99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="1" dirty="0">
                <a:solidFill>
                  <a:srgbClr val="00CC99"/>
                </a:solidFill>
              </a:rPr>
              <a:t> &lt;</a:t>
            </a:r>
            <a:r>
              <a:rPr lang="zh-CN" altLang="en-US" sz="2400" b="1" dirty="0">
                <a:solidFill>
                  <a:srgbClr val="00CC99"/>
                </a:solidFill>
              </a:rPr>
              <a:t>整数</a:t>
            </a:r>
            <a:r>
              <a:rPr lang="en-US" altLang="zh-CN" sz="2400" b="1" dirty="0">
                <a:solidFill>
                  <a:srgbClr val="00CC99"/>
                </a:solidFill>
              </a:rPr>
              <a:t>&gt; | &lt;</a:t>
            </a:r>
            <a:r>
              <a:rPr lang="zh-CN" altLang="en-US" sz="2400" b="1" dirty="0">
                <a:solidFill>
                  <a:srgbClr val="00CC99"/>
                </a:solidFill>
              </a:rPr>
              <a:t>实数</a:t>
            </a:r>
            <a:r>
              <a:rPr lang="en-US" altLang="zh-CN" sz="2400" b="1" dirty="0">
                <a:solidFill>
                  <a:srgbClr val="00CC99"/>
                </a:solidFill>
              </a:rPr>
              <a:t>&gt;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lvl="1" indent="114300" eaLnBrk="1" hangingPunct="1">
              <a:buBlip>
                <a:blip r:embed="rId3"/>
              </a:buBlip>
            </a:pPr>
            <a:r>
              <a:rPr lang="en-US" altLang="zh-CN" sz="2400" b="1" dirty="0">
                <a:solidFill>
                  <a:srgbClr val="00CC99"/>
                </a:solidFill>
              </a:rPr>
              <a:t>&lt;</a:t>
            </a:r>
            <a:r>
              <a:rPr lang="zh-CN" altLang="en-US" sz="2400" b="1" dirty="0">
                <a:solidFill>
                  <a:srgbClr val="00CC99"/>
                </a:solidFill>
              </a:rPr>
              <a:t>整数</a:t>
            </a:r>
            <a:r>
              <a:rPr lang="en-US" altLang="zh-CN" sz="2400" b="1" dirty="0">
                <a:solidFill>
                  <a:srgbClr val="00CC99"/>
                </a:solidFill>
              </a:rPr>
              <a:t>&gt; </a:t>
            </a:r>
            <a:r>
              <a:rPr lang="en-US" altLang="zh-CN" sz="2400" b="1" dirty="0">
                <a:solidFill>
                  <a:srgbClr val="00CC99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="1" dirty="0">
                <a:solidFill>
                  <a:srgbClr val="00CC99"/>
                </a:solidFill>
              </a:rPr>
              <a:t> &lt;</a:t>
            </a:r>
            <a:r>
              <a:rPr lang="zh-CN" altLang="en-US" sz="2400" b="1" dirty="0">
                <a:solidFill>
                  <a:srgbClr val="00CC99"/>
                </a:solidFill>
              </a:rPr>
              <a:t>数字</a:t>
            </a:r>
            <a:r>
              <a:rPr lang="en-US" altLang="zh-CN" sz="2400" b="1" dirty="0">
                <a:solidFill>
                  <a:srgbClr val="00CC99"/>
                </a:solidFill>
              </a:rPr>
              <a:t>&gt; | &lt;</a:t>
            </a:r>
            <a:r>
              <a:rPr lang="zh-CN" altLang="en-US" sz="2400" b="1" dirty="0">
                <a:solidFill>
                  <a:srgbClr val="00CC99"/>
                </a:solidFill>
              </a:rPr>
              <a:t>整数</a:t>
            </a:r>
            <a:r>
              <a:rPr lang="en-US" altLang="zh-CN" sz="2400" b="1" dirty="0">
                <a:solidFill>
                  <a:srgbClr val="00CC99"/>
                </a:solidFill>
              </a:rPr>
              <a:t>&gt; &lt;</a:t>
            </a:r>
            <a:r>
              <a:rPr lang="zh-CN" altLang="en-US" sz="2400" b="1" dirty="0">
                <a:solidFill>
                  <a:srgbClr val="00CC99"/>
                </a:solidFill>
              </a:rPr>
              <a:t>数字</a:t>
            </a:r>
            <a:r>
              <a:rPr lang="en-US" altLang="zh-CN" sz="2400" b="1" dirty="0">
                <a:solidFill>
                  <a:srgbClr val="00CC99"/>
                </a:solidFill>
              </a:rPr>
              <a:t>&gt;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lvl="1" indent="114300" eaLnBrk="1" hangingPunct="1">
              <a:buBlip>
                <a:blip r:embed="rId3"/>
              </a:buBlip>
            </a:pPr>
            <a:r>
              <a:rPr lang="en-US" altLang="zh-CN" sz="2400" b="1" dirty="0">
                <a:solidFill>
                  <a:srgbClr val="00CC99"/>
                </a:solidFill>
              </a:rPr>
              <a:t>&lt;</a:t>
            </a:r>
            <a:r>
              <a:rPr lang="zh-CN" altLang="en-US" sz="2400" b="1" dirty="0">
                <a:solidFill>
                  <a:srgbClr val="00CC99"/>
                </a:solidFill>
              </a:rPr>
              <a:t>实数</a:t>
            </a:r>
            <a:r>
              <a:rPr lang="en-US" altLang="zh-CN" sz="2400" b="1" dirty="0">
                <a:solidFill>
                  <a:srgbClr val="00CC99"/>
                </a:solidFill>
              </a:rPr>
              <a:t>&gt; </a:t>
            </a:r>
            <a:r>
              <a:rPr lang="en-US" altLang="zh-CN" sz="2400" b="1" dirty="0">
                <a:solidFill>
                  <a:srgbClr val="00CC99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="1" dirty="0">
                <a:solidFill>
                  <a:srgbClr val="00CC99"/>
                </a:solidFill>
              </a:rPr>
              <a:t> &lt;</a:t>
            </a:r>
            <a:r>
              <a:rPr lang="zh-CN" altLang="en-US" sz="2400" b="1" dirty="0">
                <a:solidFill>
                  <a:srgbClr val="00CC99"/>
                </a:solidFill>
              </a:rPr>
              <a:t>整数</a:t>
            </a:r>
            <a:r>
              <a:rPr lang="en-US" altLang="zh-CN" sz="2400" b="1" dirty="0">
                <a:solidFill>
                  <a:srgbClr val="00CC99"/>
                </a:solidFill>
              </a:rPr>
              <a:t>&gt; . &lt;</a:t>
            </a:r>
            <a:r>
              <a:rPr lang="zh-CN" altLang="en-US" sz="2400" b="1" dirty="0">
                <a:solidFill>
                  <a:srgbClr val="00CC99"/>
                </a:solidFill>
              </a:rPr>
              <a:t>整数</a:t>
            </a:r>
            <a:r>
              <a:rPr lang="en-US" altLang="zh-CN" sz="2400" b="1" dirty="0">
                <a:solidFill>
                  <a:srgbClr val="00CC99"/>
                </a:solidFill>
              </a:rPr>
              <a:t>&gt;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lvl="1" indent="114300" eaLnBrk="1" hangingPunct="1">
              <a:buBlip>
                <a:blip r:embed="rId3"/>
              </a:buBlip>
            </a:pPr>
            <a:r>
              <a:rPr lang="en-US" altLang="zh-CN" sz="2400" b="1" dirty="0">
                <a:solidFill>
                  <a:srgbClr val="00CC99"/>
                </a:solidFill>
              </a:rPr>
              <a:t>&lt;</a:t>
            </a:r>
            <a:r>
              <a:rPr lang="zh-CN" altLang="en-US" sz="2400" b="1" dirty="0">
                <a:solidFill>
                  <a:srgbClr val="00CC99"/>
                </a:solidFill>
              </a:rPr>
              <a:t>字母</a:t>
            </a:r>
            <a:r>
              <a:rPr lang="en-US" altLang="zh-CN" sz="2400" b="1" dirty="0">
                <a:solidFill>
                  <a:srgbClr val="00CC99"/>
                </a:solidFill>
              </a:rPr>
              <a:t>&gt; </a:t>
            </a:r>
            <a:r>
              <a:rPr lang="en-US" altLang="zh-CN" sz="2400" b="1" dirty="0">
                <a:solidFill>
                  <a:srgbClr val="00CC99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="1" dirty="0">
                <a:solidFill>
                  <a:srgbClr val="00CC99"/>
                </a:solidFill>
              </a:rPr>
              <a:t> A|B|C|</a:t>
            </a:r>
            <a:r>
              <a:rPr lang="en-US" altLang="zh-CN" sz="2400" b="1" dirty="0">
                <a:solidFill>
                  <a:srgbClr val="00CC99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400" b="1" dirty="0">
                <a:solidFill>
                  <a:srgbClr val="00CC99"/>
                </a:solidFill>
              </a:rPr>
              <a:t>|Z|a|b|c|</a:t>
            </a:r>
            <a:r>
              <a:rPr lang="en-US" altLang="zh-CN" sz="2400" b="1" dirty="0">
                <a:solidFill>
                  <a:srgbClr val="00CC99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400" b="1" dirty="0">
                <a:solidFill>
                  <a:srgbClr val="00CC99"/>
                </a:solidFill>
              </a:rPr>
              <a:t>|z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lvl="1" indent="114300" eaLnBrk="1" hangingPunct="1">
              <a:buBlip>
                <a:blip r:embed="rId3"/>
              </a:buBlip>
            </a:pPr>
            <a:r>
              <a:rPr lang="en-US" altLang="zh-CN" sz="2400" b="1" dirty="0">
                <a:solidFill>
                  <a:srgbClr val="00CC99"/>
                </a:solidFill>
              </a:rPr>
              <a:t>&lt;</a:t>
            </a:r>
            <a:r>
              <a:rPr lang="zh-CN" altLang="en-US" sz="2400" b="1" dirty="0">
                <a:solidFill>
                  <a:srgbClr val="00CC99"/>
                </a:solidFill>
              </a:rPr>
              <a:t>数字</a:t>
            </a:r>
            <a:r>
              <a:rPr lang="en-US" altLang="zh-CN" sz="2400" b="1" dirty="0">
                <a:solidFill>
                  <a:srgbClr val="00CC99"/>
                </a:solidFill>
              </a:rPr>
              <a:t>&gt; </a:t>
            </a:r>
            <a:r>
              <a:rPr lang="en-US" altLang="zh-CN" sz="2400" b="1" dirty="0">
                <a:solidFill>
                  <a:srgbClr val="00CC99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400" b="1" dirty="0">
                <a:solidFill>
                  <a:srgbClr val="00CC99"/>
                </a:solidFill>
              </a:rPr>
              <a:t> 0|1|2|3|4|5|6|7|8|9</a:t>
            </a:r>
            <a:endParaRPr lang="en-US" altLang="en-US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89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147955"/>
            <a:ext cx="7772400" cy="685800"/>
          </a:xfrm>
        </p:spPr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一个简单文法的编译器前端的设计与实现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554" name="Rectangle 3"/>
          <p:cNvSpPr>
            <a:spLocks noGrp="1"/>
          </p:cNvSpPr>
          <p:nvPr>
            <p:ph type="body" sz="half"/>
          </p:nvPr>
        </p:nvSpPr>
        <p:spPr>
          <a:xfrm>
            <a:off x="468313" y="981075"/>
            <a:ext cx="6480175" cy="574675"/>
          </a:xfrm>
        </p:spPr>
        <p:txBody>
          <a:bodyPr lIns="91440" tIns="45720" rIns="91440" bIns="45720" anchor="t" anchorCtr="0"/>
          <a:lstStyle>
            <a:lvl1pPr lvl="0">
              <a:buClrTx/>
              <a:buSzPct val="100000"/>
              <a:buFontTx/>
              <a:defRPr sz="2800"/>
            </a:lvl1pPr>
            <a:lvl2pPr lvl="1">
              <a:buClrTx/>
              <a:buSzPct val="100000"/>
              <a:buFontTx/>
              <a:defRPr sz="2400"/>
            </a:lvl2pPr>
            <a:lvl3pPr lvl="2">
              <a:buClrTx/>
              <a:buSzPct val="100000"/>
              <a:buFontTx/>
              <a:defRPr sz="2000"/>
            </a:lvl3pPr>
            <a:lvl4pPr lvl="3">
              <a:buClrTx/>
              <a:buSzPct val="100000"/>
              <a:buFontTx/>
              <a:defRPr sz="1800"/>
            </a:lvl4pPr>
            <a:lvl5pPr lvl="4">
              <a:buClrTx/>
              <a:buSzPct val="100000"/>
              <a:buFontTx/>
              <a:defRPr sz="1800"/>
            </a:lvl5pPr>
          </a:lstStyle>
          <a:p>
            <a:pPr lvl="0" defTabSz="914400" eaLnBrk="1" hangingPunct="1">
              <a:lnSpc>
                <a:spcPct val="110000"/>
              </a:lnSpc>
              <a:buNone/>
            </a:pPr>
            <a:r>
              <a:rPr lang="zh-CN" altLang="en-US" sz="2800" b="1" dirty="0"/>
              <a:t>扫描器设计实现</a:t>
            </a:r>
            <a:endParaRPr lang="en-US" altLang="en-US" sz="3200" dirty="0"/>
          </a:p>
          <a:p>
            <a:pPr lvl="1" indent="114300" defTabSz="914400" eaLnBrk="1" hangingPunct="1">
              <a:lnSpc>
                <a:spcPct val="110000"/>
              </a:lnSpc>
              <a:buClrTx/>
              <a:buSzPct val="100000"/>
              <a:buFontTx/>
              <a:buChar char="•"/>
            </a:pPr>
            <a:r>
              <a:rPr lang="zh-CN" altLang="en-US" sz="2400" b="1" dirty="0">
                <a:solidFill>
                  <a:srgbClr val="000000"/>
                </a:solidFill>
              </a:rPr>
              <a:t>关键字与界符表</a:t>
            </a:r>
            <a:endParaRPr lang="en-US" altLang="en-US" sz="2800" b="1" dirty="0">
              <a:solidFill>
                <a:srgbClr val="000000"/>
              </a:solidFill>
            </a:endParaRPr>
          </a:p>
        </p:txBody>
      </p:sp>
      <p:pic>
        <p:nvPicPr>
          <p:cNvPr id="23555" name="Picture 4" descr="j0196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63" y="2438400"/>
            <a:ext cx="1493837" cy="15970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194325" name="表格 4194324"/>
          <p:cNvGraphicFramePr/>
          <p:nvPr/>
        </p:nvGraphicFramePr>
        <p:xfrm>
          <a:off x="755650" y="2133600"/>
          <a:ext cx="7618413" cy="4393924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3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3538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编号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关键字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编号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界符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2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program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,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2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var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2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: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2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3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integer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3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;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538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4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real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4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:=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537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5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char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5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*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13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6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begin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6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/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537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7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end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7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+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13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18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T="45723" marB="45723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18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8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-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537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18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T="45723" marB="45723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18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9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.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538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18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T="45723" marB="45723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18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10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(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6712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18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T="45723" marB="45723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18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11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)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23" marB="45723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193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147955"/>
            <a:ext cx="7772400" cy="685800"/>
          </a:xfrm>
        </p:spPr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一个简单文法的编译器前端的设计与实现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578" name="Rectangle 3"/>
          <p:cNvSpPr>
            <a:spLocks noGrp="1"/>
          </p:cNvSpPr>
          <p:nvPr>
            <p:ph type="body" sz="half"/>
          </p:nvPr>
        </p:nvSpPr>
        <p:spPr>
          <a:xfrm>
            <a:off x="684213" y="908050"/>
            <a:ext cx="3810000" cy="4683125"/>
          </a:xfrm>
        </p:spPr>
        <p:txBody>
          <a:bodyPr lIns="91440" tIns="45720" rIns="91440" bIns="45720" anchor="t" anchorCtr="0"/>
          <a:lstStyle>
            <a:lvl1pPr lvl="0">
              <a:buClrTx/>
              <a:buSzPct val="100000"/>
              <a:buFontTx/>
              <a:defRPr sz="2800"/>
            </a:lvl1pPr>
            <a:lvl2pPr lvl="1">
              <a:buClrTx/>
              <a:buSzPct val="100000"/>
              <a:buFontTx/>
              <a:defRPr sz="2400"/>
            </a:lvl2pPr>
            <a:lvl3pPr lvl="2">
              <a:buClrTx/>
              <a:buSzPct val="100000"/>
              <a:buFontTx/>
              <a:defRPr sz="2000"/>
            </a:lvl3pPr>
            <a:lvl4pPr lvl="3">
              <a:buClrTx/>
              <a:buSzPct val="100000"/>
              <a:buFontTx/>
              <a:defRPr sz="1800"/>
            </a:lvl4pPr>
            <a:lvl5pPr lvl="4">
              <a:buClrTx/>
              <a:buSzPct val="100000"/>
              <a:buFontTx/>
              <a:defRPr sz="1800"/>
            </a:lvl5pPr>
          </a:lstStyle>
          <a:p>
            <a:pPr lvl="0" defTabSz="914400" eaLnBrk="1" hangingPunct="1">
              <a:lnSpc>
                <a:spcPct val="110000"/>
              </a:lnSpc>
              <a:buNone/>
            </a:pPr>
            <a:r>
              <a:rPr lang="zh-CN" altLang="en-US" sz="2800" b="1" dirty="0"/>
              <a:t>扫描器设计实现</a:t>
            </a:r>
            <a:endParaRPr lang="en-US" altLang="en-US" sz="3200" dirty="0"/>
          </a:p>
          <a:p>
            <a:pPr lvl="1" indent="114300" defTabSz="914400" eaLnBrk="1" hangingPunct="1">
              <a:lnSpc>
                <a:spcPct val="110000"/>
              </a:lnSpc>
              <a:buClrTx/>
              <a:buSzPct val="100000"/>
              <a:buFontTx/>
              <a:buChar char="•"/>
            </a:pPr>
            <a:r>
              <a:rPr lang="zh-CN" altLang="en-US" sz="2400" b="1" dirty="0">
                <a:solidFill>
                  <a:srgbClr val="000000"/>
                </a:solidFill>
              </a:rPr>
              <a:t>符号表系统</a:t>
            </a:r>
            <a:endParaRPr lang="en-US" altLang="en-US" sz="2800" b="1" dirty="0">
              <a:solidFill>
                <a:srgbClr val="000000"/>
              </a:solidFill>
            </a:endParaRPr>
          </a:p>
          <a:p>
            <a:pPr lvl="1" indent="114300" defTabSz="914400" eaLnBrk="1" hangingPunct="1">
              <a:lnSpc>
                <a:spcPct val="110000"/>
              </a:lnSpc>
              <a:buClrTx/>
              <a:buSzPct val="100000"/>
              <a:buFontTx/>
              <a:buChar char="•"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lvl="1" indent="114300" defTabSz="914400" eaLnBrk="1" hangingPunct="1">
              <a:lnSpc>
                <a:spcPct val="110000"/>
              </a:lnSpc>
              <a:buClrTx/>
              <a:buSzPct val="100000"/>
              <a:buFontTx/>
              <a:buChar char="•"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lvl="1" indent="114300" defTabSz="914400" eaLnBrk="1" hangingPunct="1">
              <a:lnSpc>
                <a:spcPct val="110000"/>
              </a:lnSpc>
              <a:buClrTx/>
              <a:buSzPct val="100000"/>
              <a:buFontTx/>
              <a:buNone/>
            </a:pPr>
            <a:endParaRPr lang="zh-CN" altLang="en-US" sz="2400" b="1" dirty="0">
              <a:solidFill>
                <a:srgbClr val="000000"/>
              </a:solidFill>
            </a:endParaRPr>
          </a:p>
          <a:p>
            <a:pPr lvl="1" indent="114300" defTabSz="914400" eaLnBrk="1" hangingPunct="1">
              <a:lnSpc>
                <a:spcPct val="110000"/>
              </a:lnSpc>
              <a:buClrTx/>
              <a:buSzPct val="100000"/>
              <a:buFontTx/>
              <a:buChar char="•"/>
            </a:pPr>
            <a:r>
              <a:rPr lang="zh-CN" altLang="en-US" sz="2400" b="1" dirty="0">
                <a:solidFill>
                  <a:srgbClr val="000000"/>
                </a:solidFill>
              </a:rPr>
              <a:t>活动记录</a:t>
            </a:r>
            <a:endParaRPr lang="en-US" altLang="en-US" sz="2800" b="1" dirty="0">
              <a:solidFill>
                <a:srgbClr val="000000"/>
              </a:solidFill>
            </a:endParaRPr>
          </a:p>
        </p:txBody>
      </p:sp>
      <p:graphicFrame>
        <p:nvGraphicFramePr>
          <p:cNvPr id="4194327" name="表格 4194326"/>
          <p:cNvGraphicFramePr/>
          <p:nvPr/>
        </p:nvGraphicFramePr>
        <p:xfrm>
          <a:off x="1187450" y="2349500"/>
          <a:ext cx="3810000" cy="792228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288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名字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657" marB="45657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类型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657" marB="45657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种类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657" marB="45657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地址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657" marB="45657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7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20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T="45657" marB="45657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20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T="45657" marB="45657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20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T="45657" marB="45657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20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T="45657" marB="45657"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596" name="Picture 4" descr="j0196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63" y="2438400"/>
            <a:ext cx="1493837" cy="1597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97" name="Text Box 95"/>
          <p:cNvSpPr/>
          <p:nvPr/>
        </p:nvSpPr>
        <p:spPr>
          <a:xfrm>
            <a:off x="2339975" y="1916113"/>
            <a:ext cx="2087563" cy="396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符号表主表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98" name="Text Box 96"/>
          <p:cNvSpPr/>
          <p:nvPr/>
        </p:nvSpPr>
        <p:spPr>
          <a:xfrm>
            <a:off x="5724525" y="1916113"/>
            <a:ext cx="2087563" cy="396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常数表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94329" name="表格 4194328"/>
          <p:cNvGraphicFramePr/>
          <p:nvPr/>
        </p:nvGraphicFramePr>
        <p:xfrm>
          <a:off x="5651500" y="2349500"/>
          <a:ext cx="1144588" cy="792228"/>
        </p:xfrm>
        <a:graphic>
          <a:graphicData uri="http://schemas.openxmlformats.org/drawingml/2006/table">
            <a:tbl>
              <a:tblPr/>
              <a:tblGrid>
                <a:gridCol w="114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288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20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T="45657" marB="45657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7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20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 marT="45657" marB="45657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194331" name="表格 4194330"/>
          <p:cNvGraphicFramePr/>
          <p:nvPr/>
        </p:nvGraphicFramePr>
        <p:xfrm>
          <a:off x="2051050" y="4005263"/>
          <a:ext cx="2400300" cy="879475"/>
        </p:xfrm>
        <a:graphic>
          <a:graphicData uri="http://schemas.openxmlformats.org/drawingml/2006/table">
            <a:tbl>
              <a:tblPr/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临时变量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37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20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局部变量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615" name="Text Box 121"/>
          <p:cNvSpPr/>
          <p:nvPr/>
        </p:nvSpPr>
        <p:spPr>
          <a:xfrm>
            <a:off x="1692275" y="4652963"/>
            <a:ext cx="360363" cy="3365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03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147955"/>
            <a:ext cx="7772400" cy="685800"/>
          </a:xfrm>
        </p:spPr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一个简单文法的编译器前端的设计与实现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602" name="Rectangle 3"/>
          <p:cNvSpPr>
            <a:spLocks noGrp="1"/>
          </p:cNvSpPr>
          <p:nvPr>
            <p:ph type="body" sz="half"/>
          </p:nvPr>
        </p:nvSpPr>
        <p:spPr>
          <a:xfrm>
            <a:off x="468313" y="981075"/>
            <a:ext cx="8064500" cy="5567363"/>
          </a:xfrm>
        </p:spPr>
        <p:txBody>
          <a:bodyPr lIns="91440" tIns="45720" rIns="91440" bIns="45720" anchor="t" anchorCtr="0"/>
          <a:lstStyle>
            <a:lvl1pPr lvl="0">
              <a:buClrTx/>
              <a:buSzPct val="100000"/>
              <a:buFontTx/>
              <a:defRPr sz="2800"/>
            </a:lvl1pPr>
            <a:lvl2pPr lvl="1">
              <a:buClrTx/>
              <a:buSzPct val="100000"/>
              <a:buFontTx/>
              <a:defRPr sz="2400"/>
            </a:lvl2pPr>
            <a:lvl3pPr lvl="2">
              <a:buClrTx/>
              <a:buSzPct val="100000"/>
              <a:buFontTx/>
              <a:defRPr sz="2000"/>
            </a:lvl3pPr>
            <a:lvl4pPr lvl="3">
              <a:buClrTx/>
              <a:buSzPct val="100000"/>
              <a:buFontTx/>
              <a:defRPr sz="1800"/>
            </a:lvl4pPr>
            <a:lvl5pPr lvl="4">
              <a:buClrTx/>
              <a:buSzPct val="100000"/>
              <a:buFontTx/>
              <a:defRPr sz="1800"/>
            </a:lvl5pPr>
          </a:lstStyle>
          <a:p>
            <a:pPr lvl="0" defTabSz="914400" eaLnBrk="1" hangingPunct="1">
              <a:lnSpc>
                <a:spcPct val="110000"/>
              </a:lnSpc>
              <a:buNone/>
            </a:pPr>
            <a:r>
              <a:rPr lang="zh-CN" altLang="en-US" sz="2800" b="1" baseline="0" dirty="0"/>
              <a:t>扫描器设计实现</a:t>
            </a:r>
            <a:endParaRPr lang="en-US" altLang="en-US" sz="3200" dirty="0"/>
          </a:p>
          <a:p>
            <a:pPr lvl="1" indent="114300" defTabSz="914400" eaLnBrk="1" hangingPunct="1">
              <a:lnSpc>
                <a:spcPct val="110000"/>
              </a:lnSpc>
              <a:buClrTx/>
              <a:buSzPct val="100000"/>
              <a:buFontTx/>
              <a:buNone/>
            </a:pPr>
            <a:r>
              <a:rPr lang="zh-CN" altLang="en-US" sz="2400" b="1" baseline="0" dirty="0">
                <a:solidFill>
                  <a:srgbClr val="000000"/>
                </a:solidFill>
              </a:rPr>
              <a:t>标识符</a:t>
            </a:r>
            <a:r>
              <a:rPr lang="en-US" altLang="zh-CN" sz="2400" b="1" baseline="0" dirty="0">
                <a:solidFill>
                  <a:srgbClr val="000000"/>
                </a:solidFill>
              </a:rPr>
              <a:t>---</a:t>
            </a:r>
            <a:r>
              <a:rPr lang="zh-CN" altLang="en-US" sz="2400" b="1" baseline="0" dirty="0">
                <a:solidFill>
                  <a:srgbClr val="000000"/>
                </a:solidFill>
              </a:rPr>
              <a:t>字母开头，后跟字母或数字字符的符号串</a:t>
            </a:r>
            <a:endParaRPr lang="en-US" altLang="en-US" sz="2800" b="1" dirty="0">
              <a:solidFill>
                <a:srgbClr val="000000"/>
              </a:solidFill>
            </a:endParaRPr>
          </a:p>
          <a:p>
            <a:pPr lvl="1" indent="114300" defTabSz="914400" eaLnBrk="1" hangingPunct="1">
              <a:lnSpc>
                <a:spcPct val="110000"/>
              </a:lnSpc>
              <a:buClrTx/>
              <a:buSzPct val="100000"/>
              <a:buFontTx/>
              <a:buNone/>
            </a:pPr>
            <a:r>
              <a:rPr lang="zh-CN" altLang="en-US" sz="2400" b="1" baseline="0" dirty="0">
                <a:solidFill>
                  <a:srgbClr val="000000"/>
                </a:solidFill>
              </a:rPr>
              <a:t>常数</a:t>
            </a:r>
            <a:r>
              <a:rPr lang="en-US" altLang="zh-CN" sz="2400" b="1" baseline="0" dirty="0">
                <a:solidFill>
                  <a:srgbClr val="000000"/>
                </a:solidFill>
              </a:rPr>
              <a:t>---</a:t>
            </a:r>
            <a:r>
              <a:rPr lang="zh-CN" altLang="en-US" sz="2400" b="1" baseline="0" dirty="0">
                <a:solidFill>
                  <a:srgbClr val="000000"/>
                </a:solidFill>
              </a:rPr>
              <a:t>数值常数，包括整数、实数。</a:t>
            </a:r>
            <a:endParaRPr lang="en-US" altLang="en-US" sz="2800" b="1" dirty="0">
              <a:solidFill>
                <a:srgbClr val="000000"/>
              </a:solidFill>
            </a:endParaRPr>
          </a:p>
          <a:p>
            <a:pPr lvl="0" defTabSz="914400" eaLnBrk="1" hangingPunct="1">
              <a:lnSpc>
                <a:spcPct val="110000"/>
              </a:lnSpc>
              <a:buNone/>
            </a:pPr>
            <a:r>
              <a:rPr lang="zh-CN" altLang="en-US" sz="2800" b="1" baseline="0" dirty="0"/>
              <a:t>扫描器具体设计与实现参见实验一</a:t>
            </a:r>
            <a:endParaRPr lang="en-US" altLang="en-US" sz="3200" dirty="0"/>
          </a:p>
          <a:p>
            <a:pPr lvl="1" indent="114300" defTabSz="914400" eaLnBrk="1" hangingPunct="1">
              <a:lnSpc>
                <a:spcPct val="110000"/>
              </a:lnSpc>
              <a:buClrTx/>
              <a:buSzPct val="100000"/>
              <a:buFontTx/>
              <a:buNone/>
            </a:pPr>
            <a:r>
              <a:rPr lang="zh-CN" altLang="en-US" sz="2400" b="1" baseline="0" dirty="0">
                <a:solidFill>
                  <a:srgbClr val="000000"/>
                </a:solidFill>
                <a:sym typeface="华文新魏" panose="02010800040101010101" pitchFamily="2" charset="-122"/>
              </a:rPr>
              <a:t>设计实现一个简单的扫描器</a:t>
            </a:r>
            <a:endParaRPr lang="en-US" altLang="en-US" sz="2800" b="1" dirty="0">
              <a:solidFill>
                <a:srgbClr val="000000"/>
              </a:solidFill>
            </a:endParaRPr>
          </a:p>
          <a:p>
            <a:pPr lvl="1" indent="114300" defTabSz="914400" eaLnBrk="1" hangingPunct="1">
              <a:lnSpc>
                <a:spcPct val="110000"/>
              </a:lnSpc>
              <a:buClrTx/>
              <a:buSzPct val="100000"/>
              <a:buFontTx/>
              <a:buNone/>
            </a:pPr>
            <a:r>
              <a:rPr lang="zh-CN" altLang="en-US" sz="2400" b="1" baseline="0" dirty="0">
                <a:solidFill>
                  <a:srgbClr val="000000"/>
                </a:solidFill>
              </a:rPr>
              <a:t>设计实现一个常数处理机</a:t>
            </a:r>
            <a:endParaRPr lang="en-US" altLang="en-US" sz="2800" b="1" dirty="0">
              <a:solidFill>
                <a:srgbClr val="000000"/>
              </a:solidFill>
            </a:endParaRPr>
          </a:p>
          <a:p>
            <a:pPr lvl="1" indent="114300" defTabSz="914400" eaLnBrk="1" hangingPunct="1">
              <a:lnSpc>
                <a:spcPct val="110000"/>
              </a:lnSpc>
              <a:buClrTx/>
              <a:buSzPct val="100000"/>
              <a:buFontTx/>
              <a:buNone/>
            </a:pPr>
            <a:r>
              <a:rPr lang="zh-CN" altLang="en-US" sz="2400" b="1" baseline="0" dirty="0">
                <a:solidFill>
                  <a:srgbClr val="000000"/>
                </a:solidFill>
              </a:rPr>
              <a:t>将常数处理机纳入简单扫描器系统</a:t>
            </a:r>
            <a:endParaRPr lang="en-US" altLang="en-US" sz="2800" b="1" dirty="0">
              <a:solidFill>
                <a:srgbClr val="000000"/>
              </a:solidFill>
            </a:endParaRPr>
          </a:p>
          <a:p>
            <a:pPr lvl="1" indent="114300" defTabSz="914400" eaLnBrk="1" hangingPunct="1">
              <a:lnSpc>
                <a:spcPct val="110000"/>
              </a:lnSpc>
              <a:buClrTx/>
              <a:buSzPct val="100000"/>
              <a:buFontTx/>
              <a:buNone/>
            </a:pPr>
            <a:r>
              <a:rPr lang="zh-CN" altLang="en-US" sz="2400" b="1" baseline="0" dirty="0">
                <a:solidFill>
                  <a:srgbClr val="000000"/>
                </a:solidFill>
              </a:rPr>
              <a:t>实验课扫描器升级：</a:t>
            </a:r>
            <a:endParaRPr lang="en-US" altLang="en-US" sz="2800" b="1" dirty="0">
              <a:solidFill>
                <a:srgbClr val="000000"/>
              </a:solidFill>
            </a:endParaRPr>
          </a:p>
          <a:p>
            <a:pPr lvl="2" indent="571500" defTabSz="914400" eaLnBrk="1" hangingPunct="1">
              <a:lnSpc>
                <a:spcPct val="110000"/>
              </a:lnSpc>
              <a:buClrTx/>
              <a:buSzPct val="100000"/>
              <a:buFontTx/>
              <a:buNone/>
            </a:pPr>
            <a:r>
              <a:rPr lang="zh-CN" altLang="en-US" sz="2100" b="1" baseline="0" dirty="0">
                <a:solidFill>
                  <a:srgbClr val="000000"/>
                </a:solidFill>
              </a:rPr>
              <a:t>升级符号表系统</a:t>
            </a:r>
            <a:endParaRPr lang="en-US" altLang="en-US" sz="2400" b="1" dirty="0">
              <a:solidFill>
                <a:srgbClr val="000000"/>
              </a:solidFill>
            </a:endParaRPr>
          </a:p>
          <a:p>
            <a:pPr lvl="3" indent="1028700" defTabSz="914400" eaLnBrk="1" hangingPunct="1">
              <a:lnSpc>
                <a:spcPct val="110000"/>
              </a:lnSpc>
              <a:buClrTx/>
              <a:buSzPct val="100000"/>
              <a:buFontTx/>
              <a:buNone/>
            </a:pPr>
            <a:r>
              <a:rPr lang="zh-CN" altLang="en-US" sz="1700" b="1" baseline="0" dirty="0">
                <a:solidFill>
                  <a:srgbClr val="000000"/>
                </a:solidFill>
              </a:rPr>
              <a:t>修改符号表数据结构</a:t>
            </a:r>
            <a:endParaRPr lang="en-US" altLang="en-US" sz="2000" b="1" dirty="0">
              <a:solidFill>
                <a:srgbClr val="000000"/>
              </a:solidFill>
            </a:endParaRPr>
          </a:p>
          <a:p>
            <a:pPr lvl="3" indent="1028700" defTabSz="914400" eaLnBrk="1" hangingPunct="1">
              <a:lnSpc>
                <a:spcPct val="110000"/>
              </a:lnSpc>
              <a:buClrTx/>
              <a:buSzPct val="100000"/>
              <a:buFontTx/>
              <a:buNone/>
            </a:pPr>
            <a:r>
              <a:rPr lang="zh-CN" altLang="en-US" sz="1700" b="1" baseline="0" dirty="0">
                <a:solidFill>
                  <a:srgbClr val="000000"/>
                </a:solidFill>
              </a:rPr>
              <a:t>修改读写符号表部分的程序</a:t>
            </a:r>
            <a:endParaRPr lang="en-US" altLang="en-US" sz="2000" b="1" dirty="0">
              <a:solidFill>
                <a:srgbClr val="000000"/>
              </a:solidFill>
            </a:endParaRPr>
          </a:p>
          <a:p>
            <a:pPr lvl="2" indent="571500" defTabSz="914400" eaLnBrk="1" hangingPunct="1">
              <a:lnSpc>
                <a:spcPct val="110000"/>
              </a:lnSpc>
              <a:buClrTx/>
              <a:buSzPct val="100000"/>
              <a:buFontTx/>
              <a:buNone/>
            </a:pPr>
            <a:r>
              <a:rPr lang="zh-CN" altLang="en-US" sz="2100" b="1" baseline="0" dirty="0">
                <a:solidFill>
                  <a:srgbClr val="000000"/>
                </a:solidFill>
              </a:rPr>
              <a:t>升级关键字表和界符表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  <p:pic>
        <p:nvPicPr>
          <p:cNvPr id="25603" name="Picture 4" descr="j0196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63" y="2438400"/>
            <a:ext cx="1493837" cy="1597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07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147955"/>
            <a:ext cx="7772400" cy="685800"/>
          </a:xfrm>
        </p:spPr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一个简单文法的编译器前端的设计与实现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626" name="Rectangle 3"/>
          <p:cNvSpPr>
            <a:spLocks noGrp="1"/>
          </p:cNvSpPr>
          <p:nvPr>
            <p:ph type="body" sz="half"/>
          </p:nvPr>
        </p:nvSpPr>
        <p:spPr>
          <a:xfrm>
            <a:off x="468313" y="981075"/>
            <a:ext cx="8064500" cy="1223963"/>
          </a:xfrm>
        </p:spPr>
        <p:txBody>
          <a:bodyPr lIns="91440" tIns="45720" rIns="91440" bIns="45720" anchor="t" anchorCtr="0"/>
          <a:lstStyle>
            <a:lvl1pPr lvl="0">
              <a:buClrTx/>
              <a:buSzPct val="100000"/>
              <a:buFontTx/>
              <a:defRPr sz="2800"/>
            </a:lvl1pPr>
            <a:lvl2pPr lvl="1">
              <a:buClrTx/>
              <a:buSzPct val="100000"/>
              <a:buFontTx/>
              <a:defRPr sz="2400"/>
            </a:lvl2pPr>
            <a:lvl3pPr lvl="2">
              <a:buClrTx/>
              <a:buSzPct val="100000"/>
              <a:buFontTx/>
              <a:defRPr sz="2000"/>
            </a:lvl3pPr>
            <a:lvl4pPr lvl="3">
              <a:buClrTx/>
              <a:buSzPct val="100000"/>
              <a:buFontTx/>
              <a:defRPr sz="1800"/>
            </a:lvl4pPr>
            <a:lvl5pPr lvl="4">
              <a:buClrTx/>
              <a:buSzPct val="100000"/>
              <a:buFontTx/>
              <a:defRPr sz="1800"/>
            </a:lvl5pPr>
          </a:lstStyle>
          <a:p>
            <a:pPr lvl="0" defTabSz="914400" eaLnBrk="1" hangingPunct="1">
              <a:lnSpc>
                <a:spcPct val="110000"/>
              </a:lnSpc>
              <a:buNone/>
            </a:pPr>
            <a:r>
              <a:rPr lang="zh-CN" altLang="en-US" sz="2800" b="1" dirty="0"/>
              <a:t>语法分析器设计实现</a:t>
            </a:r>
            <a:endParaRPr lang="en-US" altLang="en-US" sz="3200" dirty="0"/>
          </a:p>
          <a:p>
            <a:pPr lvl="1" indent="114300" defTabSz="914400" eaLnBrk="1" hangingPunct="1">
              <a:lnSpc>
                <a:spcPct val="110000"/>
              </a:lnSpc>
              <a:buClrTx/>
              <a:buSzPct val="100000"/>
              <a:buFontTx/>
              <a:buChar char="•"/>
            </a:pPr>
            <a:r>
              <a:rPr lang="zh-CN" altLang="en-US" sz="2400" b="1" dirty="0">
                <a:solidFill>
                  <a:srgbClr val="000000"/>
                </a:solidFill>
              </a:rPr>
              <a:t>文法</a:t>
            </a:r>
            <a:endParaRPr lang="en-US" altLang="en-US" sz="2800" b="1" dirty="0">
              <a:solidFill>
                <a:srgbClr val="000000"/>
              </a:solidFill>
            </a:endParaRPr>
          </a:p>
          <a:p>
            <a:pPr lvl="0" defTabSz="914400" eaLnBrk="1" hangingPunct="1">
              <a:lnSpc>
                <a:spcPct val="110000"/>
              </a:lnSpc>
              <a:buNone/>
            </a:pPr>
            <a:endParaRPr lang="en-US" altLang="zh-CN" sz="2800" b="1" dirty="0"/>
          </a:p>
        </p:txBody>
      </p:sp>
      <p:pic>
        <p:nvPicPr>
          <p:cNvPr id="26627" name="Picture 4" descr="j0196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63" y="2438400"/>
            <a:ext cx="1493837" cy="1597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8" name="Rectangle 5"/>
          <p:cNvSpPr/>
          <p:nvPr/>
        </p:nvSpPr>
        <p:spPr>
          <a:xfrm>
            <a:off x="395288" y="2109788"/>
            <a:ext cx="8585200" cy="42576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>
            <a:spAutoFit/>
          </a:bodyPr>
          <a:lstStyle/>
          <a:p>
            <a:pPr indent="-66675"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PROGRAM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program id SUB_PROGRAM.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-66675"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SUB_PROGRAM 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VARIABLE COM_SENTENCE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-66675"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VARIABLE 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var ID_SEQUENCE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TYPE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；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-66675"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ID_SEQUENCE 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id {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id}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-66675"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TYPE 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integer | real | char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-66675"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COM_SENTENCE 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begin SEN_SEQUENCE end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-66675"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SEN_SEQUENCE 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EVA_SENTENCE {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；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EVA_SENTENCE }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-66675"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EVA_SENTENCE 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id := EXPRESSION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-66675"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EXPRESSION 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EXPRESSION + TERM | EXPRESSION - TERM |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TERM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-66675"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TERM 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TERM *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FACTOR |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TERM /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FACTOR |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FACTOR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-66675"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FACTOR 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id | cons | ( EXPRESSION )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-66675">
              <a:buFontTx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indent="-66675">
              <a:buFontTx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其中：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id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为标识符，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cons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为常数。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13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147955"/>
            <a:ext cx="7772400" cy="685800"/>
          </a:xfrm>
        </p:spPr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一个简单文法的编译器前端的设计与实现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650" name="Rectangle 3"/>
          <p:cNvSpPr>
            <a:spLocks noGrp="1"/>
          </p:cNvSpPr>
          <p:nvPr>
            <p:ph type="body" sz="half"/>
          </p:nvPr>
        </p:nvSpPr>
        <p:spPr>
          <a:xfrm>
            <a:off x="468313" y="1196340"/>
            <a:ext cx="8064500" cy="4679950"/>
          </a:xfrm>
        </p:spPr>
        <p:txBody>
          <a:bodyPr lIns="91440" tIns="45720" rIns="91440" bIns="45720" anchor="t" anchorCtr="0"/>
          <a:lstStyle>
            <a:lvl1pPr lvl="0">
              <a:buClrTx/>
              <a:buSzPct val="100000"/>
              <a:buFontTx/>
              <a:defRPr sz="2800"/>
            </a:lvl1pPr>
            <a:lvl2pPr lvl="1">
              <a:buClrTx/>
              <a:buSzPct val="100000"/>
              <a:buFontTx/>
              <a:defRPr sz="2400"/>
            </a:lvl2pPr>
            <a:lvl3pPr lvl="2">
              <a:buClrTx/>
              <a:buSzPct val="100000"/>
              <a:buFontTx/>
              <a:defRPr sz="2000"/>
            </a:lvl3pPr>
            <a:lvl4pPr lvl="3">
              <a:buClrTx/>
              <a:buSzPct val="100000"/>
              <a:buFontTx/>
              <a:defRPr sz="1800"/>
            </a:lvl4pPr>
            <a:lvl5pPr lvl="4">
              <a:buClrTx/>
              <a:buSzPct val="100000"/>
              <a:buFontTx/>
              <a:defRPr sz="1800"/>
            </a:lvl5pPr>
          </a:lstStyle>
          <a:p>
            <a:pPr lvl="0" defTabSz="914400" eaLnBrk="1" hangingPunct="1">
              <a:lnSpc>
                <a:spcPct val="110000"/>
              </a:lnSpc>
              <a:buNone/>
            </a:pPr>
            <a:r>
              <a:rPr lang="zh-CN" altLang="en-US" sz="2800" b="1" dirty="0"/>
              <a:t>语法分析器设计实现</a:t>
            </a:r>
            <a:endParaRPr lang="en-US" altLang="en-US" sz="3200" dirty="0"/>
          </a:p>
          <a:p>
            <a:pPr lvl="1" indent="114300" defTabSz="914400" eaLnBrk="1" hangingPunct="1">
              <a:lnSpc>
                <a:spcPct val="110000"/>
              </a:lnSpc>
              <a:buClrTx/>
              <a:buSzPct val="100000"/>
              <a:buFontTx/>
              <a:buChar char="•"/>
            </a:pPr>
            <a:r>
              <a:rPr lang="zh-CN" altLang="en-US" sz="2400" b="1" dirty="0">
                <a:solidFill>
                  <a:srgbClr val="000000"/>
                </a:solidFill>
              </a:rPr>
              <a:t>递归下降子程序（参见</a:t>
            </a:r>
            <a:r>
              <a:rPr lang="en-US" altLang="zh-CN" sz="2400" b="1" dirty="0">
                <a:solidFill>
                  <a:srgbClr val="000000"/>
                </a:solidFill>
              </a:rPr>
              <a:t>word</a:t>
            </a:r>
            <a:r>
              <a:rPr lang="zh-CN" altLang="en-US" sz="2400" b="1" dirty="0">
                <a:solidFill>
                  <a:srgbClr val="000000"/>
                </a:solidFill>
              </a:rPr>
              <a:t>文档“一个简单语言的编译实例”）</a:t>
            </a:r>
            <a:endParaRPr lang="en-US" altLang="en-US" sz="2800" b="1" dirty="0">
              <a:solidFill>
                <a:srgbClr val="000000"/>
              </a:solidFill>
            </a:endParaRPr>
          </a:p>
          <a:p>
            <a:pPr lvl="0" defTabSz="914400" eaLnBrk="1" hangingPunct="1">
              <a:lnSpc>
                <a:spcPct val="110000"/>
              </a:lnSpc>
              <a:buNone/>
            </a:pPr>
            <a:r>
              <a:rPr lang="zh-CN" altLang="en-US" sz="2800" b="1" dirty="0"/>
              <a:t>中间代码设计</a:t>
            </a:r>
            <a:r>
              <a:rPr lang="en-US" altLang="zh-CN" sz="2800" b="1" dirty="0"/>
              <a:t>---</a:t>
            </a:r>
            <a:r>
              <a:rPr lang="zh-CN" altLang="en-US" sz="2800" b="1" dirty="0"/>
              <a:t>四元式</a:t>
            </a:r>
            <a:endParaRPr lang="en-US" altLang="en-US" sz="3200" dirty="0"/>
          </a:p>
          <a:p>
            <a:pPr lvl="1" indent="114300" defTabSz="914400" eaLnBrk="1" hangingPunct="1">
              <a:lnSpc>
                <a:spcPct val="110000"/>
              </a:lnSpc>
              <a:buClrTx/>
              <a:buSzPct val="100000"/>
              <a:buFontTx/>
              <a:buChar char="•"/>
            </a:pPr>
            <a:r>
              <a:rPr lang="zh-CN" altLang="en-US" sz="2400" b="1" dirty="0">
                <a:solidFill>
                  <a:srgbClr val="000000"/>
                </a:solidFill>
              </a:rPr>
              <a:t>操作四元式</a:t>
            </a:r>
            <a:r>
              <a:rPr lang="en-US" altLang="zh-CN" sz="2400" b="1" dirty="0">
                <a:solidFill>
                  <a:srgbClr val="000000"/>
                </a:solidFill>
              </a:rPr>
              <a:t> ---</a:t>
            </a:r>
            <a:r>
              <a:rPr lang="zh-CN" altLang="en-US" sz="2400" b="1" dirty="0">
                <a:solidFill>
                  <a:srgbClr val="000000"/>
                </a:solidFill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</a:rPr>
              <a:t>op, ob1, ob2, t</a:t>
            </a:r>
            <a:r>
              <a:rPr lang="zh-CN" altLang="en-US" sz="2400" b="1" dirty="0">
                <a:solidFill>
                  <a:srgbClr val="000000"/>
                </a:solidFill>
              </a:rPr>
              <a:t>）</a:t>
            </a:r>
            <a:endParaRPr lang="en-US" altLang="en-US" sz="2800" b="1" dirty="0">
              <a:solidFill>
                <a:srgbClr val="000000"/>
              </a:solidFill>
            </a:endParaRPr>
          </a:p>
          <a:p>
            <a:pPr lvl="1" indent="114300" defTabSz="914400" eaLnBrk="1" hangingPunct="1">
              <a:lnSpc>
                <a:spcPct val="110000"/>
              </a:lnSpc>
              <a:buClrTx/>
              <a:buSzPct val="100000"/>
              <a:buFontTx/>
              <a:buChar char="•"/>
            </a:pPr>
            <a:r>
              <a:rPr lang="zh-CN" altLang="en-US" sz="2400" b="1" dirty="0">
                <a:solidFill>
                  <a:srgbClr val="000000"/>
                </a:solidFill>
              </a:rPr>
              <a:t>赋值四元式</a:t>
            </a:r>
            <a:r>
              <a:rPr lang="en-US" altLang="zh-CN" sz="2400" b="1" dirty="0">
                <a:solidFill>
                  <a:srgbClr val="000000"/>
                </a:solidFill>
              </a:rPr>
              <a:t> ---</a:t>
            </a:r>
            <a:r>
              <a:rPr lang="zh-CN" altLang="en-US" sz="2400" b="1" dirty="0">
                <a:solidFill>
                  <a:srgbClr val="000000"/>
                </a:solidFill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</a:rPr>
              <a:t>:=, ob,    , v</a:t>
            </a:r>
            <a:r>
              <a:rPr lang="zh-CN" altLang="en-US" sz="2400" b="1" dirty="0">
                <a:solidFill>
                  <a:srgbClr val="000000"/>
                </a:solidFill>
              </a:rPr>
              <a:t>）</a:t>
            </a:r>
            <a:endParaRPr lang="en-US" altLang="en-US" sz="2800" b="1" dirty="0">
              <a:solidFill>
                <a:srgbClr val="000000"/>
              </a:solidFill>
            </a:endParaRPr>
          </a:p>
          <a:p>
            <a:pPr lvl="1" indent="114300" defTabSz="914400" eaLnBrk="1" hangingPunct="1">
              <a:lnSpc>
                <a:spcPct val="110000"/>
              </a:lnSpc>
              <a:buClrTx/>
              <a:buSzPct val="100000"/>
              <a:buFontTx/>
              <a:buChar char="•"/>
            </a:pPr>
            <a:r>
              <a:rPr lang="zh-CN" altLang="en-US" sz="2400" b="1" dirty="0">
                <a:solidFill>
                  <a:srgbClr val="000000"/>
                </a:solidFill>
              </a:rPr>
              <a:t>中间代码设计升级（参见</a:t>
            </a:r>
            <a:r>
              <a:rPr lang="en-US" altLang="zh-CN" sz="2400" b="1" dirty="0">
                <a:solidFill>
                  <a:srgbClr val="000000"/>
                </a:solidFill>
              </a:rPr>
              <a:t>word</a:t>
            </a:r>
            <a:r>
              <a:rPr lang="zh-CN" altLang="en-US" sz="2400" b="1" dirty="0">
                <a:solidFill>
                  <a:srgbClr val="000000"/>
                </a:solidFill>
              </a:rPr>
              <a:t>文档“一个简单语言的编译实例”）</a:t>
            </a:r>
            <a:endParaRPr lang="en-US" altLang="en-US" sz="2800" b="1" dirty="0">
              <a:solidFill>
                <a:srgbClr val="000000"/>
              </a:solidFill>
            </a:endParaRPr>
          </a:p>
          <a:p>
            <a:pPr lvl="2" indent="571500" defTabSz="914400" eaLnBrk="1" hangingPunct="1">
              <a:lnSpc>
                <a:spcPct val="110000"/>
              </a:lnSpc>
              <a:buClrTx/>
              <a:buSzPct val="100000"/>
              <a:buFontTx/>
              <a:buChar char="•"/>
            </a:pPr>
            <a:r>
              <a:rPr lang="zh-CN" altLang="en-US" sz="2400" b="1" dirty="0">
                <a:solidFill>
                  <a:srgbClr val="000000"/>
                </a:solidFill>
              </a:rPr>
              <a:t>程序声明语句的四元式设计</a:t>
            </a:r>
            <a:endParaRPr lang="en-US" altLang="en-US" sz="2400" b="1" dirty="0">
              <a:solidFill>
                <a:srgbClr val="000000"/>
              </a:solidFill>
            </a:endParaRPr>
          </a:p>
          <a:p>
            <a:pPr lvl="2" indent="571500" defTabSz="914400" eaLnBrk="1" hangingPunct="1">
              <a:lnSpc>
                <a:spcPct val="110000"/>
              </a:lnSpc>
              <a:buClrTx/>
              <a:buSzPct val="100000"/>
              <a:buFontTx/>
              <a:buChar char="•"/>
            </a:pPr>
            <a:r>
              <a:rPr lang="zh-CN" altLang="en-US" sz="2400" b="1" dirty="0">
                <a:solidFill>
                  <a:srgbClr val="000000"/>
                </a:solidFill>
              </a:rPr>
              <a:t>程序结尾语句的四元式设计</a:t>
            </a:r>
            <a:endParaRPr lang="en-US" altLang="en-US" sz="2400" b="1" dirty="0">
              <a:solidFill>
                <a:srgbClr val="000000"/>
              </a:solidFill>
            </a:endParaRPr>
          </a:p>
          <a:p>
            <a:pPr lvl="0" defTabSz="914400" eaLnBrk="1" hangingPunct="1">
              <a:lnSpc>
                <a:spcPct val="110000"/>
              </a:lnSpc>
              <a:buNone/>
            </a:pPr>
            <a:endParaRPr lang="en-US" altLang="zh-CN" sz="2400" b="1" dirty="0"/>
          </a:p>
        </p:txBody>
      </p:sp>
      <p:pic>
        <p:nvPicPr>
          <p:cNvPr id="27651" name="Picture 4" descr="j0196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63" y="2438400"/>
            <a:ext cx="1493837" cy="1597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17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147955"/>
            <a:ext cx="7772400" cy="685800"/>
          </a:xfrm>
        </p:spPr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一个简单文法的编译器前端的设计与实现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674" name="Rectangle 3"/>
          <p:cNvSpPr>
            <a:spLocks noGrp="1"/>
          </p:cNvSpPr>
          <p:nvPr>
            <p:ph type="body" sz="half"/>
          </p:nvPr>
        </p:nvSpPr>
        <p:spPr>
          <a:xfrm>
            <a:off x="468313" y="836613"/>
            <a:ext cx="8064500" cy="3816350"/>
          </a:xfrm>
        </p:spPr>
        <p:txBody>
          <a:bodyPr lIns="91440" tIns="45720" rIns="91440" bIns="45720" anchor="t" anchorCtr="0"/>
          <a:lstStyle>
            <a:lvl1pPr lvl="0">
              <a:buClrTx/>
              <a:buSzPct val="100000"/>
              <a:buFontTx/>
              <a:defRPr sz="2800"/>
            </a:lvl1pPr>
            <a:lvl2pPr lvl="1">
              <a:buClrTx/>
              <a:buSzPct val="100000"/>
              <a:buFontTx/>
              <a:defRPr sz="2400"/>
            </a:lvl2pPr>
            <a:lvl3pPr lvl="2">
              <a:buClrTx/>
              <a:buSzPct val="100000"/>
              <a:buFontTx/>
              <a:defRPr sz="2000"/>
            </a:lvl3pPr>
            <a:lvl4pPr lvl="3">
              <a:buClrTx/>
              <a:buSzPct val="100000"/>
              <a:buFontTx/>
              <a:defRPr sz="1800"/>
            </a:lvl4pPr>
            <a:lvl5pPr lvl="4">
              <a:buClrTx/>
              <a:buSzPct val="100000"/>
              <a:buFontTx/>
              <a:defRPr sz="1800"/>
            </a:lvl5pPr>
          </a:lstStyle>
          <a:p>
            <a:pPr lvl="0" defTabSz="914400" eaLnBrk="1" hangingPunct="1">
              <a:lnSpc>
                <a:spcPct val="110000"/>
              </a:lnSpc>
              <a:buNone/>
            </a:pPr>
            <a:r>
              <a:rPr lang="zh-CN" altLang="en-US" sz="2800" b="1" dirty="0"/>
              <a:t>语义分析程序的设计实现</a:t>
            </a:r>
            <a:endParaRPr lang="en-US" altLang="en-US" sz="3200" dirty="0"/>
          </a:p>
          <a:p>
            <a:pPr lvl="1" indent="114300" defTabSz="914400" eaLnBrk="1" hangingPunct="1">
              <a:lnSpc>
                <a:spcPct val="110000"/>
              </a:lnSpc>
              <a:buClrTx/>
              <a:buSzPct val="100000"/>
              <a:buFontTx/>
              <a:buChar char="•"/>
            </a:pPr>
            <a:r>
              <a:rPr lang="zh-CN" altLang="en-US" sz="2400" b="1" dirty="0">
                <a:solidFill>
                  <a:srgbClr val="000000"/>
                </a:solidFill>
              </a:rPr>
              <a:t>翻译文法（以变量说明语句为例）</a:t>
            </a:r>
            <a:endParaRPr lang="en-US" altLang="en-US" sz="2800" b="1" dirty="0">
              <a:solidFill>
                <a:srgbClr val="000000"/>
              </a:solidFill>
            </a:endParaRPr>
          </a:p>
          <a:p>
            <a:pPr lvl="2" indent="571500" defTabSz="914400" eaLnBrk="1" hangingPunct="1">
              <a:buClrTx/>
              <a:buSzPct val="100000"/>
              <a:buFontTx/>
              <a:buChar char="•"/>
            </a:pPr>
            <a:r>
              <a:rPr lang="zh-CN" altLang="en-US" sz="2000" b="1" dirty="0">
                <a:solidFill>
                  <a:srgbClr val="000000"/>
                </a:solidFill>
              </a:rPr>
              <a:t>原文法：</a:t>
            </a:r>
            <a:endParaRPr lang="en-US" altLang="en-US" sz="2400" b="1" dirty="0">
              <a:solidFill>
                <a:srgbClr val="000000"/>
              </a:solidFill>
            </a:endParaRPr>
          </a:p>
          <a:p>
            <a:pPr lvl="3" indent="1028700" defTabSz="914400" eaLnBrk="1" hangingPunct="1">
              <a:buClrTx/>
              <a:buSzPct val="100000"/>
              <a:buFontTx/>
              <a:buChar char="–"/>
            </a:pPr>
            <a:r>
              <a:rPr lang="en-US" altLang="zh-CN" sz="1800" b="1" dirty="0">
                <a:solidFill>
                  <a:srgbClr val="000000"/>
                </a:solidFill>
              </a:rPr>
              <a:t>VAR </a:t>
            </a:r>
            <a:r>
              <a:rPr lang="en-US" altLang="zh-CN" sz="1800" b="1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800" b="1" dirty="0">
                <a:solidFill>
                  <a:srgbClr val="000000"/>
                </a:solidFill>
              </a:rPr>
              <a:t> var ID_SEQ </a:t>
            </a:r>
            <a:r>
              <a:rPr lang="zh-CN" altLang="en-US" sz="1800" b="1" dirty="0">
                <a:solidFill>
                  <a:srgbClr val="000000"/>
                </a:solidFill>
              </a:rPr>
              <a:t>：</a:t>
            </a:r>
            <a:r>
              <a:rPr lang="en-US" altLang="zh-CN" sz="1800" b="1" dirty="0">
                <a:solidFill>
                  <a:srgbClr val="000000"/>
                </a:solidFill>
              </a:rPr>
              <a:t>TYPE </a:t>
            </a:r>
            <a:r>
              <a:rPr lang="zh-CN" altLang="en-US" sz="1800" b="1" dirty="0">
                <a:solidFill>
                  <a:srgbClr val="000000"/>
                </a:solidFill>
              </a:rPr>
              <a:t>；</a:t>
            </a:r>
            <a:endParaRPr lang="en-US" altLang="en-US" sz="2000" b="1" dirty="0">
              <a:solidFill>
                <a:srgbClr val="000000"/>
              </a:solidFill>
            </a:endParaRPr>
          </a:p>
          <a:p>
            <a:pPr lvl="3" indent="1028700" defTabSz="914400" eaLnBrk="1" hangingPunct="1">
              <a:buClrTx/>
              <a:buSzPct val="100000"/>
              <a:buFontTx/>
              <a:buChar char="–"/>
            </a:pPr>
            <a:r>
              <a:rPr lang="en-US" altLang="zh-CN" sz="1800" b="1" dirty="0">
                <a:solidFill>
                  <a:srgbClr val="000000"/>
                </a:solidFill>
              </a:rPr>
              <a:t>ID_SEQ </a:t>
            </a:r>
            <a:r>
              <a:rPr lang="en-US" altLang="zh-CN" sz="1800" b="1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800" b="1" dirty="0">
                <a:solidFill>
                  <a:srgbClr val="000000"/>
                </a:solidFill>
              </a:rPr>
              <a:t> id { , id }</a:t>
            </a:r>
            <a:endParaRPr lang="en-US" altLang="en-US" sz="2000" b="1" dirty="0">
              <a:solidFill>
                <a:srgbClr val="000000"/>
              </a:solidFill>
            </a:endParaRPr>
          </a:p>
          <a:p>
            <a:pPr lvl="3" indent="1028700" defTabSz="914400" eaLnBrk="1" hangingPunct="1">
              <a:buClrTx/>
              <a:buSzPct val="100000"/>
              <a:buFontTx/>
              <a:buChar char="–"/>
            </a:pPr>
            <a:r>
              <a:rPr lang="en-US" altLang="zh-CN" sz="1800" b="1" dirty="0">
                <a:solidFill>
                  <a:srgbClr val="000000"/>
                </a:solidFill>
              </a:rPr>
              <a:t>TYPE </a:t>
            </a:r>
            <a:r>
              <a:rPr lang="en-US" altLang="zh-CN" sz="1800" b="1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800" b="1" dirty="0">
                <a:solidFill>
                  <a:srgbClr val="000000"/>
                </a:solidFill>
              </a:rPr>
              <a:t> integer | real | char</a:t>
            </a:r>
            <a:endParaRPr lang="en-US" altLang="en-US" sz="2000" b="1" dirty="0">
              <a:solidFill>
                <a:srgbClr val="000000"/>
              </a:solidFill>
            </a:endParaRPr>
          </a:p>
          <a:p>
            <a:pPr lvl="2" indent="571500" defTabSz="914400" eaLnBrk="1" hangingPunct="1">
              <a:buClrTx/>
              <a:buSzPct val="100000"/>
              <a:buFontTx/>
              <a:buChar char="•"/>
            </a:pPr>
            <a:r>
              <a:rPr lang="zh-CN" altLang="en-US" sz="2000" b="1" dirty="0">
                <a:solidFill>
                  <a:srgbClr val="000000"/>
                </a:solidFill>
              </a:rPr>
              <a:t>翻译文法：</a:t>
            </a:r>
            <a:endParaRPr lang="en-US" altLang="en-US" sz="2400" b="1" dirty="0">
              <a:solidFill>
                <a:srgbClr val="000000"/>
              </a:solidFill>
            </a:endParaRPr>
          </a:p>
          <a:p>
            <a:pPr lvl="3" indent="1028700" defTabSz="914400" eaLnBrk="1" hangingPunct="1">
              <a:buClrTx/>
              <a:buSzPct val="100000"/>
              <a:buFontTx/>
              <a:buChar char="–"/>
            </a:pPr>
            <a:r>
              <a:rPr lang="en-US" altLang="zh-CN" sz="1800" b="1" dirty="0">
                <a:solidFill>
                  <a:srgbClr val="000000"/>
                </a:solidFill>
              </a:rPr>
              <a:t>VAR </a:t>
            </a:r>
            <a:r>
              <a:rPr lang="en-US" altLang="zh-CN" sz="1800" b="1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800" b="1" dirty="0">
                <a:solidFill>
                  <a:srgbClr val="000000"/>
                </a:solidFill>
              </a:rPr>
              <a:t> var </a:t>
            </a:r>
            <a:r>
              <a:rPr lang="en-US" altLang="zh-CN" sz="1800" b="1" dirty="0">
                <a:solidFill>
                  <a:srgbClr val="3333CC"/>
                </a:solidFill>
              </a:rPr>
              <a:t>“a1”</a:t>
            </a:r>
            <a:r>
              <a:rPr lang="en-US" altLang="zh-CN" sz="1800" b="1" dirty="0">
                <a:solidFill>
                  <a:srgbClr val="000000"/>
                </a:solidFill>
              </a:rPr>
              <a:t> ID_SEQ </a:t>
            </a:r>
            <a:r>
              <a:rPr lang="zh-CN" altLang="en-US" sz="1800" b="1" dirty="0">
                <a:solidFill>
                  <a:srgbClr val="000000"/>
                </a:solidFill>
              </a:rPr>
              <a:t>：</a:t>
            </a:r>
            <a:r>
              <a:rPr lang="en-US" altLang="zh-CN" sz="1800" b="1" dirty="0">
                <a:solidFill>
                  <a:srgbClr val="000000"/>
                </a:solidFill>
              </a:rPr>
              <a:t>TYPE </a:t>
            </a:r>
            <a:r>
              <a:rPr lang="zh-CN" altLang="en-US" sz="1800" b="1" dirty="0">
                <a:solidFill>
                  <a:srgbClr val="000000"/>
                </a:solidFill>
              </a:rPr>
              <a:t>；</a:t>
            </a:r>
            <a:r>
              <a:rPr lang="en-US" altLang="zh-CN" sz="2000" b="1" dirty="0">
                <a:sym typeface="+mn-ea"/>
              </a:rPr>
              <a:t> </a:t>
            </a:r>
            <a:r>
              <a:rPr lang="en-US" altLang="zh-CN" sz="2000" b="1" dirty="0">
                <a:solidFill>
                  <a:srgbClr val="3333CC"/>
                </a:solidFill>
                <a:sym typeface="+mn-ea"/>
              </a:rPr>
              <a:t>“a6”</a:t>
            </a:r>
            <a:endParaRPr lang="en-US" altLang="en-US" sz="2000" b="1" dirty="0">
              <a:solidFill>
                <a:srgbClr val="000000"/>
              </a:solidFill>
            </a:endParaRPr>
          </a:p>
          <a:p>
            <a:pPr lvl="3" indent="1028700" defTabSz="914400" eaLnBrk="1" hangingPunct="1">
              <a:buClrTx/>
              <a:buSzPct val="100000"/>
              <a:buFontTx/>
              <a:buChar char="–"/>
            </a:pPr>
            <a:r>
              <a:rPr lang="en-US" altLang="zh-CN" sz="1800" b="1" dirty="0">
                <a:solidFill>
                  <a:srgbClr val="000000"/>
                </a:solidFill>
              </a:rPr>
              <a:t>ID_SEQ </a:t>
            </a:r>
            <a:r>
              <a:rPr lang="en-US" altLang="zh-CN" sz="1800" b="1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800" b="1" dirty="0">
                <a:solidFill>
                  <a:srgbClr val="000000"/>
                </a:solidFill>
              </a:rPr>
              <a:t> id </a:t>
            </a:r>
            <a:r>
              <a:rPr lang="en-US" altLang="zh-CN" sz="1800" b="1" dirty="0">
                <a:solidFill>
                  <a:srgbClr val="3333CC"/>
                </a:solidFill>
              </a:rPr>
              <a:t>“a2”</a:t>
            </a:r>
            <a:r>
              <a:rPr lang="en-US" altLang="zh-CN" sz="1800" b="1" dirty="0">
                <a:solidFill>
                  <a:srgbClr val="000000"/>
                </a:solidFill>
              </a:rPr>
              <a:t> { , id </a:t>
            </a:r>
            <a:r>
              <a:rPr lang="en-US" altLang="zh-CN" sz="1800" b="1" dirty="0">
                <a:solidFill>
                  <a:srgbClr val="3333CC"/>
                </a:solidFill>
              </a:rPr>
              <a:t>“a2”</a:t>
            </a:r>
            <a:r>
              <a:rPr lang="en-US" altLang="zh-CN" sz="1800" b="1" dirty="0">
                <a:solidFill>
                  <a:srgbClr val="000000"/>
                </a:solidFill>
              </a:rPr>
              <a:t> }</a:t>
            </a:r>
            <a:endParaRPr lang="en-US" altLang="en-US" sz="2000" b="1" dirty="0">
              <a:solidFill>
                <a:srgbClr val="000000"/>
              </a:solidFill>
            </a:endParaRPr>
          </a:p>
          <a:p>
            <a:pPr lvl="3" indent="1028700" defTabSz="914400" eaLnBrk="1" hangingPunct="1">
              <a:buClrTx/>
              <a:buSzPct val="100000"/>
              <a:buFontTx/>
              <a:buChar char="–"/>
            </a:pPr>
            <a:r>
              <a:rPr lang="en-US" altLang="zh-CN" sz="1800" b="1" dirty="0">
                <a:solidFill>
                  <a:srgbClr val="000000"/>
                </a:solidFill>
              </a:rPr>
              <a:t>TYPE </a:t>
            </a:r>
            <a:r>
              <a:rPr lang="en-US" altLang="zh-CN" sz="1800" b="1" dirty="0">
                <a:solidFill>
                  <a:srgbClr val="0000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800" b="1" dirty="0">
                <a:solidFill>
                  <a:srgbClr val="000000"/>
                </a:solidFill>
              </a:rPr>
              <a:t> integer </a:t>
            </a:r>
            <a:r>
              <a:rPr lang="en-US" altLang="zh-CN" sz="1800" b="1" dirty="0">
                <a:solidFill>
                  <a:srgbClr val="3333CC"/>
                </a:solidFill>
              </a:rPr>
              <a:t>“a3”</a:t>
            </a:r>
            <a:r>
              <a:rPr lang="en-US" altLang="zh-CN" sz="1800" b="1" dirty="0">
                <a:solidFill>
                  <a:srgbClr val="000000"/>
                </a:solidFill>
              </a:rPr>
              <a:t> | real </a:t>
            </a:r>
            <a:r>
              <a:rPr lang="en-US" altLang="zh-CN" sz="1800" b="1" dirty="0">
                <a:solidFill>
                  <a:srgbClr val="3333CC"/>
                </a:solidFill>
              </a:rPr>
              <a:t>“a4”</a:t>
            </a:r>
            <a:r>
              <a:rPr lang="en-US" altLang="zh-CN" sz="1800" b="1" dirty="0">
                <a:solidFill>
                  <a:srgbClr val="000000"/>
                </a:solidFill>
              </a:rPr>
              <a:t> | char </a:t>
            </a:r>
            <a:r>
              <a:rPr lang="en-US" altLang="zh-CN" sz="1800" b="1" dirty="0">
                <a:solidFill>
                  <a:srgbClr val="3333CC"/>
                </a:solidFill>
              </a:rPr>
              <a:t>“a5”</a:t>
            </a:r>
            <a:r>
              <a:rPr lang="en-US" altLang="zh-CN" sz="1800" b="1" dirty="0">
                <a:solidFill>
                  <a:srgbClr val="000000"/>
                </a:solidFill>
              </a:rPr>
              <a:t> </a:t>
            </a:r>
            <a:endParaRPr lang="en-US" altLang="en-US" sz="2000" b="1" dirty="0">
              <a:solidFill>
                <a:srgbClr val="000000"/>
              </a:solidFill>
            </a:endParaRPr>
          </a:p>
          <a:p>
            <a:pPr lvl="2" indent="571500" defTabSz="914400" eaLnBrk="1" hangingPunct="1">
              <a:buClrTx/>
              <a:buSzPct val="100000"/>
              <a:buFontTx/>
              <a:buChar char="•"/>
            </a:pPr>
            <a:endParaRPr lang="en-US" altLang="zh-CN" sz="2000" b="1" dirty="0">
              <a:solidFill>
                <a:srgbClr val="000000"/>
              </a:solidFill>
            </a:endParaRPr>
          </a:p>
        </p:txBody>
      </p:sp>
      <p:pic>
        <p:nvPicPr>
          <p:cNvPr id="28675" name="Picture 4" descr="j0196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63" y="2438400"/>
            <a:ext cx="1493837" cy="1597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6" name="Rectangle 6"/>
          <p:cNvSpPr/>
          <p:nvPr/>
        </p:nvSpPr>
        <p:spPr>
          <a:xfrm>
            <a:off x="684213" y="4501198"/>
            <a:ext cx="7920037" cy="230695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>
            <a:spAutoFit/>
          </a:bodyPr>
          <a:lstStyle/>
          <a:p>
            <a:pPr indent="723900">
              <a:buFontTx/>
            </a:pPr>
            <a:r>
              <a:rPr lang="zh-CN" altLang="en-US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其中：</a:t>
            </a: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a1 </a:t>
            </a:r>
            <a:r>
              <a:rPr lang="en-US" altLang="zh-CN" sz="1600" dirty="0">
                <a:solidFill>
                  <a:srgbClr val="3333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—</a:t>
            </a: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id.cat:=v; id.offset:=0;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723900">
              <a:buFontTx/>
            </a:pP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a2 </a:t>
            </a:r>
            <a:r>
              <a:rPr lang="en-US" altLang="zh-CN" sz="1600" dirty="0">
                <a:solidFill>
                  <a:srgbClr val="3333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—</a:t>
            </a: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push(</a:t>
            </a: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id_Token.val</a:t>
            </a: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723900">
              <a:buFontTx/>
            </a:pP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a3 </a:t>
            </a:r>
            <a:r>
              <a:rPr lang="en-US" altLang="zh-CN" sz="1600" dirty="0">
                <a:solidFill>
                  <a:srgbClr val="3333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—</a:t>
            </a: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id.type:=i;  id.len:=4;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723900">
              <a:buFontTx/>
            </a:pP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a4 </a:t>
            </a:r>
            <a:r>
              <a:rPr lang="en-US" altLang="zh-CN" sz="1600" dirty="0">
                <a:solidFill>
                  <a:srgbClr val="3333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—</a:t>
            </a: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id.type:=r;  id.len:=8;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723900">
              <a:buFontTx/>
            </a:pP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a5 </a:t>
            </a:r>
            <a:r>
              <a:rPr lang="en-US" altLang="zh-CN" sz="1600" dirty="0">
                <a:solidFill>
                  <a:srgbClr val="3333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—</a:t>
            </a: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id.type:=c;  id.len:=1;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723900">
              <a:buFontTx/>
            </a:pP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a6 </a:t>
            </a:r>
            <a:r>
              <a:rPr lang="en-US" altLang="zh-CN" sz="1600" dirty="0">
                <a:solidFill>
                  <a:srgbClr val="3333CC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—</a:t>
            </a: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while (</a:t>
            </a:r>
            <a:r>
              <a:rPr lang="zh-CN" altLang="en-US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栈不空</a:t>
            </a: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723900">
              <a:buFontTx/>
            </a:pP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{   id.entry:=pop();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723900">
              <a:buFontTx/>
            </a:pP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enter( id.entry, id.type, id.cat, id.offset );       //</a:t>
            </a:r>
            <a:r>
              <a:rPr lang="zh-CN" altLang="en-US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填写符号表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723900">
              <a:buFontTx/>
            </a:pPr>
            <a:r>
              <a:rPr lang="zh-CN" altLang="en-US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</a:t>
            </a: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id.offset:=id.offset+ id.len; }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41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147955"/>
            <a:ext cx="7772400" cy="685800"/>
          </a:xfrm>
        </p:spPr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编译原理课程设计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6" name="Rectangle 3"/>
          <p:cNvSpPr>
            <a:spLocks noGrp="1"/>
          </p:cNvSpPr>
          <p:nvPr>
            <p:ph idx="4294967295"/>
          </p:nvPr>
        </p:nvSpPr>
        <p:spPr>
          <a:xfrm>
            <a:off x="539750" y="1412875"/>
            <a:ext cx="8208963" cy="2808288"/>
          </a:xfrm>
        </p:spPr>
        <p:txBody>
          <a:bodyPr lIns="18000" tIns="45720" rIns="18000" bIns="45720" anchor="t" anchorCtr="0"/>
          <a:lstStyle/>
          <a:p>
            <a:pPr eaLnBrk="1" hangingPunct="1">
              <a:buChar char="•"/>
            </a:pPr>
            <a:r>
              <a:rPr lang="zh-CN" altLang="en-US" sz="3600" dirty="0"/>
              <a:t>安排</a:t>
            </a:r>
            <a:endParaRPr lang="en-US" altLang="en-US" dirty="0"/>
          </a:p>
          <a:p>
            <a:pPr eaLnBrk="1" hangingPunct="1">
              <a:buChar char="•"/>
            </a:pPr>
            <a:r>
              <a:rPr lang="zh-CN" altLang="en-US" sz="3600" dirty="0"/>
              <a:t>基本原理</a:t>
            </a:r>
            <a:endParaRPr lang="en-US" altLang="en-US" dirty="0"/>
          </a:p>
          <a:p>
            <a:pPr eaLnBrk="1" hangingPunct="1">
              <a:buChar char="•"/>
            </a:pPr>
            <a:r>
              <a:rPr lang="zh-CN" altLang="en-US" sz="3600" dirty="0"/>
              <a:t>系统的实现方案、数据结构及程序结构</a:t>
            </a:r>
          </a:p>
          <a:p>
            <a:pPr eaLnBrk="1" hangingPunct="1">
              <a:buChar char="•"/>
            </a:pPr>
            <a:r>
              <a:rPr lang="zh-CN" altLang="en-US" sz="3600" dirty="0"/>
              <a:t>要求、验收方式等</a:t>
            </a:r>
            <a:endParaRPr lang="en-US" altLang="en-US" dirty="0"/>
          </a:p>
        </p:txBody>
      </p:sp>
      <p:pic>
        <p:nvPicPr>
          <p:cNvPr id="11267" name="Picture 5" descr="woman_paint_sunset_md_cl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425" y="4365625"/>
            <a:ext cx="1736725" cy="2003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8"/>
          <p:cNvSpPr txBox="1"/>
          <p:nvPr/>
        </p:nvSpPr>
        <p:spPr>
          <a:xfrm>
            <a:off x="4392930" y="604520"/>
            <a:ext cx="3959225" cy="1168400"/>
          </a:xfrm>
          <a:prstGeom prst="rect">
            <a:avLst/>
          </a:prstGeom>
          <a:solidFill>
            <a:srgbClr val="FFFFCC"/>
          </a:solidFill>
          <a:ln w="12700" cap="sq" cmpd="sng">
            <a:solidFill>
              <a:schemeClr val="folHlink"/>
            </a:solidFill>
            <a:prstDash val="solid"/>
            <a:miter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lvl="3" defTabSz="914400" eaLnBrk="1" hangingPunct="1">
              <a:buClrTx/>
              <a:buSzPct val="100000"/>
              <a:buFontTx/>
            </a:pPr>
            <a:endParaRPr lang="en-US" altLang="zh-CN" sz="800" b="1" kern="1300" dirty="0">
              <a:solidFill>
                <a:srgbClr val="000000"/>
              </a:solidFill>
              <a:sym typeface="+mn-ea"/>
            </a:endParaRPr>
          </a:p>
          <a:p>
            <a:pPr marL="0" lvl="3" defTabSz="914400" eaLnBrk="1" hangingPunct="1">
              <a:buClrTx/>
              <a:buSzPct val="100000"/>
              <a:buFontTx/>
            </a:pPr>
            <a:r>
              <a:rPr lang="en-US" altLang="zh-CN" sz="1800" b="1" kern="1300" dirty="0">
                <a:solidFill>
                  <a:srgbClr val="000000"/>
                </a:solidFill>
                <a:sym typeface="+mn-ea"/>
              </a:rPr>
              <a:t>   </a:t>
            </a:r>
            <a:r>
              <a:rPr lang="en-US" altLang="zh-CN" sz="1800" b="1" kern="13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VAR  </a:t>
            </a:r>
            <a:r>
              <a:rPr lang="en-US" altLang="zh-CN" sz="1800" b="1" kern="1300" dirty="0">
                <a:solidFill>
                  <a:srgbClr val="00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b="1" kern="13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  var   ID_SEQ  </a:t>
            </a:r>
            <a:r>
              <a:rPr lang="zh-CN" altLang="en-US" sz="1800" b="1" kern="13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1800" b="1" kern="13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TYPE </a:t>
            </a:r>
            <a:r>
              <a:rPr lang="zh-CN" altLang="en-US" sz="1800" b="1" kern="13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；</a:t>
            </a:r>
            <a:endParaRPr lang="en-US" altLang="zh-CN" sz="1800" b="1" kern="1300" dirty="0">
              <a:solidFill>
                <a:srgbClr val="000000"/>
              </a:solidFill>
              <a:cs typeface="Times New Roman" panose="02020603050405020304" pitchFamily="18" charset="0"/>
              <a:sym typeface="+mn-ea"/>
            </a:endParaRPr>
          </a:p>
          <a:p>
            <a:pPr marL="0" lvl="3" defTabSz="914400" eaLnBrk="1" hangingPunct="1">
              <a:buClrTx/>
              <a:buSzPct val="100000"/>
              <a:buFontTx/>
            </a:pPr>
            <a:r>
              <a:rPr lang="en-US" altLang="zh-CN" sz="1800" b="1" kern="13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   ID_SEQ  </a:t>
            </a:r>
            <a:r>
              <a:rPr lang="en-US" altLang="zh-CN" sz="1800" b="1" kern="1300" dirty="0">
                <a:solidFill>
                  <a:srgbClr val="00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b="1" kern="13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  id  {  , id  }</a:t>
            </a:r>
            <a:endParaRPr lang="en-US" altLang="zh-CN" sz="1800" b="1" kern="1300" dirty="0"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0" lvl="3" defTabSz="914400" eaLnBrk="1" hangingPunct="1">
              <a:buClrTx/>
              <a:buSzPct val="100000"/>
              <a:buFontTx/>
            </a:pPr>
            <a:r>
              <a:rPr lang="en-US" altLang="zh-CN" sz="1800" b="1" kern="13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   TYPE  </a:t>
            </a:r>
            <a:r>
              <a:rPr lang="en-US" altLang="zh-CN" sz="1800" b="1" kern="1300" dirty="0">
                <a:solidFill>
                  <a:srgbClr val="00000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zh-CN" sz="1800" b="1" kern="1300" dirty="0">
                <a:solidFill>
                  <a:srgbClr val="000000"/>
                </a:solidFill>
                <a:cs typeface="Times New Roman" panose="02020603050405020304" pitchFamily="18" charset="0"/>
                <a:sym typeface="+mn-ea"/>
              </a:rPr>
              <a:t> integer  |  real  |  char</a:t>
            </a:r>
            <a:endParaRPr lang="en-US" altLang="zh-CN" sz="1800" b="1" kern="1300" dirty="0">
              <a:solidFill>
                <a:srgbClr val="000000"/>
              </a:solidFill>
              <a:sym typeface="+mn-ea"/>
            </a:endParaRPr>
          </a:p>
          <a:p>
            <a:pPr marL="0" lvl="3" defTabSz="914400" eaLnBrk="1" hangingPunct="1">
              <a:buClrTx/>
              <a:buSzPct val="100000"/>
              <a:buFontTx/>
            </a:pPr>
            <a:endParaRPr lang="en-US" altLang="zh-CN" sz="800" b="1" kern="13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1" name="文本框 3"/>
          <p:cNvSpPr txBox="1"/>
          <p:nvPr/>
        </p:nvSpPr>
        <p:spPr>
          <a:xfrm>
            <a:off x="826770" y="260350"/>
            <a:ext cx="28797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变量说明语句文法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64705" y="1988820"/>
            <a:ext cx="116586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符号表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6660515" y="2387600"/>
          <a:ext cx="2024064" cy="82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0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1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NAME</a:t>
                      </a:r>
                    </a:p>
                  </a:txBody>
                  <a:tcPr marL="91426" marR="91426" marT="45685" marB="4568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TYPE</a:t>
                      </a:r>
                    </a:p>
                  </a:txBody>
                  <a:tcPr marL="91426" marR="91426" marT="45685" marB="4568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CAT</a:t>
                      </a:r>
                    </a:p>
                  </a:txBody>
                  <a:tcPr marL="91426" marR="91426" marT="45685" marB="4568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ADDR</a:t>
                      </a:r>
                    </a:p>
                  </a:txBody>
                  <a:tcPr marL="91426" marR="91426" marT="45685" marB="4568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26" marR="91426" marT="45685" marB="4568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26" marR="91426" marT="45685" marB="4568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26" marR="91426" marT="45685" marB="4568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26" marR="91426" marT="45685" marB="4568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10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26" marR="91426" marT="45685" marB="4568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26" marR="91426" marT="45685" marB="4568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26" marR="91426" marT="45685" marB="4568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20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91426" marR="91426" marT="45685" marB="4568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5751195" y="2680653"/>
          <a:ext cx="71799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</a:t>
                      </a:r>
                    </a:p>
                  </a:txBody>
                  <a:tcPr marL="89850" marR="89850" marT="45541" marB="4554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entry</a:t>
                      </a:r>
                    </a:p>
                  </a:txBody>
                  <a:tcPr marL="89850" marR="89850" marT="45541" marB="45541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12775" y="2151380"/>
            <a:ext cx="10382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举例：</a:t>
            </a: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24610" y="2132965"/>
            <a:ext cx="312420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var a  , b  : integer  ;  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04620" y="1036955"/>
            <a:ext cx="230124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初值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id.offset=0;</a:t>
            </a:r>
          </a:p>
          <a:p>
            <a:pPr eaLnBrk="1" hangingPunct="1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整形长度为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 4;</a:t>
            </a:r>
          </a:p>
          <a:p>
            <a:pPr eaLnBrk="1" hangingPunct="1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实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形长度为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8;</a:t>
            </a:r>
          </a:p>
          <a:p>
            <a:pPr eaLnBrk="1" hangingPunct="1"/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rPr>
              <a:t>字符</a:t>
            </a:r>
            <a:r>
              <a:rPr lang="zh-CN" altLang="en-US" sz="1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形长度为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1;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12775" y="1007745"/>
            <a:ext cx="100711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假设：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6732588" y="2644775"/>
            <a:ext cx="227012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748463" y="2924493"/>
            <a:ext cx="228600" cy="306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</a:p>
        </p:txBody>
      </p:sp>
      <p:graphicFrame>
        <p:nvGraphicFramePr>
          <p:cNvPr id="16" name="表格 15"/>
          <p:cNvGraphicFramePr/>
          <p:nvPr/>
        </p:nvGraphicFramePr>
        <p:xfrm>
          <a:off x="5751195" y="2966085"/>
          <a:ext cx="721453" cy="244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4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i</a:t>
                      </a:r>
                    </a:p>
                  </a:txBody>
                  <a:tcPr marL="88629" marR="88629" marT="45839" marB="45839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000" b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entry</a:t>
                      </a:r>
                    </a:p>
                  </a:txBody>
                  <a:tcPr marL="88629" marR="88629" marT="45839" marB="45839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接连接符 24"/>
          <p:cNvCxnSpPr/>
          <p:nvPr/>
        </p:nvCxnSpPr>
        <p:spPr>
          <a:xfrm>
            <a:off x="1475740" y="2502853"/>
            <a:ext cx="2159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48" name="直接箭头连接符 47"/>
          <p:cNvCxnSpPr/>
          <p:nvPr/>
        </p:nvCxnSpPr>
        <p:spPr>
          <a:xfrm flipV="1">
            <a:off x="1763395" y="2418398"/>
            <a:ext cx="0" cy="287337"/>
          </a:xfrm>
          <a:prstGeom prst="straightConnector1">
            <a:avLst/>
          </a:prstGeom>
          <a:ln w="9525" cap="sq" cmpd="sng">
            <a:solidFill>
              <a:srgbClr val="FF0000"/>
            </a:solidFill>
            <a:prstDash val="solid"/>
            <a:headEnd type="none" w="sm" len="sm"/>
            <a:tailEnd type="arrow" w="sm" len="sm"/>
          </a:ln>
        </p:spPr>
      </p:cxnSp>
      <p:sp>
        <p:nvSpPr>
          <p:cNvPr id="51" name="矩形 50"/>
          <p:cNvSpPr/>
          <p:nvPr/>
        </p:nvSpPr>
        <p:spPr>
          <a:xfrm>
            <a:off x="1084580" y="3147695"/>
            <a:ext cx="3386455" cy="438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71880" y="4293235"/>
            <a:ext cx="3399155" cy="8267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69900" y="5229860"/>
            <a:ext cx="4718050" cy="15278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1180783" y="3230880"/>
            <a:ext cx="3043237" cy="2882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a1</a:t>
            </a: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</a:t>
            </a:r>
            <a:r>
              <a:rPr lang="en-US" altLang="zh-CN" sz="1600" dirty="0">
                <a:solidFill>
                  <a:srgbClr val="3333CC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— </a:t>
            </a: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id.cat:=v;  id.offset:=0;</a:t>
            </a:r>
            <a:endParaRPr lang="zh-CN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596505" y="3717925"/>
            <a:ext cx="100965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id.entry</a:t>
            </a:r>
          </a:p>
        </p:txBody>
      </p:sp>
      <p:sp>
        <p:nvSpPr>
          <p:cNvPr id="23" name="矩形 22"/>
          <p:cNvSpPr/>
          <p:nvPr/>
        </p:nvSpPr>
        <p:spPr>
          <a:xfrm>
            <a:off x="6226175" y="4798060"/>
            <a:ext cx="865188" cy="288925"/>
          </a:xfrm>
          <a:prstGeom prst="rect">
            <a:avLst/>
          </a:pr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/>
          <a:lstStyle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908175" y="2493010"/>
            <a:ext cx="143510" cy="1016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27" name="直接连接符 26"/>
          <p:cNvCxnSpPr/>
          <p:nvPr/>
        </p:nvCxnSpPr>
        <p:spPr>
          <a:xfrm>
            <a:off x="2915920" y="2493010"/>
            <a:ext cx="2159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28" name="直接连接符 27"/>
          <p:cNvCxnSpPr/>
          <p:nvPr/>
        </p:nvCxnSpPr>
        <p:spPr>
          <a:xfrm>
            <a:off x="3275965" y="2491740"/>
            <a:ext cx="720090" cy="127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29" name="直接箭头连接符 28"/>
          <p:cNvCxnSpPr/>
          <p:nvPr/>
        </p:nvCxnSpPr>
        <p:spPr>
          <a:xfrm flipV="1">
            <a:off x="2124075" y="2415540"/>
            <a:ext cx="0" cy="293370"/>
          </a:xfrm>
          <a:prstGeom prst="straightConnector1">
            <a:avLst/>
          </a:prstGeom>
          <a:ln w="12700" cap="sq" cmpd="sng">
            <a:solidFill>
              <a:srgbClr val="00B050"/>
            </a:solidFill>
            <a:prstDash val="solid"/>
            <a:headEnd type="none" w="sm" len="sm"/>
            <a:tailEnd type="arrow" w="sm" len="sm"/>
          </a:ln>
        </p:spPr>
      </p:cxnSp>
      <p:sp>
        <p:nvSpPr>
          <p:cNvPr id="33" name="文本框 32"/>
          <p:cNvSpPr txBox="1"/>
          <p:nvPr/>
        </p:nvSpPr>
        <p:spPr>
          <a:xfrm>
            <a:off x="6245225" y="5251768"/>
            <a:ext cx="898525" cy="337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</a:rPr>
              <a:t>id.type</a:t>
            </a:r>
          </a:p>
        </p:txBody>
      </p:sp>
      <p:sp>
        <p:nvSpPr>
          <p:cNvPr id="34" name="矩形 33"/>
          <p:cNvSpPr/>
          <p:nvPr/>
        </p:nvSpPr>
        <p:spPr>
          <a:xfrm>
            <a:off x="7679055" y="4037330"/>
            <a:ext cx="865188" cy="288925"/>
          </a:xfrm>
          <a:prstGeom prst="rect">
            <a:avLst/>
          </a:pr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/>
          <a:lstStyle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270625" y="4504690"/>
            <a:ext cx="79692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id.cat</a:t>
            </a:r>
          </a:p>
        </p:txBody>
      </p:sp>
      <p:sp>
        <p:nvSpPr>
          <p:cNvPr id="36" name="矩形 35"/>
          <p:cNvSpPr/>
          <p:nvPr/>
        </p:nvSpPr>
        <p:spPr>
          <a:xfrm>
            <a:off x="6225858" y="5517515"/>
            <a:ext cx="863600" cy="288925"/>
          </a:xfrm>
          <a:prstGeom prst="rect">
            <a:avLst/>
          </a:pr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/>
          <a:lstStyle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544310" y="4780280"/>
            <a:ext cx="227013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6555423" y="5507990"/>
            <a:ext cx="227012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-135255" y="5229860"/>
            <a:ext cx="531177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723900" algn="l">
              <a:buFontTx/>
            </a:pP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a6</a:t>
            </a: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</a:t>
            </a:r>
            <a:r>
              <a:rPr lang="en-US" altLang="zh-CN" sz="1600" dirty="0">
                <a:solidFill>
                  <a:srgbClr val="3333CC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—</a:t>
            </a: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while (</a:t>
            </a:r>
            <a:r>
              <a:rPr lang="zh-CN" altLang="en-US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栈不空</a:t>
            </a: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) 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723900" algn="l">
              <a:buFontTx/>
            </a:pP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    {   id.entry:=pop();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723900" algn="l">
              <a:buFontTx/>
            </a:pP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        enter( id.entry, id.type, id.cat, id.offset ); </a:t>
            </a:r>
          </a:p>
          <a:p>
            <a:pPr indent="723900" algn="l">
              <a:buFontTx/>
            </a:pP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                                  //</a:t>
            </a:r>
            <a:r>
              <a:rPr lang="zh-CN" altLang="en-US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填写符号表</a:t>
            </a:r>
            <a:endParaRPr lang="zh-CN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723900" algn="l">
              <a:buFontTx/>
            </a:pPr>
            <a:r>
              <a:rPr lang="zh-CN" altLang="en-US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        </a:t>
            </a: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id.offset:=id.offset+ id.len;</a:t>
            </a:r>
          </a:p>
          <a:p>
            <a:pPr indent="723900" algn="l">
              <a:buFontTx/>
            </a:pP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           }</a:t>
            </a:r>
            <a:endParaRPr lang="en-US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283133" y="2666048"/>
            <a:ext cx="228600" cy="306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8307070" y="2665413"/>
            <a:ext cx="2286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126480" y="3717925"/>
            <a:ext cx="115697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id.offset</a:t>
            </a:r>
            <a:endParaRPr lang="zh-CN" altLang="en-US" sz="1600" dirty="0">
              <a:latin typeface="Verdana" panose="020B060403050404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236335" y="4037330"/>
            <a:ext cx="865188" cy="288925"/>
          </a:xfrm>
          <a:prstGeom prst="rect">
            <a:avLst/>
          </a:pr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/>
          <a:lstStyle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555105" y="4037330"/>
            <a:ext cx="227013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54" name="矩形 53"/>
          <p:cNvSpPr/>
          <p:nvPr/>
        </p:nvSpPr>
        <p:spPr>
          <a:xfrm>
            <a:off x="6619240" y="4081145"/>
            <a:ext cx="208280" cy="212090"/>
          </a:xfrm>
          <a:prstGeom prst="rect">
            <a:avLst/>
          </a:prstGeom>
          <a:solidFill>
            <a:schemeClr val="bg1"/>
          </a:solidFill>
          <a:ln w="12700" cap="sq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/>
          <a:lstStyle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cxnSp>
        <p:nvCxnSpPr>
          <p:cNvPr id="56" name="直接连接符 55"/>
          <p:cNvCxnSpPr/>
          <p:nvPr/>
        </p:nvCxnSpPr>
        <p:spPr>
          <a:xfrm flipV="1">
            <a:off x="2268220" y="2493010"/>
            <a:ext cx="143510" cy="1016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58" name="直接箭头连接符 57"/>
          <p:cNvCxnSpPr/>
          <p:nvPr/>
        </p:nvCxnSpPr>
        <p:spPr>
          <a:xfrm flipV="1">
            <a:off x="6372860" y="2815273"/>
            <a:ext cx="298450" cy="635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rgbClr val="00B0F0"/>
            </a:solidFill>
            <a:prstDash val="solid"/>
            <a:round/>
            <a:headEnd type="none" w="sm" len="sm"/>
            <a:tailEnd type="arrow" w="sm" len="sm"/>
          </a:ln>
        </p:spPr>
      </p:cxnSp>
      <p:cxnSp>
        <p:nvCxnSpPr>
          <p:cNvPr id="59" name="直接箭头连接符 58"/>
          <p:cNvCxnSpPr/>
          <p:nvPr/>
        </p:nvCxnSpPr>
        <p:spPr>
          <a:xfrm flipV="1">
            <a:off x="4572000" y="2430780"/>
            <a:ext cx="0" cy="287338"/>
          </a:xfrm>
          <a:prstGeom prst="straightConnector1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arrow" w="sm" len="sm"/>
          </a:ln>
        </p:spPr>
      </p:cxnSp>
      <p:cxnSp>
        <p:nvCxnSpPr>
          <p:cNvPr id="62" name="直接连接符 61"/>
          <p:cNvCxnSpPr/>
          <p:nvPr/>
        </p:nvCxnSpPr>
        <p:spPr>
          <a:xfrm flipV="1">
            <a:off x="2555875" y="2493010"/>
            <a:ext cx="144145" cy="1016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3" name="直接连接符 62"/>
          <p:cNvCxnSpPr/>
          <p:nvPr/>
        </p:nvCxnSpPr>
        <p:spPr>
          <a:xfrm>
            <a:off x="4284663" y="2491423"/>
            <a:ext cx="215900" cy="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cxnSp>
      <p:cxnSp>
        <p:nvCxnSpPr>
          <p:cNvPr id="64" name="直接箭头连接符 63"/>
          <p:cNvCxnSpPr/>
          <p:nvPr/>
        </p:nvCxnSpPr>
        <p:spPr>
          <a:xfrm flipV="1">
            <a:off x="2771775" y="2430780"/>
            <a:ext cx="5715" cy="278130"/>
          </a:xfrm>
          <a:prstGeom prst="straightConnector1">
            <a:avLst/>
          </a:prstGeom>
          <a:ln w="12700" cap="sq" cmpd="sng">
            <a:solidFill>
              <a:srgbClr val="00B050"/>
            </a:solidFill>
            <a:prstDash val="solid"/>
            <a:headEnd type="none" w="sm" len="sm"/>
            <a:tailEnd type="arrow" w="sm" len="sm"/>
          </a:ln>
        </p:spPr>
      </p:cxnSp>
      <p:sp>
        <p:nvSpPr>
          <p:cNvPr id="67" name="文本框 66"/>
          <p:cNvSpPr txBox="1"/>
          <p:nvPr/>
        </p:nvSpPr>
        <p:spPr>
          <a:xfrm>
            <a:off x="1558925" y="2717800"/>
            <a:ext cx="362585" cy="306705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a1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7812405" y="2937510"/>
            <a:ext cx="292100" cy="306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</a:p>
        </p:txBody>
      </p:sp>
      <p:cxnSp>
        <p:nvCxnSpPr>
          <p:cNvPr id="71" name="直接箭头连接符 70"/>
          <p:cNvCxnSpPr/>
          <p:nvPr/>
        </p:nvCxnSpPr>
        <p:spPr>
          <a:xfrm flipV="1">
            <a:off x="4140200" y="2430780"/>
            <a:ext cx="7620" cy="278130"/>
          </a:xfrm>
          <a:prstGeom prst="straightConnector1">
            <a:avLst/>
          </a:prstGeom>
          <a:ln w="12700" cap="sq" cmpd="sng">
            <a:solidFill>
              <a:srgbClr val="F43EF2"/>
            </a:solidFill>
            <a:prstDash val="solid"/>
            <a:headEnd type="none" w="sm" len="sm"/>
            <a:tailEnd type="arrow" w="sm" len="sm"/>
          </a:ln>
        </p:spPr>
      </p:cxnSp>
      <p:sp>
        <p:nvSpPr>
          <p:cNvPr id="73" name="文本框 72"/>
          <p:cNvSpPr txBox="1"/>
          <p:nvPr/>
        </p:nvSpPr>
        <p:spPr>
          <a:xfrm>
            <a:off x="7283133" y="2930843"/>
            <a:ext cx="293687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</a:p>
        </p:txBody>
      </p:sp>
      <p:sp>
        <p:nvSpPr>
          <p:cNvPr id="74" name="文本框 73"/>
          <p:cNvSpPr txBox="1"/>
          <p:nvPr/>
        </p:nvSpPr>
        <p:spPr>
          <a:xfrm>
            <a:off x="8316278" y="2952433"/>
            <a:ext cx="2286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6529070" y="4037330"/>
            <a:ext cx="262890" cy="30670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</a:p>
        </p:txBody>
      </p:sp>
      <p:cxnSp>
        <p:nvCxnSpPr>
          <p:cNvPr id="79" name="直接箭头连接符 78"/>
          <p:cNvCxnSpPr/>
          <p:nvPr/>
        </p:nvCxnSpPr>
        <p:spPr>
          <a:xfrm>
            <a:off x="6012180" y="549275"/>
            <a:ext cx="0" cy="431800"/>
          </a:xfrm>
          <a:prstGeom prst="straightConnector1">
            <a:avLst/>
          </a:prstGeom>
          <a:ln w="12700" cap="sq" cmpd="sng">
            <a:solidFill>
              <a:srgbClr val="FF0000"/>
            </a:solidFill>
            <a:prstDash val="solid"/>
            <a:headEnd type="none" w="sm" len="sm"/>
            <a:tailEnd type="arrow" w="sm" len="sm"/>
          </a:ln>
        </p:spPr>
      </p:cxnSp>
      <p:sp>
        <p:nvSpPr>
          <p:cNvPr id="80" name="文本框 79"/>
          <p:cNvSpPr txBox="1"/>
          <p:nvPr/>
        </p:nvSpPr>
        <p:spPr>
          <a:xfrm>
            <a:off x="5819775" y="188595"/>
            <a:ext cx="384175" cy="30670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a1</a:t>
            </a:r>
          </a:p>
        </p:txBody>
      </p:sp>
      <p:cxnSp>
        <p:nvCxnSpPr>
          <p:cNvPr id="81" name="直接箭头连接符 80"/>
          <p:cNvCxnSpPr/>
          <p:nvPr/>
        </p:nvCxnSpPr>
        <p:spPr>
          <a:xfrm flipH="1">
            <a:off x="6156325" y="548640"/>
            <a:ext cx="504190" cy="648335"/>
          </a:xfrm>
          <a:prstGeom prst="straightConnector1">
            <a:avLst/>
          </a:prstGeom>
          <a:ln w="12700" cap="sq" cmpd="sng">
            <a:solidFill>
              <a:srgbClr val="00B050"/>
            </a:solidFill>
            <a:prstDash val="solid"/>
            <a:headEnd type="none" w="sm" len="sm"/>
            <a:tailEnd type="arrow" w="sm" len="sm"/>
          </a:ln>
        </p:spPr>
      </p:cxnSp>
      <p:cxnSp>
        <p:nvCxnSpPr>
          <p:cNvPr id="82" name="直接箭头连接符 81"/>
          <p:cNvCxnSpPr/>
          <p:nvPr/>
        </p:nvCxnSpPr>
        <p:spPr>
          <a:xfrm>
            <a:off x="6716395" y="548640"/>
            <a:ext cx="87630" cy="648335"/>
          </a:xfrm>
          <a:prstGeom prst="straightConnector1">
            <a:avLst/>
          </a:prstGeom>
          <a:ln w="12700" cap="sq" cmpd="sng">
            <a:solidFill>
              <a:srgbClr val="00B050"/>
            </a:solidFill>
            <a:prstDash val="solid"/>
            <a:headEnd type="none" w="sm" len="sm"/>
            <a:tailEnd type="arrow" w="sm" len="sm"/>
          </a:ln>
        </p:spPr>
      </p:cxnSp>
      <p:sp>
        <p:nvSpPr>
          <p:cNvPr id="83" name="文本框 82"/>
          <p:cNvSpPr txBox="1"/>
          <p:nvPr/>
        </p:nvSpPr>
        <p:spPr>
          <a:xfrm>
            <a:off x="6529070" y="188595"/>
            <a:ext cx="395605" cy="306705"/>
          </a:xfrm>
          <a:prstGeom prst="rect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a2</a:t>
            </a:r>
          </a:p>
        </p:txBody>
      </p:sp>
      <p:cxnSp>
        <p:nvCxnSpPr>
          <p:cNvPr id="86" name="直接箭头连接符 85"/>
          <p:cNvCxnSpPr/>
          <p:nvPr/>
        </p:nvCxnSpPr>
        <p:spPr>
          <a:xfrm>
            <a:off x="8087995" y="548640"/>
            <a:ext cx="0" cy="432435"/>
          </a:xfrm>
          <a:prstGeom prst="straightConnector1">
            <a:avLst/>
          </a:prstGeom>
          <a:ln w="12700" cap="sq" cmpd="sng">
            <a:solidFill>
              <a:schemeClr val="tx1"/>
            </a:solidFill>
            <a:prstDash val="solid"/>
            <a:headEnd type="none" w="sm" len="sm"/>
            <a:tailEnd type="arrow" w="sm" len="sm"/>
          </a:ln>
        </p:spPr>
      </p:cxnSp>
      <p:sp>
        <p:nvSpPr>
          <p:cNvPr id="88" name="文本框 87"/>
          <p:cNvSpPr txBox="1"/>
          <p:nvPr/>
        </p:nvSpPr>
        <p:spPr>
          <a:xfrm>
            <a:off x="7812405" y="189230"/>
            <a:ext cx="406400" cy="30670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a6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6361430" y="3068320"/>
            <a:ext cx="298450" cy="6350"/>
          </a:xfrm>
          <a:prstGeom prst="straightConnector1">
            <a:avLst/>
          </a:prstGeom>
          <a:ln w="12700" cap="sq" cmpd="sng">
            <a:solidFill>
              <a:srgbClr val="FF0000"/>
            </a:solidFill>
            <a:prstDash val="solid"/>
            <a:headEnd type="none" w="sm" len="sm"/>
            <a:tailEnd type="arrow" w="sm" len="sm"/>
          </a:ln>
        </p:spPr>
      </p:cxnSp>
      <p:sp>
        <p:nvSpPr>
          <p:cNvPr id="2" name="文本框 1"/>
          <p:cNvSpPr txBox="1"/>
          <p:nvPr/>
        </p:nvSpPr>
        <p:spPr>
          <a:xfrm>
            <a:off x="6270625" y="5969635"/>
            <a:ext cx="796925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id.len</a:t>
            </a:r>
          </a:p>
        </p:txBody>
      </p:sp>
      <p:sp>
        <p:nvSpPr>
          <p:cNvPr id="3" name="矩形 2"/>
          <p:cNvSpPr/>
          <p:nvPr/>
        </p:nvSpPr>
        <p:spPr>
          <a:xfrm>
            <a:off x="6228398" y="6277610"/>
            <a:ext cx="863600" cy="288925"/>
          </a:xfrm>
          <a:prstGeom prst="rect">
            <a:avLst/>
          </a:pr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/>
          <a:lstStyle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7740650" y="4797425"/>
          <a:ext cx="76327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904480" y="6024880"/>
            <a:ext cx="53848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600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SEM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979295" y="2718435"/>
            <a:ext cx="362585" cy="306705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400" dirty="0">
                <a:solidFill>
                  <a:srgbClr val="3DB94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a2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596515" y="2717800"/>
            <a:ext cx="362585" cy="306705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400" dirty="0">
                <a:solidFill>
                  <a:srgbClr val="3DB94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a2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3962400" y="2717800"/>
            <a:ext cx="362585" cy="306705"/>
          </a:xfrm>
          <a:prstGeom prst="rect">
            <a:avLst/>
          </a:prstGeom>
          <a:noFill/>
          <a:ln w="9525">
            <a:solidFill>
              <a:srgbClr val="F43EF2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400" dirty="0">
                <a:solidFill>
                  <a:srgbClr val="F43E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a3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4390390" y="2708910"/>
            <a:ext cx="362585" cy="30670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a6</a:t>
            </a:r>
          </a:p>
        </p:txBody>
      </p:sp>
      <p:sp>
        <p:nvSpPr>
          <p:cNvPr id="85" name="矩形 84"/>
          <p:cNvSpPr/>
          <p:nvPr/>
        </p:nvSpPr>
        <p:spPr>
          <a:xfrm>
            <a:off x="1084580" y="3717290"/>
            <a:ext cx="3386455" cy="4387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109028" y="3792855"/>
            <a:ext cx="3043237" cy="2882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</a:t>
            </a:r>
            <a:r>
              <a:rPr lang="en-US" altLang="zh-CN" sz="1600" dirty="0">
                <a:solidFill>
                  <a:schemeClr val="accent5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a2</a:t>
            </a: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</a:t>
            </a:r>
            <a:r>
              <a:rPr lang="en-US" altLang="zh-CN" sz="1600" dirty="0">
                <a:solidFill>
                  <a:srgbClr val="3333CC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—</a:t>
            </a: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push(id_Token.val);</a:t>
            </a:r>
            <a:endParaRPr lang="zh-CN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7973060" y="5877560"/>
            <a:ext cx="298450" cy="6350"/>
          </a:xfrm>
          <a:prstGeom prst="straightConnector1">
            <a:avLst/>
          </a:prstGeom>
          <a:ln w="12700" cap="sq" cmpd="sng">
            <a:solidFill>
              <a:srgbClr val="00B0F0"/>
            </a:solidFill>
            <a:prstDash val="solid"/>
            <a:headEnd type="none" w="sm" len="sm"/>
            <a:tailEnd type="arrow" w="sm" len="sm"/>
          </a:ln>
        </p:spPr>
      </p:cxnSp>
      <p:sp>
        <p:nvSpPr>
          <p:cNvPr id="57" name="矩形 56"/>
          <p:cNvSpPr/>
          <p:nvPr/>
        </p:nvSpPr>
        <p:spPr>
          <a:xfrm>
            <a:off x="5701030" y="2644775"/>
            <a:ext cx="814705" cy="292735"/>
          </a:xfrm>
          <a:prstGeom prst="rect">
            <a:avLst/>
          </a:prstGeom>
          <a:solidFill>
            <a:srgbClr val="EDF6FF"/>
          </a:solidFill>
          <a:ln w="12700" cap="sq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wrap="none"/>
          <a:lstStyle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7973060" y="5582603"/>
            <a:ext cx="298450" cy="6350"/>
          </a:xfrm>
          <a:prstGeom prst="straightConnector1">
            <a:avLst/>
          </a:prstGeom>
          <a:ln w="12700" cap="sq" cmpd="sng">
            <a:solidFill>
              <a:srgbClr val="FF0000"/>
            </a:solidFill>
            <a:prstDash val="solid"/>
            <a:headEnd type="none" w="sm" len="sm"/>
            <a:tailEnd type="arrow" w="sm" len="sm"/>
          </a:ln>
        </p:spPr>
      </p:cxnSp>
      <p:sp>
        <p:nvSpPr>
          <p:cNvPr id="77" name="矩形 76"/>
          <p:cNvSpPr/>
          <p:nvPr/>
        </p:nvSpPr>
        <p:spPr>
          <a:xfrm>
            <a:off x="5718810" y="2952115"/>
            <a:ext cx="792480" cy="291465"/>
          </a:xfrm>
          <a:prstGeom prst="rect">
            <a:avLst/>
          </a:prstGeom>
          <a:solidFill>
            <a:srgbClr val="F9FDFF"/>
          </a:solidFill>
          <a:ln w="12700" cap="sq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/>
          <a:lstStyle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1115378" y="4326255"/>
            <a:ext cx="3043237" cy="2882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</a:t>
            </a:r>
            <a:r>
              <a:rPr lang="en-US" altLang="zh-CN" sz="1600" dirty="0">
                <a:solidFill>
                  <a:srgbClr val="F43EF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a3</a:t>
            </a: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</a:t>
            </a:r>
            <a:r>
              <a:rPr lang="en-US" altLang="zh-CN" sz="1600" dirty="0">
                <a:solidFill>
                  <a:srgbClr val="3333CC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—</a:t>
            </a: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id.type:=i;  id.len:=4;</a:t>
            </a:r>
            <a:endParaRPr lang="zh-CN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544310" y="6258560"/>
            <a:ext cx="293688" cy="3276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</a:p>
        </p:txBody>
      </p:sp>
      <p:cxnSp>
        <p:nvCxnSpPr>
          <p:cNvPr id="92" name="直接箭头连接符 91"/>
          <p:cNvCxnSpPr/>
          <p:nvPr/>
        </p:nvCxnSpPr>
        <p:spPr>
          <a:xfrm flipV="1">
            <a:off x="7973060" y="4188143"/>
            <a:ext cx="298450" cy="6350"/>
          </a:xfrm>
          <a:prstGeom prst="straightConnector1">
            <a:avLst/>
          </a:prstGeom>
          <a:ln w="12700" cap="sq" cmpd="sng">
            <a:solidFill>
              <a:srgbClr val="FF0000"/>
            </a:solidFill>
            <a:prstDash val="solid"/>
            <a:headEnd type="none" w="sm" len="sm"/>
            <a:tailEnd type="arrow" w="sm" len="sm"/>
          </a:ln>
        </p:spPr>
      </p:cxnSp>
      <p:sp>
        <p:nvSpPr>
          <p:cNvPr id="68" name="矩形 67"/>
          <p:cNvSpPr/>
          <p:nvPr/>
        </p:nvSpPr>
        <p:spPr>
          <a:xfrm>
            <a:off x="7904480" y="5472430"/>
            <a:ext cx="402590" cy="218440"/>
          </a:xfrm>
          <a:prstGeom prst="rect">
            <a:avLst/>
          </a:prstGeom>
          <a:solidFill>
            <a:schemeClr val="bg1"/>
          </a:solidFill>
          <a:ln w="12700" cap="sq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/>
          <a:lstStyle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888605" y="4072255"/>
            <a:ext cx="417830" cy="215900"/>
          </a:xfrm>
          <a:prstGeom prst="rect">
            <a:avLst/>
          </a:prstGeom>
          <a:solidFill>
            <a:schemeClr val="bg1"/>
          </a:solidFill>
          <a:ln w="12700" cap="sq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/>
          <a:lstStyle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cxnSp>
        <p:nvCxnSpPr>
          <p:cNvPr id="94" name="直接箭头连接符 93"/>
          <p:cNvCxnSpPr/>
          <p:nvPr/>
        </p:nvCxnSpPr>
        <p:spPr>
          <a:xfrm flipV="1">
            <a:off x="7948295" y="4177983"/>
            <a:ext cx="298450" cy="6350"/>
          </a:xfrm>
          <a:prstGeom prst="straightConnector1">
            <a:avLst/>
          </a:prstGeom>
          <a:ln w="12700" cap="sq" cmpd="sng">
            <a:solidFill>
              <a:srgbClr val="00B0F0"/>
            </a:solidFill>
            <a:prstDash val="solid"/>
            <a:headEnd type="none" w="sm" len="sm"/>
            <a:tailEnd type="arrow" w="sm" len="sm"/>
          </a:ln>
        </p:spPr>
      </p:cxnSp>
      <p:sp>
        <p:nvSpPr>
          <p:cNvPr id="75" name="矩形 74"/>
          <p:cNvSpPr/>
          <p:nvPr/>
        </p:nvSpPr>
        <p:spPr>
          <a:xfrm>
            <a:off x="7948295" y="5750560"/>
            <a:ext cx="358775" cy="219710"/>
          </a:xfrm>
          <a:prstGeom prst="rect">
            <a:avLst/>
          </a:prstGeom>
          <a:solidFill>
            <a:schemeClr val="bg1"/>
          </a:solidFill>
          <a:ln w="12700" cap="sq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/>
          <a:lstStyle/>
          <a:p>
            <a:pPr eaLnBrk="1" hangingPunct="1"/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7795895" y="2705735"/>
            <a:ext cx="292100" cy="2419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v</a:t>
            </a:r>
          </a:p>
        </p:txBody>
      </p:sp>
      <p:sp>
        <p:nvSpPr>
          <p:cNvPr id="97" name="矩形 96"/>
          <p:cNvSpPr/>
          <p:nvPr/>
        </p:nvSpPr>
        <p:spPr>
          <a:xfrm>
            <a:off x="6555105" y="4082415"/>
            <a:ext cx="272415" cy="223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6544310" y="4023360"/>
            <a:ext cx="293688" cy="3276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</a:p>
        </p:txBody>
      </p:sp>
      <p:cxnSp>
        <p:nvCxnSpPr>
          <p:cNvPr id="98" name="直接箭头连接符 97"/>
          <p:cNvCxnSpPr/>
          <p:nvPr/>
        </p:nvCxnSpPr>
        <p:spPr>
          <a:xfrm flipV="1">
            <a:off x="6443980" y="1485265"/>
            <a:ext cx="0" cy="215900"/>
          </a:xfrm>
          <a:prstGeom prst="straightConnector1">
            <a:avLst/>
          </a:prstGeom>
          <a:ln w="12700" cap="sq" cmpd="sng">
            <a:solidFill>
              <a:srgbClr val="FE53F4"/>
            </a:solidFill>
            <a:prstDash val="solid"/>
            <a:headEnd type="none" w="sm" len="sm"/>
            <a:tailEnd type="arrow" w="sm" len="sm"/>
          </a:ln>
        </p:spPr>
      </p:cxnSp>
      <p:cxnSp>
        <p:nvCxnSpPr>
          <p:cNvPr id="99" name="直接箭头连接符 98"/>
          <p:cNvCxnSpPr/>
          <p:nvPr/>
        </p:nvCxnSpPr>
        <p:spPr>
          <a:xfrm flipV="1">
            <a:off x="7101840" y="1485265"/>
            <a:ext cx="0" cy="215900"/>
          </a:xfrm>
          <a:prstGeom prst="straightConnector1">
            <a:avLst/>
          </a:prstGeom>
          <a:ln w="12700" cap="sq" cmpd="sng">
            <a:solidFill>
              <a:srgbClr val="FE53F4"/>
            </a:solidFill>
            <a:prstDash val="solid"/>
            <a:headEnd type="none" w="sm" len="sm"/>
            <a:tailEnd type="arrow" w="sm" len="sm"/>
          </a:ln>
        </p:spPr>
      </p:cxnSp>
      <p:cxnSp>
        <p:nvCxnSpPr>
          <p:cNvPr id="100" name="直接箭头连接符 99"/>
          <p:cNvCxnSpPr/>
          <p:nvPr/>
        </p:nvCxnSpPr>
        <p:spPr>
          <a:xfrm flipV="1">
            <a:off x="7812405" y="1485265"/>
            <a:ext cx="0" cy="215900"/>
          </a:xfrm>
          <a:prstGeom prst="straightConnector1">
            <a:avLst/>
          </a:prstGeom>
          <a:ln w="12700" cap="sq" cmpd="sng">
            <a:solidFill>
              <a:srgbClr val="FE53F4"/>
            </a:solidFill>
            <a:prstDash val="solid"/>
            <a:headEnd type="none" w="sm" len="sm"/>
            <a:tailEnd type="arrow" w="sm" len="sm"/>
          </a:ln>
        </p:spPr>
      </p:cxnSp>
      <p:sp>
        <p:nvSpPr>
          <p:cNvPr id="102" name="文本框 101"/>
          <p:cNvSpPr txBox="1"/>
          <p:nvPr/>
        </p:nvSpPr>
        <p:spPr>
          <a:xfrm>
            <a:off x="6270625" y="1701165"/>
            <a:ext cx="406400" cy="306705"/>
          </a:xfrm>
          <a:prstGeom prst="rect">
            <a:avLst/>
          </a:prstGeom>
          <a:noFill/>
          <a:ln w="9525" cap="flat" cmpd="sng">
            <a:solidFill>
              <a:srgbClr val="F43EF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400" dirty="0">
                <a:solidFill>
                  <a:srgbClr val="EE3EE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a3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6898640" y="1701165"/>
            <a:ext cx="406400" cy="306705"/>
          </a:xfrm>
          <a:prstGeom prst="rect">
            <a:avLst/>
          </a:prstGeom>
          <a:noFill/>
          <a:ln w="9525" cap="flat" cmpd="sng">
            <a:solidFill>
              <a:srgbClr val="F43EF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400" dirty="0">
                <a:solidFill>
                  <a:srgbClr val="EE3EE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a4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7609205" y="1701165"/>
            <a:ext cx="406400" cy="306705"/>
          </a:xfrm>
          <a:prstGeom prst="rect">
            <a:avLst/>
          </a:prstGeom>
          <a:noFill/>
          <a:ln w="9525" cap="flat" cmpd="sng">
            <a:solidFill>
              <a:srgbClr val="F43EF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1400" dirty="0">
                <a:solidFill>
                  <a:srgbClr val="EE3EE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a5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1115378" y="4581525"/>
            <a:ext cx="3043237" cy="2882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</a:t>
            </a:r>
            <a:r>
              <a:rPr lang="en-US" altLang="zh-CN" sz="1600" dirty="0">
                <a:solidFill>
                  <a:srgbClr val="F43EF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a4</a:t>
            </a: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</a:t>
            </a:r>
            <a:r>
              <a:rPr lang="en-US" altLang="zh-CN" sz="1600" dirty="0">
                <a:solidFill>
                  <a:srgbClr val="3333CC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—</a:t>
            </a: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id.type:=r;  id.len:=8;</a:t>
            </a:r>
            <a:endParaRPr lang="zh-CN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1115378" y="4841875"/>
            <a:ext cx="3043237" cy="2882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</a:t>
            </a:r>
            <a:r>
              <a:rPr lang="en-US" altLang="zh-CN" sz="1600" dirty="0">
                <a:solidFill>
                  <a:srgbClr val="F43EF2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a5</a:t>
            </a: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</a:t>
            </a:r>
            <a:r>
              <a:rPr lang="en-US" altLang="zh-CN" sz="1600" dirty="0">
                <a:solidFill>
                  <a:srgbClr val="3333CC"/>
                </a:solidFill>
                <a:latin typeface="Arial" panose="020B0604020202020204" pitchFamily="34" charset="0"/>
                <a:ea typeface="华文新魏" panose="02010800040101010101" pitchFamily="2" charset="-122"/>
                <a:sym typeface="+mn-ea"/>
              </a:rPr>
              <a:t>—</a:t>
            </a:r>
            <a:r>
              <a:rPr lang="en-US" altLang="zh-CN" sz="1600" dirty="0">
                <a:solidFill>
                  <a:srgbClr val="3333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  id.type:=c;  id.len:=1;</a:t>
            </a:r>
            <a:endParaRPr lang="zh-CN" altLang="zh-CN" sz="1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500"/>
                            </p:stCondLst>
                            <p:childTnLst>
                              <p:par>
                                <p:cTn id="2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500"/>
                            </p:stCondLst>
                            <p:childTnLst>
                              <p:par>
                                <p:cTn id="3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00"/>
                            </p:stCondLst>
                            <p:childTnLst>
                              <p:par>
                                <p:cTn id="3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500"/>
                            </p:stCondLst>
                            <p:childTnLst>
                              <p:par>
                                <p:cTn id="3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500"/>
                            </p:stCondLst>
                            <p:childTnLst>
                              <p:par>
                                <p:cTn id="3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500"/>
                            </p:stCondLst>
                            <p:childTnLst>
                              <p:par>
                                <p:cTn id="3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500"/>
                            </p:stCondLst>
                            <p:childTnLst>
                              <p:par>
                                <p:cTn id="3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500"/>
                            </p:stCondLst>
                            <p:childTnLst>
                              <p:par>
                                <p:cTn id="4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20" grpId="0"/>
      <p:bldP spid="20" grpId="1"/>
      <p:bldP spid="12" grpId="0"/>
      <p:bldP spid="12" grpId="1"/>
      <p:bldP spid="13" grpId="0"/>
      <p:bldP spid="13" grpId="1"/>
      <p:bldP spid="14" grpId="0"/>
      <p:bldP spid="14" grpId="1"/>
      <p:bldP spid="70" grpId="0"/>
      <p:bldP spid="70" grpId="1"/>
      <p:bldP spid="15" grpId="0"/>
      <p:bldP spid="15" grpId="1"/>
      <p:bldP spid="51" grpId="0" bldLvl="0" animBg="1"/>
      <p:bldP spid="51" grpId="1" animBg="1"/>
      <p:bldP spid="19" grpId="0" bldLvl="0" animBg="1"/>
      <p:bldP spid="19" grpId="1" animBg="1"/>
      <p:bldP spid="21" grpId="0" bldLvl="0" animBg="1"/>
      <p:bldP spid="21" grpId="1" animBg="1"/>
      <p:bldP spid="53" grpId="0"/>
      <p:bldP spid="53" grpId="1"/>
      <p:bldP spid="22" grpId="0"/>
      <p:bldP spid="22" grpId="1"/>
      <p:bldP spid="23" grpId="0" bldLvl="0" animBg="1"/>
      <p:bldP spid="23" grpId="1" animBg="1"/>
      <p:bldP spid="33" grpId="0"/>
      <p:bldP spid="33" grpId="1"/>
      <p:bldP spid="34" grpId="0" bldLvl="0" animBg="1"/>
      <p:bldP spid="34" grpId="1" animBg="1"/>
      <p:bldP spid="35" grpId="0"/>
      <p:bldP spid="35" grpId="1"/>
      <p:bldP spid="36" grpId="0" bldLvl="0" animBg="1"/>
      <p:bldP spid="36" grpId="1" animBg="1"/>
      <p:bldP spid="37" grpId="0"/>
      <p:bldP spid="37" grpId="1"/>
      <p:bldP spid="38" grpId="0"/>
      <p:bldP spid="38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 bldLvl="0" animBg="1"/>
      <p:bldP spid="46" grpId="1" animBg="1"/>
      <p:bldP spid="47" grpId="0"/>
      <p:bldP spid="47" grpId="1"/>
      <p:bldP spid="54" grpId="0" bldLvl="0" animBg="1"/>
      <p:bldP spid="54" grpId="1" animBg="1"/>
      <p:bldP spid="67" grpId="0" bldLvl="0" animBg="1"/>
      <p:bldP spid="67" grpId="1"/>
      <p:bldP spid="69" grpId="0" bldLvl="0" animBg="1"/>
      <p:bldP spid="69" grpId="1"/>
      <p:bldP spid="73" grpId="0"/>
      <p:bldP spid="73" grpId="1"/>
      <p:bldP spid="74" grpId="0"/>
      <p:bldP spid="74" grpId="1"/>
      <p:bldP spid="76" grpId="0"/>
      <p:bldP spid="76" grpId="1"/>
      <p:bldP spid="80" grpId="0" bldLvl="0" animBg="1"/>
      <p:bldP spid="80" grpId="1" animBg="1"/>
      <p:bldP spid="83" grpId="0" bldLvl="0" animBg="1"/>
      <p:bldP spid="83" grpId="1" animBg="1"/>
      <p:bldP spid="88" grpId="0" bldLvl="0" animBg="1"/>
      <p:bldP spid="88" grpId="1" animBg="1"/>
      <p:bldP spid="2" grpId="0"/>
      <p:bldP spid="2" grpId="1"/>
      <p:bldP spid="3" grpId="0" bldLvl="0" animBg="1"/>
      <p:bldP spid="3" grpId="1" animBg="1"/>
      <p:bldP spid="8" grpId="0"/>
      <p:bldP spid="8" grpId="1"/>
      <p:bldP spid="9" grpId="0" bldLvl="0" animBg="1"/>
      <p:bldP spid="9" grpId="1"/>
      <p:bldP spid="10" grpId="0" bldLvl="0" animBg="1"/>
      <p:bldP spid="10" grpId="1"/>
      <p:bldP spid="50" grpId="0" bldLvl="0" animBg="1"/>
      <p:bldP spid="50" grpId="1"/>
      <p:bldP spid="84" grpId="0" bldLvl="0" animBg="1"/>
      <p:bldP spid="84" grpId="1"/>
      <p:bldP spid="85" grpId="0" bldLvl="0" animBg="1"/>
      <p:bldP spid="85" grpId="1" animBg="1"/>
      <p:bldP spid="90" grpId="0"/>
      <p:bldP spid="90" grpId="1"/>
      <p:bldP spid="57" grpId="0" bldLvl="0" animBg="1"/>
      <p:bldP spid="57" grpId="1" animBg="1"/>
      <p:bldP spid="77" grpId="0" bldLvl="0" animBg="1"/>
      <p:bldP spid="77" grpId="1" animBg="1"/>
      <p:bldP spid="91" grpId="0"/>
      <p:bldP spid="91" grpId="1"/>
      <p:bldP spid="52" grpId="0" bldLvl="0" animBg="1"/>
      <p:bldP spid="52" grpId="1"/>
      <p:bldP spid="68" grpId="0" bldLvl="0" animBg="1"/>
      <p:bldP spid="68" grpId="1" animBg="1"/>
      <p:bldP spid="66" grpId="0" animBg="1"/>
      <p:bldP spid="66" grpId="1" animBg="1"/>
      <p:bldP spid="75" grpId="0" bldLvl="0" animBg="1"/>
      <p:bldP spid="75" grpId="1" animBg="1"/>
      <p:bldP spid="95" grpId="0" bldLvl="0" animBg="1"/>
      <p:bldP spid="95" grpId="1"/>
      <p:bldP spid="97" grpId="0" bldLvl="0" animBg="1"/>
      <p:bldP spid="97" grpId="1" animBg="1"/>
      <p:bldP spid="96" grpId="0" bldLvl="0" animBg="1"/>
      <p:bldP spid="96" grpId="1"/>
      <p:bldP spid="102" grpId="0" bldLvl="0" animBg="1"/>
      <p:bldP spid="102" grpId="1" animBg="1"/>
      <p:bldP spid="103" grpId="0" bldLvl="0" animBg="1"/>
      <p:bldP spid="103" grpId="1" animBg="1"/>
      <p:bldP spid="104" grpId="0" bldLvl="0" animBg="1"/>
      <p:bldP spid="104" grpId="1" animBg="1"/>
      <p:bldP spid="105" grpId="0"/>
      <p:bldP spid="105" grpId="1"/>
      <p:bldP spid="106" grpId="0"/>
      <p:bldP spid="10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223" name="Rectangle 2"/>
          <p:cNvSpPr>
            <a:spLocks noGrp="1"/>
          </p:cNvSpPr>
          <p:nvPr>
            <p:ph type="title" idx="4294967295"/>
          </p:nvPr>
        </p:nvSpPr>
        <p:spPr/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一个简单文法的编译器前端的设计与实现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698" name="Rectangle 3"/>
          <p:cNvSpPr>
            <a:spLocks noGrp="1"/>
          </p:cNvSpPr>
          <p:nvPr>
            <p:ph type="body" sz="half"/>
          </p:nvPr>
        </p:nvSpPr>
        <p:spPr>
          <a:xfrm>
            <a:off x="468313" y="836613"/>
            <a:ext cx="8064500" cy="1079500"/>
          </a:xfrm>
        </p:spPr>
        <p:txBody>
          <a:bodyPr lIns="91440" tIns="45720" rIns="91440" bIns="45720" anchor="t" anchorCtr="0"/>
          <a:lstStyle>
            <a:lvl1pPr lvl="0">
              <a:buClrTx/>
              <a:buSzPct val="100000"/>
              <a:buFontTx/>
              <a:defRPr sz="2800"/>
            </a:lvl1pPr>
            <a:lvl2pPr lvl="1">
              <a:buClrTx/>
              <a:buSzPct val="100000"/>
              <a:buFontTx/>
              <a:defRPr sz="2400"/>
            </a:lvl2pPr>
            <a:lvl3pPr lvl="2">
              <a:buClrTx/>
              <a:buSzPct val="100000"/>
              <a:buFontTx/>
              <a:defRPr sz="2000"/>
            </a:lvl3pPr>
            <a:lvl4pPr lvl="3">
              <a:buClrTx/>
              <a:buSzPct val="100000"/>
              <a:buFontTx/>
              <a:defRPr sz="1800"/>
            </a:lvl4pPr>
            <a:lvl5pPr lvl="4">
              <a:buClrTx/>
              <a:buSzPct val="100000"/>
              <a:buFontTx/>
              <a:defRPr sz="1800"/>
            </a:lvl5pPr>
          </a:lstStyle>
          <a:p>
            <a:pPr lvl="0" defTabSz="914400" eaLnBrk="1" hangingPunct="1">
              <a:lnSpc>
                <a:spcPct val="110000"/>
              </a:lnSpc>
              <a:buNone/>
            </a:pPr>
            <a:r>
              <a:rPr lang="zh-CN" altLang="en-US" sz="2800" b="1" dirty="0"/>
              <a:t>中间代码生成器设计实现</a:t>
            </a:r>
            <a:endParaRPr lang="en-US" altLang="en-US" sz="3200" dirty="0"/>
          </a:p>
          <a:p>
            <a:pPr lvl="1" indent="114300" defTabSz="914400" eaLnBrk="1" hangingPunct="1">
              <a:lnSpc>
                <a:spcPct val="110000"/>
              </a:lnSpc>
              <a:buClrTx/>
              <a:buSzPct val="100000"/>
              <a:buFontTx/>
              <a:buChar char="•"/>
            </a:pPr>
            <a:r>
              <a:rPr lang="zh-CN" altLang="en-US" sz="2400" b="1" dirty="0">
                <a:solidFill>
                  <a:srgbClr val="000000"/>
                </a:solidFill>
              </a:rPr>
              <a:t>递归下降子程序实现（以变量说明语句为例）</a:t>
            </a:r>
            <a:endParaRPr lang="en-US" altLang="en-US" sz="2800" b="1" dirty="0">
              <a:solidFill>
                <a:srgbClr val="000000"/>
              </a:solidFill>
            </a:endParaRPr>
          </a:p>
        </p:txBody>
      </p:sp>
      <p:pic>
        <p:nvPicPr>
          <p:cNvPr id="29699" name="Picture 4" descr="j0196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63" y="2438400"/>
            <a:ext cx="1493837" cy="1597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0" name="AutoShape 5"/>
          <p:cNvSpPr/>
          <p:nvPr/>
        </p:nvSpPr>
        <p:spPr>
          <a:xfrm>
            <a:off x="1835150" y="1916113"/>
            <a:ext cx="504825" cy="288925"/>
          </a:xfrm>
          <a:prstGeom prst="flowChartAlternate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buFontTx/>
            </a:pPr>
            <a:r>
              <a:rPr lang="zh-CN" altLang="en-US" sz="1600" dirty="0">
                <a:latin typeface="Times New Roman" panose="02020603050405020304" pitchFamily="18" charset="0"/>
                <a:ea typeface="华文行楷" panose="02010800040101010101" pitchFamily="2" charset="-122"/>
              </a:rPr>
              <a:t>入口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1" name="Line 6"/>
          <p:cNvSpPr/>
          <p:nvPr/>
        </p:nvSpPr>
        <p:spPr>
          <a:xfrm>
            <a:off x="2051050" y="2205038"/>
            <a:ext cx="0" cy="2159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2" name="AutoShape 7"/>
          <p:cNvSpPr/>
          <p:nvPr/>
        </p:nvSpPr>
        <p:spPr>
          <a:xfrm>
            <a:off x="1692275" y="2420938"/>
            <a:ext cx="720725" cy="287337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var?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3" name="Line 8"/>
          <p:cNvSpPr/>
          <p:nvPr/>
        </p:nvSpPr>
        <p:spPr>
          <a:xfrm>
            <a:off x="2051050" y="2708275"/>
            <a:ext cx="0" cy="2159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4" name="Text Box 9"/>
          <p:cNvSpPr/>
          <p:nvPr/>
        </p:nvSpPr>
        <p:spPr>
          <a:xfrm>
            <a:off x="755650" y="1844675"/>
            <a:ext cx="720725" cy="3667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VAR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5" name="Text Box 10"/>
          <p:cNvSpPr/>
          <p:nvPr/>
        </p:nvSpPr>
        <p:spPr>
          <a:xfrm>
            <a:off x="1835150" y="2565400"/>
            <a:ext cx="215900" cy="30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6" name="Text Box 11"/>
          <p:cNvSpPr/>
          <p:nvPr/>
        </p:nvSpPr>
        <p:spPr>
          <a:xfrm>
            <a:off x="1763713" y="2852738"/>
            <a:ext cx="792162" cy="30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next(w)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7" name="Line 12"/>
          <p:cNvSpPr/>
          <p:nvPr/>
        </p:nvSpPr>
        <p:spPr>
          <a:xfrm>
            <a:off x="2051050" y="3141663"/>
            <a:ext cx="0" cy="2159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8" name="AutoShape 13"/>
          <p:cNvSpPr/>
          <p:nvPr/>
        </p:nvSpPr>
        <p:spPr>
          <a:xfrm>
            <a:off x="1692275" y="3357563"/>
            <a:ext cx="719138" cy="215900"/>
          </a:xfrm>
          <a:prstGeom prst="flowChartPredefinedProcess">
            <a:avLst/>
          </a:prstGeom>
          <a:solidFill>
            <a:srgbClr val="FFFFFF"/>
          </a:solidFill>
          <a:ln w="9525" cap="flat" cmpd="sng">
            <a:solidFill>
              <a:srgbClr val="33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buFontTx/>
            </a:pPr>
            <a:r>
              <a:rPr lang="en-US" altLang="zh-CN" sz="1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a1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09" name="Line 14"/>
          <p:cNvSpPr/>
          <p:nvPr/>
        </p:nvSpPr>
        <p:spPr>
          <a:xfrm>
            <a:off x="2051050" y="3573463"/>
            <a:ext cx="0" cy="2159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10" name="AutoShape 15"/>
          <p:cNvSpPr/>
          <p:nvPr/>
        </p:nvSpPr>
        <p:spPr>
          <a:xfrm>
            <a:off x="1619250" y="3789363"/>
            <a:ext cx="863600" cy="215900"/>
          </a:xfrm>
          <a:prstGeom prst="flowChartPredefined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ID_SEQ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1" name="Line 16"/>
          <p:cNvSpPr/>
          <p:nvPr/>
        </p:nvSpPr>
        <p:spPr>
          <a:xfrm>
            <a:off x="2051050" y="4005263"/>
            <a:ext cx="0" cy="2159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12" name="AutoShape 17"/>
          <p:cNvSpPr/>
          <p:nvPr/>
        </p:nvSpPr>
        <p:spPr>
          <a:xfrm>
            <a:off x="1692275" y="4221163"/>
            <a:ext cx="720725" cy="287337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:?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3" name="Line 18"/>
          <p:cNvSpPr/>
          <p:nvPr/>
        </p:nvSpPr>
        <p:spPr>
          <a:xfrm>
            <a:off x="2051050" y="4508500"/>
            <a:ext cx="0" cy="2159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14" name="Text Box 19"/>
          <p:cNvSpPr/>
          <p:nvPr/>
        </p:nvSpPr>
        <p:spPr>
          <a:xfrm>
            <a:off x="1835150" y="4365625"/>
            <a:ext cx="215900" cy="30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5" name="Text Box 20"/>
          <p:cNvSpPr/>
          <p:nvPr/>
        </p:nvSpPr>
        <p:spPr>
          <a:xfrm>
            <a:off x="1692275" y="4652963"/>
            <a:ext cx="792163" cy="30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next(w)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6" name="Line 21"/>
          <p:cNvSpPr/>
          <p:nvPr/>
        </p:nvSpPr>
        <p:spPr>
          <a:xfrm>
            <a:off x="2051050" y="4941888"/>
            <a:ext cx="0" cy="2159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17" name="AutoShape 22"/>
          <p:cNvSpPr/>
          <p:nvPr/>
        </p:nvSpPr>
        <p:spPr>
          <a:xfrm>
            <a:off x="1619250" y="5157788"/>
            <a:ext cx="863600" cy="215900"/>
          </a:xfrm>
          <a:prstGeom prst="flowChartPredefined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TYPE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8" name="AutoShape 23"/>
          <p:cNvSpPr/>
          <p:nvPr/>
        </p:nvSpPr>
        <p:spPr>
          <a:xfrm>
            <a:off x="1692275" y="5589588"/>
            <a:ext cx="719138" cy="215900"/>
          </a:xfrm>
          <a:prstGeom prst="flowChartPredefinedProcess">
            <a:avLst/>
          </a:prstGeom>
          <a:solidFill>
            <a:srgbClr val="FFFFFF"/>
          </a:solidFill>
          <a:ln w="9525" cap="flat" cmpd="sng">
            <a:solidFill>
              <a:srgbClr val="33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buFontTx/>
            </a:pPr>
            <a:r>
              <a:rPr lang="en-US" altLang="zh-CN" sz="1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a6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19" name="Line 24"/>
          <p:cNvSpPr/>
          <p:nvPr/>
        </p:nvSpPr>
        <p:spPr>
          <a:xfrm>
            <a:off x="2051050" y="5373688"/>
            <a:ext cx="0" cy="2159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20" name="Line 25"/>
          <p:cNvSpPr/>
          <p:nvPr/>
        </p:nvSpPr>
        <p:spPr>
          <a:xfrm>
            <a:off x="3635375" y="3141663"/>
            <a:ext cx="0" cy="2159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21" name="AutoShape 26"/>
          <p:cNvSpPr/>
          <p:nvPr/>
        </p:nvSpPr>
        <p:spPr>
          <a:xfrm>
            <a:off x="3419475" y="4292600"/>
            <a:ext cx="504825" cy="288925"/>
          </a:xfrm>
          <a:prstGeom prst="flowChartAlternate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buFontTx/>
            </a:pPr>
            <a:r>
              <a:rPr lang="zh-CN" altLang="en-US" sz="1600" dirty="0">
                <a:latin typeface="Times New Roman" panose="02020603050405020304" pitchFamily="18" charset="0"/>
                <a:ea typeface="华文行楷" panose="02010800040101010101" pitchFamily="2" charset="-122"/>
              </a:rPr>
              <a:t>出口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22" name="Line 27"/>
          <p:cNvSpPr/>
          <p:nvPr/>
        </p:nvSpPr>
        <p:spPr>
          <a:xfrm>
            <a:off x="2411413" y="2565400"/>
            <a:ext cx="28892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23" name="Line 28"/>
          <p:cNvSpPr/>
          <p:nvPr/>
        </p:nvSpPr>
        <p:spPr>
          <a:xfrm>
            <a:off x="2411413" y="4365625"/>
            <a:ext cx="28892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24" name="Text Box 29"/>
          <p:cNvSpPr/>
          <p:nvPr/>
        </p:nvSpPr>
        <p:spPr>
          <a:xfrm>
            <a:off x="2339975" y="2276475"/>
            <a:ext cx="215900" cy="30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25" name="Text Box 30"/>
          <p:cNvSpPr/>
          <p:nvPr/>
        </p:nvSpPr>
        <p:spPr>
          <a:xfrm>
            <a:off x="2339975" y="4292600"/>
            <a:ext cx="215900" cy="30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26" name="Text Box 31"/>
          <p:cNvSpPr/>
          <p:nvPr/>
        </p:nvSpPr>
        <p:spPr>
          <a:xfrm>
            <a:off x="2627313" y="2349500"/>
            <a:ext cx="431800" cy="30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err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27" name="Text Box 32"/>
          <p:cNvSpPr/>
          <p:nvPr/>
        </p:nvSpPr>
        <p:spPr>
          <a:xfrm>
            <a:off x="2627313" y="4149725"/>
            <a:ext cx="431800" cy="30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err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28" name="Line 33"/>
          <p:cNvSpPr/>
          <p:nvPr/>
        </p:nvSpPr>
        <p:spPr>
          <a:xfrm>
            <a:off x="2051050" y="5805488"/>
            <a:ext cx="0" cy="2159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29" name="Line 34"/>
          <p:cNvSpPr/>
          <p:nvPr/>
        </p:nvSpPr>
        <p:spPr>
          <a:xfrm>
            <a:off x="2051050" y="6021388"/>
            <a:ext cx="100806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30" name="Line 35"/>
          <p:cNvSpPr/>
          <p:nvPr/>
        </p:nvSpPr>
        <p:spPr>
          <a:xfrm flipV="1">
            <a:off x="3059113" y="3141663"/>
            <a:ext cx="0" cy="28797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31" name="Line 36"/>
          <p:cNvSpPr/>
          <p:nvPr/>
        </p:nvSpPr>
        <p:spPr>
          <a:xfrm>
            <a:off x="3059113" y="3141663"/>
            <a:ext cx="57467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32" name="AutoShape 37"/>
          <p:cNvSpPr/>
          <p:nvPr/>
        </p:nvSpPr>
        <p:spPr>
          <a:xfrm>
            <a:off x="3276600" y="3357563"/>
            <a:ext cx="720725" cy="287337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;?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33" name="Line 38"/>
          <p:cNvSpPr/>
          <p:nvPr/>
        </p:nvSpPr>
        <p:spPr>
          <a:xfrm>
            <a:off x="3635375" y="3644900"/>
            <a:ext cx="0" cy="2159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34" name="Text Box 39"/>
          <p:cNvSpPr/>
          <p:nvPr/>
        </p:nvSpPr>
        <p:spPr>
          <a:xfrm>
            <a:off x="3276600" y="3789363"/>
            <a:ext cx="792163" cy="30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next(w)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35" name="Line 40"/>
          <p:cNvSpPr/>
          <p:nvPr/>
        </p:nvSpPr>
        <p:spPr>
          <a:xfrm>
            <a:off x="3635375" y="4076700"/>
            <a:ext cx="0" cy="2159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36" name="Text Box 41"/>
          <p:cNvSpPr/>
          <p:nvPr/>
        </p:nvSpPr>
        <p:spPr>
          <a:xfrm>
            <a:off x="3419475" y="3500438"/>
            <a:ext cx="215900" cy="30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37" name="Text Box 42"/>
          <p:cNvSpPr/>
          <p:nvPr/>
        </p:nvSpPr>
        <p:spPr>
          <a:xfrm>
            <a:off x="3924300" y="3213100"/>
            <a:ext cx="215900" cy="30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38" name="Line 43"/>
          <p:cNvSpPr/>
          <p:nvPr/>
        </p:nvSpPr>
        <p:spPr>
          <a:xfrm>
            <a:off x="3995738" y="3500438"/>
            <a:ext cx="28892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39" name="Text Box 44"/>
          <p:cNvSpPr/>
          <p:nvPr/>
        </p:nvSpPr>
        <p:spPr>
          <a:xfrm>
            <a:off x="4211638" y="3284538"/>
            <a:ext cx="431800" cy="30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err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40" name="Text Box 45"/>
          <p:cNvSpPr/>
          <p:nvPr/>
        </p:nvSpPr>
        <p:spPr>
          <a:xfrm>
            <a:off x="3995738" y="1838325"/>
            <a:ext cx="1009650" cy="3667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ID_SEQ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41" name="AutoShape 46"/>
          <p:cNvSpPr/>
          <p:nvPr/>
        </p:nvSpPr>
        <p:spPr>
          <a:xfrm>
            <a:off x="5364163" y="1916113"/>
            <a:ext cx="504825" cy="288925"/>
          </a:xfrm>
          <a:prstGeom prst="flowChartAlternate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buFontTx/>
            </a:pPr>
            <a:r>
              <a:rPr lang="zh-CN" altLang="en-US" sz="1600" dirty="0">
                <a:latin typeface="Times New Roman" panose="02020603050405020304" pitchFamily="18" charset="0"/>
                <a:ea typeface="华文行楷" panose="02010800040101010101" pitchFamily="2" charset="-122"/>
              </a:rPr>
              <a:t>入口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42" name="Line 47"/>
          <p:cNvSpPr/>
          <p:nvPr/>
        </p:nvSpPr>
        <p:spPr>
          <a:xfrm>
            <a:off x="5580063" y="2205038"/>
            <a:ext cx="0" cy="2159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43" name="AutoShape 48"/>
          <p:cNvSpPr/>
          <p:nvPr/>
        </p:nvSpPr>
        <p:spPr>
          <a:xfrm>
            <a:off x="5219700" y="2420938"/>
            <a:ext cx="720725" cy="287337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id?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44" name="Line 49"/>
          <p:cNvSpPr/>
          <p:nvPr/>
        </p:nvSpPr>
        <p:spPr>
          <a:xfrm>
            <a:off x="5580063" y="2708275"/>
            <a:ext cx="0" cy="2159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45" name="Text Box 50"/>
          <p:cNvSpPr/>
          <p:nvPr/>
        </p:nvSpPr>
        <p:spPr>
          <a:xfrm>
            <a:off x="5219700" y="3284538"/>
            <a:ext cx="792163" cy="30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next(w)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46" name="AutoShape 51"/>
          <p:cNvSpPr/>
          <p:nvPr/>
        </p:nvSpPr>
        <p:spPr>
          <a:xfrm>
            <a:off x="5219700" y="2924175"/>
            <a:ext cx="719138" cy="215900"/>
          </a:xfrm>
          <a:prstGeom prst="flowChartPredefinedProcess">
            <a:avLst/>
          </a:prstGeom>
          <a:solidFill>
            <a:srgbClr val="FFFFFF"/>
          </a:solidFill>
          <a:ln w="9525" cap="flat" cmpd="sng">
            <a:solidFill>
              <a:srgbClr val="33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buFontTx/>
            </a:pPr>
            <a:r>
              <a:rPr lang="en-US" altLang="zh-CN" sz="1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a2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47" name="Line 52"/>
          <p:cNvSpPr/>
          <p:nvPr/>
        </p:nvSpPr>
        <p:spPr>
          <a:xfrm>
            <a:off x="5580063" y="3141663"/>
            <a:ext cx="0" cy="2159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48" name="Line 53"/>
          <p:cNvSpPr/>
          <p:nvPr/>
        </p:nvSpPr>
        <p:spPr>
          <a:xfrm>
            <a:off x="5580063" y="3573463"/>
            <a:ext cx="0" cy="2159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49" name="AutoShape 54"/>
          <p:cNvSpPr/>
          <p:nvPr/>
        </p:nvSpPr>
        <p:spPr>
          <a:xfrm>
            <a:off x="5219700" y="3789363"/>
            <a:ext cx="720725" cy="287337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,?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50" name="Line 55"/>
          <p:cNvSpPr/>
          <p:nvPr/>
        </p:nvSpPr>
        <p:spPr>
          <a:xfrm>
            <a:off x="5580063" y="4076700"/>
            <a:ext cx="0" cy="2159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51" name="Text Box 56"/>
          <p:cNvSpPr/>
          <p:nvPr/>
        </p:nvSpPr>
        <p:spPr>
          <a:xfrm>
            <a:off x="5219700" y="4221163"/>
            <a:ext cx="792163" cy="30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next(w)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52" name="Text Box 57"/>
          <p:cNvSpPr/>
          <p:nvPr/>
        </p:nvSpPr>
        <p:spPr>
          <a:xfrm>
            <a:off x="5219700" y="5572125"/>
            <a:ext cx="792163" cy="30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next(w)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53" name="Line 58"/>
          <p:cNvSpPr/>
          <p:nvPr/>
        </p:nvSpPr>
        <p:spPr>
          <a:xfrm>
            <a:off x="5580063" y="4508500"/>
            <a:ext cx="0" cy="2159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54" name="AutoShape 59"/>
          <p:cNvSpPr/>
          <p:nvPr/>
        </p:nvSpPr>
        <p:spPr>
          <a:xfrm>
            <a:off x="5219700" y="4724400"/>
            <a:ext cx="720725" cy="287338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id?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55" name="Line 60"/>
          <p:cNvSpPr/>
          <p:nvPr/>
        </p:nvSpPr>
        <p:spPr>
          <a:xfrm>
            <a:off x="5580063" y="5013325"/>
            <a:ext cx="0" cy="2159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56" name="Line 61"/>
          <p:cNvSpPr/>
          <p:nvPr/>
        </p:nvSpPr>
        <p:spPr>
          <a:xfrm>
            <a:off x="5580063" y="5445125"/>
            <a:ext cx="0" cy="2159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57" name="AutoShape 62"/>
          <p:cNvSpPr/>
          <p:nvPr/>
        </p:nvSpPr>
        <p:spPr>
          <a:xfrm>
            <a:off x="5219700" y="5229225"/>
            <a:ext cx="719138" cy="215900"/>
          </a:xfrm>
          <a:prstGeom prst="flowChartPredefinedProcess">
            <a:avLst/>
          </a:prstGeom>
          <a:solidFill>
            <a:srgbClr val="FFFFFF"/>
          </a:solidFill>
          <a:ln w="9525" cap="flat" cmpd="sng">
            <a:solidFill>
              <a:srgbClr val="33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buFontTx/>
            </a:pPr>
            <a:r>
              <a:rPr lang="en-US" altLang="zh-CN" sz="1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a2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58" name="Line 63"/>
          <p:cNvSpPr/>
          <p:nvPr/>
        </p:nvSpPr>
        <p:spPr>
          <a:xfrm>
            <a:off x="5580063" y="5876925"/>
            <a:ext cx="0" cy="2889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59" name="Line 64"/>
          <p:cNvSpPr/>
          <p:nvPr/>
        </p:nvSpPr>
        <p:spPr>
          <a:xfrm flipH="1">
            <a:off x="4932363" y="6165850"/>
            <a:ext cx="6477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60" name="Line 65"/>
          <p:cNvSpPr/>
          <p:nvPr/>
        </p:nvSpPr>
        <p:spPr>
          <a:xfrm flipV="1">
            <a:off x="4932363" y="3644900"/>
            <a:ext cx="0" cy="252095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61" name="Line 66"/>
          <p:cNvSpPr/>
          <p:nvPr/>
        </p:nvSpPr>
        <p:spPr>
          <a:xfrm>
            <a:off x="4932363" y="3644900"/>
            <a:ext cx="6477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62" name="Line 67"/>
          <p:cNvSpPr/>
          <p:nvPr/>
        </p:nvSpPr>
        <p:spPr>
          <a:xfrm>
            <a:off x="5940425" y="2565400"/>
            <a:ext cx="28892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63" name="Line 68"/>
          <p:cNvSpPr/>
          <p:nvPr/>
        </p:nvSpPr>
        <p:spPr>
          <a:xfrm>
            <a:off x="5940425" y="3933825"/>
            <a:ext cx="6477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64" name="Line 69"/>
          <p:cNvSpPr/>
          <p:nvPr/>
        </p:nvSpPr>
        <p:spPr>
          <a:xfrm>
            <a:off x="6588125" y="3933825"/>
            <a:ext cx="0" cy="2159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65" name="AutoShape 70"/>
          <p:cNvSpPr/>
          <p:nvPr/>
        </p:nvSpPr>
        <p:spPr>
          <a:xfrm>
            <a:off x="6372225" y="4149725"/>
            <a:ext cx="504825" cy="288925"/>
          </a:xfrm>
          <a:prstGeom prst="flowChartAlternate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buFontTx/>
            </a:pPr>
            <a:r>
              <a:rPr lang="zh-CN" altLang="en-US" sz="1600" dirty="0">
                <a:latin typeface="Times New Roman" panose="02020603050405020304" pitchFamily="18" charset="0"/>
                <a:ea typeface="华文行楷" panose="02010800040101010101" pitchFamily="2" charset="-122"/>
              </a:rPr>
              <a:t>出口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66" name="Text Box 71"/>
          <p:cNvSpPr/>
          <p:nvPr/>
        </p:nvSpPr>
        <p:spPr>
          <a:xfrm>
            <a:off x="5364163" y="2565400"/>
            <a:ext cx="215900" cy="30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67" name="Text Box 72"/>
          <p:cNvSpPr/>
          <p:nvPr/>
        </p:nvSpPr>
        <p:spPr>
          <a:xfrm>
            <a:off x="5364163" y="3933825"/>
            <a:ext cx="215900" cy="30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68" name="Text Box 73"/>
          <p:cNvSpPr/>
          <p:nvPr/>
        </p:nvSpPr>
        <p:spPr>
          <a:xfrm>
            <a:off x="5364163" y="4868863"/>
            <a:ext cx="215900" cy="30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69" name="Text Box 74"/>
          <p:cNvSpPr/>
          <p:nvPr/>
        </p:nvSpPr>
        <p:spPr>
          <a:xfrm>
            <a:off x="5867400" y="2276475"/>
            <a:ext cx="215900" cy="30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70" name="Text Box 75"/>
          <p:cNvSpPr/>
          <p:nvPr/>
        </p:nvSpPr>
        <p:spPr>
          <a:xfrm>
            <a:off x="5867400" y="3644900"/>
            <a:ext cx="215900" cy="30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71" name="Text Box 76"/>
          <p:cNvSpPr/>
          <p:nvPr/>
        </p:nvSpPr>
        <p:spPr>
          <a:xfrm>
            <a:off x="6156325" y="2349500"/>
            <a:ext cx="431800" cy="30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err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72" name="Line 77"/>
          <p:cNvSpPr/>
          <p:nvPr/>
        </p:nvSpPr>
        <p:spPr>
          <a:xfrm>
            <a:off x="5940425" y="4868863"/>
            <a:ext cx="28892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73" name="Text Box 78"/>
          <p:cNvSpPr/>
          <p:nvPr/>
        </p:nvSpPr>
        <p:spPr>
          <a:xfrm>
            <a:off x="6156325" y="4652963"/>
            <a:ext cx="431800" cy="30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err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74" name="Text Box 79"/>
          <p:cNvSpPr/>
          <p:nvPr/>
        </p:nvSpPr>
        <p:spPr>
          <a:xfrm>
            <a:off x="5867400" y="4581525"/>
            <a:ext cx="215900" cy="30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377" name="Rectangle 2"/>
          <p:cNvSpPr>
            <a:spLocks noGrp="1"/>
          </p:cNvSpPr>
          <p:nvPr>
            <p:ph type="title" idx="4294967295"/>
          </p:nvPr>
        </p:nvSpPr>
        <p:spPr/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一个简单文法的编译器前端的设计与实现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22" name="Rectangle 3"/>
          <p:cNvSpPr>
            <a:spLocks noGrp="1"/>
          </p:cNvSpPr>
          <p:nvPr>
            <p:ph type="body" sz="half"/>
          </p:nvPr>
        </p:nvSpPr>
        <p:spPr>
          <a:xfrm>
            <a:off x="468313" y="836613"/>
            <a:ext cx="8064500" cy="1079500"/>
          </a:xfrm>
        </p:spPr>
        <p:txBody>
          <a:bodyPr lIns="91440" tIns="45720" rIns="91440" bIns="45720" anchor="t" anchorCtr="0"/>
          <a:lstStyle>
            <a:lvl1pPr lvl="0">
              <a:buClrTx/>
              <a:buSzPct val="100000"/>
              <a:buFontTx/>
              <a:defRPr sz="2800"/>
            </a:lvl1pPr>
            <a:lvl2pPr lvl="1">
              <a:buClrTx/>
              <a:buSzPct val="100000"/>
              <a:buFontTx/>
              <a:defRPr sz="2400"/>
            </a:lvl2pPr>
            <a:lvl3pPr lvl="2">
              <a:buClrTx/>
              <a:buSzPct val="100000"/>
              <a:buFontTx/>
              <a:defRPr sz="2000"/>
            </a:lvl3pPr>
            <a:lvl4pPr lvl="3">
              <a:buClrTx/>
              <a:buSzPct val="100000"/>
              <a:buFontTx/>
              <a:defRPr sz="1800"/>
            </a:lvl4pPr>
            <a:lvl5pPr lvl="4">
              <a:buClrTx/>
              <a:buSzPct val="100000"/>
              <a:buFontTx/>
              <a:defRPr sz="1800"/>
            </a:lvl5pPr>
          </a:lstStyle>
          <a:p>
            <a:pPr lvl="0" defTabSz="914400" eaLnBrk="1" hangingPunct="1">
              <a:lnSpc>
                <a:spcPct val="110000"/>
              </a:lnSpc>
              <a:buNone/>
            </a:pPr>
            <a:r>
              <a:rPr lang="zh-CN" altLang="en-US" sz="2800" b="1" dirty="0"/>
              <a:t>中间代码生成器设计实现</a:t>
            </a:r>
            <a:endParaRPr lang="en-US" altLang="en-US" sz="3200" dirty="0"/>
          </a:p>
          <a:p>
            <a:pPr lvl="1" indent="114300" defTabSz="914400" eaLnBrk="1" hangingPunct="1">
              <a:lnSpc>
                <a:spcPct val="110000"/>
              </a:lnSpc>
              <a:buClrTx/>
              <a:buSzPct val="100000"/>
              <a:buFontTx/>
              <a:buChar char="•"/>
            </a:pPr>
            <a:r>
              <a:rPr lang="zh-CN" altLang="en-US" sz="2400" b="1" dirty="0">
                <a:solidFill>
                  <a:srgbClr val="000000"/>
                </a:solidFill>
              </a:rPr>
              <a:t>递归下降子程序实现（以变量说明语句为例）</a:t>
            </a:r>
            <a:endParaRPr lang="en-US" altLang="en-US" sz="2800" b="1" dirty="0">
              <a:solidFill>
                <a:srgbClr val="000000"/>
              </a:solidFill>
            </a:endParaRPr>
          </a:p>
        </p:txBody>
      </p:sp>
      <p:pic>
        <p:nvPicPr>
          <p:cNvPr id="30723" name="Picture 4" descr="j0196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63" y="2438400"/>
            <a:ext cx="1493837" cy="1597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4" name="AutoShape 6"/>
          <p:cNvSpPr/>
          <p:nvPr/>
        </p:nvSpPr>
        <p:spPr>
          <a:xfrm>
            <a:off x="1835150" y="1916113"/>
            <a:ext cx="504825" cy="288925"/>
          </a:xfrm>
          <a:prstGeom prst="flowChartAlternate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buFontTx/>
            </a:pPr>
            <a:r>
              <a:rPr lang="zh-CN" altLang="en-US" sz="1600" dirty="0">
                <a:latin typeface="Times New Roman" panose="02020603050405020304" pitchFamily="18" charset="0"/>
                <a:ea typeface="华文行楷" panose="02010800040101010101" pitchFamily="2" charset="-122"/>
              </a:rPr>
              <a:t>入口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5" name="Line 7"/>
          <p:cNvSpPr/>
          <p:nvPr/>
        </p:nvSpPr>
        <p:spPr>
          <a:xfrm>
            <a:off x="2051050" y="2205038"/>
            <a:ext cx="0" cy="2159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6" name="AutoShape 8"/>
          <p:cNvSpPr/>
          <p:nvPr/>
        </p:nvSpPr>
        <p:spPr>
          <a:xfrm>
            <a:off x="1403350" y="2420938"/>
            <a:ext cx="1296988" cy="287337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integer?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7" name="Line 9"/>
          <p:cNvSpPr/>
          <p:nvPr/>
        </p:nvSpPr>
        <p:spPr>
          <a:xfrm>
            <a:off x="2051050" y="2708275"/>
            <a:ext cx="0" cy="2159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8" name="Text Box 10"/>
          <p:cNvSpPr/>
          <p:nvPr/>
        </p:nvSpPr>
        <p:spPr>
          <a:xfrm>
            <a:off x="755650" y="1844675"/>
            <a:ext cx="863600" cy="3667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TYPE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9" name="Text Box 11"/>
          <p:cNvSpPr/>
          <p:nvPr/>
        </p:nvSpPr>
        <p:spPr>
          <a:xfrm>
            <a:off x="1835150" y="2565400"/>
            <a:ext cx="215900" cy="30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30" name="Text Box 12"/>
          <p:cNvSpPr/>
          <p:nvPr/>
        </p:nvSpPr>
        <p:spPr>
          <a:xfrm>
            <a:off x="1692275" y="3411538"/>
            <a:ext cx="792163" cy="30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next(w)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31" name="Line 13"/>
          <p:cNvSpPr/>
          <p:nvPr/>
        </p:nvSpPr>
        <p:spPr>
          <a:xfrm>
            <a:off x="2051050" y="3141663"/>
            <a:ext cx="0" cy="35877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2" name="AutoShape 14"/>
          <p:cNvSpPr/>
          <p:nvPr/>
        </p:nvSpPr>
        <p:spPr>
          <a:xfrm>
            <a:off x="1692275" y="2924175"/>
            <a:ext cx="719138" cy="215900"/>
          </a:xfrm>
          <a:prstGeom prst="flowChartPredefinedProcess">
            <a:avLst/>
          </a:prstGeom>
          <a:solidFill>
            <a:srgbClr val="FFFFFF"/>
          </a:solidFill>
          <a:ln w="9525" cap="flat" cmpd="sng">
            <a:solidFill>
              <a:srgbClr val="33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buFontTx/>
            </a:pPr>
            <a:r>
              <a:rPr lang="en-US" altLang="zh-CN" sz="1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a3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33" name="Line 15"/>
          <p:cNvSpPr/>
          <p:nvPr/>
        </p:nvSpPr>
        <p:spPr>
          <a:xfrm>
            <a:off x="2051050" y="3717925"/>
            <a:ext cx="0" cy="2159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4" name="AutoShape 25"/>
          <p:cNvSpPr/>
          <p:nvPr/>
        </p:nvSpPr>
        <p:spPr>
          <a:xfrm>
            <a:off x="3492500" y="2924175"/>
            <a:ext cx="719138" cy="215900"/>
          </a:xfrm>
          <a:prstGeom prst="flowChartPredefinedProcess">
            <a:avLst/>
          </a:prstGeom>
          <a:solidFill>
            <a:srgbClr val="FFFFFF"/>
          </a:solidFill>
          <a:ln w="9525" cap="flat" cmpd="sng">
            <a:solidFill>
              <a:srgbClr val="33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buFontTx/>
            </a:pPr>
            <a:r>
              <a:rPr lang="en-US" altLang="zh-CN" sz="1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a4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35" name="Line 27"/>
          <p:cNvSpPr/>
          <p:nvPr/>
        </p:nvSpPr>
        <p:spPr>
          <a:xfrm>
            <a:off x="3851275" y="2708275"/>
            <a:ext cx="0" cy="2159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6" name="AutoShape 28"/>
          <p:cNvSpPr/>
          <p:nvPr/>
        </p:nvSpPr>
        <p:spPr>
          <a:xfrm>
            <a:off x="1835150" y="3933825"/>
            <a:ext cx="504825" cy="288925"/>
          </a:xfrm>
          <a:prstGeom prst="flowChartAlternateProcess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buFontTx/>
            </a:pPr>
            <a:r>
              <a:rPr lang="zh-CN" altLang="en-US" sz="1600" dirty="0">
                <a:latin typeface="Times New Roman" panose="02020603050405020304" pitchFamily="18" charset="0"/>
                <a:ea typeface="华文行楷" panose="02010800040101010101" pitchFamily="2" charset="-122"/>
              </a:rPr>
              <a:t>出口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37" name="Line 29"/>
          <p:cNvSpPr/>
          <p:nvPr/>
        </p:nvSpPr>
        <p:spPr>
          <a:xfrm>
            <a:off x="2700338" y="2565400"/>
            <a:ext cx="503237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8" name="Text Box 31"/>
          <p:cNvSpPr/>
          <p:nvPr/>
        </p:nvSpPr>
        <p:spPr>
          <a:xfrm>
            <a:off x="2700338" y="2276475"/>
            <a:ext cx="215900" cy="30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39" name="Line 42"/>
          <p:cNvSpPr/>
          <p:nvPr/>
        </p:nvSpPr>
        <p:spPr>
          <a:xfrm>
            <a:off x="3851275" y="3141663"/>
            <a:ext cx="0" cy="2159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0" name="Text Box 43"/>
          <p:cNvSpPr/>
          <p:nvPr/>
        </p:nvSpPr>
        <p:spPr>
          <a:xfrm>
            <a:off x="3563938" y="2565400"/>
            <a:ext cx="215900" cy="30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1" name="Line 51"/>
          <p:cNvSpPr/>
          <p:nvPr/>
        </p:nvSpPr>
        <p:spPr>
          <a:xfrm>
            <a:off x="5580063" y="2708275"/>
            <a:ext cx="0" cy="2159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2" name="AutoShape 53"/>
          <p:cNvSpPr/>
          <p:nvPr/>
        </p:nvSpPr>
        <p:spPr>
          <a:xfrm>
            <a:off x="5219700" y="2924175"/>
            <a:ext cx="719138" cy="215900"/>
          </a:xfrm>
          <a:prstGeom prst="flowChartPredefinedProcess">
            <a:avLst/>
          </a:prstGeom>
          <a:solidFill>
            <a:srgbClr val="FFFFFF"/>
          </a:solidFill>
          <a:ln w="9525" cap="flat" cmpd="sng">
            <a:solidFill>
              <a:srgbClr val="33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buFontTx/>
            </a:pPr>
            <a:r>
              <a:rPr lang="en-US" altLang="zh-CN" sz="1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a5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3" name="Line 54"/>
          <p:cNvSpPr/>
          <p:nvPr/>
        </p:nvSpPr>
        <p:spPr>
          <a:xfrm>
            <a:off x="5580063" y="3141663"/>
            <a:ext cx="0" cy="2159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4" name="Line 70"/>
          <p:cNvSpPr/>
          <p:nvPr/>
        </p:nvSpPr>
        <p:spPr>
          <a:xfrm>
            <a:off x="6300788" y="2565400"/>
            <a:ext cx="28892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5" name="Text Box 74"/>
          <p:cNvSpPr/>
          <p:nvPr/>
        </p:nvSpPr>
        <p:spPr>
          <a:xfrm>
            <a:off x="5364163" y="2565400"/>
            <a:ext cx="215900" cy="30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6" name="Text Box 77"/>
          <p:cNvSpPr/>
          <p:nvPr/>
        </p:nvSpPr>
        <p:spPr>
          <a:xfrm>
            <a:off x="6227763" y="2276475"/>
            <a:ext cx="215900" cy="30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7" name="Text Box 78"/>
          <p:cNvSpPr/>
          <p:nvPr/>
        </p:nvSpPr>
        <p:spPr>
          <a:xfrm>
            <a:off x="4427538" y="2276475"/>
            <a:ext cx="215900" cy="30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8" name="Text Box 79"/>
          <p:cNvSpPr/>
          <p:nvPr/>
        </p:nvSpPr>
        <p:spPr>
          <a:xfrm>
            <a:off x="6516688" y="2349500"/>
            <a:ext cx="431800" cy="30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err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49" name="AutoShape 83"/>
          <p:cNvSpPr/>
          <p:nvPr/>
        </p:nvSpPr>
        <p:spPr>
          <a:xfrm>
            <a:off x="3203575" y="2420938"/>
            <a:ext cx="1296988" cy="287337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real?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50" name="Line 84"/>
          <p:cNvSpPr/>
          <p:nvPr/>
        </p:nvSpPr>
        <p:spPr>
          <a:xfrm>
            <a:off x="4500563" y="2565400"/>
            <a:ext cx="503237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51" name="AutoShape 85"/>
          <p:cNvSpPr/>
          <p:nvPr/>
        </p:nvSpPr>
        <p:spPr>
          <a:xfrm>
            <a:off x="5003800" y="2420938"/>
            <a:ext cx="1296988" cy="287337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buFontTx/>
            </a:pP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real?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52" name="Line 86"/>
          <p:cNvSpPr/>
          <p:nvPr/>
        </p:nvSpPr>
        <p:spPr>
          <a:xfrm flipH="1">
            <a:off x="2051050" y="3357563"/>
            <a:ext cx="352901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39" name="Rectangle 2"/>
          <p:cNvSpPr>
            <a:spLocks noGrp="1"/>
          </p:cNvSpPr>
          <p:nvPr>
            <p:ph type="title" idx="4294967295"/>
          </p:nvPr>
        </p:nvSpPr>
        <p:spPr>
          <a:xfrm>
            <a:off x="827088" y="0"/>
            <a:ext cx="7561263" cy="1008063"/>
          </a:xfrm>
        </p:spPr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一个实例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746" name="Rectangle 3"/>
          <p:cNvSpPr>
            <a:spLocks noGrp="1"/>
          </p:cNvSpPr>
          <p:nvPr>
            <p:ph idx="4294967295"/>
          </p:nvPr>
        </p:nvSpPr>
        <p:spPr>
          <a:xfrm>
            <a:off x="395288" y="1412875"/>
            <a:ext cx="8280400" cy="5111750"/>
          </a:xfrm>
        </p:spPr>
        <p:txBody>
          <a:bodyPr lIns="91440" tIns="45720" rIns="91440" bIns="45720" anchor="t" anchorCtr="0"/>
          <a:lstStyle/>
          <a:p>
            <a:pPr eaLnBrk="1" hangingPunct="1">
              <a:buChar char="•"/>
            </a:pPr>
            <a:r>
              <a:rPr lang="zh-CN" altLang="zh-CN" sz="3600" b="1" dirty="0"/>
              <a:t>源程序：</a:t>
            </a:r>
            <a:endParaRPr lang="en-US" altLang="en-US" dirty="0"/>
          </a:p>
          <a:p>
            <a:pPr lvl="1" indent="114300" eaLnBrk="1" hangingPunct="1">
              <a:buChar char="•"/>
            </a:pPr>
            <a:r>
              <a:rPr lang="en-US" altLang="zh-CN" sz="3200" b="1" dirty="0">
                <a:solidFill>
                  <a:srgbClr val="000000"/>
                </a:solidFill>
              </a:rPr>
              <a:t>program example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lvl="1" indent="114300" eaLnBrk="1" hangingPunct="1">
              <a:buChar char="•"/>
            </a:pPr>
            <a:r>
              <a:rPr lang="en-US" altLang="zh-CN" sz="3200" b="1" dirty="0">
                <a:solidFill>
                  <a:srgbClr val="000000"/>
                </a:solidFill>
              </a:rPr>
              <a:t>    var a,b:integer;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lvl="1" indent="114300" eaLnBrk="1" hangingPunct="1">
              <a:buChar char="•"/>
            </a:pPr>
            <a:r>
              <a:rPr lang="en-US" altLang="zh-CN" sz="3200" b="1" dirty="0">
                <a:solidFill>
                  <a:srgbClr val="000000"/>
                </a:solidFill>
              </a:rPr>
              <a:t>begin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lvl="1" indent="114300" eaLnBrk="1" hangingPunct="1">
              <a:buChar char="•"/>
            </a:pPr>
            <a:r>
              <a:rPr lang="en-US" altLang="zh-CN" sz="3200" b="1" dirty="0">
                <a:solidFill>
                  <a:srgbClr val="000000"/>
                </a:solidFill>
              </a:rPr>
              <a:t>    a:=2; 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lvl="1" indent="114300" eaLnBrk="1" hangingPunct="1">
              <a:buChar char="•"/>
            </a:pPr>
            <a:r>
              <a:rPr lang="en-US" altLang="zh-CN" sz="3200" b="1" dirty="0">
                <a:solidFill>
                  <a:srgbClr val="000000"/>
                </a:solidFill>
              </a:rPr>
              <a:t>    b:=2*5+a</a:t>
            </a:r>
          </a:p>
          <a:p>
            <a:pPr lvl="1" indent="114300" eaLnBrk="1" hangingPunct="1">
              <a:buChar char="•"/>
            </a:pPr>
            <a:r>
              <a:rPr lang="en-US" altLang="zh-CN" sz="3200" b="1" dirty="0">
                <a:solidFill>
                  <a:srgbClr val="000000"/>
                </a:solidFill>
              </a:rPr>
              <a:t>end.</a:t>
            </a:r>
            <a:endParaRPr lang="en-US" altLang="en-US" sz="3200" b="1" dirty="0">
              <a:solidFill>
                <a:srgbClr val="000000"/>
              </a:solidFill>
            </a:endParaRPr>
          </a:p>
        </p:txBody>
      </p:sp>
      <p:pic>
        <p:nvPicPr>
          <p:cNvPr id="31747" name="Picture 4" descr="j0196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125" y="2924175"/>
            <a:ext cx="1493838" cy="1597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43" name="Rectangle 2"/>
          <p:cNvSpPr>
            <a:spLocks noGrp="1"/>
          </p:cNvSpPr>
          <p:nvPr>
            <p:ph type="title" idx="4294967295"/>
          </p:nvPr>
        </p:nvSpPr>
        <p:spPr/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一个实例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770" name="Rectangle 3"/>
          <p:cNvSpPr>
            <a:spLocks noGrp="1"/>
          </p:cNvSpPr>
          <p:nvPr>
            <p:ph type="body" sz="half"/>
          </p:nvPr>
        </p:nvSpPr>
        <p:spPr>
          <a:xfrm>
            <a:off x="684213" y="908050"/>
            <a:ext cx="8064500" cy="576263"/>
          </a:xfrm>
        </p:spPr>
        <p:txBody>
          <a:bodyPr lIns="91440" tIns="45720" rIns="91440" bIns="45720" anchor="t" anchorCtr="0"/>
          <a:lstStyle>
            <a:lvl1pPr lvl="0">
              <a:buClrTx/>
              <a:buSzPct val="100000"/>
              <a:buFontTx/>
              <a:defRPr sz="2800"/>
            </a:lvl1pPr>
            <a:lvl2pPr lvl="1">
              <a:buClrTx/>
              <a:buSzPct val="100000"/>
              <a:buFontTx/>
              <a:defRPr sz="2400"/>
            </a:lvl2pPr>
            <a:lvl3pPr lvl="2">
              <a:buClrTx/>
              <a:buSzPct val="100000"/>
              <a:buFontTx/>
              <a:defRPr sz="2000"/>
            </a:lvl3pPr>
            <a:lvl4pPr lvl="3">
              <a:buClrTx/>
              <a:buSzPct val="100000"/>
              <a:buFontTx/>
              <a:defRPr sz="1800"/>
            </a:lvl4pPr>
            <a:lvl5pPr lvl="4">
              <a:buClrTx/>
              <a:buSzPct val="100000"/>
              <a:buFontTx/>
              <a:defRPr sz="1800"/>
            </a:lvl5pPr>
          </a:lstStyle>
          <a:p>
            <a:pPr lvl="0" defTabSz="914400" eaLnBrk="1" hangingPunct="1">
              <a:lnSpc>
                <a:spcPct val="110000"/>
              </a:lnSpc>
              <a:buNone/>
            </a:pPr>
            <a:r>
              <a:rPr lang="zh-CN" altLang="en-US" sz="2800" b="1" dirty="0"/>
              <a:t>词法分析阶段输出：</a:t>
            </a:r>
            <a:endParaRPr lang="en-US" altLang="en-US" sz="3200" dirty="0"/>
          </a:p>
        </p:txBody>
      </p:sp>
      <p:graphicFrame>
        <p:nvGraphicFramePr>
          <p:cNvPr id="4194333" name="表格 4194332"/>
          <p:cNvGraphicFramePr/>
          <p:nvPr/>
        </p:nvGraphicFramePr>
        <p:xfrm>
          <a:off x="5580063" y="5300663"/>
          <a:ext cx="928688" cy="670016"/>
        </p:xfrm>
        <a:graphic>
          <a:graphicData uri="http://schemas.openxmlformats.org/drawingml/2006/table">
            <a:tbl>
              <a:tblPr/>
              <a:tblGrid>
                <a:gridCol w="92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2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584" marB="45584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2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5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584" marB="45584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2779" name="Picture 21" descr="j0196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63" y="2438400"/>
            <a:ext cx="1493837" cy="1597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80" name="Text Box 22"/>
          <p:cNvSpPr/>
          <p:nvPr/>
        </p:nvSpPr>
        <p:spPr>
          <a:xfrm>
            <a:off x="5219700" y="2349500"/>
            <a:ext cx="1511300" cy="396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符号表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表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81" name="Text Box 23"/>
          <p:cNvSpPr/>
          <p:nvPr/>
        </p:nvSpPr>
        <p:spPr>
          <a:xfrm>
            <a:off x="5508625" y="4868863"/>
            <a:ext cx="1152525" cy="396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常数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表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94335" name="表格 4194334"/>
          <p:cNvGraphicFramePr/>
          <p:nvPr/>
        </p:nvGraphicFramePr>
        <p:xfrm>
          <a:off x="827088" y="2852738"/>
          <a:ext cx="3165475" cy="3657600"/>
        </p:xfrm>
        <a:graphic>
          <a:graphicData uri="http://schemas.openxmlformats.org/drawingml/2006/table">
            <a:tbl>
              <a:tblPr/>
              <a:tblGrid>
                <a:gridCol w="79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编号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关键字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编号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界符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program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,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2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var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2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: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3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integer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3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;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4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real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4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:=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5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char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5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*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6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begin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6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/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7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end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7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+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14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14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8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-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14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14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9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.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14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14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10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(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14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14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11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)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194337" name="表格 4194336"/>
          <p:cNvGraphicFramePr/>
          <p:nvPr/>
        </p:nvGraphicFramePr>
        <p:xfrm>
          <a:off x="4356100" y="2852738"/>
          <a:ext cx="3516313" cy="1728788"/>
        </p:xfrm>
        <a:graphic>
          <a:graphicData uri="http://schemas.openxmlformats.org/drawingml/2006/table">
            <a:tbl>
              <a:tblPr/>
              <a:tblGrid>
                <a:gridCol w="877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7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488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NAME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TYPE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CAT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ADDR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2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example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8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a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2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b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88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881" name="Rectangle 182"/>
          <p:cNvSpPr/>
          <p:nvPr/>
        </p:nvSpPr>
        <p:spPr>
          <a:xfrm>
            <a:off x="1042988" y="1484313"/>
            <a:ext cx="7488237" cy="7016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>
            <a:spAutoFit/>
          </a:bodyPr>
          <a:lstStyle/>
          <a:p>
            <a:pPr indent="673100"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(k,1),(i,1), (k,2),(i,2),(p,1),(i,3),(p,2),(k,3),(p,3),(k,6), (i,2),(p,4),(c,1),(p,3), (i,3),(p,4),(c,1),(p,5),(c,2),(p,7),(i,2),(k,7),(p,9),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82" name="Text Box 188"/>
          <p:cNvSpPr/>
          <p:nvPr/>
        </p:nvSpPr>
        <p:spPr>
          <a:xfrm>
            <a:off x="1187450" y="2349500"/>
            <a:ext cx="2808288" cy="396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关键字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表和界符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表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55" name="Rectangle 2"/>
          <p:cNvSpPr>
            <a:spLocks noGrp="1"/>
          </p:cNvSpPr>
          <p:nvPr>
            <p:ph type="title" idx="4294967295"/>
          </p:nvPr>
        </p:nvSpPr>
        <p:spPr/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000" b="1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一个实例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794" name="Rectangle 3"/>
          <p:cNvSpPr>
            <a:spLocks noGrp="1"/>
          </p:cNvSpPr>
          <p:nvPr>
            <p:ph type="body" sz="half"/>
          </p:nvPr>
        </p:nvSpPr>
        <p:spPr>
          <a:xfrm>
            <a:off x="684213" y="908050"/>
            <a:ext cx="8064500" cy="576263"/>
          </a:xfrm>
        </p:spPr>
        <p:txBody>
          <a:bodyPr lIns="91440" tIns="45720" rIns="91440" bIns="45720" anchor="t" anchorCtr="0"/>
          <a:lstStyle>
            <a:lvl1pPr lvl="0">
              <a:buClrTx/>
              <a:buSzPct val="100000"/>
              <a:buFontTx/>
              <a:defRPr sz="2800"/>
            </a:lvl1pPr>
            <a:lvl2pPr lvl="1">
              <a:buClrTx/>
              <a:buSzPct val="100000"/>
              <a:buFontTx/>
              <a:defRPr sz="2400"/>
            </a:lvl2pPr>
            <a:lvl3pPr lvl="2">
              <a:buClrTx/>
              <a:buSzPct val="100000"/>
              <a:buFontTx/>
              <a:defRPr sz="2000"/>
            </a:lvl3pPr>
            <a:lvl4pPr lvl="3">
              <a:buClrTx/>
              <a:buSzPct val="100000"/>
              <a:buFontTx/>
              <a:defRPr sz="1800"/>
            </a:lvl4pPr>
            <a:lvl5pPr lvl="4">
              <a:buClrTx/>
              <a:buSzPct val="100000"/>
              <a:buFontTx/>
              <a:defRPr sz="1800"/>
            </a:lvl5pPr>
          </a:lstStyle>
          <a:p>
            <a:pPr lvl="0" defTabSz="914400" eaLnBrk="1" hangingPunct="1">
              <a:lnSpc>
                <a:spcPct val="110000"/>
              </a:lnSpc>
              <a:buNone/>
            </a:pPr>
            <a:r>
              <a:rPr lang="zh-CN" altLang="en-US" sz="2800" b="1" dirty="0"/>
              <a:t>中间代码生成阶段输出：</a:t>
            </a:r>
            <a:endParaRPr lang="en-US" altLang="en-US" sz="3200" dirty="0"/>
          </a:p>
        </p:txBody>
      </p:sp>
      <p:graphicFrame>
        <p:nvGraphicFramePr>
          <p:cNvPr id="4194339" name="表格 4194338"/>
          <p:cNvGraphicFramePr/>
          <p:nvPr/>
        </p:nvGraphicFramePr>
        <p:xfrm>
          <a:off x="5580063" y="5084763"/>
          <a:ext cx="928688" cy="670016"/>
        </p:xfrm>
        <a:graphic>
          <a:graphicData uri="http://schemas.openxmlformats.org/drawingml/2006/table">
            <a:tbl>
              <a:tblPr/>
              <a:tblGrid>
                <a:gridCol w="928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2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584" marB="45584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2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5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584" marB="45584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3803" name="Picture 12" descr="j0196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63" y="2438400"/>
            <a:ext cx="1493837" cy="1597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804" name="Text Box 13"/>
          <p:cNvSpPr/>
          <p:nvPr/>
        </p:nvSpPr>
        <p:spPr>
          <a:xfrm>
            <a:off x="5003800" y="1700213"/>
            <a:ext cx="1511300" cy="396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符号表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表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5" name="Text Box 14"/>
          <p:cNvSpPr/>
          <p:nvPr/>
        </p:nvSpPr>
        <p:spPr>
          <a:xfrm>
            <a:off x="5508625" y="4652963"/>
            <a:ext cx="1152525" cy="396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常数</a:t>
            </a:r>
            <a:r>
              <a:rPr lang="en-US" altLang="zh-CN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表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6" name="Text Box 115"/>
          <p:cNvSpPr/>
          <p:nvPr/>
        </p:nvSpPr>
        <p:spPr>
          <a:xfrm>
            <a:off x="1187450" y="1736725"/>
            <a:ext cx="2808288" cy="396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四元式区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94341" name="表格 4194340"/>
          <p:cNvGraphicFramePr/>
          <p:nvPr/>
        </p:nvGraphicFramePr>
        <p:xfrm>
          <a:off x="3851275" y="2133600"/>
          <a:ext cx="3810000" cy="2085975"/>
        </p:xfrm>
        <a:graphic>
          <a:graphicData uri="http://schemas.openxmlformats.org/drawingml/2006/table">
            <a:tbl>
              <a:tblPr/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7663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NAME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TYPE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CAT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ADDR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62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example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endParaRPr lang="zh-CN" altLang="zh-CN" sz="1600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f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16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63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a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i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v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0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2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b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i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v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4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663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t1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i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v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8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662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t2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i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v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12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844" name="Line 159"/>
          <p:cNvSpPr/>
          <p:nvPr/>
        </p:nvSpPr>
        <p:spPr>
          <a:xfrm flipV="1">
            <a:off x="4787900" y="2492375"/>
            <a:ext cx="936625" cy="2873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194343" name="表格 4194342"/>
          <p:cNvGraphicFramePr/>
          <p:nvPr/>
        </p:nvGraphicFramePr>
        <p:xfrm>
          <a:off x="755650" y="2189163"/>
          <a:ext cx="2111375" cy="2028825"/>
        </p:xfrm>
        <a:graphic>
          <a:graphicData uri="http://schemas.openxmlformats.org/drawingml/2006/table">
            <a:tbl>
              <a:tblPr/>
              <a:tblGrid>
                <a:gridCol w="211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（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program, I1, _, _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）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（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:=, C1, _, I2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）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（*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, C1, C2, I4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）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（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+, I4, I2, I5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）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7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（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:=, I5, _, I3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）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25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l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（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end, I1, _, _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）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861" name="Text Box 202"/>
          <p:cNvSpPr/>
          <p:nvPr/>
        </p:nvSpPr>
        <p:spPr>
          <a:xfrm>
            <a:off x="3635375" y="2565400"/>
            <a:ext cx="287338" cy="153352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62" name="Text Box 203"/>
          <p:cNvSpPr/>
          <p:nvPr/>
        </p:nvSpPr>
        <p:spPr>
          <a:xfrm>
            <a:off x="5364163" y="5084763"/>
            <a:ext cx="287337" cy="6238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94345" name="表格 4194344"/>
          <p:cNvGraphicFramePr/>
          <p:nvPr/>
        </p:nvGraphicFramePr>
        <p:xfrm>
          <a:off x="1547813" y="4868863"/>
          <a:ext cx="1316038" cy="1341208"/>
        </p:xfrm>
        <a:graphic>
          <a:graphicData uri="http://schemas.openxmlformats.org/drawingml/2006/table">
            <a:tbl>
              <a:tblPr/>
              <a:tblGrid>
                <a:gridCol w="1316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t2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31" marB="45731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2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t1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31" marB="45731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63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b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31" marB="45731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2">
                <a:tc>
                  <a:txBody>
                    <a:bodyPr/>
                    <a:lstStyle>
                      <a:lvl1pPr marL="0" lvl="0" indent="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defRPr sz="2400" b="0" i="0" u="none" kern="1200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rtl="0">
                        <a:spcBef>
                          <a:spcPct val="20000"/>
                        </a:spcBef>
                        <a:buFontTx/>
                        <a:buNone/>
                      </a:pP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a</a:t>
                      </a:r>
                      <a:endParaRPr lang="en-US" altLang="en-US" dirty="0">
                        <a:latin typeface="Times New Roman" panose="02020603050405020304" pitchFamily="18" charset="0"/>
                      </a:endParaRPr>
                    </a:p>
                  </a:txBody>
                  <a:tcPr marT="45731" marB="45731">
                    <a:lnL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875" name="Text Box 218"/>
          <p:cNvSpPr/>
          <p:nvPr/>
        </p:nvSpPr>
        <p:spPr>
          <a:xfrm>
            <a:off x="1331913" y="4437063"/>
            <a:ext cx="1800225" cy="396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zh-CN" altLang="en-US" sz="2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活动记录映像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76" name="Text Box 219"/>
          <p:cNvSpPr/>
          <p:nvPr/>
        </p:nvSpPr>
        <p:spPr>
          <a:xfrm>
            <a:off x="1260475" y="4975225"/>
            <a:ext cx="503238" cy="12239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FontTx/>
            </a:pPr>
            <a:r>
              <a:rPr lang="en-US" altLang="zh-CN" sz="1400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475" name="Rectangle 2"/>
          <p:cNvSpPr>
            <a:spLocks noGrp="1"/>
          </p:cNvSpPr>
          <p:nvPr>
            <p:ph type="title" idx="4294967295"/>
          </p:nvPr>
        </p:nvSpPr>
        <p:spPr/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符号表系统设计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818" name="Rectangle 3"/>
          <p:cNvSpPr>
            <a:spLocks noGrp="1"/>
          </p:cNvSpPr>
          <p:nvPr>
            <p:ph type="body" sz="half"/>
          </p:nvPr>
        </p:nvSpPr>
        <p:spPr>
          <a:xfrm>
            <a:off x="684213" y="908050"/>
            <a:ext cx="8064500" cy="576263"/>
          </a:xfrm>
        </p:spPr>
        <p:txBody>
          <a:bodyPr lIns="91440" tIns="45720" rIns="91440" bIns="45720" anchor="t" anchorCtr="0"/>
          <a:lstStyle>
            <a:lvl1pPr lvl="0">
              <a:buClrTx/>
              <a:buSzPct val="100000"/>
              <a:buFontTx/>
              <a:defRPr sz="2800"/>
            </a:lvl1pPr>
            <a:lvl2pPr lvl="1">
              <a:buClrTx/>
              <a:buSzPct val="100000"/>
              <a:buFontTx/>
              <a:defRPr sz="2400"/>
            </a:lvl2pPr>
            <a:lvl3pPr lvl="2">
              <a:buClrTx/>
              <a:buSzPct val="100000"/>
              <a:buFontTx/>
              <a:defRPr sz="2000"/>
            </a:lvl3pPr>
            <a:lvl4pPr lvl="3">
              <a:buClrTx/>
              <a:buSzPct val="100000"/>
              <a:buFontTx/>
              <a:defRPr sz="1800"/>
            </a:lvl4pPr>
            <a:lvl5pPr lvl="4">
              <a:buClrTx/>
              <a:buSzPct val="100000"/>
              <a:buFontTx/>
              <a:defRPr sz="1800"/>
            </a:lvl5pPr>
          </a:lstStyle>
          <a:p>
            <a:pPr lvl="0" defTabSz="914400" eaLnBrk="1" hangingPunct="1">
              <a:lnSpc>
                <a:spcPct val="110000"/>
              </a:lnSpc>
              <a:buNone/>
            </a:pPr>
            <a:r>
              <a:rPr lang="zh-CN" altLang="en-US" sz="2800" b="1" dirty="0"/>
              <a:t>文法可以支持复杂数据结构和函数时的符号表：</a:t>
            </a:r>
            <a:endParaRPr lang="en-US" altLang="en-US" sz="3200" dirty="0"/>
          </a:p>
        </p:txBody>
      </p:sp>
      <p:pic>
        <p:nvPicPr>
          <p:cNvPr id="34819" name="Picture 12" descr="j0196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963" y="2438400"/>
            <a:ext cx="1493837" cy="1597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50479" name="Rectangle 214"/>
          <p:cNvSpPr/>
          <p:nvPr/>
        </p:nvSpPr>
        <p:spPr>
          <a:xfrm>
            <a:off x="684213" y="1844675"/>
            <a:ext cx="7991475" cy="4608513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>
              <a:buFontTx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50" name="组合 349"/>
          <p:cNvGrpSpPr/>
          <p:nvPr/>
        </p:nvGrpSpPr>
        <p:grpSpPr>
          <a:xfrm>
            <a:off x="684213" y="2205038"/>
            <a:ext cx="4464050" cy="1343025"/>
            <a:chOff x="158" y="1253"/>
            <a:chExt cx="2812" cy="846"/>
          </a:xfrm>
        </p:grpSpPr>
        <p:sp>
          <p:nvSpPr>
            <p:cNvPr id="34822" name="Line 216"/>
            <p:cNvSpPr/>
            <p:nvPr/>
          </p:nvSpPr>
          <p:spPr>
            <a:xfrm flipH="1">
              <a:off x="2336" y="1480"/>
              <a:ext cx="0" cy="58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3" name="Line 217"/>
            <p:cNvSpPr/>
            <p:nvPr/>
          </p:nvSpPr>
          <p:spPr>
            <a:xfrm>
              <a:off x="1017" y="1513"/>
              <a:ext cx="175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4" name="Line 218"/>
            <p:cNvSpPr/>
            <p:nvPr/>
          </p:nvSpPr>
          <p:spPr>
            <a:xfrm>
              <a:off x="1017" y="1748"/>
              <a:ext cx="175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Line 219"/>
            <p:cNvSpPr/>
            <p:nvPr/>
          </p:nvSpPr>
          <p:spPr>
            <a:xfrm>
              <a:off x="1017" y="1513"/>
              <a:ext cx="0" cy="58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6" name="Line 220"/>
            <p:cNvSpPr/>
            <p:nvPr/>
          </p:nvSpPr>
          <p:spPr>
            <a:xfrm>
              <a:off x="1520" y="1513"/>
              <a:ext cx="0" cy="58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Line 221"/>
            <p:cNvSpPr/>
            <p:nvPr/>
          </p:nvSpPr>
          <p:spPr>
            <a:xfrm>
              <a:off x="2776" y="1513"/>
              <a:ext cx="0" cy="58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8" name="Line 222"/>
            <p:cNvSpPr/>
            <p:nvPr/>
          </p:nvSpPr>
          <p:spPr>
            <a:xfrm flipH="1">
              <a:off x="1973" y="1525"/>
              <a:ext cx="0" cy="54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Line 223"/>
            <p:cNvSpPr/>
            <p:nvPr/>
          </p:nvSpPr>
          <p:spPr>
            <a:xfrm flipV="1">
              <a:off x="1053" y="1973"/>
              <a:ext cx="175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Text Box 224"/>
            <p:cNvSpPr/>
            <p:nvPr/>
          </p:nvSpPr>
          <p:spPr>
            <a:xfrm>
              <a:off x="158" y="1253"/>
              <a:ext cx="2812" cy="7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t" anchorCtr="0">
              <a:spAutoFit/>
            </a:bodyPr>
            <a:lstStyle/>
            <a:p>
              <a:pPr algn="just">
                <a:buFontTx/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        SYNBL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（符号表）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buFontTx/>
              </a:pP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     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NAME  TYPE  CAT ADDR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buFontTx/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      </a:t>
              </a:r>
              <a:r>
                <a:rPr lang="en-US" altLang="zh-CN" b="1" dirty="0">
                  <a:latin typeface="Arial" panose="020B0604020202020204" pitchFamily="34" charset="0"/>
                  <a:ea typeface="黑体" panose="02010609060101010101" pitchFamily="49" charset="-122"/>
                </a:rPr>
                <a:t>…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52" name="组合 351"/>
          <p:cNvGrpSpPr/>
          <p:nvPr/>
        </p:nvGrpSpPr>
        <p:grpSpPr>
          <a:xfrm>
            <a:off x="611188" y="2205038"/>
            <a:ext cx="1441450" cy="1163637"/>
            <a:chOff x="340" y="2931"/>
            <a:chExt cx="908" cy="733"/>
          </a:xfrm>
        </p:grpSpPr>
        <p:grpSp>
          <p:nvGrpSpPr>
            <p:cNvPr id="34832" name="组合 353"/>
            <p:cNvGrpSpPr/>
            <p:nvPr/>
          </p:nvGrpSpPr>
          <p:grpSpPr>
            <a:xfrm>
              <a:off x="521" y="3430"/>
              <a:ext cx="503" cy="234"/>
              <a:chOff x="581" y="1929"/>
              <a:chExt cx="503" cy="234"/>
            </a:xfrm>
          </p:grpSpPr>
          <p:sp>
            <p:nvSpPr>
              <p:cNvPr id="34833" name="Line 227"/>
              <p:cNvSpPr/>
              <p:nvPr/>
            </p:nvSpPr>
            <p:spPr>
              <a:xfrm>
                <a:off x="581" y="1929"/>
                <a:ext cx="503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4" name="Line 228"/>
              <p:cNvSpPr/>
              <p:nvPr/>
            </p:nvSpPr>
            <p:spPr>
              <a:xfrm>
                <a:off x="581" y="1929"/>
                <a:ext cx="0" cy="23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5" name="Line 229"/>
              <p:cNvSpPr/>
              <p:nvPr/>
            </p:nvSpPr>
            <p:spPr>
              <a:xfrm>
                <a:off x="1084" y="1929"/>
                <a:ext cx="0" cy="23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6" name="Line 230"/>
              <p:cNvSpPr/>
              <p:nvPr/>
            </p:nvSpPr>
            <p:spPr>
              <a:xfrm>
                <a:off x="832" y="1929"/>
                <a:ext cx="0" cy="23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37" name="Line 231"/>
              <p:cNvSpPr/>
              <p:nvPr/>
            </p:nvSpPr>
            <p:spPr>
              <a:xfrm>
                <a:off x="581" y="2163"/>
                <a:ext cx="503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38" name="Text Box 232"/>
            <p:cNvSpPr/>
            <p:nvPr/>
          </p:nvSpPr>
          <p:spPr>
            <a:xfrm>
              <a:off x="340" y="2931"/>
              <a:ext cx="908" cy="7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t" anchorCtr="0">
              <a:spAutoFit/>
            </a:bodyPr>
            <a:lstStyle/>
            <a:p>
              <a:pPr algn="ctr">
                <a:buFontTx/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          token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buFontTx/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i  </a:t>
              </a:r>
              <a:r>
                <a:rPr lang="en-US" altLang="zh-CN" b="1" dirty="0">
                  <a:latin typeface="Arial" panose="020B0604020202020204" pitchFamily="34" charset="0"/>
                  <a:ea typeface="黑体" panose="02010609060101010101" pitchFamily="49" charset="-122"/>
                </a:rPr>
                <a:t>·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56" name="组合 355"/>
          <p:cNvGrpSpPr/>
          <p:nvPr/>
        </p:nvGrpSpPr>
        <p:grpSpPr>
          <a:xfrm>
            <a:off x="755650" y="3644900"/>
            <a:ext cx="2590800" cy="822325"/>
            <a:chOff x="476" y="2296"/>
            <a:chExt cx="1632" cy="518"/>
          </a:xfrm>
        </p:grpSpPr>
        <p:grpSp>
          <p:nvGrpSpPr>
            <p:cNvPr id="34840" name="组合 357"/>
            <p:cNvGrpSpPr/>
            <p:nvPr/>
          </p:nvGrpSpPr>
          <p:grpSpPr>
            <a:xfrm>
              <a:off x="572" y="2536"/>
              <a:ext cx="1248" cy="248"/>
              <a:chOff x="1056" y="3112"/>
              <a:chExt cx="1248" cy="248"/>
            </a:xfrm>
          </p:grpSpPr>
          <p:sp>
            <p:nvSpPr>
              <p:cNvPr id="34841" name="Line 235"/>
              <p:cNvSpPr/>
              <p:nvPr/>
            </p:nvSpPr>
            <p:spPr>
              <a:xfrm>
                <a:off x="1056" y="3120"/>
                <a:ext cx="1248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2" name="Line 236"/>
              <p:cNvSpPr/>
              <p:nvPr/>
            </p:nvSpPr>
            <p:spPr>
              <a:xfrm>
                <a:off x="1056" y="3120"/>
                <a:ext cx="0" cy="23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3" name="Line 237"/>
              <p:cNvSpPr/>
              <p:nvPr/>
            </p:nvSpPr>
            <p:spPr>
              <a:xfrm>
                <a:off x="1056" y="3360"/>
                <a:ext cx="1248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4" name="Line 238"/>
              <p:cNvSpPr/>
              <p:nvPr/>
            </p:nvSpPr>
            <p:spPr>
              <a:xfrm>
                <a:off x="2304" y="3120"/>
                <a:ext cx="0" cy="23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45" name="Line 239"/>
              <p:cNvSpPr/>
              <p:nvPr/>
            </p:nvSpPr>
            <p:spPr>
              <a:xfrm>
                <a:off x="1540" y="3112"/>
                <a:ext cx="0" cy="23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46" name="Text Box 240"/>
            <p:cNvSpPr/>
            <p:nvPr/>
          </p:nvSpPr>
          <p:spPr>
            <a:xfrm>
              <a:off x="476" y="2296"/>
              <a:ext cx="1632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t" anchorCtr="0">
              <a:spAutoFit/>
            </a:bodyPr>
            <a:lstStyle/>
            <a:p>
              <a:pPr algn="just">
                <a:buFontTx/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TYPEL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（类型表）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buFontTx/>
              </a:pP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TVAL  TPOINT</a:t>
              </a:r>
              <a:r>
                <a:rPr lang="en-US" altLang="zh-CN" b="1" dirty="0">
                  <a:latin typeface="Arial" panose="020B0604020202020204" pitchFamily="34" charset="0"/>
                  <a:ea typeface="黑体" panose="02010609060101010101" pitchFamily="49" charset="-122"/>
                </a:rPr>
                <a:t>·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60" name="组合 359"/>
          <p:cNvGrpSpPr/>
          <p:nvPr/>
        </p:nvGrpSpPr>
        <p:grpSpPr>
          <a:xfrm>
            <a:off x="3275013" y="4046538"/>
            <a:ext cx="2286000" cy="838200"/>
            <a:chOff x="960" y="3072"/>
            <a:chExt cx="1440" cy="640"/>
          </a:xfrm>
        </p:grpSpPr>
        <p:grpSp>
          <p:nvGrpSpPr>
            <p:cNvPr id="34848" name="组合 361"/>
            <p:cNvGrpSpPr/>
            <p:nvPr/>
          </p:nvGrpSpPr>
          <p:grpSpPr>
            <a:xfrm>
              <a:off x="1008" y="3360"/>
              <a:ext cx="1369" cy="352"/>
              <a:chOff x="855" y="4049"/>
              <a:chExt cx="1369" cy="352"/>
            </a:xfrm>
          </p:grpSpPr>
          <p:sp>
            <p:nvSpPr>
              <p:cNvPr id="34849" name="Line 243"/>
              <p:cNvSpPr/>
              <p:nvPr/>
            </p:nvSpPr>
            <p:spPr>
              <a:xfrm>
                <a:off x="855" y="4049"/>
                <a:ext cx="1369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0" name="Line 244"/>
              <p:cNvSpPr/>
              <p:nvPr/>
            </p:nvSpPr>
            <p:spPr>
              <a:xfrm>
                <a:off x="855" y="4049"/>
                <a:ext cx="0" cy="35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1" name="Line 245"/>
              <p:cNvSpPr/>
              <p:nvPr/>
            </p:nvSpPr>
            <p:spPr>
              <a:xfrm>
                <a:off x="855" y="4283"/>
                <a:ext cx="1369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2" name="Line 246"/>
              <p:cNvSpPr/>
              <p:nvPr/>
            </p:nvSpPr>
            <p:spPr>
              <a:xfrm>
                <a:off x="1197" y="4049"/>
                <a:ext cx="0" cy="35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3" name="Line 247"/>
              <p:cNvSpPr/>
              <p:nvPr/>
            </p:nvSpPr>
            <p:spPr>
              <a:xfrm>
                <a:off x="1540" y="4049"/>
                <a:ext cx="0" cy="35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4" name="Line 248"/>
              <p:cNvSpPr/>
              <p:nvPr/>
            </p:nvSpPr>
            <p:spPr>
              <a:xfrm>
                <a:off x="1882" y="4049"/>
                <a:ext cx="0" cy="35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5" name="Line 249"/>
              <p:cNvSpPr/>
              <p:nvPr/>
            </p:nvSpPr>
            <p:spPr>
              <a:xfrm>
                <a:off x="2224" y="4049"/>
                <a:ext cx="0" cy="35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56" name="Text Box 250"/>
            <p:cNvSpPr/>
            <p:nvPr/>
          </p:nvSpPr>
          <p:spPr>
            <a:xfrm>
              <a:off x="960" y="3072"/>
              <a:ext cx="1440" cy="34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t" anchorCtr="0">
              <a:spAutoFit/>
            </a:bodyPr>
            <a:lstStyle/>
            <a:p>
              <a:pPr>
                <a:spcBef>
                  <a:spcPct val="50000"/>
                </a:spcBef>
                <a:buFontTx/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AINFL(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数组表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64" name="组合 363"/>
          <p:cNvGrpSpPr/>
          <p:nvPr/>
        </p:nvGrpSpPr>
        <p:grpSpPr>
          <a:xfrm>
            <a:off x="3351213" y="4960938"/>
            <a:ext cx="2286000" cy="1143000"/>
            <a:chOff x="2784" y="3072"/>
            <a:chExt cx="1440" cy="874"/>
          </a:xfrm>
        </p:grpSpPr>
        <p:grpSp>
          <p:nvGrpSpPr>
            <p:cNvPr id="34858" name="组合 365"/>
            <p:cNvGrpSpPr/>
            <p:nvPr/>
          </p:nvGrpSpPr>
          <p:grpSpPr>
            <a:xfrm>
              <a:off x="2784" y="3360"/>
              <a:ext cx="1369" cy="586"/>
              <a:chOff x="2680" y="4049"/>
              <a:chExt cx="1369" cy="586"/>
            </a:xfrm>
          </p:grpSpPr>
          <p:sp>
            <p:nvSpPr>
              <p:cNvPr id="34859" name="Line 253"/>
              <p:cNvSpPr/>
              <p:nvPr/>
            </p:nvSpPr>
            <p:spPr>
              <a:xfrm>
                <a:off x="2680" y="4049"/>
                <a:ext cx="1369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0" name="Line 254"/>
              <p:cNvSpPr/>
              <p:nvPr/>
            </p:nvSpPr>
            <p:spPr>
              <a:xfrm>
                <a:off x="2680" y="4283"/>
                <a:ext cx="1369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1" name="Line 255"/>
              <p:cNvSpPr/>
              <p:nvPr/>
            </p:nvSpPr>
            <p:spPr>
              <a:xfrm>
                <a:off x="2680" y="4518"/>
                <a:ext cx="1369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2" name="Line 256"/>
              <p:cNvSpPr/>
              <p:nvPr/>
            </p:nvSpPr>
            <p:spPr>
              <a:xfrm>
                <a:off x="2680" y="4049"/>
                <a:ext cx="0" cy="58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3" name="Line 257"/>
              <p:cNvSpPr/>
              <p:nvPr/>
            </p:nvSpPr>
            <p:spPr>
              <a:xfrm>
                <a:off x="3137" y="4049"/>
                <a:ext cx="0" cy="58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4" name="Line 258"/>
              <p:cNvSpPr/>
              <p:nvPr/>
            </p:nvSpPr>
            <p:spPr>
              <a:xfrm>
                <a:off x="3593" y="4049"/>
                <a:ext cx="0" cy="58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5" name="Line 259"/>
              <p:cNvSpPr/>
              <p:nvPr/>
            </p:nvSpPr>
            <p:spPr>
              <a:xfrm>
                <a:off x="4049" y="4049"/>
                <a:ext cx="0" cy="58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66" name="Text Box 260"/>
            <p:cNvSpPr/>
            <p:nvPr/>
          </p:nvSpPr>
          <p:spPr>
            <a:xfrm>
              <a:off x="2833" y="3072"/>
              <a:ext cx="1391" cy="3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t" anchorCtr="0">
              <a:spAutoFit/>
            </a:bodyPr>
            <a:lstStyle/>
            <a:p>
              <a:pPr>
                <a:spcBef>
                  <a:spcPct val="50000"/>
                </a:spcBef>
                <a:buFontTx/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RINFL(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结构表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68" name="组合 367"/>
          <p:cNvGrpSpPr/>
          <p:nvPr/>
        </p:nvGrpSpPr>
        <p:grpSpPr>
          <a:xfrm>
            <a:off x="6018213" y="2827338"/>
            <a:ext cx="2438400" cy="838200"/>
            <a:chOff x="3696" y="1824"/>
            <a:chExt cx="1536" cy="576"/>
          </a:xfrm>
        </p:grpSpPr>
        <p:grpSp>
          <p:nvGrpSpPr>
            <p:cNvPr id="34868" name="组合 369"/>
            <p:cNvGrpSpPr/>
            <p:nvPr/>
          </p:nvGrpSpPr>
          <p:grpSpPr>
            <a:xfrm>
              <a:off x="3696" y="2112"/>
              <a:ext cx="1488" cy="288"/>
              <a:chOff x="2794" y="3346"/>
              <a:chExt cx="1483" cy="352"/>
            </a:xfrm>
          </p:grpSpPr>
          <p:sp>
            <p:nvSpPr>
              <p:cNvPr id="34869" name="Line 263"/>
              <p:cNvSpPr/>
              <p:nvPr/>
            </p:nvSpPr>
            <p:spPr>
              <a:xfrm>
                <a:off x="2794" y="3346"/>
                <a:ext cx="1483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0" name="Line 264"/>
              <p:cNvSpPr/>
              <p:nvPr/>
            </p:nvSpPr>
            <p:spPr>
              <a:xfrm>
                <a:off x="2794" y="3346"/>
                <a:ext cx="0" cy="35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1" name="Line 265"/>
              <p:cNvSpPr/>
              <p:nvPr/>
            </p:nvSpPr>
            <p:spPr>
              <a:xfrm>
                <a:off x="2794" y="3580"/>
                <a:ext cx="1483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2" name="Line 266"/>
              <p:cNvSpPr/>
              <p:nvPr/>
            </p:nvSpPr>
            <p:spPr>
              <a:xfrm>
                <a:off x="4277" y="3346"/>
                <a:ext cx="0" cy="35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3" name="Line 267"/>
              <p:cNvSpPr/>
              <p:nvPr/>
            </p:nvSpPr>
            <p:spPr>
              <a:xfrm>
                <a:off x="3137" y="3346"/>
                <a:ext cx="0" cy="35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4" name="Line 268"/>
              <p:cNvSpPr/>
              <p:nvPr/>
            </p:nvSpPr>
            <p:spPr>
              <a:xfrm>
                <a:off x="3479" y="3346"/>
                <a:ext cx="0" cy="35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75" name="Text Box 269"/>
            <p:cNvSpPr/>
            <p:nvPr/>
          </p:nvSpPr>
          <p:spPr>
            <a:xfrm>
              <a:off x="3744" y="1824"/>
              <a:ext cx="1488" cy="31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t" anchorCtr="0">
              <a:spAutoFit/>
            </a:bodyPr>
            <a:lstStyle/>
            <a:p>
              <a:pPr>
                <a:spcBef>
                  <a:spcPct val="50000"/>
                </a:spcBef>
                <a:buFontTx/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PFINFL(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函数表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72" name="组合 371"/>
          <p:cNvGrpSpPr/>
          <p:nvPr/>
        </p:nvGrpSpPr>
        <p:grpSpPr>
          <a:xfrm>
            <a:off x="6094413" y="3741738"/>
            <a:ext cx="2286000" cy="762000"/>
            <a:chOff x="3744" y="2688"/>
            <a:chExt cx="1440" cy="576"/>
          </a:xfrm>
        </p:grpSpPr>
        <p:grpSp>
          <p:nvGrpSpPr>
            <p:cNvPr id="34877" name="组合 373"/>
            <p:cNvGrpSpPr/>
            <p:nvPr/>
          </p:nvGrpSpPr>
          <p:grpSpPr>
            <a:xfrm>
              <a:off x="3984" y="2976"/>
              <a:ext cx="768" cy="288"/>
              <a:chOff x="4733" y="3346"/>
              <a:chExt cx="571" cy="352"/>
            </a:xfrm>
          </p:grpSpPr>
          <p:sp>
            <p:nvSpPr>
              <p:cNvPr id="34878" name="Line 272"/>
              <p:cNvSpPr/>
              <p:nvPr/>
            </p:nvSpPr>
            <p:spPr>
              <a:xfrm>
                <a:off x="4733" y="3346"/>
                <a:ext cx="571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9" name="Line 273"/>
              <p:cNvSpPr/>
              <p:nvPr/>
            </p:nvSpPr>
            <p:spPr>
              <a:xfrm>
                <a:off x="4733" y="3346"/>
                <a:ext cx="0" cy="35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0" name="Line 274"/>
              <p:cNvSpPr/>
              <p:nvPr/>
            </p:nvSpPr>
            <p:spPr>
              <a:xfrm>
                <a:off x="4733" y="3580"/>
                <a:ext cx="571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1" name="Line 275"/>
              <p:cNvSpPr/>
              <p:nvPr/>
            </p:nvSpPr>
            <p:spPr>
              <a:xfrm>
                <a:off x="5304" y="3346"/>
                <a:ext cx="0" cy="35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82" name="Text Box 276"/>
            <p:cNvSpPr/>
            <p:nvPr/>
          </p:nvSpPr>
          <p:spPr>
            <a:xfrm>
              <a:off x="3744" y="2688"/>
              <a:ext cx="1440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t" anchorCtr="0">
              <a:spAutoFit/>
            </a:bodyPr>
            <a:lstStyle/>
            <a:p>
              <a:pPr>
                <a:spcBef>
                  <a:spcPct val="50000"/>
                </a:spcBef>
                <a:buFontTx/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CONSL(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常量表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76" name="组合 375"/>
          <p:cNvGrpSpPr/>
          <p:nvPr/>
        </p:nvGrpSpPr>
        <p:grpSpPr>
          <a:xfrm>
            <a:off x="6094413" y="4503738"/>
            <a:ext cx="1981200" cy="838200"/>
            <a:chOff x="2496" y="2400"/>
            <a:chExt cx="1248" cy="624"/>
          </a:xfrm>
        </p:grpSpPr>
        <p:sp>
          <p:nvSpPr>
            <p:cNvPr id="34884" name="Rectangle 278"/>
            <p:cNvSpPr/>
            <p:nvPr/>
          </p:nvSpPr>
          <p:spPr>
            <a:xfrm>
              <a:off x="2592" y="2688"/>
              <a:ext cx="960" cy="19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440" tIns="45720" rIns="91440" bIns="45720" anchor="ctr" anchorCtr="0"/>
            <a:lstStyle/>
            <a:p>
              <a:pPr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85" name="Line 279"/>
            <p:cNvSpPr/>
            <p:nvPr/>
          </p:nvSpPr>
          <p:spPr>
            <a:xfrm>
              <a:off x="2592" y="2880"/>
              <a:ext cx="0" cy="14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6" name="Line 280"/>
            <p:cNvSpPr/>
            <p:nvPr/>
          </p:nvSpPr>
          <p:spPr>
            <a:xfrm>
              <a:off x="3552" y="2880"/>
              <a:ext cx="0" cy="14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7" name="Text Box 281"/>
            <p:cNvSpPr/>
            <p:nvPr/>
          </p:nvSpPr>
          <p:spPr>
            <a:xfrm>
              <a:off x="2496" y="2400"/>
              <a:ext cx="1248" cy="34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t" anchorCtr="0">
              <a:spAutoFit/>
            </a:bodyPr>
            <a:lstStyle/>
            <a:p>
              <a:pPr>
                <a:spcBef>
                  <a:spcPct val="50000"/>
                </a:spcBef>
                <a:buFontTx/>
              </a:pP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LENL(</a:t>
              </a:r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长度表</a:t>
              </a:r>
              <a:r>
                <a:rPr lang="en-US" altLang="zh-CN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78" name="组合 377"/>
          <p:cNvGrpSpPr/>
          <p:nvPr/>
        </p:nvGrpSpPr>
        <p:grpSpPr>
          <a:xfrm>
            <a:off x="5803900" y="5265738"/>
            <a:ext cx="2760663" cy="914400"/>
            <a:chOff x="3849" y="3216"/>
            <a:chExt cx="1739" cy="576"/>
          </a:xfrm>
        </p:grpSpPr>
        <p:sp>
          <p:nvSpPr>
            <p:cNvPr id="34889" name="Rectangle 283"/>
            <p:cNvSpPr/>
            <p:nvPr/>
          </p:nvSpPr>
          <p:spPr>
            <a:xfrm>
              <a:off x="4080" y="3456"/>
              <a:ext cx="1152" cy="19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440" tIns="45720" rIns="91440" bIns="45720" anchor="ctr" anchorCtr="0"/>
            <a:lstStyle/>
            <a:p>
              <a:pPr>
                <a:buFontTx/>
              </a:pP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90" name="Line 284"/>
            <p:cNvSpPr/>
            <p:nvPr/>
          </p:nvSpPr>
          <p:spPr>
            <a:xfrm>
              <a:off x="4080" y="3648"/>
              <a:ext cx="0" cy="14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1" name="Line 285"/>
            <p:cNvSpPr/>
            <p:nvPr/>
          </p:nvSpPr>
          <p:spPr>
            <a:xfrm>
              <a:off x="5232" y="3648"/>
              <a:ext cx="0" cy="14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2" name="Text Box 286"/>
            <p:cNvSpPr/>
            <p:nvPr/>
          </p:nvSpPr>
          <p:spPr>
            <a:xfrm>
              <a:off x="3849" y="3216"/>
              <a:ext cx="1739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1440" tIns="45720" rIns="91440" bIns="45720" anchor="t" anchorCtr="0">
              <a:spAutoFit/>
            </a:bodyPr>
            <a:lstStyle/>
            <a:p>
              <a:pPr>
                <a:spcBef>
                  <a:spcPct val="50000"/>
                </a:spcBef>
                <a:buFontTx/>
              </a:pPr>
              <a:r>
                <a:rPr lang="zh-CN" altLang="en-US" sz="1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值单元分配表</a:t>
              </a:r>
              <a:r>
                <a:rPr lang="en-US" altLang="zh-CN" sz="1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1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活动纪录</a:t>
              </a:r>
              <a:r>
                <a:rPr lang="en-US" altLang="zh-CN" sz="1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zh-CN" sz="18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50595" name="AutoShape 287"/>
          <p:cNvSpPr/>
          <p:nvPr/>
        </p:nvSpPr>
        <p:spPr>
          <a:xfrm>
            <a:off x="5256213" y="1912938"/>
            <a:ext cx="3052762" cy="533400"/>
          </a:xfrm>
          <a:prstGeom prst="wedgeRoundRectCallout">
            <a:avLst>
              <a:gd name="adj1" fmla="val -62532"/>
              <a:gd name="adj2" fmla="val 121431"/>
              <a:gd name="adj3" fmla="val 16667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40" tIns="45720" rIns="91440" bIns="45720" anchor="t" anchorCtr="0"/>
          <a:lstStyle/>
          <a:p>
            <a:pPr algn="ctr">
              <a:buFontTx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名字 类型 种类 地址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597" name="AutoShape 288"/>
          <p:cNvSpPr/>
          <p:nvPr/>
        </p:nvSpPr>
        <p:spPr>
          <a:xfrm>
            <a:off x="5789613" y="3055938"/>
            <a:ext cx="152400" cy="2743200"/>
          </a:xfrm>
          <a:prstGeom prst="leftBrace">
            <a:avLst>
              <a:gd name="adj1" fmla="val 150000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>
              <a:buFontTx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599" name="Line 289"/>
          <p:cNvSpPr/>
          <p:nvPr/>
        </p:nvSpPr>
        <p:spPr>
          <a:xfrm>
            <a:off x="4341813" y="3284538"/>
            <a:ext cx="1371600" cy="68580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0601" name="Line 290"/>
          <p:cNvSpPr/>
          <p:nvPr/>
        </p:nvSpPr>
        <p:spPr>
          <a:xfrm>
            <a:off x="2741613" y="4351338"/>
            <a:ext cx="533400" cy="106680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0603" name="Line 291"/>
          <p:cNvSpPr/>
          <p:nvPr/>
        </p:nvSpPr>
        <p:spPr>
          <a:xfrm flipH="1">
            <a:off x="2665413" y="4427538"/>
            <a:ext cx="76200" cy="137160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0605" name="Line 292"/>
          <p:cNvSpPr/>
          <p:nvPr/>
        </p:nvSpPr>
        <p:spPr>
          <a:xfrm>
            <a:off x="2771775" y="4221163"/>
            <a:ext cx="533400" cy="30480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0607" name="Text Box 293"/>
          <p:cNvSpPr/>
          <p:nvPr/>
        </p:nvSpPr>
        <p:spPr>
          <a:xfrm>
            <a:off x="2360613" y="564673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2800" b="1" dirty="0">
                <a:latin typeface="Arial Narrow" panose="020B0606020202030204" pitchFamily="34" charset="0"/>
                <a:ea typeface="黑体" panose="02010609060101010101" pitchFamily="49" charset="-122"/>
              </a:rPr>
              <a:t>…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609" name="Line 294"/>
          <p:cNvSpPr/>
          <p:nvPr/>
        </p:nvSpPr>
        <p:spPr>
          <a:xfrm flipH="1">
            <a:off x="1674813" y="3284538"/>
            <a:ext cx="1447800" cy="45720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0611" name="Line 295"/>
          <p:cNvSpPr/>
          <p:nvPr/>
        </p:nvSpPr>
        <p:spPr>
          <a:xfrm>
            <a:off x="1547813" y="3213100"/>
            <a:ext cx="503237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5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5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105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5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105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05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105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105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105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05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13" name="Rectangle 2"/>
          <p:cNvSpPr/>
          <p:nvPr/>
        </p:nvSpPr>
        <p:spPr>
          <a:xfrm>
            <a:off x="6084888" y="3357563"/>
            <a:ext cx="2016125" cy="576262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>
              <a:buFontTx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615" name="Rectangle 3"/>
          <p:cNvSpPr/>
          <p:nvPr/>
        </p:nvSpPr>
        <p:spPr>
          <a:xfrm>
            <a:off x="6084888" y="4941888"/>
            <a:ext cx="2016125" cy="431800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>
              <a:buFontTx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617" name="Rectangle 4"/>
          <p:cNvSpPr/>
          <p:nvPr/>
        </p:nvSpPr>
        <p:spPr>
          <a:xfrm>
            <a:off x="6084888" y="5373688"/>
            <a:ext cx="2016125" cy="863600"/>
          </a:xfrm>
          <a:prstGeom prst="rect">
            <a:avLst/>
          </a:prstGeom>
          <a:solidFill>
            <a:srgbClr val="00CC99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>
              <a:buFontTx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619" name="Rectangle 5"/>
          <p:cNvSpPr/>
          <p:nvPr/>
        </p:nvSpPr>
        <p:spPr>
          <a:xfrm>
            <a:off x="6084888" y="3933825"/>
            <a:ext cx="2016125" cy="1008063"/>
          </a:xfrm>
          <a:prstGeom prst="rect">
            <a:avLst/>
          </a:prstGeom>
          <a:solidFill>
            <a:srgbClr val="00CC99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 algn="ctr">
              <a:buFontTx/>
            </a:pPr>
            <a:endParaRPr lang="zh-CN" altLang="zh-CN" sz="1800" dirty="0">
              <a:latin typeface="Verdan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1050621" name="Rectangle 6"/>
          <p:cNvSpPr/>
          <p:nvPr/>
        </p:nvSpPr>
        <p:spPr>
          <a:xfrm>
            <a:off x="6084888" y="1628775"/>
            <a:ext cx="2016125" cy="1728788"/>
          </a:xfrm>
          <a:prstGeom prst="rect">
            <a:avLst/>
          </a:prstGeom>
          <a:solidFill>
            <a:srgbClr val="00CC99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>
              <a:buFontTx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6" name="Text Box 7"/>
          <p:cNvSpPr/>
          <p:nvPr/>
        </p:nvSpPr>
        <p:spPr>
          <a:xfrm>
            <a:off x="971550" y="188913"/>
            <a:ext cx="69850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嵌套层次显示表</a:t>
            </a:r>
            <a:r>
              <a:rPr lang="en-US" altLang="zh-CN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(display)</a:t>
            </a:r>
            <a:r>
              <a:rPr lang="zh-CN" altLang="en-US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和活动记录结构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625" name="Text Box 8"/>
          <p:cNvSpPr/>
          <p:nvPr/>
        </p:nvSpPr>
        <p:spPr>
          <a:xfrm>
            <a:off x="395288" y="584200"/>
            <a:ext cx="2024062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 anchorCtr="0">
            <a:spAutoFit/>
          </a:bodyPr>
          <a:lstStyle/>
          <a:p>
            <a:pPr>
              <a:buFontTx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连接数据区：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8" name="Line 9"/>
          <p:cNvSpPr/>
          <p:nvPr/>
        </p:nvSpPr>
        <p:spPr>
          <a:xfrm>
            <a:off x="5724525" y="6237288"/>
            <a:ext cx="360363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0629" name="Line 10"/>
          <p:cNvSpPr/>
          <p:nvPr/>
        </p:nvSpPr>
        <p:spPr>
          <a:xfrm>
            <a:off x="7956550" y="3573463"/>
            <a:ext cx="503238" cy="0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0631" name="Line 11"/>
          <p:cNvSpPr/>
          <p:nvPr/>
        </p:nvSpPr>
        <p:spPr>
          <a:xfrm flipV="1">
            <a:off x="7956550" y="3573463"/>
            <a:ext cx="503238" cy="1584325"/>
          </a:xfrm>
          <a:prstGeom prst="line">
            <a:avLst/>
          </a:prstGeom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0633" name="Text Box 12"/>
          <p:cNvSpPr/>
          <p:nvPr/>
        </p:nvSpPr>
        <p:spPr>
          <a:xfrm>
            <a:off x="8429625" y="2492375"/>
            <a:ext cx="488950" cy="2447925"/>
          </a:xfrm>
          <a:prstGeom prst="rect">
            <a:avLst/>
          </a:prstGeom>
          <a:noFill/>
          <a:ln w="9525">
            <a:noFill/>
          </a:ln>
        </p:spPr>
        <p:txBody>
          <a:bodyPr vert="eaVert"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zh-CN" altLang="en-US" sz="2000" b="1" dirty="0">
                <a:solidFill>
                  <a:srgbClr val="CC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用于访问外层的变量</a:t>
            </a:r>
            <a:r>
              <a:rPr lang="zh-CN" altLang="en-US" sz="1800" dirty="0">
                <a:latin typeface="Verdana" panose="020B0604030504040204" pitchFamily="34" charset="0"/>
                <a:ea typeface="黑体" panose="02010609060101010101" pitchFamily="49" charset="-122"/>
              </a:rPr>
              <a:t>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5852" name="组合 381"/>
          <p:cNvGrpSpPr/>
          <p:nvPr/>
        </p:nvGrpSpPr>
        <p:grpSpPr>
          <a:xfrm>
            <a:off x="5148263" y="1519238"/>
            <a:ext cx="3024187" cy="4862512"/>
            <a:chOff x="3243" y="957"/>
            <a:chExt cx="1905" cy="3063"/>
          </a:xfrm>
        </p:grpSpPr>
        <p:grpSp>
          <p:nvGrpSpPr>
            <p:cNvPr id="35853" name="组合 383"/>
            <p:cNvGrpSpPr/>
            <p:nvPr/>
          </p:nvGrpSpPr>
          <p:grpSpPr>
            <a:xfrm>
              <a:off x="3833" y="981"/>
              <a:ext cx="1315" cy="2948"/>
              <a:chOff x="3833" y="981"/>
              <a:chExt cx="1315" cy="2948"/>
            </a:xfrm>
          </p:grpSpPr>
          <p:grpSp>
            <p:nvGrpSpPr>
              <p:cNvPr id="35854" name="组合 385"/>
              <p:cNvGrpSpPr/>
              <p:nvPr/>
            </p:nvGrpSpPr>
            <p:grpSpPr>
              <a:xfrm>
                <a:off x="3833" y="1026"/>
                <a:ext cx="1270" cy="2903"/>
                <a:chOff x="4241" y="1026"/>
                <a:chExt cx="1088" cy="2903"/>
              </a:xfrm>
            </p:grpSpPr>
            <p:sp>
              <p:nvSpPr>
                <p:cNvPr id="35855" name="Line 16"/>
                <p:cNvSpPr/>
                <p:nvPr/>
              </p:nvSpPr>
              <p:spPr>
                <a:xfrm>
                  <a:off x="4241" y="1026"/>
                  <a:ext cx="0" cy="2903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56" name="Line 17"/>
                <p:cNvSpPr/>
                <p:nvPr/>
              </p:nvSpPr>
              <p:spPr>
                <a:xfrm>
                  <a:off x="5329" y="1026"/>
                  <a:ext cx="0" cy="2903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57" name="Line 18"/>
                <p:cNvSpPr/>
                <p:nvPr/>
              </p:nvSpPr>
              <p:spPr>
                <a:xfrm>
                  <a:off x="4241" y="1026"/>
                  <a:ext cx="1088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58" name="Line 19"/>
                <p:cNvSpPr/>
                <p:nvPr/>
              </p:nvSpPr>
              <p:spPr>
                <a:xfrm>
                  <a:off x="4241" y="3929"/>
                  <a:ext cx="1088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59" name="Line 20"/>
                <p:cNvSpPr/>
                <p:nvPr/>
              </p:nvSpPr>
              <p:spPr>
                <a:xfrm>
                  <a:off x="4241" y="3657"/>
                  <a:ext cx="1088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60" name="Line 21"/>
                <p:cNvSpPr/>
                <p:nvPr/>
              </p:nvSpPr>
              <p:spPr>
                <a:xfrm>
                  <a:off x="4241" y="3385"/>
                  <a:ext cx="1088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61" name="Line 22"/>
                <p:cNvSpPr/>
                <p:nvPr/>
              </p:nvSpPr>
              <p:spPr>
                <a:xfrm>
                  <a:off x="4241" y="3113"/>
                  <a:ext cx="1088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62" name="Line 23"/>
                <p:cNvSpPr/>
                <p:nvPr/>
              </p:nvSpPr>
              <p:spPr>
                <a:xfrm>
                  <a:off x="4241" y="2478"/>
                  <a:ext cx="1088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63" name="Line 24"/>
                <p:cNvSpPr/>
                <p:nvPr/>
              </p:nvSpPr>
              <p:spPr>
                <a:xfrm>
                  <a:off x="4241" y="2115"/>
                  <a:ext cx="1088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64" name="Line 25"/>
                <p:cNvSpPr/>
                <p:nvPr/>
              </p:nvSpPr>
              <p:spPr>
                <a:xfrm>
                  <a:off x="4241" y="1752"/>
                  <a:ext cx="1088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65" name="Line 26"/>
                <p:cNvSpPr/>
                <p:nvPr/>
              </p:nvSpPr>
              <p:spPr>
                <a:xfrm>
                  <a:off x="4241" y="1389"/>
                  <a:ext cx="1088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66" name="Line 27"/>
                <p:cNvSpPr/>
                <p:nvPr/>
              </p:nvSpPr>
              <p:spPr>
                <a:xfrm>
                  <a:off x="4241" y="2840"/>
                  <a:ext cx="1088" cy="0"/>
                </a:xfrm>
                <a:prstGeom prst="line">
                  <a:avLst/>
                </a:prstGeom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5867" name="Text Box 28"/>
              <p:cNvSpPr/>
              <p:nvPr/>
            </p:nvSpPr>
            <p:spPr>
              <a:xfrm>
                <a:off x="4195" y="3657"/>
                <a:ext cx="635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1440" tIns="45720" rIns="91440" bIns="45720" anchor="t" anchorCtr="0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</a:pPr>
                <a:r>
                  <a:rPr lang="en-US" altLang="zh-CN" sz="2000" b="1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Old SP</a:t>
                </a:r>
                <a:endPara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68" name="Text Box 29"/>
              <p:cNvSpPr/>
              <p:nvPr/>
            </p:nvSpPr>
            <p:spPr>
              <a:xfrm>
                <a:off x="4150" y="3426"/>
                <a:ext cx="771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1440" tIns="45720" rIns="91440" bIns="45720" anchor="t" anchorCtr="0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</a:pPr>
                <a:r>
                  <a:rPr lang="zh-CN" altLang="en-US" sz="1800" b="1" dirty="0">
                    <a:solidFill>
                      <a:srgbClr val="0000CC"/>
                    </a:solidFill>
                    <a:latin typeface="Verdana" panose="020B0604030504040204" pitchFamily="34" charset="0"/>
                    <a:ea typeface="黑体" panose="02010609060101010101" pitchFamily="49" charset="-122"/>
                  </a:rPr>
                  <a:t>返回地址</a:t>
                </a:r>
                <a:endPara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69" name="Text Box 30"/>
              <p:cNvSpPr/>
              <p:nvPr/>
            </p:nvSpPr>
            <p:spPr>
              <a:xfrm>
                <a:off x="3878" y="3154"/>
                <a:ext cx="127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1440" tIns="45720" rIns="91440" bIns="45720" anchor="t" anchorCtr="0"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</a:pPr>
                <a:r>
                  <a:rPr lang="zh-CN" altLang="en-US" sz="1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全局</a:t>
                </a:r>
                <a:r>
                  <a:rPr lang="en-US" altLang="zh-CN" sz="1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Display</a:t>
                </a:r>
                <a:r>
                  <a:rPr lang="zh-CN" altLang="en-US" sz="1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地址</a:t>
                </a:r>
                <a:endPara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70" name="Text Box 31"/>
              <p:cNvSpPr/>
              <p:nvPr/>
            </p:nvSpPr>
            <p:spPr>
              <a:xfrm>
                <a:off x="4150" y="2886"/>
                <a:ext cx="817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1440" tIns="45720" rIns="91440" bIns="45720" anchor="t" anchorCtr="0">
                <a:spAutoFit/>
              </a:bodyPr>
              <a:lstStyle/>
              <a:p>
                <a:pPr>
                  <a:buFontTx/>
                </a:pPr>
                <a:r>
                  <a:rPr lang="zh-CN" altLang="en-US" sz="1800" b="1" dirty="0">
                    <a:solidFill>
                      <a:srgbClr val="0000CC"/>
                    </a:solidFill>
                    <a:latin typeface="Verdana" panose="020B0604030504040204" pitchFamily="34" charset="0"/>
                    <a:ea typeface="黑体" panose="02010609060101010101" pitchFamily="49" charset="-122"/>
                  </a:rPr>
                  <a:t>参数个数</a:t>
                </a:r>
                <a:endPara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71" name="Text Box 32"/>
              <p:cNvSpPr/>
              <p:nvPr/>
            </p:nvSpPr>
            <p:spPr>
              <a:xfrm>
                <a:off x="4150" y="2432"/>
                <a:ext cx="817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1440" tIns="45720" rIns="91440" bIns="45720" anchor="t" anchorCtr="0">
                <a:spAutoFit/>
              </a:bodyPr>
              <a:lstStyle/>
              <a:p>
                <a:pPr>
                  <a:buFontTx/>
                </a:pPr>
                <a:r>
                  <a:rPr lang="en-US" altLang="zh-CN" sz="1800" b="1" dirty="0">
                    <a:solidFill>
                      <a:srgbClr val="0000CC"/>
                    </a:solidFill>
                    <a:latin typeface="Verdana" panose="020B0604030504040204" pitchFamily="34" charset="0"/>
                    <a:ea typeface="黑体" panose="02010609060101010101" pitchFamily="49" charset="-122"/>
                  </a:rPr>
                  <a:t>   ……</a:t>
                </a:r>
                <a:endPara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buFontTx/>
                </a:pPr>
                <a:r>
                  <a:rPr lang="zh-CN" altLang="en-US" sz="1800" b="1" dirty="0">
                    <a:solidFill>
                      <a:srgbClr val="0000CC"/>
                    </a:solidFill>
                    <a:latin typeface="Verdana" panose="020B0604030504040204" pitchFamily="34" charset="0"/>
                    <a:ea typeface="黑体" panose="02010609060101010101" pitchFamily="49" charset="-122"/>
                  </a:rPr>
                  <a:t>形式单元</a:t>
                </a:r>
                <a:endPara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72" name="Text Box 33"/>
              <p:cNvSpPr/>
              <p:nvPr/>
            </p:nvSpPr>
            <p:spPr>
              <a:xfrm>
                <a:off x="3833" y="2069"/>
                <a:ext cx="1270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1440" tIns="45720" rIns="91440" bIns="45720" anchor="t" anchorCtr="0">
                <a:spAutoFit/>
              </a:bodyPr>
              <a:lstStyle/>
              <a:p>
                <a:pPr>
                  <a:buFontTx/>
                </a:pPr>
                <a:r>
                  <a:rPr lang="en-US" altLang="zh-CN" sz="1800" b="1" dirty="0">
                    <a:solidFill>
                      <a:srgbClr val="0000CC"/>
                    </a:solidFill>
                    <a:latin typeface="Verdana" panose="020B0604030504040204" pitchFamily="34" charset="0"/>
                    <a:ea typeface="黑体" panose="02010609060101010101" pitchFamily="49" charset="-122"/>
                  </a:rPr>
                  <a:t>         </a:t>
                </a:r>
                <a:r>
                  <a:rPr lang="en-US" altLang="zh-CN" sz="1800" b="1" dirty="0">
                    <a:latin typeface="Verdana" panose="020B0604030504040204" pitchFamily="34" charset="0"/>
                    <a:ea typeface="黑体" panose="02010609060101010101" pitchFamily="49" charset="-122"/>
                  </a:rPr>
                  <a:t>……</a:t>
                </a:r>
                <a:endPara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buFontTx/>
                </a:pPr>
                <a:r>
                  <a:rPr lang="zh-CN" altLang="en-US" sz="1800" b="1" dirty="0">
                    <a:latin typeface="Verdana" panose="020B0604030504040204" pitchFamily="34" charset="0"/>
                    <a:ea typeface="黑体" panose="02010609060101010101" pitchFamily="49" charset="-122"/>
                  </a:rPr>
                  <a:t>显示区表</a:t>
                </a:r>
                <a:r>
                  <a:rPr lang="en-US" altLang="zh-CN" sz="16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(Display)</a:t>
                </a:r>
                <a:endPara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73" name="Text Box 34"/>
              <p:cNvSpPr/>
              <p:nvPr/>
            </p:nvSpPr>
            <p:spPr>
              <a:xfrm>
                <a:off x="4134" y="1706"/>
                <a:ext cx="833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1440" tIns="45720" rIns="91440" bIns="45720" anchor="t" anchorCtr="0">
                <a:spAutoFit/>
              </a:bodyPr>
              <a:lstStyle/>
              <a:p>
                <a:pPr>
                  <a:buFontTx/>
                </a:pPr>
                <a:r>
                  <a:rPr lang="en-US" altLang="zh-CN" sz="1800" b="1" dirty="0">
                    <a:solidFill>
                      <a:srgbClr val="0000CC"/>
                    </a:solidFill>
                    <a:latin typeface="Verdana" panose="020B0604030504040204" pitchFamily="34" charset="0"/>
                    <a:ea typeface="黑体" panose="02010609060101010101" pitchFamily="49" charset="-122"/>
                  </a:rPr>
                  <a:t>   ……</a:t>
                </a:r>
                <a:endPara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buFontTx/>
                </a:pPr>
                <a:r>
                  <a:rPr lang="zh-CN" altLang="en-US" sz="1800" b="1" dirty="0">
                    <a:solidFill>
                      <a:srgbClr val="0000CC"/>
                    </a:solidFill>
                    <a:latin typeface="Verdana" panose="020B0604030504040204" pitchFamily="34" charset="0"/>
                    <a:ea typeface="黑体" panose="02010609060101010101" pitchFamily="49" charset="-122"/>
                  </a:rPr>
                  <a:t>局部变量</a:t>
                </a:r>
                <a:endPara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74" name="Text Box 35"/>
              <p:cNvSpPr/>
              <p:nvPr/>
            </p:nvSpPr>
            <p:spPr>
              <a:xfrm>
                <a:off x="4150" y="1344"/>
                <a:ext cx="862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1440" tIns="45720" rIns="91440" bIns="45720" anchor="t" anchorCtr="0">
                <a:spAutoFit/>
              </a:bodyPr>
              <a:lstStyle/>
              <a:p>
                <a:pPr>
                  <a:buFontTx/>
                </a:pPr>
                <a:r>
                  <a:rPr lang="en-US" altLang="zh-CN" sz="1800" b="1" dirty="0">
                    <a:solidFill>
                      <a:srgbClr val="0000CC"/>
                    </a:solidFill>
                    <a:latin typeface="Verdana" panose="020B0604030504040204" pitchFamily="34" charset="0"/>
                    <a:ea typeface="黑体" panose="02010609060101010101" pitchFamily="49" charset="-122"/>
                  </a:rPr>
                  <a:t>   ……</a:t>
                </a:r>
                <a:endPara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buFontTx/>
                </a:pPr>
                <a:r>
                  <a:rPr lang="zh-CN" altLang="en-US" sz="1800" b="1" dirty="0">
                    <a:solidFill>
                      <a:srgbClr val="0000CC"/>
                    </a:solidFill>
                    <a:latin typeface="Verdana" panose="020B0604030504040204" pitchFamily="34" charset="0"/>
                    <a:ea typeface="黑体" panose="02010609060101010101" pitchFamily="49" charset="-122"/>
                  </a:rPr>
                  <a:t>内情向量</a:t>
                </a:r>
                <a:endPara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75" name="Text Box 36"/>
              <p:cNvSpPr/>
              <p:nvPr/>
            </p:nvSpPr>
            <p:spPr>
              <a:xfrm>
                <a:off x="4150" y="981"/>
                <a:ext cx="771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1440" tIns="45720" rIns="91440" bIns="45720" anchor="t" anchorCtr="0">
                <a:spAutoFit/>
              </a:bodyPr>
              <a:lstStyle/>
              <a:p>
                <a:pPr>
                  <a:buFontTx/>
                </a:pPr>
                <a:r>
                  <a:rPr lang="en-US" altLang="zh-CN" sz="1800" b="1" dirty="0">
                    <a:solidFill>
                      <a:srgbClr val="0000CC"/>
                    </a:solidFill>
                    <a:latin typeface="Verdana" panose="020B0604030504040204" pitchFamily="34" charset="0"/>
                    <a:ea typeface="黑体" panose="02010609060101010101" pitchFamily="49" charset="-122"/>
                  </a:rPr>
                  <a:t>   ……</a:t>
                </a:r>
                <a:endPara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buFontTx/>
                </a:pPr>
                <a:r>
                  <a:rPr lang="zh-CN" altLang="en-US" sz="1800" b="1" dirty="0">
                    <a:solidFill>
                      <a:srgbClr val="0000CC"/>
                    </a:solidFill>
                    <a:latin typeface="Verdana" panose="020B0604030504040204" pitchFamily="34" charset="0"/>
                    <a:ea typeface="黑体" panose="02010609060101010101" pitchFamily="49" charset="-122"/>
                  </a:rPr>
                  <a:t>临时单元</a:t>
                </a:r>
                <a:endParaRPr lang="zh-CN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5876" name="Text Box 37"/>
            <p:cNvSpPr/>
            <p:nvPr/>
          </p:nvSpPr>
          <p:spPr>
            <a:xfrm>
              <a:off x="3334" y="3770"/>
              <a:ext cx="31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t" anchorCtr="0">
              <a:spAutoFit/>
            </a:bodyPr>
            <a:lstStyle/>
            <a:p>
              <a:pPr>
                <a:spcBef>
                  <a:spcPct val="50000"/>
                </a:spcBef>
                <a:buFontTx/>
              </a:pP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SP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77" name="Line 38"/>
            <p:cNvSpPr/>
            <p:nvPr/>
          </p:nvSpPr>
          <p:spPr>
            <a:xfrm>
              <a:off x="3606" y="1071"/>
              <a:ext cx="22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8" name="Text Box 39"/>
            <p:cNvSpPr/>
            <p:nvPr/>
          </p:nvSpPr>
          <p:spPr>
            <a:xfrm>
              <a:off x="3243" y="957"/>
              <a:ext cx="408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t" anchorCtr="0">
              <a:spAutoFit/>
            </a:bodyPr>
            <a:lstStyle/>
            <a:p>
              <a:pPr>
                <a:spcBef>
                  <a:spcPct val="50000"/>
                </a:spcBef>
                <a:buFontTx/>
              </a:pP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TOP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79" name="Text Box 40"/>
            <p:cNvSpPr/>
            <p:nvPr/>
          </p:nvSpPr>
          <p:spPr>
            <a:xfrm>
              <a:off x="3652" y="3698"/>
              <a:ext cx="18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440" tIns="45720" rIns="91440" bIns="45720" anchor="t" anchorCtr="0">
              <a:spAutoFit/>
            </a:bodyPr>
            <a:lstStyle/>
            <a:p>
              <a:pPr>
                <a:spcBef>
                  <a:spcPct val="50000"/>
                </a:spcBef>
                <a:buFontTx/>
              </a:pPr>
              <a:r>
                <a:rPr lang="en-US" altLang="zh-CN" sz="1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zh-CN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50685" name="Text Box 41"/>
          <p:cNvSpPr/>
          <p:nvPr/>
        </p:nvSpPr>
        <p:spPr>
          <a:xfrm>
            <a:off x="5795963" y="5445125"/>
            <a:ext cx="287337" cy="3667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687" name="Text Box 42"/>
          <p:cNvSpPr/>
          <p:nvPr/>
        </p:nvSpPr>
        <p:spPr>
          <a:xfrm>
            <a:off x="5797550" y="5013325"/>
            <a:ext cx="287338" cy="3667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689" name="Text Box 43"/>
          <p:cNvSpPr/>
          <p:nvPr/>
        </p:nvSpPr>
        <p:spPr>
          <a:xfrm>
            <a:off x="2484438" y="584200"/>
            <a:ext cx="1223962" cy="396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20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lang="en-US" altLang="zh-CN" sz="20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691" name="AutoShape 44"/>
          <p:cNvSpPr/>
          <p:nvPr/>
        </p:nvSpPr>
        <p:spPr>
          <a:xfrm>
            <a:off x="8172450" y="5013325"/>
            <a:ext cx="215900" cy="1152525"/>
          </a:xfrm>
          <a:prstGeom prst="rightBrace">
            <a:avLst>
              <a:gd name="adj1" fmla="val 44287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>
              <a:buFontTx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693" name="Text Box 45"/>
          <p:cNvSpPr/>
          <p:nvPr/>
        </p:nvSpPr>
        <p:spPr>
          <a:xfrm>
            <a:off x="8459788" y="5086350"/>
            <a:ext cx="458787" cy="1079500"/>
          </a:xfrm>
          <a:prstGeom prst="rect">
            <a:avLst/>
          </a:prstGeom>
          <a:noFill/>
          <a:ln w="9525">
            <a:noFill/>
          </a:ln>
        </p:spPr>
        <p:txBody>
          <a:bodyPr vert="eaVert"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zh-CN" altLang="en-US" sz="1800" dirty="0">
                <a:latin typeface="Verdana" panose="020B0604030504040204" pitchFamily="34" charset="0"/>
                <a:ea typeface="黑体" panose="02010609060101010101" pitchFamily="49" charset="-122"/>
              </a:rPr>
              <a:t>连接数据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695" name="Rectangle 46"/>
          <p:cNvSpPr/>
          <p:nvPr/>
        </p:nvSpPr>
        <p:spPr>
          <a:xfrm>
            <a:off x="684213" y="1262063"/>
            <a:ext cx="5688012" cy="366712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>
            <a:spAutoFit/>
          </a:bodyPr>
          <a:lstStyle/>
          <a:p>
            <a:pPr indent="-76200">
              <a:buFontTx/>
            </a:pPr>
            <a:r>
              <a:rPr lang="en-US" altLang="zh-CN" sz="1800" dirty="0">
                <a:latin typeface="Verdana" panose="020B060403050404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latin typeface="Verdana" panose="020B0604030504040204" pitchFamily="34" charset="0"/>
                <a:ea typeface="黑体" panose="02010609060101010101" pitchFamily="49" charset="-122"/>
              </a:rPr>
              <a:t>·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全局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display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地址 </a:t>
            </a:r>
            <a:r>
              <a:rPr lang="en-US" altLang="zh-CN" sz="1800" b="1" dirty="0">
                <a:latin typeface="Verdana" panose="020B0604030504040204" pitchFamily="34" charset="0"/>
                <a:ea typeface="黑体" panose="02010609060101010101" pitchFamily="49" charset="-122"/>
              </a:rPr>
              <a:t>—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主调过程的显示区表首址；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697" name="Text Box 47"/>
          <p:cNvSpPr/>
          <p:nvPr/>
        </p:nvSpPr>
        <p:spPr>
          <a:xfrm>
            <a:off x="755650" y="974725"/>
            <a:ext cx="4465638" cy="3667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800" b="1" dirty="0">
                <a:latin typeface="Verdana" panose="020B0604030504040204" pitchFamily="34" charset="0"/>
                <a:ea typeface="黑体" panose="02010609060101010101" pitchFamily="49" charset="-122"/>
              </a:rPr>
              <a:t>·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老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SP </a:t>
            </a:r>
            <a:r>
              <a:rPr lang="en-US" altLang="zh-CN" sz="1800" b="1" dirty="0">
                <a:latin typeface="Verdana" panose="020B0604030504040204" pitchFamily="34" charset="0"/>
                <a:ea typeface="黑体" panose="02010609060101010101" pitchFamily="49" charset="-122"/>
              </a:rPr>
              <a:t>—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主调过程的活动记录首址；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699" name="Rectangle 48"/>
          <p:cNvSpPr/>
          <p:nvPr/>
        </p:nvSpPr>
        <p:spPr>
          <a:xfrm>
            <a:off x="395288" y="1592263"/>
            <a:ext cx="1770062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>
              <a:buFontTx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参数个数：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701" name="Text Box 49"/>
          <p:cNvSpPr/>
          <p:nvPr/>
        </p:nvSpPr>
        <p:spPr>
          <a:xfrm>
            <a:off x="2268538" y="1622425"/>
            <a:ext cx="719137" cy="396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20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800" b="1" dirty="0">
                <a:latin typeface="Verdana" panose="020B0604030504040204" pitchFamily="34" charset="0"/>
                <a:ea typeface="黑体" panose="02010609060101010101" pitchFamily="49" charset="-122"/>
              </a:rPr>
              <a:t>；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703" name="Text Box 50"/>
          <p:cNvSpPr/>
          <p:nvPr/>
        </p:nvSpPr>
        <p:spPr>
          <a:xfrm>
            <a:off x="5795963" y="4581525"/>
            <a:ext cx="360362" cy="3667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705" name="Text Box 51"/>
          <p:cNvSpPr/>
          <p:nvPr/>
        </p:nvSpPr>
        <p:spPr>
          <a:xfrm>
            <a:off x="395288" y="1989138"/>
            <a:ext cx="2278062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 anchorCtr="0">
            <a:spAutoFit/>
          </a:bodyPr>
          <a:lstStyle/>
          <a:p>
            <a:pPr>
              <a:buFontTx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(3)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形参值单元区：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707" name="Text Box 52"/>
          <p:cNvSpPr/>
          <p:nvPr/>
        </p:nvSpPr>
        <p:spPr>
          <a:xfrm>
            <a:off x="5795963" y="4149725"/>
            <a:ext cx="288925" cy="3667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709" name="Text Box 53"/>
          <p:cNvSpPr/>
          <p:nvPr/>
        </p:nvSpPr>
        <p:spPr>
          <a:xfrm>
            <a:off x="2700338" y="1989138"/>
            <a:ext cx="1327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 anchorCtr="0">
            <a:spAutoFit/>
          </a:bodyPr>
          <a:lstStyle/>
          <a:p>
            <a:pPr>
              <a:buFontTx/>
            </a:pPr>
            <a:r>
              <a:rPr lang="zh-CN" altLang="en-US" sz="20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入口为</a:t>
            </a:r>
            <a:r>
              <a:rPr lang="en-US" altLang="zh-CN" sz="20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711" name="Text Box 54"/>
          <p:cNvSpPr/>
          <p:nvPr/>
        </p:nvSpPr>
        <p:spPr>
          <a:xfrm>
            <a:off x="684213" y="2355850"/>
            <a:ext cx="4175125" cy="641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buFontTx/>
            </a:pPr>
            <a:r>
              <a:rPr lang="en-US" altLang="zh-CN" sz="1800" b="1" dirty="0">
                <a:latin typeface="Verdana" panose="020B0604030504040204" pitchFamily="34" charset="0"/>
                <a:ea typeface="黑体" panose="02010609060101010101" pitchFamily="49" charset="-122"/>
              </a:rPr>
              <a:t>·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换名形参（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vn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1800" b="1" dirty="0">
                <a:latin typeface="Verdana" panose="020B0604030504040204" pitchFamily="34" charset="0"/>
                <a:ea typeface="黑体" panose="02010609060101010101" pitchFamily="49" charset="-122"/>
              </a:rPr>
              <a:t>—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Tx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分配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个单元（地址传递）；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713" name="Text Box 55"/>
          <p:cNvSpPr/>
          <p:nvPr/>
        </p:nvSpPr>
        <p:spPr>
          <a:xfrm>
            <a:off x="684213" y="2924175"/>
            <a:ext cx="4895850" cy="36671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buFontTx/>
            </a:pPr>
            <a:r>
              <a:rPr lang="en-US" altLang="zh-CN" sz="1800" b="1" dirty="0">
                <a:latin typeface="Verdana" panose="020B0604030504040204" pitchFamily="34" charset="0"/>
                <a:ea typeface="黑体" panose="02010609060101010101" pitchFamily="49" charset="-122"/>
              </a:rPr>
              <a:t>·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赋值形参（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vf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1800" b="1" dirty="0">
                <a:latin typeface="Verdana" panose="020B0604030504040204" pitchFamily="34" charset="0"/>
                <a:ea typeface="黑体" panose="02010609060101010101" pitchFamily="49" charset="-122"/>
              </a:rPr>
              <a:t>—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按相应类型长度分配；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715" name="Rectangle 56"/>
          <p:cNvSpPr/>
          <p:nvPr/>
        </p:nvSpPr>
        <p:spPr>
          <a:xfrm>
            <a:off x="684213" y="3716338"/>
            <a:ext cx="4537075" cy="9159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>
            <a:spAutoFit/>
          </a:bodyPr>
          <a:lstStyle/>
          <a:p>
            <a:pPr>
              <a:buFontTx/>
            </a:pPr>
            <a:r>
              <a:rPr lang="en-US" altLang="zh-CN" sz="1800" dirty="0">
                <a:latin typeface="Verdana" panose="020B0604030504040204" pitchFamily="34" charset="0"/>
                <a:ea typeface="黑体" panose="02010609060101010101" pitchFamily="49" charset="-122"/>
              </a:rPr>
              <a:t>     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为层次号，包含</a:t>
            </a:r>
            <a:r>
              <a:rPr lang="zh-CN" altLang="en-US" sz="1800" b="1" u="sng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直接外层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嵌套的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个过程的活动记录的首址，再加上本过程的活动记录首址；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717" name="Text Box 57"/>
          <p:cNvSpPr/>
          <p:nvPr/>
        </p:nvSpPr>
        <p:spPr>
          <a:xfrm>
            <a:off x="395288" y="3284538"/>
            <a:ext cx="3095625" cy="396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(4)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显示区表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(display)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719" name="Text Box 58"/>
          <p:cNvSpPr/>
          <p:nvPr/>
        </p:nvSpPr>
        <p:spPr>
          <a:xfrm>
            <a:off x="3276600" y="3284538"/>
            <a:ext cx="1795463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 anchorCtr="0">
            <a:spAutoFit/>
          </a:bodyPr>
          <a:lstStyle/>
          <a:p>
            <a:pPr>
              <a:buFontTx/>
            </a:pPr>
            <a:r>
              <a:rPr lang="zh-CN" altLang="en-US" sz="20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占</a:t>
            </a:r>
            <a:r>
              <a:rPr lang="en-US" altLang="zh-CN" sz="20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l+1</a:t>
            </a:r>
            <a:r>
              <a:rPr lang="zh-CN" altLang="en-US" sz="20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个单元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721" name="AutoShape 59"/>
          <p:cNvSpPr/>
          <p:nvPr/>
        </p:nvSpPr>
        <p:spPr>
          <a:xfrm>
            <a:off x="5868988" y="3429000"/>
            <a:ext cx="71437" cy="431800"/>
          </a:xfrm>
          <a:prstGeom prst="leftBrace">
            <a:avLst>
              <a:gd name="adj1" fmla="val 50146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91440" tIns="45720" rIns="91440" bIns="45720" anchor="ctr" anchorCtr="0"/>
          <a:lstStyle/>
          <a:p>
            <a:pPr>
              <a:buFontTx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723" name="Text Box 60"/>
          <p:cNvSpPr/>
          <p:nvPr/>
        </p:nvSpPr>
        <p:spPr>
          <a:xfrm>
            <a:off x="5364163" y="3494088"/>
            <a:ext cx="576262" cy="366712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l+1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725" name="Rectangle 61"/>
          <p:cNvSpPr/>
          <p:nvPr/>
        </p:nvSpPr>
        <p:spPr>
          <a:xfrm>
            <a:off x="250825" y="5730875"/>
            <a:ext cx="4589463" cy="357188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indent="53975" algn="ctr">
              <a:buFontTx/>
            </a:pPr>
            <a:r>
              <a:rPr lang="en-US" altLang="zh-CN" sz="1800" b="1" dirty="0">
                <a:latin typeface="Verdana" panose="020B0604030504040204" pitchFamily="34" charset="0"/>
                <a:ea typeface="黑体" panose="02010609060101010101" pitchFamily="49" charset="-122"/>
              </a:rPr>
              <a:t>·</a:t>
            </a:r>
            <a:r>
              <a:rPr lang="zh-CN" altLang="en-US" sz="1800" b="1" dirty="0">
                <a:latin typeface="Verdana" panose="020B0604030504040204" pitchFamily="34" charset="0"/>
                <a:ea typeface="黑体" panose="02010609060101010101" pitchFamily="49" charset="-122"/>
              </a:rPr>
              <a:t>类型标识符、常量标识符等不分配值单元；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727" name="Text Box 62"/>
          <p:cNvSpPr/>
          <p:nvPr/>
        </p:nvSpPr>
        <p:spPr>
          <a:xfrm>
            <a:off x="395288" y="4616450"/>
            <a:ext cx="2447925" cy="396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(5)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局部变量区：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729" name="Text Box 63"/>
          <p:cNvSpPr/>
          <p:nvPr/>
        </p:nvSpPr>
        <p:spPr>
          <a:xfrm>
            <a:off x="2339975" y="4616450"/>
            <a:ext cx="2736850" cy="396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zh-CN" altLang="en-US" sz="20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入口为</a:t>
            </a:r>
            <a:r>
              <a:rPr lang="en-US" altLang="zh-CN" sz="20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off + l + 2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731" name="Text Box 64"/>
          <p:cNvSpPr/>
          <p:nvPr/>
        </p:nvSpPr>
        <p:spPr>
          <a:xfrm>
            <a:off x="684213" y="5006975"/>
            <a:ext cx="3725862" cy="3587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 anchorCtr="0">
            <a:spAutoFit/>
          </a:bodyPr>
          <a:lstStyle/>
          <a:p>
            <a:pPr>
              <a:buFontTx/>
            </a:pPr>
            <a:r>
              <a:rPr lang="en-US" altLang="zh-CN" sz="1800" b="1" dirty="0">
                <a:latin typeface="Verdana" panose="020B0604030504040204" pitchFamily="34" charset="0"/>
                <a:ea typeface="黑体" panose="02010609060101010101" pitchFamily="49" charset="-122"/>
              </a:rPr>
              <a:t>·</a:t>
            </a: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off</a:t>
            </a: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为形参区最后一个值单元地址；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733" name="Text Box 65"/>
          <p:cNvSpPr/>
          <p:nvPr/>
        </p:nvSpPr>
        <p:spPr>
          <a:xfrm>
            <a:off x="684213" y="5373688"/>
            <a:ext cx="4589462" cy="358775"/>
          </a:xfrm>
          <a:prstGeom prst="rect">
            <a:avLst/>
          </a:prstGeom>
          <a:noFill/>
          <a:ln w="9525">
            <a:noFill/>
          </a:ln>
        </p:spPr>
        <p:txBody>
          <a:bodyPr wrap="none" lIns="91440" tIns="45720" rIns="91440" bIns="45720" anchor="t" anchorCtr="0">
            <a:spAutoFit/>
          </a:bodyPr>
          <a:lstStyle/>
          <a:p>
            <a:pPr>
              <a:buFontTx/>
            </a:pPr>
            <a:r>
              <a:rPr lang="en-US" altLang="zh-CN" sz="1800" b="1" dirty="0">
                <a:latin typeface="Verdana" panose="020B0604030504040204" pitchFamily="34" charset="0"/>
                <a:ea typeface="黑体" panose="02010609060101010101" pitchFamily="49" charset="-122"/>
              </a:rPr>
              <a:t>·</a:t>
            </a:r>
            <a:r>
              <a:rPr lang="zh-CN" altLang="en-US" sz="1800" b="1" dirty="0">
                <a:latin typeface="Verdana" panose="020B0604030504040204" pitchFamily="34" charset="0"/>
                <a:ea typeface="黑体" panose="02010609060101010101" pitchFamily="49" charset="-122"/>
              </a:rPr>
              <a:t>局部变量值单元按相应类型长度分配地址；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735" name="Rectangle 66"/>
          <p:cNvSpPr/>
          <p:nvPr/>
        </p:nvSpPr>
        <p:spPr>
          <a:xfrm>
            <a:off x="973138" y="6446838"/>
            <a:ext cx="6767512" cy="366712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 anchorCtr="0">
            <a:spAutoFit/>
          </a:bodyPr>
          <a:lstStyle/>
          <a:p>
            <a:pPr>
              <a:buFontTx/>
            </a:pPr>
            <a:r>
              <a:rPr lang="zh-CN" altLang="en-US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编译系统定义的变量，按局部变量值单元分配原则分配地址；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737" name="Text Box 67"/>
          <p:cNvSpPr/>
          <p:nvPr/>
        </p:nvSpPr>
        <p:spPr>
          <a:xfrm>
            <a:off x="611188" y="6056313"/>
            <a:ext cx="2232025" cy="3968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>
            <a:spAutoFit/>
          </a:bodyPr>
          <a:lstStyle/>
          <a:p>
            <a:pPr>
              <a:spcBef>
                <a:spcPct val="50000"/>
              </a:spcBef>
              <a:buFontTx/>
            </a:pP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(6)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临时变量区：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0739" name="Rectangle 68"/>
          <p:cNvSpPr/>
          <p:nvPr/>
        </p:nvSpPr>
        <p:spPr>
          <a:xfrm>
            <a:off x="685800" y="762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 anchorCtr="0"/>
          <a:lstStyle/>
          <a:p>
            <a:pPr algn="ctr" fontAlgn="base">
              <a:lnSpc>
                <a:spcPct val="90000"/>
              </a:lnSpc>
              <a:buFontTx/>
              <a:buNone/>
            </a:pPr>
            <a:r>
              <a:rPr lang="zh-CN" altLang="en-US" sz="3600" b="1" strike="noStrike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n-cs"/>
                <a:sym typeface="华文新魏" panose="02010800040101010101" pitchFamily="2" charset="-122"/>
              </a:rPr>
              <a:t>活动记录设计</a:t>
            </a:r>
            <a:endParaRPr lang="zh-CN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5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5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5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506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50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50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506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50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50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5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50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5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50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507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50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50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5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5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050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50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50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5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5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50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5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5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05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050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05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05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050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05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05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05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05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05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05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05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05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41" name="Rectangle 2"/>
          <p:cNvSpPr>
            <a:spLocks noGrp="1"/>
          </p:cNvSpPr>
          <p:nvPr>
            <p:ph type="title" idx="4294967295"/>
          </p:nvPr>
        </p:nvSpPr>
        <p:spPr>
          <a:xfrm>
            <a:off x="762000" y="0"/>
            <a:ext cx="7772400" cy="838200"/>
          </a:xfrm>
        </p:spPr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几点说明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866" name="Rectangle 3"/>
          <p:cNvSpPr>
            <a:spLocks noGrp="1"/>
          </p:cNvSpPr>
          <p:nvPr>
            <p:ph idx="4294967295"/>
          </p:nvPr>
        </p:nvSpPr>
        <p:spPr>
          <a:xfrm>
            <a:off x="288925" y="1228725"/>
            <a:ext cx="8539163" cy="5791200"/>
          </a:xfrm>
        </p:spPr>
        <p:txBody>
          <a:bodyPr lIns="91440" tIns="45720" rIns="91440" bIns="45720" anchor="t" anchorCtr="0"/>
          <a:lstStyle/>
          <a:p>
            <a:pPr eaLnBrk="1" hangingPunct="1">
              <a:lnSpc>
                <a:spcPct val="105000"/>
              </a:lnSpc>
              <a:buNone/>
            </a:pPr>
            <a:r>
              <a:rPr lang="en-US" altLang="zh-CN" sz="2400" b="1" baseline="0" dirty="0"/>
              <a:t>1. </a:t>
            </a:r>
            <a:r>
              <a:rPr lang="zh-CN" altLang="en-US" sz="2400" b="1" baseline="0" dirty="0"/>
              <a:t>设计的第一步是定义一个文法。样例文法是一个不错的起点，建议认真阅读。</a:t>
            </a:r>
            <a:endParaRPr lang="en-US" altLang="en-US" dirty="0"/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sz="2400" b="1" baseline="0" dirty="0"/>
              <a:t>2. </a:t>
            </a:r>
            <a:r>
              <a:rPr lang="zh-CN" altLang="en-US" sz="2400" b="1" baseline="0" dirty="0"/>
              <a:t>符号表是一个编译器的核心数据结构，是重中之重，必须在一开始就给予足够的重视。</a:t>
            </a:r>
            <a:endParaRPr lang="en-US" altLang="en-US" dirty="0"/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sz="2400" b="1" baseline="0" dirty="0"/>
              <a:t>3. </a:t>
            </a:r>
            <a:r>
              <a:rPr lang="zh-CN" altLang="en-US" sz="2400" b="1" baseline="0" dirty="0"/>
              <a:t>建议大家从一个简单的文法开始，完成相应的工作以后，再对你的文法进行扩充，比如增加复杂数据类型，增加</a:t>
            </a:r>
            <a:r>
              <a:rPr lang="en-US" altLang="zh-CN" sz="2400" b="1" baseline="0" dirty="0"/>
              <a:t>If</a:t>
            </a:r>
            <a:r>
              <a:rPr lang="zh-CN" altLang="en-US" sz="2400" b="1" baseline="0" dirty="0"/>
              <a:t>语句、</a:t>
            </a:r>
            <a:r>
              <a:rPr lang="en-US" altLang="zh-CN" sz="2400" b="1" baseline="0" dirty="0"/>
              <a:t>While </a:t>
            </a:r>
            <a:r>
              <a:rPr lang="zh-CN" altLang="en-US" sz="2400" b="1" baseline="0" dirty="0"/>
              <a:t>语句、子程序等，切勿一次把摊子铺的过大。</a:t>
            </a:r>
            <a:endParaRPr lang="en-US" altLang="en-US" dirty="0"/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sz="2400" b="1" baseline="0" dirty="0"/>
              <a:t>4. </a:t>
            </a:r>
            <a:r>
              <a:rPr lang="zh-CN" altLang="en-US" sz="2400" b="1" baseline="0" dirty="0"/>
              <a:t>完成上述任务的同学和小组，有能力者建议加入后端的设计。</a:t>
            </a:r>
            <a:endParaRPr lang="en-US" altLang="en-US" dirty="0"/>
          </a:p>
          <a:p>
            <a:pPr eaLnBrk="1" hangingPunct="1">
              <a:lnSpc>
                <a:spcPct val="105000"/>
              </a:lnSpc>
              <a:buNone/>
            </a:pPr>
            <a:r>
              <a:rPr lang="en-US" altLang="zh-CN" sz="2400" b="1" baseline="0" dirty="0"/>
              <a:t>5. </a:t>
            </a:r>
            <a:r>
              <a:rPr lang="zh-CN" altLang="en-US" sz="2400" b="1" baseline="0" dirty="0"/>
              <a:t>希望同学们认真调试，总结经验和问题，在软件工程和程序设计方法学的课程中加以解决。</a:t>
            </a:r>
            <a:endParaRPr lang="en-US" altLang="en-US" dirty="0"/>
          </a:p>
          <a:p>
            <a:pPr eaLnBrk="1" hangingPunct="1">
              <a:lnSpc>
                <a:spcPct val="105000"/>
              </a:lnSpc>
              <a:buNone/>
            </a:pPr>
            <a:endParaRPr lang="en-US" altLang="zh-CN" sz="2400" b="1" baseline="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45" name="Rectangle 1026"/>
          <p:cNvSpPr>
            <a:spLocks noGrp="1"/>
          </p:cNvSpPr>
          <p:nvPr>
            <p:ph type="title" idx="4294967295"/>
          </p:nvPr>
        </p:nvSpPr>
        <p:spPr>
          <a:xfrm>
            <a:off x="838200" y="76200"/>
            <a:ext cx="7772400" cy="792163"/>
          </a:xfrm>
        </p:spPr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操作及验收方式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890" name="Rectangle 1028"/>
          <p:cNvSpPr>
            <a:spLocks noGrp="1"/>
          </p:cNvSpPr>
          <p:nvPr>
            <p:ph idx="4294967295"/>
          </p:nvPr>
        </p:nvSpPr>
        <p:spPr>
          <a:xfrm>
            <a:off x="340360" y="887095"/>
            <a:ext cx="8528050" cy="3692525"/>
          </a:xfrm>
        </p:spPr>
        <p:txBody>
          <a:bodyPr lIns="91440" tIns="45720" rIns="91440" bIns="45720" anchor="t" anchorCtr="0"/>
          <a:lstStyle/>
          <a:p>
            <a:pPr eaLnBrk="1" hangingPunct="1">
              <a:lnSpc>
                <a:spcPct val="110000"/>
              </a:lnSpc>
              <a:buNone/>
            </a:pPr>
            <a:r>
              <a:rPr lang="zh-CN" altLang="en-US" sz="2400" b="1" baseline="0" dirty="0"/>
              <a:t>课程设计要求：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400" b="1" baseline="0" dirty="0"/>
              <a:t> </a:t>
            </a:r>
            <a:r>
              <a:rPr lang="en-US" altLang="zh-CN" sz="2400" b="1" baseline="0" dirty="0"/>
              <a:t>   </a:t>
            </a:r>
            <a:r>
              <a:rPr lang="en-US" altLang="zh-CN" sz="2100" b="1" dirty="0"/>
              <a:t>1.</a:t>
            </a:r>
            <a:r>
              <a:rPr lang="en-US" altLang="zh-CN" sz="2400" b="1" baseline="0" dirty="0"/>
              <a:t> </a:t>
            </a:r>
            <a:r>
              <a:rPr lang="zh-CN" altLang="en-US" sz="2100" b="1" baseline="0" dirty="0"/>
              <a:t>以小组为单位（最少</a:t>
            </a:r>
            <a:r>
              <a:rPr lang="en-US" altLang="zh-CN" sz="2100" b="1" baseline="0" dirty="0"/>
              <a:t>3</a:t>
            </a:r>
            <a:r>
              <a:rPr lang="zh-CN" altLang="en-US" sz="2100" b="1" baseline="0" dirty="0"/>
              <a:t>个人，最多</a:t>
            </a:r>
            <a:r>
              <a:rPr lang="en-US" altLang="zh-CN" sz="2100" b="1" baseline="0" dirty="0"/>
              <a:t>5</a:t>
            </a:r>
            <a:r>
              <a:rPr lang="zh-CN" altLang="en-US" sz="2100" b="1" baseline="0" dirty="0"/>
              <a:t>个人），确定题目、分组以及分工</a:t>
            </a:r>
            <a:r>
              <a:rPr lang="en-US" altLang="zh-CN" sz="2100" b="1" baseline="0" dirty="0"/>
              <a:t>;</a:t>
            </a:r>
            <a:endParaRPr lang="zh-CN" altLang="en-US" sz="2100" b="1" baseline="0" dirty="0"/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100" b="1" baseline="0" dirty="0"/>
              <a:t> </a:t>
            </a:r>
            <a:r>
              <a:rPr lang="en-US" altLang="zh-CN" sz="2100" b="1" baseline="0" dirty="0"/>
              <a:t>    2. </a:t>
            </a:r>
            <a:r>
              <a:rPr lang="zh-CN" altLang="en-US" sz="2100" b="1" baseline="0" dirty="0">
                <a:sym typeface="华文新魏" panose="02010800040101010101" pitchFamily="2" charset="-122"/>
              </a:rPr>
              <a:t>提交</a:t>
            </a:r>
            <a:r>
              <a:rPr lang="en-US" altLang="zh-CN" sz="2100" b="1" baseline="0" dirty="0">
                <a:sym typeface="华文新魏" panose="02010800040101010101" pitchFamily="2" charset="-122"/>
              </a:rPr>
              <a:t>1</a:t>
            </a:r>
            <a:r>
              <a:rPr lang="zh-CN" altLang="en-US" sz="2100" b="1" baseline="0" dirty="0">
                <a:sym typeface="华文新魏" panose="02010800040101010101" pitchFamily="2" charset="-122"/>
              </a:rPr>
              <a:t>份阶段总结报告（以个人为单位，</a:t>
            </a:r>
            <a:r>
              <a:rPr lang="en-US" altLang="zh-CN" sz="2100" b="1" baseline="0" dirty="0">
                <a:sym typeface="华文新魏" panose="02010800040101010101" pitchFamily="2" charset="-122"/>
              </a:rPr>
              <a:t>6</a:t>
            </a:r>
            <a:r>
              <a:rPr lang="zh-CN" altLang="en-US" sz="2100" b="1" baseline="0" dirty="0">
                <a:sym typeface="华文新魏" panose="02010800040101010101" pitchFamily="2" charset="-122"/>
              </a:rPr>
              <a:t>月</a:t>
            </a:r>
            <a:r>
              <a:rPr lang="en-US" altLang="zh-CN" sz="2100" b="1" baseline="0" dirty="0">
                <a:sym typeface="华文新魏" panose="02010800040101010101" pitchFamily="2" charset="-122"/>
              </a:rPr>
              <a:t>11</a:t>
            </a:r>
            <a:r>
              <a:rPr lang="zh-CN" altLang="en-US" sz="2100" b="1" baseline="0" dirty="0">
                <a:sym typeface="华文新魏" panose="02010800040101010101" pitchFamily="2" charset="-122"/>
              </a:rPr>
              <a:t>日）</a:t>
            </a:r>
            <a:r>
              <a:rPr lang="en-US" altLang="zh-CN" sz="2100" b="1" baseline="0" dirty="0">
                <a:sym typeface="华文新魏" panose="02010800040101010101" pitchFamily="2" charset="-122"/>
              </a:rPr>
              <a:t>;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100" b="1" baseline="0" dirty="0">
                <a:sym typeface="华文新魏" panose="02010800040101010101" pitchFamily="2" charset="-122"/>
              </a:rPr>
              <a:t>     3. </a:t>
            </a:r>
            <a:r>
              <a:rPr lang="zh-CN" altLang="en-US" sz="2100" b="1" dirty="0">
                <a:sym typeface="华文新魏" panose="02010800040101010101" pitchFamily="2" charset="-122"/>
              </a:rPr>
              <a:t>提交</a:t>
            </a:r>
            <a:r>
              <a:rPr lang="en-US" altLang="zh-CN" sz="2100" b="1" baseline="0" dirty="0">
                <a:sym typeface="华文新魏" panose="02010800040101010101" pitchFamily="2" charset="-122"/>
              </a:rPr>
              <a:t>1</a:t>
            </a:r>
            <a:r>
              <a:rPr lang="zh-CN" altLang="en-US" sz="2100" b="1" baseline="0" dirty="0">
                <a:sym typeface="华文新魏" panose="02010800040101010101" pitchFamily="2" charset="-122"/>
              </a:rPr>
              <a:t>份课程设计报告及其它课设成果（以小组为单位，</a:t>
            </a:r>
            <a:r>
              <a:rPr lang="en-US" altLang="zh-CN" sz="2100" b="1" baseline="0" dirty="0">
                <a:sym typeface="华文新魏" panose="02010800040101010101" pitchFamily="2" charset="-122"/>
              </a:rPr>
              <a:t>6</a:t>
            </a:r>
            <a:r>
              <a:rPr lang="zh-CN" altLang="en-US" sz="2100" b="1" baseline="0" dirty="0">
                <a:sym typeface="华文新魏" panose="02010800040101010101" pitchFamily="2" charset="-122"/>
              </a:rPr>
              <a:t>月</a:t>
            </a:r>
            <a:r>
              <a:rPr lang="en-US" altLang="zh-CN" sz="2100" b="1" baseline="0" dirty="0">
                <a:sym typeface="华文新魏" panose="02010800040101010101" pitchFamily="2" charset="-122"/>
              </a:rPr>
              <a:t>21</a:t>
            </a:r>
            <a:r>
              <a:rPr lang="zh-CN" altLang="en-US" sz="2100" b="1" baseline="0" dirty="0">
                <a:sym typeface="华文新魏" panose="02010800040101010101" pitchFamily="2" charset="-122"/>
              </a:rPr>
              <a:t>日）。</a:t>
            </a:r>
            <a:endParaRPr lang="en-US" altLang="en-US" dirty="0"/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400" b="1" baseline="0" dirty="0">
                <a:sym typeface="华文新魏" panose="02010800040101010101" pitchFamily="2" charset="-122"/>
              </a:rPr>
              <a:t>课程设计验收包括：</a:t>
            </a:r>
            <a:endParaRPr lang="en-US" altLang="en-US" dirty="0"/>
          </a:p>
          <a:p>
            <a:pPr lvl="1" indent="114300" eaLnBrk="1" hangingPunct="1">
              <a:lnSpc>
                <a:spcPct val="110000"/>
              </a:lnSpc>
              <a:buNone/>
            </a:pPr>
            <a:r>
              <a:rPr lang="zh-CN" altLang="en-US" sz="2100" b="1" baseline="0" dirty="0">
                <a:solidFill>
                  <a:srgbClr val="000000"/>
                </a:solidFill>
                <a:sym typeface="华文新魏" panose="02010800040101010101" pitchFamily="2" charset="-122"/>
              </a:rPr>
              <a:t>运行程序，解释程序，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lvl="1" indent="114300" eaLnBrk="1" hangingPunct="1">
              <a:lnSpc>
                <a:spcPct val="110000"/>
              </a:lnSpc>
              <a:buNone/>
            </a:pPr>
            <a:r>
              <a:rPr lang="zh-CN" altLang="en-US" sz="2100" b="1" baseline="0" dirty="0">
                <a:solidFill>
                  <a:srgbClr val="000000"/>
                </a:solidFill>
                <a:sym typeface="华文新魏" panose="02010800040101010101" pitchFamily="2" charset="-122"/>
              </a:rPr>
              <a:t>回答有关程序调试、实现、功能方面的问题等。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110000"/>
              </a:lnSpc>
              <a:buNone/>
            </a:pPr>
            <a:endParaRPr lang="zh-CN" altLang="en-US" b="1" baseline="0" dirty="0"/>
          </a:p>
        </p:txBody>
      </p:sp>
      <p:pic>
        <p:nvPicPr>
          <p:cNvPr id="37891" name="Picture 1029" descr="j02919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963" y="4221163"/>
            <a:ext cx="1808162" cy="1914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2" name="Picture 1030" descr="j02920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4365625"/>
            <a:ext cx="1868488" cy="17732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3" name="Picture 1031" descr="j02870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175" y="4292918"/>
            <a:ext cx="1181100" cy="2030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45" name="Rectangle 2"/>
          <p:cNvSpPr>
            <a:spLocks noGrp="1"/>
          </p:cNvSpPr>
          <p:nvPr>
            <p:ph type="title" idx="4294967295"/>
          </p:nvPr>
        </p:nvSpPr>
        <p:spPr>
          <a:xfrm>
            <a:off x="684213" y="225425"/>
            <a:ext cx="7772400" cy="479425"/>
          </a:xfrm>
        </p:spPr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安  排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290" name="Rectangle 3"/>
          <p:cNvSpPr>
            <a:spLocks noGrp="1"/>
          </p:cNvSpPr>
          <p:nvPr>
            <p:ph idx="4294967295"/>
          </p:nvPr>
        </p:nvSpPr>
        <p:spPr>
          <a:xfrm>
            <a:off x="107950" y="1270000"/>
            <a:ext cx="8807450" cy="4265295"/>
          </a:xfrm>
        </p:spPr>
        <p:txBody>
          <a:bodyPr lIns="91440" tIns="45720" rIns="91440" bIns="45720" anchor="t" anchorCtr="0"/>
          <a:lstStyle/>
          <a:p>
            <a:pPr eaLnBrk="1" hangingPunct="1">
              <a:lnSpc>
                <a:spcPct val="90000"/>
              </a:lnSpc>
              <a:buBlip>
                <a:blip r:embed="rId2"/>
              </a:buBlip>
            </a:pPr>
            <a:r>
              <a:rPr lang="zh-CN" altLang="en-US" b="1" dirty="0"/>
              <a:t>时间</a:t>
            </a:r>
            <a:endParaRPr lang="en-US" altLang="en-US" dirty="0"/>
          </a:p>
          <a:p>
            <a:pPr lvl="1" indent="114300" eaLnBrk="1" hangingPunct="1">
              <a:lnSpc>
                <a:spcPct val="90000"/>
              </a:lnSpc>
              <a:buBlip>
                <a:blip r:embed="rId2"/>
              </a:buBlip>
            </a:pPr>
            <a:r>
              <a:rPr lang="en-US" altLang="zh-CN" sz="2800" b="1" dirty="0">
                <a:solidFill>
                  <a:srgbClr val="000000"/>
                </a:solidFill>
              </a:rPr>
              <a:t>2024.6.3~2024.6.14 </a:t>
            </a:r>
            <a:r>
              <a:rPr lang="en-US" altLang="zh-CN" sz="2800" b="1" dirty="0">
                <a:solidFill>
                  <a:srgbClr val="FF0066"/>
                </a:solidFill>
              </a:rPr>
              <a:t>(</a:t>
            </a:r>
            <a:r>
              <a:rPr lang="zh-CN" altLang="en-US" sz="2800" b="1" dirty="0">
                <a:solidFill>
                  <a:srgbClr val="FF0066"/>
                </a:solidFill>
              </a:rPr>
              <a:t>第</a:t>
            </a:r>
            <a:r>
              <a:rPr lang="en-US" altLang="zh-CN" sz="2800" b="1" dirty="0">
                <a:solidFill>
                  <a:srgbClr val="FF0066"/>
                </a:solidFill>
              </a:rPr>
              <a:t>14</a:t>
            </a:r>
            <a:r>
              <a:rPr lang="zh-CN" altLang="en-US" sz="2800" b="1" dirty="0">
                <a:solidFill>
                  <a:srgbClr val="FF0066"/>
                </a:solidFill>
              </a:rPr>
              <a:t>周～第</a:t>
            </a:r>
            <a:r>
              <a:rPr lang="en-US" altLang="zh-CN" sz="2800" b="1" dirty="0">
                <a:solidFill>
                  <a:srgbClr val="FF0066"/>
                </a:solidFill>
              </a:rPr>
              <a:t>15</a:t>
            </a:r>
            <a:r>
              <a:rPr lang="zh-CN" altLang="en-US" sz="2800" b="1" dirty="0">
                <a:solidFill>
                  <a:srgbClr val="FF0066"/>
                </a:solidFill>
              </a:rPr>
              <a:t>周</a:t>
            </a:r>
            <a:r>
              <a:rPr lang="en-US" altLang="zh-CN" sz="2800" b="1" dirty="0">
                <a:solidFill>
                  <a:srgbClr val="FF0066"/>
                </a:solidFill>
              </a:rPr>
              <a:t>)</a:t>
            </a:r>
            <a:endParaRPr lang="en-US" altLang="en-US" sz="2800" b="1" dirty="0">
              <a:solidFill>
                <a:srgbClr val="000000"/>
              </a:solidFill>
            </a:endParaRPr>
          </a:p>
          <a:p>
            <a:pPr lvl="1" indent="114300" eaLnBrk="1" hangingPunct="1">
              <a:lnSpc>
                <a:spcPct val="90000"/>
              </a:lnSpc>
              <a:buBlip>
                <a:blip r:embed="rId2"/>
              </a:buBlip>
            </a:pPr>
            <a:r>
              <a:rPr lang="zh-CN" altLang="en-US" sz="2800" b="1" dirty="0">
                <a:solidFill>
                  <a:srgbClr val="000000"/>
                </a:solidFill>
              </a:rPr>
              <a:t>上机时间段：</a:t>
            </a:r>
            <a:endParaRPr lang="en-US" altLang="en-US" sz="2800" b="1" dirty="0">
              <a:solidFill>
                <a:srgbClr val="000000"/>
              </a:solidFill>
            </a:endParaRPr>
          </a:p>
          <a:p>
            <a:pPr lvl="2" indent="571500" eaLnBrk="1" hangingPunct="1">
              <a:lnSpc>
                <a:spcPct val="90000"/>
              </a:lnSpc>
              <a:buBlip>
                <a:blip r:embed="rId2"/>
              </a:buBlip>
            </a:pPr>
            <a:r>
              <a:rPr lang="zh-CN" altLang="en-US" sz="2800" b="1" dirty="0">
                <a:solidFill>
                  <a:srgbClr val="3333CC"/>
                </a:solidFill>
              </a:rPr>
              <a:t>每次</a:t>
            </a:r>
            <a:r>
              <a:rPr lang="en-US" altLang="zh-CN" sz="2800" b="1" dirty="0">
                <a:solidFill>
                  <a:srgbClr val="3333CC"/>
                </a:solidFill>
              </a:rPr>
              <a:t>4</a:t>
            </a:r>
            <a:r>
              <a:rPr lang="zh-CN" altLang="en-US" sz="2800" b="1" dirty="0">
                <a:solidFill>
                  <a:srgbClr val="3333CC"/>
                </a:solidFill>
              </a:rPr>
              <a:t>学时，共</a:t>
            </a:r>
            <a:r>
              <a:rPr lang="en-US" altLang="zh-CN" sz="2800" b="1" dirty="0">
                <a:solidFill>
                  <a:srgbClr val="3333CC"/>
                </a:solidFill>
              </a:rPr>
              <a:t>8</a:t>
            </a:r>
            <a:r>
              <a:rPr lang="zh-CN" altLang="en-US" sz="2800" b="1" dirty="0">
                <a:solidFill>
                  <a:srgbClr val="3333CC"/>
                </a:solidFill>
              </a:rPr>
              <a:t>次上机（含最后一次验收）</a:t>
            </a:r>
            <a:endParaRPr lang="en-US" altLang="en-US" sz="2800" b="1" dirty="0">
              <a:solidFill>
                <a:srgbClr val="000000"/>
              </a:solidFill>
            </a:endParaRPr>
          </a:p>
          <a:p>
            <a:pPr lvl="2" indent="571500" eaLnBrk="1" hangingPunct="1">
              <a:lnSpc>
                <a:spcPct val="90000"/>
              </a:lnSpc>
              <a:buBlip>
                <a:blip r:embed="rId2"/>
              </a:buBlip>
            </a:pPr>
            <a:r>
              <a:rPr lang="zh-CN" altLang="en-US" sz="2800" b="1" dirty="0">
                <a:solidFill>
                  <a:srgbClr val="FF0000"/>
                </a:solidFill>
              </a:rPr>
              <a:t>具体每个班的时间见课表</a:t>
            </a:r>
            <a:endParaRPr lang="en-US" altLang="en-US" sz="2800" b="1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buBlip>
                <a:blip r:embed="rId2"/>
              </a:buBlip>
            </a:pPr>
            <a:r>
              <a:rPr lang="zh-CN" altLang="en-US" b="1" dirty="0"/>
              <a:t>方式：</a:t>
            </a:r>
          </a:p>
          <a:p>
            <a:pPr lvl="1" eaLnBrk="1" hangingPunct="1">
              <a:lnSpc>
                <a:spcPct val="90000"/>
              </a:lnSpc>
              <a:buBlip>
                <a:blip r:embed="rId2"/>
              </a:buBlip>
            </a:pPr>
            <a:r>
              <a:rPr lang="zh-CN" altLang="en-US" sz="2800" b="1" dirty="0">
                <a:solidFill>
                  <a:srgbClr val="000000"/>
                </a:solidFill>
              </a:rPr>
              <a:t>线下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buBlip>
                <a:blip r:embed="rId2"/>
              </a:buBlip>
            </a:pPr>
            <a:r>
              <a:rPr lang="zh-CN" altLang="en-US" sz="2800" b="1" dirty="0">
                <a:solidFill>
                  <a:srgbClr val="000000"/>
                </a:solidFill>
              </a:rPr>
              <a:t>指导老师与研究生助教联合指导；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zh-CN" altLang="en-US" sz="2800" b="1" dirty="0">
              <a:solidFill>
                <a:srgbClr val="000000"/>
              </a:solidFill>
            </a:endParaRPr>
          </a:p>
        </p:txBody>
      </p:sp>
      <p:pic>
        <p:nvPicPr>
          <p:cNvPr id="12291" name="Picture 8" descr="j0234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608" y="5157153"/>
            <a:ext cx="1489075" cy="1584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49" name="Rectangle 1026"/>
          <p:cNvSpPr>
            <a:spLocks noGrp="1"/>
          </p:cNvSpPr>
          <p:nvPr>
            <p:ph type="title" idx="4294967295"/>
          </p:nvPr>
        </p:nvSpPr>
        <p:spPr>
          <a:xfrm>
            <a:off x="755650" y="147955"/>
            <a:ext cx="7772400" cy="719138"/>
          </a:xfrm>
        </p:spPr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课程设计报告内容包括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914" name="Rectangle 1027"/>
          <p:cNvSpPr>
            <a:spLocks noGrp="1"/>
          </p:cNvSpPr>
          <p:nvPr>
            <p:ph idx="4294967295"/>
          </p:nvPr>
        </p:nvSpPr>
        <p:spPr>
          <a:xfrm>
            <a:off x="0" y="990600"/>
            <a:ext cx="8915400" cy="5867400"/>
          </a:xfrm>
        </p:spPr>
        <p:txBody>
          <a:bodyPr lIns="91440" tIns="45720" rIns="91440" bIns="45720" anchor="t" anchorCtr="0"/>
          <a:lstStyle/>
          <a:p>
            <a:pPr algn="just" eaLnBrk="1" hangingPunct="1">
              <a:buChar char="•"/>
            </a:pPr>
            <a:r>
              <a:rPr lang="zh-CN" altLang="en-US" b="1" dirty="0"/>
              <a:t>作者名、班级、学号</a:t>
            </a:r>
            <a:endParaRPr lang="en-US" altLang="en-US" dirty="0"/>
          </a:p>
          <a:p>
            <a:pPr algn="just" eaLnBrk="1" hangingPunct="1">
              <a:buChar char="•"/>
            </a:pPr>
            <a:r>
              <a:rPr lang="zh-CN" altLang="en-US" b="1" dirty="0"/>
              <a:t>题目、内容、目的、设计方案、实现（数据结构、系统处理流程）、测试方法及测试用例，在报告中回答下面的问题：</a:t>
            </a:r>
            <a:endParaRPr lang="en-US" altLang="en-US" dirty="0"/>
          </a:p>
          <a:p>
            <a:pPr marL="869950" lvl="1" indent="-414020" algn="just" eaLnBrk="1" hangingPunct="1">
              <a:buChar char="•"/>
            </a:pPr>
            <a:r>
              <a:rPr lang="zh-CN" altLang="en-US" sz="3200" b="1" dirty="0">
                <a:solidFill>
                  <a:srgbClr val="3333CC"/>
                </a:solidFill>
              </a:rPr>
              <a:t>文法；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marL="869950" lvl="1" indent="-414020" algn="just" eaLnBrk="1" hangingPunct="1">
              <a:buChar char="•"/>
            </a:pPr>
            <a:r>
              <a:rPr lang="zh-CN" altLang="en-US" sz="3200" b="1" dirty="0">
                <a:solidFill>
                  <a:srgbClr val="3333CC"/>
                </a:solidFill>
              </a:rPr>
              <a:t>符号表系统；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marL="869950" lvl="1" indent="-414020" algn="just" eaLnBrk="1" hangingPunct="1">
              <a:buChar char="•"/>
            </a:pPr>
            <a:r>
              <a:rPr lang="zh-CN" altLang="en-US" sz="3200" b="1" dirty="0">
                <a:solidFill>
                  <a:srgbClr val="3333CC"/>
                </a:solidFill>
              </a:rPr>
              <a:t>活动记录；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marL="869950" lvl="1" indent="-414020" algn="just" eaLnBrk="1" hangingPunct="1">
              <a:buChar char="•"/>
            </a:pPr>
            <a:r>
              <a:rPr lang="zh-CN" altLang="en-US" sz="3200" b="1" dirty="0">
                <a:solidFill>
                  <a:srgbClr val="3333CC"/>
                </a:solidFill>
              </a:rPr>
              <a:t>翻译文法；</a:t>
            </a:r>
          </a:p>
          <a:p>
            <a:pPr marL="869950" lvl="1" indent="-414020" algn="just" eaLnBrk="1" hangingPunct="1">
              <a:buChar char="•"/>
            </a:pPr>
            <a:r>
              <a:rPr lang="zh-CN" altLang="en-US" sz="3200" b="1" dirty="0">
                <a:solidFill>
                  <a:srgbClr val="3333CC"/>
                </a:solidFill>
              </a:rPr>
              <a:t>其他相关问题。</a:t>
            </a:r>
            <a:endParaRPr lang="en-US" altLang="en-US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53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147955"/>
            <a:ext cx="7772400" cy="685800"/>
          </a:xfrm>
        </p:spPr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   </a:t>
            </a:r>
            <a:r>
              <a:rPr kumimoji="0" lang="zh-CN" altLang="en-US" sz="4400" b="0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课程设计报告内容包括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938" name="Rectangle 3"/>
          <p:cNvSpPr>
            <a:spLocks noGrp="1"/>
          </p:cNvSpPr>
          <p:nvPr>
            <p:ph idx="4294967295"/>
          </p:nvPr>
        </p:nvSpPr>
        <p:spPr>
          <a:xfrm>
            <a:off x="431800" y="864771"/>
            <a:ext cx="8280400" cy="4824413"/>
          </a:xfrm>
        </p:spPr>
        <p:txBody>
          <a:bodyPr lIns="91440" tIns="45720" rIns="91440" bIns="45720" anchor="t" anchorCtr="0"/>
          <a:lstStyle/>
          <a:p>
            <a:pPr algn="just" eaLnBrk="1" hangingPunct="1">
              <a:lnSpc>
                <a:spcPct val="110000"/>
              </a:lnSpc>
              <a:buNone/>
            </a:pPr>
            <a:endParaRPr lang="en-US" altLang="zh-CN" dirty="0"/>
          </a:p>
          <a:p>
            <a:pPr algn="just" eaLnBrk="1" hangingPunct="1">
              <a:lnSpc>
                <a:spcPct val="110000"/>
              </a:lnSpc>
              <a:buBlip>
                <a:blip r:embed="rId2"/>
              </a:buBlip>
            </a:pPr>
            <a:r>
              <a:rPr lang="zh-CN" altLang="en-US" dirty="0"/>
              <a:t>课程设计总结：收获、意见、建议等</a:t>
            </a:r>
            <a:endParaRPr lang="en-US" altLang="en-US" dirty="0"/>
          </a:p>
          <a:p>
            <a:pPr algn="just" eaLnBrk="1" hangingPunct="1">
              <a:lnSpc>
                <a:spcPct val="110000"/>
              </a:lnSpc>
              <a:buBlip>
                <a:blip r:embed="rId2"/>
              </a:buBlip>
            </a:pPr>
            <a:r>
              <a:rPr lang="zh-CN" altLang="en-US" dirty="0"/>
              <a:t>参考文献：列出参考的主要文献资料</a:t>
            </a:r>
            <a:endParaRPr lang="en-US" altLang="en-US" dirty="0"/>
          </a:p>
          <a:p>
            <a:pPr algn="just" eaLnBrk="1" hangingPunct="1">
              <a:lnSpc>
                <a:spcPct val="110000"/>
              </a:lnSpc>
              <a:buBlip>
                <a:blip r:embed="rId2"/>
              </a:buBlip>
            </a:pPr>
            <a:r>
              <a:rPr lang="zh-CN" altLang="en-US" dirty="0"/>
              <a:t>格式参照</a:t>
            </a:r>
            <a:r>
              <a:rPr lang="en-US" altLang="zh-CN" dirty="0"/>
              <a:t>word</a:t>
            </a:r>
            <a:r>
              <a:rPr lang="zh-CN" altLang="en-US" dirty="0"/>
              <a:t>文档（统一要求）</a:t>
            </a:r>
            <a:endParaRPr lang="en-US" altLang="en-US" dirty="0"/>
          </a:p>
          <a:p>
            <a:pPr algn="just" eaLnBrk="1" hangingPunct="1">
              <a:lnSpc>
                <a:spcPct val="110000"/>
              </a:lnSpc>
              <a:buBlip>
                <a:blip r:embed="rId2"/>
              </a:buBlip>
            </a:pPr>
            <a:r>
              <a:rPr lang="zh-CN" altLang="en-US" dirty="0"/>
              <a:t>不得少于</a:t>
            </a:r>
            <a:r>
              <a:rPr lang="en-US" altLang="zh-CN" dirty="0"/>
              <a:t>12</a:t>
            </a:r>
            <a:r>
              <a:rPr lang="zh-CN" altLang="en-US" dirty="0"/>
              <a:t>页</a:t>
            </a:r>
            <a:endParaRPr lang="en-US" altLang="en-US" dirty="0"/>
          </a:p>
          <a:p>
            <a:pPr algn="just" eaLnBrk="1" hangingPunct="1">
              <a:lnSpc>
                <a:spcPct val="110000"/>
              </a:lnSpc>
              <a:buBlip>
                <a:blip r:embed="rId2"/>
              </a:buBlip>
            </a:pPr>
            <a:r>
              <a:rPr lang="zh-CN" altLang="en-US" dirty="0"/>
              <a:t>外加封面：课程设计名、小组成员姓名、班级、学号、分工、日期、编写报告主笔</a:t>
            </a: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57" name="Rectangle 1026"/>
          <p:cNvSpPr>
            <a:spLocks noGrp="1"/>
          </p:cNvSpPr>
          <p:nvPr>
            <p:ph type="title" idx="4294967295"/>
          </p:nvPr>
        </p:nvSpPr>
        <p:spPr>
          <a:xfrm>
            <a:off x="685800" y="171450"/>
            <a:ext cx="7772400" cy="590550"/>
          </a:xfrm>
        </p:spPr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   </a:t>
            </a:r>
            <a:r>
              <a:rPr kumimoji="0" lang="zh-CN" altLang="en-US" sz="4400" b="0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成绩评定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962" name="Rectangle 1027"/>
          <p:cNvSpPr>
            <a:spLocks noGrp="1"/>
          </p:cNvSpPr>
          <p:nvPr>
            <p:ph idx="4294967295"/>
          </p:nvPr>
        </p:nvSpPr>
        <p:spPr>
          <a:xfrm>
            <a:off x="395605" y="1122858"/>
            <a:ext cx="3175635" cy="550545"/>
          </a:xfrm>
        </p:spPr>
        <p:txBody>
          <a:bodyPr lIns="91440" tIns="45720" rIns="91440" bIns="45720" anchor="t" anchorCtr="0"/>
          <a:lstStyle/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800" b="1" dirty="0"/>
              <a:t>1. </a:t>
            </a:r>
            <a:r>
              <a:rPr lang="zh-CN" altLang="en-US" sz="2800" b="1" dirty="0"/>
              <a:t>平时成绩：</a:t>
            </a:r>
            <a:endParaRPr lang="en-US" altLang="en-US" dirty="0"/>
          </a:p>
        </p:txBody>
      </p:sp>
      <p:pic>
        <p:nvPicPr>
          <p:cNvPr id="40963" name="Picture 1029" descr="j020546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00788" y="4652963"/>
            <a:ext cx="1819275" cy="180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99160" y="1698803"/>
            <a:ext cx="16027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定期交流：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97100" y="1717853"/>
            <a:ext cx="6623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</a:lstStyle>
          <a:p>
            <a:r>
              <a:rPr lang="zh-CN" altLang="en-US" dirty="0"/>
              <a:t>由助教组织，每个同学汇报课设进展，交流设计中的问题；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D1674A-FC3B-8468-EC82-393AFB658AD4}"/>
              </a:ext>
            </a:extLst>
          </p:cNvPr>
          <p:cNvSpPr txBox="1"/>
          <p:nvPr/>
        </p:nvSpPr>
        <p:spPr>
          <a:xfrm>
            <a:off x="899840" y="2164794"/>
            <a:ext cx="712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交流次数：三次，分别是第一次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第四次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第六次上机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9" grpId="0"/>
      <p:bldP spid="9" grpId="1"/>
      <p:bldP spid="4" grpId="0"/>
      <p:bldP spid="4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57" name="Rectangle 1026"/>
          <p:cNvSpPr>
            <a:spLocks noGrp="1"/>
          </p:cNvSpPr>
          <p:nvPr>
            <p:ph type="title" idx="4294967295"/>
          </p:nvPr>
        </p:nvSpPr>
        <p:spPr>
          <a:xfrm>
            <a:off x="685800" y="171450"/>
            <a:ext cx="7772400" cy="590550"/>
          </a:xfrm>
        </p:spPr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   </a:t>
            </a:r>
            <a:r>
              <a:rPr kumimoji="0" lang="zh-CN" altLang="en-US" sz="4400" b="0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成绩评定（续）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962" name="Rectangle 1027"/>
          <p:cNvSpPr>
            <a:spLocks noGrp="1"/>
          </p:cNvSpPr>
          <p:nvPr>
            <p:ph idx="4294967295"/>
          </p:nvPr>
        </p:nvSpPr>
        <p:spPr>
          <a:xfrm>
            <a:off x="395605" y="981710"/>
            <a:ext cx="3175635" cy="664210"/>
          </a:xfrm>
        </p:spPr>
        <p:txBody>
          <a:bodyPr lIns="91440" tIns="45720" rIns="91440" bIns="45720" anchor="t" anchorCtr="0"/>
          <a:lstStyle/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阶段报告</a:t>
            </a:r>
            <a:endParaRPr lang="en-US" altLang="en-US" sz="2800" dirty="0"/>
          </a:p>
        </p:txBody>
      </p:sp>
      <p:pic>
        <p:nvPicPr>
          <p:cNvPr id="40963" name="Picture 1029" descr="j020546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00788" y="4652963"/>
            <a:ext cx="1819275" cy="180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827405" y="1557655"/>
            <a:ext cx="53746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1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）每人提交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1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份阶段总结报告（电子版）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;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0895" y="1971675"/>
            <a:ext cx="3271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2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）提交时间，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6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11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日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;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6" name="Rectangle 1027"/>
          <p:cNvSpPr/>
          <p:nvPr/>
        </p:nvSpPr>
        <p:spPr>
          <a:xfrm>
            <a:off x="395605" y="2421255"/>
            <a:ext cx="3175635" cy="58102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sz="32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5"/>
              </a:buBlip>
              <a:defRPr sz="2800" b="0" kern="12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6"/>
              </a:buBlip>
              <a:defRPr sz="2400" b="0" kern="12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kern="12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kern="12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kern="12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kern="12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kern="12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kern="12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9pPr>
          </a:lstStyle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800" b="1" dirty="0"/>
              <a:t>3. </a:t>
            </a:r>
            <a:r>
              <a:rPr lang="zh-CN" altLang="en-US" sz="2800" b="1" dirty="0"/>
              <a:t>系统验收</a:t>
            </a:r>
            <a:endParaRPr lang="en-US" altLang="en-US" dirty="0"/>
          </a:p>
        </p:txBody>
      </p:sp>
      <p:sp>
        <p:nvSpPr>
          <p:cNvPr id="7" name="Rectangle 1027"/>
          <p:cNvSpPr/>
          <p:nvPr/>
        </p:nvSpPr>
        <p:spPr>
          <a:xfrm>
            <a:off x="395605" y="4292600"/>
            <a:ext cx="3175635" cy="672465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Blip>
                <a:blip r:embed="rId4"/>
              </a:buBlip>
              <a:defRPr sz="3200" b="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5"/>
              </a:buBlip>
              <a:defRPr sz="2800" b="0" kern="12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Blip>
                <a:blip r:embed="rId6"/>
              </a:buBlip>
              <a:defRPr sz="2400" b="0" kern="12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sz="2000" b="0" kern="12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kern="12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5pPr>
            <a:lvl6pPr marL="2514600" lvl="5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kern="12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6pPr>
            <a:lvl7pPr marL="2971800" lvl="6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kern="12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7pPr>
            <a:lvl8pPr marL="3429000" lvl="7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kern="12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8pPr>
            <a:lvl9pPr marL="3886200" lvl="8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sz="2000" b="0" kern="12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defRPr>
            </a:lvl9pPr>
          </a:lstStyle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800" b="1" dirty="0"/>
              <a:t>4. </a:t>
            </a:r>
            <a:r>
              <a:rPr lang="zh-CN" altLang="en-US" sz="2800" b="1" dirty="0"/>
              <a:t>课程设计成果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10895" y="2976245"/>
            <a:ext cx="21691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1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）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华文新魏" panose="02010800040101010101" pitchFamily="2" charset="-122"/>
              </a:rPr>
              <a:t>验收程序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;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94385" y="3390265"/>
            <a:ext cx="7100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2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）每人介绍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华文新魏" panose="02010800040101010101" pitchFamily="2" charset="-122"/>
              </a:rPr>
              <a:t>有关系统设计、实现、功能等，并回答问题；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7875" y="4880610"/>
            <a:ext cx="6518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1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）以小组为单位，提交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1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份课程设计报告（电子版）；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94385" y="3820795"/>
            <a:ext cx="4811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3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）验收时间，各班最后一次上机时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;</a:t>
            </a:r>
            <a:endParaRPr lang="zh-CN" altLang="en-US" sz="200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94385" y="5283835"/>
            <a:ext cx="6518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2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）系统源程序；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  <a:sym typeface="华文新魏" panose="020108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7875" y="5697855"/>
            <a:ext cx="6518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3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）提交时间，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6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月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21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华文新魏" panose="02010800040101010101" pitchFamily="2" charset="-122"/>
              </a:rPr>
              <a:t>日。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5" grpId="0"/>
      <p:bldP spid="5" grpId="1"/>
      <p:bldP spid="7" grpId="0"/>
      <p:bldP spid="7" grpId="1"/>
      <p:bldP spid="9" grpId="0"/>
      <p:bldP spid="9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61" name="Rectangle 1026"/>
          <p:cNvSpPr>
            <a:spLocks noGrp="1"/>
          </p:cNvSpPr>
          <p:nvPr>
            <p:ph type="title" idx="4294967295"/>
          </p:nvPr>
        </p:nvSpPr>
        <p:spPr>
          <a:xfrm>
            <a:off x="685800" y="171450"/>
            <a:ext cx="7772400" cy="590550"/>
          </a:xfrm>
        </p:spPr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   </a:t>
            </a:r>
            <a:r>
              <a:rPr kumimoji="0" lang="zh-CN" altLang="en-US" sz="4400" b="0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其它</a:t>
            </a:r>
          </a:p>
        </p:txBody>
      </p:sp>
      <p:pic>
        <p:nvPicPr>
          <p:cNvPr id="41987" name="Picture 1029" descr="j02054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5" y="1130300"/>
            <a:ext cx="1819275" cy="180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6" name="Rectangle 1027"/>
          <p:cNvSpPr>
            <a:spLocks noGrp="1"/>
          </p:cNvSpPr>
          <p:nvPr>
            <p:ph idx="4294967295"/>
          </p:nvPr>
        </p:nvSpPr>
        <p:spPr>
          <a:xfrm>
            <a:off x="323215" y="1557020"/>
            <a:ext cx="8447405" cy="4022090"/>
          </a:xfrm>
        </p:spPr>
        <p:txBody>
          <a:bodyPr lIns="91440" tIns="45720" rIns="91440" bIns="45720" anchor="t" anchorCtr="0"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b="1" dirty="0"/>
              <a:t>答疑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b="1" dirty="0">
                <a:latin typeface="+mn-lt"/>
                <a:ea typeface="+mn-ea"/>
                <a:sym typeface="+mn-ea"/>
              </a:rPr>
              <a:t>课上答疑：</a:t>
            </a:r>
          </a:p>
          <a:p>
            <a:pPr lvl="2" algn="just" eaLnBrk="1" hangingPunct="1">
              <a:lnSpc>
                <a:spcPct val="110000"/>
              </a:lnSpc>
            </a:pPr>
            <a:r>
              <a:rPr lang="zh-CN" altLang="en-US" b="1" dirty="0">
                <a:latin typeface="+mn-lt"/>
                <a:ea typeface="+mn-ea"/>
                <a:sym typeface="+mn-ea"/>
              </a:rPr>
              <a:t>每次上机有1位老师及</a:t>
            </a:r>
            <a:r>
              <a:rPr lang="en-US" altLang="zh-CN" b="1" dirty="0">
                <a:latin typeface="+mn-lt"/>
                <a:ea typeface="+mn-ea"/>
                <a:sym typeface="+mn-ea"/>
              </a:rPr>
              <a:t>1</a:t>
            </a:r>
            <a:r>
              <a:rPr lang="zh-CN" altLang="en-US" b="1" dirty="0">
                <a:latin typeface="+mn-lt"/>
                <a:ea typeface="+mn-ea"/>
                <a:sym typeface="+mn-ea"/>
              </a:rPr>
              <a:t>位助教现场答疑。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800" b="1" dirty="0">
                <a:latin typeface="+mn-lt"/>
                <a:ea typeface="+mn-ea"/>
                <a:sym typeface="+mn-ea"/>
              </a:rPr>
              <a:t>平时答疑：</a:t>
            </a:r>
          </a:p>
          <a:p>
            <a:pPr lvl="2" algn="just" eaLnBrk="1" hangingPunct="1">
              <a:lnSpc>
                <a:spcPct val="110000"/>
              </a:lnSpc>
            </a:pPr>
            <a:r>
              <a:rPr lang="zh-CN" altLang="en-US" b="1" dirty="0">
                <a:latin typeface="+mn-lt"/>
                <a:ea typeface="+mn-ea"/>
              </a:rPr>
              <a:t>通过</a:t>
            </a:r>
            <a:r>
              <a:rPr lang="en-US" altLang="zh-CN" b="1" dirty="0">
                <a:latin typeface="+mn-lt"/>
                <a:ea typeface="+mn-ea"/>
              </a:rPr>
              <a:t>QQ</a:t>
            </a:r>
            <a:r>
              <a:rPr lang="zh-CN" altLang="en-US" b="1" dirty="0">
                <a:latin typeface="+mn-lt"/>
                <a:ea typeface="+mn-ea"/>
              </a:rPr>
              <a:t>平台随时给指导老师及助教留言提问；</a:t>
            </a:r>
          </a:p>
          <a:p>
            <a:pPr marL="914400" lvl="2" indent="0" algn="just" eaLnBrk="1" hangingPunct="1">
              <a:lnSpc>
                <a:spcPct val="110000"/>
              </a:lnSpc>
              <a:buNone/>
            </a:pPr>
            <a:endParaRPr lang="zh-CN" altLang="en-US" b="1" dirty="0">
              <a:latin typeface="+mn-lt"/>
              <a:ea typeface="+mn-ea"/>
            </a:endParaRPr>
          </a:p>
          <a:p>
            <a:pPr marL="0" indent="0" algn="just" eaLnBrk="1" hangingPunct="1">
              <a:lnSpc>
                <a:spcPct val="110000"/>
              </a:lnSpc>
              <a:buNone/>
            </a:pPr>
            <a:endParaRPr lang="zh-CN" altLang="en-US" b="1" dirty="0">
              <a:latin typeface="+mn-lt"/>
              <a:ea typeface="+mn-ea"/>
              <a:sym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61" name="Rectangle 1026"/>
          <p:cNvSpPr>
            <a:spLocks noGrp="1"/>
          </p:cNvSpPr>
          <p:nvPr>
            <p:ph type="title" idx="4294967295"/>
          </p:nvPr>
        </p:nvSpPr>
        <p:spPr>
          <a:xfrm>
            <a:off x="685800" y="171450"/>
            <a:ext cx="7772400" cy="590550"/>
          </a:xfrm>
        </p:spPr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   </a:t>
            </a:r>
            <a:r>
              <a:rPr kumimoji="0" lang="zh-CN" altLang="en-US" sz="4400" b="0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其它（续）</a:t>
            </a:r>
          </a:p>
        </p:txBody>
      </p:sp>
      <p:pic>
        <p:nvPicPr>
          <p:cNvPr id="41987" name="Picture 1029" descr="j02054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5" y="1130300"/>
            <a:ext cx="1819275" cy="180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6" name="Rectangle 1027"/>
          <p:cNvSpPr>
            <a:spLocks noGrp="1"/>
          </p:cNvSpPr>
          <p:nvPr>
            <p:ph idx="4294967295"/>
          </p:nvPr>
        </p:nvSpPr>
        <p:spPr>
          <a:xfrm>
            <a:off x="180975" y="981075"/>
            <a:ext cx="8447405" cy="4269105"/>
          </a:xfrm>
        </p:spPr>
        <p:txBody>
          <a:bodyPr lIns="91440" tIns="45720" rIns="91440" bIns="45720" anchor="t" anchorCtr="0"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dirty="0"/>
              <a:t>文档</a:t>
            </a:r>
            <a:r>
              <a:rPr lang="zh-CN" altLang="en-US" dirty="0">
                <a:sym typeface="+mn-ea"/>
              </a:rPr>
              <a:t>提交：以班级为单位。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>
                <a:sym typeface="+mn-ea"/>
              </a:rPr>
              <a:t>学委收齐之后提交给对应的助教；</a:t>
            </a:r>
            <a:endParaRPr lang="zh-CN" altLang="en-US" b="1" dirty="0"/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dirty="0">
                <a:latin typeface="+mn-lt"/>
                <a:ea typeface="+mn-ea"/>
                <a:sym typeface="+mn-ea"/>
              </a:rPr>
              <a:t>个人阶段报告</a:t>
            </a:r>
          </a:p>
          <a:p>
            <a:pPr lvl="2" algn="just" eaLnBrk="1" hangingPunct="1">
              <a:lnSpc>
                <a:spcPct val="110000"/>
              </a:lnSpc>
            </a:pPr>
            <a:r>
              <a:rPr lang="zh-CN" altLang="en-US" dirty="0">
                <a:sym typeface="+mn-ea"/>
              </a:rPr>
              <a:t>命名方式：班级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姓名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学号</a:t>
            </a:r>
            <a:endParaRPr lang="zh-CN" altLang="en-US" sz="2800" b="1" dirty="0">
              <a:latin typeface="+mn-lt"/>
              <a:ea typeface="+mn-ea"/>
              <a:sym typeface="+mn-ea"/>
            </a:endParaRP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800" dirty="0">
                <a:latin typeface="+mn-lt"/>
                <a:ea typeface="+mn-ea"/>
                <a:sym typeface="+mn-ea"/>
              </a:rPr>
              <a:t>课设最终成果</a:t>
            </a:r>
          </a:p>
          <a:p>
            <a:pPr lvl="2" algn="just" eaLnBrk="1" hangingPunct="1">
              <a:lnSpc>
                <a:spcPct val="110000"/>
              </a:lnSpc>
            </a:pPr>
            <a:r>
              <a:rPr lang="zh-CN" altLang="en-US" dirty="0">
                <a:sym typeface="+mn-ea"/>
              </a:rPr>
              <a:t>光盘</a:t>
            </a:r>
          </a:p>
          <a:p>
            <a:pPr lvl="3" algn="just" eaLnBrk="1" hangingPunct="1">
              <a:lnSpc>
                <a:spcPct val="110000"/>
              </a:lnSpc>
            </a:pPr>
            <a:r>
              <a:rPr lang="zh-CN" altLang="en-US" dirty="0">
                <a:sym typeface="+mn-ea"/>
              </a:rPr>
              <a:t>源程序，可执行文件，课程设计报告文档；</a:t>
            </a:r>
          </a:p>
          <a:p>
            <a:pPr lvl="2" algn="just" eaLnBrk="1" hangingPunct="1">
              <a:lnSpc>
                <a:spcPct val="110000"/>
              </a:lnSpc>
            </a:pPr>
            <a:r>
              <a:rPr lang="zh-CN" altLang="en-US" dirty="0">
                <a:sym typeface="+mn-ea"/>
              </a:rPr>
              <a:t>命名方式：班级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组长姓名</a:t>
            </a:r>
            <a:endParaRPr lang="zh-CN" altLang="en-US" b="1" dirty="0">
              <a:latin typeface="+mn-lt"/>
              <a:ea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65" name="Rectangle 1026"/>
          <p:cNvSpPr>
            <a:spLocks noGrp="1"/>
          </p:cNvSpPr>
          <p:nvPr>
            <p:ph type="title" idx="4294967295"/>
          </p:nvPr>
        </p:nvSpPr>
        <p:spPr>
          <a:xfrm>
            <a:off x="685800" y="171450"/>
            <a:ext cx="7772400" cy="590550"/>
          </a:xfrm>
        </p:spPr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纪   律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010" name="Rectangle 1027"/>
          <p:cNvSpPr>
            <a:spLocks noGrp="1"/>
          </p:cNvSpPr>
          <p:nvPr>
            <p:ph idx="4294967295"/>
          </p:nvPr>
        </p:nvSpPr>
        <p:spPr>
          <a:xfrm>
            <a:off x="685800" y="1458913"/>
            <a:ext cx="7921625" cy="4611687"/>
          </a:xfrm>
        </p:spPr>
        <p:txBody>
          <a:bodyPr lIns="91440" tIns="45720" rIns="91440" bIns="45720" anchor="t" anchorCtr="0"/>
          <a:lstStyle/>
          <a:p>
            <a:pPr algn="just" eaLnBrk="1" hangingPunct="1">
              <a:lnSpc>
                <a:spcPct val="110000"/>
              </a:lnSpc>
              <a:buChar char="•"/>
            </a:pPr>
            <a:endParaRPr lang="en-US" altLang="en-US" dirty="0"/>
          </a:p>
          <a:p>
            <a:pPr algn="just" eaLnBrk="1" hangingPunct="1">
              <a:lnSpc>
                <a:spcPct val="110000"/>
              </a:lnSpc>
              <a:buChar char="•"/>
            </a:pPr>
            <a:r>
              <a:rPr lang="zh-CN" altLang="en-US" b="1" dirty="0"/>
              <a:t>有事请假</a:t>
            </a:r>
            <a:endParaRPr lang="zh-CN" altLang="en-US" dirty="0"/>
          </a:p>
          <a:p>
            <a:pPr algn="just" eaLnBrk="1" hangingPunct="1">
              <a:lnSpc>
                <a:spcPct val="110000"/>
              </a:lnSpc>
              <a:buChar char="•"/>
            </a:pPr>
            <a:r>
              <a:rPr lang="zh-CN" altLang="en-US" b="1" dirty="0"/>
              <a:t>按照要求汇报进展</a:t>
            </a:r>
            <a:endParaRPr lang="zh-CN" altLang="en-US" dirty="0"/>
          </a:p>
          <a:p>
            <a:pPr algn="just" eaLnBrk="1" hangingPunct="1">
              <a:lnSpc>
                <a:spcPct val="110000"/>
              </a:lnSpc>
              <a:buChar char="•"/>
            </a:pPr>
            <a:r>
              <a:rPr lang="zh-CN" altLang="en-US" b="1" dirty="0"/>
              <a:t>随时与指导教师及助教交流</a:t>
            </a:r>
            <a:endParaRPr lang="en-US" altLang="en-US" dirty="0"/>
          </a:p>
        </p:txBody>
      </p:sp>
      <p:pic>
        <p:nvPicPr>
          <p:cNvPr id="43011" name="Picture 1028" descr="j02346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863" y="2133600"/>
            <a:ext cx="1873250" cy="11033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69" name="Rectangle 2"/>
          <p:cNvSpPr>
            <a:spLocks noGrp="1"/>
          </p:cNvSpPr>
          <p:nvPr>
            <p:ph type="title" idx="4294967295"/>
          </p:nvPr>
        </p:nvSpPr>
        <p:spPr>
          <a:xfrm>
            <a:off x="381000" y="76200"/>
            <a:ext cx="8382000" cy="719138"/>
          </a:xfrm>
        </p:spPr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推荐的关于程序设计的参考书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4034" name="Rectangle 3"/>
          <p:cNvSpPr>
            <a:spLocks noGrp="1"/>
          </p:cNvSpPr>
          <p:nvPr>
            <p:ph idx="4294967295"/>
          </p:nvPr>
        </p:nvSpPr>
        <p:spPr>
          <a:xfrm>
            <a:off x="468313" y="1412875"/>
            <a:ext cx="8135937" cy="2592388"/>
          </a:xfrm>
        </p:spPr>
        <p:txBody>
          <a:bodyPr lIns="91440" tIns="45720" rIns="91440" bIns="45720" anchor="t" anchorCtr="0"/>
          <a:lstStyle/>
          <a:p>
            <a:pPr marL="358775" eaLnBrk="1" hangingPunct="1">
              <a:lnSpc>
                <a:spcPct val="110000"/>
              </a:lnSpc>
              <a:buChar char="•"/>
            </a:pPr>
            <a:r>
              <a:rPr lang="zh-CN" altLang="en-US" b="1" dirty="0"/>
              <a:t>程序设计实践</a:t>
            </a:r>
            <a:endParaRPr lang="en-US" altLang="en-US" dirty="0"/>
          </a:p>
          <a:p>
            <a:pPr marL="358775" eaLnBrk="1" hangingPunct="1">
              <a:lnSpc>
                <a:spcPct val="110000"/>
              </a:lnSpc>
              <a:buChar char="•"/>
            </a:pPr>
            <a:r>
              <a:rPr lang="zh-CN" altLang="en-US" b="1" dirty="0"/>
              <a:t>完美模式设计指南</a:t>
            </a:r>
            <a:endParaRPr lang="en-US" altLang="en-US" dirty="0"/>
          </a:p>
          <a:p>
            <a:pPr marL="358775" eaLnBrk="1" hangingPunct="1">
              <a:lnSpc>
                <a:spcPct val="110000"/>
              </a:lnSpc>
              <a:buChar char="•"/>
            </a:pPr>
            <a:r>
              <a:rPr lang="zh-CN" altLang="en-US" b="1" dirty="0"/>
              <a:t>欣赏优美的程序</a:t>
            </a:r>
          </a:p>
          <a:p>
            <a:pPr marL="358775" eaLnBrk="1" hangingPunct="1">
              <a:lnSpc>
                <a:spcPct val="110000"/>
              </a:lnSpc>
              <a:buChar char="•"/>
            </a:pPr>
            <a:r>
              <a:rPr lang="en-US" altLang="zh-CN" b="1" dirty="0"/>
              <a:t>Microsoft</a:t>
            </a:r>
            <a:r>
              <a:rPr lang="zh-CN" altLang="en-US" b="1" dirty="0"/>
              <a:t>编写优质无错</a:t>
            </a:r>
            <a:r>
              <a:rPr lang="en-US" altLang="zh-CN" b="1" dirty="0"/>
              <a:t>C</a:t>
            </a:r>
            <a:r>
              <a:rPr lang="zh-CN" altLang="en-US" b="1" dirty="0"/>
              <a:t>程序秘诀</a:t>
            </a:r>
            <a:endParaRPr lang="en-US" altLang="en-US" dirty="0"/>
          </a:p>
        </p:txBody>
      </p:sp>
      <p:pic>
        <p:nvPicPr>
          <p:cNvPr id="44035" name="Picture 5" descr="BOOKS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963" y="4581525"/>
            <a:ext cx="1830387" cy="1871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73" name="Rectangle 4"/>
          <p:cNvSpPr>
            <a:spLocks noGrp="1"/>
          </p:cNvSpPr>
          <p:nvPr>
            <p:ph type="ctrTitle" idx="4294967295"/>
          </p:nvPr>
        </p:nvSpPr>
        <p:spPr>
          <a:xfrm>
            <a:off x="685800" y="1600200"/>
            <a:ext cx="7772400" cy="1730375"/>
          </a:xfrm>
        </p:spPr>
        <p:txBody>
          <a:bodyPr lIns="91440" tIns="45720" rIns="91440" bIns="45720" anchor="ctr" anchorCtr="0"/>
          <a:lstStyle>
            <a:lvl1pPr marL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4400" b="0">
                <a:solidFill>
                  <a:srgbClr val="FF0066"/>
                </a:solidFill>
                <a:latin typeface="Monotype Corsiva" panose="03010101010201010101" pitchFamily="66" charset="0"/>
                <a:ea typeface="华文行楷" panose="0201080004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预祝大家顺利完成课程设计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Monotype Corsiva" panose="03010101010201010101" pitchFamily="66" charset="0"/>
              <a:ea typeface="华文行楷" panose="02010800040101010101" pitchFamily="2" charset="-122"/>
              <a:cs typeface="+mj-cs"/>
            </a:endParaRPr>
          </a:p>
        </p:txBody>
      </p:sp>
      <p:pic>
        <p:nvPicPr>
          <p:cNvPr id="45058" name="Picture 6" descr="tea_steaming_md_cl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00" y="4410075"/>
            <a:ext cx="1871663" cy="1638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49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7772400" cy="936625"/>
          </a:xfrm>
        </p:spPr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目的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314" name="Rectangle 3"/>
          <p:cNvSpPr>
            <a:spLocks noGrp="1"/>
          </p:cNvSpPr>
          <p:nvPr>
            <p:ph idx="4294967295"/>
          </p:nvPr>
        </p:nvSpPr>
        <p:spPr>
          <a:xfrm>
            <a:off x="755650" y="838200"/>
            <a:ext cx="7848600" cy="3997325"/>
          </a:xfrm>
        </p:spPr>
        <p:txBody>
          <a:bodyPr lIns="91440" tIns="45720" rIns="91440" bIns="45720" anchor="t" anchorCtr="0"/>
          <a:lstStyle/>
          <a:p>
            <a:pPr eaLnBrk="1" hangingPunct="1">
              <a:lnSpc>
                <a:spcPct val="110000"/>
              </a:lnSpc>
              <a:buChar char="•"/>
            </a:pPr>
            <a:r>
              <a:rPr lang="zh-CN" altLang="en-US" sz="3600" b="1" dirty="0"/>
              <a:t>通过编译器相关子系统的设计，进一步加深对编译器构造的理解；</a:t>
            </a:r>
            <a:endParaRPr lang="en-US" altLang="en-US" dirty="0"/>
          </a:p>
          <a:p>
            <a:pPr eaLnBrk="1" hangingPunct="1">
              <a:lnSpc>
                <a:spcPct val="110000"/>
              </a:lnSpc>
              <a:buChar char="•"/>
            </a:pPr>
            <a:r>
              <a:rPr lang="zh-CN" altLang="en-US" sz="3600" b="1" dirty="0"/>
              <a:t>培养学生独立分析问题、解决问题的能力，以及系统软件设计的能力；</a:t>
            </a:r>
            <a:r>
              <a:rPr lang="zh-CN" altLang="en-US" dirty="0"/>
              <a:t> </a:t>
            </a:r>
            <a:endParaRPr lang="en-US" altLang="en-US" dirty="0"/>
          </a:p>
          <a:p>
            <a:pPr eaLnBrk="1" hangingPunct="1">
              <a:buChar char="•"/>
            </a:pPr>
            <a:r>
              <a:rPr lang="zh-CN" altLang="en-US" sz="3600" b="1" dirty="0"/>
              <a:t>提高程序设计能力、程序调试能力</a:t>
            </a:r>
          </a:p>
          <a:p>
            <a:pPr eaLnBrk="1" hangingPunct="1">
              <a:buChar char="•"/>
            </a:pPr>
            <a:r>
              <a:rPr lang="zh-CN" altLang="en-US" sz="3600" b="1" dirty="0"/>
              <a:t>团队团结协作能力</a:t>
            </a:r>
            <a:endParaRPr lang="en-US" altLang="en-US" dirty="0"/>
          </a:p>
        </p:txBody>
      </p:sp>
      <p:pic>
        <p:nvPicPr>
          <p:cNvPr id="13315" name="Picture 6" descr="j02330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075" y="4191000"/>
            <a:ext cx="2574925" cy="2614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53" name="Rectangle 2"/>
          <p:cNvSpPr>
            <a:spLocks noGrp="1"/>
          </p:cNvSpPr>
          <p:nvPr>
            <p:ph type="title" idx="4294967295"/>
          </p:nvPr>
        </p:nvSpPr>
        <p:spPr>
          <a:xfrm>
            <a:off x="684530" y="241935"/>
            <a:ext cx="8281670" cy="481330"/>
          </a:xfrm>
        </p:spPr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任务（题目</a:t>
            </a:r>
            <a:r>
              <a:rPr kumimoji="0" lang="en-US" altLang="zh-CN" sz="4400" b="0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--- </a:t>
            </a:r>
            <a:r>
              <a:rPr lang="zh-CN" altLang="en-US" sz="3600" b="1" dirty="0">
                <a:sym typeface="+mn-ea"/>
              </a:rPr>
              <a:t>任选其一</a:t>
            </a:r>
            <a:r>
              <a:rPr kumimoji="0" lang="zh-CN" altLang="en-US" sz="4400" b="0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）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338" name="Rectangle 4"/>
          <p:cNvSpPr>
            <a:spLocks noGrp="1"/>
          </p:cNvSpPr>
          <p:nvPr>
            <p:ph idx="4294967295"/>
          </p:nvPr>
        </p:nvSpPr>
        <p:spPr>
          <a:xfrm>
            <a:off x="179705" y="836930"/>
            <a:ext cx="8839200" cy="5704840"/>
          </a:xfrm>
        </p:spPr>
        <p:txBody>
          <a:bodyPr lIns="91440" tIns="45720" rIns="91440" bIns="45720" anchor="t" anchorCtr="0"/>
          <a:lstStyle/>
          <a:p>
            <a:pPr lvl="1" indent="114300" eaLnBrk="1" hangingPunct="1">
              <a:lnSpc>
                <a:spcPct val="105000"/>
              </a:lnSpc>
              <a:buChar char="•"/>
            </a:pPr>
            <a:r>
              <a:rPr lang="zh-CN" altLang="en-US" sz="3200" b="1" dirty="0">
                <a:solidFill>
                  <a:srgbClr val="000000"/>
                </a:solidFill>
              </a:rPr>
              <a:t>一个简单文法的编译器前端的设计与实现</a:t>
            </a:r>
          </a:p>
          <a:p>
            <a:pPr lvl="2" indent="114300" eaLnBrk="1" hangingPunct="1">
              <a:lnSpc>
                <a:spcPct val="105000"/>
              </a:lnSpc>
              <a:buChar char="•"/>
            </a:pPr>
            <a:r>
              <a:rPr lang="zh-CN" altLang="en-US" b="1" dirty="0">
                <a:solidFill>
                  <a:srgbClr val="000000"/>
                </a:solidFill>
              </a:rPr>
              <a:t>定义一个简单程序设计语言文法（包括变量说明语句、算术运算表达式、赋值语句；扩展包括逻辑运算表达式、</a:t>
            </a:r>
            <a:r>
              <a:rPr lang="en-US" altLang="zh-CN" b="1" dirty="0">
                <a:solidFill>
                  <a:srgbClr val="000000"/>
                </a:solidFill>
              </a:rPr>
              <a:t>If</a:t>
            </a:r>
            <a:r>
              <a:rPr lang="zh-CN" altLang="en-US" b="1" dirty="0">
                <a:solidFill>
                  <a:srgbClr val="000000"/>
                </a:solidFill>
              </a:rPr>
              <a:t>语句、</a:t>
            </a:r>
            <a:r>
              <a:rPr lang="en-US" altLang="zh-CN" b="1" dirty="0">
                <a:solidFill>
                  <a:srgbClr val="000000"/>
                </a:solidFill>
              </a:rPr>
              <a:t>While</a:t>
            </a:r>
            <a:r>
              <a:rPr lang="zh-CN" altLang="en-US" b="1" dirty="0">
                <a:solidFill>
                  <a:srgbClr val="000000"/>
                </a:solidFill>
              </a:rPr>
              <a:t>语句等）；</a:t>
            </a:r>
            <a:endParaRPr lang="en-US" altLang="en-US" b="1" dirty="0">
              <a:solidFill>
                <a:srgbClr val="000000"/>
              </a:solidFill>
            </a:endParaRPr>
          </a:p>
          <a:p>
            <a:pPr lvl="3" indent="1028700" eaLnBrk="1" hangingPunct="1">
              <a:buChar char="–"/>
            </a:pPr>
            <a:r>
              <a:rPr lang="zh-CN" altLang="en-US" sz="2400" b="1" dirty="0">
                <a:solidFill>
                  <a:srgbClr val="000000"/>
                </a:solidFill>
              </a:rPr>
              <a:t>扫描器设计实现；</a:t>
            </a:r>
            <a:endParaRPr lang="en-US" altLang="en-US" sz="2400" b="1" dirty="0">
              <a:solidFill>
                <a:srgbClr val="000000"/>
              </a:solidFill>
            </a:endParaRPr>
          </a:p>
          <a:p>
            <a:pPr lvl="3" indent="1028700" eaLnBrk="1" hangingPunct="1">
              <a:buChar char="–"/>
            </a:pPr>
            <a:r>
              <a:rPr lang="zh-CN" altLang="en-US" sz="2400" b="1" dirty="0">
                <a:solidFill>
                  <a:srgbClr val="000000"/>
                </a:solidFill>
              </a:rPr>
              <a:t>语法分析器设计实现；</a:t>
            </a:r>
            <a:endParaRPr lang="en-US" altLang="en-US" sz="2400" b="1" dirty="0">
              <a:solidFill>
                <a:srgbClr val="000000"/>
              </a:solidFill>
            </a:endParaRPr>
          </a:p>
          <a:p>
            <a:pPr lvl="3" indent="1028700" eaLnBrk="1" hangingPunct="1">
              <a:buChar char="–"/>
            </a:pPr>
            <a:r>
              <a:rPr lang="zh-CN" altLang="en-US" sz="2400" b="1" dirty="0">
                <a:solidFill>
                  <a:srgbClr val="000000"/>
                </a:solidFill>
              </a:rPr>
              <a:t>中间代码设计；</a:t>
            </a:r>
            <a:endParaRPr lang="en-US" altLang="en-US" sz="2400" b="1" dirty="0">
              <a:solidFill>
                <a:srgbClr val="000000"/>
              </a:solidFill>
            </a:endParaRPr>
          </a:p>
          <a:p>
            <a:pPr lvl="3" indent="1028700" eaLnBrk="1" hangingPunct="1">
              <a:buChar char="–"/>
            </a:pPr>
            <a:r>
              <a:rPr lang="zh-CN" altLang="en-US" sz="2400" b="1" dirty="0">
                <a:solidFill>
                  <a:srgbClr val="000000"/>
                </a:solidFill>
              </a:rPr>
              <a:t>中间代码生成器设计实现。 </a:t>
            </a:r>
            <a:endParaRPr lang="en-US" altLang="en-US" sz="2400" b="1" dirty="0">
              <a:solidFill>
                <a:srgbClr val="000000"/>
              </a:solidFill>
            </a:endParaRPr>
          </a:p>
          <a:p>
            <a:pPr lvl="1" indent="114300" eaLnBrk="1" hangingPunct="1">
              <a:lnSpc>
                <a:spcPct val="105000"/>
              </a:lnSpc>
              <a:buChar char="•"/>
            </a:pPr>
            <a:r>
              <a:rPr lang="zh-CN" altLang="en-US" sz="3200" b="1" dirty="0">
                <a:solidFill>
                  <a:srgbClr val="000000"/>
                </a:solidFill>
              </a:rPr>
              <a:t>难度相当的自选题目</a:t>
            </a:r>
            <a:r>
              <a:rPr lang="en-US" altLang="zh-CN" sz="3200" b="1" dirty="0">
                <a:solidFill>
                  <a:srgbClr val="000000"/>
                </a:solidFill>
              </a:rPr>
              <a:t>, </a:t>
            </a:r>
            <a:r>
              <a:rPr lang="zh-CN" altLang="en-US" sz="3200" b="1" dirty="0">
                <a:solidFill>
                  <a:srgbClr val="000000"/>
                </a:solidFill>
              </a:rPr>
              <a:t>如</a:t>
            </a:r>
            <a:r>
              <a:rPr lang="en-US" altLang="zh-CN" sz="3200" b="1" dirty="0">
                <a:solidFill>
                  <a:srgbClr val="000000"/>
                </a:solidFill>
              </a:rPr>
              <a:t>: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lvl="2" indent="571500" eaLnBrk="1" hangingPunct="1">
              <a:buChar char="•"/>
            </a:pPr>
            <a:r>
              <a:rPr lang="zh-CN" altLang="en-US" b="1" dirty="0">
                <a:solidFill>
                  <a:srgbClr val="000000"/>
                </a:solidFill>
              </a:rPr>
              <a:t>一个简单文法的编译器后端的设计与实现。</a:t>
            </a:r>
            <a:endParaRPr lang="en-US" altLang="en-US" b="1" dirty="0">
              <a:solidFill>
                <a:srgbClr val="000000"/>
              </a:solidFill>
            </a:endParaRPr>
          </a:p>
          <a:p>
            <a:pPr lvl="2" indent="571500" eaLnBrk="1" hangingPunct="1">
              <a:buChar char="•"/>
            </a:pPr>
            <a:r>
              <a:rPr lang="zh-CN" altLang="en-US" b="1" dirty="0">
                <a:solidFill>
                  <a:srgbClr val="000000"/>
                </a:solidFill>
              </a:rPr>
              <a:t>一个简单文法的编译器的设计与实现。</a:t>
            </a:r>
            <a:endParaRPr lang="en-US" altLang="en-US" b="1" dirty="0">
              <a:solidFill>
                <a:srgbClr val="000000"/>
              </a:solidFill>
            </a:endParaRPr>
          </a:p>
          <a:p>
            <a:pPr lvl="2" indent="571500" eaLnBrk="1" hangingPunct="1">
              <a:buChar char="•"/>
            </a:pPr>
            <a:r>
              <a:rPr lang="zh-CN" altLang="en-US" b="1" dirty="0">
                <a:solidFill>
                  <a:srgbClr val="000000"/>
                </a:solidFill>
              </a:rPr>
              <a:t>自选一个感兴趣的与编译原理有关的问题加以实现</a:t>
            </a:r>
            <a:endParaRPr lang="en-US" altLang="en-US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57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147955"/>
            <a:ext cx="7772400" cy="685800"/>
          </a:xfrm>
        </p:spPr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参考书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362" name="Rectangle 3"/>
          <p:cNvSpPr>
            <a:spLocks noGrp="1"/>
          </p:cNvSpPr>
          <p:nvPr>
            <p:ph idx="4294967295"/>
          </p:nvPr>
        </p:nvSpPr>
        <p:spPr>
          <a:xfrm>
            <a:off x="539750" y="1412875"/>
            <a:ext cx="8135938" cy="4321175"/>
          </a:xfrm>
        </p:spPr>
        <p:txBody>
          <a:bodyPr lIns="91440" tIns="45720" rIns="91440" bIns="45720" anchor="t" anchorCtr="0"/>
          <a:lstStyle/>
          <a:p>
            <a:pPr marL="358775" defTabSz="914400" eaLnBrk="1" hangingPunct="1">
              <a:lnSpc>
                <a:spcPct val="90000"/>
              </a:lnSpc>
              <a:buBlip>
                <a:blip r:embed="rId2"/>
              </a:buBlip>
              <a:tabLst>
                <a:tab pos="358775" algn="l"/>
              </a:tabLst>
            </a:pPr>
            <a:r>
              <a:rPr lang="zh-CN" altLang="en-US" sz="2800" b="1" dirty="0"/>
              <a:t>陈火旺</a:t>
            </a:r>
            <a:r>
              <a:rPr lang="en-US" altLang="zh-CN" sz="2800" b="1" dirty="0"/>
              <a:t>.</a:t>
            </a:r>
            <a:r>
              <a:rPr lang="en-US" altLang="zh-CN" sz="2800" b="1" i="1" dirty="0"/>
              <a:t>《</a:t>
            </a:r>
            <a:r>
              <a:rPr lang="zh-CN" altLang="en-US" sz="2800" b="1" i="1" dirty="0"/>
              <a:t>程序设计语言编译原理</a:t>
            </a:r>
            <a:r>
              <a:rPr lang="en-US" altLang="zh-CN" sz="2800" b="1" i="1" dirty="0"/>
              <a:t>》</a:t>
            </a:r>
            <a:r>
              <a:rPr lang="zh-CN" altLang="en-US" sz="2800" b="1" i="1" dirty="0"/>
              <a:t>（第</a:t>
            </a:r>
            <a:r>
              <a:rPr lang="en-US" altLang="zh-CN" sz="2800" b="1" i="1" dirty="0"/>
              <a:t>3</a:t>
            </a:r>
            <a:r>
              <a:rPr lang="zh-CN" altLang="en-US" sz="2800" b="1" i="1" dirty="0"/>
              <a:t>版）</a:t>
            </a:r>
            <a:r>
              <a:rPr lang="en-US" altLang="zh-CN" sz="2800" b="1" dirty="0"/>
              <a:t>. </a:t>
            </a:r>
            <a:r>
              <a:rPr lang="zh-CN" altLang="en-US" sz="2800" b="1" dirty="0"/>
              <a:t>北京：国防工业出版社</a:t>
            </a:r>
            <a:r>
              <a:rPr lang="en-US" altLang="zh-CN" sz="2800" b="1" dirty="0"/>
              <a:t>.2000.</a:t>
            </a:r>
            <a:endParaRPr lang="en-US" altLang="en-US" dirty="0"/>
          </a:p>
          <a:p>
            <a:pPr marL="358775" defTabSz="914400" eaLnBrk="1" hangingPunct="1">
              <a:lnSpc>
                <a:spcPct val="90000"/>
              </a:lnSpc>
              <a:buBlip>
                <a:blip r:embed="rId2"/>
              </a:buBlip>
              <a:tabLst>
                <a:tab pos="358775" algn="l"/>
              </a:tabLst>
            </a:pPr>
            <a:r>
              <a:rPr lang="zh-CN" altLang="en-US" sz="2800" b="1" dirty="0"/>
              <a:t>美 </a:t>
            </a:r>
            <a:r>
              <a:rPr lang="en-US" altLang="zh-CN" sz="2800" b="1" dirty="0"/>
              <a:t>Alfred V.Aho Ravi Sethi Jeffrey D. Ullman</a:t>
            </a:r>
            <a:r>
              <a:rPr lang="zh-CN" altLang="en-US" sz="2800" b="1" dirty="0"/>
              <a:t>著</a:t>
            </a:r>
            <a:r>
              <a:rPr lang="en-US" altLang="zh-CN" sz="2800" b="1" dirty="0"/>
              <a:t>.</a:t>
            </a:r>
            <a:r>
              <a:rPr lang="zh-CN" altLang="en-US" sz="2800" b="1" dirty="0"/>
              <a:t>李建中，姜守旭译</a:t>
            </a:r>
            <a:r>
              <a:rPr lang="en-US" altLang="zh-CN" sz="2800" b="1" dirty="0"/>
              <a:t>.《</a:t>
            </a:r>
            <a:r>
              <a:rPr lang="zh-CN" altLang="en-US" sz="2800" b="1" i="1" dirty="0"/>
              <a:t>编译原理</a:t>
            </a:r>
            <a:r>
              <a:rPr lang="en-US" altLang="zh-CN" sz="2800" b="1" dirty="0"/>
              <a:t>》.</a:t>
            </a:r>
            <a:r>
              <a:rPr lang="zh-CN" altLang="en-US" sz="2800" b="1" dirty="0"/>
              <a:t>北京：机械工业出版社</a:t>
            </a:r>
            <a:r>
              <a:rPr lang="en-US" altLang="zh-CN" sz="2800" b="1" dirty="0"/>
              <a:t>.2003.</a:t>
            </a:r>
            <a:endParaRPr lang="en-US" altLang="en-US" dirty="0"/>
          </a:p>
          <a:p>
            <a:pPr marL="358775" defTabSz="914400" eaLnBrk="1" hangingPunct="1">
              <a:lnSpc>
                <a:spcPct val="90000"/>
              </a:lnSpc>
              <a:buBlip>
                <a:blip r:embed="rId2"/>
              </a:buBlip>
              <a:tabLst>
                <a:tab pos="358775" algn="l"/>
              </a:tabLst>
            </a:pPr>
            <a:r>
              <a:rPr lang="zh-CN" altLang="en-US" sz="2800" b="1" dirty="0"/>
              <a:t>美 </a:t>
            </a:r>
            <a:r>
              <a:rPr lang="en-US" altLang="zh-CN" sz="2800" b="1" dirty="0"/>
              <a:t>Kenneth C.Louden</a:t>
            </a:r>
            <a:r>
              <a:rPr lang="zh-CN" altLang="en-US" sz="2800" b="1" dirty="0"/>
              <a:t>著</a:t>
            </a:r>
            <a:r>
              <a:rPr lang="en-US" altLang="zh-CN" sz="2800" b="1" dirty="0"/>
              <a:t>.</a:t>
            </a:r>
            <a:r>
              <a:rPr lang="zh-CN" altLang="en-US" sz="2800" b="1" dirty="0"/>
              <a:t>冯博琴等译</a:t>
            </a:r>
            <a:r>
              <a:rPr lang="en-US" altLang="zh-CN" sz="2800" b="1" dirty="0"/>
              <a:t>.《</a:t>
            </a:r>
            <a:r>
              <a:rPr lang="zh-CN" altLang="en-US" sz="2800" b="1" i="1" dirty="0"/>
              <a:t>编译原理及实践</a:t>
            </a:r>
            <a:r>
              <a:rPr lang="en-US" altLang="zh-CN" sz="2800" b="1" dirty="0"/>
              <a:t>》.</a:t>
            </a:r>
            <a:r>
              <a:rPr lang="zh-CN" altLang="en-US" sz="2800" b="1" dirty="0"/>
              <a:t>北京：机械工业出版社</a:t>
            </a:r>
            <a:r>
              <a:rPr lang="en-US" altLang="zh-CN" sz="2800" b="1" dirty="0"/>
              <a:t>.2002.</a:t>
            </a:r>
            <a:endParaRPr lang="en-US" altLang="en-US" dirty="0"/>
          </a:p>
          <a:p>
            <a:pPr marL="358775" defTabSz="914400" eaLnBrk="1" hangingPunct="1">
              <a:lnSpc>
                <a:spcPct val="90000"/>
              </a:lnSpc>
              <a:buBlip>
                <a:blip r:embed="rId2"/>
              </a:buBlip>
              <a:tabLst>
                <a:tab pos="358775" algn="l"/>
              </a:tabLst>
            </a:pPr>
            <a:r>
              <a:rPr lang="zh-CN" altLang="en-US" sz="2800" b="1" dirty="0"/>
              <a:t>金成植著</a:t>
            </a:r>
            <a:r>
              <a:rPr lang="en-US" altLang="zh-CN" sz="2800" b="1" dirty="0"/>
              <a:t>.《</a:t>
            </a:r>
            <a:r>
              <a:rPr lang="zh-CN" altLang="en-US" sz="2800" b="1" i="1" dirty="0"/>
              <a:t>编译程序构造原理和实现技术</a:t>
            </a:r>
            <a:r>
              <a:rPr lang="en-US" altLang="zh-CN" sz="2800" b="1" dirty="0"/>
              <a:t>》. </a:t>
            </a:r>
            <a:r>
              <a:rPr lang="zh-CN" altLang="en-US" sz="2800" b="1" dirty="0"/>
              <a:t>北京：高等教育出版社</a:t>
            </a:r>
            <a:r>
              <a:rPr lang="en-US" altLang="zh-CN" sz="2800" b="1" dirty="0"/>
              <a:t>. 2002.</a:t>
            </a:r>
            <a:endParaRPr lang="en-US" altLang="en-US" dirty="0"/>
          </a:p>
          <a:p>
            <a:pPr marL="358775" defTabSz="914400" eaLnBrk="1" hangingPunct="1">
              <a:lnSpc>
                <a:spcPct val="90000"/>
              </a:lnSpc>
              <a:buBlip>
                <a:blip r:embed="rId2"/>
              </a:buBlip>
              <a:tabLst>
                <a:tab pos="358775" algn="l"/>
              </a:tabLst>
            </a:pPr>
            <a:r>
              <a:rPr lang="zh-CN" altLang="en-US" sz="2800" b="1" dirty="0">
                <a:latin typeface="宋体" panose="02010600030101010101" pitchFamily="2" charset="-122"/>
              </a:rPr>
              <a:t>有关</a:t>
            </a:r>
            <a:r>
              <a:rPr lang="zh-CN" altLang="en-US" sz="2800" b="1" dirty="0"/>
              <a:t>编译原理</a:t>
            </a:r>
            <a:r>
              <a:rPr lang="zh-CN" altLang="en-US" sz="2800" b="1" dirty="0">
                <a:latin typeface="宋体" panose="02010600030101010101" pitchFamily="2" charset="-122"/>
              </a:rPr>
              <a:t>系统分析与设计的书</a:t>
            </a: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61" name="Rectangle 2"/>
          <p:cNvSpPr>
            <a:spLocks noGrp="1"/>
          </p:cNvSpPr>
          <p:nvPr>
            <p:ph type="title" idx="4294967295"/>
          </p:nvPr>
        </p:nvSpPr>
        <p:spPr>
          <a:xfrm>
            <a:off x="684213" y="-4445"/>
            <a:ext cx="7772400" cy="927100"/>
          </a:xfrm>
        </p:spPr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4400" b="0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指导教师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idx="4294967295"/>
          </p:nvPr>
        </p:nvSpPr>
        <p:spPr>
          <a:xfrm>
            <a:off x="621030" y="1684655"/>
            <a:ext cx="8130858" cy="3638550"/>
          </a:xfrm>
        </p:spPr>
        <p:txBody>
          <a:bodyPr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/>
              <a:t>    </a:t>
            </a:r>
            <a:r>
              <a:rPr lang="en-US" altLang="zh-CN" sz="2800" b="1" dirty="0"/>
              <a:t>1. </a:t>
            </a:r>
            <a:r>
              <a:rPr lang="zh-CN" altLang="en-US" sz="2800" b="1" dirty="0">
                <a:sym typeface="+mn-ea"/>
              </a:rPr>
              <a:t>肖</a:t>
            </a:r>
            <a:r>
              <a:rPr lang="en-US" altLang="zh-CN" sz="2800" b="1" dirty="0">
                <a:sym typeface="+mn-ea"/>
              </a:rPr>
              <a:t>    </a:t>
            </a:r>
            <a:r>
              <a:rPr lang="zh-CN" altLang="en-US" sz="2800" b="1" dirty="0">
                <a:sym typeface="+mn-ea"/>
              </a:rPr>
              <a:t>桐</a:t>
            </a:r>
            <a:r>
              <a:rPr lang="en-US" altLang="zh-CN" sz="2800" b="1" dirty="0"/>
              <a:t> --- </a:t>
            </a:r>
            <a:r>
              <a:rPr lang="zh-CN" altLang="en-US" sz="2800" b="1" dirty="0"/>
              <a:t>计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算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机</a:t>
            </a:r>
            <a:r>
              <a:rPr lang="en-US" altLang="zh-CN" sz="2800" b="1" dirty="0"/>
              <a:t> 2201-03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/>
              <a:t>        </a:t>
            </a:r>
            <a:r>
              <a:rPr lang="zh-CN" altLang="en-US" sz="2800" b="1" dirty="0">
                <a:sym typeface="+mn-ea"/>
              </a:rPr>
              <a:t>王会珍</a:t>
            </a:r>
            <a:r>
              <a:rPr lang="en-US" altLang="zh-CN" sz="2800" b="1" dirty="0"/>
              <a:t> --- </a:t>
            </a:r>
            <a:r>
              <a:rPr lang="zh-CN" altLang="en-US" sz="2800" b="1" dirty="0"/>
              <a:t>计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算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机</a:t>
            </a:r>
            <a:r>
              <a:rPr lang="en-US" altLang="zh-CN" sz="2800" b="1" dirty="0"/>
              <a:t> 2204-07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ym typeface="+mn-ea"/>
              </a:rPr>
              <a:t>        朱靖波</a:t>
            </a:r>
            <a:r>
              <a:rPr lang="en-US" altLang="zh-CN" sz="2800" b="1" dirty="0"/>
              <a:t> --- </a:t>
            </a:r>
            <a:r>
              <a:rPr lang="zh-CN" altLang="en-US" sz="2800" b="1" dirty="0"/>
              <a:t>物联网</a:t>
            </a:r>
            <a:r>
              <a:rPr lang="en-US" altLang="zh-CN" sz="2800" b="1" dirty="0"/>
              <a:t>2201-02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/>
              <a:t>        </a:t>
            </a:r>
            <a:r>
              <a:rPr lang="zh-CN" altLang="en-US" sz="2800" b="1" dirty="0">
                <a:sym typeface="+mn-ea"/>
              </a:rPr>
              <a:t>马安香</a:t>
            </a:r>
            <a:r>
              <a:rPr lang="en-US" altLang="zh-CN" sz="2800" b="1" dirty="0"/>
              <a:t> --- </a:t>
            </a:r>
            <a:r>
              <a:rPr lang="zh-CN" altLang="en-US" sz="2800" b="1" dirty="0"/>
              <a:t>人工智能</a:t>
            </a:r>
            <a:r>
              <a:rPr lang="en-US" altLang="zh-CN" sz="2800" b="1" dirty="0"/>
              <a:t>2201-04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2201</a:t>
            </a:r>
            <a:r>
              <a:rPr lang="zh-CN" altLang="en-US" sz="2800" b="1" dirty="0"/>
              <a:t>未来实验班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/>
              <a:t>        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8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/>
              <a:t>    2. </a:t>
            </a:r>
            <a:r>
              <a:rPr lang="zh-CN" altLang="en-US" sz="2800" b="1" dirty="0"/>
              <a:t>张俐以及</a:t>
            </a:r>
            <a:r>
              <a:rPr lang="en-US" sz="2800" b="1" dirty="0"/>
              <a:t>14</a:t>
            </a:r>
            <a:r>
              <a:rPr lang="zh-CN" altLang="en-US" sz="2800" b="1" dirty="0"/>
              <a:t>位研究生助教联合指导 。 </a:t>
            </a:r>
            <a:endParaRPr lang="en-US" altLang="en-US" dirty="0"/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8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/>
              <a:t> </a:t>
            </a:r>
            <a:endParaRPr lang="en-US" altLang="en-US" dirty="0"/>
          </a:p>
        </p:txBody>
      </p:sp>
      <p:pic>
        <p:nvPicPr>
          <p:cNvPr id="16387" name="Picture 5" descr="j01953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288" y="5084763"/>
            <a:ext cx="1371600" cy="1400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65" name="Rectangle 2"/>
          <p:cNvSpPr>
            <a:spLocks noGrp="1"/>
          </p:cNvSpPr>
          <p:nvPr>
            <p:ph type="title" idx="4294967295"/>
          </p:nvPr>
        </p:nvSpPr>
        <p:spPr>
          <a:xfrm>
            <a:off x="684213" y="241618"/>
            <a:ext cx="7772400" cy="481013"/>
          </a:xfrm>
        </p:spPr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一个简单文法的编译器前端的设计与实现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idx="4294967295"/>
          </p:nvPr>
        </p:nvSpPr>
        <p:spPr>
          <a:xfrm>
            <a:off x="179388" y="1295400"/>
            <a:ext cx="8839200" cy="5562600"/>
          </a:xfrm>
        </p:spPr>
        <p:txBody>
          <a:bodyPr lIns="91440" tIns="45720" rIns="91440" bIns="45720" anchor="t" anchorCtr="0"/>
          <a:lstStyle/>
          <a:p>
            <a:pPr eaLnBrk="1" hangingPunct="1">
              <a:lnSpc>
                <a:spcPct val="105000"/>
              </a:lnSpc>
              <a:buBlip>
                <a:blip r:embed="rId2"/>
              </a:buBlip>
            </a:pPr>
            <a:r>
              <a:rPr lang="zh-CN" altLang="en-US" b="1" dirty="0"/>
              <a:t>内容</a:t>
            </a:r>
            <a:endParaRPr lang="en-US" altLang="en-US" dirty="0"/>
          </a:p>
          <a:p>
            <a:pPr lvl="1" indent="114300" eaLnBrk="1" hangingPunct="1">
              <a:buBlip>
                <a:blip r:embed="rId2"/>
              </a:buBlip>
            </a:pPr>
            <a:r>
              <a:rPr lang="zh-CN" altLang="en-US" sz="3200" b="1" dirty="0">
                <a:solidFill>
                  <a:srgbClr val="000000"/>
                </a:solidFill>
              </a:rPr>
              <a:t>定义一个简单程序设计语言文法（包括变量说明语句、算术运算表达式、赋值语句；扩展包括逻辑运算表达式、</a:t>
            </a:r>
            <a:r>
              <a:rPr lang="en-US" altLang="zh-CN" sz="3200" b="1" dirty="0">
                <a:solidFill>
                  <a:srgbClr val="000000"/>
                </a:solidFill>
              </a:rPr>
              <a:t>If</a:t>
            </a:r>
            <a:r>
              <a:rPr lang="zh-CN" altLang="en-US" sz="3200" b="1" dirty="0">
                <a:solidFill>
                  <a:srgbClr val="000000"/>
                </a:solidFill>
              </a:rPr>
              <a:t>语句、</a:t>
            </a:r>
            <a:r>
              <a:rPr lang="en-US" altLang="zh-CN" sz="3200" b="1" dirty="0">
                <a:solidFill>
                  <a:srgbClr val="000000"/>
                </a:solidFill>
              </a:rPr>
              <a:t>While</a:t>
            </a:r>
            <a:r>
              <a:rPr lang="zh-CN" altLang="en-US" sz="3200" b="1" dirty="0">
                <a:solidFill>
                  <a:srgbClr val="000000"/>
                </a:solidFill>
              </a:rPr>
              <a:t>语句等）；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lvl="1" indent="114300" eaLnBrk="1" hangingPunct="1">
              <a:buBlip>
                <a:blip r:embed="rId2"/>
              </a:buBlip>
            </a:pPr>
            <a:r>
              <a:rPr lang="zh-CN" altLang="en-US" sz="3200" b="1" dirty="0">
                <a:solidFill>
                  <a:srgbClr val="000000"/>
                </a:solidFill>
              </a:rPr>
              <a:t>扫描器设计实现；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lvl="1" indent="114300" eaLnBrk="1" hangingPunct="1">
              <a:buBlip>
                <a:blip r:embed="rId2"/>
              </a:buBlip>
            </a:pPr>
            <a:r>
              <a:rPr lang="zh-CN" altLang="en-US" sz="3200" b="1" dirty="0">
                <a:solidFill>
                  <a:srgbClr val="000000"/>
                </a:solidFill>
              </a:rPr>
              <a:t>语法分析器设计实现；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lvl="1" indent="114300" eaLnBrk="1" hangingPunct="1">
              <a:buBlip>
                <a:blip r:embed="rId2"/>
              </a:buBlip>
            </a:pPr>
            <a:r>
              <a:rPr lang="zh-CN" altLang="en-US" sz="3200" b="1" dirty="0">
                <a:solidFill>
                  <a:srgbClr val="000000"/>
                </a:solidFill>
              </a:rPr>
              <a:t>中间代码设计；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lvl="1" indent="114300" eaLnBrk="1" hangingPunct="1">
              <a:buBlip>
                <a:blip r:embed="rId2"/>
              </a:buBlip>
            </a:pPr>
            <a:r>
              <a:rPr lang="zh-CN" altLang="en-US" sz="3200" b="1" dirty="0">
                <a:solidFill>
                  <a:srgbClr val="000000"/>
                </a:solidFill>
              </a:rPr>
              <a:t>中间代码生成器设计实现。</a:t>
            </a:r>
            <a:endParaRPr lang="en-US" altLang="en-US" sz="32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69" name="Rectangle 2"/>
          <p:cNvSpPr>
            <a:spLocks noGrp="1"/>
          </p:cNvSpPr>
          <p:nvPr>
            <p:ph type="title" idx="4294967295"/>
          </p:nvPr>
        </p:nvSpPr>
        <p:spPr>
          <a:xfrm>
            <a:off x="685800" y="147955"/>
            <a:ext cx="7772400" cy="685800"/>
          </a:xfrm>
        </p:spPr>
        <p:txBody>
          <a:bodyPr lIns="91440" tIns="45720" rIns="91440" bIns="45720" anchor="ctr" anchorCtr="0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kern="1200" cap="none" spc="0" normalizeH="0" baseline="0" noProof="1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onotype Corsiva" panose="03010101010201010101" pitchFamily="66" charset="0"/>
                <a:ea typeface="华文行楷" panose="02010800040101010101" pitchFamily="2" charset="-122"/>
                <a:cs typeface="+mj-cs"/>
              </a:rPr>
              <a:t>一个简单文法的编译器前端的设计与实现</a:t>
            </a:r>
            <a:endParaRPr kumimoji="0" lang="en-US" altLang="en-US" sz="4400" b="0" i="0" u="none" strike="noStrike" kern="1200" cap="none" spc="0" normalizeH="0" baseline="0" noProof="1">
              <a:solidFill>
                <a:srgbClr val="FF006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434" name="Rectangle 3"/>
          <p:cNvSpPr>
            <a:spLocks noGrp="1"/>
          </p:cNvSpPr>
          <p:nvPr>
            <p:ph idx="4294967295"/>
          </p:nvPr>
        </p:nvSpPr>
        <p:spPr>
          <a:xfrm>
            <a:off x="611188" y="1412875"/>
            <a:ext cx="8208962" cy="4895850"/>
          </a:xfrm>
        </p:spPr>
        <p:txBody>
          <a:bodyPr lIns="91440" tIns="45720" rIns="91440" bIns="45720" anchor="t" anchorCtr="0"/>
          <a:lstStyle/>
          <a:p>
            <a:pPr algn="just" eaLnBrk="1" hangingPunct="1">
              <a:buChar char="•"/>
            </a:pPr>
            <a:r>
              <a:rPr lang="zh-CN" altLang="en-US" b="1" dirty="0"/>
              <a:t>要求</a:t>
            </a:r>
            <a:endParaRPr lang="en-US" altLang="en-US" dirty="0"/>
          </a:p>
          <a:p>
            <a:pPr lvl="1" indent="114300" algn="just" eaLnBrk="1" hangingPunct="1">
              <a:buChar char="•"/>
            </a:pPr>
            <a:r>
              <a:rPr lang="zh-CN" altLang="en-US" sz="3200" b="1" dirty="0">
                <a:solidFill>
                  <a:srgbClr val="000000"/>
                </a:solidFill>
              </a:rPr>
              <a:t>给出一个源程序文件，作为编译器前端的输入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lvl="1" indent="114300" eaLnBrk="1" hangingPunct="1">
              <a:buChar char="•"/>
            </a:pPr>
            <a:r>
              <a:rPr lang="zh-CN" altLang="en-US" sz="3200" b="1" dirty="0">
                <a:solidFill>
                  <a:srgbClr val="000000"/>
                </a:solidFill>
              </a:rPr>
              <a:t>输出相关编译阶段的运行结果</a:t>
            </a:r>
            <a:endParaRPr lang="en-US" altLang="en-US" sz="3200" b="1" dirty="0">
              <a:solidFill>
                <a:srgbClr val="000000"/>
              </a:solidFill>
            </a:endParaRPr>
          </a:p>
          <a:p>
            <a:pPr lvl="2" indent="571500" eaLnBrk="1" hangingPunct="1">
              <a:buChar char="•"/>
            </a:pPr>
            <a:r>
              <a:rPr lang="zh-CN" altLang="en-US" sz="2800" b="1" dirty="0">
                <a:solidFill>
                  <a:srgbClr val="000000"/>
                </a:solidFill>
              </a:rPr>
              <a:t>词法分析阶段：</a:t>
            </a:r>
            <a:endParaRPr lang="en-US" altLang="en-US" sz="2800" b="1" dirty="0">
              <a:solidFill>
                <a:srgbClr val="000000"/>
              </a:solidFill>
            </a:endParaRPr>
          </a:p>
          <a:p>
            <a:pPr lvl="3" indent="1028700" eaLnBrk="1" hangingPunct="1">
              <a:buChar char="–"/>
            </a:pPr>
            <a:r>
              <a:rPr lang="en-US" altLang="zh-CN" sz="2400" b="1" dirty="0">
                <a:solidFill>
                  <a:srgbClr val="000000"/>
                </a:solidFill>
              </a:rPr>
              <a:t>Token</a:t>
            </a:r>
            <a:r>
              <a:rPr lang="zh-CN" altLang="en-US" sz="2400" b="1" dirty="0">
                <a:solidFill>
                  <a:srgbClr val="000000"/>
                </a:solidFill>
              </a:rPr>
              <a:t>序列；</a:t>
            </a:r>
            <a:endParaRPr lang="en-US" altLang="en-US" sz="2400" b="1" dirty="0">
              <a:solidFill>
                <a:srgbClr val="000000"/>
              </a:solidFill>
            </a:endParaRPr>
          </a:p>
          <a:p>
            <a:pPr lvl="3" indent="1028700" eaLnBrk="1" hangingPunct="1">
              <a:buChar char="–"/>
            </a:pPr>
            <a:r>
              <a:rPr lang="zh-CN" altLang="en-US" sz="2400" b="1" dirty="0">
                <a:solidFill>
                  <a:srgbClr val="000000"/>
                </a:solidFill>
              </a:rPr>
              <a:t>关键字表、界符表、符号表系统。</a:t>
            </a:r>
            <a:endParaRPr lang="en-US" altLang="en-US" sz="2400" b="1" dirty="0">
              <a:solidFill>
                <a:srgbClr val="000000"/>
              </a:solidFill>
            </a:endParaRPr>
          </a:p>
          <a:p>
            <a:pPr lvl="2" indent="571500" eaLnBrk="1" hangingPunct="1">
              <a:buChar char="•"/>
            </a:pPr>
            <a:r>
              <a:rPr lang="zh-CN" altLang="en-US" sz="2800" b="1" dirty="0">
                <a:solidFill>
                  <a:srgbClr val="000000"/>
                </a:solidFill>
              </a:rPr>
              <a:t>中间代码生成阶段：</a:t>
            </a:r>
            <a:endParaRPr lang="en-US" altLang="en-US" sz="2800" b="1" dirty="0">
              <a:solidFill>
                <a:srgbClr val="000000"/>
              </a:solidFill>
            </a:endParaRPr>
          </a:p>
          <a:p>
            <a:pPr lvl="3" indent="1028700" eaLnBrk="1" hangingPunct="1">
              <a:buChar char="–"/>
            </a:pPr>
            <a:r>
              <a:rPr lang="zh-CN" altLang="en-US" sz="2400" b="1" dirty="0">
                <a:solidFill>
                  <a:srgbClr val="000000"/>
                </a:solidFill>
              </a:rPr>
              <a:t>四元式序列；</a:t>
            </a:r>
            <a:endParaRPr lang="en-US" altLang="en-US" sz="2400" b="1" dirty="0">
              <a:solidFill>
                <a:srgbClr val="000000"/>
              </a:solidFill>
            </a:endParaRPr>
          </a:p>
          <a:p>
            <a:pPr lvl="3" indent="1028700" eaLnBrk="1" hangingPunct="1">
              <a:buChar char="–"/>
            </a:pPr>
            <a:r>
              <a:rPr lang="zh-CN" altLang="en-US" sz="2400" b="1" dirty="0">
                <a:solidFill>
                  <a:srgbClr val="000000"/>
                </a:solidFill>
              </a:rPr>
              <a:t>符号表系统。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hmNmI0ZTk4MjJmOGFiNjAzNmNkNTQ4N2YzMTMwMjUifQ=="/>
  <p:tag name="KSO_WPP_MARK_KEY" val="6a50f3e0-2ec1-4057-8cd2-d26e540844c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66a6a53-0295-4be2-8b6f-6c654e230528}"/>
  <p:tag name="TABLE_ENDDRAG_ORIGIN_RECT" val="60*95"/>
  <p:tag name="TABLE_ENDDRAG_RECT" val="108*210*60*9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850,&quot;width&quot;:286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850,&quot;width&quot;:2865}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Monotype Corsiva"/>
        <a:ea typeface="华文行楷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Monotype Corsiva"/>
        <a:ea typeface="华文行楷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Monotype Corsiva"/>
        <a:ea typeface="华文行楷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Monotype Corsiva"/>
        <a:ea typeface="华文行楷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Monotype Corsiva"/>
        <a:ea typeface="华文行楷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Monotype Corsiva"/>
        <a:ea typeface="华文行楷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Monotype Corsiva"/>
        <a:ea typeface="华文行楷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Monotype Corsiva"/>
        <a:ea typeface="华文行楷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Monotype Corsiva"/>
        <a:ea typeface="华文行楷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Monotype Corsiva"/>
        <a:ea typeface="华文行楷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Monotype Corsiva"/>
        <a:ea typeface="华文行楷"/>
        <a:cs typeface=""/>
      </a:majorFont>
      <a:minorFont>
        <a:latin typeface="Times New Roman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3278</Words>
  <Application>Microsoft Office PowerPoint</Application>
  <PresentationFormat>全屏显示(4:3)</PresentationFormat>
  <Paragraphs>624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38</vt:i4>
      </vt:variant>
    </vt:vector>
  </HeadingPairs>
  <TitlesOfParts>
    <vt:vector size="58" baseType="lpstr">
      <vt:lpstr>黑体</vt:lpstr>
      <vt:lpstr>华文新魏</vt:lpstr>
      <vt:lpstr>宋体</vt:lpstr>
      <vt:lpstr>Arial</vt:lpstr>
      <vt:lpstr>Arial Narrow</vt:lpstr>
      <vt:lpstr>Monotype Corsiva</vt:lpstr>
      <vt:lpstr>Times New Roman</vt:lpstr>
      <vt:lpstr>Verdana</vt:lpstr>
      <vt:lpstr>Wingdings</vt:lpstr>
      <vt:lpstr>默认设计模板</vt:lpstr>
      <vt:lpstr>默认设计模板</vt:lpstr>
      <vt:lpstr>默认设计模板</vt:lpstr>
      <vt:lpstr>默认设计模板</vt:lpstr>
      <vt:lpstr>默认设计模板</vt:lpstr>
      <vt:lpstr>默认设计模板</vt:lpstr>
      <vt:lpstr>默认设计模板</vt:lpstr>
      <vt:lpstr>默认设计模板</vt:lpstr>
      <vt:lpstr>1_默认设计模板</vt:lpstr>
      <vt:lpstr>2_默认设计模板</vt:lpstr>
      <vt:lpstr>3_默认设计模板</vt:lpstr>
      <vt:lpstr>编译原理课程设计</vt:lpstr>
      <vt:lpstr>编译原理课程设计</vt:lpstr>
      <vt:lpstr>安  排</vt:lpstr>
      <vt:lpstr>目的</vt:lpstr>
      <vt:lpstr>任务（题目--- 任选其一）</vt:lpstr>
      <vt:lpstr>参考书</vt:lpstr>
      <vt:lpstr>指导教师</vt:lpstr>
      <vt:lpstr>一个简单文法的编译器前端的设计与实现</vt:lpstr>
      <vt:lpstr>一个简单文法的编译器前端的设计与实现</vt:lpstr>
      <vt:lpstr>一个简单文法的编译器前端的设计与实现</vt:lpstr>
      <vt:lpstr>一个简单文法的编译器前端的设计与实现</vt:lpstr>
      <vt:lpstr>一个简单文法的编译器前端的设计与实现</vt:lpstr>
      <vt:lpstr>一个简单文法的编译器前端的设计与实现</vt:lpstr>
      <vt:lpstr>一个简单文法的编译器前端的设计与实现</vt:lpstr>
      <vt:lpstr>一个简单文法的编译器前端的设计与实现</vt:lpstr>
      <vt:lpstr>一个简单文法的编译器前端的设计与实现</vt:lpstr>
      <vt:lpstr>一个简单文法的编译器前端的设计与实现</vt:lpstr>
      <vt:lpstr>一个简单文法的编译器前端的设计与实现</vt:lpstr>
      <vt:lpstr>一个简单文法的编译器前端的设计与实现</vt:lpstr>
      <vt:lpstr>PowerPoint 演示文稿</vt:lpstr>
      <vt:lpstr>一个简单文法的编译器前端的设计与实现</vt:lpstr>
      <vt:lpstr>一个简单文法的编译器前端的设计与实现</vt:lpstr>
      <vt:lpstr>一个实例</vt:lpstr>
      <vt:lpstr>一个实例</vt:lpstr>
      <vt:lpstr>一个实例</vt:lpstr>
      <vt:lpstr>符号表系统设计</vt:lpstr>
      <vt:lpstr>PowerPoint 演示文稿</vt:lpstr>
      <vt:lpstr>几点说明</vt:lpstr>
      <vt:lpstr>操作及验收方式</vt:lpstr>
      <vt:lpstr>课程设计报告内容包括</vt:lpstr>
      <vt:lpstr>   课程设计报告内容包括</vt:lpstr>
      <vt:lpstr>   成绩评定</vt:lpstr>
      <vt:lpstr>   成绩评定（续）</vt:lpstr>
      <vt:lpstr>   其它</vt:lpstr>
      <vt:lpstr>   其它（续）</vt:lpstr>
      <vt:lpstr>纪   律</vt:lpstr>
      <vt:lpstr>推荐的关于程序设计的参考书</vt:lpstr>
      <vt:lpstr>预祝大家顺利完成课程设计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编译原理课程设计</dc:title>
  <dc:creator>Lin Shukuan</dc:creator>
  <cp:lastModifiedBy>Ma</cp:lastModifiedBy>
  <cp:revision>58</cp:revision>
  <dcterms:created xsi:type="dcterms:W3CDTF">2021-06-24T12:14:00Z</dcterms:created>
  <dcterms:modified xsi:type="dcterms:W3CDTF">2024-05-27T03:10:08Z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A039508449CC444DB87C1FE1278192E4</vt:lpwstr>
  </property>
  <property fmtid="{D5CDD505-2E9C-101B-9397-08002B2CF9AE}" pid="3" name="KSOProductBuildVer">
    <vt:lpwstr>2052-11.1.0.14309</vt:lpwstr>
  </property>
</Properties>
</file>