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sldIdLst>
    <p:sldId id="267" r:id="rId2"/>
    <p:sldId id="268" r:id="rId3"/>
    <p:sldId id="269" r:id="rId4"/>
    <p:sldId id="270" r:id="rId5"/>
    <p:sldId id="271" r:id="rId6"/>
    <p:sldId id="272" r:id="rId7"/>
    <p:sldId id="273" r:id="rId8"/>
    <p:sldId id="274" r:id="rId9"/>
    <p:sldId id="275" r:id="rId10"/>
    <p:sldId id="2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7" autoAdjust="0"/>
    <p:restoredTop sz="94660"/>
  </p:normalViewPr>
  <p:slideViewPr>
    <p:cSldViewPr snapToGrid="0">
      <p:cViewPr varScale="1">
        <p:scale>
          <a:sx n="92" d="100"/>
          <a:sy n="92" d="100"/>
        </p:scale>
        <p:origin x="96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71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078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29193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編輯母片文字樣式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258373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69799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0453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5/15/2017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18982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6111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5214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251520" y="3140969"/>
            <a:ext cx="6048672" cy="1080120"/>
          </a:xfrm>
        </p:spPr>
        <p:txBody>
          <a:bodyPr anchor="ctr">
            <a:noAutofit/>
          </a:bodyPr>
          <a:lstStyle>
            <a:lvl1pPr marL="0" indent="0" algn="ctr">
              <a:buNone/>
              <a:defRPr sz="4800" b="1">
                <a:solidFill>
                  <a:srgbClr val="E02613"/>
                </a:solidFill>
                <a:effectLst>
                  <a:outerShdw blurRad="50800" dist="38100" dir="2700000" algn="tl" rotWithShape="0">
                    <a:schemeClr val="bg1">
                      <a:lumMod val="65000"/>
                    </a:schemeClr>
                  </a:outerShdw>
                  <a:reflection blurRad="127000" stA="47000" endPos="34000" dist="12700" dir="5400000" sy="-100000" algn="bl" rotWithShape="0"/>
                </a:effectLst>
                <a:latin typeface="微軟正黑體" panose="020B0604030504040204" pitchFamily="34" charset="-12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TW" altLang="en-US" dirty="0"/>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154BFDB1-FB59-4E4E-953B-9849ACEBB142}" type="datetime1">
              <a:rPr lang="zh-TW" altLang="en-US" smtClean="0"/>
              <a:t>2017/5/15</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a:t>巨匠創新設計學院</a:t>
            </a:r>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0A2312DD-885B-4E8C-A1D1-A3C75E050A61}" type="slidenum">
              <a:rPr lang="zh-TW" altLang="en-US" smtClean="0"/>
              <a:pPr/>
              <a:t>‹#›</a:t>
            </a:fld>
            <a:endParaRPr lang="zh-TW" altLang="en-US"/>
          </a:p>
        </p:txBody>
      </p:sp>
      <p:sp>
        <p:nvSpPr>
          <p:cNvPr id="7" name="文字版面配置區 2"/>
          <p:cNvSpPr>
            <a:spLocks noGrp="1"/>
          </p:cNvSpPr>
          <p:nvPr>
            <p:ph type="body" idx="13"/>
          </p:nvPr>
        </p:nvSpPr>
        <p:spPr>
          <a:xfrm>
            <a:off x="1691680" y="4221089"/>
            <a:ext cx="4861520" cy="432048"/>
          </a:xfrm>
        </p:spPr>
        <p:txBody>
          <a:bodyPr anchor="ctr">
            <a:noAutofit/>
          </a:bodyPr>
          <a:lstStyle>
            <a:lvl1pPr marL="0" indent="0" algn="l">
              <a:buNone/>
              <a:defRPr sz="2800" b="1" cap="none" spc="0">
                <a:ln w="6600">
                  <a:solidFill>
                    <a:schemeClr val="accent2"/>
                  </a:solidFill>
                  <a:prstDash val="solid"/>
                </a:ln>
                <a:solidFill>
                  <a:srgbClr val="F4B93A"/>
                </a:solidFill>
                <a:effectLst>
                  <a:outerShdw dist="38100" dir="2700000" algn="tl" rotWithShape="0">
                    <a:schemeClr val="accent2"/>
                  </a:outerShdw>
                </a:effectLst>
                <a:latin typeface="微軟正黑體" panose="020B0604030504040204" pitchFamily="34" charset="-12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TW" altLang="en-US" dirty="0"/>
          </a:p>
        </p:txBody>
      </p:sp>
    </p:spTree>
    <p:extLst>
      <p:ext uri="{BB962C8B-B14F-4D97-AF65-F5344CB8AC3E}">
        <p14:creationId xmlns:p14="http://schemas.microsoft.com/office/powerpoint/2010/main" val="78523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369" y="1185169"/>
            <a:ext cx="8465236" cy="5397623"/>
          </a:xfrm>
        </p:spPr>
        <p:txBody>
          <a:bodyPr>
            <a:normAutofit/>
          </a:bodyPr>
          <a:lstStyle>
            <a:lvl1pPr>
              <a:defRPr sz="2800"/>
            </a:lvl1pPr>
            <a:lvl2pPr>
              <a:defRPr sz="2400"/>
            </a:lvl2pPr>
            <a:lvl3pPr>
              <a:defRPr sz="2000"/>
            </a:lvl3pPr>
            <a:lvl4pPr>
              <a:defRPr sz="1800"/>
            </a:lvl4pPr>
            <a:lvl5pPr>
              <a:defRPr sz="18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Date Placeholder 3"/>
          <p:cNvSpPr>
            <a:spLocks noGrp="1"/>
          </p:cNvSpPr>
          <p:nvPr>
            <p:ph type="dt" sz="half" idx="10"/>
          </p:nvPr>
        </p:nvSpPr>
        <p:spPr>
          <a:xfrm rot="5400000">
            <a:off x="8169692" y="470488"/>
            <a:ext cx="990599" cy="228659"/>
          </a:xfrm>
        </p:spPr>
        <p:txBody>
          <a:bodyPr/>
          <a:lstStyle/>
          <a:p>
            <a:fld id="{528FC5F6-F338-4AE4-BB23-26385BCFC423}" type="datetimeFigureOut">
              <a:rPr lang="en-US" smtClean="0"/>
              <a:t>5/15/2017</a:t>
            </a:fld>
            <a:endParaRPr lang="en-US" dirty="0"/>
          </a:p>
        </p:txBody>
      </p:sp>
      <p:sp>
        <p:nvSpPr>
          <p:cNvPr id="5" name="Footer Placeholder 4"/>
          <p:cNvSpPr>
            <a:spLocks noGrp="1"/>
          </p:cNvSpPr>
          <p:nvPr>
            <p:ph type="ftr" sz="quarter" idx="11"/>
          </p:nvPr>
        </p:nvSpPr>
        <p:spPr>
          <a:xfrm rot="5400000">
            <a:off x="6908038" y="1905088"/>
            <a:ext cx="3859795" cy="228660"/>
          </a:xfrm>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32558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0EBB0C4-6273-4C6E-B9BD-2EDC30F1CD52}" type="datetimeFigureOut">
              <a:rPr lang="en-US" smtClean="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660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792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583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C8C39B41-D8B5-4052-B551-9B5525EAA8B6}" type="datetimeFigureOut">
              <a:rPr lang="en-US" smtClean="0"/>
              <a:t>5/15/2017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652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94136C-8742-45B2-AF27-D93DF72833A9}" type="datetimeFigureOut">
              <a:rPr lang="en-US" smtClean="0"/>
              <a:t>5/15/2017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382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32ABBEA6-7C60-4B02-AE87-00D78D8422AF}" type="datetimeFigureOut">
              <a:rPr lang="en-US" smtClean="0"/>
              <a:t>5/15/2017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778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9CAD897-D46E-4AD2-BD9B-49DD3E640873}" type="datetimeFigureOut">
              <a:rPr lang="en-US" smtClean="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094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624D31-43A5-475A-80CF-332C9F6DCF35}" type="datetimeFigureOut">
              <a:rPr lang="en-US" smtClean="0"/>
              <a:t>5/15/2017</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8897066"/>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673" r:id="rId18"/>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p:cNvSpPr>
            <a:spLocks noGrp="1"/>
          </p:cNvSpPr>
          <p:nvPr>
            <p:ph type="ctrTitle"/>
          </p:nvPr>
        </p:nvSpPr>
        <p:spPr/>
        <p:txBody>
          <a:bodyPr/>
          <a:lstStyle/>
          <a:p>
            <a:r>
              <a:rPr lang="zh-TW" altLang="en-US" dirty="0"/>
              <a:t>網站定位分析</a:t>
            </a:r>
          </a:p>
        </p:txBody>
      </p:sp>
      <p:sp>
        <p:nvSpPr>
          <p:cNvPr id="7" name="文字版面配置區 6"/>
          <p:cNvSpPr>
            <a:spLocks noGrp="1"/>
          </p:cNvSpPr>
          <p:nvPr>
            <p:ph type="subTitle" idx="1"/>
          </p:nvPr>
        </p:nvSpPr>
        <p:spPr/>
        <p:txBody>
          <a:bodyPr/>
          <a:lstStyle/>
          <a:p>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1</a:t>
            </a:fld>
            <a:endParaRPr lang="zh-TW" altLang="en-US"/>
          </a:p>
        </p:txBody>
      </p:sp>
    </p:spTree>
    <p:extLst>
      <p:ext uri="{BB962C8B-B14F-4D97-AF65-F5344CB8AC3E}">
        <p14:creationId xmlns:p14="http://schemas.microsoft.com/office/powerpoint/2010/main" val="57185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找尋正確的網站定位</a:t>
            </a:r>
            <a:endParaRPr lang="zh-TW" altLang="en-US" dirty="0"/>
          </a:p>
        </p:txBody>
      </p:sp>
      <p:sp>
        <p:nvSpPr>
          <p:cNvPr id="3" name="內容版面配置區 2"/>
          <p:cNvSpPr>
            <a:spLocks noGrp="1"/>
          </p:cNvSpPr>
          <p:nvPr>
            <p:ph idx="1"/>
          </p:nvPr>
        </p:nvSpPr>
        <p:spPr/>
        <p:txBody>
          <a:bodyPr/>
          <a:lstStyle/>
          <a:p>
            <a:r>
              <a:rPr lang="zh-TW" altLang="en-US"/>
              <a:t>我們建議你從今天開始就以客戶的角度重新檢視目前的網站，避免因為混亂的架構和貧乏的內容讓你失去更多新的客戶。重新思考網站的目標客戶是誰？你的客戶是如何認知你的產品和服務？網站希望達到的目標為何？相信經由一些細微的調整後，你的網站也能逐步成為一個更為稱職的業務門戶。</a:t>
            </a:r>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10</a:t>
            </a:fld>
            <a:endParaRPr lang="zh-TW" altLang="en-US"/>
          </a:p>
        </p:txBody>
      </p:sp>
    </p:spTree>
    <p:extLst>
      <p:ext uri="{BB962C8B-B14F-4D97-AF65-F5344CB8AC3E}">
        <p14:creationId xmlns:p14="http://schemas.microsoft.com/office/powerpoint/2010/main" val="91347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網站定位分析</a:t>
            </a:r>
            <a:endParaRPr lang="zh-TW" altLang="en-US" dirty="0"/>
          </a:p>
        </p:txBody>
      </p:sp>
      <p:sp>
        <p:nvSpPr>
          <p:cNvPr id="3" name="內容版面配置區 2"/>
          <p:cNvSpPr>
            <a:spLocks noGrp="1"/>
          </p:cNvSpPr>
          <p:nvPr>
            <p:ph idx="1"/>
          </p:nvPr>
        </p:nvSpPr>
        <p:spPr/>
        <p:txBody>
          <a:bodyPr/>
          <a:lstStyle/>
          <a:p>
            <a:r>
              <a:rPr lang="zh-TW" altLang="en-US" dirty="0"/>
              <a:t>建立數位品牌：網站架構和內容規劃</a:t>
            </a:r>
          </a:p>
          <a:p>
            <a:r>
              <a:rPr lang="zh-TW" altLang="en-US" dirty="0"/>
              <a:t>在著手一個新的網站專案時，我們最常碰到的狀況是客戶不知道該如何規劃和撰寫網站的內容，這個時候，我們通常會建議客戶重新思考下列幾個問題：</a:t>
            </a:r>
          </a:p>
          <a:p>
            <a:pPr lvl="1"/>
            <a:r>
              <a:rPr lang="zh-TW" altLang="en-US" dirty="0"/>
              <a:t>網站的目標客戶是誰？</a:t>
            </a:r>
          </a:p>
          <a:p>
            <a:pPr lvl="1"/>
            <a:r>
              <a:rPr lang="zh-TW" altLang="en-US" dirty="0"/>
              <a:t>你的客戶是如何認知你的產品和服務？</a:t>
            </a:r>
          </a:p>
          <a:p>
            <a:pPr lvl="1"/>
            <a:r>
              <a:rPr lang="zh-TW" altLang="en-US" dirty="0"/>
              <a:t>網站希望達到的目標為何？</a:t>
            </a:r>
          </a:p>
          <a:p>
            <a:r>
              <a:rPr lang="zh-TW" altLang="en-US" dirty="0"/>
              <a:t>通常可以仔細思考並回答這些問題，就有可能為你的網站建立一個良好的基礎。</a:t>
            </a:r>
          </a:p>
          <a:p>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2</a:t>
            </a:fld>
            <a:endParaRPr lang="zh-TW" altLang="en-US"/>
          </a:p>
        </p:txBody>
      </p:sp>
    </p:spTree>
    <p:extLst>
      <p:ext uri="{BB962C8B-B14F-4D97-AF65-F5344CB8AC3E}">
        <p14:creationId xmlns:p14="http://schemas.microsoft.com/office/powerpoint/2010/main" val="216199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r>
              <a:rPr lang="zh-TW" altLang="zh-TW"/>
              <a:t>專案</a:t>
            </a:r>
            <a:r>
              <a:rPr lang="zh-TW" altLang="en-US"/>
              <a:t>網站</a:t>
            </a:r>
            <a:r>
              <a:rPr lang="zh-TW" altLang="zh-TW"/>
              <a:t>中</a:t>
            </a:r>
            <a:r>
              <a:rPr lang="zh-TW" altLang="en-US"/>
              <a:t>的目標客戶是誰？</a:t>
            </a:r>
            <a:endParaRPr lang="zh-TW" altLang="en-US" dirty="0"/>
          </a:p>
        </p:txBody>
      </p:sp>
      <p:sp>
        <p:nvSpPr>
          <p:cNvPr id="5123" name="內容版面配置區 2"/>
          <p:cNvSpPr>
            <a:spLocks noGrp="1"/>
          </p:cNvSpPr>
          <p:nvPr>
            <p:ph idx="1"/>
          </p:nvPr>
        </p:nvSpPr>
        <p:spPr/>
        <p:txBody>
          <a:bodyPr/>
          <a:lstStyle/>
          <a:p>
            <a:r>
              <a:rPr lang="zh-TW" altLang="en-US"/>
              <a:t>客戶（</a:t>
            </a:r>
            <a:r>
              <a:rPr lang="en-US" altLang="zh-TW"/>
              <a:t>client</a:t>
            </a:r>
            <a:r>
              <a:rPr lang="zh-TW" altLang="en-US"/>
              <a:t>）：</a:t>
            </a:r>
            <a:r>
              <a:rPr lang="en-US" altLang="zh-TW"/>
              <a:t/>
            </a:r>
            <a:br>
              <a:rPr lang="en-US" altLang="zh-TW"/>
            </a:br>
            <a:r>
              <a:rPr lang="zh-TW" altLang="en-US"/>
              <a:t>出資建立網站的人士或單位，非指「使用者」。</a:t>
            </a:r>
          </a:p>
          <a:p>
            <a:r>
              <a:rPr lang="zh-TW" altLang="en-US"/>
              <a:t>目標群眾（</a:t>
            </a:r>
            <a:r>
              <a:rPr lang="en-US" altLang="zh-TW"/>
              <a:t>target audience</a:t>
            </a:r>
            <a:r>
              <a:rPr lang="zh-TW" altLang="en-US"/>
              <a:t>）：</a:t>
            </a:r>
            <a:r>
              <a:rPr lang="en-US" altLang="zh-TW"/>
              <a:t/>
            </a:r>
            <a:br>
              <a:rPr lang="en-US" altLang="zh-TW"/>
            </a:br>
            <a:r>
              <a:rPr lang="zh-TW" altLang="en-US"/>
              <a:t>代表網站的潛在使用者，如某個化妝品網站的潛在用戶可能是針對</a:t>
            </a:r>
            <a:r>
              <a:rPr lang="en-US" altLang="zh-TW"/>
              <a:t>35</a:t>
            </a:r>
            <a:r>
              <a:rPr lang="zh-TW" altLang="en-US"/>
              <a:t>歲～</a:t>
            </a:r>
            <a:r>
              <a:rPr lang="en-US" altLang="zh-TW"/>
              <a:t>55</a:t>
            </a:r>
            <a:r>
              <a:rPr lang="zh-TW" altLang="en-US"/>
              <a:t>歲，喜愛天然、注重保養、防皺與抗老化的女性。</a:t>
            </a:r>
          </a:p>
          <a:p>
            <a:r>
              <a:rPr lang="zh-TW" altLang="en-US"/>
              <a:t>參訪者（</a:t>
            </a:r>
            <a:r>
              <a:rPr lang="en-US" altLang="zh-TW"/>
              <a:t>visitor</a:t>
            </a:r>
            <a:r>
              <a:rPr lang="zh-TW" altLang="en-US"/>
              <a:t>）：</a:t>
            </a:r>
            <a:r>
              <a:rPr lang="en-US" altLang="zh-TW"/>
              <a:t/>
            </a:r>
            <a:br>
              <a:rPr lang="en-US" altLang="zh-TW"/>
            </a:br>
            <a:r>
              <a:rPr lang="zh-TW" altLang="en-US"/>
              <a:t>真正逛到網站並且使用網站的人士。在構思網站的階段，我們有時候會透過一個虛構的人物，從她的觀點來想像使用這個網站的情境，進而分析出網站吸引這些參訪者的內容和特色。</a:t>
            </a:r>
            <a:endParaRPr lang="zh-TW" altLang="en-US" dirty="0"/>
          </a:p>
        </p:txBody>
      </p:sp>
      <p:sp>
        <p:nvSpPr>
          <p:cNvPr id="4" name="日期版面配置區 3"/>
          <p:cNvSpPr>
            <a:spLocks noGrp="1"/>
          </p:cNvSpPr>
          <p:nvPr>
            <p:ph type="dt" sz="half" idx="10"/>
          </p:nvPr>
        </p:nvSpPr>
        <p:spPr/>
        <p:txBody>
          <a:bodyPr/>
          <a:lstStyle/>
          <a:p>
            <a:pPr lvl="0"/>
            <a:fld id="{15DF1728-02C6-4E0F-8020-21D7668020F6}" type="datetime1">
              <a:rPr lang="zh-TW" altLang="en-US" noProof="0" smtClean="0"/>
              <a:pPr lvl="0"/>
              <a:t>2017/5/15</a:t>
            </a:fld>
            <a:endParaRPr lang="zh-TW" altLang="en-US" noProof="0"/>
          </a:p>
        </p:txBody>
      </p:sp>
      <p:sp>
        <p:nvSpPr>
          <p:cNvPr id="2" name="頁尾版面配置區 1"/>
          <p:cNvSpPr>
            <a:spLocks noGrp="1"/>
          </p:cNvSpPr>
          <p:nvPr>
            <p:ph type="ftr" sz="quarter" idx="11"/>
          </p:nvPr>
        </p:nvSpPr>
        <p:spPr/>
        <p:txBody>
          <a:bodyPr/>
          <a:lstStyle/>
          <a:p>
            <a:pPr lvl="0"/>
            <a:r>
              <a:rPr lang="zh-TW" altLang="en-US" noProof="0"/>
              <a:t>巨匠創新設計學院</a:t>
            </a:r>
            <a:endParaRPr lang="en-US" noProof="0"/>
          </a:p>
        </p:txBody>
      </p:sp>
      <p:sp>
        <p:nvSpPr>
          <p:cNvPr id="3" name="投影片編號版面配置區 2"/>
          <p:cNvSpPr>
            <a:spLocks noGrp="1"/>
          </p:cNvSpPr>
          <p:nvPr>
            <p:ph type="sldNum" sz="quarter" idx="12"/>
          </p:nvPr>
        </p:nvSpPr>
        <p:spPr/>
        <p:txBody>
          <a:bodyPr/>
          <a:lstStyle/>
          <a:p>
            <a:pPr lvl="0"/>
            <a:fld id="{8B37D5FE-740C-46F5-801A-FA5477D9711F}" type="slidenum">
              <a:rPr lang="en-US" noProof="0" smtClean="0"/>
              <a:pPr lvl="0"/>
              <a:t>3</a:t>
            </a:fld>
            <a:endParaRPr lang="en-US" noProof="0" dirty="0"/>
          </a:p>
        </p:txBody>
      </p:sp>
      <p:pic>
        <p:nvPicPr>
          <p:cNvPr id="5124" name="Picture 2" descr="D:\Flash CS5 ACA\簡報\de2.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325886" y="4653137"/>
            <a:ext cx="4347195" cy="186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49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fade">
                                      <p:cBhvr>
                                        <p:cTn id="22" dur="1000"/>
                                        <p:tgtEl>
                                          <p:spTgt spid="5124"/>
                                        </p:tgtEl>
                                      </p:cBhvr>
                                    </p:animEffect>
                                    <p:anim calcmode="lin" valueType="num">
                                      <p:cBhvr>
                                        <p:cTn id="23" dur="1000" fill="hold"/>
                                        <p:tgtEl>
                                          <p:spTgt spid="5124"/>
                                        </p:tgtEl>
                                        <p:attrNameLst>
                                          <p:attrName>ppt_x</p:attrName>
                                        </p:attrNameLst>
                                      </p:cBhvr>
                                      <p:tavLst>
                                        <p:tav tm="0">
                                          <p:val>
                                            <p:strVal val="#ppt_x"/>
                                          </p:val>
                                        </p:tav>
                                        <p:tav tm="100000">
                                          <p:val>
                                            <p:strVal val="#ppt_x"/>
                                          </p:val>
                                        </p:tav>
                                      </p:tavLst>
                                    </p:anim>
                                    <p:anim calcmode="lin" valueType="num">
                                      <p:cBhvr>
                                        <p:cTn id="2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zh-TW" altLang="zh-TW"/>
              <a:t>規劃</a:t>
            </a:r>
            <a:r>
              <a:rPr lang="en-US" altLang="zh-TW"/>
              <a:t>/</a:t>
            </a:r>
            <a:r>
              <a:rPr lang="zh-TW" altLang="zh-TW"/>
              <a:t>企劃階段（</a:t>
            </a:r>
            <a:r>
              <a:rPr lang="en-US" altLang="zh-TW"/>
              <a:t>plan</a:t>
            </a:r>
            <a:r>
              <a:rPr lang="zh-TW" altLang="zh-TW"/>
              <a:t>）</a:t>
            </a:r>
            <a:endParaRPr lang="zh-TW" altLang="en-US" dirty="0"/>
          </a:p>
        </p:txBody>
      </p:sp>
      <p:sp>
        <p:nvSpPr>
          <p:cNvPr id="6147" name="Rectangle 2"/>
          <p:cNvSpPr>
            <a:spLocks noGrp="1" noChangeArrowheads="1"/>
          </p:cNvSpPr>
          <p:nvPr>
            <p:ph idx="1"/>
          </p:nvPr>
        </p:nvSpPr>
        <p:spPr/>
        <p:txBody>
          <a:bodyPr>
            <a:normAutofit lnSpcReduction="10000"/>
          </a:bodyPr>
          <a:lstStyle/>
          <a:p>
            <a:r>
              <a:rPr lang="zh-TW" altLang="zh-TW"/>
              <a:t>接觸新專案時，首要的工作是去了解你的客戶，以及專案的任務範圍</a:t>
            </a:r>
            <a:r>
              <a:rPr lang="zh-TW" altLang="en-US"/>
              <a:t>（</a:t>
            </a:r>
            <a:r>
              <a:rPr lang="en-US" altLang="zh-TW"/>
              <a:t>scope</a:t>
            </a:r>
            <a:r>
              <a:rPr lang="zh-TW" altLang="en-US"/>
              <a:t>）</a:t>
            </a:r>
            <a:r>
              <a:rPr lang="zh-TW" altLang="zh-TW"/>
              <a:t>和時程表（</a:t>
            </a:r>
            <a:r>
              <a:rPr lang="en-US" altLang="zh-TW"/>
              <a:t>schedule</a:t>
            </a:r>
            <a:r>
              <a:rPr lang="zh-TW" altLang="zh-TW"/>
              <a:t>，或者說「里程碑」，</a:t>
            </a:r>
            <a:r>
              <a:rPr lang="en-US" altLang="zh-TW"/>
              <a:t>milestone</a:t>
            </a:r>
            <a:r>
              <a:rPr lang="zh-TW" altLang="zh-TW"/>
              <a:t>）。</a:t>
            </a:r>
            <a:endParaRPr lang="en-US" altLang="zh-TW"/>
          </a:p>
          <a:p>
            <a:r>
              <a:rPr lang="zh-TW" altLang="zh-TW"/>
              <a:t>在這個階段，設計公司通常會</a:t>
            </a:r>
            <a:r>
              <a:rPr lang="zh-TW" altLang="en-US"/>
              <a:t>列舉一些問題</a:t>
            </a:r>
            <a:r>
              <a:rPr lang="zh-TW" altLang="zh-TW"/>
              <a:t>來了解客戶和專案內容</a:t>
            </a:r>
            <a:r>
              <a:rPr lang="zh-TW" altLang="en-US"/>
              <a:t>，例如：</a:t>
            </a:r>
            <a:r>
              <a:rPr lang="zh-TW" altLang="zh-TW"/>
              <a:t>客戶的背景</a:t>
            </a:r>
            <a:r>
              <a:rPr lang="zh-TW" altLang="en-US"/>
              <a:t>、經營策略、</a:t>
            </a:r>
            <a:r>
              <a:rPr lang="zh-TW" altLang="zh-TW"/>
              <a:t>網站的類型</a:t>
            </a:r>
            <a:r>
              <a:rPr lang="zh-TW" altLang="en-US"/>
              <a:t>、網站目標、</a:t>
            </a:r>
            <a:r>
              <a:rPr lang="zh-TW" altLang="zh-TW"/>
              <a:t>媒體素材和文案</a:t>
            </a:r>
            <a:r>
              <a:rPr lang="en-US" altLang="zh-TW"/>
              <a:t>…</a:t>
            </a:r>
            <a:r>
              <a:rPr lang="zh-TW" altLang="en-US"/>
              <a:t>等等。</a:t>
            </a:r>
            <a:endParaRPr lang="en-US" altLang="zh-TW"/>
          </a:p>
          <a:p>
            <a:r>
              <a:rPr lang="zh-TW" altLang="zh-TW"/>
              <a:t>一旦決定要承攬專案，設計公司就要將客戶的需求轉換成具體的，可實現客戶需求的提案企劃。網站的企劃書基本上要具備以下要素：</a:t>
            </a:r>
          </a:p>
          <a:p>
            <a:pPr lvl="1"/>
            <a:r>
              <a:rPr lang="zh-TW" altLang="zh-TW"/>
              <a:t>確立網站的目的</a:t>
            </a:r>
          </a:p>
          <a:p>
            <a:pPr lvl="1"/>
            <a:r>
              <a:rPr lang="zh-TW" altLang="zh-TW"/>
              <a:t>網站公開上線之後的目標</a:t>
            </a:r>
          </a:p>
          <a:p>
            <a:pPr lvl="1"/>
            <a:r>
              <a:rPr lang="zh-TW" altLang="zh-TW"/>
              <a:t>如何滿足目標用戶的需求</a:t>
            </a:r>
            <a:endParaRPr lang="zh-TW" altLang="en-US" dirty="0"/>
          </a:p>
        </p:txBody>
      </p:sp>
      <p:sp>
        <p:nvSpPr>
          <p:cNvPr id="4" name="日期版面配置區 3"/>
          <p:cNvSpPr>
            <a:spLocks noGrp="1"/>
          </p:cNvSpPr>
          <p:nvPr>
            <p:ph type="dt" sz="half" idx="10"/>
          </p:nvPr>
        </p:nvSpPr>
        <p:spPr/>
        <p:txBody>
          <a:bodyPr/>
          <a:lstStyle/>
          <a:p>
            <a:pPr lvl="0"/>
            <a:fld id="{CA7EF37A-F6D6-4422-9196-E6C9DB061FB7}" type="datetime1">
              <a:rPr lang="zh-TW" altLang="en-US" noProof="0" smtClean="0"/>
              <a:pPr lvl="0"/>
              <a:t>2017/5/15</a:t>
            </a:fld>
            <a:endParaRPr lang="zh-TW" altLang="en-US" noProof="0"/>
          </a:p>
        </p:txBody>
      </p:sp>
      <p:sp>
        <p:nvSpPr>
          <p:cNvPr id="2" name="頁尾版面配置區 1"/>
          <p:cNvSpPr>
            <a:spLocks noGrp="1"/>
          </p:cNvSpPr>
          <p:nvPr>
            <p:ph type="ftr" sz="quarter" idx="11"/>
          </p:nvPr>
        </p:nvSpPr>
        <p:spPr/>
        <p:txBody>
          <a:bodyPr/>
          <a:lstStyle/>
          <a:p>
            <a:pPr lvl="0"/>
            <a:r>
              <a:rPr lang="zh-TW" altLang="en-US" noProof="0"/>
              <a:t>巨匠創新設計學院</a:t>
            </a:r>
            <a:endParaRPr lang="en-US" noProof="0"/>
          </a:p>
        </p:txBody>
      </p:sp>
      <p:sp>
        <p:nvSpPr>
          <p:cNvPr id="3" name="投影片編號版面配置區 2"/>
          <p:cNvSpPr>
            <a:spLocks noGrp="1"/>
          </p:cNvSpPr>
          <p:nvPr>
            <p:ph type="sldNum" sz="quarter" idx="12"/>
          </p:nvPr>
        </p:nvSpPr>
        <p:spPr/>
        <p:txBody>
          <a:bodyPr/>
          <a:lstStyle/>
          <a:p>
            <a:pPr lvl="0"/>
            <a:fld id="{8B37D5FE-740C-46F5-801A-FA5477D9711F}" type="slidenum">
              <a:rPr lang="en-US" noProof="0" smtClean="0"/>
              <a:pPr lvl="0"/>
              <a:t>4</a:t>
            </a:fld>
            <a:endParaRPr lang="en-US" noProof="0"/>
          </a:p>
        </p:txBody>
      </p:sp>
    </p:spTree>
    <p:extLst>
      <p:ext uri="{BB962C8B-B14F-4D97-AF65-F5344CB8AC3E}">
        <p14:creationId xmlns:p14="http://schemas.microsoft.com/office/powerpoint/2010/main" val="197625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你的客戶是如何認知你的產品和服務？</a:t>
            </a:r>
          </a:p>
        </p:txBody>
      </p:sp>
      <p:sp>
        <p:nvSpPr>
          <p:cNvPr id="3" name="內容版面配置區 2"/>
          <p:cNvSpPr>
            <a:spLocks noGrp="1"/>
          </p:cNvSpPr>
          <p:nvPr>
            <p:ph idx="1"/>
          </p:nvPr>
        </p:nvSpPr>
        <p:spPr/>
        <p:txBody>
          <a:bodyPr/>
          <a:lstStyle/>
          <a:p>
            <a:r>
              <a:rPr lang="zh-TW" altLang="en-US" dirty="0"/>
              <a:t>確認目標客戶後你還要問一個重要的問題：</a:t>
            </a:r>
            <a:endParaRPr lang="en-US" altLang="zh-TW" dirty="0"/>
          </a:p>
          <a:p>
            <a:pPr marL="457207" lvl="1" indent="0">
              <a:buNone/>
            </a:pPr>
            <a:endParaRPr lang="en-US" altLang="zh-TW" sz="6000" dirty="0"/>
          </a:p>
          <a:p>
            <a:pPr marL="457207" lvl="1" indent="0">
              <a:buNone/>
            </a:pPr>
            <a:r>
              <a:rPr lang="en-US" altLang="zh-TW" sz="6000" dirty="0"/>
              <a:t>"</a:t>
            </a:r>
            <a:r>
              <a:rPr lang="zh-TW" altLang="en-US" sz="6000" dirty="0"/>
              <a:t>你的客戶是如何認知你的產品和服務？</a:t>
            </a:r>
            <a:r>
              <a:rPr lang="en-US" altLang="zh-TW" sz="6000" dirty="0"/>
              <a:t>"</a:t>
            </a:r>
            <a:endParaRPr lang="en-US" altLang="zh-TW" dirty="0"/>
          </a:p>
          <a:p>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5</a:t>
            </a:fld>
            <a:endParaRPr lang="zh-TW" altLang="en-US"/>
          </a:p>
        </p:txBody>
      </p:sp>
    </p:spTree>
    <p:extLst>
      <p:ext uri="{BB962C8B-B14F-4D97-AF65-F5344CB8AC3E}">
        <p14:creationId xmlns:p14="http://schemas.microsoft.com/office/powerpoint/2010/main" val="54528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你的客戶是如何認知你的產品和服務？</a:t>
            </a:r>
          </a:p>
        </p:txBody>
      </p:sp>
      <p:sp>
        <p:nvSpPr>
          <p:cNvPr id="3" name="內容版面配置區 2"/>
          <p:cNvSpPr>
            <a:spLocks noGrp="1"/>
          </p:cNvSpPr>
          <p:nvPr>
            <p:ph idx="1"/>
          </p:nvPr>
        </p:nvSpPr>
        <p:spPr/>
        <p:txBody>
          <a:bodyPr/>
          <a:lstStyle/>
          <a:p>
            <a:r>
              <a:rPr lang="zh-TW" altLang="en-US" dirty="0"/>
              <a:t>很多時候網站架構和內容只是反應了企業的組織圖而已，在實務中我們發現許多客戶常常以企業內部的組織分工來作為網站規劃的依據，因為以這樣的方式規劃網站可以確保絕對</a:t>
            </a:r>
            <a:r>
              <a:rPr lang="en-US" altLang="zh-TW" dirty="0"/>
              <a:t>"</a:t>
            </a:r>
            <a:r>
              <a:rPr lang="zh-TW" altLang="en-US" dirty="0"/>
              <a:t>不會犯錯</a:t>
            </a:r>
            <a:r>
              <a:rPr lang="en-US" altLang="zh-TW" dirty="0"/>
              <a:t>"</a:t>
            </a:r>
            <a:r>
              <a:rPr lang="zh-TW" altLang="en-US" dirty="0"/>
              <a:t>，而且在內容撰寫上也能明確區分各個部門的職責。</a:t>
            </a:r>
            <a:endParaRPr lang="en-US" altLang="zh-TW" dirty="0"/>
          </a:p>
          <a:p>
            <a:r>
              <a:rPr lang="zh-TW" altLang="en-US" dirty="0"/>
              <a:t>但是許多時候企業內部組織和客戶的認知往往是南轅北轍的，對客戶而言，在你的網站中產品介紹單元裡看到</a:t>
            </a:r>
            <a:r>
              <a:rPr lang="en-US" altLang="zh-TW" dirty="0"/>
              <a:t>"</a:t>
            </a:r>
            <a:r>
              <a:rPr lang="zh-TW" altLang="en-US" dirty="0"/>
              <a:t>事業一部</a:t>
            </a:r>
            <a:r>
              <a:rPr lang="en-US" altLang="zh-TW" dirty="0"/>
              <a:t>""</a:t>
            </a:r>
            <a:r>
              <a:rPr lang="zh-TW" altLang="en-US" dirty="0"/>
              <a:t>事業二部</a:t>
            </a:r>
            <a:r>
              <a:rPr lang="en-US" altLang="zh-TW" dirty="0"/>
              <a:t>"</a:t>
            </a:r>
            <a:r>
              <a:rPr lang="zh-TW" altLang="en-US" dirty="0"/>
              <a:t>的分類方式是毫無意義的，你應該用所處產業的分類方式重新彙整你的產品與服務。</a:t>
            </a:r>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6</a:t>
            </a:fld>
            <a:endParaRPr lang="zh-TW" altLang="en-US"/>
          </a:p>
        </p:txBody>
      </p:sp>
    </p:spTree>
    <p:extLst>
      <p:ext uri="{BB962C8B-B14F-4D97-AF65-F5344CB8AC3E}">
        <p14:creationId xmlns:p14="http://schemas.microsoft.com/office/powerpoint/2010/main" val="9415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t>你的客戶是如何認知你的產品和服務？</a:t>
            </a:r>
          </a:p>
        </p:txBody>
      </p:sp>
      <p:sp>
        <p:nvSpPr>
          <p:cNvPr id="3" name="內容版面配置區 2"/>
          <p:cNvSpPr>
            <a:spLocks noGrp="1"/>
          </p:cNvSpPr>
          <p:nvPr>
            <p:ph idx="1"/>
          </p:nvPr>
        </p:nvSpPr>
        <p:spPr/>
        <p:txBody>
          <a:bodyPr/>
          <a:lstStyle/>
          <a:p>
            <a:r>
              <a:rPr lang="zh-TW" altLang="en-US"/>
              <a:t>另外我們也建議你可以應用業務人員對客戶介紹產品的方式和說詞重新撰寫產品和服務相關的內容，讓網站能夠成為一個更出色的業務窗口，避免只在產品說明中放入大量艱澀和生硬的規格表，即便是研發人員也希望能夠有更清晰的方式讓他們能夠在有限的時間中了解你的產品，不要讓缺乏思考的網站內容讓你失去贏得潛在客戶的機會。</a:t>
            </a:r>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7</a:t>
            </a:fld>
            <a:endParaRPr lang="zh-TW" altLang="en-US"/>
          </a:p>
        </p:txBody>
      </p:sp>
    </p:spTree>
    <p:extLst>
      <p:ext uri="{BB962C8B-B14F-4D97-AF65-F5344CB8AC3E}">
        <p14:creationId xmlns:p14="http://schemas.microsoft.com/office/powerpoint/2010/main" val="12721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網站希望達到的目標為何？</a:t>
            </a:r>
            <a:endParaRPr lang="zh-TW" altLang="en-US" dirty="0"/>
          </a:p>
        </p:txBody>
      </p:sp>
      <p:sp>
        <p:nvSpPr>
          <p:cNvPr id="3" name="內容版面配置區 2"/>
          <p:cNvSpPr>
            <a:spLocks noGrp="1"/>
          </p:cNvSpPr>
          <p:nvPr>
            <p:ph idx="1"/>
          </p:nvPr>
        </p:nvSpPr>
        <p:spPr/>
        <p:txBody>
          <a:bodyPr/>
          <a:lstStyle/>
          <a:p>
            <a:r>
              <a:rPr lang="zh-TW" altLang="en-US"/>
              <a:t>確認目標客戶後你必須再為這個網站擬定一個清楚的目標，也就是具體的定義這個網站要達到的功能和成效，並在網站規劃中盡力去達成這個目標。</a:t>
            </a:r>
          </a:p>
          <a:p>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8</a:t>
            </a:fld>
            <a:endParaRPr lang="zh-TW" altLang="en-US"/>
          </a:p>
        </p:txBody>
      </p:sp>
    </p:spTree>
    <p:extLst>
      <p:ext uri="{BB962C8B-B14F-4D97-AF65-F5344CB8AC3E}">
        <p14:creationId xmlns:p14="http://schemas.microsoft.com/office/powerpoint/2010/main" val="61328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網站希望達到的目標為何？</a:t>
            </a:r>
            <a:endParaRPr lang="zh-TW" altLang="en-US" dirty="0"/>
          </a:p>
        </p:txBody>
      </p:sp>
      <p:sp>
        <p:nvSpPr>
          <p:cNvPr id="3" name="內容版面配置區 2"/>
          <p:cNvSpPr>
            <a:spLocks noGrp="1"/>
          </p:cNvSpPr>
          <p:nvPr>
            <p:ph idx="1"/>
          </p:nvPr>
        </p:nvSpPr>
        <p:spPr/>
        <p:txBody>
          <a:bodyPr/>
          <a:lstStyle/>
          <a:p>
            <a:r>
              <a:rPr lang="zh-TW" altLang="en-US"/>
              <a:t>你的目標有可能是希望來訪的人可以在瀏覽完網站後與你們進行業務的聯繫，也有可能希望藉由網站告知企業最新動態，或者更進一步希望藉由網站與現有客戶保有密切的連結，不同的網站目標都需要仔細的定義才有辦法能夠在網站建置的過程中逐步達成。</a:t>
            </a:r>
          </a:p>
          <a:p>
            <a:endParaRPr lang="zh-TW" altLang="en-US" dirty="0"/>
          </a:p>
        </p:txBody>
      </p:sp>
      <p:sp>
        <p:nvSpPr>
          <p:cNvPr id="4" name="日期版面配置區 3"/>
          <p:cNvSpPr>
            <a:spLocks noGrp="1"/>
          </p:cNvSpPr>
          <p:nvPr>
            <p:ph type="dt" sz="half" idx="10"/>
          </p:nvPr>
        </p:nvSpPr>
        <p:spPr/>
        <p:txBody>
          <a:bodyPr/>
          <a:lstStyle/>
          <a:p>
            <a:fld id="{6918303D-3588-4EA7-B41A-4746C024CC79}" type="datetime1">
              <a:rPr lang="zh-TW" altLang="en-US" smtClean="0"/>
              <a:pPr/>
              <a:t>2017/5/15</a:t>
            </a:fld>
            <a:endParaRPr lang="zh-TW" altLang="en-US"/>
          </a:p>
        </p:txBody>
      </p:sp>
      <p:sp>
        <p:nvSpPr>
          <p:cNvPr id="5" name="頁尾版面配置區 4"/>
          <p:cNvSpPr>
            <a:spLocks noGrp="1"/>
          </p:cNvSpPr>
          <p:nvPr>
            <p:ph type="ftr" sz="quarter" idx="11"/>
          </p:nvPr>
        </p:nvSpPr>
        <p:spPr/>
        <p:txBody>
          <a:bodyPr/>
          <a:lstStyle/>
          <a:p>
            <a:r>
              <a:rPr lang="zh-TW" altLang="en-US"/>
              <a:t>巨匠創新設計學院</a:t>
            </a:r>
            <a:endParaRPr lang="zh-TW" altLang="en-US" dirty="0"/>
          </a:p>
        </p:txBody>
      </p:sp>
      <p:sp>
        <p:nvSpPr>
          <p:cNvPr id="6" name="投影片編號版面配置區 5"/>
          <p:cNvSpPr>
            <a:spLocks noGrp="1"/>
          </p:cNvSpPr>
          <p:nvPr>
            <p:ph type="sldNum" sz="quarter" idx="12"/>
          </p:nvPr>
        </p:nvSpPr>
        <p:spPr/>
        <p:txBody>
          <a:bodyPr/>
          <a:lstStyle/>
          <a:p>
            <a:fld id="{0A2312DD-885B-4E8C-A1D1-A3C75E050A61}" type="slidenum">
              <a:rPr lang="zh-TW" altLang="en-US" smtClean="0"/>
              <a:pPr/>
              <a:t>9</a:t>
            </a:fld>
            <a:endParaRPr lang="zh-TW" altLang="en-US"/>
          </a:p>
        </p:txBody>
      </p:sp>
    </p:spTree>
    <p:extLst>
      <p:ext uri="{BB962C8B-B14F-4D97-AF65-F5344CB8AC3E}">
        <p14:creationId xmlns:p14="http://schemas.microsoft.com/office/powerpoint/2010/main" val="53401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自訂 1">
      <a:majorFont>
        <a:latin typeface="Britannic Bold"/>
        <a:ea typeface="Adobe 繁黑體 Std B"/>
        <a:cs typeface=""/>
      </a:majorFont>
      <a:minorFont>
        <a:latin typeface="Britannic Bold"/>
        <a:ea typeface="Adobe 繁黑體 Std B"/>
        <a:cs typeface=""/>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814</Words>
  <Application>Microsoft Office PowerPoint</Application>
  <PresentationFormat>如螢幕大小 (4:3)</PresentationFormat>
  <Paragraphs>64</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Adobe 繁黑體 Std B</vt:lpstr>
      <vt:lpstr>微軟正黑體</vt:lpstr>
      <vt:lpstr>Arial</vt:lpstr>
      <vt:lpstr>Britannic Bold</vt:lpstr>
      <vt:lpstr>Wingdings 3</vt:lpstr>
      <vt:lpstr>離子</vt:lpstr>
      <vt:lpstr>網站定位分析</vt:lpstr>
      <vt:lpstr>網站定位分析</vt:lpstr>
      <vt:lpstr>專案網站中的目標客戶是誰？</vt:lpstr>
      <vt:lpstr>規劃/企劃階段（plan）</vt:lpstr>
      <vt:lpstr>你的客戶是如何認知你的產品和服務？</vt:lpstr>
      <vt:lpstr>你的客戶是如何認知你的產品和服務？</vt:lpstr>
      <vt:lpstr>你的客戶是如何認知你的產品和服務？</vt:lpstr>
      <vt:lpstr>網站希望達到的目標為何？</vt:lpstr>
      <vt:lpstr>網站希望達到的目標為何？</vt:lpstr>
      <vt:lpstr>找尋正確的網站定位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網站流程與規劃</dc:title>
  <dc:creator>陳艾倫</dc:creator>
  <cp:lastModifiedBy>Student</cp:lastModifiedBy>
  <cp:revision>5</cp:revision>
  <dcterms:created xsi:type="dcterms:W3CDTF">2017-05-12T08:19:59Z</dcterms:created>
  <dcterms:modified xsi:type="dcterms:W3CDTF">2017-05-15T12:39:04Z</dcterms:modified>
</cp:coreProperties>
</file>