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7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99" d="100"/>
          <a:sy n="99" d="100"/>
        </p:scale>
        <p:origin x="6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35360" y="3140969"/>
            <a:ext cx="8064896" cy="1080120"/>
          </a:xfrm>
        </p:spPr>
        <p:txBody>
          <a:bodyPr anchor="ctr">
            <a:noAutofit/>
          </a:bodyPr>
          <a:lstStyle>
            <a:lvl1pPr marL="0" indent="0" algn="ctr">
              <a:buNone/>
              <a:defRPr sz="4800" b="1">
                <a:solidFill>
                  <a:srgbClr val="E02613"/>
                </a:solidFill>
                <a:effectLst>
                  <a:outerShdw blurRad="50800" dist="38100" dir="2700000" algn="tl" rotWithShape="0">
                    <a:schemeClr val="bg1">
                      <a:lumMod val="65000"/>
                    </a:schemeClr>
                  </a:outerShdw>
                  <a:reflection blurRad="127000" stA="47000" endPos="34000" dist="12700" dir="5400000" sy="-100000" algn="bl" rotWithShape="0"/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154BFDB1-FB59-4E4E-953B-9849ACEBB142}" type="datetime1">
              <a:rPr lang="zh-TW" altLang="en-US" smtClean="0"/>
              <a:t>2017/8/9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巨匠創新設計學院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0A2312DD-885B-4E8C-A1D1-A3C75E050A6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文字版面配置區 2"/>
          <p:cNvSpPr>
            <a:spLocks noGrp="1"/>
          </p:cNvSpPr>
          <p:nvPr>
            <p:ph type="body" idx="13"/>
          </p:nvPr>
        </p:nvSpPr>
        <p:spPr>
          <a:xfrm>
            <a:off x="2255573" y="4221089"/>
            <a:ext cx="6482027" cy="432048"/>
          </a:xfrm>
        </p:spPr>
        <p:txBody>
          <a:bodyPr anchor="ctr">
            <a:noAutofit/>
          </a:bodyPr>
          <a:lstStyle>
            <a:lvl1pPr marL="0" indent="0" algn="l">
              <a:buNone/>
              <a:defRPr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4B93A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9774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訂版面配置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363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28726"/>
            <a:ext cx="10131425" cy="905523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942" y="1034249"/>
            <a:ext cx="11625307" cy="4756951"/>
          </a:xfrm>
        </p:spPr>
        <p:txBody>
          <a:bodyPr anchor="t"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  <p:sldLayoutId id="2147483668" r:id="rId18"/>
    <p:sldLayoutId id="2147483669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www.youtube.com/watch?v=9bZkp7q19f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www.waaarp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D5E618-7708-4117-B549-A1988A11A6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網站媒體行銷規劃與宣傳</a:t>
            </a:r>
          </a:p>
        </p:txBody>
      </p:sp>
      <p:sp>
        <p:nvSpPr>
          <p:cNvPr id="7" name="文字版面配置區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303D-3588-4EA7-B41A-4746C024CC79}" type="datetime1">
              <a:rPr lang="zh-TW" altLang="en-US" smtClean="0"/>
              <a:t>2017/8/9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巨匠創新設計學院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12DD-885B-4E8C-A1D1-A3C75E050A61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349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網站媒體行銷規劃與宣傳</a:t>
            </a:r>
            <a:endParaRPr lang="zh-TW" altLang="en-US" dirty="0"/>
          </a:p>
        </p:txBody>
      </p:sp>
      <p:sp>
        <p:nvSpPr>
          <p:cNvPr id="12" name="內容版面配置區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在這頻寬比電話費還便宜的年代，圖像與文字在網路世界僅僅都是基本功，企業如何利用「影音」與「互動」才是企業行銷獲得最大效益的方式。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303D-3588-4EA7-B41A-4746C024CC79}" type="datetime1">
              <a:rPr lang="zh-TW" altLang="en-US" smtClean="0"/>
              <a:pPr/>
              <a:t>2017/8/9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巨匠創新設計學院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12DD-885B-4E8C-A1D1-A3C75E050A61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13" name="圖片 12">
            <a:hlinkClick r:id="rId2"/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23507" y="2936518"/>
            <a:ext cx="4834137" cy="27363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2391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擁抱社群媒體「佈道」你的品牌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「粉絲頁</a:t>
            </a:r>
            <a:r>
              <a:rPr lang="en-US" altLang="zh-TW"/>
              <a:t>??</a:t>
            </a:r>
            <a:r>
              <a:rPr lang="zh-TW" altLang="en-US"/>
              <a:t>」往往只是聘用一個根本不了解公司、組織創立文化的「社群經理」甚至是工讀生。</a:t>
            </a:r>
            <a:endParaRPr lang="en-US" altLang="zh-TW"/>
          </a:p>
          <a:p>
            <a:r>
              <a:rPr lang="zh-TW" altLang="en-US"/>
              <a:t>與公司前進的策略是相輔相成的，經營社群除了要由「上頭」（如 </a:t>
            </a:r>
            <a:r>
              <a:rPr lang="en-US" altLang="zh-TW"/>
              <a:t>CEO</a:t>
            </a:r>
            <a:r>
              <a:rPr lang="zh-TW" altLang="en-US"/>
              <a:t>、創辦人、高階主管」發起外，更應該要推動讓更多員工參與，並培養熱愛公司、組織的「佈道者」來一起參與。 並不斷的隨著公司、組織的發展、產品的行銷策略調整腳步與節奏。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303D-3588-4EA7-B41A-4746C024CC79}" type="datetime1">
              <a:rPr lang="zh-TW" altLang="en-US" smtClean="0"/>
              <a:pPr/>
              <a:t>2017/8/9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巨匠創新設計學院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12DD-885B-4E8C-A1D1-A3C75E050A61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18831" y="4583574"/>
            <a:ext cx="3117269" cy="20781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189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透過影音、影音平台 將自身的媒體價值發揮到極致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dirty="0"/>
              <a:t>許多的公司、組織仍然不是非常重視影音媒體的威力。知名的網路品牌如 </a:t>
            </a:r>
            <a:r>
              <a:rPr lang="en-US" altLang="zh-TW" dirty="0"/>
              <a:t>Facebook</a:t>
            </a:r>
            <a:r>
              <a:rPr lang="zh-TW" altLang="en-US" dirty="0"/>
              <a:t>，</a:t>
            </a:r>
            <a:r>
              <a:rPr lang="en-US" altLang="zh-TW" dirty="0"/>
              <a:t>Twitter</a:t>
            </a:r>
            <a:r>
              <a:rPr lang="zh-TW" altLang="en-US" dirty="0"/>
              <a:t>和</a:t>
            </a:r>
            <a:r>
              <a:rPr lang="en-US" altLang="zh-TW" dirty="0"/>
              <a:t>LinkedIn</a:t>
            </a:r>
            <a:r>
              <a:rPr lang="zh-TW" altLang="en-US" dirty="0"/>
              <a:t>很多品牌都非常重視使用「影音」來傳遞他們的品牌與產品</a:t>
            </a:r>
            <a:endParaRPr lang="en-US" altLang="zh-TW" dirty="0"/>
          </a:p>
          <a:p>
            <a:r>
              <a:rPr lang="zh-TW" altLang="en-US" dirty="0"/>
              <a:t>「說故事」！以往我們使用文字或者一張勝過千言萬語的圖片、平面設計來傳品牌、產品。那使用影音就更能把故事說清楚了！一段 </a:t>
            </a:r>
            <a:r>
              <a:rPr lang="en-US" altLang="zh-TW" dirty="0"/>
              <a:t>30 </a:t>
            </a:r>
            <a:r>
              <a:rPr lang="zh-TW" altLang="en-US" dirty="0"/>
              <a:t>秒的影片，可以包含著近 </a:t>
            </a:r>
            <a:r>
              <a:rPr lang="en-US" altLang="zh-TW" dirty="0"/>
              <a:t>1000 </a:t>
            </a:r>
            <a:r>
              <a:rPr lang="zh-TW" altLang="en-US" dirty="0"/>
              <a:t>張的圖片、文字資訊，甚至是聲音！</a:t>
            </a:r>
            <a:endParaRPr lang="en-US" altLang="zh-TW" dirty="0"/>
          </a:p>
          <a:p>
            <a:r>
              <a:rPr lang="zh-TW" altLang="en-US" dirty="0"/>
              <a:t>創造真正的營收模式！將影音上傳到公用</a:t>
            </a:r>
            <a:br>
              <a:rPr lang="en-US" altLang="zh-TW" dirty="0"/>
            </a:br>
            <a:r>
              <a:rPr lang="zh-TW" altLang="en-US" dirty="0"/>
              <a:t>雲端服務上可能會有同業內容的競爭尷尬，當然</a:t>
            </a:r>
            <a:br>
              <a:rPr lang="en-US" altLang="zh-TW" dirty="0"/>
            </a:br>
            <a:r>
              <a:rPr lang="zh-TW" altLang="en-US" dirty="0"/>
              <a:t>也可以考慮購買企業私有雲端影音服務，</a:t>
            </a:r>
            <a:br>
              <a:rPr lang="en-US" altLang="zh-TW" dirty="0"/>
            </a:br>
            <a:r>
              <a:rPr lang="zh-TW" altLang="en-US" dirty="0"/>
              <a:t>如 </a:t>
            </a:r>
            <a:r>
              <a:rPr lang="en-US" altLang="zh-TW" dirty="0" err="1">
                <a:hlinkClick r:id="rId2" tooltip="Waaarp OVP"/>
              </a:rPr>
              <a:t>Waaarp</a:t>
            </a:r>
            <a:r>
              <a:rPr lang="zh-TW" altLang="en-US" dirty="0"/>
              <a:t> 即是一套方便的影音管理工具</a:t>
            </a:r>
            <a:br>
              <a:rPr lang="en-US" altLang="zh-TW" dirty="0"/>
            </a:br>
            <a:r>
              <a:rPr lang="zh-TW" altLang="en-US" dirty="0"/>
              <a:t>，能夠讓你以私有雲為中心，把影音散佈</a:t>
            </a:r>
            <a:br>
              <a:rPr lang="en-US" altLang="zh-TW" dirty="0"/>
            </a:br>
            <a:r>
              <a:rPr lang="zh-TW" altLang="en-US" dirty="0"/>
              <a:t>到 </a:t>
            </a:r>
            <a:r>
              <a:rPr lang="en-US" altLang="zh-TW" dirty="0"/>
              <a:t>YouTube</a:t>
            </a:r>
            <a:r>
              <a:rPr lang="zh-TW" altLang="en-US" dirty="0"/>
              <a:t>、土豆優酷等影音服務上！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303D-3588-4EA7-B41A-4746C024CC79}" type="datetime1">
              <a:rPr lang="zh-TW" altLang="en-US" smtClean="0"/>
              <a:pPr/>
              <a:t>2017/8/9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巨匠創新設計學院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12DD-885B-4E8C-A1D1-A3C75E050A61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13" name="Picture 6" descr="http://blog.phimedia.tv/images/explore_gizmodo_videos_723-600x339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01167" y="3505200"/>
            <a:ext cx="4855221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9938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不時地注意搜尋引擎結果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/>
              <a:t>在過去的兩年裡，</a:t>
            </a:r>
            <a:r>
              <a:rPr lang="en-US" altLang="zh-TW"/>
              <a:t>Google </a:t>
            </a:r>
            <a:r>
              <a:rPr lang="zh-TW" altLang="en-US"/>
              <a:t>花費了相當大的精力來清除關鍵字垃圾廣告，而 </a:t>
            </a:r>
            <a:r>
              <a:rPr lang="en-US" altLang="zh-TW"/>
              <a:t>Google </a:t>
            </a:r>
            <a:r>
              <a:rPr lang="zh-TW" altLang="en-US"/>
              <a:t>最新的「熊貓」、「企鵝」演算法，更極力打擊瘋狂下「</a:t>
            </a:r>
            <a:r>
              <a:rPr lang="en-US" altLang="zh-TW"/>
              <a:t>keyword</a:t>
            </a:r>
            <a:r>
              <a:rPr lang="zh-TW" altLang="en-US"/>
              <a:t>」關鍵字的網站，而許多落後、過時的 </a:t>
            </a:r>
            <a:r>
              <a:rPr lang="en-US" altLang="zh-TW"/>
              <a:t>SEO </a:t>
            </a:r>
            <a:r>
              <a:rPr lang="zh-TW" altLang="en-US"/>
              <a:t>工具、或技術員工並沒有跟上搜尋引擎發展的腳步。</a:t>
            </a:r>
          </a:p>
          <a:p>
            <a:r>
              <a:rPr lang="zh-TW" altLang="en-US"/>
              <a:t>在各自的國家更要符合當地的習慣，做到 </a:t>
            </a:r>
            <a:r>
              <a:rPr lang="en-US" altLang="zh-TW"/>
              <a:t>Localize</a:t>
            </a:r>
            <a:r>
              <a:rPr lang="zh-TW" altLang="en-US"/>
              <a:t>；了解你的客群慣用的工具，例如有些產業的客群可能更慣用 </a:t>
            </a:r>
            <a:r>
              <a:rPr lang="en-US" altLang="zh-TW"/>
              <a:t>Yahoo </a:t>
            </a:r>
            <a:r>
              <a:rPr lang="zh-TW" altLang="en-US"/>
              <a:t>搜尋，而不是 </a:t>
            </a:r>
            <a:r>
              <a:rPr lang="en-US" altLang="zh-TW"/>
              <a:t>Google </a:t>
            </a:r>
            <a:r>
              <a:rPr lang="zh-TW" altLang="en-US"/>
              <a:t>搜尋，甚至是微軟的 </a:t>
            </a:r>
            <a:r>
              <a:rPr lang="en-US" altLang="zh-TW"/>
              <a:t>Bing</a:t>
            </a:r>
            <a:r>
              <a:rPr lang="zh-TW" altLang="en-US"/>
              <a:t>，或是韓國、日本這類較獨立的網路環境，也都有各自受歡迎的搜尋引擎！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303D-3588-4EA7-B41A-4746C024CC79}" type="datetime1">
              <a:rPr lang="zh-TW" altLang="en-US" smtClean="0"/>
              <a:pPr/>
              <a:t>2017/8/9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巨匠創新設計學院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12DD-885B-4E8C-A1D1-A3C75E050A61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94471" y="5324455"/>
            <a:ext cx="2089241" cy="13722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79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圖片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816"/>
          <a:stretch/>
        </p:blipFill>
        <p:spPr>
          <a:xfrm>
            <a:off x="7165199" y="216061"/>
            <a:ext cx="4521373" cy="25864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將你的行銷拓展到行動裝置上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dirty="0"/>
              <a:t>傳統的行動市場作法往往投資</a:t>
            </a:r>
            <a:br>
              <a:rPr lang="en-US" altLang="zh-TW" dirty="0"/>
            </a:br>
            <a:r>
              <a:rPr lang="zh-TW" altLang="en-US" dirty="0"/>
              <a:t>報酬率極低，為了製作一款 </a:t>
            </a:r>
            <a:br>
              <a:rPr lang="en-US" altLang="zh-TW" dirty="0"/>
            </a:br>
            <a:r>
              <a:rPr lang="en-US" altLang="zh-TW" dirty="0"/>
              <a:t>App </a:t>
            </a:r>
            <a:r>
              <a:rPr lang="zh-TW" altLang="en-US" dirty="0"/>
              <a:t>而投入數十萬、上百萬</a:t>
            </a:r>
            <a:br>
              <a:rPr lang="en-US" altLang="zh-TW" dirty="0"/>
            </a:br>
            <a:r>
              <a:rPr lang="zh-TW" altLang="en-US" dirty="0"/>
              <a:t>台幣的成品，而回報的行銷</a:t>
            </a:r>
            <a:br>
              <a:rPr lang="en-US" altLang="zh-TW" dirty="0"/>
            </a:br>
            <a:r>
              <a:rPr lang="zh-TW" altLang="en-US" dirty="0"/>
              <a:t>數字卻短暫且不理想。</a:t>
            </a:r>
            <a:endParaRPr lang="en-US" altLang="zh-TW" dirty="0"/>
          </a:p>
          <a:p>
            <a:r>
              <a:rPr lang="zh-TW" altLang="en-US" dirty="0"/>
              <a:t>現在這個市場更成熟了，「網站」將再次成為主力，隨著 </a:t>
            </a:r>
            <a:r>
              <a:rPr lang="en-US" altLang="zh-TW" dirty="0"/>
              <a:t>HTML5 </a:t>
            </a:r>
            <a:r>
              <a:rPr lang="zh-TW" altLang="en-US" dirty="0"/>
              <a:t>與 </a:t>
            </a:r>
            <a:r>
              <a:rPr lang="en-US" altLang="zh-TW" dirty="0"/>
              <a:t>CSS3 </a:t>
            </a:r>
            <a:r>
              <a:rPr lang="zh-TW" altLang="en-US" dirty="0"/>
              <a:t>技術的推進，我們可以設計 </a:t>
            </a:r>
            <a:r>
              <a:rPr lang="en-US" altLang="zh-TW" dirty="0"/>
              <a:t>RWD </a:t>
            </a:r>
            <a:r>
              <a:rPr lang="zh-TW" altLang="en-US" dirty="0"/>
              <a:t>這種自動適應的網頁規格！</a:t>
            </a:r>
            <a:endParaRPr lang="en-US" altLang="zh-TW" dirty="0"/>
          </a:p>
          <a:p>
            <a:r>
              <a:rPr lang="zh-TW" altLang="en-US" dirty="0"/>
              <a:t>雖然行動廣告還在起步階段，且變化莫測，但行動影音的傳播力卻比行動廣告還要威力！有越來越多的報告、數據顯示，人們在行動裝置上觀看影音的需求日益增加！這也將會是一個影音行銷的新戰場！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303D-3588-4EA7-B41A-4746C024CC79}" type="datetime1">
              <a:rPr lang="zh-TW" altLang="en-US" smtClean="0"/>
              <a:pPr/>
              <a:t>2017/8/9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巨匠創新設計學院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12DD-885B-4E8C-A1D1-A3C75E050A61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926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行銷「自動化」  掌握分析數據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/>
              <a:t>在大部分的行銷計畫中，總是忘記「最後一步」的關鍵；行銷的方式、內容再有趣，卻沒有符合業務推廣的方向，或是沒有正確有效的推動成交率，這些都是過去式了！</a:t>
            </a:r>
          </a:p>
          <a:p>
            <a:r>
              <a:rPr lang="zh-TW" altLang="en-US"/>
              <a:t>現在我們擁有更多的工具能夠掌握客戶的心理，透過網頁、影音、收視行為、逛網頁的模式等各種分析，我們可以充分的了解為什麼客戶逛的很開心卻沒購買？為什麼再最後一刻的刷卡付費卻收手了？甚至統計出哪些影音內容是不受歡迎的？</a:t>
            </a:r>
          </a:p>
          <a:p>
            <a:r>
              <a:rPr lang="zh-TW" altLang="en-US"/>
              <a:t>這些複雜的行銷數據，現在都能夠自動化的產生報表，提供業務、銷售團隊更緊密的結合行銷操作、掌握市場優勢！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303D-3588-4EA7-B41A-4746C024CC79}" type="datetime1">
              <a:rPr lang="zh-TW" altLang="en-US" smtClean="0"/>
              <a:pPr/>
              <a:t>2017/8/9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巨匠創新設計學院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12DD-885B-4E8C-A1D1-A3C75E050A61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425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7864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自訂 1">
      <a:majorFont>
        <a:latin typeface="Britannic Bold"/>
        <a:ea typeface="Adobe 繁黑體 Std B"/>
        <a:cs typeface=""/>
      </a:majorFont>
      <a:minorFont>
        <a:latin typeface="Britannic Bold"/>
        <a:ea typeface="Adobe 繁黑體 Std B"/>
        <a:cs typeface="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TM03457452[[fn=天體]]</Template>
  <TotalTime>15</TotalTime>
  <Words>648</Words>
  <Application>Microsoft Office PowerPoint</Application>
  <PresentationFormat>寬螢幕</PresentationFormat>
  <Paragraphs>42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Adobe 繁黑體 Std B</vt:lpstr>
      <vt:lpstr>微軟正黑體</vt:lpstr>
      <vt:lpstr>Arial</vt:lpstr>
      <vt:lpstr>Britannic Bold</vt:lpstr>
      <vt:lpstr>天體</vt:lpstr>
      <vt:lpstr>網站媒體行銷規劃與宣傳</vt:lpstr>
      <vt:lpstr>網站媒體行銷規劃與宣傳</vt:lpstr>
      <vt:lpstr>擁抱社群媒體「佈道」你的品牌</vt:lpstr>
      <vt:lpstr>透過影音、影音平台 將自身的媒體價值發揮到極致</vt:lpstr>
      <vt:lpstr>不時地注意搜尋引擎結果</vt:lpstr>
      <vt:lpstr>將你的行銷拓展到行動裝置上</vt:lpstr>
      <vt:lpstr>行銷「自動化」  掌握分析數據</vt:lpstr>
      <vt:lpstr>PowerPoint 簡報</vt:lpstr>
    </vt:vector>
  </TitlesOfParts>
  <Company>啾視創意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網站媒體行銷規劃與宣傳</dc:title>
  <dc:subject>網站媒體行銷規劃與宣傳</dc:subject>
  <dc:creator>陳艾倫</dc:creator>
  <cp:keywords>網站媒體行銷規劃與宣傳</cp:keywords>
  <cp:lastModifiedBy>陳艾倫</cp:lastModifiedBy>
  <cp:revision>3</cp:revision>
  <dcterms:created xsi:type="dcterms:W3CDTF">2017-05-26T09:28:40Z</dcterms:created>
  <dcterms:modified xsi:type="dcterms:W3CDTF">2017-08-09T09:35:57Z</dcterms:modified>
</cp:coreProperties>
</file>