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22" r:id="rId1"/>
  </p:sldMasterIdLst>
  <p:notesMasterIdLst>
    <p:notesMasterId r:id="rId35"/>
  </p:notesMasterIdLst>
  <p:sldIdLst>
    <p:sldId id="256" r:id="rId2"/>
    <p:sldId id="261" r:id="rId3"/>
    <p:sldId id="263" r:id="rId4"/>
    <p:sldId id="287" r:id="rId5"/>
    <p:sldId id="288" r:id="rId6"/>
    <p:sldId id="265" r:id="rId7"/>
    <p:sldId id="262" r:id="rId8"/>
    <p:sldId id="275" r:id="rId9"/>
    <p:sldId id="264" r:id="rId10"/>
    <p:sldId id="266" r:id="rId11"/>
    <p:sldId id="267" r:id="rId12"/>
    <p:sldId id="276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8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52CDB-E79A-49D6-9923-D65194FB2DBB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E7DF-7F90-4C7E-B2F5-B4054C34F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7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74F942-1912-43E3-8426-C582F89C93CC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5CDF-DD76-458F-A57A-B2CA9B4613C5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3022-14CF-4E4C-8442-44EFED75237F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69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B20B-757A-496C-9727-CB97781B4A24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39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57C7-2416-4310-AEF3-8A030213084C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3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15DA-DC6D-48ED-A8B3-3AF0F9C19117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2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7BED-95BD-4385-971E-2E33726B0C2F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3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C1D2-7910-4FD0-B871-8774010D036E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4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623-CEB2-46B9-9849-F5FD73A400CF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3165"/>
            <a:ext cx="9905998" cy="1100831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47" y="1233996"/>
            <a:ext cx="10719785" cy="526183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7954" y="6495835"/>
            <a:ext cx="2743200" cy="365125"/>
          </a:xfrm>
        </p:spPr>
        <p:txBody>
          <a:bodyPr/>
          <a:lstStyle/>
          <a:p>
            <a:fld id="{D9372091-B8EF-4251-B92F-D6056ED0C7DA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0591" y="6460324"/>
            <a:ext cx="6239309" cy="365125"/>
          </a:xfrm>
        </p:spPr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5210" y="6500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8EE7-EF6D-415D-9EE1-8D367156A268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A89C-5F7F-4682-85B5-D05D18BB9A1C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879-9B37-4050-B26F-01F39514AF14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684A-9C51-4F43-A375-EAD2519EDE05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B0B5-C268-437E-A79E-19706424756C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A1F6-E2AB-4678-ACC1-4C1EFD428F36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08A7-CC48-4E52-A0E8-193FB4E3FBB1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A4C6-BDA1-40A5-9177-BE0846A0225B}" type="datetime1">
              <a:rPr lang="en-US" altLang="zh-TW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0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google.com/structured-data/testing-tool" TargetMode="External"/><Relationship Id="rId2" Type="http://schemas.openxmlformats.org/officeDocument/2006/relationships/hyperlink" Target="https://www.google.com/webmas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webmasters/tools/robots-testing-too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google.com/search-console/mobile-friend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.tw/trend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oz.com/researchtools/os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redirect-path/aomidfkchockcldhbkggjokdkkebmdll?hl=zh-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google.com/search-console/mobile-friendl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mozbar/eakacpaijcpapndcfffdgphdiccmpknp?hl=zh-T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web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16647" cy="2387600"/>
          </a:xfrm>
        </p:spPr>
        <p:txBody>
          <a:bodyPr>
            <a:normAutofit/>
          </a:bodyPr>
          <a:lstStyle/>
          <a:p>
            <a:r>
              <a:rPr lang="en-US" altLang="zh-TW" sz="7200" dirty="0"/>
              <a:t>S.E.O.(</a:t>
            </a:r>
            <a:r>
              <a:rPr lang="zh-TW" altLang="en-US" sz="7200" dirty="0"/>
              <a:t>搜尋引擎最佳化</a:t>
            </a:r>
            <a:r>
              <a:rPr lang="en-US" altLang="zh-TW" sz="7200" dirty="0"/>
              <a:t>)</a:t>
            </a:r>
            <a:endParaRPr lang="zh-TW" altLang="en-US" sz="72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search engine optimization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290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你會看到出現的結果包含了 綜合性的維基百科 </a:t>
            </a:r>
            <a:r>
              <a:rPr lang="en-US" altLang="zh-TW" dirty="0"/>
              <a:t>/ </a:t>
            </a:r>
            <a:r>
              <a:rPr lang="zh-TW" altLang="en-US" dirty="0"/>
              <a:t>特徵 </a:t>
            </a:r>
            <a:r>
              <a:rPr lang="en-US" altLang="zh-TW" dirty="0"/>
              <a:t>/ </a:t>
            </a:r>
            <a:r>
              <a:rPr lang="zh-TW" altLang="en-US" dirty="0"/>
              <a:t>性格 </a:t>
            </a:r>
            <a:r>
              <a:rPr lang="en-US" altLang="zh-TW" dirty="0"/>
              <a:t>/ </a:t>
            </a:r>
            <a:r>
              <a:rPr lang="zh-TW" altLang="en-US" dirty="0"/>
              <a:t>商城 </a:t>
            </a:r>
            <a:r>
              <a:rPr lang="en-US" altLang="zh-TW" dirty="0"/>
              <a:t>/ </a:t>
            </a:r>
            <a:r>
              <a:rPr lang="zh-TW" altLang="en-US" dirty="0"/>
              <a:t>新聞討論 等等，這是你想瞭解“貓”時會想知道的一切。</a:t>
            </a:r>
            <a:endParaRPr lang="en-US" altLang="zh-TW" dirty="0"/>
          </a:p>
          <a:p>
            <a:r>
              <a:rPr lang="zh-TW" altLang="en-US" sz="3900" b="1" dirty="0">
                <a:solidFill>
                  <a:srgbClr val="FFFF00"/>
                </a:solidFill>
              </a:rPr>
              <a:t>語義搜尋</a:t>
            </a:r>
            <a:r>
              <a:rPr lang="zh-TW" altLang="en-US" dirty="0"/>
              <a:t>就是呈現在這個地方，</a:t>
            </a:r>
            <a:r>
              <a:rPr lang="zh-TW" altLang="en-US" sz="3900" b="1" dirty="0">
                <a:solidFill>
                  <a:srgbClr val="FFFF00"/>
                </a:solidFill>
              </a:rPr>
              <a:t>蜂鳥</a:t>
            </a:r>
            <a:r>
              <a:rPr lang="en-US" altLang="zh-TW" sz="3900" b="1" dirty="0">
                <a:solidFill>
                  <a:srgbClr val="FFFF00"/>
                </a:solidFill>
              </a:rPr>
              <a:t>(Hummingbird) </a:t>
            </a:r>
            <a:r>
              <a:rPr lang="zh-TW" altLang="en-US" dirty="0"/>
              <a:t>以及 </a:t>
            </a:r>
            <a:r>
              <a:rPr lang="en-US" altLang="zh-TW" sz="3900" b="1" dirty="0" err="1">
                <a:solidFill>
                  <a:srgbClr val="FFFF00"/>
                </a:solidFill>
              </a:rPr>
              <a:t>RankBrain</a:t>
            </a:r>
            <a:r>
              <a:rPr lang="en-US" altLang="zh-TW" sz="3900" b="1" dirty="0">
                <a:solidFill>
                  <a:srgbClr val="FFFF00"/>
                </a:solidFill>
              </a:rPr>
              <a:t> </a:t>
            </a:r>
            <a:r>
              <a:rPr lang="zh-TW" altLang="en-US" dirty="0"/>
              <a:t>等演算法會在演算的過程中擊退虛假的關鍵字堆疊。</a:t>
            </a:r>
          </a:p>
          <a:p>
            <a:r>
              <a:rPr lang="zh-TW" altLang="en-US" dirty="0"/>
              <a:t>豐富的</a:t>
            </a:r>
            <a:r>
              <a:rPr lang="en-US" altLang="zh-TW" dirty="0"/>
              <a:t>( </a:t>
            </a:r>
            <a:r>
              <a:rPr lang="zh-TW" altLang="en-US" dirty="0"/>
              <a:t>長</a:t>
            </a:r>
            <a:r>
              <a:rPr lang="en-US" altLang="zh-TW" dirty="0"/>
              <a:t>) </a:t>
            </a:r>
            <a:r>
              <a:rPr lang="zh-TW" altLang="en-US" dirty="0"/>
              <a:t>內容會較短篇的內容排名佳</a:t>
            </a:r>
            <a:endParaRPr lang="en-US" altLang="zh-TW" dirty="0"/>
          </a:p>
          <a:p>
            <a:pPr lvl="1"/>
            <a:r>
              <a:rPr lang="zh-TW" altLang="en-US" dirty="0"/>
              <a:t>猜測是因為頁面內可以更加詳細的描述所傳達的訊息。</a:t>
            </a:r>
            <a:endParaRPr lang="en-US" altLang="zh-TW" dirty="0"/>
          </a:p>
          <a:p>
            <a:r>
              <a:rPr lang="zh-TW" altLang="en-US" dirty="0"/>
              <a:t>手機使用者瀏覽畫面長度通常只有電腦使用者呈現的</a:t>
            </a:r>
            <a:r>
              <a:rPr lang="en-US" altLang="zh-TW" dirty="0"/>
              <a:t>2/3</a:t>
            </a:r>
            <a:r>
              <a:rPr lang="zh-TW" altLang="en-US" dirty="0"/>
              <a:t>，而且，使用手機佔比還在不斷的攀升中。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尋找網站內容較為</a:t>
            </a:r>
            <a:r>
              <a:rPr lang="zh-TW" altLang="en-US" sz="3600" b="1" dirty="0">
                <a:solidFill>
                  <a:srgbClr val="FFFF00"/>
                </a:solidFill>
              </a:rPr>
              <a:t>薄弱</a:t>
            </a:r>
            <a:r>
              <a:rPr lang="zh-TW" altLang="en-US" dirty="0"/>
              <a:t>的頁面。</a:t>
            </a:r>
            <a:endParaRPr lang="en-US" altLang="zh-TW" dirty="0"/>
          </a:p>
          <a:p>
            <a:r>
              <a:rPr lang="zh-TW" altLang="en-US" dirty="0"/>
              <a:t>每一個頁面要更專注於</a:t>
            </a:r>
            <a:r>
              <a:rPr lang="zh-TW" altLang="en-US" sz="3600" b="1" dirty="0">
                <a:solidFill>
                  <a:srgbClr val="FFFF00"/>
                </a:solidFill>
              </a:rPr>
              <a:t>說明「一件」更細微</a:t>
            </a:r>
            <a:r>
              <a:rPr lang="zh-TW" altLang="en-US" dirty="0"/>
              <a:t>的事情。</a:t>
            </a:r>
            <a:endParaRPr lang="en-US" altLang="zh-TW" dirty="0"/>
          </a:p>
          <a:p>
            <a:r>
              <a:rPr lang="zh-TW" altLang="en-US" dirty="0"/>
              <a:t>提升你在某一個小範圍的</a:t>
            </a:r>
            <a:r>
              <a:rPr lang="zh-TW" altLang="en-US" sz="3600" b="1" dirty="0">
                <a:solidFill>
                  <a:srgbClr val="FFFF00"/>
                </a:solidFill>
              </a:rPr>
              <a:t>權威性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外部連結</a:t>
            </a:r>
            <a:r>
              <a:rPr lang="en-US" altLang="zh-TW" dirty="0"/>
              <a:t>/ </a:t>
            </a:r>
            <a:r>
              <a:rPr lang="zh-TW" altLang="en-US" dirty="0"/>
              <a:t>反向連結</a:t>
            </a:r>
            <a:r>
              <a:rPr lang="en-US" altLang="zh-TW" dirty="0"/>
              <a:t>(</a:t>
            </a:r>
            <a:r>
              <a:rPr lang="en-US" altLang="zh-TW" dirty="0" err="1"/>
              <a:t>BackLinks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3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2.</a:t>
            </a:r>
            <a:r>
              <a:rPr lang="zh-TW" altLang="en-US" b="0" dirty="0"/>
              <a:t>外部連結</a:t>
            </a:r>
            <a:r>
              <a:rPr lang="en-US" altLang="zh-TW" dirty="0"/>
              <a:t>/ </a:t>
            </a:r>
            <a:r>
              <a:rPr lang="zh-TW" altLang="en-US" b="0" dirty="0"/>
              <a:t>反向連結</a:t>
            </a:r>
            <a:r>
              <a:rPr lang="en-US" altLang="zh-TW" dirty="0"/>
              <a:t>(</a:t>
            </a:r>
            <a:r>
              <a:rPr lang="en-US" altLang="zh-TW" dirty="0" err="1"/>
              <a:t>BackLinks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外部連結依然是一項相當重要的 </a:t>
            </a:r>
            <a:r>
              <a:rPr lang="en-US" altLang="zh-TW" dirty="0"/>
              <a:t>Google </a:t>
            </a:r>
            <a:r>
              <a:rPr lang="zh-TW" altLang="en-US" dirty="0"/>
              <a:t>排名要素， 經過這麼多年，</a:t>
            </a:r>
            <a:r>
              <a:rPr lang="en-US" altLang="zh-TW" dirty="0"/>
              <a:t>Google </a:t>
            </a:r>
            <a:r>
              <a:rPr lang="zh-TW" altLang="en-US" dirty="0"/>
              <a:t>已經愈來愈能判斷連結品質的好壞，更多的外部連結會帶來更多的分數，但前提是，你所帶來的外部連結是來自</a:t>
            </a:r>
            <a:r>
              <a:rPr lang="zh-TW" altLang="en-US" sz="4200" b="1" dirty="0">
                <a:solidFill>
                  <a:srgbClr val="FFFF00"/>
                </a:solidFill>
              </a:rPr>
              <a:t>不同來源</a:t>
            </a:r>
            <a:r>
              <a:rPr lang="zh-TW" altLang="en-US" dirty="0"/>
              <a:t>且</a:t>
            </a:r>
            <a:r>
              <a:rPr lang="zh-TW" altLang="en-US" sz="4200" b="1" dirty="0">
                <a:solidFill>
                  <a:srgbClr val="FFFF00"/>
                </a:solidFill>
              </a:rPr>
              <a:t>具有權威性</a:t>
            </a:r>
            <a:r>
              <a:rPr lang="zh-TW" altLang="en-US" dirty="0"/>
              <a:t>的網站。</a:t>
            </a:r>
            <a:endParaRPr lang="en-US" altLang="zh-TW" dirty="0"/>
          </a:p>
          <a:p>
            <a:r>
              <a:rPr lang="zh-TW" altLang="en-US" dirty="0"/>
              <a:t>當你撰寫的內容獲得更多的高品質外部連結，則代表你達成三個重要的排名訊號：</a:t>
            </a:r>
            <a:r>
              <a:rPr lang="zh-TW" altLang="en-US" sz="4200" b="1" dirty="0">
                <a:solidFill>
                  <a:srgbClr val="FFFF00"/>
                </a:solidFill>
              </a:rPr>
              <a:t>外部連結數量</a:t>
            </a:r>
            <a:r>
              <a:rPr lang="zh-TW" altLang="en-US" dirty="0"/>
              <a:t>、</a:t>
            </a:r>
            <a:r>
              <a:rPr lang="zh-TW" altLang="en-US" sz="4200" b="1" dirty="0">
                <a:solidFill>
                  <a:srgbClr val="FFFF00"/>
                </a:solidFill>
              </a:rPr>
              <a:t>權威性連結</a:t>
            </a:r>
            <a:r>
              <a:rPr lang="zh-TW" altLang="en-US" dirty="0"/>
              <a:t>、</a:t>
            </a:r>
            <a:r>
              <a:rPr lang="zh-TW" altLang="en-US" sz="4200" b="1" dirty="0">
                <a:solidFill>
                  <a:srgbClr val="FFFF00"/>
                </a:solidFill>
              </a:rPr>
              <a:t>外部連結多樣化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要注意的是，</a:t>
            </a:r>
            <a:r>
              <a:rPr lang="zh-TW" altLang="en-US" sz="4600" b="1" dirty="0">
                <a:solidFill>
                  <a:srgbClr val="FFFF00"/>
                </a:solidFill>
              </a:rPr>
              <a:t>社群訊號的主要作用之一，是獲得更多高品質的外部連結</a:t>
            </a:r>
            <a:r>
              <a:rPr lang="zh-TW" altLang="en-US" dirty="0"/>
              <a:t>，排名位置和社群訊號的強度，與所有社群媒體皆有高度相關性，雖然 </a:t>
            </a:r>
            <a:r>
              <a:rPr lang="en-US" altLang="zh-TW" dirty="0"/>
              <a:t>Facebook </a:t>
            </a:r>
            <a:r>
              <a:rPr lang="zh-TW" altLang="en-US" dirty="0"/>
              <a:t>仍然是使用者關注度最高的平台，但其它可以經營的社群媒體也是相當重要的。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有許多的方法可以處理外部連結建設，但它們都可以歸結為內容行銷。</a:t>
            </a:r>
            <a:endParaRPr lang="en-US" altLang="zh-TW" dirty="0"/>
          </a:p>
          <a:p>
            <a:pPr lvl="1"/>
            <a:r>
              <a:rPr lang="zh-TW" altLang="en-US" dirty="0"/>
              <a:t>建立</a:t>
            </a:r>
            <a:r>
              <a:rPr lang="zh-TW" altLang="en-US" sz="3600" b="1" dirty="0">
                <a:solidFill>
                  <a:srgbClr val="FFFF00"/>
                </a:solidFill>
              </a:rPr>
              <a:t>高品質</a:t>
            </a:r>
            <a:r>
              <a:rPr lang="zh-TW" altLang="en-US" dirty="0"/>
              <a:t>的內容。 </a:t>
            </a:r>
            <a:endParaRPr lang="en-US" altLang="zh-TW" dirty="0"/>
          </a:p>
          <a:p>
            <a:pPr lvl="1"/>
            <a:r>
              <a:rPr lang="zh-TW" altLang="en-US" sz="3600" b="1" dirty="0">
                <a:solidFill>
                  <a:srgbClr val="FFFF00"/>
                </a:solidFill>
              </a:rPr>
              <a:t>推廣</a:t>
            </a:r>
            <a:r>
              <a:rPr lang="zh-TW" altLang="en-US" dirty="0"/>
              <a:t>內容。</a:t>
            </a:r>
            <a:endParaRPr lang="en-US" altLang="zh-TW" dirty="0"/>
          </a:p>
          <a:p>
            <a:r>
              <a:rPr lang="zh-TW" altLang="en-US" dirty="0"/>
              <a:t>在台灣絕大部份 </a:t>
            </a:r>
            <a:r>
              <a:rPr lang="en-US" altLang="zh-TW" dirty="0"/>
              <a:t>SEO </a:t>
            </a:r>
            <a:r>
              <a:rPr lang="zh-TW" altLang="en-US" dirty="0"/>
              <a:t>業者是使用</a:t>
            </a:r>
            <a:r>
              <a:rPr lang="zh-TW" altLang="en-US" sz="3900" b="1" dirty="0">
                <a:solidFill>
                  <a:srgbClr val="FFFF00"/>
                </a:solidFill>
              </a:rPr>
              <a:t>大量的外部連結</a:t>
            </a:r>
            <a:r>
              <a:rPr lang="zh-TW" altLang="en-US" dirty="0"/>
              <a:t>來提升 </a:t>
            </a:r>
            <a:r>
              <a:rPr lang="en-US" altLang="zh-TW" dirty="0"/>
              <a:t>SEO </a:t>
            </a:r>
            <a:r>
              <a:rPr lang="zh-TW" altLang="en-US" dirty="0"/>
              <a:t>排序，主要原因是因為，好的內容往往需要業主的配合，這樣太過麻煩也很花時間，但如果你真的下定決心要把網站的 </a:t>
            </a:r>
            <a:r>
              <a:rPr lang="en-US" altLang="zh-TW" dirty="0"/>
              <a:t>SEO </a:t>
            </a:r>
            <a:r>
              <a:rPr lang="zh-TW" altLang="en-US" dirty="0"/>
              <a:t>做得很好，請</a:t>
            </a:r>
            <a:r>
              <a:rPr lang="zh-TW" altLang="en-US" sz="3900" b="1" dirty="0">
                <a:solidFill>
                  <a:srgbClr val="FFFF00"/>
                </a:solidFill>
              </a:rPr>
              <a:t>至少每一個禮拜為你的網站產出一篇高相關度的高品質內容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行動裝置使用者體驗優先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9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行動裝置使用者體驗優先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近年 </a:t>
            </a:r>
            <a:r>
              <a:rPr lang="en-US" altLang="zh-TW" dirty="0"/>
              <a:t>SEO </a:t>
            </a:r>
            <a:r>
              <a:rPr lang="zh-TW" altLang="en-US" dirty="0"/>
              <a:t>最大的變化之一是，</a:t>
            </a:r>
            <a:r>
              <a:rPr lang="en-US" altLang="zh-TW" dirty="0"/>
              <a:t>Google </a:t>
            </a:r>
            <a:r>
              <a:rPr lang="zh-TW" altLang="en-US" dirty="0"/>
              <a:t>轉為以</a:t>
            </a:r>
            <a:r>
              <a:rPr lang="zh-TW" altLang="en-US" sz="4200" b="1" dirty="0">
                <a:solidFill>
                  <a:srgbClr val="FFFF00"/>
                </a:solidFill>
              </a:rPr>
              <a:t>行動裝置優先收錄索引</a:t>
            </a:r>
            <a:r>
              <a:rPr lang="zh-TW" altLang="en-US" dirty="0"/>
              <a:t>，這一項轉變，這意味著</a:t>
            </a:r>
            <a:r>
              <a:rPr lang="en-US" altLang="zh-TW" dirty="0"/>
              <a:t>Google </a:t>
            </a:r>
            <a:r>
              <a:rPr lang="zh-TW" altLang="en-US" dirty="0"/>
              <a:t>會優先收錄擁有行動版網頁的網站，而不是只有電腦版的網站。</a:t>
            </a:r>
          </a:p>
          <a:p>
            <a:r>
              <a:rPr lang="zh-TW" altLang="en-US" dirty="0"/>
              <a:t>行動裝置優化是一個非常重要的排名要素，根據 </a:t>
            </a:r>
            <a:r>
              <a:rPr lang="en-US" altLang="zh-TW" dirty="0" err="1"/>
              <a:t>SearchMetrics</a:t>
            </a:r>
            <a:r>
              <a:rPr lang="en-US" altLang="zh-TW" dirty="0"/>
              <a:t> </a:t>
            </a:r>
            <a:r>
              <a:rPr lang="zh-TW" altLang="en-US" dirty="0"/>
              <a:t>的數據， 在各個國家排名</a:t>
            </a:r>
            <a:r>
              <a:rPr lang="zh-TW" altLang="en-US" sz="4200" b="1" dirty="0">
                <a:solidFill>
                  <a:srgbClr val="FFFF00"/>
                </a:solidFill>
              </a:rPr>
              <a:t>前 </a:t>
            </a:r>
            <a:r>
              <a:rPr lang="en-US" altLang="zh-TW" sz="4200" b="1" dirty="0">
                <a:solidFill>
                  <a:srgbClr val="FFFF00"/>
                </a:solidFill>
              </a:rPr>
              <a:t>100 </a:t>
            </a:r>
            <a:r>
              <a:rPr lang="zh-TW" altLang="en-US" sz="4200" b="1" dirty="0">
                <a:solidFill>
                  <a:srgbClr val="FFFF00"/>
                </a:solidFill>
              </a:rPr>
              <a:t>名的網站</a:t>
            </a:r>
            <a:r>
              <a:rPr lang="zh-TW" altLang="en-US" dirty="0"/>
              <a:t>，都擁有適合的行動裝置解決方案。</a:t>
            </a:r>
          </a:p>
          <a:p>
            <a:r>
              <a:rPr lang="zh-TW" altLang="en-US" dirty="0"/>
              <a:t>建議行動版網站和電腦版網站擁有</a:t>
            </a:r>
            <a:r>
              <a:rPr lang="zh-TW" altLang="en-US" sz="4600" b="1" dirty="0">
                <a:solidFill>
                  <a:srgbClr val="FFFF00"/>
                </a:solidFill>
              </a:rPr>
              <a:t>相同的內容</a:t>
            </a:r>
            <a:r>
              <a:rPr lang="zh-TW" altLang="en-US" dirty="0"/>
              <a:t>，將變得前所未見的重要，行動裝置友善是未來的準則，而且</a:t>
            </a:r>
            <a:r>
              <a:rPr lang="en-US" altLang="zh-TW" sz="4600" b="1" dirty="0">
                <a:solidFill>
                  <a:srgbClr val="FFFF00"/>
                </a:solidFill>
              </a:rPr>
              <a:t>85</a:t>
            </a:r>
            <a:r>
              <a:rPr lang="zh-TW" altLang="en-US" sz="4600" b="1" dirty="0">
                <a:solidFill>
                  <a:srgbClr val="FFFF00"/>
                </a:solidFill>
              </a:rPr>
              <a:t>％</a:t>
            </a:r>
            <a:r>
              <a:rPr lang="zh-TW" altLang="en-US" dirty="0"/>
              <a:t>的所有網站現在都符合</a:t>
            </a:r>
            <a:r>
              <a:rPr lang="en-US" altLang="zh-TW" dirty="0"/>
              <a:t>Google </a:t>
            </a:r>
            <a:r>
              <a:rPr lang="zh-TW" altLang="en-US" dirty="0"/>
              <a:t>的移動設備適用標準。甚至我認為，你不只是要注意行動版網頁的內容，而是在建置網站的時候，就應該</a:t>
            </a:r>
            <a:r>
              <a:rPr lang="zh-TW" altLang="en-US" sz="4600" b="1" dirty="0">
                <a:solidFill>
                  <a:srgbClr val="FFFF00"/>
                </a:solidFill>
              </a:rPr>
              <a:t>優先考慮手機使用者的畫面呈現</a:t>
            </a:r>
            <a:r>
              <a:rPr lang="zh-TW" altLang="en-US" dirty="0"/>
              <a:t>，再來考慮其它裝置使用者的體驗。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警告：根據</a:t>
            </a:r>
            <a:r>
              <a:rPr lang="en-US" altLang="zh-TW" dirty="0"/>
              <a:t>Google </a:t>
            </a:r>
            <a:r>
              <a:rPr lang="zh-TW" altLang="en-US" dirty="0"/>
              <a:t>的說法，如果您正在建立網站的行動版本，在它完成之前</a:t>
            </a:r>
            <a:r>
              <a:rPr lang="zh-TW" altLang="en-US" sz="3600" b="1" dirty="0">
                <a:solidFill>
                  <a:srgbClr val="FFFF00"/>
                </a:solidFill>
              </a:rPr>
              <a:t>不要正式上線</a:t>
            </a:r>
            <a:r>
              <a:rPr lang="zh-TW" altLang="en-US" dirty="0"/>
              <a:t>。發佈不完整或零碎版本的行動網站，可能會對網站排名造成傷害，最好在行動版網站準備就緒前，將你的網站對外保持為電腦版網站。</a:t>
            </a:r>
          </a:p>
          <a:p>
            <a:r>
              <a:rPr lang="zh-TW" altLang="en-US" dirty="0"/>
              <a:t>此外，</a:t>
            </a:r>
            <a:r>
              <a:rPr lang="zh-TW" altLang="en-US" sz="3600" b="1" dirty="0">
                <a:solidFill>
                  <a:srgbClr val="FFFF00"/>
                </a:solidFill>
              </a:rPr>
              <a:t>頁面讀取速度</a:t>
            </a:r>
            <a:r>
              <a:rPr lang="zh-TW" altLang="en-US" dirty="0"/>
              <a:t>是另一項重要的排名因素，它對於使用者體驗影響甚深，</a:t>
            </a:r>
            <a:r>
              <a:rPr lang="zh-TW" altLang="en-US" sz="3600" b="1" dirty="0">
                <a:solidFill>
                  <a:srgbClr val="FFFF00"/>
                </a:solidFill>
              </a:rPr>
              <a:t>電腦版網站應該 </a:t>
            </a:r>
            <a:r>
              <a:rPr lang="en-US" altLang="zh-TW" sz="3600" b="1" dirty="0">
                <a:solidFill>
                  <a:srgbClr val="FFFF00"/>
                </a:solidFill>
              </a:rPr>
              <a:t>3 </a:t>
            </a:r>
            <a:r>
              <a:rPr lang="zh-TW" altLang="en-US" sz="3600" b="1" dirty="0">
                <a:solidFill>
                  <a:srgbClr val="FFFF00"/>
                </a:solidFill>
              </a:rPr>
              <a:t>秒內</a:t>
            </a:r>
            <a:r>
              <a:rPr lang="zh-TW" altLang="en-US" dirty="0"/>
              <a:t>讀取完畢，而</a:t>
            </a:r>
            <a:r>
              <a:rPr lang="zh-TW" altLang="en-US" sz="3600" b="1" dirty="0">
                <a:solidFill>
                  <a:srgbClr val="FFFF00"/>
                </a:solidFill>
              </a:rPr>
              <a:t>行動版網站則應該在 </a:t>
            </a:r>
            <a:r>
              <a:rPr lang="en-US" altLang="zh-TW" sz="3600" b="1" dirty="0">
                <a:solidFill>
                  <a:srgbClr val="FFFF00"/>
                </a:solidFill>
              </a:rPr>
              <a:t>2 </a:t>
            </a:r>
            <a:r>
              <a:rPr lang="zh-TW" altLang="en-US" sz="3600" b="1" dirty="0">
                <a:solidFill>
                  <a:srgbClr val="FFFF00"/>
                </a:solidFill>
              </a:rPr>
              <a:t>秒甚至更短</a:t>
            </a:r>
            <a:r>
              <a:rPr lang="zh-TW" altLang="en-US" dirty="0"/>
              <a:t>的時間完成</a:t>
            </a:r>
            <a:r>
              <a:rPr lang="en-US" altLang="zh-TW" dirty="0"/>
              <a:t>( </a:t>
            </a:r>
            <a:r>
              <a:rPr lang="zh-TW" altLang="en-US" dirty="0"/>
              <a:t>根據</a:t>
            </a:r>
            <a:r>
              <a:rPr lang="en-US" altLang="zh-TW" dirty="0" err="1"/>
              <a:t>SearchMetrics</a:t>
            </a:r>
            <a:r>
              <a:rPr lang="en-US" altLang="zh-TW" dirty="0"/>
              <a:t> </a:t>
            </a:r>
            <a:r>
              <a:rPr lang="zh-TW" altLang="en-US" dirty="0"/>
              <a:t>所描述，排名最佳的網站，其行動版網站的讀取速度比電腦版快了 </a:t>
            </a:r>
            <a:r>
              <a:rPr lang="en-US" altLang="zh-TW" dirty="0"/>
              <a:t>1 </a:t>
            </a:r>
            <a:r>
              <a:rPr lang="zh-TW" altLang="en-US" dirty="0"/>
              <a:t>秒以上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9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使用 </a:t>
            </a:r>
            <a:r>
              <a:rPr lang="en-US" altLang="zh-TW" dirty="0">
                <a:hlinkClick r:id="rId2"/>
              </a:rPr>
              <a:t>Google Search Console</a:t>
            </a:r>
            <a:br>
              <a:rPr lang="en-US" altLang="zh-TW" dirty="0"/>
            </a:br>
            <a:r>
              <a:rPr lang="en-US" altLang="zh-TW" dirty="0"/>
              <a:t>(https://www.google.com/webmasters) </a:t>
            </a:r>
            <a:r>
              <a:rPr lang="zh-TW" altLang="en-US" dirty="0"/>
              <a:t>加入並驗證你的行動版網站。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zh-TW" altLang="en-US" dirty="0">
                <a:hlinkClick r:id="rId3"/>
              </a:rPr>
              <a:t>結構化資料測試工具</a:t>
            </a:r>
            <a:r>
              <a:rPr lang="zh-TW" altLang="en-US" dirty="0"/>
              <a:t> </a:t>
            </a:r>
            <a:r>
              <a:rPr lang="en-US" altLang="zh-TW" dirty="0"/>
              <a:t>(https://search.google.com/structured-data/testing-tool) </a:t>
            </a:r>
            <a:r>
              <a:rPr lang="zh-TW" altLang="en-US" dirty="0"/>
              <a:t>確保你的電腦版及行動版網站都擁有相同的結構化標記。</a:t>
            </a:r>
            <a:endParaRPr lang="en-US" altLang="zh-TW" dirty="0"/>
          </a:p>
          <a:p>
            <a:r>
              <a:rPr lang="zh-TW" altLang="en-US" dirty="0"/>
              <a:t>確保 </a:t>
            </a:r>
            <a:r>
              <a:rPr lang="en-US" altLang="zh-TW" dirty="0">
                <a:hlinkClick r:id="rId4"/>
              </a:rPr>
              <a:t>robots.txt</a:t>
            </a:r>
            <a:r>
              <a:rPr lang="en-US" altLang="zh-TW" dirty="0"/>
              <a:t> </a:t>
            </a:r>
            <a:r>
              <a:rPr lang="zh-TW" altLang="en-US" dirty="0"/>
              <a:t>測 試 工 具 </a:t>
            </a:r>
            <a:r>
              <a:rPr lang="en-US" altLang="zh-TW" dirty="0"/>
              <a:t>(https://www.google.com/webmasters/tools/robots-testing-tool) </a:t>
            </a:r>
            <a:r>
              <a:rPr lang="zh-TW" altLang="en-US" dirty="0"/>
              <a:t>能夠正常的讀取你的行動版網站。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>
                <a:hlinkClick r:id="rId2"/>
              </a:rPr>
              <a:t>行動裝置相容性測試</a:t>
            </a:r>
            <a:r>
              <a:rPr lang="zh-TW" altLang="en-US" dirty="0"/>
              <a:t> </a:t>
            </a:r>
            <a:r>
              <a:rPr lang="en-US" altLang="zh-TW" dirty="0"/>
              <a:t>(https://search.google.com/search-console/mobile-friendly) </a:t>
            </a:r>
            <a:r>
              <a:rPr lang="zh-TW" altLang="en-US" dirty="0"/>
              <a:t>測試網站讀取速度，如果網頁讀取過慢，請使用測試工具找出未經壓縮的內容、網頁錯誤及其它問題，從而提升網站速度。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搜尋引擎最佳化</a:t>
            </a:r>
            <a:r>
              <a:rPr lang="en-US" altLang="zh-TW" dirty="0"/>
              <a:t>(Search Engine Optimization)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是一種透過了解</a:t>
            </a:r>
            <a:r>
              <a:rPr lang="zh-TW" altLang="en-US" sz="3600" b="1" dirty="0">
                <a:solidFill>
                  <a:srgbClr val="FFFF00"/>
                </a:solidFill>
              </a:rPr>
              <a:t>搜尋引擎</a:t>
            </a:r>
            <a:r>
              <a:rPr lang="zh-TW" altLang="en-US" dirty="0"/>
              <a:t>的運作規則來調整網站，以及提高目的網站在有關</a:t>
            </a:r>
            <a:r>
              <a:rPr lang="zh-TW" altLang="en-US" sz="3600" b="1" dirty="0">
                <a:solidFill>
                  <a:srgbClr val="FFFF00"/>
                </a:solidFill>
              </a:rPr>
              <a:t>搜尋引擎內排名</a:t>
            </a:r>
            <a:r>
              <a:rPr lang="zh-TW" altLang="en-US" dirty="0"/>
              <a:t>的方式。</a:t>
            </a:r>
            <a:endParaRPr lang="en-US" altLang="zh-TW" dirty="0"/>
          </a:p>
          <a:p>
            <a:r>
              <a:rPr lang="zh-TW" altLang="en-US" dirty="0"/>
              <a:t>由於不少研究發現，搜尋引擎的用戶往往只會留意搜尋結果最</a:t>
            </a:r>
            <a:r>
              <a:rPr lang="zh-TW" altLang="en-US" sz="3600" b="1" dirty="0">
                <a:solidFill>
                  <a:srgbClr val="FFFF00"/>
                </a:solidFill>
              </a:rPr>
              <a:t>前面的幾個項目</a:t>
            </a:r>
            <a:r>
              <a:rPr lang="zh-TW" altLang="en-US" dirty="0"/>
              <a:t>，所以不少網站都希望透過各種形式來影響搜尋引擎的排序，讓自己的網站可以有優秀的搜尋排名。</a:t>
            </a:r>
            <a:endParaRPr lang="en-US" altLang="zh-TW" dirty="0"/>
          </a:p>
          <a:p>
            <a:r>
              <a:rPr lang="zh-TW" altLang="en-US" dirty="0"/>
              <a:t>所謂「</a:t>
            </a:r>
            <a:r>
              <a:rPr lang="zh-TW" altLang="en-US" sz="3600" b="1" dirty="0">
                <a:solidFill>
                  <a:srgbClr val="FFFF00"/>
                </a:solidFill>
              </a:rPr>
              <a:t>針對搜尋引擎作最佳化的處理</a:t>
            </a:r>
            <a:r>
              <a:rPr lang="zh-TW" altLang="en-US" dirty="0"/>
              <a:t>」，是指為了要讓網站更容易被搜尋引擎接受。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3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其他因素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8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其他因素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加密： </a:t>
            </a:r>
          </a:p>
          <a:p>
            <a:pPr lvl="1"/>
            <a:r>
              <a:rPr lang="en-US" altLang="zh-TW" dirty="0" err="1"/>
              <a:t>Backlinko</a:t>
            </a:r>
            <a:r>
              <a:rPr lang="en-US" altLang="zh-TW" dirty="0"/>
              <a:t> </a:t>
            </a:r>
            <a:r>
              <a:rPr lang="zh-TW" altLang="en-US" dirty="0"/>
              <a:t>發現，</a:t>
            </a:r>
            <a:r>
              <a:rPr lang="en-US" altLang="zh-TW" dirty="0"/>
              <a:t>https </a:t>
            </a:r>
            <a:r>
              <a:rPr lang="zh-TW" altLang="en-US" dirty="0"/>
              <a:t>網站和搜尋結果第 </a:t>
            </a:r>
            <a:r>
              <a:rPr lang="en-US" altLang="zh-TW" dirty="0"/>
              <a:t>1 </a:t>
            </a:r>
            <a:r>
              <a:rPr lang="zh-TW" altLang="en-US" dirty="0"/>
              <a:t>頁之間的強烈相關性， </a:t>
            </a:r>
            <a:r>
              <a:rPr lang="en-US" altLang="zh-TW" dirty="0" err="1"/>
              <a:t>SearchMetrics</a:t>
            </a:r>
            <a:r>
              <a:rPr lang="en-US" altLang="zh-TW" dirty="0"/>
              <a:t> </a:t>
            </a:r>
            <a:r>
              <a:rPr lang="zh-TW" altLang="en-US" dirty="0"/>
              <a:t>確認，</a:t>
            </a:r>
            <a:r>
              <a:rPr lang="en-US" altLang="zh-TW" sz="3600" b="1" dirty="0">
                <a:solidFill>
                  <a:srgbClr val="FFFF00"/>
                </a:solidFill>
              </a:rPr>
              <a:t>45% </a:t>
            </a:r>
            <a:r>
              <a:rPr lang="zh-TW" altLang="en-US" sz="3600" b="1" dirty="0">
                <a:solidFill>
                  <a:srgbClr val="FFFF00"/>
                </a:solidFill>
              </a:rPr>
              <a:t>的頂尖網站都有使用</a:t>
            </a:r>
            <a:r>
              <a:rPr lang="en-US" altLang="zh-TW" sz="3600" b="1" dirty="0">
                <a:solidFill>
                  <a:srgbClr val="FFFF00"/>
                </a:solidFill>
              </a:rPr>
              <a:t>https </a:t>
            </a:r>
            <a:r>
              <a:rPr lang="zh-TW" altLang="en-US" sz="3600" b="1" dirty="0">
                <a:solidFill>
                  <a:srgbClr val="FFFF00"/>
                </a:solidFill>
              </a:rPr>
              <a:t>加密</a:t>
            </a:r>
            <a:r>
              <a:rPr lang="en-US" altLang="zh-TW" dirty="0"/>
              <a:t>( </a:t>
            </a:r>
            <a:r>
              <a:rPr lang="zh-TW" altLang="en-US" dirty="0"/>
              <a:t>在</a:t>
            </a:r>
            <a:r>
              <a:rPr lang="en-US" altLang="zh-TW" dirty="0"/>
              <a:t>2015 </a:t>
            </a:r>
            <a:r>
              <a:rPr lang="zh-TW" altLang="en-US" dirty="0"/>
              <a:t>年僅有</a:t>
            </a:r>
            <a:r>
              <a:rPr lang="en-US" altLang="zh-TW" dirty="0"/>
              <a:t>12%)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Google </a:t>
            </a:r>
            <a:r>
              <a:rPr lang="zh-TW" altLang="en-US" dirty="0"/>
              <a:t>在 </a:t>
            </a:r>
            <a:r>
              <a:rPr lang="en-US" altLang="zh-TW" dirty="0"/>
              <a:t>2014 </a:t>
            </a:r>
            <a:r>
              <a:rPr lang="zh-TW" altLang="en-US" dirty="0"/>
              <a:t>年時即證實，</a:t>
            </a:r>
            <a:r>
              <a:rPr lang="zh-TW" altLang="en-US" sz="3600" b="1" dirty="0">
                <a:solidFill>
                  <a:srgbClr val="FFFF00"/>
                </a:solidFill>
              </a:rPr>
              <a:t>擁有強大的 </a:t>
            </a:r>
            <a:r>
              <a:rPr lang="en-US" altLang="zh-TW" sz="3600" b="1" dirty="0">
                <a:solidFill>
                  <a:srgbClr val="FFFF00"/>
                </a:solidFill>
              </a:rPr>
              <a:t>https </a:t>
            </a:r>
            <a:r>
              <a:rPr lang="zh-TW" altLang="en-US" sz="3600" b="1" dirty="0">
                <a:solidFill>
                  <a:srgbClr val="FFFF00"/>
                </a:solidFill>
              </a:rPr>
              <a:t>加密的網站，排名將優於 </a:t>
            </a:r>
            <a:r>
              <a:rPr lang="en-US" altLang="zh-TW" sz="3600" b="1" dirty="0">
                <a:solidFill>
                  <a:srgbClr val="FFFF00"/>
                </a:solidFill>
              </a:rPr>
              <a:t>http </a:t>
            </a:r>
            <a:r>
              <a:rPr lang="zh-TW" altLang="en-US" sz="3600" b="1" dirty="0">
                <a:solidFill>
                  <a:srgbClr val="FFFF00"/>
                </a:solidFill>
              </a:rPr>
              <a:t>網站</a:t>
            </a:r>
            <a:r>
              <a:rPr lang="zh-TW" altLang="en-US" dirty="0"/>
              <a:t>，而從 </a:t>
            </a:r>
            <a:r>
              <a:rPr lang="en-US" altLang="zh-TW" dirty="0"/>
              <a:t>2017 </a:t>
            </a:r>
            <a:r>
              <a:rPr lang="zh-TW" altLang="en-US" dirty="0"/>
              <a:t>年起，若你的網站沒有使用</a:t>
            </a:r>
            <a:r>
              <a:rPr lang="en-US" altLang="zh-TW" dirty="0"/>
              <a:t>https </a:t>
            </a:r>
            <a:r>
              <a:rPr lang="zh-TW" altLang="en-US" dirty="0"/>
              <a:t>加密， 在 </a:t>
            </a:r>
            <a:r>
              <a:rPr lang="en-US" altLang="zh-TW" dirty="0"/>
              <a:t>Google Chrome </a:t>
            </a:r>
            <a:r>
              <a:rPr lang="zh-TW" altLang="en-US" dirty="0"/>
              <a:t>瀏覽器中將被標示為</a:t>
            </a:r>
            <a:r>
              <a:rPr lang="zh-TW" altLang="en-US" sz="3600" b="1" dirty="0">
                <a:solidFill>
                  <a:srgbClr val="FFFF00"/>
                </a:solidFill>
              </a:rPr>
              <a:t>不安全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9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H1 </a:t>
            </a:r>
            <a:r>
              <a:rPr lang="zh-TW" altLang="en-US" dirty="0"/>
              <a:t>以及 </a:t>
            </a:r>
            <a:r>
              <a:rPr lang="en-US" altLang="zh-TW" b="1" dirty="0"/>
              <a:t>H2 </a:t>
            </a:r>
            <a:r>
              <a:rPr lang="zh-TW" altLang="en-US" dirty="0"/>
              <a:t>標籤： </a:t>
            </a:r>
          </a:p>
          <a:p>
            <a:pPr lvl="1"/>
            <a:r>
              <a:rPr lang="zh-TW" altLang="en-US" dirty="0"/>
              <a:t>從今年開始， 有愈來愈多的著陸頁面使用 </a:t>
            </a:r>
            <a:r>
              <a:rPr lang="en-US" altLang="zh-TW" dirty="0"/>
              <a:t>H1 </a:t>
            </a:r>
            <a:r>
              <a:rPr lang="zh-TW" altLang="en-US" dirty="0"/>
              <a:t>以及 </a:t>
            </a:r>
            <a:r>
              <a:rPr lang="en-US" altLang="zh-TW" dirty="0"/>
              <a:t>H2 </a:t>
            </a:r>
            <a:r>
              <a:rPr lang="zh-TW" altLang="en-US" dirty="0"/>
              <a:t>標籤， </a:t>
            </a:r>
            <a:r>
              <a:rPr lang="en-US" altLang="zh-TW" dirty="0" err="1"/>
              <a:t>SearchMetrics</a:t>
            </a:r>
            <a:r>
              <a:rPr lang="en-US" altLang="zh-TW" dirty="0"/>
              <a:t> </a:t>
            </a:r>
            <a:r>
              <a:rPr lang="zh-TW" altLang="en-US" dirty="0"/>
              <a:t>發現，</a:t>
            </a:r>
            <a:r>
              <a:rPr lang="zh-TW" altLang="en-US" sz="3600" b="1" dirty="0">
                <a:solidFill>
                  <a:srgbClr val="FFFF00"/>
                </a:solidFill>
              </a:rPr>
              <a:t>至少使用一個 </a:t>
            </a:r>
            <a:r>
              <a:rPr lang="en-US" altLang="zh-TW" sz="3600" b="1" dirty="0">
                <a:solidFill>
                  <a:srgbClr val="FFFF00"/>
                </a:solidFill>
              </a:rPr>
              <a:t>H2 </a:t>
            </a:r>
            <a:r>
              <a:rPr lang="zh-TW" altLang="en-US" sz="3600" b="1" dirty="0">
                <a:solidFill>
                  <a:srgbClr val="FFFF00"/>
                </a:solidFill>
              </a:rPr>
              <a:t>標籤</a:t>
            </a:r>
            <a:r>
              <a:rPr lang="zh-TW" altLang="en-US" dirty="0"/>
              <a:t>會和更好的 </a:t>
            </a:r>
            <a:r>
              <a:rPr lang="en-US" altLang="zh-TW" dirty="0"/>
              <a:t>SEO </a:t>
            </a:r>
            <a:r>
              <a:rPr lang="zh-TW" altLang="en-US" dirty="0"/>
              <a:t>排序是有關聯性的。</a:t>
            </a:r>
            <a:endParaRPr lang="en-US" altLang="zh-TW" dirty="0"/>
          </a:p>
          <a:p>
            <a:r>
              <a:rPr lang="zh-TW" altLang="en-US" dirty="0"/>
              <a:t>錨點文字 </a:t>
            </a:r>
            <a:r>
              <a:rPr lang="en-US" altLang="zh-TW" b="1" dirty="0"/>
              <a:t>(Anchor text)</a:t>
            </a:r>
            <a:r>
              <a:rPr lang="zh-TW" altLang="en-US" dirty="0"/>
              <a:t>： </a:t>
            </a:r>
          </a:p>
          <a:p>
            <a:pPr lvl="1"/>
            <a:r>
              <a:rPr lang="zh-TW" altLang="en-US" sz="3600" b="1" dirty="0">
                <a:solidFill>
                  <a:srgbClr val="FFFF00"/>
                </a:solidFill>
              </a:rPr>
              <a:t>完全比對的連結文字錨點</a:t>
            </a:r>
            <a:r>
              <a:rPr lang="zh-TW" altLang="en-US" dirty="0"/>
              <a:t>依然對 </a:t>
            </a:r>
            <a:r>
              <a:rPr lang="en-US" altLang="zh-TW" dirty="0"/>
              <a:t>SEO </a:t>
            </a:r>
            <a:r>
              <a:rPr lang="zh-TW" altLang="en-US" dirty="0"/>
              <a:t>排名有很大的影響，但如果你的連結點擊後顯示的是不自然或垃圾的內容，你可能會面臨</a:t>
            </a:r>
            <a:r>
              <a:rPr lang="zh-TW" altLang="en-US" sz="3600" b="1" dirty="0">
                <a:solidFill>
                  <a:srgbClr val="FFFF00"/>
                </a:solidFill>
              </a:rPr>
              <a:t>企鵝演算法</a:t>
            </a:r>
            <a:r>
              <a:rPr lang="en-US" altLang="zh-TW" sz="3600" b="1" dirty="0">
                <a:solidFill>
                  <a:srgbClr val="FFFF00"/>
                </a:solidFill>
              </a:rPr>
              <a:t>(Penguin Update) </a:t>
            </a:r>
            <a:r>
              <a:rPr lang="zh-TW" altLang="en-US" dirty="0"/>
              <a:t>的懲罰，你要做的是讓你的錨點文字充滿多樣化而且自然的呈現。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彈出式廣告： </a:t>
            </a:r>
          </a:p>
          <a:p>
            <a:pPr lvl="1"/>
            <a:r>
              <a:rPr lang="zh-TW" altLang="en-US" dirty="0"/>
              <a:t>為了與 </a:t>
            </a:r>
            <a:r>
              <a:rPr lang="en-US" altLang="zh-TW" dirty="0"/>
              <a:t>Google </a:t>
            </a:r>
            <a:r>
              <a:rPr lang="zh-TW" altLang="en-US" dirty="0"/>
              <a:t>強調行動優先同調，截至 </a:t>
            </a:r>
            <a:r>
              <a:rPr lang="en-US" altLang="zh-TW" dirty="0"/>
              <a:t>2017 </a:t>
            </a:r>
            <a:r>
              <a:rPr lang="zh-TW" altLang="en-US" dirty="0"/>
              <a:t>年</a:t>
            </a:r>
            <a:r>
              <a:rPr lang="en-US" altLang="zh-TW" dirty="0"/>
              <a:t>3 </a:t>
            </a:r>
            <a:r>
              <a:rPr lang="zh-TW" altLang="en-US" dirty="0"/>
              <a:t>月，</a:t>
            </a:r>
            <a:r>
              <a:rPr lang="en-US" altLang="zh-TW" dirty="0"/>
              <a:t>Google </a:t>
            </a:r>
            <a:r>
              <a:rPr lang="zh-TW" altLang="en-US" dirty="0"/>
              <a:t>開始</a:t>
            </a:r>
            <a:r>
              <a:rPr lang="zh-TW" altLang="en-US" sz="3600" b="1" dirty="0">
                <a:solidFill>
                  <a:srgbClr val="FFFF00"/>
                </a:solidFill>
              </a:rPr>
              <a:t>打擊會干擾使用者的彈出式廣告</a:t>
            </a:r>
            <a:r>
              <a:rPr lang="zh-TW" altLang="en-US" dirty="0"/>
              <a:t>，這意味著任何包含主要內容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CTA </a:t>
            </a:r>
            <a:r>
              <a:rPr lang="zh-TW" altLang="en-US" dirty="0"/>
              <a:t>的網頁，若使用者點擊時跳轉到新的視窗或不同網域，可能會受到懲罰。</a:t>
            </a:r>
            <a:endParaRPr lang="en-US" altLang="zh-TW" dirty="0"/>
          </a:p>
          <a:p>
            <a:pPr lvl="1"/>
            <a:r>
              <a:rPr lang="zh-TW" altLang="en-US" dirty="0"/>
              <a:t>例外情況包含了</a:t>
            </a:r>
            <a:r>
              <a:rPr lang="zh-TW" altLang="en-US" sz="3600" b="1" dirty="0">
                <a:solidFill>
                  <a:srgbClr val="FFFF00"/>
                </a:solidFill>
              </a:rPr>
              <a:t>登入對話框</a:t>
            </a:r>
            <a:r>
              <a:rPr lang="zh-TW" altLang="en-US" dirty="0"/>
              <a:t>、</a:t>
            </a:r>
            <a:r>
              <a:rPr lang="zh-TW" altLang="en-US" sz="3600" b="1" dirty="0">
                <a:solidFill>
                  <a:srgbClr val="FFFF00"/>
                </a:solidFill>
              </a:rPr>
              <a:t>不過於明顯的小型橫幅</a:t>
            </a:r>
            <a:r>
              <a:rPr lang="zh-TW" altLang="en-US" dirty="0"/>
              <a:t>以及</a:t>
            </a:r>
            <a:r>
              <a:rPr lang="zh-TW" altLang="en-US" sz="3600" b="1" dirty="0">
                <a:solidFill>
                  <a:srgbClr val="FFFF00"/>
                </a:solidFill>
              </a:rPr>
              <a:t>法律要求的視窗</a:t>
            </a:r>
            <a:r>
              <a:rPr lang="en-US" altLang="zh-TW" sz="3600" b="1" dirty="0">
                <a:solidFill>
                  <a:srgbClr val="FFFF00"/>
                </a:solidFill>
              </a:rPr>
              <a:t>( </a:t>
            </a:r>
            <a:r>
              <a:rPr lang="zh-TW" altLang="en-US" sz="3600" b="1" dirty="0">
                <a:solidFill>
                  <a:srgbClr val="FFFF00"/>
                </a:solidFill>
              </a:rPr>
              <a:t>如：年齡驗證</a:t>
            </a:r>
            <a:r>
              <a:rPr lang="en-US" altLang="zh-TW" sz="3600" b="1" dirty="0">
                <a:solidFill>
                  <a:srgbClr val="FFFF00"/>
                </a:solidFill>
              </a:rPr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改善方案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sz="3600" b="1" dirty="0">
                <a:solidFill>
                  <a:srgbClr val="FFFF00"/>
                </a:solidFill>
              </a:rPr>
              <a:t>https </a:t>
            </a:r>
            <a:r>
              <a:rPr lang="zh-TW" altLang="en-US" sz="3600" b="1" dirty="0">
                <a:solidFill>
                  <a:srgbClr val="FFFF00"/>
                </a:solidFill>
              </a:rPr>
              <a:t>加密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使用 </a:t>
            </a:r>
            <a:r>
              <a:rPr lang="en-US" altLang="zh-TW" sz="3600" b="1" dirty="0">
                <a:solidFill>
                  <a:srgbClr val="FFFF00"/>
                </a:solidFill>
              </a:rPr>
              <a:t>H2 </a:t>
            </a:r>
            <a:r>
              <a:rPr lang="zh-TW" altLang="en-US" sz="3600" b="1" dirty="0">
                <a:solidFill>
                  <a:srgbClr val="FFFF00"/>
                </a:solidFill>
              </a:rPr>
              <a:t>標籤</a:t>
            </a:r>
            <a:r>
              <a:rPr lang="zh-TW" altLang="en-US" dirty="0"/>
              <a:t>，尤其是如果你網站的關鍵重要頁面沒有使用的話，請馬上加上。</a:t>
            </a:r>
          </a:p>
          <a:p>
            <a:r>
              <a:rPr lang="zh-TW" altLang="en-US" dirty="0"/>
              <a:t>確保你的</a:t>
            </a:r>
            <a:r>
              <a:rPr lang="zh-TW" altLang="en-US" sz="3600" b="1" dirty="0">
                <a:solidFill>
                  <a:srgbClr val="FFFF00"/>
                </a:solidFill>
              </a:rPr>
              <a:t>錨點文字是多樣化且在語意上是相關</a:t>
            </a:r>
            <a:r>
              <a:rPr lang="zh-TW" altLang="en-US" dirty="0"/>
              <a:t>的。 </a:t>
            </a:r>
          </a:p>
          <a:p>
            <a:r>
              <a:rPr lang="zh-TW" altLang="en-US" dirty="0"/>
              <a:t>在網站所有頁面中</a:t>
            </a:r>
            <a:r>
              <a:rPr lang="zh-TW" altLang="en-US" sz="3600" b="1" dirty="0">
                <a:solidFill>
                  <a:srgbClr val="FFFF00"/>
                </a:solidFill>
              </a:rPr>
              <a:t>移除彈出式視窗 </a:t>
            </a:r>
            <a:r>
              <a:rPr lang="en-US" altLang="zh-TW" sz="3600" b="1" dirty="0">
                <a:solidFill>
                  <a:srgbClr val="FFFF00"/>
                </a:solidFill>
              </a:rPr>
              <a:t>( </a:t>
            </a:r>
            <a:r>
              <a:rPr lang="zh-TW" altLang="en-US" sz="3600" b="1" dirty="0">
                <a:solidFill>
                  <a:srgbClr val="FFFF00"/>
                </a:solidFill>
              </a:rPr>
              <a:t>未經使用者點擊的 </a:t>
            </a:r>
            <a:r>
              <a:rPr lang="en-US" altLang="zh-TW" sz="3600" b="1" dirty="0">
                <a:solidFill>
                  <a:srgbClr val="FFFF00"/>
                </a:solidFill>
              </a:rPr>
              <a:t>)</a:t>
            </a:r>
            <a:r>
              <a:rPr lang="zh-TW" altLang="en-US" dirty="0"/>
              <a:t>。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0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SEO </a:t>
            </a:r>
            <a:r>
              <a:rPr lang="zh-TW" altLang="en-US" dirty="0"/>
              <a:t>利器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45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平常在進行</a:t>
            </a:r>
            <a:r>
              <a:rPr lang="en-US" altLang="zh-TW" dirty="0"/>
              <a:t>SEO </a:t>
            </a:r>
            <a:r>
              <a:rPr lang="zh-TW" altLang="en-US" dirty="0"/>
              <a:t>檢測時，一般都會同時使用數十種以上的</a:t>
            </a:r>
            <a:r>
              <a:rPr lang="en-US" altLang="zh-TW" dirty="0"/>
              <a:t>SEO </a:t>
            </a:r>
            <a:r>
              <a:rPr lang="zh-TW" altLang="en-US" dirty="0"/>
              <a:t>工具，善用工具除了可以提高效率之外、更可以幫助你了解網站的問題在哪。每一年流行的 </a:t>
            </a:r>
            <a:r>
              <a:rPr lang="en-US" altLang="zh-TW" dirty="0"/>
              <a:t>SEO </a:t>
            </a:r>
            <a:r>
              <a:rPr lang="zh-TW" altLang="en-US" dirty="0"/>
              <a:t>工具都有所不同，老師將整理出近期最普遍、且最多人使用的</a:t>
            </a:r>
            <a:r>
              <a:rPr lang="en-US" altLang="zh-TW" dirty="0"/>
              <a:t>SEO </a:t>
            </a:r>
            <a:r>
              <a:rPr lang="zh-TW" altLang="en-US" dirty="0"/>
              <a:t>工具給你參考：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altLang="zh-TW" dirty="0">
                <a:hlinkClick r:id="rId2"/>
              </a:rPr>
              <a:t>Google Trend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Google Trend </a:t>
            </a:r>
            <a:r>
              <a:rPr lang="zh-TW" altLang="en-US" dirty="0"/>
              <a:t>為 </a:t>
            </a:r>
            <a:r>
              <a:rPr lang="en-US" altLang="zh-TW" dirty="0"/>
              <a:t>Google </a:t>
            </a:r>
            <a:r>
              <a:rPr lang="zh-TW" altLang="en-US" dirty="0"/>
              <a:t>官方的工具，主要的功能為</a:t>
            </a:r>
            <a:r>
              <a:rPr lang="zh-TW" altLang="en-US" sz="3900" b="1" dirty="0">
                <a:solidFill>
                  <a:srgbClr val="FFFF00"/>
                </a:solidFill>
              </a:rPr>
              <a:t>觀察關鍵字的搜尋趨勢</a:t>
            </a:r>
            <a:r>
              <a:rPr lang="zh-TW" altLang="en-US" dirty="0"/>
              <a:t>，雖然他不會讓我們看到每一組關鍵字詳細的搜尋量，但卻可以綜觀的幫我們</a:t>
            </a:r>
            <a:r>
              <a:rPr lang="zh-TW" altLang="en-US" sz="3900" b="1" dirty="0">
                <a:solidFill>
                  <a:srgbClr val="FFFF00"/>
                </a:solidFill>
              </a:rPr>
              <a:t>觀察網路上的搜尋行為</a:t>
            </a:r>
            <a:r>
              <a:rPr lang="zh-TW" altLang="en-US" dirty="0"/>
              <a:t>，抓住用戶的搜尋行為我們也才能整理出相對應的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SEO </a:t>
            </a:r>
            <a:r>
              <a:rPr lang="zh-TW" altLang="en-US" dirty="0"/>
              <a:t>策略。</a:t>
            </a:r>
          </a:p>
          <a:p>
            <a:r>
              <a:rPr lang="zh-TW" altLang="en-US" dirty="0"/>
              <a:t>舉例來說，圖中我搜尋了“神奇寶貝”、“寶可夢”這兩組關鍵字，你會發現在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2016 </a:t>
            </a:r>
            <a:r>
              <a:rPr lang="zh-TW" altLang="en-US" dirty="0"/>
              <a:t>年的年中，因為寶可夢手機遊戲火紅的關係，導致搜尋量有大幅提高，且我們更可以發現，現在網友搜尋“寶可夢”比“神奇寶貝”還要來得更多，這時候如果我們以寶可夢做為話題來撰寫文章、輔佐</a:t>
            </a:r>
            <a:r>
              <a:rPr lang="en-US" altLang="zh-TW" dirty="0"/>
              <a:t>SEO</a:t>
            </a:r>
            <a:r>
              <a:rPr lang="zh-TW" altLang="en-US" dirty="0"/>
              <a:t>，會有顯著的成效。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84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Open Site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Site Explorer </a:t>
            </a:r>
            <a:r>
              <a:rPr lang="zh-TW" altLang="en-US" dirty="0"/>
              <a:t>是一款 </a:t>
            </a:r>
            <a:r>
              <a:rPr lang="en-US" altLang="zh-TW" dirty="0"/>
              <a:t>CP </a:t>
            </a:r>
            <a:r>
              <a:rPr lang="zh-TW" altLang="en-US" dirty="0"/>
              <a:t>值很高的 </a:t>
            </a:r>
            <a:r>
              <a:rPr lang="en-US" altLang="zh-TW" dirty="0"/>
              <a:t>SEO </a:t>
            </a:r>
            <a:r>
              <a:rPr lang="zh-TW" altLang="en-US" dirty="0"/>
              <a:t>工具，</a:t>
            </a:r>
            <a:r>
              <a:rPr lang="en-US" altLang="zh-TW" dirty="0"/>
              <a:t>Open Site Explorer </a:t>
            </a:r>
            <a:r>
              <a:rPr lang="zh-TW" altLang="en-US" dirty="0"/>
              <a:t>除了數據較精準之外，</a:t>
            </a:r>
            <a:r>
              <a:rPr lang="zh-TW" altLang="en-US" sz="3600" b="1" dirty="0">
                <a:solidFill>
                  <a:srgbClr val="FFFF00"/>
                </a:solidFill>
              </a:rPr>
              <a:t>連結的分析還能夠 </a:t>
            </a:r>
            <a:r>
              <a:rPr lang="en-US" altLang="zh-TW" sz="3600" b="1" dirty="0">
                <a:solidFill>
                  <a:srgbClr val="FFFF00"/>
                </a:solidFill>
              </a:rPr>
              <a:t>by page </a:t>
            </a:r>
            <a:r>
              <a:rPr lang="zh-TW" altLang="en-US" sz="3600" b="1" dirty="0">
                <a:solidFill>
                  <a:srgbClr val="FFFF00"/>
                </a:solidFill>
              </a:rPr>
              <a:t>的來觀察</a:t>
            </a:r>
            <a:r>
              <a:rPr lang="zh-TW" altLang="en-US" dirty="0"/>
              <a:t>，更重要的是</a:t>
            </a:r>
            <a:r>
              <a:rPr lang="en-US" altLang="zh-TW" dirty="0"/>
              <a:t>.. </a:t>
            </a:r>
            <a:r>
              <a:rPr lang="zh-TW" altLang="en-US" sz="3600" b="1" dirty="0">
                <a:solidFill>
                  <a:srgbClr val="FFFF00"/>
                </a:solidFill>
              </a:rPr>
              <a:t>錨點文字</a:t>
            </a:r>
            <a:r>
              <a:rPr lang="zh-TW" altLang="en-US" dirty="0"/>
              <a:t>、</a:t>
            </a:r>
            <a:r>
              <a:rPr lang="zh-TW" altLang="en-US" sz="3600" b="1" dirty="0">
                <a:solidFill>
                  <a:srgbClr val="FFFF00"/>
                </a:solidFill>
              </a:rPr>
              <a:t>連結的細節</a:t>
            </a:r>
            <a:r>
              <a:rPr lang="zh-TW" altLang="en-US" dirty="0"/>
              <a:t>他也能夠幫你分析、整理出來。如果你以前從來沒有使用過，不如就註冊使用看看吧 ！ </a:t>
            </a:r>
            <a:r>
              <a:rPr lang="en-US" altLang="zh-TW" dirty="0"/>
              <a:t>( </a:t>
            </a:r>
            <a:r>
              <a:rPr lang="zh-TW" altLang="en-US" dirty="0"/>
              <a:t>註冊免費試用）。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7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Redirect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Redirect Path </a:t>
            </a:r>
            <a:r>
              <a:rPr lang="zh-TW" altLang="en-US" dirty="0"/>
              <a:t>是一款 </a:t>
            </a:r>
            <a:r>
              <a:rPr lang="en-US" altLang="zh-TW" dirty="0"/>
              <a:t>Chrome </a:t>
            </a:r>
            <a:r>
              <a:rPr lang="zh-TW" altLang="en-US" dirty="0"/>
              <a:t>的外掛，它能夠協助你偵測當前網址的 </a:t>
            </a:r>
            <a:r>
              <a:rPr lang="en-US" altLang="zh-TW" sz="3600" b="1" dirty="0">
                <a:solidFill>
                  <a:srgbClr val="FFFF00"/>
                </a:solidFill>
              </a:rPr>
              <a:t>HTTP </a:t>
            </a:r>
            <a:r>
              <a:rPr lang="zh-TW" altLang="en-US" sz="3600" b="1" dirty="0">
                <a:solidFill>
                  <a:srgbClr val="FFFF00"/>
                </a:solidFill>
              </a:rPr>
              <a:t>回應碼</a:t>
            </a:r>
            <a:r>
              <a:rPr lang="zh-TW" altLang="en-US" dirty="0"/>
              <a:t>，不管網頁是 </a:t>
            </a:r>
            <a:r>
              <a:rPr lang="en-US" altLang="zh-TW" dirty="0"/>
              <a:t>404</a:t>
            </a:r>
            <a:r>
              <a:rPr lang="zh-TW" altLang="en-US" dirty="0"/>
              <a:t>、</a:t>
            </a:r>
            <a:r>
              <a:rPr lang="en-US" altLang="zh-TW" dirty="0"/>
              <a:t>302</a:t>
            </a:r>
            <a:r>
              <a:rPr lang="zh-TW" altLang="en-US" dirty="0"/>
              <a:t>、</a:t>
            </a:r>
            <a:r>
              <a:rPr lang="en-US" altLang="zh-TW" dirty="0"/>
              <a:t>301</a:t>
            </a:r>
            <a:r>
              <a:rPr lang="zh-TW" altLang="en-US" dirty="0"/>
              <a:t>，不同的回應碼在 </a:t>
            </a:r>
            <a:r>
              <a:rPr lang="en-US" altLang="zh-TW" dirty="0"/>
              <a:t>SEO </a:t>
            </a:r>
            <a:r>
              <a:rPr lang="zh-TW" altLang="en-US" dirty="0"/>
              <a:t>上都有不同的涵義。</a:t>
            </a:r>
          </a:p>
          <a:p>
            <a:r>
              <a:rPr lang="zh-TW" altLang="en-US" dirty="0"/>
              <a:t>以轉址來說，常見的有 </a:t>
            </a:r>
            <a:r>
              <a:rPr lang="en-US" altLang="zh-TW" dirty="0"/>
              <a:t>302 </a:t>
            </a:r>
            <a:r>
              <a:rPr lang="zh-TW" altLang="en-US" dirty="0"/>
              <a:t>以及 </a:t>
            </a:r>
            <a:r>
              <a:rPr lang="en-US" altLang="zh-TW" dirty="0"/>
              <a:t>301</a:t>
            </a:r>
            <a:r>
              <a:rPr lang="zh-TW" altLang="en-US" dirty="0"/>
              <a:t>，但這兩種轉址在</a:t>
            </a:r>
            <a:r>
              <a:rPr lang="en-US" altLang="zh-TW" dirty="0"/>
              <a:t>SEO </a:t>
            </a:r>
            <a:r>
              <a:rPr lang="zh-TW" altLang="en-US" dirty="0"/>
              <a:t>上的用法也完全不同，如果胡亂使用轉址則會對</a:t>
            </a:r>
            <a:r>
              <a:rPr lang="en-US" altLang="zh-TW" dirty="0"/>
              <a:t>SEO </a:t>
            </a:r>
            <a:r>
              <a:rPr lang="zh-TW" altLang="en-US" dirty="0"/>
              <a:t>造成影響。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搜尋引擎會將網站彼此間的內容做一些相關性的資料比對，然後再由瀏覽器將這些內容以最快速且接近最完整的方式，呈現給搜尋者。</a:t>
            </a:r>
            <a:endParaRPr lang="en-US" altLang="zh-TW" dirty="0"/>
          </a:p>
          <a:p>
            <a:r>
              <a:rPr lang="zh-TW" altLang="en-US" dirty="0"/>
              <a:t>搜尋引擎優化就是通過搜尋引擎的規則進行優化，為用戶打造更好的搜尋體驗，最終的目的就是做好</a:t>
            </a:r>
            <a:r>
              <a:rPr lang="zh-TW" altLang="en-US" sz="3600" b="1" dirty="0">
                <a:solidFill>
                  <a:srgbClr val="FFFF00"/>
                </a:solidFill>
              </a:rPr>
              <a:t>用戶體驗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16" y="4507344"/>
            <a:ext cx="4314724" cy="195298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2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行動裝置相容性測試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行動裝置相容性測試可以幫你檢測</a:t>
            </a:r>
            <a:r>
              <a:rPr lang="zh-TW" altLang="en-US" sz="3600" b="1" dirty="0">
                <a:solidFill>
                  <a:srgbClr val="FFFF00"/>
                </a:solidFill>
              </a:rPr>
              <a:t>網站的速度效能</a:t>
            </a:r>
            <a:r>
              <a:rPr lang="zh-TW" altLang="en-US" dirty="0"/>
              <a:t>如何、以及該如何改善我們網站的效能問題、提升網站的速度，</a:t>
            </a:r>
            <a:r>
              <a:rPr lang="zh-TW" altLang="en-US" sz="3600" b="1" dirty="0">
                <a:solidFill>
                  <a:srgbClr val="FFFF00"/>
                </a:solidFill>
              </a:rPr>
              <a:t>網站速度的優化</a:t>
            </a:r>
            <a:r>
              <a:rPr lang="zh-TW" altLang="en-US" dirty="0"/>
              <a:t>是做網站非常非常基本的事情，它影響</a:t>
            </a:r>
            <a:r>
              <a:rPr lang="zh-TW" altLang="en-US" sz="3600" b="1" dirty="0">
                <a:solidFill>
                  <a:srgbClr val="FFFF00"/>
                </a:solidFill>
              </a:rPr>
              <a:t>轉換率</a:t>
            </a:r>
            <a:r>
              <a:rPr lang="zh-TW" altLang="en-US" dirty="0"/>
              <a:t>、</a:t>
            </a:r>
            <a:r>
              <a:rPr lang="zh-TW" altLang="en-US" sz="3600" b="1" dirty="0">
                <a:solidFill>
                  <a:srgbClr val="FFFF00"/>
                </a:solidFill>
              </a:rPr>
              <a:t>影響用戶體驗</a:t>
            </a:r>
            <a:r>
              <a:rPr lang="zh-TW" altLang="en-US" dirty="0"/>
              <a:t>、也</a:t>
            </a:r>
            <a:r>
              <a:rPr lang="zh-TW" altLang="en-US" sz="3600" b="1" dirty="0">
                <a:solidFill>
                  <a:srgbClr val="FFFF00"/>
                </a:solidFill>
              </a:rPr>
              <a:t>影響 </a:t>
            </a:r>
            <a:r>
              <a:rPr lang="en-US" altLang="zh-TW" sz="3600" b="1" dirty="0">
                <a:solidFill>
                  <a:srgbClr val="FFFF00"/>
                </a:solidFill>
              </a:rPr>
              <a:t>SEO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目前最普遍、最好上手的工具就非行動裝置相容性測試莫屬了。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91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Moz</a:t>
            </a:r>
            <a:r>
              <a:rPr lang="en-US" altLang="zh-TW" dirty="0">
                <a:hlinkClick r:id="rId2"/>
              </a:rPr>
              <a:t> 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Moz</a:t>
            </a:r>
            <a:r>
              <a:rPr lang="en-US" altLang="zh-TW" dirty="0"/>
              <a:t> Bar </a:t>
            </a:r>
            <a:r>
              <a:rPr lang="zh-TW" altLang="en-US" dirty="0"/>
              <a:t>是一款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zh-TW" dirty="0"/>
              <a:t>Chrome </a:t>
            </a:r>
            <a:r>
              <a:rPr lang="zh-TW" altLang="en-US" dirty="0"/>
              <a:t>的外掛，可以快速幫我們看網站上的 </a:t>
            </a:r>
            <a:r>
              <a:rPr lang="en-US" altLang="zh-TW" sz="3600" b="1" dirty="0">
                <a:solidFill>
                  <a:srgbClr val="FFFF00"/>
                </a:solidFill>
              </a:rPr>
              <a:t>Title</a:t>
            </a:r>
            <a:r>
              <a:rPr lang="zh-TW" altLang="en-US" sz="3600" b="1" dirty="0">
                <a:solidFill>
                  <a:srgbClr val="FFFF00"/>
                </a:solidFill>
              </a:rPr>
              <a:t>、</a:t>
            </a:r>
            <a:r>
              <a:rPr lang="en-US" altLang="zh-TW" sz="3600" b="1" dirty="0">
                <a:solidFill>
                  <a:srgbClr val="FFFF00"/>
                </a:solidFill>
              </a:rPr>
              <a:t>Description </a:t>
            </a:r>
            <a:r>
              <a:rPr lang="zh-TW" altLang="en-US" sz="3600" b="1" dirty="0">
                <a:solidFill>
                  <a:srgbClr val="FFFF00"/>
                </a:solidFill>
              </a:rPr>
              <a:t>為何</a:t>
            </a:r>
            <a:r>
              <a:rPr lang="zh-TW" altLang="en-US" dirty="0"/>
              <a:t>，也能快速顯示出此頁面</a:t>
            </a:r>
            <a:r>
              <a:rPr lang="zh-TW" altLang="en-US" sz="3600" b="1" dirty="0">
                <a:solidFill>
                  <a:srgbClr val="FFFF00"/>
                </a:solidFill>
              </a:rPr>
              <a:t>載入花了多少時間</a:t>
            </a:r>
            <a:r>
              <a:rPr lang="zh-TW" altLang="en-US" dirty="0"/>
              <a:t>、</a:t>
            </a:r>
            <a:r>
              <a:rPr lang="en-US" altLang="zh-TW" sz="3600" b="1" dirty="0">
                <a:solidFill>
                  <a:srgbClr val="FFFF00"/>
                </a:solidFill>
              </a:rPr>
              <a:t>HTTP </a:t>
            </a:r>
            <a:r>
              <a:rPr lang="zh-TW" altLang="en-US" sz="3600" b="1" dirty="0">
                <a:solidFill>
                  <a:srgbClr val="FFFF00"/>
                </a:solidFill>
              </a:rPr>
              <a:t>回應碼是多少</a:t>
            </a:r>
            <a:r>
              <a:rPr lang="zh-TW" altLang="en-US" dirty="0"/>
              <a:t>，算是在 </a:t>
            </a:r>
            <a:r>
              <a:rPr lang="en-US" altLang="zh-TW" dirty="0" err="1"/>
              <a:t>SEOer</a:t>
            </a:r>
            <a:r>
              <a:rPr lang="en-US" altLang="zh-TW" dirty="0"/>
              <a:t> </a:t>
            </a:r>
            <a:r>
              <a:rPr lang="zh-TW" altLang="en-US" dirty="0"/>
              <a:t>間非常常見的 </a:t>
            </a:r>
            <a:r>
              <a:rPr lang="en-US" altLang="zh-TW" dirty="0"/>
              <a:t>SEO </a:t>
            </a:r>
            <a:r>
              <a:rPr lang="zh-TW" altLang="en-US" dirty="0"/>
              <a:t>工具。</a:t>
            </a:r>
          </a:p>
          <a:p>
            <a:r>
              <a:rPr lang="zh-TW" altLang="en-US" dirty="0"/>
              <a:t>除了頁面 </a:t>
            </a:r>
            <a:r>
              <a:rPr lang="en-US" altLang="zh-TW" dirty="0"/>
              <a:t>Title</a:t>
            </a:r>
            <a:r>
              <a:rPr lang="zh-TW" altLang="en-US" dirty="0"/>
              <a:t>、</a:t>
            </a:r>
            <a:r>
              <a:rPr lang="en-US" altLang="zh-TW" dirty="0"/>
              <a:t>Description </a:t>
            </a:r>
            <a:r>
              <a:rPr lang="zh-TW" altLang="en-US" dirty="0"/>
              <a:t>等基本資料之外，</a:t>
            </a:r>
            <a:r>
              <a:rPr lang="en-US" altLang="zh-TW" dirty="0" err="1"/>
              <a:t>Moz</a:t>
            </a:r>
            <a:r>
              <a:rPr lang="en-US" altLang="zh-TW" dirty="0"/>
              <a:t> Bar </a:t>
            </a:r>
            <a:r>
              <a:rPr lang="zh-TW" altLang="en-US" dirty="0"/>
              <a:t>也能快速幫我們檢測網站的</a:t>
            </a:r>
            <a:r>
              <a:rPr lang="en-US" altLang="zh-TW" sz="3600" b="1" dirty="0">
                <a:solidFill>
                  <a:srgbClr val="FFFF00"/>
                </a:solidFill>
              </a:rPr>
              <a:t>PA</a:t>
            </a:r>
            <a:r>
              <a:rPr lang="zh-TW" altLang="en-US" sz="3600" b="1" dirty="0">
                <a:solidFill>
                  <a:srgbClr val="FFFF00"/>
                </a:solidFill>
              </a:rPr>
              <a:t>（</a:t>
            </a:r>
            <a:r>
              <a:rPr lang="en-US" altLang="zh-TW" sz="3600" b="1" dirty="0">
                <a:solidFill>
                  <a:srgbClr val="FFFF00"/>
                </a:solidFill>
              </a:rPr>
              <a:t>Page Authority </a:t>
            </a:r>
            <a:r>
              <a:rPr lang="zh-TW" altLang="en-US" sz="3600" b="1" dirty="0">
                <a:solidFill>
                  <a:srgbClr val="FFFF00"/>
                </a:solidFill>
              </a:rPr>
              <a:t>頁面權重， 簡稱</a:t>
            </a:r>
            <a:r>
              <a:rPr lang="en-US" altLang="zh-TW" sz="3600" b="1" dirty="0">
                <a:solidFill>
                  <a:srgbClr val="FFFF00"/>
                </a:solidFill>
              </a:rPr>
              <a:t>PA</a:t>
            </a:r>
            <a:r>
              <a:rPr lang="zh-TW" altLang="en-US" sz="3600" b="1" dirty="0">
                <a:solidFill>
                  <a:srgbClr val="FFFF00"/>
                </a:solidFill>
              </a:rPr>
              <a:t>）</a:t>
            </a:r>
            <a:r>
              <a:rPr lang="zh-TW" altLang="en-US" dirty="0"/>
              <a:t>、</a:t>
            </a:r>
            <a:r>
              <a:rPr lang="en-US" altLang="zh-TW" sz="3900" b="1" dirty="0">
                <a:solidFill>
                  <a:srgbClr val="FFFF00"/>
                </a:solidFill>
              </a:rPr>
              <a:t>DA</a:t>
            </a:r>
            <a:r>
              <a:rPr lang="zh-TW" altLang="en-US" sz="3900" b="1" dirty="0">
                <a:solidFill>
                  <a:srgbClr val="FFFF00"/>
                </a:solidFill>
              </a:rPr>
              <a:t>（</a:t>
            </a:r>
            <a:r>
              <a:rPr lang="en-US" altLang="zh-TW" sz="3900" b="1" dirty="0">
                <a:solidFill>
                  <a:srgbClr val="FFFF00"/>
                </a:solidFill>
              </a:rPr>
              <a:t>Domain Authority </a:t>
            </a:r>
            <a:r>
              <a:rPr lang="zh-TW" altLang="en-US" sz="3900" b="1" dirty="0">
                <a:solidFill>
                  <a:srgbClr val="FFFF00"/>
                </a:solidFill>
              </a:rPr>
              <a:t>網域權重，簡稱</a:t>
            </a:r>
            <a:r>
              <a:rPr lang="en-US" altLang="zh-TW" sz="3900" b="1" dirty="0">
                <a:solidFill>
                  <a:srgbClr val="FFFF00"/>
                </a:solidFill>
              </a:rPr>
              <a:t>DA</a:t>
            </a:r>
            <a:r>
              <a:rPr lang="zh-TW" altLang="en-US" sz="3900" b="1" dirty="0">
                <a:solidFill>
                  <a:srgbClr val="FFFF00"/>
                </a:solidFill>
              </a:rPr>
              <a:t>）</a:t>
            </a:r>
            <a:r>
              <a:rPr lang="zh-TW" altLang="en-US" dirty="0"/>
              <a:t>，在分析</a:t>
            </a:r>
            <a:r>
              <a:rPr lang="en-US" altLang="zh-TW" dirty="0"/>
              <a:t>Google </a:t>
            </a:r>
            <a:r>
              <a:rPr lang="zh-TW" altLang="en-US" dirty="0"/>
              <a:t>的搜尋結果時，更能一目瞭然對手的網站權重有多高。（</a:t>
            </a:r>
            <a:r>
              <a:rPr lang="en-US" altLang="zh-TW" dirty="0"/>
              <a:t>PA</a:t>
            </a:r>
            <a:r>
              <a:rPr lang="zh-TW" altLang="en-US" dirty="0"/>
              <a:t>、</a:t>
            </a:r>
            <a:r>
              <a:rPr lang="en-US" altLang="zh-TW" dirty="0"/>
              <a:t>DA </a:t>
            </a:r>
            <a:r>
              <a:rPr lang="zh-TW" altLang="en-US" dirty="0"/>
              <a:t>為 </a:t>
            </a:r>
            <a:r>
              <a:rPr lang="en-US" altLang="zh-TW" dirty="0" err="1"/>
              <a:t>Moz</a:t>
            </a:r>
            <a:r>
              <a:rPr lang="en-US" altLang="zh-TW" dirty="0"/>
              <a:t> </a:t>
            </a:r>
            <a:r>
              <a:rPr lang="zh-TW" altLang="en-US" dirty="0"/>
              <a:t>獨家開發的兩個</a:t>
            </a:r>
            <a:r>
              <a:rPr lang="en-US" altLang="zh-TW" dirty="0"/>
              <a:t>SEO </a:t>
            </a:r>
            <a:r>
              <a:rPr lang="zh-TW" altLang="en-US" dirty="0"/>
              <a:t>指標）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1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WayBack</a:t>
            </a:r>
            <a:r>
              <a:rPr lang="en-US" altLang="zh-TW" dirty="0">
                <a:hlinkClick r:id="rId2"/>
              </a:rPr>
              <a:t>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WayBack</a:t>
            </a:r>
            <a:r>
              <a:rPr lang="en-US" altLang="zh-TW" dirty="0"/>
              <a:t> Machine </a:t>
            </a:r>
            <a:r>
              <a:rPr lang="zh-TW" altLang="en-US" dirty="0"/>
              <a:t>這個網站他會幫我們在</a:t>
            </a:r>
            <a:r>
              <a:rPr lang="zh-TW" altLang="en-US" sz="4200" b="1" dirty="0">
                <a:solidFill>
                  <a:srgbClr val="FFFF00"/>
                </a:solidFill>
              </a:rPr>
              <a:t>固定時間點做暫存</a:t>
            </a:r>
            <a:r>
              <a:rPr lang="zh-TW" altLang="en-US" dirty="0"/>
              <a:t>，並且你可以透過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en-US" altLang="zh-TW" dirty="0" err="1"/>
              <a:t>WayBack</a:t>
            </a:r>
            <a:r>
              <a:rPr lang="en-US" altLang="zh-TW" dirty="0"/>
              <a:t> Machine </a:t>
            </a:r>
            <a:r>
              <a:rPr lang="zh-TW" altLang="en-US" dirty="0"/>
              <a:t>去看網站過去的樣貌（ 包含前台的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）。</a:t>
            </a:r>
          </a:p>
          <a:p>
            <a:r>
              <a:rPr lang="zh-TW" altLang="en-US" dirty="0"/>
              <a:t>當網站的</a:t>
            </a:r>
            <a:r>
              <a:rPr lang="en-US" altLang="zh-TW" dirty="0"/>
              <a:t>SEO </a:t>
            </a:r>
            <a:r>
              <a:rPr lang="zh-TW" altLang="en-US" dirty="0"/>
              <a:t>排名大幅上升、或流量突然下滑時，你會想要追究是否是</a:t>
            </a:r>
            <a:r>
              <a:rPr lang="zh-TW" altLang="en-US" sz="4200" b="1" dirty="0">
                <a:solidFill>
                  <a:srgbClr val="FFFF00"/>
                </a:solidFill>
              </a:rPr>
              <a:t>技術單位</a:t>
            </a:r>
            <a:r>
              <a:rPr lang="zh-TW" altLang="en-US" dirty="0"/>
              <a:t>、或哪一個部門更動網頁導致 </a:t>
            </a:r>
            <a:r>
              <a:rPr lang="en-US" altLang="zh-TW" dirty="0"/>
              <a:t>SEO </a:t>
            </a:r>
            <a:r>
              <a:rPr lang="zh-TW" altLang="en-US" dirty="0"/>
              <a:t>的成效上升或下滑，這時候可以使用 </a:t>
            </a:r>
            <a:r>
              <a:rPr lang="en-US" altLang="zh-TW" dirty="0" err="1"/>
              <a:t>WayBack</a:t>
            </a:r>
            <a:r>
              <a:rPr lang="en-US" altLang="zh-TW" dirty="0"/>
              <a:t> Machine </a:t>
            </a:r>
            <a:r>
              <a:rPr lang="zh-TW" altLang="en-US" dirty="0"/>
              <a:t>去比對網站過去與現在的差別在哪。</a:t>
            </a:r>
          </a:p>
          <a:p>
            <a:r>
              <a:rPr lang="zh-TW" altLang="en-US" dirty="0"/>
              <a:t>使用上只要輸入你網站的網址， 並點選你要看的日期， 他就會直接跳出當時網頁的版本給你。</a:t>
            </a:r>
            <a:endParaRPr lang="en-US" altLang="zh-TW" dirty="0"/>
          </a:p>
          <a:p>
            <a:pPr lvl="1"/>
            <a:r>
              <a:rPr lang="zh-TW" altLang="en-US" dirty="0"/>
              <a:t>經常有客戶說排名下滑， 找我求救時， 我都會用 </a:t>
            </a:r>
            <a:r>
              <a:rPr lang="en-US" altLang="zh-TW" dirty="0" err="1"/>
              <a:t>WayBack</a:t>
            </a:r>
            <a:r>
              <a:rPr lang="en-US" altLang="zh-TW" dirty="0"/>
              <a:t> Machine </a:t>
            </a:r>
            <a:r>
              <a:rPr lang="zh-TW" altLang="en-US" dirty="0"/>
              <a:t>去看網站過去有做了哪些更動、到底過去發生了甚麼事情而影響到了 </a:t>
            </a:r>
            <a:r>
              <a:rPr lang="en-US" altLang="zh-TW" dirty="0"/>
              <a:t>SEO</a:t>
            </a:r>
            <a:r>
              <a:rPr lang="zh-TW" altLang="en-US" dirty="0"/>
              <a:t>，可說是做 </a:t>
            </a:r>
            <a:r>
              <a:rPr lang="en-US" altLang="zh-TW" dirty="0"/>
              <a:t>SEO </a:t>
            </a:r>
            <a:r>
              <a:rPr lang="zh-TW" altLang="en-US" dirty="0"/>
              <a:t>的必備良藥。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0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SEO </a:t>
            </a:r>
            <a:r>
              <a:rPr lang="zh-TW" altLang="en-US" dirty="0"/>
              <a:t>是一個</a:t>
            </a:r>
            <a:r>
              <a:rPr lang="zh-TW" altLang="en-US" sz="3300" b="1" dirty="0">
                <a:solidFill>
                  <a:srgbClr val="FFFF00"/>
                </a:solidFill>
              </a:rPr>
              <a:t>永不停歇</a:t>
            </a:r>
            <a:r>
              <a:rPr lang="zh-TW" altLang="en-US" dirty="0"/>
              <a:t>的行業，在過去的幾年中，我們能看到 </a:t>
            </a:r>
            <a:r>
              <a:rPr lang="en-US" altLang="zh-TW" dirty="0"/>
              <a:t>Google </a:t>
            </a:r>
            <a:r>
              <a:rPr lang="zh-TW" altLang="en-US" dirty="0"/>
              <a:t>不停的促進搜尋結果呈現</a:t>
            </a:r>
            <a:r>
              <a:rPr lang="zh-TW" altLang="en-US" sz="3300" b="1" dirty="0">
                <a:solidFill>
                  <a:srgbClr val="FFFF00"/>
                </a:solidFill>
              </a:rPr>
              <a:t>更豐富的內容</a:t>
            </a:r>
            <a:r>
              <a:rPr lang="zh-TW" altLang="en-US" dirty="0"/>
              <a:t>、</a:t>
            </a:r>
            <a:r>
              <a:rPr lang="zh-TW" altLang="en-US" sz="3300" b="1" dirty="0">
                <a:solidFill>
                  <a:srgbClr val="FFFF00"/>
                </a:solidFill>
              </a:rPr>
              <a:t>更優質的連結</a:t>
            </a:r>
            <a:r>
              <a:rPr lang="zh-TW" altLang="en-US" dirty="0"/>
              <a:t>、和</a:t>
            </a:r>
            <a:r>
              <a:rPr lang="zh-TW" altLang="en-US" sz="3300" b="1" dirty="0">
                <a:solidFill>
                  <a:srgbClr val="FFFF00"/>
                </a:solidFill>
              </a:rPr>
              <a:t>更好的行動版體驗</a:t>
            </a:r>
            <a:r>
              <a:rPr lang="zh-TW" altLang="en-US" dirty="0"/>
              <a:t>，其它的排名要素當然也很重要，並會為你的網站帶來更好的排序，但如果你能夠優先改善本簡報中提到的排名要素，那麼老師相信你的網站一定會在搜尋結果中脫穎而出。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SEO(</a:t>
            </a:r>
            <a:r>
              <a:rPr lang="zh-TW" altLang="en-US" dirty="0"/>
              <a:t>搜尋引擎最佳化</a:t>
            </a:r>
            <a:r>
              <a:rPr lang="en-US" altLang="zh-TW" dirty="0"/>
              <a:t>)</a:t>
            </a:r>
            <a:r>
              <a:rPr lang="zh-TW" altLang="en-US" dirty="0"/>
              <a:t>、網路行銷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SEO(search engine optimization)</a:t>
            </a:r>
            <a:r>
              <a:rPr lang="zh-TW" altLang="en-US" dirty="0"/>
              <a:t>基本上要考慮的不光是搜尋引擎排名</a:t>
            </a:r>
            <a:br>
              <a:rPr lang="zh-TW" altLang="en-US" dirty="0"/>
            </a:br>
            <a:r>
              <a:rPr lang="zh-TW" altLang="en-US" dirty="0"/>
              <a:t>大致上可以分為 </a:t>
            </a:r>
            <a:r>
              <a:rPr lang="zh-TW" altLang="en-US" sz="3600" b="1" dirty="0">
                <a:solidFill>
                  <a:srgbClr val="FFFF00"/>
                </a:solidFill>
              </a:rPr>
              <a:t>網站收錄 </a:t>
            </a:r>
            <a:r>
              <a:rPr lang="zh-TW" altLang="en-US" dirty="0"/>
              <a:t>與 </a:t>
            </a:r>
            <a:r>
              <a:rPr lang="zh-TW" altLang="en-US" sz="3600" b="1" dirty="0">
                <a:solidFill>
                  <a:srgbClr val="FFFF00"/>
                </a:solidFill>
              </a:rPr>
              <a:t>網站流量 </a:t>
            </a:r>
            <a:r>
              <a:rPr lang="zh-TW" altLang="en-US" dirty="0"/>
              <a:t>兩種。</a:t>
            </a:r>
            <a:endParaRPr lang="en-US" altLang="zh-TW" dirty="0"/>
          </a:p>
          <a:p>
            <a:pPr lvl="1"/>
            <a:r>
              <a:rPr lang="zh-TW" altLang="en-US" dirty="0"/>
              <a:t>網站收錄包括搜尋引擎收錄多少</a:t>
            </a:r>
            <a:r>
              <a:rPr lang="zh-TW" altLang="en-US" sz="3600" b="1" dirty="0">
                <a:solidFill>
                  <a:srgbClr val="FFFF00"/>
                </a:solidFill>
              </a:rPr>
              <a:t>內容、曝光度、點擊、排名</a:t>
            </a:r>
            <a:endParaRPr lang="en-US" altLang="zh-TW" sz="3600" b="1" dirty="0">
              <a:solidFill>
                <a:srgbClr val="FFFF00"/>
              </a:solidFill>
            </a:endParaRPr>
          </a:p>
          <a:p>
            <a:pPr lvl="1"/>
            <a:r>
              <a:rPr lang="zh-TW" altLang="en-US" dirty="0"/>
              <a:t>網站流量除了看多少流量是由搜尋的管道帶進來之外，分析</a:t>
            </a:r>
            <a:r>
              <a:rPr lang="zh-TW" altLang="en-US" sz="3600" b="1" dirty="0">
                <a:solidFill>
                  <a:srgbClr val="FFFF00"/>
                </a:solidFill>
              </a:rPr>
              <a:t>關鍵字的跳出率、收益，並且做趨勢分析</a:t>
            </a:r>
            <a:r>
              <a:rPr lang="zh-TW" altLang="en-US" dirty="0"/>
              <a:t>，針對表現不佳的部分細部查看，進而改進，這也就是網站分析的精神。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12DD-885B-4E8C-A1D1-A3C75E050A6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89" y="125596"/>
            <a:ext cx="8201875" cy="466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4252" y="1483660"/>
            <a:ext cx="8967231" cy="5113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1" y="1180612"/>
            <a:ext cx="10410908" cy="391582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SEO </a:t>
            </a:r>
            <a:r>
              <a:rPr lang="zh-TW" altLang="en-US" dirty="0"/>
              <a:t>最重要的指標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5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 </a:t>
            </a:r>
            <a:r>
              <a:rPr lang="zh-TW" altLang="en-US" dirty="0"/>
              <a:t>年</a:t>
            </a:r>
            <a:r>
              <a:rPr lang="en-US" altLang="zh-TW" dirty="0"/>
              <a:t>SEO </a:t>
            </a:r>
            <a:r>
              <a:rPr lang="zh-TW" altLang="en-US" dirty="0"/>
              <a:t>最重要的指標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2313118"/>
            <a:ext cx="10720388" cy="214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內容</a:t>
            </a:r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Search Metrics </a:t>
            </a:r>
            <a:r>
              <a:rPr lang="zh-TW" altLang="en-US" dirty="0"/>
              <a:t>的研究報告中顯示，排名前</a:t>
            </a:r>
            <a:r>
              <a:rPr lang="en-US" altLang="zh-TW" dirty="0"/>
              <a:t>20 </a:t>
            </a:r>
            <a:r>
              <a:rPr lang="zh-TW" altLang="en-US" dirty="0"/>
              <a:t>的搜尋結果中，只有 </a:t>
            </a:r>
            <a:r>
              <a:rPr lang="en-US" altLang="zh-TW" sz="3600" b="1" dirty="0">
                <a:solidFill>
                  <a:srgbClr val="FFFF00"/>
                </a:solidFill>
              </a:rPr>
              <a:t>53% </a:t>
            </a:r>
            <a:r>
              <a:rPr lang="zh-TW" altLang="en-US" sz="3600" b="1" dirty="0">
                <a:solidFill>
                  <a:srgbClr val="FFFF00"/>
                </a:solidFill>
              </a:rPr>
              <a:t>有在 標題</a:t>
            </a:r>
            <a:r>
              <a:rPr lang="en-US" altLang="zh-TW" sz="3600" b="1" dirty="0">
                <a:solidFill>
                  <a:srgbClr val="FFFF00"/>
                </a:solidFill>
              </a:rPr>
              <a:t>&lt;title&gt; 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zh-TW" altLang="en-US" dirty="0"/>
              <a:t>中帶入關鍵字詞，只有不到 </a:t>
            </a:r>
            <a:r>
              <a:rPr lang="en-US" altLang="zh-TW" sz="3600" b="1" dirty="0">
                <a:solidFill>
                  <a:srgbClr val="FFFF00"/>
                </a:solidFill>
              </a:rPr>
              <a:t>40% </a:t>
            </a:r>
            <a:r>
              <a:rPr lang="zh-TW" altLang="en-US" sz="3600" b="1" dirty="0">
                <a:solidFill>
                  <a:srgbClr val="FFFF00"/>
                </a:solidFill>
              </a:rPr>
              <a:t> 在  </a:t>
            </a:r>
            <a:r>
              <a:rPr lang="en-US" altLang="zh-TW" sz="3600" b="1" dirty="0">
                <a:solidFill>
                  <a:srgbClr val="FFFF00"/>
                </a:solidFill>
              </a:rPr>
              <a:t>&lt;h1&gt; </a:t>
            </a:r>
            <a:r>
              <a:rPr lang="zh-TW" altLang="en-US" sz="3600" b="1" dirty="0">
                <a:solidFill>
                  <a:srgbClr val="FFFF00"/>
                </a:solidFill>
              </a:rPr>
              <a:t> </a:t>
            </a:r>
            <a:r>
              <a:rPr lang="zh-TW" altLang="en-US" dirty="0"/>
              <a:t>中放置關鍵字詞，且這個數字正在</a:t>
            </a:r>
            <a:r>
              <a:rPr lang="zh-TW" altLang="en-US" sz="3600" b="1" dirty="0">
                <a:solidFill>
                  <a:srgbClr val="FFFF00"/>
                </a:solidFill>
              </a:rPr>
              <a:t>逐年下降</a:t>
            </a:r>
            <a:r>
              <a:rPr lang="zh-TW" altLang="en-US" dirty="0"/>
              <a:t>，從中清楚的表明了，</a:t>
            </a:r>
            <a:r>
              <a:rPr lang="en-US" altLang="zh-TW" dirty="0"/>
              <a:t>Google </a:t>
            </a:r>
            <a:r>
              <a:rPr lang="zh-TW" altLang="en-US" dirty="0"/>
              <a:t>最重視的是文章的相關性，而非用關鍵字的推疊量來決定排序。</a:t>
            </a:r>
            <a:endParaRPr lang="en-US" altLang="zh-TW" dirty="0"/>
          </a:p>
          <a:p>
            <a:r>
              <a:rPr lang="zh-TW" altLang="en-US" dirty="0"/>
              <a:t>具</a:t>
            </a:r>
            <a:r>
              <a:rPr lang="zh-TW" altLang="en-US" sz="3600" b="1" dirty="0">
                <a:solidFill>
                  <a:srgbClr val="FFFF00"/>
                </a:solidFill>
              </a:rPr>
              <a:t>相關性</a:t>
            </a:r>
            <a:r>
              <a:rPr lang="zh-TW" altLang="en-US" dirty="0"/>
              <a:t>的內容是什麼樣子的</a:t>
            </a:r>
            <a:r>
              <a:rPr lang="en-US" altLang="zh-TW" dirty="0"/>
              <a:t>? </a:t>
            </a:r>
            <a:r>
              <a:rPr lang="zh-TW" altLang="en-US" dirty="0"/>
              <a:t>答案是：</a:t>
            </a:r>
            <a:r>
              <a:rPr lang="en-US" altLang="zh-TW" dirty="0"/>
              <a:t>【</a:t>
            </a:r>
            <a:r>
              <a:rPr lang="zh-TW" altLang="en-US" dirty="0"/>
              <a:t>全面性</a:t>
            </a:r>
            <a:r>
              <a:rPr lang="en-US" altLang="zh-TW" dirty="0"/>
              <a:t>】</a:t>
            </a:r>
          </a:p>
          <a:p>
            <a:r>
              <a:rPr lang="zh-TW" altLang="en-US" dirty="0"/>
              <a:t>試著搜尋“貓” ，觀看搜尋結果第 </a:t>
            </a:r>
            <a:r>
              <a:rPr lang="en-US" altLang="zh-TW" dirty="0"/>
              <a:t>1 </a:t>
            </a:r>
            <a:r>
              <a:rPr lang="zh-TW" altLang="en-US" dirty="0"/>
              <a:t>頁的內容。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巨匠創新設計學院 陳文仁 老師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5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訂 1">
      <a:majorFont>
        <a:latin typeface="Britannic Bold"/>
        <a:ea typeface="Adobe 繁黑體 Std B"/>
        <a:cs typeface=""/>
      </a:majorFont>
      <a:minorFont>
        <a:latin typeface="Britannic Bold"/>
        <a:ea typeface="Adobe 繁黑體 Std B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88</TotalTime>
  <Words>2583</Words>
  <Application>Microsoft Office PowerPoint</Application>
  <PresentationFormat>寬螢幕</PresentationFormat>
  <Paragraphs>154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Adobe 繁黑體 Std B</vt:lpstr>
      <vt:lpstr>新細明體</vt:lpstr>
      <vt:lpstr>Arial</vt:lpstr>
      <vt:lpstr>Britannic Bold</vt:lpstr>
      <vt:lpstr>Calibri</vt:lpstr>
      <vt:lpstr>Trebuchet MS</vt:lpstr>
      <vt:lpstr>電路</vt:lpstr>
      <vt:lpstr>S.E.O.(搜尋引擎最佳化)</vt:lpstr>
      <vt:lpstr>搜尋引擎最佳化(Search Engine Optimization)</vt:lpstr>
      <vt:lpstr>PowerPoint 簡報</vt:lpstr>
      <vt:lpstr>SEO(搜尋引擎最佳化)、網路行銷</vt:lpstr>
      <vt:lpstr>PowerPoint 簡報</vt:lpstr>
      <vt:lpstr>SEO 最重要的指標</vt:lpstr>
      <vt:lpstr>2017 年SEO 最重要的指標</vt:lpstr>
      <vt:lpstr>內容Content</vt:lpstr>
      <vt:lpstr>1.內容Content</vt:lpstr>
      <vt:lpstr>PowerPoint 簡報</vt:lpstr>
      <vt:lpstr>改善方案</vt:lpstr>
      <vt:lpstr>外部連結/ 反向連結(BackLinks)</vt:lpstr>
      <vt:lpstr>2.外部連結/ 反向連結(BackLinks)</vt:lpstr>
      <vt:lpstr>改善方案</vt:lpstr>
      <vt:lpstr>行動裝置使用者體驗優先</vt:lpstr>
      <vt:lpstr>3.行動裝置使用者體驗優先</vt:lpstr>
      <vt:lpstr>PowerPoint 簡報</vt:lpstr>
      <vt:lpstr>改善方案</vt:lpstr>
      <vt:lpstr>PowerPoint 簡報</vt:lpstr>
      <vt:lpstr>其他因素</vt:lpstr>
      <vt:lpstr>4.其他因素</vt:lpstr>
      <vt:lpstr>PowerPoint 簡報</vt:lpstr>
      <vt:lpstr>PowerPoint 簡報</vt:lpstr>
      <vt:lpstr>改善方案</vt:lpstr>
      <vt:lpstr>SEO 利器</vt:lpstr>
      <vt:lpstr>PowerPoint 簡報</vt:lpstr>
      <vt:lpstr>Google Trend</vt:lpstr>
      <vt:lpstr>Open Site Explorer</vt:lpstr>
      <vt:lpstr>Redirect Path</vt:lpstr>
      <vt:lpstr>行動裝置相容性測試</vt:lpstr>
      <vt:lpstr>Moz Bar</vt:lpstr>
      <vt:lpstr>WayBack Machine</vt:lpstr>
      <vt:lpstr>結論</vt:lpstr>
    </vt:vector>
  </TitlesOfParts>
  <Company>啾視創意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S.E.O.(搜尋引擎最佳化)</dc:title>
  <dc:subject>S.E.O.(搜尋引擎最佳化)</dc:subject>
  <dc:creator>陳艾倫</dc:creator>
  <cp:keywords>S.E.O.(搜尋引擎最佳化)</cp:keywords>
  <cp:lastModifiedBy>陳艾倫</cp:lastModifiedBy>
  <cp:revision>12</cp:revision>
  <dcterms:created xsi:type="dcterms:W3CDTF">2017-05-24T08:09:57Z</dcterms:created>
  <dcterms:modified xsi:type="dcterms:W3CDTF">2017-05-24T09:38:08Z</dcterms:modified>
</cp:coreProperties>
</file>