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681" r:id="rId2"/>
    <p:sldId id="682" r:id="rId3"/>
    <p:sldId id="683" r:id="rId4"/>
    <p:sldId id="684" r:id="rId5"/>
    <p:sldId id="685" r:id="rId6"/>
    <p:sldId id="686" r:id="rId7"/>
    <p:sldId id="687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95" r:id="rId16"/>
    <p:sldId id="696" r:id="rId17"/>
    <p:sldId id="697" r:id="rId18"/>
    <p:sldId id="26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艾倫" initials="陳艾倫" lastIdx="1" clrIdx="0">
    <p:extLst>
      <p:ext uri="{19B8F6BF-5375-455C-9EA6-DF929625EA0E}">
        <p15:presenceInfo xmlns:p15="http://schemas.microsoft.com/office/powerpoint/2012/main" userId="7dc21a8675d162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02613"/>
    <a:srgbClr val="EBEBEB"/>
    <a:srgbClr val="DF6118"/>
    <a:srgbClr val="DF621B"/>
    <a:srgbClr val="725E8F"/>
    <a:srgbClr val="FFFFFF"/>
    <a:srgbClr val="EFE8E2"/>
    <a:srgbClr val="D2BEAE"/>
    <a:srgbClr val="EA2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6" autoAdjust="0"/>
    <p:restoredTop sz="93530" autoAdjust="0"/>
  </p:normalViewPr>
  <p:slideViewPr>
    <p:cSldViewPr>
      <p:cViewPr varScale="1">
        <p:scale>
          <a:sx n="85" d="100"/>
          <a:sy n="85" d="100"/>
        </p:scale>
        <p:origin x="1409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70916-E6F2-4B91-AB86-1E20E186261F}" type="datetimeFigureOut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7242A-E095-4A25-A353-BCA4BAB851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15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31840" y="1916833"/>
            <a:ext cx="5868144" cy="1470025"/>
          </a:xfrm>
        </p:spPr>
        <p:txBody>
          <a:bodyPr>
            <a:noAutofit/>
          </a:bodyPr>
          <a:lstStyle>
            <a:lvl1pPr algn="l">
              <a:defRPr sz="5500" b="1">
                <a:solidFill>
                  <a:srgbClr val="DA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19872" y="4581128"/>
            <a:ext cx="5184576" cy="766936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pattFill prst="pct1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7533" y="57842"/>
            <a:ext cx="1713709" cy="3468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928992" cy="72008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112568"/>
          </a:xfrm>
        </p:spPr>
        <p:txBody>
          <a:bodyPr/>
          <a:lstStyle>
            <a:lvl1pPr algn="just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918303D-3588-4EA7-B41A-4746C024CC79}" type="datetime1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A2312DD-885B-4E8C-A1D1-A3C75E050A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點背景">
    <p:bg>
      <p:bgPr>
        <a:pattFill prst="pct1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C20-A6A1-48C2-811A-0F11E4E20024}" type="datetime1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7533" y="57842"/>
            <a:ext cx="1713709" cy="3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3140969"/>
            <a:ext cx="6048672" cy="1080120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rgbClr val="E02613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  <a:reflection blurRad="127000" stA="47000" endPos="34000" dist="127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4BFDB1-FB59-4E4E-953B-9849ACEBB142}" type="datetime1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巨匠創新設計學院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A2312DD-885B-4E8C-A1D1-A3C75E050A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3"/>
          </p:nvPr>
        </p:nvSpPr>
        <p:spPr>
          <a:xfrm>
            <a:off x="1691680" y="4221089"/>
            <a:ext cx="4861520" cy="432048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4B93A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>
            <a:lvl1pPr>
              <a:defRPr sz="4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7504" y="1600201"/>
            <a:ext cx="4388296" cy="4525963"/>
          </a:xfrm>
        </p:spPr>
        <p:txBody>
          <a:bodyPr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388296" cy="4525963"/>
          </a:xfrm>
        </p:spPr>
        <p:txBody>
          <a:bodyPr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A4C9D2-9B6C-4132-9562-5C4E430CE793}" type="datetime1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巨匠創新設計學院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A2312DD-885B-4E8C-A1D1-A3C75E050A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3FBF5E7-F454-4B24-96A6-01F61CC1E0E2}" type="datetime1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A2312DD-885B-4E8C-A1D1-A3C75E050A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251520" y="3140969"/>
            <a:ext cx="7128792" cy="1080120"/>
          </a:xfrm>
        </p:spPr>
        <p:txBody>
          <a:bodyPr/>
          <a:lstStyle/>
          <a:p>
            <a:r>
              <a:rPr lang="zh-TW" altLang="en-US" dirty="0"/>
              <a:t>網站企劃書及網站簡報檔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22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常見的網站架構</a:t>
            </a:r>
            <a:endParaRPr lang="zh-TW" altLang="en-US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網站架構示意圖包含每個網頁的檔名及其所在的路徑，以及頁面之間的連結關係。常見的網站架構示意圖有底下三種：</a:t>
            </a:r>
            <a:endParaRPr lang="en-US" altLang="zh-TW" dirty="0"/>
          </a:p>
          <a:p>
            <a:r>
              <a:rPr lang="zh-TW" altLang="en-US" sz="2000" dirty="0"/>
              <a:t>線性（循序）導覽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8196" name="文字方塊 18"/>
          <p:cNvSpPr txBox="1">
            <a:spLocks noChangeArrowheads="1"/>
          </p:cNvSpPr>
          <p:nvPr/>
        </p:nvSpPr>
        <p:spPr bwMode="auto">
          <a:xfrm>
            <a:off x="905248" y="4534049"/>
            <a:ext cx="184731" cy="24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 TT-Bold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8197" name="Rectangle 2"/>
          <p:cNvSpPr txBox="1">
            <a:spLocks noChangeArrowheads="1"/>
          </p:cNvSpPr>
          <p:nvPr/>
        </p:nvSpPr>
        <p:spPr bwMode="auto">
          <a:xfrm>
            <a:off x="654100" y="3847580"/>
            <a:ext cx="1758033" cy="43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7938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9pPr>
          </a:lstStyle>
          <a:p>
            <a:pPr marL="182563" marR="0" lvl="0" indent="79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47"/>
              </a:spcAft>
              <a:buClrTx/>
              <a:buSzPct val="77000"/>
              <a:buFontTx/>
              <a:buNone/>
              <a:tabLst/>
              <a:defRPr/>
            </a:pPr>
            <a:r>
              <a:rPr kumimoji="0" lang="zh-TW" altLang="en-US" sz="168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階層式導覽</a:t>
            </a:r>
          </a:p>
        </p:txBody>
      </p:sp>
      <p:sp>
        <p:nvSpPr>
          <p:cNvPr id="8198" name="Rectangle 2"/>
          <p:cNvSpPr txBox="1">
            <a:spLocks noChangeArrowheads="1"/>
          </p:cNvSpPr>
          <p:nvPr/>
        </p:nvSpPr>
        <p:spPr bwMode="auto">
          <a:xfrm>
            <a:off x="5220073" y="3847580"/>
            <a:ext cx="3219600" cy="43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7938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Bradley Hand ITC TT-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Bradley Hand ITC TT-Bold" pitchFamily="34" charset="0"/>
              </a:defRPr>
            </a:lvl9pPr>
          </a:lstStyle>
          <a:p>
            <a:pPr marL="182563" marR="0" lvl="0" indent="79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47"/>
              </a:spcAft>
              <a:buClrTx/>
              <a:buSzPct val="77000"/>
              <a:buFontTx/>
              <a:buNone/>
              <a:tabLst/>
              <a:defRPr/>
            </a:pPr>
            <a:r>
              <a:rPr kumimoji="0" lang="zh-TW" altLang="en-US" sz="168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相互連結（</a:t>
            </a:r>
            <a:r>
              <a:rPr kumimoji="0" lang="en-US" altLang="zh-TW" sz="168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interlinked</a:t>
            </a:r>
            <a:r>
              <a:rPr kumimoji="0" lang="zh-TW" altLang="en-US" sz="168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）導覽</a:t>
            </a:r>
          </a:p>
        </p:txBody>
      </p:sp>
      <p:pic>
        <p:nvPicPr>
          <p:cNvPr id="8199" name="Picture 10" descr="F:\Flash CS3簡報檔\EA520\EA520\WEB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248" y="3141577"/>
            <a:ext cx="5787553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1" descr="F:\Flash CS3簡報檔\EA520\EA520\WEB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183" y="4082262"/>
            <a:ext cx="4740064" cy="215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2" descr="F:\Flash CS3簡報檔\EA520\EA520\WEB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3260006" cy="24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巨匠創新設計學院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37D5FE-740C-46F5-801A-FA5477D971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C9D67-5080-44BB-B310-3A73EC715159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2017/5/26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網站企劃書</a:t>
            </a:r>
            <a:r>
              <a:rPr lang="en-US" altLang="zh-TW"/>
              <a:t>-</a:t>
            </a:r>
            <a:r>
              <a:rPr lang="zh-TW" altLang="en-US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前端網頁設計中不受平台影響的技術部份，包括是使用</a:t>
            </a:r>
            <a:r>
              <a:rPr lang="en-US" altLang="zh-TW"/>
              <a:t>HTML</a:t>
            </a:r>
            <a:r>
              <a:rPr lang="zh-TW" altLang="en-US"/>
              <a:t>或</a:t>
            </a:r>
            <a:r>
              <a:rPr lang="en-US" altLang="zh-TW"/>
              <a:t>XHTML</a:t>
            </a:r>
            <a:r>
              <a:rPr lang="zh-TW" altLang="en-US"/>
              <a:t>、是否使用</a:t>
            </a:r>
            <a:r>
              <a:rPr lang="en-US" altLang="zh-TW"/>
              <a:t>Java Script</a:t>
            </a:r>
            <a:r>
              <a:rPr lang="zh-TW" altLang="en-US"/>
              <a:t>、</a:t>
            </a:r>
            <a:r>
              <a:rPr lang="en-US" altLang="zh-TW"/>
              <a:t>CSS</a:t>
            </a:r>
            <a:r>
              <a:rPr lang="zh-TW" altLang="en-US"/>
              <a:t>、是否內嵌有</a:t>
            </a:r>
            <a:r>
              <a:rPr lang="en-US" altLang="zh-TW"/>
              <a:t>Flash</a:t>
            </a:r>
            <a:r>
              <a:rPr lang="zh-TW" altLang="en-US"/>
              <a:t>檔案等，如果包含使用需要特殊環境、設備才能夠瀏覽的技術，應詳盡列出。</a:t>
            </a:r>
            <a:endParaRPr lang="en-US" altLang="zh-TW"/>
          </a:p>
          <a:p>
            <a:r>
              <a:rPr lang="zh-TW" altLang="en-US"/>
              <a:t>另外，如果使用須伺服器支援的動態頁面技術</a:t>
            </a:r>
            <a:r>
              <a:rPr lang="en-US" altLang="zh-TW"/>
              <a:t>(PHP</a:t>
            </a:r>
            <a:r>
              <a:rPr lang="zh-TW" altLang="en-US"/>
              <a:t>、</a:t>
            </a:r>
            <a:r>
              <a:rPr lang="en-US" altLang="zh-TW"/>
              <a:t>ASP</a:t>
            </a:r>
            <a:r>
              <a:rPr lang="zh-TW" altLang="en-US"/>
              <a:t>、</a:t>
            </a:r>
            <a:r>
              <a:rPr lang="en-US" altLang="zh-TW"/>
              <a:t>JSP)</a:t>
            </a:r>
            <a:r>
              <a:rPr lang="zh-TW" altLang="en-US"/>
              <a:t>，需要採購方在前端之外，在後端予以支援，也應在企劃書中告知。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網站企劃書</a:t>
            </a:r>
            <a:r>
              <a:rPr lang="en-US" altLang="zh-TW"/>
              <a:t>-</a:t>
            </a:r>
            <a:r>
              <a:rPr lang="zh-TW" altLang="en-US"/>
              <a:t>人力配置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安排人力分工，通常來說，會需要有一人負責擔任聯繫的窗口，連絡客戶，反應客戶要求以及通知其他設計成員。</a:t>
            </a:r>
            <a:endParaRPr lang="en-US" altLang="zh-TW" dirty="0"/>
          </a:p>
          <a:p>
            <a:r>
              <a:rPr lang="zh-TW" altLang="en-US" dirty="0"/>
              <a:t>成員間因為工作的比重，可能有人專注在</a:t>
            </a:r>
            <a:r>
              <a:rPr lang="en-US" altLang="zh-TW" dirty="0"/>
              <a:t>HTML</a:t>
            </a:r>
            <a:r>
              <a:rPr lang="zh-TW" altLang="en-US" dirty="0"/>
              <a:t>、有些則專心在動畫、圖形或</a:t>
            </a:r>
            <a:r>
              <a:rPr lang="en-US" altLang="zh-TW" dirty="0"/>
              <a:t>3D</a:t>
            </a:r>
            <a:r>
              <a:rPr lang="zh-TW" altLang="en-US" dirty="0"/>
              <a:t>模型製作等。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網站企劃書</a:t>
            </a:r>
            <a:r>
              <a:rPr lang="en-US" altLang="zh-TW"/>
              <a:t>-</a:t>
            </a:r>
            <a:r>
              <a:rPr lang="zh-TW" altLang="en-US"/>
              <a:t>時程配置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/>
              <a:t>專案進行的時間表，專案進行的時程規劃大抵如下。</a:t>
            </a:r>
          </a:p>
          <a:p>
            <a:pPr lvl="1"/>
            <a:r>
              <a:rPr lang="zh-TW" altLang="en-US"/>
              <a:t>需求書、招標：採購方提出需求書，設計者取得需求書研究</a:t>
            </a:r>
            <a:endParaRPr lang="en-US" altLang="zh-TW"/>
          </a:p>
          <a:p>
            <a:pPr lvl="1"/>
            <a:r>
              <a:rPr lang="zh-TW" altLang="en-US"/>
              <a:t>企劃書提案：設計者針對需求出內容，進行設計企劃，企劃除了人力、時間及報價外，在視覺風格方面，多提出多組設計供採購方挑選。</a:t>
            </a:r>
            <a:endParaRPr lang="en-US" altLang="zh-TW"/>
          </a:p>
          <a:p>
            <a:pPr lvl="1"/>
            <a:r>
              <a:rPr lang="zh-TW" altLang="en-US"/>
              <a:t>比稿：多家設計者一同參與比稿，採購方從多家設計者中挑選理想的設計，或雖不符合理想，但先決定設計者，並繼續修改企劃書。在合理的狀況下，採購方應該給予每家參加比稿得設計者比稿費用，不過台灣往往並沒有這樣的觀念。</a:t>
            </a:r>
            <a:endParaRPr lang="en-US" altLang="zh-TW"/>
          </a:p>
          <a:p>
            <a:pPr lvl="1"/>
            <a:r>
              <a:rPr lang="zh-TW" altLang="en-US"/>
              <a:t>議價、簽約：根據企劃書內容簽訂合約。</a:t>
            </a:r>
            <a:endParaRPr lang="en-US" altLang="zh-TW"/>
          </a:p>
          <a:p>
            <a:pPr lvl="1"/>
            <a:r>
              <a:rPr lang="zh-TW" altLang="en-US"/>
              <a:t>製作：按照企劃書內容執行。</a:t>
            </a:r>
            <a:endParaRPr lang="en-US" altLang="zh-TW"/>
          </a:p>
          <a:p>
            <a:pPr lvl="1"/>
            <a:r>
              <a:rPr lang="zh-TW" altLang="en-US"/>
              <a:t>期中報告：報告製作進度，採購方在此階段可提出較多修正意見。</a:t>
            </a:r>
            <a:endParaRPr lang="en-US" altLang="zh-TW"/>
          </a:p>
          <a:p>
            <a:pPr lvl="1"/>
            <a:r>
              <a:rPr lang="zh-TW" altLang="en-US"/>
              <a:t>修改、完成製作：設計者依據採購方意見，修改先前設計進度，並完成製作。</a:t>
            </a:r>
            <a:endParaRPr lang="en-US" altLang="zh-TW"/>
          </a:p>
          <a:p>
            <a:pPr lvl="1"/>
            <a:r>
              <a:rPr lang="zh-TW" altLang="en-US"/>
              <a:t>期末報告：檢核期中報告的修正意見是否修正完成，並檢查設計成果是否仍有問題需要修正。</a:t>
            </a:r>
            <a:endParaRPr lang="en-US" altLang="zh-TW"/>
          </a:p>
          <a:p>
            <a:pPr lvl="1"/>
            <a:r>
              <a:rPr lang="zh-TW" altLang="en-US"/>
              <a:t>最後修改：根據期末報告中的問題進行修正。</a:t>
            </a:r>
            <a:endParaRPr lang="en-US" altLang="zh-TW"/>
          </a:p>
          <a:p>
            <a:pPr lvl="1"/>
            <a:r>
              <a:rPr lang="zh-TW" altLang="en-US"/>
              <a:t>驗收、交貨：比對成果與企劃書內容，結案。</a:t>
            </a:r>
          </a:p>
          <a:p>
            <a:r>
              <a:rPr lang="zh-TW" altLang="en-US"/>
              <a:t>在實務上，會將一個專案拆成多個部份分工，每一項分工的時程也儘可能在企劃階段進行詳細規劃。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44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網站企劃書</a:t>
            </a:r>
            <a:r>
              <a:rPr lang="en-US" altLang="zh-TW"/>
              <a:t>-</a:t>
            </a:r>
            <a:r>
              <a:rPr lang="zh-TW" altLang="en-US"/>
              <a:t>報價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/>
              <a:t>坊間有許多什麼「一頁</a:t>
            </a:r>
            <a:r>
              <a:rPr lang="en-US" altLang="zh-TW"/>
              <a:t>HTML</a:t>
            </a:r>
            <a:r>
              <a:rPr lang="zh-TW" altLang="en-US"/>
              <a:t>八百塊」之類的浮濫報價方式，但對專業的設計來說</a:t>
            </a:r>
            <a:r>
              <a:rPr lang="en-US" altLang="zh-TW"/>
              <a:t>,</a:t>
            </a:r>
            <a:r>
              <a:rPr lang="zh-TW" altLang="en-US"/>
              <a:t>，合理的估價應該是，因為這類設計以人工為主，所需要的工作量，也因為頁面的精細程度有所不同，因此該是設計者人工的合理薪資，乘上所需要的工時，所粗估的大概人事費用，加上稅金以及設計公司利潤等。</a:t>
            </a:r>
          </a:p>
          <a:p>
            <a:r>
              <a:rPr lang="zh-TW" altLang="en-US"/>
              <a:t>人力的估算包括網站的規模、動畫可能需要的精細程度，除了單純頁面設計外，會不會需要額外文案與腳本的人力，採購方材料支援的多寡也會影響設計者所需要準備素材的時間等。考量的範圍還包括是不是急件、要加成收費</a:t>
            </a:r>
            <a:r>
              <a:rPr lang="en-US" altLang="zh-TW"/>
              <a:t>…</a:t>
            </a:r>
            <a:r>
              <a:rPr lang="zh-TW" altLang="en-US"/>
              <a:t>等等。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網站企劃書</a:t>
            </a:r>
            <a:r>
              <a:rPr lang="en-US" altLang="zh-TW"/>
              <a:t>-</a:t>
            </a:r>
            <a:r>
              <a:rPr lang="zh-TW" altLang="en-US"/>
              <a:t>品質保證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設計者應保證以下幾點：</a:t>
            </a:r>
          </a:p>
          <a:p>
            <a:pPr lvl="1"/>
            <a:r>
              <a:rPr lang="zh-TW" altLang="en-US"/>
              <a:t>設計中不含惡意程式碼（如電腦病毒或惡作劇設計）</a:t>
            </a:r>
            <a:endParaRPr lang="en-US" altLang="zh-TW"/>
          </a:p>
          <a:p>
            <a:pPr lvl="1"/>
            <a:r>
              <a:rPr lang="zh-TW" altLang="en-US"/>
              <a:t>可在多種通行的平台以及瀏覽器中順利瀏覽</a:t>
            </a:r>
            <a:endParaRPr lang="en-US" altLang="zh-TW"/>
          </a:p>
          <a:p>
            <a:pPr lvl="1"/>
            <a:r>
              <a:rPr lang="zh-TW" altLang="en-US"/>
              <a:t>設計成品不會引起著作權問題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75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網站企劃書</a:t>
            </a:r>
            <a:r>
              <a:rPr lang="en-US" altLang="zh-TW"/>
              <a:t>-</a:t>
            </a:r>
            <a:r>
              <a:rPr lang="zh-TW" altLang="en-US"/>
              <a:t>設計概念圖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在提案時，以</a:t>
            </a:r>
            <a:r>
              <a:rPr lang="en-US" altLang="zh-TW"/>
              <a:t>Illustrator</a:t>
            </a:r>
            <a:r>
              <a:rPr lang="zh-TW" altLang="en-US"/>
              <a:t>或</a:t>
            </a:r>
            <a:r>
              <a:rPr lang="en-US" altLang="zh-TW"/>
              <a:t>Photoshop</a:t>
            </a:r>
            <a:r>
              <a:rPr lang="zh-TW" altLang="en-US"/>
              <a:t>，先挑選重要頁面（如首頁或內文模版），繪製出網頁最後的視覺外觀，供採購方在挑選的時候作為主要的參考。而在修改企劃書所提案的視覺風格上，也是以修改設計概念圖為主。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5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網站企劃書</a:t>
            </a:r>
            <a:r>
              <a:rPr lang="en-US" altLang="zh-TW"/>
              <a:t>-</a:t>
            </a:r>
            <a:r>
              <a:rPr lang="zh-TW" altLang="en-US"/>
              <a:t>其他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其他交貨方式、付款方式等。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dk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1750" y="3024187"/>
            <a:ext cx="4000500" cy="80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網站企劃書及網站簡報檔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4000" dirty="0"/>
              <a:t>網頁企劃書應該包含幾點：</a:t>
            </a:r>
            <a:endParaRPr lang="en-US" altLang="zh-TW" sz="4000" dirty="0"/>
          </a:p>
          <a:p>
            <a:pPr lvl="1"/>
            <a:r>
              <a:rPr lang="zh-TW" altLang="en-US" sz="3600" dirty="0"/>
              <a:t>設計理念</a:t>
            </a:r>
            <a:endParaRPr lang="en-US" altLang="zh-TW" sz="3600" dirty="0"/>
          </a:p>
          <a:p>
            <a:pPr lvl="1"/>
            <a:r>
              <a:rPr lang="zh-TW" altLang="en-US" sz="3600" dirty="0"/>
              <a:t>視覺風格</a:t>
            </a:r>
            <a:endParaRPr lang="en-US" altLang="zh-TW" sz="3600" dirty="0"/>
          </a:p>
          <a:p>
            <a:pPr lvl="1"/>
            <a:r>
              <a:rPr lang="zh-TW" altLang="en-US" sz="3600" dirty="0"/>
              <a:t>網站架構</a:t>
            </a:r>
            <a:endParaRPr lang="en-US" altLang="zh-TW" sz="3600" dirty="0"/>
          </a:p>
          <a:p>
            <a:pPr lvl="1"/>
            <a:r>
              <a:rPr lang="zh-TW" altLang="en-US" sz="3600" dirty="0"/>
              <a:t>使用技術</a:t>
            </a:r>
            <a:endParaRPr lang="en-US" altLang="zh-TW" sz="3600" dirty="0"/>
          </a:p>
          <a:p>
            <a:pPr lvl="1"/>
            <a:r>
              <a:rPr lang="zh-TW" altLang="en-US" sz="3600" dirty="0"/>
              <a:t>人力配置</a:t>
            </a:r>
            <a:endParaRPr lang="en-US" altLang="zh-TW" sz="3600" dirty="0"/>
          </a:p>
          <a:p>
            <a:pPr lvl="1"/>
            <a:r>
              <a:rPr lang="zh-TW" altLang="en-US" sz="3600" dirty="0"/>
              <a:t>時程配置</a:t>
            </a:r>
            <a:endParaRPr lang="en-US" altLang="zh-TW" sz="3600" dirty="0"/>
          </a:p>
          <a:p>
            <a:pPr lvl="1"/>
            <a:r>
              <a:rPr lang="zh-TW" altLang="en-US" sz="3600" dirty="0"/>
              <a:t>報價、品質保證等等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企劃提案四法則  </a:t>
            </a:r>
            <a:r>
              <a:rPr lang="en-US" altLang="zh-TW" dirty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分析聽眾的屬性，包括職位、年齡等</a:t>
            </a:r>
            <a:r>
              <a:rPr lang="en-US" altLang="zh-TW" dirty="0"/>
              <a:t>…</a:t>
            </a:r>
          </a:p>
          <a:p>
            <a:pPr lvl="1"/>
            <a:r>
              <a:rPr lang="zh-TW" altLang="en-US" dirty="0"/>
              <a:t>企劃的真正用意，是讓對方了解你的提案，進而採取行動（接受企劃案）。所以，我們要提供對方需要或想知道的訊息。因為最終目的，是希望對方「接受提案」。</a:t>
            </a:r>
            <a:endParaRPr lang="en-US" altLang="zh-TW" dirty="0"/>
          </a:p>
          <a:p>
            <a:pPr lvl="1"/>
            <a:r>
              <a:rPr lang="zh-TW" altLang="en-US" dirty="0"/>
              <a:t>以公司內部會議為例，面對上司報告企劃案時，只要提出「如何降低成本」和「提高生產值」等內容即可，因為這些對他們而言才是重點。</a:t>
            </a:r>
            <a:endParaRPr lang="en-US" altLang="zh-TW" dirty="0"/>
          </a:p>
          <a:p>
            <a:pPr lvl="2"/>
            <a:r>
              <a:rPr lang="zh-TW" altLang="en-US" dirty="0"/>
              <a:t>關鍵人物是什麼樣的人（年齡或出身）？</a:t>
            </a:r>
          </a:p>
          <a:p>
            <a:pPr lvl="2"/>
            <a:r>
              <a:rPr lang="zh-TW" altLang="en-US" dirty="0"/>
              <a:t>對方想要什麼？可能有什麼想法？</a:t>
            </a:r>
            <a:endParaRPr lang="en-US" altLang="zh-TW" dirty="0"/>
          </a:p>
          <a:p>
            <a:pPr lvl="2"/>
            <a:r>
              <a:rPr lang="zh-TW" altLang="en-US" dirty="0"/>
              <a:t>專業領域和背景知識如何？</a:t>
            </a:r>
            <a:endParaRPr lang="en-US" altLang="zh-TW" dirty="0"/>
          </a:p>
          <a:p>
            <a:pPr lvl="2"/>
            <a:r>
              <a:rPr lang="zh-TW" altLang="en-US" dirty="0"/>
              <a:t>過去在公司的經歷，及在組織中的地位？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255E-FF58-4B0B-A439-98E13F46343A}" type="datetime1">
              <a:rPr lang="zh-TW" altLang="en-US" smtClean="0"/>
              <a:t>2017/5/26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94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企劃提案四法則  </a:t>
            </a:r>
            <a:r>
              <a:rPr lang="en-US" altLang="zh-TW" dirty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安排提案的架構和內容</a:t>
            </a:r>
            <a:endParaRPr lang="en-US" altLang="zh-TW" dirty="0"/>
          </a:p>
          <a:p>
            <a:pPr lvl="1"/>
            <a:r>
              <a:rPr lang="zh-TW" altLang="en-US" dirty="0"/>
              <a:t>提案一開始，就該開門見山，明確指出</a:t>
            </a:r>
            <a:r>
              <a:rPr lang="en-US" altLang="zh-TW" dirty="0"/>
              <a:t>~</a:t>
            </a:r>
            <a:br>
              <a:rPr lang="en-US" altLang="zh-TW" dirty="0"/>
            </a:br>
            <a:r>
              <a:rPr lang="zh-TW" altLang="en-US" dirty="0"/>
              <a:t>「這份提案的主旨是什麼？」</a:t>
            </a:r>
            <a:br>
              <a:rPr lang="en-US" altLang="zh-TW" dirty="0"/>
            </a:br>
            <a:r>
              <a:rPr lang="zh-TW" altLang="en-US" dirty="0"/>
              <a:t>是想強調商品機能？</a:t>
            </a:r>
            <a:br>
              <a:rPr lang="en-US" altLang="zh-TW" dirty="0"/>
            </a:br>
            <a:r>
              <a:rPr lang="zh-TW" altLang="en-US" dirty="0"/>
              <a:t>成本優勢？</a:t>
            </a:r>
            <a:br>
              <a:rPr lang="en-US" altLang="zh-TW" dirty="0"/>
            </a:br>
            <a:r>
              <a:rPr lang="zh-TW" altLang="en-US" dirty="0"/>
              <a:t>商品的未來發展？</a:t>
            </a:r>
            <a:br>
              <a:rPr lang="en-US" altLang="zh-TW" dirty="0"/>
            </a:br>
            <a:r>
              <a:rPr lang="zh-TW" altLang="en-US" dirty="0"/>
              <a:t>還是其他選項</a:t>
            </a:r>
            <a:r>
              <a:rPr lang="en-US" altLang="zh-TW" dirty="0"/>
              <a:t>…</a:t>
            </a:r>
            <a:br>
              <a:rPr lang="en-US" altLang="zh-TW" dirty="0"/>
            </a:br>
            <a:endParaRPr lang="en-US" altLang="zh-TW" dirty="0"/>
          </a:p>
          <a:p>
            <a:pPr lvl="1"/>
            <a:r>
              <a:rPr lang="zh-TW" altLang="en-US" dirty="0"/>
              <a:t>掌握重點，再深入說明，整份提案的分量和內容才會扎實、明確。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F62-E9C4-4498-9B0F-BC3C6480EEA3}" type="datetime1">
              <a:rPr lang="zh-TW" altLang="en-US" smtClean="0"/>
              <a:t>2017/5/26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2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企劃提案四法則  </a:t>
            </a:r>
            <a:r>
              <a:rPr lang="en-US" altLang="zh-TW" dirty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內容簡明扼要，只列出關鍵字</a:t>
            </a:r>
            <a:endParaRPr lang="en-US" altLang="zh-TW" dirty="0"/>
          </a:p>
          <a:p>
            <a:pPr lvl="1"/>
            <a:r>
              <a:rPr lang="zh-TW" altLang="en-US" dirty="0"/>
              <a:t>在準備提案的簡報中，許多人會穿插大量的表格、圖表或照片，製作簡報內容。但是，如果這些圖表和報告內容完全不相關，只是為了美化或充數，將徒增簡報頁數，造成內容散漫。</a:t>
            </a:r>
            <a:endParaRPr lang="en-US" altLang="zh-TW" dirty="0"/>
          </a:p>
          <a:p>
            <a:pPr lvl="1"/>
            <a:r>
              <a:rPr lang="zh-TW" altLang="en-US" dirty="0"/>
              <a:t>先確立內容的大架構，再製作簡報，才是正確的提案原則。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DB83-AFEA-4060-8143-F940DDD091BB}" type="datetime1">
              <a:rPr lang="zh-TW" altLang="en-US" smtClean="0"/>
              <a:t>2017/5/26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3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企劃提案四法則  </a:t>
            </a:r>
            <a:r>
              <a:rPr lang="en-US" altLang="zh-TW" dirty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事先思考對方的疑問</a:t>
            </a:r>
            <a:endParaRPr lang="en-US" altLang="zh-TW" dirty="0"/>
          </a:p>
          <a:p>
            <a:pPr lvl="1"/>
            <a:r>
              <a:rPr lang="zh-TW" altLang="en-US" dirty="0"/>
              <a:t>我們必須事先假設各種可能性問題，及準備如何回答。例如：對方</a:t>
            </a:r>
            <a:r>
              <a:rPr lang="zh-TW" altLang="en-US"/>
              <a:t>質問交案期限</a:t>
            </a:r>
            <a:r>
              <a:rPr lang="zh-TW" altLang="en-US" dirty="0"/>
              <a:t>和價格的關係，或是</a:t>
            </a:r>
            <a:r>
              <a:rPr lang="zh-TW" altLang="en-US"/>
              <a:t>品質和成本等</a:t>
            </a:r>
            <a:r>
              <a:rPr lang="zh-TW" altLang="en-US" dirty="0"/>
              <a:t>問題。</a:t>
            </a:r>
          </a:p>
          <a:p>
            <a:pPr lvl="1"/>
            <a:r>
              <a:rPr lang="zh-TW" altLang="en-US" dirty="0"/>
              <a:t>至少要準備三十個以上的假設問題，比較妥當。而在自問自答的準備過程中，或許也能發現提案中的盲點，可藉此讓內容更加完善。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A911-0CB0-45CE-8F78-449D887CE80B}" type="datetime1">
              <a:rPr lang="zh-TW" altLang="en-US" smtClean="0"/>
              <a:t>2017/5/26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網站企劃書</a:t>
            </a:r>
            <a:r>
              <a:rPr lang="en-US" altLang="zh-TW"/>
              <a:t>-</a:t>
            </a:r>
            <a:r>
              <a:rPr lang="zh-TW" altLang="en-US"/>
              <a:t>設計理念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以濃縮、精練、簡要的文字，呈現出設計最初的出發，以及最後設計成品所要表現的主題，比方說「健康」、「自由」、「溫暖」、「幸福」等。</a:t>
            </a:r>
            <a:endParaRPr lang="en-US" altLang="zh-TW"/>
          </a:p>
          <a:p>
            <a:r>
              <a:rPr lang="zh-TW" altLang="en-US"/>
              <a:t>一名設計者如果沒有理念，那麼便稱不上是設計。換言之，設計理念就是在純粹視覺表現之外，設計作品最重要的背後意識形態，此一意識形態須切合企業形象以及企業的行銷策略。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1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網站企劃書</a:t>
            </a:r>
            <a:r>
              <a:rPr lang="en-US" altLang="zh-TW"/>
              <a:t>-</a:t>
            </a:r>
            <a:r>
              <a:rPr lang="zh-TW" altLang="en-US"/>
              <a:t>視覺風格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視覺風格的提案大概包括兩方面，造型風格以及色彩計畫。</a:t>
            </a:r>
          </a:p>
          <a:p>
            <a:pPr lvl="1"/>
            <a:r>
              <a:rPr lang="zh-TW" altLang="en-US"/>
              <a:t>造型風格：主要是設計將要採取怎樣的文類（</a:t>
            </a:r>
            <a:r>
              <a:rPr lang="en-US" altLang="zh-TW"/>
              <a:t>genre</a:t>
            </a:r>
            <a:r>
              <a:rPr lang="zh-TW" altLang="en-US"/>
              <a:t>），比方說，要沿用東方的風味還是西方風味，採用傳統風味還是現代風味，寫實風格或抽象風格等，或是要表現哪一種媒材的質感，如鉛筆、油畫、水彩、水墨等。除了版面與圖片外，還有標準字與</a:t>
            </a:r>
            <a:r>
              <a:rPr lang="en-US" altLang="zh-TW"/>
              <a:t>Logo</a:t>
            </a:r>
            <a:r>
              <a:rPr lang="zh-TW" altLang="en-US"/>
              <a:t>的定義。設計理念是決定造型文類的最重要因素，因為在各種風格的母題（</a:t>
            </a:r>
            <a:r>
              <a:rPr lang="en-US" altLang="zh-TW"/>
              <a:t>motif</a:t>
            </a:r>
            <a:r>
              <a:rPr lang="zh-TW" altLang="en-US"/>
              <a:t>）使用上，往往這個母題本身便包含了意義。</a:t>
            </a:r>
            <a:endParaRPr lang="en-US" altLang="zh-TW"/>
          </a:p>
          <a:p>
            <a:pPr lvl="1"/>
            <a:r>
              <a:rPr lang="zh-TW" altLang="en-US"/>
              <a:t>色彩計畫：在於定義出系統所要使用的配色，定義出要使用顏色的色票以及顏色運用的比例。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4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網站企劃書</a:t>
            </a:r>
            <a:r>
              <a:rPr lang="en-US" altLang="zh-TW"/>
              <a:t>-</a:t>
            </a:r>
            <a:r>
              <a:rPr lang="zh-TW" altLang="en-US"/>
              <a:t>網站架構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網頁結構決定站台導覽的方式，通常來說，有三種網頁結構：</a:t>
            </a:r>
          </a:p>
          <a:p>
            <a:pPr lvl="1"/>
            <a:r>
              <a:rPr lang="zh-TW" altLang="en-US" dirty="0"/>
              <a:t>線性結構：單一入口導向單一結束，多用於敘事性質較強的網站，例如心理測驗、問卷等。</a:t>
            </a:r>
            <a:endParaRPr lang="en-US" altLang="zh-TW" dirty="0"/>
          </a:p>
          <a:p>
            <a:pPr lvl="1"/>
            <a:r>
              <a:rPr lang="zh-TW" altLang="en-US" dirty="0"/>
              <a:t>階層結構：使用多層選單，使用者從單一入口，依據一層一層的分類、層級進入內容，目前大多網站都使用階層結構。</a:t>
            </a:r>
            <a:br>
              <a:rPr lang="zh-TW" altLang="en-US" dirty="0"/>
            </a:br>
            <a:r>
              <a:rPr lang="zh-TW" altLang="en-US" dirty="0"/>
              <a:t>網狀結構：系統提供多重入口，可以用各種方式瀏覽網站。</a:t>
            </a:r>
          </a:p>
          <a:p>
            <a:r>
              <a:rPr lang="zh-TW" altLang="en-US" dirty="0"/>
              <a:t>在企劃書上，網頁結構多以結構圖呈現。另外根據網頁結構，決定怎樣製作導覽方式，例如製作選單或網站地圖（</a:t>
            </a:r>
            <a:r>
              <a:rPr lang="en-US" altLang="zh-TW" dirty="0"/>
              <a:t>Site Map</a:t>
            </a:r>
            <a:r>
              <a:rPr lang="zh-TW" altLang="en-US" dirty="0"/>
              <a:t>）等。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6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6429</TotalTime>
  <Words>1590</Words>
  <Application>Microsoft Office PowerPoint</Application>
  <PresentationFormat>如螢幕大小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Bradley Hand ITC TT-Bold</vt:lpstr>
      <vt:lpstr>微軟正黑體</vt:lpstr>
      <vt:lpstr>新細明體</vt:lpstr>
      <vt:lpstr>Arial</vt:lpstr>
      <vt:lpstr>Calibri</vt:lpstr>
      <vt:lpstr>Office 佈景主題</vt:lpstr>
      <vt:lpstr>PowerPoint 簡報</vt:lpstr>
      <vt:lpstr>網站企劃書及網站簡報檔</vt:lpstr>
      <vt:lpstr>企劃提案四法則  (1/4)</vt:lpstr>
      <vt:lpstr>企劃提案四法則  (2/4)</vt:lpstr>
      <vt:lpstr>企劃提案四法則  (3/4)</vt:lpstr>
      <vt:lpstr>企劃提案四法則  (4/4)</vt:lpstr>
      <vt:lpstr>網站企劃書-設計理念</vt:lpstr>
      <vt:lpstr>網站企劃書-視覺風格</vt:lpstr>
      <vt:lpstr>網站企劃書-網站架構</vt:lpstr>
      <vt:lpstr>常見的網站架構</vt:lpstr>
      <vt:lpstr>網站企劃書-使用技術</vt:lpstr>
      <vt:lpstr>網站企劃書-人力配置</vt:lpstr>
      <vt:lpstr>網站企劃書-時程配置</vt:lpstr>
      <vt:lpstr>網站企劃書-報價</vt:lpstr>
      <vt:lpstr>網站企劃書-品質保證</vt:lpstr>
      <vt:lpstr>網站企劃書-設計概念圖</vt:lpstr>
      <vt:lpstr>網站企劃書-其他</vt:lpstr>
      <vt:lpstr>PowerPoint 簡報</vt:lpstr>
    </vt:vector>
  </TitlesOfParts>
  <Company>啾視創意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網站企劃書及網站簡報檔</dc:title>
  <dc:subject>網站企劃書及網站簡報檔</dc:subject>
  <dc:creator>陳文仁</dc:creator>
  <cp:keywords>網站企劃書及網站簡報檔</cp:keywords>
  <cp:lastModifiedBy>陳艾倫</cp:lastModifiedBy>
  <cp:revision>343</cp:revision>
  <dcterms:created xsi:type="dcterms:W3CDTF">2015-11-06T10:35:57Z</dcterms:created>
  <dcterms:modified xsi:type="dcterms:W3CDTF">2017-05-26T09:42:06Z</dcterms:modified>
</cp:coreProperties>
</file>