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5" r:id="rId5"/>
    <p:sldId id="271" r:id="rId6"/>
    <p:sldId id="272" r:id="rId7"/>
    <p:sldId id="260" r:id="rId8"/>
    <p:sldId id="279" r:id="rId9"/>
    <p:sldId id="280" r:id="rId10"/>
    <p:sldId id="282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0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5C50-0948-47BD-AB15-CD33DD9042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7" Type="http://schemas.openxmlformats.org/officeDocument/2006/relationships/hyperlink" Target="https://twitter.com/randal_olson/status/914944699865141248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ddit.com/r/changemyview/comments/1l28m9/pandas_suck_and_we_should_stop_trying_to_conserve/" TargetMode="External"/><Relationship Id="rId5" Type="http://schemas.openxmlformats.org/officeDocument/2006/relationships/hyperlink" Target="https://www.nobledesktop.com/classes-near-me/blog/pandas-vs-numpy-for-data-analytics#:~:text=Pandas%20is%20most%20commonly%20used,makes%20N%2Ddimensional%20homogeneous%20objects" TargetMode="External"/><Relationship Id="rId4" Type="http://schemas.openxmlformats.org/officeDocument/2006/relationships/hyperlink" Target="https://www.interviewbit.com/blog/pandas-vs-nump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and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for neuroscience</a:t>
            </a:r>
          </a:p>
          <a:p>
            <a:r>
              <a:rPr lang="en-US" dirty="0" smtClean="0"/>
              <a:t>08/05/2024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Brief Introduction to </a:t>
            </a:r>
            <a:r>
              <a:rPr lang="en-US" sz="4000" dirty="0" err="1" smtClean="0"/>
              <a:t>Seaborn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43" y="1301260"/>
            <a:ext cx="5359128" cy="55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869" y="457201"/>
            <a:ext cx="10515600" cy="1094788"/>
          </a:xfrm>
        </p:spPr>
        <p:txBody>
          <a:bodyPr/>
          <a:lstStyle/>
          <a:p>
            <a:r>
              <a:rPr lang="en-US" dirty="0" smtClean="0"/>
              <a:t>Some key takeaways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7869" y="1916601"/>
            <a:ext cx="10515600" cy="42942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Pandas is a very nice framework for building and accessing data in a dataset-style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Although often interchangeable,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 and pandas have different strengths, and there is often (but not always) a clear winner for which one to use. However, the choice is yours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Regardless, never use pandas (the animal) for your data </a:t>
            </a:r>
            <a:r>
              <a:rPr lang="en-US" dirty="0" smtClean="0">
                <a:solidFill>
                  <a:schemeClr val="tx1"/>
                </a:solidFill>
              </a:rPr>
              <a:t>management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Seaborn</a:t>
            </a:r>
            <a:r>
              <a:rPr lang="en-US" dirty="0" smtClean="0">
                <a:solidFill>
                  <a:schemeClr val="tx1"/>
                </a:solidFill>
              </a:rPr>
              <a:t> is a nice add-on to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r>
              <a:rPr lang="en-US" dirty="0" smtClean="0">
                <a:solidFill>
                  <a:schemeClr val="tx1"/>
                </a:solidFill>
              </a:rPr>
              <a:t> to add more functionality and make generating pretty plots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plotting libraries in Python you may encounter: </a:t>
            </a:r>
            <a:r>
              <a:rPr lang="en-US" dirty="0" err="1">
                <a:solidFill>
                  <a:schemeClr val="tx1"/>
                </a:solidFill>
              </a:rPr>
              <a:t>bokeh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altair</a:t>
            </a:r>
            <a:r>
              <a:rPr lang="en-US" dirty="0">
                <a:solidFill>
                  <a:schemeClr val="tx1"/>
                </a:solidFill>
              </a:rPr>
              <a:t>, dash, </a:t>
            </a:r>
            <a:r>
              <a:rPr lang="en-US" dirty="0" err="1">
                <a:solidFill>
                  <a:schemeClr val="tx1"/>
                </a:solidFill>
              </a:rPr>
              <a:t>plotly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ggplot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8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73309"/>
            <a:ext cx="10515600" cy="156803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1850" y="2180491"/>
            <a:ext cx="10604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solidFill>
                  <a:schemeClr val="bg2">
                    <a:lumMod val="50000"/>
                  </a:schemeClr>
                </a:solidFill>
              </a:rPr>
              <a:t>Potentially useful to you: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Pandas documentation </a:t>
            </a:r>
            <a:r>
              <a:rPr lang="en-DE" dirty="0" smtClean="0"/>
              <a:t>–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https://pandas.pydata.org/docs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Seaborn</a:t>
            </a:r>
            <a:r>
              <a:rPr lang="en-US" dirty="0"/>
              <a:t> documentation </a:t>
            </a:r>
            <a:r>
              <a:rPr lang="en-DE" dirty="0" smtClean="0"/>
              <a:t>–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https://seaborn.pydata.org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Comparison of pandas and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://www.interviewbit.com/blog/pandas-vs-numpy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Another comparison - </a:t>
            </a:r>
            <a:r>
              <a:rPr lang="en-US" dirty="0">
                <a:hlinkClick r:id="rId5"/>
              </a:rPr>
              <a:t>https://www.nobledesktop.com/classes-near-me/blog/pandas-vs-numpy-for-data-analytics#:~:</a:t>
            </a:r>
            <a:r>
              <a:rPr lang="en-US" dirty="0" smtClean="0">
                <a:hlinkClick r:id="rId5"/>
              </a:rPr>
              <a:t>text=Pandas%20is%20most%20commonly%20used,makes%20N%2Ddimensional%20homogeneous%20objects</a:t>
            </a:r>
            <a:endParaRPr lang="en-US" dirty="0" smtClean="0"/>
          </a:p>
          <a:p>
            <a:endParaRPr lang="en-US" dirty="0"/>
          </a:p>
          <a:p>
            <a:r>
              <a:rPr lang="en-US" sz="2800" i="1" u="sng" dirty="0" smtClean="0">
                <a:solidFill>
                  <a:schemeClr val="bg2">
                    <a:lumMod val="50000"/>
                  </a:schemeClr>
                </a:solidFill>
              </a:rPr>
              <a:t>Attributions for creating these slides: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https://www.reddit.com/r/changemyview/comments/1l28m9/pandas_suck_and_we_should_stop_trying_to_conserve</a:t>
            </a:r>
            <a:r>
              <a:rPr lang="en-US" dirty="0" smtClean="0">
                <a:hlinkClick r:id="rId6"/>
              </a:rPr>
              <a:t>/</a:t>
            </a:r>
            <a:endParaRPr lang="en-US" dirty="0" smtClean="0"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://seaborn.pydata.org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twitter.com/randal_olson/status/914944699865141248</a:t>
            </a:r>
            <a:endParaRPr lang="en-US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498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u="sng" dirty="0" smtClean="0"/>
              <a:t>pan</a:t>
            </a:r>
            <a:r>
              <a:rPr lang="en-US" dirty="0" smtClean="0"/>
              <a:t>el </a:t>
            </a:r>
            <a:r>
              <a:rPr lang="en-US" b="1" u="sng" dirty="0" smtClean="0"/>
              <a:t>da</a:t>
            </a:r>
            <a:r>
              <a:rPr lang="en-US" dirty="0" smtClean="0"/>
              <a:t>ta” (</a:t>
            </a:r>
            <a:r>
              <a:rPr lang="en-DE" dirty="0" smtClean="0"/>
              <a:t>…</a:t>
            </a:r>
            <a:r>
              <a:rPr lang="en-US" b="1" u="sng" dirty="0" smtClean="0"/>
              <a:t>s</a:t>
            </a:r>
            <a:r>
              <a:rPr lang="en-US" dirty="0" smtClean="0"/>
              <a:t>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87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pandas?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287" y="3411414"/>
            <a:ext cx="10929425" cy="30891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Pandas are the most ridiculous animals to have narrowly escaped the hand of natural selection, second perhaps only to koalas</a:t>
            </a:r>
          </a:p>
          <a:p>
            <a:r>
              <a:rPr lang="en-US" dirty="0" smtClean="0"/>
              <a:t>Some important facts about pandas:</a:t>
            </a:r>
          </a:p>
          <a:p>
            <a:pPr lvl="1"/>
            <a:r>
              <a:rPr lang="en-US" dirty="0" smtClean="0"/>
              <a:t>Pandas almost exclusively eat bamboo, which contain very little nutritional value and thus requires them to spend up to 16 hours of a day eating. Due to the fact that they’ve evolved from carnivores, they also can’t properly digest bamboo.</a:t>
            </a:r>
          </a:p>
          <a:p>
            <a:pPr lvl="1"/>
            <a:r>
              <a:rPr lang="en-US" dirty="0"/>
              <a:t>About 1,850 giant pandas (</a:t>
            </a:r>
            <a:r>
              <a:rPr lang="en-US" dirty="0" err="1"/>
              <a:t>Ailuropoda</a:t>
            </a:r>
            <a:r>
              <a:rPr lang="en-US" dirty="0"/>
              <a:t> </a:t>
            </a:r>
            <a:r>
              <a:rPr lang="en-US" dirty="0" err="1"/>
              <a:t>melanoleuca</a:t>
            </a:r>
            <a:r>
              <a:rPr lang="en-US" dirty="0"/>
              <a:t>) are alive in the wild, and about 300 live in captivity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They’re also not super helpful for computational neuroscience :(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9" y="364668"/>
            <a:ext cx="4460631" cy="29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u="sng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is centered around a data type called a “</a:t>
            </a:r>
            <a:r>
              <a:rPr lang="en-US" dirty="0" err="1" smtClean="0"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” </a:t>
            </a:r>
            <a:r>
              <a:rPr lang="en-DE" dirty="0" smtClean="0">
                <a:cs typeface="Courier New" panose="02070309020205020404" pitchFamily="49" charset="0"/>
              </a:rPr>
              <a:t>–</a:t>
            </a:r>
            <a:r>
              <a:rPr lang="en-US" dirty="0" smtClean="0">
                <a:cs typeface="Courier New" panose="02070309020205020404" pitchFamily="49" charset="0"/>
              </a:rPr>
              <a:t> as an array is to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DataFrames</a:t>
            </a:r>
            <a:r>
              <a:rPr lang="en-US" dirty="0" smtClean="0">
                <a:cs typeface="Courier New" panose="02070309020205020404" pitchFamily="49" charset="0"/>
              </a:rPr>
              <a:t> are to pandas</a:t>
            </a:r>
          </a:p>
          <a:p>
            <a:r>
              <a:rPr lang="en-US" dirty="0" err="1" smtClean="0"/>
              <a:t>DataFrames</a:t>
            </a:r>
            <a:r>
              <a:rPr lang="en-US" dirty="0" smtClean="0"/>
              <a:t> work </a:t>
            </a:r>
            <a:r>
              <a:rPr lang="en-US" i="1" dirty="0" smtClean="0"/>
              <a:t>really</a:t>
            </a:r>
            <a:r>
              <a:rPr lang="en-US" dirty="0" smtClean="0"/>
              <a:t> well with tabular data </a:t>
            </a:r>
            <a:r>
              <a:rPr lang="en-DE" dirty="0" smtClean="0"/>
              <a:t>–</a:t>
            </a:r>
            <a:r>
              <a:rPr lang="en-US" dirty="0" smtClean="0"/>
              <a:t> think Excel spreadsheets (or JSON, Parquet, CSV, SQL,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97" y="365125"/>
            <a:ext cx="3113203" cy="1258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5061" y="4273431"/>
            <a:ext cx="369043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 [1]: import pandas as </a:t>
            </a:r>
            <a:r>
              <a:rPr lang="en-US" sz="1050" dirty="0" err="1" smtClean="0"/>
              <a:t>pd</a:t>
            </a:r>
            <a:endParaRPr lang="en-US" sz="1050" dirty="0" smtClean="0"/>
          </a:p>
          <a:p>
            <a:r>
              <a:rPr lang="en-US" sz="1050" dirty="0" smtClean="0"/>
              <a:t>In [2]: </a:t>
            </a:r>
            <a:r>
              <a:rPr lang="en-US" sz="1050" dirty="0"/>
              <a:t>df2 = </a:t>
            </a:r>
            <a:r>
              <a:rPr lang="en-US" sz="1050" dirty="0" err="1"/>
              <a:t>pd.DataFrame</a:t>
            </a:r>
            <a:r>
              <a:rPr lang="en-US" sz="1050" dirty="0"/>
              <a:t>(</a:t>
            </a:r>
          </a:p>
          <a:p>
            <a:r>
              <a:rPr lang="en-US" sz="1050" dirty="0"/>
              <a:t>   ...:     {</a:t>
            </a:r>
          </a:p>
          <a:p>
            <a:r>
              <a:rPr lang="en-US" sz="1050" dirty="0"/>
              <a:t>   ...:         "A": 1.0,</a:t>
            </a:r>
          </a:p>
          <a:p>
            <a:r>
              <a:rPr lang="en-US" sz="1050" dirty="0"/>
              <a:t>   ...:         "B": </a:t>
            </a:r>
            <a:r>
              <a:rPr lang="en-US" sz="1050" dirty="0" err="1"/>
              <a:t>pd.Timestamp</a:t>
            </a:r>
            <a:r>
              <a:rPr lang="en-US" sz="1050" dirty="0"/>
              <a:t>("20130102"),</a:t>
            </a:r>
          </a:p>
          <a:p>
            <a:r>
              <a:rPr lang="en-US" sz="1050" dirty="0"/>
              <a:t>   ...:         "C": </a:t>
            </a:r>
            <a:r>
              <a:rPr lang="en-US" sz="1050" dirty="0" err="1"/>
              <a:t>pd.Series</a:t>
            </a:r>
            <a:r>
              <a:rPr lang="en-US" sz="1050" dirty="0"/>
              <a:t>(1, index=list(range(4)), </a:t>
            </a:r>
            <a:r>
              <a:rPr lang="en-US" sz="1050" dirty="0" err="1"/>
              <a:t>dtype</a:t>
            </a:r>
            <a:r>
              <a:rPr lang="en-US" sz="1050" dirty="0"/>
              <a:t>="float32"),</a:t>
            </a:r>
          </a:p>
          <a:p>
            <a:r>
              <a:rPr lang="en-US" sz="1050" dirty="0"/>
              <a:t>   ...:         "D": </a:t>
            </a:r>
            <a:r>
              <a:rPr lang="en-US" sz="1050" dirty="0" err="1"/>
              <a:t>np.array</a:t>
            </a:r>
            <a:r>
              <a:rPr lang="en-US" sz="1050" dirty="0"/>
              <a:t>([3] * 4, </a:t>
            </a:r>
            <a:r>
              <a:rPr lang="en-US" sz="1050" dirty="0" err="1"/>
              <a:t>dtype</a:t>
            </a:r>
            <a:r>
              <a:rPr lang="en-US" sz="1050" dirty="0"/>
              <a:t>="int32"),</a:t>
            </a:r>
          </a:p>
          <a:p>
            <a:r>
              <a:rPr lang="en-US" sz="1050" dirty="0"/>
              <a:t>   ...:         "E": </a:t>
            </a:r>
            <a:r>
              <a:rPr lang="en-US" sz="1050" dirty="0" err="1"/>
              <a:t>pd.Categorical</a:t>
            </a:r>
            <a:r>
              <a:rPr lang="en-US" sz="1050" dirty="0"/>
              <a:t>(["test", "train", "test", "train"]),</a:t>
            </a:r>
          </a:p>
          <a:p>
            <a:r>
              <a:rPr lang="en-US" sz="1050" dirty="0"/>
              <a:t>   ...:         "F": "foo",</a:t>
            </a:r>
          </a:p>
          <a:p>
            <a:r>
              <a:rPr lang="en-US" sz="1050" dirty="0"/>
              <a:t>   ...:     }</a:t>
            </a:r>
          </a:p>
          <a:p>
            <a:r>
              <a:rPr lang="en-US" sz="1050" dirty="0"/>
              <a:t>   ...: )</a:t>
            </a:r>
          </a:p>
          <a:p>
            <a:r>
              <a:rPr lang="en-US" sz="1050" dirty="0"/>
              <a:t>   ...: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7071" y="4596595"/>
            <a:ext cx="22140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In </a:t>
            </a:r>
            <a:r>
              <a:rPr lang="en-US" sz="1050" dirty="0" smtClean="0"/>
              <a:t>[</a:t>
            </a:r>
            <a:r>
              <a:rPr lang="en-US" sz="1050" dirty="0"/>
              <a:t>3</a:t>
            </a:r>
            <a:r>
              <a:rPr lang="en-US" sz="1050" dirty="0" smtClean="0"/>
              <a:t>]: </a:t>
            </a:r>
            <a:r>
              <a:rPr lang="en-US" sz="1050" dirty="0"/>
              <a:t>df2</a:t>
            </a:r>
          </a:p>
          <a:p>
            <a:r>
              <a:rPr lang="en-US" sz="1050" dirty="0" smtClean="0"/>
              <a:t>Out[3]: </a:t>
            </a:r>
            <a:endParaRPr lang="en-US" sz="1050" dirty="0"/>
          </a:p>
          <a:p>
            <a:r>
              <a:rPr lang="en-US" sz="1050" dirty="0"/>
              <a:t>     </a:t>
            </a:r>
            <a:r>
              <a:rPr lang="en-US" sz="1050" dirty="0" smtClean="0"/>
              <a:t>   A                     </a:t>
            </a:r>
            <a:r>
              <a:rPr lang="en-US" sz="1050" dirty="0"/>
              <a:t>B  </a:t>
            </a:r>
            <a:r>
              <a:rPr lang="en-US" sz="1050" dirty="0" smtClean="0"/>
              <a:t>   </a:t>
            </a:r>
            <a:r>
              <a:rPr lang="en-US" sz="1050" dirty="0"/>
              <a:t>C  D  </a:t>
            </a:r>
            <a:r>
              <a:rPr lang="en-US" sz="1050" dirty="0" smtClean="0"/>
              <a:t>     E         </a:t>
            </a:r>
            <a:r>
              <a:rPr lang="en-US" sz="1050" dirty="0"/>
              <a:t>F</a:t>
            </a:r>
          </a:p>
          <a:p>
            <a:r>
              <a:rPr lang="en-US" sz="1050" dirty="0"/>
              <a:t>0 </a:t>
            </a:r>
            <a:r>
              <a:rPr lang="en-US" sz="1050" dirty="0" smtClean="0"/>
              <a:t>  1.0  </a:t>
            </a:r>
            <a:r>
              <a:rPr lang="en-US" sz="1050" dirty="0"/>
              <a:t>2013-01-02  1.0  3   test </a:t>
            </a:r>
            <a:r>
              <a:rPr lang="en-US" sz="1050" dirty="0" smtClean="0"/>
              <a:t>	foo</a:t>
            </a:r>
            <a:endParaRPr lang="en-US" sz="1050" dirty="0"/>
          </a:p>
          <a:p>
            <a:r>
              <a:rPr lang="en-US" sz="1050" dirty="0"/>
              <a:t>1  </a:t>
            </a:r>
            <a:r>
              <a:rPr lang="en-US" sz="1050" dirty="0" smtClean="0"/>
              <a:t> 1.0  </a:t>
            </a:r>
            <a:r>
              <a:rPr lang="en-US" sz="1050" dirty="0"/>
              <a:t>2013-01-02  1.0  3  train </a:t>
            </a:r>
            <a:r>
              <a:rPr lang="en-US" sz="1050" dirty="0" smtClean="0"/>
              <a:t>	foo</a:t>
            </a:r>
            <a:endParaRPr lang="en-US" sz="1050" dirty="0"/>
          </a:p>
          <a:p>
            <a:r>
              <a:rPr lang="en-US" sz="1050" dirty="0"/>
              <a:t>2 </a:t>
            </a:r>
            <a:r>
              <a:rPr lang="en-US" sz="1050" dirty="0" smtClean="0"/>
              <a:t>  </a:t>
            </a:r>
            <a:r>
              <a:rPr lang="en-US" sz="1050" dirty="0"/>
              <a:t>1.0 </a:t>
            </a:r>
            <a:r>
              <a:rPr lang="en-US" sz="1050" dirty="0" smtClean="0"/>
              <a:t> 2013-01-02  </a:t>
            </a:r>
            <a:r>
              <a:rPr lang="en-US" sz="1050" dirty="0"/>
              <a:t>1.0  3   test </a:t>
            </a:r>
            <a:r>
              <a:rPr lang="en-US" sz="1050" dirty="0" smtClean="0"/>
              <a:t>	foo</a:t>
            </a:r>
            <a:endParaRPr lang="en-US" sz="1050" dirty="0"/>
          </a:p>
          <a:p>
            <a:r>
              <a:rPr lang="en-US" sz="1050" dirty="0"/>
              <a:t>3  </a:t>
            </a:r>
            <a:r>
              <a:rPr lang="en-US" sz="1050" dirty="0" smtClean="0"/>
              <a:t> 1.0  </a:t>
            </a:r>
            <a:r>
              <a:rPr lang="en-US" sz="1050" dirty="0"/>
              <a:t>2013-01-02  1.0  3  train </a:t>
            </a:r>
            <a:r>
              <a:rPr lang="en-US" sz="1050" dirty="0" smtClean="0"/>
              <a:t>	foo</a:t>
            </a:r>
            <a:endParaRPr lang="en-US" sz="1050" dirty="0"/>
          </a:p>
          <a:p>
            <a:endParaRPr lang="en-US" sz="10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48748" y="4273431"/>
            <a:ext cx="1479523" cy="3231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48748" y="5981590"/>
            <a:ext cx="1479523" cy="3231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to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891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Can handle multiple types of data </a:t>
            </a:r>
            <a:r>
              <a:rPr lang="en-DE" dirty="0" smtClean="0"/>
              <a:t>–</a:t>
            </a:r>
            <a:r>
              <a:rPr lang="en-US" dirty="0" smtClean="0"/>
              <a:t> however, must be the same across columns</a:t>
            </a:r>
          </a:p>
          <a:p>
            <a:r>
              <a:rPr lang="en-US" dirty="0" smtClean="0"/>
              <a:t>Data is mutable</a:t>
            </a:r>
          </a:p>
          <a:p>
            <a:r>
              <a:rPr lang="en-US" dirty="0" smtClean="0"/>
              <a:t>Indices can be labelled</a:t>
            </a:r>
          </a:p>
          <a:p>
            <a:r>
              <a:rPr lang="en-US" dirty="0" smtClean="0"/>
              <a:t>Data can be “queried” based on index (similar to </a:t>
            </a:r>
            <a:r>
              <a:rPr lang="en-US" dirty="0" err="1" smtClean="0"/>
              <a:t>numpy</a:t>
            </a:r>
            <a:r>
              <a:rPr lang="en-US" dirty="0" smtClean="0"/>
              <a:t>), but also based on labels (so-called label-based indexing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will also likely encounter Series: these are like a singular column of a </a:t>
            </a:r>
            <a:r>
              <a:rPr lang="en-US" dirty="0" err="1" smtClean="0"/>
              <a:t>DataFrame</a:t>
            </a:r>
            <a:r>
              <a:rPr lang="en-US" dirty="0" smtClean="0"/>
              <a:t>, as we will see in the notebook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5061" y="4273431"/>
            <a:ext cx="369043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 [1]: import pandas as </a:t>
            </a:r>
            <a:r>
              <a:rPr lang="en-US" sz="1050" dirty="0" err="1" smtClean="0"/>
              <a:t>pd</a:t>
            </a:r>
            <a:endParaRPr lang="en-US" sz="1050" dirty="0" smtClean="0"/>
          </a:p>
          <a:p>
            <a:r>
              <a:rPr lang="en-US" sz="1050" dirty="0" smtClean="0"/>
              <a:t>In [2]: </a:t>
            </a:r>
            <a:r>
              <a:rPr lang="en-US" sz="1050" dirty="0"/>
              <a:t>df2 = </a:t>
            </a:r>
            <a:r>
              <a:rPr lang="en-US" sz="1050" dirty="0" err="1"/>
              <a:t>pd.DataFrame</a:t>
            </a:r>
            <a:r>
              <a:rPr lang="en-US" sz="1050" dirty="0"/>
              <a:t>(</a:t>
            </a:r>
          </a:p>
          <a:p>
            <a:r>
              <a:rPr lang="en-US" sz="1050" dirty="0"/>
              <a:t>   ...:     {</a:t>
            </a:r>
          </a:p>
          <a:p>
            <a:r>
              <a:rPr lang="en-US" sz="1050" dirty="0"/>
              <a:t>   ...:         "A": 1.0,</a:t>
            </a:r>
          </a:p>
          <a:p>
            <a:r>
              <a:rPr lang="en-US" sz="1050" dirty="0"/>
              <a:t>   ...:         "B": </a:t>
            </a:r>
            <a:r>
              <a:rPr lang="en-US" sz="1050" dirty="0" err="1"/>
              <a:t>pd.Timestamp</a:t>
            </a:r>
            <a:r>
              <a:rPr lang="en-US" sz="1050" dirty="0"/>
              <a:t>("20130102"),</a:t>
            </a:r>
          </a:p>
          <a:p>
            <a:r>
              <a:rPr lang="en-US" sz="1050" dirty="0"/>
              <a:t>   ...:         "C": </a:t>
            </a:r>
            <a:r>
              <a:rPr lang="en-US" sz="1050" dirty="0" err="1"/>
              <a:t>pd.Series</a:t>
            </a:r>
            <a:r>
              <a:rPr lang="en-US" sz="1050" dirty="0"/>
              <a:t>(1, index=list(range(4)), </a:t>
            </a:r>
            <a:r>
              <a:rPr lang="en-US" sz="1050" dirty="0" err="1"/>
              <a:t>dtype</a:t>
            </a:r>
            <a:r>
              <a:rPr lang="en-US" sz="1050" dirty="0"/>
              <a:t>="float32"),</a:t>
            </a:r>
          </a:p>
          <a:p>
            <a:r>
              <a:rPr lang="en-US" sz="1050" dirty="0"/>
              <a:t>   ...:         "D": </a:t>
            </a:r>
            <a:r>
              <a:rPr lang="en-US" sz="1050" dirty="0" err="1"/>
              <a:t>np.array</a:t>
            </a:r>
            <a:r>
              <a:rPr lang="en-US" sz="1050" dirty="0"/>
              <a:t>([3] * 4, </a:t>
            </a:r>
            <a:r>
              <a:rPr lang="en-US" sz="1050" dirty="0" err="1"/>
              <a:t>dtype</a:t>
            </a:r>
            <a:r>
              <a:rPr lang="en-US" sz="1050" dirty="0"/>
              <a:t>="int32"),</a:t>
            </a:r>
          </a:p>
          <a:p>
            <a:r>
              <a:rPr lang="en-US" sz="1050" dirty="0"/>
              <a:t>   ...:         "E": </a:t>
            </a:r>
            <a:r>
              <a:rPr lang="en-US" sz="1050" dirty="0" err="1"/>
              <a:t>pd.Categorical</a:t>
            </a:r>
            <a:r>
              <a:rPr lang="en-US" sz="1050" dirty="0"/>
              <a:t>(["test", "train", "test", "train"]),</a:t>
            </a:r>
          </a:p>
          <a:p>
            <a:r>
              <a:rPr lang="en-US" sz="1050" dirty="0"/>
              <a:t>   ...:         "F": "foo",</a:t>
            </a:r>
          </a:p>
          <a:p>
            <a:r>
              <a:rPr lang="en-US" sz="1050" dirty="0"/>
              <a:t>   ...:     }</a:t>
            </a:r>
          </a:p>
          <a:p>
            <a:r>
              <a:rPr lang="en-US" sz="1050" dirty="0"/>
              <a:t>   ...: )</a:t>
            </a:r>
          </a:p>
          <a:p>
            <a:r>
              <a:rPr lang="en-US" sz="1050" dirty="0"/>
              <a:t>   ...: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7071" y="4596595"/>
            <a:ext cx="22140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In </a:t>
            </a:r>
            <a:r>
              <a:rPr lang="en-US" sz="1050" dirty="0" smtClean="0"/>
              <a:t>[</a:t>
            </a:r>
            <a:r>
              <a:rPr lang="en-US" sz="1050" dirty="0"/>
              <a:t>3</a:t>
            </a:r>
            <a:r>
              <a:rPr lang="en-US" sz="1050" dirty="0" smtClean="0"/>
              <a:t>]: </a:t>
            </a:r>
            <a:r>
              <a:rPr lang="en-US" sz="1050" dirty="0"/>
              <a:t>df2</a:t>
            </a:r>
          </a:p>
          <a:p>
            <a:r>
              <a:rPr lang="en-US" sz="1050" dirty="0" smtClean="0"/>
              <a:t>Out[3]: </a:t>
            </a:r>
            <a:endParaRPr lang="en-US" sz="1050" dirty="0"/>
          </a:p>
          <a:p>
            <a:r>
              <a:rPr lang="en-US" sz="1050" dirty="0"/>
              <a:t>     </a:t>
            </a:r>
            <a:r>
              <a:rPr lang="en-US" sz="1050" dirty="0" smtClean="0"/>
              <a:t>   A                     </a:t>
            </a:r>
            <a:r>
              <a:rPr lang="en-US" sz="1050" dirty="0"/>
              <a:t>B  </a:t>
            </a:r>
            <a:r>
              <a:rPr lang="en-US" sz="1050" dirty="0" smtClean="0"/>
              <a:t>   </a:t>
            </a:r>
            <a:r>
              <a:rPr lang="en-US" sz="1050" dirty="0"/>
              <a:t>C  D  </a:t>
            </a:r>
            <a:r>
              <a:rPr lang="en-US" sz="1050" dirty="0" smtClean="0"/>
              <a:t>     E         </a:t>
            </a:r>
            <a:r>
              <a:rPr lang="en-US" sz="1050" dirty="0"/>
              <a:t>F</a:t>
            </a:r>
          </a:p>
          <a:p>
            <a:r>
              <a:rPr lang="en-US" sz="1050" dirty="0"/>
              <a:t>0 </a:t>
            </a:r>
            <a:r>
              <a:rPr lang="en-US" sz="1050" dirty="0" smtClean="0"/>
              <a:t>  1.0  </a:t>
            </a:r>
            <a:r>
              <a:rPr lang="en-US" sz="1050" dirty="0"/>
              <a:t>2013-01-02  1.0  3   test </a:t>
            </a:r>
            <a:r>
              <a:rPr lang="en-US" sz="1050" dirty="0" smtClean="0"/>
              <a:t>	foo</a:t>
            </a:r>
            <a:endParaRPr lang="en-US" sz="1050" dirty="0"/>
          </a:p>
          <a:p>
            <a:r>
              <a:rPr lang="en-US" sz="1050" dirty="0"/>
              <a:t>1  </a:t>
            </a:r>
            <a:r>
              <a:rPr lang="en-US" sz="1050" dirty="0" smtClean="0"/>
              <a:t> 1.0  </a:t>
            </a:r>
            <a:r>
              <a:rPr lang="en-US" sz="1050" dirty="0"/>
              <a:t>2013-01-02  1.0  3  train </a:t>
            </a:r>
            <a:r>
              <a:rPr lang="en-US" sz="1050" dirty="0" smtClean="0"/>
              <a:t>	foo</a:t>
            </a:r>
            <a:endParaRPr lang="en-US" sz="1050" dirty="0"/>
          </a:p>
          <a:p>
            <a:r>
              <a:rPr lang="en-US" sz="1050" dirty="0"/>
              <a:t>2 </a:t>
            </a:r>
            <a:r>
              <a:rPr lang="en-US" sz="1050" dirty="0" smtClean="0"/>
              <a:t>  </a:t>
            </a:r>
            <a:r>
              <a:rPr lang="en-US" sz="1050" dirty="0"/>
              <a:t>1.0 </a:t>
            </a:r>
            <a:r>
              <a:rPr lang="en-US" sz="1050" dirty="0" smtClean="0"/>
              <a:t> 2013-01-02  </a:t>
            </a:r>
            <a:r>
              <a:rPr lang="en-US" sz="1050" dirty="0"/>
              <a:t>1.0  3   test </a:t>
            </a:r>
            <a:r>
              <a:rPr lang="en-US" sz="1050" dirty="0" smtClean="0"/>
              <a:t>	foo</a:t>
            </a:r>
            <a:endParaRPr lang="en-US" sz="1050" dirty="0"/>
          </a:p>
          <a:p>
            <a:r>
              <a:rPr lang="en-US" sz="1050" dirty="0"/>
              <a:t>3  </a:t>
            </a:r>
            <a:r>
              <a:rPr lang="en-US" sz="1050" dirty="0" smtClean="0"/>
              <a:t> 1.0  </a:t>
            </a:r>
            <a:r>
              <a:rPr lang="en-US" sz="1050" dirty="0"/>
              <a:t>2013-01-02  1.0  3  train </a:t>
            </a:r>
            <a:r>
              <a:rPr lang="en-US" sz="1050" dirty="0" smtClean="0"/>
              <a:t>	foo</a:t>
            </a:r>
            <a:endParaRPr lang="en-US" sz="1050" dirty="0"/>
          </a:p>
          <a:p>
            <a:endParaRPr lang="en-US" sz="10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48748" y="4273431"/>
            <a:ext cx="1479523" cy="3231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48748" y="5981590"/>
            <a:ext cx="1479523" cy="3231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pandas vs.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2201670"/>
            <a:ext cx="5157787" cy="82391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4000" b="0" dirty="0" err="1" smtClean="0">
                <a:latin typeface="Consolas" panose="020B0609020204030204" pitchFamily="49" charset="0"/>
              </a:rPr>
              <a:t>numpy</a:t>
            </a:r>
            <a:endParaRPr lang="en-US" sz="4000" b="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053718"/>
            <a:ext cx="5157787" cy="25229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speed is the priority</a:t>
            </a:r>
          </a:p>
          <a:p>
            <a:pPr lvl="1"/>
            <a:r>
              <a:rPr lang="en-US" dirty="0" smtClean="0"/>
              <a:t>Arrays can be insanely faster, but it really depends on the application</a:t>
            </a:r>
          </a:p>
          <a:p>
            <a:pPr lvl="1"/>
            <a:r>
              <a:rPr lang="en-US" dirty="0" smtClean="0"/>
              <a:t>As such, many fields that rely heavily on matrix math (i.e. machine learning) depend mostly on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Data must be homogeneous</a:t>
            </a:r>
          </a:p>
          <a:p>
            <a:r>
              <a:rPr lang="en-US" dirty="0" smtClean="0"/>
              <a:t>Much better for working with data best represented with &gt;2 dimensions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01670"/>
            <a:ext cx="5183188" cy="823912"/>
          </a:xfrm>
        </p:spPr>
        <p:txBody>
          <a:bodyPr>
            <a:normAutofit/>
          </a:bodyPr>
          <a:lstStyle/>
          <a:p>
            <a:pPr algn="r"/>
            <a:r>
              <a:rPr lang="en-US" sz="4000" b="0" dirty="0" smtClean="0">
                <a:latin typeface="Consolas" panose="020B0609020204030204" pitchFamily="49" charset="0"/>
              </a:rPr>
              <a:t>pandas</a:t>
            </a:r>
            <a:endParaRPr lang="en-US" sz="4000" b="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53717"/>
            <a:ext cx="5183188" cy="2573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structure/flexibility really matters</a:t>
            </a:r>
          </a:p>
          <a:p>
            <a:pPr lvl="1"/>
            <a:r>
              <a:rPr lang="en-US" dirty="0" smtClean="0"/>
              <a:t>Accessing the data in different </a:t>
            </a:r>
            <a:r>
              <a:rPr lang="en-US" dirty="0" smtClean="0"/>
              <a:t>ways</a:t>
            </a:r>
            <a:endParaRPr lang="en-US" dirty="0" smtClean="0"/>
          </a:p>
          <a:p>
            <a:pPr lvl="1"/>
            <a:r>
              <a:rPr lang="en-US" dirty="0" smtClean="0"/>
              <a:t>Often handled like a “dataset” where each row represents a new </a:t>
            </a:r>
            <a:r>
              <a:rPr lang="en-US" dirty="0" smtClean="0"/>
              <a:t>entry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 smtClean="0"/>
              <a:t>for different data types per column</a:t>
            </a:r>
          </a:p>
          <a:p>
            <a:r>
              <a:rPr lang="en-US" dirty="0" smtClean="0"/>
              <a:t>Great at handling missing/incomplete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788" y="1413297"/>
            <a:ext cx="10140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*In reality, pandas and </a:t>
            </a:r>
            <a:r>
              <a:rPr lang="en-US" dirty="0" err="1"/>
              <a:t>numpy</a:t>
            </a:r>
            <a:r>
              <a:rPr lang="en-US" dirty="0"/>
              <a:t> can often be used interchangeably, as they both offer a ton of functionality. However, there are often cases where one is more convenient, or simply better, than the other!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84276" y="2518117"/>
            <a:ext cx="0" cy="310956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189" y="5901455"/>
            <a:ext cx="1105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is not an exhaustive list, some references will be included at the end of this presentation for more information)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67924" y="2979734"/>
            <a:ext cx="10414366" cy="106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06" y="1166026"/>
            <a:ext cx="7710657" cy="457304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>
                <a:latin typeface="Harlow Solid Italic" panose="04030604020F02020D02" pitchFamily="82" charset="0"/>
              </a:rPr>
              <a:t>You’ve heard of data streams,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>
                <a:latin typeface="Harlow Solid Italic" panose="04030604020F02020D02" pitchFamily="82" charset="0"/>
              </a:rPr>
              <a:t>now it’s time to catch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>
                <a:latin typeface="Harlow Solid Italic" panose="04030604020F02020D02" pitchFamily="82" charset="0"/>
              </a:rPr>
              <a:t>something more gnarly</a:t>
            </a:r>
            <a:endParaRPr lang="en-US" sz="1800" i="1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2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Brief Introduction to </a:t>
            </a:r>
            <a:r>
              <a:rPr lang="en-US" sz="4000" dirty="0" err="1" smtClean="0"/>
              <a:t>Seaborn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1790456"/>
            <a:ext cx="11907520" cy="207815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>
                <a:latin typeface="+mj-lt"/>
              </a:rPr>
              <a:t>Seaborn</a:t>
            </a:r>
            <a:r>
              <a:rPr lang="en-US" sz="2400" dirty="0" smtClean="0">
                <a:latin typeface="+mj-lt"/>
              </a:rPr>
              <a:t> is a “wrapper” library to </a:t>
            </a:r>
            <a:r>
              <a:rPr lang="en-US" sz="2400" dirty="0" err="1" smtClean="0">
                <a:latin typeface="+mj-lt"/>
              </a:rPr>
              <a:t>matplotlib</a:t>
            </a:r>
            <a:r>
              <a:rPr lang="en-US" sz="2400" dirty="0" smtClean="0">
                <a:latin typeface="+mj-lt"/>
              </a:rPr>
              <a:t> which enables you to generate (subjectively) prettier plots, often with very little effort in comparison</a:t>
            </a:r>
          </a:p>
          <a:p>
            <a:r>
              <a:rPr lang="en-US" sz="2400" dirty="0" smtClean="0">
                <a:latin typeface="+mj-lt"/>
              </a:rPr>
              <a:t>The main improvements of </a:t>
            </a:r>
            <a:r>
              <a:rPr lang="en-US" sz="2400" dirty="0" err="1" smtClean="0">
                <a:latin typeface="+mj-lt"/>
              </a:rPr>
              <a:t>seaborn</a:t>
            </a:r>
            <a:r>
              <a:rPr lang="en-US" sz="2400" dirty="0" smtClean="0">
                <a:latin typeface="+mj-lt"/>
              </a:rPr>
              <a:t> is the addition of some new plotting types/functions and default </a:t>
            </a:r>
            <a:r>
              <a:rPr lang="en-US" sz="2400" dirty="0" smtClean="0">
                <a:latin typeface="+mj-lt"/>
              </a:rPr>
              <a:t>styles</a:t>
            </a:r>
          </a:p>
          <a:p>
            <a:r>
              <a:rPr lang="en-US" sz="2400" dirty="0" err="1" smtClean="0">
                <a:latin typeface="+mj-lt"/>
              </a:rPr>
              <a:t>Seaborn</a:t>
            </a:r>
            <a:r>
              <a:rPr lang="en-US" sz="2400" dirty="0" smtClean="0">
                <a:latin typeface="+mj-lt"/>
              </a:rPr>
              <a:t> works even more nicely with pandas than </a:t>
            </a:r>
            <a:r>
              <a:rPr lang="en-US" sz="2400" dirty="0" err="1" smtClean="0">
                <a:latin typeface="+mj-lt"/>
              </a:rPr>
              <a:t>matplotlib</a:t>
            </a:r>
            <a:r>
              <a:rPr lang="en-US" sz="2400" dirty="0" smtClean="0">
                <a:latin typeface="+mj-lt"/>
              </a:rPr>
              <a:t> (which also likes pandas data)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practice, you will almost always use </a:t>
            </a:r>
            <a:r>
              <a:rPr lang="en-US" sz="2400" dirty="0" err="1" smtClean="0">
                <a:latin typeface="+mj-lt"/>
              </a:rPr>
              <a:t>seaborn</a:t>
            </a:r>
            <a:r>
              <a:rPr lang="en-US" sz="2400" dirty="0" smtClean="0">
                <a:latin typeface="+mj-lt"/>
              </a:rPr>
              <a:t> in conjunction with </a:t>
            </a:r>
            <a:r>
              <a:rPr lang="en-US" sz="2400" dirty="0" err="1" smtClean="0">
                <a:latin typeface="+mj-lt"/>
              </a:rPr>
              <a:t>matplotlib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365126"/>
            <a:ext cx="3861582" cy="1051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79" y="3868615"/>
            <a:ext cx="3303845" cy="251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" y="3868615"/>
            <a:ext cx="3331112" cy="2507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81184" y="4391165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The difference: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seaborn</a:t>
            </a:r>
            <a:r>
              <a:rPr lang="en-US" dirty="0" smtClean="0"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latin typeface="Consolas" panose="020B0609020204030204" pitchFamily="49" charset="0"/>
              </a:rPr>
              <a:t>sns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sns.set_theme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All of the plotting code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Brief Introduction to </a:t>
            </a:r>
            <a:r>
              <a:rPr lang="en-US" sz="4000" dirty="0" err="1" smtClean="0"/>
              <a:t>Seaborn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7" y="2538079"/>
            <a:ext cx="3866931" cy="301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73" y="2700997"/>
            <a:ext cx="3749927" cy="2847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75" y="2332973"/>
            <a:ext cx="3629144" cy="3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976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Harlow Solid Italic</vt:lpstr>
      <vt:lpstr>Office Theme</vt:lpstr>
      <vt:lpstr>Pandas and Seaborn</vt:lpstr>
      <vt:lpstr>Pandas</vt:lpstr>
      <vt:lpstr>What are pandas?</vt:lpstr>
      <vt:lpstr>What is pandas?</vt:lpstr>
      <vt:lpstr>Key features to DataFrames</vt:lpstr>
      <vt:lpstr>When should I use pandas vs. numpy?</vt:lpstr>
      <vt:lpstr>Seaborn</vt:lpstr>
      <vt:lpstr>A Brief Introduction to Seaborn</vt:lpstr>
      <vt:lpstr>A Brief Introduction to Seaborn</vt:lpstr>
      <vt:lpstr>A Brief Introduction to Seaborn</vt:lpstr>
      <vt:lpstr>Some key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Bjorge Meulemeester</dc:creator>
  <cp:lastModifiedBy>Matthew Keaton</cp:lastModifiedBy>
  <cp:revision>34</cp:revision>
  <dcterms:created xsi:type="dcterms:W3CDTF">2024-05-02T09:25:55Z</dcterms:created>
  <dcterms:modified xsi:type="dcterms:W3CDTF">2024-05-07T16:01:33Z</dcterms:modified>
</cp:coreProperties>
</file>