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63" r:id="rId2"/>
    <p:sldId id="256" r:id="rId3"/>
    <p:sldId id="257" r:id="rId4"/>
    <p:sldId id="258" r:id="rId5"/>
    <p:sldId id="259" r:id="rId6"/>
    <p:sldId id="261" r:id="rId7"/>
    <p:sldId id="262" r:id="rId8"/>
    <p:sldId id="264" r:id="rId9"/>
    <p:sldId id="265" r:id="rId10"/>
    <p:sldId id="266" r:id="rId11"/>
    <p:sldId id="267" r:id="rId12"/>
    <p:sldId id="268" r:id="rId13"/>
    <p:sldId id="269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63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0C3A07-02D0-4A1D-B19B-6F9E67AE0D16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0922BF-EFB8-4C9A-A04B-8972FD487FA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56573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80922BF-EFB8-4C9A-A04B-8972FD487FA4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56688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8A85-AD88-42B6-8FCF-9A48694E0600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9917-11BA-48D1-BBAF-3F871020D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5836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8A85-AD88-42B6-8FCF-9A48694E0600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9917-11BA-48D1-BBAF-3F871020D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34503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8A85-AD88-42B6-8FCF-9A48694E0600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9917-11BA-48D1-BBAF-3F871020D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79811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8A85-AD88-42B6-8FCF-9A48694E0600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9917-11BA-48D1-BBAF-3F871020D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44865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8A85-AD88-42B6-8FCF-9A48694E0600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9917-11BA-48D1-BBAF-3F871020D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64079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8A85-AD88-42B6-8FCF-9A48694E0600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9917-11BA-48D1-BBAF-3F871020D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25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8A85-AD88-42B6-8FCF-9A48694E0600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9917-11BA-48D1-BBAF-3F871020D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6390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8A85-AD88-42B6-8FCF-9A48694E0600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9917-11BA-48D1-BBAF-3F871020D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9131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8A85-AD88-42B6-8FCF-9A48694E0600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9917-11BA-48D1-BBAF-3F871020D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508682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8A85-AD88-42B6-8FCF-9A48694E0600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9917-11BA-48D1-BBAF-3F871020D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72657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 smtClean="0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2A8A85-AD88-42B6-8FCF-9A48694E0600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089917-11BA-48D1-BBAF-3F871020D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48672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Formatvorlagen des Textmasters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2A8A85-AD88-42B6-8FCF-9A48694E0600}" type="datetimeFigureOut">
              <a:rPr lang="de-DE" smtClean="0"/>
              <a:t>07.05.2024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089917-11BA-48D1-BBAF-3F871020D77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73901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907.10121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907.10121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/>
        </p:nvSpPr>
        <p:spPr>
          <a:xfrm>
            <a:off x="2332406" y="4217095"/>
            <a:ext cx="83325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In 2005, </a:t>
            </a:r>
            <a:r>
              <a:rPr lang="de-DE" b="1" dirty="0"/>
              <a:t>Travis </a:t>
            </a:r>
            <a:r>
              <a:rPr lang="de-DE" b="1" dirty="0" err="1"/>
              <a:t>Oliphant</a:t>
            </a:r>
            <a:r>
              <a:rPr lang="de-DE" b="1" dirty="0"/>
              <a:t> </a:t>
            </a:r>
            <a:r>
              <a:rPr lang="de-DE" dirty="0" err="1"/>
              <a:t>combined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best</a:t>
            </a:r>
            <a:r>
              <a:rPr lang="de-DE" dirty="0"/>
              <a:t> </a:t>
            </a:r>
            <a:r>
              <a:rPr lang="de-DE" dirty="0" err="1"/>
              <a:t>elements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Numeric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NumArray</a:t>
            </a:r>
            <a:r>
              <a:rPr lang="de-DE" dirty="0"/>
              <a:t>, </a:t>
            </a:r>
            <a:r>
              <a:rPr lang="de-DE" dirty="0" err="1"/>
              <a:t>thereby</a:t>
            </a:r>
            <a:r>
              <a:rPr lang="de-DE" dirty="0"/>
              <a:t> </a:t>
            </a:r>
            <a:r>
              <a:rPr lang="de-DE" dirty="0" err="1"/>
              <a:t>solving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dilemma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paving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way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Python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become</a:t>
            </a:r>
            <a:r>
              <a:rPr lang="de-DE" dirty="0"/>
              <a:t> a </a:t>
            </a:r>
            <a:r>
              <a:rPr lang="de-DE" dirty="0" err="1"/>
              <a:t>very</a:t>
            </a:r>
            <a:r>
              <a:rPr lang="de-DE" dirty="0"/>
              <a:t> </a:t>
            </a:r>
            <a:r>
              <a:rPr lang="de-DE" dirty="0" err="1"/>
              <a:t>significant</a:t>
            </a:r>
            <a:r>
              <a:rPr lang="de-DE" dirty="0"/>
              <a:t> </a:t>
            </a:r>
            <a:r>
              <a:rPr lang="de-DE" dirty="0" err="1"/>
              <a:t>player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Data Science </a:t>
            </a:r>
            <a:r>
              <a:rPr lang="de-DE" dirty="0" err="1"/>
              <a:t>movement</a:t>
            </a:r>
            <a:r>
              <a:rPr lang="de-DE" dirty="0"/>
              <a:t>. </a:t>
            </a:r>
            <a:r>
              <a:rPr lang="de-DE" dirty="0" err="1"/>
              <a:t>NumPy</a:t>
            </a:r>
            <a:r>
              <a:rPr lang="de-DE" dirty="0"/>
              <a:t> 1.0 was </a:t>
            </a:r>
            <a:r>
              <a:rPr lang="de-DE" dirty="0" err="1"/>
              <a:t>released</a:t>
            </a:r>
            <a:r>
              <a:rPr lang="de-DE" dirty="0"/>
              <a:t> in </a:t>
            </a:r>
            <a:r>
              <a:rPr lang="de-DE" dirty="0" err="1"/>
              <a:t>October</a:t>
            </a:r>
            <a:r>
              <a:rPr lang="de-DE" dirty="0"/>
              <a:t> </a:t>
            </a:r>
            <a:r>
              <a:rPr lang="de-DE" b="1" dirty="0" smtClean="0"/>
              <a:t>2006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4103246" y="1363308"/>
            <a:ext cx="787539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“</a:t>
            </a:r>
            <a:r>
              <a:rPr lang="de-DE" dirty="0" err="1"/>
              <a:t>interpreted</a:t>
            </a:r>
            <a:r>
              <a:rPr lang="de-DE" dirty="0"/>
              <a:t> </a:t>
            </a:r>
            <a:r>
              <a:rPr lang="de-DE" dirty="0" err="1"/>
              <a:t>doesn’t</a:t>
            </a:r>
            <a:r>
              <a:rPr lang="de-DE" dirty="0"/>
              <a:t> </a:t>
            </a:r>
            <a:r>
              <a:rPr lang="de-DE" dirty="0" err="1"/>
              <a:t>mean</a:t>
            </a:r>
            <a:r>
              <a:rPr lang="de-DE" dirty="0"/>
              <a:t> </a:t>
            </a:r>
            <a:r>
              <a:rPr lang="de-DE" dirty="0" err="1"/>
              <a:t>slow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interactive</a:t>
            </a:r>
            <a:r>
              <a:rPr lang="de-DE" dirty="0"/>
              <a:t>.” </a:t>
            </a:r>
            <a:r>
              <a:rPr lang="de-DE" dirty="0" smtClean="0"/>
              <a:t>“</a:t>
            </a:r>
            <a:r>
              <a:rPr lang="de-DE" dirty="0"/>
              <a:t>Python </a:t>
            </a:r>
            <a:r>
              <a:rPr lang="de-DE" dirty="0" err="1"/>
              <a:t>serves</a:t>
            </a:r>
            <a:r>
              <a:rPr lang="de-DE" dirty="0"/>
              <a:t> </a:t>
            </a:r>
            <a:r>
              <a:rPr lang="de-DE" dirty="0" err="1"/>
              <a:t>as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a </a:t>
            </a:r>
            <a:r>
              <a:rPr lang="de-DE" dirty="0" err="1"/>
              <a:t>scientific</a:t>
            </a:r>
            <a:r>
              <a:rPr lang="de-DE" dirty="0"/>
              <a:t> </a:t>
            </a:r>
            <a:r>
              <a:rPr lang="de-DE" dirty="0" err="1"/>
              <a:t>application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actual</a:t>
            </a:r>
            <a:r>
              <a:rPr lang="de-DE" dirty="0"/>
              <a:t> </a:t>
            </a:r>
            <a:r>
              <a:rPr lang="de-DE" dirty="0" err="1"/>
              <a:t>computations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performed</a:t>
            </a:r>
            <a:r>
              <a:rPr lang="de-DE" dirty="0"/>
              <a:t> </a:t>
            </a:r>
            <a:r>
              <a:rPr lang="de-DE" dirty="0" err="1"/>
              <a:t>both</a:t>
            </a:r>
            <a:r>
              <a:rPr lang="de-DE" dirty="0"/>
              <a:t> in Python </a:t>
            </a:r>
            <a:r>
              <a:rPr lang="de-DE" dirty="0" err="1"/>
              <a:t>itself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in </a:t>
            </a:r>
            <a:r>
              <a:rPr lang="de-DE" dirty="0" err="1"/>
              <a:t>compiled</a:t>
            </a:r>
            <a:r>
              <a:rPr lang="de-DE" dirty="0"/>
              <a:t> </a:t>
            </a:r>
            <a:r>
              <a:rPr lang="de-DE" dirty="0" err="1"/>
              <a:t>extensions</a:t>
            </a:r>
            <a:r>
              <a:rPr lang="de-DE" dirty="0" smtClean="0"/>
              <a:t>.” (Dubois, 2007)</a:t>
            </a:r>
            <a:endParaRPr lang="de-DE" dirty="0"/>
          </a:p>
        </p:txBody>
      </p:sp>
      <p:sp>
        <p:nvSpPr>
          <p:cNvPr id="2" name="Rechteck 1"/>
          <p:cNvSpPr/>
          <p:nvPr/>
        </p:nvSpPr>
        <p:spPr>
          <a:xfrm>
            <a:off x="2332406" y="393467"/>
            <a:ext cx="912507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smtClean="0"/>
              <a:t>an </a:t>
            </a:r>
            <a:r>
              <a:rPr lang="de-DE" b="1" dirty="0" err="1"/>
              <a:t>interpreted</a:t>
            </a:r>
            <a:r>
              <a:rPr lang="de-DE" dirty="0"/>
              <a:t>, high-level, general-</a:t>
            </a:r>
            <a:r>
              <a:rPr lang="de-DE" dirty="0" err="1"/>
              <a:t>purpose</a:t>
            </a:r>
            <a:r>
              <a:rPr lang="de-DE" dirty="0"/>
              <a:t>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programming</a:t>
            </a:r>
            <a:r>
              <a:rPr lang="de-DE" dirty="0"/>
              <a:t> </a:t>
            </a:r>
            <a:r>
              <a:rPr lang="de-DE" dirty="0" err="1"/>
              <a:t>language</a:t>
            </a:r>
            <a:r>
              <a:rPr lang="de-DE" dirty="0"/>
              <a:t>, </a:t>
            </a:r>
            <a:r>
              <a:rPr lang="de-DE" dirty="0" err="1"/>
              <a:t>designed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b="1" dirty="0"/>
              <a:t>Guido van </a:t>
            </a:r>
            <a:r>
              <a:rPr lang="de-DE" b="1" dirty="0" err="1"/>
              <a:t>Rossum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late</a:t>
            </a:r>
            <a:r>
              <a:rPr lang="de-DE" dirty="0"/>
              <a:t> </a:t>
            </a:r>
            <a:r>
              <a:rPr lang="de-DE" b="1" dirty="0"/>
              <a:t>1980</a:t>
            </a:r>
            <a:r>
              <a:rPr lang="de-DE" dirty="0"/>
              <a:t>s, </a:t>
            </a:r>
            <a:r>
              <a:rPr lang="de-DE" dirty="0" err="1"/>
              <a:t>with</a:t>
            </a:r>
            <a:r>
              <a:rPr lang="de-DE" dirty="0"/>
              <a:t> a </a:t>
            </a:r>
            <a:r>
              <a:rPr lang="de-DE" dirty="0" err="1"/>
              <a:t>dynamic</a:t>
            </a:r>
            <a:r>
              <a:rPr lang="de-DE" dirty="0"/>
              <a:t> type </a:t>
            </a:r>
            <a:r>
              <a:rPr lang="de-DE" dirty="0" err="1"/>
              <a:t>system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an </a:t>
            </a:r>
            <a:r>
              <a:rPr lang="de-DE" dirty="0" err="1"/>
              <a:t>emphasis</a:t>
            </a:r>
            <a:r>
              <a:rPr lang="de-DE" dirty="0"/>
              <a:t> on </a:t>
            </a:r>
            <a:r>
              <a:rPr lang="de-DE" b="1" dirty="0" err="1"/>
              <a:t>readability</a:t>
            </a:r>
            <a:r>
              <a:rPr lang="de-DE" b="1" dirty="0"/>
              <a:t> </a:t>
            </a:r>
            <a:r>
              <a:rPr lang="de-DE" b="1" dirty="0" err="1"/>
              <a:t>and</a:t>
            </a:r>
            <a:r>
              <a:rPr lang="de-DE" b="1" dirty="0"/>
              <a:t> rapid </a:t>
            </a:r>
            <a:r>
              <a:rPr lang="de-DE" b="1" dirty="0" err="1" smtClean="0"/>
              <a:t>prototyping</a:t>
            </a:r>
            <a:r>
              <a:rPr lang="de-DE" b="1" dirty="0" smtClean="0"/>
              <a:t>.</a:t>
            </a:r>
            <a:endParaRPr lang="de-DE" b="1" dirty="0"/>
          </a:p>
        </p:txBody>
      </p:sp>
      <p:sp>
        <p:nvSpPr>
          <p:cNvPr id="3" name="Rechteck 2"/>
          <p:cNvSpPr/>
          <p:nvPr/>
        </p:nvSpPr>
        <p:spPr>
          <a:xfrm>
            <a:off x="2332406" y="2333149"/>
            <a:ext cx="904125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/>
              <a:t>SciPy’s</a:t>
            </a:r>
            <a:r>
              <a:rPr lang="de-DE" dirty="0"/>
              <a:t> </a:t>
            </a:r>
            <a:r>
              <a:rPr lang="de-DE" dirty="0" err="1"/>
              <a:t>arrival</a:t>
            </a:r>
            <a:r>
              <a:rPr lang="de-DE" dirty="0"/>
              <a:t> at </a:t>
            </a:r>
            <a:r>
              <a:rPr lang="de-DE" dirty="0" err="1"/>
              <a:t>this</a:t>
            </a:r>
            <a:r>
              <a:rPr lang="de-DE" dirty="0"/>
              <a:t>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surprising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somewhat</a:t>
            </a:r>
            <a:r>
              <a:rPr lang="de-DE" dirty="0"/>
              <a:t> </a:t>
            </a:r>
            <a:r>
              <a:rPr lang="de-DE" dirty="0" err="1"/>
              <a:t>anomalous</a:t>
            </a:r>
            <a:r>
              <a:rPr lang="de-DE" dirty="0"/>
              <a:t>. </a:t>
            </a:r>
            <a:r>
              <a:rPr lang="de-DE" dirty="0" err="1"/>
              <a:t>When</a:t>
            </a:r>
            <a:r>
              <a:rPr lang="de-DE" dirty="0"/>
              <a:t> </a:t>
            </a:r>
            <a:r>
              <a:rPr lang="de-DE" dirty="0" err="1"/>
              <a:t>started</a:t>
            </a:r>
            <a:r>
              <a:rPr lang="de-DE" dirty="0"/>
              <a:t>,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little</a:t>
            </a:r>
            <a:r>
              <a:rPr lang="de-DE" dirty="0"/>
              <a:t> </a:t>
            </a:r>
            <a:r>
              <a:rPr lang="de-DE" dirty="0" err="1"/>
              <a:t>funding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was </a:t>
            </a:r>
            <a:r>
              <a:rPr lang="de-DE" dirty="0" err="1"/>
              <a:t>written</a:t>
            </a:r>
            <a:r>
              <a:rPr lang="de-DE" dirty="0"/>
              <a:t> </a:t>
            </a:r>
            <a:r>
              <a:rPr lang="de-DE" dirty="0" err="1"/>
              <a:t>mainly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graduate</a:t>
            </a:r>
            <a:r>
              <a:rPr lang="de-DE" dirty="0"/>
              <a:t> </a:t>
            </a:r>
            <a:r>
              <a:rPr lang="de-DE" dirty="0" err="1"/>
              <a:t>students</a:t>
            </a:r>
            <a:r>
              <a:rPr lang="de-DE" dirty="0"/>
              <a:t>—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them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a </a:t>
            </a:r>
            <a:r>
              <a:rPr lang="de-DE" dirty="0" err="1"/>
              <a:t>computer</a:t>
            </a:r>
            <a:r>
              <a:rPr lang="de-DE" dirty="0"/>
              <a:t> </a:t>
            </a:r>
            <a:r>
              <a:rPr lang="de-DE" dirty="0" err="1"/>
              <a:t>science</a:t>
            </a:r>
            <a:r>
              <a:rPr lang="de-DE" dirty="0"/>
              <a:t> </a:t>
            </a:r>
            <a:r>
              <a:rPr lang="de-DE" dirty="0" err="1"/>
              <a:t>education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often</a:t>
            </a:r>
            <a:r>
              <a:rPr lang="de-DE" dirty="0"/>
              <a:t> </a:t>
            </a:r>
            <a:r>
              <a:rPr lang="de-DE" dirty="0" err="1"/>
              <a:t>without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blessing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advisors</a:t>
            </a:r>
            <a:r>
              <a:rPr lang="de-DE" dirty="0"/>
              <a:t>.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even</a:t>
            </a:r>
            <a:r>
              <a:rPr lang="de-DE" dirty="0"/>
              <a:t> </a:t>
            </a:r>
            <a:r>
              <a:rPr lang="de-DE" dirty="0" err="1"/>
              <a:t>imagine</a:t>
            </a:r>
            <a:r>
              <a:rPr lang="de-DE" dirty="0"/>
              <a:t> </a:t>
            </a:r>
            <a:r>
              <a:rPr lang="de-DE" dirty="0" err="1"/>
              <a:t>that</a:t>
            </a:r>
            <a:r>
              <a:rPr lang="de-DE" dirty="0"/>
              <a:t> a </a:t>
            </a:r>
            <a:r>
              <a:rPr lang="de-DE" dirty="0" err="1"/>
              <a:t>small</a:t>
            </a:r>
            <a:r>
              <a:rPr lang="de-DE" dirty="0"/>
              <a:t> </a:t>
            </a:r>
            <a:r>
              <a:rPr lang="de-DE" dirty="0" err="1"/>
              <a:t>group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“</a:t>
            </a:r>
            <a:r>
              <a:rPr lang="de-DE" dirty="0" err="1"/>
              <a:t>rogue</a:t>
            </a:r>
            <a:r>
              <a:rPr lang="de-DE" dirty="0"/>
              <a:t>” </a:t>
            </a:r>
            <a:r>
              <a:rPr lang="de-DE" dirty="0" err="1"/>
              <a:t>student</a:t>
            </a:r>
            <a:r>
              <a:rPr lang="de-DE" dirty="0"/>
              <a:t> </a:t>
            </a:r>
            <a:r>
              <a:rPr lang="de-DE" dirty="0" err="1"/>
              <a:t>programmers</a:t>
            </a:r>
            <a:r>
              <a:rPr lang="de-DE" dirty="0"/>
              <a:t> </a:t>
            </a:r>
            <a:r>
              <a:rPr lang="de-DE" dirty="0" err="1"/>
              <a:t>could</a:t>
            </a:r>
            <a:r>
              <a:rPr lang="de-DE" dirty="0"/>
              <a:t> </a:t>
            </a:r>
            <a:r>
              <a:rPr lang="de-DE" dirty="0" err="1"/>
              <a:t>upend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already</a:t>
            </a:r>
            <a:r>
              <a:rPr lang="de-DE" dirty="0"/>
              <a:t> well-</a:t>
            </a:r>
            <a:r>
              <a:rPr lang="de-DE" dirty="0" err="1"/>
              <a:t>established</a:t>
            </a:r>
            <a:r>
              <a:rPr lang="de-DE" dirty="0"/>
              <a:t> </a:t>
            </a:r>
            <a:r>
              <a:rPr lang="de-DE" dirty="0" err="1"/>
              <a:t>ecosystem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research</a:t>
            </a:r>
            <a:r>
              <a:rPr lang="de-DE" dirty="0"/>
              <a:t> </a:t>
            </a:r>
            <a:r>
              <a:rPr lang="de-DE" dirty="0" err="1" smtClean="0"/>
              <a:t>software</a:t>
            </a:r>
            <a:r>
              <a:rPr lang="de-DE" dirty="0" smtClean="0"/>
              <a:t> — </a:t>
            </a:r>
            <a:r>
              <a:rPr lang="de-DE" dirty="0" err="1" smtClean="0"/>
              <a:t>backed</a:t>
            </a:r>
            <a:r>
              <a:rPr lang="de-DE" dirty="0" smtClean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millions</a:t>
            </a:r>
            <a:r>
              <a:rPr lang="de-DE" dirty="0"/>
              <a:t> in </a:t>
            </a:r>
            <a:r>
              <a:rPr lang="de-DE" dirty="0" err="1"/>
              <a:t>funding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many</a:t>
            </a:r>
            <a:r>
              <a:rPr lang="de-DE" dirty="0"/>
              <a:t> </a:t>
            </a:r>
            <a:r>
              <a:rPr lang="de-DE" dirty="0" err="1"/>
              <a:t>hundreds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highly</a:t>
            </a:r>
            <a:r>
              <a:rPr lang="de-DE" dirty="0"/>
              <a:t> </a:t>
            </a:r>
            <a:r>
              <a:rPr lang="de-DE" dirty="0" err="1"/>
              <a:t>qualified</a:t>
            </a:r>
            <a:r>
              <a:rPr lang="de-DE" dirty="0"/>
              <a:t> </a:t>
            </a:r>
            <a:r>
              <a:rPr lang="de-DE" dirty="0" err="1" smtClean="0"/>
              <a:t>engineers</a:t>
            </a:r>
            <a:r>
              <a:rPr lang="de-DE" dirty="0" smtClean="0"/>
              <a:t> — was </a:t>
            </a:r>
            <a:r>
              <a:rPr lang="de-DE" dirty="0" err="1"/>
              <a:t>preposterous</a:t>
            </a:r>
            <a:r>
              <a:rPr lang="de-DE" dirty="0"/>
              <a:t>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495300" y="393467"/>
            <a:ext cx="1772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Python (1980ies)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95300" y="2333149"/>
            <a:ext cx="1586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Scipy</a:t>
            </a:r>
            <a:r>
              <a:rPr lang="de-DE" dirty="0" smtClean="0"/>
              <a:t> (1990ies)</a:t>
            </a:r>
            <a:endParaRPr lang="de-DE" dirty="0"/>
          </a:p>
        </p:txBody>
      </p:sp>
      <p:sp>
        <p:nvSpPr>
          <p:cNvPr id="8" name="Textfeld 7"/>
          <p:cNvSpPr txBox="1"/>
          <p:nvPr/>
        </p:nvSpPr>
        <p:spPr>
          <a:xfrm>
            <a:off x="495300" y="4217095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NumPy</a:t>
            </a:r>
            <a:r>
              <a:rPr lang="de-DE" dirty="0" smtClean="0"/>
              <a:t> (1990ies)</a:t>
            </a:r>
            <a:endParaRPr lang="de-DE" dirty="0"/>
          </a:p>
        </p:txBody>
      </p:sp>
      <p:sp>
        <p:nvSpPr>
          <p:cNvPr id="9" name="Rechteck 8"/>
          <p:cNvSpPr/>
          <p:nvPr/>
        </p:nvSpPr>
        <p:spPr>
          <a:xfrm>
            <a:off x="2332406" y="5546728"/>
            <a:ext cx="9596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John Hunter, a </a:t>
            </a:r>
            <a:r>
              <a:rPr lang="de-DE" dirty="0" err="1"/>
              <a:t>postdoc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University </a:t>
            </a:r>
            <a:r>
              <a:rPr lang="de-DE" dirty="0" err="1"/>
              <a:t>of</a:t>
            </a:r>
            <a:r>
              <a:rPr lang="de-DE" dirty="0"/>
              <a:t> Chicago, </a:t>
            </a:r>
            <a:r>
              <a:rPr lang="de-DE" dirty="0" err="1"/>
              <a:t>liked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plotting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 </a:t>
            </a:r>
            <a:r>
              <a:rPr lang="de-DE" dirty="0" smtClean="0"/>
              <a:t>MATLAB, </a:t>
            </a:r>
            <a:r>
              <a:rPr lang="de-DE" dirty="0"/>
              <a:t>but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laboratory’s</a:t>
            </a:r>
            <a:r>
              <a:rPr lang="de-DE" dirty="0"/>
              <a:t> </a:t>
            </a:r>
            <a:r>
              <a:rPr lang="de-DE" dirty="0" err="1"/>
              <a:t>license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was </a:t>
            </a:r>
            <a:r>
              <a:rPr lang="de-DE" dirty="0" err="1"/>
              <a:t>governed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dongle</a:t>
            </a:r>
            <a:r>
              <a:rPr lang="de-DE" dirty="0"/>
              <a:t>. In </a:t>
            </a:r>
            <a:r>
              <a:rPr lang="de-DE" dirty="0" err="1"/>
              <a:t>response</a:t>
            </a:r>
            <a:r>
              <a:rPr lang="de-DE" dirty="0"/>
              <a:t>, he </a:t>
            </a:r>
            <a:r>
              <a:rPr lang="de-DE" dirty="0" err="1"/>
              <a:t>wrote</a:t>
            </a:r>
            <a:r>
              <a:rPr lang="de-DE" dirty="0"/>
              <a:t> a </a:t>
            </a:r>
            <a:r>
              <a:rPr lang="de-DE" dirty="0" err="1"/>
              <a:t>plotting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Matplotlib</a:t>
            </a:r>
            <a:r>
              <a:rPr lang="de-DE" dirty="0"/>
              <a:t> 0.1 was </a:t>
            </a:r>
            <a:r>
              <a:rPr lang="de-DE" dirty="0" err="1"/>
              <a:t>released</a:t>
            </a:r>
            <a:r>
              <a:rPr lang="de-DE" dirty="0"/>
              <a:t> April </a:t>
            </a:r>
            <a:r>
              <a:rPr lang="de-DE" b="1" dirty="0" smtClean="0"/>
              <a:t>2003</a:t>
            </a:r>
            <a:r>
              <a:rPr lang="de-DE" dirty="0" smtClean="0"/>
              <a:t>.</a:t>
            </a:r>
            <a:endParaRPr lang="de-DE" dirty="0"/>
          </a:p>
        </p:txBody>
      </p:sp>
      <p:sp>
        <p:nvSpPr>
          <p:cNvPr id="10" name="Textfeld 9"/>
          <p:cNvSpPr txBox="1"/>
          <p:nvPr/>
        </p:nvSpPr>
        <p:spPr>
          <a:xfrm>
            <a:off x="430731" y="5556281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Matplotlib</a:t>
            </a:r>
            <a:r>
              <a:rPr lang="de-DE" dirty="0" smtClean="0"/>
              <a:t> (2000s)</a:t>
            </a:r>
            <a:endParaRPr lang="de-DE" dirty="0"/>
          </a:p>
        </p:txBody>
      </p:sp>
      <p:sp>
        <p:nvSpPr>
          <p:cNvPr id="11" name="Rechteck 10"/>
          <p:cNvSpPr/>
          <p:nvPr/>
        </p:nvSpPr>
        <p:spPr>
          <a:xfrm>
            <a:off x="8954889" y="6488668"/>
            <a:ext cx="3310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hlinkClick r:id="rId2"/>
              </a:rPr>
              <a:t>https://arxiv.org/pdf/1907.10121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5609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999" y="257790"/>
            <a:ext cx="6959894" cy="6600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70369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698" y="678426"/>
            <a:ext cx="7771217" cy="5509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93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0450" y="412955"/>
            <a:ext cx="8743968" cy="6027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8390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755241" y="687391"/>
            <a:ext cx="18081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basic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:</a:t>
            </a:r>
          </a:p>
          <a:p>
            <a:endParaRPr lang="de-DE" dirty="0"/>
          </a:p>
        </p:txBody>
      </p:sp>
      <p:sp>
        <p:nvSpPr>
          <p:cNvPr id="5" name="Rechteck 4"/>
          <p:cNvSpPr/>
          <p:nvPr/>
        </p:nvSpPr>
        <p:spPr>
          <a:xfrm>
            <a:off x="755241" y="1436080"/>
            <a:ext cx="41104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4EC9B0"/>
                </a:solidFill>
                <a:latin typeface="Consolas" panose="020B0609020204030204" pitchFamily="49" charset="0"/>
              </a:rPr>
              <a:t>matplotlib.pyplot</a:t>
            </a:r>
            <a:r>
              <a:rPr lang="de-DE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plt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55241" y="1907770"/>
            <a:ext cx="183095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plt.plot</a:t>
            </a:r>
            <a:r>
              <a:rPr lang="de-DE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de-DE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x,y</a:t>
            </a:r>
            <a:r>
              <a:rPr lang="de-DE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feld 7"/>
          <p:cNvSpPr txBox="1"/>
          <p:nvPr/>
        </p:nvSpPr>
        <p:spPr>
          <a:xfrm>
            <a:off x="5984315" y="1436080"/>
            <a:ext cx="1812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 Import </a:t>
            </a:r>
            <a:r>
              <a:rPr lang="de-DE" dirty="0" err="1" smtClean="0"/>
              <a:t>package</a:t>
            </a:r>
            <a:endParaRPr lang="de-DE" dirty="0" smtClean="0"/>
          </a:p>
        </p:txBody>
      </p:sp>
      <p:sp>
        <p:nvSpPr>
          <p:cNvPr id="10" name="Textfeld 9"/>
          <p:cNvSpPr txBox="1"/>
          <p:nvPr/>
        </p:nvSpPr>
        <p:spPr>
          <a:xfrm>
            <a:off x="5984314" y="2309316"/>
            <a:ext cx="1417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 </a:t>
            </a:r>
            <a:r>
              <a:rPr lang="de-DE" dirty="0" err="1" smtClean="0"/>
              <a:t>scatter</a:t>
            </a:r>
            <a:r>
              <a:rPr lang="de-DE" dirty="0" smtClean="0"/>
              <a:t> </a:t>
            </a:r>
            <a:r>
              <a:rPr lang="de-DE" dirty="0" err="1" smtClean="0"/>
              <a:t>plot</a:t>
            </a:r>
            <a:endParaRPr lang="de-DE" dirty="0" smtClean="0"/>
          </a:p>
        </p:txBody>
      </p:sp>
      <p:sp>
        <p:nvSpPr>
          <p:cNvPr id="13" name="Rechteck 12"/>
          <p:cNvSpPr/>
          <p:nvPr/>
        </p:nvSpPr>
        <p:spPr>
          <a:xfrm>
            <a:off x="755240" y="2303758"/>
            <a:ext cx="2210862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plt.scatter</a:t>
            </a:r>
            <a:r>
              <a:rPr lang="de-DE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de-DE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x,y</a:t>
            </a:r>
            <a:r>
              <a:rPr lang="de-DE" dirty="0" smtClean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Textfeld 13"/>
          <p:cNvSpPr txBox="1"/>
          <p:nvPr/>
        </p:nvSpPr>
        <p:spPr>
          <a:xfrm>
            <a:off x="5984314" y="1940847"/>
            <a:ext cx="11224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 </a:t>
            </a:r>
            <a:r>
              <a:rPr lang="de-DE" dirty="0" err="1" smtClean="0"/>
              <a:t>line</a:t>
            </a:r>
            <a:r>
              <a:rPr lang="de-DE" dirty="0" smtClean="0"/>
              <a:t> </a:t>
            </a:r>
            <a:r>
              <a:rPr lang="de-DE" dirty="0" err="1" smtClean="0"/>
              <a:t>plot</a:t>
            </a:r>
            <a:endParaRPr lang="de-DE" dirty="0" smtClean="0"/>
          </a:p>
        </p:txBody>
      </p:sp>
      <p:sp>
        <p:nvSpPr>
          <p:cNvPr id="15" name="Rechteck 14"/>
          <p:cNvSpPr/>
          <p:nvPr/>
        </p:nvSpPr>
        <p:spPr>
          <a:xfrm>
            <a:off x="753858" y="3200971"/>
            <a:ext cx="322395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plt.title</a:t>
            </a:r>
            <a:r>
              <a:rPr lang="de-DE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(‚</a:t>
            </a:r>
            <a:r>
              <a:rPr lang="de-DE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some_string</a:t>
            </a:r>
            <a:r>
              <a:rPr lang="de-DE" dirty="0" smtClean="0">
                <a:solidFill>
                  <a:srgbClr val="CCCCCC"/>
                </a:solidFill>
                <a:latin typeface="Consolas" panose="020B0609020204030204" pitchFamily="49" charset="0"/>
              </a:rPr>
              <a:t>‘)</a:t>
            </a:r>
          </a:p>
          <a:p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feld 15"/>
          <p:cNvSpPr txBox="1"/>
          <p:nvPr/>
        </p:nvSpPr>
        <p:spPr>
          <a:xfrm>
            <a:off x="5984314" y="3112843"/>
            <a:ext cx="1811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 </a:t>
            </a:r>
            <a:r>
              <a:rPr lang="de-DE" dirty="0" err="1" smtClean="0"/>
              <a:t>add</a:t>
            </a:r>
            <a:r>
              <a:rPr lang="de-DE" dirty="0" smtClean="0"/>
              <a:t> title </a:t>
            </a:r>
            <a:r>
              <a:rPr lang="de-DE" dirty="0" err="1" smtClean="0"/>
              <a:t>to</a:t>
            </a:r>
            <a:r>
              <a:rPr lang="de-DE" dirty="0" smtClean="0"/>
              <a:t> </a:t>
            </a:r>
            <a:r>
              <a:rPr lang="de-DE" dirty="0" err="1" smtClean="0"/>
              <a:t>plot</a:t>
            </a:r>
            <a:endParaRPr lang="de-DE" dirty="0" smtClean="0"/>
          </a:p>
        </p:txBody>
      </p:sp>
      <p:sp>
        <p:nvSpPr>
          <p:cNvPr id="17" name="Rechteck 16"/>
          <p:cNvSpPr/>
          <p:nvPr/>
        </p:nvSpPr>
        <p:spPr>
          <a:xfrm>
            <a:off x="753859" y="3553698"/>
            <a:ext cx="335059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plt.xlabel</a:t>
            </a:r>
            <a:r>
              <a:rPr lang="de-DE" dirty="0" smtClean="0">
                <a:solidFill>
                  <a:srgbClr val="CCCCCC"/>
                </a:solidFill>
                <a:latin typeface="Consolas" panose="020B0609020204030204" pitchFamily="49" charset="0"/>
              </a:rPr>
              <a:t>(‚</a:t>
            </a:r>
            <a:r>
              <a:rPr lang="de-DE" dirty="0" err="1" smtClean="0">
                <a:solidFill>
                  <a:srgbClr val="CCCCCC"/>
                </a:solidFill>
                <a:latin typeface="Consolas" panose="020B0609020204030204" pitchFamily="49" charset="0"/>
              </a:rPr>
              <a:t>some_string</a:t>
            </a:r>
            <a:r>
              <a:rPr lang="de-DE" dirty="0" smtClean="0">
                <a:solidFill>
                  <a:srgbClr val="CCCCCC"/>
                </a:solidFill>
                <a:latin typeface="Consolas" panose="020B0609020204030204" pitchFamily="49" charset="0"/>
              </a:rPr>
              <a:t>‘)</a:t>
            </a:r>
          </a:p>
          <a:p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8" name="Textfeld 17"/>
          <p:cNvSpPr txBox="1"/>
          <p:nvPr/>
        </p:nvSpPr>
        <p:spPr>
          <a:xfrm>
            <a:off x="5984313" y="3452017"/>
            <a:ext cx="20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 </a:t>
            </a:r>
            <a:r>
              <a:rPr lang="de-DE" dirty="0" err="1" smtClean="0"/>
              <a:t>add</a:t>
            </a:r>
            <a:r>
              <a:rPr lang="de-DE" dirty="0" smtClean="0"/>
              <a:t> an x-</a:t>
            </a:r>
            <a:r>
              <a:rPr lang="de-DE" dirty="0" err="1" smtClean="0"/>
              <a:t>axis</a:t>
            </a:r>
            <a:r>
              <a:rPr lang="de-DE" dirty="0" smtClean="0"/>
              <a:t>-label</a:t>
            </a:r>
          </a:p>
        </p:txBody>
      </p:sp>
    </p:spTree>
    <p:extLst>
      <p:ext uri="{BB962C8B-B14F-4D97-AF65-F5344CB8AC3E}">
        <p14:creationId xmlns:p14="http://schemas.microsoft.com/office/powerpoint/2010/main" val="681563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umPy: Cómo ordenar una matriz NumPy en Python - Analytics Lan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9598" y="1506446"/>
            <a:ext cx="4514850" cy="202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hteck 4"/>
          <p:cNvSpPr/>
          <p:nvPr/>
        </p:nvSpPr>
        <p:spPr>
          <a:xfrm>
            <a:off x="3509554" y="3303844"/>
            <a:ext cx="603504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i="0" dirty="0" smtClean="0">
                <a:solidFill>
                  <a:srgbClr val="333333"/>
                </a:solidFill>
                <a:effectLst/>
                <a:latin typeface="Open Sans"/>
              </a:rPr>
              <a:t>(</a:t>
            </a:r>
            <a:r>
              <a:rPr lang="de-DE" sz="3600" i="0" dirty="0" err="1" smtClean="0">
                <a:solidFill>
                  <a:srgbClr val="333333"/>
                </a:solidFill>
                <a:effectLst/>
                <a:latin typeface="Open Sans"/>
              </a:rPr>
              <a:t>Numerical</a:t>
            </a:r>
            <a:r>
              <a:rPr lang="de-DE" sz="3600" i="0" dirty="0" smtClean="0">
                <a:solidFill>
                  <a:srgbClr val="333333"/>
                </a:solidFill>
                <a:effectLst/>
                <a:latin typeface="Open Sans"/>
              </a:rPr>
              <a:t> Python </a:t>
            </a:r>
            <a:r>
              <a:rPr lang="de-DE" sz="3600" dirty="0">
                <a:solidFill>
                  <a:srgbClr val="333333"/>
                </a:solidFill>
                <a:latin typeface="Open Sans"/>
              </a:rPr>
              <a:t>L</a:t>
            </a:r>
            <a:r>
              <a:rPr lang="de-DE" sz="3600" i="0" dirty="0" smtClean="0">
                <a:solidFill>
                  <a:srgbClr val="333333"/>
                </a:solidFill>
                <a:effectLst/>
                <a:latin typeface="Open Sans"/>
              </a:rPr>
              <a:t>ibrary)</a:t>
            </a:r>
            <a:endParaRPr lang="de-DE" sz="3600" dirty="0"/>
          </a:p>
        </p:txBody>
      </p:sp>
      <p:sp>
        <p:nvSpPr>
          <p:cNvPr id="8" name="Rechteck 7"/>
          <p:cNvSpPr/>
          <p:nvPr/>
        </p:nvSpPr>
        <p:spPr>
          <a:xfrm>
            <a:off x="898902" y="4686339"/>
            <a:ext cx="1050010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3600" i="0" dirty="0" smtClean="0">
                <a:solidFill>
                  <a:srgbClr val="333333"/>
                </a:solidFill>
                <a:effectLst/>
                <a:latin typeface="Open Sans"/>
              </a:rPr>
              <a:t>The fundamental </a:t>
            </a:r>
            <a:r>
              <a:rPr lang="de-DE" sz="3600" i="0" dirty="0" err="1" smtClean="0">
                <a:solidFill>
                  <a:srgbClr val="333333"/>
                </a:solidFill>
                <a:effectLst/>
                <a:latin typeface="Open Sans"/>
              </a:rPr>
              <a:t>package</a:t>
            </a:r>
            <a:r>
              <a:rPr lang="de-DE" sz="3600" i="0" dirty="0" smtClean="0"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lang="de-DE" sz="3600" i="0" dirty="0" err="1" smtClean="0">
                <a:solidFill>
                  <a:srgbClr val="333333"/>
                </a:solidFill>
                <a:effectLst/>
                <a:latin typeface="Open Sans"/>
              </a:rPr>
              <a:t>for</a:t>
            </a:r>
            <a:r>
              <a:rPr lang="de-DE" sz="3600" i="0" dirty="0" smtClean="0"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lang="de-DE" sz="3600" i="0" dirty="0" err="1" smtClean="0">
                <a:solidFill>
                  <a:srgbClr val="333333"/>
                </a:solidFill>
                <a:effectLst/>
                <a:latin typeface="Open Sans"/>
              </a:rPr>
              <a:t>scientific</a:t>
            </a:r>
            <a:r>
              <a:rPr lang="de-DE" sz="3600" i="0" dirty="0" smtClean="0">
                <a:solidFill>
                  <a:srgbClr val="333333"/>
                </a:solidFill>
                <a:effectLst/>
                <a:latin typeface="Open Sans"/>
              </a:rPr>
              <a:t> </a:t>
            </a:r>
            <a:r>
              <a:rPr lang="de-DE" sz="3600" i="0" dirty="0" err="1" smtClean="0">
                <a:solidFill>
                  <a:srgbClr val="333333"/>
                </a:solidFill>
                <a:effectLst/>
                <a:latin typeface="Open Sans"/>
              </a:rPr>
              <a:t>computing</a:t>
            </a:r>
            <a:endParaRPr lang="de-DE" sz="3600" i="0" dirty="0" smtClean="0">
              <a:solidFill>
                <a:srgbClr val="333333"/>
              </a:solidFill>
              <a:effectLst/>
              <a:latin typeface="Open Sans"/>
            </a:endParaRPr>
          </a:p>
          <a:p>
            <a:pPr algn="ctr"/>
            <a:r>
              <a:rPr lang="de-DE" sz="3600" dirty="0" smtClean="0">
                <a:solidFill>
                  <a:srgbClr val="333333"/>
                </a:solidFill>
                <a:latin typeface="Open Sans"/>
              </a:rPr>
              <a:t>(</a:t>
            </a:r>
            <a:r>
              <a:rPr lang="de-DE" sz="3600" dirty="0" err="1" smtClean="0">
                <a:solidFill>
                  <a:srgbClr val="333333"/>
                </a:solidFill>
                <a:latin typeface="Open Sans"/>
              </a:rPr>
              <a:t>basis</a:t>
            </a:r>
            <a:r>
              <a:rPr lang="de-DE" sz="3600" dirty="0" smtClean="0">
                <a:solidFill>
                  <a:srgbClr val="333333"/>
                </a:solidFill>
                <a:latin typeface="Open Sans"/>
              </a:rPr>
              <a:t> </a:t>
            </a:r>
            <a:r>
              <a:rPr lang="de-DE" sz="3600" dirty="0" err="1" smtClean="0">
                <a:solidFill>
                  <a:srgbClr val="333333"/>
                </a:solidFill>
                <a:latin typeface="Open Sans"/>
              </a:rPr>
              <a:t>of</a:t>
            </a:r>
            <a:r>
              <a:rPr lang="de-DE" sz="3600" dirty="0" smtClean="0">
                <a:solidFill>
                  <a:srgbClr val="333333"/>
                </a:solidFill>
                <a:latin typeface="Open Sans"/>
              </a:rPr>
              <a:t> e.g. </a:t>
            </a:r>
            <a:r>
              <a:rPr lang="de-DE" sz="3600" dirty="0" err="1" smtClean="0">
                <a:solidFill>
                  <a:srgbClr val="333333"/>
                </a:solidFill>
                <a:latin typeface="Open Sans"/>
              </a:rPr>
              <a:t>scipy</a:t>
            </a:r>
            <a:r>
              <a:rPr lang="de-DE" sz="3600" dirty="0" smtClean="0">
                <a:solidFill>
                  <a:srgbClr val="333333"/>
                </a:solidFill>
                <a:latin typeface="Open Sans"/>
              </a:rPr>
              <a:t>, </a:t>
            </a:r>
            <a:r>
              <a:rPr lang="de-DE" sz="3600" dirty="0" err="1" smtClean="0">
                <a:solidFill>
                  <a:srgbClr val="333333"/>
                </a:solidFill>
                <a:latin typeface="Open Sans"/>
              </a:rPr>
              <a:t>scikit-learn</a:t>
            </a:r>
            <a:r>
              <a:rPr lang="de-DE" sz="3600" dirty="0" smtClean="0">
                <a:solidFill>
                  <a:srgbClr val="333333"/>
                </a:solidFill>
                <a:latin typeface="Open Sans"/>
              </a:rPr>
              <a:t>, </a:t>
            </a:r>
            <a:r>
              <a:rPr lang="de-DE" sz="3600" dirty="0" err="1" smtClean="0">
                <a:solidFill>
                  <a:srgbClr val="333333"/>
                </a:solidFill>
                <a:latin typeface="Open Sans"/>
              </a:rPr>
              <a:t>pandas</a:t>
            </a:r>
            <a:r>
              <a:rPr lang="de-DE" sz="3600" dirty="0" smtClean="0">
                <a:solidFill>
                  <a:srgbClr val="333333"/>
                </a:solidFill>
                <a:latin typeface="Open Sans"/>
              </a:rPr>
              <a:t>, …)</a:t>
            </a:r>
            <a:r>
              <a:rPr lang="de-DE" sz="3600" i="0" dirty="0" smtClean="0">
                <a:solidFill>
                  <a:srgbClr val="333333"/>
                </a:solidFill>
                <a:effectLst/>
                <a:latin typeface="Open Sans"/>
              </a:rPr>
              <a:t> </a:t>
            </a:r>
            <a:endParaRPr lang="de-DE" sz="3600" dirty="0"/>
          </a:p>
        </p:txBody>
      </p:sp>
    </p:spTree>
    <p:extLst>
      <p:ext uri="{BB962C8B-B14F-4D97-AF65-F5344CB8AC3E}">
        <p14:creationId xmlns:p14="http://schemas.microsoft.com/office/powerpoint/2010/main" val="1472440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/>
          <p:cNvSpPr txBox="1"/>
          <p:nvPr/>
        </p:nvSpPr>
        <p:spPr>
          <a:xfrm>
            <a:off x="604434" y="441702"/>
            <a:ext cx="8176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Library </a:t>
            </a:r>
            <a:r>
              <a:rPr lang="de-DE" sz="2400" dirty="0" err="1" smtClean="0"/>
              <a:t>to</a:t>
            </a:r>
            <a:r>
              <a:rPr lang="de-DE" sz="2400" dirty="0" smtClean="0"/>
              <a:t> </a:t>
            </a:r>
            <a:r>
              <a:rPr lang="de-DE" sz="2400" dirty="0" err="1" smtClean="0"/>
              <a:t>rapidly</a:t>
            </a:r>
            <a:r>
              <a:rPr lang="de-DE" sz="2400" dirty="0" smtClean="0"/>
              <a:t> </a:t>
            </a:r>
            <a:r>
              <a:rPr lang="de-DE" sz="2400" dirty="0" err="1" smtClean="0"/>
              <a:t>compute</a:t>
            </a:r>
            <a:r>
              <a:rPr lang="de-DE" sz="2400" dirty="0" smtClean="0"/>
              <a:t>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b="1" dirty="0" smtClean="0"/>
              <a:t>n-dimensional </a:t>
            </a:r>
            <a:r>
              <a:rPr lang="de-DE" sz="2400" b="1" dirty="0" err="1" smtClean="0"/>
              <a:t>arrays</a:t>
            </a:r>
            <a:r>
              <a:rPr lang="de-DE" sz="2400" b="1" dirty="0" smtClean="0"/>
              <a:t> </a:t>
            </a:r>
            <a:r>
              <a:rPr lang="de-DE" sz="2400" dirty="0" smtClean="0"/>
              <a:t>(</a:t>
            </a:r>
            <a:r>
              <a:rPr lang="de-DE" sz="2400" dirty="0" err="1" smtClean="0"/>
              <a:t>ndarrays</a:t>
            </a:r>
            <a:r>
              <a:rPr lang="de-DE" sz="2400" dirty="0" smtClean="0"/>
              <a:t>)</a:t>
            </a:r>
            <a:endParaRPr lang="de-DE" sz="2400" dirty="0"/>
          </a:p>
        </p:txBody>
      </p:sp>
      <p:pic>
        <p:nvPicPr>
          <p:cNvPr id="3074" name="Picture 2" descr="NumPy N-dimensional array(ndarray) - w3resour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16"/>
          <a:stretch/>
        </p:blipFill>
        <p:spPr bwMode="auto">
          <a:xfrm>
            <a:off x="1410937" y="2912203"/>
            <a:ext cx="3780994" cy="336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NumPy N-dimensional array(ndarray) - w3resourc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35"/>
          <a:stretch/>
        </p:blipFill>
        <p:spPr bwMode="auto">
          <a:xfrm>
            <a:off x="1481390" y="1270862"/>
            <a:ext cx="3780994" cy="1641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Rechteck 10"/>
          <p:cNvSpPr/>
          <p:nvPr/>
        </p:nvSpPr>
        <p:spPr>
          <a:xfrm>
            <a:off x="9204673" y="6596390"/>
            <a:ext cx="3052439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sz="1100" dirty="0" smtClean="0"/>
              <a:t>www.w3resource.com/numpy/ndarray/index.php</a:t>
            </a:r>
            <a:endParaRPr lang="de-DE" sz="1100" dirty="0"/>
          </a:p>
        </p:txBody>
      </p:sp>
      <p:sp>
        <p:nvSpPr>
          <p:cNvPr id="12" name="Textfeld 11"/>
          <p:cNvSpPr txBox="1"/>
          <p:nvPr/>
        </p:nvSpPr>
        <p:spPr>
          <a:xfrm>
            <a:off x="6345223" y="964079"/>
            <a:ext cx="47197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1D </a:t>
            </a:r>
            <a:r>
              <a:rPr lang="de-DE" dirty="0" err="1" smtClean="0"/>
              <a:t>array</a:t>
            </a:r>
            <a:r>
              <a:rPr lang="de-DE" dirty="0" smtClean="0"/>
              <a:t>: e.g. </a:t>
            </a:r>
          </a:p>
          <a:p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voltage</a:t>
            </a:r>
            <a:r>
              <a:rPr lang="de-DE" dirty="0" smtClean="0"/>
              <a:t> </a:t>
            </a:r>
            <a:r>
              <a:rPr lang="de-DE" dirty="0" err="1" smtClean="0"/>
              <a:t>trace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2D </a:t>
            </a:r>
            <a:r>
              <a:rPr lang="de-DE" dirty="0" err="1" smtClean="0"/>
              <a:t>array</a:t>
            </a:r>
            <a:r>
              <a:rPr lang="de-DE" dirty="0" smtClean="0"/>
              <a:t>: e.g. </a:t>
            </a:r>
          </a:p>
          <a:p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greyscale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, </a:t>
            </a:r>
          </a:p>
          <a:p>
            <a:r>
              <a:rPr lang="de-DE" dirty="0"/>
              <a:t>	</a:t>
            </a:r>
            <a:r>
              <a:rPr lang="de-DE" dirty="0" smtClean="0"/>
              <a:t>- EEG-</a:t>
            </a:r>
            <a:r>
              <a:rPr lang="de-DE" dirty="0" err="1" smtClean="0"/>
              <a:t>traces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3D </a:t>
            </a:r>
            <a:r>
              <a:rPr lang="de-DE" dirty="0" err="1" smtClean="0"/>
              <a:t>array</a:t>
            </a:r>
            <a:r>
              <a:rPr lang="de-DE" dirty="0" smtClean="0"/>
              <a:t>: e.g. </a:t>
            </a:r>
          </a:p>
          <a:p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color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(</a:t>
            </a:r>
            <a:r>
              <a:rPr lang="de-DE" dirty="0" err="1" smtClean="0"/>
              <a:t>immunohistochemistry</a:t>
            </a:r>
            <a:r>
              <a:rPr lang="de-DE" dirty="0" smtClean="0"/>
              <a:t>)</a:t>
            </a:r>
          </a:p>
          <a:p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greyscale</a:t>
            </a:r>
            <a:r>
              <a:rPr lang="de-DE" dirty="0" smtClean="0"/>
              <a:t> </a:t>
            </a:r>
            <a:r>
              <a:rPr lang="de-DE" dirty="0" err="1" smtClean="0"/>
              <a:t>video</a:t>
            </a:r>
            <a:endParaRPr lang="de-DE" dirty="0" smtClean="0"/>
          </a:p>
          <a:p>
            <a:r>
              <a:rPr lang="de-DE" dirty="0"/>
              <a:t>	</a:t>
            </a:r>
            <a:r>
              <a:rPr lang="de-DE" dirty="0" smtClean="0"/>
              <a:t>- MRI </a:t>
            </a:r>
            <a:r>
              <a:rPr lang="de-DE" dirty="0" err="1" smtClean="0"/>
              <a:t>scan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4D </a:t>
            </a:r>
            <a:r>
              <a:rPr lang="de-DE" dirty="0" err="1" smtClean="0"/>
              <a:t>array</a:t>
            </a:r>
            <a:r>
              <a:rPr lang="de-DE" dirty="0" smtClean="0"/>
              <a:t>: e.g. </a:t>
            </a:r>
          </a:p>
          <a:p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color</a:t>
            </a:r>
            <a:r>
              <a:rPr lang="de-DE" dirty="0" smtClean="0"/>
              <a:t> </a:t>
            </a:r>
            <a:r>
              <a:rPr lang="de-DE" dirty="0" err="1" smtClean="0"/>
              <a:t>image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fMRI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</a:t>
            </a:r>
          </a:p>
          <a:p>
            <a:r>
              <a:rPr lang="de-DE" dirty="0"/>
              <a:t>	</a:t>
            </a:r>
          </a:p>
          <a:p>
            <a:r>
              <a:rPr lang="de-DE" dirty="0" smtClean="0"/>
              <a:t>5D </a:t>
            </a:r>
            <a:r>
              <a:rPr lang="de-DE" dirty="0" err="1" smtClean="0"/>
              <a:t>array</a:t>
            </a:r>
            <a:r>
              <a:rPr lang="de-DE" dirty="0" smtClean="0"/>
              <a:t>: e.g.</a:t>
            </a:r>
          </a:p>
          <a:p>
            <a:r>
              <a:rPr lang="de-DE" dirty="0"/>
              <a:t>	</a:t>
            </a:r>
            <a:r>
              <a:rPr lang="de-DE" dirty="0" smtClean="0"/>
              <a:t>- </a:t>
            </a:r>
            <a:r>
              <a:rPr lang="de-DE" dirty="0" err="1" smtClean="0"/>
              <a:t>fMRI</a:t>
            </a:r>
            <a:r>
              <a:rPr lang="de-DE" dirty="0" smtClean="0"/>
              <a:t> </a:t>
            </a:r>
            <a:r>
              <a:rPr lang="de-DE" dirty="0" err="1" smtClean="0"/>
              <a:t>over</a:t>
            </a:r>
            <a:r>
              <a:rPr lang="de-DE" dirty="0" smtClean="0"/>
              <a:t> time </a:t>
            </a:r>
            <a:r>
              <a:rPr lang="de-DE" dirty="0" err="1" smtClean="0"/>
              <a:t>across</a:t>
            </a:r>
            <a:r>
              <a:rPr lang="de-DE" dirty="0" smtClean="0"/>
              <a:t> </a:t>
            </a:r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conditions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…..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90487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604434" y="441702"/>
            <a:ext cx="1834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Why</a:t>
            </a:r>
            <a:r>
              <a:rPr lang="de-DE" sz="2400" dirty="0" smtClean="0"/>
              <a:t> </a:t>
            </a:r>
            <a:r>
              <a:rPr lang="de-DE" sz="2400" dirty="0" err="1" smtClean="0"/>
              <a:t>numpy</a:t>
            </a:r>
            <a:r>
              <a:rPr lang="de-DE" sz="2400" dirty="0" smtClean="0"/>
              <a:t>?</a:t>
            </a:r>
          </a:p>
        </p:txBody>
      </p:sp>
      <p:sp>
        <p:nvSpPr>
          <p:cNvPr id="3" name="Textfeld 2"/>
          <p:cNvSpPr txBox="1"/>
          <p:nvPr/>
        </p:nvSpPr>
        <p:spPr>
          <a:xfrm>
            <a:off x="618373" y="842076"/>
            <a:ext cx="2894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err="1" smtClean="0"/>
              <a:t>It‘s</a:t>
            </a:r>
            <a:r>
              <a:rPr lang="de-DE" sz="2400" dirty="0" smtClean="0"/>
              <a:t> fast </a:t>
            </a:r>
            <a:r>
              <a:rPr lang="de-DE" sz="2400" dirty="0" err="1" smtClean="0"/>
              <a:t>and</a:t>
            </a:r>
            <a:r>
              <a:rPr lang="de-DE" sz="2400" dirty="0" smtClean="0"/>
              <a:t> powerful.</a:t>
            </a:r>
          </a:p>
        </p:txBody>
      </p:sp>
      <p:sp>
        <p:nvSpPr>
          <p:cNvPr id="4" name="Textfeld 3"/>
          <p:cNvSpPr txBox="1"/>
          <p:nvPr/>
        </p:nvSpPr>
        <p:spPr>
          <a:xfrm>
            <a:off x="2372265" y="1800388"/>
            <a:ext cx="907774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Fast:</a:t>
            </a:r>
          </a:p>
          <a:p>
            <a:r>
              <a:rPr lang="de-DE" sz="2400" dirty="0" smtClean="0"/>
              <a:t>(</a:t>
            </a:r>
            <a:r>
              <a:rPr lang="de-DE" sz="2400" dirty="0" err="1" smtClean="0"/>
              <a:t>much</a:t>
            </a:r>
            <a:r>
              <a:rPr lang="de-DE" sz="2400" dirty="0" smtClean="0"/>
              <a:t> </a:t>
            </a:r>
            <a:r>
              <a:rPr lang="de-DE" sz="2400" dirty="0" err="1" smtClean="0"/>
              <a:t>faster</a:t>
            </a:r>
            <a:r>
              <a:rPr lang="de-DE" sz="2400" dirty="0" smtClean="0"/>
              <a:t> </a:t>
            </a:r>
            <a:r>
              <a:rPr lang="de-DE" sz="2400" dirty="0" err="1" smtClean="0"/>
              <a:t>than</a:t>
            </a:r>
            <a:r>
              <a:rPr lang="de-DE" sz="2400" dirty="0" smtClean="0"/>
              <a:t> </a:t>
            </a:r>
            <a:r>
              <a:rPr lang="de-DE" sz="2400" dirty="0" err="1" smtClean="0"/>
              <a:t>python</a:t>
            </a:r>
            <a:r>
              <a:rPr lang="de-DE" sz="2400" dirty="0" smtClean="0"/>
              <a:t> </a:t>
            </a:r>
            <a:r>
              <a:rPr lang="de-DE" sz="2400" dirty="0" err="1" smtClean="0"/>
              <a:t>lists</a:t>
            </a:r>
            <a:r>
              <a:rPr lang="de-DE" sz="2400" dirty="0" smtClean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loops</a:t>
            </a:r>
            <a:r>
              <a:rPr lang="de-DE" sz="2400" dirty="0" smtClean="0"/>
              <a:t>)</a:t>
            </a:r>
          </a:p>
          <a:p>
            <a:r>
              <a:rPr lang="de-DE" sz="2400" dirty="0" smtClean="0"/>
              <a:t>-    </a:t>
            </a:r>
            <a:r>
              <a:rPr lang="de-DE" sz="2400" dirty="0" err="1" smtClean="0"/>
              <a:t>uses</a:t>
            </a:r>
            <a:r>
              <a:rPr lang="de-DE" sz="2400" dirty="0" smtClean="0"/>
              <a:t> C-code</a:t>
            </a:r>
          </a:p>
          <a:p>
            <a:pPr marL="342900" indent="-342900">
              <a:buFontTx/>
              <a:buChar char="-"/>
            </a:pPr>
            <a:r>
              <a:rPr lang="de-DE" sz="2400" dirty="0" err="1" smtClean="0"/>
              <a:t>processes</a:t>
            </a:r>
            <a:r>
              <a:rPr lang="de-DE" sz="2400" dirty="0" smtClean="0"/>
              <a:t> </a:t>
            </a:r>
            <a:r>
              <a:rPr lang="de-DE" sz="2400" dirty="0" err="1" smtClean="0"/>
              <a:t>each</a:t>
            </a:r>
            <a:r>
              <a:rPr lang="de-DE" sz="2400" dirty="0" smtClean="0"/>
              <a:t> </a:t>
            </a:r>
            <a:r>
              <a:rPr lang="de-DE" sz="2400" dirty="0" err="1" smtClean="0"/>
              <a:t>data</a:t>
            </a:r>
            <a:r>
              <a:rPr lang="de-DE" sz="2400" dirty="0" smtClean="0"/>
              <a:t>-type (int8, int16, int32, </a:t>
            </a:r>
            <a:r>
              <a:rPr lang="de-DE" sz="2400" dirty="0" err="1" smtClean="0"/>
              <a:t>float</a:t>
            </a:r>
            <a:r>
              <a:rPr lang="de-DE" sz="2400" dirty="0" smtClean="0"/>
              <a:t>,…) </a:t>
            </a:r>
            <a:r>
              <a:rPr lang="de-DE" sz="2400" dirty="0" err="1" smtClean="0"/>
              <a:t>with</a:t>
            </a:r>
            <a:r>
              <a:rPr lang="de-DE" sz="2400" dirty="0" smtClean="0"/>
              <a:t> </a:t>
            </a:r>
            <a:r>
              <a:rPr lang="de-DE" sz="2400" dirty="0" err="1" smtClean="0"/>
              <a:t>whichever</a:t>
            </a:r>
            <a:r>
              <a:rPr lang="de-DE" sz="2400" dirty="0" smtClean="0"/>
              <a:t> </a:t>
            </a:r>
          </a:p>
          <a:p>
            <a:r>
              <a:rPr lang="de-DE" sz="2400" dirty="0" err="1" smtClean="0"/>
              <a:t>algorithm</a:t>
            </a:r>
            <a:r>
              <a:rPr lang="de-DE" sz="2400" dirty="0" smtClean="0"/>
              <a:t> </a:t>
            </a:r>
            <a:r>
              <a:rPr lang="de-DE" sz="2400" dirty="0" err="1" smtClean="0"/>
              <a:t>maximizes</a:t>
            </a:r>
            <a:r>
              <a:rPr lang="de-DE" sz="2400" dirty="0" smtClean="0"/>
              <a:t> </a:t>
            </a:r>
            <a:r>
              <a:rPr lang="de-DE" sz="2400" dirty="0" err="1" smtClean="0"/>
              <a:t>speed</a:t>
            </a:r>
            <a:r>
              <a:rPr lang="de-DE" sz="2400" dirty="0" smtClean="0"/>
              <a:t> </a:t>
            </a:r>
            <a:r>
              <a:rPr lang="de-DE" sz="2400" dirty="0" err="1" smtClean="0"/>
              <a:t>for</a:t>
            </a:r>
            <a:r>
              <a:rPr lang="de-DE" sz="2400" dirty="0" smtClean="0"/>
              <a:t> </a:t>
            </a:r>
            <a:r>
              <a:rPr lang="de-DE" sz="2400" dirty="0" err="1" smtClean="0"/>
              <a:t>that</a:t>
            </a:r>
            <a:r>
              <a:rPr lang="de-DE" sz="2400" dirty="0" smtClean="0"/>
              <a:t> type</a:t>
            </a:r>
          </a:p>
        </p:txBody>
      </p:sp>
      <p:sp>
        <p:nvSpPr>
          <p:cNvPr id="5" name="Textfeld 4"/>
          <p:cNvSpPr txBox="1"/>
          <p:nvPr/>
        </p:nvSpPr>
        <p:spPr>
          <a:xfrm>
            <a:off x="2372265" y="4014063"/>
            <a:ext cx="5238614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 smtClean="0"/>
              <a:t>Powerful:</a:t>
            </a:r>
          </a:p>
          <a:p>
            <a:r>
              <a:rPr lang="de-DE" sz="2400" dirty="0" smtClean="0"/>
              <a:t>e.g. 	- item-</a:t>
            </a:r>
            <a:r>
              <a:rPr lang="de-DE" sz="2400" dirty="0" err="1" smtClean="0"/>
              <a:t>wise</a:t>
            </a:r>
            <a:r>
              <a:rPr lang="de-DE" sz="2400" dirty="0" smtClean="0"/>
              <a:t> </a:t>
            </a:r>
            <a:r>
              <a:rPr lang="de-DE" sz="2400" dirty="0" err="1" smtClean="0"/>
              <a:t>arithmetic</a:t>
            </a:r>
            <a:r>
              <a:rPr lang="de-DE" sz="2400" dirty="0"/>
              <a:t> </a:t>
            </a:r>
            <a:r>
              <a:rPr lang="de-DE" sz="2400" dirty="0" err="1" smtClean="0"/>
              <a:t>or</a:t>
            </a:r>
            <a:r>
              <a:rPr lang="de-DE" sz="2400" dirty="0" smtClean="0"/>
              <a:t> </a:t>
            </a:r>
            <a:r>
              <a:rPr lang="de-DE" sz="2400" dirty="0" err="1" smtClean="0"/>
              <a:t>filtering</a:t>
            </a:r>
            <a:endParaRPr lang="de-DE" sz="2400" dirty="0" smtClean="0"/>
          </a:p>
          <a:p>
            <a:r>
              <a:rPr lang="de-DE" sz="2400" dirty="0"/>
              <a:t>	</a:t>
            </a:r>
            <a:r>
              <a:rPr lang="de-DE" sz="2400" dirty="0" smtClean="0"/>
              <a:t>- </a:t>
            </a:r>
            <a:r>
              <a:rPr lang="de-DE" sz="2400" dirty="0" err="1" smtClean="0"/>
              <a:t>inbuilt</a:t>
            </a:r>
            <a:r>
              <a:rPr lang="de-DE" sz="2400" dirty="0" smtClean="0"/>
              <a:t> </a:t>
            </a:r>
            <a:r>
              <a:rPr lang="de-DE" sz="2400" dirty="0" err="1" smtClean="0"/>
              <a:t>matrix</a:t>
            </a:r>
            <a:r>
              <a:rPr lang="de-DE" sz="2400" dirty="0" smtClean="0"/>
              <a:t> </a:t>
            </a:r>
            <a:r>
              <a:rPr lang="de-DE" sz="2400" dirty="0" err="1" smtClean="0"/>
              <a:t>operations</a:t>
            </a:r>
            <a:r>
              <a:rPr lang="de-DE" sz="2400" dirty="0" smtClean="0"/>
              <a:t>, </a:t>
            </a:r>
          </a:p>
          <a:p>
            <a:r>
              <a:rPr lang="de-DE" sz="2400" dirty="0"/>
              <a:t>	</a:t>
            </a:r>
            <a:r>
              <a:rPr lang="de-DE" sz="2400" dirty="0" smtClean="0"/>
              <a:t>- </a:t>
            </a:r>
            <a:r>
              <a:rPr lang="de-DE" sz="2400" dirty="0" err="1" smtClean="0"/>
              <a:t>random</a:t>
            </a:r>
            <a:r>
              <a:rPr lang="de-DE" sz="2400" dirty="0" smtClean="0"/>
              <a:t> </a:t>
            </a:r>
            <a:r>
              <a:rPr lang="de-DE" sz="2400" dirty="0" err="1" smtClean="0"/>
              <a:t>number</a:t>
            </a:r>
            <a:r>
              <a:rPr lang="de-DE" sz="2400" dirty="0" smtClean="0"/>
              <a:t> </a:t>
            </a:r>
            <a:r>
              <a:rPr lang="de-DE" sz="2400" dirty="0" err="1" smtClean="0"/>
              <a:t>generators</a:t>
            </a:r>
            <a:endParaRPr lang="de-DE" sz="2400" dirty="0" smtClean="0"/>
          </a:p>
          <a:p>
            <a:r>
              <a:rPr lang="de-DE" sz="2400" dirty="0"/>
              <a:t>	</a:t>
            </a:r>
            <a:r>
              <a:rPr lang="de-DE" sz="2400" dirty="0" smtClean="0"/>
              <a:t>- …</a:t>
            </a:r>
          </a:p>
        </p:txBody>
      </p:sp>
    </p:spTree>
    <p:extLst>
      <p:ext uri="{BB962C8B-B14F-4D97-AF65-F5344CB8AC3E}">
        <p14:creationId xmlns:p14="http://schemas.microsoft.com/office/powerpoint/2010/main" val="17526296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1098644" y="656713"/>
            <a:ext cx="25979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Two</a:t>
            </a:r>
            <a:r>
              <a:rPr lang="de-DE" dirty="0" smtClean="0"/>
              <a:t> </a:t>
            </a:r>
            <a:r>
              <a:rPr lang="de-DE" dirty="0" err="1" smtClean="0"/>
              <a:t>rules</a:t>
            </a:r>
            <a:r>
              <a:rPr lang="de-DE" dirty="0" smtClean="0"/>
              <a:t> </a:t>
            </a:r>
            <a:r>
              <a:rPr lang="de-DE" dirty="0" err="1" smtClean="0"/>
              <a:t>about</a:t>
            </a:r>
            <a:r>
              <a:rPr lang="de-DE" dirty="0" smtClean="0"/>
              <a:t> </a:t>
            </a:r>
            <a:r>
              <a:rPr lang="de-DE" dirty="0" err="1" smtClean="0"/>
              <a:t>indexing</a:t>
            </a:r>
            <a:r>
              <a:rPr lang="de-DE" dirty="0" smtClean="0"/>
              <a:t>:</a:t>
            </a:r>
          </a:p>
          <a:p>
            <a:r>
              <a:rPr lang="de-DE" dirty="0" smtClean="0"/>
              <a:t>- Start at 0!</a:t>
            </a:r>
          </a:p>
          <a:p>
            <a:r>
              <a:rPr lang="de-DE" dirty="0" smtClean="0"/>
              <a:t>- Work </a:t>
            </a:r>
            <a:r>
              <a:rPr lang="de-DE" dirty="0" err="1" smtClean="0"/>
              <a:t>from</a:t>
            </a:r>
            <a:r>
              <a:rPr lang="de-DE" dirty="0" smtClean="0"/>
              <a:t> outside in</a:t>
            </a:r>
            <a:endParaRPr lang="de-DE" dirty="0"/>
          </a:p>
        </p:txBody>
      </p:sp>
      <p:pic>
        <p:nvPicPr>
          <p:cNvPr id="5" name="Picture 2" descr="NumPy N-dimensional array(ndarray) - w3resour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235"/>
          <a:stretch/>
        </p:blipFill>
        <p:spPr bwMode="auto">
          <a:xfrm>
            <a:off x="2648273" y="2497541"/>
            <a:ext cx="3780994" cy="1663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feld 5"/>
          <p:cNvSpPr txBox="1"/>
          <p:nvPr/>
        </p:nvSpPr>
        <p:spPr>
          <a:xfrm>
            <a:off x="2975210" y="4713173"/>
            <a:ext cx="1298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 = [2,5,6,9]</a:t>
            </a:r>
            <a:endParaRPr lang="de-DE" dirty="0"/>
          </a:p>
        </p:txBody>
      </p:sp>
      <p:sp>
        <p:nvSpPr>
          <p:cNvPr id="7" name="Textfeld 6"/>
          <p:cNvSpPr txBox="1"/>
          <p:nvPr/>
        </p:nvSpPr>
        <p:spPr>
          <a:xfrm>
            <a:off x="4778991" y="4713173"/>
            <a:ext cx="14221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 = [[3, 5, 6], </a:t>
            </a:r>
          </a:p>
          <a:p>
            <a:r>
              <a:rPr lang="de-DE" dirty="0" smtClean="0"/>
              <a:t>        [0, 1, 4]]</a:t>
            </a:r>
            <a:endParaRPr lang="de-DE" dirty="0"/>
          </a:p>
        </p:txBody>
      </p:sp>
      <p:pic>
        <p:nvPicPr>
          <p:cNvPr id="8" name="Picture 2" descr="NumPy N-dimensional array(ndarray) - w3resource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816"/>
          <a:stretch/>
        </p:blipFill>
        <p:spPr bwMode="auto">
          <a:xfrm>
            <a:off x="7340889" y="1199409"/>
            <a:ext cx="3780994" cy="33654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feld 8"/>
          <p:cNvSpPr txBox="1"/>
          <p:nvPr/>
        </p:nvSpPr>
        <p:spPr>
          <a:xfrm>
            <a:off x="7838363" y="4738761"/>
            <a:ext cx="295465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c</a:t>
            </a:r>
            <a:r>
              <a:rPr lang="de-DE" dirty="0" smtClean="0"/>
              <a:t> = [[[7, 9, 2], [1, 4, 3]],</a:t>
            </a:r>
          </a:p>
          <a:p>
            <a:r>
              <a:rPr lang="de-DE" dirty="0" smtClean="0"/>
              <a:t>        [[4, 0, 8], [ .,  ., 0]],</a:t>
            </a:r>
          </a:p>
          <a:p>
            <a:r>
              <a:rPr lang="de-DE" dirty="0" smtClean="0"/>
              <a:t>        [[1, 3, 6], </a:t>
            </a:r>
            <a:r>
              <a:rPr lang="de-DE" dirty="0"/>
              <a:t>[ .,  ., </a:t>
            </a:r>
            <a:r>
              <a:rPr lang="de-DE" dirty="0" smtClean="0"/>
              <a:t>9]],</a:t>
            </a:r>
          </a:p>
          <a:p>
            <a:r>
              <a:rPr lang="de-DE" dirty="0"/>
              <a:t> </a:t>
            </a:r>
            <a:r>
              <a:rPr lang="de-DE" dirty="0" smtClean="0"/>
              <a:t>       [[5 ,8 ,4], </a:t>
            </a:r>
            <a:r>
              <a:rPr lang="de-DE" dirty="0"/>
              <a:t>[ .,  ., </a:t>
            </a:r>
            <a:r>
              <a:rPr lang="de-DE" dirty="0" smtClean="0"/>
              <a:t>7]]] </a:t>
            </a:r>
            <a:r>
              <a:rPr lang="de-DE" dirty="0"/>
              <a:t>	</a:t>
            </a:r>
          </a:p>
        </p:txBody>
      </p:sp>
      <p:sp>
        <p:nvSpPr>
          <p:cNvPr id="10" name="Textfeld 9"/>
          <p:cNvSpPr txBox="1"/>
          <p:nvPr/>
        </p:nvSpPr>
        <p:spPr>
          <a:xfrm>
            <a:off x="3189091" y="5321318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a[0] = 2</a:t>
            </a:r>
            <a:endParaRPr lang="de-DE" dirty="0"/>
          </a:p>
        </p:txBody>
      </p:sp>
      <p:sp>
        <p:nvSpPr>
          <p:cNvPr id="11" name="Textfeld 10"/>
          <p:cNvSpPr txBox="1"/>
          <p:nvPr/>
        </p:nvSpPr>
        <p:spPr>
          <a:xfrm>
            <a:off x="3189091" y="5634704"/>
            <a:ext cx="8915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a[1] = 5</a:t>
            </a:r>
            <a:endParaRPr lang="de-DE" dirty="0"/>
          </a:p>
        </p:txBody>
      </p:sp>
      <p:sp>
        <p:nvSpPr>
          <p:cNvPr id="12" name="Textfeld 11"/>
          <p:cNvSpPr txBox="1"/>
          <p:nvPr/>
        </p:nvSpPr>
        <p:spPr>
          <a:xfrm>
            <a:off x="5026990" y="5634704"/>
            <a:ext cx="1077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b[1,2] = 4</a:t>
            </a:r>
            <a:endParaRPr lang="de-DE" dirty="0"/>
          </a:p>
        </p:txBody>
      </p:sp>
      <p:sp>
        <p:nvSpPr>
          <p:cNvPr id="13" name="Textfeld 12"/>
          <p:cNvSpPr txBox="1"/>
          <p:nvPr/>
        </p:nvSpPr>
        <p:spPr>
          <a:xfrm>
            <a:off x="8509444" y="6189713"/>
            <a:ext cx="12282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c[0,1,2] = 3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303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feld 1"/>
          <p:cNvSpPr txBox="1"/>
          <p:nvPr/>
        </p:nvSpPr>
        <p:spPr>
          <a:xfrm>
            <a:off x="755241" y="687391"/>
            <a:ext cx="2848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 smtClean="0"/>
              <a:t>Some</a:t>
            </a:r>
            <a:r>
              <a:rPr lang="de-DE" dirty="0" smtClean="0"/>
              <a:t> </a:t>
            </a:r>
            <a:r>
              <a:rPr lang="de-DE" dirty="0" err="1" smtClean="0"/>
              <a:t>frequently</a:t>
            </a:r>
            <a:r>
              <a:rPr lang="de-DE" dirty="0" smtClean="0"/>
              <a:t> </a:t>
            </a:r>
            <a:r>
              <a:rPr lang="de-DE" dirty="0" err="1" smtClean="0"/>
              <a:t>used</a:t>
            </a:r>
            <a:r>
              <a:rPr lang="de-DE" dirty="0" smtClean="0"/>
              <a:t> </a:t>
            </a:r>
            <a:r>
              <a:rPr lang="de-DE" dirty="0" err="1" smtClean="0"/>
              <a:t>code</a:t>
            </a:r>
            <a:r>
              <a:rPr lang="de-DE" dirty="0" smtClean="0"/>
              <a:t>:</a:t>
            </a:r>
          </a:p>
          <a:p>
            <a:endParaRPr lang="de-DE" dirty="0"/>
          </a:p>
        </p:txBody>
      </p:sp>
      <p:sp>
        <p:nvSpPr>
          <p:cNvPr id="3" name="Rechteck 2"/>
          <p:cNvSpPr/>
          <p:nvPr/>
        </p:nvSpPr>
        <p:spPr>
          <a:xfrm>
            <a:off x="755241" y="1436080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err="1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4EC9B0"/>
                </a:solidFill>
                <a:latin typeface="Consolas" panose="020B0609020204030204" pitchFamily="49" charset="0"/>
              </a:rPr>
              <a:t>numpy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C586C0"/>
                </a:solidFill>
                <a:latin typeface="Consolas" panose="020B0609020204030204" pitchFamily="49" charset="0"/>
              </a:rPr>
              <a:t>as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hteck 4"/>
          <p:cNvSpPr/>
          <p:nvPr/>
        </p:nvSpPr>
        <p:spPr>
          <a:xfrm>
            <a:off x="755241" y="1907770"/>
            <a:ext cx="284404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de-DE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DCDCAA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([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de-DE" dirty="0" smtClean="0">
                <a:solidFill>
                  <a:srgbClr val="CCCCCC"/>
                </a:solidFill>
                <a:latin typeface="Consolas" panose="020B0609020204030204" pitchFamily="49" charset="0"/>
              </a:rPr>
              <a:t>])</a:t>
            </a:r>
          </a:p>
          <a:p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hteck 5"/>
          <p:cNvSpPr/>
          <p:nvPr/>
        </p:nvSpPr>
        <p:spPr>
          <a:xfrm>
            <a:off x="755241" y="2369435"/>
            <a:ext cx="25907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de-DE" dirty="0" smtClean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de-DE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DCDCAA"/>
                </a:solidFill>
                <a:latin typeface="Consolas" panose="020B0609020204030204" pitchFamily="49" charset="0"/>
              </a:rPr>
              <a:t>zeros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((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))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Textfeld 6"/>
          <p:cNvSpPr txBox="1"/>
          <p:nvPr/>
        </p:nvSpPr>
        <p:spPr>
          <a:xfrm>
            <a:off x="4647127" y="1436080"/>
            <a:ext cx="25179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 Import </a:t>
            </a:r>
            <a:r>
              <a:rPr lang="de-DE" dirty="0" err="1" smtClean="0"/>
              <a:t>numpy</a:t>
            </a:r>
            <a:r>
              <a:rPr lang="de-DE" dirty="0" smtClean="0"/>
              <a:t> </a:t>
            </a:r>
            <a:r>
              <a:rPr lang="de-DE" dirty="0" err="1" smtClean="0"/>
              <a:t>package</a:t>
            </a:r>
            <a:endParaRPr lang="de-DE" dirty="0" smtClean="0"/>
          </a:p>
        </p:txBody>
      </p:sp>
      <p:sp>
        <p:nvSpPr>
          <p:cNvPr id="8" name="Textfeld 7"/>
          <p:cNvSpPr txBox="1"/>
          <p:nvPr/>
        </p:nvSpPr>
        <p:spPr>
          <a:xfrm>
            <a:off x="4647127" y="1843018"/>
            <a:ext cx="4106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 </a:t>
            </a:r>
            <a:r>
              <a:rPr lang="de-DE" dirty="0" err="1" smtClean="0"/>
              <a:t>convert</a:t>
            </a:r>
            <a:r>
              <a:rPr lang="de-DE" dirty="0" smtClean="0"/>
              <a:t> </a:t>
            </a:r>
            <a:r>
              <a:rPr lang="de-DE" dirty="0" err="1" smtClean="0"/>
              <a:t>arbitrary</a:t>
            </a:r>
            <a:r>
              <a:rPr lang="de-DE" dirty="0" smtClean="0"/>
              <a:t> </a:t>
            </a:r>
            <a:r>
              <a:rPr lang="de-DE" dirty="0" err="1" smtClean="0"/>
              <a:t>array</a:t>
            </a:r>
            <a:r>
              <a:rPr lang="de-DE" dirty="0" smtClean="0"/>
              <a:t> </a:t>
            </a:r>
            <a:r>
              <a:rPr lang="de-DE" dirty="0" err="1" smtClean="0"/>
              <a:t>into</a:t>
            </a:r>
            <a:r>
              <a:rPr lang="de-DE" dirty="0" smtClean="0"/>
              <a:t> </a:t>
            </a:r>
            <a:r>
              <a:rPr lang="de-DE" dirty="0" err="1" smtClean="0"/>
              <a:t>numpy.array</a:t>
            </a:r>
            <a:endParaRPr lang="de-DE" dirty="0" smtClean="0"/>
          </a:p>
        </p:txBody>
      </p:sp>
      <p:sp>
        <p:nvSpPr>
          <p:cNvPr id="9" name="Textfeld 8"/>
          <p:cNvSpPr txBox="1"/>
          <p:nvPr/>
        </p:nvSpPr>
        <p:spPr>
          <a:xfrm>
            <a:off x="4647126" y="2309316"/>
            <a:ext cx="4430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 </a:t>
            </a:r>
            <a:r>
              <a:rPr lang="de-DE" dirty="0" err="1" smtClean="0"/>
              <a:t>create</a:t>
            </a:r>
            <a:r>
              <a:rPr lang="de-DE" dirty="0" smtClean="0"/>
              <a:t> ‚</a:t>
            </a:r>
            <a:r>
              <a:rPr lang="de-DE" dirty="0" err="1" smtClean="0"/>
              <a:t>empty</a:t>
            </a:r>
            <a:r>
              <a:rPr lang="de-DE" dirty="0" smtClean="0"/>
              <a:t>‘ </a:t>
            </a:r>
            <a:r>
              <a:rPr lang="de-DE" dirty="0" err="1" smtClean="0"/>
              <a:t>numpy</a:t>
            </a:r>
            <a:r>
              <a:rPr lang="de-DE" dirty="0" smtClean="0"/>
              <a:t> </a:t>
            </a:r>
            <a:r>
              <a:rPr lang="de-DE" dirty="0" err="1" smtClean="0"/>
              <a:t>array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shape</a:t>
            </a:r>
            <a:endParaRPr lang="de-DE" dirty="0" smtClean="0"/>
          </a:p>
        </p:txBody>
      </p:sp>
      <p:sp>
        <p:nvSpPr>
          <p:cNvPr id="10" name="Rechteck 9"/>
          <p:cNvSpPr/>
          <p:nvPr/>
        </p:nvSpPr>
        <p:spPr>
          <a:xfrm>
            <a:off x="755241" y="2831100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D4D4D4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4EC9B0"/>
                </a:solidFill>
                <a:latin typeface="Consolas" panose="020B0609020204030204" pitchFamily="49" charset="0"/>
              </a:rPr>
              <a:t>np</a:t>
            </a:r>
            <a:r>
              <a:rPr lang="de-DE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4EC9B0"/>
                </a:solidFill>
                <a:latin typeface="Consolas" panose="020B0609020204030204" pitchFamily="49" charset="0"/>
              </a:rPr>
              <a:t>random</a:t>
            </a:r>
            <a:r>
              <a:rPr lang="de-DE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9CDCFE"/>
                </a:solidFill>
                <a:latin typeface="Consolas" panose="020B0609020204030204" pitchFamily="49" charset="0"/>
              </a:rPr>
              <a:t>rand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,</a:t>
            </a:r>
            <a:r>
              <a:rPr lang="de-DE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de-DE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de-DE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1" name="Textfeld 10"/>
          <p:cNvSpPr txBox="1"/>
          <p:nvPr/>
        </p:nvSpPr>
        <p:spPr>
          <a:xfrm>
            <a:off x="4647125" y="2775614"/>
            <a:ext cx="58016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smtClean="0"/>
              <a:t># </a:t>
            </a:r>
            <a:r>
              <a:rPr lang="de-DE" dirty="0" err="1" smtClean="0"/>
              <a:t>create</a:t>
            </a:r>
            <a:r>
              <a:rPr lang="de-DE" dirty="0" smtClean="0"/>
              <a:t> </a:t>
            </a:r>
            <a:r>
              <a:rPr lang="de-DE" dirty="0" err="1" smtClean="0"/>
              <a:t>numpy</a:t>
            </a:r>
            <a:r>
              <a:rPr lang="de-DE" dirty="0" smtClean="0"/>
              <a:t> </a:t>
            </a:r>
            <a:r>
              <a:rPr lang="de-DE" dirty="0" err="1" smtClean="0"/>
              <a:t>array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given</a:t>
            </a:r>
            <a:r>
              <a:rPr lang="de-DE" dirty="0" smtClean="0"/>
              <a:t> </a:t>
            </a:r>
            <a:r>
              <a:rPr lang="de-DE" dirty="0" err="1" smtClean="0"/>
              <a:t>shape</a:t>
            </a:r>
            <a:r>
              <a:rPr lang="de-DE" dirty="0" smtClean="0"/>
              <a:t> </a:t>
            </a:r>
            <a:r>
              <a:rPr lang="de-DE" dirty="0" err="1" smtClean="0"/>
              <a:t>with</a:t>
            </a:r>
            <a:r>
              <a:rPr lang="de-DE" dirty="0" smtClean="0"/>
              <a:t> </a:t>
            </a:r>
            <a:r>
              <a:rPr lang="de-DE" dirty="0" err="1" smtClean="0"/>
              <a:t>random</a:t>
            </a:r>
            <a:r>
              <a:rPr lang="de-DE" dirty="0" smtClean="0"/>
              <a:t> </a:t>
            </a:r>
            <a:r>
              <a:rPr lang="de-DE" dirty="0" err="1" smtClean="0"/>
              <a:t>numbers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799166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fik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871"/>
            <a:ext cx="12114991" cy="4289630"/>
          </a:xfrm>
          <a:prstGeom prst="rect">
            <a:avLst/>
          </a:prstGeom>
        </p:spPr>
      </p:pic>
      <p:sp>
        <p:nvSpPr>
          <p:cNvPr id="3" name="Rechteck 2"/>
          <p:cNvSpPr/>
          <p:nvPr/>
        </p:nvSpPr>
        <p:spPr>
          <a:xfrm>
            <a:off x="8954889" y="6488668"/>
            <a:ext cx="33100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DE" dirty="0" smtClean="0">
                <a:hlinkClick r:id="rId3"/>
              </a:rPr>
              <a:t>https://arxiv.org/pdf/1907.10121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26728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1061884" y="3663730"/>
            <a:ext cx="959628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/>
              <a:t>John Hunter, a </a:t>
            </a:r>
            <a:r>
              <a:rPr lang="de-DE" dirty="0" err="1"/>
              <a:t>postdoc</a:t>
            </a:r>
            <a:r>
              <a:rPr lang="de-DE" dirty="0"/>
              <a:t> at </a:t>
            </a:r>
            <a:r>
              <a:rPr lang="de-DE" dirty="0" err="1"/>
              <a:t>the</a:t>
            </a:r>
            <a:r>
              <a:rPr lang="de-DE" dirty="0"/>
              <a:t> University </a:t>
            </a:r>
            <a:r>
              <a:rPr lang="de-DE" dirty="0" err="1"/>
              <a:t>of</a:t>
            </a:r>
            <a:r>
              <a:rPr lang="de-DE" dirty="0"/>
              <a:t> Chicago, </a:t>
            </a:r>
            <a:r>
              <a:rPr lang="de-DE" dirty="0" err="1"/>
              <a:t>liked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plotting</a:t>
            </a:r>
            <a:r>
              <a:rPr lang="de-DE" dirty="0"/>
              <a:t> </a:t>
            </a:r>
            <a:r>
              <a:rPr lang="de-DE" dirty="0" err="1"/>
              <a:t>functionality</a:t>
            </a:r>
            <a:r>
              <a:rPr lang="de-DE" dirty="0"/>
              <a:t> </a:t>
            </a:r>
            <a:r>
              <a:rPr lang="de-DE" dirty="0" err="1"/>
              <a:t>available</a:t>
            </a:r>
            <a:r>
              <a:rPr lang="de-DE" dirty="0"/>
              <a:t> in </a:t>
            </a:r>
            <a:r>
              <a:rPr lang="de-DE" dirty="0" smtClean="0"/>
              <a:t>MATLAB, </a:t>
            </a:r>
            <a:r>
              <a:rPr lang="de-DE" dirty="0"/>
              <a:t>but </a:t>
            </a:r>
            <a:r>
              <a:rPr lang="de-DE" dirty="0" err="1"/>
              <a:t>had</a:t>
            </a:r>
            <a:r>
              <a:rPr lang="de-DE" dirty="0"/>
              <a:t> </a:t>
            </a:r>
            <a:r>
              <a:rPr lang="de-DE" dirty="0" err="1"/>
              <a:t>problems</a:t>
            </a:r>
            <a:r>
              <a:rPr lang="de-DE" dirty="0"/>
              <a:t> </a:t>
            </a:r>
            <a:r>
              <a:rPr lang="de-DE" dirty="0" err="1"/>
              <a:t>accessing</a:t>
            </a:r>
            <a:r>
              <a:rPr lang="de-DE" dirty="0"/>
              <a:t> </a:t>
            </a:r>
            <a:r>
              <a:rPr lang="de-DE" dirty="0" err="1"/>
              <a:t>their</a:t>
            </a:r>
            <a:r>
              <a:rPr lang="de-DE" dirty="0"/>
              <a:t> </a:t>
            </a:r>
            <a:r>
              <a:rPr lang="de-DE" dirty="0" err="1"/>
              <a:t>laboratory’s</a:t>
            </a:r>
            <a:r>
              <a:rPr lang="de-DE" dirty="0"/>
              <a:t> </a:t>
            </a:r>
            <a:r>
              <a:rPr lang="de-DE" dirty="0" err="1"/>
              <a:t>license</a:t>
            </a:r>
            <a:r>
              <a:rPr lang="de-DE" dirty="0"/>
              <a:t>, </a:t>
            </a:r>
            <a:r>
              <a:rPr lang="de-DE" dirty="0" err="1"/>
              <a:t>which</a:t>
            </a:r>
            <a:r>
              <a:rPr lang="de-DE" dirty="0"/>
              <a:t> was </a:t>
            </a:r>
            <a:r>
              <a:rPr lang="de-DE" dirty="0" err="1"/>
              <a:t>governed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a </a:t>
            </a:r>
            <a:r>
              <a:rPr lang="de-DE" dirty="0" err="1"/>
              <a:t>hardware</a:t>
            </a:r>
            <a:r>
              <a:rPr lang="de-DE" dirty="0"/>
              <a:t> </a:t>
            </a:r>
            <a:r>
              <a:rPr lang="de-DE" dirty="0" err="1"/>
              <a:t>dongle</a:t>
            </a:r>
            <a:r>
              <a:rPr lang="de-DE" dirty="0"/>
              <a:t>. In </a:t>
            </a:r>
            <a:r>
              <a:rPr lang="de-DE" dirty="0" err="1"/>
              <a:t>response</a:t>
            </a:r>
            <a:r>
              <a:rPr lang="de-DE" dirty="0"/>
              <a:t>, he </a:t>
            </a:r>
            <a:r>
              <a:rPr lang="de-DE" dirty="0" err="1"/>
              <a:t>wrote</a:t>
            </a:r>
            <a:r>
              <a:rPr lang="de-DE" dirty="0"/>
              <a:t> a </a:t>
            </a:r>
            <a:r>
              <a:rPr lang="de-DE" dirty="0" err="1"/>
              <a:t>plotting</a:t>
            </a:r>
            <a:r>
              <a:rPr lang="de-DE" dirty="0"/>
              <a:t> </a:t>
            </a:r>
            <a:r>
              <a:rPr lang="de-DE" dirty="0" err="1"/>
              <a:t>library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scratch</a:t>
            </a:r>
            <a:r>
              <a:rPr lang="de-DE" dirty="0"/>
              <a:t>,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Matplotlib</a:t>
            </a:r>
            <a:r>
              <a:rPr lang="de-DE" dirty="0"/>
              <a:t> 0.1 was </a:t>
            </a:r>
            <a:r>
              <a:rPr lang="de-DE" dirty="0" err="1"/>
              <a:t>released</a:t>
            </a:r>
            <a:r>
              <a:rPr lang="de-DE" dirty="0"/>
              <a:t> April </a:t>
            </a:r>
            <a:r>
              <a:rPr lang="de-DE" dirty="0" smtClean="0"/>
              <a:t>2003.</a:t>
            </a:r>
            <a:endParaRPr lang="de-DE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691" y="620505"/>
            <a:ext cx="8798027" cy="201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7905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nhaltsplatzhalt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14166" y="579148"/>
            <a:ext cx="8992863" cy="5870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3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619</Words>
  <Application>Microsoft Office PowerPoint</Application>
  <PresentationFormat>Breitbild</PresentationFormat>
  <Paragraphs>84</Paragraphs>
  <Slides>13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Consolas</vt:lpstr>
      <vt:lpstr>Open Sans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Oliver Braganza</dc:creator>
  <cp:lastModifiedBy>oliver.braganza@posteo.de</cp:lastModifiedBy>
  <cp:revision>23</cp:revision>
  <dcterms:created xsi:type="dcterms:W3CDTF">2024-04-12T09:00:02Z</dcterms:created>
  <dcterms:modified xsi:type="dcterms:W3CDTF">2024-05-07T07:49:57Z</dcterms:modified>
</cp:coreProperties>
</file>