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3.png" ContentType="image/png"/>
  <Override PartName="/ppt/media/image4.png" ContentType="image/png"/>
  <Override PartName="/ppt/media/image9.png" ContentType="image/png"/>
  <Override PartName="/ppt/media/image18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21.png" ContentType="image/png"/>
  <Override PartName="/ppt/media/image19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media/image8.png" ContentType="image/png"/>
  <Override PartName="/ppt/media/image17.png" ContentType="image/png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8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3.xml.rels" ContentType="application/vnd.openxmlformats-package.relationships+xml"/>
  <Override PartName="/ppt/slides/_rels/slide25.xml.rels" ContentType="application/vnd.openxmlformats-package.relationships+xml"/>
  <Override PartName="/ppt/slides/_rels/slide12.xml.rels" ContentType="application/vnd.openxmlformats-package.relationships+xml"/>
  <Override PartName="/ppt/slides/_rels/slide24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72" r:id="rId7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17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4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32000" y="2087280"/>
            <a:ext cx="924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F5BC01-4B91-47BA-ADF0-3CA3134D4F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8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sldNum" idx="29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F67359-9F37-4683-8A63-3B8A141891C1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0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ftr" idx="31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sldNum" idx="32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891825-836C-4A05-A466-79E8D5DCA599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dt" idx="33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ftr" idx="34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sldNum" idx="35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FFD248-058D-4816-9301-13C040CEA306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dt" idx="36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ftr" idx="37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38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779F91-E818-4289-A0E2-6B70C52D1BA8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39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43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44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E0E300-0A3E-4E70-B596-F355E9E6497B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45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Обычный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40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41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E7C9DB-04F6-4013-9045-6E15938AF08E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42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red-menu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ftr" idx="46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sldNum" idx="47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3EBF61-C4B5-4C1F-824F-FCD286610819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dt" idx="48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560" cy="32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49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50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4DEACD-7EFF-4CBD-AF00-F2E122458F5A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dt" idx="51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ftr" idx="52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ldNum" idx="53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4D8864-30C9-454D-A5FA-A97135B20977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dt" idx="54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ftr" idx="55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sldNum" idx="56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A46620-19C0-40F7-9C0F-4136ACA1925B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dt" idx="57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red-menu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32000" y="2087280"/>
            <a:ext cx="924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EDA10DA-C24F-4545-834F-BF62A56BED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red-menu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32000" y="2087280"/>
            <a:ext cx="924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2A2FF1C6-71E0-4FD6-AC4C-22EAAC5541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C47D67-F280-4230-9727-BB73F1C732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32000" y="2087280"/>
            <a:ext cx="924912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7680745-F239-499E-936A-E3EC0C8DED0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ftr" idx="13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sldNum" idx="14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1FCBDE-C8B8-4F8F-A2EF-1BF064431830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1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dt" idx="15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16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17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D55CC6-EAB6-4EBD-B707-25BE1EBE4BED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8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19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0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9AF226-CCB1-4198-913D-C2E357D87B7D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21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Обычный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ftr" idx="22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sldNum" idx="23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570600-92BC-4DBB-A57F-02D390AAFEF8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4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" descr=""/>
          <p:cNvPicPr/>
          <p:nvPr/>
        </p:nvPicPr>
        <p:blipFill>
          <a:blip r:embed="rId2"/>
          <a:stretch/>
        </p:blipFill>
        <p:spPr>
          <a:xfrm>
            <a:off x="0" y="2133000"/>
            <a:ext cx="10077120" cy="11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32000" y="257508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ftr" idx="25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sldNum" idx="26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9E36CD4-EE17-4B9A-8534-A2750B5623FD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7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3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<Relationship Id="rId3" Type="http://schemas.openxmlformats.org/officeDocument/2006/relationships/slideLayout" Target="../slideLayouts/slideLayout6.xml"/><Relationship Id="rId4" Type="http://schemas.openxmlformats.org/officeDocument/2006/relationships/slideLayout" Target="../slideLayouts/slideLayout7.xml"/><Relationship Id="rId5" Type="http://schemas.openxmlformats.org/officeDocument/2006/relationships/slideLayout" Target="../slideLayouts/slideLayout8.xml"/><Relationship Id="rId6" Type="http://schemas.openxmlformats.org/officeDocument/2006/relationships/slideLayout" Target="../slideLayouts/slideLayout9.xml"/><Relationship Id="rId7" Type="http://schemas.openxmlformats.org/officeDocument/2006/relationships/slideLayout" Target="../slideLayouts/slideLayout10.xml"/><Relationship Id="rId8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16.xml"/><Relationship Id="rId14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1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945000"/>
            <a:ext cx="1845000" cy="472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7120" cy="97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32000" y="257472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4140000" y="5319000"/>
            <a:ext cx="377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8064000" y="5319000"/>
            <a:ext cx="183312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5D6D19-02E4-431D-9B01-E6849CEF2CDB}" type="slidenum"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1980000" y="5319000"/>
            <a:ext cx="197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" descr=""/>
          <p:cNvPicPr/>
          <p:nvPr/>
        </p:nvPicPr>
        <p:blipFill>
          <a:blip r:embed="rId2"/>
          <a:stretch/>
        </p:blipFill>
        <p:spPr>
          <a:xfrm>
            <a:off x="360" y="5228280"/>
            <a:ext cx="10077120" cy="439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3"/>
          <a:stretch/>
        </p:blipFill>
        <p:spPr>
          <a:xfrm>
            <a:off x="360" y="0"/>
            <a:ext cx="10077120" cy="489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32000" y="257472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58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59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6EDE17-5B25-4727-918C-31BCC7DBEBE5}" type="slidenum"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60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7120" cy="97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" descr=""/>
          <p:cNvPicPr/>
          <p:nvPr/>
        </p:nvPicPr>
        <p:blipFill>
          <a:blip r:embed="rId3"/>
          <a:stretch/>
        </p:blipFill>
        <p:spPr>
          <a:xfrm>
            <a:off x="720" y="5228280"/>
            <a:ext cx="10077120" cy="4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32000" y="257472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4BC411-4C7B-489B-A54C-8D6B780D7505}" type="slidenum"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1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7120" cy="97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" name="" descr=""/>
          <p:cNvPicPr/>
          <p:nvPr/>
        </p:nvPicPr>
        <p:blipFill>
          <a:blip r:embed="rId3"/>
          <a:stretch/>
        </p:blipFill>
        <p:spPr>
          <a:xfrm>
            <a:off x="720" y="5228280"/>
            <a:ext cx="10077120" cy="4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ftr" idx="7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8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6733795-60BE-419B-B71E-3E40391A503A}" type="slidenum"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1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9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" descr=""/>
          <p:cNvPicPr/>
          <p:nvPr/>
        </p:nvPicPr>
        <p:blipFill>
          <a:blip r:embed="rId2"/>
          <a:stretch/>
        </p:blipFill>
        <p:spPr>
          <a:xfrm>
            <a:off x="360" y="0"/>
            <a:ext cx="10077120" cy="974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" name="" descr=""/>
          <p:cNvPicPr/>
          <p:nvPr/>
        </p:nvPicPr>
        <p:blipFill>
          <a:blip r:embed="rId3"/>
          <a:stretch/>
        </p:blipFill>
        <p:spPr>
          <a:xfrm>
            <a:off x="720" y="5228280"/>
            <a:ext cx="10077120" cy="439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32000" y="2574720"/>
            <a:ext cx="92491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текста заглавия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092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Для правки структуры щёлкните мышью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Второй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Третий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Четвёртый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Пятый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Шестой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Седьмой уровень структуры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ftr" idx="10"/>
          </p:nvPr>
        </p:nvSpPr>
        <p:spPr>
          <a:xfrm>
            <a:off x="3060000" y="5319000"/>
            <a:ext cx="395748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&lt;нижний колонтитул&gt;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11"/>
          </p:nvPr>
        </p:nvSpPr>
        <p:spPr>
          <a:xfrm>
            <a:off x="722736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708BFD-B08E-48A4-A572-8D88C1AD719C}" type="slidenum">
              <a:rPr b="0" lang="en-IN" sz="14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&lt;номер&gt;</a:t>
            </a:fld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dt" idx="12"/>
          </p:nvPr>
        </p:nvSpPr>
        <p:spPr>
          <a:xfrm>
            <a:off x="504000" y="5319000"/>
            <a:ext cx="2345760" cy="288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&lt;дата/время&gt;</a:t>
            </a:r>
            <a:endParaRPr b="0" lang="ru-RU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0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4000" y="1063080"/>
            <a:ext cx="9069120" cy="2363760"/>
          </a:xfrm>
          <a:prstGeom prst="rect">
            <a:avLst/>
          </a:prstGeom>
          <a:noFill/>
          <a:ln w="36000">
            <a:solidFill>
              <a:srgbClr val="94bd5e"/>
            </a:solidFill>
            <a:round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98000"/>
              </a:lnSpc>
              <a:buNone/>
              <a:tabLst>
                <a:tab algn="l" pos="0"/>
              </a:tabLst>
            </a:pP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Ржавый Python</a:t>
            </a:r>
            <a:br>
              <a:rPr sz="4400"/>
            </a:br>
            <a:r>
              <a:rPr b="0" lang="en-IN" sz="4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Кастомизация линтеров в Python</a:t>
            </a:r>
            <a:endParaRPr b="0" lang="ru-RU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540000" y="3645000"/>
            <a:ext cx="9069120" cy="148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Акинин М.В.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Source Sans Pro"/>
              </a:rPr>
              <a:t>ООО Ирис, Нижний Новгород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5CB02B2D-3404-464E-AC55-1AD559589548}" type="slidenum">
              <a:t>1</a:t>
            </a:fld>
          </a:p>
        </p:txBody>
      </p:sp>
    </p:spTree>
  </p:cSld>
  <p:transition spd="slow">
    <p:fade thruBlk="true"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Обход AST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88280" y="1346400"/>
            <a:ext cx="3950280" cy="351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6" name="" descr=""/>
          <p:cNvPicPr/>
          <p:nvPr/>
        </p:nvPicPr>
        <p:blipFill>
          <a:blip r:embed="rId2"/>
          <a:stretch/>
        </p:blipFill>
        <p:spPr>
          <a:xfrm>
            <a:off x="5040000" y="970920"/>
            <a:ext cx="4887720" cy="424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59B3C86-98C6-4C25-99DE-5C1B625831AD}" type="slidenum">
              <a:t>10</a:t>
            </a:fld>
          </a:p>
        </p:txBody>
      </p:sp>
    </p:spTree>
  </p:cSld>
  <p:transition spd="slow">
    <p:fade thruBlk="true"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Применение AST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Все очевидно. Давайте использовать AST для анализа кода в составе линтеров.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PyLint так и делает и позволяет легко и просто добавлять плагины, встраиваясь в последовательность обхода. У PyLint свое собственное представление AST (astroid), но суть та же.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Ruff делает то же самое, но реализовывает Python’овское AST на Rust’е и систему плагинов не предоставляет – нужно встраиваться в сам проект.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D165042-3187-4B4E-8BF2-F9ADE25FD6B2}" type="slidenum">
              <a:t>11</a:t>
            </a:fld>
          </a:p>
        </p:txBody>
      </p:sp>
    </p:spTree>
  </p:cSld>
  <p:transition spd="slow">
    <p:fade thruBlk="true"/>
  </p:transition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Почему Ruff?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Плюсы Ruff’а: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Скорость;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Скорость;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Скорость;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Количество правил из коробки (замена pylint’у, flake8 и куче других инструментов);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Качество кода (но документации для разработчика нет);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Разработчики, я надеюсь, допилят таки удобоваримую систему плагинов.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3B073F7-4EE5-4E44-AA83-CEF89B38F708}" type="slidenum">
              <a:t>12</a:t>
            </a:fld>
          </a:p>
        </p:txBody>
      </p:sp>
    </p:spTree>
  </p:cSld>
  <p:transition spd="slow">
    <p:fade thruBlk="true"/>
  </p:transition>
  <p:timing>
    <p:tnLst>
      <p:par>
        <p:cTn id="57" dur="indefinite" restart="never" nodeType="tmRoot">
          <p:childTnLst>
            <p:seq>
              <p:cTn id="58" dur="indefinite" nodeType="mainSeq">
                <p:childTnLst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Зачем нужны свои плагины в линтере?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Deprecated код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Внутренний стандарт разработки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Более строгие ограничения, которые влияют на специфический функционал – например, проверка правильности последовательности инициализации какого-либо устройства;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Специфические вещи – сообщения об ошибках в «своих» исключениях, корректность именования параметров запросов API, etc.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368AF36-4084-4472-A47E-B40C989840D3}" type="slidenum">
              <a:t>13</a:t>
            </a:fld>
          </a:p>
        </p:txBody>
      </p:sp>
    </p:spTree>
  </p:cSld>
  <p:transition spd="slow">
    <p:fade thruBlk="true"/>
  </p:transition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Плагин на PyLint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10078920" cy="3772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9E1E096-6B61-4406-AA75-4B708F32894D}" type="slidenum">
              <a:t>14</a:t>
            </a:fld>
          </a:p>
        </p:txBody>
      </p:sp>
    </p:spTree>
  </p:cSld>
  <p:transition spd="slow">
    <p:fade thruBlk="true"/>
  </p:transition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Запуск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2637720"/>
            <a:ext cx="9718560" cy="60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</a:pP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python -m pylint --unsafe-load-any-extension=y --load-plugins dev.pylint КАТАЛОГ</a:t>
            </a:r>
            <a:endParaRPr b="0" lang="ru-RU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BDC520B0-567D-4FEE-8DFC-5D707D9F6468}" type="slidenum">
              <a:t>15</a:t>
            </a:fld>
          </a:p>
        </p:txBody>
      </p:sp>
    </p:spTree>
  </p:cSld>
  <p:transition spd="slow">
    <p:fade thruBlk="true"/>
  </p:transition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«Плагин» для Ruff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Алгоритм: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git clone https://github.com/astral-sh/ruff.git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создаем свой репозиторий на своем gitlab’е под Ruff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создаем crates/ruff_linter/src/rules/pylint/rules/iris_attribute_error.rs – crate правила (аналог Checker класса для PyLint);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добавляем crate в crates/ruff_linter/src/rules/pylint/rules/mod.rs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добавляем вызов функционала crate’а в обход AST в crates/ruff_linter/src/checkers/ast/analyze/statement.rs (PyLint делает это автоматически, главное зарегистрировать checker)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Font typeface="OpenSymbol"/>
              <a:buAutoNum type="arabicPlain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добавляем код правила в crates/ruff_linter/src/codes.rs и в ruff.schema.json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D8C968E-1095-42BD-A4EA-B79FE651C529}" type="slidenum">
              <a:t>16</a:t>
            </a:fld>
          </a:p>
        </p:txBody>
      </p:sp>
    </p:spTree>
  </p:cSld>
  <p:transition spd="slow">
    <p:fade thruBlk="true"/>
  </p:transition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Crate проверки правила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620000" y="1008720"/>
            <a:ext cx="7018560" cy="4209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5F4FEE-2297-4019-B7F8-29446F2D7B17}" type="slidenum">
              <a:t>17</a:t>
            </a:fld>
          </a:p>
        </p:txBody>
      </p:sp>
    </p:spTree>
  </p:cSld>
  <p:transition spd="slow">
    <p:fade thruBlk="true"/>
  </p:transition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Crate проверки правила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1781280" y="982440"/>
            <a:ext cx="6677280" cy="4236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CC52289-1519-42ED-9314-F1715421EFE0}" type="slidenum">
              <a:t>18</a:t>
            </a:fld>
          </a:p>
        </p:txBody>
      </p:sp>
    </p:spTree>
  </p:cSld>
  <p:transition spd="slow">
    <p:fade thruBlk="true"/>
  </p:transition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mod.rs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5580000" y="3094920"/>
            <a:ext cx="3836160" cy="683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5" name="" descr=""/>
          <p:cNvPicPr/>
          <p:nvPr/>
        </p:nvPicPr>
        <p:blipFill>
          <a:blip r:embed="rId2"/>
          <a:stretch/>
        </p:blipFill>
        <p:spPr>
          <a:xfrm>
            <a:off x="540000" y="1834920"/>
            <a:ext cx="4864680" cy="683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00B317-DD64-4707-8D21-4C046015ADD8}" type="slidenum">
              <a:t>19</a:t>
            </a:fld>
          </a:p>
        </p:txBody>
      </p:sp>
    </p:spTree>
  </p:cSld>
  <p:transition spd="slow">
    <p:fade thruBlk="true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Обо мне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Максим Акинин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Python developer с 2010-го года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Использовал python в AI/ML, бизнес-системах, встраиваемых системах, computer vision, etc.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telegram - @verzhak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team lead в собственной небольшой команде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7400C9-AD08-4A2D-9124-F5C175D3AD50}" type="slidenum">
              <a:t>2</a:t>
            </a:fld>
          </a:p>
        </p:txBody>
      </p:sp>
    </p:spTree>
  </p:cSld>
  <p:transition spd="slow">
    <p:fade thruBlk="true"/>
  </p:transition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Обход AST – statement.rs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278640" y="1056600"/>
            <a:ext cx="6559920" cy="92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" descr=""/>
          <p:cNvPicPr/>
          <p:nvPr/>
        </p:nvPicPr>
        <p:blipFill>
          <a:blip r:embed="rId2"/>
          <a:stretch/>
        </p:blipFill>
        <p:spPr>
          <a:xfrm>
            <a:off x="2300400" y="2164320"/>
            <a:ext cx="7598160" cy="2874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BA8C995-34D9-45E1-89E6-D883AA4D0F6D}" type="slidenum">
              <a:t>20</a:t>
            </a:fld>
          </a:p>
        </p:txBody>
      </p:sp>
    </p:spTree>
  </p:cSld>
  <p:transition spd="slow">
    <p:fade thruBlk="true"/>
  </p:transition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Код правила – codes.rs, ruff.schema.json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310680" y="1980000"/>
            <a:ext cx="9464760" cy="617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1" name="" descr=""/>
          <p:cNvPicPr/>
          <p:nvPr/>
        </p:nvPicPr>
        <p:blipFill>
          <a:blip r:embed="rId2"/>
          <a:stretch/>
        </p:blipFill>
        <p:spPr>
          <a:xfrm>
            <a:off x="2880000" y="3600000"/>
            <a:ext cx="3074040" cy="1264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D3D0A2D-C5B2-4B47-AEB7-4CEEEE92DC58}" type="slidenum">
              <a:t>21</a:t>
            </a:fld>
          </a:p>
        </p:txBody>
      </p:sp>
    </p:spTree>
  </p:cSld>
  <p:transition spd="slow">
    <p:fade thruBlk="true"/>
  </p:transition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Запуск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0240" y="1093320"/>
            <a:ext cx="9845640" cy="3483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3F91BCD-AE06-4FDE-9469-348726F285DA}" type="slidenum">
              <a:t>22</a:t>
            </a:fld>
          </a:p>
        </p:txBody>
      </p:sp>
    </p:spTree>
  </p:cSld>
  <p:transition spd="slow">
    <p:fade thruBlk="true"/>
  </p:transition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subTitle"/>
          </p:nvPr>
        </p:nvSpPr>
        <p:spPr>
          <a:xfrm>
            <a:off x="0" y="1056600"/>
            <a:ext cx="5937480" cy="398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Let’s go!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5974200" y="1114200"/>
            <a:ext cx="3923280" cy="392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CC4A4E-F687-4BB6-9FDF-5DFF578C3C79}" type="slidenum">
              <a:t>23</a:t>
            </a:fld>
          </a:p>
        </p:txBody>
      </p:sp>
    </p:spTree>
  </p:cSld>
  <p:transition spd="slow">
    <p:fade thruBlk="true"/>
  </p:transition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360000" y="14508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Ссылки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260000" y="1080000"/>
            <a:ext cx="287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Голосование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6120000" y="1080000"/>
            <a:ext cx="2517480" cy="357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  Telegram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5940000" y="1621080"/>
            <a:ext cx="2877480" cy="2877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0" name="" descr=""/>
          <p:cNvPicPr/>
          <p:nvPr/>
        </p:nvPicPr>
        <p:blipFill>
          <a:blip r:embed="rId2"/>
          <a:stretch/>
        </p:blipFill>
        <p:spPr>
          <a:xfrm>
            <a:off x="1260000" y="1691640"/>
            <a:ext cx="2736360" cy="273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D27BC2-D6DD-4271-8D35-362A7C302B34}" type="slidenum">
              <a:t>24</a:t>
            </a:fld>
          </a:p>
        </p:txBody>
      </p:sp>
    </p:spTree>
  </p:cSld>
  <p:transition spd="slow">
    <p:fade thruBlk="true"/>
  </p:transition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68000" y="2192760"/>
            <a:ext cx="9249120" cy="103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6000" strike="noStrike" u="none">
                <a:solidFill>
                  <a:srgbClr val="ffffff"/>
                </a:solidFill>
                <a:effectLst/>
                <a:uFillTx/>
                <a:latin typeface="Source Sans Pro"/>
              </a:rPr>
              <a:t>Спасибо за внимание!</a:t>
            </a:r>
            <a:endParaRPr b="0" lang="ru-RU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8242438-FA11-4788-A40F-0944D0F6116C}" type="slidenum">
              <a:t>25</a:t>
            </a:fld>
          </a:p>
        </p:txBody>
      </p:sp>
    </p:spTree>
  </p:cSld>
  <p:transition spd="slow">
    <p:fade thruBlk="true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О чем workshop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Линтеры в Python. Кастомизация PyLint и Ruff’а с использованием AST.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Что такое линтер?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Что такое AST?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Как линтеры используют AST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Зачем нужно писать свой плагин для линтера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Плагин для PyLint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Как реализовать плагин в Ruff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64EF942-CBEF-43E7-8FE4-4EBFBBE5F858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Подготовка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2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Говорят, что тут так себе wifi, поэтому: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2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убедитесь, что у вас есть rust и cargo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git clone https://github.com/verzhak/pycon2025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ru-RU" sz="2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git clone --branch 0.11.8 https://github.com/astral-sh/ruff.git</a:t>
            </a:r>
            <a:endParaRPr b="0" lang="ru-RU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358BBA32-6DA8-4F71-9B3F-9DFDFDC1523E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Подготовка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901160" y="1707840"/>
            <a:ext cx="6285240" cy="2256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73774A-DC27-4B84-8CEC-7ECD5CDDBB8D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Линтеры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413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Линтер – анализатор кода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Ищет синтаксические или стилистические ошибки, применяя (специфические) правила к коду.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Линтеры в Python: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PyLint – многофункционален, но медленен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Flake8 – ограниченная функциональность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Ruff – быстр, написан на Rust, нет системы плагинов из коробки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MyPy – проверяет типизацию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43A6A76C-95D3-4333-AE8C-48A8529E8600}" type="slidenum">
              <a:t>6</a:t>
            </a:fld>
          </a:p>
        </p:txBody>
      </p:sp>
    </p:spTree>
  </p:cSld>
  <p:transition spd="slow">
    <p:fade thruBlk="true"/>
  </p:transition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AST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AST – Abstract Syntax Tree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. Абстрактное синтаксическое дерево кода.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Представление кода в виде дерева, где каждый узел – операция языка, обладающая своими аргументами.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В Python представимо с помощью </a:t>
            </a: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модуля ast</a:t>
            </a: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85CC76A-3D74-4703-AE56-B76A3A6A3A7D}" type="slidenum">
              <a:t>7</a:t>
            </a:fld>
          </a:p>
        </p:txBody>
      </p:sp>
    </p:spTree>
  </p:cSld>
  <p:transition spd="slow">
    <p:fade thruBlk="true"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Модуль AST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7480" cy="3739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Содержит классы, описывающие операции языка.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Примеры классов – Module, Expression, Constant, List / Tuple, Expr, Assign, Import, If / For / While, Break, Return, etc.</a:t>
            </a:r>
            <a:br>
              <a:rPr sz="2400"/>
            </a:br>
            <a:br>
              <a:rPr sz="2400"/>
            </a:b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Еще есть</a:t>
            </a:r>
            <a:r>
              <a:rPr b="1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 helper’ы – функции, позволяющие работать с AST.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parse / unparse – парсинг (обратный парсинг) выражения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walk – обход дерева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IN" sz="2400" strike="noStrike" u="none">
                <a:solidFill>
                  <a:srgbClr val="000000"/>
                </a:solidFill>
                <a:effectLst/>
                <a:uFillTx/>
                <a:latin typeface="Trebuchet MS"/>
              </a:rPr>
              <a:t>dump – форматирование результата парсинга</a:t>
            </a: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ru-RU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EF1CF7-0FF2-44D1-921F-CB263E7CE1F8}" type="slidenum">
              <a:t>8</a:t>
            </a:fld>
          </a:p>
        </p:txBody>
      </p:sp>
    </p:spTree>
  </p:cSld>
  <p:transition spd="slow">
    <p:fade thruBlk="true"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60000" y="144720"/>
            <a:ext cx="9357480" cy="662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3300" strike="noStrike" u="none">
                <a:solidFill>
                  <a:srgbClr val="ffffff"/>
                </a:solidFill>
                <a:effectLst/>
                <a:uFillTx/>
                <a:latin typeface="Trebuchet MS"/>
              </a:rPr>
              <a:t>Парсинг выражения</a:t>
            </a:r>
            <a:endParaRPr b="0" lang="ru-RU" sz="3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2700000" y="1080000"/>
            <a:ext cx="4850280" cy="413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01B8EC0-D529-47EE-9820-45297F58D5BD}" type="slidenum">
              <a:t>9</a:t>
            </a:fld>
          </a:p>
        </p:txBody>
      </p:sp>
    </p:spTree>
  </p:cSld>
  <p:transition spd="slow">
    <p:fade thruBlk="true"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2024-05-29T11:02:26Z</dcterms:created>
  <dc:creator>Максим  Акинин</dc:creator>
  <dc:description>
A presentation by Avinash Joshi released under GPL3. Anyone is free to use, modify and republish the work :)
http://avinashjoshi.co.in</dc:description>
  <cp:keywords>presentation template official formal informal</cp:keywords>
  <dc:language>ru-RU</dc:language>
  <cp:lastModifiedBy/>
  <cp:lastPrinted>2024-07-22T18:59:08Z</cp:lastPrinted>
  <dcterms:modified xsi:type="dcterms:W3CDTF">2025-07-26T09:44:10Z</dcterms:modified>
  <cp:revision>71</cp:revision>
  <dc:subject>A neat professional presentation template with summary</dc:subject>
  <dc:title>Red Menus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Email">
    <vt:lpwstr>mail@avinashjoshi.co.in</vt:lpwstr>
  </property>
  <property fmtid="{D5CDD505-2E9C-101B-9397-08002B2CF9AE}" pid="3" name="License">
    <vt:lpwstr>GPL3</vt:lpwstr>
  </property>
  <property fmtid="{D5CDD505-2E9C-101B-9397-08002B2CF9AE}" pid="4" name="Website">
    <vt:lpwstr>http://avinashjoshi.co.in</vt:lpwstr>
  </property>
</Properties>
</file>