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12"/>
  </p:notesMasterIdLst>
  <p:handoutMasterIdLst>
    <p:handoutMasterId r:id="rId13"/>
  </p:handoutMasterIdLst>
  <p:sldIdLst>
    <p:sldId id="278" r:id="rId5"/>
    <p:sldId id="282" r:id="rId6"/>
    <p:sldId id="271" r:id="rId7"/>
    <p:sldId id="285" r:id="rId8"/>
    <p:sldId id="286" r:id="rId9"/>
    <p:sldId id="287" r:id="rId10"/>
    <p:sldId id="28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57" autoAdjust="0"/>
    <p:restoredTop sz="27190" autoAdjust="0"/>
  </p:normalViewPr>
  <p:slideViewPr>
    <p:cSldViewPr snapToGrid="0">
      <p:cViewPr varScale="1">
        <p:scale>
          <a:sx n="22" d="100"/>
          <a:sy n="22" d="100"/>
        </p:scale>
        <p:origin x="2774" y="3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11/16/2024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Рекурсивната числова редица представлява последователност от числа, при която всеки следващ елемент се изчислява въз основа на един или няколко предходни елемента чрез зададена математическа формула. Редица на Фибоначи започва с две начални стойности, 0 и 1, като всеки следващ елемент е сбор от двата предходни.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Алгоритъмът на </a:t>
            </a:r>
            <a:r>
              <a:rPr lang="bg-BG" b="0" i="0" dirty="0">
                <a:solidFill>
                  <a:srgbClr val="E8E8E8"/>
                </a:solidFill>
                <a:effectLst/>
                <a:latin typeface="Google Sans"/>
              </a:rPr>
              <a:t>Дейкстра </a:t>
            </a:r>
            <a:r>
              <a:rPr lang="ru-RU" dirty="0"/>
              <a:t>е метод за намиране на </a:t>
            </a:r>
            <a:r>
              <a:rPr lang="ru-RU" b="1" dirty="0"/>
              <a:t>най-краткия път</a:t>
            </a:r>
            <a:r>
              <a:rPr lang="ru-RU" dirty="0"/>
              <a:t> от един начален връх до всички останали върхове в граф с </a:t>
            </a:r>
            <a:r>
              <a:rPr lang="ru-RU" b="1" dirty="0"/>
              <a:t>неотрицателни тегла на ръбовете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Граф: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Графът е математическа структура, състояща се от множество </a:t>
            </a:r>
            <a:r>
              <a:rPr lang="ru-RU" b="1" dirty="0"/>
              <a:t>върхове</a:t>
            </a:r>
            <a:r>
              <a:rPr lang="ru-RU" dirty="0"/>
              <a:t> и </a:t>
            </a:r>
            <a:r>
              <a:rPr lang="ru-RU" b="1" dirty="0"/>
              <a:t>ръбове</a:t>
            </a:r>
            <a:r>
              <a:rPr lang="ru-RU" dirty="0"/>
              <a:t>, които ги свързват.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 случая този граф е </a:t>
            </a:r>
            <a:r>
              <a:rPr lang="ru-RU" b="1" dirty="0"/>
              <a:t>тежестен граф</a:t>
            </a:r>
            <a:r>
              <a:rPr lang="ru-RU" dirty="0"/>
              <a:t>, защото всеки ръб има определена стойност, представена чрез число.</a:t>
            </a:r>
          </a:p>
          <a:p>
            <a:pPr>
              <a:buFont typeface="Arial" panose="020B0604020202020204" pitchFamily="34" charset="0"/>
              <a:buNone/>
            </a:pPr>
            <a:endParaRPr lang="ru-RU" dirty="0"/>
          </a:p>
          <a:p>
            <a:r>
              <a:rPr lang="ru-RU" b="1" dirty="0"/>
              <a:t>Върхове (възли):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Върховете са кръговете, номерирани с числа (1, 2, 3, 4, 5, 6).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Те представляват точките в графа, които могат да бъдат свързани чрез ръбове.</a:t>
            </a:r>
          </a:p>
          <a:p>
            <a:pPr>
              <a:buFont typeface="Arial" panose="020B0604020202020204" pitchFamily="34" charset="0"/>
              <a:buNone/>
            </a:pPr>
            <a:endParaRPr lang="ru-RU" dirty="0"/>
          </a:p>
          <a:p>
            <a:r>
              <a:rPr lang="ru-RU" b="1" dirty="0"/>
              <a:t>Ръбове: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Ръбовете са линиите, които свързват два върха. Например, ръбът между върховете 1 и 2 има тежест 7.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Всеки ръб може да има посока или да е без посока. В случая графът е </a:t>
            </a:r>
            <a:r>
              <a:rPr lang="ru-RU" b="1" dirty="0"/>
              <a:t>неориентиран</a:t>
            </a:r>
            <a:r>
              <a:rPr lang="ru-RU" dirty="0"/>
              <a:t>, защото ръбовете нямат зададена посока.</a:t>
            </a:r>
          </a:p>
          <a:p>
            <a:pPr>
              <a:buFont typeface="Arial" panose="020B0604020202020204" pitchFamily="34" charset="0"/>
              <a:buNone/>
            </a:pPr>
            <a:endParaRPr lang="ru-RU" dirty="0"/>
          </a:p>
          <a:p>
            <a:r>
              <a:rPr lang="ru-RU" b="1" dirty="0"/>
              <a:t>Тежест на ръб: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Това е числото, написано върху ръба. То показва разхода или разстоянието за преминаване между два върха. Например, преминаването между върховете 3 и 6 струва 2 (тежестта на ръба).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88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Каква е ролята на тежестите в граф?</a:t>
            </a:r>
            <a:br>
              <a:rPr lang="ru-RU" dirty="0"/>
            </a:br>
            <a:r>
              <a:rPr lang="ru-RU" b="1" dirty="0"/>
              <a:t>Очакван отговор:</a:t>
            </a:r>
            <a:r>
              <a:rPr lang="ru-RU" dirty="0"/>
              <a:t> Тежестите в граф показват разхода, разстоянието или времето, необходимо за преминаване между два върха, свързани с даден ръб. Те се използват за изчисляване на най-краткия или най-евтиния път в графа.</a:t>
            </a:r>
          </a:p>
          <a:p>
            <a:endParaRPr lang="ru-RU" dirty="0"/>
          </a:p>
          <a:p>
            <a:endParaRPr lang="ru-RU" dirty="0"/>
          </a:p>
          <a:p>
            <a:r>
              <a:rPr lang="ru-RU" b="1" dirty="0"/>
              <a:t>Как се представя рекурсивна числова редица с матрици?</a:t>
            </a:r>
            <a:br>
              <a:rPr lang="ru-RU" dirty="0"/>
            </a:br>
            <a:r>
              <a:rPr lang="ru-RU" b="1" dirty="0"/>
              <a:t>Очакван отговор: </a:t>
            </a:r>
            <a:r>
              <a:rPr lang="ru-RU" dirty="0"/>
              <a:t>Рекурсивна числова редица може да се представи чрез матрица. Вместо да се пресмятат последователно, стойностите на редицата могат да се изчисляват чрез умножение на матрица с вектор, който съдържа предходните стойности на редицата, за да постигнем максимална бързина на процеса, което е от съществено значение.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24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541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055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986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52056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8338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384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28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10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anchor="b" anchorCtr="0">
            <a:noAutofit/>
          </a:bodyPr>
          <a:lstStyle>
            <a:lvl1pPr algn="r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algn="r">
              <a:defRPr sz="1200">
                <a:solidFill>
                  <a:schemeClr val="tx1"/>
                </a:solidFill>
              </a:defRPr>
            </a:lvl2pPr>
            <a:lvl3pPr algn="r">
              <a:defRPr sz="1200">
                <a:solidFill>
                  <a:schemeClr val="tx1"/>
                </a:solidFill>
              </a:defRPr>
            </a:lvl3pPr>
            <a:lvl4pPr algn="r">
              <a:defRPr sz="1200">
                <a:solidFill>
                  <a:schemeClr val="tx1"/>
                </a:solidFill>
              </a:defRPr>
            </a:lvl4pPr>
            <a:lvl5pPr algn="r"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0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6218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331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378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163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2786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3468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793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943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55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2" r:id="rId15"/>
    <p:sldLayoutId id="2147483723" r:id="rId16"/>
    <p:sldLayoutId id="214748372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>
            <a:noAutofit/>
          </a:bodyPr>
          <a:lstStyle/>
          <a:p>
            <a:r>
              <a:rPr lang="bg-BG" dirty="0"/>
              <a:t>Рекурсивна числова редица</a:t>
            </a:r>
            <a:endParaRPr lang="en-US" dirty="0"/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/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360431"/>
            <a:ext cx="12192000" cy="727590"/>
          </a:xfrm>
        </p:spPr>
        <p:txBody>
          <a:bodyPr>
            <a:normAutofit/>
          </a:bodyPr>
          <a:lstStyle/>
          <a:p>
            <a:pPr algn="ctr"/>
            <a:r>
              <a:rPr lang="bg-BG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Числата на Фибоначи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68E0FB-EB80-237D-7E4C-141E6DF3A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49" y="1431402"/>
            <a:ext cx="9354774" cy="474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/>
          <a:lstStyle/>
          <a:p>
            <a:r>
              <a:rPr lang="bg-BG" dirty="0"/>
              <a:t>Алгоритъм на </a:t>
            </a:r>
            <a:r>
              <a:rPr lang="en-US" dirty="0"/>
              <a:t>Dijkstra</a:t>
            </a:r>
          </a:p>
        </p:txBody>
      </p:sp>
      <p:pic>
        <p:nvPicPr>
          <p:cNvPr id="11" name="Picture Placeholder 15" descr="Data points digital background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>
            <a:off x="0" y="0"/>
            <a:ext cx="12192000" cy="3771878"/>
          </a:xfrm>
        </p:spPr>
      </p:pic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6450744F-A4B6-FD90-F6DA-4EF9A192E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187" y="374541"/>
            <a:ext cx="8777468" cy="610114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F7809D-94E1-18A9-5B3F-9BA7C5122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170" y="987192"/>
            <a:ext cx="5420811" cy="503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5A03A5-6D4D-7072-B3BD-F2DA38CADEB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23301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Know your material in advance</a:t>
            </a:r>
          </a:p>
          <a:p>
            <a:pPr lvl="1"/>
            <a:r>
              <a:rPr lang="en-US" dirty="0"/>
              <a:t>Anticipate common questions</a:t>
            </a:r>
          </a:p>
          <a:p>
            <a:pPr lvl="1"/>
            <a:r>
              <a:rPr lang="en-US" dirty="0"/>
              <a:t>Rehearse your responses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5A03A5-6D4D-7072-B3BD-F2DA38CADEB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</p:spTree>
    <p:extLst>
      <p:ext uri="{BB962C8B-B14F-4D97-AF65-F5344CB8AC3E}">
        <p14:creationId xmlns:p14="http://schemas.microsoft.com/office/powerpoint/2010/main" val="3353460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06B59-80B8-CEED-0BCA-BC3F80A85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C2F317-81E4-3678-2FF2-495B3A95470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7C6D33A-37B7-D2C4-2C1C-6D5253D0D480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8145A95-72C3-9BFC-32D2-908F235E389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19434"/>
            <a:ext cx="6095998" cy="619131"/>
          </a:xfrm>
          <a:noFill/>
        </p:spPr>
        <p:txBody>
          <a:bodyPr anchor="b"/>
          <a:lstStyle/>
          <a:p>
            <a:pPr algn="ctr"/>
            <a:r>
              <a:rPr lang="bg-BG" sz="6000" dirty="0"/>
              <a:t>Въпроси?</a:t>
            </a:r>
            <a:r>
              <a:rPr lang="bg-BG" dirty="0"/>
              <a:t> </a:t>
            </a:r>
            <a:endParaRPr lang="en-US" dirty="0"/>
          </a:p>
        </p:txBody>
      </p:sp>
      <p:pic>
        <p:nvPicPr>
          <p:cNvPr id="20" name="Picture Placeholder 19" descr="A close-up of a graph">
            <a:extLst>
              <a:ext uri="{FF2B5EF4-FFF2-40B4-BE49-F238E27FC236}">
                <a16:creationId xmlns:a16="http://schemas.microsoft.com/office/drawing/2014/main" id="{A7019768-5E2A-F9D1-62D6-EC7C5F0BBE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9"/>
          <a:stretch/>
        </p:blipFill>
        <p:spPr/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C4A7DC2-42C3-FDDF-02BF-9598D75A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383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3DFloatVTI</Template>
  <TotalTime>3835</TotalTime>
  <Words>482</Words>
  <Application>Microsoft Office PowerPoint</Application>
  <PresentationFormat>Widescreen</PresentationFormat>
  <Paragraphs>50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Gill Sans MT</vt:lpstr>
      <vt:lpstr>Google Sans</vt:lpstr>
      <vt:lpstr>Times New Roman</vt:lpstr>
      <vt:lpstr>Walbaum Display</vt:lpstr>
      <vt:lpstr>3DFloatVTI</vt:lpstr>
      <vt:lpstr>Рекурсивна числова редица</vt:lpstr>
      <vt:lpstr>PowerPoint Presentation</vt:lpstr>
      <vt:lpstr>Алгоритъм на Dijkstra</vt:lpstr>
      <vt:lpstr>PowerPoint Presentation</vt:lpstr>
      <vt:lpstr>Effective delivery techniques</vt:lpstr>
      <vt:lpstr>Navigating Q&amp;A sessions</vt:lpstr>
      <vt:lpstr>Въпроси?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Vesalov</dc:creator>
  <cp:lastModifiedBy>Mehmed Vesalov</cp:lastModifiedBy>
  <cp:revision>2</cp:revision>
  <dcterms:created xsi:type="dcterms:W3CDTF">2023-12-19T21:03:45Z</dcterms:created>
  <dcterms:modified xsi:type="dcterms:W3CDTF">2024-11-16T21:34:48Z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