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66" r:id="rId3"/>
    <p:sldId id="267" r:id="rId4"/>
    <p:sldId id="269" r:id="rId5"/>
    <p:sldId id="263" r:id="rId6"/>
    <p:sldId id="271" r:id="rId7"/>
    <p:sldId id="270" r:id="rId8"/>
    <p:sldId id="261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2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9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9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2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8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5141-89EC-4D42-98E6-6AD9FF10852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4A39D6-9C7B-4302-A9E5-10375CE29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8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anchisehelp.com/industry-reports/burger-industry-repor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atlas.com/articles/manhattan-neighborhoods-by-population.html" TargetMode="External"/><Relationship Id="rId2" Type="http://schemas.openxmlformats.org/officeDocument/2006/relationships/hyperlink" Target="https://data.cityofnewyork.us/browse?category=City+Government&amp;limitTo=datase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ranchisehelp.com/industry-reports/fast-food-industry-analysis-2018-cost-tren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C8EB2-25AB-4D43-9B35-6CCB130E4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Battle of the neighborhoods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418D5-AB2C-4173-9E8F-0AD5F5B5C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Best location for a Mexican restaurant in Manhattan, new York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187B-E811-4264-83AE-301BDA4D0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906" y="979034"/>
            <a:ext cx="9607550" cy="1055688"/>
          </a:xfrm>
        </p:spPr>
        <p:txBody>
          <a:bodyPr>
            <a:noAutofit/>
          </a:bodyPr>
          <a:lstStyle/>
          <a:p>
            <a:r>
              <a:rPr lang="en-US" sz="2400" dirty="0"/>
              <a:t>Winner is Washington heights!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C6523A-C76D-41D1-B4FB-6139C13C6D4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582139" y="1524000"/>
            <a:ext cx="5006346" cy="3405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D82DA9-3138-4251-8ED4-972A1E684006}"/>
              </a:ext>
            </a:extLst>
          </p:cNvPr>
          <p:cNvSpPr txBox="1"/>
          <p:nvPr/>
        </p:nvSpPr>
        <p:spPr>
          <a:xfrm>
            <a:off x="8211" y="260588"/>
            <a:ext cx="3489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Best Location !!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A7F9E7-88EC-4F5C-8DA0-8F2736A0A868}"/>
              </a:ext>
            </a:extLst>
          </p:cNvPr>
          <p:cNvSpPr/>
          <p:nvPr/>
        </p:nvSpPr>
        <p:spPr>
          <a:xfrm>
            <a:off x="8284585" y="2958645"/>
            <a:ext cx="730788" cy="7075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471F750-F1A1-4C4F-8AA8-5646DAD47B9B}"/>
              </a:ext>
            </a:extLst>
          </p:cNvPr>
          <p:cNvSpPr txBox="1">
            <a:spLocks/>
          </p:cNvSpPr>
          <p:nvPr/>
        </p:nvSpPr>
        <p:spPr>
          <a:xfrm>
            <a:off x="229964" y="1657349"/>
            <a:ext cx="6142026" cy="3611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Highest populated Hispanic Neighborhood</a:t>
            </a:r>
          </a:p>
          <a:p>
            <a:r>
              <a:rPr lang="en-US" dirty="0"/>
              <a:t>Highest populated target age group within 35 to 44 years</a:t>
            </a:r>
          </a:p>
          <a:p>
            <a:r>
              <a:rPr lang="en-US" dirty="0"/>
              <a:t>Highest Hispanic average household income of $50,000 to $74,999</a:t>
            </a:r>
          </a:p>
          <a:p>
            <a:r>
              <a:rPr lang="en-US" dirty="0"/>
              <a:t>30 venues around Washington Heights</a:t>
            </a:r>
          </a:p>
          <a:p>
            <a:r>
              <a:rPr lang="en-US" dirty="0"/>
              <a:t>2 “Mexican” type restaurants located within 500 miles of Washington Heights Coordinates</a:t>
            </a:r>
          </a:p>
          <a:p>
            <a:r>
              <a:rPr lang="en-US" dirty="0"/>
              <a:t>There are currently no trending venues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74FF9-9F48-4C55-9817-4F844B82149C}"/>
              </a:ext>
            </a:extLst>
          </p:cNvPr>
          <p:cNvCxnSpPr>
            <a:cxnSpLocks/>
          </p:cNvCxnSpPr>
          <p:nvPr/>
        </p:nvCxnSpPr>
        <p:spPr>
          <a:xfrm flipH="1" flipV="1">
            <a:off x="8882743" y="3701143"/>
            <a:ext cx="851714" cy="177330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3D04E1-6460-4993-A737-677D72B4C65F}"/>
              </a:ext>
            </a:extLst>
          </p:cNvPr>
          <p:cNvSpPr txBox="1"/>
          <p:nvPr/>
        </p:nvSpPr>
        <p:spPr>
          <a:xfrm>
            <a:off x="8708571" y="5474445"/>
            <a:ext cx="2612572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Mexican Restaurants</a:t>
            </a:r>
          </a:p>
        </p:txBody>
      </p:sp>
    </p:spTree>
    <p:extLst>
      <p:ext uri="{BB962C8B-B14F-4D97-AF65-F5344CB8AC3E}">
        <p14:creationId xmlns:p14="http://schemas.microsoft.com/office/powerpoint/2010/main" val="285187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DAA71-1C9A-4051-8E14-46A3FE803D32}"/>
              </a:ext>
            </a:extLst>
          </p:cNvPr>
          <p:cNvSpPr txBox="1"/>
          <p:nvPr/>
        </p:nvSpPr>
        <p:spPr>
          <a:xfrm>
            <a:off x="172004" y="369074"/>
            <a:ext cx="11847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Neighborhood in Manhattan for a Mexican Restaurant?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9A0EB-6A32-4DC7-A35E-607C5A288178}"/>
              </a:ext>
            </a:extLst>
          </p:cNvPr>
          <p:cNvSpPr txBox="1"/>
          <p:nvPr/>
        </p:nvSpPr>
        <p:spPr>
          <a:xfrm>
            <a:off x="400373" y="1270863"/>
            <a:ext cx="113912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/>
              <a:t>According to an article in Fast Food Industry Analysis 2018 - Cost &amp; Trends</a:t>
            </a:r>
            <a:r>
              <a:rPr lang="en-US" sz="2600" b="1" dirty="0"/>
              <a:t>, </a:t>
            </a:r>
            <a:r>
              <a:rPr lang="en-US" sz="2600" dirty="0"/>
              <a:t>Fast Food revenue in the United States was $200 billion in 2015.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/>
              <a:t>The industry is expected to have an annual growth of 2.5% for the next several years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/>
              <a:t>The United States fast food market continues to be dominated by </a:t>
            </a:r>
            <a:r>
              <a:rPr lang="en-US" sz="2600" dirty="0">
                <a:hlinkClick r:id="rId2"/>
              </a:rPr>
              <a:t>hamburger</a:t>
            </a:r>
            <a:r>
              <a:rPr lang="en-US" sz="2600" dirty="0"/>
              <a:t> fast food restaurants, accounting for over 30% of industry sales. However that market share is sliding, and Mexican food in particular has been gaining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Points: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/>
              <a:t>Age, Population, Race, Household income and Top Venue Categories  </a:t>
            </a:r>
          </a:p>
        </p:txBody>
      </p:sp>
    </p:spTree>
    <p:extLst>
      <p:ext uri="{BB962C8B-B14F-4D97-AF65-F5344CB8AC3E}">
        <p14:creationId xmlns:p14="http://schemas.microsoft.com/office/powerpoint/2010/main" val="187533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3DA71-5FF1-46FE-9AC9-0D4C202468F0}"/>
              </a:ext>
            </a:extLst>
          </p:cNvPr>
          <p:cNvSpPr txBox="1"/>
          <p:nvPr/>
        </p:nvSpPr>
        <p:spPr>
          <a:xfrm>
            <a:off x="8211" y="369074"/>
            <a:ext cx="11847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Data Research,  Acquisition and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CA2D6-57B3-4FBE-AF49-C54BFB5429C1}"/>
              </a:ext>
            </a:extLst>
          </p:cNvPr>
          <p:cNvSpPr txBox="1"/>
          <p:nvPr/>
        </p:nvSpPr>
        <p:spPr>
          <a:xfrm flipH="1">
            <a:off x="758780" y="2813282"/>
            <a:ext cx="2926080" cy="2739211"/>
          </a:xfrm>
          <a:prstGeom prst="rect">
            <a:avLst/>
          </a:prstGeom>
          <a:noFill/>
          <a:ln w="12700">
            <a:solidFill>
              <a:srgbClr val="92D050"/>
            </a:solidFill>
            <a:prstDash val="solid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</a:lstStyle>
          <a:p>
            <a:pPr algn="ctr"/>
            <a:endParaRPr lang="en-US" sz="2000" dirty="0"/>
          </a:p>
          <a:p>
            <a:pPr algn="ctr"/>
            <a:r>
              <a:rPr lang="en-US" sz="2000" dirty="0"/>
              <a:t>Manhattan stats; </a:t>
            </a:r>
          </a:p>
          <a:p>
            <a:pPr algn="ctr"/>
            <a:r>
              <a:rPr lang="en-US" sz="2000" dirty="0"/>
              <a:t>age, race, employment status &amp; income extracted from New York open data:</a:t>
            </a:r>
          </a:p>
          <a:p>
            <a:endParaRPr lang="en-US" dirty="0"/>
          </a:p>
          <a:p>
            <a:r>
              <a:rPr lang="en-US" u="sng" dirty="0">
                <a:hlinkClick r:id="rId2"/>
              </a:rPr>
              <a:t>https://data.cityofnewyork.us/browse?category=City+Government&amp;limitTo=datasets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381E1-E6DB-4A12-BCD0-E79922C17BCF}"/>
              </a:ext>
            </a:extLst>
          </p:cNvPr>
          <p:cNvSpPr txBox="1"/>
          <p:nvPr/>
        </p:nvSpPr>
        <p:spPr>
          <a:xfrm flipH="1">
            <a:off x="4553623" y="2797894"/>
            <a:ext cx="2926080" cy="2739211"/>
          </a:xfrm>
          <a:prstGeom prst="rect">
            <a:avLst/>
          </a:prstGeom>
          <a:noFill/>
          <a:ln w="12700">
            <a:solidFill>
              <a:srgbClr val="92D05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Wikipedia data was scraped for Neighborhood population stats:</a:t>
            </a:r>
            <a:endParaRPr lang="en-US" dirty="0"/>
          </a:p>
          <a:p>
            <a:r>
              <a:rPr lang="en-US" u="sng" dirty="0">
                <a:hlinkClick r:id="rId3"/>
              </a:rPr>
              <a:t>https://www.worldatlas.com/articles/manhattan-neighborhoods-by-population.html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0416E-3CB4-43DF-B2CE-EE94AD2624FE}"/>
              </a:ext>
            </a:extLst>
          </p:cNvPr>
          <p:cNvSpPr txBox="1"/>
          <p:nvPr/>
        </p:nvSpPr>
        <p:spPr>
          <a:xfrm flipH="1">
            <a:off x="8348466" y="2844059"/>
            <a:ext cx="2926080" cy="2677656"/>
          </a:xfrm>
          <a:prstGeom prst="rect">
            <a:avLst/>
          </a:prstGeom>
          <a:noFill/>
          <a:ln w="12700">
            <a:solidFill>
              <a:srgbClr val="92D050"/>
            </a:solidFill>
            <a:prstDash val="solid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</a:lstStyle>
          <a:p>
            <a:pPr algn="ctr"/>
            <a:endParaRPr lang="en-US" sz="2000" dirty="0"/>
          </a:p>
          <a:p>
            <a:pPr algn="ctr"/>
            <a:r>
              <a:rPr lang="en-US" sz="2000" dirty="0"/>
              <a:t>Fast Food Industry research:</a:t>
            </a:r>
          </a:p>
          <a:p>
            <a:endParaRPr lang="en-US" dirty="0"/>
          </a:p>
          <a:p>
            <a:r>
              <a:rPr lang="en-US" u="sng" dirty="0">
                <a:hlinkClick r:id="rId4"/>
              </a:rPr>
              <a:t>https://www.franchisehelp.com/industry-reports/fast-food-industry-analysis-2018-cost-trends/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834F0-1960-4339-B228-31300C461150}"/>
              </a:ext>
            </a:extLst>
          </p:cNvPr>
          <p:cNvSpPr txBox="1"/>
          <p:nvPr/>
        </p:nvSpPr>
        <p:spPr>
          <a:xfrm>
            <a:off x="635431" y="1234237"/>
            <a:ext cx="9607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was broken into segmented data sets for specified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Nan or unrelated features were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Duplicated or similar features were removed</a:t>
            </a:r>
          </a:p>
        </p:txBody>
      </p:sp>
    </p:spTree>
    <p:extLst>
      <p:ext uri="{BB962C8B-B14F-4D97-AF65-F5344CB8AC3E}">
        <p14:creationId xmlns:p14="http://schemas.microsoft.com/office/powerpoint/2010/main" val="36852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5038B-9C3D-48A7-80ED-8FA8BD96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3" y="1211499"/>
            <a:ext cx="3909642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Manhattan neighborhood coordinates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D792D-A176-46B9-B525-3E7E9E1745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5529" y="1116345"/>
            <a:ext cx="4988609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0A58E-4645-4649-838C-C4EE6781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759" y="3639441"/>
            <a:ext cx="3275013" cy="2248181"/>
          </a:xfrm>
        </p:spPr>
        <p:txBody>
          <a:bodyPr>
            <a:normAutofit/>
          </a:bodyPr>
          <a:lstStyle/>
          <a:p>
            <a:r>
              <a:rPr lang="en-US" dirty="0"/>
              <a:t>Midtown is Manhattan highest populated neighborhood. </a:t>
            </a:r>
          </a:p>
          <a:p>
            <a:r>
              <a:rPr lang="en-US" dirty="0"/>
              <a:t>   391,397- total population</a:t>
            </a:r>
          </a:p>
          <a:p>
            <a:r>
              <a:rPr lang="en-US" dirty="0"/>
              <a:t>Little Italy is the lowest populated neighborhood </a:t>
            </a:r>
          </a:p>
          <a:p>
            <a:r>
              <a:rPr lang="en-US" dirty="0"/>
              <a:t>   1,211 – total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385068-8FEA-426F-99F6-29E30740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3" y="1391112"/>
            <a:ext cx="8384213" cy="4338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13A41-242F-41E3-8DBE-46157B2D8754}"/>
              </a:ext>
            </a:extLst>
          </p:cNvPr>
          <p:cNvSpPr txBox="1"/>
          <p:nvPr/>
        </p:nvSpPr>
        <p:spPr>
          <a:xfrm>
            <a:off x="8211" y="260588"/>
            <a:ext cx="1081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Comparison of Stats by Manhattan Neighborhoods by Target Data Points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EB68E-9A40-4FD1-8C14-06E0BA4D82FD}"/>
              </a:ext>
            </a:extLst>
          </p:cNvPr>
          <p:cNvSpPr txBox="1"/>
          <p:nvPr/>
        </p:nvSpPr>
        <p:spPr>
          <a:xfrm>
            <a:off x="636676" y="3075661"/>
            <a:ext cx="2169761" cy="132343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Upper West Side is the highest populated neighborhood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95561-D2DB-437F-AAC0-45066955115B}"/>
              </a:ext>
            </a:extLst>
          </p:cNvPr>
          <p:cNvSpPr txBox="1"/>
          <p:nvPr/>
        </p:nvSpPr>
        <p:spPr>
          <a:xfrm>
            <a:off x="364674" y="1620364"/>
            <a:ext cx="2713764" cy="132343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Washington Heights South is the highest populated Hispanic neighborhood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DB6D2-9A39-4948-9621-F8140A02796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078438" y="1797799"/>
            <a:ext cx="1183596" cy="48428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3780A-6991-4C0C-8B76-3BC7DF13E0DC}"/>
              </a:ext>
            </a:extLst>
          </p:cNvPr>
          <p:cNvCxnSpPr>
            <a:cxnSpLocks/>
          </p:cNvCxnSpPr>
          <p:nvPr/>
        </p:nvCxnSpPr>
        <p:spPr>
          <a:xfrm>
            <a:off x="2806437" y="3643723"/>
            <a:ext cx="188954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9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13A41-242F-41E3-8DBE-46157B2D8754}"/>
              </a:ext>
            </a:extLst>
          </p:cNvPr>
          <p:cNvSpPr txBox="1"/>
          <p:nvPr/>
        </p:nvSpPr>
        <p:spPr>
          <a:xfrm>
            <a:off x="8211" y="260588"/>
            <a:ext cx="10817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Comparison of Income Stats by Manhattan Neighborhoods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EB68E-9A40-4FD1-8C14-06E0BA4D82FD}"/>
              </a:ext>
            </a:extLst>
          </p:cNvPr>
          <p:cNvSpPr txBox="1"/>
          <p:nvPr/>
        </p:nvSpPr>
        <p:spPr>
          <a:xfrm>
            <a:off x="636676" y="3075661"/>
            <a:ext cx="2169761" cy="1015663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Cooper Village is the lowest income neighborhood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95561-D2DB-437F-AAC0-45066955115B}"/>
              </a:ext>
            </a:extLst>
          </p:cNvPr>
          <p:cNvSpPr txBox="1"/>
          <p:nvPr/>
        </p:nvSpPr>
        <p:spPr>
          <a:xfrm>
            <a:off x="364674" y="1620364"/>
            <a:ext cx="2713764" cy="1015663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Upper West Side is the highest income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E02A4-F93A-4DA5-86C4-BBC2A9A6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4" y="1229756"/>
            <a:ext cx="7673593" cy="441162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C294EA-CACD-483A-AAD0-7CFD32A54E17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4523016" y="-1181097"/>
            <a:ext cx="251979" cy="5854901"/>
          </a:xfrm>
          <a:prstGeom prst="bentConnector4">
            <a:avLst>
              <a:gd name="adj1" fmla="val -234725"/>
              <a:gd name="adj2" fmla="val 9728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AC027CB-C580-4800-8A31-423E66DC31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06437" y="3583493"/>
            <a:ext cx="4609250" cy="536331"/>
          </a:xfrm>
          <a:prstGeom prst="bentConnector3">
            <a:avLst>
              <a:gd name="adj1" fmla="val 2009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8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7EE42A-2E05-4F58-95C1-EE865711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24" y="2194408"/>
            <a:ext cx="4645152" cy="3413697"/>
          </a:xfrm>
        </p:spPr>
        <p:txBody>
          <a:bodyPr/>
          <a:lstStyle/>
          <a:p>
            <a:r>
              <a:rPr lang="en-US" dirty="0"/>
              <a:t>Clusters created from full Data Set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B5EC43-8E46-414A-810A-6A775E027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6945" y="2194408"/>
            <a:ext cx="4645152" cy="3441520"/>
          </a:xfrm>
        </p:spPr>
        <p:txBody>
          <a:bodyPr/>
          <a:lstStyle/>
          <a:p>
            <a:r>
              <a:rPr lang="en-US" dirty="0"/>
              <a:t>Clusters created from Top 5 Hispanic neighborhoods. ( Race &amp; Age)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D9723A-74CB-4C40-9199-3C48758E4EEC}"/>
              </a:ext>
            </a:extLst>
          </p:cNvPr>
          <p:cNvSpPr txBox="1"/>
          <p:nvPr/>
        </p:nvSpPr>
        <p:spPr>
          <a:xfrm>
            <a:off x="4379794" y="1170978"/>
            <a:ext cx="3432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Clusters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0186E7-F2EE-4035-883E-83176DED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59" y="3058970"/>
            <a:ext cx="4583395" cy="2838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412E13-DA28-4A98-8424-EB68024EA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5" r="1208" b="2"/>
          <a:stretch/>
        </p:blipFill>
        <p:spPr>
          <a:xfrm>
            <a:off x="1443272" y="3064732"/>
            <a:ext cx="4581144" cy="2831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139A9E-D87E-44FB-8DAC-D3C88E2D2BC1}"/>
              </a:ext>
            </a:extLst>
          </p:cNvPr>
          <p:cNvSpPr txBox="1"/>
          <p:nvPr/>
        </p:nvSpPr>
        <p:spPr>
          <a:xfrm>
            <a:off x="8211" y="260588"/>
            <a:ext cx="10817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Neighborhoods Segmentation</a:t>
            </a:r>
          </a:p>
        </p:txBody>
      </p:sp>
    </p:spTree>
    <p:extLst>
      <p:ext uri="{BB962C8B-B14F-4D97-AF65-F5344CB8AC3E}">
        <p14:creationId xmlns:p14="http://schemas.microsoft.com/office/powerpoint/2010/main" val="236060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0A8A5743-278C-459B-B300-8B169D05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5 stats results</a:t>
            </a: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9CC6F-F294-4CB1-8743-C37F3C04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7759" y="1853755"/>
            <a:ext cx="3690345" cy="38961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Target average age of 35 to 44 years is constant within our 5 neighborhoods. </a:t>
            </a:r>
          </a:p>
          <a:p>
            <a:r>
              <a:rPr lang="en-US" sz="1800" dirty="0"/>
              <a:t>Washington Heights is the highest populated Hispanic race with the highest target age group of 35 to 44 years </a:t>
            </a:r>
          </a:p>
          <a:p>
            <a:r>
              <a:rPr lang="en-US" sz="1800" dirty="0"/>
              <a:t>Manhattanville has the lowest populated Hispanic race with the lowest target age group of 35 to 44 years 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2" name="Group 2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A20C2F82-3BC8-4423-8D5B-3AE0483744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7574" y="976903"/>
            <a:ext cx="5119341" cy="41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3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8A5743-278C-459B-B300-8B169D05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Top 5 income stats results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FF416-80CC-4C3B-8A92-9216319D7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3617" y="784615"/>
            <a:ext cx="7100349" cy="52557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9CC6F-F294-4CB1-8743-C37F3C04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4138" y="2273608"/>
            <a:ext cx="3159432" cy="39409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Washington Heights South has the highest average income of $25,000 to $74,999</a:t>
            </a:r>
          </a:p>
          <a:p>
            <a:r>
              <a:rPr lang="en-US" dirty="0"/>
              <a:t>Washington Heights North has the highest average income &gt; $200,000</a:t>
            </a:r>
          </a:p>
          <a:p>
            <a:r>
              <a:rPr lang="en-US" dirty="0"/>
              <a:t>Manhattanville has the lowest income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10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Battle of the neighborhoods </vt:lpstr>
      <vt:lpstr>PowerPoint Presentation</vt:lpstr>
      <vt:lpstr>PowerPoint Presentation</vt:lpstr>
      <vt:lpstr>Manhattan neighborhood coordinates</vt:lpstr>
      <vt:lpstr>PowerPoint Presentation</vt:lpstr>
      <vt:lpstr>PowerPoint Presentation</vt:lpstr>
      <vt:lpstr>PowerPoint Presentation</vt:lpstr>
      <vt:lpstr>Top 5 stats results</vt:lpstr>
      <vt:lpstr>Top 5 income stats results</vt:lpstr>
      <vt:lpstr>Winner is Washington heights!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</dc:title>
  <dc:creator>Escobar, Vanessa</dc:creator>
  <cp:lastModifiedBy>Escobar, Vanessa</cp:lastModifiedBy>
  <cp:revision>10</cp:revision>
  <dcterms:created xsi:type="dcterms:W3CDTF">2019-06-10T04:24:47Z</dcterms:created>
  <dcterms:modified xsi:type="dcterms:W3CDTF">2019-06-11T04:50:37Z</dcterms:modified>
</cp:coreProperties>
</file>