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489198c0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89198c0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89198c0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89198c0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489198c0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489198c0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89198c0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89198c0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489198c0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489198c0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489198c0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489198c0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489198c0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489198c0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89198c0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89198c0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489198c0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89198c0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89198c0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89198c0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489198c0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89198c0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89198c0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89198c0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489198c0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489198c0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london.gov.uk/" TargetMode="External"/><Relationship Id="rId4" Type="http://schemas.openxmlformats.org/officeDocument/2006/relationships/hyperlink" Target="https://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Best London Borough </a:t>
            </a:r>
            <a:endParaRPr/>
          </a:p>
          <a:p>
            <a:pPr indent="0" lvl="0" marL="0" rtl="0" algn="ctr">
              <a:spcBef>
                <a:spcPts val="0"/>
              </a:spcBef>
              <a:spcAft>
                <a:spcPts val="0"/>
              </a:spcAft>
              <a:buNone/>
            </a:pPr>
            <a:r>
              <a:rPr lang="en"/>
              <a:t>to buy a house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Arial"/>
                <a:ea typeface="Arial"/>
                <a:cs typeface="Arial"/>
                <a:sym typeface="Arial"/>
              </a:rPr>
              <a:t>			 </a:t>
            </a:r>
            <a:r>
              <a:rPr lang="en" sz="1300">
                <a:solidFill>
                  <a:srgbClr val="FFFFFF"/>
                </a:solidFill>
                <a:latin typeface="Arial"/>
                <a:ea typeface="Arial"/>
                <a:cs typeface="Arial"/>
                <a:sym typeface="Arial"/>
              </a:rPr>
              <a:t>Capstone Project by Veselina Dimitrova</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800">
                <a:solidFill>
                  <a:srgbClr val="000000"/>
                </a:solidFill>
                <a:latin typeface="Arial"/>
                <a:ea typeface="Arial"/>
                <a:cs typeface="Arial"/>
                <a:sym typeface="Arial"/>
              </a:rPr>
              <a:t>Capstone project by Peter van Liesdonk </a:t>
            </a:r>
            <a:endParaRPr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the number of clusters</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2"/>
          <p:cNvPicPr preferRelativeResize="0"/>
          <p:nvPr/>
        </p:nvPicPr>
        <p:blipFill>
          <a:blip r:embed="rId3">
            <a:alphaModFix/>
          </a:blip>
          <a:stretch>
            <a:fillRect/>
          </a:stretch>
        </p:blipFill>
        <p:spPr>
          <a:xfrm>
            <a:off x="1783075" y="1228725"/>
            <a:ext cx="4755850" cy="311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London map with clusters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3"/>
          <p:cNvPicPr preferRelativeResize="0"/>
          <p:nvPr/>
        </p:nvPicPr>
        <p:blipFill>
          <a:blip r:embed="rId3">
            <a:alphaModFix/>
          </a:blip>
          <a:stretch>
            <a:fillRect/>
          </a:stretch>
        </p:blipFill>
        <p:spPr>
          <a:xfrm>
            <a:off x="311700" y="1017800"/>
            <a:ext cx="8520600" cy="3908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Boroughs from selected cluster</a:t>
            </a:r>
            <a:endParaRPr/>
          </a:p>
        </p:txBody>
      </p:sp>
      <p:sp>
        <p:nvSpPr>
          <p:cNvPr id="160" name="Google Shape;160;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4"/>
          <p:cNvPicPr preferRelativeResize="0"/>
          <p:nvPr/>
        </p:nvPicPr>
        <p:blipFill>
          <a:blip r:embed="rId3">
            <a:alphaModFix/>
          </a:blip>
          <a:stretch>
            <a:fillRect/>
          </a:stretch>
        </p:blipFill>
        <p:spPr>
          <a:xfrm>
            <a:off x="257175" y="1229875"/>
            <a:ext cx="8629650" cy="265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Recommendation - Richmond upon Thames</a:t>
            </a:r>
            <a:endParaRPr/>
          </a:p>
        </p:txBody>
      </p:sp>
      <p:sp>
        <p:nvSpPr>
          <p:cNvPr id="167" name="Google Shape;167;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C4587"/>
              </a:buClr>
              <a:buSzPts val="1800"/>
              <a:buChar char="➢"/>
            </a:pPr>
            <a:r>
              <a:rPr b="1" lang="en">
                <a:solidFill>
                  <a:srgbClr val="1C4587"/>
                </a:solidFill>
              </a:rPr>
              <a:t>Median House Price: 575 000 GBP</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Population: 197 300</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Density: 34.4%</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Crime Rate: 56%</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Average Income: 67 500 GBP</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Employment rate:79.6%</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Number of business: 14 185</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Satisfaction score: 7.5</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Transportation accessability: 3.1</a:t>
            </a:r>
            <a:endParaRPr b="1">
              <a:solidFill>
                <a:srgbClr val="1C4587"/>
              </a:solidFill>
            </a:endParaRPr>
          </a:p>
          <a:p>
            <a:pPr indent="-342900" lvl="0" marL="457200" rtl="0" algn="l">
              <a:spcBef>
                <a:spcPts val="0"/>
              </a:spcBef>
              <a:spcAft>
                <a:spcPts val="0"/>
              </a:spcAft>
              <a:buClr>
                <a:srgbClr val="1C4587"/>
              </a:buClr>
              <a:buSzPts val="1800"/>
              <a:buChar char="➢"/>
            </a:pPr>
            <a:r>
              <a:rPr b="1" lang="en">
                <a:solidFill>
                  <a:srgbClr val="1C4587"/>
                </a:solidFill>
              </a:rPr>
              <a:t>Venues: 38 on 500 m</a:t>
            </a:r>
            <a:endParaRPr b="1">
              <a:solidFill>
                <a:srgbClr val="1C458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34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London - one of the world’s most important global cities</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600200"/>
            <a:ext cx="8520600" cy="22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222222"/>
                </a:solidFill>
                <a:highlight>
                  <a:srgbClr val="FFFFFF"/>
                </a:highlight>
                <a:latin typeface="Arial"/>
                <a:ea typeface="Arial"/>
                <a:cs typeface="Arial"/>
                <a:sym typeface="Arial"/>
              </a:rPr>
              <a:t>With population of nearly 9 million people, the city is been top ranked for innovation, influence, power, sustainability, investment and popularity for work. It ranks 26th of 300 major cities for economic performance. London is one of the largest financial centres.</a:t>
            </a:r>
            <a:endParaRPr sz="12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250">
                <a:solidFill>
                  <a:srgbClr val="222222"/>
                </a:solidFill>
                <a:highlight>
                  <a:srgbClr val="FFFFFF"/>
                </a:highlight>
                <a:latin typeface="Arial"/>
                <a:ea typeface="Arial"/>
                <a:cs typeface="Arial"/>
                <a:sym typeface="Arial"/>
              </a:rPr>
              <a:t>Investment in Real Estate property in London will be always considered to be one of the best options.</a:t>
            </a:r>
            <a:endParaRPr sz="12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250">
                <a:solidFill>
                  <a:srgbClr val="222222"/>
                </a:solidFill>
                <a:highlight>
                  <a:srgbClr val="FFFFFF"/>
                </a:highlight>
                <a:latin typeface="Arial"/>
                <a:ea typeface="Arial"/>
                <a:cs typeface="Arial"/>
                <a:sym typeface="Arial"/>
              </a:rPr>
              <a:t>The city is also considered one of the most expensive, thus finding the best borough to invest in a house for a mid-class household requires more thorough analysis and observations.</a:t>
            </a:r>
            <a:endParaRPr sz="12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source of data used to determine the best borough to invest is </a:t>
            </a:r>
            <a:r>
              <a:rPr lang="en" u="sng">
                <a:solidFill>
                  <a:schemeClr val="hlink"/>
                </a:solidFill>
                <a:hlinkClick r:id="rId3"/>
              </a:rPr>
              <a:t>London Datastore – Greater London Authority</a:t>
            </a:r>
            <a:r>
              <a:rPr lang="en"/>
              <a:t>.</a:t>
            </a:r>
            <a:endParaRPr/>
          </a:p>
          <a:p>
            <a:pPr indent="0" lvl="0" marL="0" rtl="0" algn="l">
              <a:spcBef>
                <a:spcPts val="1600"/>
              </a:spcBef>
              <a:spcAft>
                <a:spcPts val="1600"/>
              </a:spcAft>
              <a:buNone/>
            </a:pPr>
            <a:r>
              <a:rPr lang="en"/>
              <a:t>Additional source for obtaining the information regarding venues per borough is </a:t>
            </a:r>
            <a:r>
              <a:rPr lang="en" u="sng">
                <a:solidFill>
                  <a:schemeClr val="hlink"/>
                </a:solidFill>
                <a:hlinkClick r:id="rId4"/>
              </a:rPr>
              <a:t>Foursquare - The Trusted Location Data &amp; Intelligence Company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boroughs in London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6"/>
          <p:cNvPicPr preferRelativeResize="0"/>
          <p:nvPr/>
        </p:nvPicPr>
        <p:blipFill>
          <a:blip r:embed="rId3">
            <a:alphaModFix/>
          </a:blip>
          <a:stretch>
            <a:fillRect/>
          </a:stretch>
        </p:blipFill>
        <p:spPr>
          <a:xfrm>
            <a:off x="441900" y="1229875"/>
            <a:ext cx="6038901" cy="3339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9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boroughs in London based on Highest Average Income</a:t>
            </a:r>
            <a:endParaRPr/>
          </a:p>
        </p:txBody>
      </p:sp>
      <p:sp>
        <p:nvSpPr>
          <p:cNvPr id="111" name="Google Shape;111;p17"/>
          <p:cNvSpPr txBox="1"/>
          <p:nvPr>
            <p:ph idx="1" type="body"/>
          </p:nvPr>
        </p:nvSpPr>
        <p:spPr>
          <a:xfrm>
            <a:off x="311700" y="1611625"/>
            <a:ext cx="8660700" cy="29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445775" y="1743075"/>
            <a:ext cx="5234925" cy="230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Housing price classification</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1691650" y="1371600"/>
            <a:ext cx="4885375" cy="283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Selected Features </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2777500" y="1229875"/>
            <a:ext cx="2880350" cy="333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boroughs with 100 venues on 500 m</a:t>
            </a:r>
            <a:endParaRPr/>
          </a:p>
        </p:txBody>
      </p:sp>
      <p:sp>
        <p:nvSpPr>
          <p:cNvPr id="132" name="Google Shape;132;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2000250" y="1533525"/>
            <a:ext cx="4029075" cy="282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common venues distribution per borough</a:t>
            </a:r>
            <a:endParaRPr/>
          </a:p>
        </p:txBody>
      </p:sp>
      <p:sp>
        <p:nvSpPr>
          <p:cNvPr id="139" name="Google Shape;139;p21"/>
          <p:cNvSpPr txBox="1"/>
          <p:nvPr>
            <p:ph idx="1" type="body"/>
          </p:nvPr>
        </p:nvSpPr>
        <p:spPr>
          <a:xfrm>
            <a:off x="311700" y="1268725"/>
            <a:ext cx="8520600" cy="330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311700" y="1268725"/>
            <a:ext cx="6180550" cy="33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