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C679-C82D-4BA1-89A6-ABFD67746FDD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9F1B-3AD5-40AF-8093-389A27CFF8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67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xtreme_programming_practices#System_metaphor" TargetMode="External"/><Relationship Id="rId3" Type="http://schemas.openxmlformats.org/officeDocument/2006/relationships/hyperlink" Target="http://www.extremeprogramming.org/" TargetMode="External"/><Relationship Id="rId7" Type="http://schemas.openxmlformats.org/officeDocument/2006/relationships/hyperlink" Target="https://en.wikipedia.org/wiki/Extreme_programming" TargetMode="External"/><Relationship Id="rId2" Type="http://schemas.openxmlformats.org/officeDocument/2006/relationships/hyperlink" Target="http://users.jyu.fi/~jorma/kandi/2007/Kandi_Lajun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programming.org/rules/releaseoften.html" TargetMode="External"/><Relationship Id="rId11" Type="http://schemas.openxmlformats.org/officeDocument/2006/relationships/hyperlink" Target="http://mlab.uiah.fi/~jwall/tuotanto/tuotanto.html" TargetMode="External"/><Relationship Id="rId5" Type="http://schemas.openxmlformats.org/officeDocument/2006/relationships/hyperlink" Target="http://www.extremeprogramming.org/rules/pair.html" TargetMode="External"/><Relationship Id="rId10" Type="http://schemas.openxmlformats.org/officeDocument/2006/relationships/hyperlink" Target="http://trc.utu.fi/embedded/kasikirja/1/3/" TargetMode="External"/><Relationship Id="rId4" Type="http://schemas.openxmlformats.org/officeDocument/2006/relationships/hyperlink" Target="http://www.extremeprogramming.org/rules/collective.html" TargetMode="External"/><Relationship Id="rId9" Type="http://schemas.openxmlformats.org/officeDocument/2006/relationships/hyperlink" Target="https://www.wikihow.com/Understand-the-Concept-of-a-Metaphor#/Image:Understand-the-Concept-of-a-Metaphor-Step-1-Version-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b="1" i="1" dirty="0"/>
              <a:t>Extreme Programming (XP) painottaa muiden ketterien menetelmien tapaan mukautuvuutta enemmän kuin ennustettavuutta. Menetelmän tarkoitus on parantaa sekä ohjelmiston laatua että tiimin kykyä vastata asiakkaan </a:t>
            </a:r>
            <a:r>
              <a:rPr lang="fi-FI" b="1" i="1" dirty="0" smtClean="0"/>
              <a:t>vaatimusten muuttumiseen. </a:t>
            </a:r>
          </a:p>
          <a:p>
            <a:r>
              <a:rPr lang="fi-FI" dirty="0"/>
              <a:t>Asiakasvaatimukset voidaan käydä läpi välittömästi ja tuoda mukaan </a:t>
            </a:r>
            <a:r>
              <a:rPr lang="fi-FI" dirty="0" smtClean="0"/>
              <a:t>kehitystyöhön.</a:t>
            </a:r>
          </a:p>
          <a:p>
            <a:r>
              <a:rPr lang="fi-FI" dirty="0" err="1" smtClean="0"/>
              <a:t>XP:ssä</a:t>
            </a:r>
            <a:r>
              <a:rPr lang="fi-FI" dirty="0" smtClean="0"/>
              <a:t> </a:t>
            </a:r>
            <a:r>
              <a:rPr lang="fi-FI" dirty="0"/>
              <a:t>useiden toistuvien ohjelmistojulkaisujen ja lyhyiden kehityssyklien tarkoitus on parantaa tuottavuutta ja tarjota tarkastuspisteitä kehityssyklien välissä</a:t>
            </a:r>
            <a:r>
              <a:rPr lang="fi-FI" dirty="0" smtClean="0"/>
              <a:t>.</a:t>
            </a:r>
          </a:p>
          <a:p>
            <a:r>
              <a:rPr lang="fi-FI" dirty="0" smtClean="0"/>
              <a:t>XP </a:t>
            </a:r>
            <a:r>
              <a:rPr lang="fi-FI" dirty="0"/>
              <a:t>perustuu viiteen ydinarvoon sekä niiden pohjalta luotuihin periaatteisiin ja käytäntöihin. </a:t>
            </a:r>
            <a:r>
              <a:rPr lang="fi-FI" dirty="0" err="1"/>
              <a:t>XP:n</a:t>
            </a:r>
            <a:r>
              <a:rPr lang="fi-FI" dirty="0"/>
              <a:t> arvot ja käytännöt on suunniteltu siten, että muutoksen kustannus pysyy projektin ajan suunnilleen samana, eikä kasva eksponentiaalisesti ohjelmistoprojektin edetessä.</a:t>
            </a:r>
          </a:p>
        </p:txBody>
      </p:sp>
    </p:spTree>
    <p:extLst>
      <p:ext uri="{BB962C8B-B14F-4D97-AF65-F5344CB8AC3E}">
        <p14:creationId xmlns:p14="http://schemas.microsoft.com/office/powerpoint/2010/main" val="346982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Pelisuunnittelussa rakennetaan pelille perusmalli</a:t>
            </a:r>
            <a:r>
              <a:rPr lang="fi-FI" dirty="0" smtClean="0"/>
              <a:t>.</a:t>
            </a:r>
          </a:p>
          <a:p>
            <a:r>
              <a:rPr lang="fi-FI" dirty="0"/>
              <a:t>Toisin kuin voisi luulla, pelisuunnitteluun ei varsinaisesti liity grafiikan tekeminen tai koodaaminen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1. Konseptointi</a:t>
            </a:r>
          </a:p>
          <a:p>
            <a:r>
              <a:rPr lang="fi-FI" dirty="0" smtClean="0"/>
              <a:t>2. Pelikonseptointidokumentti</a:t>
            </a:r>
          </a:p>
          <a:p>
            <a:r>
              <a:rPr lang="fi-FI" dirty="0" smtClean="0"/>
              <a:t>3. Suunnittelu</a:t>
            </a:r>
          </a:p>
          <a:p>
            <a:r>
              <a:rPr lang="fi-FI" dirty="0" smtClean="0"/>
              <a:t>4. Tuotanto</a:t>
            </a:r>
          </a:p>
          <a:p>
            <a:r>
              <a:rPr lang="fi-FI" dirty="0"/>
              <a:t> </a:t>
            </a:r>
            <a:r>
              <a:rPr lang="fi-FI" dirty="0" smtClean="0"/>
              <a:t> 4.1 Budjetti ja aikataulu</a:t>
            </a:r>
          </a:p>
          <a:p>
            <a:r>
              <a:rPr lang="fi-FI" dirty="0" smtClean="0"/>
              <a:t>      4.1.1 </a:t>
            </a:r>
            <a:r>
              <a:rPr lang="fi-FI" dirty="0" err="1" smtClean="0"/>
              <a:t>Kukatekee</a:t>
            </a:r>
            <a:r>
              <a:rPr lang="fi-FI" dirty="0" smtClean="0"/>
              <a:t> ja </a:t>
            </a:r>
            <a:r>
              <a:rPr lang="fi-FI" dirty="0" err="1" smtClean="0"/>
              <a:t>mitätekee</a:t>
            </a:r>
            <a:endParaRPr lang="fi-FI" dirty="0" smtClean="0"/>
          </a:p>
          <a:p>
            <a:r>
              <a:rPr lang="fi-FI" dirty="0" smtClean="0"/>
              <a:t>5. Testaus  </a:t>
            </a:r>
          </a:p>
          <a:p>
            <a:r>
              <a:rPr lang="fi-FI" dirty="0" smtClean="0"/>
              <a:t>Tuotantovaihe </a:t>
            </a:r>
            <a:r>
              <a:rPr lang="fi-FI" dirty="0"/>
              <a:t>jolloin toteutettua pelikokonaisuutta testataan.</a:t>
            </a:r>
            <a:br>
              <a:rPr lang="fi-FI" dirty="0"/>
            </a:br>
            <a:r>
              <a:rPr lang="fi-FI" dirty="0"/>
              <a:t>Testausvaiheessa eliminoidaan mahdolliset </a:t>
            </a:r>
            <a:r>
              <a:rPr lang="fi-FI" dirty="0" smtClean="0"/>
              <a:t>peliss</a:t>
            </a:r>
            <a:r>
              <a:rPr lang="fi-FI" dirty="0"/>
              <a:t>ä</a:t>
            </a:r>
            <a:r>
              <a:rPr lang="fi-FI" dirty="0" smtClean="0"/>
              <a:t> ilmenevät </a:t>
            </a:r>
            <a:r>
              <a:rPr lang="fi-FI" dirty="0"/>
              <a:t>ongelmat. </a:t>
            </a:r>
            <a:br>
              <a:rPr lang="fi-FI" dirty="0"/>
            </a:br>
            <a:r>
              <a:rPr lang="fi-FI" dirty="0" smtClean="0"/>
              <a:t>Pääasiassa etsitään ohjelmointivirheitä.</a:t>
            </a:r>
          </a:p>
          <a:p>
            <a:r>
              <a:rPr lang="fi-FI" dirty="0" smtClean="0"/>
              <a:t>Pelistä </a:t>
            </a:r>
            <a:r>
              <a:rPr lang="fi-FI" dirty="0"/>
              <a:t>tuotetaan toimiva versio, </a:t>
            </a:r>
            <a:br>
              <a:rPr lang="fi-FI" dirty="0"/>
            </a:br>
            <a:r>
              <a:rPr lang="fi-FI" dirty="0"/>
              <a:t>jonka testausta jatketaan. Lopputuotteen </a:t>
            </a:r>
            <a:r>
              <a:rPr lang="fi-FI" dirty="0" smtClean="0"/>
              <a:t>täytyy </a:t>
            </a:r>
            <a:r>
              <a:rPr lang="fi-FI" dirty="0"/>
              <a:t>olla </a:t>
            </a:r>
            <a:r>
              <a:rPr lang="fi-FI" dirty="0" smtClean="0"/>
              <a:t>virheetön.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593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Tietokone</a:t>
            </a:r>
          </a:p>
          <a:p>
            <a:r>
              <a:rPr lang="fi-FI" dirty="0" smtClean="0"/>
              <a:t>Tietokyky </a:t>
            </a:r>
          </a:p>
          <a:p>
            <a:r>
              <a:rPr lang="fi-FI" dirty="0" smtClean="0"/>
              <a:t>Tarve tai halu tehdä/käyttää</a:t>
            </a:r>
          </a:p>
          <a:p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8" y="3048000"/>
            <a:ext cx="5391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1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Pienet julistukset ovat usein julkaistuja ohjelman versiota, joita julkaistaan asiakkaille, että he näkevät työn edistymisen. Jotkut tiimit julkaisevat, joka päivä uuden version ohjelmasta, mutta 1 julkaisu viikossa on myös hyvä rytmi julkaisuille. </a:t>
            </a:r>
          </a:p>
          <a:p>
            <a:r>
              <a:rPr lang="fi-FI" dirty="0" smtClean="0"/>
              <a:t>Jokaisen version täytyy olla testattu ja toimiva ennen kuin ne julkaistaan.</a:t>
            </a:r>
          </a:p>
          <a:p>
            <a:r>
              <a:rPr lang="fi-FI" dirty="0"/>
              <a:t>O</a:t>
            </a:r>
            <a:r>
              <a:rPr lang="fi-FI" dirty="0" smtClean="0"/>
              <a:t>n myös tärkeää saada asiakkailta ja käyttäjiltä palautetta ajoissa sillä mitä nopeammin tiedät ongelman sitä enemmän aikaa on korjata 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630792"/>
            <a:ext cx="5177642" cy="2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365760"/>
            <a:ext cx="9692640" cy="1325562"/>
          </a:xfrm>
        </p:spPr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969264" y="2299713"/>
            <a:ext cx="906087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Pariohjelmoinnissa 2 henkilöä työskentelee yhdellä tietokoneella. 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olla vuorotellen rooleina ns. ”navigoija”, joka auttaa ohjaajaa antamalla hänelle vinkkejä ja sanomalla jos huomaa virheen ja ”ohjaaja”, joka tekee koodia ja pistää navigoijan ideat toteutukseen.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saada laadukkaampaa koodia, jossa on vähemmän virheitä pistämällä kaksi henkilöä keskittymään samaan asiaan.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voi olla alussa vaikeaa sillä kaikkeen mitä teet tarvitset myös parisi hyväksynnän ja teidän kummankin ideoita pitäisi kokeilla.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ei ole opetus käyttöön sillä pariohjelmoinnissa kummankin on tarkoitus osallistua kunnolla ohjelmointiin.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0"/>
            <a:ext cx="37734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Koodin yhteisomistus tarkoittaa sitä, että kaikki ohjelmoijista voi muokata mitä vaan koodilohkoista, korjata niiden </a:t>
            </a:r>
            <a:r>
              <a:rPr lang="fi-FI" dirty="0" err="1" smtClean="0"/>
              <a:t>bugeja</a:t>
            </a:r>
            <a:r>
              <a:rPr lang="fi-FI" dirty="0" smtClean="0"/>
              <a:t> jne. ja että kaikilla olisi jonkinlainen tietämys jokaisesta koodin osasta.</a:t>
            </a:r>
          </a:p>
          <a:p>
            <a:r>
              <a:rPr lang="fi-FI" dirty="0" smtClean="0"/>
              <a:t>Tämä tarkoittaa, että kuka vaan voi parantaa mitä vaan koodin osaa sen sijaan, että lähettää parannusehdotuksen koodin alkuperäiselle tekijälle</a:t>
            </a:r>
          </a:p>
          <a:p>
            <a:r>
              <a:rPr lang="fi-FI" dirty="0" smtClean="0"/>
              <a:t>Yhteisomistus ei toimi ilman hyvää kommunikointia, versionhallintaa ja jatkuvaa integrointia.</a:t>
            </a:r>
          </a:p>
          <a:p>
            <a:r>
              <a:rPr lang="fi-FI" dirty="0" smtClean="0"/>
              <a:t>Yhteisomistuksessa pitää myös varmistaa, että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muutokset eivät aiheuta ristiriitoja muissa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o</a:t>
            </a:r>
            <a:r>
              <a:rPr lang="fi-FI" dirty="0" smtClean="0"/>
              <a:t>hjelmiston osissa.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3" y="4108704"/>
            <a:ext cx="4582161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4505"/>
          </a:xfrm>
        </p:spPr>
        <p:txBody>
          <a:bodyPr>
            <a:normAutofit/>
          </a:bodyPr>
          <a:lstStyle/>
          <a:p>
            <a:r>
              <a:rPr lang="fi-FI" dirty="0" smtClean="0"/>
              <a:t>Ohjelmistojen systeemien rakentaminen tarvitsee kommunikointia systeemin vaatimuksista ohjelmoijille. Formaalisissa ohjelmointi </a:t>
            </a:r>
            <a:r>
              <a:rPr lang="fi-FI" dirty="0" err="1" smtClean="0"/>
              <a:t>metologiassa</a:t>
            </a:r>
            <a:r>
              <a:rPr lang="fi-FI" dirty="0" smtClean="0"/>
              <a:t> tämä tehtiin dokumentoinnin kautta.</a:t>
            </a:r>
          </a:p>
          <a:p>
            <a:r>
              <a:rPr lang="fi-FI" dirty="0" err="1" smtClean="0"/>
              <a:t>XP:n</a:t>
            </a:r>
            <a:r>
              <a:rPr lang="fi-FI" dirty="0" smtClean="0"/>
              <a:t> tekniikan suoritustavoissa voidaan katsoa menetelminä rakentaa ja levittää nopeasti institutionaalista tietoa ohjelmoijien kesken.</a:t>
            </a:r>
            <a:r>
              <a:rPr lang="fi-FI" dirty="0"/>
              <a:t> </a:t>
            </a:r>
            <a:r>
              <a:rPr lang="fi-FI" dirty="0" smtClean="0"/>
              <a:t>Tavoitteena on antaa kaikille ohjelmoijille yhtenäinen näkemys systeemistä, joka vastaa käyttäjien näkemystä.</a:t>
            </a:r>
          </a:p>
          <a:p>
            <a:r>
              <a:rPr lang="fi-FI" dirty="0" smtClean="0"/>
              <a:t>Tähän menetelmään Extreme Programming suosii yksinkertaisia suunnittelua, yleisiä vertauskuvia, käyttäjien ja ohjelmoijien yhteistyö, tiheää verbaalista kommunikointia ja palautetta.</a:t>
            </a:r>
          </a:p>
          <a:p>
            <a:r>
              <a:rPr lang="fi-FI" dirty="0" smtClean="0"/>
              <a:t>Vertauskuvien tarkoitus on saada asiakas, ohjelmoijat ja esimiehet ymmärtämään miten systeemi toimii toiminnan nimen kautta. Esimerkiksi: </a:t>
            </a:r>
            <a:r>
              <a:rPr lang="fi-FI" dirty="0" err="1" smtClean="0"/>
              <a:t>loan_records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for </a:t>
            </a:r>
            <a:r>
              <a:rPr lang="fi-FI" dirty="0" err="1" smtClean="0"/>
              <a:t>borrowers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). Jos toiminto olisi myöhässä, se tekisi </a:t>
            </a:r>
            <a:r>
              <a:rPr lang="fi-FI" dirty="0" err="1" smtClean="0"/>
              <a:t>make_overdue</a:t>
            </a:r>
            <a:r>
              <a:rPr lang="fi-FI" dirty="0" smtClean="0"/>
              <a:t> operaation </a:t>
            </a:r>
            <a:r>
              <a:rPr lang="fi-FI" dirty="0" err="1" smtClean="0"/>
              <a:t>catalogue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luokalle.</a:t>
            </a:r>
          </a:p>
          <a:p>
            <a:endParaRPr lang="fi-FI" dirty="0" smtClean="0"/>
          </a:p>
        </p:txBody>
      </p:sp>
      <p:sp>
        <p:nvSpPr>
          <p:cNvPr id="4" name="AutoShape 2" descr="Image titled Understand the Concept of a Metaphor Step 1"/>
          <p:cNvSpPr>
            <a:spLocks noChangeAspect="1" noChangeArrowheads="1"/>
          </p:cNvSpPr>
          <p:nvPr/>
        </p:nvSpPr>
        <p:spPr bwMode="auto">
          <a:xfrm>
            <a:off x="155574" y="-144463"/>
            <a:ext cx="6999205" cy="69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28" name="Picture 4" descr="https://www.wikihow.com/images/thumb/9/90/Understand-the-Concept-of-a-Metaphor-Step-1-Version-2.jpg/aid1349233-v4-900px-Understand-the-Concept-of-a-Metaphor-Step-1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47" y="0"/>
            <a:ext cx="2519639" cy="188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2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200" dirty="0">
                <a:hlinkClick r:id="rId2"/>
              </a:rPr>
              <a:t>http://users.jyu.fi/~</a:t>
            </a:r>
            <a:r>
              <a:rPr lang="fi-FI" sz="1200" dirty="0" smtClean="0">
                <a:hlinkClick r:id="rId2"/>
              </a:rPr>
              <a:t>jorma/kandi/2007/Kandi_Lajunen.pdf</a:t>
            </a:r>
            <a:endParaRPr lang="fi-FI" sz="1200" dirty="0" smtClean="0"/>
          </a:p>
          <a:p>
            <a:r>
              <a:rPr lang="fi-FI" sz="1200" dirty="0" smtClean="0">
                <a:hlinkClick r:id="rId3"/>
              </a:rPr>
              <a:t>http://www.extremeprogramming.org/</a:t>
            </a:r>
            <a:endParaRPr lang="fi-FI" sz="1200" dirty="0" smtClean="0"/>
          </a:p>
          <a:p>
            <a:r>
              <a:rPr lang="fi-FI" sz="1200" dirty="0">
                <a:hlinkClick r:id="rId4"/>
              </a:rPr>
              <a:t>http://</a:t>
            </a:r>
            <a:r>
              <a:rPr lang="fi-FI" sz="1200" dirty="0" smtClean="0">
                <a:hlinkClick r:id="rId4"/>
              </a:rPr>
              <a:t>www.extremeprogramming.org/rules/collective.html</a:t>
            </a:r>
            <a:endParaRPr lang="fi-FI" sz="1200" dirty="0" smtClean="0"/>
          </a:p>
          <a:p>
            <a:r>
              <a:rPr lang="fi-FI" sz="1200" dirty="0">
                <a:hlinkClick r:id="rId5"/>
              </a:rPr>
              <a:t>http://</a:t>
            </a:r>
            <a:r>
              <a:rPr lang="fi-FI" sz="1200" dirty="0" smtClean="0">
                <a:hlinkClick r:id="rId5"/>
              </a:rPr>
              <a:t>www.extremeprogramming.org/rules/pair.html</a:t>
            </a:r>
            <a:endParaRPr lang="fi-FI" sz="1200" dirty="0" smtClean="0"/>
          </a:p>
          <a:p>
            <a:r>
              <a:rPr lang="fi-FI" sz="1200" dirty="0">
                <a:hlinkClick r:id="rId6"/>
              </a:rPr>
              <a:t>http://</a:t>
            </a:r>
            <a:r>
              <a:rPr lang="fi-FI" sz="1200" dirty="0" smtClean="0">
                <a:hlinkClick r:id="rId6"/>
              </a:rPr>
              <a:t>www.extremeprogramming.org/rules/releaseoften.html</a:t>
            </a:r>
            <a:endParaRPr lang="fi-FI" sz="1200" dirty="0" smtClean="0"/>
          </a:p>
          <a:p>
            <a:r>
              <a:rPr lang="fi-FI" sz="1200" dirty="0" smtClean="0">
                <a:hlinkClick r:id="rId7"/>
              </a:rPr>
              <a:t>https://en.wikipedia.org/wiki/Extreme_programming</a:t>
            </a:r>
            <a:endParaRPr lang="fi-FI" sz="1200" dirty="0" smtClean="0"/>
          </a:p>
          <a:p>
            <a:r>
              <a:rPr lang="fi-FI" sz="1200" dirty="0" smtClean="0">
                <a:hlinkClick r:id="rId8"/>
              </a:rPr>
              <a:t>https</a:t>
            </a:r>
            <a:r>
              <a:rPr lang="fi-FI" sz="1200" dirty="0">
                <a:hlinkClick r:id="rId8"/>
              </a:rPr>
              <a:t>://</a:t>
            </a:r>
            <a:r>
              <a:rPr lang="fi-FI" sz="1200" dirty="0" smtClean="0">
                <a:hlinkClick r:id="rId8"/>
              </a:rPr>
              <a:t>en.wikipedia.org/wiki/Extreme_programming_practices#System_metaphor</a:t>
            </a:r>
            <a:endParaRPr lang="fi-FI" sz="1200" dirty="0" smtClean="0"/>
          </a:p>
          <a:p>
            <a:r>
              <a:rPr lang="fi-FI" sz="1200" dirty="0" smtClean="0">
                <a:hlinkClick r:id="rId9"/>
              </a:rPr>
              <a:t>https</a:t>
            </a:r>
            <a:r>
              <a:rPr lang="fi-FI" sz="1200" dirty="0">
                <a:hlinkClick r:id="rId9"/>
              </a:rPr>
              <a:t>://www.wikihow.com/Understand-the-Concept-of-a-Metaphor#/</a:t>
            </a:r>
            <a:r>
              <a:rPr lang="fi-FI" sz="1200" dirty="0" smtClean="0">
                <a:hlinkClick r:id="rId9"/>
              </a:rPr>
              <a:t>Image:Understand-the-Concept-of-a-Metaphor-Step-1-Version-2.jpg</a:t>
            </a:r>
            <a:endParaRPr lang="fi-FI" sz="1200" dirty="0"/>
          </a:p>
          <a:p>
            <a:r>
              <a:rPr lang="fi-FI" sz="1200" dirty="0">
                <a:hlinkClick r:id="rId10"/>
              </a:rPr>
              <a:t>http://trc.utu.fi/embedded/kasikirja/1/3</a:t>
            </a:r>
            <a:r>
              <a:rPr lang="fi-FI" sz="1200" dirty="0" smtClean="0">
                <a:hlinkClick r:id="rId10"/>
              </a:rPr>
              <a:t>/</a:t>
            </a:r>
            <a:endParaRPr lang="fi-FI" sz="1200" dirty="0"/>
          </a:p>
          <a:p>
            <a:r>
              <a:rPr lang="fi-FI" sz="1200" dirty="0">
                <a:hlinkClick r:id="rId11"/>
              </a:rPr>
              <a:t>http://mlab.uiah.fi/~</a:t>
            </a:r>
            <a:r>
              <a:rPr lang="fi-FI" sz="1200" dirty="0" smtClean="0">
                <a:hlinkClick r:id="rId11"/>
              </a:rPr>
              <a:t>jwall/tuotanto/tuotanto.html</a:t>
            </a:r>
            <a:endParaRPr lang="fi-FI" sz="1200" dirty="0"/>
          </a:p>
          <a:p>
            <a:endParaRPr lang="fi-FI" sz="14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150</TotalTime>
  <Words>555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16</cp:revision>
  <dcterms:created xsi:type="dcterms:W3CDTF">2018-08-15T06:15:08Z</dcterms:created>
  <dcterms:modified xsi:type="dcterms:W3CDTF">2018-08-15T08:45:31Z</dcterms:modified>
</cp:coreProperties>
</file>