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9"/>
  </p:notesMasterIdLst>
  <p:sldIdLst>
    <p:sldId id="256" r:id="rId2"/>
    <p:sldId id="266" r:id="rId3"/>
    <p:sldId id="259" r:id="rId4"/>
    <p:sldId id="260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1C679-C82D-4BA1-89A6-ABFD67746FDD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9F1B-3AD5-40AF-8093-389A27CFF80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67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447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6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623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5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56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46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6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8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5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2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6E631-B869-4567-AB90-73811B37F691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258FC7F-92C5-4725-A3E4-E76C6B2427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310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xtreme_programming_practices#System_metaphor" TargetMode="External"/><Relationship Id="rId3" Type="http://schemas.openxmlformats.org/officeDocument/2006/relationships/hyperlink" Target="http://www.extremeprogramming.org/" TargetMode="External"/><Relationship Id="rId7" Type="http://schemas.openxmlformats.org/officeDocument/2006/relationships/hyperlink" Target="https://en.wikipedia.org/wiki/Extreme_programming" TargetMode="External"/><Relationship Id="rId2" Type="http://schemas.openxmlformats.org/officeDocument/2006/relationships/hyperlink" Target="http://users.jyu.fi/~jorma/kandi/2007/Kandi_Lajun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programming.org/rules/releaseoften.html" TargetMode="External"/><Relationship Id="rId11" Type="http://schemas.openxmlformats.org/officeDocument/2006/relationships/hyperlink" Target="http://mlab.uiah.fi/~jwall/tuotanto/tuotanto.html" TargetMode="External"/><Relationship Id="rId5" Type="http://schemas.openxmlformats.org/officeDocument/2006/relationships/hyperlink" Target="http://www.extremeprogramming.org/rules/pair.html" TargetMode="External"/><Relationship Id="rId10" Type="http://schemas.openxmlformats.org/officeDocument/2006/relationships/hyperlink" Target="http://trc.utu.fi/embedded/kasikirja/1/3/" TargetMode="External"/><Relationship Id="rId4" Type="http://schemas.openxmlformats.org/officeDocument/2006/relationships/hyperlink" Target="http://www.extremeprogramming.org/rules/collective.html" TargetMode="External"/><Relationship Id="rId9" Type="http://schemas.openxmlformats.org/officeDocument/2006/relationships/hyperlink" Target="https://www.wikihow.com/Understand-the-Concept-of-a-Metaphor#/Image:Understand-the-Concept-of-a-Metaphor-Step-1-Version-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59694"/>
            <a:ext cx="9418320" cy="4041648"/>
          </a:xfrm>
        </p:spPr>
        <p:txBody>
          <a:bodyPr/>
          <a:lstStyle/>
          <a:p>
            <a:r>
              <a:rPr lang="fi-FI" dirty="0" smtClean="0"/>
              <a:t>XP (Extreme </a:t>
            </a:r>
            <a:r>
              <a:rPr lang="fi-FI" dirty="0" err="1" smtClean="0"/>
              <a:t>programming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By: Antti, Topi ja Adrian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92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XP Ydinarvot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b="1" i="1" dirty="0"/>
              <a:t>Extreme Programming (XP) painottaa muiden ketterien menetelmien tapaan mukautuvuutta enemmän kuin ennustettavuutta. Menetelmän tarkoitus on parantaa sekä ohjelmiston laatua että tiimin kykyä vastata asiakkaan </a:t>
            </a:r>
            <a:r>
              <a:rPr lang="fi-FI" b="1" i="1" dirty="0" smtClean="0"/>
              <a:t>vaatimusten muuttumiseen. </a:t>
            </a:r>
          </a:p>
          <a:p>
            <a:r>
              <a:rPr lang="fi-FI" dirty="0"/>
              <a:t>Asiakasvaatimukset voidaan käydä läpi välittömästi ja tuoda mukaan </a:t>
            </a:r>
            <a:r>
              <a:rPr lang="fi-FI" dirty="0" smtClean="0"/>
              <a:t>kehitystyöhön.</a:t>
            </a:r>
          </a:p>
          <a:p>
            <a:r>
              <a:rPr lang="fi-FI" dirty="0" err="1" smtClean="0"/>
              <a:t>XP:ssä</a:t>
            </a:r>
            <a:r>
              <a:rPr lang="fi-FI" dirty="0" smtClean="0"/>
              <a:t> </a:t>
            </a:r>
            <a:r>
              <a:rPr lang="fi-FI" dirty="0"/>
              <a:t>useiden toistuvien ohjelmistojulkaisujen ja lyhyiden kehityssyklien tarkoitus on parantaa tuottavuutta ja tarjota tarkastuspisteitä kehityssyklien välissä</a:t>
            </a:r>
            <a:r>
              <a:rPr lang="fi-FI" dirty="0" smtClean="0"/>
              <a:t>.</a:t>
            </a:r>
          </a:p>
          <a:p>
            <a:r>
              <a:rPr lang="fi-FI" dirty="0" smtClean="0"/>
              <a:t>XP </a:t>
            </a:r>
            <a:r>
              <a:rPr lang="fi-FI" dirty="0"/>
              <a:t>perustuu viiteen ydinarvoon sekä niiden pohjalta luotuihin periaatteisiin ja käytäntöihin. </a:t>
            </a:r>
            <a:r>
              <a:rPr lang="fi-FI" dirty="0" err="1"/>
              <a:t>XP:n</a:t>
            </a:r>
            <a:r>
              <a:rPr lang="fi-FI" dirty="0"/>
              <a:t> arvot ja käytännöt on suunniteltu siten, että muutoksen kustannus pysyy projektin ajan suunnilleen samana, eikä kasva eksponentiaalisesti ohjelmistoprojektin edetessä.</a:t>
            </a:r>
          </a:p>
        </p:txBody>
      </p:sp>
    </p:spTree>
    <p:extLst>
      <p:ext uri="{BB962C8B-B14F-4D97-AF65-F5344CB8AC3E}">
        <p14:creationId xmlns:p14="http://schemas.microsoft.com/office/powerpoint/2010/main" val="34698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Pienet julistukset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Pienet julistukset ovat usein julkaistuja ohjelman versiota, joita julkaistaan asiakkaille, että he näkevät työn edistymisen. Jotkut tiimit julkaisevat, joka päivä uuden version ohjelmasta, mutta 1 julkaisu viikossa on myös hyvä rytmi julkaisuille. </a:t>
            </a:r>
          </a:p>
          <a:p>
            <a:r>
              <a:rPr lang="fi-FI" dirty="0" smtClean="0"/>
              <a:t>Jokaisen version täytyy olla testattu ja toimiva ennen kuin ne julkaistaan.</a:t>
            </a:r>
          </a:p>
          <a:p>
            <a:r>
              <a:rPr lang="fi-FI" dirty="0"/>
              <a:t>O</a:t>
            </a:r>
            <a:r>
              <a:rPr lang="fi-FI" dirty="0" smtClean="0"/>
              <a:t>n myös tärkeää saada asiakkailta ja käyttäjiltä palautetta ajoissa sillä mitä nopeammin tiedät ongelman sitä enemmän aikaa on korjata 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4630792"/>
            <a:ext cx="5177642" cy="22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365760"/>
            <a:ext cx="9692640" cy="1325562"/>
          </a:xfrm>
        </p:spPr>
        <p:txBody>
          <a:bodyPr/>
          <a:lstStyle/>
          <a:p>
            <a:r>
              <a:rPr lang="fi-FI" dirty="0" smtClean="0"/>
              <a:t>Pariohjelmointi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969264" y="2299713"/>
            <a:ext cx="90608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Pariohjelmoinnissa 2 henkilöä työskentelee yhdellä tietokoneella. 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olla vuorotellen rooleina ns. ”navigoija”, joka auttaa ohjaajaa antamalla hänelle vinkkejä ja sanomalla jos huomaa virheen ja ”ohjaaja”, joka tekee koodia ja pistää navigoijan ideat toteutukseen.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Tarkoituksena on saada laadukkaampaa koodia, jossa on vähemmän virheitä pistämällä kaksi henkilöä keskittymään samaan asiaan.</a:t>
            </a:r>
          </a:p>
          <a:p>
            <a:pPr marL="288000" indent="-28575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fi-FI" dirty="0" smtClean="0"/>
              <a:t>Pariohjelmointi ei ole opetuskäyttöön sillä pariohjelmoinnissa kummankin on tarkoitus osallistua kunnolla ohjelmointiin.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0"/>
            <a:ext cx="37734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Koodin yhteisomistus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Koodin yhteisomistus tarkoittaa sitä, että kaikki ohjelmoijista voi muokata mitä vaan koodilohkoista, korjata niiden </a:t>
            </a:r>
            <a:r>
              <a:rPr lang="fi-FI" dirty="0" err="1" smtClean="0"/>
              <a:t>bugeja</a:t>
            </a:r>
            <a:r>
              <a:rPr lang="fi-FI" dirty="0" smtClean="0"/>
              <a:t> jne. ja että kaikilla olisi jonkinlainen tietämys jokaisesta koodin osasta.</a:t>
            </a:r>
          </a:p>
          <a:p>
            <a:r>
              <a:rPr lang="fi-FI" dirty="0" smtClean="0"/>
              <a:t>Tämä tarkoittaa, että kuka vaan voi parantaa mitä vaan koodin osaa sen sijaan, että lähettää parannusehdotuksen koodin alkuperäiselle tekijälle</a:t>
            </a:r>
          </a:p>
          <a:p>
            <a:r>
              <a:rPr lang="fi-FI" dirty="0" smtClean="0"/>
              <a:t>Yhteisomistus ei toimi ilman hyvää kommunikointia, versionhallintaa ja jatkuvaa integrointia.</a:t>
            </a:r>
          </a:p>
          <a:p>
            <a:r>
              <a:rPr lang="fi-FI" dirty="0" smtClean="0"/>
              <a:t>Yhteisomistuksessa pitää myös varmistaa, että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   muutokset eivät aiheuta ristiriitoja muissa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   ohjelmiston osissa.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3" y="4108704"/>
            <a:ext cx="4582161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Vertauskuva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4505"/>
          </a:xfrm>
        </p:spPr>
        <p:txBody>
          <a:bodyPr>
            <a:normAutofit/>
          </a:bodyPr>
          <a:lstStyle/>
          <a:p>
            <a:r>
              <a:rPr lang="fi-FI" dirty="0" smtClean="0"/>
              <a:t>Ohjelmistojen systeemien rakentaminen tarvitsee kommunikointia systeemin vaatimuksista ohjelmoijille. Formaalisissa ohjelmointi </a:t>
            </a:r>
            <a:r>
              <a:rPr lang="fi-FI" dirty="0" err="1" smtClean="0"/>
              <a:t>metologiassa</a:t>
            </a:r>
            <a:r>
              <a:rPr lang="fi-FI" dirty="0" smtClean="0"/>
              <a:t> tämä tehtiin dokumentoinnin kautta.</a:t>
            </a:r>
          </a:p>
          <a:p>
            <a:r>
              <a:rPr lang="fi-FI" dirty="0" err="1" smtClean="0"/>
              <a:t>XP:n</a:t>
            </a:r>
            <a:r>
              <a:rPr lang="fi-FI" dirty="0" smtClean="0"/>
              <a:t> tekniikan suoritustavoissa voidaan katsoa menetelminä rakentaa ja levittää nopeasti institutionaalista tietoa ohjelmoijien kesken.</a:t>
            </a:r>
            <a:r>
              <a:rPr lang="fi-FI" dirty="0"/>
              <a:t> </a:t>
            </a:r>
            <a:r>
              <a:rPr lang="fi-FI" dirty="0" smtClean="0"/>
              <a:t>Tavoitteena on antaa kaikille ohjelmoijille yhtenäinen näkemys systeemistä, joka vastaa käyttäjien näkemystä.</a:t>
            </a:r>
          </a:p>
          <a:p>
            <a:r>
              <a:rPr lang="fi-FI" dirty="0" smtClean="0"/>
              <a:t>Tähän menetelmään Extreme Programming suosii yksinkertaisia suunnittelua, yleisiä vertauskuvia, käyttäjien ja ohjelmoijien yhteistyö, tiheää verbaalista kommunikointia ja palautetta.</a:t>
            </a:r>
          </a:p>
          <a:p>
            <a:r>
              <a:rPr lang="fi-FI" dirty="0" smtClean="0"/>
              <a:t>Vertauskuvien tarkoitus on saada asiakas, ohjelmoijat ja esimiehet ymmärtämään miten systeemi toimii toiminnan nimen kautta. Esimerkiksi: </a:t>
            </a:r>
            <a:r>
              <a:rPr lang="fi-FI" dirty="0" err="1" smtClean="0"/>
              <a:t>loan_records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for </a:t>
            </a:r>
            <a:r>
              <a:rPr lang="fi-FI" dirty="0" err="1" smtClean="0"/>
              <a:t>borrowers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). Jos toiminto olisi myöhässä, se tekisi </a:t>
            </a:r>
            <a:r>
              <a:rPr lang="fi-FI" dirty="0" err="1" smtClean="0"/>
              <a:t>make_overdue</a:t>
            </a:r>
            <a:r>
              <a:rPr lang="fi-FI" dirty="0" smtClean="0"/>
              <a:t> operaation </a:t>
            </a:r>
            <a:r>
              <a:rPr lang="fi-FI" dirty="0" err="1" smtClean="0"/>
              <a:t>catalogue</a:t>
            </a:r>
            <a:r>
              <a:rPr lang="fi-FI" dirty="0" smtClean="0"/>
              <a:t>(</a:t>
            </a:r>
            <a:r>
              <a:rPr lang="fi-FI" dirty="0" err="1" smtClean="0"/>
              <a:t>class</a:t>
            </a:r>
            <a:r>
              <a:rPr lang="fi-FI" dirty="0" smtClean="0"/>
              <a:t>) luokalle.</a:t>
            </a:r>
          </a:p>
          <a:p>
            <a:endParaRPr lang="fi-FI" dirty="0" smtClean="0"/>
          </a:p>
        </p:txBody>
      </p:sp>
      <p:sp>
        <p:nvSpPr>
          <p:cNvPr id="4" name="AutoShape 2" descr="Image titled Understand the Concept of a Metaphor Step 1"/>
          <p:cNvSpPr>
            <a:spLocks noChangeAspect="1" noChangeArrowheads="1"/>
          </p:cNvSpPr>
          <p:nvPr/>
        </p:nvSpPr>
        <p:spPr bwMode="auto">
          <a:xfrm>
            <a:off x="155574" y="-144463"/>
            <a:ext cx="6999205" cy="69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028" name="Picture 4" descr="https://www.wikihow.com/images/thumb/9/90/Understand-the-Concept-of-a-Metaphor-Step-1-Version-2.jpg/aid1349233-v4-900px-Understand-the-Concept-of-a-Metaphor-Step-1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47" y="0"/>
            <a:ext cx="2519639" cy="188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200" dirty="0">
                <a:hlinkClick r:id="rId2"/>
              </a:rPr>
              <a:t>http://users.jyu.fi/~</a:t>
            </a:r>
            <a:r>
              <a:rPr lang="fi-FI" sz="1200" dirty="0" smtClean="0">
                <a:hlinkClick r:id="rId2"/>
              </a:rPr>
              <a:t>jorma/kandi/2007/Kandi_Lajunen.pdf</a:t>
            </a:r>
            <a:endParaRPr lang="fi-FI" sz="1200" dirty="0" smtClean="0"/>
          </a:p>
          <a:p>
            <a:r>
              <a:rPr lang="fi-FI" sz="1200" dirty="0" smtClean="0">
                <a:hlinkClick r:id="rId3"/>
              </a:rPr>
              <a:t>http://www.extremeprogramming.org/</a:t>
            </a:r>
            <a:endParaRPr lang="fi-FI" sz="1200" dirty="0" smtClean="0"/>
          </a:p>
          <a:p>
            <a:r>
              <a:rPr lang="fi-FI" sz="1200" dirty="0">
                <a:hlinkClick r:id="rId4"/>
              </a:rPr>
              <a:t>http://</a:t>
            </a:r>
            <a:r>
              <a:rPr lang="fi-FI" sz="1200" dirty="0" smtClean="0">
                <a:hlinkClick r:id="rId4"/>
              </a:rPr>
              <a:t>www.extremeprogramming.org/rules/collective.html</a:t>
            </a:r>
            <a:endParaRPr lang="fi-FI" sz="1200" dirty="0" smtClean="0"/>
          </a:p>
          <a:p>
            <a:r>
              <a:rPr lang="fi-FI" sz="1200" dirty="0">
                <a:hlinkClick r:id="rId5"/>
              </a:rPr>
              <a:t>http://</a:t>
            </a:r>
            <a:r>
              <a:rPr lang="fi-FI" sz="1200" dirty="0" smtClean="0">
                <a:hlinkClick r:id="rId5"/>
              </a:rPr>
              <a:t>www.extremeprogramming.org/rules/pair.html</a:t>
            </a:r>
            <a:endParaRPr lang="fi-FI" sz="1200" dirty="0" smtClean="0"/>
          </a:p>
          <a:p>
            <a:r>
              <a:rPr lang="fi-FI" sz="1200" dirty="0">
                <a:hlinkClick r:id="rId6"/>
              </a:rPr>
              <a:t>http://</a:t>
            </a:r>
            <a:r>
              <a:rPr lang="fi-FI" sz="1200" dirty="0" smtClean="0">
                <a:hlinkClick r:id="rId6"/>
              </a:rPr>
              <a:t>www.extremeprogramming.org/rules/releaseoften.html</a:t>
            </a:r>
            <a:endParaRPr lang="fi-FI" sz="1200" dirty="0" smtClean="0"/>
          </a:p>
          <a:p>
            <a:r>
              <a:rPr lang="fi-FI" sz="1200" dirty="0" smtClean="0">
                <a:hlinkClick r:id="rId7"/>
              </a:rPr>
              <a:t>https://en.wikipedia.org/wiki/Extreme_programming</a:t>
            </a:r>
            <a:endParaRPr lang="fi-FI" sz="1200" dirty="0" smtClean="0"/>
          </a:p>
          <a:p>
            <a:r>
              <a:rPr lang="fi-FI" sz="1200" dirty="0" smtClean="0">
                <a:hlinkClick r:id="rId8"/>
              </a:rPr>
              <a:t>https</a:t>
            </a:r>
            <a:r>
              <a:rPr lang="fi-FI" sz="1200" dirty="0">
                <a:hlinkClick r:id="rId8"/>
              </a:rPr>
              <a:t>://</a:t>
            </a:r>
            <a:r>
              <a:rPr lang="fi-FI" sz="1200" dirty="0" smtClean="0">
                <a:hlinkClick r:id="rId8"/>
              </a:rPr>
              <a:t>en.wikipedia.org/wiki/Extreme_programming_practices#System_metaphor</a:t>
            </a:r>
            <a:endParaRPr lang="fi-FI" sz="1200" dirty="0" smtClean="0"/>
          </a:p>
          <a:p>
            <a:r>
              <a:rPr lang="fi-FI" sz="1200" dirty="0" smtClean="0">
                <a:hlinkClick r:id="rId9"/>
              </a:rPr>
              <a:t>https</a:t>
            </a:r>
            <a:r>
              <a:rPr lang="fi-FI" sz="1200" dirty="0">
                <a:hlinkClick r:id="rId9"/>
              </a:rPr>
              <a:t>://www.wikihow.com/Understand-the-Concept-of-a-Metaphor#/</a:t>
            </a:r>
            <a:r>
              <a:rPr lang="fi-FI" sz="1200" dirty="0" smtClean="0">
                <a:hlinkClick r:id="rId9"/>
              </a:rPr>
              <a:t>Image:Understand-the-Concept-of-a-Metaphor-Step-1-Version-2.jpg</a:t>
            </a:r>
            <a:endParaRPr lang="fi-FI" sz="1200" dirty="0"/>
          </a:p>
          <a:p>
            <a:r>
              <a:rPr lang="fi-FI" sz="1200" dirty="0">
                <a:hlinkClick r:id="rId10"/>
              </a:rPr>
              <a:t>http://trc.utu.fi/embedded/kasikirja/1/3</a:t>
            </a:r>
            <a:r>
              <a:rPr lang="fi-FI" sz="1200" dirty="0" smtClean="0">
                <a:hlinkClick r:id="rId10"/>
              </a:rPr>
              <a:t>/</a:t>
            </a:r>
            <a:endParaRPr lang="fi-FI" sz="1200" dirty="0"/>
          </a:p>
          <a:p>
            <a:r>
              <a:rPr lang="fi-FI" sz="1200" dirty="0">
                <a:hlinkClick r:id="rId11"/>
              </a:rPr>
              <a:t>http://mlab.uiah.fi/~</a:t>
            </a:r>
            <a:r>
              <a:rPr lang="fi-FI" sz="1200" dirty="0" smtClean="0">
                <a:hlinkClick r:id="rId11"/>
              </a:rPr>
              <a:t>jwall/tuotanto/tuotanto.html</a:t>
            </a:r>
            <a:endParaRPr lang="fi-FI" sz="1200" dirty="0"/>
          </a:p>
          <a:p>
            <a:endParaRPr lang="fi-FI" sz="14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218</TotalTime>
  <Words>476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XP (Extreme programming)</vt:lpstr>
      <vt:lpstr>XP Ydinarvot</vt:lpstr>
      <vt:lpstr>Pienet julistukset</vt:lpstr>
      <vt:lpstr>Pariohjelmointi</vt:lpstr>
      <vt:lpstr>Koodin yhteisomistus</vt:lpstr>
      <vt:lpstr>Vertauskuva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 (Extreme programming)</dc:title>
  <dc:creator>Hildén Antti Juhani</dc:creator>
  <cp:lastModifiedBy>Hildén Antti Juhani</cp:lastModifiedBy>
  <cp:revision>20</cp:revision>
  <dcterms:created xsi:type="dcterms:W3CDTF">2018-08-15T06:15:08Z</dcterms:created>
  <dcterms:modified xsi:type="dcterms:W3CDTF">2018-08-16T07:01:23Z</dcterms:modified>
</cp:coreProperties>
</file>