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1" r:id="rId1"/>
  </p:sldMasterIdLst>
  <p:notesMasterIdLst>
    <p:notesMasterId r:id="rId16"/>
  </p:notesMasterIdLst>
  <p:sldIdLst>
    <p:sldId id="256" r:id="rId2"/>
    <p:sldId id="291" r:id="rId3"/>
    <p:sldId id="290" r:id="rId4"/>
    <p:sldId id="275" r:id="rId5"/>
    <p:sldId id="282" r:id="rId6"/>
    <p:sldId id="294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7C4CEA6-73B7-4445-A63F-162821F9F0EB}" type="datetimeFigureOut">
              <a:rPr lang="bg-BG"/>
              <a:pPr>
                <a:defRPr/>
              </a:pPr>
              <a:t>07.10.2020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bg-B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EBCD1C-8A0D-419E-B326-0C9564E1BA2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083F-3396-4BD4-A3ED-4B31255CFFA0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56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521D0-DA62-49EB-A9AB-E043974797C4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04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3E827-8AFC-4F2B-8FBA-19376738BB0B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2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C2731-4F9E-4568-AAB7-B18DD6B9FB39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532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C85CC-DA9C-4FE5-81ED-E23687FF8523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487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1E0DF-2683-49D3-A433-E376A82FD43D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837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5D467-30E6-49FC-87A6-B20A1D99CC73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49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0E49E-B0C7-4126-A587-836A3C3D2D7E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526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BB000-F110-4D47-AB0B-BAF779C63509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066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EA000-D240-4687-99E6-12679F6501B8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49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1F32A-C1B6-46A6-A2E9-8672F217C2A3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143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E81F5-73C1-4FAE-949C-AB2BA6A2F453}" type="slidenum">
              <a:rPr lang="bg-BG" smtClean="0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59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3987" cy="21875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СЪСТЕЗАНИЯ ПО ИНФОРМАТИКА</a:t>
            </a:r>
            <a:b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</a:t>
            </a:r>
            <a:r>
              <a:rPr lang="en-US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-20</a:t>
            </a:r>
            <a:r>
              <a:rPr lang="en-US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  <a: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учебна година</a:t>
            </a:r>
            <a:b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група 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17E0E7-AF31-48C2-974F-626BFBDB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61" y="285439"/>
            <a:ext cx="7237811" cy="1050398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Национален кръг на НОИ </a:t>
            </a:r>
            <a:r>
              <a:rPr lang="bg-BG" sz="2700" dirty="0"/>
              <a:t>(</a:t>
            </a:r>
            <a:r>
              <a:rPr lang="en-US" sz="2700" dirty="0"/>
              <a:t>53</a:t>
            </a:r>
            <a:r>
              <a:rPr lang="bg-BG" sz="2700" dirty="0"/>
              <a:t> </a:t>
            </a:r>
            <a:r>
              <a:rPr lang="bg-BG" sz="2700" dirty="0" smtClean="0"/>
              <a:t>участници)</a:t>
            </a:r>
            <a:endParaRPr lang="bg-BG" sz="27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5FD6DD-EF3D-4A5A-B978-0A6B2813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811557"/>
            <a:ext cx="7416924" cy="4390123"/>
          </a:xfrm>
        </p:spPr>
        <p:txBody>
          <a:bodyPr>
            <a:normAutofit lnSpcReduction="10000"/>
          </a:bodyPr>
          <a:lstStyle/>
          <a:p>
            <a:r>
              <a:rPr lang="bg-BG" b="1" dirty="0" smtClean="0"/>
              <a:t>Олимпиада</a:t>
            </a:r>
            <a:r>
              <a:rPr lang="bg-BG" dirty="0" smtClean="0"/>
              <a:t> </a:t>
            </a:r>
            <a:r>
              <a:rPr lang="bg-BG" dirty="0"/>
              <a:t>– изисква познаване на алгоритми за максимален поток дори и за най-лесните подзадачи, наблюдения за пълно решение</a:t>
            </a:r>
          </a:p>
          <a:p>
            <a:r>
              <a:rPr lang="bg-BG" b="1" dirty="0" smtClean="0"/>
              <a:t>Инсинератор</a:t>
            </a:r>
            <a:r>
              <a:rPr lang="bg-BG" dirty="0" smtClean="0"/>
              <a:t> </a:t>
            </a:r>
            <a:r>
              <a:rPr lang="bg-BG" dirty="0"/>
              <a:t>– геометрична задача</a:t>
            </a:r>
            <a:r>
              <a:rPr lang="en-US" dirty="0"/>
              <a:t>;</a:t>
            </a:r>
            <a:r>
              <a:rPr lang="bg-BG" dirty="0"/>
              <a:t> двоично търсене по отговора и хитро наблюдение за пълно решение</a:t>
            </a:r>
          </a:p>
          <a:p>
            <a:r>
              <a:rPr lang="bg-BG" b="1" dirty="0" smtClean="0"/>
              <a:t>Поднизове</a:t>
            </a:r>
            <a:r>
              <a:rPr lang="bg-BG" dirty="0" smtClean="0"/>
              <a:t> </a:t>
            </a:r>
            <a:r>
              <a:rPr lang="bg-BG" dirty="0"/>
              <a:t>– модификация на стандартната </a:t>
            </a:r>
            <a:r>
              <a:rPr lang="bg-BG" dirty="0" smtClean="0"/>
              <a:t>задача за </a:t>
            </a:r>
            <a:r>
              <a:rPr lang="bg-BG" dirty="0"/>
              <a:t>търсене на различни поднизове в низ</a:t>
            </a:r>
            <a:r>
              <a:rPr lang="en-US" dirty="0"/>
              <a:t>; </a:t>
            </a:r>
            <a:r>
              <a:rPr lang="bg-BG" dirty="0"/>
              <a:t>изисква познаване на </a:t>
            </a:r>
            <a:r>
              <a:rPr lang="en-US" dirty="0"/>
              <a:t>suffix array </a:t>
            </a:r>
            <a:r>
              <a:rPr lang="bg-BG" dirty="0"/>
              <a:t>за пълно решение и </a:t>
            </a:r>
            <a:r>
              <a:rPr lang="bg-BG" dirty="0" smtClean="0"/>
              <a:t>наблюдения</a:t>
            </a:r>
            <a:br>
              <a:rPr lang="bg-BG" dirty="0" smtClean="0"/>
            </a:b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/>
              <a:t>Няма участници с 300, има 5 участници с 0 точки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/>
              <a:t>Може би един от национални кръгове с най-ниски резултати в последните години (бяха дадени трудни задачи, понеже той се проведе дистанционно по области)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/>
              <a:t>Най-леката </a:t>
            </a:r>
            <a:r>
              <a:rPr lang="bg-BG" sz="2000" dirty="0" smtClean="0"/>
              <a:t>задача (</a:t>
            </a:r>
            <a:r>
              <a:rPr lang="bg-BG" sz="2000" dirty="0"/>
              <a:t>Инсинератор) затрудни повече от очакваното състезателите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6CE558FA-68DE-4104-AF40-E164740EC4F2}"/>
              </a:ext>
            </a:extLst>
          </p:cNvPr>
          <p:cNvSpPr/>
          <p:nvPr/>
        </p:nvSpPr>
        <p:spPr>
          <a:xfrm>
            <a:off x="7822407" y="857250"/>
            <a:ext cx="528637" cy="857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604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17E0E7-AF31-48C2-974F-626BFBDB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37" y="760676"/>
            <a:ext cx="7759825" cy="1050398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Подборно състезание </a:t>
            </a:r>
            <a:r>
              <a:rPr lang="bg-BG" sz="2700" dirty="0" smtClean="0"/>
              <a:t>Ден </a:t>
            </a:r>
            <a:r>
              <a:rPr lang="bg-BG" sz="2700" dirty="0"/>
              <a:t>1 </a:t>
            </a:r>
            <a:r>
              <a:rPr lang="bg-BG" sz="2700" dirty="0" smtClean="0"/>
              <a:t/>
            </a:r>
            <a:br>
              <a:rPr lang="bg-BG" sz="2700" dirty="0" smtClean="0"/>
            </a:br>
            <a:r>
              <a:rPr lang="bg-BG" sz="2700" dirty="0" smtClean="0"/>
              <a:t>(</a:t>
            </a:r>
            <a:r>
              <a:rPr lang="bg-BG" sz="2700" dirty="0"/>
              <a:t>16 </a:t>
            </a:r>
            <a:r>
              <a:rPr lang="bg-BG" sz="2700" dirty="0" smtClean="0"/>
              <a:t>участници)</a:t>
            </a:r>
            <a:endParaRPr lang="bg-BG" sz="27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5FD6DD-EF3D-4A5A-B978-0A6B2813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07648"/>
            <a:ext cx="7920980" cy="4545688"/>
          </a:xfrm>
        </p:spPr>
        <p:txBody>
          <a:bodyPr>
            <a:normAutofit/>
          </a:bodyPr>
          <a:lstStyle/>
          <a:p>
            <a:r>
              <a:rPr lang="bg-BG" b="1" dirty="0" smtClean="0"/>
              <a:t>Климатик</a:t>
            </a:r>
            <a:r>
              <a:rPr lang="bg-BG" dirty="0" smtClean="0"/>
              <a:t> </a:t>
            </a:r>
            <a:r>
              <a:rPr lang="bg-BG" dirty="0"/>
              <a:t>– сложни заявки в дърво</a:t>
            </a:r>
            <a:r>
              <a:rPr lang="en-US" dirty="0"/>
              <a:t>;</a:t>
            </a:r>
            <a:r>
              <a:rPr lang="bg-BG" dirty="0"/>
              <a:t> хитро решение за 100 точки, възползващо се от възможността за </a:t>
            </a:r>
            <a:r>
              <a:rPr lang="en-US" dirty="0"/>
              <a:t>offline </a:t>
            </a:r>
            <a:r>
              <a:rPr lang="bg-BG" dirty="0"/>
              <a:t>подход, алтернативно </a:t>
            </a:r>
            <a:r>
              <a:rPr lang="en-US" dirty="0"/>
              <a:t>online </a:t>
            </a:r>
            <a:r>
              <a:rPr lang="bg-BG" dirty="0"/>
              <a:t>решение, което е по-стандартно, но тежко </a:t>
            </a:r>
            <a:r>
              <a:rPr lang="bg-BG" dirty="0" err="1"/>
              <a:t>записане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изисква познаване на </a:t>
            </a:r>
            <a:r>
              <a:rPr lang="en-US" dirty="0"/>
              <a:t>HLD</a:t>
            </a:r>
            <a:endParaRPr lang="bg-BG" dirty="0"/>
          </a:p>
          <a:p>
            <a:r>
              <a:rPr lang="bg-BG" b="1" dirty="0" smtClean="0"/>
              <a:t>Свързване </a:t>
            </a:r>
            <a:r>
              <a:rPr lang="bg-BG" b="1" dirty="0"/>
              <a:t>на Двата края </a:t>
            </a:r>
            <a:r>
              <a:rPr lang="bg-BG" dirty="0"/>
              <a:t>– трудна задача за разширяване на граф</a:t>
            </a:r>
            <a:r>
              <a:rPr lang="en-US" dirty="0"/>
              <a:t>;</a:t>
            </a:r>
            <a:r>
              <a:rPr lang="bg-BG" dirty="0"/>
              <a:t> алтернативно решение с модифициране на графа с няколко наблюдения, най-сложният алгоритъм, който се </a:t>
            </a:r>
            <a:r>
              <a:rPr lang="bg-BG" dirty="0" smtClean="0"/>
              <a:t>използва, </a:t>
            </a:r>
            <a:r>
              <a:rPr lang="bg-BG" dirty="0"/>
              <a:t>е Дейкстра</a:t>
            </a:r>
          </a:p>
          <a:p>
            <a:r>
              <a:rPr lang="bg-BG" b="1" dirty="0" smtClean="0"/>
              <a:t>Полети</a:t>
            </a:r>
            <a:r>
              <a:rPr lang="bg-BG" dirty="0" smtClean="0"/>
              <a:t> </a:t>
            </a:r>
            <a:r>
              <a:rPr lang="bg-BG" dirty="0"/>
              <a:t>– сравнително стандартна задача, динамично в граф с множество оптимизации за пълно </a:t>
            </a:r>
            <a:r>
              <a:rPr lang="bg-BG" dirty="0" smtClean="0"/>
              <a:t>решение</a:t>
            </a:r>
          </a:p>
          <a:p>
            <a:endParaRPr lang="en-US" dirty="0"/>
          </a:p>
          <a:p>
            <a:r>
              <a:rPr lang="bg-BG" dirty="0"/>
              <a:t>Няма участници с 300, има един с 0 точки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F1D2E414-528A-4BC1-B45A-ADE086383F14}"/>
              </a:ext>
            </a:extLst>
          </p:cNvPr>
          <p:cNvSpPr/>
          <p:nvPr/>
        </p:nvSpPr>
        <p:spPr>
          <a:xfrm>
            <a:off x="7812468" y="857250"/>
            <a:ext cx="528637" cy="857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015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5FD6DD-EF3D-4A5A-B978-0A6B2813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94" y="1988840"/>
            <a:ext cx="7975798" cy="4536504"/>
          </a:xfrm>
        </p:spPr>
        <p:txBody>
          <a:bodyPr>
            <a:normAutofit/>
          </a:bodyPr>
          <a:lstStyle/>
          <a:p>
            <a:r>
              <a:rPr lang="bg-BG" b="1" dirty="0" smtClean="0"/>
              <a:t>Области</a:t>
            </a:r>
            <a:r>
              <a:rPr lang="bg-BG" dirty="0" smtClean="0"/>
              <a:t> </a:t>
            </a:r>
            <a:r>
              <a:rPr lang="bg-BG" dirty="0"/>
              <a:t>– решение с неявен граф и използване на тъждество на Ойлер за планарен граф</a:t>
            </a:r>
            <a:r>
              <a:rPr lang="en-US" dirty="0"/>
              <a:t>;</a:t>
            </a:r>
            <a:r>
              <a:rPr lang="bg-BG" dirty="0"/>
              <a:t> алтернативно решение с директен геометричен подход, като и в двата случаи пълното решение е тежко за </a:t>
            </a:r>
            <a:r>
              <a:rPr lang="bg-BG" dirty="0" smtClean="0"/>
              <a:t>писане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b="1" dirty="0" smtClean="0"/>
              <a:t>Дъжд</a:t>
            </a:r>
            <a:r>
              <a:rPr lang="bg-BG" dirty="0" smtClean="0"/>
              <a:t> </a:t>
            </a:r>
            <a:r>
              <a:rPr lang="bg-BG" dirty="0"/>
              <a:t>– псевдоинтерактивна задача, неявен граф и използване на минимално покриващо дърво, множество </a:t>
            </a:r>
            <a:r>
              <a:rPr lang="bg-BG" dirty="0" smtClean="0"/>
              <a:t>наблюдения.</a:t>
            </a:r>
            <a:br>
              <a:rPr lang="bg-BG" dirty="0" smtClean="0"/>
            </a:br>
            <a:endParaRPr lang="bg-BG" dirty="0"/>
          </a:p>
          <a:p>
            <a:r>
              <a:rPr lang="bg-BG" b="1" dirty="0" smtClean="0"/>
              <a:t>Мултисорт</a:t>
            </a:r>
            <a:r>
              <a:rPr lang="bg-BG" dirty="0" smtClean="0"/>
              <a:t> </a:t>
            </a:r>
            <a:r>
              <a:rPr lang="bg-BG" dirty="0"/>
              <a:t>– интерактивна задача, сортиране чрез използване на готова функция за подреждане на </a:t>
            </a:r>
            <a:r>
              <a:rPr lang="en-US" dirty="0"/>
              <a:t>k-</a:t>
            </a:r>
            <a:r>
              <a:rPr lang="bg-BG" dirty="0" err="1"/>
              <a:t>торка</a:t>
            </a:r>
            <a:r>
              <a:rPr lang="en-US" dirty="0"/>
              <a:t>; </a:t>
            </a:r>
            <a:r>
              <a:rPr lang="bg-BG" dirty="0"/>
              <a:t>разнообразни решения чрез модификация на стандартните алгоритми за сортиране</a:t>
            </a:r>
          </a:p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   Няма </a:t>
            </a:r>
            <a:r>
              <a:rPr lang="bg-BG" dirty="0"/>
              <a:t>участници с 300, има един с 0 точки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F1D2E414-528A-4BC1-B45A-ADE086383F14}"/>
              </a:ext>
            </a:extLst>
          </p:cNvPr>
          <p:cNvSpPr/>
          <p:nvPr/>
        </p:nvSpPr>
        <p:spPr>
          <a:xfrm>
            <a:off x="7822407" y="857250"/>
            <a:ext cx="528637" cy="857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2017E0E7-AF31-48C2-974F-626BFBDB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37" y="760676"/>
            <a:ext cx="7759825" cy="1050398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Подборно състезание </a:t>
            </a:r>
            <a:r>
              <a:rPr lang="bg-BG" sz="2700" dirty="0" smtClean="0"/>
              <a:t>Ден 2 </a:t>
            </a:r>
            <a:br>
              <a:rPr lang="bg-BG" sz="2700" dirty="0" smtClean="0"/>
            </a:br>
            <a:r>
              <a:rPr lang="bg-BG" sz="2700" dirty="0" smtClean="0"/>
              <a:t>(</a:t>
            </a:r>
            <a:r>
              <a:rPr lang="bg-BG" sz="2700" dirty="0"/>
              <a:t>16 </a:t>
            </a:r>
            <a:r>
              <a:rPr lang="bg-BG" sz="2700" dirty="0" smtClean="0"/>
              <a:t>участници)</a:t>
            </a:r>
            <a:endParaRPr lang="bg-BG" sz="2700" dirty="0"/>
          </a:p>
        </p:txBody>
      </p:sp>
    </p:spTree>
    <p:extLst>
      <p:ext uri="{BB962C8B-B14F-4D97-AF65-F5344CB8AC3E}">
        <p14:creationId xmlns:p14="http://schemas.microsoft.com/office/powerpoint/2010/main" val="3420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40D8E6-3684-4181-844F-2513A1E5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 </a:t>
            </a:r>
            <a:r>
              <a:rPr lang="bg-BG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изводи за група А</a:t>
            </a:r>
            <a:endParaRPr lang="bg-BG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5328973-63EB-4F70-A628-E1318DD1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5" y="1844824"/>
            <a:ext cx="7687865" cy="4608512"/>
          </a:xfrm>
        </p:spPr>
        <p:txBody>
          <a:bodyPr>
            <a:normAutofit/>
          </a:bodyPr>
          <a:lstStyle/>
          <a:p>
            <a:pPr algn="just"/>
            <a:r>
              <a:rPr lang="bg-BG" dirty="0"/>
              <a:t>Дадени са 1</a:t>
            </a:r>
            <a:r>
              <a:rPr lang="en-US" dirty="0"/>
              <a:t>8</a:t>
            </a:r>
            <a:r>
              <a:rPr lang="bg-BG" dirty="0"/>
              <a:t> задачи от 9 автори (Енчо Мишинев, Емил Инджев и Илиян Йорданов </a:t>
            </a:r>
            <a:r>
              <a:rPr lang="bg-BG" dirty="0" smtClean="0"/>
              <a:t>– по 3</a:t>
            </a:r>
            <a:r>
              <a:rPr lang="bg-BG" dirty="0"/>
              <a:t>, Александър Кръстев, Александър Георгиев и Павел Петров – </a:t>
            </a:r>
            <a:r>
              <a:rPr lang="bg-BG" dirty="0" smtClean="0"/>
              <a:t>по 2</a:t>
            </a:r>
            <a:r>
              <a:rPr lang="bg-BG" dirty="0"/>
              <a:t>, Емил Келеведжиев, Радослав Димитров и Павлин Пеев </a:t>
            </a:r>
            <a:r>
              <a:rPr lang="bg-BG" dirty="0" smtClean="0"/>
              <a:t>– по </a:t>
            </a:r>
            <a:r>
              <a:rPr lang="bg-BG" dirty="0" smtClean="0"/>
              <a:t>1</a:t>
            </a:r>
            <a:r>
              <a:rPr lang="bg-BG" dirty="0"/>
              <a:t>)</a:t>
            </a:r>
          </a:p>
          <a:p>
            <a:pPr algn="just"/>
            <a:r>
              <a:rPr lang="bg-BG" dirty="0"/>
              <a:t>Двама нови автори (Александър Кръстев и Радослав Димитров)</a:t>
            </a:r>
          </a:p>
          <a:p>
            <a:pPr algn="just"/>
            <a:r>
              <a:rPr lang="bg-BG" dirty="0" smtClean="0"/>
              <a:t>Малкото дадени </a:t>
            </a:r>
            <a:r>
              <a:rPr lang="bg-BG" dirty="0"/>
              <a:t>теми са балансирани по тематика,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но </a:t>
            </a:r>
            <a:r>
              <a:rPr lang="bg-BG" dirty="0"/>
              <a:t>затрудняват повечето състезатели</a:t>
            </a:r>
            <a:endParaRPr lang="en-US" dirty="0"/>
          </a:p>
          <a:p>
            <a:pPr algn="just"/>
            <a:r>
              <a:rPr lang="bg-BG" dirty="0"/>
              <a:t>Малко истински интерактивни задачи, както и такива, решаващи се с динамично </a:t>
            </a:r>
            <a:r>
              <a:rPr lang="bg-BG" dirty="0" err="1"/>
              <a:t>оптимиране</a:t>
            </a:r>
            <a:endParaRPr lang="bg-BG" dirty="0"/>
          </a:p>
          <a:p>
            <a:pPr algn="just"/>
            <a:r>
              <a:rPr lang="bg-BG" dirty="0"/>
              <a:t>Голяма разлика между типовете задачи, давани по нашите </a:t>
            </a:r>
            <a:r>
              <a:rPr lang="bg-BG" dirty="0" smtClean="0"/>
              <a:t>състезания </a:t>
            </a:r>
            <a:r>
              <a:rPr lang="bg-BG" dirty="0"/>
              <a:t>и тези от </a:t>
            </a:r>
            <a:r>
              <a:rPr lang="bg-BG" dirty="0" smtClean="0"/>
              <a:t>международната</a:t>
            </a:r>
            <a:endParaRPr lang="bg-BG" dirty="0"/>
          </a:p>
          <a:p>
            <a:pPr algn="just"/>
            <a:endParaRPr lang="bg-BG" dirty="0"/>
          </a:p>
          <a:p>
            <a:pPr algn="just"/>
            <a:endParaRPr lang="bg-BG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94971E96-9CCE-41AE-8AD9-FBD3ED29953B}"/>
              </a:ext>
            </a:extLst>
          </p:cNvPr>
          <p:cNvSpPr/>
          <p:nvPr/>
        </p:nvSpPr>
        <p:spPr>
          <a:xfrm>
            <a:off x="7822407" y="857250"/>
            <a:ext cx="528637" cy="857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7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Група В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080213"/>
              </p:ext>
            </p:extLst>
          </p:nvPr>
        </p:nvGraphicFramePr>
        <p:xfrm>
          <a:off x="971600" y="1844824"/>
          <a:ext cx="7639248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440">
                  <a:extLst>
                    <a:ext uri="{9D8B030D-6E8A-4147-A177-3AD203B41FA5}">
                      <a16:colId xmlns:a16="http://schemas.microsoft.com/office/drawing/2014/main" val="2656116657"/>
                    </a:ext>
                  </a:extLst>
                </a:gridCol>
                <a:gridCol w="1314733">
                  <a:extLst>
                    <a:ext uri="{9D8B030D-6E8A-4147-A177-3AD203B41FA5}">
                      <a16:colId xmlns:a16="http://schemas.microsoft.com/office/drawing/2014/main" val="3369854357"/>
                    </a:ext>
                  </a:extLst>
                </a:gridCol>
                <a:gridCol w="917515">
                  <a:extLst>
                    <a:ext uri="{9D8B030D-6E8A-4147-A177-3AD203B41FA5}">
                      <a16:colId xmlns:a16="http://schemas.microsoft.com/office/drawing/2014/main" val="58943623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634781565"/>
                    </a:ext>
                  </a:extLst>
                </a:gridCol>
                <a:gridCol w="1383512">
                  <a:extLst>
                    <a:ext uri="{9D8B030D-6E8A-4147-A177-3AD203B41FA5}">
                      <a16:colId xmlns:a16="http://schemas.microsoft.com/office/drawing/2014/main" val="1328144869"/>
                    </a:ext>
                  </a:extLst>
                </a:gridCol>
                <a:gridCol w="645570">
                  <a:extLst>
                    <a:ext uri="{9D8B030D-6E8A-4147-A177-3AD203B41FA5}">
                      <a16:colId xmlns:a16="http://schemas.microsoft.com/office/drawing/2014/main" val="4268329936"/>
                    </a:ext>
                  </a:extLst>
                </a:gridCol>
                <a:gridCol w="995254">
                  <a:extLst>
                    <a:ext uri="{9D8B030D-6E8A-4147-A177-3AD203B41FA5}">
                      <a16:colId xmlns:a16="http://schemas.microsoft.com/office/drawing/2014/main" val="771309593"/>
                    </a:ext>
                  </a:extLst>
                </a:gridCol>
              </a:tblGrid>
              <a:tr h="600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800" u="none" strike="noStrike" dirty="0">
                          <a:effectLst/>
                        </a:rPr>
                        <a:t>автор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>
                          <a:effectLst/>
                        </a:rPr>
                        <a:t>бр. състезатели</a:t>
                      </a:r>
                      <a:endParaRPr lang="bg-B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8220789"/>
                  </a:ext>
                </a:extLst>
              </a:tr>
              <a:tr h="52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arelgame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ЕТ 2019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800" u="none" strike="noStrike" dirty="0">
                          <a:effectLst/>
                        </a:rPr>
                        <a:t>Павлин Пеев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>
                          <a:effectLst/>
                        </a:rPr>
                        <a:t>средна</a:t>
                      </a:r>
                      <a:endParaRPr lang="bg-B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3272772"/>
                  </a:ext>
                </a:extLst>
              </a:tr>
              <a:tr h="600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rain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ЕТ 2019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Емил Келеведжиев и Енчо Мишинев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>
                          <a:effectLst/>
                        </a:rPr>
                        <a:t>средна</a:t>
                      </a:r>
                      <a:endParaRPr lang="bg-B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2411810"/>
                  </a:ext>
                </a:extLst>
              </a:tr>
              <a:tr h="52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field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ЕТ 2019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800" u="none" strike="noStrike">
                          <a:effectLst/>
                        </a:rPr>
                        <a:t>Иво Дилов</a:t>
                      </a:r>
                      <a:endParaRPr lang="bg-B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средна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470257"/>
                  </a:ext>
                </a:extLst>
              </a:tr>
              <a:tr h="600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НОИ 2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800" u="none" strike="noStrike">
                          <a:effectLst/>
                        </a:rPr>
                        <a:t>Емил Келеведжиев</a:t>
                      </a:r>
                      <a:endParaRPr lang="bg-B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към лесна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4319081"/>
                  </a:ext>
                </a:extLst>
              </a:tr>
              <a:tr h="52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brackets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НОИ 2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800" u="none" strike="noStrike">
                          <a:effectLst/>
                        </a:rPr>
                        <a:t>Руско Шиков</a:t>
                      </a:r>
                      <a:endParaRPr lang="bg-B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трудна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8344879"/>
                  </a:ext>
                </a:extLst>
              </a:tr>
              <a:tr h="521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ucongruence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НОИ 2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800" u="none" strike="noStrike">
                          <a:effectLst/>
                        </a:rPr>
                        <a:t>Павлин Пеев</a:t>
                      </a:r>
                      <a:endParaRPr lang="bg-B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u="none" strike="noStrike" dirty="0">
                          <a:effectLst/>
                        </a:rPr>
                        <a:t>трудна</a:t>
                      </a:r>
                      <a:endParaRPr lang="bg-B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898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93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918450" cy="936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Есенен турнир</a:t>
            </a:r>
            <a:endParaRPr lang="bg-BG" dirty="0" smtClean="0"/>
          </a:p>
        </p:txBody>
      </p:sp>
      <p:graphicFrame>
        <p:nvGraphicFramePr>
          <p:cNvPr id="3321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00316"/>
              </p:ext>
            </p:extLst>
          </p:nvPr>
        </p:nvGraphicFramePr>
        <p:xfrm>
          <a:off x="755576" y="1925160"/>
          <a:ext cx="4032300" cy="3679139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1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С1.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НАЙ-МНОГО ЕДНАКВИ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Емил Келеведжиев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С2.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ДЪЖД</a:t>
                      </a:r>
                      <a:endParaRPr kumimoji="0" lang="bg-BG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Е.КелеведжЕнчо </a:t>
                      </a: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Мишинев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С3.</a:t>
                      </a:r>
                      <a:endParaRPr kumimoji="0" lang="bg-BG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МАКСИМАЛНА СУМА</a:t>
                      </a:r>
                      <a:endParaRPr kumimoji="0" lang="bg-BG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Момчил Иванов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Общо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 т.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&gt; 60 </a:t>
                      </a: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т</a:t>
                      </a:r>
                      <a:r>
                        <a:rPr kumimoji="0" lang="bg-BG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&lt; 30 т.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300 т.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точки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18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4932040" y="2395123"/>
            <a:ext cx="3969002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b="1" dirty="0" smtClean="0"/>
              <a:t>Най-много еднакви </a:t>
            </a:r>
            <a:r>
              <a:rPr lang="bg-BG" sz="2000" dirty="0" smtClean="0"/>
              <a:t>– цикли, моделиране на вложени цикли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b="1" dirty="0" smtClean="0"/>
              <a:t>Дъжд</a:t>
            </a:r>
            <a:r>
              <a:rPr lang="bg-BG" sz="2000" dirty="0" smtClean="0"/>
              <a:t> </a:t>
            </a:r>
            <a:r>
              <a:rPr lang="bg-BG" sz="2000" dirty="0"/>
              <a:t>– </a:t>
            </a:r>
            <a:r>
              <a:rPr lang="bg-BG" sz="2000" dirty="0" smtClean="0"/>
              <a:t>наблюдения, използване на стек</a:t>
            </a:r>
            <a:endParaRPr lang="bg-BG" sz="2000" dirty="0"/>
          </a:p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b="1" dirty="0" smtClean="0"/>
              <a:t>Максимална сума </a:t>
            </a:r>
            <a:r>
              <a:rPr lang="bg-BG" sz="2000" dirty="0"/>
              <a:t>– </a:t>
            </a:r>
            <a:r>
              <a:rPr lang="bg-BG" sz="2000" dirty="0" smtClean="0"/>
              <a:t>пълно изчерпване, лаком алгоритъм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918450" cy="936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bg-BG" sz="4800" b="1" dirty="0"/>
              <a:t>НОИ – областен кръг</a:t>
            </a:r>
            <a:endParaRPr lang="bg-BG" dirty="0" smtClean="0"/>
          </a:p>
        </p:txBody>
      </p:sp>
      <p:graphicFrame>
        <p:nvGraphicFramePr>
          <p:cNvPr id="3321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55066"/>
              </p:ext>
            </p:extLst>
          </p:nvPr>
        </p:nvGraphicFramePr>
        <p:xfrm>
          <a:off x="468313" y="1700213"/>
          <a:ext cx="4031679" cy="3980868"/>
        </p:xfrm>
        <a:graphic>
          <a:graphicData uri="http://schemas.openxmlformats.org/drawingml/2006/table">
            <a:tbl>
              <a:tblPr/>
              <a:tblGrid>
                <a:gridCol w="84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0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С1.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ЛЕНТА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Кинка Кирилова - Лупанова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С2.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ДИАПАЗОН</a:t>
                      </a:r>
                      <a:endParaRPr kumimoji="0" lang="bg-BG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Емил Келеведжиев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С3.</a:t>
                      </a:r>
                      <a:endParaRPr kumimoji="0" lang="bg-BG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КОНГРУЕНТНОСТ</a:t>
                      </a:r>
                      <a:endParaRPr kumimoji="0" lang="bg-BG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Павлин Пеев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Общо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81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81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81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 т.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28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&gt; 60 </a:t>
                      </a: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т</a:t>
                      </a:r>
                      <a:r>
                        <a:rPr kumimoji="0" lang="bg-BG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46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&lt; 30 т.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21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32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300 т.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точки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17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4675882" y="2496969"/>
            <a:ext cx="3926781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b="1" dirty="0" smtClean="0"/>
              <a:t>Лента</a:t>
            </a:r>
            <a:r>
              <a:rPr lang="bg-BG" sz="2000" dirty="0" smtClean="0"/>
              <a:t> </a:t>
            </a:r>
            <a:r>
              <a:rPr lang="bg-BG" sz="2000" dirty="0"/>
              <a:t>– </a:t>
            </a:r>
            <a:r>
              <a:rPr lang="bg-BG" sz="2000" dirty="0" smtClean="0"/>
              <a:t>комбинаторика, динамично програмиране</a:t>
            </a:r>
            <a:endParaRPr lang="bg-BG" sz="2000" dirty="0"/>
          </a:p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b="1" dirty="0" smtClean="0"/>
              <a:t>Диапазон</a:t>
            </a:r>
            <a:r>
              <a:rPr lang="bg-BG" sz="2000" dirty="0" smtClean="0"/>
              <a:t> </a:t>
            </a:r>
            <a:r>
              <a:rPr lang="bg-BG" sz="2000" dirty="0"/>
              <a:t>– </a:t>
            </a:r>
            <a:r>
              <a:rPr lang="bg-BG" sz="2000" dirty="0" smtClean="0"/>
              <a:t>двоично търсене</a:t>
            </a:r>
            <a:endParaRPr lang="bg-BG" sz="2000" dirty="0"/>
          </a:p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b="1" dirty="0" smtClean="0"/>
              <a:t>Конгруентност</a:t>
            </a:r>
            <a:r>
              <a:rPr lang="bg-BG" sz="2000" dirty="0" smtClean="0"/>
              <a:t> </a:t>
            </a:r>
            <a:r>
              <a:rPr lang="bg-BG" sz="2000" dirty="0"/>
              <a:t>– </a:t>
            </a:r>
            <a:r>
              <a:rPr lang="bg-BG" sz="2000" dirty="0" smtClean="0"/>
              <a:t> списък, двоично търсене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918450" cy="936625"/>
          </a:xfrm>
        </p:spPr>
        <p:txBody>
          <a:bodyPr>
            <a:normAutofit/>
          </a:bodyPr>
          <a:lstStyle/>
          <a:p>
            <a:r>
              <a:rPr lang="bg-BG" sz="4800" b="1" dirty="0"/>
              <a:t>НОИ – национален кръг</a:t>
            </a:r>
            <a:endParaRPr lang="bg-BG" sz="4800" b="1" dirty="0"/>
          </a:p>
        </p:txBody>
      </p:sp>
      <p:graphicFrame>
        <p:nvGraphicFramePr>
          <p:cNvPr id="3321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13566"/>
              </p:ext>
            </p:extLst>
          </p:nvPr>
        </p:nvGraphicFramePr>
        <p:xfrm>
          <a:off x="930860" y="1761955"/>
          <a:ext cx="4175695" cy="3697998"/>
        </p:xfrm>
        <a:graphic>
          <a:graphicData uri="http://schemas.openxmlformats.org/drawingml/2006/table">
            <a:tbl>
              <a:tblPr/>
              <a:tblGrid>
                <a:gridCol w="8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С1.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ОТСЕЧКИ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Емил Келеведжиев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С2.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ПЕРМУТАЦИИ 11</a:t>
                      </a:r>
                      <a:endParaRPr kumimoji="0" lang="bg-BG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Илиян Йорданов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С3.</a:t>
                      </a:r>
                      <a:endParaRPr kumimoji="0" lang="bg-BG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ФУНКЦИИ</a:t>
                      </a:r>
                      <a:endParaRPr kumimoji="0" lang="bg-BG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Руско Шиков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Общо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26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26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26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 т.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&gt; 60 </a:t>
                      </a: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т</a:t>
                      </a:r>
                      <a:r>
                        <a:rPr kumimoji="0" lang="bg-BG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&lt; 30 т.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300 т.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точки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5364088" y="2348880"/>
            <a:ext cx="3710757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b="1" dirty="0" smtClean="0"/>
              <a:t>Отсечки</a:t>
            </a:r>
            <a:r>
              <a:rPr lang="bg-BG" sz="2000" dirty="0" smtClean="0"/>
              <a:t> </a:t>
            </a:r>
            <a:r>
              <a:rPr lang="bg-BG" sz="2000" dirty="0"/>
              <a:t>– </a:t>
            </a:r>
            <a:r>
              <a:rPr lang="bg-BG" sz="2000" dirty="0" smtClean="0"/>
              <a:t>НОД, конструиране на граф, обхождане в дълбочина</a:t>
            </a:r>
            <a:endParaRPr lang="bg-BG" sz="2000" dirty="0"/>
          </a:p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b="1" dirty="0" smtClean="0"/>
              <a:t>Пермутации</a:t>
            </a:r>
            <a:r>
              <a:rPr lang="bg-BG" sz="2000" dirty="0" smtClean="0"/>
              <a:t>_</a:t>
            </a:r>
            <a:r>
              <a:rPr lang="bg-BG" sz="2000" b="1" dirty="0" smtClean="0"/>
              <a:t>11</a:t>
            </a:r>
            <a:r>
              <a:rPr lang="bg-BG" sz="2000" dirty="0" smtClean="0"/>
              <a:t> </a:t>
            </a:r>
            <a:r>
              <a:rPr lang="bg-BG" sz="2000" dirty="0"/>
              <a:t>– </a:t>
            </a:r>
            <a:r>
              <a:rPr lang="bg-BG" sz="2000" dirty="0" smtClean="0"/>
              <a:t>пълно изчерпване, динамично програмиране</a:t>
            </a:r>
            <a:endParaRPr lang="bg-BG" sz="2000" dirty="0"/>
          </a:p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b="1" dirty="0" smtClean="0"/>
              <a:t>Функции</a:t>
            </a:r>
            <a:r>
              <a:rPr lang="bg-BG" sz="2000" dirty="0" smtClean="0"/>
              <a:t> </a:t>
            </a:r>
            <a:r>
              <a:rPr lang="bg-BG" sz="2000" dirty="0"/>
              <a:t>– динамично програмиране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918450" cy="936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 изводи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за група С</a:t>
            </a:r>
            <a:r>
              <a:rPr lang="bg-BG" altLang="zh-CN" dirty="0" smtClean="0"/>
              <a:t> </a:t>
            </a:r>
            <a:endParaRPr lang="bg-BG" dirty="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47813" y="1052513"/>
            <a:ext cx="269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bg-BG" sz="2400" b="1"/>
              <a:t> </a:t>
            </a:r>
          </a:p>
        </p:txBody>
      </p:sp>
      <p:sp>
        <p:nvSpPr>
          <p:cNvPr id="23556" name="Rectangle 42"/>
          <p:cNvSpPr>
            <a:spLocks noChangeArrowheads="1"/>
          </p:cNvSpPr>
          <p:nvPr/>
        </p:nvSpPr>
        <p:spPr bwMode="auto">
          <a:xfrm>
            <a:off x="755576" y="2152600"/>
            <a:ext cx="8072438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dirty="0" smtClean="0"/>
              <a:t>Общо 9 </a:t>
            </a:r>
            <a:r>
              <a:rPr lang="bg-BG" sz="2000" dirty="0"/>
              <a:t>задачи от </a:t>
            </a:r>
            <a:r>
              <a:rPr lang="bg-BG" sz="2000" dirty="0" smtClean="0"/>
              <a:t>7 </a:t>
            </a:r>
            <a:r>
              <a:rPr lang="bg-BG" sz="2000" dirty="0"/>
              <a:t>автори (Емил Келеведжиев  - </a:t>
            </a:r>
            <a:r>
              <a:rPr lang="bg-BG" sz="2000" dirty="0" smtClean="0"/>
              <a:t>4,  </a:t>
            </a:r>
            <a:r>
              <a:rPr lang="bg-BG" sz="2000" dirty="0" smtClean="0"/>
              <a:t>Кинка </a:t>
            </a:r>
            <a:r>
              <a:rPr lang="bg-BG" sz="2000" dirty="0" smtClean="0"/>
              <a:t>Кирилова-Лупанова, Руско Шиков, Илиян Йорданов,  Момчил Иванов, Енчо Мишинев </a:t>
            </a:r>
            <a:r>
              <a:rPr lang="bg-BG" sz="2000" dirty="0"/>
              <a:t>и Павлин Пеев – по 1.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dirty="0"/>
              <a:t>Темите </a:t>
            </a:r>
            <a:r>
              <a:rPr lang="bg-BG" sz="2000" dirty="0" smtClean="0"/>
              <a:t>не винаги са балансирани </a:t>
            </a:r>
            <a:r>
              <a:rPr lang="bg-BG" sz="2000" dirty="0"/>
              <a:t>по </a:t>
            </a:r>
            <a:r>
              <a:rPr lang="bg-BG" sz="2000" dirty="0" smtClean="0"/>
              <a:t>тематика </a:t>
            </a:r>
            <a:r>
              <a:rPr lang="bg-BG" sz="2000" dirty="0"/>
              <a:t>на задачите.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dirty="0"/>
              <a:t>Резултатите за повече от задачите са или </a:t>
            </a:r>
            <a:r>
              <a:rPr lang="bg-BG" sz="2000" dirty="0" smtClean="0"/>
              <a:t>&gt; </a:t>
            </a:r>
            <a:r>
              <a:rPr lang="bg-BG" sz="2000" dirty="0"/>
              <a:t>60 </a:t>
            </a:r>
            <a:r>
              <a:rPr lang="bg-BG" sz="2000" dirty="0" smtClean="0"/>
              <a:t>т. </a:t>
            </a:r>
            <a:r>
              <a:rPr lang="bg-BG" sz="2000" dirty="0"/>
              <a:t>или </a:t>
            </a:r>
            <a:r>
              <a:rPr lang="bg-BG" sz="2000" dirty="0" smtClean="0"/>
              <a:t>&lt; </a:t>
            </a:r>
            <a:r>
              <a:rPr lang="bg-BG" sz="2000" dirty="0"/>
              <a:t>30 </a:t>
            </a:r>
            <a:r>
              <a:rPr lang="bg-BG" sz="2000" dirty="0" smtClean="0"/>
              <a:t>т.</a:t>
            </a:r>
            <a:endParaRPr lang="bg-BG" sz="2000" dirty="0"/>
          </a:p>
          <a:p>
            <a:pPr marL="342900" indent="-342900">
              <a:spcBef>
                <a:spcPct val="30000"/>
              </a:spcBef>
              <a:buFontTx/>
              <a:buAutoNum type="arabicPeriod"/>
              <a:tabLst>
                <a:tab pos="457200" algn="l"/>
              </a:tabLst>
            </a:pPr>
            <a:r>
              <a:rPr lang="bg-BG" sz="2000" dirty="0"/>
              <a:t>Само за </a:t>
            </a:r>
            <a:r>
              <a:rPr lang="bg-BG" sz="2000" dirty="0" smtClean="0"/>
              <a:t>3 </a:t>
            </a:r>
            <a:r>
              <a:rPr lang="bg-BG" sz="2000" dirty="0"/>
              <a:t>от задачите резултатите между 60 и 30 точки са повече от </a:t>
            </a:r>
            <a:r>
              <a:rPr lang="bg-BG" sz="2000" dirty="0" smtClean="0"/>
              <a:t>1/3. </a:t>
            </a:r>
            <a:r>
              <a:rPr lang="bg-BG" sz="2000" dirty="0" smtClean="0"/>
              <a:t>На националния кръг няма нито един резултат, който да е между 60 и 30 точки.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3987" cy="2187575"/>
          </a:xfrm>
        </p:spPr>
        <p:txBody>
          <a:bodyPr/>
          <a:lstStyle/>
          <a:p>
            <a:pPr>
              <a:defRPr/>
            </a:pPr>
            <a: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СЪСТЕЗАНИЯ ПО ИНФОРМАТИКА ЗА</a:t>
            </a:r>
            <a:b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</a:t>
            </a:r>
            <a:r>
              <a:rPr lang="en-US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-20</a:t>
            </a:r>
            <a:r>
              <a:rPr lang="en-US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  <a:r>
              <a:rPr lang="bg-BG" sz="4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учебна </a:t>
            </a:r>
            <a:r>
              <a:rPr lang="bg-BG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година</a:t>
            </a:r>
            <a:br>
              <a:rPr lang="bg-BG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bg-BG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ГРУПА </a:t>
            </a:r>
            <a:r>
              <a:rPr 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bg-BG" sz="4000" b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5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17E0E7-AF31-48C2-974F-626BFBDB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04664"/>
            <a:ext cx="7053542" cy="1050398"/>
          </a:xfrm>
        </p:spPr>
        <p:txBody>
          <a:bodyPr>
            <a:normAutofit fontScale="90000"/>
          </a:bodyPr>
          <a:lstStyle/>
          <a:p>
            <a:pPr algn="ctr"/>
            <a:r>
              <a:rPr lang="bg-BG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Международен турнир в Шумен 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(IATI)</a:t>
            </a:r>
            <a:r>
              <a:rPr lang="bg-BG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bg-BG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bg-BG" sz="2700" dirty="0"/>
              <a:t>Ден 1 (</a:t>
            </a:r>
            <a:r>
              <a:rPr lang="en-US" sz="2700" dirty="0"/>
              <a:t>93</a:t>
            </a:r>
            <a:r>
              <a:rPr lang="bg-BG" sz="2700" dirty="0"/>
              <a:t> </a:t>
            </a:r>
            <a:r>
              <a:rPr lang="bg-BG" sz="2700" dirty="0" smtClean="0"/>
              <a:t>участници)</a:t>
            </a:r>
            <a:endParaRPr lang="bg-BG" sz="27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5FD6DD-EF3D-4A5A-B978-0A6B2813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32" y="1714982"/>
            <a:ext cx="7632212" cy="4594337"/>
          </a:xfrm>
        </p:spPr>
        <p:txBody>
          <a:bodyPr>
            <a:normAutofit/>
          </a:bodyPr>
          <a:lstStyle/>
          <a:p>
            <a:r>
              <a:rPr lang="bg-BG" b="1" dirty="0" smtClean="0"/>
              <a:t>Окръжност</a:t>
            </a:r>
            <a:r>
              <a:rPr lang="bg-BG" dirty="0" smtClean="0"/>
              <a:t> </a:t>
            </a:r>
            <a:r>
              <a:rPr lang="bg-BG" dirty="0"/>
              <a:t>– частен случай на</a:t>
            </a:r>
            <a:r>
              <a:rPr lang="en-US" dirty="0"/>
              <a:t> NP</a:t>
            </a:r>
            <a:r>
              <a:rPr lang="bg-BG" dirty="0"/>
              <a:t> задачата за оцветяване на върховете на граф</a:t>
            </a:r>
            <a:r>
              <a:rPr lang="en-US" dirty="0"/>
              <a:t>;</a:t>
            </a:r>
            <a:r>
              <a:rPr lang="bg-BG" dirty="0"/>
              <a:t> разнообразни решения, включващи подходи като разделяй и владей и алчни алгоритми</a:t>
            </a:r>
          </a:p>
          <a:p>
            <a:r>
              <a:rPr lang="en-US" b="1" dirty="0" err="1" smtClean="0"/>
              <a:t>Sgame</a:t>
            </a:r>
            <a:r>
              <a:rPr lang="bg-BG" dirty="0" smtClean="0"/>
              <a:t> </a:t>
            </a:r>
            <a:r>
              <a:rPr lang="bg-BG" dirty="0"/>
              <a:t>– псевдоинтерактивна задача</a:t>
            </a:r>
            <a:r>
              <a:rPr lang="en-US" dirty="0"/>
              <a:t>; </a:t>
            </a:r>
            <a:r>
              <a:rPr lang="bg-BG" dirty="0"/>
              <a:t>за решение трябва да се използват сложни структури като </a:t>
            </a:r>
            <a:r>
              <a:rPr lang="en-US" dirty="0"/>
              <a:t>suffix array </a:t>
            </a:r>
            <a:r>
              <a:rPr lang="bg-BG" dirty="0"/>
              <a:t>или </a:t>
            </a:r>
            <a:r>
              <a:rPr lang="en-US" dirty="0"/>
              <a:t>suffix tree </a:t>
            </a:r>
            <a:r>
              <a:rPr lang="bg-BG" dirty="0"/>
              <a:t>и да се направят множество наблюдения</a:t>
            </a:r>
          </a:p>
          <a:p>
            <a:r>
              <a:rPr lang="bg-BG" b="1" dirty="0" smtClean="0"/>
              <a:t>Заразяване</a:t>
            </a:r>
            <a:r>
              <a:rPr lang="bg-BG" dirty="0" smtClean="0"/>
              <a:t> </a:t>
            </a:r>
            <a:r>
              <a:rPr lang="bg-BG" dirty="0"/>
              <a:t>– сложни заявки в дърво</a:t>
            </a:r>
            <a:r>
              <a:rPr lang="en-US" dirty="0"/>
              <a:t>; </a:t>
            </a:r>
            <a:r>
              <a:rPr lang="bg-BG" dirty="0"/>
              <a:t> използване на сложна структура като </a:t>
            </a:r>
            <a:r>
              <a:rPr lang="en-US" dirty="0"/>
              <a:t>HLD </a:t>
            </a:r>
            <a:r>
              <a:rPr lang="bg-BG" dirty="0"/>
              <a:t>за обработване на заявките, наблюдения сред които </a:t>
            </a:r>
            <a:r>
              <a:rPr lang="bg-BG" dirty="0" err="1"/>
              <a:t>амортизационнен</a:t>
            </a:r>
            <a:r>
              <a:rPr lang="bg-BG" dirty="0"/>
              <a:t> анализ за една от по-тежките заявки</a:t>
            </a:r>
          </a:p>
          <a:p>
            <a:pPr marL="0" indent="0">
              <a:buNone/>
            </a:pPr>
            <a:r>
              <a:rPr lang="bg-BG" b="1" dirty="0" smtClean="0"/>
              <a:t>Изводи: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= Един </a:t>
            </a:r>
            <a:r>
              <a:rPr lang="bg-BG" dirty="0"/>
              <a:t>участник с 300 точки, </a:t>
            </a:r>
            <a:r>
              <a:rPr lang="bg-BG" dirty="0" smtClean="0"/>
              <a:t>4 </a:t>
            </a:r>
            <a:r>
              <a:rPr lang="bg-BG" dirty="0"/>
              <a:t>участници с 0 точки</a:t>
            </a:r>
          </a:p>
          <a:p>
            <a:pPr marL="0" indent="0">
              <a:buNone/>
            </a:pPr>
            <a:r>
              <a:rPr lang="bg-BG" dirty="0" smtClean="0"/>
              <a:t>= Тежка </a:t>
            </a:r>
            <a:r>
              <a:rPr lang="bg-BG" dirty="0"/>
              <a:t>тема с 2 </a:t>
            </a:r>
            <a:r>
              <a:rPr lang="bg-BG" dirty="0" smtClean="0"/>
              <a:t>задачи с тежки </a:t>
            </a:r>
            <a:r>
              <a:rPr lang="bg-BG" dirty="0"/>
              <a:t>решения със сложни структури данни, но за всяка </a:t>
            </a:r>
            <a:r>
              <a:rPr lang="bg-BG" dirty="0" smtClean="0"/>
              <a:t>имаше </a:t>
            </a:r>
            <a:r>
              <a:rPr lang="bg-BG" dirty="0" smtClean="0"/>
              <a:t>и лесни </a:t>
            </a:r>
            <a:r>
              <a:rPr lang="bg-BG" dirty="0"/>
              <a:t>точки</a:t>
            </a:r>
          </a:p>
          <a:p>
            <a:endParaRPr lang="bg-BG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6365B9BE-B13E-4C4C-AC0D-71FDC85F7043}"/>
              </a:ext>
            </a:extLst>
          </p:cNvPr>
          <p:cNvSpPr/>
          <p:nvPr/>
        </p:nvSpPr>
        <p:spPr>
          <a:xfrm>
            <a:off x="7822407" y="857250"/>
            <a:ext cx="528637" cy="857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38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17E0E7-AF31-48C2-974F-626BFBDB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04664"/>
            <a:ext cx="7053542" cy="1050398"/>
          </a:xfrm>
        </p:spPr>
        <p:txBody>
          <a:bodyPr>
            <a:normAutofit/>
          </a:bodyPr>
          <a:lstStyle/>
          <a:p>
            <a:pPr algn="ctr"/>
            <a: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Международен турнир в Шумен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(IATI)</a:t>
            </a:r>
            <a: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bg-BG" sz="2700" dirty="0"/>
              <a:t>Ден 2 (93 участници</a:t>
            </a:r>
            <a:r>
              <a:rPr lang="bg-BG" sz="2700" dirty="0" smtClean="0"/>
              <a:t>)</a:t>
            </a:r>
            <a:endParaRPr lang="bg-BG" sz="27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5FD6DD-EF3D-4A5A-B978-0A6B2813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24710"/>
            <a:ext cx="7920244" cy="4944649"/>
          </a:xfrm>
        </p:spPr>
        <p:txBody>
          <a:bodyPr>
            <a:normAutofit lnSpcReduction="10000"/>
          </a:bodyPr>
          <a:lstStyle/>
          <a:p>
            <a:r>
              <a:rPr lang="bg-BG" b="1" dirty="0" smtClean="0"/>
              <a:t>Бомби</a:t>
            </a:r>
            <a:r>
              <a:rPr lang="bg-BG" dirty="0" smtClean="0"/>
              <a:t> </a:t>
            </a:r>
            <a:r>
              <a:rPr lang="bg-BG" dirty="0"/>
              <a:t>– неявен граф и наблюдения за пълно решение </a:t>
            </a:r>
          </a:p>
          <a:p>
            <a:r>
              <a:rPr lang="bg-BG" b="1" dirty="0" smtClean="0"/>
              <a:t>Представяне10</a:t>
            </a:r>
            <a:r>
              <a:rPr lang="bg-BG" dirty="0" smtClean="0"/>
              <a:t> </a:t>
            </a:r>
            <a:r>
              <a:rPr lang="bg-BG" dirty="0"/>
              <a:t>– най-леката </a:t>
            </a:r>
            <a:r>
              <a:rPr lang="bg-BG" dirty="0" smtClean="0"/>
              <a:t>за </a:t>
            </a:r>
            <a:r>
              <a:rPr lang="bg-BG" dirty="0"/>
              <a:t>цялото </a:t>
            </a:r>
            <a:r>
              <a:rPr lang="bg-BG" dirty="0" smtClean="0"/>
              <a:t>състезание задача  -  </a:t>
            </a:r>
            <a:r>
              <a:rPr lang="bg-BG" dirty="0"/>
              <a:t>стандартен алчен подход при работа с бройни системи, математически наблюдения за пълно решение</a:t>
            </a:r>
          </a:p>
          <a:p>
            <a:r>
              <a:rPr lang="bg-BG" b="1" dirty="0" smtClean="0"/>
              <a:t>Музикален </a:t>
            </a:r>
            <a:r>
              <a:rPr lang="bg-BG" b="1" dirty="0"/>
              <a:t>фестивал </a:t>
            </a:r>
            <a:r>
              <a:rPr lang="bg-BG" dirty="0"/>
              <a:t>– неявен </a:t>
            </a:r>
            <a:r>
              <a:rPr lang="en-US" dirty="0"/>
              <a:t>2-SAT, </a:t>
            </a:r>
            <a:r>
              <a:rPr lang="bg-BG" dirty="0"/>
              <a:t>хитро използване на </a:t>
            </a:r>
            <a:r>
              <a:rPr lang="en-US" dirty="0" err="1"/>
              <a:t>treap</a:t>
            </a:r>
            <a:r>
              <a:rPr lang="en-US" dirty="0"/>
              <a:t> </a:t>
            </a:r>
            <a:r>
              <a:rPr lang="bg-BG" dirty="0"/>
              <a:t>за оптимизиране на </a:t>
            </a:r>
            <a:r>
              <a:rPr lang="en-US" dirty="0"/>
              <a:t>DFS</a:t>
            </a:r>
            <a:r>
              <a:rPr lang="bg-BG" dirty="0"/>
              <a:t> обхожданията при стандартния алгоритъм за решаване на </a:t>
            </a:r>
            <a:r>
              <a:rPr lang="en-US" dirty="0"/>
              <a:t>2-SAT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Изводи:</a:t>
            </a:r>
            <a:endParaRPr lang="bg-B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/>
              <a:t>Няма </a:t>
            </a:r>
            <a:r>
              <a:rPr lang="bg-BG" sz="2000" dirty="0"/>
              <a:t>участник с 300 точки, има 3 участници с 0 точки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/>
              <a:t>Първата </a:t>
            </a:r>
            <a:r>
              <a:rPr lang="bg-BG" sz="2000" dirty="0" smtClean="0"/>
              <a:t>задача се </a:t>
            </a:r>
            <a:r>
              <a:rPr lang="bg-BG" sz="2000" dirty="0"/>
              <a:t>оказа много сложна за повечето участници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/>
              <a:t>Цялата тема е сравнително разнообразна, но има </a:t>
            </a:r>
            <a:r>
              <a:rPr lang="bg-BG" sz="2000" dirty="0" smtClean="0"/>
              <a:t>3 </a:t>
            </a:r>
            <a:r>
              <a:rPr lang="bg-BG" sz="2000" dirty="0"/>
              <a:t>задачи, изискващи по-сложни структури от данни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/>
              <a:t>Няма участник с 600 и 0 точки от двата дни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/>
              <a:t>Добро общо класиране </a:t>
            </a:r>
            <a:r>
              <a:rPr lang="bg-BG" sz="2000" dirty="0" smtClean="0"/>
              <a:t>- малко хора с равен брой </a:t>
            </a:r>
            <a:r>
              <a:rPr lang="bg-BG" sz="2000" dirty="0"/>
              <a:t>точки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AAE32E76-B15E-460D-802D-ABF208932B5C}"/>
              </a:ext>
            </a:extLst>
          </p:cNvPr>
          <p:cNvSpPr/>
          <p:nvPr/>
        </p:nvSpPr>
        <p:spPr>
          <a:xfrm>
            <a:off x="7822407" y="857250"/>
            <a:ext cx="528637" cy="857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68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17E0E7-AF31-48C2-974F-626BFBDB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13" y="293188"/>
            <a:ext cx="7123511" cy="1050398"/>
          </a:xfrm>
        </p:spPr>
        <p:txBody>
          <a:bodyPr>
            <a:normAutofit/>
          </a:bodyPr>
          <a:lstStyle/>
          <a:p>
            <a: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Национален Есенен </a:t>
            </a:r>
            <a:r>
              <a:rPr lang="bg-BG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турнир </a:t>
            </a:r>
            <a:r>
              <a:rPr lang="bg-BG" sz="2700" dirty="0"/>
              <a:t>(</a:t>
            </a:r>
            <a:r>
              <a:rPr lang="en-US" sz="2700" dirty="0"/>
              <a:t>45</a:t>
            </a:r>
            <a:r>
              <a:rPr lang="bg-BG" sz="2700" dirty="0"/>
              <a:t> </a:t>
            </a:r>
            <a:r>
              <a:rPr lang="bg-BG" sz="2700" dirty="0" smtClean="0"/>
              <a:t>уч</a:t>
            </a:r>
            <a:r>
              <a:rPr lang="bg-BG" sz="2700" dirty="0" smtClean="0"/>
              <a:t>астници</a:t>
            </a:r>
            <a:r>
              <a:rPr lang="bg-BG" sz="2700" dirty="0" smtClean="0"/>
              <a:t>) </a:t>
            </a:r>
            <a:endParaRPr lang="bg-BG" sz="27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5FD6DD-EF3D-4A5A-B978-0A6B2813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3" y="2023070"/>
            <a:ext cx="7259241" cy="3854202"/>
          </a:xfrm>
        </p:spPr>
        <p:txBody>
          <a:bodyPr>
            <a:normAutofit/>
          </a:bodyPr>
          <a:lstStyle/>
          <a:p>
            <a:r>
              <a:rPr lang="bg-BG" dirty="0"/>
              <a:t>Няма участник с 300 точки, има </a:t>
            </a:r>
            <a:r>
              <a:rPr lang="en-US" dirty="0"/>
              <a:t>3</a:t>
            </a:r>
            <a:r>
              <a:rPr lang="bg-BG" dirty="0"/>
              <a:t> участници с 0 точки</a:t>
            </a:r>
          </a:p>
          <a:p>
            <a:r>
              <a:rPr lang="bg-BG" dirty="0"/>
              <a:t>Задачите затрудниха още повече нашите участници, дори лесната </a:t>
            </a:r>
            <a:r>
              <a:rPr lang="bg-BG" dirty="0" smtClean="0"/>
              <a:t>задача ги </a:t>
            </a:r>
            <a:r>
              <a:rPr lang="bg-BG" dirty="0"/>
              <a:t>затрудни много повече спрямо чуждестранните участници</a:t>
            </a:r>
          </a:p>
          <a:p>
            <a:r>
              <a:rPr lang="bg-BG" dirty="0"/>
              <a:t>Първата </a:t>
            </a:r>
            <a:r>
              <a:rPr lang="bg-BG" dirty="0" smtClean="0"/>
              <a:t>задача може </a:t>
            </a:r>
            <a:r>
              <a:rPr lang="bg-BG" dirty="0"/>
              <a:t>би е с едни от най-ниските резултати на българските състезания</a:t>
            </a:r>
            <a:r>
              <a:rPr lang="en-US" dirty="0"/>
              <a:t> </a:t>
            </a:r>
            <a:r>
              <a:rPr lang="bg-BG" dirty="0"/>
              <a:t>за А група</a:t>
            </a:r>
          </a:p>
          <a:p>
            <a:r>
              <a:rPr lang="bg-BG" dirty="0"/>
              <a:t>Типично ниско класиране на Есенния турнир в последните години, заради съвпадението с втория ден на </a:t>
            </a:r>
            <a:r>
              <a:rPr lang="en-US" dirty="0"/>
              <a:t>IATI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26AFDA2-10A3-48EE-BE2D-B9B57203C018}"/>
              </a:ext>
            </a:extLst>
          </p:cNvPr>
          <p:cNvSpPr/>
          <p:nvPr/>
        </p:nvSpPr>
        <p:spPr>
          <a:xfrm>
            <a:off x="7822407" y="857250"/>
            <a:ext cx="528637" cy="857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12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</TotalTime>
  <Words>940</Words>
  <Application>Microsoft Office PowerPoint</Application>
  <PresentationFormat>On-screen Show (4:3)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等线 Light</vt:lpstr>
      <vt:lpstr>Times New Roman</vt:lpstr>
      <vt:lpstr>Wingdings</vt:lpstr>
      <vt:lpstr>Office Theme</vt:lpstr>
      <vt:lpstr>СЪСТЕЗАНИЯ ПО ИНФОРМАТИКА 2019-2020 учебна година група С</vt:lpstr>
      <vt:lpstr>Есенен турнир</vt:lpstr>
      <vt:lpstr>НОИ – областен кръг</vt:lpstr>
      <vt:lpstr>НОИ – национален кръг</vt:lpstr>
      <vt:lpstr>Общи изводи за група С </vt:lpstr>
      <vt:lpstr>СЪСТЕЗАНИЯ ПО ИНФОРМАТИКА ЗА 2019-2020 учебна година ГРУПА A</vt:lpstr>
      <vt:lpstr>Международен турнир в Шумен (IATI) Ден 1 (93 участници)</vt:lpstr>
      <vt:lpstr>Международен турнир в Шумен (IATI) Ден 2 (93 участници)</vt:lpstr>
      <vt:lpstr>Национален Есенен турнир (45 участници) </vt:lpstr>
      <vt:lpstr>Национален кръг на НОИ (53 участници)</vt:lpstr>
      <vt:lpstr>Подборно състезание Ден 1  (16 участници)</vt:lpstr>
      <vt:lpstr>Подборно състезание Ден 2  (16 участници)</vt:lpstr>
      <vt:lpstr>Общи изводи за група А</vt:lpstr>
      <vt:lpstr>Група В</vt:lpstr>
    </vt:vector>
  </TitlesOfParts>
  <Company>Rousse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СЪСТЕЗАНИЯ ПО ИНФОРМАТИКА ЗА ГРУПА Е 2011-2012 уч. година</dc:title>
  <dc:creator>Каталина Григорова</dc:creator>
  <cp:lastModifiedBy>julidbg</cp:lastModifiedBy>
  <cp:revision>182</cp:revision>
  <dcterms:created xsi:type="dcterms:W3CDTF">2012-10-15T11:54:04Z</dcterms:created>
  <dcterms:modified xsi:type="dcterms:W3CDTF">2020-10-07T20:43:56Z</dcterms:modified>
</cp:coreProperties>
</file>