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2986D-6B1B-A273-FB9B-51439EF147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815F42-6EC3-5E7B-B2ED-3349A11A96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9DEE9-764A-0D85-A5DF-A57B1E2DD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9FF52-02C6-49BD-984C-694B8A7CDDDA}" type="datetimeFigureOut">
              <a:rPr lang="en-AU" smtClean="0"/>
              <a:t>25/10/2022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55543-8F40-9B9C-1ED0-9CDD1CC1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A1C64-59F3-BE9C-3931-3CC166997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0DED7-1E6A-488C-8A10-FE775DD3C4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0872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16B01-A709-2595-72B1-E7BA8653B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522105-DCE8-1162-B2E9-3D18D64F13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6C26A-0744-E464-F3A4-F1D56BF7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9FF52-02C6-49BD-984C-694B8A7CDDDA}" type="datetimeFigureOut">
              <a:rPr lang="en-AU" smtClean="0"/>
              <a:t>25/10/2022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4A9B1-ED93-D584-FC16-8EACF8CFB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94923-9032-1A63-7605-31D349556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0DED7-1E6A-488C-8A10-FE775DD3C4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9280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877AF3-F896-198A-C3B3-D430181DBB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996BC2-BA5A-8815-236C-8966DA7EF1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91467-B5F6-47EE-FBE2-26909C41E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9FF52-02C6-49BD-984C-694B8A7CDDDA}" type="datetimeFigureOut">
              <a:rPr lang="en-AU" smtClean="0"/>
              <a:t>25/10/2022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173BE-1B27-CFEE-5BD5-01E41DA0F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27C13-2B5E-6DC1-2677-4D3D09D0A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0DED7-1E6A-488C-8A10-FE775DD3C4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8234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34B83-8032-469A-515C-4CE74963E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39B85-1476-7F95-5F21-4B5D4F4F9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90250-DCD7-D696-0510-D4FF4E6EE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9FF52-02C6-49BD-984C-694B8A7CDDDA}" type="datetimeFigureOut">
              <a:rPr lang="en-AU" smtClean="0"/>
              <a:t>25/10/2022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E022F-9F79-163D-5AE3-6890500DA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6366B-262A-22B1-0AE3-059BB934E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0DED7-1E6A-488C-8A10-FE775DD3C4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4427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34C53-74AC-B18A-87B0-2E2A1903B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F86C3-A3E4-071D-391D-E5511D365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186E9-34F3-9991-847B-9512CC45E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9FF52-02C6-49BD-984C-694B8A7CDDDA}" type="datetimeFigureOut">
              <a:rPr lang="en-AU" smtClean="0"/>
              <a:t>25/10/2022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ECD68-BE0A-22FF-633B-87E194952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162B0-F1BC-38F6-5617-6F9992124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0DED7-1E6A-488C-8A10-FE775DD3C4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2480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764DA-5C47-3BEC-34C0-12A3423A3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92017-D340-0687-216D-C7CEDED369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B9833B-7FE3-F480-F1F8-8D7E2DD83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231CEB-7E38-741F-B850-A2B778998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9FF52-02C6-49BD-984C-694B8A7CDDDA}" type="datetimeFigureOut">
              <a:rPr lang="en-AU" smtClean="0"/>
              <a:t>25/10/2022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93F5-B341-66EC-8C15-B9D7A6DA1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04BDA-38CF-CFA8-F949-2288A9245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0DED7-1E6A-488C-8A10-FE775DD3C4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2695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FEFAA-D314-D57F-F0D9-55A7AAEE4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45CC5-D86E-0B22-68C2-01E20FDDE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D4ECB5-4031-ACA9-EE6D-C92C83EB8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90B6B5-04CA-CD76-53E2-24623C02BF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4E006C-EA14-3530-4626-7728AA9E60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326D9B-1187-3E87-9C61-7485C92FC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9FF52-02C6-49BD-984C-694B8A7CDDDA}" type="datetimeFigureOut">
              <a:rPr lang="en-AU" smtClean="0"/>
              <a:t>25/10/2022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E3C62E-545D-89A8-AF42-EEA29B120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E62E3C-4C82-2505-8ABC-027FAFB62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0DED7-1E6A-488C-8A10-FE775DD3C4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1787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58A0F-5661-2DA2-544F-7D69C483D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425BF0-6902-0150-6B47-37DF19447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9FF52-02C6-49BD-984C-694B8A7CDDDA}" type="datetimeFigureOut">
              <a:rPr lang="en-AU" smtClean="0"/>
              <a:t>25/10/2022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D5A7DB-1985-EA60-3A9F-5DBB84586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6F15DE-DFCA-D063-0342-1229DF79D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0DED7-1E6A-488C-8A10-FE775DD3C4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8354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8E0D28-ED23-554A-7C97-FE76D20BB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9FF52-02C6-49BD-984C-694B8A7CDDDA}" type="datetimeFigureOut">
              <a:rPr lang="en-AU" smtClean="0"/>
              <a:t>25/10/2022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FABEA8-C513-38EB-17D5-510DE0F84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C7B53F-A19D-EDD9-E399-0E8BC91E7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0DED7-1E6A-488C-8A10-FE775DD3C4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1247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00F73-0CF1-E5B2-ED0A-057AD5325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9BC13-36C6-F7D9-C8C7-B50CA81D0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FA53C2-3EE8-DE82-F502-EF7F98CAC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656F4D-EC39-6A90-E1B9-707240F23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9FF52-02C6-49BD-984C-694B8A7CDDDA}" type="datetimeFigureOut">
              <a:rPr lang="en-AU" smtClean="0"/>
              <a:t>25/10/2022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44EB02-4D0D-7CA6-9C42-B217C3E28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CD161-7EDC-FE00-6C17-C91A2C22C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0DED7-1E6A-488C-8A10-FE775DD3C4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5162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C584E-35B8-128C-9FA4-AF8A12B20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252244-ED14-404E-D378-85EEA65649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BB3EA2-0BFF-D559-933F-7289E43F8F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EFE9E0-FFC6-3C49-35F5-BE0D0DE80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9FF52-02C6-49BD-984C-694B8A7CDDDA}" type="datetimeFigureOut">
              <a:rPr lang="en-AU" smtClean="0"/>
              <a:t>25/10/2022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4192D4-7C36-DFDA-E0DD-0F0104361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C9760-B5C6-1B81-148B-804E0EB4C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0DED7-1E6A-488C-8A10-FE775DD3C4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2184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2D2A57-E921-3A89-7FFA-BBA04706F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F5E4B8-7E0C-5628-BAC4-3AC56B3A4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64B41-0893-D6D4-2479-2DE7E2BE5A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9FF52-02C6-49BD-984C-694B8A7CDDDA}" type="datetimeFigureOut">
              <a:rPr lang="en-AU" smtClean="0"/>
              <a:t>25/10/2022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434BE-B5E3-2965-DE39-22C099D840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6B229-63AD-163B-2A58-56B4CFD8C9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0DED7-1E6A-488C-8A10-FE775DD3C4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8363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3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jp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microsoft.com/office/2007/relationships/hdphoto" Target="../media/hdphoto1.wdp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hyperlink" Target="https://bjcct.herokuapp.com/" TargetMode="Externa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E04A6-6D87-B7B7-C590-3BF7FF7216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 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3CD6B8-BE03-60A6-C4E4-FE50A9EBDF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C18F15-323A-E486-29FA-149DB87EEC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" y="0"/>
            <a:ext cx="12189588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EDD171-18F5-8D6A-35AA-05331E813E4F}"/>
              </a:ext>
            </a:extLst>
          </p:cNvPr>
          <p:cNvSpPr txBox="1"/>
          <p:nvPr/>
        </p:nvSpPr>
        <p:spPr>
          <a:xfrm>
            <a:off x="1" y="1465263"/>
            <a:ext cx="121907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400" dirty="0">
                <a:solidFill>
                  <a:schemeClr val="bg1"/>
                </a:solidFill>
              </a:rPr>
              <a:t>LEARN BLACKJACK ADVANTAGE PLAY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E6D400-EDF7-2204-BCBF-15B42FBB04EF}"/>
              </a:ext>
            </a:extLst>
          </p:cNvPr>
          <p:cNvSpPr txBox="1"/>
          <p:nvPr/>
        </p:nvSpPr>
        <p:spPr>
          <a:xfrm>
            <a:off x="1206" y="2243125"/>
            <a:ext cx="12190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>
                <a:solidFill>
                  <a:schemeClr val="bg1"/>
                </a:solidFill>
              </a:rPr>
              <a:t>CARD COUNTING AND BASIC STRATEGY TRAINING APP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C285C01-B700-B998-EBBC-9F84430E6E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301" y="3500438"/>
            <a:ext cx="2514194" cy="251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458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37FA4AF-FEEF-345C-B76A-AF8C8FF966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66" r="1"/>
          <a:stretch/>
        </p:blipFill>
        <p:spPr>
          <a:xfrm>
            <a:off x="1" y="-114300"/>
            <a:ext cx="4294568" cy="71247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687BAD1-AC97-A7A7-BCA5-145E173C58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4000"/>
                    </a14:imgEffect>
                    <a14:imgEffect>
                      <a14:brightnessContrast bright="-8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8" r="-480"/>
          <a:stretch/>
        </p:blipFill>
        <p:spPr>
          <a:xfrm>
            <a:off x="2895599" y="-114300"/>
            <a:ext cx="9398001" cy="7124699"/>
          </a:xfrm>
          <a:prstGeom prst="rect">
            <a:avLst/>
          </a:prstGeom>
          <a:noFill/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24A294D-C7C3-92BF-6551-773B0CA3C0E7}"/>
              </a:ext>
            </a:extLst>
          </p:cNvPr>
          <p:cNvSpPr txBox="1"/>
          <p:nvPr/>
        </p:nvSpPr>
        <p:spPr>
          <a:xfrm>
            <a:off x="333375" y="752475"/>
            <a:ext cx="22288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FEATURES</a:t>
            </a:r>
          </a:p>
          <a:p>
            <a:r>
              <a:rPr lang="en-AU" b="1" dirty="0">
                <a:solidFill>
                  <a:srgbClr val="92D050"/>
                </a:solidFill>
              </a:rPr>
              <a:t>TECHNOLOGIES</a:t>
            </a:r>
          </a:p>
          <a:p>
            <a:r>
              <a:rPr lang="en-AU" b="1" dirty="0">
                <a:solidFill>
                  <a:srgbClr val="92D050"/>
                </a:solidFill>
              </a:rPr>
              <a:t>CHALLENGES</a:t>
            </a:r>
          </a:p>
          <a:p>
            <a:r>
              <a:rPr lang="en-AU" b="1" dirty="0">
                <a:solidFill>
                  <a:srgbClr val="92D050"/>
                </a:solidFill>
              </a:rPr>
              <a:t>DEMO</a:t>
            </a:r>
          </a:p>
          <a:p>
            <a:r>
              <a:rPr lang="en-AU" b="1" dirty="0">
                <a:solidFill>
                  <a:srgbClr val="92D050"/>
                </a:solidFill>
              </a:rPr>
              <a:t>FUTURE DEV</a:t>
            </a:r>
          </a:p>
          <a:p>
            <a:r>
              <a:rPr lang="en-AU" b="1" dirty="0">
                <a:solidFill>
                  <a:srgbClr val="92D050"/>
                </a:solidFill>
              </a:rPr>
              <a:t>LINKS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BC5167-045E-0D5E-A6D6-F6C9F21656F5}"/>
              </a:ext>
            </a:extLst>
          </p:cNvPr>
          <p:cNvSpPr txBox="1"/>
          <p:nvPr/>
        </p:nvSpPr>
        <p:spPr>
          <a:xfrm>
            <a:off x="3479799" y="751344"/>
            <a:ext cx="8229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Progressive Web App, playable offline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Tracks card 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Stripe Elements payment 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Ability for player to choose any 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Difficulty increases by adding players and increasing speed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Ability to differ bet amount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Players decisions measured against basic 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Points earned increases with correct answers streak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8 deck shoe with semi-random cut card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400" dirty="0">
              <a:solidFill>
                <a:schemeClr val="bg1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374A11B-9534-EE65-311A-ED51FADF83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05" y="5146904"/>
            <a:ext cx="1477328" cy="147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392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37FA4AF-FEEF-345C-B76A-AF8C8FF966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66" r="1"/>
          <a:stretch/>
        </p:blipFill>
        <p:spPr>
          <a:xfrm>
            <a:off x="1" y="-114300"/>
            <a:ext cx="4294568" cy="71247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687BAD1-AC97-A7A7-BCA5-145E173C58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4000"/>
                    </a14:imgEffect>
                    <a14:imgEffect>
                      <a14:brightnessContrast bright="-8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8" r="-480"/>
          <a:stretch/>
        </p:blipFill>
        <p:spPr>
          <a:xfrm>
            <a:off x="2895599" y="-114300"/>
            <a:ext cx="9398001" cy="7124699"/>
          </a:xfrm>
          <a:prstGeom prst="rect">
            <a:avLst/>
          </a:prstGeom>
          <a:noFill/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24A294D-C7C3-92BF-6551-773B0CA3C0E7}"/>
              </a:ext>
            </a:extLst>
          </p:cNvPr>
          <p:cNvSpPr txBox="1"/>
          <p:nvPr/>
        </p:nvSpPr>
        <p:spPr>
          <a:xfrm>
            <a:off x="333375" y="752475"/>
            <a:ext cx="22288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92D050"/>
                </a:solidFill>
              </a:rPr>
              <a:t>FEATURES</a:t>
            </a:r>
          </a:p>
          <a:p>
            <a:r>
              <a:rPr lang="en-AU" b="1" dirty="0">
                <a:solidFill>
                  <a:schemeClr val="bg1"/>
                </a:solidFill>
              </a:rPr>
              <a:t>TECHNOLOGIES</a:t>
            </a:r>
          </a:p>
          <a:p>
            <a:r>
              <a:rPr lang="en-AU" b="1" dirty="0">
                <a:solidFill>
                  <a:srgbClr val="92D050"/>
                </a:solidFill>
              </a:rPr>
              <a:t>CHALLENGES</a:t>
            </a:r>
          </a:p>
          <a:p>
            <a:r>
              <a:rPr lang="en-AU" b="1" dirty="0">
                <a:solidFill>
                  <a:srgbClr val="92D050"/>
                </a:solidFill>
              </a:rPr>
              <a:t>DEMO</a:t>
            </a:r>
          </a:p>
          <a:p>
            <a:r>
              <a:rPr lang="en-AU" b="1" dirty="0">
                <a:solidFill>
                  <a:srgbClr val="92D050"/>
                </a:solidFill>
              </a:rPr>
              <a:t>FUTURE DEV</a:t>
            </a:r>
          </a:p>
          <a:p>
            <a:r>
              <a:rPr lang="en-AU" b="1" dirty="0">
                <a:solidFill>
                  <a:srgbClr val="92D050"/>
                </a:solidFill>
              </a:rPr>
              <a:t>LINKS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BC5167-045E-0D5E-A6D6-F6C9F21656F5}"/>
              </a:ext>
            </a:extLst>
          </p:cNvPr>
          <p:cNvSpPr txBox="1"/>
          <p:nvPr/>
        </p:nvSpPr>
        <p:spPr>
          <a:xfrm>
            <a:off x="3294321" y="2108706"/>
            <a:ext cx="319537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React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TypeScript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Sass - SCSS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Apollo/</a:t>
            </a:r>
            <a:r>
              <a:rPr lang="en-AU" sz="2400" dirty="0" err="1">
                <a:solidFill>
                  <a:schemeClr val="bg1"/>
                </a:solidFill>
              </a:rPr>
              <a:t>GraphQL</a:t>
            </a:r>
            <a:endParaRPr lang="en-AU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MongoDB/Mongoose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 err="1">
                <a:solidFill>
                  <a:schemeClr val="bg1"/>
                </a:solidFill>
              </a:rPr>
              <a:t>MaterialUI</a:t>
            </a:r>
            <a:endParaRPr lang="en-AU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40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127576B-E98F-16F7-CF91-6AB636FDFB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4857" y="2455782"/>
            <a:ext cx="865743" cy="7524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77FE48-2225-14E5-B43F-6033F9B5D0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4857" y="3392482"/>
            <a:ext cx="930911" cy="10111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68C867C-ECDA-47B7-BF1D-C4C283BE33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040" y="4624491"/>
            <a:ext cx="774159" cy="89639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168422EF-DE09-644D-7C70-48CDA925B0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13030" y="5741260"/>
            <a:ext cx="896395" cy="8963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5834F0-1A05-00B3-5B9F-CD8B3FDC42F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374" y="5689519"/>
            <a:ext cx="1046484" cy="10464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C7ACF0-8F0F-91F1-D0F3-30A8C103562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776" y="5740825"/>
            <a:ext cx="938137" cy="93813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21C0F43-DE54-D064-A3D5-80DD5DE70A9B}"/>
              </a:ext>
            </a:extLst>
          </p:cNvPr>
          <p:cNvSpPr/>
          <p:nvPr/>
        </p:nvSpPr>
        <p:spPr>
          <a:xfrm>
            <a:off x="8532707" y="5792164"/>
            <a:ext cx="797891" cy="8427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87B626-CFE0-BBCC-B9E9-85C559DE6B3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0388" y="5934645"/>
            <a:ext cx="593018" cy="59301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9D3F51D-4C22-3083-ACED-78CD258C027A}"/>
              </a:ext>
            </a:extLst>
          </p:cNvPr>
          <p:cNvSpPr/>
          <p:nvPr/>
        </p:nvSpPr>
        <p:spPr>
          <a:xfrm>
            <a:off x="5345030" y="5776185"/>
            <a:ext cx="797891" cy="8427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7F8978-8151-01DF-3019-E9B34CF2EF0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855" y="5852117"/>
            <a:ext cx="631355" cy="7207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214BA13-452B-BAC3-474B-266A12E043C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515" y="165321"/>
            <a:ext cx="814299" cy="8142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8085387-84A6-03B8-2328-21A6B9919FD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16" y="5817478"/>
            <a:ext cx="832639" cy="81429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1A21FEC-E5D0-1924-FF88-B2D13F7861F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918" y="5744248"/>
            <a:ext cx="1577975" cy="88761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D83A530-40E3-8ADB-B1F2-ABFA7581D14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477" y="5753692"/>
            <a:ext cx="857250" cy="8572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E27345E-93FF-369C-3F69-F2B2A34A76F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393" y="58507"/>
            <a:ext cx="1011162" cy="101116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030936D-C62F-4CED-B003-829D664AC92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8462" y="124894"/>
            <a:ext cx="938137" cy="93813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AB1002C-8778-92DF-24D5-C9C8CD22D4E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4477" y="1259344"/>
            <a:ext cx="1333500" cy="100012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7F00CD9-4DF4-E256-3891-558400B7882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985" y="155284"/>
            <a:ext cx="814299" cy="81429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CACD1A4-469D-7014-A98C-8033B39AD9B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416" y="124894"/>
            <a:ext cx="814300" cy="87838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7539427-F889-A17E-BA7F-27CBF420EC4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809" y="124894"/>
            <a:ext cx="895155" cy="89515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D7596BC-E68E-8A86-5E15-B4FFCCA83799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894" y="104982"/>
            <a:ext cx="1246635" cy="93497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150C5D7-C0E7-70A2-8815-428D22277309}"/>
              </a:ext>
            </a:extLst>
          </p:cNvPr>
          <p:cNvSpPr txBox="1"/>
          <p:nvPr/>
        </p:nvSpPr>
        <p:spPr>
          <a:xfrm>
            <a:off x="6748721" y="2108706"/>
            <a:ext cx="38801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React Transition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ESLint - Air BnB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Husky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 err="1">
                <a:solidFill>
                  <a:schemeClr val="bg1"/>
                </a:solidFill>
              </a:rPr>
              <a:t>bcrypt</a:t>
            </a:r>
            <a:endParaRPr lang="en-AU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JSON Web 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PWA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Stripe Elements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032D6A2E-9310-FAB6-F600-F1D18C8313A1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05" y="5146904"/>
            <a:ext cx="1477328" cy="147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893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37FA4AF-FEEF-345C-B76A-AF8C8FF966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66" r="1"/>
          <a:stretch/>
        </p:blipFill>
        <p:spPr>
          <a:xfrm>
            <a:off x="1" y="-114300"/>
            <a:ext cx="4294568" cy="71247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687BAD1-AC97-A7A7-BCA5-145E173C58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4000"/>
                    </a14:imgEffect>
                    <a14:imgEffect>
                      <a14:brightnessContrast bright="-8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8" r="-480"/>
          <a:stretch/>
        </p:blipFill>
        <p:spPr>
          <a:xfrm>
            <a:off x="2895599" y="-114300"/>
            <a:ext cx="9398001" cy="7124699"/>
          </a:xfrm>
          <a:prstGeom prst="rect">
            <a:avLst/>
          </a:prstGeom>
          <a:noFill/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24A294D-C7C3-92BF-6551-773B0CA3C0E7}"/>
              </a:ext>
            </a:extLst>
          </p:cNvPr>
          <p:cNvSpPr txBox="1"/>
          <p:nvPr/>
        </p:nvSpPr>
        <p:spPr>
          <a:xfrm>
            <a:off x="333375" y="752475"/>
            <a:ext cx="22288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92D050"/>
                </a:solidFill>
              </a:rPr>
              <a:t>FEATURES</a:t>
            </a:r>
          </a:p>
          <a:p>
            <a:r>
              <a:rPr lang="en-AU" b="1" dirty="0">
                <a:solidFill>
                  <a:srgbClr val="92D050"/>
                </a:solidFill>
              </a:rPr>
              <a:t>TECHNOLOGIES</a:t>
            </a:r>
          </a:p>
          <a:p>
            <a:r>
              <a:rPr lang="en-AU" b="1" dirty="0">
                <a:solidFill>
                  <a:schemeClr val="bg1"/>
                </a:solidFill>
              </a:rPr>
              <a:t>CHALLENGES</a:t>
            </a:r>
          </a:p>
          <a:p>
            <a:r>
              <a:rPr lang="en-AU" b="1" dirty="0">
                <a:solidFill>
                  <a:srgbClr val="92D050"/>
                </a:solidFill>
              </a:rPr>
              <a:t>DEMO</a:t>
            </a:r>
          </a:p>
          <a:p>
            <a:r>
              <a:rPr lang="en-AU" b="1" dirty="0">
                <a:solidFill>
                  <a:srgbClr val="92D050"/>
                </a:solidFill>
              </a:rPr>
              <a:t>FUTURE DEV</a:t>
            </a:r>
          </a:p>
          <a:p>
            <a:r>
              <a:rPr lang="en-AU" b="1" dirty="0">
                <a:solidFill>
                  <a:srgbClr val="92D050"/>
                </a:solidFill>
              </a:rPr>
              <a:t>LINKS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BC5167-045E-0D5E-A6D6-F6C9F21656F5}"/>
              </a:ext>
            </a:extLst>
          </p:cNvPr>
          <p:cNvSpPr txBox="1"/>
          <p:nvPr/>
        </p:nvSpPr>
        <p:spPr>
          <a:xfrm>
            <a:off x="3479799" y="751344"/>
            <a:ext cx="8229600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TypeScript learning curve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Material UI theme/styling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PWA offline/online database logic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React component lifecycles and rendering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State management,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Seemingly stale state,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Set state batching issues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AU" sz="2400" dirty="0">
              <a:solidFill>
                <a:schemeClr val="bg1"/>
              </a:solidFill>
            </a:endParaRPr>
          </a:p>
          <a:p>
            <a:pPr lvl="2"/>
            <a:r>
              <a:rPr lang="en-AU" sz="1600" dirty="0">
                <a:solidFill>
                  <a:schemeClr val="bg1"/>
                </a:solidFill>
              </a:rPr>
              <a:t>// assume count === 0</a:t>
            </a:r>
          </a:p>
          <a:p>
            <a:pPr lvl="2"/>
            <a:endParaRPr lang="en-AU" sz="1600" dirty="0">
              <a:solidFill>
                <a:schemeClr val="bg1"/>
              </a:solidFill>
            </a:endParaRPr>
          </a:p>
          <a:p>
            <a:pPr lvl="2"/>
            <a:r>
              <a:rPr lang="en-AU" sz="1600" dirty="0" err="1">
                <a:solidFill>
                  <a:schemeClr val="bg1"/>
                </a:solidFill>
              </a:rPr>
              <a:t>setCount</a:t>
            </a:r>
            <a:r>
              <a:rPr lang="en-AU" sz="1600" dirty="0">
                <a:solidFill>
                  <a:schemeClr val="bg1"/>
                </a:solidFill>
              </a:rPr>
              <a:t>(count + 1)</a:t>
            </a:r>
          </a:p>
          <a:p>
            <a:pPr lvl="2"/>
            <a:r>
              <a:rPr lang="en-AU" sz="1600" dirty="0" err="1">
                <a:solidFill>
                  <a:schemeClr val="bg1"/>
                </a:solidFill>
              </a:rPr>
              <a:t>setCount</a:t>
            </a:r>
            <a:r>
              <a:rPr lang="en-AU" sz="1600" dirty="0">
                <a:solidFill>
                  <a:schemeClr val="bg1"/>
                </a:solidFill>
              </a:rPr>
              <a:t>(count + 1)</a:t>
            </a:r>
          </a:p>
          <a:p>
            <a:pPr lvl="2"/>
            <a:r>
              <a:rPr lang="en-AU" sz="1600" dirty="0">
                <a:solidFill>
                  <a:schemeClr val="bg1"/>
                </a:solidFill>
              </a:rPr>
              <a:t>Console.log(count) // = 1 || 2?</a:t>
            </a:r>
          </a:p>
          <a:p>
            <a:pPr lvl="2"/>
            <a:endParaRPr lang="en-AU" sz="1600" dirty="0">
              <a:solidFill>
                <a:schemeClr val="bg1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sz="1600" dirty="0" err="1">
                <a:solidFill>
                  <a:schemeClr val="bg1"/>
                </a:solidFill>
              </a:rPr>
              <a:t>useContext</a:t>
            </a:r>
            <a:endParaRPr lang="en-AU" sz="1600" dirty="0">
              <a:solidFill>
                <a:schemeClr val="bg1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sz="1600" dirty="0" err="1">
                <a:solidFill>
                  <a:schemeClr val="bg1"/>
                </a:solidFill>
              </a:rPr>
              <a:t>useReducer</a:t>
            </a:r>
            <a:endParaRPr lang="en-AU" sz="1600" dirty="0">
              <a:solidFill>
                <a:schemeClr val="bg1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sz="1600" dirty="0" err="1">
                <a:solidFill>
                  <a:schemeClr val="bg1"/>
                </a:solidFill>
              </a:rPr>
              <a:t>useRef</a:t>
            </a:r>
            <a:endParaRPr lang="en-AU" sz="1600" dirty="0">
              <a:solidFill>
                <a:schemeClr val="bg1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useWhatChanged</a:t>
            </a:r>
            <a:endParaRPr lang="en-AU" sz="1600" dirty="0">
              <a:solidFill>
                <a:schemeClr val="bg1"/>
              </a:solidFill>
            </a:endParaRPr>
          </a:p>
          <a:p>
            <a:pPr lvl="2"/>
            <a:endParaRPr lang="en-AU" sz="1600" dirty="0">
              <a:solidFill>
                <a:schemeClr val="bg1"/>
              </a:solidFill>
            </a:endParaRPr>
          </a:p>
          <a:p>
            <a:pPr lvl="2"/>
            <a:endParaRPr lang="en-AU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40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F54554-850A-2153-74E5-8FA3560972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05" y="5146904"/>
            <a:ext cx="1477328" cy="147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056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37FA4AF-FEEF-345C-B76A-AF8C8FF966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66" r="1"/>
          <a:stretch/>
        </p:blipFill>
        <p:spPr>
          <a:xfrm>
            <a:off x="1" y="-114300"/>
            <a:ext cx="4294568" cy="71247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687BAD1-AC97-A7A7-BCA5-145E173C58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4000"/>
                    </a14:imgEffect>
                    <a14:imgEffect>
                      <a14:brightnessContrast bright="-8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8" r="-480"/>
          <a:stretch/>
        </p:blipFill>
        <p:spPr>
          <a:xfrm>
            <a:off x="2895599" y="-114300"/>
            <a:ext cx="9398001" cy="7124699"/>
          </a:xfrm>
          <a:prstGeom prst="rect">
            <a:avLst/>
          </a:prstGeom>
          <a:noFill/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24A294D-C7C3-92BF-6551-773B0CA3C0E7}"/>
              </a:ext>
            </a:extLst>
          </p:cNvPr>
          <p:cNvSpPr txBox="1"/>
          <p:nvPr/>
        </p:nvSpPr>
        <p:spPr>
          <a:xfrm>
            <a:off x="333375" y="752475"/>
            <a:ext cx="22288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92D050"/>
                </a:solidFill>
              </a:rPr>
              <a:t>FEATURES</a:t>
            </a:r>
          </a:p>
          <a:p>
            <a:r>
              <a:rPr lang="en-AU" b="1" dirty="0">
                <a:solidFill>
                  <a:srgbClr val="92D050"/>
                </a:solidFill>
              </a:rPr>
              <a:t>TECHNOLOGIES</a:t>
            </a:r>
          </a:p>
          <a:p>
            <a:r>
              <a:rPr lang="en-AU" b="1" dirty="0">
                <a:solidFill>
                  <a:srgbClr val="92D050"/>
                </a:solidFill>
              </a:rPr>
              <a:t>CHALLENGES</a:t>
            </a:r>
          </a:p>
          <a:p>
            <a:r>
              <a:rPr lang="en-AU" b="1" dirty="0">
                <a:solidFill>
                  <a:schemeClr val="bg1"/>
                </a:solidFill>
              </a:rPr>
              <a:t>DEMO</a:t>
            </a:r>
          </a:p>
          <a:p>
            <a:r>
              <a:rPr lang="en-AU" b="1" dirty="0">
                <a:solidFill>
                  <a:srgbClr val="92D050"/>
                </a:solidFill>
              </a:rPr>
              <a:t>FUTURE DEV</a:t>
            </a:r>
          </a:p>
          <a:p>
            <a:r>
              <a:rPr lang="en-AU" b="1" dirty="0">
                <a:solidFill>
                  <a:srgbClr val="92D050"/>
                </a:solidFill>
              </a:rPr>
              <a:t>LINKS</a:t>
            </a:r>
          </a:p>
        </p:txBody>
      </p:sp>
      <p:pic>
        <p:nvPicPr>
          <p:cNvPr id="5" name="Picture 4">
            <a:hlinkClick r:id="rId5"/>
            <a:extLst>
              <a:ext uri="{FF2B5EF4-FFF2-40B4-BE49-F238E27FC236}">
                <a16:creationId xmlns:a16="http://schemas.microsoft.com/office/drawing/2014/main" id="{20FECD0C-A7B7-A24D-F188-7618EB76C1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677" y="626476"/>
            <a:ext cx="7780524" cy="56050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9F99C6-A82E-BBB3-E949-FE2615F00D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05" y="5146904"/>
            <a:ext cx="1477328" cy="147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640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37FA4AF-FEEF-345C-B76A-AF8C8FF966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66" r="1"/>
          <a:stretch/>
        </p:blipFill>
        <p:spPr>
          <a:xfrm>
            <a:off x="1" y="-114300"/>
            <a:ext cx="4294568" cy="71247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687BAD1-AC97-A7A7-BCA5-145E173C58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4000"/>
                    </a14:imgEffect>
                    <a14:imgEffect>
                      <a14:brightnessContrast bright="-8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8" r="-480"/>
          <a:stretch/>
        </p:blipFill>
        <p:spPr>
          <a:xfrm>
            <a:off x="2895599" y="-114300"/>
            <a:ext cx="9398001" cy="7124699"/>
          </a:xfrm>
          <a:prstGeom prst="rect">
            <a:avLst/>
          </a:prstGeom>
          <a:noFill/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24A294D-C7C3-92BF-6551-773B0CA3C0E7}"/>
              </a:ext>
            </a:extLst>
          </p:cNvPr>
          <p:cNvSpPr txBox="1"/>
          <p:nvPr/>
        </p:nvSpPr>
        <p:spPr>
          <a:xfrm>
            <a:off x="333375" y="752475"/>
            <a:ext cx="22288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92D050"/>
                </a:solidFill>
              </a:rPr>
              <a:t>FEATURES</a:t>
            </a:r>
          </a:p>
          <a:p>
            <a:r>
              <a:rPr lang="en-AU" b="1" dirty="0">
                <a:solidFill>
                  <a:srgbClr val="92D050"/>
                </a:solidFill>
              </a:rPr>
              <a:t>TECHNOLOGIES</a:t>
            </a:r>
          </a:p>
          <a:p>
            <a:r>
              <a:rPr lang="en-AU" b="1" dirty="0">
                <a:solidFill>
                  <a:srgbClr val="92D050"/>
                </a:solidFill>
              </a:rPr>
              <a:t>CHALLENGES</a:t>
            </a:r>
          </a:p>
          <a:p>
            <a:r>
              <a:rPr lang="en-AU" b="1" dirty="0">
                <a:solidFill>
                  <a:srgbClr val="92D050"/>
                </a:solidFill>
              </a:rPr>
              <a:t>DEMO</a:t>
            </a:r>
          </a:p>
          <a:p>
            <a:r>
              <a:rPr lang="en-AU" b="1" dirty="0">
                <a:solidFill>
                  <a:schemeClr val="bg1"/>
                </a:solidFill>
              </a:rPr>
              <a:t>FUTURE DEV</a:t>
            </a:r>
          </a:p>
          <a:p>
            <a:r>
              <a:rPr lang="en-AU" b="1" dirty="0">
                <a:solidFill>
                  <a:srgbClr val="92D050"/>
                </a:solidFill>
              </a:rPr>
              <a:t>LINKS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BC5167-045E-0D5E-A6D6-F6C9F21656F5}"/>
              </a:ext>
            </a:extLst>
          </p:cNvPr>
          <p:cNvSpPr txBox="1"/>
          <p:nvPr/>
        </p:nvSpPr>
        <p:spPr>
          <a:xfrm>
            <a:off x="3479799" y="751344"/>
            <a:ext cx="8229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Leaderboard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Social media 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Ability to change game rules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Lots of Bug fixes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Can’t yet split cards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Online Multi-Player</a:t>
            </a:r>
            <a:endParaRPr lang="en-AU" sz="240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FCC823-A194-913A-A6E8-82D59846CB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05" y="5146904"/>
            <a:ext cx="1477328" cy="147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41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37FA4AF-FEEF-345C-B76A-AF8C8FF966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66" r="1"/>
          <a:stretch/>
        </p:blipFill>
        <p:spPr>
          <a:xfrm>
            <a:off x="1" y="-114300"/>
            <a:ext cx="4294568" cy="71247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687BAD1-AC97-A7A7-BCA5-145E173C58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4000"/>
                    </a14:imgEffect>
                    <a14:imgEffect>
                      <a14:brightnessContrast bright="-8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8" r="-480"/>
          <a:stretch/>
        </p:blipFill>
        <p:spPr>
          <a:xfrm>
            <a:off x="2895599" y="-114300"/>
            <a:ext cx="9398001" cy="7124699"/>
          </a:xfrm>
          <a:prstGeom prst="rect">
            <a:avLst/>
          </a:prstGeom>
          <a:noFill/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24A294D-C7C3-92BF-6551-773B0CA3C0E7}"/>
              </a:ext>
            </a:extLst>
          </p:cNvPr>
          <p:cNvSpPr txBox="1"/>
          <p:nvPr/>
        </p:nvSpPr>
        <p:spPr>
          <a:xfrm>
            <a:off x="333375" y="752475"/>
            <a:ext cx="22288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92D050"/>
                </a:solidFill>
              </a:rPr>
              <a:t>FEATURES</a:t>
            </a:r>
          </a:p>
          <a:p>
            <a:r>
              <a:rPr lang="en-AU" b="1" dirty="0">
                <a:solidFill>
                  <a:srgbClr val="92D050"/>
                </a:solidFill>
              </a:rPr>
              <a:t>TECHNOLOGIES</a:t>
            </a:r>
          </a:p>
          <a:p>
            <a:r>
              <a:rPr lang="en-AU" b="1" dirty="0">
                <a:solidFill>
                  <a:srgbClr val="92D050"/>
                </a:solidFill>
              </a:rPr>
              <a:t>CHALLENGES</a:t>
            </a:r>
          </a:p>
          <a:p>
            <a:r>
              <a:rPr lang="en-AU" b="1" dirty="0">
                <a:solidFill>
                  <a:srgbClr val="92D050"/>
                </a:solidFill>
              </a:rPr>
              <a:t>DEMO</a:t>
            </a:r>
          </a:p>
          <a:p>
            <a:r>
              <a:rPr lang="en-AU" b="1" dirty="0">
                <a:solidFill>
                  <a:srgbClr val="92D050"/>
                </a:solidFill>
              </a:rPr>
              <a:t>FUTURE DEV</a:t>
            </a:r>
          </a:p>
          <a:p>
            <a:r>
              <a:rPr lang="en-AU" b="1" dirty="0">
                <a:solidFill>
                  <a:schemeClr val="bg1"/>
                </a:solidFill>
              </a:rPr>
              <a:t>LINKS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BC5167-045E-0D5E-A6D6-F6C9F21656F5}"/>
              </a:ext>
            </a:extLst>
          </p:cNvPr>
          <p:cNvSpPr txBox="1"/>
          <p:nvPr/>
        </p:nvSpPr>
        <p:spPr>
          <a:xfrm>
            <a:off x="3479799" y="751344"/>
            <a:ext cx="8229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bg1"/>
                </a:solidFill>
              </a:rPr>
              <a:t>GITHUB: </a:t>
            </a:r>
          </a:p>
          <a:p>
            <a:r>
              <a:rPr lang="en-US" sz="2400" dirty="0">
                <a:solidFill>
                  <a:schemeClr val="bg1"/>
                </a:solidFill>
              </a:rPr>
              <a:t>https://github.com/vesnathan/blackjack-card-counting-trainer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AU" sz="2400" b="1" u="sng" dirty="0">
                <a:solidFill>
                  <a:schemeClr val="bg1"/>
                </a:solidFill>
              </a:rPr>
              <a:t>HEROKU</a:t>
            </a:r>
          </a:p>
          <a:p>
            <a:r>
              <a:rPr lang="en-AU" sz="2400" dirty="0">
                <a:solidFill>
                  <a:schemeClr val="bg1"/>
                </a:solidFill>
              </a:rPr>
              <a:t>https://bjcct.herokuapp.com/</a:t>
            </a:r>
          </a:p>
          <a:p>
            <a:endParaRPr lang="en-AU" sz="2400" dirty="0">
              <a:solidFill>
                <a:schemeClr val="bg1"/>
              </a:solidFill>
            </a:endParaRPr>
          </a:p>
          <a:p>
            <a:r>
              <a:rPr lang="en-AU" sz="2400" b="1" u="sng" dirty="0">
                <a:solidFill>
                  <a:schemeClr val="bg1"/>
                </a:solidFill>
              </a:rPr>
              <a:t>LINKEDIN:</a:t>
            </a:r>
          </a:p>
          <a:p>
            <a:r>
              <a:rPr lang="en-AU" sz="2400" dirty="0">
                <a:solidFill>
                  <a:schemeClr val="bg1"/>
                </a:solidFill>
              </a:rPr>
              <a:t>https://www.linkedin.com/in/nathan-loudon-719b3723/</a:t>
            </a:r>
          </a:p>
          <a:p>
            <a:endParaRPr lang="en-AU" sz="240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FCC823-A194-913A-A6E8-82D59846CB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05" y="5146904"/>
            <a:ext cx="1477328" cy="147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587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3861</TotalTime>
  <Words>250</Words>
  <Application>Microsoft Office PowerPoint</Application>
  <PresentationFormat>Widescreen</PresentationFormat>
  <Paragraphs>96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Office Theme</vt:lpstr>
      <vt:lpstr>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</dc:title>
  <dc:creator>Nathan</dc:creator>
  <cp:lastModifiedBy>Nathan</cp:lastModifiedBy>
  <cp:revision>9</cp:revision>
  <dcterms:created xsi:type="dcterms:W3CDTF">2022-10-21T22:34:12Z</dcterms:created>
  <dcterms:modified xsi:type="dcterms:W3CDTF">2022-10-24T23:14:08Z</dcterms:modified>
</cp:coreProperties>
</file>